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7" r:id="rId2"/>
    <p:sldId id="369" r:id="rId3"/>
    <p:sldId id="371" r:id="rId4"/>
    <p:sldId id="372" r:id="rId5"/>
    <p:sldId id="298" r:id="rId6"/>
    <p:sldId id="373" r:id="rId7"/>
    <p:sldId id="375" r:id="rId8"/>
    <p:sldId id="376" r:id="rId9"/>
    <p:sldId id="309" r:id="rId10"/>
    <p:sldId id="354" r:id="rId11"/>
    <p:sldId id="357" r:id="rId12"/>
    <p:sldId id="367" r:id="rId13"/>
    <p:sldId id="377" r:id="rId14"/>
    <p:sldId id="378" r:id="rId15"/>
    <p:sldId id="345" r:id="rId16"/>
    <p:sldId id="339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87" autoAdjust="0"/>
    <p:restoredTop sz="93640" autoAdjust="0"/>
  </p:normalViewPr>
  <p:slideViewPr>
    <p:cSldViewPr>
      <p:cViewPr varScale="1">
        <p:scale>
          <a:sx n="69" d="100"/>
          <a:sy n="69" d="100"/>
        </p:scale>
        <p:origin x="12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16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3" Type="http://schemas.openxmlformats.org/officeDocument/2006/relationships/image" Target="../media/image10.emf"/><Relationship Id="rId21" Type="http://schemas.openxmlformats.org/officeDocument/2006/relationships/image" Target="../media/image25.emf"/><Relationship Id="rId7" Type="http://schemas.openxmlformats.org/officeDocument/2006/relationships/image" Target="../media/image7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image" Target="../media/image9.e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1" Type="http://schemas.openxmlformats.org/officeDocument/2006/relationships/image" Target="../media/image8.wmf"/><Relationship Id="rId6" Type="http://schemas.openxmlformats.org/officeDocument/2006/relationships/image" Target="../media/image6.wmf"/><Relationship Id="rId11" Type="http://schemas.openxmlformats.org/officeDocument/2006/relationships/image" Target="../media/image15.wmf"/><Relationship Id="rId5" Type="http://schemas.openxmlformats.org/officeDocument/2006/relationships/image" Target="../media/image4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4" Type="http://schemas.openxmlformats.org/officeDocument/2006/relationships/image" Target="../media/image11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F03DB-FE5E-43A1-8C24-B61201375833}" type="datetimeFigureOut">
              <a:rPr lang="it-IT" smtClean="0"/>
              <a:pPr/>
              <a:t>01/07/2016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97E7D-8BF7-4D8F-A55F-604AE3C4A55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450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6BE8-2CF7-4331-9452-5084AE911B32}" type="datetimeFigureOut">
              <a:rPr lang="it-IT" smtClean="0"/>
              <a:pPr/>
              <a:t>01/07/2016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5212-9F3F-4ED9-A036-F13355BF537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30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48C9E-3D08-4B34-B283-1BF5A5287BCC}" type="slidenum">
              <a:rPr lang="de-DE" altLang="de-DE" smtClean="0"/>
              <a:pPr/>
              <a:t>1</a:t>
            </a:fld>
            <a:endParaRPr lang="de-DE" altLang="de-DE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5637"/>
          </a:xfrm>
          <a:noFill/>
          <a:ln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0903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Atom interferometers are the future tool to help in</a:t>
            </a:r>
            <a:r>
              <a:rPr lang="en-US" baseline="0" dirty="0" smtClean="0"/>
              <a:t> answering some of these fundamental </a:t>
            </a:r>
            <a:r>
              <a:rPr lang="en-US" dirty="0" smtClean="0"/>
              <a:t>questions:</a:t>
            </a:r>
            <a:r>
              <a:rPr lang="en-US" baseline="0" dirty="0" smtClean="0"/>
              <a:t> why gravity is so weak ? is there something beyond the standard model? Is the gravity scaling as 1/r</a:t>
            </a:r>
            <a:r>
              <a:rPr lang="it-IT" baseline="0" dirty="0" smtClean="0"/>
              <a:t>^2 at micrometer distances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5212-9F3F-4ED9-A036-F13355BF5370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34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BC557-F2B6-4359-BC44-3B34EC727F8E}" type="slidenum">
              <a:rPr lang="it-IT"/>
              <a:pPr/>
              <a:t>8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21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5212-9F3F-4ED9-A036-F13355BF5370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385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Limite</a:t>
            </a:r>
            <a:r>
              <a:rPr lang="en-US" dirty="0" smtClean="0"/>
              <a:t> QPN </a:t>
            </a:r>
            <a:r>
              <a:rPr lang="en-US" dirty="0" err="1" smtClean="0"/>
              <a:t>alla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sensibilità</a:t>
            </a:r>
            <a:r>
              <a:rPr lang="en-US" baseline="0" dirty="0" smtClean="0"/>
              <a:t> di strain per </a:t>
            </a:r>
            <a:r>
              <a:rPr lang="en-US" baseline="0" dirty="0" err="1" smtClean="0"/>
              <a:t>interferometro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lunghezza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totale</a:t>
            </a:r>
            <a:r>
              <a:rPr lang="en-US" baseline="0" dirty="0" smtClean="0"/>
              <a:t> L, n </a:t>
            </a:r>
            <a:r>
              <a:rPr lang="en-US" baseline="0" dirty="0" err="1" smtClean="0"/>
              <a:t>impulsi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trasferiti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intervallo</a:t>
            </a:r>
            <a:r>
              <a:rPr lang="en-US" baseline="0" dirty="0" smtClean="0"/>
              <a:t> T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impulsi</a:t>
            </a:r>
            <a:r>
              <a:rPr lang="en-US" baseline="0" dirty="0" smtClean="0"/>
              <a:t> Raman, </a:t>
            </a:r>
            <a:r>
              <a:rPr lang="en-US" baseline="0" dirty="0" err="1" smtClean="0"/>
              <a:t>flusso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atomico</a:t>
            </a:r>
            <a:r>
              <a:rPr lang="en-US" baseline="0" dirty="0" smtClean="0"/>
              <a:t> eta.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8617A-2139-C544-9978-0C81AD71A4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5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19/09/2014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Nicola Poli - SIGRAV 2014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24B5F-2B8C-4F22-B293-2E9C0623A72A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661469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19/09/2014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Nicola Poli - SIGRAV 2014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9D496-F26F-4664-8175-4F7D2C0BA2AF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8216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19/09/2014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Nicola Poli - SIGRAV 2014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88F45-AB9E-441B-B6A6-900A0474555A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59669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19/09/2014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Nicola Poli - SIGRAV 2014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EB0-4ACF-4CBB-836E-F9A20727FF32}" type="slidenum">
              <a:rPr lang="en-GB" altLang="it-IT" smtClean="0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61960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19/09/2014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Nicola Poli - SIGRAV 2014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635A5-5A25-42E6-94C7-8C61B3A88DF8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27607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19/09/2014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Nicola Poli - SIGRAV 2014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86B7-83FA-4B1D-B5C1-9A35A1C351F7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57687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19/09/2014</a:t>
            </a:r>
            <a:endParaRPr lang="en-GB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Nicola Poli - SIGRAV 2014</a:t>
            </a:r>
            <a:endParaRPr lang="en-GB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9D57C-CD21-40F6-839A-52CCE3392E79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54440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19/09/2014</a:t>
            </a:r>
            <a:endParaRPr lang="en-GB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Nicola Poli - SIGRAV 2014</a:t>
            </a:r>
            <a:endParaRPr lang="en-GB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4046B-CE19-4994-AD51-5144747557D5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13940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19/09/2014</a:t>
            </a:r>
            <a:endParaRPr lang="en-GB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Nicola Poli - SIGRAV 2014</a:t>
            </a:r>
            <a:endParaRPr lang="en-GB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42D8D-3CF0-4CFC-A415-B37FBB196534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06505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19/09/2014</a:t>
            </a:r>
            <a:endParaRPr lang="en-GB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Nicola Poli - SIGRAV 2014</a:t>
            </a:r>
            <a:endParaRPr lang="en-GB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D905A-ED16-42E9-BD83-AECDD6533677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7980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19/09/2014</a:t>
            </a:r>
            <a:endParaRPr lang="en-GB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Nicola Poli - SIGRAV 2014</a:t>
            </a:r>
            <a:endParaRPr lang="en-GB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CF965-CC5B-4153-8FE1-4352490BDDB3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68346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19/09/2014</a:t>
            </a:r>
            <a:endParaRPr lang="en-GB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Nicola Poli - SIGRAV 2014</a:t>
            </a:r>
            <a:endParaRPr lang="en-GB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6D37A-6F1C-472A-A10F-6560C044859C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83139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GB" altLang="it-IT" smtClean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GB" altLang="it-IT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19/09/2014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Nicola Poli - SIGRAV 2014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1028EB0-4ACF-4CBB-836E-F9A20727FF32}" type="slidenum">
              <a:rPr lang="en-GB" altLang="it-IT"/>
              <a:pPr/>
              <a:t>‹#›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12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2.emf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.bin"/><Relationship Id="rId18" Type="http://schemas.openxmlformats.org/officeDocument/2006/relationships/image" Target="../media/image7.wmf"/><Relationship Id="rId26" Type="http://schemas.openxmlformats.org/officeDocument/2006/relationships/image" Target="../media/image15.wmf"/><Relationship Id="rId39" Type="http://schemas.openxmlformats.org/officeDocument/2006/relationships/oleObject" Target="../embeddings/oleObject22.bin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19.wmf"/><Relationship Id="rId42" Type="http://schemas.openxmlformats.org/officeDocument/2006/relationships/image" Target="../media/image23.wmf"/><Relationship Id="rId47" Type="http://schemas.openxmlformats.org/officeDocument/2006/relationships/oleObject" Target="../embeddings/oleObject26.bin"/><Relationship Id="rId50" Type="http://schemas.openxmlformats.org/officeDocument/2006/relationships/image" Target="../media/image27.wm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29" Type="http://schemas.openxmlformats.org/officeDocument/2006/relationships/oleObject" Target="../embeddings/oleObject17.bin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4.wmf"/><Relationship Id="rId32" Type="http://schemas.openxmlformats.org/officeDocument/2006/relationships/image" Target="../media/image18.wmf"/><Relationship Id="rId37" Type="http://schemas.openxmlformats.org/officeDocument/2006/relationships/oleObject" Target="../embeddings/oleObject21.bin"/><Relationship Id="rId40" Type="http://schemas.openxmlformats.org/officeDocument/2006/relationships/image" Target="../media/image22.wmf"/><Relationship Id="rId45" Type="http://schemas.openxmlformats.org/officeDocument/2006/relationships/oleObject" Target="../embeddings/oleObject25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16.wmf"/><Relationship Id="rId36" Type="http://schemas.openxmlformats.org/officeDocument/2006/relationships/image" Target="../media/image20.wmf"/><Relationship Id="rId49" Type="http://schemas.openxmlformats.org/officeDocument/2006/relationships/oleObject" Target="../embeddings/oleObject27.bin"/><Relationship Id="rId10" Type="http://schemas.openxmlformats.org/officeDocument/2006/relationships/image" Target="../media/image10.emf"/><Relationship Id="rId19" Type="http://schemas.openxmlformats.org/officeDocument/2006/relationships/oleObject" Target="../embeddings/oleObject12.bin"/><Relationship Id="rId31" Type="http://schemas.openxmlformats.org/officeDocument/2006/relationships/oleObject" Target="../embeddings/oleObject18.bin"/><Relationship Id="rId44" Type="http://schemas.openxmlformats.org/officeDocument/2006/relationships/image" Target="../media/image24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4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6.bin"/><Relationship Id="rId30" Type="http://schemas.openxmlformats.org/officeDocument/2006/relationships/image" Target="../media/image17.wmf"/><Relationship Id="rId35" Type="http://schemas.openxmlformats.org/officeDocument/2006/relationships/oleObject" Target="../embeddings/oleObject20.bin"/><Relationship Id="rId43" Type="http://schemas.openxmlformats.org/officeDocument/2006/relationships/oleObject" Target="../embeddings/oleObject24.bin"/><Relationship Id="rId48" Type="http://schemas.openxmlformats.org/officeDocument/2006/relationships/image" Target="../media/image26.wmf"/><Relationship Id="rId8" Type="http://schemas.openxmlformats.org/officeDocument/2006/relationships/image" Target="../media/image9.emf"/><Relationship Id="rId51" Type="http://schemas.openxmlformats.org/officeDocument/2006/relationships/image" Target="../media/image28.jpeg"/><Relationship Id="rId3" Type="http://schemas.openxmlformats.org/officeDocument/2006/relationships/image" Target="../media/image2.png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33" Type="http://schemas.openxmlformats.org/officeDocument/2006/relationships/oleObject" Target="../embeddings/oleObject19.bin"/><Relationship Id="rId38" Type="http://schemas.openxmlformats.org/officeDocument/2006/relationships/image" Target="../media/image21.wmf"/><Relationship Id="rId46" Type="http://schemas.openxmlformats.org/officeDocument/2006/relationships/image" Target="../media/image25.emf"/><Relationship Id="rId20" Type="http://schemas.openxmlformats.org/officeDocument/2006/relationships/image" Target="../media/image12.wmf"/><Relationship Id="rId41" Type="http://schemas.openxmlformats.org/officeDocument/2006/relationships/oleObject" Target="../embeddings/oleObject2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4466201" cy="6570066"/>
          </a:xfrm>
          <a:prstGeom prst="rect">
            <a:avLst/>
          </a:prstGeom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0" y="408259"/>
            <a:ext cx="8229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MAGIA -ADVANCED</a:t>
            </a:r>
          </a:p>
        </p:txBody>
      </p:sp>
      <p:sp>
        <p:nvSpPr>
          <p:cNvPr id="13317" name="Rectangle 13"/>
          <p:cNvSpPr>
            <a:spLocks noChangeArrowheads="1"/>
          </p:cNvSpPr>
          <p:nvPr/>
        </p:nvSpPr>
        <p:spPr bwMode="auto">
          <a:xfrm>
            <a:off x="2927123" y="2355222"/>
            <a:ext cx="24416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it-IT" sz="3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Gabriele Rosi</a:t>
            </a:r>
          </a:p>
        </p:txBody>
      </p:sp>
      <p:pic>
        <p:nvPicPr>
          <p:cNvPr id="9" name="Picture 6" descr="logo-infn-nuo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7060" y="3208075"/>
            <a:ext cx="769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LogoUniFiren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1046" y="3242727"/>
            <a:ext cx="838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90600" y="5105400"/>
            <a:ext cx="6353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" panose="02020603050405020304" pitchFamily="18" charset="0"/>
                <a:cs typeface="Times" panose="02020603050405020304" pitchFamily="18" charset="0"/>
              </a:rPr>
              <a:t>Dipartimento di Fisica e Astronomia – Università di Firenze</a:t>
            </a:r>
          </a:p>
          <a:p>
            <a:r>
              <a:rPr lang="it-IT" dirty="0">
                <a:latin typeface="Times" panose="02020603050405020304" pitchFamily="18" charset="0"/>
                <a:cs typeface="Times" panose="02020603050405020304" pitchFamily="18" charset="0"/>
              </a:rPr>
              <a:t>LENS –European Laboratory for Non-Linear Spectroscopy </a:t>
            </a:r>
          </a:p>
          <a:p>
            <a:r>
              <a:rPr lang="it-IT" dirty="0">
                <a:latin typeface="Times" panose="02020603050405020304" pitchFamily="18" charset="0"/>
                <a:cs typeface="Times" panose="02020603050405020304" pitchFamily="18" charset="0"/>
              </a:rPr>
              <a:t>INFN – Sezione di Firenze</a:t>
            </a:r>
          </a:p>
        </p:txBody>
      </p:sp>
    </p:spTree>
    <p:extLst>
      <p:ext uri="{BB962C8B-B14F-4D97-AF65-F5344CB8AC3E}">
        <p14:creationId xmlns:p14="http://schemas.microsoft.com/office/powerpoint/2010/main" val="12228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078178"/>
            <a:ext cx="55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Funzione</a:t>
            </a:r>
            <a:r>
              <a:rPr lang="en-US" dirty="0" smtClean="0"/>
              <a:t> di </a:t>
            </a:r>
            <a:r>
              <a:rPr lang="en-US" dirty="0" err="1" smtClean="0"/>
              <a:t>sensibilità</a:t>
            </a: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7" y="2286000"/>
            <a:ext cx="8195363" cy="4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43" y="1416529"/>
            <a:ext cx="3090714" cy="70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28800" y="76200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4D4D4D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GW with AI</a:t>
            </a:r>
            <a:endParaRPr lang="en-US" sz="3600" dirty="0">
              <a:solidFill>
                <a:srgbClr val="4D4D4D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3" name="Picture 6" descr="logo-infn-nuo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39007"/>
            <a:ext cx="769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LogoUniFiren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7036"/>
            <a:ext cx="749206" cy="6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371600" y="2962744"/>
            <a:ext cx="3657600" cy="2371256"/>
            <a:chOff x="1371600" y="3191344"/>
            <a:chExt cx="3657600" cy="2371256"/>
          </a:xfrm>
        </p:grpSpPr>
        <p:sp>
          <p:nvSpPr>
            <p:cNvPr id="2" name="Rectangle 1"/>
            <p:cNvSpPr/>
            <p:nvPr/>
          </p:nvSpPr>
          <p:spPr>
            <a:xfrm>
              <a:off x="1371600" y="3191344"/>
              <a:ext cx="3657600" cy="3048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057400" y="4495800"/>
              <a:ext cx="0" cy="91440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438400" y="4572000"/>
              <a:ext cx="0" cy="91440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819400" y="4648200"/>
              <a:ext cx="0" cy="91440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89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286350" y="-201705"/>
            <a:ext cx="8229600" cy="1143000"/>
          </a:xfrm>
        </p:spPr>
        <p:txBody>
          <a:bodyPr/>
          <a:lstStyle/>
          <a:p>
            <a:r>
              <a:rPr lang="en-US" altLang="it-IT" sz="3600" dirty="0" smtClean="0"/>
              <a:t>Fontana da 10 m</a:t>
            </a:r>
            <a:endParaRPr lang="en-US" altLang="it-IT" sz="3600" dirty="0"/>
          </a:p>
        </p:txBody>
      </p:sp>
      <p:pic>
        <p:nvPicPr>
          <p:cNvPr id="11" name="Picture 6" descr="logo-infn-nu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7937"/>
            <a:ext cx="769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6" name="Picture 5" descr="LogoUniFiren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036"/>
            <a:ext cx="749206" cy="6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7630" y="2280372"/>
            <a:ext cx="6969570" cy="4435167"/>
          </a:xfrm>
          <a:prstGeom prst="rect">
            <a:avLst/>
          </a:prstGeom>
        </p:spPr>
      </p:pic>
      <p:sp>
        <p:nvSpPr>
          <p:cNvPr id="32" name="Freccia in giù 6"/>
          <p:cNvSpPr/>
          <p:nvPr/>
        </p:nvSpPr>
        <p:spPr>
          <a:xfrm>
            <a:off x="7606748" y="2451220"/>
            <a:ext cx="152400" cy="10668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7"/>
              <p:cNvSpPr txBox="1"/>
              <p:nvPr/>
            </p:nvSpPr>
            <p:spPr>
              <a:xfrm>
                <a:off x="7681343" y="2825078"/>
                <a:ext cx="382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343" y="2825078"/>
                <a:ext cx="382605" cy="369332"/>
              </a:xfrm>
              <a:prstGeom prst="rect">
                <a:avLst/>
              </a:prstGeom>
              <a:blipFill>
                <a:blip r:embed="rId5"/>
                <a:stretch>
                  <a:fillRect t="-22951" r="-30159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ccia in giù 9"/>
          <p:cNvSpPr/>
          <p:nvPr/>
        </p:nvSpPr>
        <p:spPr>
          <a:xfrm>
            <a:off x="7613604" y="5029526"/>
            <a:ext cx="228600" cy="533400"/>
          </a:xfrm>
          <a:prstGeom prst="downArrow">
            <a:avLst/>
          </a:prstGeom>
          <a:solidFill>
            <a:srgbClr val="266EFE"/>
          </a:solidFill>
          <a:ln>
            <a:solidFill>
              <a:srgbClr val="002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ccia in giù 10"/>
          <p:cNvSpPr/>
          <p:nvPr/>
        </p:nvSpPr>
        <p:spPr>
          <a:xfrm>
            <a:off x="1958623" y="5023573"/>
            <a:ext cx="228600" cy="533400"/>
          </a:xfrm>
          <a:prstGeom prst="downArrow">
            <a:avLst/>
          </a:prstGeom>
          <a:solidFill>
            <a:srgbClr val="266EFE"/>
          </a:solidFill>
          <a:ln>
            <a:solidFill>
              <a:srgbClr val="002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ccia in giù 11"/>
          <p:cNvSpPr/>
          <p:nvPr/>
        </p:nvSpPr>
        <p:spPr>
          <a:xfrm>
            <a:off x="1796284" y="5321746"/>
            <a:ext cx="228600" cy="533400"/>
          </a:xfrm>
          <a:prstGeom prst="downArrow">
            <a:avLst/>
          </a:prstGeom>
          <a:solidFill>
            <a:srgbClr val="266EFE"/>
          </a:solidFill>
          <a:ln>
            <a:solidFill>
              <a:srgbClr val="002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ccia in giù 12"/>
          <p:cNvSpPr/>
          <p:nvPr/>
        </p:nvSpPr>
        <p:spPr>
          <a:xfrm flipV="1">
            <a:off x="1796284" y="5993368"/>
            <a:ext cx="228600" cy="523117"/>
          </a:xfrm>
          <a:prstGeom prst="downArrow">
            <a:avLst/>
          </a:prstGeom>
          <a:solidFill>
            <a:srgbClr val="266EFE"/>
          </a:solidFill>
          <a:ln>
            <a:solidFill>
              <a:srgbClr val="002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ccia in giù 13"/>
          <p:cNvSpPr/>
          <p:nvPr/>
        </p:nvSpPr>
        <p:spPr>
          <a:xfrm flipV="1">
            <a:off x="1958623" y="5785573"/>
            <a:ext cx="228600" cy="523117"/>
          </a:xfrm>
          <a:prstGeom prst="downArrow">
            <a:avLst/>
          </a:prstGeom>
          <a:solidFill>
            <a:srgbClr val="266EFE"/>
          </a:solidFill>
          <a:ln>
            <a:solidFill>
              <a:srgbClr val="002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ccia in giù 14"/>
          <p:cNvSpPr/>
          <p:nvPr/>
        </p:nvSpPr>
        <p:spPr>
          <a:xfrm flipV="1">
            <a:off x="4736418" y="5435027"/>
            <a:ext cx="228600" cy="523117"/>
          </a:xfrm>
          <a:prstGeom prst="downArrow">
            <a:avLst/>
          </a:prstGeom>
          <a:solidFill>
            <a:srgbClr val="266EFE"/>
          </a:solidFill>
          <a:ln>
            <a:solidFill>
              <a:srgbClr val="002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ccia in giù 15"/>
          <p:cNvSpPr/>
          <p:nvPr/>
        </p:nvSpPr>
        <p:spPr>
          <a:xfrm flipV="1">
            <a:off x="7613604" y="5750041"/>
            <a:ext cx="228600" cy="523117"/>
          </a:xfrm>
          <a:prstGeom prst="downArrow">
            <a:avLst/>
          </a:prstGeom>
          <a:solidFill>
            <a:srgbClr val="266EFE"/>
          </a:solidFill>
          <a:ln>
            <a:solidFill>
              <a:srgbClr val="002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60"/>
              <p:cNvSpPr txBox="1"/>
              <p:nvPr/>
            </p:nvSpPr>
            <p:spPr>
              <a:xfrm>
                <a:off x="1927149" y="4531915"/>
                <a:ext cx="334387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4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49" y="4531915"/>
                <a:ext cx="334387" cy="45839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60"/>
              <p:cNvSpPr txBox="1"/>
              <p:nvPr/>
            </p:nvSpPr>
            <p:spPr>
              <a:xfrm>
                <a:off x="7560710" y="4550443"/>
                <a:ext cx="334387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42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710" y="4550443"/>
                <a:ext cx="334387" cy="45839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56"/>
              <p:cNvSpPr txBox="1"/>
              <p:nvPr/>
            </p:nvSpPr>
            <p:spPr>
              <a:xfrm>
                <a:off x="4870112" y="1766360"/>
                <a:ext cx="3343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43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12" y="1766360"/>
                <a:ext cx="334387" cy="307777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24"/>
              <p:cNvSpPr txBox="1"/>
              <p:nvPr/>
            </p:nvSpPr>
            <p:spPr>
              <a:xfrm rot="18312393">
                <a:off x="2256562" y="3969089"/>
                <a:ext cx="11493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it-IT" sz="140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it-IT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it-IT" sz="140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  <m:r>
                                <a:rPr lang="it-IT" sz="1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12393">
                <a:off x="2256562" y="3969089"/>
                <a:ext cx="1149354" cy="307777"/>
              </a:xfrm>
              <a:prstGeom prst="rect">
                <a:avLst/>
              </a:prstGeom>
              <a:blipFill>
                <a:blip r:embed="rId8"/>
                <a:stretch>
                  <a:fillRect l="-40397" t="-40217" r="-64238" b="-402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25"/>
              <p:cNvSpPr txBox="1"/>
              <p:nvPr/>
            </p:nvSpPr>
            <p:spPr>
              <a:xfrm rot="20079395">
                <a:off x="2721865" y="5293601"/>
                <a:ext cx="522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79395">
                <a:off x="2721865" y="5293601"/>
                <a:ext cx="522515" cy="307777"/>
              </a:xfrm>
              <a:prstGeom prst="rect">
                <a:avLst/>
              </a:prstGeom>
              <a:blipFill>
                <a:blip r:embed="rId9"/>
                <a:stretch>
                  <a:fillRect l="-52000" t="-84337" r="-84000" b="-1048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26"/>
              <p:cNvSpPr txBox="1"/>
              <p:nvPr/>
            </p:nvSpPr>
            <p:spPr>
              <a:xfrm rot="1200207">
                <a:off x="6193399" y="5254964"/>
                <a:ext cx="11493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it-IT" sz="140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it-IT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it-IT" sz="140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  <m:r>
                                <a:rPr lang="it-IT" sz="1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00207">
                <a:off x="6193399" y="5254964"/>
                <a:ext cx="1149354" cy="307777"/>
              </a:xfrm>
              <a:prstGeom prst="rect">
                <a:avLst/>
              </a:prstGeom>
              <a:blipFill>
                <a:blip r:embed="rId10"/>
                <a:stretch>
                  <a:fillRect l="-30256" t="-53097" r="-35385" b="-831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28"/>
              <p:cNvSpPr txBox="1"/>
              <p:nvPr/>
            </p:nvSpPr>
            <p:spPr>
              <a:xfrm rot="3220071">
                <a:off x="6643626" y="3812524"/>
                <a:ext cx="522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220071">
                <a:off x="6643626" y="3812524"/>
                <a:ext cx="522515" cy="307777"/>
              </a:xfrm>
              <a:prstGeom prst="rect">
                <a:avLst/>
              </a:prstGeom>
              <a:blipFill>
                <a:blip r:embed="rId11"/>
                <a:stretch>
                  <a:fillRect l="-90323" t="-57000" r="-79570" b="-91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ccia in giù 9"/>
          <p:cNvSpPr/>
          <p:nvPr/>
        </p:nvSpPr>
        <p:spPr>
          <a:xfrm>
            <a:off x="4733480" y="1752600"/>
            <a:ext cx="228600" cy="533400"/>
          </a:xfrm>
          <a:prstGeom prst="downArrow">
            <a:avLst/>
          </a:prstGeom>
          <a:solidFill>
            <a:srgbClr val="266EFE"/>
          </a:solidFill>
          <a:ln>
            <a:solidFill>
              <a:srgbClr val="002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asellaDiTesto 37"/>
          <p:cNvSpPr txBox="1"/>
          <p:nvPr/>
        </p:nvSpPr>
        <p:spPr>
          <a:xfrm>
            <a:off x="310413" y="800366"/>
            <a:ext cx="782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err="1" smtClean="0"/>
              <a:t>Sequenza</a:t>
            </a:r>
            <a:r>
              <a:rPr lang="en-GB" u="sng" dirty="0" smtClean="0"/>
              <a:t> </a:t>
            </a:r>
            <a:r>
              <a:rPr lang="en-GB" u="sng" dirty="0" err="1" smtClean="0"/>
              <a:t>sperimentale</a:t>
            </a:r>
            <a:r>
              <a:rPr lang="en-GB" u="sng" dirty="0" smtClean="0"/>
              <a:t>: </a:t>
            </a:r>
            <a:r>
              <a:rPr lang="en-GB" u="sng" dirty="0" err="1" smtClean="0"/>
              <a:t>interferometro</a:t>
            </a:r>
            <a:r>
              <a:rPr lang="en-GB" u="sng" dirty="0" smtClean="0"/>
              <a:t> Mach-</a:t>
            </a:r>
            <a:r>
              <a:rPr lang="en-GB" u="sng" dirty="0" err="1" smtClean="0"/>
              <a:t>Zehnder</a:t>
            </a:r>
            <a:r>
              <a:rPr lang="en-GB" u="sng" dirty="0" smtClean="0"/>
              <a:t> </a:t>
            </a:r>
            <a:r>
              <a:rPr lang="en-GB" u="sng" dirty="0" err="1" smtClean="0"/>
              <a:t>su</a:t>
            </a:r>
            <a:r>
              <a:rPr lang="en-GB" u="sng" dirty="0" smtClean="0"/>
              <a:t> 10 m di </a:t>
            </a:r>
            <a:r>
              <a:rPr lang="en-GB" u="sng" dirty="0" err="1" smtClean="0"/>
              <a:t>distanza</a:t>
            </a:r>
            <a:r>
              <a:rPr lang="en-GB" u="sng" dirty="0" smtClean="0"/>
              <a:t> di </a:t>
            </a:r>
            <a:r>
              <a:rPr lang="en-GB" u="sng" dirty="0" err="1" smtClean="0"/>
              <a:t>volo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39"/>
              <p:cNvSpPr txBox="1"/>
              <p:nvPr/>
            </p:nvSpPr>
            <p:spPr>
              <a:xfrm>
                <a:off x="3124200" y="1223492"/>
                <a:ext cx="4442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BS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GB" dirty="0" smtClean="0"/>
                  <a:t> M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−</m:t>
                    </m:r>
                  </m:oMath>
                </a14:m>
                <a:r>
                  <a:rPr lang="en-GB" dirty="0" smtClean="0"/>
                  <a:t> BS:  LMT </a:t>
                </a:r>
                <a:r>
                  <a:rPr lang="en-GB" dirty="0" err="1" smtClean="0"/>
                  <a:t>impulsi</a:t>
                </a:r>
                <a:r>
                  <a:rPr lang="en-GB" dirty="0" smtClean="0"/>
                  <a:t> Bragg 2*200 </a:t>
                </a:r>
                <a:r>
                  <a:rPr lang="en-GB" dirty="0" err="1" smtClean="0"/>
                  <a:t>ħk</a:t>
                </a:r>
                <a:endParaRPr lang="en-GB" dirty="0"/>
              </a:p>
            </p:txBody>
          </p:sp>
        </mc:Choice>
        <mc:Fallback xmlns="">
          <p:sp>
            <p:nvSpPr>
              <p:cNvPr id="50" name="CasellaDiTes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223492"/>
                <a:ext cx="4442819" cy="369332"/>
              </a:xfrm>
              <a:prstGeom prst="rect">
                <a:avLst/>
              </a:prstGeom>
              <a:blipFill>
                <a:blip r:embed="rId12"/>
                <a:stretch>
                  <a:fillRect l="-962" t="-10000" r="-275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278910" y="1225413"/>
            <a:ext cx="3677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Arial" panose="020B0604020202020204" pitchFamily="34" charset="0"/>
              </a:rPr>
              <a:t>Lancio</a:t>
            </a:r>
            <a:r>
              <a:rPr lang="en-GB" sz="1600" dirty="0" smtClean="0">
                <a:latin typeface="Arial" panose="020B0604020202020204" pitchFamily="34" charset="0"/>
              </a:rPr>
              <a:t>: ~ 2*160 </a:t>
            </a:r>
            <a:r>
              <a:rPr lang="en-GB" sz="1600" dirty="0" smtClean="0">
                <a:latin typeface="Symbol" panose="05050102010706020507" pitchFamily="18" charset="2"/>
              </a:rPr>
              <a:t>p</a:t>
            </a:r>
            <a:r>
              <a:rPr lang="en-GB" sz="1600" dirty="0" smtClean="0">
                <a:latin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</a:rPr>
              <a:t>impulsi</a:t>
            </a:r>
            <a:r>
              <a:rPr lang="en-GB" sz="1600" dirty="0" smtClean="0">
                <a:latin typeface="Arial" panose="020B0604020202020204" pitchFamily="34" charset="0"/>
              </a:rPr>
              <a:t>  </a:t>
            </a:r>
            <a:endParaRPr lang="it-IT" sz="1600" dirty="0"/>
          </a:p>
        </p:txBody>
      </p:sp>
      <p:sp>
        <p:nvSpPr>
          <p:cNvPr id="52" name="Rectangle 51"/>
          <p:cNvSpPr/>
          <p:nvPr/>
        </p:nvSpPr>
        <p:spPr>
          <a:xfrm>
            <a:off x="279524" y="1606823"/>
            <a:ext cx="3677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</a:rPr>
              <a:t>T~1 s</a:t>
            </a:r>
            <a:endParaRPr lang="it-IT" sz="1600" dirty="0"/>
          </a:p>
        </p:txBody>
      </p:sp>
      <p:sp>
        <p:nvSpPr>
          <p:cNvPr id="53" name="Rectangle 52"/>
          <p:cNvSpPr/>
          <p:nvPr/>
        </p:nvSpPr>
        <p:spPr>
          <a:xfrm>
            <a:off x="1446506" y="1600925"/>
            <a:ext cx="3677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</a:rPr>
              <a:t>L~ 8 </a:t>
            </a:r>
            <a:r>
              <a:rPr lang="en-GB" sz="1600" dirty="0">
                <a:latin typeface="Arial" panose="020B0604020202020204" pitchFamily="34" charset="0"/>
              </a:rPr>
              <a:t>m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6055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9355" y="533400"/>
            <a:ext cx="14974349" cy="68008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altLang="it-IT" sz="3600" dirty="0" smtClean="0"/>
              <a:t>10 </a:t>
            </a:r>
            <a:r>
              <a:rPr lang="en-US" altLang="it-IT" sz="3600" dirty="0"/>
              <a:t>m fountain </a:t>
            </a:r>
            <a:r>
              <a:rPr lang="en-US" altLang="it-IT" sz="3600" dirty="0" smtClean="0"/>
              <a:t>in Firenze</a:t>
            </a:r>
            <a:endParaRPr lang="en-US" altLang="it-IT" sz="3600" dirty="0"/>
          </a:p>
        </p:txBody>
      </p:sp>
      <p:pic>
        <p:nvPicPr>
          <p:cNvPr id="11" name="Picture 6" descr="logo-infn-nuo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7937"/>
            <a:ext cx="769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" name="Rectangle 2"/>
          <p:cNvSpPr/>
          <p:nvPr/>
        </p:nvSpPr>
        <p:spPr>
          <a:xfrm>
            <a:off x="6453496" y="835950"/>
            <a:ext cx="2461904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laboratorio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vano</a:t>
            </a:r>
            <a:r>
              <a:rPr lang="en-US" dirty="0" smtClean="0"/>
              <a:t> scale (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piani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Altezza</a:t>
            </a:r>
            <a:r>
              <a:rPr lang="en-US" dirty="0" smtClean="0"/>
              <a:t> </a:t>
            </a:r>
            <a:r>
              <a:rPr lang="en-US" dirty="0" err="1" smtClean="0"/>
              <a:t>totale</a:t>
            </a:r>
            <a:r>
              <a:rPr lang="en-US" dirty="0" smtClean="0"/>
              <a:t>  </a:t>
            </a:r>
            <a:r>
              <a:rPr lang="en-US" dirty="0"/>
              <a:t>~16 m @ </a:t>
            </a:r>
            <a:r>
              <a:rPr lang="en-US" dirty="0" err="1" smtClean="0"/>
              <a:t>Dipartimento</a:t>
            </a:r>
            <a:r>
              <a:rPr lang="en-US" dirty="0" smtClean="0"/>
              <a:t> di </a:t>
            </a:r>
            <a:r>
              <a:rPr lang="en-US" dirty="0" err="1" smtClean="0"/>
              <a:t>Fisica</a:t>
            </a:r>
            <a:r>
              <a:rPr lang="en-US" dirty="0" smtClean="0"/>
              <a:t> </a:t>
            </a:r>
            <a:r>
              <a:rPr lang="en-US" dirty="0" smtClean="0"/>
              <a:t>UNIFI – Fi-INFN</a:t>
            </a:r>
            <a:endParaRPr lang="en-US" dirty="0"/>
          </a:p>
        </p:txBody>
      </p:sp>
      <p:pic>
        <p:nvPicPr>
          <p:cNvPr id="16" name="Picture 5" descr="LogoUniFiren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7036"/>
            <a:ext cx="749206" cy="6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 rot="5400000">
            <a:off x="3992317" y="3535053"/>
            <a:ext cx="39626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it-IT" sz="2200" dirty="0" smtClean="0">
                <a:latin typeface="Symbol" panose="05050102010706020507" pitchFamily="18" charset="2"/>
              </a:rPr>
              <a:t>...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063" y="835950"/>
            <a:ext cx="5948737" cy="1678651"/>
            <a:chOff x="71063" y="835950"/>
            <a:chExt cx="5948737" cy="1678651"/>
          </a:xfrm>
        </p:grpSpPr>
        <p:sp>
          <p:nvSpPr>
            <p:cNvPr id="5" name="Rectangle 4"/>
            <p:cNvSpPr/>
            <p:nvPr/>
          </p:nvSpPr>
          <p:spPr>
            <a:xfrm>
              <a:off x="2286000" y="835950"/>
              <a:ext cx="3733800" cy="1678651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063" y="1736750"/>
              <a:ext cx="1986337" cy="36933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3° piano (</a:t>
              </a:r>
              <a:r>
                <a:rPr lang="en-US" dirty="0" err="1" smtClean="0"/>
                <a:t>torretta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543" y="2514601"/>
            <a:ext cx="5956394" cy="2285999"/>
            <a:chOff x="68543" y="2514601"/>
            <a:chExt cx="5956394" cy="2285999"/>
          </a:xfrm>
        </p:grpSpPr>
        <p:sp>
          <p:nvSpPr>
            <p:cNvPr id="20" name="Rectangle 19"/>
            <p:cNvSpPr/>
            <p:nvPr/>
          </p:nvSpPr>
          <p:spPr>
            <a:xfrm>
              <a:off x="2291137" y="2514601"/>
              <a:ext cx="3733800" cy="2285999"/>
            </a:xfrm>
            <a:prstGeom prst="rect">
              <a:avLst/>
            </a:prstGeom>
            <a:solidFill>
              <a:schemeClr val="accent2">
                <a:alpha val="1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43" y="3309432"/>
              <a:ext cx="1986337" cy="36933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err="1"/>
                <a:t>v</a:t>
              </a:r>
              <a:r>
                <a:rPr lang="en-US" dirty="0" err="1" smtClean="0"/>
                <a:t>ano</a:t>
              </a:r>
              <a:r>
                <a:rPr lang="en-US" dirty="0" smtClean="0"/>
                <a:t> scale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5575" y="4796647"/>
            <a:ext cx="5904225" cy="2193205"/>
            <a:chOff x="115575" y="4796647"/>
            <a:chExt cx="5904225" cy="2193205"/>
          </a:xfrm>
        </p:grpSpPr>
        <p:sp>
          <p:nvSpPr>
            <p:cNvPr id="21" name="Rectangle 20"/>
            <p:cNvSpPr/>
            <p:nvPr/>
          </p:nvSpPr>
          <p:spPr>
            <a:xfrm>
              <a:off x="2286000" y="4796647"/>
              <a:ext cx="3733800" cy="2193205"/>
            </a:xfrm>
            <a:prstGeom prst="rect">
              <a:avLst/>
            </a:prstGeom>
            <a:solidFill>
              <a:schemeClr val="accent3">
                <a:alpha val="18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5575" y="5708583"/>
              <a:ext cx="1986337" cy="36933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seminterrato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1481" y="2633748"/>
            <a:ext cx="1943161" cy="2233495"/>
            <a:chOff x="7021481" y="4060207"/>
            <a:chExt cx="1943161" cy="2233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7887" y="4116022"/>
              <a:ext cx="1150349" cy="1150349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7021481" y="4060207"/>
              <a:ext cx="1943161" cy="2233495"/>
              <a:chOff x="2267269" y="1805696"/>
              <a:chExt cx="3913540" cy="468327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192266" y="5133720"/>
                <a:ext cx="2988543" cy="13552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Control room (2° piano)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267269" y="1805696"/>
                <a:ext cx="3779071" cy="3027849"/>
              </a:xfrm>
              <a:prstGeom prst="rect">
                <a:avLst/>
              </a:prstGeom>
              <a:solidFill>
                <a:schemeClr val="accent2">
                  <a:alpha val="18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8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altLang="it-IT" sz="3600" dirty="0"/>
              <a:t>Towards a 10 m fountain …</a:t>
            </a:r>
          </a:p>
        </p:txBody>
      </p:sp>
      <p:pic>
        <p:nvPicPr>
          <p:cNvPr id="11" name="Picture 6" descr="logo-infn-nu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7937"/>
            <a:ext cx="769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14400"/>
            <a:ext cx="8001000" cy="3444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24550"/>
            <a:ext cx="5648325" cy="55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5462588"/>
            <a:ext cx="33528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875" y="4953000"/>
            <a:ext cx="5133975" cy="40957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5" y="2486177"/>
            <a:ext cx="2458561" cy="4371823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LogoUniFirenz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7036"/>
            <a:ext cx="749206" cy="6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81200" y="5014989"/>
            <a:ext cx="76200" cy="333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altLang="it-IT" sz="3600" dirty="0" smtClean="0"/>
              <a:t>Atomic Squeezing</a:t>
            </a:r>
            <a:endParaRPr lang="en-US" altLang="it-IT" sz="3600" dirty="0"/>
          </a:p>
        </p:txBody>
      </p:sp>
      <p:pic>
        <p:nvPicPr>
          <p:cNvPr id="8" name="Picture 6" descr="logo-infn-nu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7937"/>
            <a:ext cx="769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0" name="Picture 5" descr="LogoUniFiren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036"/>
            <a:ext cx="749206" cy="6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58" y="1058417"/>
            <a:ext cx="3764015" cy="26861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37" y="3944144"/>
            <a:ext cx="3934236" cy="223166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Rectangle 12"/>
          <p:cNvSpPr/>
          <p:nvPr/>
        </p:nvSpPr>
        <p:spPr>
          <a:xfrm>
            <a:off x="493233" y="4038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907" y="1050596"/>
            <a:ext cx="4260093" cy="314040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3" name="Rectangle 22"/>
          <p:cNvSpPr/>
          <p:nvPr/>
        </p:nvSpPr>
        <p:spPr>
          <a:xfrm>
            <a:off x="8077200" y="2924175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86850" y="4327196"/>
                <a:ext cx="32600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𝐼𝑚𝑝𝑙𝑒𝑚𝑒𝑛𝑡𝑎𝑧𝑖𝑜𝑛𝑒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𝐴𝐼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𝑎𝑛𝑐𝑜𝑟𝑎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𝑛𝑜𝑛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𝑐h𝑖𝑎𝑟𝑎</m:t>
                      </m:r>
                    </m:oMath>
                  </m:oMathPara>
                </a14:m>
                <a:endParaRPr lang="it-IT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850" y="4327196"/>
                <a:ext cx="3260059" cy="553998"/>
              </a:xfrm>
              <a:prstGeom prst="rect">
                <a:avLst/>
              </a:prstGeom>
              <a:blipFill>
                <a:blip r:embed="rId7"/>
                <a:stretch>
                  <a:fillRect l="-2056" b="-32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322107" y="5257800"/>
            <a:ext cx="290335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C</a:t>
            </a:r>
            <a:r>
              <a:rPr lang="it-IT" sz="2000" dirty="0" smtClean="0">
                <a:solidFill>
                  <a:srgbClr val="FF0000"/>
                </a:solidFill>
              </a:rPr>
              <a:t>OLLABORAZIONE CON MIT</a:t>
            </a:r>
          </a:p>
          <a:p>
            <a:endParaRPr lang="it-IT" sz="24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altLang="it-IT" sz="3600" dirty="0" err="1" smtClean="0"/>
              <a:t>Prospettive</a:t>
            </a:r>
            <a:r>
              <a:rPr lang="en-US" altLang="it-IT" sz="3600" dirty="0" smtClean="0"/>
              <a:t> future</a:t>
            </a:r>
            <a:endParaRPr lang="en-US" altLang="it-IT" sz="3600" dirty="0"/>
          </a:p>
        </p:txBody>
      </p:sp>
      <p:pic>
        <p:nvPicPr>
          <p:cNvPr id="11" name="Picture 6" descr="logo-infn-nu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7937"/>
            <a:ext cx="769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880773"/>
            <a:ext cx="3686175" cy="12096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93362" y="1591144"/>
            <a:ext cx="3505200" cy="23623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536" y="2247320"/>
            <a:ext cx="3657601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914400"/>
            <a:ext cx="2612969" cy="522608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91100" y="493049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 smtClean="0"/>
              <a:t>Sulcis Mine (Sardegna)</a:t>
            </a:r>
            <a:endParaRPr lang="it-IT" sz="1600" dirty="0"/>
          </a:p>
        </p:txBody>
      </p:sp>
      <p:sp>
        <p:nvSpPr>
          <p:cNvPr id="10" name="Rectangle 12"/>
          <p:cNvSpPr>
            <a:spLocks/>
          </p:cNvSpPr>
          <p:nvPr/>
        </p:nvSpPr>
        <p:spPr bwMode="auto">
          <a:xfrm>
            <a:off x="4152900" y="5601624"/>
            <a:ext cx="4483341" cy="3847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 anchor="ctr">
            <a:spAutoFit/>
          </a:bodyPr>
          <a:lstStyle/>
          <a:p>
            <a:pPr marL="40182"/>
            <a:r>
              <a:rPr lang="en-US" sz="2500" b="1" dirty="0">
                <a:cs typeface="Times New Roman" charset="0"/>
              </a:rPr>
              <a:t>EP Tests, </a:t>
            </a:r>
            <a:r>
              <a:rPr lang="en-US" sz="2500" b="1" dirty="0" smtClean="0">
                <a:cs typeface="Times New Roman" charset="0"/>
              </a:rPr>
              <a:t>Dark matter detection*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044" y="6492105"/>
            <a:ext cx="82457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*Andrew </a:t>
            </a:r>
            <a:r>
              <a:rPr lang="it-IT" sz="1200" dirty="0"/>
              <a:t>A. Geraci, Andrei </a:t>
            </a:r>
            <a:r>
              <a:rPr lang="it-IT" sz="1200" dirty="0" smtClean="0"/>
              <a:t>Derevianko, «Sensitivity </a:t>
            </a:r>
            <a:r>
              <a:rPr lang="it-IT" sz="1200" dirty="0"/>
              <a:t>of atom interferometry to ultralight scalar field dark matter» </a:t>
            </a:r>
            <a:r>
              <a:rPr lang="it-IT" sz="1200" dirty="0" smtClean="0"/>
              <a:t>arXiv:1605.04048 </a:t>
            </a:r>
            <a:endParaRPr lang="it-IT" sz="1200" dirty="0"/>
          </a:p>
        </p:txBody>
      </p:sp>
      <p:pic>
        <p:nvPicPr>
          <p:cNvPr id="13" name="Picture 5" descr="LogoUniFiren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7036"/>
            <a:ext cx="749206" cy="6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0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GB" altLang="it-IT" dirty="0" smtClean="0"/>
              <a:t>MAGIA ADV people</a:t>
            </a:r>
          </a:p>
        </p:txBody>
      </p:sp>
      <p:pic>
        <p:nvPicPr>
          <p:cNvPr id="6" name="Picture 6" descr="logo-infn-nu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7937"/>
            <a:ext cx="769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2" name="Picture 5" descr="LogoUniFiren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036"/>
            <a:ext cx="749206" cy="6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473875"/>
              </p:ext>
            </p:extLst>
          </p:nvPr>
        </p:nvGraphicFramePr>
        <p:xfrm>
          <a:off x="1104900" y="1150937"/>
          <a:ext cx="6934200" cy="481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310443966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97496595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003710896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Membro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Qualifica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Appartenza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783568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Guglielmo</a:t>
                      </a:r>
                      <a:r>
                        <a:rPr lang="it-IT" sz="1200" baseline="0" dirty="0" smtClean="0"/>
                        <a:t> M. Tino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Professore ordinario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UNIFI,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dirty="0" smtClean="0"/>
                        <a:t>Associato CNS</a:t>
                      </a:r>
                      <a:r>
                        <a:rPr lang="it-IT" sz="1200" baseline="0" dirty="0" smtClean="0"/>
                        <a:t> II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457897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Nicola Poli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Ricercatore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UNIFI,</a:t>
                      </a:r>
                      <a:r>
                        <a:rPr lang="it-IT" sz="1200" baseline="0" dirty="0" smtClean="0"/>
                        <a:t> Associato </a:t>
                      </a:r>
                      <a:r>
                        <a:rPr lang="it-IT" sz="1200" dirty="0" smtClean="0"/>
                        <a:t>CNS</a:t>
                      </a:r>
                      <a:r>
                        <a:rPr lang="it-IT" sz="1200" baseline="0" dirty="0" smtClean="0"/>
                        <a:t> II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059029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Gabriele</a:t>
                      </a:r>
                      <a:r>
                        <a:rPr lang="it-IT" sz="1200" baseline="0" dirty="0" smtClean="0"/>
                        <a:t> Rosi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Ricercatore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INFN, Dipendente CNS</a:t>
                      </a:r>
                      <a:r>
                        <a:rPr lang="it-IT" sz="1200" baseline="0" dirty="0" smtClean="0"/>
                        <a:t> II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725708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Giulio D’amico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Dottorando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UNIFI,</a:t>
                      </a:r>
                      <a:r>
                        <a:rPr lang="it-IT" sz="1200" baseline="0" dirty="0" smtClean="0"/>
                        <a:t> Associato </a:t>
                      </a:r>
                      <a:r>
                        <a:rPr lang="it-IT" sz="1200" dirty="0" smtClean="0"/>
                        <a:t>CNS</a:t>
                      </a:r>
                      <a:r>
                        <a:rPr lang="it-IT" sz="1200" baseline="0" dirty="0" smtClean="0"/>
                        <a:t> II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829590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Marella de Angelis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Ricercatore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CNR, Associato CNS II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84287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Ruben Pablo Del Aguila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Dottorando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UNIFI,</a:t>
                      </a:r>
                      <a:r>
                        <a:rPr lang="it-IT" sz="1200" baseline="0" dirty="0" smtClean="0"/>
                        <a:t> Associato </a:t>
                      </a:r>
                      <a:r>
                        <a:rPr lang="it-IT" sz="1200" dirty="0" smtClean="0"/>
                        <a:t>CNS</a:t>
                      </a:r>
                      <a:r>
                        <a:rPr lang="it-IT" sz="1200" baseline="0" dirty="0" smtClean="0"/>
                        <a:t> II</a:t>
                      </a:r>
                      <a:endParaRPr lang="it-IT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25872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Tommaso Mazzoni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Assegnista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UNIFI,</a:t>
                      </a:r>
                      <a:r>
                        <a:rPr lang="it-IT" sz="1200" baseline="0" dirty="0" smtClean="0"/>
                        <a:t> Associato </a:t>
                      </a:r>
                      <a:r>
                        <a:rPr lang="it-IT" sz="1200" dirty="0" smtClean="0"/>
                        <a:t>CNS</a:t>
                      </a:r>
                      <a:r>
                        <a:rPr lang="it-IT" sz="1200" baseline="0" dirty="0" smtClean="0"/>
                        <a:t> II</a:t>
                      </a:r>
                      <a:endParaRPr lang="it-IT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963271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Leonardo Salvi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Dottorando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UNIFI,</a:t>
                      </a:r>
                      <a:r>
                        <a:rPr lang="it-IT" sz="1200" baseline="0" dirty="0" smtClean="0"/>
                        <a:t> Associato </a:t>
                      </a:r>
                      <a:r>
                        <a:rPr lang="it-IT" sz="1200" dirty="0" smtClean="0"/>
                        <a:t>CNS</a:t>
                      </a:r>
                      <a:r>
                        <a:rPr lang="it-IT" sz="1200" baseline="0" dirty="0" smtClean="0"/>
                        <a:t> II</a:t>
                      </a:r>
                      <a:endParaRPr lang="it-IT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027107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Flavio Vetrano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Professore ordinario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UNIURB,</a:t>
                      </a:r>
                      <a:r>
                        <a:rPr lang="it-IT" sz="1200" baseline="0" dirty="0" smtClean="0"/>
                        <a:t> Associato </a:t>
                      </a:r>
                      <a:r>
                        <a:rPr lang="it-IT" sz="1200" dirty="0" smtClean="0"/>
                        <a:t>CNS</a:t>
                      </a:r>
                      <a:r>
                        <a:rPr lang="it-IT" sz="1200" baseline="0" dirty="0" smtClean="0"/>
                        <a:t> II</a:t>
                      </a:r>
                      <a:endParaRPr lang="it-IT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54219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Andre</a:t>
                      </a:r>
                      <a:r>
                        <a:rPr lang="it-IT" sz="1200" baseline="0" dirty="0" smtClean="0"/>
                        <a:t>a Vicerè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Professore associato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UNIURB,</a:t>
                      </a:r>
                      <a:r>
                        <a:rPr lang="it-IT" sz="1200" baseline="0" dirty="0" smtClean="0"/>
                        <a:t> Associato </a:t>
                      </a:r>
                      <a:r>
                        <a:rPr lang="it-IT" sz="1200" dirty="0" smtClean="0"/>
                        <a:t>CNS</a:t>
                      </a:r>
                      <a:r>
                        <a:rPr lang="it-IT" sz="1200" baseline="0" dirty="0" smtClean="0"/>
                        <a:t> II</a:t>
                      </a:r>
                      <a:endParaRPr lang="it-IT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31413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Su Zhang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Borsa post doc stranieri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UNIFI,</a:t>
                      </a:r>
                      <a:r>
                        <a:rPr lang="it-IT" sz="1200" baseline="0" dirty="0" smtClean="0"/>
                        <a:t> Associato </a:t>
                      </a:r>
                      <a:r>
                        <a:rPr lang="it-IT" sz="1200" dirty="0" smtClean="0"/>
                        <a:t>CNS</a:t>
                      </a:r>
                      <a:r>
                        <a:rPr lang="it-IT" sz="1200" baseline="0" dirty="0" smtClean="0"/>
                        <a:t> II</a:t>
                      </a:r>
                      <a:endParaRPr lang="it-IT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173490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Xian</a:t>
                      </a:r>
                      <a:r>
                        <a:rPr lang="it-IT" sz="1200" baseline="0" dirty="0" smtClean="0"/>
                        <a:t> Zhang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Borsa post doc stranieri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UNIFI,</a:t>
                      </a:r>
                      <a:r>
                        <a:rPr lang="it-IT" sz="1200" baseline="0" dirty="0" smtClean="0"/>
                        <a:t> Associato </a:t>
                      </a:r>
                      <a:r>
                        <a:rPr lang="it-IT" sz="1200" dirty="0" smtClean="0"/>
                        <a:t>CNS</a:t>
                      </a:r>
                      <a:r>
                        <a:rPr lang="it-IT" sz="1200" baseline="0" dirty="0" smtClean="0"/>
                        <a:t> II</a:t>
                      </a:r>
                      <a:endParaRPr lang="it-IT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370706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Marilù Chiofalo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Professore Associato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UNIPI,</a:t>
                      </a:r>
                      <a:r>
                        <a:rPr lang="it-IT" sz="1200" baseline="0" dirty="0" smtClean="0"/>
                        <a:t> Associato </a:t>
                      </a:r>
                      <a:r>
                        <a:rPr lang="it-IT" sz="1200" dirty="0" smtClean="0"/>
                        <a:t>CNS</a:t>
                      </a:r>
                      <a:r>
                        <a:rPr lang="it-IT" sz="1200" baseline="0" dirty="0" smtClean="0"/>
                        <a:t> II</a:t>
                      </a:r>
                      <a:endParaRPr lang="it-IT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24510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Roberta Citro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Professore Associato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UNISA, </a:t>
                      </a:r>
                      <a:r>
                        <a:rPr lang="it-IT" sz="1200" baseline="0" dirty="0" smtClean="0"/>
                        <a:t>Associato </a:t>
                      </a:r>
                      <a:r>
                        <a:rPr lang="it-IT" sz="1200" dirty="0" smtClean="0"/>
                        <a:t>CNS</a:t>
                      </a:r>
                      <a:r>
                        <a:rPr lang="it-IT" sz="1200" baseline="0" dirty="0" smtClean="0"/>
                        <a:t> II</a:t>
                      </a:r>
                      <a:endParaRPr lang="it-IT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849655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Giorgio Carelli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Ricercatore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UNIPI, </a:t>
                      </a:r>
                      <a:r>
                        <a:rPr lang="it-IT" sz="1200" baseline="0" dirty="0" smtClean="0"/>
                        <a:t>Associato </a:t>
                      </a:r>
                      <a:r>
                        <a:rPr lang="it-IT" sz="1200" dirty="0" smtClean="0"/>
                        <a:t>CNS</a:t>
                      </a:r>
                      <a:r>
                        <a:rPr lang="it-IT" sz="1200" baseline="0" dirty="0" smtClean="0"/>
                        <a:t> II</a:t>
                      </a:r>
                      <a:endParaRPr lang="it-IT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301173"/>
                  </a:ext>
                </a:extLst>
              </a:tr>
              <a:tr h="28363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Michele Barsanti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Ricercatore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UNIPI, </a:t>
                      </a:r>
                      <a:r>
                        <a:rPr lang="it-IT" sz="1200" baseline="0" dirty="0" smtClean="0"/>
                        <a:t>Associato </a:t>
                      </a:r>
                      <a:r>
                        <a:rPr lang="it-IT" sz="1200" dirty="0" smtClean="0"/>
                        <a:t>CNS</a:t>
                      </a:r>
                      <a:r>
                        <a:rPr lang="it-IT" sz="1200" baseline="0" dirty="0" smtClean="0"/>
                        <a:t> II</a:t>
                      </a:r>
                      <a:endParaRPr lang="it-IT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33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 bwMode="auto">
          <a:xfrm>
            <a:off x="76200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sz="3600" dirty="0" smtClean="0"/>
              <a:t>Outline</a:t>
            </a:r>
            <a:endParaRPr lang="en-US" altLang="it-IT" sz="3600" dirty="0"/>
          </a:p>
        </p:txBody>
      </p:sp>
      <p:pic>
        <p:nvPicPr>
          <p:cNvPr id="8" name="Picture 6" descr="logo-infn-nu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7937"/>
            <a:ext cx="769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goUniFiren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036"/>
            <a:ext cx="749206" cy="6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88955" y="1428736"/>
            <a:ext cx="85693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en-US" sz="24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Interferometria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atomica</a:t>
            </a:r>
            <a:r>
              <a:rPr lang="en-US" sz="2800" dirty="0" smtClean="0">
                <a:latin typeface="+mj-lt"/>
              </a:rPr>
              <a:t> per </a:t>
            </a:r>
            <a:r>
              <a:rPr lang="en-US" sz="2800" dirty="0" err="1" smtClean="0">
                <a:latin typeface="+mj-lt"/>
              </a:rPr>
              <a:t>misure</a:t>
            </a:r>
            <a:r>
              <a:rPr lang="en-US" sz="2800" dirty="0" smtClean="0">
                <a:latin typeface="+mj-lt"/>
              </a:rPr>
              <a:t> di </a:t>
            </a:r>
            <a:r>
              <a:rPr lang="en-US" sz="2800" dirty="0" err="1" smtClean="0">
                <a:latin typeface="+mj-lt"/>
              </a:rPr>
              <a:t>gravità</a:t>
            </a:r>
            <a:endParaRPr lang="en-US" sz="28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Esperimento</a:t>
            </a:r>
            <a:r>
              <a:rPr lang="en-US" sz="2800" dirty="0" smtClean="0">
                <a:latin typeface="+mj-lt"/>
              </a:rPr>
              <a:t> MAGIA: </a:t>
            </a:r>
            <a:r>
              <a:rPr lang="en-US" sz="2800" dirty="0" err="1" smtClean="0">
                <a:latin typeface="+mj-lt"/>
              </a:rPr>
              <a:t>risultati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principali</a:t>
            </a:r>
            <a:endParaRPr lang="en-US" sz="2800" dirty="0" smtClean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Rivelazione</a:t>
            </a:r>
            <a:r>
              <a:rPr lang="en-US" sz="2800" dirty="0" smtClean="0">
                <a:latin typeface="+mj-lt"/>
              </a:rPr>
              <a:t> GW con AI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L’esperimento</a:t>
            </a:r>
            <a:r>
              <a:rPr lang="en-US" sz="2800" dirty="0" smtClean="0">
                <a:latin typeface="+mj-lt"/>
              </a:rPr>
              <a:t> MAGIA-ADVANCED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Prospettive</a:t>
            </a:r>
            <a:r>
              <a:rPr lang="en-US" sz="2800" dirty="0" smtClean="0">
                <a:latin typeface="+mj-lt"/>
              </a:rPr>
              <a:t> future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latin typeface="ITC Bookman" pitchFamily="18" charset="0"/>
            </a:endParaRPr>
          </a:p>
          <a:p>
            <a:pPr>
              <a:buFont typeface="Wingdings" pitchFamily="2" charset="2"/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0700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 bwMode="auto">
          <a:xfrm>
            <a:off x="76200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sz="3600" dirty="0" err="1" smtClean="0"/>
              <a:t>Interferometria</a:t>
            </a:r>
            <a:r>
              <a:rPr lang="en-US" altLang="it-IT" sz="3600" dirty="0" smtClean="0"/>
              <a:t> </a:t>
            </a:r>
            <a:r>
              <a:rPr lang="en-US" altLang="it-IT" sz="3600" dirty="0" err="1" smtClean="0"/>
              <a:t>atomica</a:t>
            </a:r>
            <a:endParaRPr lang="en-US" altLang="it-IT" sz="3600" dirty="0"/>
          </a:p>
        </p:txBody>
      </p:sp>
      <p:pic>
        <p:nvPicPr>
          <p:cNvPr id="8" name="Picture 6" descr="logo-infn-nuo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7937"/>
            <a:ext cx="769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goUniFiren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7036"/>
            <a:ext cx="749206" cy="6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0" y="3303587"/>
            <a:ext cx="45005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1600" dirty="0" smtClean="0"/>
              <a:t>In </a:t>
            </a:r>
            <a:r>
              <a:rPr lang="en-US" sz="1600" dirty="0" err="1" smtClean="0"/>
              <a:t>presenza</a:t>
            </a:r>
            <a:r>
              <a:rPr lang="en-US" sz="1600" dirty="0" smtClean="0"/>
              <a:t> di un </a:t>
            </a:r>
            <a:r>
              <a:rPr lang="en-US" sz="1600" b="1" dirty="0" err="1">
                <a:solidFill>
                  <a:srgbClr val="0000FF"/>
                </a:solidFill>
              </a:rPr>
              <a:t>sistema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atomico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a due </a:t>
            </a:r>
            <a:r>
              <a:rPr lang="en-US" sz="1600" dirty="0" err="1" smtClean="0"/>
              <a:t>livelli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può</a:t>
            </a:r>
            <a:r>
              <a:rPr lang="en-US" sz="1600" dirty="0" smtClean="0"/>
              <a:t> fare </a:t>
            </a:r>
            <a:r>
              <a:rPr lang="en-US" sz="1600" dirty="0" err="1" smtClean="0"/>
              <a:t>un’analogia</a:t>
            </a:r>
            <a:r>
              <a:rPr lang="en-US" sz="1600" dirty="0" smtClean="0"/>
              <a:t> </a:t>
            </a:r>
            <a:r>
              <a:rPr lang="en-US" sz="1600" dirty="0" err="1" smtClean="0"/>
              <a:t>tra</a:t>
            </a:r>
            <a:r>
              <a:rPr lang="en-US" sz="1600" dirty="0" smtClean="0"/>
              <a:t> </a:t>
            </a:r>
            <a:r>
              <a:rPr lang="en-US" sz="1600" dirty="0" err="1" smtClean="0"/>
              <a:t>frange</a:t>
            </a:r>
            <a:r>
              <a:rPr lang="en-US" sz="1600" dirty="0" smtClean="0"/>
              <a:t> di </a:t>
            </a:r>
            <a:r>
              <a:rPr lang="en-US" sz="1600" dirty="0" err="1" smtClean="0"/>
              <a:t>interferenza</a:t>
            </a:r>
            <a:r>
              <a:rPr lang="en-US" sz="1600" dirty="0" smtClean="0"/>
              <a:t> </a:t>
            </a:r>
            <a:r>
              <a:rPr lang="en-US" sz="1600" dirty="0" err="1" smtClean="0"/>
              <a:t>luminose</a:t>
            </a:r>
            <a:r>
              <a:rPr lang="en-US" sz="1600" dirty="0" smtClean="0"/>
              <a:t> e </a:t>
            </a:r>
            <a:r>
              <a:rPr lang="en-US" sz="1600" dirty="0" err="1" smtClean="0"/>
              <a:t>popolazione</a:t>
            </a:r>
            <a:r>
              <a:rPr lang="en-US" sz="1600" dirty="0" smtClean="0"/>
              <a:t> </a:t>
            </a:r>
            <a:r>
              <a:rPr lang="en-US" sz="1600" dirty="0" err="1" smtClean="0"/>
              <a:t>atomica</a:t>
            </a:r>
            <a:endParaRPr lang="en-US" sz="1600" dirty="0" smtClean="0"/>
          </a:p>
          <a:p>
            <a:pPr>
              <a:buFont typeface="Wingdings" pitchFamily="2" charset="2"/>
              <a:buNone/>
            </a:pPr>
            <a:endParaRPr lang="en-US" sz="1600" dirty="0"/>
          </a:p>
        </p:txBody>
      </p:sp>
      <p:graphicFrame>
        <p:nvGraphicFramePr>
          <p:cNvPr id="68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42916536"/>
              </p:ext>
            </p:extLst>
          </p:nvPr>
        </p:nvGraphicFramePr>
        <p:xfrm>
          <a:off x="5651500" y="3448050"/>
          <a:ext cx="3159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5" imgW="164880" imgH="393480" progId="Equation.3">
                  <p:embed/>
                </p:oleObj>
              </mc:Choice>
              <mc:Fallback>
                <p:oleObj name="Equation" r:id="rId5" imgW="164880" imgH="393480" progId="Equation.3">
                  <p:embed/>
                  <p:pic>
                    <p:nvPicPr>
                      <p:cNvPr id="66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448050"/>
                        <a:ext cx="315913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794928"/>
              </p:ext>
            </p:extLst>
          </p:nvPr>
        </p:nvGraphicFramePr>
        <p:xfrm>
          <a:off x="2411413" y="4745037"/>
          <a:ext cx="1511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CorelDRAW" r:id="rId7" imgW="2061360" imgH="1579680" progId="">
                  <p:embed/>
                </p:oleObj>
              </mc:Choice>
              <mc:Fallback>
                <p:oleObj name="CorelDRAW" r:id="rId7" imgW="2061360" imgH="1579680" progId="">
                  <p:embed/>
                  <p:pic>
                    <p:nvPicPr>
                      <p:cNvPr id="665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745037"/>
                        <a:ext cx="15113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Line 7"/>
          <p:cNvSpPr>
            <a:spLocks noChangeShapeType="1"/>
          </p:cNvSpPr>
          <p:nvPr/>
        </p:nvSpPr>
        <p:spPr bwMode="auto">
          <a:xfrm flipV="1">
            <a:off x="2449513" y="4648200"/>
            <a:ext cx="1587" cy="12509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it-IT"/>
          </a:p>
        </p:txBody>
      </p:sp>
      <p:sp>
        <p:nvSpPr>
          <p:cNvPr id="72" name="Line 8"/>
          <p:cNvSpPr>
            <a:spLocks noChangeShapeType="1"/>
          </p:cNvSpPr>
          <p:nvPr/>
        </p:nvSpPr>
        <p:spPr bwMode="auto">
          <a:xfrm>
            <a:off x="2266950" y="5683250"/>
            <a:ext cx="2132013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it-IT"/>
          </a:p>
        </p:txBody>
      </p:sp>
      <p:sp>
        <p:nvSpPr>
          <p:cNvPr id="73" name="Text Box 9"/>
          <p:cNvSpPr txBox="1">
            <a:spLocks noChangeArrowheads="1"/>
          </p:cNvSpPr>
          <p:nvPr/>
        </p:nvSpPr>
        <p:spPr bwMode="auto">
          <a:xfrm>
            <a:off x="2916238" y="5608637"/>
            <a:ext cx="2414036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838200" indent="-838200"/>
            <a:r>
              <a:rPr lang="it-IT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Tempo di interazione </a:t>
            </a:r>
            <a:r>
              <a:rPr lang="el-G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dirty="0" smtClean="0"/>
              <a:t> </a:t>
            </a:r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[1/</a:t>
            </a:r>
            <a:r>
              <a:rPr lang="el-GR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]</a:t>
            </a:r>
            <a:endParaRPr lang="el-GR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1762125" y="4387850"/>
            <a:ext cx="5619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838200" indent="-838200"/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</a:t>
            </a:r>
            <a:r>
              <a:rPr lang="it-IT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1-2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2698750" y="5756275"/>
            <a:ext cx="3032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838200" indent="-838200"/>
            <a:r>
              <a:rPr lang="el-GR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π</a:t>
            </a: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2338388" y="5756275"/>
            <a:ext cx="4683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838200" indent="-838200"/>
            <a:r>
              <a:rPr lang="el-GR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π</a:t>
            </a:r>
            <a:r>
              <a:rPr lang="it-I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/2</a:t>
            </a:r>
            <a:endParaRPr lang="el-GR" sz="1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77" name="AutoShape 13"/>
          <p:cNvSpPr>
            <a:spLocks noChangeArrowheads="1"/>
          </p:cNvSpPr>
          <p:nvPr/>
        </p:nvSpPr>
        <p:spPr bwMode="auto">
          <a:xfrm>
            <a:off x="179388" y="4708525"/>
            <a:ext cx="1355725" cy="971550"/>
          </a:xfrm>
          <a:prstGeom prst="roundRect">
            <a:avLst>
              <a:gd name="adj" fmla="val 734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838200" indent="-838200" algn="ctr"/>
            <a:endParaRPr lang="en-US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78" name="Line 14"/>
          <p:cNvSpPr>
            <a:spLocks noChangeShapeType="1"/>
          </p:cNvSpPr>
          <p:nvPr/>
        </p:nvSpPr>
        <p:spPr bwMode="auto">
          <a:xfrm>
            <a:off x="252413" y="5608637"/>
            <a:ext cx="801687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it-IT"/>
          </a:p>
        </p:txBody>
      </p:sp>
      <p:sp>
        <p:nvSpPr>
          <p:cNvPr id="79" name="Line 15"/>
          <p:cNvSpPr>
            <a:spLocks noChangeShapeType="1"/>
          </p:cNvSpPr>
          <p:nvPr/>
        </p:nvSpPr>
        <p:spPr bwMode="auto">
          <a:xfrm>
            <a:off x="228600" y="4924425"/>
            <a:ext cx="801688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it-IT"/>
          </a:p>
        </p:txBody>
      </p:sp>
      <p:sp>
        <p:nvSpPr>
          <p:cNvPr id="80" name="Line 16"/>
          <p:cNvSpPr>
            <a:spLocks noChangeShapeType="1"/>
          </p:cNvSpPr>
          <p:nvPr/>
        </p:nvSpPr>
        <p:spPr bwMode="auto">
          <a:xfrm flipH="1" flipV="1">
            <a:off x="552450" y="4924425"/>
            <a:ext cx="1588" cy="668337"/>
          </a:xfrm>
          <a:prstGeom prst="line">
            <a:avLst/>
          </a:prstGeom>
          <a:noFill/>
          <a:ln w="38100">
            <a:solidFill>
              <a:srgbClr val="D12917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/>
          <a:lstStyle/>
          <a:p>
            <a:endParaRPr lang="it-IT"/>
          </a:p>
        </p:txBody>
      </p:sp>
      <p:sp>
        <p:nvSpPr>
          <p:cNvPr id="81" name="Text Box 17"/>
          <p:cNvSpPr txBox="1">
            <a:spLocks noChangeArrowheads="1"/>
          </p:cNvSpPr>
          <p:nvPr/>
        </p:nvSpPr>
        <p:spPr bwMode="auto">
          <a:xfrm>
            <a:off x="1044575" y="5321300"/>
            <a:ext cx="546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838200" indent="-838200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|1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›</a:t>
            </a: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1050925" y="4745037"/>
            <a:ext cx="546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838200" indent="-838200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|2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›</a:t>
            </a:r>
          </a:p>
        </p:txBody>
      </p:sp>
      <p:sp>
        <p:nvSpPr>
          <p:cNvPr id="83" name="Line 19"/>
          <p:cNvSpPr>
            <a:spLocks noChangeShapeType="1"/>
          </p:cNvSpPr>
          <p:nvPr/>
        </p:nvSpPr>
        <p:spPr bwMode="auto">
          <a:xfrm>
            <a:off x="2627313" y="5180012"/>
            <a:ext cx="0" cy="504825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4" name="Line 20"/>
          <p:cNvSpPr>
            <a:spLocks noChangeShapeType="1"/>
          </p:cNvSpPr>
          <p:nvPr/>
        </p:nvSpPr>
        <p:spPr bwMode="auto">
          <a:xfrm>
            <a:off x="2770188" y="4748212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5" name="Line 21"/>
          <p:cNvSpPr>
            <a:spLocks noChangeShapeType="1"/>
          </p:cNvSpPr>
          <p:nvPr/>
        </p:nvSpPr>
        <p:spPr bwMode="auto">
          <a:xfrm flipH="1">
            <a:off x="2409825" y="5180012"/>
            <a:ext cx="2174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6" name="Line 22"/>
          <p:cNvSpPr>
            <a:spLocks noChangeShapeType="1"/>
          </p:cNvSpPr>
          <p:nvPr/>
        </p:nvSpPr>
        <p:spPr bwMode="auto">
          <a:xfrm flipH="1">
            <a:off x="2482850" y="4748212"/>
            <a:ext cx="2873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4897437" y="1085671"/>
            <a:ext cx="3865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l-GR" b="1" dirty="0">
                <a:solidFill>
                  <a:srgbClr val="3333CC"/>
                </a:solidFill>
              </a:rPr>
              <a:t>π</a:t>
            </a:r>
            <a:r>
              <a:rPr lang="en-US" b="1" dirty="0">
                <a:solidFill>
                  <a:srgbClr val="3333CC"/>
                </a:solidFill>
              </a:rPr>
              <a:t> /2 pulse</a:t>
            </a:r>
            <a:r>
              <a:rPr lang="en-US" dirty="0"/>
              <a:t> </a:t>
            </a:r>
            <a:r>
              <a:rPr lang="en-US" dirty="0" err="1" smtClean="0"/>
              <a:t>agisce</a:t>
            </a:r>
            <a:r>
              <a:rPr lang="en-US" dirty="0" smtClean="0"/>
              <a:t> come un </a:t>
            </a:r>
            <a:r>
              <a:rPr lang="en-US" b="1" dirty="0" err="1" smtClean="0">
                <a:solidFill>
                  <a:srgbClr val="3333CC"/>
                </a:solidFill>
              </a:rPr>
              <a:t>divisore</a:t>
            </a:r>
            <a:r>
              <a:rPr lang="en-US" b="1" dirty="0" smtClean="0">
                <a:solidFill>
                  <a:srgbClr val="3333CC"/>
                </a:solidFill>
              </a:rPr>
              <a:t> </a:t>
            </a:r>
            <a:br>
              <a:rPr lang="en-US" b="1" dirty="0" smtClean="0">
                <a:solidFill>
                  <a:srgbClr val="3333CC"/>
                </a:solidFill>
              </a:rPr>
            </a:br>
            <a:r>
              <a:rPr lang="en-US" b="1" dirty="0" smtClean="0">
                <a:solidFill>
                  <a:srgbClr val="3333CC"/>
                </a:solidFill>
              </a:rPr>
              <a:t> di </a:t>
            </a:r>
            <a:r>
              <a:rPr lang="en-US" b="1" dirty="0" err="1" smtClean="0">
                <a:solidFill>
                  <a:srgbClr val="3333CC"/>
                </a:solidFill>
              </a:rPr>
              <a:t>fascio</a:t>
            </a:r>
            <a:r>
              <a:rPr lang="en-US" b="1" dirty="0" smtClean="0">
                <a:solidFill>
                  <a:srgbClr val="3333CC"/>
                </a:solidFill>
              </a:rPr>
              <a:t>;</a:t>
            </a:r>
            <a:endParaRPr lang="en-US" b="1" dirty="0">
              <a:solidFill>
                <a:srgbClr val="3333CC"/>
              </a:solidFill>
            </a:endParaRPr>
          </a:p>
          <a:p>
            <a:r>
              <a:rPr lang="en-US" dirty="0"/>
              <a:t> </a:t>
            </a:r>
            <a:endParaRPr lang="it-IT" b="1" dirty="0">
              <a:solidFill>
                <a:srgbClr val="3333CC"/>
              </a:solidFill>
            </a:endParaRPr>
          </a:p>
          <a:p>
            <a:pPr>
              <a:buFontTx/>
              <a:buChar char="•"/>
            </a:pPr>
            <a:r>
              <a:rPr lang="el-GR" b="1" dirty="0">
                <a:solidFill>
                  <a:srgbClr val="3333CC"/>
                </a:solidFill>
              </a:rPr>
              <a:t>π</a:t>
            </a: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pulse</a:t>
            </a:r>
            <a:r>
              <a:rPr lang="en-US" dirty="0" smtClean="0"/>
              <a:t> </a:t>
            </a:r>
            <a:r>
              <a:rPr lang="en-US" dirty="0" err="1" smtClean="0"/>
              <a:t>agisce</a:t>
            </a:r>
            <a:r>
              <a:rPr lang="en-US" dirty="0" smtClean="0"/>
              <a:t> come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3333CC"/>
                </a:solidFill>
              </a:rPr>
              <a:t>specchio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88" name="Line 24"/>
          <p:cNvSpPr>
            <a:spLocks noChangeShapeType="1"/>
          </p:cNvSpPr>
          <p:nvPr/>
        </p:nvSpPr>
        <p:spPr bwMode="auto">
          <a:xfrm>
            <a:off x="5292725" y="5535612"/>
            <a:ext cx="1511300" cy="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9" name="Line 25"/>
          <p:cNvSpPr>
            <a:spLocks noChangeShapeType="1"/>
          </p:cNvSpPr>
          <p:nvPr/>
        </p:nvSpPr>
        <p:spPr bwMode="auto">
          <a:xfrm>
            <a:off x="6804025" y="4672012"/>
            <a:ext cx="1584325" cy="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0" name="Line 26"/>
          <p:cNvSpPr>
            <a:spLocks noChangeShapeType="1"/>
          </p:cNvSpPr>
          <p:nvPr/>
        </p:nvSpPr>
        <p:spPr bwMode="auto">
          <a:xfrm rot="19112780">
            <a:off x="5651500" y="5103812"/>
            <a:ext cx="12954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1" name="Line 27"/>
          <p:cNvSpPr>
            <a:spLocks noChangeShapeType="1"/>
          </p:cNvSpPr>
          <p:nvPr/>
        </p:nvSpPr>
        <p:spPr bwMode="auto">
          <a:xfrm rot="19112780">
            <a:off x="6524625" y="4910137"/>
            <a:ext cx="1863725" cy="23813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" name="Line 28"/>
          <p:cNvSpPr>
            <a:spLocks noChangeShapeType="1"/>
          </p:cNvSpPr>
          <p:nvPr/>
        </p:nvSpPr>
        <p:spPr bwMode="auto">
          <a:xfrm flipV="1">
            <a:off x="5867400" y="4240212"/>
            <a:ext cx="0" cy="1657350"/>
          </a:xfrm>
          <a:prstGeom prst="line">
            <a:avLst/>
          </a:prstGeom>
          <a:noFill/>
          <a:ln w="76200">
            <a:solidFill>
              <a:srgbClr val="FF0000">
                <a:alpha val="64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3" name="Line 29"/>
          <p:cNvSpPr>
            <a:spLocks noChangeShapeType="1"/>
          </p:cNvSpPr>
          <p:nvPr/>
        </p:nvSpPr>
        <p:spPr bwMode="auto">
          <a:xfrm flipV="1">
            <a:off x="6732588" y="4240212"/>
            <a:ext cx="0" cy="1657350"/>
          </a:xfrm>
          <a:prstGeom prst="line">
            <a:avLst/>
          </a:prstGeom>
          <a:noFill/>
          <a:ln w="76200">
            <a:solidFill>
              <a:srgbClr val="FF0000">
                <a:alpha val="64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 flipV="1">
            <a:off x="7740650" y="4240212"/>
            <a:ext cx="0" cy="1657350"/>
          </a:xfrm>
          <a:prstGeom prst="line">
            <a:avLst/>
          </a:prstGeom>
          <a:noFill/>
          <a:ln w="76200">
            <a:solidFill>
              <a:srgbClr val="FF0000">
                <a:alpha val="64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95" name="Object 3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76413128"/>
              </p:ext>
            </p:extLst>
          </p:nvPr>
        </p:nvGraphicFramePr>
        <p:xfrm>
          <a:off x="6588125" y="3663950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9" imgW="139680" imgH="139680" progId="Equation.3">
                  <p:embed/>
                </p:oleObj>
              </mc:Choice>
              <mc:Fallback>
                <p:oleObj name="Equation" r:id="rId9" imgW="139680" imgH="139680" progId="Equation.3">
                  <p:embed/>
                  <p:pic>
                    <p:nvPicPr>
                      <p:cNvPr id="6659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663950"/>
                        <a:ext cx="431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31381"/>
              </p:ext>
            </p:extLst>
          </p:nvPr>
        </p:nvGraphicFramePr>
        <p:xfrm>
          <a:off x="7596188" y="3375025"/>
          <a:ext cx="3460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11" imgW="164880" imgH="393480" progId="Equation.3">
                  <p:embed/>
                </p:oleObj>
              </mc:Choice>
              <mc:Fallback>
                <p:oleObj name="Equation" r:id="rId11" imgW="164880" imgH="393480" progId="Equation.3">
                  <p:embed/>
                  <p:pic>
                    <p:nvPicPr>
                      <p:cNvPr id="6659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3375025"/>
                        <a:ext cx="346075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Line 33"/>
          <p:cNvSpPr>
            <a:spLocks noChangeShapeType="1"/>
          </p:cNvSpPr>
          <p:nvPr/>
        </p:nvSpPr>
        <p:spPr bwMode="auto">
          <a:xfrm>
            <a:off x="5807075" y="2501900"/>
            <a:ext cx="936625" cy="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8" name="Line 34"/>
          <p:cNvSpPr>
            <a:spLocks noChangeShapeType="1"/>
          </p:cNvSpPr>
          <p:nvPr/>
        </p:nvSpPr>
        <p:spPr bwMode="auto">
          <a:xfrm>
            <a:off x="5807075" y="2862263"/>
            <a:ext cx="936625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9" name="Text Box 35"/>
          <p:cNvSpPr txBox="1">
            <a:spLocks noChangeArrowheads="1"/>
          </p:cNvSpPr>
          <p:nvPr/>
        </p:nvSpPr>
        <p:spPr bwMode="auto">
          <a:xfrm>
            <a:off x="6888162" y="2717800"/>
            <a:ext cx="1265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state  |2&gt;</a:t>
            </a:r>
          </a:p>
        </p:txBody>
      </p:sp>
      <p:sp>
        <p:nvSpPr>
          <p:cNvPr id="100" name="Text Box 36"/>
          <p:cNvSpPr txBox="1">
            <a:spLocks noChangeArrowheads="1"/>
          </p:cNvSpPr>
          <p:nvPr/>
        </p:nvSpPr>
        <p:spPr bwMode="auto">
          <a:xfrm>
            <a:off x="6888162" y="2286000"/>
            <a:ext cx="1265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state  |1&gt;</a:t>
            </a:r>
          </a:p>
        </p:txBody>
      </p:sp>
      <p:sp>
        <p:nvSpPr>
          <p:cNvPr id="101" name="Rectangle 37"/>
          <p:cNvSpPr>
            <a:spLocks noChangeArrowheads="1"/>
          </p:cNvSpPr>
          <p:nvPr/>
        </p:nvSpPr>
        <p:spPr bwMode="auto">
          <a:xfrm>
            <a:off x="0" y="855662"/>
            <a:ext cx="4752975" cy="2374900"/>
          </a:xfrm>
          <a:prstGeom prst="rect">
            <a:avLst/>
          </a:prstGeom>
          <a:solidFill>
            <a:srgbClr val="FFCCCC">
              <a:alpha val="10001"/>
            </a:srgbClr>
          </a:solidFill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" name="Line 38"/>
          <p:cNvSpPr>
            <a:spLocks noChangeShapeType="1"/>
          </p:cNvSpPr>
          <p:nvPr/>
        </p:nvSpPr>
        <p:spPr bwMode="auto">
          <a:xfrm>
            <a:off x="1692275" y="1717675"/>
            <a:ext cx="7207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3" name="Line 39"/>
          <p:cNvSpPr>
            <a:spLocks noChangeShapeType="1"/>
          </p:cNvSpPr>
          <p:nvPr/>
        </p:nvSpPr>
        <p:spPr bwMode="auto">
          <a:xfrm>
            <a:off x="323850" y="2438400"/>
            <a:ext cx="13684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755650" y="2293937"/>
            <a:ext cx="288925" cy="287338"/>
          </a:xfrm>
          <a:prstGeom prst="rect">
            <a:avLst/>
          </a:prstGeom>
          <a:solidFill>
            <a:schemeClr val="accent1">
              <a:alpha val="3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5" name="Line 41"/>
          <p:cNvSpPr>
            <a:spLocks noChangeShapeType="1"/>
          </p:cNvSpPr>
          <p:nvPr/>
        </p:nvSpPr>
        <p:spPr bwMode="auto">
          <a:xfrm flipV="1">
            <a:off x="900113" y="1717675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6" name="Line 42"/>
          <p:cNvSpPr>
            <a:spLocks noChangeShapeType="1"/>
          </p:cNvSpPr>
          <p:nvPr/>
        </p:nvSpPr>
        <p:spPr bwMode="auto">
          <a:xfrm flipV="1">
            <a:off x="1692275" y="1717675"/>
            <a:ext cx="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7" name="Line 43"/>
          <p:cNvSpPr>
            <a:spLocks noChangeShapeType="1"/>
          </p:cNvSpPr>
          <p:nvPr/>
        </p:nvSpPr>
        <p:spPr bwMode="auto">
          <a:xfrm>
            <a:off x="900113" y="1717675"/>
            <a:ext cx="792162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8" name="Rectangle 44"/>
          <p:cNvSpPr>
            <a:spLocks noChangeArrowheads="1"/>
          </p:cNvSpPr>
          <p:nvPr/>
        </p:nvSpPr>
        <p:spPr bwMode="auto">
          <a:xfrm>
            <a:off x="1547813" y="1574800"/>
            <a:ext cx="288925" cy="287337"/>
          </a:xfrm>
          <a:prstGeom prst="rect">
            <a:avLst/>
          </a:prstGeom>
          <a:solidFill>
            <a:schemeClr val="accent1">
              <a:alpha val="3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9" name="Line 45"/>
          <p:cNvSpPr>
            <a:spLocks noChangeShapeType="1"/>
          </p:cNvSpPr>
          <p:nvPr/>
        </p:nvSpPr>
        <p:spPr bwMode="auto">
          <a:xfrm rot="113361" flipV="1">
            <a:off x="755650" y="1501775"/>
            <a:ext cx="288925" cy="360362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0" name="Line 46"/>
          <p:cNvSpPr>
            <a:spLocks noChangeShapeType="1"/>
          </p:cNvSpPr>
          <p:nvPr/>
        </p:nvSpPr>
        <p:spPr bwMode="auto">
          <a:xfrm rot="113361" flipV="1">
            <a:off x="1620838" y="2222500"/>
            <a:ext cx="288925" cy="360362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1" name="Text Box 47"/>
          <p:cNvSpPr txBox="1">
            <a:spLocks noChangeArrowheads="1"/>
          </p:cNvSpPr>
          <p:nvPr/>
        </p:nvSpPr>
        <p:spPr bwMode="auto">
          <a:xfrm rot="18450386">
            <a:off x="213193" y="1347271"/>
            <a:ext cx="1019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Specchio</a:t>
            </a:r>
            <a:endParaRPr lang="en-US" dirty="0"/>
          </a:p>
        </p:txBody>
      </p:sp>
      <p:sp>
        <p:nvSpPr>
          <p:cNvPr id="112" name="Text Box 48"/>
          <p:cNvSpPr txBox="1">
            <a:spLocks noChangeArrowheads="1"/>
          </p:cNvSpPr>
          <p:nvPr/>
        </p:nvSpPr>
        <p:spPr bwMode="auto">
          <a:xfrm>
            <a:off x="144069" y="2582862"/>
            <a:ext cx="1760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Divisore</a:t>
            </a:r>
            <a:r>
              <a:rPr lang="en-US" dirty="0" smtClean="0"/>
              <a:t> di </a:t>
            </a:r>
            <a:r>
              <a:rPr lang="en-US" dirty="0" err="1" smtClean="0"/>
              <a:t>fascio</a:t>
            </a:r>
            <a:endParaRPr lang="en-US" dirty="0"/>
          </a:p>
        </p:txBody>
      </p:sp>
      <p:sp>
        <p:nvSpPr>
          <p:cNvPr id="113" name="Text Box 49"/>
          <p:cNvSpPr txBox="1">
            <a:spLocks noChangeArrowheads="1"/>
          </p:cNvSpPr>
          <p:nvPr/>
        </p:nvSpPr>
        <p:spPr bwMode="auto">
          <a:xfrm>
            <a:off x="2516260" y="1430337"/>
            <a:ext cx="11936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Frange</a:t>
            </a:r>
            <a:r>
              <a:rPr lang="en-US" sz="1600" dirty="0" smtClean="0"/>
              <a:t> di</a:t>
            </a:r>
          </a:p>
          <a:p>
            <a:pPr algn="ctr"/>
            <a:r>
              <a:rPr lang="en-US" sz="1600" dirty="0" err="1" smtClean="0"/>
              <a:t>interferenza</a:t>
            </a:r>
            <a:endParaRPr lang="en-US" sz="1600" dirty="0"/>
          </a:p>
        </p:txBody>
      </p:sp>
      <p:sp>
        <p:nvSpPr>
          <p:cNvPr id="114" name="Line 53"/>
          <p:cNvSpPr>
            <a:spLocks noChangeShapeType="1"/>
          </p:cNvSpPr>
          <p:nvPr/>
        </p:nvSpPr>
        <p:spPr bwMode="auto">
          <a:xfrm flipV="1">
            <a:off x="755650" y="2295525"/>
            <a:ext cx="2873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5" name="Line 54"/>
          <p:cNvSpPr>
            <a:spLocks noChangeShapeType="1"/>
          </p:cNvSpPr>
          <p:nvPr/>
        </p:nvSpPr>
        <p:spPr bwMode="auto">
          <a:xfrm flipV="1">
            <a:off x="1692275" y="1071562"/>
            <a:ext cx="0" cy="6477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" name="Line 55"/>
          <p:cNvSpPr>
            <a:spLocks noChangeShapeType="1"/>
          </p:cNvSpPr>
          <p:nvPr/>
        </p:nvSpPr>
        <p:spPr bwMode="auto">
          <a:xfrm flipV="1">
            <a:off x="1547813" y="1574800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7" name="Text Box 56"/>
          <p:cNvSpPr txBox="1">
            <a:spLocks noChangeArrowheads="1"/>
          </p:cNvSpPr>
          <p:nvPr/>
        </p:nvSpPr>
        <p:spPr bwMode="auto">
          <a:xfrm>
            <a:off x="2339975" y="927100"/>
            <a:ext cx="20006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sng" dirty="0" err="1" smtClean="0"/>
              <a:t>Interferometro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ottico</a:t>
            </a:r>
            <a:endParaRPr lang="en-US" sz="1600" b="1" u="sng" dirty="0"/>
          </a:p>
        </p:txBody>
      </p:sp>
      <p:sp>
        <p:nvSpPr>
          <p:cNvPr id="118" name="Text Box 57"/>
          <p:cNvSpPr txBox="1">
            <a:spLocks noChangeArrowheads="1"/>
          </p:cNvSpPr>
          <p:nvPr/>
        </p:nvSpPr>
        <p:spPr bwMode="auto">
          <a:xfrm>
            <a:off x="5767136" y="3172328"/>
            <a:ext cx="21963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sng" dirty="0" err="1" smtClean="0"/>
              <a:t>Interferometro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atomico</a:t>
            </a:r>
            <a:endParaRPr lang="en-US" sz="1600" b="1" u="sng" dirty="0"/>
          </a:p>
        </p:txBody>
      </p:sp>
      <p:sp>
        <p:nvSpPr>
          <p:cNvPr id="119" name="Text Box 58"/>
          <p:cNvSpPr txBox="1">
            <a:spLocks noChangeArrowheads="1"/>
          </p:cNvSpPr>
          <p:nvPr/>
        </p:nvSpPr>
        <p:spPr bwMode="auto">
          <a:xfrm>
            <a:off x="5449042" y="5949533"/>
            <a:ext cx="8499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 dirty="0" smtClean="0"/>
              <a:t>DIVISIONE</a:t>
            </a:r>
            <a:endParaRPr lang="en-US" sz="1200" b="1" i="1" dirty="0"/>
          </a:p>
        </p:txBody>
      </p:sp>
      <p:sp>
        <p:nvSpPr>
          <p:cNvPr id="120" name="Text Box 59"/>
          <p:cNvSpPr txBox="1">
            <a:spLocks noChangeArrowheads="1"/>
          </p:cNvSpPr>
          <p:nvPr/>
        </p:nvSpPr>
        <p:spPr bwMode="auto">
          <a:xfrm>
            <a:off x="7140904" y="5943600"/>
            <a:ext cx="1345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 dirty="0" smtClean="0"/>
              <a:t>RICOMBINAZIONE</a:t>
            </a:r>
            <a:endParaRPr lang="en-US" sz="1200" b="1" i="1" dirty="0"/>
          </a:p>
        </p:txBody>
      </p:sp>
      <p:sp>
        <p:nvSpPr>
          <p:cNvPr id="121" name="Text Box 60"/>
          <p:cNvSpPr txBox="1">
            <a:spLocks noChangeArrowheads="1"/>
          </p:cNvSpPr>
          <p:nvPr/>
        </p:nvSpPr>
        <p:spPr bwMode="auto">
          <a:xfrm>
            <a:off x="6216307" y="5945511"/>
            <a:ext cx="10231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 dirty="0"/>
              <a:t> </a:t>
            </a:r>
            <a:r>
              <a:rPr lang="en-US" sz="1200" b="1" i="1" dirty="0" smtClean="0"/>
              <a:t>RIFLESSIONE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41878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 bwMode="auto">
          <a:xfrm>
            <a:off x="76200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sz="3600" dirty="0" err="1"/>
              <a:t>Interferometria</a:t>
            </a:r>
            <a:r>
              <a:rPr lang="en-US" altLang="it-IT" sz="3600" dirty="0"/>
              <a:t> </a:t>
            </a:r>
            <a:r>
              <a:rPr lang="en-US" altLang="it-IT" sz="3600" dirty="0" err="1"/>
              <a:t>atomica</a:t>
            </a:r>
            <a:endParaRPr lang="en-US" altLang="it-IT" sz="3600" dirty="0"/>
          </a:p>
        </p:txBody>
      </p:sp>
      <p:pic>
        <p:nvPicPr>
          <p:cNvPr id="8" name="Picture 6" descr="logo-infn-nuo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062" y="7937"/>
            <a:ext cx="769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goUniFiren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7036"/>
            <a:ext cx="749206" cy="6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11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13235335"/>
              </p:ext>
            </p:extLst>
          </p:nvPr>
        </p:nvGraphicFramePr>
        <p:xfrm>
          <a:off x="900113" y="1285875"/>
          <a:ext cx="1127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" name="Equation" r:id="rId5" imgW="393480" imgH="203040" progId="Equation.3">
                  <p:embed/>
                </p:oleObj>
              </mc:Choice>
              <mc:Fallback>
                <p:oleObj name="Equation" r:id="rId5" imgW="393480" imgH="203040" progId="Equation.3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285875"/>
                        <a:ext cx="1127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754288"/>
              </p:ext>
            </p:extLst>
          </p:nvPr>
        </p:nvGraphicFramePr>
        <p:xfrm>
          <a:off x="2268538" y="3208338"/>
          <a:ext cx="17272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" name="Equation" r:id="rId7" imgW="1295280" imgH="393480" progId="Equation.3">
                  <p:embed/>
                </p:oleObj>
              </mc:Choice>
              <mc:Fallback>
                <p:oleObj name="Equation" r:id="rId7" imgW="1295280" imgH="393480" progId="Equation.3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208338"/>
                        <a:ext cx="17272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713157"/>
              </p:ext>
            </p:extLst>
          </p:nvPr>
        </p:nvGraphicFramePr>
        <p:xfrm>
          <a:off x="107950" y="3208338"/>
          <a:ext cx="18002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" name="Equation" r:id="rId9" imgW="1282680" imgH="393480" progId="Equation.3">
                  <p:embed/>
                </p:oleObj>
              </mc:Choice>
              <mc:Fallback>
                <p:oleObj name="Equation" r:id="rId9" imgW="1282680" imgH="393480" progId="Equation.3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208338"/>
                        <a:ext cx="18002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250444"/>
              </p:ext>
            </p:extLst>
          </p:nvPr>
        </p:nvGraphicFramePr>
        <p:xfrm>
          <a:off x="4144963" y="1336675"/>
          <a:ext cx="11668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" name="Equation" r:id="rId11" imgW="609480" imgH="228600" progId="Equation.3">
                  <p:embed/>
                </p:oleObj>
              </mc:Choice>
              <mc:Fallback>
                <p:oleObj name="Equation" r:id="rId11" imgW="609480" imgH="228600" progId="Equation.3">
                  <p:embed/>
                  <p:pic>
                    <p:nvPicPr>
                      <p:cNvPr id="20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1336675"/>
                        <a:ext cx="1166812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709130"/>
              </p:ext>
            </p:extLst>
          </p:nvPr>
        </p:nvGraphicFramePr>
        <p:xfrm>
          <a:off x="4716463" y="2416175"/>
          <a:ext cx="3159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" name="Equation" r:id="rId13" imgW="164880" imgH="393480" progId="Equation.3">
                  <p:embed/>
                </p:oleObj>
              </mc:Choice>
              <mc:Fallback>
                <p:oleObj name="Equation" r:id="rId13" imgW="164880" imgH="393480" progId="Equation.3">
                  <p:embed/>
                  <p:pic>
                    <p:nvPicPr>
                      <p:cNvPr id="204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416175"/>
                        <a:ext cx="315912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4500563" y="5368925"/>
            <a:ext cx="19431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6443663" y="3713163"/>
            <a:ext cx="2016125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4859338" y="3136900"/>
            <a:ext cx="0" cy="2735263"/>
          </a:xfrm>
          <a:prstGeom prst="line">
            <a:avLst/>
          </a:prstGeom>
          <a:noFill/>
          <a:ln w="76200">
            <a:solidFill>
              <a:srgbClr val="FF0000">
                <a:alpha val="64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6443663" y="3065463"/>
            <a:ext cx="0" cy="2738437"/>
          </a:xfrm>
          <a:prstGeom prst="line">
            <a:avLst/>
          </a:prstGeom>
          <a:noFill/>
          <a:ln w="76200">
            <a:solidFill>
              <a:srgbClr val="FF0000">
                <a:alpha val="64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8027988" y="3065463"/>
            <a:ext cx="0" cy="2809875"/>
          </a:xfrm>
          <a:prstGeom prst="line">
            <a:avLst/>
          </a:prstGeom>
          <a:noFill/>
          <a:ln w="76200">
            <a:solidFill>
              <a:srgbClr val="FF0000">
                <a:alpha val="64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500975"/>
              </p:ext>
            </p:extLst>
          </p:nvPr>
        </p:nvGraphicFramePr>
        <p:xfrm>
          <a:off x="6156325" y="2705100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" name="Equation" r:id="rId15" imgW="139680" imgH="139680" progId="Equation.3">
                  <p:embed/>
                </p:oleObj>
              </mc:Choice>
              <mc:Fallback>
                <p:oleObj name="Equation" r:id="rId15" imgW="139680" imgH="139680" progId="Equation.3">
                  <p:embed/>
                  <p:pic>
                    <p:nvPicPr>
                      <p:cNvPr id="204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705100"/>
                        <a:ext cx="431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947804"/>
              </p:ext>
            </p:extLst>
          </p:nvPr>
        </p:nvGraphicFramePr>
        <p:xfrm>
          <a:off x="8027988" y="2489200"/>
          <a:ext cx="34607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" name="Equation" r:id="rId17" imgW="164880" imgH="393480" progId="Equation.3">
                  <p:embed/>
                </p:oleObj>
              </mc:Choice>
              <mc:Fallback>
                <p:oleObj name="Equation" r:id="rId17" imgW="164880" imgH="393480" progId="Equation.3">
                  <p:embed/>
                  <p:pic>
                    <p:nvPicPr>
                      <p:cNvPr id="204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489200"/>
                        <a:ext cx="346075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8532813" y="3857625"/>
            <a:ext cx="47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|1&gt;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8604250" y="3136900"/>
            <a:ext cx="47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|2&gt;</a:t>
            </a:r>
          </a:p>
        </p:txBody>
      </p:sp>
      <p:cxnSp>
        <p:nvCxnSpPr>
          <p:cNvPr id="25" name="AutoShape 19"/>
          <p:cNvCxnSpPr>
            <a:cxnSpLocks noChangeShapeType="1"/>
          </p:cNvCxnSpPr>
          <p:nvPr/>
        </p:nvCxnSpPr>
        <p:spPr bwMode="auto">
          <a:xfrm flipV="1">
            <a:off x="4427538" y="3136900"/>
            <a:ext cx="0" cy="2663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26" name="AutoShape 20"/>
          <p:cNvCxnSpPr>
            <a:cxnSpLocks noChangeShapeType="1"/>
          </p:cNvCxnSpPr>
          <p:nvPr/>
        </p:nvCxnSpPr>
        <p:spPr bwMode="auto">
          <a:xfrm>
            <a:off x="4427538" y="5800725"/>
            <a:ext cx="43195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graphicFrame>
        <p:nvGraphicFramePr>
          <p:cNvPr id="2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697457"/>
              </p:ext>
            </p:extLst>
          </p:nvPr>
        </p:nvGraphicFramePr>
        <p:xfrm>
          <a:off x="6516688" y="5800725"/>
          <a:ext cx="2428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" name="Equation" r:id="rId19" imgW="139680" imgH="164880" progId="Equation.3">
                  <p:embed/>
                </p:oleObj>
              </mc:Choice>
              <mc:Fallback>
                <p:oleObj name="Equation" r:id="rId19" imgW="139680" imgH="164880" progId="Equation.3">
                  <p:embed/>
                  <p:pic>
                    <p:nvPicPr>
                      <p:cNvPr id="205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5800725"/>
                        <a:ext cx="242887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560399"/>
              </p:ext>
            </p:extLst>
          </p:nvPr>
        </p:nvGraphicFramePr>
        <p:xfrm>
          <a:off x="7818438" y="5873750"/>
          <a:ext cx="37623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" name="Equation" r:id="rId21" imgW="215640" imgH="164880" progId="Equation.3">
                  <p:embed/>
                </p:oleObj>
              </mc:Choice>
              <mc:Fallback>
                <p:oleObj name="Equation" r:id="rId21" imgW="215640" imgH="164880" progId="Equation.3">
                  <p:embed/>
                  <p:pic>
                    <p:nvPicPr>
                      <p:cNvPr id="205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438" y="5873750"/>
                        <a:ext cx="376237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232248"/>
              </p:ext>
            </p:extLst>
          </p:nvPr>
        </p:nvGraphicFramePr>
        <p:xfrm>
          <a:off x="5013325" y="5862638"/>
          <a:ext cx="2222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" name="Equation" r:id="rId23" imgW="126720" imgH="177480" progId="Equation.3">
                  <p:embed/>
                </p:oleObj>
              </mc:Choice>
              <mc:Fallback>
                <p:oleObj name="Equation" r:id="rId23" imgW="126720" imgH="177480" progId="Equation.3">
                  <p:embed/>
                  <p:pic>
                    <p:nvPicPr>
                      <p:cNvPr id="205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5862638"/>
                        <a:ext cx="2222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034505"/>
              </p:ext>
            </p:extLst>
          </p:nvPr>
        </p:nvGraphicFramePr>
        <p:xfrm>
          <a:off x="5292725" y="4289425"/>
          <a:ext cx="2873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" name="Equation" r:id="rId25" imgW="164880" imgH="164880" progId="Equation.3">
                  <p:embed/>
                </p:oleObj>
              </mc:Choice>
              <mc:Fallback>
                <p:oleObj name="Equation" r:id="rId25" imgW="164880" imgH="164880" progId="Equation.3">
                  <p:embed/>
                  <p:pic>
                    <p:nvPicPr>
                      <p:cNvPr id="205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289425"/>
                        <a:ext cx="287338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241667"/>
              </p:ext>
            </p:extLst>
          </p:nvPr>
        </p:nvGraphicFramePr>
        <p:xfrm>
          <a:off x="5940425" y="4937125"/>
          <a:ext cx="22066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" name="Equation" r:id="rId27" imgW="126720" imgH="164880" progId="Equation.3">
                  <p:embed/>
                </p:oleObj>
              </mc:Choice>
              <mc:Fallback>
                <p:oleObj name="Equation" r:id="rId27" imgW="126720" imgH="164880" progId="Equation.3">
                  <p:embed/>
                  <p:pic>
                    <p:nvPicPr>
                      <p:cNvPr id="205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937125"/>
                        <a:ext cx="22066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232780"/>
              </p:ext>
            </p:extLst>
          </p:nvPr>
        </p:nvGraphicFramePr>
        <p:xfrm>
          <a:off x="4500563" y="4865688"/>
          <a:ext cx="26511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" name="Equation" r:id="rId29" imgW="152280" imgH="164880" progId="Equation.3">
                  <p:embed/>
                </p:oleObj>
              </mc:Choice>
              <mc:Fallback>
                <p:oleObj name="Equation" r:id="rId29" imgW="152280" imgH="164880" progId="Equation.3">
                  <p:embed/>
                  <p:pic>
                    <p:nvPicPr>
                      <p:cNvPr id="205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865688"/>
                        <a:ext cx="265112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084218"/>
              </p:ext>
            </p:extLst>
          </p:nvPr>
        </p:nvGraphicFramePr>
        <p:xfrm>
          <a:off x="6588125" y="3281363"/>
          <a:ext cx="2651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" name="Equation" r:id="rId31" imgW="152280" imgH="177480" progId="Equation.3">
                  <p:embed/>
                </p:oleObj>
              </mc:Choice>
              <mc:Fallback>
                <p:oleObj name="Equation" r:id="rId31" imgW="152280" imgH="177480" progId="Equation.3">
                  <p:embed/>
                  <p:pic>
                    <p:nvPicPr>
                      <p:cNvPr id="2050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281363"/>
                        <a:ext cx="265113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250825" y="1336675"/>
            <a:ext cx="478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 smtClean="0"/>
              <a:t>Se</a:t>
            </a:r>
            <a:endParaRPr lang="en-US" sz="2400" b="1" i="1" dirty="0"/>
          </a:p>
        </p:txBody>
      </p:sp>
      <p:sp>
        <p:nvSpPr>
          <p:cNvPr id="35" name="AutoShape 29"/>
          <p:cNvSpPr>
            <a:spLocks noChangeArrowheads="1"/>
          </p:cNvSpPr>
          <p:nvPr/>
        </p:nvSpPr>
        <p:spPr bwMode="auto">
          <a:xfrm>
            <a:off x="2268538" y="1408113"/>
            <a:ext cx="1655762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599895"/>
              </p:ext>
            </p:extLst>
          </p:nvPr>
        </p:nvGraphicFramePr>
        <p:xfrm>
          <a:off x="900113" y="1768475"/>
          <a:ext cx="1081087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" name="Equation" r:id="rId33" imgW="368280" imgH="203040" progId="Equation.3">
                  <p:embed/>
                </p:oleObj>
              </mc:Choice>
              <mc:Fallback>
                <p:oleObj name="Equation" r:id="rId33" imgW="368280" imgH="203040" progId="Equation.3">
                  <p:embed/>
                  <p:pic>
                    <p:nvPicPr>
                      <p:cNvPr id="2051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68475"/>
                        <a:ext cx="1081087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31"/>
          <p:cNvSpPr>
            <a:spLocks noChangeShapeType="1"/>
          </p:cNvSpPr>
          <p:nvPr/>
        </p:nvSpPr>
        <p:spPr bwMode="auto">
          <a:xfrm flipV="1">
            <a:off x="4859338" y="3713163"/>
            <a:ext cx="1584325" cy="1655762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 flipV="1">
            <a:off x="6443663" y="3713163"/>
            <a:ext cx="1584325" cy="1655762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" name="Freeform 33"/>
          <p:cNvSpPr>
            <a:spLocks/>
          </p:cNvSpPr>
          <p:nvPr/>
        </p:nvSpPr>
        <p:spPr bwMode="auto">
          <a:xfrm>
            <a:off x="4859338" y="5368925"/>
            <a:ext cx="1584325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5" y="46"/>
              </a:cxn>
              <a:cxn ang="0">
                <a:pos x="998" y="136"/>
              </a:cxn>
            </a:cxnLst>
            <a:rect l="0" t="0" r="r" b="b"/>
            <a:pathLst>
              <a:path w="998" h="136">
                <a:moveTo>
                  <a:pt x="0" y="0"/>
                </a:moveTo>
                <a:cubicBezTo>
                  <a:pt x="234" y="11"/>
                  <a:pt x="469" y="23"/>
                  <a:pt x="635" y="46"/>
                </a:cubicBezTo>
                <a:cubicBezTo>
                  <a:pt x="801" y="69"/>
                  <a:pt x="938" y="121"/>
                  <a:pt x="998" y="136"/>
                </a:cubicBezTo>
              </a:path>
            </a:pathLst>
          </a:custGeom>
          <a:noFill/>
          <a:ln w="508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" name="Freeform 34"/>
          <p:cNvSpPr>
            <a:spLocks/>
          </p:cNvSpPr>
          <p:nvPr/>
        </p:nvSpPr>
        <p:spPr bwMode="auto">
          <a:xfrm>
            <a:off x="4859338" y="4000500"/>
            <a:ext cx="1584325" cy="1368425"/>
          </a:xfrm>
          <a:custGeom>
            <a:avLst/>
            <a:gdLst/>
            <a:ahLst/>
            <a:cxnLst>
              <a:cxn ang="0">
                <a:pos x="0" y="862"/>
              </a:cxn>
              <a:cxn ang="0">
                <a:pos x="545" y="363"/>
              </a:cxn>
              <a:cxn ang="0">
                <a:pos x="998" y="0"/>
              </a:cxn>
            </a:cxnLst>
            <a:rect l="0" t="0" r="r" b="b"/>
            <a:pathLst>
              <a:path w="998" h="862">
                <a:moveTo>
                  <a:pt x="0" y="862"/>
                </a:moveTo>
                <a:cubicBezTo>
                  <a:pt x="189" y="684"/>
                  <a:pt x="379" y="507"/>
                  <a:pt x="545" y="363"/>
                </a:cubicBezTo>
                <a:cubicBezTo>
                  <a:pt x="711" y="219"/>
                  <a:pt x="923" y="60"/>
                  <a:pt x="998" y="0"/>
                </a:cubicBezTo>
              </a:path>
            </a:pathLst>
          </a:custGeom>
          <a:noFill/>
          <a:ln w="508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" name="Freeform 35"/>
          <p:cNvSpPr>
            <a:spLocks/>
          </p:cNvSpPr>
          <p:nvPr/>
        </p:nvSpPr>
        <p:spPr bwMode="auto">
          <a:xfrm>
            <a:off x="6443663" y="3881438"/>
            <a:ext cx="2305050" cy="407987"/>
          </a:xfrm>
          <a:custGeom>
            <a:avLst/>
            <a:gdLst/>
            <a:ahLst/>
            <a:cxnLst>
              <a:cxn ang="0">
                <a:pos x="0" y="75"/>
              </a:cxn>
              <a:cxn ang="0">
                <a:pos x="409" y="30"/>
              </a:cxn>
              <a:cxn ang="0">
                <a:pos x="1452" y="257"/>
              </a:cxn>
            </a:cxnLst>
            <a:rect l="0" t="0" r="r" b="b"/>
            <a:pathLst>
              <a:path w="1452" h="257">
                <a:moveTo>
                  <a:pt x="0" y="75"/>
                </a:moveTo>
                <a:cubicBezTo>
                  <a:pt x="83" y="37"/>
                  <a:pt x="167" y="0"/>
                  <a:pt x="409" y="30"/>
                </a:cubicBezTo>
                <a:cubicBezTo>
                  <a:pt x="651" y="60"/>
                  <a:pt x="1278" y="219"/>
                  <a:pt x="1452" y="257"/>
                </a:cubicBezTo>
              </a:path>
            </a:pathLst>
          </a:custGeom>
          <a:noFill/>
          <a:ln w="508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" name="Freeform 36"/>
          <p:cNvSpPr>
            <a:spLocks/>
          </p:cNvSpPr>
          <p:nvPr/>
        </p:nvSpPr>
        <p:spPr bwMode="auto">
          <a:xfrm>
            <a:off x="6443663" y="3713163"/>
            <a:ext cx="2160587" cy="1871662"/>
          </a:xfrm>
          <a:custGeom>
            <a:avLst/>
            <a:gdLst/>
            <a:ahLst/>
            <a:cxnLst>
              <a:cxn ang="0">
                <a:pos x="0" y="1179"/>
              </a:cxn>
              <a:cxn ang="0">
                <a:pos x="454" y="680"/>
              </a:cxn>
              <a:cxn ang="0">
                <a:pos x="1361" y="0"/>
              </a:cxn>
            </a:cxnLst>
            <a:rect l="0" t="0" r="r" b="b"/>
            <a:pathLst>
              <a:path w="1361" h="1179">
                <a:moveTo>
                  <a:pt x="0" y="1179"/>
                </a:moveTo>
                <a:cubicBezTo>
                  <a:pt x="113" y="1027"/>
                  <a:pt x="227" y="876"/>
                  <a:pt x="454" y="680"/>
                </a:cubicBezTo>
                <a:cubicBezTo>
                  <a:pt x="681" y="484"/>
                  <a:pt x="1021" y="242"/>
                  <a:pt x="1361" y="0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4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98645"/>
              </p:ext>
            </p:extLst>
          </p:nvPr>
        </p:nvGraphicFramePr>
        <p:xfrm>
          <a:off x="8080375" y="4289425"/>
          <a:ext cx="3079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" name="Equation" r:id="rId35" imgW="177480" imgH="164880" progId="Equation.3">
                  <p:embed/>
                </p:oleObj>
              </mc:Choice>
              <mc:Fallback>
                <p:oleObj name="Equation" r:id="rId35" imgW="177480" imgH="164880" progId="Equation.3">
                  <p:embed/>
                  <p:pic>
                    <p:nvPicPr>
                      <p:cNvPr id="2051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75" y="4289425"/>
                        <a:ext cx="30797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979095"/>
              </p:ext>
            </p:extLst>
          </p:nvPr>
        </p:nvGraphicFramePr>
        <p:xfrm>
          <a:off x="6516688" y="4073525"/>
          <a:ext cx="3302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" name="Equation" r:id="rId37" imgW="190440" imgH="177480" progId="Equation.3">
                  <p:embed/>
                </p:oleObj>
              </mc:Choice>
              <mc:Fallback>
                <p:oleObj name="Equation" r:id="rId37" imgW="190440" imgH="177480" progId="Equation.3">
                  <p:embed/>
                  <p:pic>
                    <p:nvPicPr>
                      <p:cNvPr id="2051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073525"/>
                        <a:ext cx="3302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525031"/>
              </p:ext>
            </p:extLst>
          </p:nvPr>
        </p:nvGraphicFramePr>
        <p:xfrm>
          <a:off x="6516688" y="4792663"/>
          <a:ext cx="28733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" name="Equation" r:id="rId39" imgW="164880" imgH="164880" progId="Equation.3">
                  <p:embed/>
                </p:oleObj>
              </mc:Choice>
              <mc:Fallback>
                <p:oleObj name="Equation" r:id="rId39" imgW="164880" imgH="164880" progId="Equation.3">
                  <p:embed/>
                  <p:pic>
                    <p:nvPicPr>
                      <p:cNvPr id="2051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792663"/>
                        <a:ext cx="287337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273396"/>
              </p:ext>
            </p:extLst>
          </p:nvPr>
        </p:nvGraphicFramePr>
        <p:xfrm>
          <a:off x="8172450" y="3424238"/>
          <a:ext cx="26511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" name="Equation" r:id="rId41" imgW="152280" imgH="164880" progId="Equation.3">
                  <p:embed/>
                </p:oleObj>
              </mc:Choice>
              <mc:Fallback>
                <p:oleObj name="Equation" r:id="rId41" imgW="152280" imgH="164880" progId="Equation.3">
                  <p:embed/>
                  <p:pic>
                    <p:nvPicPr>
                      <p:cNvPr id="2052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4238"/>
                        <a:ext cx="265113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345935"/>
              </p:ext>
            </p:extLst>
          </p:nvPr>
        </p:nvGraphicFramePr>
        <p:xfrm>
          <a:off x="6588125" y="5368925"/>
          <a:ext cx="3540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" name="Equation" r:id="rId43" imgW="203040" imgH="164880" progId="Equation.3">
                  <p:embed/>
                </p:oleObj>
              </mc:Choice>
              <mc:Fallback>
                <p:oleObj name="Equation" r:id="rId43" imgW="203040" imgH="164880" progId="Equation.3">
                  <p:embed/>
                  <p:pic>
                    <p:nvPicPr>
                      <p:cNvPr id="2052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368925"/>
                        <a:ext cx="35401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AutoShape 42"/>
          <p:cNvSpPr>
            <a:spLocks noChangeArrowheads="1"/>
          </p:cNvSpPr>
          <p:nvPr/>
        </p:nvSpPr>
        <p:spPr bwMode="auto">
          <a:xfrm>
            <a:off x="2268538" y="1912938"/>
            <a:ext cx="1655762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4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814493"/>
              </p:ext>
            </p:extLst>
          </p:nvPr>
        </p:nvGraphicFramePr>
        <p:xfrm>
          <a:off x="4140200" y="1768475"/>
          <a:ext cx="2674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" name="Equation" r:id="rId45" imgW="1396800" imgH="253800" progId="Equation.3">
                  <p:embed/>
                </p:oleObj>
              </mc:Choice>
              <mc:Fallback>
                <p:oleObj name="Equation" r:id="rId45" imgW="1396800" imgH="253800" progId="Equation.3">
                  <p:embed/>
                  <p:pic>
                    <p:nvPicPr>
                      <p:cNvPr id="2052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768475"/>
                        <a:ext cx="2674938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34925" y="2560638"/>
            <a:ext cx="4160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popolazione</a:t>
            </a:r>
            <a:r>
              <a:rPr lang="en-US" b="1" dirty="0" smtClean="0"/>
              <a:t> </a:t>
            </a:r>
            <a:r>
              <a:rPr lang="en-US" b="1" dirty="0" err="1" smtClean="0"/>
              <a:t>dello</a:t>
            </a:r>
            <a:r>
              <a:rPr lang="en-US" b="1" dirty="0" smtClean="0"/>
              <a:t> </a:t>
            </a:r>
            <a:r>
              <a:rPr lang="en-US" b="1" dirty="0" err="1" smtClean="0"/>
              <a:t>stato</a:t>
            </a:r>
            <a:r>
              <a:rPr lang="en-US" b="1" dirty="0" smtClean="0"/>
              <a:t> finale </a:t>
            </a:r>
            <a:r>
              <a:rPr lang="en-US" b="1" dirty="0" err="1" smtClean="0"/>
              <a:t>dipende</a:t>
            </a:r>
            <a:r>
              <a:rPr lang="en-US" b="1" dirty="0" smtClean="0"/>
              <a:t> </a:t>
            </a:r>
          </a:p>
          <a:p>
            <a:r>
              <a:rPr lang="en-US" b="1" dirty="0" err="1"/>
              <a:t>d</a:t>
            </a:r>
            <a:r>
              <a:rPr lang="en-US" b="1" dirty="0" err="1" smtClean="0"/>
              <a:t>alla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3333CC"/>
                </a:solidFill>
              </a:rPr>
              <a:t>fase</a:t>
            </a:r>
            <a:r>
              <a:rPr lang="en-US" b="1" dirty="0" smtClean="0">
                <a:solidFill>
                  <a:srgbClr val="3333CC"/>
                </a:solidFill>
              </a:rPr>
              <a:t> </a:t>
            </a:r>
            <a:r>
              <a:rPr lang="en-US" b="1" dirty="0" err="1" smtClean="0">
                <a:solidFill>
                  <a:srgbClr val="3333CC"/>
                </a:solidFill>
              </a:rPr>
              <a:t>interferometrica</a:t>
            </a:r>
            <a:endParaRPr lang="en-US" b="1" dirty="0">
              <a:solidFill>
                <a:srgbClr val="3333CC"/>
              </a:solidFill>
            </a:endParaRPr>
          </a:p>
        </p:txBody>
      </p:sp>
      <p:graphicFrame>
        <p:nvGraphicFramePr>
          <p:cNvPr id="5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6418"/>
              </p:ext>
            </p:extLst>
          </p:nvPr>
        </p:nvGraphicFramePr>
        <p:xfrm>
          <a:off x="1187450" y="4073525"/>
          <a:ext cx="20097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" name="Equation" r:id="rId47" imgW="1320480" imgH="393480" progId="Equation.3">
                  <p:embed/>
                </p:oleObj>
              </mc:Choice>
              <mc:Fallback>
                <p:oleObj name="Equation" r:id="rId47" imgW="1320480" imgH="393480" progId="Equation.3">
                  <p:embed/>
                  <p:pic>
                    <p:nvPicPr>
                      <p:cNvPr id="20525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073525"/>
                        <a:ext cx="20097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771571"/>
              </p:ext>
            </p:extLst>
          </p:nvPr>
        </p:nvGraphicFramePr>
        <p:xfrm>
          <a:off x="1187450" y="5081588"/>
          <a:ext cx="12557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" name="Equation" r:id="rId49" imgW="825480" imgH="241200" progId="Equation.3">
                  <p:embed/>
                </p:oleObj>
              </mc:Choice>
              <mc:Fallback>
                <p:oleObj name="Equation" r:id="rId49" imgW="825480" imgH="241200" progId="Equation.3">
                  <p:embed/>
                  <p:pic>
                    <p:nvPicPr>
                      <p:cNvPr id="20526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081588"/>
                        <a:ext cx="1255713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6635959" y="1049338"/>
            <a:ext cx="22220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LA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GRAVITÁ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“ROMPE”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LA SIMMETRIA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3132138" y="3784600"/>
            <a:ext cx="826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 dirty="0" err="1" smtClean="0">
                <a:solidFill>
                  <a:srgbClr val="0000FF"/>
                </a:solidFill>
              </a:rPr>
              <a:t>Frange</a:t>
            </a:r>
            <a:endParaRPr lang="en-US" b="1" u="sng" dirty="0">
              <a:solidFill>
                <a:srgbClr val="0000FF"/>
              </a:solidFill>
            </a:endParaRPr>
          </a:p>
        </p:txBody>
      </p:sp>
      <p:pic>
        <p:nvPicPr>
          <p:cNvPr id="55" name="Picture 49" descr="fringes2_1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539750" y="4216400"/>
            <a:ext cx="3492500" cy="1416050"/>
          </a:xfrm>
          <a:prstGeom prst="rect">
            <a:avLst/>
          </a:prstGeom>
          <a:noFill/>
        </p:spPr>
      </p:pic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1373164" y="5636617"/>
            <a:ext cx="17139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 smtClean="0"/>
              <a:t>Fase</a:t>
            </a:r>
            <a:r>
              <a:rPr lang="en-US" sz="1400" dirty="0" smtClean="0"/>
              <a:t> </a:t>
            </a:r>
            <a:r>
              <a:rPr lang="en-US" sz="1400" dirty="0" err="1" smtClean="0"/>
              <a:t>dei</a:t>
            </a:r>
            <a:r>
              <a:rPr lang="en-US" sz="1400" dirty="0" smtClean="0"/>
              <a:t> laser Raman</a:t>
            </a:r>
            <a:endParaRPr lang="en-US" sz="1400" dirty="0"/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3995738" y="299243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/>
              <a:t>z</a:t>
            </a:r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8388350" y="5729288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/>
              <a:t>t</a:t>
            </a:r>
          </a:p>
        </p:txBody>
      </p:sp>
      <p:sp>
        <p:nvSpPr>
          <p:cNvPr id="59" name="Text Box 54"/>
          <p:cNvSpPr txBox="1">
            <a:spLocks noChangeArrowheads="1"/>
          </p:cNvSpPr>
          <p:nvPr/>
        </p:nvSpPr>
        <p:spPr bwMode="auto">
          <a:xfrm>
            <a:off x="7156177" y="1049338"/>
            <a:ext cx="12451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Evoluzione</a:t>
            </a:r>
            <a:endParaRPr lang="en-US" dirty="0"/>
          </a:p>
          <a:p>
            <a:pPr algn="ctr"/>
            <a:r>
              <a:rPr lang="en-US" dirty="0" err="1" smtClean="0"/>
              <a:t>Totalmente</a:t>
            </a:r>
            <a:endParaRPr lang="en-US" dirty="0" smtClean="0"/>
          </a:p>
          <a:p>
            <a:pPr algn="ctr"/>
            <a:r>
              <a:rPr lang="en-US" dirty="0" err="1" smtClean="0"/>
              <a:t>Simmetrica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8" grpId="0" animBg="1"/>
      <p:bldP spid="50" grpId="0"/>
      <p:bldP spid="53" grpId="0"/>
      <p:bldP spid="54" grpId="0"/>
      <p:bldP spid="56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28600" y="4445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rgbClr val="4D4D4D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Motivazioni</a:t>
            </a:r>
            <a:endParaRPr lang="en-US" sz="3600" dirty="0">
              <a:solidFill>
                <a:srgbClr val="4D4D4D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" y="997803"/>
            <a:ext cx="8763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Gli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interferometri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atomici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sono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sensori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precisi</a:t>
            </a:r>
            <a:r>
              <a:rPr lang="en-US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e </a:t>
            </a:r>
            <a:r>
              <a:rPr lang="en-US" sz="24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accurati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ideali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per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condurre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esperimenti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sulla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gravità</a:t>
            </a:r>
            <a:endParaRPr lang="en-US" sz="2400" b="1" dirty="0">
              <a:solidFill>
                <a:schemeClr val="accent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39717" y="1976735"/>
            <a:ext cx="722024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Determinazione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accurata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di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costanti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fondamentali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 (G)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28600" y="5666590"/>
            <a:ext cx="48221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Rivelazione</a:t>
            </a:r>
            <a:r>
              <a:rPr lang="en-US" sz="24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onde</a:t>
            </a:r>
            <a:r>
              <a:rPr lang="en-US" sz="24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gravitazionali</a:t>
            </a:r>
            <a:endParaRPr lang="en-US" sz="24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58793" y="4343400"/>
            <a:ext cx="819940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Sviluppo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di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sensori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compatti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per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varie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applicazioni</a:t>
            </a:r>
            <a:endParaRPr lang="en-US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eaLnBrk="0" hangingPunct="0"/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  (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ricerche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geofisiche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monitoraggi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ambientali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</a:p>
          <a:p>
            <a:pPr eaLnBrk="0" hangingPunct="0"/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   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prospezioni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del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sottosuolo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58793" y="3581400"/>
            <a:ext cx="609269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Test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della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legge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1/r</a:t>
            </a:r>
            <a:r>
              <a:rPr lang="en-US" sz="24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2 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a piccolo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distanze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(~</a:t>
            </a:r>
            <a:r>
              <a:rPr lang="en-US" sz="2400" dirty="0" smtClean="0">
                <a:latin typeface="Symbol" panose="05050102010706020507" pitchFamily="18" charset="2"/>
                <a:cs typeface="Times" panose="02020603050405020304" pitchFamily="18" charset="0"/>
              </a:rPr>
              <a:t>m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m)</a:t>
            </a:r>
            <a:endParaRPr lang="en-US" sz="2400" dirty="0">
              <a:solidFill>
                <a:schemeClr val="accent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25" y="1681442"/>
            <a:ext cx="673280" cy="947908"/>
          </a:xfrm>
          <a:prstGeom prst="rect">
            <a:avLst/>
          </a:prstGeom>
          <a:noFill/>
          <a:ln>
            <a:noFill/>
          </a:ln>
          <a:effectLst>
            <a:outerShdw blurRad="63500" dist="101600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logo-infn-nuo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39007"/>
            <a:ext cx="769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LogoUniFiren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7036"/>
            <a:ext cx="749206" cy="6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49382" y="2814935"/>
            <a:ext cx="8620338" cy="3082488"/>
            <a:chOff x="249382" y="2814935"/>
            <a:chExt cx="8620338" cy="3082488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249382" y="2814935"/>
              <a:ext cx="855971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0" hangingPunct="0">
                <a:buFont typeface="Wingdings" panose="05000000000000000000" pitchFamily="2" charset="2"/>
                <a:buChar char="ü"/>
              </a:pPr>
              <a:r>
                <a:rPr lang="en-US" sz="2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Test del principio di </a:t>
              </a:r>
              <a:r>
                <a:rPr lang="en-US" sz="24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equivalenza</a:t>
              </a:r>
              <a:r>
                <a:rPr lang="en-US" sz="2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(</a:t>
              </a:r>
              <a:r>
                <a:rPr lang="en-US" sz="24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oggetti</a:t>
              </a:r>
              <a:r>
                <a:rPr lang="en-US" sz="2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“</a:t>
              </a:r>
              <a:r>
                <a:rPr lang="en-US" sz="24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quantistici</a:t>
              </a:r>
              <a:r>
                <a:rPr lang="en-US" sz="2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” in </a:t>
              </a:r>
              <a:r>
                <a:rPr lang="en-US" sz="2400" dirty="0" err="1" smtClean="0">
                  <a:latin typeface="Times" panose="02020603050405020304" pitchFamily="18" charset="0"/>
                  <a:cs typeface="Times" panose="02020603050405020304" pitchFamily="18" charset="0"/>
                </a:rPr>
                <a:t>caduta</a:t>
              </a:r>
              <a:r>
                <a:rPr lang="en-US" sz="2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) </a:t>
              </a:r>
              <a:endParaRPr lang="en-US" sz="2400" dirty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18" name="Picture 2" descr="D:\Tommi\Documenti\Fisica\Presentations\iSense2014\Images\lattice3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102" y="3410616"/>
              <a:ext cx="1250618" cy="2486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15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 bwMode="auto">
          <a:xfrm>
            <a:off x="76200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sz="3600" dirty="0" smtClean="0"/>
              <a:t>MAGIA</a:t>
            </a:r>
            <a:endParaRPr lang="en-US" altLang="it-IT" sz="3600" dirty="0"/>
          </a:p>
        </p:txBody>
      </p:sp>
      <p:pic>
        <p:nvPicPr>
          <p:cNvPr id="8" name="Picture 6" descr="logo-infn-nu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7937"/>
            <a:ext cx="769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goUniFiren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036"/>
            <a:ext cx="749206" cy="6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1" name="Immagine 155" descr="big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" y="838200"/>
            <a:ext cx="6206213" cy="4572032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00792" y="981076"/>
            <a:ext cx="321467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it-IT" sz="1600" kern="0" dirty="0" smtClean="0">
                <a:latin typeface="+mn-lt"/>
                <a:cs typeface="+mn-cs"/>
              </a:rPr>
              <a:t>Caratteristiche: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lang="it-IT" sz="16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it-IT" sz="1600" kern="0" dirty="0" smtClean="0">
                <a:latin typeface="+mn-lt"/>
                <a:cs typeface="+mn-cs"/>
              </a:rPr>
              <a:t>Modulazione delle masse</a:t>
            </a:r>
            <a:br>
              <a:rPr lang="it-IT" sz="1600" kern="0" dirty="0" smtClean="0">
                <a:latin typeface="+mn-lt"/>
                <a:cs typeface="+mn-cs"/>
              </a:rPr>
            </a:br>
            <a:r>
              <a:rPr lang="it-IT" sz="1600" kern="0" dirty="0" smtClean="0">
                <a:latin typeface="+mn-lt"/>
                <a:cs typeface="+mn-cs"/>
              </a:rPr>
              <a:t>sorgenti: 30 mins</a:t>
            </a:r>
            <a:endParaRPr lang="it-IT" sz="1600" kern="0" dirty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integrazione: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it-IT" sz="1600" kern="0" dirty="0" smtClean="0">
                <a:latin typeface="+mn-lt"/>
                <a:cs typeface="+mn-cs"/>
              </a:rPr>
              <a:t>      </a:t>
            </a:r>
            <a:r>
              <a:rPr lang="it-IT" sz="1600" kern="0" dirty="0">
                <a:latin typeface="+mn-lt"/>
                <a:cs typeface="+mn-cs"/>
              </a:rPr>
              <a:t> </a:t>
            </a:r>
            <a:r>
              <a:rPr lang="it-IT" sz="1600" kern="0" dirty="0" smtClean="0">
                <a:latin typeface="+mn-lt"/>
                <a:cs typeface="+mn-cs"/>
              </a:rPr>
              <a:t> più di 100 ore su  2 settimane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lang="it-IT" sz="1600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lang="it-IT" sz="1600" kern="0" dirty="0" smtClean="0">
                <a:latin typeface="+mn-lt"/>
                <a:cs typeface="+mn-cs"/>
              </a:rPr>
              <a:t>Sensibilità: 3x10</a:t>
            </a:r>
            <a:r>
              <a:rPr lang="it-IT" sz="1600" kern="0" baseline="30000" dirty="0" smtClean="0">
                <a:latin typeface="+mn-lt"/>
                <a:cs typeface="+mn-cs"/>
              </a:rPr>
              <a:t>-9</a:t>
            </a:r>
            <a:r>
              <a:rPr lang="it-IT" sz="1600" kern="0" dirty="0" smtClean="0">
                <a:latin typeface="+mn-lt"/>
                <a:cs typeface="+mn-cs"/>
              </a:rPr>
              <a:t> g/Hz</a:t>
            </a:r>
            <a:r>
              <a:rPr lang="it-IT" sz="1600" kern="0" baseline="30000" dirty="0" smtClean="0">
                <a:latin typeface="+mn-lt"/>
                <a:cs typeface="+mn-cs"/>
              </a:rPr>
              <a:t>1/2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Ø"/>
              <a:tabLst/>
              <a:defRPr/>
            </a:pPr>
            <a:endParaRPr lang="it-IT" sz="1600" kern="0" baseline="30000" dirty="0" smtClean="0">
              <a:latin typeface="+mn-lt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it-IT" sz="1600" kern="0" dirty="0" smtClean="0">
                <a:latin typeface="+mn-lt"/>
                <a:cs typeface="+mn-cs"/>
              </a:rPr>
              <a:t>Sensibilità finale: ~ </a:t>
            </a:r>
            <a:r>
              <a:rPr lang="it-IT" sz="1600" kern="0" dirty="0" smtClean="0"/>
              <a:t>10</a:t>
            </a:r>
            <a:r>
              <a:rPr lang="it-IT" sz="1600" kern="0" baseline="30000" dirty="0" smtClean="0"/>
              <a:t>-11</a:t>
            </a:r>
            <a:r>
              <a:rPr lang="it-IT" sz="1600" kern="0" dirty="0" smtClean="0"/>
              <a:t> g</a:t>
            </a:r>
          </a:p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endParaRPr lang="it-IT" sz="1600" kern="0" dirty="0" smtClean="0">
              <a:latin typeface="+mn-lt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endParaRPr lang="it-IT" sz="1600" kern="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it-IT" kern="0" dirty="0" smtClean="0">
                <a:latin typeface="+mn-lt"/>
                <a:cs typeface="+mn-cs"/>
              </a:rPr>
              <a:t>   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16568" y="5362604"/>
            <a:ext cx="8501122" cy="905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rIns="50760" bIns="5076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sz="2400" dirty="0">
                <a:solidFill>
                  <a:srgbClr val="3F3F3F"/>
                </a:solidFill>
              </a:rPr>
              <a:t>6.67191(77)</a:t>
            </a:r>
            <a:r>
              <a:rPr lang="en-US" sz="2400" baseline="-33000" dirty="0">
                <a:solidFill>
                  <a:srgbClr val="3F3F3F"/>
                </a:solidFill>
              </a:rPr>
              <a:t>stat</a:t>
            </a:r>
            <a:r>
              <a:rPr lang="en-US" sz="2400" dirty="0">
                <a:solidFill>
                  <a:srgbClr val="3F3F3F"/>
                </a:solidFill>
              </a:rPr>
              <a:t>(62)</a:t>
            </a:r>
            <a:r>
              <a:rPr lang="en-US" sz="2400" baseline="-33000" dirty="0">
                <a:solidFill>
                  <a:srgbClr val="3F3F3F"/>
                </a:solidFill>
              </a:rPr>
              <a:t>sys</a:t>
            </a:r>
            <a:r>
              <a:rPr lang="en-US" sz="2400" dirty="0">
                <a:solidFill>
                  <a:srgbClr val="3F3F3F"/>
                </a:solidFill>
              </a:rPr>
              <a:t>× 10</a:t>
            </a:r>
            <a:r>
              <a:rPr lang="en-US" sz="2400" baseline="33000" dirty="0">
                <a:solidFill>
                  <a:srgbClr val="3F3F3F"/>
                </a:solidFill>
              </a:rPr>
              <a:t>-11</a:t>
            </a:r>
            <a:r>
              <a:rPr lang="en-US" sz="2400" dirty="0">
                <a:solidFill>
                  <a:srgbClr val="3F3F3F"/>
                </a:solidFill>
              </a:rPr>
              <a:t> m</a:t>
            </a:r>
            <a:r>
              <a:rPr lang="en-US" sz="2400" baseline="33000" dirty="0">
                <a:solidFill>
                  <a:srgbClr val="3F3F3F"/>
                </a:solidFill>
              </a:rPr>
              <a:t>3 </a:t>
            </a:r>
            <a:r>
              <a:rPr lang="en-US" sz="2400" dirty="0">
                <a:solidFill>
                  <a:srgbClr val="3F3F3F"/>
                </a:solidFill>
              </a:rPr>
              <a:t>Kg</a:t>
            </a:r>
            <a:r>
              <a:rPr lang="en-US" sz="2400" baseline="33000" dirty="0">
                <a:solidFill>
                  <a:srgbClr val="3F3F3F"/>
                </a:solidFill>
              </a:rPr>
              <a:t>-1 </a:t>
            </a:r>
            <a:r>
              <a:rPr lang="en-US" sz="2400" dirty="0">
                <a:solidFill>
                  <a:srgbClr val="3F3F3F"/>
                </a:solidFill>
              </a:rPr>
              <a:t>s</a:t>
            </a:r>
            <a:r>
              <a:rPr lang="en-US" sz="2400" baseline="33000" dirty="0">
                <a:solidFill>
                  <a:srgbClr val="3F3F3F"/>
                </a:solidFill>
              </a:rPr>
              <a:t>-2</a:t>
            </a:r>
          </a:p>
        </p:txBody>
      </p:sp>
      <p:sp>
        <p:nvSpPr>
          <p:cNvPr id="18" name="Rectangle 160"/>
          <p:cNvSpPr>
            <a:spLocks noChangeArrowheads="1"/>
          </p:cNvSpPr>
          <p:nvPr/>
        </p:nvSpPr>
        <p:spPr bwMode="auto">
          <a:xfrm>
            <a:off x="-59045" y="6316364"/>
            <a:ext cx="9358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hangingPunct="0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</a:rPr>
              <a:t>G. </a:t>
            </a:r>
            <a:r>
              <a:rPr lang="en-US" sz="1400" dirty="0" err="1" smtClean="0">
                <a:latin typeface="Times New Roman" pitchFamily="18" charset="0"/>
              </a:rPr>
              <a:t>Rosi</a:t>
            </a:r>
            <a:r>
              <a:rPr lang="en-US" sz="1400" dirty="0" smtClean="0">
                <a:latin typeface="Times New Roman" pitchFamily="18" charset="0"/>
              </a:rPr>
              <a:t> et al., “Precision measurement of the Newtonian gravitational constant using cold atoms”, </a:t>
            </a:r>
            <a:r>
              <a:rPr lang="en-US" sz="1400" b="1" dirty="0" smtClean="0">
                <a:latin typeface="Times New Roman" pitchFamily="18" charset="0"/>
              </a:rPr>
              <a:t>Nature</a:t>
            </a:r>
            <a:r>
              <a:rPr lang="en-US" sz="1400" dirty="0" smtClean="0">
                <a:latin typeface="Times New Roman" pitchFamily="18" charset="0"/>
              </a:rPr>
              <a:t> 510, 518-521 (2014</a:t>
            </a:r>
            <a:r>
              <a:rPr lang="en-US" sz="1200" dirty="0" smtClean="0">
                <a:latin typeface="Times New Roman" pitchFamily="18" charset="0"/>
              </a:rPr>
              <a:t>)</a:t>
            </a:r>
            <a:endParaRPr lang="en-US" sz="1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 bwMode="auto">
          <a:xfrm>
            <a:off x="76200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sz="3600" dirty="0" smtClean="0"/>
              <a:t>WEP test</a:t>
            </a:r>
            <a:endParaRPr lang="en-US" altLang="it-IT" sz="3600" dirty="0"/>
          </a:p>
        </p:txBody>
      </p:sp>
      <p:pic>
        <p:nvPicPr>
          <p:cNvPr id="8" name="Picture 6" descr="logo-infn-nu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7937"/>
            <a:ext cx="769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goUniFiren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036"/>
            <a:ext cx="749206" cy="6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Rettangolo 7"/>
          <p:cNvSpPr/>
          <p:nvPr/>
        </p:nvSpPr>
        <p:spPr>
          <a:xfrm>
            <a:off x="4292600" y="5660648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(*) </a:t>
            </a:r>
            <a:r>
              <a:rPr lang="en-US" sz="1400" dirty="0" err="1" smtClean="0"/>
              <a:t>conosciuta</a:t>
            </a:r>
            <a:r>
              <a:rPr lang="en-US" sz="1400" dirty="0" smtClean="0"/>
              <a:t> </a:t>
            </a:r>
            <a:r>
              <a:rPr lang="en-US" sz="1400" dirty="0" err="1" smtClean="0"/>
              <a:t>meglio</a:t>
            </a:r>
            <a:r>
              <a:rPr lang="en-US" sz="1400" dirty="0" smtClean="0"/>
              <a:t> di 10</a:t>
            </a:r>
            <a:r>
              <a:rPr lang="en-US" sz="1400" baseline="30000" dirty="0" smtClean="0"/>
              <a:t>-10 </a:t>
            </a:r>
            <a:r>
              <a:rPr lang="en-US" sz="1400" dirty="0" smtClean="0"/>
              <a:t>: Rana </a:t>
            </a:r>
            <a:r>
              <a:rPr lang="en-US" sz="1400" i="1" dirty="0"/>
              <a:t>et al.</a:t>
            </a:r>
            <a:r>
              <a:rPr lang="en-US" sz="1400" dirty="0"/>
              <a:t>, PRA</a:t>
            </a:r>
            <a:r>
              <a:rPr lang="hu-HU" sz="1400" dirty="0"/>
              <a:t> </a:t>
            </a:r>
            <a:r>
              <a:rPr lang="it-IT" sz="1400" dirty="0"/>
              <a:t>86</a:t>
            </a:r>
            <a:r>
              <a:rPr lang="hu-HU" sz="1400" dirty="0"/>
              <a:t>, 0</a:t>
            </a:r>
            <a:r>
              <a:rPr lang="it-IT" sz="1400" dirty="0"/>
              <a:t>50502</a:t>
            </a:r>
            <a:r>
              <a:rPr lang="hu-HU" sz="1400" dirty="0"/>
              <a:t> (201</a:t>
            </a:r>
            <a:r>
              <a:rPr lang="it-IT" sz="1400" dirty="0"/>
              <a:t>2</a:t>
            </a:r>
            <a:r>
              <a:rPr lang="hu-HU" sz="1400" dirty="0"/>
              <a:t>)</a:t>
            </a:r>
            <a:endParaRPr lang="it-IT" sz="1400" dirty="0"/>
          </a:p>
        </p:txBody>
      </p:sp>
      <p:pic>
        <p:nvPicPr>
          <p:cNvPr id="12" name="Picture 11" descr="D:\Tommi\Documenti\Fisica\Presentations\iSense2014\Images\etada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2145917"/>
            <a:ext cx="4800600" cy="34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9"/>
              <p:cNvSpPr txBox="1"/>
              <p:nvPr/>
            </p:nvSpPr>
            <p:spPr>
              <a:xfrm>
                <a:off x="50800" y="2616548"/>
                <a:ext cx="4004173" cy="660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88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87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88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87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)/2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88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87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88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87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)/2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" y="2616548"/>
                <a:ext cx="4004173" cy="6600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arentesi graffa chiusa 8"/>
          <p:cNvSpPr/>
          <p:nvPr/>
        </p:nvSpPr>
        <p:spPr bwMode="auto">
          <a:xfrm rot="16200000">
            <a:off x="5880100" y="1066417"/>
            <a:ext cx="228600" cy="190500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5"/>
              <p:cNvSpPr txBox="1"/>
              <p:nvPr/>
            </p:nvSpPr>
            <p:spPr>
              <a:xfrm>
                <a:off x="88900" y="914400"/>
                <a:ext cx="8534400" cy="179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/>
                  <a:t>Test del principio di </a:t>
                </a:r>
                <a:r>
                  <a:rPr lang="en-GB" dirty="0" err="1" smtClean="0"/>
                  <a:t>equivalenza</a:t>
                </a:r>
                <a:r>
                  <a:rPr lang="en-GB" dirty="0" smtClean="0"/>
                  <a:t> con </a:t>
                </a:r>
                <a:r>
                  <a:rPr lang="en-GB" dirty="0" err="1" smtClean="0"/>
                  <a:t>sonde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quantistiche</a:t>
                </a:r>
                <a:r>
                  <a:rPr lang="en-GB" dirty="0" smtClean="0"/>
                  <a:t> con e </a:t>
                </a:r>
                <a:r>
                  <a:rPr lang="en-GB" dirty="0" err="1" smtClean="0"/>
                  <a:t>senza</a:t>
                </a:r>
                <a:r>
                  <a:rPr lang="en-GB" dirty="0" smtClean="0"/>
                  <a:t> spin: </a:t>
                </a:r>
                <a:r>
                  <a:rPr lang="en-GB" baseline="30000" dirty="0" smtClean="0"/>
                  <a:t>88</a:t>
                </a:r>
                <a:r>
                  <a:rPr lang="en-GB" dirty="0" smtClean="0"/>
                  <a:t>Sr (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𝐼</m:t>
                    </m:r>
                    <m:r>
                      <a:rPr lang="it-IT" i="1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/>
                  <a:t>) e </a:t>
                </a:r>
                <a:r>
                  <a:rPr lang="en-GB" baseline="30000" dirty="0" smtClean="0"/>
                  <a:t>87</a:t>
                </a:r>
                <a:r>
                  <a:rPr lang="en-GB" dirty="0" smtClean="0"/>
                  <a:t>Sr (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𝐼</m:t>
                    </m:r>
                    <m:r>
                      <a:rPr lang="it-IT" i="1">
                        <a:latin typeface="Cambria Math"/>
                      </a:rPr>
                      <m:t>=9/2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endParaRPr lang="en-GB" sz="1200" dirty="0" smtClean="0"/>
              </a:p>
              <a:p>
                <a:r>
                  <a:rPr lang="en-GB" dirty="0" smtClean="0"/>
                  <a:t>Si </a:t>
                </a:r>
                <a:r>
                  <a:rPr lang="en-GB" dirty="0" err="1" smtClean="0"/>
                  <a:t>misura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il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rapporto</a:t>
                </a:r>
                <a:r>
                  <a:rPr lang="en-GB" dirty="0" smtClean="0"/>
                  <a:t> di </a:t>
                </a:r>
                <a:r>
                  <a:rPr lang="en-GB" b="1" dirty="0" err="1" smtClean="0"/>
                  <a:t>Eötvös</a:t>
                </a:r>
                <a:r>
                  <a:rPr lang="en-GB" b="1" dirty="0" smtClean="0"/>
                  <a:t> ratio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che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dipende</a:t>
                </a:r>
                <a:r>
                  <a:rPr lang="en-GB" dirty="0" smtClean="0"/>
                  <a:t> </a:t>
                </a:r>
              </a:p>
              <a:p>
                <a:r>
                  <a:rPr lang="en-GB" dirty="0" err="1" smtClean="0"/>
                  <a:t>soltanto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dalla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frequenza</a:t>
                </a:r>
                <a:r>
                  <a:rPr lang="en-GB" dirty="0" smtClean="0"/>
                  <a:t> di Bloch e </a:t>
                </a:r>
                <a:r>
                  <a:rPr lang="en-GB" dirty="0" err="1" smtClean="0"/>
                  <a:t>della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frazione</a:t>
                </a:r>
                <a:r>
                  <a:rPr lang="en-GB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it-IT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it-IT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88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87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 smtClean="0"/>
                  <a:t> </a:t>
                </a:r>
                <a:r>
                  <a:rPr lang="en-GB" sz="1400" dirty="0" smtClean="0"/>
                  <a:t>(*)</a:t>
                </a:r>
                <a:endParaRPr lang="en-GB" sz="1400" dirty="0"/>
              </a:p>
            </p:txBody>
          </p:sp>
        </mc:Choice>
        <mc:Fallback xmlns="">
          <p:sp>
            <p:nvSpPr>
              <p:cNvPr id="15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" y="914400"/>
                <a:ext cx="8534400" cy="1790234"/>
              </a:xfrm>
              <a:prstGeom prst="rect">
                <a:avLst/>
              </a:prstGeom>
              <a:blipFill>
                <a:blip r:embed="rId6"/>
                <a:stretch>
                  <a:fillRect l="-643" t="-17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arentesi graffa chiusa 11"/>
          <p:cNvSpPr/>
          <p:nvPr/>
        </p:nvSpPr>
        <p:spPr bwMode="auto">
          <a:xfrm rot="16200000">
            <a:off x="7899400" y="1028317"/>
            <a:ext cx="228600" cy="198120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CasellaDiTesto 10"/>
          <p:cNvSpPr txBox="1"/>
          <p:nvPr/>
        </p:nvSpPr>
        <p:spPr>
          <a:xfrm>
            <a:off x="4728676" y="1673423"/>
            <a:ext cx="2446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AM resonant </a:t>
            </a:r>
            <a:r>
              <a:rPr lang="en-GB" sz="1400" dirty="0" err="1" smtClean="0"/>
              <a:t>tunneling</a:t>
            </a:r>
            <a:r>
              <a:rPr lang="en-GB" sz="1400" dirty="0" smtClean="0"/>
              <a:t> spectra</a:t>
            </a:r>
            <a:endParaRPr lang="en-GB" sz="1400" dirty="0"/>
          </a:p>
        </p:txBody>
      </p:sp>
      <p:sp>
        <p:nvSpPr>
          <p:cNvPr id="18" name="CasellaDiTesto 13"/>
          <p:cNvSpPr txBox="1"/>
          <p:nvPr/>
        </p:nvSpPr>
        <p:spPr>
          <a:xfrm>
            <a:off x="7238070" y="1667469"/>
            <a:ext cx="155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AM frequency lock</a:t>
            </a:r>
            <a:endParaRPr lang="en-GB" sz="1400" dirty="0"/>
          </a:p>
        </p:txBody>
      </p:sp>
      <p:sp>
        <p:nvSpPr>
          <p:cNvPr id="19" name="CasellaDiTesto 12"/>
          <p:cNvSpPr txBox="1"/>
          <p:nvPr/>
        </p:nvSpPr>
        <p:spPr>
          <a:xfrm>
            <a:off x="90736" y="3392593"/>
            <a:ext cx="3924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/>
              <a:t>L'incertezza per ogni punto è la somma in quadratura dell'errore statistico e sistematico</a:t>
            </a:r>
            <a:endParaRPr lang="en-GB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4"/>
              <p:cNvSpPr txBox="1"/>
              <p:nvPr/>
            </p:nvSpPr>
            <p:spPr>
              <a:xfrm>
                <a:off x="116136" y="4038600"/>
                <a:ext cx="2557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err="1" smtClean="0"/>
                  <a:t>Risultato</a:t>
                </a:r>
                <a:r>
                  <a:rPr lang="en-GB" dirty="0" smtClean="0"/>
                  <a:t> finale: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0.2±1.6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20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6" y="4038600"/>
                <a:ext cx="2557623" cy="646331"/>
              </a:xfrm>
              <a:prstGeom prst="rect">
                <a:avLst/>
              </a:prstGeom>
              <a:blipFill>
                <a:blip r:embed="rId7"/>
                <a:stretch>
                  <a:fillRect l="-1905" t="-5660" b="-28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16"/>
          <p:cNvSpPr txBox="1"/>
          <p:nvPr/>
        </p:nvSpPr>
        <p:spPr>
          <a:xfrm>
            <a:off x="50800" y="4800600"/>
            <a:ext cx="3924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 smtClean="0"/>
              <a:t>(</a:t>
            </a:r>
            <a:r>
              <a:rPr lang="en-GB" sz="1500" dirty="0" err="1" smtClean="0"/>
              <a:t>L’incertezza</a:t>
            </a:r>
            <a:r>
              <a:rPr lang="en-GB" sz="1500" dirty="0" smtClean="0"/>
              <a:t> </a:t>
            </a:r>
            <a:r>
              <a:rPr lang="en-GB" sz="1500" dirty="0" err="1" smtClean="0"/>
              <a:t>corrisponde</a:t>
            </a:r>
            <a:r>
              <a:rPr lang="en-GB" sz="1500" dirty="0" smtClean="0"/>
              <a:t> </a:t>
            </a:r>
            <a:r>
              <a:rPr lang="en-GB" sz="1500" dirty="0" err="1" smtClean="0"/>
              <a:t>all’errore</a:t>
            </a:r>
            <a:r>
              <a:rPr lang="en-GB" sz="1500" dirty="0" smtClean="0"/>
              <a:t> </a:t>
            </a:r>
            <a:r>
              <a:rPr lang="en-GB" sz="1500" dirty="0" err="1" smtClean="0"/>
              <a:t>sulla</a:t>
            </a:r>
            <a:r>
              <a:rPr lang="en-GB" sz="1500" dirty="0" smtClean="0"/>
              <a:t> media </a:t>
            </a:r>
            <a:r>
              <a:rPr lang="en-GB" sz="1500" dirty="0" err="1" smtClean="0"/>
              <a:t>pesata</a:t>
            </a:r>
            <a:r>
              <a:rPr lang="en-GB" sz="1500" dirty="0" smtClean="0"/>
              <a:t> del </a:t>
            </a:r>
            <a:r>
              <a:rPr lang="en-GB" sz="1500" dirty="0" err="1" smtClean="0"/>
              <a:t>campione</a:t>
            </a:r>
            <a:r>
              <a:rPr lang="en-GB" sz="1500" dirty="0" smtClean="0"/>
              <a:t>)</a:t>
            </a:r>
            <a:endParaRPr lang="en-GB" sz="1500" dirty="0"/>
          </a:p>
        </p:txBody>
      </p:sp>
      <p:sp>
        <p:nvSpPr>
          <p:cNvPr id="22" name="Rettangolo 18"/>
          <p:cNvSpPr/>
          <p:nvPr/>
        </p:nvSpPr>
        <p:spPr>
          <a:xfrm>
            <a:off x="165100" y="5638800"/>
            <a:ext cx="41275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chemeClr val="tx1"/>
                </a:solidFill>
              </a:rPr>
              <a:t>M. G. Tarallo, T. Mazzoni, N. Poli, D. V. </a:t>
            </a:r>
            <a:r>
              <a:rPr lang="it-IT" sz="1400" dirty="0" err="1">
                <a:solidFill>
                  <a:schemeClr val="tx1"/>
                </a:solidFill>
              </a:rPr>
              <a:t>Sutyrin</a:t>
            </a:r>
            <a:r>
              <a:rPr lang="it-IT" sz="1400" dirty="0">
                <a:solidFill>
                  <a:schemeClr val="tx1"/>
                </a:solidFill>
              </a:rPr>
              <a:t>, X. Zhang, G. M. Tino, </a:t>
            </a:r>
            <a:r>
              <a:rPr lang="it-IT" sz="1400" dirty="0" smtClean="0">
                <a:solidFill>
                  <a:schemeClr val="tx1"/>
                </a:solidFill>
              </a:rPr>
              <a:t>Phys. Rev. </a:t>
            </a:r>
            <a:r>
              <a:rPr lang="it-IT" sz="1400" dirty="0">
                <a:solidFill>
                  <a:schemeClr val="tx1"/>
                </a:solidFill>
              </a:rPr>
              <a:t>Lett. 113, 023005 </a:t>
            </a:r>
            <a:r>
              <a:rPr lang="en-US" sz="1400" dirty="0" smtClean="0">
                <a:solidFill>
                  <a:schemeClr val="tx1"/>
                </a:solidFill>
              </a:rPr>
              <a:t>(2014)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gialogo"/>
          <p:cNvPicPr>
            <a:picLocks noChangeAspect="1" noChangeArrowheads="1"/>
          </p:cNvPicPr>
          <p:nvPr/>
        </p:nvPicPr>
        <p:blipFill>
          <a:blip r:embed="rId3">
            <a:lum bright="70000" contrast="-80000"/>
          </a:blip>
          <a:srcRect/>
          <a:stretch>
            <a:fillRect/>
          </a:stretch>
        </p:blipFill>
        <p:spPr bwMode="auto">
          <a:xfrm>
            <a:off x="2771775" y="836613"/>
            <a:ext cx="390842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2781300"/>
            <a:ext cx="7772400" cy="838200"/>
          </a:xfrm>
          <a:effectLst>
            <a:outerShdw dist="45791" dir="2021404" algn="ctr" rotWithShape="0">
              <a:srgbClr val="C0C0C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GB" sz="3600" b="1" i="1" dirty="0" smtClean="0">
                <a:solidFill>
                  <a:srgbClr val="FF3300"/>
                </a:solidFill>
              </a:rPr>
              <a:t>MAGIA-ADVANCED</a:t>
            </a:r>
            <a:endParaRPr lang="en-GB" sz="3600" dirty="0">
              <a:solidFill>
                <a:srgbClr val="FF3300"/>
              </a:solidFill>
            </a:endParaRPr>
          </a:p>
        </p:txBody>
      </p:sp>
      <p:pic>
        <p:nvPicPr>
          <p:cNvPr id="25604" name="Picture 4" descr="home-inf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0688" y="139700"/>
            <a:ext cx="1027112" cy="1006475"/>
          </a:xfrm>
          <a:prstGeom prst="rect">
            <a:avLst/>
          </a:prstGeom>
          <a:noFill/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921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066800" y="762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rgbClr val="4D4D4D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Rilevazione</a:t>
            </a:r>
            <a:r>
              <a:rPr lang="en-US" sz="3600" dirty="0" smtClean="0">
                <a:solidFill>
                  <a:srgbClr val="4D4D4D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di GW con AI</a:t>
            </a:r>
            <a:endParaRPr lang="en-US" sz="3600" dirty="0">
              <a:solidFill>
                <a:srgbClr val="4D4D4D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573" y="900503"/>
            <a:ext cx="2543175" cy="253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1274" y="921582"/>
            <a:ext cx="6157051" cy="52723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9490" y="6248400"/>
            <a:ext cx="8715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it-IT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From: M.Hohensee, S.-Y. Lan, R. Houtz, C. Chan, B. Estey, G. Kim, P.-C. Kuan, H. Müller, </a:t>
            </a:r>
            <a:r>
              <a:rPr lang="sv-SE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Gen. Relativ. Gravit. 43:1905–1930 </a:t>
            </a:r>
            <a:r>
              <a:rPr lang="sv-SE" sz="1200" dirty="0">
                <a:latin typeface="Times" panose="02020603050405020304" pitchFamily="18" charset="0"/>
                <a:cs typeface="Times" panose="02020603050405020304" pitchFamily="18" charset="0"/>
              </a:rPr>
              <a:t>(2011)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928" y="3326257"/>
            <a:ext cx="3312749" cy="992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2043" y="4295586"/>
                <a:ext cx="19574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𝐻𝑧</m:t>
                          </m:r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43" y="4295586"/>
                <a:ext cx="1957459" cy="307777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2492" r="-2181" b="-3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90928" y="1524000"/>
            <a:ext cx="8114872" cy="4703849"/>
            <a:chOff x="190928" y="1524000"/>
            <a:chExt cx="8114872" cy="4703849"/>
          </a:xfrm>
        </p:grpSpPr>
        <p:sp>
          <p:nvSpPr>
            <p:cNvPr id="13" name="Rectangle 12"/>
            <p:cNvSpPr/>
            <p:nvPr/>
          </p:nvSpPr>
          <p:spPr>
            <a:xfrm>
              <a:off x="2941274" y="1524000"/>
              <a:ext cx="5212126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41274" y="1752600"/>
              <a:ext cx="5212126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41274" y="2438400"/>
              <a:ext cx="5364526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0928" y="4596633"/>
              <a:ext cx="3923872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it-IT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- Grande n  –&gt; Schemi LMT</a:t>
              </a:r>
            </a:p>
            <a:p>
              <a:pPr>
                <a:buClr>
                  <a:srgbClr val="000000"/>
                </a:buClr>
                <a:buSzPct val="100000"/>
              </a:pPr>
              <a:r>
                <a:rPr lang="it-IT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- Elevato T  –&gt; caduta/trappola</a:t>
              </a:r>
            </a:p>
            <a:p>
              <a:pPr>
                <a:buClr>
                  <a:srgbClr val="000000"/>
                </a:buClr>
                <a:buSzPct val="100000"/>
              </a:pPr>
              <a:r>
                <a:rPr lang="it-IT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- Grande  </a:t>
              </a:r>
              <a:r>
                <a:rPr lang="it-IT" sz="2000" dirty="0" smtClean="0">
                  <a:latin typeface="Symbol" panose="05050102010706020507" pitchFamily="18" charset="2"/>
                  <a:cs typeface="Times" panose="02020603050405020304" pitchFamily="18" charset="0"/>
                </a:rPr>
                <a:t>h</a:t>
              </a:r>
            </a:p>
            <a:p>
              <a:pPr>
                <a:buClr>
                  <a:srgbClr val="000000"/>
                </a:buClr>
                <a:buSzPct val="100000"/>
              </a:pPr>
              <a:r>
                <a:rPr lang="it-IT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- Bassa distorsione del fronte d’onda</a:t>
              </a:r>
            </a:p>
            <a:p>
              <a:pPr>
                <a:buClr>
                  <a:srgbClr val="000000"/>
                </a:buClr>
                <a:buSzPct val="100000"/>
              </a:pPr>
              <a:r>
                <a:rPr lang="it-IT" sz="20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- Basso rumore di fase</a:t>
              </a:r>
              <a:endParaRPr lang="sv-SE" sz="20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5" name="Picture 6" descr="logo-infn-nuov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39007"/>
            <a:ext cx="7699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LogoUniFirenz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7036"/>
            <a:ext cx="749206" cy="6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153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5994</TotalTime>
  <Words>851</Words>
  <Application>Microsoft Office PowerPoint</Application>
  <PresentationFormat>On-screen Show (4:3)</PresentationFormat>
  <Paragraphs>190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ＭＳ Ｐゴシック</vt:lpstr>
      <vt:lpstr>Arial</vt:lpstr>
      <vt:lpstr>Calibri</vt:lpstr>
      <vt:lpstr>Cambria Math</vt:lpstr>
      <vt:lpstr>Comic Sans MS</vt:lpstr>
      <vt:lpstr>Courier New</vt:lpstr>
      <vt:lpstr>ITC Bookman</vt:lpstr>
      <vt:lpstr>Symbol</vt:lpstr>
      <vt:lpstr>Tahoma</vt:lpstr>
      <vt:lpstr>Times</vt:lpstr>
      <vt:lpstr>Times New Roman</vt:lpstr>
      <vt:lpstr>Wingdings</vt:lpstr>
      <vt:lpstr>Tema di Office</vt:lpstr>
      <vt:lpstr>Equation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MAGIA-ADVANCED</vt:lpstr>
      <vt:lpstr>PowerPoint Presentation</vt:lpstr>
      <vt:lpstr>PowerPoint Presentation</vt:lpstr>
      <vt:lpstr>Fontana da 10 m</vt:lpstr>
      <vt:lpstr>10 m fountain in Firenze</vt:lpstr>
      <vt:lpstr>Towards a 10 m fountain …</vt:lpstr>
      <vt:lpstr>Atomic Squeezing</vt:lpstr>
      <vt:lpstr>Prospettive future</vt:lpstr>
      <vt:lpstr>MAGIA ADV people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 experiment: progress on Bragg interferometer</dc:title>
  <dc:creator>Nicola Poli</dc:creator>
  <cp:lastModifiedBy>Fantaman</cp:lastModifiedBy>
  <cp:revision>364</cp:revision>
  <dcterms:created xsi:type="dcterms:W3CDTF">2014-07-21T18:09:33Z</dcterms:created>
  <dcterms:modified xsi:type="dcterms:W3CDTF">2016-07-01T07:25:45Z</dcterms:modified>
</cp:coreProperties>
</file>