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329" r:id="rId1"/>
    <p:sldMasterId id="2147484341" r:id="rId2"/>
    <p:sldMasterId id="2147484378" r:id="rId3"/>
  </p:sldMasterIdLst>
  <p:notesMasterIdLst>
    <p:notesMasterId r:id="rId34"/>
  </p:notesMasterIdLst>
  <p:handoutMasterIdLst>
    <p:handoutMasterId r:id="rId35"/>
  </p:handoutMasterIdLst>
  <p:sldIdLst>
    <p:sldId id="256" r:id="rId4"/>
    <p:sldId id="257" r:id="rId5"/>
    <p:sldId id="364" r:id="rId6"/>
    <p:sldId id="396" r:id="rId7"/>
    <p:sldId id="405" r:id="rId8"/>
    <p:sldId id="408" r:id="rId9"/>
    <p:sldId id="403" r:id="rId10"/>
    <p:sldId id="402" r:id="rId11"/>
    <p:sldId id="409" r:id="rId12"/>
    <p:sldId id="406" r:id="rId13"/>
    <p:sldId id="407" r:id="rId14"/>
    <p:sldId id="410" r:id="rId15"/>
    <p:sldId id="412" r:id="rId16"/>
    <p:sldId id="414" r:id="rId17"/>
    <p:sldId id="413" r:id="rId18"/>
    <p:sldId id="415" r:id="rId19"/>
    <p:sldId id="416" r:id="rId20"/>
    <p:sldId id="417" r:id="rId21"/>
    <p:sldId id="420" r:id="rId22"/>
    <p:sldId id="421" r:id="rId23"/>
    <p:sldId id="422" r:id="rId24"/>
    <p:sldId id="423" r:id="rId25"/>
    <p:sldId id="427" r:id="rId26"/>
    <p:sldId id="424" r:id="rId27"/>
    <p:sldId id="425" r:id="rId28"/>
    <p:sldId id="426" r:id="rId29"/>
    <p:sldId id="428" r:id="rId30"/>
    <p:sldId id="397" r:id="rId31"/>
    <p:sldId id="418" r:id="rId32"/>
    <p:sldId id="41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65"/>
    <p:restoredTop sz="88214" autoAdjust="0"/>
  </p:normalViewPr>
  <p:slideViewPr>
    <p:cSldViewPr snapToGrid="0" snapToObjects="1">
      <p:cViewPr>
        <p:scale>
          <a:sx n="66" d="100"/>
          <a:sy n="66" d="100"/>
        </p:scale>
        <p:origin x="840" y="472"/>
      </p:cViewPr>
      <p:guideLst>
        <p:guide orient="horz" pos="2137"/>
        <p:guide pos="2880"/>
      </p:guideLst>
    </p:cSldViewPr>
  </p:slideViewPr>
  <p:notesTextViewPr>
    <p:cViewPr>
      <p:scale>
        <a:sx n="100" d="100"/>
        <a:sy n="100" d="100"/>
      </p:scale>
      <p:origin x="0" y="0"/>
    </p:cViewPr>
  </p:notesTextViewPr>
  <p:sorterViewPr>
    <p:cViewPr>
      <p:scale>
        <a:sx n="150" d="100"/>
        <a:sy n="150" d="100"/>
      </p:scale>
      <p:origin x="0" y="1766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B9071-C578-CD47-865F-5A3DB156005B}" type="doc">
      <dgm:prSet loTypeId="urn:microsoft.com/office/officeart/2005/8/layout/hierarchy1" loCatId="" qsTypeId="urn:microsoft.com/office/officeart/2005/8/quickstyle/simple1" qsCatId="simple" csTypeId="urn:microsoft.com/office/officeart/2005/8/colors/colorful2" csCatId="colorful" phldr="1"/>
      <dgm:spPr/>
      <dgm:t>
        <a:bodyPr/>
        <a:lstStyle/>
        <a:p>
          <a:endParaRPr lang="en-US"/>
        </a:p>
      </dgm:t>
    </dgm:pt>
    <dgm:pt modelId="{A22EEF78-DB00-F649-98D3-E5C0786D51AA}">
      <dgm:prSet phldrT="[Text]" custT="1"/>
      <dgm:spPr>
        <a:xfrm>
          <a:off x="2677746" y="390581"/>
          <a:ext cx="3600969" cy="471961"/>
        </a:xfrm>
        <a:prstGeom prst="roundRect">
          <a:avLst>
            <a:gd name="adj" fmla="val 10000"/>
          </a:avLst>
        </a:prstGeom>
        <a:solidFill>
          <a:sysClr val="window" lastClr="FFFFFF">
            <a:alpha val="90000"/>
            <a:hueOff val="0"/>
            <a:satOff val="0"/>
            <a:lumOff val="0"/>
            <a:alphaOff val="0"/>
          </a:sysClr>
        </a:solidFill>
        <a:ln w="31750" cap="flat" cmpd="sng" algn="ctr">
          <a:solidFill>
            <a:srgbClr val="1D86CD">
              <a:hueOff val="0"/>
              <a:satOff val="0"/>
              <a:lumOff val="0"/>
              <a:alphaOff val="0"/>
            </a:srgbClr>
          </a:solidFill>
          <a:prstDash val="solid"/>
        </a:ln>
        <a:effectLst/>
      </dgm:spPr>
      <dgm:t>
        <a:bodyPr/>
        <a:lstStyle/>
        <a:p>
          <a:r>
            <a:rPr lang="en-US" sz="2400" dirty="0" smtClean="0">
              <a:solidFill>
                <a:sysClr val="windowText" lastClr="000000">
                  <a:hueOff val="0"/>
                  <a:satOff val="0"/>
                  <a:lumOff val="0"/>
                  <a:alphaOff val="0"/>
                </a:sysClr>
              </a:solidFill>
              <a:latin typeface="Calibri"/>
              <a:ea typeface="+mn-ea"/>
              <a:cs typeface="Calibri"/>
            </a:rPr>
            <a:t>Non-invasive methods</a:t>
          </a:r>
          <a:endParaRPr lang="en-US" sz="2400" dirty="0">
            <a:solidFill>
              <a:sysClr val="windowText" lastClr="000000">
                <a:hueOff val="0"/>
                <a:satOff val="0"/>
                <a:lumOff val="0"/>
                <a:alphaOff val="0"/>
              </a:sysClr>
            </a:solidFill>
            <a:latin typeface="Calibri"/>
            <a:ea typeface="+mn-ea"/>
            <a:cs typeface="Calibri"/>
          </a:endParaRPr>
        </a:p>
      </dgm:t>
    </dgm:pt>
    <dgm:pt modelId="{FCFD94FC-4E25-CD47-95DE-F8B56FE8CA4E}" type="parTrans" cxnId="{E44B0C71-D36E-3F49-913E-6C1D000D73D8}">
      <dgm:prSet/>
      <dgm:spPr/>
      <dgm:t>
        <a:bodyPr/>
        <a:lstStyle/>
        <a:p>
          <a:endParaRPr lang="en-US" sz="2000">
            <a:latin typeface="Calibri"/>
            <a:cs typeface="Calibri"/>
          </a:endParaRPr>
        </a:p>
      </dgm:t>
    </dgm:pt>
    <dgm:pt modelId="{D545CF06-42C0-F14A-90C8-A21745A12645}" type="sibTrans" cxnId="{E44B0C71-D36E-3F49-913E-6C1D000D73D8}">
      <dgm:prSet/>
      <dgm:spPr/>
      <dgm:t>
        <a:bodyPr/>
        <a:lstStyle/>
        <a:p>
          <a:endParaRPr lang="en-US" sz="2000">
            <a:latin typeface="Calibri"/>
            <a:cs typeface="Calibri"/>
          </a:endParaRPr>
        </a:p>
      </dgm:t>
    </dgm:pt>
    <dgm:pt modelId="{C075E25D-EBAC-EB4A-9572-7F5CF6CA8C59}">
      <dgm:prSet phldrT="[Text]" custT="1"/>
      <dgm:spPr>
        <a:xfrm>
          <a:off x="1559066" y="1272691"/>
          <a:ext cx="1819762" cy="549082"/>
        </a:xfrm>
        <a:prstGeom prst="roundRect">
          <a:avLst>
            <a:gd name="adj" fmla="val 10000"/>
          </a:avLst>
        </a:prstGeom>
        <a:solidFill>
          <a:sysClr val="window" lastClr="FFFFFF">
            <a:alpha val="90000"/>
            <a:hueOff val="0"/>
            <a:satOff val="0"/>
            <a:lumOff val="0"/>
            <a:alphaOff val="0"/>
          </a:sysClr>
        </a:solidFill>
        <a:ln w="31750" cap="flat" cmpd="sng" algn="ctr">
          <a:solidFill>
            <a:srgbClr val="B50B1B">
              <a:hueOff val="0"/>
              <a:satOff val="0"/>
              <a:lumOff val="0"/>
              <a:alphaOff val="0"/>
            </a:srgbClr>
          </a:solidFill>
          <a:prstDash val="solid"/>
        </a:ln>
        <a:effectLst/>
      </dgm:spPr>
      <dgm:t>
        <a:bodyPr/>
        <a:lstStyle/>
        <a:p>
          <a:r>
            <a:rPr lang="en-US" sz="2400" dirty="0" smtClean="0">
              <a:solidFill>
                <a:sysClr val="windowText" lastClr="000000">
                  <a:hueOff val="0"/>
                  <a:satOff val="0"/>
                  <a:lumOff val="0"/>
                  <a:alphaOff val="0"/>
                </a:sysClr>
              </a:solidFill>
              <a:latin typeface="Calibri"/>
              <a:ea typeface="+mn-ea"/>
              <a:cs typeface="Calibri"/>
            </a:rPr>
            <a:t>Structure</a:t>
          </a:r>
          <a:endParaRPr lang="en-US" sz="2400" dirty="0">
            <a:solidFill>
              <a:sysClr val="windowText" lastClr="000000">
                <a:hueOff val="0"/>
                <a:satOff val="0"/>
                <a:lumOff val="0"/>
                <a:alphaOff val="0"/>
              </a:sysClr>
            </a:solidFill>
            <a:latin typeface="Calibri"/>
            <a:ea typeface="+mn-ea"/>
            <a:cs typeface="Calibri"/>
          </a:endParaRPr>
        </a:p>
      </dgm:t>
    </dgm:pt>
    <dgm:pt modelId="{13381EFF-EEEE-0F44-B182-77FE6385262D}" type="parTrans" cxnId="{BBAB0223-CFB2-1C49-8756-9DB877B1384C}">
      <dgm:prSet/>
      <dgm:spPr>
        <a:xfrm>
          <a:off x="2312253" y="713682"/>
          <a:ext cx="2009283" cy="410148"/>
        </a:xfrm>
        <a:custGeom>
          <a:avLst/>
          <a:gdLst/>
          <a:ahLst/>
          <a:cxnLst/>
          <a:rect l="0" t="0" r="0" b="0"/>
          <a:pathLst>
            <a:path>
              <a:moveTo>
                <a:pt x="2009283" y="0"/>
              </a:moveTo>
              <a:lnTo>
                <a:pt x="2009283" y="279504"/>
              </a:lnTo>
              <a:lnTo>
                <a:pt x="0" y="279504"/>
              </a:lnTo>
              <a:lnTo>
                <a:pt x="0" y="410148"/>
              </a:lnTo>
            </a:path>
          </a:pathLst>
        </a:custGeom>
        <a:noFill/>
        <a:ln w="31750" cap="flat" cmpd="sng" algn="ctr">
          <a:solidFill>
            <a:srgbClr val="B50B1B">
              <a:hueOff val="0"/>
              <a:satOff val="0"/>
              <a:lumOff val="0"/>
              <a:alphaOff val="0"/>
            </a:srgbClr>
          </a:solidFill>
          <a:prstDash val="solid"/>
        </a:ln>
        <a:effectLst/>
      </dgm:spPr>
      <dgm:t>
        <a:bodyPr/>
        <a:lstStyle/>
        <a:p>
          <a:endParaRPr lang="en-US" sz="2000">
            <a:latin typeface="Calibri"/>
            <a:cs typeface="Calibri"/>
          </a:endParaRPr>
        </a:p>
      </dgm:t>
    </dgm:pt>
    <dgm:pt modelId="{1855E713-6642-3345-80DB-48D48D671A03}" type="sibTrans" cxnId="{BBAB0223-CFB2-1C49-8756-9DB877B1384C}">
      <dgm:prSet/>
      <dgm:spPr/>
      <dgm:t>
        <a:bodyPr/>
        <a:lstStyle/>
        <a:p>
          <a:endParaRPr lang="en-US" sz="2000">
            <a:latin typeface="Calibri"/>
            <a:cs typeface="Calibri"/>
          </a:endParaRPr>
        </a:p>
      </dgm:t>
    </dgm:pt>
    <dgm:pt modelId="{18FB3091-74D2-3547-B7B0-62213F8C7220}">
      <dgm:prSet phldrT="[Text]" custT="1"/>
      <dgm:spPr>
        <a:xfrm>
          <a:off x="160345" y="2231922"/>
          <a:ext cx="1489213" cy="1506016"/>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gm:spPr>
      <dgm:t>
        <a:bodyPr/>
        <a:lstStyle/>
        <a:p>
          <a:r>
            <a:rPr lang="en-US" sz="1600" dirty="0" smtClean="0">
              <a:solidFill>
                <a:sysClr val="windowText" lastClr="000000">
                  <a:hueOff val="0"/>
                  <a:satOff val="0"/>
                  <a:lumOff val="0"/>
                  <a:alphaOff val="0"/>
                </a:sysClr>
              </a:solidFill>
              <a:latin typeface="Calibri"/>
              <a:ea typeface="+mn-ea"/>
              <a:cs typeface="Calibri"/>
            </a:rPr>
            <a:t>Structural Magnetic Resonance imaging </a:t>
          </a:r>
        </a:p>
        <a:p>
          <a:r>
            <a:rPr lang="en-US" sz="2000" dirty="0" smtClean="0">
              <a:solidFill>
                <a:sysClr val="windowText" lastClr="000000">
                  <a:hueOff val="0"/>
                  <a:satOff val="0"/>
                  <a:lumOff val="0"/>
                  <a:alphaOff val="0"/>
                </a:sysClr>
              </a:solidFill>
              <a:latin typeface="Calibri"/>
              <a:ea typeface="+mn-ea"/>
              <a:cs typeface="Calibri"/>
            </a:rPr>
            <a:t>MRI</a:t>
          </a:r>
          <a:endParaRPr lang="en-US" sz="2000" dirty="0">
            <a:solidFill>
              <a:sysClr val="windowText" lastClr="000000">
                <a:hueOff val="0"/>
                <a:satOff val="0"/>
                <a:lumOff val="0"/>
                <a:alphaOff val="0"/>
              </a:sysClr>
            </a:solidFill>
            <a:latin typeface="Calibri"/>
            <a:ea typeface="+mn-ea"/>
            <a:cs typeface="Calibri"/>
          </a:endParaRPr>
        </a:p>
      </dgm:t>
    </dgm:pt>
    <dgm:pt modelId="{64FECC2D-7916-F648-95FC-638D7E84DFE8}" type="parTrans" cxnId="{820AE2B2-85AA-E54C-82C8-096318BF36FF}">
      <dgm:prSet/>
      <dgm:spPr>
        <a:xfrm>
          <a:off x="748257" y="1672913"/>
          <a:ext cx="1563995" cy="410148"/>
        </a:xfrm>
        <a:custGeom>
          <a:avLst/>
          <a:gdLst/>
          <a:ahLst/>
          <a:cxnLst/>
          <a:rect l="0" t="0" r="0" b="0"/>
          <a:pathLst>
            <a:path>
              <a:moveTo>
                <a:pt x="1563995" y="0"/>
              </a:moveTo>
              <a:lnTo>
                <a:pt x="1563995" y="279504"/>
              </a:lnTo>
              <a:lnTo>
                <a:pt x="0" y="279504"/>
              </a:lnTo>
              <a:lnTo>
                <a:pt x="0" y="410148"/>
              </a:lnTo>
            </a:path>
          </a:pathLst>
        </a:custGeom>
        <a:noFill/>
        <a:ln w="31750" cap="flat" cmpd="sng" algn="ctr">
          <a:solidFill>
            <a:srgbClr val="E8950E">
              <a:hueOff val="0"/>
              <a:satOff val="0"/>
              <a:lumOff val="0"/>
              <a:alphaOff val="0"/>
            </a:srgbClr>
          </a:solidFill>
          <a:prstDash val="solid"/>
        </a:ln>
        <a:effectLst/>
      </dgm:spPr>
      <dgm:t>
        <a:bodyPr/>
        <a:lstStyle/>
        <a:p>
          <a:endParaRPr lang="en-US" sz="2000">
            <a:latin typeface="Calibri"/>
            <a:cs typeface="Calibri"/>
          </a:endParaRPr>
        </a:p>
      </dgm:t>
    </dgm:pt>
    <dgm:pt modelId="{2B55A9F1-5C0E-AE47-AB60-AAA318B9FE5F}" type="sibTrans" cxnId="{820AE2B2-85AA-E54C-82C8-096318BF36FF}">
      <dgm:prSet/>
      <dgm:spPr/>
      <dgm:t>
        <a:bodyPr/>
        <a:lstStyle/>
        <a:p>
          <a:endParaRPr lang="en-US" sz="2000">
            <a:latin typeface="Calibri"/>
            <a:cs typeface="Calibri"/>
          </a:endParaRPr>
        </a:p>
      </dgm:t>
    </dgm:pt>
    <dgm:pt modelId="{8716B63A-5584-C447-903B-256C9FF6F5DD}">
      <dgm:prSet phldrT="[Text]" custT="1"/>
      <dgm:spPr>
        <a:xfrm>
          <a:off x="2013760" y="2231922"/>
          <a:ext cx="1223451" cy="1285290"/>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gm:spPr>
      <dgm:t>
        <a:bodyPr/>
        <a:lstStyle/>
        <a:p>
          <a:r>
            <a:rPr lang="en-US" sz="1600" dirty="0" smtClean="0">
              <a:solidFill>
                <a:sysClr val="windowText" lastClr="000000">
                  <a:hueOff val="0"/>
                  <a:satOff val="0"/>
                  <a:lumOff val="0"/>
                  <a:alphaOff val="0"/>
                </a:sysClr>
              </a:solidFill>
              <a:latin typeface="Calibri"/>
              <a:ea typeface="+mn-ea"/>
              <a:cs typeface="Calibri"/>
            </a:rPr>
            <a:t>Diffusion Tensor Imaging</a:t>
          </a:r>
        </a:p>
        <a:p>
          <a:r>
            <a:rPr lang="en-US" sz="2000" dirty="0" smtClean="0">
              <a:solidFill>
                <a:sysClr val="windowText" lastClr="000000">
                  <a:hueOff val="0"/>
                  <a:satOff val="0"/>
                  <a:lumOff val="0"/>
                  <a:alphaOff val="0"/>
                </a:sysClr>
              </a:solidFill>
              <a:latin typeface="Calibri"/>
              <a:ea typeface="+mn-ea"/>
              <a:cs typeface="Calibri"/>
            </a:rPr>
            <a:t>DTI</a:t>
          </a:r>
          <a:endParaRPr lang="en-US" sz="2000" dirty="0">
            <a:solidFill>
              <a:sysClr val="windowText" lastClr="000000">
                <a:hueOff val="0"/>
                <a:satOff val="0"/>
                <a:lumOff val="0"/>
                <a:alphaOff val="0"/>
              </a:sysClr>
            </a:solidFill>
            <a:latin typeface="Calibri"/>
            <a:ea typeface="+mn-ea"/>
            <a:cs typeface="Calibri"/>
          </a:endParaRPr>
        </a:p>
      </dgm:t>
    </dgm:pt>
    <dgm:pt modelId="{33A7B860-51CF-D548-ABDE-C869AB98CEED}" type="parTrans" cxnId="{F24A933B-5524-804D-B310-158A869A0E93}">
      <dgm:prSet/>
      <dgm:spPr>
        <a:xfrm>
          <a:off x="2312253" y="1672913"/>
          <a:ext cx="156538" cy="410148"/>
        </a:xfrm>
        <a:custGeom>
          <a:avLst/>
          <a:gdLst/>
          <a:ahLst/>
          <a:cxnLst/>
          <a:rect l="0" t="0" r="0" b="0"/>
          <a:pathLst>
            <a:path>
              <a:moveTo>
                <a:pt x="0" y="0"/>
              </a:moveTo>
              <a:lnTo>
                <a:pt x="0" y="279504"/>
              </a:lnTo>
              <a:lnTo>
                <a:pt x="156538" y="279504"/>
              </a:lnTo>
              <a:lnTo>
                <a:pt x="156538" y="410148"/>
              </a:lnTo>
            </a:path>
          </a:pathLst>
        </a:custGeom>
        <a:noFill/>
        <a:ln w="31750" cap="flat" cmpd="sng" algn="ctr">
          <a:solidFill>
            <a:srgbClr val="E8950E">
              <a:hueOff val="0"/>
              <a:satOff val="0"/>
              <a:lumOff val="0"/>
              <a:alphaOff val="0"/>
            </a:srgbClr>
          </a:solidFill>
          <a:prstDash val="solid"/>
        </a:ln>
        <a:effectLst/>
      </dgm:spPr>
      <dgm:t>
        <a:bodyPr/>
        <a:lstStyle/>
        <a:p>
          <a:endParaRPr lang="en-US" sz="2000">
            <a:latin typeface="Calibri"/>
            <a:cs typeface="Calibri"/>
          </a:endParaRPr>
        </a:p>
      </dgm:t>
    </dgm:pt>
    <dgm:pt modelId="{325EC2AF-F6F3-DF41-8ED2-F98A533F245E}" type="sibTrans" cxnId="{F24A933B-5524-804D-B310-158A869A0E93}">
      <dgm:prSet/>
      <dgm:spPr/>
      <dgm:t>
        <a:bodyPr/>
        <a:lstStyle/>
        <a:p>
          <a:endParaRPr lang="en-US" sz="2000">
            <a:latin typeface="Calibri"/>
            <a:cs typeface="Calibri"/>
          </a:endParaRPr>
        </a:p>
      </dgm:t>
    </dgm:pt>
    <dgm:pt modelId="{A25864C9-AAAE-A44A-8950-EF511403FEAA}">
      <dgm:prSet phldrT="[Text]" custT="1"/>
      <dgm:spPr>
        <a:xfrm>
          <a:off x="5952761" y="1272691"/>
          <a:ext cx="1410253" cy="581974"/>
        </a:xfrm>
        <a:prstGeom prst="roundRect">
          <a:avLst>
            <a:gd name="adj" fmla="val 10000"/>
          </a:avLst>
        </a:prstGeom>
        <a:solidFill>
          <a:sysClr val="window" lastClr="FFFFFF">
            <a:alpha val="90000"/>
            <a:hueOff val="0"/>
            <a:satOff val="0"/>
            <a:lumOff val="0"/>
            <a:alphaOff val="0"/>
          </a:sysClr>
        </a:solidFill>
        <a:ln w="31750" cap="flat" cmpd="sng" algn="ctr">
          <a:solidFill>
            <a:srgbClr val="B50B1B">
              <a:hueOff val="0"/>
              <a:satOff val="0"/>
              <a:lumOff val="0"/>
              <a:alphaOff val="0"/>
            </a:srgbClr>
          </a:solidFill>
          <a:prstDash val="solid"/>
        </a:ln>
        <a:effectLst/>
      </dgm:spPr>
      <dgm:t>
        <a:bodyPr/>
        <a:lstStyle/>
        <a:p>
          <a:r>
            <a:rPr lang="en-US" sz="2400" dirty="0" smtClean="0">
              <a:solidFill>
                <a:sysClr val="windowText" lastClr="000000">
                  <a:hueOff val="0"/>
                  <a:satOff val="0"/>
                  <a:lumOff val="0"/>
                  <a:alphaOff val="0"/>
                </a:sysClr>
              </a:solidFill>
              <a:latin typeface="Calibri"/>
              <a:ea typeface="+mn-ea"/>
              <a:cs typeface="Calibri"/>
            </a:rPr>
            <a:t>Function</a:t>
          </a:r>
          <a:endParaRPr lang="en-US" sz="2400" dirty="0">
            <a:solidFill>
              <a:sysClr val="windowText" lastClr="000000">
                <a:hueOff val="0"/>
                <a:satOff val="0"/>
                <a:lumOff val="0"/>
                <a:alphaOff val="0"/>
              </a:sysClr>
            </a:solidFill>
            <a:latin typeface="Calibri"/>
            <a:ea typeface="+mn-ea"/>
            <a:cs typeface="Calibri"/>
          </a:endParaRPr>
        </a:p>
      </dgm:t>
    </dgm:pt>
    <dgm:pt modelId="{FAC419FE-47D5-7140-936F-693C0E986104}" type="parTrans" cxnId="{15F301EC-A0D5-6C48-B948-7D90447DFFCA}">
      <dgm:prSet/>
      <dgm:spPr>
        <a:xfrm>
          <a:off x="4321536" y="713682"/>
          <a:ext cx="2179656" cy="410148"/>
        </a:xfrm>
        <a:custGeom>
          <a:avLst/>
          <a:gdLst/>
          <a:ahLst/>
          <a:cxnLst/>
          <a:rect l="0" t="0" r="0" b="0"/>
          <a:pathLst>
            <a:path>
              <a:moveTo>
                <a:pt x="0" y="0"/>
              </a:moveTo>
              <a:lnTo>
                <a:pt x="0" y="279504"/>
              </a:lnTo>
              <a:lnTo>
                <a:pt x="2179656" y="279504"/>
              </a:lnTo>
              <a:lnTo>
                <a:pt x="2179656" y="410148"/>
              </a:lnTo>
            </a:path>
          </a:pathLst>
        </a:custGeom>
        <a:noFill/>
        <a:ln w="31750" cap="flat" cmpd="sng" algn="ctr">
          <a:solidFill>
            <a:srgbClr val="B50B1B">
              <a:hueOff val="0"/>
              <a:satOff val="0"/>
              <a:lumOff val="0"/>
              <a:alphaOff val="0"/>
            </a:srgbClr>
          </a:solidFill>
          <a:prstDash val="solid"/>
        </a:ln>
        <a:effectLst/>
      </dgm:spPr>
      <dgm:t>
        <a:bodyPr/>
        <a:lstStyle/>
        <a:p>
          <a:endParaRPr lang="en-US" sz="2000">
            <a:latin typeface="Calibri"/>
            <a:cs typeface="Calibri"/>
          </a:endParaRPr>
        </a:p>
      </dgm:t>
    </dgm:pt>
    <dgm:pt modelId="{AE06E513-541A-D142-8658-4B318DECE1B7}" type="sibTrans" cxnId="{15F301EC-A0D5-6C48-B948-7D90447DFFCA}">
      <dgm:prSet/>
      <dgm:spPr/>
      <dgm:t>
        <a:bodyPr/>
        <a:lstStyle/>
        <a:p>
          <a:endParaRPr lang="en-US" sz="2000">
            <a:latin typeface="Calibri"/>
            <a:cs typeface="Calibri"/>
          </a:endParaRPr>
        </a:p>
      </dgm:t>
    </dgm:pt>
    <dgm:pt modelId="{DD170A7E-D820-714F-AC15-4900AA2809D0}">
      <dgm:prSet phldrT="[Text]" custT="1"/>
      <dgm:spPr>
        <a:xfrm>
          <a:off x="5100021" y="2265567"/>
          <a:ext cx="1410253" cy="1557463"/>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gm:spPr>
      <dgm:t>
        <a:bodyPr/>
        <a:lstStyle/>
        <a:p>
          <a:r>
            <a:rPr lang="en-US" sz="1600" dirty="0" smtClean="0">
              <a:solidFill>
                <a:sysClr val="windowText" lastClr="000000">
                  <a:hueOff val="0"/>
                  <a:satOff val="0"/>
                  <a:lumOff val="0"/>
                  <a:alphaOff val="0"/>
                </a:sysClr>
              </a:solidFill>
              <a:latin typeface="Calibri"/>
              <a:ea typeface="+mn-ea"/>
              <a:cs typeface="Calibri"/>
            </a:rPr>
            <a:t>Functional Magnetic Resonance Imaging </a:t>
          </a:r>
        </a:p>
        <a:p>
          <a:r>
            <a:rPr lang="en-US" sz="2000" dirty="0" smtClean="0">
              <a:solidFill>
                <a:sysClr val="windowText" lastClr="000000">
                  <a:hueOff val="0"/>
                  <a:satOff val="0"/>
                  <a:lumOff val="0"/>
                  <a:alphaOff val="0"/>
                </a:sysClr>
              </a:solidFill>
              <a:latin typeface="Calibri"/>
              <a:ea typeface="+mn-ea"/>
              <a:cs typeface="Calibri"/>
            </a:rPr>
            <a:t>fMRI</a:t>
          </a:r>
          <a:endParaRPr lang="en-US" sz="2400" dirty="0">
            <a:solidFill>
              <a:sysClr val="windowText" lastClr="000000">
                <a:hueOff val="0"/>
                <a:satOff val="0"/>
                <a:lumOff val="0"/>
                <a:alphaOff val="0"/>
              </a:sysClr>
            </a:solidFill>
            <a:latin typeface="Calibri"/>
            <a:ea typeface="+mn-ea"/>
            <a:cs typeface="Calibri"/>
          </a:endParaRPr>
        </a:p>
      </dgm:t>
    </dgm:pt>
    <dgm:pt modelId="{894D37E8-B72A-044C-BE83-701924D7F19A}" type="parTrans" cxnId="{241F5CF4-063E-3B43-9A8C-387277AAB128}">
      <dgm:prSet/>
      <dgm:spPr>
        <a:xfrm>
          <a:off x="5648453" y="1705806"/>
          <a:ext cx="852739" cy="410900"/>
        </a:xfrm>
        <a:custGeom>
          <a:avLst/>
          <a:gdLst/>
          <a:ahLst/>
          <a:cxnLst/>
          <a:rect l="0" t="0" r="0" b="0"/>
          <a:pathLst>
            <a:path>
              <a:moveTo>
                <a:pt x="852739" y="0"/>
              </a:moveTo>
              <a:lnTo>
                <a:pt x="852739" y="280256"/>
              </a:lnTo>
              <a:lnTo>
                <a:pt x="0" y="280256"/>
              </a:lnTo>
              <a:lnTo>
                <a:pt x="0" y="410900"/>
              </a:lnTo>
            </a:path>
          </a:pathLst>
        </a:custGeom>
        <a:noFill/>
        <a:ln w="31750" cap="flat" cmpd="sng" algn="ctr">
          <a:solidFill>
            <a:srgbClr val="E8950E">
              <a:hueOff val="0"/>
              <a:satOff val="0"/>
              <a:lumOff val="0"/>
              <a:alphaOff val="0"/>
            </a:srgbClr>
          </a:solidFill>
          <a:prstDash val="solid"/>
        </a:ln>
        <a:effectLst/>
      </dgm:spPr>
      <dgm:t>
        <a:bodyPr/>
        <a:lstStyle/>
        <a:p>
          <a:endParaRPr lang="en-US" sz="2000">
            <a:latin typeface="Calibri"/>
            <a:cs typeface="Calibri"/>
          </a:endParaRPr>
        </a:p>
      </dgm:t>
    </dgm:pt>
    <dgm:pt modelId="{4679ECE7-03A6-FD42-A3B5-38F28F1D6649}" type="sibTrans" cxnId="{241F5CF4-063E-3B43-9A8C-387277AAB128}">
      <dgm:prSet/>
      <dgm:spPr/>
      <dgm:t>
        <a:bodyPr/>
        <a:lstStyle/>
        <a:p>
          <a:endParaRPr lang="en-US" sz="2000">
            <a:latin typeface="Calibri"/>
            <a:cs typeface="Calibri"/>
          </a:endParaRPr>
        </a:p>
      </dgm:t>
    </dgm:pt>
    <dgm:pt modelId="{5DE230F3-15BA-634C-8C98-E45DD7108EAF}">
      <dgm:prSet phldrT="[Text]" custT="1"/>
      <dgm:spPr>
        <a:xfrm>
          <a:off x="3499789" y="2231922"/>
          <a:ext cx="1277760" cy="895510"/>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gm:spPr>
      <dgm:t>
        <a:bodyPr/>
        <a:lstStyle/>
        <a:p>
          <a:r>
            <a:rPr lang="en-US" sz="1600" dirty="0" smtClean="0">
              <a:solidFill>
                <a:sysClr val="windowText" lastClr="000000">
                  <a:hueOff val="0"/>
                  <a:satOff val="0"/>
                  <a:lumOff val="0"/>
                  <a:alphaOff val="0"/>
                </a:sysClr>
              </a:solidFill>
              <a:latin typeface="Calibri"/>
              <a:ea typeface="+mn-ea"/>
              <a:cs typeface="Calibri"/>
            </a:rPr>
            <a:t>Computed Tomography</a:t>
          </a:r>
        </a:p>
        <a:p>
          <a:r>
            <a:rPr lang="en-US" sz="2000" dirty="0" smtClean="0">
              <a:solidFill>
                <a:sysClr val="windowText" lastClr="000000">
                  <a:hueOff val="0"/>
                  <a:satOff val="0"/>
                  <a:lumOff val="0"/>
                  <a:alphaOff val="0"/>
                </a:sysClr>
              </a:solidFill>
              <a:latin typeface="Calibri"/>
              <a:ea typeface="+mn-ea"/>
              <a:cs typeface="Calibri"/>
            </a:rPr>
            <a:t>CT</a:t>
          </a:r>
          <a:endParaRPr lang="en-US" sz="2000" dirty="0">
            <a:solidFill>
              <a:sysClr val="windowText" lastClr="000000">
                <a:hueOff val="0"/>
                <a:satOff val="0"/>
                <a:lumOff val="0"/>
                <a:alphaOff val="0"/>
              </a:sysClr>
            </a:solidFill>
            <a:latin typeface="Calibri"/>
            <a:ea typeface="+mn-ea"/>
            <a:cs typeface="Calibri"/>
          </a:endParaRPr>
        </a:p>
      </dgm:t>
    </dgm:pt>
    <dgm:pt modelId="{EDA9CB1B-CBC8-9E4C-A95F-A480C114F15D}" type="parTrans" cxnId="{FBAA2146-AA1D-FA43-A7F6-6A70E33B924D}">
      <dgm:prSet/>
      <dgm:spPr>
        <a:xfrm>
          <a:off x="2312253" y="1672913"/>
          <a:ext cx="1669721" cy="410148"/>
        </a:xfrm>
        <a:custGeom>
          <a:avLst/>
          <a:gdLst/>
          <a:ahLst/>
          <a:cxnLst/>
          <a:rect l="0" t="0" r="0" b="0"/>
          <a:pathLst>
            <a:path>
              <a:moveTo>
                <a:pt x="0" y="0"/>
              </a:moveTo>
              <a:lnTo>
                <a:pt x="0" y="279504"/>
              </a:lnTo>
              <a:lnTo>
                <a:pt x="1669721" y="279504"/>
              </a:lnTo>
              <a:lnTo>
                <a:pt x="1669721" y="410148"/>
              </a:lnTo>
            </a:path>
          </a:pathLst>
        </a:custGeom>
        <a:noFill/>
        <a:ln w="31750" cap="flat" cmpd="sng" algn="ctr">
          <a:solidFill>
            <a:srgbClr val="E8950E">
              <a:hueOff val="0"/>
              <a:satOff val="0"/>
              <a:lumOff val="0"/>
              <a:alphaOff val="0"/>
            </a:srgbClr>
          </a:solidFill>
          <a:prstDash val="solid"/>
        </a:ln>
        <a:effectLst/>
      </dgm:spPr>
      <dgm:t>
        <a:bodyPr/>
        <a:lstStyle/>
        <a:p>
          <a:endParaRPr lang="en-US"/>
        </a:p>
      </dgm:t>
    </dgm:pt>
    <dgm:pt modelId="{D130FC72-7C31-0B4C-A766-AE44D05B1E32}" type="sibTrans" cxnId="{FBAA2146-AA1D-FA43-A7F6-6A70E33B924D}">
      <dgm:prSet/>
      <dgm:spPr/>
      <dgm:t>
        <a:bodyPr/>
        <a:lstStyle/>
        <a:p>
          <a:endParaRPr lang="en-US"/>
        </a:p>
      </dgm:t>
    </dgm:pt>
    <dgm:pt modelId="{6A337240-EA5B-904A-B18E-BAF48BF13B8F}">
      <dgm:prSet phldrT="[Text]" custT="1"/>
      <dgm:spPr>
        <a:xfrm>
          <a:off x="6814582" y="2264814"/>
          <a:ext cx="1410253" cy="1232258"/>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gm:spPr>
      <dgm:t>
        <a:bodyPr/>
        <a:lstStyle/>
        <a:p>
          <a:r>
            <a:rPr lang="en-US" sz="1600" dirty="0" smtClean="0">
              <a:solidFill>
                <a:sysClr val="windowText" lastClr="000000">
                  <a:hueOff val="0"/>
                  <a:satOff val="0"/>
                  <a:lumOff val="0"/>
                  <a:alphaOff val="0"/>
                </a:sysClr>
              </a:solidFill>
              <a:latin typeface="Calibri"/>
              <a:ea typeface="+mn-ea"/>
              <a:cs typeface="Calibri"/>
            </a:rPr>
            <a:t>Positron Emission Tomography </a:t>
          </a:r>
        </a:p>
        <a:p>
          <a:r>
            <a:rPr lang="en-US" sz="2000" dirty="0" smtClean="0">
              <a:solidFill>
                <a:sysClr val="windowText" lastClr="000000">
                  <a:hueOff val="0"/>
                  <a:satOff val="0"/>
                  <a:lumOff val="0"/>
                  <a:alphaOff val="0"/>
                </a:sysClr>
              </a:solidFill>
              <a:latin typeface="Calibri"/>
              <a:ea typeface="+mn-ea"/>
              <a:cs typeface="Calibri"/>
            </a:rPr>
            <a:t>PET</a:t>
          </a:r>
          <a:endParaRPr lang="en-US" sz="2400" dirty="0">
            <a:solidFill>
              <a:sysClr val="windowText" lastClr="000000">
                <a:hueOff val="0"/>
                <a:satOff val="0"/>
                <a:lumOff val="0"/>
                <a:alphaOff val="0"/>
              </a:sysClr>
            </a:solidFill>
            <a:latin typeface="Calibri"/>
            <a:ea typeface="+mn-ea"/>
            <a:cs typeface="Calibri"/>
          </a:endParaRPr>
        </a:p>
      </dgm:t>
    </dgm:pt>
    <dgm:pt modelId="{3946A264-28F2-4640-A27F-A4DBC858EAA4}" type="parTrans" cxnId="{B94C8E89-3275-FB46-96D2-1278052CB8C2}">
      <dgm:prSet/>
      <dgm:spPr>
        <a:xfrm>
          <a:off x="6501192" y="1705806"/>
          <a:ext cx="861821" cy="410148"/>
        </a:xfrm>
        <a:custGeom>
          <a:avLst/>
          <a:gdLst/>
          <a:ahLst/>
          <a:cxnLst/>
          <a:rect l="0" t="0" r="0" b="0"/>
          <a:pathLst>
            <a:path>
              <a:moveTo>
                <a:pt x="0" y="0"/>
              </a:moveTo>
              <a:lnTo>
                <a:pt x="0" y="279504"/>
              </a:lnTo>
              <a:lnTo>
                <a:pt x="861821" y="279504"/>
              </a:lnTo>
              <a:lnTo>
                <a:pt x="861821" y="410148"/>
              </a:lnTo>
            </a:path>
          </a:pathLst>
        </a:custGeom>
        <a:noFill/>
        <a:ln w="31750" cap="flat" cmpd="sng" algn="ctr">
          <a:solidFill>
            <a:srgbClr val="E8950E">
              <a:hueOff val="0"/>
              <a:satOff val="0"/>
              <a:lumOff val="0"/>
              <a:alphaOff val="0"/>
            </a:srgbClr>
          </a:solidFill>
          <a:prstDash val="solid"/>
        </a:ln>
        <a:effectLst/>
      </dgm:spPr>
      <dgm:t>
        <a:bodyPr/>
        <a:lstStyle/>
        <a:p>
          <a:endParaRPr lang="en-US"/>
        </a:p>
      </dgm:t>
    </dgm:pt>
    <dgm:pt modelId="{4B13260F-6868-E240-88C4-2CAF9F28C6AB}" type="sibTrans" cxnId="{B94C8E89-3275-FB46-96D2-1278052CB8C2}">
      <dgm:prSet/>
      <dgm:spPr/>
      <dgm:t>
        <a:bodyPr/>
        <a:lstStyle/>
        <a:p>
          <a:endParaRPr lang="en-US"/>
        </a:p>
      </dgm:t>
    </dgm:pt>
    <dgm:pt modelId="{5BA62DFD-64BC-EC48-B342-97DD52A29454}" type="pres">
      <dgm:prSet presAssocID="{59DB9071-C578-CD47-865F-5A3DB156005B}" presName="hierChild1" presStyleCnt="0">
        <dgm:presLayoutVars>
          <dgm:chPref val="1"/>
          <dgm:dir/>
          <dgm:animOne val="branch"/>
          <dgm:animLvl val="lvl"/>
          <dgm:resizeHandles/>
        </dgm:presLayoutVars>
      </dgm:prSet>
      <dgm:spPr/>
      <dgm:t>
        <a:bodyPr/>
        <a:lstStyle/>
        <a:p>
          <a:endParaRPr lang="en-US"/>
        </a:p>
      </dgm:t>
    </dgm:pt>
    <dgm:pt modelId="{2CA9C6D1-8DAA-C545-A370-C5868854F8F6}" type="pres">
      <dgm:prSet presAssocID="{A22EEF78-DB00-F649-98D3-E5C0786D51AA}" presName="hierRoot1" presStyleCnt="0"/>
      <dgm:spPr/>
    </dgm:pt>
    <dgm:pt modelId="{A835B626-E832-6A4B-8884-8CEEAB0C7F98}" type="pres">
      <dgm:prSet presAssocID="{A22EEF78-DB00-F649-98D3-E5C0786D51AA}" presName="composite" presStyleCnt="0"/>
      <dgm:spPr/>
    </dgm:pt>
    <dgm:pt modelId="{8422419B-E520-074B-92B8-82992ECC8E02}" type="pres">
      <dgm:prSet presAssocID="{A22EEF78-DB00-F649-98D3-E5C0786D51AA}" presName="background" presStyleLbl="node0" presStyleIdx="0" presStyleCnt="1"/>
      <dgm:spPr>
        <a:xfrm>
          <a:off x="2521052" y="241721"/>
          <a:ext cx="3600969" cy="471961"/>
        </a:xfrm>
        <a:prstGeom prst="roundRect">
          <a:avLst>
            <a:gd name="adj" fmla="val 10000"/>
          </a:avLst>
        </a:prstGeom>
        <a:solidFill>
          <a:srgbClr val="1D86CD">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971503A9-120F-C948-BEA6-4F6C06C8A52F}" type="pres">
      <dgm:prSet presAssocID="{A22EEF78-DB00-F649-98D3-E5C0786D51AA}" presName="text" presStyleLbl="fgAcc0" presStyleIdx="0" presStyleCnt="1" custScaleX="255342" custScaleY="52703" custLinFactNeighborX="1219">
        <dgm:presLayoutVars>
          <dgm:chPref val="3"/>
        </dgm:presLayoutVars>
      </dgm:prSet>
      <dgm:spPr/>
      <dgm:t>
        <a:bodyPr/>
        <a:lstStyle/>
        <a:p>
          <a:endParaRPr lang="en-US"/>
        </a:p>
      </dgm:t>
    </dgm:pt>
    <dgm:pt modelId="{B31BB213-071B-0640-AE91-1BCA78E1616E}" type="pres">
      <dgm:prSet presAssocID="{A22EEF78-DB00-F649-98D3-E5C0786D51AA}" presName="hierChild2" presStyleCnt="0"/>
      <dgm:spPr/>
    </dgm:pt>
    <dgm:pt modelId="{BD2C656A-4A83-EE40-83A7-3F473B16AC8C}" type="pres">
      <dgm:prSet presAssocID="{13381EFF-EEEE-0F44-B182-77FE6385262D}" presName="Name10" presStyleLbl="parChTrans1D2" presStyleIdx="0" presStyleCnt="2"/>
      <dgm:spPr/>
      <dgm:t>
        <a:bodyPr/>
        <a:lstStyle/>
        <a:p>
          <a:endParaRPr lang="en-US"/>
        </a:p>
      </dgm:t>
    </dgm:pt>
    <dgm:pt modelId="{B7EC000A-E2EC-454B-B86B-4D5C557B2B10}" type="pres">
      <dgm:prSet presAssocID="{C075E25D-EBAC-EB4A-9572-7F5CF6CA8C59}" presName="hierRoot2" presStyleCnt="0"/>
      <dgm:spPr/>
    </dgm:pt>
    <dgm:pt modelId="{52BCD9E2-8A8B-AE40-AF7D-3390DD57C8D7}" type="pres">
      <dgm:prSet presAssocID="{C075E25D-EBAC-EB4A-9572-7F5CF6CA8C59}" presName="composite2" presStyleCnt="0"/>
      <dgm:spPr/>
    </dgm:pt>
    <dgm:pt modelId="{3511041B-73A5-B740-B7A3-3F04EA4198C9}" type="pres">
      <dgm:prSet presAssocID="{C075E25D-EBAC-EB4A-9572-7F5CF6CA8C59}" presName="background2" presStyleLbl="node2" presStyleIdx="0" presStyleCnt="2"/>
      <dgm:spPr>
        <a:xfrm>
          <a:off x="1402371" y="1123831"/>
          <a:ext cx="1819762" cy="549082"/>
        </a:xfrm>
        <a:prstGeom prst="roundRect">
          <a:avLst>
            <a:gd name="adj" fmla="val 10000"/>
          </a:avLst>
        </a:prstGeom>
        <a:solidFill>
          <a:srgbClr val="B50B1B">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D68D7D53-EC8C-A843-92A7-B5B5E1644CC0}" type="pres">
      <dgm:prSet presAssocID="{C075E25D-EBAC-EB4A-9572-7F5CF6CA8C59}" presName="text2" presStyleLbl="fgAcc2" presStyleIdx="0" presStyleCnt="2" custScaleX="129038" custScaleY="61315">
        <dgm:presLayoutVars>
          <dgm:chPref val="3"/>
        </dgm:presLayoutVars>
      </dgm:prSet>
      <dgm:spPr/>
      <dgm:t>
        <a:bodyPr/>
        <a:lstStyle/>
        <a:p>
          <a:endParaRPr lang="en-US"/>
        </a:p>
      </dgm:t>
    </dgm:pt>
    <dgm:pt modelId="{0608098C-EB99-8A40-87D7-424B5FAA944E}" type="pres">
      <dgm:prSet presAssocID="{C075E25D-EBAC-EB4A-9572-7F5CF6CA8C59}" presName="hierChild3" presStyleCnt="0"/>
      <dgm:spPr/>
    </dgm:pt>
    <dgm:pt modelId="{FA8F3287-8A93-504A-A332-C3BEB4EFA4C7}" type="pres">
      <dgm:prSet presAssocID="{64FECC2D-7916-F648-95FC-638D7E84DFE8}" presName="Name17" presStyleLbl="parChTrans1D3" presStyleIdx="0" presStyleCnt="5"/>
      <dgm:spPr/>
      <dgm:t>
        <a:bodyPr/>
        <a:lstStyle/>
        <a:p>
          <a:endParaRPr lang="en-US"/>
        </a:p>
      </dgm:t>
    </dgm:pt>
    <dgm:pt modelId="{C86800B3-E355-F943-B827-15FA8A7CFB52}" type="pres">
      <dgm:prSet presAssocID="{18FB3091-74D2-3547-B7B0-62213F8C7220}" presName="hierRoot3" presStyleCnt="0"/>
      <dgm:spPr/>
    </dgm:pt>
    <dgm:pt modelId="{2C96A6A9-C116-7A42-B36F-091B4D7B02EE}" type="pres">
      <dgm:prSet presAssocID="{18FB3091-74D2-3547-B7B0-62213F8C7220}" presName="composite3" presStyleCnt="0"/>
      <dgm:spPr/>
    </dgm:pt>
    <dgm:pt modelId="{9CE6BD3F-439C-014F-BA20-2C262547CE3D}" type="pres">
      <dgm:prSet presAssocID="{18FB3091-74D2-3547-B7B0-62213F8C7220}" presName="background3" presStyleLbl="node3" presStyleIdx="0" presStyleCnt="5"/>
      <dgm:spPr>
        <a:xfrm>
          <a:off x="3651" y="2083062"/>
          <a:ext cx="1489213" cy="1506016"/>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0A040AC8-542B-744E-82EF-28AE950941F4}" type="pres">
      <dgm:prSet presAssocID="{18FB3091-74D2-3547-B7B0-62213F8C7220}" presName="text3" presStyleLbl="fgAcc3" presStyleIdx="0" presStyleCnt="5" custScaleX="105599" custScaleY="168174">
        <dgm:presLayoutVars>
          <dgm:chPref val="3"/>
        </dgm:presLayoutVars>
      </dgm:prSet>
      <dgm:spPr/>
      <dgm:t>
        <a:bodyPr/>
        <a:lstStyle/>
        <a:p>
          <a:endParaRPr lang="en-US"/>
        </a:p>
      </dgm:t>
    </dgm:pt>
    <dgm:pt modelId="{BC0D1164-2A68-5843-AC2D-D44223970E07}" type="pres">
      <dgm:prSet presAssocID="{18FB3091-74D2-3547-B7B0-62213F8C7220}" presName="hierChild4" presStyleCnt="0"/>
      <dgm:spPr/>
    </dgm:pt>
    <dgm:pt modelId="{5789130D-E6B5-614C-9590-60AC40AA8361}" type="pres">
      <dgm:prSet presAssocID="{33A7B860-51CF-D548-ABDE-C869AB98CEED}" presName="Name17" presStyleLbl="parChTrans1D3" presStyleIdx="1" presStyleCnt="5"/>
      <dgm:spPr/>
      <dgm:t>
        <a:bodyPr/>
        <a:lstStyle/>
        <a:p>
          <a:endParaRPr lang="en-US"/>
        </a:p>
      </dgm:t>
    </dgm:pt>
    <dgm:pt modelId="{3AD0F98C-DDE7-F34A-8E31-46BEE3AC7529}" type="pres">
      <dgm:prSet presAssocID="{8716B63A-5584-C447-903B-256C9FF6F5DD}" presName="hierRoot3" presStyleCnt="0"/>
      <dgm:spPr/>
    </dgm:pt>
    <dgm:pt modelId="{74590CD7-D64E-F342-AA5D-3014C1CE8CCF}" type="pres">
      <dgm:prSet presAssocID="{8716B63A-5584-C447-903B-256C9FF6F5DD}" presName="composite3" presStyleCnt="0"/>
      <dgm:spPr/>
    </dgm:pt>
    <dgm:pt modelId="{C2665F27-1B12-9C40-AC2C-4BEDEB7FA03D}" type="pres">
      <dgm:prSet presAssocID="{8716B63A-5584-C447-903B-256C9FF6F5DD}" presName="background3" presStyleLbl="node3" presStyleIdx="1" presStyleCnt="5"/>
      <dgm:spPr>
        <a:xfrm>
          <a:off x="1857065" y="2083062"/>
          <a:ext cx="1223451" cy="1285290"/>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FA467E41-3FF7-B04E-9F1A-959CF00957BD}" type="pres">
      <dgm:prSet presAssocID="{8716B63A-5584-C447-903B-256C9FF6F5DD}" presName="text3" presStyleLbl="fgAcc3" presStyleIdx="1" presStyleCnt="5" custScaleX="86754" custScaleY="143526" custLinFactNeighborX="3603">
        <dgm:presLayoutVars>
          <dgm:chPref val="3"/>
        </dgm:presLayoutVars>
      </dgm:prSet>
      <dgm:spPr/>
      <dgm:t>
        <a:bodyPr/>
        <a:lstStyle/>
        <a:p>
          <a:endParaRPr lang="en-US"/>
        </a:p>
      </dgm:t>
    </dgm:pt>
    <dgm:pt modelId="{89852919-80CF-D74A-B900-1484CC8DF690}" type="pres">
      <dgm:prSet presAssocID="{8716B63A-5584-C447-903B-256C9FF6F5DD}" presName="hierChild4" presStyleCnt="0"/>
      <dgm:spPr/>
    </dgm:pt>
    <dgm:pt modelId="{4DFC6DE6-747E-1849-AED4-D17B8711EE6E}" type="pres">
      <dgm:prSet presAssocID="{EDA9CB1B-CBC8-9E4C-A95F-A480C114F15D}" presName="Name17" presStyleLbl="parChTrans1D3" presStyleIdx="2" presStyleCnt="5"/>
      <dgm:spPr/>
      <dgm:t>
        <a:bodyPr/>
        <a:lstStyle/>
        <a:p>
          <a:endParaRPr lang="en-US"/>
        </a:p>
      </dgm:t>
    </dgm:pt>
    <dgm:pt modelId="{D4FCBEF0-CEE2-B34A-A59E-CB320580AE28}" type="pres">
      <dgm:prSet presAssocID="{5DE230F3-15BA-634C-8C98-E45DD7108EAF}" presName="hierRoot3" presStyleCnt="0"/>
      <dgm:spPr/>
    </dgm:pt>
    <dgm:pt modelId="{7AAF4993-68DF-024C-A4E8-60430A9572A4}" type="pres">
      <dgm:prSet presAssocID="{5DE230F3-15BA-634C-8C98-E45DD7108EAF}" presName="composite3" presStyleCnt="0"/>
      <dgm:spPr/>
    </dgm:pt>
    <dgm:pt modelId="{C412FDBA-EC40-FF44-924B-E6A6BEF52AC9}" type="pres">
      <dgm:prSet presAssocID="{5DE230F3-15BA-634C-8C98-E45DD7108EAF}" presName="background3" presStyleLbl="node3" presStyleIdx="2" presStyleCnt="5"/>
      <dgm:spPr>
        <a:xfrm>
          <a:off x="3343095" y="2083062"/>
          <a:ext cx="1277760" cy="895510"/>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73192BDB-FE4A-6447-BCB5-58D73EC7CD10}" type="pres">
      <dgm:prSet presAssocID="{5DE230F3-15BA-634C-8C98-E45DD7108EAF}" presName="text3" presStyleLbl="fgAcc3" presStyleIdx="2" presStyleCnt="5" custScaleX="90605">
        <dgm:presLayoutVars>
          <dgm:chPref val="3"/>
        </dgm:presLayoutVars>
      </dgm:prSet>
      <dgm:spPr/>
      <dgm:t>
        <a:bodyPr/>
        <a:lstStyle/>
        <a:p>
          <a:endParaRPr lang="en-US"/>
        </a:p>
      </dgm:t>
    </dgm:pt>
    <dgm:pt modelId="{BCC12AF5-9DA3-D14D-BD1F-0B3B8D620358}" type="pres">
      <dgm:prSet presAssocID="{5DE230F3-15BA-634C-8C98-E45DD7108EAF}" presName="hierChild4" presStyleCnt="0"/>
      <dgm:spPr/>
    </dgm:pt>
    <dgm:pt modelId="{36429CD8-EA99-3F49-BCCC-FF90231B4D30}" type="pres">
      <dgm:prSet presAssocID="{FAC419FE-47D5-7140-936F-693C0E986104}" presName="Name10" presStyleLbl="parChTrans1D2" presStyleIdx="1" presStyleCnt="2"/>
      <dgm:spPr/>
      <dgm:t>
        <a:bodyPr/>
        <a:lstStyle/>
        <a:p>
          <a:endParaRPr lang="en-US"/>
        </a:p>
      </dgm:t>
    </dgm:pt>
    <dgm:pt modelId="{D8CE2CE2-8CAD-8845-BA38-CEC1981CAB6F}" type="pres">
      <dgm:prSet presAssocID="{A25864C9-AAAE-A44A-8950-EF511403FEAA}" presName="hierRoot2" presStyleCnt="0"/>
      <dgm:spPr/>
    </dgm:pt>
    <dgm:pt modelId="{041D78C3-07F3-FA4A-A5AA-EAF010AA28E9}" type="pres">
      <dgm:prSet presAssocID="{A25864C9-AAAE-A44A-8950-EF511403FEAA}" presName="composite2" presStyleCnt="0"/>
      <dgm:spPr/>
    </dgm:pt>
    <dgm:pt modelId="{74EAADD5-10D5-604F-8ECC-4DB73304ED78}" type="pres">
      <dgm:prSet presAssocID="{A25864C9-AAAE-A44A-8950-EF511403FEAA}" presName="background2" presStyleLbl="node2" presStyleIdx="1" presStyleCnt="2"/>
      <dgm:spPr>
        <a:xfrm>
          <a:off x="5796066" y="1123831"/>
          <a:ext cx="1410253" cy="581974"/>
        </a:xfrm>
        <a:prstGeom prst="roundRect">
          <a:avLst>
            <a:gd name="adj" fmla="val 10000"/>
          </a:avLst>
        </a:prstGeom>
        <a:solidFill>
          <a:srgbClr val="B50B1B">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ED5532F2-A14C-4649-A5E8-458618958924}" type="pres">
      <dgm:prSet presAssocID="{A25864C9-AAAE-A44A-8950-EF511403FEAA}" presName="text2" presStyleLbl="fgAcc2" presStyleIdx="1" presStyleCnt="2" custScaleY="64988">
        <dgm:presLayoutVars>
          <dgm:chPref val="3"/>
        </dgm:presLayoutVars>
      </dgm:prSet>
      <dgm:spPr/>
      <dgm:t>
        <a:bodyPr/>
        <a:lstStyle/>
        <a:p>
          <a:endParaRPr lang="en-US"/>
        </a:p>
      </dgm:t>
    </dgm:pt>
    <dgm:pt modelId="{7F5924F7-7410-4F43-9730-CCEA72538D13}" type="pres">
      <dgm:prSet presAssocID="{A25864C9-AAAE-A44A-8950-EF511403FEAA}" presName="hierChild3" presStyleCnt="0"/>
      <dgm:spPr/>
    </dgm:pt>
    <dgm:pt modelId="{B7CE2AAD-7745-0842-82CC-7A951446FBBC}" type="pres">
      <dgm:prSet presAssocID="{894D37E8-B72A-044C-BE83-701924D7F19A}" presName="Name17" presStyleLbl="parChTrans1D3" presStyleIdx="3" presStyleCnt="5"/>
      <dgm:spPr/>
      <dgm:t>
        <a:bodyPr/>
        <a:lstStyle/>
        <a:p>
          <a:endParaRPr lang="en-US"/>
        </a:p>
      </dgm:t>
    </dgm:pt>
    <dgm:pt modelId="{6E34E766-3E51-DF47-A951-B53B9CAD670C}" type="pres">
      <dgm:prSet presAssocID="{DD170A7E-D820-714F-AC15-4900AA2809D0}" presName="hierRoot3" presStyleCnt="0"/>
      <dgm:spPr/>
    </dgm:pt>
    <dgm:pt modelId="{A84C16B2-E12A-8F4B-A2D5-CE48E09EDFEB}" type="pres">
      <dgm:prSet presAssocID="{DD170A7E-D820-714F-AC15-4900AA2809D0}" presName="composite3" presStyleCnt="0"/>
      <dgm:spPr/>
    </dgm:pt>
    <dgm:pt modelId="{AC8324ED-A840-5B41-BEF1-E5FC2A52DA54}" type="pres">
      <dgm:prSet presAssocID="{DD170A7E-D820-714F-AC15-4900AA2809D0}" presName="background3" presStyleLbl="node3" presStyleIdx="3" presStyleCnt="5"/>
      <dgm:spPr>
        <a:xfrm>
          <a:off x="4943326" y="2116706"/>
          <a:ext cx="1410253" cy="1557463"/>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76FF892E-1EE6-4B40-8CF4-17B45567C840}" type="pres">
      <dgm:prSet presAssocID="{DD170A7E-D820-714F-AC15-4900AA2809D0}" presName="text3" presStyleLbl="fgAcc3" presStyleIdx="3" presStyleCnt="5" custScaleY="173919" custLinFactNeighborX="644" custLinFactNeighborY="84">
        <dgm:presLayoutVars>
          <dgm:chPref val="3"/>
        </dgm:presLayoutVars>
      </dgm:prSet>
      <dgm:spPr/>
      <dgm:t>
        <a:bodyPr/>
        <a:lstStyle/>
        <a:p>
          <a:endParaRPr lang="en-US"/>
        </a:p>
      </dgm:t>
    </dgm:pt>
    <dgm:pt modelId="{B1411499-0394-9445-960F-4CF7A0347558}" type="pres">
      <dgm:prSet presAssocID="{DD170A7E-D820-714F-AC15-4900AA2809D0}" presName="hierChild4" presStyleCnt="0"/>
      <dgm:spPr/>
    </dgm:pt>
    <dgm:pt modelId="{40D32111-AA0E-2741-8CCB-B5F338FD4512}" type="pres">
      <dgm:prSet presAssocID="{3946A264-28F2-4640-A27F-A4DBC858EAA4}" presName="Name17" presStyleLbl="parChTrans1D3" presStyleIdx="4" presStyleCnt="5"/>
      <dgm:spPr/>
      <dgm:t>
        <a:bodyPr/>
        <a:lstStyle/>
        <a:p>
          <a:endParaRPr lang="en-US"/>
        </a:p>
      </dgm:t>
    </dgm:pt>
    <dgm:pt modelId="{333B79DB-F86B-EB40-8207-18C02EC570E4}" type="pres">
      <dgm:prSet presAssocID="{6A337240-EA5B-904A-B18E-BAF48BF13B8F}" presName="hierRoot3" presStyleCnt="0"/>
      <dgm:spPr/>
    </dgm:pt>
    <dgm:pt modelId="{A16367FF-A23F-E847-B331-BE31055E9BD1}" type="pres">
      <dgm:prSet presAssocID="{6A337240-EA5B-904A-B18E-BAF48BF13B8F}" presName="composite3" presStyleCnt="0"/>
      <dgm:spPr/>
    </dgm:pt>
    <dgm:pt modelId="{27292536-6E41-F145-83FA-3F09BF1B0B69}" type="pres">
      <dgm:prSet presAssocID="{6A337240-EA5B-904A-B18E-BAF48BF13B8F}" presName="background3" presStyleLbl="node3" presStyleIdx="4" presStyleCnt="5"/>
      <dgm:spPr>
        <a:xfrm>
          <a:off x="6657887" y="2115954"/>
          <a:ext cx="1410253" cy="1232258"/>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gm:spPr>
      <dgm:t>
        <a:bodyPr/>
        <a:lstStyle/>
        <a:p>
          <a:endParaRPr lang="en-US"/>
        </a:p>
      </dgm:t>
    </dgm:pt>
    <dgm:pt modelId="{1FD15CAE-0C97-FD49-B5E5-910F4B558CDE}" type="pres">
      <dgm:prSet presAssocID="{6A337240-EA5B-904A-B18E-BAF48BF13B8F}" presName="text3" presStyleLbl="fgAcc3" presStyleIdx="4" presStyleCnt="5" custScaleY="137604">
        <dgm:presLayoutVars>
          <dgm:chPref val="3"/>
        </dgm:presLayoutVars>
      </dgm:prSet>
      <dgm:spPr/>
      <dgm:t>
        <a:bodyPr/>
        <a:lstStyle/>
        <a:p>
          <a:endParaRPr lang="en-US"/>
        </a:p>
      </dgm:t>
    </dgm:pt>
    <dgm:pt modelId="{C662247E-BAC3-8E42-AD31-27EDF3A01088}" type="pres">
      <dgm:prSet presAssocID="{6A337240-EA5B-904A-B18E-BAF48BF13B8F}" presName="hierChild4" presStyleCnt="0"/>
      <dgm:spPr/>
    </dgm:pt>
  </dgm:ptLst>
  <dgm:cxnLst>
    <dgm:cxn modelId="{B94C8E89-3275-FB46-96D2-1278052CB8C2}" srcId="{A25864C9-AAAE-A44A-8950-EF511403FEAA}" destId="{6A337240-EA5B-904A-B18E-BAF48BF13B8F}" srcOrd="1" destOrd="0" parTransId="{3946A264-28F2-4640-A27F-A4DBC858EAA4}" sibTransId="{4B13260F-6868-E240-88C4-2CAF9F28C6AB}"/>
    <dgm:cxn modelId="{9C9D424F-770C-D741-95DA-11F8E826AD47}" type="presOf" srcId="{EDA9CB1B-CBC8-9E4C-A95F-A480C114F15D}" destId="{4DFC6DE6-747E-1849-AED4-D17B8711EE6E}" srcOrd="0" destOrd="0" presId="urn:microsoft.com/office/officeart/2005/8/layout/hierarchy1"/>
    <dgm:cxn modelId="{BBAB0223-CFB2-1C49-8756-9DB877B1384C}" srcId="{A22EEF78-DB00-F649-98D3-E5C0786D51AA}" destId="{C075E25D-EBAC-EB4A-9572-7F5CF6CA8C59}" srcOrd="0" destOrd="0" parTransId="{13381EFF-EEEE-0F44-B182-77FE6385262D}" sibTransId="{1855E713-6642-3345-80DB-48D48D671A03}"/>
    <dgm:cxn modelId="{26DFFE35-24B4-0048-988A-3E1C246AFC11}" type="presOf" srcId="{18FB3091-74D2-3547-B7B0-62213F8C7220}" destId="{0A040AC8-542B-744E-82EF-28AE950941F4}" srcOrd="0" destOrd="0" presId="urn:microsoft.com/office/officeart/2005/8/layout/hierarchy1"/>
    <dgm:cxn modelId="{D6043E67-6964-A945-B67D-063C241A3AD7}" type="presOf" srcId="{3946A264-28F2-4640-A27F-A4DBC858EAA4}" destId="{40D32111-AA0E-2741-8CCB-B5F338FD4512}" srcOrd="0" destOrd="0" presId="urn:microsoft.com/office/officeart/2005/8/layout/hierarchy1"/>
    <dgm:cxn modelId="{241F5CF4-063E-3B43-9A8C-387277AAB128}" srcId="{A25864C9-AAAE-A44A-8950-EF511403FEAA}" destId="{DD170A7E-D820-714F-AC15-4900AA2809D0}" srcOrd="0" destOrd="0" parTransId="{894D37E8-B72A-044C-BE83-701924D7F19A}" sibTransId="{4679ECE7-03A6-FD42-A3B5-38F28F1D6649}"/>
    <dgm:cxn modelId="{8CEFF669-C58D-9A41-BA65-839CDBCAAE4B}" type="presOf" srcId="{64FECC2D-7916-F648-95FC-638D7E84DFE8}" destId="{FA8F3287-8A93-504A-A332-C3BEB4EFA4C7}" srcOrd="0" destOrd="0" presId="urn:microsoft.com/office/officeart/2005/8/layout/hierarchy1"/>
    <dgm:cxn modelId="{4422B47A-1591-1F40-B16F-BC15721C5472}" type="presOf" srcId="{DD170A7E-D820-714F-AC15-4900AA2809D0}" destId="{76FF892E-1EE6-4B40-8CF4-17B45567C840}" srcOrd="0" destOrd="0" presId="urn:microsoft.com/office/officeart/2005/8/layout/hierarchy1"/>
    <dgm:cxn modelId="{413D6C38-82E6-C145-A65D-62BFF482BE6D}" type="presOf" srcId="{894D37E8-B72A-044C-BE83-701924D7F19A}" destId="{B7CE2AAD-7745-0842-82CC-7A951446FBBC}" srcOrd="0" destOrd="0" presId="urn:microsoft.com/office/officeart/2005/8/layout/hierarchy1"/>
    <dgm:cxn modelId="{3792867A-8D39-3341-A793-F4E213733706}" type="presOf" srcId="{8716B63A-5584-C447-903B-256C9FF6F5DD}" destId="{FA467E41-3FF7-B04E-9F1A-959CF00957BD}" srcOrd="0" destOrd="0" presId="urn:microsoft.com/office/officeart/2005/8/layout/hierarchy1"/>
    <dgm:cxn modelId="{15F301EC-A0D5-6C48-B948-7D90447DFFCA}" srcId="{A22EEF78-DB00-F649-98D3-E5C0786D51AA}" destId="{A25864C9-AAAE-A44A-8950-EF511403FEAA}" srcOrd="1" destOrd="0" parTransId="{FAC419FE-47D5-7140-936F-693C0E986104}" sibTransId="{AE06E513-541A-D142-8658-4B318DECE1B7}"/>
    <dgm:cxn modelId="{FBAA2146-AA1D-FA43-A7F6-6A70E33B924D}" srcId="{C075E25D-EBAC-EB4A-9572-7F5CF6CA8C59}" destId="{5DE230F3-15BA-634C-8C98-E45DD7108EAF}" srcOrd="2" destOrd="0" parTransId="{EDA9CB1B-CBC8-9E4C-A95F-A480C114F15D}" sibTransId="{D130FC72-7C31-0B4C-A766-AE44D05B1E32}"/>
    <dgm:cxn modelId="{EC4C3834-0214-364A-8EA1-301D0B6E24C8}" type="presOf" srcId="{FAC419FE-47D5-7140-936F-693C0E986104}" destId="{36429CD8-EA99-3F49-BCCC-FF90231B4D30}" srcOrd="0" destOrd="0" presId="urn:microsoft.com/office/officeart/2005/8/layout/hierarchy1"/>
    <dgm:cxn modelId="{4DA60815-574D-F946-B00C-372E975166E6}" type="presOf" srcId="{C075E25D-EBAC-EB4A-9572-7F5CF6CA8C59}" destId="{D68D7D53-EC8C-A843-92A7-B5B5E1644CC0}" srcOrd="0" destOrd="0" presId="urn:microsoft.com/office/officeart/2005/8/layout/hierarchy1"/>
    <dgm:cxn modelId="{820AE2B2-85AA-E54C-82C8-096318BF36FF}" srcId="{C075E25D-EBAC-EB4A-9572-7F5CF6CA8C59}" destId="{18FB3091-74D2-3547-B7B0-62213F8C7220}" srcOrd="0" destOrd="0" parTransId="{64FECC2D-7916-F648-95FC-638D7E84DFE8}" sibTransId="{2B55A9F1-5C0E-AE47-AB60-AAA318B9FE5F}"/>
    <dgm:cxn modelId="{B283B5C3-01F9-E945-8F2A-CEF8F97E1AB3}" type="presOf" srcId="{13381EFF-EEEE-0F44-B182-77FE6385262D}" destId="{BD2C656A-4A83-EE40-83A7-3F473B16AC8C}" srcOrd="0" destOrd="0" presId="urn:microsoft.com/office/officeart/2005/8/layout/hierarchy1"/>
    <dgm:cxn modelId="{F24A933B-5524-804D-B310-158A869A0E93}" srcId="{C075E25D-EBAC-EB4A-9572-7F5CF6CA8C59}" destId="{8716B63A-5584-C447-903B-256C9FF6F5DD}" srcOrd="1" destOrd="0" parTransId="{33A7B860-51CF-D548-ABDE-C869AB98CEED}" sibTransId="{325EC2AF-F6F3-DF41-8ED2-F98A533F245E}"/>
    <dgm:cxn modelId="{F0901DB5-48BC-6740-98B2-855AD311D35C}" type="presOf" srcId="{A22EEF78-DB00-F649-98D3-E5C0786D51AA}" destId="{971503A9-120F-C948-BEA6-4F6C06C8A52F}" srcOrd="0" destOrd="0" presId="urn:microsoft.com/office/officeart/2005/8/layout/hierarchy1"/>
    <dgm:cxn modelId="{E32543E3-4D3A-4D48-8953-B8B91F7FAC4D}" type="presOf" srcId="{A25864C9-AAAE-A44A-8950-EF511403FEAA}" destId="{ED5532F2-A14C-4649-A5E8-458618958924}" srcOrd="0" destOrd="0" presId="urn:microsoft.com/office/officeart/2005/8/layout/hierarchy1"/>
    <dgm:cxn modelId="{05E03F7B-23C8-1D47-AD60-7C46D585BB1C}" type="presOf" srcId="{33A7B860-51CF-D548-ABDE-C869AB98CEED}" destId="{5789130D-E6B5-614C-9590-60AC40AA8361}" srcOrd="0" destOrd="0" presId="urn:microsoft.com/office/officeart/2005/8/layout/hierarchy1"/>
    <dgm:cxn modelId="{EF8AACD0-985E-084C-9161-9343DF71FCE1}" type="presOf" srcId="{5DE230F3-15BA-634C-8C98-E45DD7108EAF}" destId="{73192BDB-FE4A-6447-BCB5-58D73EC7CD10}" srcOrd="0" destOrd="0" presId="urn:microsoft.com/office/officeart/2005/8/layout/hierarchy1"/>
    <dgm:cxn modelId="{E44B0C71-D36E-3F49-913E-6C1D000D73D8}" srcId="{59DB9071-C578-CD47-865F-5A3DB156005B}" destId="{A22EEF78-DB00-F649-98D3-E5C0786D51AA}" srcOrd="0" destOrd="0" parTransId="{FCFD94FC-4E25-CD47-95DE-F8B56FE8CA4E}" sibTransId="{D545CF06-42C0-F14A-90C8-A21745A12645}"/>
    <dgm:cxn modelId="{2BC8DDFC-A25F-7346-8A96-B10AD2A5047A}" type="presOf" srcId="{6A337240-EA5B-904A-B18E-BAF48BF13B8F}" destId="{1FD15CAE-0C97-FD49-B5E5-910F4B558CDE}" srcOrd="0" destOrd="0" presId="urn:microsoft.com/office/officeart/2005/8/layout/hierarchy1"/>
    <dgm:cxn modelId="{CA493404-B5A5-2B4E-B2AA-6B902A032F1A}" type="presOf" srcId="{59DB9071-C578-CD47-865F-5A3DB156005B}" destId="{5BA62DFD-64BC-EC48-B342-97DD52A29454}" srcOrd="0" destOrd="0" presId="urn:microsoft.com/office/officeart/2005/8/layout/hierarchy1"/>
    <dgm:cxn modelId="{0B69A8B8-2459-4847-A49F-52F2AB233A0C}" type="presParOf" srcId="{5BA62DFD-64BC-EC48-B342-97DD52A29454}" destId="{2CA9C6D1-8DAA-C545-A370-C5868854F8F6}" srcOrd="0" destOrd="0" presId="urn:microsoft.com/office/officeart/2005/8/layout/hierarchy1"/>
    <dgm:cxn modelId="{85AC7FB3-F75F-ED4D-87F9-BD0245738E0C}" type="presParOf" srcId="{2CA9C6D1-8DAA-C545-A370-C5868854F8F6}" destId="{A835B626-E832-6A4B-8884-8CEEAB0C7F98}" srcOrd="0" destOrd="0" presId="urn:microsoft.com/office/officeart/2005/8/layout/hierarchy1"/>
    <dgm:cxn modelId="{C0F42EDC-D35E-7E4E-935A-DD29CEBD0370}" type="presParOf" srcId="{A835B626-E832-6A4B-8884-8CEEAB0C7F98}" destId="{8422419B-E520-074B-92B8-82992ECC8E02}" srcOrd="0" destOrd="0" presId="urn:microsoft.com/office/officeart/2005/8/layout/hierarchy1"/>
    <dgm:cxn modelId="{8E025F2E-4A91-A448-ADD8-552BC374C415}" type="presParOf" srcId="{A835B626-E832-6A4B-8884-8CEEAB0C7F98}" destId="{971503A9-120F-C948-BEA6-4F6C06C8A52F}" srcOrd="1" destOrd="0" presId="urn:microsoft.com/office/officeart/2005/8/layout/hierarchy1"/>
    <dgm:cxn modelId="{0D80AD2C-8F1E-3948-92CF-9E14EE3C6170}" type="presParOf" srcId="{2CA9C6D1-8DAA-C545-A370-C5868854F8F6}" destId="{B31BB213-071B-0640-AE91-1BCA78E1616E}" srcOrd="1" destOrd="0" presId="urn:microsoft.com/office/officeart/2005/8/layout/hierarchy1"/>
    <dgm:cxn modelId="{FE67FD32-709C-DA4D-B2EE-C4B3B4350663}" type="presParOf" srcId="{B31BB213-071B-0640-AE91-1BCA78E1616E}" destId="{BD2C656A-4A83-EE40-83A7-3F473B16AC8C}" srcOrd="0" destOrd="0" presId="urn:microsoft.com/office/officeart/2005/8/layout/hierarchy1"/>
    <dgm:cxn modelId="{CBAF488D-EA1C-F44E-B187-21706378B9D9}" type="presParOf" srcId="{B31BB213-071B-0640-AE91-1BCA78E1616E}" destId="{B7EC000A-E2EC-454B-B86B-4D5C557B2B10}" srcOrd="1" destOrd="0" presId="urn:microsoft.com/office/officeart/2005/8/layout/hierarchy1"/>
    <dgm:cxn modelId="{39761D9C-ABA3-234E-8E6C-91B526573F7B}" type="presParOf" srcId="{B7EC000A-E2EC-454B-B86B-4D5C557B2B10}" destId="{52BCD9E2-8A8B-AE40-AF7D-3390DD57C8D7}" srcOrd="0" destOrd="0" presId="urn:microsoft.com/office/officeart/2005/8/layout/hierarchy1"/>
    <dgm:cxn modelId="{D73630DB-7770-8443-B211-57455FCC134C}" type="presParOf" srcId="{52BCD9E2-8A8B-AE40-AF7D-3390DD57C8D7}" destId="{3511041B-73A5-B740-B7A3-3F04EA4198C9}" srcOrd="0" destOrd="0" presId="urn:microsoft.com/office/officeart/2005/8/layout/hierarchy1"/>
    <dgm:cxn modelId="{3E333E8E-C694-BF43-B80F-7A38F4AED964}" type="presParOf" srcId="{52BCD9E2-8A8B-AE40-AF7D-3390DD57C8D7}" destId="{D68D7D53-EC8C-A843-92A7-B5B5E1644CC0}" srcOrd="1" destOrd="0" presId="urn:microsoft.com/office/officeart/2005/8/layout/hierarchy1"/>
    <dgm:cxn modelId="{BC9D47A9-1AFC-704F-B8C1-7C2CF40096E0}" type="presParOf" srcId="{B7EC000A-E2EC-454B-B86B-4D5C557B2B10}" destId="{0608098C-EB99-8A40-87D7-424B5FAA944E}" srcOrd="1" destOrd="0" presId="urn:microsoft.com/office/officeart/2005/8/layout/hierarchy1"/>
    <dgm:cxn modelId="{79719428-0102-0C46-9A0E-121327A87062}" type="presParOf" srcId="{0608098C-EB99-8A40-87D7-424B5FAA944E}" destId="{FA8F3287-8A93-504A-A332-C3BEB4EFA4C7}" srcOrd="0" destOrd="0" presId="urn:microsoft.com/office/officeart/2005/8/layout/hierarchy1"/>
    <dgm:cxn modelId="{90ECAB3D-A1F7-D649-A853-0C0B45F9674B}" type="presParOf" srcId="{0608098C-EB99-8A40-87D7-424B5FAA944E}" destId="{C86800B3-E355-F943-B827-15FA8A7CFB52}" srcOrd="1" destOrd="0" presId="urn:microsoft.com/office/officeart/2005/8/layout/hierarchy1"/>
    <dgm:cxn modelId="{083DEF4E-1496-B048-8D12-ED68B6F28F0A}" type="presParOf" srcId="{C86800B3-E355-F943-B827-15FA8A7CFB52}" destId="{2C96A6A9-C116-7A42-B36F-091B4D7B02EE}" srcOrd="0" destOrd="0" presId="urn:microsoft.com/office/officeart/2005/8/layout/hierarchy1"/>
    <dgm:cxn modelId="{4A8767F9-3895-4042-9318-FC4D71457D5A}" type="presParOf" srcId="{2C96A6A9-C116-7A42-B36F-091B4D7B02EE}" destId="{9CE6BD3F-439C-014F-BA20-2C262547CE3D}" srcOrd="0" destOrd="0" presId="urn:microsoft.com/office/officeart/2005/8/layout/hierarchy1"/>
    <dgm:cxn modelId="{DC9D0136-D925-3A4E-97A5-1331329B63C3}" type="presParOf" srcId="{2C96A6A9-C116-7A42-B36F-091B4D7B02EE}" destId="{0A040AC8-542B-744E-82EF-28AE950941F4}" srcOrd="1" destOrd="0" presId="urn:microsoft.com/office/officeart/2005/8/layout/hierarchy1"/>
    <dgm:cxn modelId="{B327356D-4F5A-3C43-BB8C-E111CF57D243}" type="presParOf" srcId="{C86800B3-E355-F943-B827-15FA8A7CFB52}" destId="{BC0D1164-2A68-5843-AC2D-D44223970E07}" srcOrd="1" destOrd="0" presId="urn:microsoft.com/office/officeart/2005/8/layout/hierarchy1"/>
    <dgm:cxn modelId="{33EB2E70-2418-AE4C-B184-F1425F779C21}" type="presParOf" srcId="{0608098C-EB99-8A40-87D7-424B5FAA944E}" destId="{5789130D-E6B5-614C-9590-60AC40AA8361}" srcOrd="2" destOrd="0" presId="urn:microsoft.com/office/officeart/2005/8/layout/hierarchy1"/>
    <dgm:cxn modelId="{979F4D74-47EE-D44C-BD73-B25BA1155519}" type="presParOf" srcId="{0608098C-EB99-8A40-87D7-424B5FAA944E}" destId="{3AD0F98C-DDE7-F34A-8E31-46BEE3AC7529}" srcOrd="3" destOrd="0" presId="urn:microsoft.com/office/officeart/2005/8/layout/hierarchy1"/>
    <dgm:cxn modelId="{850AA569-3EB7-8445-9BC1-EE94A071549A}" type="presParOf" srcId="{3AD0F98C-DDE7-F34A-8E31-46BEE3AC7529}" destId="{74590CD7-D64E-F342-AA5D-3014C1CE8CCF}" srcOrd="0" destOrd="0" presId="urn:microsoft.com/office/officeart/2005/8/layout/hierarchy1"/>
    <dgm:cxn modelId="{97564CA1-FE47-3348-8963-195BE143D8F2}" type="presParOf" srcId="{74590CD7-D64E-F342-AA5D-3014C1CE8CCF}" destId="{C2665F27-1B12-9C40-AC2C-4BEDEB7FA03D}" srcOrd="0" destOrd="0" presId="urn:microsoft.com/office/officeart/2005/8/layout/hierarchy1"/>
    <dgm:cxn modelId="{9C778709-5855-DF40-B4DF-7C54D6FFCAFA}" type="presParOf" srcId="{74590CD7-D64E-F342-AA5D-3014C1CE8CCF}" destId="{FA467E41-3FF7-B04E-9F1A-959CF00957BD}" srcOrd="1" destOrd="0" presId="urn:microsoft.com/office/officeart/2005/8/layout/hierarchy1"/>
    <dgm:cxn modelId="{0E536EBD-795C-3C49-B224-AD506093B311}" type="presParOf" srcId="{3AD0F98C-DDE7-F34A-8E31-46BEE3AC7529}" destId="{89852919-80CF-D74A-B900-1484CC8DF690}" srcOrd="1" destOrd="0" presId="urn:microsoft.com/office/officeart/2005/8/layout/hierarchy1"/>
    <dgm:cxn modelId="{3ED23ECB-A76B-9A45-B801-6D0C6FC5E545}" type="presParOf" srcId="{0608098C-EB99-8A40-87D7-424B5FAA944E}" destId="{4DFC6DE6-747E-1849-AED4-D17B8711EE6E}" srcOrd="4" destOrd="0" presId="urn:microsoft.com/office/officeart/2005/8/layout/hierarchy1"/>
    <dgm:cxn modelId="{85137DA1-7CB9-D64B-828E-41E1A9314807}" type="presParOf" srcId="{0608098C-EB99-8A40-87D7-424B5FAA944E}" destId="{D4FCBEF0-CEE2-B34A-A59E-CB320580AE28}" srcOrd="5" destOrd="0" presId="urn:microsoft.com/office/officeart/2005/8/layout/hierarchy1"/>
    <dgm:cxn modelId="{5DECE2EC-57A0-E34C-98C3-0F573B9D937A}" type="presParOf" srcId="{D4FCBEF0-CEE2-B34A-A59E-CB320580AE28}" destId="{7AAF4993-68DF-024C-A4E8-60430A9572A4}" srcOrd="0" destOrd="0" presId="urn:microsoft.com/office/officeart/2005/8/layout/hierarchy1"/>
    <dgm:cxn modelId="{E5031E93-68A3-7044-86FA-4FC01C02A121}" type="presParOf" srcId="{7AAF4993-68DF-024C-A4E8-60430A9572A4}" destId="{C412FDBA-EC40-FF44-924B-E6A6BEF52AC9}" srcOrd="0" destOrd="0" presId="urn:microsoft.com/office/officeart/2005/8/layout/hierarchy1"/>
    <dgm:cxn modelId="{C87782B5-1373-E145-864A-A6BCC6347A09}" type="presParOf" srcId="{7AAF4993-68DF-024C-A4E8-60430A9572A4}" destId="{73192BDB-FE4A-6447-BCB5-58D73EC7CD10}" srcOrd="1" destOrd="0" presId="urn:microsoft.com/office/officeart/2005/8/layout/hierarchy1"/>
    <dgm:cxn modelId="{FC98E5D6-D5EF-1640-9F08-3A7A944FB9FF}" type="presParOf" srcId="{D4FCBEF0-CEE2-B34A-A59E-CB320580AE28}" destId="{BCC12AF5-9DA3-D14D-BD1F-0B3B8D620358}" srcOrd="1" destOrd="0" presId="urn:microsoft.com/office/officeart/2005/8/layout/hierarchy1"/>
    <dgm:cxn modelId="{4EDAC011-9F10-994E-BF73-2BCA786D55DA}" type="presParOf" srcId="{B31BB213-071B-0640-AE91-1BCA78E1616E}" destId="{36429CD8-EA99-3F49-BCCC-FF90231B4D30}" srcOrd="2" destOrd="0" presId="urn:microsoft.com/office/officeart/2005/8/layout/hierarchy1"/>
    <dgm:cxn modelId="{A6F6F542-93EC-9846-85AC-998B10C0265F}" type="presParOf" srcId="{B31BB213-071B-0640-AE91-1BCA78E1616E}" destId="{D8CE2CE2-8CAD-8845-BA38-CEC1981CAB6F}" srcOrd="3" destOrd="0" presId="urn:microsoft.com/office/officeart/2005/8/layout/hierarchy1"/>
    <dgm:cxn modelId="{D585F37C-D865-764E-925E-F87B9E5F0A0A}" type="presParOf" srcId="{D8CE2CE2-8CAD-8845-BA38-CEC1981CAB6F}" destId="{041D78C3-07F3-FA4A-A5AA-EAF010AA28E9}" srcOrd="0" destOrd="0" presId="urn:microsoft.com/office/officeart/2005/8/layout/hierarchy1"/>
    <dgm:cxn modelId="{BA1F8339-399C-154F-9456-246875FB9B8E}" type="presParOf" srcId="{041D78C3-07F3-FA4A-A5AA-EAF010AA28E9}" destId="{74EAADD5-10D5-604F-8ECC-4DB73304ED78}" srcOrd="0" destOrd="0" presId="urn:microsoft.com/office/officeart/2005/8/layout/hierarchy1"/>
    <dgm:cxn modelId="{7D4178D0-A99D-1342-B644-BB5FBEED78BD}" type="presParOf" srcId="{041D78C3-07F3-FA4A-A5AA-EAF010AA28E9}" destId="{ED5532F2-A14C-4649-A5E8-458618958924}" srcOrd="1" destOrd="0" presId="urn:microsoft.com/office/officeart/2005/8/layout/hierarchy1"/>
    <dgm:cxn modelId="{04A565CF-C6EE-F542-A3CF-1B9E39F6E4DD}" type="presParOf" srcId="{D8CE2CE2-8CAD-8845-BA38-CEC1981CAB6F}" destId="{7F5924F7-7410-4F43-9730-CCEA72538D13}" srcOrd="1" destOrd="0" presId="urn:microsoft.com/office/officeart/2005/8/layout/hierarchy1"/>
    <dgm:cxn modelId="{E62113BF-94D1-AB47-890B-65E195B5B81C}" type="presParOf" srcId="{7F5924F7-7410-4F43-9730-CCEA72538D13}" destId="{B7CE2AAD-7745-0842-82CC-7A951446FBBC}" srcOrd="0" destOrd="0" presId="urn:microsoft.com/office/officeart/2005/8/layout/hierarchy1"/>
    <dgm:cxn modelId="{403BFEC9-801C-7D46-B50B-A491F1771C31}" type="presParOf" srcId="{7F5924F7-7410-4F43-9730-CCEA72538D13}" destId="{6E34E766-3E51-DF47-A951-B53B9CAD670C}" srcOrd="1" destOrd="0" presId="urn:microsoft.com/office/officeart/2005/8/layout/hierarchy1"/>
    <dgm:cxn modelId="{63C55DCC-02BD-7D46-86CB-17DBBFED2F5C}" type="presParOf" srcId="{6E34E766-3E51-DF47-A951-B53B9CAD670C}" destId="{A84C16B2-E12A-8F4B-A2D5-CE48E09EDFEB}" srcOrd="0" destOrd="0" presId="urn:microsoft.com/office/officeart/2005/8/layout/hierarchy1"/>
    <dgm:cxn modelId="{C782731F-203D-AE4B-9B43-1CF5F8F5B666}" type="presParOf" srcId="{A84C16B2-E12A-8F4B-A2D5-CE48E09EDFEB}" destId="{AC8324ED-A840-5B41-BEF1-E5FC2A52DA54}" srcOrd="0" destOrd="0" presId="urn:microsoft.com/office/officeart/2005/8/layout/hierarchy1"/>
    <dgm:cxn modelId="{2F4CCA91-4DFB-084F-ADC5-64F239BBDF63}" type="presParOf" srcId="{A84C16B2-E12A-8F4B-A2D5-CE48E09EDFEB}" destId="{76FF892E-1EE6-4B40-8CF4-17B45567C840}" srcOrd="1" destOrd="0" presId="urn:microsoft.com/office/officeart/2005/8/layout/hierarchy1"/>
    <dgm:cxn modelId="{5759F971-0BAF-2A4B-B247-D36F74DACD8A}" type="presParOf" srcId="{6E34E766-3E51-DF47-A951-B53B9CAD670C}" destId="{B1411499-0394-9445-960F-4CF7A0347558}" srcOrd="1" destOrd="0" presId="urn:microsoft.com/office/officeart/2005/8/layout/hierarchy1"/>
    <dgm:cxn modelId="{85991DAD-62E0-614E-A314-B08A3C3BC2EE}" type="presParOf" srcId="{7F5924F7-7410-4F43-9730-CCEA72538D13}" destId="{40D32111-AA0E-2741-8CCB-B5F338FD4512}" srcOrd="2" destOrd="0" presId="urn:microsoft.com/office/officeart/2005/8/layout/hierarchy1"/>
    <dgm:cxn modelId="{27383E17-41E8-3B45-A1F0-8A32FAD56587}" type="presParOf" srcId="{7F5924F7-7410-4F43-9730-CCEA72538D13}" destId="{333B79DB-F86B-EB40-8207-18C02EC570E4}" srcOrd="3" destOrd="0" presId="urn:microsoft.com/office/officeart/2005/8/layout/hierarchy1"/>
    <dgm:cxn modelId="{7E43C744-DD4C-5448-BB65-08FC60606EB4}" type="presParOf" srcId="{333B79DB-F86B-EB40-8207-18C02EC570E4}" destId="{A16367FF-A23F-E847-B331-BE31055E9BD1}" srcOrd="0" destOrd="0" presId="urn:microsoft.com/office/officeart/2005/8/layout/hierarchy1"/>
    <dgm:cxn modelId="{9FA64415-CDB2-7342-9921-8FF8791A713E}" type="presParOf" srcId="{A16367FF-A23F-E847-B331-BE31055E9BD1}" destId="{27292536-6E41-F145-83FA-3F09BF1B0B69}" srcOrd="0" destOrd="0" presId="urn:microsoft.com/office/officeart/2005/8/layout/hierarchy1"/>
    <dgm:cxn modelId="{A23C735D-8C66-D84C-8F53-C7DA17154BA0}" type="presParOf" srcId="{A16367FF-A23F-E847-B331-BE31055E9BD1}" destId="{1FD15CAE-0C97-FD49-B5E5-910F4B558CDE}" srcOrd="1" destOrd="0" presId="urn:microsoft.com/office/officeart/2005/8/layout/hierarchy1"/>
    <dgm:cxn modelId="{2A13E5E0-CA64-A240-BE41-104FDA74FA0B}" type="presParOf" srcId="{333B79DB-F86B-EB40-8207-18C02EC570E4}" destId="{C662247E-BAC3-8E42-AD31-27EDF3A0108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32111-AA0E-2741-8CCB-B5F338FD4512}">
      <dsp:nvSpPr>
        <dsp:cNvPr id="0" name=""/>
        <dsp:cNvSpPr/>
      </dsp:nvSpPr>
      <dsp:spPr>
        <a:xfrm>
          <a:off x="6501192" y="1705806"/>
          <a:ext cx="861821" cy="410148"/>
        </a:xfrm>
        <a:custGeom>
          <a:avLst/>
          <a:gdLst/>
          <a:ahLst/>
          <a:cxnLst/>
          <a:rect l="0" t="0" r="0" b="0"/>
          <a:pathLst>
            <a:path>
              <a:moveTo>
                <a:pt x="0" y="0"/>
              </a:moveTo>
              <a:lnTo>
                <a:pt x="0" y="279504"/>
              </a:lnTo>
              <a:lnTo>
                <a:pt x="861821" y="279504"/>
              </a:lnTo>
              <a:lnTo>
                <a:pt x="861821" y="410148"/>
              </a:lnTo>
            </a:path>
          </a:pathLst>
        </a:custGeom>
        <a:noFill/>
        <a:ln w="31750" cap="flat" cmpd="sng" algn="ctr">
          <a:solidFill>
            <a:srgbClr val="E8950E">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7CE2AAD-7745-0842-82CC-7A951446FBBC}">
      <dsp:nvSpPr>
        <dsp:cNvPr id="0" name=""/>
        <dsp:cNvSpPr/>
      </dsp:nvSpPr>
      <dsp:spPr>
        <a:xfrm>
          <a:off x="5648453" y="1705806"/>
          <a:ext cx="852739" cy="410900"/>
        </a:xfrm>
        <a:custGeom>
          <a:avLst/>
          <a:gdLst/>
          <a:ahLst/>
          <a:cxnLst/>
          <a:rect l="0" t="0" r="0" b="0"/>
          <a:pathLst>
            <a:path>
              <a:moveTo>
                <a:pt x="852739" y="0"/>
              </a:moveTo>
              <a:lnTo>
                <a:pt x="852739" y="280256"/>
              </a:lnTo>
              <a:lnTo>
                <a:pt x="0" y="280256"/>
              </a:lnTo>
              <a:lnTo>
                <a:pt x="0" y="410900"/>
              </a:lnTo>
            </a:path>
          </a:pathLst>
        </a:custGeom>
        <a:noFill/>
        <a:ln w="31750" cap="flat" cmpd="sng" algn="ctr">
          <a:solidFill>
            <a:srgbClr val="E8950E">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6429CD8-EA99-3F49-BCCC-FF90231B4D30}">
      <dsp:nvSpPr>
        <dsp:cNvPr id="0" name=""/>
        <dsp:cNvSpPr/>
      </dsp:nvSpPr>
      <dsp:spPr>
        <a:xfrm>
          <a:off x="4321536" y="713682"/>
          <a:ext cx="2179656" cy="410148"/>
        </a:xfrm>
        <a:custGeom>
          <a:avLst/>
          <a:gdLst/>
          <a:ahLst/>
          <a:cxnLst/>
          <a:rect l="0" t="0" r="0" b="0"/>
          <a:pathLst>
            <a:path>
              <a:moveTo>
                <a:pt x="0" y="0"/>
              </a:moveTo>
              <a:lnTo>
                <a:pt x="0" y="279504"/>
              </a:lnTo>
              <a:lnTo>
                <a:pt x="2179656" y="279504"/>
              </a:lnTo>
              <a:lnTo>
                <a:pt x="2179656" y="410148"/>
              </a:lnTo>
            </a:path>
          </a:pathLst>
        </a:custGeom>
        <a:noFill/>
        <a:ln w="31750" cap="flat" cmpd="sng" algn="ctr">
          <a:solidFill>
            <a:srgbClr val="B50B1B">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DFC6DE6-747E-1849-AED4-D17B8711EE6E}">
      <dsp:nvSpPr>
        <dsp:cNvPr id="0" name=""/>
        <dsp:cNvSpPr/>
      </dsp:nvSpPr>
      <dsp:spPr>
        <a:xfrm>
          <a:off x="2312253" y="1672913"/>
          <a:ext cx="1669721" cy="410148"/>
        </a:xfrm>
        <a:custGeom>
          <a:avLst/>
          <a:gdLst/>
          <a:ahLst/>
          <a:cxnLst/>
          <a:rect l="0" t="0" r="0" b="0"/>
          <a:pathLst>
            <a:path>
              <a:moveTo>
                <a:pt x="0" y="0"/>
              </a:moveTo>
              <a:lnTo>
                <a:pt x="0" y="279504"/>
              </a:lnTo>
              <a:lnTo>
                <a:pt x="1669721" y="279504"/>
              </a:lnTo>
              <a:lnTo>
                <a:pt x="1669721" y="410148"/>
              </a:lnTo>
            </a:path>
          </a:pathLst>
        </a:custGeom>
        <a:noFill/>
        <a:ln w="31750" cap="flat" cmpd="sng" algn="ctr">
          <a:solidFill>
            <a:srgbClr val="E8950E">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789130D-E6B5-614C-9590-60AC40AA8361}">
      <dsp:nvSpPr>
        <dsp:cNvPr id="0" name=""/>
        <dsp:cNvSpPr/>
      </dsp:nvSpPr>
      <dsp:spPr>
        <a:xfrm>
          <a:off x="2312253" y="1672913"/>
          <a:ext cx="156538" cy="410148"/>
        </a:xfrm>
        <a:custGeom>
          <a:avLst/>
          <a:gdLst/>
          <a:ahLst/>
          <a:cxnLst/>
          <a:rect l="0" t="0" r="0" b="0"/>
          <a:pathLst>
            <a:path>
              <a:moveTo>
                <a:pt x="0" y="0"/>
              </a:moveTo>
              <a:lnTo>
                <a:pt x="0" y="279504"/>
              </a:lnTo>
              <a:lnTo>
                <a:pt x="156538" y="279504"/>
              </a:lnTo>
              <a:lnTo>
                <a:pt x="156538" y="410148"/>
              </a:lnTo>
            </a:path>
          </a:pathLst>
        </a:custGeom>
        <a:noFill/>
        <a:ln w="31750" cap="flat" cmpd="sng" algn="ctr">
          <a:solidFill>
            <a:srgbClr val="E8950E">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A8F3287-8A93-504A-A332-C3BEB4EFA4C7}">
      <dsp:nvSpPr>
        <dsp:cNvPr id="0" name=""/>
        <dsp:cNvSpPr/>
      </dsp:nvSpPr>
      <dsp:spPr>
        <a:xfrm>
          <a:off x="748257" y="1672913"/>
          <a:ext cx="1563995" cy="410148"/>
        </a:xfrm>
        <a:custGeom>
          <a:avLst/>
          <a:gdLst/>
          <a:ahLst/>
          <a:cxnLst/>
          <a:rect l="0" t="0" r="0" b="0"/>
          <a:pathLst>
            <a:path>
              <a:moveTo>
                <a:pt x="1563995" y="0"/>
              </a:moveTo>
              <a:lnTo>
                <a:pt x="1563995" y="279504"/>
              </a:lnTo>
              <a:lnTo>
                <a:pt x="0" y="279504"/>
              </a:lnTo>
              <a:lnTo>
                <a:pt x="0" y="410148"/>
              </a:lnTo>
            </a:path>
          </a:pathLst>
        </a:custGeom>
        <a:noFill/>
        <a:ln w="31750" cap="flat" cmpd="sng" algn="ctr">
          <a:solidFill>
            <a:srgbClr val="E8950E">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D2C656A-4A83-EE40-83A7-3F473B16AC8C}">
      <dsp:nvSpPr>
        <dsp:cNvPr id="0" name=""/>
        <dsp:cNvSpPr/>
      </dsp:nvSpPr>
      <dsp:spPr>
        <a:xfrm>
          <a:off x="2312253" y="713682"/>
          <a:ext cx="2009283" cy="410148"/>
        </a:xfrm>
        <a:custGeom>
          <a:avLst/>
          <a:gdLst/>
          <a:ahLst/>
          <a:cxnLst/>
          <a:rect l="0" t="0" r="0" b="0"/>
          <a:pathLst>
            <a:path>
              <a:moveTo>
                <a:pt x="2009283" y="0"/>
              </a:moveTo>
              <a:lnTo>
                <a:pt x="2009283" y="279504"/>
              </a:lnTo>
              <a:lnTo>
                <a:pt x="0" y="279504"/>
              </a:lnTo>
              <a:lnTo>
                <a:pt x="0" y="410148"/>
              </a:lnTo>
            </a:path>
          </a:pathLst>
        </a:custGeom>
        <a:noFill/>
        <a:ln w="31750" cap="flat" cmpd="sng" algn="ctr">
          <a:solidFill>
            <a:srgbClr val="B50B1B">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422419B-E520-074B-92B8-82992ECC8E02}">
      <dsp:nvSpPr>
        <dsp:cNvPr id="0" name=""/>
        <dsp:cNvSpPr/>
      </dsp:nvSpPr>
      <dsp:spPr>
        <a:xfrm>
          <a:off x="2521052" y="241721"/>
          <a:ext cx="3600969" cy="471961"/>
        </a:xfrm>
        <a:prstGeom prst="roundRect">
          <a:avLst>
            <a:gd name="adj" fmla="val 10000"/>
          </a:avLst>
        </a:prstGeom>
        <a:solidFill>
          <a:srgbClr val="1D86CD">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71503A9-120F-C948-BEA6-4F6C06C8A52F}">
      <dsp:nvSpPr>
        <dsp:cNvPr id="0" name=""/>
        <dsp:cNvSpPr/>
      </dsp:nvSpPr>
      <dsp:spPr>
        <a:xfrm>
          <a:off x="2677746" y="390581"/>
          <a:ext cx="3600969" cy="471961"/>
        </a:xfrm>
        <a:prstGeom prst="roundRect">
          <a:avLst>
            <a:gd name="adj" fmla="val 10000"/>
          </a:avLst>
        </a:prstGeom>
        <a:solidFill>
          <a:sysClr val="window" lastClr="FFFFFF">
            <a:alpha val="90000"/>
            <a:hueOff val="0"/>
            <a:satOff val="0"/>
            <a:lumOff val="0"/>
            <a:alphaOff val="0"/>
          </a:sysClr>
        </a:solidFill>
        <a:ln w="31750" cap="flat" cmpd="sng" algn="ctr">
          <a:solidFill>
            <a:srgbClr val="1D86C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hueOff val="0"/>
                  <a:satOff val="0"/>
                  <a:lumOff val="0"/>
                  <a:alphaOff val="0"/>
                </a:sysClr>
              </a:solidFill>
              <a:latin typeface="Calibri"/>
              <a:ea typeface="+mn-ea"/>
              <a:cs typeface="Calibri"/>
            </a:rPr>
            <a:t>Non-invasive methods</a:t>
          </a:r>
          <a:endParaRPr lang="en-US" sz="2400" kern="1200" dirty="0">
            <a:solidFill>
              <a:sysClr val="windowText" lastClr="000000">
                <a:hueOff val="0"/>
                <a:satOff val="0"/>
                <a:lumOff val="0"/>
                <a:alphaOff val="0"/>
              </a:sysClr>
            </a:solidFill>
            <a:latin typeface="Calibri"/>
            <a:ea typeface="+mn-ea"/>
            <a:cs typeface="Calibri"/>
          </a:endParaRPr>
        </a:p>
      </dsp:txBody>
      <dsp:txXfrm>
        <a:off x="2691569" y="404404"/>
        <a:ext cx="3573323" cy="444315"/>
      </dsp:txXfrm>
    </dsp:sp>
    <dsp:sp modelId="{3511041B-73A5-B740-B7A3-3F04EA4198C9}">
      <dsp:nvSpPr>
        <dsp:cNvPr id="0" name=""/>
        <dsp:cNvSpPr/>
      </dsp:nvSpPr>
      <dsp:spPr>
        <a:xfrm>
          <a:off x="1402371" y="1123831"/>
          <a:ext cx="1819762" cy="549082"/>
        </a:xfrm>
        <a:prstGeom prst="roundRect">
          <a:avLst>
            <a:gd name="adj" fmla="val 10000"/>
          </a:avLst>
        </a:prstGeom>
        <a:solidFill>
          <a:srgbClr val="B50B1B">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68D7D53-EC8C-A843-92A7-B5B5E1644CC0}">
      <dsp:nvSpPr>
        <dsp:cNvPr id="0" name=""/>
        <dsp:cNvSpPr/>
      </dsp:nvSpPr>
      <dsp:spPr>
        <a:xfrm>
          <a:off x="1559066" y="1272691"/>
          <a:ext cx="1819762" cy="549082"/>
        </a:xfrm>
        <a:prstGeom prst="roundRect">
          <a:avLst>
            <a:gd name="adj" fmla="val 10000"/>
          </a:avLst>
        </a:prstGeom>
        <a:solidFill>
          <a:sysClr val="window" lastClr="FFFFFF">
            <a:alpha val="90000"/>
            <a:hueOff val="0"/>
            <a:satOff val="0"/>
            <a:lumOff val="0"/>
            <a:alphaOff val="0"/>
          </a:sysClr>
        </a:solidFill>
        <a:ln w="31750" cap="flat" cmpd="sng" algn="ctr">
          <a:solidFill>
            <a:srgbClr val="B50B1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hueOff val="0"/>
                  <a:satOff val="0"/>
                  <a:lumOff val="0"/>
                  <a:alphaOff val="0"/>
                </a:sysClr>
              </a:solidFill>
              <a:latin typeface="Calibri"/>
              <a:ea typeface="+mn-ea"/>
              <a:cs typeface="Calibri"/>
            </a:rPr>
            <a:t>Structure</a:t>
          </a:r>
          <a:endParaRPr lang="en-US" sz="2400" kern="1200" dirty="0">
            <a:solidFill>
              <a:sysClr val="windowText" lastClr="000000">
                <a:hueOff val="0"/>
                <a:satOff val="0"/>
                <a:lumOff val="0"/>
                <a:alphaOff val="0"/>
              </a:sysClr>
            </a:solidFill>
            <a:latin typeface="Calibri"/>
            <a:ea typeface="+mn-ea"/>
            <a:cs typeface="Calibri"/>
          </a:endParaRPr>
        </a:p>
      </dsp:txBody>
      <dsp:txXfrm>
        <a:off x="1575148" y="1288773"/>
        <a:ext cx="1787598" cy="516918"/>
      </dsp:txXfrm>
    </dsp:sp>
    <dsp:sp modelId="{9CE6BD3F-439C-014F-BA20-2C262547CE3D}">
      <dsp:nvSpPr>
        <dsp:cNvPr id="0" name=""/>
        <dsp:cNvSpPr/>
      </dsp:nvSpPr>
      <dsp:spPr>
        <a:xfrm>
          <a:off x="3651" y="2083062"/>
          <a:ext cx="1489213" cy="1506016"/>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040AC8-542B-744E-82EF-28AE950941F4}">
      <dsp:nvSpPr>
        <dsp:cNvPr id="0" name=""/>
        <dsp:cNvSpPr/>
      </dsp:nvSpPr>
      <dsp:spPr>
        <a:xfrm>
          <a:off x="160345" y="2231922"/>
          <a:ext cx="1489213" cy="1506016"/>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hueOff val="0"/>
                  <a:satOff val="0"/>
                  <a:lumOff val="0"/>
                  <a:alphaOff val="0"/>
                </a:sysClr>
              </a:solidFill>
              <a:latin typeface="Calibri"/>
              <a:ea typeface="+mn-ea"/>
              <a:cs typeface="Calibri"/>
            </a:rPr>
            <a:t>Structural Magnetic Resonance imaging </a:t>
          </a:r>
        </a:p>
        <a:p>
          <a:pPr lvl="0" algn="ctr" defTabSz="7112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Calibri"/>
              <a:ea typeface="+mn-ea"/>
              <a:cs typeface="Calibri"/>
            </a:rPr>
            <a:t>MRI</a:t>
          </a:r>
          <a:endParaRPr lang="en-US" sz="2000" kern="1200" dirty="0">
            <a:solidFill>
              <a:sysClr val="windowText" lastClr="000000">
                <a:hueOff val="0"/>
                <a:satOff val="0"/>
                <a:lumOff val="0"/>
                <a:alphaOff val="0"/>
              </a:sysClr>
            </a:solidFill>
            <a:latin typeface="Calibri"/>
            <a:ea typeface="+mn-ea"/>
            <a:cs typeface="Calibri"/>
          </a:endParaRPr>
        </a:p>
      </dsp:txBody>
      <dsp:txXfrm>
        <a:off x="203963" y="2275540"/>
        <a:ext cx="1401977" cy="1418780"/>
      </dsp:txXfrm>
    </dsp:sp>
    <dsp:sp modelId="{C2665F27-1B12-9C40-AC2C-4BEDEB7FA03D}">
      <dsp:nvSpPr>
        <dsp:cNvPr id="0" name=""/>
        <dsp:cNvSpPr/>
      </dsp:nvSpPr>
      <dsp:spPr>
        <a:xfrm>
          <a:off x="1857065" y="2083062"/>
          <a:ext cx="1223451" cy="1285290"/>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467E41-3FF7-B04E-9F1A-959CF00957BD}">
      <dsp:nvSpPr>
        <dsp:cNvPr id="0" name=""/>
        <dsp:cNvSpPr/>
      </dsp:nvSpPr>
      <dsp:spPr>
        <a:xfrm>
          <a:off x="2013760" y="2231922"/>
          <a:ext cx="1223451" cy="1285290"/>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hueOff val="0"/>
                  <a:satOff val="0"/>
                  <a:lumOff val="0"/>
                  <a:alphaOff val="0"/>
                </a:sysClr>
              </a:solidFill>
              <a:latin typeface="Calibri"/>
              <a:ea typeface="+mn-ea"/>
              <a:cs typeface="Calibri"/>
            </a:rPr>
            <a:t>Diffusion Tensor Imaging</a:t>
          </a:r>
        </a:p>
        <a:p>
          <a:pPr lvl="0" algn="ctr" defTabSz="7112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Calibri"/>
              <a:ea typeface="+mn-ea"/>
              <a:cs typeface="Calibri"/>
            </a:rPr>
            <a:t>DTI</a:t>
          </a:r>
          <a:endParaRPr lang="en-US" sz="2000" kern="1200" dirty="0">
            <a:solidFill>
              <a:sysClr val="windowText" lastClr="000000">
                <a:hueOff val="0"/>
                <a:satOff val="0"/>
                <a:lumOff val="0"/>
                <a:alphaOff val="0"/>
              </a:sysClr>
            </a:solidFill>
            <a:latin typeface="Calibri"/>
            <a:ea typeface="+mn-ea"/>
            <a:cs typeface="Calibri"/>
          </a:endParaRPr>
        </a:p>
      </dsp:txBody>
      <dsp:txXfrm>
        <a:off x="2049594" y="2267756"/>
        <a:ext cx="1151783" cy="1213622"/>
      </dsp:txXfrm>
    </dsp:sp>
    <dsp:sp modelId="{C412FDBA-EC40-FF44-924B-E6A6BEF52AC9}">
      <dsp:nvSpPr>
        <dsp:cNvPr id="0" name=""/>
        <dsp:cNvSpPr/>
      </dsp:nvSpPr>
      <dsp:spPr>
        <a:xfrm>
          <a:off x="3343095" y="2083062"/>
          <a:ext cx="1277760" cy="895510"/>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3192BDB-FE4A-6447-BCB5-58D73EC7CD10}">
      <dsp:nvSpPr>
        <dsp:cNvPr id="0" name=""/>
        <dsp:cNvSpPr/>
      </dsp:nvSpPr>
      <dsp:spPr>
        <a:xfrm>
          <a:off x="3499789" y="2231922"/>
          <a:ext cx="1277760" cy="895510"/>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hueOff val="0"/>
                  <a:satOff val="0"/>
                  <a:lumOff val="0"/>
                  <a:alphaOff val="0"/>
                </a:sysClr>
              </a:solidFill>
              <a:latin typeface="Calibri"/>
              <a:ea typeface="+mn-ea"/>
              <a:cs typeface="Calibri"/>
            </a:rPr>
            <a:t>Computed Tomography</a:t>
          </a:r>
        </a:p>
        <a:p>
          <a:pPr lvl="0" algn="ctr" defTabSz="7112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Calibri"/>
              <a:ea typeface="+mn-ea"/>
              <a:cs typeface="Calibri"/>
            </a:rPr>
            <a:t>CT</a:t>
          </a:r>
          <a:endParaRPr lang="en-US" sz="2000" kern="1200" dirty="0">
            <a:solidFill>
              <a:sysClr val="windowText" lastClr="000000">
                <a:hueOff val="0"/>
                <a:satOff val="0"/>
                <a:lumOff val="0"/>
                <a:alphaOff val="0"/>
              </a:sysClr>
            </a:solidFill>
            <a:latin typeface="Calibri"/>
            <a:ea typeface="+mn-ea"/>
            <a:cs typeface="Calibri"/>
          </a:endParaRPr>
        </a:p>
      </dsp:txBody>
      <dsp:txXfrm>
        <a:off x="3526018" y="2258151"/>
        <a:ext cx="1225302" cy="843052"/>
      </dsp:txXfrm>
    </dsp:sp>
    <dsp:sp modelId="{74EAADD5-10D5-604F-8ECC-4DB73304ED78}">
      <dsp:nvSpPr>
        <dsp:cNvPr id="0" name=""/>
        <dsp:cNvSpPr/>
      </dsp:nvSpPr>
      <dsp:spPr>
        <a:xfrm>
          <a:off x="5796066" y="1123831"/>
          <a:ext cx="1410253" cy="581974"/>
        </a:xfrm>
        <a:prstGeom prst="roundRect">
          <a:avLst>
            <a:gd name="adj" fmla="val 10000"/>
          </a:avLst>
        </a:prstGeom>
        <a:solidFill>
          <a:srgbClr val="B50B1B">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D5532F2-A14C-4649-A5E8-458618958924}">
      <dsp:nvSpPr>
        <dsp:cNvPr id="0" name=""/>
        <dsp:cNvSpPr/>
      </dsp:nvSpPr>
      <dsp:spPr>
        <a:xfrm>
          <a:off x="5952761" y="1272691"/>
          <a:ext cx="1410253" cy="581974"/>
        </a:xfrm>
        <a:prstGeom prst="roundRect">
          <a:avLst>
            <a:gd name="adj" fmla="val 10000"/>
          </a:avLst>
        </a:prstGeom>
        <a:solidFill>
          <a:sysClr val="window" lastClr="FFFFFF">
            <a:alpha val="90000"/>
            <a:hueOff val="0"/>
            <a:satOff val="0"/>
            <a:lumOff val="0"/>
            <a:alphaOff val="0"/>
          </a:sysClr>
        </a:solidFill>
        <a:ln w="31750" cap="flat" cmpd="sng" algn="ctr">
          <a:solidFill>
            <a:srgbClr val="B50B1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hueOff val="0"/>
                  <a:satOff val="0"/>
                  <a:lumOff val="0"/>
                  <a:alphaOff val="0"/>
                </a:sysClr>
              </a:solidFill>
              <a:latin typeface="Calibri"/>
              <a:ea typeface="+mn-ea"/>
              <a:cs typeface="Calibri"/>
            </a:rPr>
            <a:t>Function</a:t>
          </a:r>
          <a:endParaRPr lang="en-US" sz="2400" kern="1200" dirty="0">
            <a:solidFill>
              <a:sysClr val="windowText" lastClr="000000">
                <a:hueOff val="0"/>
                <a:satOff val="0"/>
                <a:lumOff val="0"/>
                <a:alphaOff val="0"/>
              </a:sysClr>
            </a:solidFill>
            <a:latin typeface="Calibri"/>
            <a:ea typeface="+mn-ea"/>
            <a:cs typeface="Calibri"/>
          </a:endParaRPr>
        </a:p>
      </dsp:txBody>
      <dsp:txXfrm>
        <a:off x="5969806" y="1289736"/>
        <a:ext cx="1376163" cy="547884"/>
      </dsp:txXfrm>
    </dsp:sp>
    <dsp:sp modelId="{AC8324ED-A840-5B41-BEF1-E5FC2A52DA54}">
      <dsp:nvSpPr>
        <dsp:cNvPr id="0" name=""/>
        <dsp:cNvSpPr/>
      </dsp:nvSpPr>
      <dsp:spPr>
        <a:xfrm>
          <a:off x="4943326" y="2116706"/>
          <a:ext cx="1410253" cy="1557463"/>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FF892E-1EE6-4B40-8CF4-17B45567C840}">
      <dsp:nvSpPr>
        <dsp:cNvPr id="0" name=""/>
        <dsp:cNvSpPr/>
      </dsp:nvSpPr>
      <dsp:spPr>
        <a:xfrm>
          <a:off x="5100021" y="2265567"/>
          <a:ext cx="1410253" cy="1557463"/>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hueOff val="0"/>
                  <a:satOff val="0"/>
                  <a:lumOff val="0"/>
                  <a:alphaOff val="0"/>
                </a:sysClr>
              </a:solidFill>
              <a:latin typeface="Calibri"/>
              <a:ea typeface="+mn-ea"/>
              <a:cs typeface="Calibri"/>
            </a:rPr>
            <a:t>Functional Magnetic Resonance Imaging </a:t>
          </a:r>
        </a:p>
        <a:p>
          <a:pPr lvl="0" algn="ctr" defTabSz="7112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Calibri"/>
              <a:ea typeface="+mn-ea"/>
              <a:cs typeface="Calibri"/>
            </a:rPr>
            <a:t>fMRI</a:t>
          </a:r>
          <a:endParaRPr lang="en-US" sz="2400" kern="1200" dirty="0">
            <a:solidFill>
              <a:sysClr val="windowText" lastClr="000000">
                <a:hueOff val="0"/>
                <a:satOff val="0"/>
                <a:lumOff val="0"/>
                <a:alphaOff val="0"/>
              </a:sysClr>
            </a:solidFill>
            <a:latin typeface="Calibri"/>
            <a:ea typeface="+mn-ea"/>
            <a:cs typeface="Calibri"/>
          </a:endParaRPr>
        </a:p>
      </dsp:txBody>
      <dsp:txXfrm>
        <a:off x="5141326" y="2306872"/>
        <a:ext cx="1327643" cy="1474853"/>
      </dsp:txXfrm>
    </dsp:sp>
    <dsp:sp modelId="{27292536-6E41-F145-83FA-3F09BF1B0B69}">
      <dsp:nvSpPr>
        <dsp:cNvPr id="0" name=""/>
        <dsp:cNvSpPr/>
      </dsp:nvSpPr>
      <dsp:spPr>
        <a:xfrm>
          <a:off x="6657887" y="2115954"/>
          <a:ext cx="1410253" cy="1232258"/>
        </a:xfrm>
        <a:prstGeom prst="roundRect">
          <a:avLst>
            <a:gd name="adj" fmla="val 10000"/>
          </a:avLst>
        </a:prstGeom>
        <a:solidFill>
          <a:srgbClr val="E8950E">
            <a:hueOff val="0"/>
            <a:satOff val="0"/>
            <a:lumOff val="0"/>
            <a:alphaOff val="0"/>
          </a:srgbClr>
        </a:solidFill>
        <a:ln w="317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1FD15CAE-0C97-FD49-B5E5-910F4B558CDE}">
      <dsp:nvSpPr>
        <dsp:cNvPr id="0" name=""/>
        <dsp:cNvSpPr/>
      </dsp:nvSpPr>
      <dsp:spPr>
        <a:xfrm>
          <a:off x="6814582" y="2264814"/>
          <a:ext cx="1410253" cy="1232258"/>
        </a:xfrm>
        <a:prstGeom prst="roundRect">
          <a:avLst>
            <a:gd name="adj" fmla="val 10000"/>
          </a:avLst>
        </a:prstGeom>
        <a:solidFill>
          <a:sysClr val="window" lastClr="FFFFFF">
            <a:alpha val="90000"/>
            <a:hueOff val="0"/>
            <a:satOff val="0"/>
            <a:lumOff val="0"/>
            <a:alphaOff val="0"/>
          </a:sysClr>
        </a:solidFill>
        <a:ln w="31750" cap="flat" cmpd="sng" algn="ctr">
          <a:solidFill>
            <a:srgbClr val="E8950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hueOff val="0"/>
                  <a:satOff val="0"/>
                  <a:lumOff val="0"/>
                  <a:alphaOff val="0"/>
                </a:sysClr>
              </a:solidFill>
              <a:latin typeface="Calibri"/>
              <a:ea typeface="+mn-ea"/>
              <a:cs typeface="Calibri"/>
            </a:rPr>
            <a:t>Positron Emission Tomography </a:t>
          </a:r>
        </a:p>
        <a:p>
          <a:pPr lvl="0" algn="ctr" defTabSz="711200">
            <a:lnSpc>
              <a:spcPct val="90000"/>
            </a:lnSpc>
            <a:spcBef>
              <a:spcPct val="0"/>
            </a:spcBef>
            <a:spcAft>
              <a:spcPct val="35000"/>
            </a:spcAft>
          </a:pPr>
          <a:r>
            <a:rPr lang="en-US" sz="2000" kern="1200" dirty="0" smtClean="0">
              <a:solidFill>
                <a:sysClr val="windowText" lastClr="000000">
                  <a:hueOff val="0"/>
                  <a:satOff val="0"/>
                  <a:lumOff val="0"/>
                  <a:alphaOff val="0"/>
                </a:sysClr>
              </a:solidFill>
              <a:latin typeface="Calibri"/>
              <a:ea typeface="+mn-ea"/>
              <a:cs typeface="Calibri"/>
            </a:rPr>
            <a:t>PET</a:t>
          </a:r>
          <a:endParaRPr lang="en-US" sz="2400" kern="1200" dirty="0">
            <a:solidFill>
              <a:sysClr val="windowText" lastClr="000000">
                <a:hueOff val="0"/>
                <a:satOff val="0"/>
                <a:lumOff val="0"/>
                <a:alphaOff val="0"/>
              </a:sysClr>
            </a:solidFill>
            <a:latin typeface="Calibri"/>
            <a:ea typeface="+mn-ea"/>
            <a:cs typeface="Calibri"/>
          </a:endParaRPr>
        </a:p>
      </dsp:txBody>
      <dsp:txXfrm>
        <a:off x="6850674" y="2300906"/>
        <a:ext cx="1338069" cy="11600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D9E4BC-ABF2-6744-B041-49666BE2ABE7}" type="datetimeFigureOut">
              <a:rPr lang="en-US" smtClean="0"/>
              <a:t>7/5/16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EC1DD8-DC58-F141-8220-E5D2A382A15B}" type="slidenum">
              <a:rPr lang="en-US" smtClean="0"/>
              <a:t>‹#›</a:t>
            </a:fld>
            <a:endParaRPr lang="en-US"/>
          </a:p>
        </p:txBody>
      </p:sp>
    </p:spTree>
    <p:extLst>
      <p:ext uri="{BB962C8B-B14F-4D97-AF65-F5344CB8AC3E}">
        <p14:creationId xmlns:p14="http://schemas.microsoft.com/office/powerpoint/2010/main" val="1431759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6912A-2E95-2243-8CD4-5140714B119E}" type="datetimeFigureOut">
              <a:rPr lang="en-US" smtClean="0"/>
              <a:t>7/5/16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70F103-0456-4148-A95D-EEABBE47DC0D}" type="slidenum">
              <a:rPr lang="en-US" smtClean="0"/>
              <a:t>‹#›</a:t>
            </a:fld>
            <a:endParaRPr lang="en-US"/>
          </a:p>
        </p:txBody>
      </p:sp>
    </p:spTree>
    <p:extLst>
      <p:ext uri="{BB962C8B-B14F-4D97-AF65-F5344CB8AC3E}">
        <p14:creationId xmlns:p14="http://schemas.microsoft.com/office/powerpoint/2010/main" val="1556904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1</a:t>
            </a:fld>
            <a:endParaRPr lang="en-US"/>
          </a:p>
        </p:txBody>
      </p:sp>
    </p:spTree>
    <p:extLst>
      <p:ext uri="{BB962C8B-B14F-4D97-AF65-F5344CB8AC3E}">
        <p14:creationId xmlns:p14="http://schemas.microsoft.com/office/powerpoint/2010/main" val="323777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Only distinguishes</a:t>
            </a:r>
          </a:p>
          <a:p>
            <a:r>
              <a:rPr lang="en-US" sz="1200" b="0" i="0" u="none" strike="noStrike" kern="1200" baseline="0" dirty="0" smtClean="0">
                <a:solidFill>
                  <a:schemeClr val="tx1"/>
                </a:solidFill>
                <a:latin typeface="+mn-lt"/>
                <a:ea typeface="+mn-ea"/>
                <a:cs typeface="+mn-cs"/>
              </a:rPr>
              <a:t>between two different</a:t>
            </a:r>
          </a:p>
          <a:p>
            <a:r>
              <a:rPr lang="en-US" sz="1200" b="0" i="0" u="none" strike="noStrike" kern="1200" baseline="0" dirty="0" smtClean="0">
                <a:solidFill>
                  <a:schemeClr val="tx1"/>
                </a:solidFill>
                <a:latin typeface="+mn-lt"/>
                <a:ea typeface="+mn-ea"/>
                <a:cs typeface="+mn-cs"/>
              </a:rPr>
              <a:t>classes (+1/-1)</a:t>
            </a:r>
            <a:endParaRPr lang="en-US" dirty="0"/>
          </a:p>
        </p:txBody>
      </p:sp>
      <p:sp>
        <p:nvSpPr>
          <p:cNvPr id="4" name="Slide Number Placeholder 3"/>
          <p:cNvSpPr>
            <a:spLocks noGrp="1"/>
          </p:cNvSpPr>
          <p:nvPr>
            <p:ph type="sldNum" sz="quarter" idx="10"/>
          </p:nvPr>
        </p:nvSpPr>
        <p:spPr/>
        <p:txBody>
          <a:bodyPr/>
          <a:lstStyle/>
          <a:p>
            <a:fld id="{4CE04CC0-3F9E-1447-89D7-608B72ACEB48}"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47796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04CC0-3F9E-1447-89D7-608B72ACEB48}"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37140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latin typeface="Arial" charset="0"/>
                <a:ea typeface="Arial Unicode MS" charset="0"/>
                <a:cs typeface="Arial Unicode MS" charset="0"/>
              </a:rPr>
              <a:t>Features/voxels with low |</a:t>
            </a:r>
            <a:r>
              <a:rPr lang="en-US" sz="2200" dirty="0" err="1" smtClean="0">
                <a:latin typeface="Arial" charset="0"/>
                <a:ea typeface="Arial Unicode MS" charset="0"/>
                <a:cs typeface="Arial Unicode MS" charset="0"/>
              </a:rPr>
              <a:t>w</a:t>
            </a:r>
            <a:r>
              <a:rPr lang="en-US" sz="2200" baseline="-25000" dirty="0" err="1" smtClean="0">
                <a:latin typeface="Arial" charset="0"/>
                <a:ea typeface="Arial Unicode MS" charset="0"/>
                <a:cs typeface="Arial Unicode MS" charset="0"/>
              </a:rPr>
              <a:t>i</a:t>
            </a:r>
            <a:r>
              <a:rPr lang="en-US" sz="2200" dirty="0" smtClean="0">
                <a:latin typeface="Arial" charset="0"/>
                <a:ea typeface="Arial Unicode MS" charset="0"/>
                <a:cs typeface="Arial Unicode MS" charset="0"/>
              </a:rPr>
              <a:t>| are removed from the dataset, while retaining those encoding the discriminative information (high |</a:t>
            </a:r>
            <a:r>
              <a:rPr lang="en-US" sz="2200" dirty="0" err="1" smtClean="0">
                <a:latin typeface="Arial" charset="0"/>
                <a:ea typeface="Arial Unicode MS" charset="0"/>
                <a:cs typeface="Arial Unicode MS" charset="0"/>
              </a:rPr>
              <a:t>w</a:t>
            </a:r>
            <a:r>
              <a:rPr lang="en-US" sz="2200" baseline="-25000" dirty="0" err="1" smtClean="0">
                <a:latin typeface="Arial" charset="0"/>
                <a:ea typeface="Arial Unicode MS" charset="0"/>
                <a:cs typeface="Arial Unicode MS" charset="0"/>
              </a:rPr>
              <a:t>i</a:t>
            </a:r>
            <a:r>
              <a:rPr lang="en-US" sz="2200" dirty="0" smtClean="0">
                <a:latin typeface="Arial" charset="0"/>
                <a:ea typeface="Arial Unicode MS" charset="0"/>
                <a:cs typeface="Arial Unicode MS"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charset="0"/>
                <a:ea typeface="ＭＳ Ｐゴシック" charset="0"/>
                <a:cs typeface="Arial Unicode MS" charset="0"/>
              </a:rPr>
              <a:t>We are interested both in reducing the large number of voxels to classify and in the visual information contained in the discrimination maps</a:t>
            </a:r>
          </a:p>
          <a:p>
            <a:endParaRPr lang="en-US" dirty="0"/>
          </a:p>
        </p:txBody>
      </p:sp>
      <p:sp>
        <p:nvSpPr>
          <p:cNvPr id="4" name="Slide Number Placeholder 3"/>
          <p:cNvSpPr>
            <a:spLocks noGrp="1"/>
          </p:cNvSpPr>
          <p:nvPr>
            <p:ph type="sldNum" sz="quarter" idx="10"/>
          </p:nvPr>
        </p:nvSpPr>
        <p:spPr/>
        <p:txBody>
          <a:bodyPr/>
          <a:lstStyle/>
          <a:p>
            <a:fld id="{4CE04CC0-3F9E-1447-89D7-608B72ACEB48}"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07023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A8783-A3C0-5841-A3CF-5F8A5FCC9402}"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74284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27</a:t>
            </a:fld>
            <a:endParaRPr lang="en-US"/>
          </a:p>
        </p:txBody>
      </p:sp>
    </p:spTree>
    <p:extLst>
      <p:ext uri="{BB962C8B-B14F-4D97-AF65-F5344CB8AC3E}">
        <p14:creationId xmlns:p14="http://schemas.microsoft.com/office/powerpoint/2010/main" val="384838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28</a:t>
            </a:fld>
            <a:endParaRPr lang="en-US"/>
          </a:p>
        </p:txBody>
      </p:sp>
    </p:spTree>
    <p:extLst>
      <p:ext uri="{BB962C8B-B14F-4D97-AF65-F5344CB8AC3E}">
        <p14:creationId xmlns:p14="http://schemas.microsoft.com/office/powerpoint/2010/main" val="180262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70F103-0456-4148-A95D-EEABBE47DC0D}" type="slidenum">
              <a:rPr lang="en-US" smtClean="0"/>
              <a:t>29</a:t>
            </a:fld>
            <a:endParaRPr lang="en-US"/>
          </a:p>
        </p:txBody>
      </p:sp>
    </p:spTree>
    <p:extLst>
      <p:ext uri="{BB962C8B-B14F-4D97-AF65-F5344CB8AC3E}">
        <p14:creationId xmlns:p14="http://schemas.microsoft.com/office/powerpoint/2010/main" val="142676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2</a:t>
            </a:fld>
            <a:endParaRPr lang="en-US"/>
          </a:p>
        </p:txBody>
      </p:sp>
    </p:spTree>
    <p:extLst>
      <p:ext uri="{BB962C8B-B14F-4D97-AF65-F5344CB8AC3E}">
        <p14:creationId xmlns:p14="http://schemas.microsoft.com/office/powerpoint/2010/main" val="87431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70F103-0456-4148-A95D-EEABBE47DC0D}" type="slidenum">
              <a:rPr lang="en-US" smtClean="0"/>
              <a:t>3</a:t>
            </a:fld>
            <a:endParaRPr lang="en-US"/>
          </a:p>
        </p:txBody>
      </p:sp>
    </p:spTree>
    <p:extLst>
      <p:ext uri="{BB962C8B-B14F-4D97-AF65-F5344CB8AC3E}">
        <p14:creationId xmlns:p14="http://schemas.microsoft.com/office/powerpoint/2010/main" val="4624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7</a:t>
            </a:fld>
            <a:endParaRPr lang="en-US"/>
          </a:p>
        </p:txBody>
      </p:sp>
    </p:spTree>
    <p:extLst>
      <p:ext uri="{BB962C8B-B14F-4D97-AF65-F5344CB8AC3E}">
        <p14:creationId xmlns:p14="http://schemas.microsoft.com/office/powerpoint/2010/main" val="187220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8</a:t>
            </a:fld>
            <a:endParaRPr lang="en-US"/>
          </a:p>
        </p:txBody>
      </p:sp>
    </p:spTree>
    <p:extLst>
      <p:ext uri="{BB962C8B-B14F-4D97-AF65-F5344CB8AC3E}">
        <p14:creationId xmlns:p14="http://schemas.microsoft.com/office/powerpoint/2010/main" val="147402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800"/>
              </a:spcBef>
              <a:buNone/>
            </a:pPr>
            <a:r>
              <a:rPr lang="en-US" sz="1200" b="1" dirty="0" smtClean="0">
                <a:solidFill>
                  <a:srgbClr val="6EB8EA"/>
                </a:solidFill>
              </a:rPr>
              <a:t>FRONTAL LOBE</a:t>
            </a:r>
            <a:endParaRPr lang="en-US" sz="1200" dirty="0" smtClean="0">
              <a:solidFill>
                <a:srgbClr val="6EB8EA"/>
              </a:solidFill>
            </a:endParaRPr>
          </a:p>
          <a:p>
            <a:pPr>
              <a:lnSpc>
                <a:spcPct val="120000"/>
              </a:lnSpc>
              <a:spcBef>
                <a:spcPts val="800"/>
              </a:spcBef>
            </a:pPr>
            <a:r>
              <a:rPr lang="en-US" sz="1200" dirty="0" smtClean="0"/>
              <a:t>Concerned with reasoning, planning, parts of speech and movement (motor cortex), emotions, and problem-solving.</a:t>
            </a:r>
          </a:p>
          <a:p>
            <a:pPr marL="0" indent="0">
              <a:lnSpc>
                <a:spcPct val="120000"/>
              </a:lnSpc>
              <a:spcBef>
                <a:spcPts val="800"/>
              </a:spcBef>
              <a:buNone/>
            </a:pPr>
            <a:r>
              <a:rPr lang="en-US" sz="1200" b="1" dirty="0" smtClean="0">
                <a:solidFill>
                  <a:schemeClr val="accent3">
                    <a:lumMod val="40000"/>
                    <a:lumOff val="60000"/>
                  </a:schemeClr>
                </a:solidFill>
              </a:rPr>
              <a:t>PARIETAL LOBE</a:t>
            </a:r>
            <a:endParaRPr lang="en-US" sz="1200" dirty="0" smtClean="0">
              <a:solidFill>
                <a:schemeClr val="accent3">
                  <a:lumMod val="40000"/>
                  <a:lumOff val="60000"/>
                </a:schemeClr>
              </a:solidFill>
            </a:endParaRPr>
          </a:p>
          <a:p>
            <a:pPr>
              <a:lnSpc>
                <a:spcPct val="120000"/>
              </a:lnSpc>
              <a:spcBef>
                <a:spcPts val="800"/>
              </a:spcBef>
            </a:pPr>
            <a:r>
              <a:rPr lang="en-US" sz="1200" dirty="0" smtClean="0"/>
              <a:t>Concerned with perception of stimuli such as touch, pressure, temperature and pain.</a:t>
            </a:r>
          </a:p>
          <a:p>
            <a:pPr marL="0" indent="0">
              <a:lnSpc>
                <a:spcPct val="120000"/>
              </a:lnSpc>
              <a:spcBef>
                <a:spcPts val="800"/>
              </a:spcBef>
              <a:buNone/>
            </a:pPr>
            <a:r>
              <a:rPr lang="en-US" sz="1200" b="1" dirty="0" smtClean="0">
                <a:solidFill>
                  <a:schemeClr val="accent5"/>
                </a:solidFill>
              </a:rPr>
              <a:t>TEMPORAL LOBE</a:t>
            </a:r>
            <a:endParaRPr lang="en-US" sz="1200" dirty="0" smtClean="0">
              <a:solidFill>
                <a:schemeClr val="accent5"/>
              </a:solidFill>
            </a:endParaRPr>
          </a:p>
          <a:p>
            <a:pPr>
              <a:lnSpc>
                <a:spcPct val="120000"/>
              </a:lnSpc>
              <a:spcBef>
                <a:spcPts val="800"/>
              </a:spcBef>
            </a:pPr>
            <a:r>
              <a:rPr lang="en-US" sz="1200" dirty="0" smtClean="0"/>
              <a:t>Concerned with perception and recognition of auditory stimuli (hearing) and memory (hippocampus).</a:t>
            </a:r>
          </a:p>
          <a:p>
            <a:pPr marL="0" indent="0">
              <a:lnSpc>
                <a:spcPct val="120000"/>
              </a:lnSpc>
              <a:spcBef>
                <a:spcPts val="800"/>
              </a:spcBef>
              <a:buNone/>
            </a:pPr>
            <a:r>
              <a:rPr lang="en-US" sz="1200" b="1" dirty="0" smtClean="0">
                <a:solidFill>
                  <a:srgbClr val="B56097"/>
                </a:solidFill>
              </a:rPr>
              <a:t>OCCIPITAL LOBE</a:t>
            </a:r>
            <a:endParaRPr lang="en-US" sz="1200" dirty="0" smtClean="0">
              <a:solidFill>
                <a:srgbClr val="B56097"/>
              </a:solidFill>
            </a:endParaRPr>
          </a:p>
          <a:p>
            <a:pPr>
              <a:lnSpc>
                <a:spcPct val="120000"/>
              </a:lnSpc>
              <a:spcBef>
                <a:spcPts val="800"/>
              </a:spcBef>
            </a:pPr>
            <a:r>
              <a:rPr lang="en-US" sz="1200" dirty="0" smtClean="0"/>
              <a:t>Concerned with many aspects of vision.</a:t>
            </a:r>
          </a:p>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10</a:t>
            </a:fld>
            <a:endParaRPr lang="en-US"/>
          </a:p>
        </p:txBody>
      </p:sp>
    </p:spTree>
    <p:extLst>
      <p:ext uri="{BB962C8B-B14F-4D97-AF65-F5344CB8AC3E}">
        <p14:creationId xmlns:p14="http://schemas.microsoft.com/office/powerpoint/2010/main" val="304318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0F103-0456-4148-A95D-EEABBE47DC0D}" type="slidenum">
              <a:rPr lang="en-US" smtClean="0"/>
              <a:t>11</a:t>
            </a:fld>
            <a:endParaRPr lang="en-US"/>
          </a:p>
        </p:txBody>
      </p:sp>
    </p:spTree>
    <p:extLst>
      <p:ext uri="{BB962C8B-B14F-4D97-AF65-F5344CB8AC3E}">
        <p14:creationId xmlns:p14="http://schemas.microsoft.com/office/powerpoint/2010/main" val="3078921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a:tabLst>
                <a:tab pos="634643" algn="l"/>
                <a:tab pos="1269286" algn="l"/>
                <a:tab pos="1903929" algn="l"/>
                <a:tab pos="2538573" algn="l"/>
              </a:tabLst>
              <a:defRPr sz="2100">
                <a:solidFill>
                  <a:schemeClr val="tx1"/>
                </a:solidFill>
                <a:latin typeface="Arial" charset="0"/>
                <a:ea typeface="ＭＳ Ｐゴシック" charset="0"/>
                <a:cs typeface="DejaVu Sans" charset="0"/>
              </a:defRPr>
            </a:lvl1pPr>
            <a:lvl2pPr marL="33254743" indent="-32853916" eaLnBrk="0">
              <a:tabLst>
                <a:tab pos="634643" algn="l"/>
                <a:tab pos="1269286" algn="l"/>
                <a:tab pos="1903929" algn="l"/>
                <a:tab pos="2538573" algn="l"/>
              </a:tabLst>
              <a:defRPr sz="2100">
                <a:solidFill>
                  <a:schemeClr val="tx1"/>
                </a:solidFill>
                <a:latin typeface="Arial" charset="0"/>
                <a:ea typeface="DejaVu Sans" charset="0"/>
                <a:cs typeface="DejaVu Sans" charset="0"/>
              </a:defRPr>
            </a:lvl2pPr>
            <a:lvl3pPr eaLnBrk="0">
              <a:tabLst>
                <a:tab pos="634643" algn="l"/>
                <a:tab pos="1269286" algn="l"/>
                <a:tab pos="1903929" algn="l"/>
                <a:tab pos="2538573" algn="l"/>
              </a:tabLst>
              <a:defRPr sz="2100">
                <a:solidFill>
                  <a:schemeClr val="tx1"/>
                </a:solidFill>
                <a:latin typeface="Arial" charset="0"/>
                <a:ea typeface="DejaVu Sans" charset="0"/>
                <a:cs typeface="DejaVu Sans" charset="0"/>
              </a:defRPr>
            </a:lvl3pPr>
            <a:lvl4pPr eaLnBrk="0">
              <a:tabLst>
                <a:tab pos="634643" algn="l"/>
                <a:tab pos="1269286" algn="l"/>
                <a:tab pos="1903929" algn="l"/>
                <a:tab pos="2538573" algn="l"/>
              </a:tabLst>
              <a:defRPr sz="2100">
                <a:solidFill>
                  <a:schemeClr val="tx1"/>
                </a:solidFill>
                <a:latin typeface="Arial" charset="0"/>
                <a:ea typeface="DejaVu Sans" charset="0"/>
                <a:cs typeface="DejaVu Sans" charset="0"/>
              </a:defRPr>
            </a:lvl4pPr>
            <a:lvl5pPr eaLnBrk="0">
              <a:tabLst>
                <a:tab pos="634643" algn="l"/>
                <a:tab pos="1269286" algn="l"/>
                <a:tab pos="1903929" algn="l"/>
                <a:tab pos="2538573" algn="l"/>
              </a:tabLst>
              <a:defRPr sz="2100">
                <a:solidFill>
                  <a:schemeClr val="tx1"/>
                </a:solidFill>
                <a:latin typeface="Arial" charset="0"/>
                <a:ea typeface="DejaVu Sans" charset="0"/>
                <a:cs typeface="DejaVu Sans" charset="0"/>
              </a:defRPr>
            </a:lvl5pPr>
            <a:lvl6pPr marL="400827" eaLnBrk="0" fontAlgn="base" hangingPunct="0">
              <a:lnSpc>
                <a:spcPct val="93000"/>
              </a:lnSpc>
              <a:spcBef>
                <a:spcPct val="0"/>
              </a:spcBef>
              <a:spcAft>
                <a:spcPct val="0"/>
              </a:spcAft>
              <a:tabLst>
                <a:tab pos="634643" algn="l"/>
                <a:tab pos="1269286" algn="l"/>
                <a:tab pos="1903929" algn="l"/>
                <a:tab pos="2538573" algn="l"/>
              </a:tabLst>
              <a:defRPr sz="2100">
                <a:solidFill>
                  <a:schemeClr val="tx1"/>
                </a:solidFill>
                <a:latin typeface="Arial" charset="0"/>
                <a:ea typeface="DejaVu Sans" charset="0"/>
                <a:cs typeface="DejaVu Sans" charset="0"/>
              </a:defRPr>
            </a:lvl6pPr>
            <a:lvl7pPr marL="801654" eaLnBrk="0" fontAlgn="base" hangingPunct="0">
              <a:lnSpc>
                <a:spcPct val="93000"/>
              </a:lnSpc>
              <a:spcBef>
                <a:spcPct val="0"/>
              </a:spcBef>
              <a:spcAft>
                <a:spcPct val="0"/>
              </a:spcAft>
              <a:tabLst>
                <a:tab pos="634643" algn="l"/>
                <a:tab pos="1269286" algn="l"/>
                <a:tab pos="1903929" algn="l"/>
                <a:tab pos="2538573" algn="l"/>
              </a:tabLst>
              <a:defRPr sz="2100">
                <a:solidFill>
                  <a:schemeClr val="tx1"/>
                </a:solidFill>
                <a:latin typeface="Arial" charset="0"/>
                <a:ea typeface="DejaVu Sans" charset="0"/>
                <a:cs typeface="DejaVu Sans" charset="0"/>
              </a:defRPr>
            </a:lvl7pPr>
            <a:lvl8pPr marL="1202482" eaLnBrk="0" fontAlgn="base" hangingPunct="0">
              <a:lnSpc>
                <a:spcPct val="93000"/>
              </a:lnSpc>
              <a:spcBef>
                <a:spcPct val="0"/>
              </a:spcBef>
              <a:spcAft>
                <a:spcPct val="0"/>
              </a:spcAft>
              <a:tabLst>
                <a:tab pos="634643" algn="l"/>
                <a:tab pos="1269286" algn="l"/>
                <a:tab pos="1903929" algn="l"/>
                <a:tab pos="2538573" algn="l"/>
              </a:tabLst>
              <a:defRPr sz="2100">
                <a:solidFill>
                  <a:schemeClr val="tx1"/>
                </a:solidFill>
                <a:latin typeface="Arial" charset="0"/>
                <a:ea typeface="DejaVu Sans" charset="0"/>
                <a:cs typeface="DejaVu Sans" charset="0"/>
              </a:defRPr>
            </a:lvl8pPr>
            <a:lvl9pPr marL="1603309" eaLnBrk="0" fontAlgn="base" hangingPunct="0">
              <a:lnSpc>
                <a:spcPct val="93000"/>
              </a:lnSpc>
              <a:spcBef>
                <a:spcPct val="0"/>
              </a:spcBef>
              <a:spcAft>
                <a:spcPct val="0"/>
              </a:spcAft>
              <a:tabLst>
                <a:tab pos="634643" algn="l"/>
                <a:tab pos="1269286" algn="l"/>
                <a:tab pos="1903929" algn="l"/>
                <a:tab pos="2538573" algn="l"/>
              </a:tabLst>
              <a:defRPr sz="2100">
                <a:solidFill>
                  <a:schemeClr val="tx1"/>
                </a:solidFill>
                <a:latin typeface="Arial" charset="0"/>
                <a:ea typeface="DejaVu Sans" charset="0"/>
                <a:cs typeface="DejaVu Sans" charset="0"/>
              </a:defRPr>
            </a:lvl9pPr>
          </a:lstStyle>
          <a:p>
            <a:pPr eaLnBrk="1"/>
            <a:fld id="{604EC275-E9DA-F843-B005-47E2998B4743}" type="slidenum">
              <a:rPr lang="fi-FI" sz="1200">
                <a:solidFill>
                  <a:srgbClr val="000000"/>
                </a:solidFill>
                <a:latin typeface="Times New Roman" charset="0"/>
              </a:rPr>
              <a:pPr eaLnBrk="1"/>
              <a:t>16</a:t>
            </a:fld>
            <a:endParaRPr lang="fi-FI" sz="1200">
              <a:solidFill>
                <a:srgbClr val="000000"/>
              </a:solidFill>
              <a:latin typeface="Times New Roman" charset="0"/>
            </a:endParaRPr>
          </a:p>
        </p:txBody>
      </p:sp>
      <p:sp>
        <p:nvSpPr>
          <p:cNvPr id="44035" name="Text Box 1"/>
          <p:cNvSpPr>
            <a:spLocks noGrp="1" noRot="1" noChangeAspect="1" noChangeArrowheads="1"/>
          </p:cNvSpPr>
          <p:nvPr>
            <p:ph type="sldImg"/>
          </p:nvPr>
        </p:nvSpPr>
        <p:spPr>
          <a:xfrm>
            <a:off x="1143000" y="695325"/>
            <a:ext cx="4570413" cy="3427413"/>
          </a:xfrm>
          <a:solidFill>
            <a:srgbClr val="FFFFFF"/>
          </a:solidFill>
          <a:ln>
            <a:solidFill>
              <a:srgbClr val="000000"/>
            </a:solidFill>
            <a:miter lim="800000"/>
            <a:headEnd/>
            <a:tailEnd/>
          </a:ln>
        </p:spPr>
      </p:sp>
      <p:sp>
        <p:nvSpPr>
          <p:cNvPr id="44036" name="Text Box 2"/>
          <p:cNvSpPr>
            <a:spLocks noGrp="1" noChangeArrowheads="1"/>
          </p:cNvSpPr>
          <p:nvPr>
            <p:ph type="body" idx="1"/>
          </p:nvPr>
        </p:nvSpPr>
        <p:spPr>
          <a:xfrm>
            <a:off x="685512" y="4343231"/>
            <a:ext cx="5486976" cy="4037751"/>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9165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tasks cannot be defined well, except by examples (e.g., recognizing people).</a:t>
            </a:r>
          </a:p>
          <a:p>
            <a:endParaRPr lang="en-US" dirty="0" smtClean="0"/>
          </a:p>
          <a:p>
            <a:r>
              <a:rPr lang="en-US" b="1" u="sng" dirty="0" smtClean="0"/>
              <a:t>Training a decision-making system</a:t>
            </a:r>
            <a:r>
              <a:rPr lang="en-US" dirty="0" smtClean="0"/>
              <a:t> </a:t>
            </a:r>
          </a:p>
          <a:p>
            <a:pPr lvl="1"/>
            <a:r>
              <a:rPr lang="en-US" dirty="0" smtClean="0"/>
              <a:t>Defining a criterion for success [What is the error that needs to be minimized?]</a:t>
            </a:r>
          </a:p>
          <a:p>
            <a:pPr lvl="1"/>
            <a:r>
              <a:rPr lang="en-US" dirty="0" smtClean="0"/>
              <a:t>Choose an algorithm capable of finding weights of a linear function that minimize that error [e.g. the Least Mean Square (LMS) training rule].</a:t>
            </a:r>
          </a:p>
          <a:p>
            <a:endParaRPr lang="en-US" dirty="0"/>
          </a:p>
        </p:txBody>
      </p:sp>
      <p:sp>
        <p:nvSpPr>
          <p:cNvPr id="4" name="Slide Number Placeholder 3"/>
          <p:cNvSpPr>
            <a:spLocks noGrp="1"/>
          </p:cNvSpPr>
          <p:nvPr>
            <p:ph type="sldNum" sz="quarter" idx="10"/>
          </p:nvPr>
        </p:nvSpPr>
        <p:spPr/>
        <p:txBody>
          <a:bodyPr/>
          <a:lstStyle/>
          <a:p>
            <a:fld id="{4CE04CC0-3F9E-1447-89D7-608B72ACEB48}"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079208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D3F0CD-F669-BC43-9847-41AFA44FD189}" type="datetime1">
              <a:rPr lang="it-IT" smtClean="0"/>
              <a:t>05/07/16</a:t>
            </a:fld>
            <a:endParaRPr lang="en-US"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77BA2-1A8D-AA4A-AA88-5EA17B442B2D}"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7E46A6-5A0E-1B42-A7D6-0110F6BE8847}"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84593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574E22-D4C9-764C-892F-30B4AE9874A1}"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788976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4B468-25AC-D042-938A-646850386A1B}"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288553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F1AFA-DDA1-DF40-9222-490DE0ABC5A0}" type="datetime1">
              <a:rPr lang="it-IT" smtClean="0"/>
              <a:t>05/07/16</a:t>
            </a:fld>
            <a:endParaRPr lang="en-US"/>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102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173DC-704D-0C4F-A0A4-9655C5F70AB6}" type="datetime1">
              <a:rPr lang="it-IT" smtClean="0"/>
              <a:t>05/07/16</a:t>
            </a:fld>
            <a:endParaRPr lang="en-US"/>
          </a:p>
        </p:txBody>
      </p:sp>
      <p:sp>
        <p:nvSpPr>
          <p:cNvPr id="8" name="Footer Placeholder 7"/>
          <p:cNvSpPr>
            <a:spLocks noGrp="1"/>
          </p:cNvSpPr>
          <p:nvPr>
            <p:ph type="ftr" sz="quarter" idx="11"/>
          </p:nvPr>
        </p:nvSpPr>
        <p:spPr/>
        <p:txBody>
          <a:bodyPr/>
          <a:lstStyle/>
          <a:p>
            <a:r>
              <a:rPr lang="en-US" smtClean="0"/>
              <a:t>A. Retico</a:t>
            </a:r>
            <a:endParaRPr lang="en-US"/>
          </a:p>
        </p:txBody>
      </p:sp>
      <p:sp>
        <p:nvSpPr>
          <p:cNvPr id="9" name="Slide Number Placeholder 8"/>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342311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E7141C-2E24-104D-A7C1-7F89EF62022C}" type="datetime1">
              <a:rPr lang="it-IT" smtClean="0"/>
              <a:t>05/07/16</a:t>
            </a:fld>
            <a:endParaRPr lang="en-US"/>
          </a:p>
        </p:txBody>
      </p:sp>
      <p:sp>
        <p:nvSpPr>
          <p:cNvPr id="4" name="Footer Placeholder 3"/>
          <p:cNvSpPr>
            <a:spLocks noGrp="1"/>
          </p:cNvSpPr>
          <p:nvPr>
            <p:ph type="ftr" sz="quarter" idx="11"/>
          </p:nvPr>
        </p:nvSpPr>
        <p:spPr/>
        <p:txBody>
          <a:bodyPr/>
          <a:lstStyle/>
          <a:p>
            <a:r>
              <a:rPr lang="en-US" smtClean="0"/>
              <a:t>A. Retico</a:t>
            </a:r>
            <a:endParaRPr lang="en-US"/>
          </a:p>
        </p:txBody>
      </p:sp>
      <p:sp>
        <p:nvSpPr>
          <p:cNvPr id="5" name="Slide Number Placeholder 4"/>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372878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06FE2-0EE6-D346-8C50-9607333641B1}" type="datetime1">
              <a:rPr lang="it-IT" smtClean="0"/>
              <a:t>05/07/16</a:t>
            </a:fld>
            <a:endParaRPr lang="en-US"/>
          </a:p>
        </p:txBody>
      </p:sp>
      <p:sp>
        <p:nvSpPr>
          <p:cNvPr id="3" name="Footer Placeholder 2"/>
          <p:cNvSpPr>
            <a:spLocks noGrp="1"/>
          </p:cNvSpPr>
          <p:nvPr>
            <p:ph type="ftr" sz="quarter" idx="11"/>
          </p:nvPr>
        </p:nvSpPr>
        <p:spPr/>
        <p:txBody>
          <a:bodyPr/>
          <a:lstStyle/>
          <a:p>
            <a:r>
              <a:rPr lang="en-US" smtClean="0"/>
              <a:t>A. Retico</a:t>
            </a:r>
            <a:endParaRPr lang="en-US"/>
          </a:p>
        </p:txBody>
      </p:sp>
      <p:sp>
        <p:nvSpPr>
          <p:cNvPr id="4" name="Slide Number Placeholder 3"/>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4167378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454C04-D647-294C-9B72-A5FC03CD7BEF}" type="datetime1">
              <a:rPr lang="it-IT" smtClean="0"/>
              <a:t>05/07/16</a:t>
            </a:fld>
            <a:endParaRPr lang="en-US"/>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257704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F1E5C-54C2-CA43-810E-8FA70B57CB3D}" type="datetime1">
              <a:rPr lang="it-IT" smtClean="0"/>
              <a:t>05/07/16</a:t>
            </a:fld>
            <a:endParaRPr lang="en-US"/>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280585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61933E-F41A-9A40-B9E3-AB1F4A20C806}" type="datetime1">
              <a:rPr lang="it-IT" smtClean="0"/>
              <a:t>05/07/16</a:t>
            </a:fld>
            <a:endParaRPr lang="en-US"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4455B-00E6-6A48-9A5C-E8B9F473E63F}"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3621459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A10BF-333D-3243-AAA3-D154D2425E15}"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166253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739BC3-B252-FD4B-A23B-4DC0D1755B20}" type="datetime1">
              <a:rPr lang="it-IT" smtClean="0"/>
              <a:t>05/07/16</a:t>
            </a:fld>
            <a:endParaRPr lang="en-US"/>
          </a:p>
        </p:txBody>
      </p:sp>
      <p:sp>
        <p:nvSpPr>
          <p:cNvPr id="4" name="Footer Placeholder 3"/>
          <p:cNvSpPr>
            <a:spLocks noGrp="1"/>
          </p:cNvSpPr>
          <p:nvPr>
            <p:ph type="ftr" sz="quarter" idx="11"/>
          </p:nvPr>
        </p:nvSpPr>
        <p:spPr/>
        <p:txBody>
          <a:bodyPr/>
          <a:lstStyle/>
          <a:p>
            <a:r>
              <a:rPr lang="en-US" smtClean="0"/>
              <a:t>A. Retico</a:t>
            </a:r>
            <a:endParaRPr lang="en-US"/>
          </a:p>
        </p:txBody>
      </p:sp>
      <p:sp>
        <p:nvSpPr>
          <p:cNvPr id="5" name="Slide Number Placeholder 4"/>
          <p:cNvSpPr>
            <a:spLocks noGrp="1"/>
          </p:cNvSpPr>
          <p:nvPr>
            <p:ph type="sldNum" sz="quarter" idx="12"/>
          </p:nvPr>
        </p:nvSpPr>
        <p:spPr/>
        <p:txBody>
          <a:bodyPr/>
          <a:lstStyle/>
          <a:p>
            <a:fld id="{DDC5105E-ACBA-9641-A3F0-D9E9BA0B90FD}" type="slidenum">
              <a:rPr lang="en-US" smtClean="0"/>
              <a:t>‹#›</a:t>
            </a:fld>
            <a:endParaRPr lang="en-US"/>
          </a:p>
        </p:txBody>
      </p:sp>
    </p:spTree>
    <p:extLst>
      <p:ext uri="{BB962C8B-B14F-4D97-AF65-F5344CB8AC3E}">
        <p14:creationId xmlns:p14="http://schemas.microsoft.com/office/powerpoint/2010/main" val="182114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61EA7D-86FA-C140-9755-75AD5A370F78}"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8404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9A18B7-ABCB-8C4A-85DD-A7DC502BC118}"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598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9A7F0-29EB-0E4D-8D06-B419EB4FC18B}"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6306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821145-C528-8B4D-9AEA-5A568D4A2594}"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7" name="Slide Number Placeholder 6"/>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521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33A7FB-68B4-3745-894F-B8A7A00EE4F3}"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9" name="Slide Number Placeholder 8"/>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0933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256C47-69FB-BD41-AE46-BBB19CC22C8F}"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5" name="Slide Number Placeholder 4"/>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459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18FBB-2CB7-7449-8E28-00EF43CC28FE}"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4" name="Slide Number Placeholder 3"/>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291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8C0209E-8E7C-5B49-A673-D729BA15C8EF}" type="datetime1">
              <a:rPr lang="it-IT" smtClean="0"/>
              <a:t>05/07/16</a:t>
            </a:fld>
            <a:endParaRPr lang="en-US" dirty="0"/>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905AE-4829-5449-8065-8DD530340316}"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7" name="Slide Number Placeholder 6"/>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2349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7656D-EE1D-6A40-A960-32FF29DA5693}"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7" name="Slide Number Placeholder 6"/>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613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861D49-D207-E845-BDD6-37DC7748C12B}"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730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D4C1A-44A7-BD44-81B9-D62A81F90F6F}"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12"/>
          </p:nvPr>
        </p:nvSpPr>
        <p:spPr/>
        <p:txBody>
          <a:body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936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0880AD-358B-114A-BF6B-C21974EC4A59}" type="datetime1">
              <a:rPr lang="it-IT" smtClean="0"/>
              <a:t>05/07/16</a:t>
            </a:fld>
            <a:endParaRPr lang="en-US" dirty="0"/>
          </a:p>
        </p:txBody>
      </p:sp>
      <p:sp>
        <p:nvSpPr>
          <p:cNvPr id="8" name="Footer Placeholder 7"/>
          <p:cNvSpPr>
            <a:spLocks noGrp="1"/>
          </p:cNvSpPr>
          <p:nvPr>
            <p:ph type="ftr" sz="quarter" idx="11"/>
          </p:nvPr>
        </p:nvSpPr>
        <p:spPr/>
        <p:txBody>
          <a:bodyPr/>
          <a:lstStyle/>
          <a:p>
            <a:r>
              <a:rPr lang="en-US" smtClean="0"/>
              <a:t>A. Retico</a:t>
            </a:r>
            <a:endParaRPr lang="en-US"/>
          </a:p>
        </p:txBody>
      </p:sp>
      <p:sp>
        <p:nvSpPr>
          <p:cNvPr id="9" name="Slide Number Placeholder 8"/>
          <p:cNvSpPr>
            <a:spLocks noGrp="1"/>
          </p:cNvSpPr>
          <p:nvPr>
            <p:ph type="sldNum" sz="quarter" idx="12"/>
          </p:nvPr>
        </p:nvSpPr>
        <p:spPr/>
        <p:txBody>
          <a:bodyPr/>
          <a:lstStyle/>
          <a:p>
            <a:fld id="{1922C6EE-91C4-714F-ACE0-F7D22ECD40B6}"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F4DC2C-5642-1743-A0E1-B35480671231}" type="datetime1">
              <a:rPr lang="it-IT" smtClean="0"/>
              <a:t>05/07/16</a:t>
            </a:fld>
            <a:endParaRPr lang="en-US" dirty="0"/>
          </a:p>
        </p:txBody>
      </p:sp>
      <p:sp>
        <p:nvSpPr>
          <p:cNvPr id="4" name="Footer Placeholder 3"/>
          <p:cNvSpPr>
            <a:spLocks noGrp="1"/>
          </p:cNvSpPr>
          <p:nvPr>
            <p:ph type="ftr" sz="quarter" idx="11"/>
          </p:nvPr>
        </p:nvSpPr>
        <p:spPr/>
        <p:txBody>
          <a:bodyPr/>
          <a:lstStyle/>
          <a:p>
            <a:r>
              <a:rPr lang="en-US" smtClean="0"/>
              <a:t>A. Retico</a:t>
            </a:r>
            <a:endParaRPr lang="en-US"/>
          </a:p>
        </p:txBody>
      </p:sp>
      <p:sp>
        <p:nvSpPr>
          <p:cNvPr id="5" name="Slide Number Placeholder 4"/>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A6A95-0F0C-A940-9BEC-8A568AA9FBE9}" type="datetime1">
              <a:rPr lang="it-IT" smtClean="0"/>
              <a:t>05/07/16</a:t>
            </a:fld>
            <a:endParaRPr lang="en-US" dirty="0"/>
          </a:p>
        </p:txBody>
      </p:sp>
      <p:sp>
        <p:nvSpPr>
          <p:cNvPr id="3" name="Footer Placeholder 2"/>
          <p:cNvSpPr>
            <a:spLocks noGrp="1"/>
          </p:cNvSpPr>
          <p:nvPr>
            <p:ph type="ftr" sz="quarter" idx="11"/>
          </p:nvPr>
        </p:nvSpPr>
        <p:spPr/>
        <p:txBody>
          <a:bodyPr/>
          <a:lstStyle/>
          <a:p>
            <a:r>
              <a:rPr lang="en-US" smtClean="0"/>
              <a:t>A. Retico</a:t>
            </a:r>
            <a:endParaRPr lang="en-US"/>
          </a:p>
        </p:txBody>
      </p:sp>
      <p:sp>
        <p:nvSpPr>
          <p:cNvPr id="4" name="Slide Number Placeholder 3"/>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4F0D0-BEB3-6546-B9A5-044D24FAF3B7}" type="datetime1">
              <a:rPr lang="it-IT" smtClean="0"/>
              <a:t>05/07/16</a:t>
            </a:fld>
            <a:endParaRPr lang="en-US" dirty="0"/>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6CCD6E-68C0-8946-BAD0-966F92302EEF}" type="datetime1">
              <a:rPr lang="it-IT" smtClean="0"/>
              <a:t>05/07/16</a:t>
            </a:fld>
            <a:endParaRPr lang="en-US" dirty="0"/>
          </a:p>
        </p:txBody>
      </p:sp>
      <p:sp>
        <p:nvSpPr>
          <p:cNvPr id="6" name="Footer Placeholder 5"/>
          <p:cNvSpPr>
            <a:spLocks noGrp="1"/>
          </p:cNvSpPr>
          <p:nvPr>
            <p:ph type="ftr" sz="quarter" idx="11"/>
          </p:nvPr>
        </p:nvSpPr>
        <p:spPr/>
        <p:txBody>
          <a:bodyPr/>
          <a:lstStyle/>
          <a:p>
            <a:r>
              <a:rPr lang="en-US" smtClean="0"/>
              <a:t>A. Retico</a:t>
            </a:r>
            <a:endParaRPr lang="en-US"/>
          </a:p>
        </p:txBody>
      </p:sp>
      <p:sp>
        <p:nvSpPr>
          <p:cNvPr id="7" name="Slide Number Placeholder 6"/>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042D32-7770-3B42-A286-ACF9B431B758}" type="datetime1">
              <a:rPr lang="it-IT" smtClean="0"/>
              <a:t>05/07/16</a:t>
            </a:fld>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1922C6EE-91C4-714F-ACE0-F7D22ECD40B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07050"/>
            <a:ext cx="8229600" cy="7743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82632"/>
            <a:ext cx="8229600" cy="509376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220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2278990" y="6517552"/>
            <a:ext cx="5529086" cy="340447"/>
          </a:xfrm>
          <a:prstGeom prst="rect">
            <a:avLst/>
          </a:prstGeom>
        </p:spPr>
        <p:txBody>
          <a:bodyPr vert="horz" lIns="91440" tIns="45720" rIns="91440" bIns="45720" rtlCol="0" anchor="ctr"/>
          <a:lstStyle>
            <a:lvl1pPr algn="l">
              <a:defRPr sz="1200" i="1">
                <a:solidFill>
                  <a:srgbClr val="000000"/>
                </a:solidFill>
              </a:defRPr>
            </a:lvl1pPr>
          </a:lstStyle>
          <a:p>
            <a:fld id="{6BAFCFE8-AADB-EB4D-B6D1-1D7BA8654546}" type="datetime1">
              <a:rPr lang="it-IT" smtClean="0"/>
              <a:t>05/07/16</a:t>
            </a:fld>
            <a:endParaRPr lang="en-US" dirty="0"/>
          </a:p>
        </p:txBody>
      </p:sp>
      <p:sp>
        <p:nvSpPr>
          <p:cNvPr id="5" name="Footer Placeholder 4"/>
          <p:cNvSpPr>
            <a:spLocks noGrp="1"/>
          </p:cNvSpPr>
          <p:nvPr>
            <p:ph type="ftr" sz="quarter" idx="3"/>
          </p:nvPr>
        </p:nvSpPr>
        <p:spPr>
          <a:xfrm>
            <a:off x="673576" y="6517553"/>
            <a:ext cx="1072797" cy="329184"/>
          </a:xfrm>
          <a:prstGeom prst="rect">
            <a:avLst/>
          </a:prstGeom>
        </p:spPr>
        <p:txBody>
          <a:bodyPr vert="horz" lIns="91440" tIns="45720" rIns="91440" bIns="45720" rtlCol="0" anchor="ctr"/>
          <a:lstStyle>
            <a:lvl1pPr algn="r">
              <a:defRPr sz="1200" i="1">
                <a:solidFill>
                  <a:srgbClr val="000000"/>
                </a:solidFill>
              </a:defRPr>
            </a:lvl1pPr>
          </a:lstStyle>
          <a:p>
            <a:r>
              <a:rPr lang="en-US" dirty="0" smtClean="0"/>
              <a:t>A. Retico</a:t>
            </a:r>
            <a:endParaRPr lang="en-US" dirty="0"/>
          </a:p>
        </p:txBody>
      </p:sp>
      <p:sp>
        <p:nvSpPr>
          <p:cNvPr id="6" name="Slide Number Placeholder 5"/>
          <p:cNvSpPr>
            <a:spLocks noGrp="1"/>
          </p:cNvSpPr>
          <p:nvPr>
            <p:ph type="sldNum" sz="quarter" idx="4"/>
          </p:nvPr>
        </p:nvSpPr>
        <p:spPr>
          <a:xfrm>
            <a:off x="7808076" y="6517553"/>
            <a:ext cx="878723" cy="329184"/>
          </a:xfrm>
          <a:prstGeom prst="rect">
            <a:avLst/>
          </a:prstGeom>
        </p:spPr>
        <p:txBody>
          <a:bodyPr vert="horz" lIns="91440" tIns="45720" rIns="91440" bIns="45720" rtlCol="0" anchor="ctr"/>
          <a:lstStyle>
            <a:lvl1pPr algn="r">
              <a:defRPr sz="1400" b="1" i="1">
                <a:solidFill>
                  <a:srgbClr val="000000"/>
                </a:solidFill>
              </a:defRPr>
            </a:lvl1pPr>
          </a:lstStyle>
          <a:p>
            <a:fld id="{1922C6EE-91C4-714F-ACE0-F7D22ECD40B6}" type="slidenum">
              <a:rPr lang="en-US" smtClean="0"/>
              <a:pPr/>
              <a:t>‹#›</a:t>
            </a:fld>
            <a:endParaRPr lang="en-US"/>
          </a:p>
        </p:txBody>
      </p:sp>
      <p:cxnSp>
        <p:nvCxnSpPr>
          <p:cNvPr id="9" name="Straight Connector 8"/>
          <p:cNvCxnSpPr/>
          <p:nvPr userDrawn="1"/>
        </p:nvCxnSpPr>
        <p:spPr>
          <a:xfrm flipV="1">
            <a:off x="980725" y="6493521"/>
            <a:ext cx="7647782" cy="24032"/>
          </a:xfrm>
          <a:prstGeom prst="line">
            <a:avLst/>
          </a:prstGeom>
          <a:ln w="19050">
            <a:solidFill>
              <a:srgbClr val="99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12"/>
          <a:srcRect b="4405"/>
          <a:stretch/>
        </p:blipFill>
        <p:spPr>
          <a:xfrm>
            <a:off x="0" y="5929869"/>
            <a:ext cx="980725" cy="916868"/>
          </a:xfrm>
          <a:prstGeom prst="rect">
            <a:avLst/>
          </a:prstGeom>
        </p:spPr>
      </p:pic>
      <p:cxnSp>
        <p:nvCxnSpPr>
          <p:cNvPr id="19" name="Straight Connector 18"/>
          <p:cNvCxnSpPr/>
          <p:nvPr userDrawn="1"/>
        </p:nvCxnSpPr>
        <p:spPr>
          <a:xfrm flipV="1">
            <a:off x="452659" y="1112921"/>
            <a:ext cx="8175848" cy="24032"/>
          </a:xfrm>
          <a:prstGeom prst="line">
            <a:avLst/>
          </a:prstGeom>
          <a:ln w="19050">
            <a:solidFill>
              <a:srgbClr val="990000"/>
            </a:solidFill>
          </a:ln>
        </p:spPr>
        <p:style>
          <a:lnRef idx="1">
            <a:schemeClr val="accent1"/>
          </a:lnRef>
          <a:fillRef idx="0">
            <a:schemeClr val="accent1"/>
          </a:fillRef>
          <a:effectRef idx="0">
            <a:schemeClr val="accent1"/>
          </a:effectRef>
          <a:fontRef idx="minor">
            <a:schemeClr val="tx1"/>
          </a:fontRef>
        </p:style>
      </p:cxnSp>
      <p:pic>
        <p:nvPicPr>
          <p:cNvPr id="15" name="Picture 14" descr="connectome-wiring-diagram-human-brain-4.png"/>
          <p:cNvPicPr>
            <a:picLocks noChangeAspect="1"/>
          </p:cNvPicPr>
          <p:nvPr userDrawn="1"/>
        </p:nvPicPr>
        <p:blipFill rotWithShape="1">
          <a:blip r:embed="rId13">
            <a:extLst>
              <a:ext uri="{28A0092B-C50C-407E-A947-70E740481C1C}">
                <a14:useLocalDpi xmlns:a14="http://schemas.microsoft.com/office/drawing/2010/main" val="0"/>
              </a:ext>
            </a:extLst>
          </a:blip>
          <a:srcRect l="23480" t="38922" r="12826" b="57279"/>
          <a:stretch/>
        </p:blipFill>
        <p:spPr>
          <a:xfrm>
            <a:off x="0" y="0"/>
            <a:ext cx="9144000" cy="307050"/>
          </a:xfrm>
          <a:prstGeom prst="rect">
            <a:avLst/>
          </a:prstGeom>
        </p:spPr>
      </p:pic>
    </p:spTree>
  </p:cSld>
  <p:clrMap bg1="lt1" tx1="dk1" bg2="lt2" tx2="dk2" accent1="accent1" accent2="accent2" accent3="accent3" accent4="accent4" accent5="accent5" accent6="accent6" hlink="hlink" folHlink="folHlink"/>
  <p:sldLayoutIdLst>
    <p:sldLayoutId id="2147484330" r:id="rId1"/>
    <p:sldLayoutId id="2147484331"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1A8CE-6BEE-D549-B304-7140E4B417D3}" type="datetime1">
              <a:rPr lang="it-IT" smtClean="0"/>
              <a:t>05/07/16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 Retico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5105E-ACBA-9641-A3F0-D9E9BA0B90FD}" type="slidenum">
              <a:rPr lang="en-US" smtClean="0"/>
              <a:t>‹#›</a:t>
            </a:fld>
            <a:endParaRPr lang="en-US"/>
          </a:p>
        </p:txBody>
      </p:sp>
    </p:spTree>
    <p:extLst>
      <p:ext uri="{BB962C8B-B14F-4D97-AF65-F5344CB8AC3E}">
        <p14:creationId xmlns:p14="http://schemas.microsoft.com/office/powerpoint/2010/main" val="168581180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2D607C6C-1D66-2145-AEA7-1BA11D1C61CA}" type="datetime1">
              <a:rPr lang="it-IT" smtClean="0">
                <a:solidFill>
                  <a:prstClr val="black">
                    <a:lumMod val="65000"/>
                    <a:lumOff val="35000"/>
                  </a:prstClr>
                </a:solidFill>
                <a:latin typeface="Calibri"/>
              </a:rPr>
              <a:t>05/07/16</a:t>
            </a:fld>
            <a:endParaRPr lang="en-US">
              <a:solidFill>
                <a:prstClr val="black">
                  <a:lumMod val="65000"/>
                  <a:lumOff val="3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en-US" smtClean="0">
                <a:solidFill>
                  <a:prstClr val="black">
                    <a:lumMod val="65000"/>
                    <a:lumOff val="35000"/>
                  </a:prstClr>
                </a:solidFill>
                <a:latin typeface="Calibri"/>
              </a:rPr>
              <a:t>A. Retico</a:t>
            </a:r>
            <a:endParaRPr lang="en-US">
              <a:solidFill>
                <a:prstClr val="black">
                  <a:lumMod val="65000"/>
                  <a:lumOff val="35000"/>
                </a:prstClr>
              </a:solidFill>
              <a:latin typeface="Calibri"/>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774BCAD3-B025-2447-855F-D8A27373AA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117082"/>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cap="none" dirty="0" smtClean="0"/>
              <a:t>Medical Image Processing</a:t>
            </a:r>
            <a:endParaRPr lang="en-US" sz="4000" cap="none" dirty="0"/>
          </a:p>
        </p:txBody>
      </p:sp>
      <p:sp>
        <p:nvSpPr>
          <p:cNvPr id="3" name="Subtitle 2"/>
          <p:cNvSpPr>
            <a:spLocks noGrp="1"/>
          </p:cNvSpPr>
          <p:nvPr>
            <p:ph type="subTitle" idx="1"/>
          </p:nvPr>
        </p:nvSpPr>
        <p:spPr>
          <a:xfrm>
            <a:off x="685800" y="3505200"/>
            <a:ext cx="7848600" cy="1752600"/>
          </a:xfrm>
        </p:spPr>
        <p:txBody>
          <a:bodyPr>
            <a:normAutofit/>
          </a:bodyPr>
          <a:lstStyle/>
          <a:p>
            <a:r>
              <a:rPr lang="en-US" b="1" i="1" dirty="0" smtClean="0"/>
              <a:t>Alessandra Retico	</a:t>
            </a:r>
          </a:p>
          <a:p>
            <a:r>
              <a:rPr lang="en-US" sz="2000" i="1" dirty="0" err="1" smtClean="0"/>
              <a:t>Istituto</a:t>
            </a:r>
            <a:r>
              <a:rPr lang="en-US" sz="2000" i="1" dirty="0" smtClean="0"/>
              <a:t> </a:t>
            </a:r>
            <a:r>
              <a:rPr lang="en-US" sz="2000" i="1" dirty="0" err="1" smtClean="0"/>
              <a:t>Nazionale</a:t>
            </a:r>
            <a:r>
              <a:rPr lang="en-US" sz="2000" i="1" dirty="0" smtClean="0"/>
              <a:t> di </a:t>
            </a:r>
            <a:r>
              <a:rPr lang="en-US" sz="2000" i="1" dirty="0" err="1" smtClean="0"/>
              <a:t>Fisica</a:t>
            </a:r>
            <a:r>
              <a:rPr lang="en-US" sz="2000" i="1" dirty="0" smtClean="0"/>
              <a:t> </a:t>
            </a:r>
            <a:r>
              <a:rPr lang="en-US" sz="2000" i="1" dirty="0" err="1" smtClean="0"/>
              <a:t>Nucleare</a:t>
            </a:r>
            <a:r>
              <a:rPr lang="en-US" sz="2000" i="1" dirty="0" smtClean="0"/>
              <a:t> -</a:t>
            </a:r>
            <a:r>
              <a:rPr lang="en-US" sz="2000" i="1" dirty="0"/>
              <a:t> </a:t>
            </a:r>
            <a:r>
              <a:rPr lang="en-US" sz="2000" i="1" dirty="0" err="1" smtClean="0"/>
              <a:t>Sezione</a:t>
            </a:r>
            <a:r>
              <a:rPr lang="en-US" sz="2000" i="1" dirty="0" smtClean="0"/>
              <a:t> di Pisa</a:t>
            </a:r>
            <a:endParaRPr lang="en-US" sz="2000" i="1" dirty="0"/>
          </a:p>
          <a:p>
            <a:r>
              <a:rPr lang="en-US" sz="2000" i="1" dirty="0" err="1"/>
              <a:t>a</a:t>
            </a:r>
            <a:r>
              <a:rPr lang="en-US" sz="2000" i="1" dirty="0" err="1" smtClean="0"/>
              <a:t>lessandra.retico@pi.infn.it</a:t>
            </a:r>
            <a:endParaRPr lang="en-US" sz="2000" i="1" dirty="0"/>
          </a:p>
        </p:txBody>
      </p:sp>
      <p:sp>
        <p:nvSpPr>
          <p:cNvPr id="8" name="Rectangle 7"/>
          <p:cNvSpPr/>
          <p:nvPr/>
        </p:nvSpPr>
        <p:spPr>
          <a:xfrm>
            <a:off x="0" y="966402"/>
            <a:ext cx="9144000" cy="2346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43427" y="6107335"/>
            <a:ext cx="7409543" cy="757130"/>
          </a:xfrm>
          <a:prstGeom prst="rect">
            <a:avLst/>
          </a:prstGeom>
          <a:noFill/>
        </p:spPr>
        <p:txBody>
          <a:bodyPr wrap="square" rtlCol="0">
            <a:spAutoFit/>
          </a:bodyPr>
          <a:lstStyle/>
          <a:p>
            <a:pPr>
              <a:lnSpc>
                <a:spcPct val="120000"/>
              </a:lnSpc>
            </a:pPr>
            <a:r>
              <a:rPr lang="en-US" dirty="0"/>
              <a:t>Image Processing Meeting (FTK-IAPP) </a:t>
            </a:r>
            <a:endParaRPr lang="en-US" dirty="0" smtClean="0"/>
          </a:p>
          <a:p>
            <a:pPr>
              <a:lnSpc>
                <a:spcPct val="120000"/>
              </a:lnSpc>
            </a:pPr>
            <a:r>
              <a:rPr lang="en-US" dirty="0" smtClean="0"/>
              <a:t>Pisa, July 5, 2016</a:t>
            </a:r>
            <a:endParaRPr lang="en-US" dirty="0"/>
          </a:p>
        </p:txBody>
      </p:sp>
      <p:pic>
        <p:nvPicPr>
          <p:cNvPr id="13" name="Picture 12" descr="connectome-wiring-diagram-human-brain-4.png"/>
          <p:cNvPicPr>
            <a:picLocks noChangeAspect="1"/>
          </p:cNvPicPr>
          <p:nvPr/>
        </p:nvPicPr>
        <p:blipFill rotWithShape="1">
          <a:blip r:embed="rId2">
            <a:extLst>
              <a:ext uri="{28A0092B-C50C-407E-A947-70E740481C1C}">
                <a14:useLocalDpi xmlns:a14="http://schemas.microsoft.com/office/drawing/2010/main" val="0"/>
              </a:ext>
            </a:extLst>
          </a:blip>
          <a:srcRect l="23480" t="38922" r="12826" b="44107"/>
          <a:stretch/>
        </p:blipFill>
        <p:spPr>
          <a:xfrm>
            <a:off x="0" y="0"/>
            <a:ext cx="9144000" cy="1371600"/>
          </a:xfrm>
          <a:prstGeom prst="rect">
            <a:avLst/>
          </a:prstGeom>
        </p:spPr>
      </p:pic>
      <p:sp>
        <p:nvSpPr>
          <p:cNvPr id="7" name="Slide Number Placeholder 6"/>
          <p:cNvSpPr>
            <a:spLocks noGrp="1"/>
          </p:cNvSpPr>
          <p:nvPr>
            <p:ph type="sldNum" sz="quarter" idx="12"/>
          </p:nvPr>
        </p:nvSpPr>
        <p:spPr/>
        <p:txBody>
          <a:bodyPr/>
          <a:lstStyle/>
          <a:p>
            <a:fld id="{2754ED01-E2A0-4C1E-8E21-014B99041579}" type="slidenum">
              <a:rPr lang="en-US" smtClean="0"/>
              <a:pPr/>
              <a:t>0</a:t>
            </a:fld>
            <a:endParaRPr lang="en-US"/>
          </a:p>
        </p:txBody>
      </p:sp>
    </p:spTree>
    <p:extLst>
      <p:ext uri="{BB962C8B-B14F-4D97-AF65-F5344CB8AC3E}">
        <p14:creationId xmlns:p14="http://schemas.microsoft.com/office/powerpoint/2010/main" val="17164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Segmentation of brain components</a:t>
            </a:r>
            <a:endParaRPr lang="en-US" sz="3200"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7" name="TextBox 6"/>
          <p:cNvSpPr txBox="1"/>
          <p:nvPr/>
        </p:nvSpPr>
        <p:spPr>
          <a:xfrm>
            <a:off x="6718300" y="275300"/>
            <a:ext cx="2365375" cy="844847"/>
          </a:xfrm>
          <a:prstGeom prst="rect">
            <a:avLst/>
          </a:prstGeom>
          <a:noFill/>
        </p:spPr>
        <p:txBody>
          <a:bodyPr wrap="square" rtlCol="0">
            <a:spAutoFit/>
          </a:bodyPr>
          <a:lstStyle/>
          <a:p>
            <a:pPr>
              <a:lnSpc>
                <a:spcPct val="90000"/>
              </a:lnSpc>
            </a:pPr>
            <a:r>
              <a:rPr lang="en-US" dirty="0" smtClean="0"/>
              <a:t>Grey matter</a:t>
            </a:r>
          </a:p>
          <a:p>
            <a:pPr>
              <a:lnSpc>
                <a:spcPct val="90000"/>
              </a:lnSpc>
            </a:pPr>
            <a:r>
              <a:rPr lang="en-US" dirty="0" smtClean="0"/>
              <a:t>White matter</a:t>
            </a:r>
          </a:p>
          <a:p>
            <a:pPr>
              <a:lnSpc>
                <a:spcPct val="90000"/>
              </a:lnSpc>
            </a:pPr>
            <a:r>
              <a:rPr lang="en-US" dirty="0" smtClean="0"/>
              <a:t>Cerebrospinal fluid</a:t>
            </a:r>
            <a:endParaRPr lang="en-US" dirty="0"/>
          </a:p>
        </p:txBody>
      </p:sp>
      <p:sp>
        <p:nvSpPr>
          <p:cNvPr id="9"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9</a:t>
            </a:fld>
            <a:endParaRPr lang="en-US"/>
          </a:p>
        </p:txBody>
      </p:sp>
      <p:pic>
        <p:nvPicPr>
          <p:cNvPr id="10" name="Picture 9" descr="Screen Shot 2013-05-29 at 12.01.42 PM.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58227" y="4886548"/>
            <a:ext cx="2195608" cy="435210"/>
          </a:xfrm>
          <a:prstGeom prst="rect">
            <a:avLst/>
          </a:prstGeom>
        </p:spPr>
      </p:pic>
      <p:pic>
        <p:nvPicPr>
          <p:cNvPr id="11" name="Picture 10" descr="Screen Shot 2013-05-22 at 4.37.14 PM.png"/>
          <p:cNvPicPr>
            <a:picLocks noChangeAspect="1"/>
          </p:cNvPicPr>
          <p:nvPr/>
        </p:nvPicPr>
        <p:blipFill rotWithShape="1">
          <a:blip r:embed="rId3">
            <a:extLst>
              <a:ext uri="{28A0092B-C50C-407E-A947-70E740481C1C}">
                <a14:useLocalDpi xmlns:a14="http://schemas.microsoft.com/office/drawing/2010/main" val="0"/>
              </a:ext>
            </a:extLst>
          </a:blip>
          <a:srcRect r="54585" b="50034"/>
          <a:stretch/>
        </p:blipFill>
        <p:spPr>
          <a:xfrm>
            <a:off x="471250" y="1199878"/>
            <a:ext cx="2389187" cy="1879842"/>
          </a:xfrm>
          <a:prstGeom prst="rect">
            <a:avLst/>
          </a:prstGeom>
        </p:spPr>
      </p:pic>
      <p:pic>
        <p:nvPicPr>
          <p:cNvPr id="12" name="Picture 11" descr="Screen Shot 2013-05-22 at 4.37.14 PM.png"/>
          <p:cNvPicPr>
            <a:picLocks noChangeAspect="1"/>
          </p:cNvPicPr>
          <p:nvPr/>
        </p:nvPicPr>
        <p:blipFill rotWithShape="1">
          <a:blip r:embed="rId3">
            <a:extLst>
              <a:ext uri="{28A0092B-C50C-407E-A947-70E740481C1C}">
                <a14:useLocalDpi xmlns:a14="http://schemas.microsoft.com/office/drawing/2010/main" val="0"/>
              </a:ext>
            </a:extLst>
          </a:blip>
          <a:srcRect l="51940" b="50197"/>
          <a:stretch/>
        </p:blipFill>
        <p:spPr>
          <a:xfrm>
            <a:off x="5101687" y="1225278"/>
            <a:ext cx="1944000" cy="1440705"/>
          </a:xfrm>
          <a:prstGeom prst="rect">
            <a:avLst/>
          </a:prstGeom>
        </p:spPr>
      </p:pic>
      <p:pic>
        <p:nvPicPr>
          <p:cNvPr id="13" name="Picture 12" descr="Screen Shot 2013-05-22 at 4.37.14 PM.png"/>
          <p:cNvPicPr>
            <a:picLocks noChangeAspect="1"/>
          </p:cNvPicPr>
          <p:nvPr/>
        </p:nvPicPr>
        <p:blipFill rotWithShape="1">
          <a:blip r:embed="rId3">
            <a:extLst>
              <a:ext uri="{28A0092B-C50C-407E-A947-70E740481C1C}">
                <a14:useLocalDpi xmlns:a14="http://schemas.microsoft.com/office/drawing/2010/main" val="0"/>
              </a:ext>
            </a:extLst>
          </a:blip>
          <a:srcRect t="50318" r="54585"/>
          <a:stretch/>
        </p:blipFill>
        <p:spPr>
          <a:xfrm>
            <a:off x="5101687" y="2677511"/>
            <a:ext cx="1871999" cy="1464517"/>
          </a:xfrm>
          <a:prstGeom prst="rect">
            <a:avLst/>
          </a:prstGeom>
        </p:spPr>
      </p:pic>
      <p:pic>
        <p:nvPicPr>
          <p:cNvPr id="14" name="Picture 13" descr="Screen Shot 2013-05-22 at 4.37.14 PM.png"/>
          <p:cNvPicPr>
            <a:picLocks noChangeAspect="1"/>
          </p:cNvPicPr>
          <p:nvPr/>
        </p:nvPicPr>
        <p:blipFill rotWithShape="1">
          <a:blip r:embed="rId3">
            <a:extLst>
              <a:ext uri="{28A0092B-C50C-407E-A947-70E740481C1C}">
                <a14:useLocalDpi xmlns:a14="http://schemas.microsoft.com/office/drawing/2010/main" val="0"/>
              </a:ext>
            </a:extLst>
          </a:blip>
          <a:srcRect l="51940" t="50096"/>
          <a:stretch/>
        </p:blipFill>
        <p:spPr>
          <a:xfrm>
            <a:off x="5101687" y="4142028"/>
            <a:ext cx="1944000" cy="1443588"/>
          </a:xfrm>
          <a:prstGeom prst="rect">
            <a:avLst/>
          </a:prstGeom>
        </p:spPr>
      </p:pic>
      <p:grpSp>
        <p:nvGrpSpPr>
          <p:cNvPr id="15" name="Group 14"/>
          <p:cNvGrpSpPr/>
          <p:nvPr/>
        </p:nvGrpSpPr>
        <p:grpSpPr>
          <a:xfrm>
            <a:off x="7126002" y="1270002"/>
            <a:ext cx="1866568" cy="3826933"/>
            <a:chOff x="6646333" y="1303867"/>
            <a:chExt cx="2590800" cy="4938540"/>
          </a:xfrm>
        </p:grpSpPr>
        <p:sp>
          <p:nvSpPr>
            <p:cNvPr id="16" name="Rectangle 15"/>
            <p:cNvSpPr/>
            <p:nvPr/>
          </p:nvSpPr>
          <p:spPr>
            <a:xfrm>
              <a:off x="6646333" y="1303867"/>
              <a:ext cx="2359109" cy="4938540"/>
            </a:xfrm>
            <a:prstGeom prst="rect">
              <a:avLst/>
            </a:prstGeom>
            <a:solidFill>
              <a:schemeClr val="bg1">
                <a:lumMod val="85000"/>
              </a:schemeClr>
            </a:solidFill>
            <a:ln w="190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6889653" y="1913466"/>
              <a:ext cx="1816100" cy="4328941"/>
              <a:chOff x="7177520" y="1900766"/>
              <a:chExt cx="1816100" cy="4328941"/>
            </a:xfrm>
          </p:grpSpPr>
          <p:pic>
            <p:nvPicPr>
              <p:cNvPr id="19" name="Picture 18" descr="Screen Shot 2013-05-22 at 4.37.24 PM.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3741" b="50000"/>
              <a:stretch/>
            </p:blipFill>
            <p:spPr>
              <a:xfrm>
                <a:off x="7177520" y="3332219"/>
                <a:ext cx="1781900" cy="1442979"/>
              </a:xfrm>
              <a:prstGeom prst="rect">
                <a:avLst/>
              </a:prstGeom>
            </p:spPr>
          </p:pic>
          <p:pic>
            <p:nvPicPr>
              <p:cNvPr id="20" name="Picture 19" descr="Screen Shot 2013-05-22 at 4.37.24 PM.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3513" b="50399"/>
              <a:stretch/>
            </p:blipFill>
            <p:spPr>
              <a:xfrm>
                <a:off x="7202920" y="1900766"/>
                <a:ext cx="1790700" cy="1431453"/>
              </a:xfrm>
              <a:prstGeom prst="rect">
                <a:avLst/>
              </a:prstGeom>
            </p:spPr>
          </p:pic>
          <p:pic>
            <p:nvPicPr>
              <p:cNvPr id="21" name="Picture 20" descr="Screen Shot 2013-05-22 at 4.37.24 PM.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600" r="53512"/>
              <a:stretch/>
            </p:blipFill>
            <p:spPr>
              <a:xfrm>
                <a:off x="7193340" y="4775198"/>
                <a:ext cx="1790699" cy="1454509"/>
              </a:xfrm>
              <a:prstGeom prst="rect">
                <a:avLst/>
              </a:prstGeom>
            </p:spPr>
          </p:pic>
        </p:grpSp>
        <p:sp>
          <p:nvSpPr>
            <p:cNvPr id="18" name="TextBox 17"/>
            <p:cNvSpPr txBox="1"/>
            <p:nvPr/>
          </p:nvSpPr>
          <p:spPr>
            <a:xfrm>
              <a:off x="6646333" y="1303867"/>
              <a:ext cx="2590800" cy="595765"/>
            </a:xfrm>
            <a:prstGeom prst="rect">
              <a:avLst/>
            </a:prstGeom>
            <a:noFill/>
          </p:spPr>
          <p:txBody>
            <a:bodyPr wrap="square" rtlCol="0">
              <a:spAutoFit/>
            </a:bodyPr>
            <a:lstStyle/>
            <a:p>
              <a:r>
                <a:rPr lang="en-US" sz="1200" dirty="0">
                  <a:latin typeface="Calibri"/>
                  <a:cs typeface="Calibri"/>
                </a:rPr>
                <a:t>Tissue probability maps (TPMs) in </a:t>
              </a:r>
              <a:r>
                <a:rPr lang="en-US" sz="1200" dirty="0" smtClean="0">
                  <a:latin typeface="Calibri"/>
                  <a:cs typeface="Calibri"/>
                </a:rPr>
                <a:t>SPM8</a:t>
              </a:r>
              <a:endParaRPr lang="en-US" sz="1200" dirty="0">
                <a:latin typeface="Calibri"/>
                <a:cs typeface="Calibri"/>
              </a:endParaRPr>
            </a:p>
          </p:txBody>
        </p:sp>
      </p:grpSp>
      <p:cxnSp>
        <p:nvCxnSpPr>
          <p:cNvPr id="22" name="Straight Arrow Connector 21"/>
          <p:cNvCxnSpPr/>
          <p:nvPr/>
        </p:nvCxnSpPr>
        <p:spPr>
          <a:xfrm>
            <a:off x="3431790" y="2259754"/>
            <a:ext cx="1704683" cy="43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3" idx="1"/>
          </p:cNvCxnSpPr>
          <p:nvPr/>
        </p:nvCxnSpPr>
        <p:spPr>
          <a:xfrm>
            <a:off x="3423323" y="2306397"/>
            <a:ext cx="1678364" cy="11033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431790" y="2264062"/>
            <a:ext cx="1678364" cy="2384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803400" y="2077832"/>
            <a:ext cx="1807634" cy="923330"/>
          </a:xfrm>
          <a:prstGeom prst="rect">
            <a:avLst/>
          </a:prstGeom>
          <a:noFill/>
        </p:spPr>
        <p:txBody>
          <a:bodyPr wrap="square" rtlCol="0">
            <a:spAutoFit/>
          </a:bodyPr>
          <a:lstStyle/>
          <a:p>
            <a:r>
              <a:rPr lang="en-US" dirty="0" smtClean="0">
                <a:solidFill>
                  <a:srgbClr val="732E9A"/>
                </a:solidFill>
                <a:latin typeface="Calibri"/>
                <a:cs typeface="Calibri"/>
              </a:rPr>
              <a:t>Tissue segmentation in SPM8</a:t>
            </a:r>
            <a:endParaRPr lang="en-US" dirty="0">
              <a:solidFill>
                <a:srgbClr val="732E9A"/>
              </a:solidFill>
              <a:latin typeface="Calibri"/>
              <a:cs typeface="Calibri"/>
            </a:endParaRPr>
          </a:p>
        </p:txBody>
      </p:sp>
      <p:sp>
        <p:nvSpPr>
          <p:cNvPr id="26" name="TextBox 25"/>
          <p:cNvSpPr txBox="1"/>
          <p:nvPr/>
        </p:nvSpPr>
        <p:spPr>
          <a:xfrm>
            <a:off x="293450" y="3114808"/>
            <a:ext cx="3872150" cy="1169551"/>
          </a:xfrm>
          <a:prstGeom prst="rect">
            <a:avLst/>
          </a:prstGeom>
          <a:noFill/>
        </p:spPr>
        <p:txBody>
          <a:bodyPr wrap="square" rtlCol="0">
            <a:spAutoFit/>
          </a:bodyPr>
          <a:lstStyle/>
          <a:p>
            <a:pPr marL="285750" indent="-285750">
              <a:buFont typeface="Arial"/>
              <a:buChar char="•"/>
            </a:pPr>
            <a:r>
              <a:rPr lang="en-US" sz="1400" dirty="0">
                <a:latin typeface="Calibri"/>
                <a:cs typeface="Calibri"/>
              </a:rPr>
              <a:t>In a simple MOG, </a:t>
            </a:r>
            <a:r>
              <a:rPr lang="en-US" sz="1400" dirty="0" smtClean="0">
                <a:latin typeface="Calibri"/>
                <a:cs typeface="Calibri"/>
              </a:rPr>
              <a:t>the probability </a:t>
            </a:r>
            <a:r>
              <a:rPr lang="en-US" sz="1400" dirty="0">
                <a:latin typeface="Calibri"/>
                <a:cs typeface="Calibri"/>
              </a:rPr>
              <a:t>of obtaining a </a:t>
            </a:r>
            <a:r>
              <a:rPr lang="en-US" sz="1400" dirty="0" smtClean="0">
                <a:latin typeface="Calibri"/>
                <a:cs typeface="Calibri"/>
              </a:rPr>
              <a:t>voxel </a:t>
            </a:r>
            <a:r>
              <a:rPr lang="en-US" sz="1400" dirty="0">
                <a:latin typeface="Calibri"/>
                <a:cs typeface="Calibri"/>
              </a:rPr>
              <a:t>with intensity </a:t>
            </a:r>
            <a:r>
              <a:rPr lang="en-US" sz="1400" i="1" dirty="0" err="1">
                <a:latin typeface="Calibri"/>
                <a:cs typeface="Calibri"/>
              </a:rPr>
              <a:t>y</a:t>
            </a:r>
            <a:r>
              <a:rPr lang="en-US" sz="1400" i="1" baseline="-25000" dirty="0" err="1">
                <a:latin typeface="Calibri"/>
                <a:cs typeface="Calibri"/>
              </a:rPr>
              <a:t>i</a:t>
            </a:r>
            <a:r>
              <a:rPr lang="en-US" sz="1400" dirty="0">
                <a:latin typeface="Calibri"/>
                <a:cs typeface="Calibri"/>
              </a:rPr>
              <a:t> given that </a:t>
            </a:r>
            <a:r>
              <a:rPr lang="en-US" sz="1400" dirty="0" smtClean="0">
                <a:latin typeface="Calibri"/>
                <a:cs typeface="Calibri"/>
              </a:rPr>
              <a:t>it belongs </a:t>
            </a:r>
            <a:r>
              <a:rPr lang="en-US" sz="1400" dirty="0">
                <a:latin typeface="Calibri"/>
                <a:cs typeface="Calibri"/>
              </a:rPr>
              <a:t>to the </a:t>
            </a:r>
            <a:r>
              <a:rPr lang="en-US" sz="1400" i="1" dirty="0" err="1">
                <a:latin typeface="Calibri"/>
                <a:cs typeface="Calibri"/>
              </a:rPr>
              <a:t>k</a:t>
            </a:r>
            <a:r>
              <a:rPr lang="en-US" sz="1400" i="1" baseline="30000" dirty="0" err="1">
                <a:latin typeface="Calibri"/>
                <a:cs typeface="Calibri"/>
              </a:rPr>
              <a:t>th</a:t>
            </a:r>
            <a:r>
              <a:rPr lang="en-US" sz="1400" dirty="0">
                <a:latin typeface="Calibri"/>
                <a:cs typeface="Calibri"/>
              </a:rPr>
              <a:t> </a:t>
            </a:r>
            <a:r>
              <a:rPr lang="en-US" sz="1400" dirty="0" smtClean="0">
                <a:latin typeface="Calibri"/>
                <a:cs typeface="Calibri"/>
              </a:rPr>
              <a:t>cluster, i.e. Gaussian </a:t>
            </a:r>
            <a:r>
              <a:rPr lang="en-US" sz="1400" dirty="0">
                <a:latin typeface="Calibri"/>
                <a:cs typeface="Calibri"/>
              </a:rPr>
              <a:t>(</a:t>
            </a:r>
            <a:r>
              <a:rPr lang="en-US" sz="1400" i="1" dirty="0">
                <a:latin typeface="Calibri"/>
                <a:cs typeface="Calibri"/>
              </a:rPr>
              <a:t>c</a:t>
            </a:r>
            <a:r>
              <a:rPr lang="en-US" sz="1400" i="1" baseline="-25000" dirty="0">
                <a:latin typeface="Calibri"/>
                <a:cs typeface="Calibri"/>
              </a:rPr>
              <a:t>i</a:t>
            </a:r>
            <a:r>
              <a:rPr lang="en-US" sz="1400" i="1" dirty="0">
                <a:latin typeface="Calibri"/>
                <a:cs typeface="Calibri"/>
              </a:rPr>
              <a:t> = k</a:t>
            </a:r>
            <a:r>
              <a:rPr lang="en-US" sz="1400" dirty="0" smtClean="0">
                <a:latin typeface="Calibri"/>
                <a:cs typeface="Calibri"/>
              </a:rPr>
              <a:t>), </a:t>
            </a:r>
            <a:r>
              <a:rPr lang="en-US" sz="1400" dirty="0">
                <a:latin typeface="Calibri"/>
                <a:cs typeface="Calibri"/>
              </a:rPr>
              <a:t>and that the </a:t>
            </a:r>
            <a:r>
              <a:rPr lang="en-US" sz="1400" i="1" dirty="0" err="1">
                <a:latin typeface="Calibri"/>
                <a:cs typeface="Calibri"/>
              </a:rPr>
              <a:t>k</a:t>
            </a:r>
            <a:r>
              <a:rPr lang="en-US" sz="1400" i="1" baseline="30000" dirty="0" err="1">
                <a:latin typeface="Calibri"/>
                <a:cs typeface="Calibri"/>
              </a:rPr>
              <a:t>th</a:t>
            </a:r>
            <a:r>
              <a:rPr lang="en-US" sz="1400" dirty="0" smtClean="0">
                <a:latin typeface="Calibri"/>
                <a:cs typeface="Calibri"/>
              </a:rPr>
              <a:t> </a:t>
            </a:r>
            <a:r>
              <a:rPr lang="en-US" sz="1400" dirty="0">
                <a:latin typeface="Calibri"/>
                <a:cs typeface="Calibri"/>
              </a:rPr>
              <a:t>Gaussian </a:t>
            </a:r>
            <a:r>
              <a:rPr lang="en-US" sz="1400" dirty="0" smtClean="0">
                <a:latin typeface="Calibri"/>
                <a:cs typeface="Calibri"/>
              </a:rPr>
              <a:t>is parameterized </a:t>
            </a:r>
            <a:r>
              <a:rPr lang="en-US" sz="1400" dirty="0">
                <a:latin typeface="Calibri"/>
                <a:cs typeface="Calibri"/>
              </a:rPr>
              <a:t>by </a:t>
            </a:r>
            <a:r>
              <a:rPr lang="en-US" sz="1400" i="1" dirty="0" err="1" smtClean="0">
                <a:latin typeface="Symbol" charset="2"/>
                <a:cs typeface="Symbol" charset="2"/>
              </a:rPr>
              <a:t>m</a:t>
            </a:r>
            <a:r>
              <a:rPr lang="en-US" sz="1400" i="1" baseline="-25000" dirty="0" err="1" smtClean="0">
                <a:latin typeface="Calibri"/>
                <a:cs typeface="Calibri"/>
              </a:rPr>
              <a:t>k</a:t>
            </a:r>
            <a:r>
              <a:rPr lang="en-US" sz="1400" dirty="0" smtClean="0">
                <a:latin typeface="Calibri"/>
                <a:cs typeface="Calibri"/>
              </a:rPr>
              <a:t> </a:t>
            </a:r>
            <a:r>
              <a:rPr lang="en-US" sz="1400" dirty="0">
                <a:latin typeface="Calibri"/>
                <a:cs typeface="Calibri"/>
              </a:rPr>
              <a:t>and </a:t>
            </a:r>
            <a:r>
              <a:rPr lang="en-US" sz="1400" i="1" dirty="0" smtClean="0">
                <a:latin typeface="Symbol" charset="2"/>
                <a:cs typeface="Symbol" charset="2"/>
              </a:rPr>
              <a:t>s</a:t>
            </a:r>
            <a:r>
              <a:rPr lang="en-US" sz="1400" i="1" baseline="-25000" dirty="0" smtClean="0">
                <a:latin typeface="Calibri"/>
                <a:cs typeface="Calibri"/>
              </a:rPr>
              <a:t>k</a:t>
            </a:r>
            <a:r>
              <a:rPr lang="en-US" sz="1400" baseline="30000" dirty="0" smtClean="0">
                <a:latin typeface="Calibri"/>
                <a:cs typeface="Calibri"/>
              </a:rPr>
              <a:t>2</a:t>
            </a:r>
            <a:r>
              <a:rPr lang="en-US" sz="1400" dirty="0" smtClean="0">
                <a:latin typeface="Calibri"/>
                <a:cs typeface="Calibri"/>
              </a:rPr>
              <a:t> is:</a:t>
            </a:r>
            <a:endParaRPr lang="en-US" sz="1400" dirty="0">
              <a:latin typeface="Calibri"/>
              <a:cs typeface="Calibri"/>
            </a:endParaRPr>
          </a:p>
        </p:txBody>
      </p:sp>
      <p:pic>
        <p:nvPicPr>
          <p:cNvPr id="27" name="Picture 26" descr="Screen Shot 2013-05-23 at 10.12.35 AM.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541"/>
          <a:stretch/>
        </p:blipFill>
        <p:spPr>
          <a:xfrm>
            <a:off x="958227" y="3938111"/>
            <a:ext cx="3567206" cy="710099"/>
          </a:xfrm>
          <a:prstGeom prst="rect">
            <a:avLst/>
          </a:prstGeom>
        </p:spPr>
      </p:pic>
      <p:sp>
        <p:nvSpPr>
          <p:cNvPr id="28" name="TextBox 27"/>
          <p:cNvSpPr txBox="1"/>
          <p:nvPr/>
        </p:nvSpPr>
        <p:spPr>
          <a:xfrm>
            <a:off x="3341450" y="1331986"/>
            <a:ext cx="2011490" cy="523220"/>
          </a:xfrm>
          <a:prstGeom prst="rect">
            <a:avLst/>
          </a:prstGeom>
          <a:noFill/>
        </p:spPr>
        <p:txBody>
          <a:bodyPr wrap="square" rtlCol="0">
            <a:spAutoFit/>
          </a:bodyPr>
          <a:lstStyle/>
          <a:p>
            <a:r>
              <a:rPr lang="en-US" sz="1400" dirty="0" smtClean="0">
                <a:solidFill>
                  <a:schemeClr val="accent2"/>
                </a:solidFill>
                <a:latin typeface="Calibri"/>
                <a:cs typeface="Calibri"/>
              </a:rPr>
              <a:t>Mixture of </a:t>
            </a:r>
            <a:r>
              <a:rPr lang="en-US" sz="1400" dirty="0">
                <a:solidFill>
                  <a:schemeClr val="accent2"/>
                </a:solidFill>
                <a:latin typeface="Calibri"/>
                <a:cs typeface="Calibri"/>
              </a:rPr>
              <a:t>G</a:t>
            </a:r>
            <a:r>
              <a:rPr lang="en-US" sz="1400" dirty="0" smtClean="0">
                <a:solidFill>
                  <a:schemeClr val="accent2"/>
                </a:solidFill>
                <a:latin typeface="Calibri"/>
                <a:cs typeface="Calibri"/>
              </a:rPr>
              <a:t>aussian Model (MOG)</a:t>
            </a:r>
            <a:endParaRPr lang="en-US" sz="1400" dirty="0">
              <a:solidFill>
                <a:schemeClr val="accent2"/>
              </a:solidFill>
              <a:latin typeface="Calibri"/>
              <a:cs typeface="Calibri"/>
            </a:endParaRPr>
          </a:p>
        </p:txBody>
      </p:sp>
      <p:pic>
        <p:nvPicPr>
          <p:cNvPr id="29" name="Picture 4" descr="h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131" y="1199871"/>
            <a:ext cx="2469083" cy="993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9"/>
          <p:cNvSpPr txBox="1"/>
          <p:nvPr/>
        </p:nvSpPr>
        <p:spPr>
          <a:xfrm>
            <a:off x="221478" y="4490333"/>
            <a:ext cx="3872150" cy="523220"/>
          </a:xfrm>
          <a:prstGeom prst="rect">
            <a:avLst/>
          </a:prstGeom>
          <a:noFill/>
        </p:spPr>
        <p:txBody>
          <a:bodyPr wrap="square" rtlCol="0">
            <a:spAutoFit/>
          </a:bodyPr>
          <a:lstStyle/>
          <a:p>
            <a:pPr marL="285750" indent="-285750">
              <a:buFont typeface="Arial"/>
              <a:buChar char="•"/>
            </a:pPr>
            <a:r>
              <a:rPr lang="en-US" sz="1400" dirty="0">
                <a:latin typeface="Calibri"/>
                <a:cs typeface="Calibri"/>
              </a:rPr>
              <a:t>The prior probability of any voxel, irrespective of its intensity</a:t>
            </a:r>
            <a:r>
              <a:rPr lang="en-US" sz="1400" dirty="0" smtClean="0">
                <a:latin typeface="Calibri"/>
                <a:cs typeface="Calibri"/>
              </a:rPr>
              <a:t>, belonging </a:t>
            </a:r>
            <a:r>
              <a:rPr lang="en-US" sz="1400" dirty="0">
                <a:latin typeface="Calibri"/>
                <a:cs typeface="Calibri"/>
              </a:rPr>
              <a:t>to the </a:t>
            </a:r>
            <a:r>
              <a:rPr lang="en-US" sz="1400" i="1" dirty="0" err="1">
                <a:latin typeface="Calibri"/>
                <a:cs typeface="Calibri"/>
              </a:rPr>
              <a:t>k</a:t>
            </a:r>
            <a:r>
              <a:rPr lang="en-US" sz="1400" i="1" baseline="30000" dirty="0" err="1">
                <a:latin typeface="Calibri"/>
                <a:cs typeface="Calibri"/>
              </a:rPr>
              <a:t>th</a:t>
            </a:r>
            <a:r>
              <a:rPr lang="en-US" sz="1400" dirty="0">
                <a:latin typeface="Calibri"/>
                <a:cs typeface="Calibri"/>
              </a:rPr>
              <a:t> </a:t>
            </a:r>
            <a:r>
              <a:rPr lang="en-US" sz="1400" dirty="0" smtClean="0">
                <a:latin typeface="Calibri"/>
                <a:cs typeface="Calibri"/>
              </a:rPr>
              <a:t>is:</a:t>
            </a:r>
            <a:endParaRPr lang="en-US" sz="1400" dirty="0">
              <a:latin typeface="Calibri"/>
              <a:cs typeface="Calibri"/>
            </a:endParaRPr>
          </a:p>
        </p:txBody>
      </p:sp>
      <p:pic>
        <p:nvPicPr>
          <p:cNvPr id="31" name="Picture 30" descr="Screen Shot 2013-05-29 at 12.01.54 PM.png"/>
          <p:cNvPicPr>
            <a:picLocks noChangeAspect="1"/>
          </p:cNvPicPr>
          <p:nvPr/>
        </p:nvPicPr>
        <p:blipFill rotWithShape="1">
          <a:blip r:embed="rId7">
            <a:extLst>
              <a:ext uri="{28A0092B-C50C-407E-A947-70E740481C1C}">
                <a14:useLocalDpi xmlns:a14="http://schemas.microsoft.com/office/drawing/2010/main" val="0"/>
              </a:ext>
            </a:extLst>
          </a:blip>
          <a:srcRect b="5507"/>
          <a:stretch/>
        </p:blipFill>
        <p:spPr>
          <a:xfrm>
            <a:off x="915892" y="5658846"/>
            <a:ext cx="3371852" cy="694017"/>
          </a:xfrm>
          <a:prstGeom prst="rect">
            <a:avLst/>
          </a:prstGeom>
        </p:spPr>
      </p:pic>
      <p:sp>
        <p:nvSpPr>
          <p:cNvPr id="32" name="TextBox 31"/>
          <p:cNvSpPr txBox="1"/>
          <p:nvPr/>
        </p:nvSpPr>
        <p:spPr>
          <a:xfrm>
            <a:off x="5229610" y="5579528"/>
            <a:ext cx="3473259" cy="830997"/>
          </a:xfrm>
          <a:prstGeom prst="rect">
            <a:avLst/>
          </a:prstGeom>
          <a:noFill/>
        </p:spPr>
        <p:txBody>
          <a:bodyPr wrap="square" rtlCol="0">
            <a:spAutoFit/>
          </a:bodyPr>
          <a:lstStyle/>
          <a:p>
            <a:r>
              <a:rPr lang="en-US" sz="1600" dirty="0" smtClean="0">
                <a:latin typeface="Calibri"/>
                <a:cs typeface="Calibri"/>
              </a:rPr>
              <a:t>Sum over K clusters, accounting </a:t>
            </a:r>
            <a:r>
              <a:rPr lang="en-US" sz="1600" dirty="0">
                <a:latin typeface="Calibri"/>
                <a:cs typeface="Calibri"/>
              </a:rPr>
              <a:t>for </a:t>
            </a:r>
            <a:r>
              <a:rPr lang="en-US" sz="1600" dirty="0" smtClean="0">
                <a:latin typeface="Calibri"/>
                <a:cs typeface="Calibri"/>
              </a:rPr>
              <a:t>each voxel and maximize with </a:t>
            </a:r>
            <a:r>
              <a:rPr lang="en-US" sz="1600" dirty="0">
                <a:latin typeface="Calibri"/>
                <a:cs typeface="Calibri"/>
              </a:rPr>
              <a:t>respect to the </a:t>
            </a:r>
            <a:r>
              <a:rPr lang="en-US" sz="1600" dirty="0" smtClean="0">
                <a:latin typeface="Calibri"/>
                <a:cs typeface="Calibri"/>
              </a:rPr>
              <a:t>unknowns </a:t>
            </a:r>
            <a:r>
              <a:rPr lang="en-US" sz="1600" dirty="0">
                <a:latin typeface="Calibri"/>
                <a:cs typeface="Calibri"/>
              </a:rPr>
              <a:t>(</a:t>
            </a:r>
            <a:r>
              <a:rPr lang="en-US" sz="1600" dirty="0">
                <a:latin typeface="Symbol" charset="2"/>
                <a:cs typeface="Symbol" charset="2"/>
              </a:rPr>
              <a:t>m</a:t>
            </a:r>
            <a:r>
              <a:rPr lang="en-US" sz="1600" dirty="0">
                <a:latin typeface="Calibri"/>
                <a:cs typeface="Calibri"/>
              </a:rPr>
              <a:t>, </a:t>
            </a:r>
            <a:r>
              <a:rPr lang="en-US" sz="1600" dirty="0" smtClean="0">
                <a:latin typeface="Symbol" charset="2"/>
                <a:cs typeface="Symbol" charset="2"/>
              </a:rPr>
              <a:t>s</a:t>
            </a:r>
            <a:r>
              <a:rPr lang="en-US" sz="1600" dirty="0" smtClean="0">
                <a:latin typeface="Calibri"/>
                <a:cs typeface="Calibri"/>
              </a:rPr>
              <a:t>)</a:t>
            </a:r>
            <a:endParaRPr lang="en-US" sz="1600" u="sng" dirty="0">
              <a:latin typeface="Calibri"/>
              <a:cs typeface="Calibri"/>
            </a:endParaRPr>
          </a:p>
        </p:txBody>
      </p:sp>
      <p:sp>
        <p:nvSpPr>
          <p:cNvPr id="33" name="TextBox 32"/>
          <p:cNvSpPr txBox="1"/>
          <p:nvPr/>
        </p:nvSpPr>
        <p:spPr>
          <a:xfrm>
            <a:off x="220128" y="5202040"/>
            <a:ext cx="4882086" cy="523220"/>
          </a:xfrm>
          <a:prstGeom prst="rect">
            <a:avLst/>
          </a:prstGeom>
          <a:noFill/>
        </p:spPr>
        <p:txBody>
          <a:bodyPr wrap="square" rtlCol="0">
            <a:spAutoFit/>
          </a:bodyPr>
          <a:lstStyle/>
          <a:p>
            <a:pPr marL="285750" indent="-285750">
              <a:buFont typeface="Arial"/>
              <a:buChar char="•"/>
            </a:pPr>
            <a:r>
              <a:rPr lang="en-US" sz="1400" dirty="0" smtClean="0">
                <a:latin typeface="Calibri"/>
                <a:cs typeface="Calibri"/>
              </a:rPr>
              <a:t>Using </a:t>
            </a:r>
            <a:r>
              <a:rPr lang="en-US" sz="1400" dirty="0">
                <a:latin typeface="Calibri"/>
                <a:cs typeface="Calibri"/>
              </a:rPr>
              <a:t>Bayes rule, the joint probability of cluster </a:t>
            </a:r>
            <a:r>
              <a:rPr lang="en-US" sz="1400" i="1" dirty="0">
                <a:latin typeface="Calibri"/>
                <a:cs typeface="Calibri"/>
              </a:rPr>
              <a:t>k</a:t>
            </a:r>
            <a:r>
              <a:rPr lang="en-US" sz="1400" dirty="0">
                <a:latin typeface="Calibri"/>
                <a:cs typeface="Calibri"/>
              </a:rPr>
              <a:t> and </a:t>
            </a:r>
            <a:r>
              <a:rPr lang="en-US" sz="1400" dirty="0" smtClean="0">
                <a:latin typeface="Calibri"/>
                <a:cs typeface="Calibri"/>
              </a:rPr>
              <a:t>intensity </a:t>
            </a:r>
            <a:r>
              <a:rPr lang="en-US" sz="1400" i="1" dirty="0" err="1" smtClean="0">
                <a:latin typeface="Calibri"/>
                <a:cs typeface="Calibri"/>
              </a:rPr>
              <a:t>y</a:t>
            </a:r>
            <a:r>
              <a:rPr lang="en-US" sz="1400" i="1" baseline="-25000" dirty="0" err="1" smtClean="0">
                <a:latin typeface="Calibri"/>
                <a:cs typeface="Calibri"/>
              </a:rPr>
              <a:t>i</a:t>
            </a:r>
            <a:r>
              <a:rPr lang="en-US" sz="1400" dirty="0" smtClean="0">
                <a:latin typeface="Calibri"/>
                <a:cs typeface="Calibri"/>
              </a:rPr>
              <a:t> is:</a:t>
            </a:r>
            <a:endParaRPr lang="en-US" sz="1400" dirty="0">
              <a:latin typeface="Calibri"/>
              <a:cs typeface="Calibri"/>
            </a:endParaRPr>
          </a:p>
        </p:txBody>
      </p:sp>
      <p:sp>
        <p:nvSpPr>
          <p:cNvPr id="34" name="Right Arrow 33"/>
          <p:cNvSpPr/>
          <p:nvPr/>
        </p:nvSpPr>
        <p:spPr>
          <a:xfrm flipV="1">
            <a:off x="4283311" y="5969000"/>
            <a:ext cx="880676" cy="118533"/>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Screen Shot 2013-05-23 at 10.12.15 AM.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6227" y="4826266"/>
            <a:ext cx="787401" cy="541338"/>
          </a:xfrm>
          <a:prstGeom prst="rect">
            <a:avLst/>
          </a:prstGeom>
        </p:spPr>
      </p:pic>
      <p:sp>
        <p:nvSpPr>
          <p:cNvPr id="8" name="TextBox 7"/>
          <p:cNvSpPr txBox="1"/>
          <p:nvPr/>
        </p:nvSpPr>
        <p:spPr>
          <a:xfrm>
            <a:off x="6146686" y="5232625"/>
            <a:ext cx="3587750" cy="369332"/>
          </a:xfrm>
          <a:prstGeom prst="rect">
            <a:avLst/>
          </a:prstGeom>
          <a:noFill/>
        </p:spPr>
        <p:txBody>
          <a:bodyPr wrap="square" rtlCol="0">
            <a:spAutoFit/>
          </a:bodyPr>
          <a:lstStyle/>
          <a:p>
            <a:r>
              <a:rPr lang="en-US" dirty="0" err="1" smtClean="0">
                <a:solidFill>
                  <a:srgbClr val="BF4D00"/>
                </a:solidFill>
              </a:rPr>
              <a:t>www.fil.ion.ucl.ac.uk</a:t>
            </a:r>
            <a:r>
              <a:rPr lang="en-US" dirty="0">
                <a:solidFill>
                  <a:srgbClr val="BF4D00"/>
                </a:solidFill>
              </a:rPr>
              <a:t>/</a:t>
            </a:r>
            <a:r>
              <a:rPr lang="en-US" dirty="0" err="1">
                <a:solidFill>
                  <a:srgbClr val="BF4D00"/>
                </a:solidFill>
              </a:rPr>
              <a:t>spm</a:t>
            </a:r>
            <a:r>
              <a:rPr lang="en-US" dirty="0">
                <a:solidFill>
                  <a:srgbClr val="BF4D00"/>
                </a:solidFill>
              </a:rPr>
              <a:t>/</a:t>
            </a:r>
          </a:p>
        </p:txBody>
      </p:sp>
    </p:spTree>
    <p:extLst>
      <p:ext uri="{BB962C8B-B14F-4D97-AF65-F5344CB8AC3E}">
        <p14:creationId xmlns:p14="http://schemas.microsoft.com/office/powerpoint/2010/main" val="161762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Brain </a:t>
            </a:r>
            <a:r>
              <a:rPr lang="en-US" sz="3200" dirty="0" err="1" smtClean="0"/>
              <a:t>parcellation</a:t>
            </a:r>
            <a:endParaRPr lang="en-US" sz="3200" dirty="0"/>
          </a:p>
        </p:txBody>
      </p:sp>
      <p:sp>
        <p:nvSpPr>
          <p:cNvPr id="5" name="Footer Placeholder 4"/>
          <p:cNvSpPr>
            <a:spLocks noGrp="1"/>
          </p:cNvSpPr>
          <p:nvPr>
            <p:ph type="ftr" sz="quarter" idx="11"/>
          </p:nvPr>
        </p:nvSpPr>
        <p:spPr/>
        <p:txBody>
          <a:bodyPr/>
          <a:lstStyle/>
          <a:p>
            <a:r>
              <a:rPr lang="en-US" smtClean="0"/>
              <a:t>A. Retico</a:t>
            </a:r>
            <a:endParaRPr lang="en-US"/>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63540" y="1196975"/>
            <a:ext cx="4467210" cy="3356790"/>
          </a:xfrm>
          <a:prstGeom prst="rect">
            <a:avLst/>
          </a:prstGeom>
        </p:spPr>
      </p:pic>
      <p:sp>
        <p:nvSpPr>
          <p:cNvPr id="7"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10</a:t>
            </a:fld>
            <a:endParaRPr lang="en-US"/>
          </a:p>
        </p:txBody>
      </p:sp>
      <p:pic>
        <p:nvPicPr>
          <p:cNvPr id="8" name="Picture 7" descr="Screen Shot 2016-03-15 at 09.37.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323" y="1196975"/>
            <a:ext cx="3829688" cy="3028935"/>
          </a:xfrm>
          <a:prstGeom prst="rect">
            <a:avLst/>
          </a:prstGeom>
        </p:spPr>
      </p:pic>
      <p:sp>
        <p:nvSpPr>
          <p:cNvPr id="3" name="Content Placeholder 2"/>
          <p:cNvSpPr>
            <a:spLocks noGrp="1"/>
          </p:cNvSpPr>
          <p:nvPr>
            <p:ph idx="1"/>
          </p:nvPr>
        </p:nvSpPr>
        <p:spPr>
          <a:xfrm>
            <a:off x="4865687" y="1814843"/>
            <a:ext cx="2397125" cy="346092"/>
          </a:xfrm>
        </p:spPr>
        <p:txBody>
          <a:bodyPr>
            <a:noAutofit/>
          </a:bodyPr>
          <a:lstStyle/>
          <a:p>
            <a:pPr marL="0" indent="0">
              <a:buNone/>
            </a:pPr>
            <a:r>
              <a:rPr lang="en-US" sz="1600" dirty="0">
                <a:solidFill>
                  <a:srgbClr val="BF4D00"/>
                </a:solidFill>
              </a:rPr>
              <a:t>http://</a:t>
            </a:r>
            <a:r>
              <a:rPr lang="en-US" sz="1600" dirty="0" err="1">
                <a:solidFill>
                  <a:srgbClr val="BF4D00"/>
                </a:solidFill>
              </a:rPr>
              <a:t>freesurfer.net</a:t>
            </a:r>
            <a:r>
              <a:rPr lang="en-US" sz="1600" dirty="0">
                <a:solidFill>
                  <a:srgbClr val="BF4D00"/>
                </a:solidFill>
              </a:rPr>
              <a:t>/</a:t>
            </a:r>
          </a:p>
        </p:txBody>
      </p:sp>
      <p:pic>
        <p:nvPicPr>
          <p:cNvPr id="9" name="Picture 8" descr="Screen Shot 2016-03-15 at 09.3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524" y="3635655"/>
            <a:ext cx="2517237" cy="2723427"/>
          </a:xfrm>
          <a:prstGeom prst="rect">
            <a:avLst/>
          </a:prstGeom>
        </p:spPr>
      </p:pic>
      <p:pic>
        <p:nvPicPr>
          <p:cNvPr id="10" name="Picture 9" descr="Screen Shot 2016-03-15 at 09.41.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48405"/>
            <a:ext cx="5588000" cy="2798332"/>
          </a:xfrm>
          <a:prstGeom prst="rect">
            <a:avLst/>
          </a:prstGeom>
        </p:spPr>
      </p:pic>
      <p:sp>
        <p:nvSpPr>
          <p:cNvPr id="11" name="Content Placeholder 2"/>
          <p:cNvSpPr txBox="1">
            <a:spLocks/>
          </p:cNvSpPr>
          <p:nvPr/>
        </p:nvSpPr>
        <p:spPr>
          <a:xfrm>
            <a:off x="3179886" y="4096029"/>
            <a:ext cx="2693864" cy="512136"/>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a:solidFill>
                  <a:srgbClr val="BF4D00"/>
                </a:solidFill>
              </a:rPr>
              <a:t>http://</a:t>
            </a:r>
            <a:r>
              <a:rPr lang="en-US" dirty="0" err="1">
                <a:solidFill>
                  <a:srgbClr val="BF4D00"/>
                </a:solidFill>
              </a:rPr>
              <a:t>www.loni.usc.edu</a:t>
            </a:r>
            <a:r>
              <a:rPr lang="en-US" dirty="0">
                <a:solidFill>
                  <a:srgbClr val="BF4D00"/>
                </a:solidFill>
              </a:rPr>
              <a:t>/</a:t>
            </a:r>
          </a:p>
        </p:txBody>
      </p:sp>
      <p:pic>
        <p:nvPicPr>
          <p:cNvPr id="12" name="Picture 11" descr="Screen Shot 2016-03-15 at 09.42.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4022" y="4708525"/>
            <a:ext cx="3934876" cy="950560"/>
          </a:xfrm>
          <a:prstGeom prst="rect">
            <a:avLst/>
          </a:prstGeom>
        </p:spPr>
      </p:pic>
    </p:spTree>
    <p:extLst>
      <p:ext uri="{BB962C8B-B14F-4D97-AF65-F5344CB8AC3E}">
        <p14:creationId xmlns:p14="http://schemas.microsoft.com/office/powerpoint/2010/main" val="4656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comparison (voxel/regional level)</a:t>
            </a:r>
            <a:endParaRPr lang="en-US"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15" name="Content Placeholder 7"/>
          <p:cNvSpPr>
            <a:spLocks noGrp="1"/>
          </p:cNvSpPr>
          <p:nvPr>
            <p:ph idx="1"/>
          </p:nvPr>
        </p:nvSpPr>
        <p:spPr>
          <a:xfrm>
            <a:off x="1044100" y="4473545"/>
            <a:ext cx="7345363" cy="1887221"/>
          </a:xfrm>
          <a:prstGeom prst="rect">
            <a:avLst/>
          </a:prstGeom>
        </p:spPr>
        <p:txBody>
          <a:bodyPr>
            <a:normAutofit fontScale="92500"/>
          </a:bodyPr>
          <a:lstStyle/>
          <a:p>
            <a:r>
              <a:rPr lang="en-US" dirty="0"/>
              <a:t>Patients (group 1) vs. </a:t>
            </a:r>
            <a:r>
              <a:rPr lang="en-US" dirty="0" smtClean="0"/>
              <a:t>Controls </a:t>
            </a:r>
            <a:r>
              <a:rPr lang="en-US" dirty="0"/>
              <a:t>(group 2): </a:t>
            </a:r>
          </a:p>
          <a:p>
            <a:pPr lvl="1"/>
            <a:r>
              <a:rPr lang="en-US" dirty="0"/>
              <a:t>Pathology specific brain alterations </a:t>
            </a:r>
          </a:p>
          <a:p>
            <a:r>
              <a:rPr lang="en-US" dirty="0"/>
              <a:t>Longitudinal studies (same group after a time delay)</a:t>
            </a:r>
          </a:p>
          <a:p>
            <a:pPr lvl="1"/>
            <a:r>
              <a:rPr lang="en-US" dirty="0"/>
              <a:t>Effect of aging</a:t>
            </a:r>
          </a:p>
          <a:p>
            <a:pPr lvl="1"/>
            <a:r>
              <a:rPr lang="en-US" dirty="0"/>
              <a:t>Effect of treatments</a:t>
            </a:r>
          </a:p>
        </p:txBody>
      </p:sp>
      <p:pic>
        <p:nvPicPr>
          <p:cNvPr id="16" name="Picture 15" descr="Screen Shot 2013-05-22 at 4.21.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287" y="1597175"/>
            <a:ext cx="2851226" cy="2823053"/>
          </a:xfrm>
          <a:prstGeom prst="rect">
            <a:avLst/>
          </a:prstGeom>
        </p:spPr>
      </p:pic>
      <p:pic>
        <p:nvPicPr>
          <p:cNvPr id="17" name="Picture 16" descr="Screen Shot 2013-05-22 at 4.21.48 PM.png"/>
          <p:cNvPicPr>
            <a:picLocks noChangeAspect="1"/>
          </p:cNvPicPr>
          <p:nvPr/>
        </p:nvPicPr>
        <p:blipFill rotWithShape="1">
          <a:blip r:embed="rId4">
            <a:extLst>
              <a:ext uri="{28A0092B-C50C-407E-A947-70E740481C1C}">
                <a14:useLocalDpi xmlns:a14="http://schemas.microsoft.com/office/drawing/2010/main" val="0"/>
              </a:ext>
            </a:extLst>
          </a:blip>
          <a:srcRect r="5057" b="5420"/>
          <a:stretch/>
        </p:blipFill>
        <p:spPr>
          <a:xfrm>
            <a:off x="306359" y="1595130"/>
            <a:ext cx="2945981" cy="2776815"/>
          </a:xfrm>
          <a:prstGeom prst="rect">
            <a:avLst/>
          </a:prstGeom>
        </p:spPr>
      </p:pic>
      <p:sp>
        <p:nvSpPr>
          <p:cNvPr id="18" name="TextBox 17"/>
          <p:cNvSpPr txBox="1"/>
          <p:nvPr/>
        </p:nvSpPr>
        <p:spPr>
          <a:xfrm>
            <a:off x="6042974" y="1498720"/>
            <a:ext cx="1117600" cy="400110"/>
          </a:xfrm>
          <a:prstGeom prst="rect">
            <a:avLst/>
          </a:prstGeom>
          <a:noFill/>
        </p:spPr>
        <p:txBody>
          <a:bodyPr wrap="square" rtlCol="0">
            <a:spAutoFit/>
          </a:bodyPr>
          <a:lstStyle/>
          <a:p>
            <a:r>
              <a:rPr lang="en-US" sz="2000" dirty="0" smtClean="0">
                <a:solidFill>
                  <a:srgbClr val="732E9A"/>
                </a:solidFill>
                <a:latin typeface="Calibri"/>
                <a:cs typeface="Calibri"/>
              </a:rPr>
              <a:t>Group 2</a:t>
            </a:r>
            <a:endParaRPr lang="en-US" sz="2000" dirty="0">
              <a:solidFill>
                <a:srgbClr val="732E9A"/>
              </a:solidFill>
              <a:latin typeface="Calibri"/>
              <a:cs typeface="Calibri"/>
            </a:endParaRPr>
          </a:p>
        </p:txBody>
      </p:sp>
      <p:grpSp>
        <p:nvGrpSpPr>
          <p:cNvPr id="19" name="Group 18"/>
          <p:cNvGrpSpPr/>
          <p:nvPr/>
        </p:nvGrpSpPr>
        <p:grpSpPr>
          <a:xfrm>
            <a:off x="3175000" y="2348240"/>
            <a:ext cx="2755900" cy="1435100"/>
            <a:chOff x="2760640" y="2348240"/>
            <a:chExt cx="3098800" cy="1435100"/>
          </a:xfrm>
        </p:grpSpPr>
        <p:sp>
          <p:nvSpPr>
            <p:cNvPr id="20" name="Left-Right Arrow 19"/>
            <p:cNvSpPr/>
            <p:nvPr/>
          </p:nvSpPr>
          <p:spPr>
            <a:xfrm>
              <a:off x="2760640" y="2348240"/>
              <a:ext cx="3098800" cy="1435100"/>
            </a:xfrm>
            <a:prstGeom prst="leftRightArrow">
              <a:avLst/>
            </a:prstGeom>
            <a:solidFill>
              <a:srgbClr val="1D86CD">
                <a:lumMod val="40000"/>
                <a:lumOff val="60000"/>
              </a:srgbClr>
            </a:solidFill>
            <a:ln w="31750" cap="flat" cmpd="sng" algn="ctr">
              <a:solidFill>
                <a:srgbClr val="1D8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21" name="TextBox 20"/>
            <p:cNvSpPr txBox="1"/>
            <p:nvPr/>
          </p:nvSpPr>
          <p:spPr>
            <a:xfrm>
              <a:off x="3218887" y="2718425"/>
              <a:ext cx="225458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cs typeface="Calibri"/>
                </a:rPr>
                <a:t>Voxel-wise statistical analysis</a:t>
              </a:r>
              <a:endParaRPr kumimoji="0" lang="en-US" sz="1800" b="0" i="0" u="none" strike="noStrike" kern="0" cap="none" spc="0" normalizeH="0" baseline="0" noProof="0" dirty="0">
                <a:ln>
                  <a:noFill/>
                </a:ln>
                <a:solidFill>
                  <a:sysClr val="windowText" lastClr="000000"/>
                </a:solidFill>
                <a:effectLst/>
                <a:uLnTx/>
                <a:uFillTx/>
                <a:latin typeface="Calibri"/>
                <a:cs typeface="Calibri"/>
              </a:endParaRPr>
            </a:p>
          </p:txBody>
        </p:sp>
      </p:grpSp>
      <p:sp>
        <p:nvSpPr>
          <p:cNvPr id="22" name="TextBox 21"/>
          <p:cNvSpPr txBox="1"/>
          <p:nvPr/>
        </p:nvSpPr>
        <p:spPr>
          <a:xfrm>
            <a:off x="2274440" y="1498720"/>
            <a:ext cx="1117600" cy="400110"/>
          </a:xfrm>
          <a:prstGeom prst="rect">
            <a:avLst/>
          </a:prstGeom>
          <a:noFill/>
        </p:spPr>
        <p:txBody>
          <a:bodyPr wrap="square" rtlCol="0">
            <a:spAutoFit/>
          </a:bodyPr>
          <a:lstStyle/>
          <a:p>
            <a:r>
              <a:rPr lang="en-US" sz="2000" dirty="0" smtClean="0">
                <a:solidFill>
                  <a:srgbClr val="732E9A"/>
                </a:solidFill>
                <a:latin typeface="Calibri"/>
                <a:cs typeface="Calibri"/>
              </a:rPr>
              <a:t>Group 1</a:t>
            </a:r>
            <a:endParaRPr lang="en-US" sz="2000" dirty="0">
              <a:solidFill>
                <a:srgbClr val="732E9A"/>
              </a:solidFill>
              <a:latin typeface="Calibri"/>
              <a:cs typeface="Calibri"/>
            </a:endParaRPr>
          </a:p>
        </p:txBody>
      </p:sp>
      <p:sp>
        <p:nvSpPr>
          <p:cNvPr id="23" name="TextBox 22"/>
          <p:cNvSpPr txBox="1"/>
          <p:nvPr/>
        </p:nvSpPr>
        <p:spPr>
          <a:xfrm>
            <a:off x="3709540" y="1322071"/>
            <a:ext cx="279063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1D86CD"/>
                </a:solidFill>
                <a:effectLst/>
                <a:uLnTx/>
                <a:uFillTx/>
                <a:latin typeface="Calibri"/>
                <a:cs typeface="Calibri"/>
              </a:rPr>
              <a:t>Comparison between groups</a:t>
            </a:r>
            <a:endParaRPr kumimoji="0" lang="en-US" sz="2400" b="0" i="0" u="none" strike="noStrike" kern="0" cap="none" spc="0" normalizeH="0" baseline="0" noProof="0" dirty="0">
              <a:ln>
                <a:noFill/>
              </a:ln>
              <a:solidFill>
                <a:srgbClr val="1D86CD"/>
              </a:solidFill>
              <a:effectLst/>
              <a:uLnTx/>
              <a:uFillTx/>
              <a:latin typeface="Calibri"/>
              <a:cs typeface="Calibri"/>
            </a:endParaRPr>
          </a:p>
        </p:txBody>
      </p:sp>
      <p:grpSp>
        <p:nvGrpSpPr>
          <p:cNvPr id="24" name="Group 23"/>
          <p:cNvGrpSpPr/>
          <p:nvPr/>
        </p:nvGrpSpPr>
        <p:grpSpPr>
          <a:xfrm>
            <a:off x="3159125" y="2373639"/>
            <a:ext cx="3162300" cy="1871305"/>
            <a:chOff x="2760640" y="2348240"/>
            <a:chExt cx="3098800" cy="1435100"/>
          </a:xfrm>
        </p:grpSpPr>
        <p:sp>
          <p:nvSpPr>
            <p:cNvPr id="25" name="Left-Right Arrow 24"/>
            <p:cNvSpPr/>
            <p:nvPr/>
          </p:nvSpPr>
          <p:spPr>
            <a:xfrm>
              <a:off x="2760640" y="2348240"/>
              <a:ext cx="3098800" cy="1435100"/>
            </a:xfrm>
            <a:prstGeom prst="leftRightArrow">
              <a:avLst/>
            </a:prstGeom>
            <a:solidFill>
              <a:schemeClr val="accent2">
                <a:lumMod val="20000"/>
                <a:lumOff val="80000"/>
              </a:schemeClr>
            </a:solidFill>
            <a:ln w="3175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26" name="TextBox 25"/>
            <p:cNvSpPr txBox="1"/>
            <p:nvPr/>
          </p:nvSpPr>
          <p:spPr>
            <a:xfrm>
              <a:off x="2916202" y="2687964"/>
              <a:ext cx="2787899" cy="778910"/>
            </a:xfrm>
            <a:prstGeom prst="rect">
              <a:avLst/>
            </a:prstGeom>
            <a:noFill/>
            <a:ln>
              <a:noFill/>
            </a:ln>
          </p:spPr>
          <p:txBody>
            <a:bodyPr wrap="square" rtlCol="0">
              <a:spAutoFit/>
            </a:bodyPr>
            <a:lstStyle/>
            <a:p>
              <a:pPr algn="ctr" defTabSz="914400">
                <a:defRPr/>
              </a:pPr>
              <a:r>
                <a:rPr kumimoji="0" lang="en-US" sz="2000" b="0" i="0" u="none" strike="noStrike" kern="0" cap="none" spc="0" normalizeH="0" baseline="0" noProof="0" dirty="0" smtClean="0">
                  <a:ln>
                    <a:noFill/>
                  </a:ln>
                  <a:solidFill>
                    <a:sysClr val="windowText" lastClr="000000"/>
                  </a:solidFill>
                  <a:effectLst/>
                  <a:uLnTx/>
                  <a:uFillTx/>
                  <a:latin typeface="Calibri"/>
                  <a:cs typeface="Calibri"/>
                </a:rPr>
                <a:t>Multivariate techniques</a:t>
              </a:r>
              <a:r>
                <a:rPr lang="en-US" sz="2000" kern="0" dirty="0">
                  <a:solidFill>
                    <a:sysClr val="windowText" lastClr="000000"/>
                  </a:solidFill>
                  <a:latin typeface="Calibri"/>
                  <a:cs typeface="Calibri"/>
                </a:rPr>
                <a:t>,</a:t>
              </a:r>
              <a:r>
                <a:rPr kumimoji="0" lang="en-US" sz="2000" b="0" i="0" u="none" strike="noStrike" kern="0" cap="none" spc="0" normalizeH="0" baseline="0" noProof="0" dirty="0" smtClean="0">
                  <a:ln>
                    <a:noFill/>
                  </a:ln>
                  <a:solidFill>
                    <a:sysClr val="windowText" lastClr="000000"/>
                  </a:solidFill>
                  <a:effectLst/>
                  <a:uLnTx/>
                  <a:uFillTx/>
                  <a:latin typeface="Calibri"/>
                  <a:cs typeface="Calibri"/>
                </a:rPr>
                <a:t> </a:t>
              </a:r>
              <a:r>
                <a:rPr lang="en-US" sz="2000" kern="0" dirty="0">
                  <a:solidFill>
                    <a:sysClr val="windowText" lastClr="000000"/>
                  </a:solidFill>
                  <a:latin typeface="Calibri"/>
                  <a:cs typeface="Calibri"/>
                </a:rPr>
                <a:t>machine </a:t>
              </a:r>
              <a:r>
                <a:rPr lang="en-US" sz="2000" kern="0" dirty="0" smtClean="0">
                  <a:solidFill>
                    <a:sysClr val="windowText" lastClr="000000"/>
                  </a:solidFill>
                  <a:latin typeface="Calibri"/>
                  <a:cs typeface="Calibri"/>
                </a:rPr>
                <a:t>learning,</a:t>
              </a:r>
              <a:endParaRPr lang="en-US" sz="2000" kern="0" dirty="0">
                <a:solidFill>
                  <a:sysClr val="windowText" lastClr="000000"/>
                </a:solidFill>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cs typeface="Calibri"/>
                </a:rPr>
                <a:t> predictive models. </a:t>
              </a:r>
              <a:endParaRPr kumimoji="0" lang="en-US" sz="2000" b="0" i="0" u="none" strike="noStrike" kern="0" cap="none" spc="0" normalizeH="0" baseline="0" noProof="0" dirty="0">
                <a:ln>
                  <a:noFill/>
                </a:ln>
                <a:solidFill>
                  <a:sysClr val="windowText" lastClr="000000"/>
                </a:solidFill>
                <a:effectLst/>
                <a:uLnTx/>
                <a:uFillTx/>
                <a:latin typeface="Calibri"/>
                <a:cs typeface="Calibri"/>
              </a:endParaRPr>
            </a:p>
          </p:txBody>
        </p:sp>
      </p:grpSp>
      <p:sp>
        <p:nvSpPr>
          <p:cNvPr id="27"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11</a:t>
            </a:fld>
            <a:endParaRPr lang="en-US"/>
          </a:p>
        </p:txBody>
      </p:sp>
    </p:spTree>
    <p:extLst>
      <p:ext uri="{BB962C8B-B14F-4D97-AF65-F5344CB8AC3E}">
        <p14:creationId xmlns:p14="http://schemas.microsoft.com/office/powerpoint/2010/main" val="11469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7050"/>
            <a:ext cx="9144000" cy="774383"/>
          </a:xfrm>
        </p:spPr>
        <p:txBody>
          <a:bodyPr>
            <a:noAutofit/>
          </a:bodyPr>
          <a:lstStyle/>
          <a:p>
            <a:pPr lvl="1" algn="l" rtl="0">
              <a:spcBef>
                <a:spcPct val="0"/>
              </a:spcBef>
            </a:pPr>
            <a:r>
              <a:rPr lang="en-US" sz="2800" dirty="0" smtClean="0">
                <a:solidFill>
                  <a:srgbClr val="008000"/>
                </a:solidFill>
              </a:rPr>
              <a:t>The Alzheimer’s Disease Neuroimaging Initiative (ADNI)</a:t>
            </a:r>
            <a:endParaRPr lang="en-US" sz="2800"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12</a:t>
            </a:fld>
            <a:endParaRPr lang="en-US"/>
          </a:p>
        </p:txBody>
      </p:sp>
      <p:sp>
        <p:nvSpPr>
          <p:cNvPr id="7" name="Content Placeholder 2"/>
          <p:cNvSpPr txBox="1">
            <a:spLocks/>
          </p:cNvSpPr>
          <p:nvPr/>
        </p:nvSpPr>
        <p:spPr>
          <a:xfrm>
            <a:off x="327200" y="1207055"/>
            <a:ext cx="3559000" cy="137258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Calibri"/>
                <a:ea typeface="+mn-ea"/>
                <a:cs typeface="Calibri"/>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Calibri"/>
                <a:ea typeface="+mn-ea"/>
                <a:cs typeface="Calibri"/>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Calibri"/>
                <a:ea typeface="+mn-ea"/>
                <a:cs typeface="Calibri"/>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Calibri"/>
                <a:ea typeface="+mn-ea"/>
                <a:cs typeface="Calibri"/>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Calibri"/>
                <a:ea typeface="+mn-ea"/>
                <a:cs typeface="Calibri"/>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438912" lvl="1" indent="-320040">
              <a:spcBef>
                <a:spcPts val="0"/>
              </a:spcBef>
              <a:buClr>
                <a:schemeClr val="accent4">
                  <a:lumMod val="50000"/>
                </a:schemeClr>
              </a:buClr>
              <a:buSzPct val="80000"/>
              <a:buFont typeface="Wingdings 2"/>
              <a:buChar char=""/>
            </a:pPr>
            <a:endParaRPr lang="en-US" sz="1800" dirty="0">
              <a:solidFill>
                <a:srgbClr val="008000"/>
              </a:solidFill>
            </a:endParaRPr>
          </a:p>
        </p:txBody>
      </p:sp>
      <p:pic>
        <p:nvPicPr>
          <p:cNvPr id="11" name="Picture 10" descr="Screen Shot 2016-03-15 at 10.43.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055"/>
            <a:ext cx="9144000" cy="4352954"/>
          </a:xfrm>
          <a:prstGeom prst="rect">
            <a:avLst/>
          </a:prstGeom>
        </p:spPr>
      </p:pic>
      <p:sp>
        <p:nvSpPr>
          <p:cNvPr id="9" name="TextBox 8"/>
          <p:cNvSpPr txBox="1"/>
          <p:nvPr/>
        </p:nvSpPr>
        <p:spPr>
          <a:xfrm>
            <a:off x="2278990" y="1208988"/>
            <a:ext cx="2783629" cy="369332"/>
          </a:xfrm>
          <a:prstGeom prst="rect">
            <a:avLst/>
          </a:prstGeom>
          <a:noFill/>
        </p:spPr>
        <p:txBody>
          <a:bodyPr wrap="square" rtlCol="0">
            <a:spAutoFit/>
          </a:bodyPr>
          <a:lstStyle/>
          <a:p>
            <a:pPr lvl="0"/>
            <a:r>
              <a:rPr lang="en-US" dirty="0">
                <a:solidFill>
                  <a:srgbClr val="000000"/>
                </a:solidFill>
                <a:latin typeface="Calibri"/>
                <a:cs typeface="Calibri"/>
              </a:rPr>
              <a:t>http://</a:t>
            </a:r>
            <a:r>
              <a:rPr lang="en-US" dirty="0" err="1">
                <a:solidFill>
                  <a:srgbClr val="000000"/>
                </a:solidFill>
                <a:latin typeface="Calibri"/>
                <a:cs typeface="Calibri"/>
              </a:rPr>
              <a:t>adni.loni.ucla.edu</a:t>
            </a:r>
            <a:r>
              <a:rPr lang="en-US" dirty="0" smtClean="0">
                <a:solidFill>
                  <a:srgbClr val="000000"/>
                </a:solidFill>
                <a:latin typeface="Calibri"/>
                <a:cs typeface="Calibri"/>
              </a:rPr>
              <a:t>/</a:t>
            </a:r>
            <a:endParaRPr lang="en-US" dirty="0">
              <a:solidFill>
                <a:srgbClr val="000000"/>
              </a:solidFill>
              <a:latin typeface="Calibri"/>
              <a:cs typeface="Calibri"/>
            </a:endParaRPr>
          </a:p>
        </p:txBody>
      </p:sp>
      <p:sp>
        <p:nvSpPr>
          <p:cNvPr id="12" name="TextBox 11"/>
          <p:cNvSpPr txBox="1"/>
          <p:nvPr/>
        </p:nvSpPr>
        <p:spPr>
          <a:xfrm>
            <a:off x="1079499" y="5380672"/>
            <a:ext cx="3186209" cy="1077218"/>
          </a:xfrm>
          <a:prstGeom prst="rect">
            <a:avLst/>
          </a:prstGeom>
          <a:noFill/>
        </p:spPr>
        <p:txBody>
          <a:bodyPr wrap="square" rtlCol="0">
            <a:spAutoFit/>
          </a:bodyPr>
          <a:lstStyle/>
          <a:p>
            <a:r>
              <a:rPr lang="en-US" sz="1600" dirty="0"/>
              <a:t>&gt; thousands of </a:t>
            </a:r>
            <a:r>
              <a:rPr lang="en-US" sz="1600" dirty="0" smtClean="0"/>
              <a:t>cases: baseline, follow up; AD, MCI, Controls; MRI, PET  </a:t>
            </a:r>
          </a:p>
          <a:p>
            <a:r>
              <a:rPr lang="en-US" sz="1600" dirty="0" smtClean="0"/>
              <a:t>~ 800 cases with genetic data</a:t>
            </a:r>
            <a:endParaRPr lang="en-US" sz="1600" dirty="0"/>
          </a:p>
        </p:txBody>
      </p:sp>
      <p:pic>
        <p:nvPicPr>
          <p:cNvPr id="3" name="Picture 2" descr="Screen Shot 2016-03-15 at 10.41.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050" y="5183559"/>
            <a:ext cx="4926655" cy="1274331"/>
          </a:xfrm>
          <a:prstGeom prst="rect">
            <a:avLst/>
          </a:prstGeom>
        </p:spPr>
      </p:pic>
    </p:spTree>
    <p:extLst>
      <p:ext uri="{BB962C8B-B14F-4D97-AF65-F5344CB8AC3E}">
        <p14:creationId xmlns:p14="http://schemas.microsoft.com/office/powerpoint/2010/main" val="2187910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available in this study</a:t>
            </a:r>
            <a:endParaRPr lang="en-US" dirty="0"/>
          </a:p>
        </p:txBody>
      </p:sp>
      <p:sp>
        <p:nvSpPr>
          <p:cNvPr id="4" name="Footer Placeholder 3"/>
          <p:cNvSpPr>
            <a:spLocks noGrp="1"/>
          </p:cNvSpPr>
          <p:nvPr>
            <p:ph type="ftr" sz="quarter" idx="11"/>
          </p:nvPr>
        </p:nvSpPr>
        <p:spPr>
          <a:xfrm>
            <a:off x="673576" y="6517552"/>
            <a:ext cx="2283633" cy="390295"/>
          </a:xfrm>
        </p:spPr>
        <p:txBody>
          <a:bodyPr/>
          <a:lstStyle/>
          <a:p>
            <a:r>
              <a:rPr lang="en-US" dirty="0" smtClean="0"/>
              <a:t>A. </a:t>
            </a:r>
            <a:r>
              <a:rPr lang="en-US" dirty="0" err="1" smtClean="0"/>
              <a:t>Retico</a:t>
            </a:r>
            <a:r>
              <a:rPr lang="en-US" dirty="0" smtClean="0"/>
              <a:t> - INFN Pisa</a:t>
            </a:r>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13</a:t>
            </a:fld>
            <a:endParaRPr lang="en-US"/>
          </a:p>
        </p:txBody>
      </p:sp>
      <p:sp>
        <p:nvSpPr>
          <p:cNvPr id="6" name="Content Placeholder 2"/>
          <p:cNvSpPr txBox="1">
            <a:spLocks/>
          </p:cNvSpPr>
          <p:nvPr/>
        </p:nvSpPr>
        <p:spPr>
          <a:xfrm>
            <a:off x="327200" y="1476930"/>
            <a:ext cx="3559000" cy="137258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Calibri"/>
                <a:ea typeface="+mn-ea"/>
                <a:cs typeface="Calibri"/>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Calibri"/>
                <a:ea typeface="+mn-ea"/>
                <a:cs typeface="Calibri"/>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Calibri"/>
                <a:ea typeface="+mn-ea"/>
                <a:cs typeface="Calibri"/>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Calibri"/>
                <a:ea typeface="+mn-ea"/>
                <a:cs typeface="Calibri"/>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Calibri"/>
                <a:ea typeface="+mn-ea"/>
                <a:cs typeface="Calibri"/>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438912" lvl="1" indent="-320040">
              <a:spcBef>
                <a:spcPts val="0"/>
              </a:spcBef>
              <a:buClr>
                <a:schemeClr val="accent4">
                  <a:lumMod val="50000"/>
                </a:schemeClr>
              </a:buClr>
              <a:buSzPct val="80000"/>
              <a:buFont typeface="Wingdings 2"/>
              <a:buChar char=""/>
            </a:pPr>
            <a:r>
              <a:rPr lang="en-US" sz="1800" dirty="0" smtClean="0">
                <a:solidFill>
                  <a:srgbClr val="008000"/>
                </a:solidFill>
              </a:rPr>
              <a:t>The Alzheimer’s Disease Neuroimaging Initiative (ADNI)</a:t>
            </a:r>
            <a:endParaRPr lang="en-US" sz="1800" dirty="0">
              <a:solidFill>
                <a:srgbClr val="008000"/>
              </a:solidFill>
            </a:endParaRPr>
          </a:p>
        </p:txBody>
      </p:sp>
      <p:sp>
        <p:nvSpPr>
          <p:cNvPr id="13" name="TextBox 12"/>
          <p:cNvSpPr txBox="1"/>
          <p:nvPr/>
        </p:nvSpPr>
        <p:spPr>
          <a:xfrm>
            <a:off x="5989612" y="3711664"/>
            <a:ext cx="2619875" cy="1169551"/>
          </a:xfrm>
          <a:prstGeom prst="rect">
            <a:avLst/>
          </a:prstGeom>
          <a:noFill/>
          <a:ln>
            <a:solidFill>
              <a:srgbClr val="734752"/>
            </a:solidFill>
            <a:prstDash val="dash"/>
          </a:ln>
        </p:spPr>
        <p:txBody>
          <a:bodyPr wrap="square" rtlCol="0">
            <a:spAutoFit/>
          </a:bodyPr>
          <a:lstStyle/>
          <a:p>
            <a:pPr marL="285750" indent="-285750">
              <a:buFont typeface="Arial"/>
              <a:buChar char="•"/>
            </a:pPr>
            <a:r>
              <a:rPr lang="en-US" sz="1400" dirty="0">
                <a:solidFill>
                  <a:srgbClr val="734752"/>
                </a:solidFill>
                <a:latin typeface="Calibri"/>
                <a:cs typeface="Calibri"/>
              </a:rPr>
              <a:t>Train &amp; test: 144 AD + 189 age-matched </a:t>
            </a:r>
            <a:r>
              <a:rPr lang="en-US" sz="1400" dirty="0" smtClean="0">
                <a:solidFill>
                  <a:srgbClr val="734752"/>
                </a:solidFill>
                <a:latin typeface="Calibri"/>
                <a:cs typeface="Calibri"/>
              </a:rPr>
              <a:t>Controls (CTRL)</a:t>
            </a:r>
            <a:endParaRPr lang="en-US" sz="1400" dirty="0">
              <a:solidFill>
                <a:srgbClr val="734752"/>
              </a:solidFill>
              <a:latin typeface="Calibri"/>
              <a:cs typeface="Calibri"/>
            </a:endParaRPr>
          </a:p>
          <a:p>
            <a:pPr marL="285750" indent="-285750">
              <a:buFont typeface="Arial"/>
              <a:buChar char="•"/>
            </a:pPr>
            <a:r>
              <a:rPr lang="en-US" sz="1400" dirty="0">
                <a:solidFill>
                  <a:srgbClr val="734752"/>
                </a:solidFill>
                <a:latin typeface="Calibri"/>
                <a:cs typeface="Calibri"/>
              </a:rPr>
              <a:t>Trial on  302 MCI subjects: 136 </a:t>
            </a:r>
            <a:r>
              <a:rPr lang="en-US" sz="1400" dirty="0" smtClean="0">
                <a:solidFill>
                  <a:srgbClr val="734752"/>
                </a:solidFill>
                <a:latin typeface="Calibri"/>
                <a:cs typeface="Calibri"/>
              </a:rPr>
              <a:t>converters (MCI-C) </a:t>
            </a:r>
            <a:r>
              <a:rPr lang="en-US" sz="1400" dirty="0">
                <a:solidFill>
                  <a:srgbClr val="734752"/>
                </a:solidFill>
                <a:latin typeface="Calibri"/>
                <a:cs typeface="Calibri"/>
              </a:rPr>
              <a:t>+ 166 non converters </a:t>
            </a:r>
            <a:r>
              <a:rPr lang="en-US" sz="1400" dirty="0" smtClean="0">
                <a:solidFill>
                  <a:srgbClr val="734752"/>
                </a:solidFill>
                <a:latin typeface="Calibri"/>
                <a:cs typeface="Calibri"/>
              </a:rPr>
              <a:t>(MCI-NC) </a:t>
            </a:r>
            <a:endParaRPr lang="en-US" sz="1400" dirty="0">
              <a:solidFill>
                <a:srgbClr val="734752"/>
              </a:solidFill>
              <a:latin typeface="Calibri"/>
              <a:cs typeface="Calibri"/>
            </a:endParaRPr>
          </a:p>
        </p:txBody>
      </p:sp>
      <p:sp>
        <p:nvSpPr>
          <p:cNvPr id="14" name="Content Placeholder 2"/>
          <p:cNvSpPr txBox="1">
            <a:spLocks/>
          </p:cNvSpPr>
          <p:nvPr/>
        </p:nvSpPr>
        <p:spPr>
          <a:xfrm>
            <a:off x="336698" y="5139765"/>
            <a:ext cx="8399043" cy="1382808"/>
          </a:xfrm>
          <a:prstGeom prst="rect">
            <a:avLst/>
          </a:prstGeom>
        </p:spPr>
        <p:txBody>
          <a:bodyPr vert="horz" lIns="54864" tIns="91440" rtlCol="0">
            <a:normAutofit/>
          </a:bodyPr>
          <a:lstStyle>
            <a:lvl1pPr marL="438912" indent="-320040" algn="l" rtl="0" eaLnBrk="1" latinLnBrk="0" hangingPunct="1">
              <a:spcBef>
                <a:spcPts val="0"/>
              </a:spcBef>
              <a:buClr>
                <a:schemeClr val="accent4">
                  <a:lumMod val="50000"/>
                </a:schemeClr>
              </a:buClr>
              <a:buSzPct val="80000"/>
              <a:buFont typeface="Wingdings 2"/>
              <a:buChar char=""/>
              <a:defRPr kumimoji="0" sz="2800" kern="1200">
                <a:solidFill>
                  <a:srgbClr val="000000"/>
                </a:solidFill>
                <a:latin typeface="+mn-lt"/>
                <a:ea typeface="+mn-ea"/>
                <a:cs typeface="+mn-cs"/>
              </a:defRPr>
            </a:lvl1pPr>
            <a:lvl2pPr marL="731520" indent="-274320" algn="l" rtl="0" eaLnBrk="1" latinLnBrk="0" hangingPunct="1">
              <a:spcBef>
                <a:spcPct val="20000"/>
              </a:spcBef>
              <a:buClr>
                <a:srgbClr val="2E7660"/>
              </a:buClr>
              <a:buSzPct val="90000"/>
              <a:buFont typeface="Wingdings"/>
              <a:buChar char=""/>
              <a:defRPr kumimoji="0" sz="2400" kern="1200">
                <a:solidFill>
                  <a:srgbClr val="000000"/>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rgbClr val="000000"/>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rgbClr val="000000"/>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smtClean="0">
                <a:solidFill>
                  <a:srgbClr val="000000"/>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400" dirty="0" smtClean="0">
                <a:latin typeface="Calibri"/>
                <a:cs typeface="Calibri"/>
              </a:rPr>
              <a:t>This </a:t>
            </a:r>
            <a:r>
              <a:rPr lang="en-US" sz="1400" dirty="0">
                <a:latin typeface="Calibri"/>
                <a:cs typeface="Calibri"/>
              </a:rPr>
              <a:t>dataset </a:t>
            </a:r>
            <a:r>
              <a:rPr lang="en-US" sz="1400" dirty="0" smtClean="0">
                <a:latin typeface="Calibri"/>
                <a:cs typeface="Calibri"/>
              </a:rPr>
              <a:t>was selected with the requirement of having at least 2-year information in addition to the baseline scan: </a:t>
            </a:r>
          </a:p>
          <a:p>
            <a:pPr lvl="1"/>
            <a:r>
              <a:rPr lang="en-US" sz="1400" dirty="0">
                <a:latin typeface="Calibri"/>
                <a:cs typeface="Calibri"/>
              </a:rPr>
              <a:t>t</a:t>
            </a:r>
            <a:r>
              <a:rPr lang="en-US" sz="1400" dirty="0" smtClean="0">
                <a:latin typeface="Calibri"/>
                <a:cs typeface="Calibri"/>
              </a:rPr>
              <a:t>he AD/CTRL subjects were confirmed to be healthy controls/AD at the follow-up assessment;</a:t>
            </a:r>
          </a:p>
          <a:p>
            <a:pPr lvl="1"/>
            <a:r>
              <a:rPr lang="en-US" sz="1400" dirty="0" smtClean="0">
                <a:latin typeface="Calibri"/>
                <a:cs typeface="Calibri"/>
              </a:rPr>
              <a:t>MCI-C subjects converted to AD in a time-frame of 2 years from the baseline scan.</a:t>
            </a:r>
          </a:p>
        </p:txBody>
      </p:sp>
      <p:sp>
        <p:nvSpPr>
          <p:cNvPr id="15" name="Content Placeholder 2"/>
          <p:cNvSpPr txBox="1">
            <a:spLocks/>
          </p:cNvSpPr>
          <p:nvPr/>
        </p:nvSpPr>
        <p:spPr>
          <a:xfrm>
            <a:off x="363589" y="3134377"/>
            <a:ext cx="8299600" cy="523395"/>
          </a:xfrm>
          <a:prstGeom prst="rect">
            <a:avLst/>
          </a:prstGeom>
        </p:spPr>
        <p:txBody>
          <a:bodyPr vert="horz" lIns="54864" tIns="91440" rtlCol="0">
            <a:noAutofit/>
          </a:bodyPr>
          <a:lstStyle>
            <a:lvl1pPr marL="438912" indent="-320040" algn="l" rtl="0" eaLnBrk="1" latinLnBrk="0" hangingPunct="1">
              <a:spcBef>
                <a:spcPts val="0"/>
              </a:spcBef>
              <a:buClr>
                <a:schemeClr val="accent4">
                  <a:lumMod val="50000"/>
                </a:schemeClr>
              </a:buClr>
              <a:buSzPct val="80000"/>
              <a:buFont typeface="Wingdings 2"/>
              <a:buChar char=""/>
              <a:defRPr kumimoji="0" sz="2800" kern="1200">
                <a:solidFill>
                  <a:srgbClr val="000000"/>
                </a:solidFill>
                <a:latin typeface="+mn-lt"/>
                <a:ea typeface="+mn-ea"/>
                <a:cs typeface="+mn-cs"/>
              </a:defRPr>
            </a:lvl1pPr>
            <a:lvl2pPr marL="731520" indent="-274320" algn="l" rtl="0" eaLnBrk="1" latinLnBrk="0" hangingPunct="1">
              <a:spcBef>
                <a:spcPct val="20000"/>
              </a:spcBef>
              <a:buClr>
                <a:srgbClr val="2E7660"/>
              </a:buClr>
              <a:buSzPct val="90000"/>
              <a:buFont typeface="Wingdings"/>
              <a:buChar char=""/>
              <a:defRPr kumimoji="0" sz="2400" kern="1200">
                <a:solidFill>
                  <a:srgbClr val="000000"/>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rgbClr val="000000"/>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rgbClr val="000000"/>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smtClean="0">
                <a:solidFill>
                  <a:srgbClr val="000000"/>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800" dirty="0" smtClean="0">
                <a:solidFill>
                  <a:srgbClr val="734752"/>
                </a:solidFill>
                <a:latin typeface="Calibri"/>
                <a:cs typeface="Calibri"/>
              </a:rPr>
              <a:t>Dataset used in this study:</a:t>
            </a:r>
          </a:p>
        </p:txBody>
      </p:sp>
      <p:pic>
        <p:nvPicPr>
          <p:cNvPr id="16" name="Picture 15" descr="Screen shot 2011-07-11 at 10.25.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932" y="1417166"/>
            <a:ext cx="4390401" cy="756965"/>
          </a:xfrm>
          <a:prstGeom prst="rect">
            <a:avLst/>
          </a:prstGeom>
        </p:spPr>
      </p:pic>
      <p:sp>
        <p:nvSpPr>
          <p:cNvPr id="17" name="TextBox 16"/>
          <p:cNvSpPr txBox="1"/>
          <p:nvPr/>
        </p:nvSpPr>
        <p:spPr>
          <a:xfrm>
            <a:off x="5863243" y="1892543"/>
            <a:ext cx="2485179" cy="307777"/>
          </a:xfrm>
          <a:prstGeom prst="rect">
            <a:avLst/>
          </a:prstGeom>
          <a:noFill/>
        </p:spPr>
        <p:txBody>
          <a:bodyPr wrap="square" rtlCol="0">
            <a:spAutoFit/>
          </a:bodyPr>
          <a:lstStyle/>
          <a:p>
            <a:pPr lvl="0"/>
            <a:r>
              <a:rPr lang="en-US" sz="1400" dirty="0">
                <a:solidFill>
                  <a:schemeClr val="bg1"/>
                </a:solidFill>
                <a:latin typeface="Calibri"/>
                <a:cs typeface="Calibri"/>
              </a:rPr>
              <a:t>http://</a:t>
            </a:r>
            <a:r>
              <a:rPr lang="en-US" sz="1400" dirty="0" err="1">
                <a:solidFill>
                  <a:schemeClr val="bg1"/>
                </a:solidFill>
                <a:latin typeface="Calibri"/>
                <a:cs typeface="Calibri"/>
              </a:rPr>
              <a:t>adni.loni.ucla.edu</a:t>
            </a:r>
            <a:r>
              <a:rPr lang="en-US" sz="1400" dirty="0" smtClean="0">
                <a:solidFill>
                  <a:schemeClr val="bg1"/>
                </a:solidFill>
                <a:latin typeface="Calibri"/>
                <a:cs typeface="Calibri"/>
              </a:rPr>
              <a:t>/</a:t>
            </a:r>
            <a:endParaRPr lang="en-US" sz="1400" dirty="0">
              <a:solidFill>
                <a:schemeClr val="bg1"/>
              </a:solidFill>
              <a:latin typeface="Calibri"/>
              <a:cs typeface="Calibri"/>
            </a:endParaRPr>
          </a:p>
        </p:txBody>
      </p:sp>
      <p:sp>
        <p:nvSpPr>
          <p:cNvPr id="18" name="TextBox 17"/>
          <p:cNvSpPr txBox="1"/>
          <p:nvPr/>
        </p:nvSpPr>
        <p:spPr>
          <a:xfrm>
            <a:off x="736312" y="2210008"/>
            <a:ext cx="7735021" cy="954107"/>
          </a:xfrm>
          <a:prstGeom prst="rect">
            <a:avLst/>
          </a:prstGeom>
          <a:noFill/>
        </p:spPr>
        <p:txBody>
          <a:bodyPr wrap="square" rtlCol="0">
            <a:spAutoFit/>
          </a:bodyPr>
          <a:lstStyle/>
          <a:p>
            <a:r>
              <a:rPr lang="en-US" sz="1400" dirty="0" smtClean="0">
                <a:latin typeface="Calibri"/>
                <a:cs typeface="Calibri"/>
              </a:rPr>
              <a:t>The </a:t>
            </a:r>
            <a:r>
              <a:rPr lang="en-US" sz="1400" dirty="0">
                <a:latin typeface="Calibri"/>
                <a:cs typeface="Calibri"/>
              </a:rPr>
              <a:t>mission of the </a:t>
            </a:r>
            <a:r>
              <a:rPr lang="en-US" sz="1400" dirty="0" smtClean="0">
                <a:latin typeface="Calibri"/>
                <a:cs typeface="Calibri"/>
              </a:rPr>
              <a:t>ADNI </a:t>
            </a:r>
            <a:r>
              <a:rPr lang="en-US" sz="1400" dirty="0">
                <a:latin typeface="Calibri"/>
                <a:cs typeface="Calibri"/>
              </a:rPr>
              <a:t>is to define the progression of Alzheimer’s Disease. A major goal of the ADNI study has been to collect and validate data such as MRI and PET images, cerebral spinal fluid, and blood biomarkers as predictors of the disease. Data from Alzheimer’s Disease patients, Mild Cognitive Impairment subjects, and elderly controls are available to </a:t>
            </a:r>
            <a:r>
              <a:rPr lang="en-US" sz="1400" dirty="0" smtClean="0">
                <a:latin typeface="Calibri"/>
                <a:cs typeface="Calibri"/>
              </a:rPr>
              <a:t>download.</a:t>
            </a:r>
            <a:endParaRPr lang="en-US" sz="1400" dirty="0">
              <a:latin typeface="Calibri"/>
              <a:cs typeface="Calibri"/>
            </a:endParaRPr>
          </a:p>
        </p:txBody>
      </p:sp>
      <p:cxnSp>
        <p:nvCxnSpPr>
          <p:cNvPr id="7" name="Straight Connector 6"/>
          <p:cNvCxnSpPr/>
          <p:nvPr/>
        </p:nvCxnSpPr>
        <p:spPr>
          <a:xfrm flipV="1">
            <a:off x="576526" y="4787857"/>
            <a:ext cx="1871622" cy="8356"/>
          </a:xfrm>
          <a:prstGeom prst="line">
            <a:avLst/>
          </a:prstGeom>
          <a:ln w="1270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04153" y="3500279"/>
            <a:ext cx="5247347" cy="1481758"/>
            <a:chOff x="404153" y="3500279"/>
            <a:chExt cx="5247347" cy="1481758"/>
          </a:xfrm>
        </p:grpSpPr>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404153" y="3500279"/>
              <a:ext cx="5247347" cy="1383107"/>
            </a:xfrm>
            <a:prstGeom prst="rect">
              <a:avLst/>
            </a:prstGeom>
          </p:spPr>
        </p:pic>
        <p:cxnSp>
          <p:nvCxnSpPr>
            <p:cNvPr id="20" name="Straight Connector 19"/>
            <p:cNvCxnSpPr/>
            <p:nvPr/>
          </p:nvCxnSpPr>
          <p:spPr>
            <a:xfrm flipV="1">
              <a:off x="1386338" y="3618051"/>
              <a:ext cx="0" cy="1363986"/>
            </a:xfrm>
            <a:prstGeom prst="line">
              <a:avLst/>
            </a:prstGeom>
            <a:ln w="1270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694537" y="4752944"/>
            <a:ext cx="1927019" cy="323165"/>
          </a:xfrm>
          <a:prstGeom prst="rect">
            <a:avLst/>
          </a:prstGeom>
          <a:noFill/>
        </p:spPr>
        <p:txBody>
          <a:bodyPr wrap="square" rtlCol="0">
            <a:spAutoFit/>
          </a:bodyPr>
          <a:lstStyle/>
          <a:p>
            <a:r>
              <a:rPr lang="en-US" sz="1500" dirty="0" smtClean="0">
                <a:solidFill>
                  <a:schemeClr val="tx1">
                    <a:lumMod val="65000"/>
                    <a:lumOff val="35000"/>
                  </a:schemeClr>
                </a:solidFill>
              </a:rPr>
              <a:t>TOT	             635</a:t>
            </a:r>
            <a:endParaRPr lang="en-US" sz="1500" dirty="0">
              <a:solidFill>
                <a:schemeClr val="tx1">
                  <a:lumMod val="65000"/>
                  <a:lumOff val="35000"/>
                </a:schemeClr>
              </a:solidFill>
            </a:endParaRPr>
          </a:p>
        </p:txBody>
      </p:sp>
    </p:spTree>
    <p:extLst>
      <p:ext uri="{BB962C8B-B14F-4D97-AF65-F5344CB8AC3E}">
        <p14:creationId xmlns:p14="http://schemas.microsoft.com/office/powerpoint/2010/main" val="185000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522476"/>
            <a:ext cx="7345362" cy="419090"/>
          </a:xfrm>
        </p:spPr>
        <p:txBody>
          <a:bodyPr>
            <a:noAutofit/>
          </a:bodyPr>
          <a:lstStyle/>
          <a:p>
            <a:pPr>
              <a:lnSpc>
                <a:spcPct val="90000"/>
              </a:lnSpc>
            </a:pPr>
            <a:r>
              <a:rPr lang="en-US" sz="2800" dirty="0" smtClean="0"/>
              <a:t>Example of MTL atrophy visibility on MRI structural data</a:t>
            </a:r>
            <a:endParaRPr lang="en-US" sz="2800" dirty="0"/>
          </a:p>
        </p:txBody>
      </p:sp>
      <p:sp>
        <p:nvSpPr>
          <p:cNvPr id="3" name="Content Placeholder 2"/>
          <p:cNvSpPr>
            <a:spLocks noGrp="1"/>
          </p:cNvSpPr>
          <p:nvPr>
            <p:ph idx="1"/>
          </p:nvPr>
        </p:nvSpPr>
        <p:spPr>
          <a:xfrm>
            <a:off x="457200" y="1477185"/>
            <a:ext cx="8229600" cy="5093768"/>
          </a:xfrm>
        </p:spPr>
        <p:txBody>
          <a:bodyPr/>
          <a:lstStyle/>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C37237EF-F692-7E47-A8B2-D2B2D79FA6DB}" type="slidenum">
              <a:rPr lang="en-US" smtClean="0">
                <a:latin typeface="Corbel"/>
              </a:rPr>
              <a:pPr/>
              <a:t>14</a:t>
            </a:fld>
            <a:endParaRPr lang="en-US">
              <a:latin typeface="Corbel"/>
            </a:endParaRPr>
          </a:p>
        </p:txBody>
      </p:sp>
      <p:grpSp>
        <p:nvGrpSpPr>
          <p:cNvPr id="7" name="Group 6"/>
          <p:cNvGrpSpPr/>
          <p:nvPr/>
        </p:nvGrpSpPr>
        <p:grpSpPr>
          <a:xfrm>
            <a:off x="444500" y="1752543"/>
            <a:ext cx="5473700" cy="3009232"/>
            <a:chOff x="949367" y="1153215"/>
            <a:chExt cx="6738788" cy="3469375"/>
          </a:xfrm>
        </p:grpSpPr>
        <p:pic>
          <p:nvPicPr>
            <p:cNvPr id="5" name="Picture 4"/>
            <p:cNvPicPr>
              <a:picLocks noChangeAspect="1"/>
            </p:cNvPicPr>
            <p:nvPr/>
          </p:nvPicPr>
          <p:blipFill rotWithShape="1">
            <a:blip r:embed="rId2"/>
            <a:srcRect b="50240"/>
            <a:stretch/>
          </p:blipFill>
          <p:spPr>
            <a:xfrm>
              <a:off x="949367" y="1210089"/>
              <a:ext cx="3361195" cy="3412501"/>
            </a:xfrm>
            <a:prstGeom prst="rect">
              <a:avLst/>
            </a:prstGeom>
          </p:spPr>
        </p:pic>
        <p:pic>
          <p:nvPicPr>
            <p:cNvPr id="6" name="Picture 5"/>
            <p:cNvPicPr>
              <a:picLocks noChangeAspect="1"/>
            </p:cNvPicPr>
            <p:nvPr/>
          </p:nvPicPr>
          <p:blipFill rotWithShape="1">
            <a:blip r:embed="rId3"/>
            <a:srcRect t="49411"/>
            <a:stretch/>
          </p:blipFill>
          <p:spPr>
            <a:xfrm>
              <a:off x="4326960" y="1153215"/>
              <a:ext cx="3361195" cy="3469375"/>
            </a:xfrm>
            <a:prstGeom prst="rect">
              <a:avLst/>
            </a:prstGeom>
          </p:spPr>
        </p:pic>
      </p:grpSp>
      <p:sp>
        <p:nvSpPr>
          <p:cNvPr id="8" name="Rectangle 7"/>
          <p:cNvSpPr/>
          <p:nvPr/>
        </p:nvSpPr>
        <p:spPr>
          <a:xfrm>
            <a:off x="444500" y="5045953"/>
            <a:ext cx="1116900" cy="923330"/>
          </a:xfrm>
          <a:prstGeom prst="rect">
            <a:avLst/>
          </a:prstGeom>
          <a:noFill/>
        </p:spPr>
        <p:txBody>
          <a:bodyPr wrap="none" lIns="91440" tIns="45720" rIns="91440" bIns="45720">
            <a:spAutoFit/>
          </a:bodyPr>
          <a:lstStyle/>
          <a:p>
            <a:pPr algn="ctr"/>
            <a:r>
              <a:rPr lang="it-IT" sz="5400" b="1" dirty="0" smtClean="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rPr>
              <a:t>AD</a:t>
            </a:r>
            <a:endParaRPr lang="it-IT" sz="5400" b="1" dirty="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endParaRPr>
          </a:p>
        </p:txBody>
      </p:sp>
      <p:sp>
        <p:nvSpPr>
          <p:cNvPr id="9" name="Rectangle 8"/>
          <p:cNvSpPr/>
          <p:nvPr/>
        </p:nvSpPr>
        <p:spPr>
          <a:xfrm>
            <a:off x="3009975" y="5045953"/>
            <a:ext cx="1791476" cy="923330"/>
          </a:xfrm>
          <a:prstGeom prst="rect">
            <a:avLst/>
          </a:prstGeom>
          <a:noFill/>
        </p:spPr>
        <p:txBody>
          <a:bodyPr wrap="none" lIns="91440" tIns="45720" rIns="91440" bIns="45720">
            <a:spAutoFit/>
          </a:bodyPr>
          <a:lstStyle/>
          <a:p>
            <a:pPr algn="ctr"/>
            <a:r>
              <a:rPr lang="it-IT" sz="5400" b="1" dirty="0" smtClean="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rPr>
              <a:t>CTRL</a:t>
            </a:r>
            <a:endParaRPr lang="it-IT" sz="5400" b="1" dirty="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endParaRPr>
          </a:p>
        </p:txBody>
      </p:sp>
      <p:pic>
        <p:nvPicPr>
          <p:cNvPr id="10" name="Picture 9" descr="Screen shot 2011-07-11 at 2.53.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1849836"/>
            <a:ext cx="2808538" cy="2920333"/>
          </a:xfrm>
          <a:prstGeom prst="rect">
            <a:avLst/>
          </a:prstGeom>
        </p:spPr>
      </p:pic>
      <p:sp>
        <p:nvSpPr>
          <p:cNvPr id="11" name="Rectangle 10"/>
          <p:cNvSpPr/>
          <p:nvPr/>
        </p:nvSpPr>
        <p:spPr>
          <a:xfrm>
            <a:off x="5176363" y="5045953"/>
            <a:ext cx="3764437" cy="1323439"/>
          </a:xfrm>
          <a:prstGeom prst="rect">
            <a:avLst/>
          </a:prstGeom>
          <a:noFill/>
        </p:spPr>
        <p:txBody>
          <a:bodyPr wrap="square" lIns="91440" tIns="45720" rIns="91440" bIns="45720">
            <a:spAutoFit/>
          </a:bodyPr>
          <a:lstStyle/>
          <a:p>
            <a:pPr algn="ctr"/>
            <a:r>
              <a:rPr lang="en-US" sz="4000" b="1" dirty="0" smtClean="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rPr>
              <a:t>Healthy younger subject</a:t>
            </a:r>
            <a:endParaRPr lang="en-US" sz="4000" b="1" dirty="0">
              <a:ln w="12700">
                <a:solidFill>
                  <a:srgbClr val="3D3A48">
                    <a:satMod val="155000"/>
                  </a:srgbClr>
                </a:solidFill>
                <a:prstDash val="solid"/>
              </a:ln>
              <a:solidFill>
                <a:srgbClr val="E1DFD1">
                  <a:tint val="85000"/>
                  <a:satMod val="155000"/>
                </a:srgbClr>
              </a:solidFill>
              <a:effectLst>
                <a:outerShdw blurRad="41275" dist="20320" dir="1800000" algn="tl" rotWithShape="0">
                  <a:srgbClr val="000000">
                    <a:alpha val="40000"/>
                  </a:srgbClr>
                </a:outerShdw>
              </a:effectLst>
              <a:latin typeface="Corbel"/>
            </a:endParaRPr>
          </a:p>
        </p:txBody>
      </p:sp>
      <p:sp>
        <p:nvSpPr>
          <p:cNvPr id="12" name="Footer Placeholder 3"/>
          <p:cNvSpPr>
            <a:spLocks noGrp="1"/>
          </p:cNvSpPr>
          <p:nvPr>
            <p:ph type="ftr" sz="quarter" idx="11"/>
          </p:nvPr>
        </p:nvSpPr>
        <p:spPr>
          <a:xfrm>
            <a:off x="293450" y="6566144"/>
            <a:ext cx="2895600" cy="257810"/>
          </a:xfrm>
        </p:spPr>
        <p:txBody>
          <a:bodyPr/>
          <a:lstStyle/>
          <a:p>
            <a:r>
              <a:rPr lang="en-US" smtClean="0"/>
              <a:t>A. Retico - INFN Pisa</a:t>
            </a:r>
            <a:endParaRPr lang="en-US" dirty="0"/>
          </a:p>
        </p:txBody>
      </p:sp>
    </p:spTree>
    <p:extLst>
      <p:ext uri="{BB962C8B-B14F-4D97-AF65-F5344CB8AC3E}">
        <p14:creationId xmlns:p14="http://schemas.microsoft.com/office/powerpoint/2010/main" val="891977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4515708" y="2260600"/>
            <a:ext cx="4282852" cy="3538008"/>
          </a:xfrm>
          <a:prstGeom prst="rect">
            <a:avLst/>
          </a:prstGeom>
        </p:spPr>
      </p:pic>
      <p:sp>
        <p:nvSpPr>
          <p:cNvPr id="2" name="Title 1"/>
          <p:cNvSpPr>
            <a:spLocks noGrp="1"/>
          </p:cNvSpPr>
          <p:nvPr>
            <p:ph type="title"/>
          </p:nvPr>
        </p:nvSpPr>
        <p:spPr/>
        <p:txBody>
          <a:bodyPr>
            <a:normAutofit/>
          </a:bodyPr>
          <a:lstStyle/>
          <a:p>
            <a:r>
              <a:rPr lang="en-US" sz="2800" dirty="0"/>
              <a:t>Voxel-Based </a:t>
            </a:r>
            <a:r>
              <a:rPr lang="en-US" sz="2800" dirty="0" err="1"/>
              <a:t>Morphometry</a:t>
            </a:r>
            <a:r>
              <a:rPr lang="en-US" sz="2800" dirty="0"/>
              <a:t> </a:t>
            </a:r>
            <a:r>
              <a:rPr lang="en-US" sz="2800" dirty="0" smtClean="0"/>
              <a:t>(VBM) analysis with SPM8</a:t>
            </a:r>
            <a:endParaRPr lang="en-US" sz="2800" dirty="0"/>
          </a:p>
        </p:txBody>
      </p:sp>
      <p:sp>
        <p:nvSpPr>
          <p:cNvPr id="3" name="Content Placeholder 2"/>
          <p:cNvSpPr>
            <a:spLocks noGrp="1"/>
          </p:cNvSpPr>
          <p:nvPr>
            <p:ph idx="1"/>
          </p:nvPr>
        </p:nvSpPr>
        <p:spPr>
          <a:xfrm>
            <a:off x="469901" y="1357280"/>
            <a:ext cx="7873999" cy="4708241"/>
          </a:xfrm>
        </p:spPr>
        <p:txBody>
          <a:bodyPr>
            <a:normAutofit/>
          </a:bodyPr>
          <a:lstStyle/>
          <a:p>
            <a:pPr marL="0" indent="0">
              <a:buNone/>
            </a:pPr>
            <a:r>
              <a:rPr lang="fi-FI" sz="1800" dirty="0" smtClean="0">
                <a:latin typeface="Arial" charset="0"/>
                <a:cs typeface="Arial Unicode MS" charset="0"/>
              </a:rPr>
              <a:t>The VBM </a:t>
            </a:r>
            <a:r>
              <a:rPr lang="fi-FI" sz="1800" dirty="0" err="1" smtClean="0">
                <a:latin typeface="Arial" charset="0"/>
                <a:cs typeface="Arial Unicode MS" charset="0"/>
              </a:rPr>
              <a:t>whole-brain</a:t>
            </a:r>
            <a:r>
              <a:rPr lang="fi-FI" sz="1800" dirty="0" smtClean="0">
                <a:latin typeface="Arial" charset="0"/>
                <a:cs typeface="Arial Unicode MS" charset="0"/>
              </a:rPr>
              <a:t> </a:t>
            </a:r>
            <a:r>
              <a:rPr lang="fi-FI" sz="1800" dirty="0" err="1" smtClean="0">
                <a:latin typeface="Arial" charset="0"/>
                <a:cs typeface="Arial Unicode MS" charset="0"/>
              </a:rPr>
              <a:t>analysis</a:t>
            </a:r>
            <a:r>
              <a:rPr lang="fi-FI" sz="1800" dirty="0" smtClean="0">
                <a:latin typeface="Arial" charset="0"/>
                <a:cs typeface="Arial Unicode MS" charset="0"/>
              </a:rPr>
              <a:t> </a:t>
            </a:r>
            <a:r>
              <a:rPr lang="fi-FI" sz="1800" dirty="0" err="1" smtClean="0">
                <a:latin typeface="Arial" charset="0"/>
                <a:cs typeface="Arial Unicode MS" charset="0"/>
              </a:rPr>
              <a:t>provides</a:t>
            </a:r>
            <a:r>
              <a:rPr lang="fi-FI" sz="1800" dirty="0" smtClean="0">
                <a:latin typeface="Arial" charset="0"/>
                <a:cs typeface="Arial Unicode MS" charset="0"/>
              </a:rPr>
              <a:t> </a:t>
            </a:r>
            <a:r>
              <a:rPr lang="fi-FI" sz="1800" dirty="0" err="1">
                <a:latin typeface="Arial" charset="0"/>
                <a:cs typeface="Arial Unicode MS" charset="0"/>
              </a:rPr>
              <a:t>statistical</a:t>
            </a:r>
            <a:r>
              <a:rPr lang="fi-FI" sz="1800" dirty="0">
                <a:latin typeface="Arial" charset="0"/>
                <a:cs typeface="Arial Unicode MS" charset="0"/>
              </a:rPr>
              <a:t> </a:t>
            </a:r>
            <a:r>
              <a:rPr lang="fi-FI" sz="1800" dirty="0" err="1">
                <a:latin typeface="Arial" charset="0"/>
                <a:cs typeface="Arial Unicode MS" charset="0"/>
              </a:rPr>
              <a:t>parametric</a:t>
            </a:r>
            <a:r>
              <a:rPr lang="fi-FI" sz="1800" dirty="0">
                <a:latin typeface="Arial" charset="0"/>
                <a:cs typeface="Arial Unicode MS" charset="0"/>
              </a:rPr>
              <a:t> </a:t>
            </a:r>
            <a:r>
              <a:rPr lang="fi-FI" sz="1800" dirty="0" err="1">
                <a:latin typeface="Arial" charset="0"/>
                <a:cs typeface="Arial Unicode MS" charset="0"/>
              </a:rPr>
              <a:t>maps</a:t>
            </a:r>
            <a:r>
              <a:rPr lang="fi-FI" sz="1800" dirty="0">
                <a:latin typeface="Arial" charset="0"/>
                <a:cs typeface="Arial Unicode MS" charset="0"/>
              </a:rPr>
              <a:t> (SPM) of </a:t>
            </a:r>
            <a:r>
              <a:rPr lang="fi-FI" sz="1800" dirty="0" err="1">
                <a:latin typeface="Arial" charset="0"/>
                <a:cs typeface="Arial Unicode MS" charset="0"/>
              </a:rPr>
              <a:t>regions</a:t>
            </a:r>
            <a:r>
              <a:rPr lang="fi-FI" sz="1800" dirty="0">
                <a:latin typeface="Arial" charset="0"/>
                <a:cs typeface="Arial Unicode MS" charset="0"/>
              </a:rPr>
              <a:t> </a:t>
            </a:r>
            <a:r>
              <a:rPr lang="fi-FI" sz="1800" dirty="0" err="1">
                <a:latin typeface="Arial" charset="0"/>
                <a:cs typeface="Arial Unicode MS" charset="0"/>
              </a:rPr>
              <a:t>where</a:t>
            </a:r>
            <a:r>
              <a:rPr lang="fi-FI" sz="1800" dirty="0">
                <a:latin typeface="Arial" charset="0"/>
                <a:cs typeface="Arial Unicode MS" charset="0"/>
              </a:rPr>
              <a:t> </a:t>
            </a:r>
            <a:r>
              <a:rPr lang="fi-FI" sz="1800" dirty="0" smtClean="0">
                <a:latin typeface="Arial" charset="0"/>
                <a:cs typeface="Arial Unicode MS" charset="0"/>
              </a:rPr>
              <a:t>GM </a:t>
            </a:r>
            <a:r>
              <a:rPr lang="fi-FI" sz="1800" dirty="0" err="1">
                <a:latin typeface="Arial" charset="0"/>
                <a:cs typeface="Arial Unicode MS" charset="0"/>
              </a:rPr>
              <a:t>significantly</a:t>
            </a:r>
            <a:r>
              <a:rPr lang="fi-FI" sz="1800" dirty="0">
                <a:latin typeface="Arial" charset="0"/>
                <a:cs typeface="Arial Unicode MS" charset="0"/>
              </a:rPr>
              <a:t> </a:t>
            </a:r>
            <a:r>
              <a:rPr lang="fi-FI" sz="1800" dirty="0" err="1" smtClean="0">
                <a:latin typeface="Arial" charset="0"/>
                <a:cs typeface="Arial Unicode MS" charset="0"/>
              </a:rPr>
              <a:t>differs</a:t>
            </a:r>
            <a:r>
              <a:rPr lang="fi-FI" sz="1800" dirty="0" smtClean="0">
                <a:latin typeface="Arial" charset="0"/>
                <a:cs typeface="Arial Unicode MS" charset="0"/>
              </a:rPr>
              <a:t> </a:t>
            </a:r>
            <a:r>
              <a:rPr lang="fi-FI" sz="1800" dirty="0" err="1">
                <a:latin typeface="Arial" charset="0"/>
                <a:cs typeface="Arial Unicode MS" charset="0"/>
              </a:rPr>
              <a:t>among</a:t>
            </a:r>
            <a:r>
              <a:rPr lang="fi-FI" sz="1800" dirty="0">
                <a:latin typeface="Arial" charset="0"/>
                <a:cs typeface="Arial Unicode MS" charset="0"/>
              </a:rPr>
              <a:t> </a:t>
            </a:r>
            <a:r>
              <a:rPr lang="fi-FI" sz="1800" dirty="0" err="1">
                <a:latin typeface="Arial" charset="0"/>
                <a:cs typeface="Arial Unicode MS" charset="0"/>
              </a:rPr>
              <a:t>groups</a:t>
            </a:r>
            <a:r>
              <a:rPr lang="fi-FI" sz="1800" dirty="0">
                <a:latin typeface="Arial" charset="0"/>
                <a:cs typeface="Arial Unicode MS" charset="0"/>
              </a:rPr>
              <a:t> of </a:t>
            </a:r>
            <a:r>
              <a:rPr lang="fi-FI" sz="1800" dirty="0" err="1" smtClean="0">
                <a:latin typeface="Arial" charset="0"/>
                <a:cs typeface="Arial Unicode MS" charset="0"/>
              </a:rPr>
              <a:t>subjects</a:t>
            </a:r>
            <a:endParaRPr lang="en-US" sz="1800" dirty="0">
              <a:latin typeface="Arial" charset="0"/>
              <a:cs typeface="Arial Unicode MS" charset="0"/>
            </a:endParaRPr>
          </a:p>
        </p:txBody>
      </p:sp>
      <p:pic>
        <p:nvPicPr>
          <p:cNvPr id="7" name="Picture 14" descr="Screen shot 2010-09-20 at 5.28.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1" y="2126803"/>
            <a:ext cx="1393758" cy="4185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9"/>
          <p:cNvSpPr txBox="1">
            <a:spLocks noChangeArrowheads="1"/>
          </p:cNvSpPr>
          <p:nvPr/>
        </p:nvSpPr>
        <p:spPr bwMode="auto">
          <a:xfrm>
            <a:off x="4542880" y="4151313"/>
            <a:ext cx="7620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tx1"/>
                </a:solidFill>
                <a:latin typeface="Arial" charset="0"/>
                <a:ea typeface="ＭＳ Ｐゴシック" charset="0"/>
                <a:cs typeface="DejaVu Sans" charset="0"/>
              </a:defRPr>
            </a:lvl1pPr>
            <a:lvl2pPr marL="37931725" indent="-37474525" eaLnBrk="0">
              <a:defRPr sz="2400">
                <a:solidFill>
                  <a:schemeClr val="tx1"/>
                </a:solidFill>
                <a:latin typeface="Arial" charset="0"/>
                <a:ea typeface="DejaVu Sans" charset="0"/>
                <a:cs typeface="DejaVu Sans" charset="0"/>
              </a:defRPr>
            </a:lvl2pPr>
            <a:lvl3pPr eaLnBrk="0">
              <a:defRPr sz="2400">
                <a:solidFill>
                  <a:schemeClr val="tx1"/>
                </a:solidFill>
                <a:latin typeface="Arial" charset="0"/>
                <a:ea typeface="DejaVu Sans" charset="0"/>
                <a:cs typeface="DejaVu Sans" charset="0"/>
              </a:defRPr>
            </a:lvl3pPr>
            <a:lvl4pPr eaLnBrk="0">
              <a:defRPr sz="2400">
                <a:solidFill>
                  <a:schemeClr val="tx1"/>
                </a:solidFill>
                <a:latin typeface="Arial" charset="0"/>
                <a:ea typeface="DejaVu Sans" charset="0"/>
                <a:cs typeface="DejaVu Sans" charset="0"/>
              </a:defRPr>
            </a:lvl4pPr>
            <a:lvl5pPr eaLnBrk="0">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9pPr>
          </a:lstStyle>
          <a:p>
            <a:pPr eaLnBrk="1"/>
            <a:r>
              <a:rPr lang="en-US" sz="1000" dirty="0">
                <a:solidFill>
                  <a:srgbClr val="FFFFFF"/>
                </a:solidFill>
                <a:cs typeface="Arial Unicode MS" charset="0"/>
              </a:rPr>
              <a:t>A mask is derived from the SPM map</a:t>
            </a:r>
          </a:p>
        </p:txBody>
      </p:sp>
      <p:sp>
        <p:nvSpPr>
          <p:cNvPr id="13" name="TextBox 20"/>
          <p:cNvSpPr txBox="1">
            <a:spLocks noChangeArrowheads="1"/>
          </p:cNvSpPr>
          <p:nvPr/>
        </p:nvSpPr>
        <p:spPr bwMode="auto">
          <a:xfrm>
            <a:off x="1175349" y="2740565"/>
            <a:ext cx="6096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tx1"/>
                </a:solidFill>
                <a:latin typeface="Arial" charset="0"/>
                <a:ea typeface="ＭＳ Ｐゴシック" charset="0"/>
                <a:cs typeface="DejaVu Sans" charset="0"/>
              </a:defRPr>
            </a:lvl1pPr>
            <a:lvl2pPr marL="37931725" indent="-37474525" eaLnBrk="0">
              <a:defRPr sz="2400">
                <a:solidFill>
                  <a:schemeClr val="tx1"/>
                </a:solidFill>
                <a:latin typeface="Arial" charset="0"/>
                <a:ea typeface="DejaVu Sans" charset="0"/>
                <a:cs typeface="DejaVu Sans" charset="0"/>
              </a:defRPr>
            </a:lvl2pPr>
            <a:lvl3pPr eaLnBrk="0">
              <a:defRPr sz="2400">
                <a:solidFill>
                  <a:schemeClr val="tx1"/>
                </a:solidFill>
                <a:latin typeface="Arial" charset="0"/>
                <a:ea typeface="DejaVu Sans" charset="0"/>
                <a:cs typeface="DejaVu Sans" charset="0"/>
              </a:defRPr>
            </a:lvl3pPr>
            <a:lvl4pPr eaLnBrk="0">
              <a:defRPr sz="2400">
                <a:solidFill>
                  <a:schemeClr val="tx1"/>
                </a:solidFill>
                <a:latin typeface="Arial" charset="0"/>
                <a:ea typeface="DejaVu Sans" charset="0"/>
                <a:cs typeface="DejaVu Sans" charset="0"/>
              </a:defRPr>
            </a:lvl4pPr>
            <a:lvl5pPr eaLnBrk="0">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9pPr>
          </a:lstStyle>
          <a:p>
            <a:pPr eaLnBrk="1"/>
            <a:r>
              <a:rPr lang="en-US" sz="1800" dirty="0">
                <a:solidFill>
                  <a:srgbClr val="534239"/>
                </a:solidFill>
                <a:cs typeface="Arial Unicode MS" charset="0"/>
              </a:rPr>
              <a:t>GM</a:t>
            </a:r>
          </a:p>
        </p:txBody>
      </p:sp>
      <p:sp>
        <p:nvSpPr>
          <p:cNvPr id="14" name="TextBox 21"/>
          <p:cNvSpPr txBox="1">
            <a:spLocks noChangeArrowheads="1"/>
          </p:cNvSpPr>
          <p:nvPr/>
        </p:nvSpPr>
        <p:spPr bwMode="auto">
          <a:xfrm>
            <a:off x="1157953" y="4249198"/>
            <a:ext cx="6096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tx1"/>
                </a:solidFill>
                <a:latin typeface="Arial" charset="0"/>
                <a:ea typeface="ＭＳ Ｐゴシック" charset="0"/>
                <a:cs typeface="DejaVu Sans" charset="0"/>
              </a:defRPr>
            </a:lvl1pPr>
            <a:lvl2pPr marL="37931725" indent="-37474525" eaLnBrk="0">
              <a:defRPr sz="2400">
                <a:solidFill>
                  <a:schemeClr val="tx1"/>
                </a:solidFill>
                <a:latin typeface="Arial" charset="0"/>
                <a:ea typeface="DejaVu Sans" charset="0"/>
                <a:cs typeface="DejaVu Sans" charset="0"/>
              </a:defRPr>
            </a:lvl2pPr>
            <a:lvl3pPr eaLnBrk="0">
              <a:defRPr sz="2400">
                <a:solidFill>
                  <a:schemeClr val="tx1"/>
                </a:solidFill>
                <a:latin typeface="Arial" charset="0"/>
                <a:ea typeface="DejaVu Sans" charset="0"/>
                <a:cs typeface="DejaVu Sans" charset="0"/>
              </a:defRPr>
            </a:lvl3pPr>
            <a:lvl4pPr eaLnBrk="0">
              <a:defRPr sz="2400">
                <a:solidFill>
                  <a:schemeClr val="tx1"/>
                </a:solidFill>
                <a:latin typeface="Arial" charset="0"/>
                <a:ea typeface="DejaVu Sans" charset="0"/>
                <a:cs typeface="DejaVu Sans" charset="0"/>
              </a:defRPr>
            </a:lvl4pPr>
            <a:lvl5pPr eaLnBrk="0">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9pPr>
          </a:lstStyle>
          <a:p>
            <a:pPr eaLnBrk="1"/>
            <a:r>
              <a:rPr lang="en-US" sz="1800" dirty="0">
                <a:solidFill>
                  <a:srgbClr val="534239"/>
                </a:solidFill>
                <a:cs typeface="Arial Unicode MS" charset="0"/>
              </a:rPr>
              <a:t>WM</a:t>
            </a:r>
          </a:p>
        </p:txBody>
      </p:sp>
      <p:sp>
        <p:nvSpPr>
          <p:cNvPr id="15" name="TextBox 22"/>
          <p:cNvSpPr txBox="1">
            <a:spLocks noChangeArrowheads="1"/>
          </p:cNvSpPr>
          <p:nvPr/>
        </p:nvSpPr>
        <p:spPr bwMode="auto">
          <a:xfrm>
            <a:off x="1156565" y="5621508"/>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tx1"/>
                </a:solidFill>
                <a:latin typeface="Arial" charset="0"/>
                <a:ea typeface="ＭＳ Ｐゴシック" charset="0"/>
                <a:cs typeface="DejaVu Sans" charset="0"/>
              </a:defRPr>
            </a:lvl1pPr>
            <a:lvl2pPr marL="37931725" indent="-37474525" eaLnBrk="0">
              <a:defRPr sz="2400">
                <a:solidFill>
                  <a:schemeClr val="tx1"/>
                </a:solidFill>
                <a:latin typeface="Arial" charset="0"/>
                <a:ea typeface="DejaVu Sans" charset="0"/>
                <a:cs typeface="DejaVu Sans" charset="0"/>
              </a:defRPr>
            </a:lvl2pPr>
            <a:lvl3pPr eaLnBrk="0">
              <a:defRPr sz="2400">
                <a:solidFill>
                  <a:schemeClr val="tx1"/>
                </a:solidFill>
                <a:latin typeface="Arial" charset="0"/>
                <a:ea typeface="DejaVu Sans" charset="0"/>
                <a:cs typeface="DejaVu Sans" charset="0"/>
              </a:defRPr>
            </a:lvl3pPr>
            <a:lvl4pPr eaLnBrk="0">
              <a:defRPr sz="2400">
                <a:solidFill>
                  <a:schemeClr val="tx1"/>
                </a:solidFill>
                <a:latin typeface="Arial" charset="0"/>
                <a:ea typeface="DejaVu Sans" charset="0"/>
                <a:cs typeface="DejaVu Sans" charset="0"/>
              </a:defRPr>
            </a:lvl4pPr>
            <a:lvl5pPr eaLnBrk="0">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9pPr>
          </a:lstStyle>
          <a:p>
            <a:pPr eaLnBrk="1"/>
            <a:r>
              <a:rPr lang="en-US" sz="1800" dirty="0">
                <a:solidFill>
                  <a:srgbClr val="534239"/>
                </a:solidFill>
                <a:cs typeface="Arial Unicode MS" charset="0"/>
              </a:rPr>
              <a:t>CSF</a:t>
            </a:r>
          </a:p>
        </p:txBody>
      </p:sp>
      <p:sp>
        <p:nvSpPr>
          <p:cNvPr id="23" name="TextBox 22"/>
          <p:cNvSpPr txBox="1"/>
          <p:nvPr/>
        </p:nvSpPr>
        <p:spPr>
          <a:xfrm>
            <a:off x="7229082" y="4290140"/>
            <a:ext cx="1469305" cy="1107996"/>
          </a:xfrm>
          <a:prstGeom prst="rect">
            <a:avLst/>
          </a:prstGeom>
          <a:solidFill>
            <a:schemeClr val="bg1"/>
          </a:solidFill>
        </p:spPr>
        <p:txBody>
          <a:bodyPr wrap="square" rtlCol="0">
            <a:spAutoFit/>
          </a:bodyPr>
          <a:lstStyle/>
          <a:p>
            <a:r>
              <a:rPr lang="en-US" sz="1400" dirty="0" smtClean="0">
                <a:solidFill>
                  <a:srgbClr val="3D3A48"/>
                </a:solidFill>
                <a:latin typeface="Corbel"/>
              </a:rPr>
              <a:t>Gaussian smoothing with s=3 mm; </a:t>
            </a:r>
          </a:p>
          <a:p>
            <a:r>
              <a:rPr lang="en-US" sz="1200" dirty="0" smtClean="0">
                <a:solidFill>
                  <a:srgbClr val="3D3A48"/>
                </a:solidFill>
                <a:latin typeface="Corbel"/>
              </a:rPr>
              <a:t>Covariates: Age, Gender and TIV</a:t>
            </a:r>
            <a:endParaRPr lang="en-US" sz="1200" dirty="0">
              <a:solidFill>
                <a:srgbClr val="3D3A48"/>
              </a:solidFill>
              <a:latin typeface="Corbel"/>
            </a:endParaRPr>
          </a:p>
        </p:txBody>
      </p:sp>
      <p:sp>
        <p:nvSpPr>
          <p:cNvPr id="16" name="Content Placeholder 2"/>
          <p:cNvSpPr txBox="1">
            <a:spLocks/>
          </p:cNvSpPr>
          <p:nvPr/>
        </p:nvSpPr>
        <p:spPr>
          <a:xfrm>
            <a:off x="1863659" y="2201323"/>
            <a:ext cx="2766349" cy="4095750"/>
          </a:xfrm>
          <a:prstGeom prst="rect">
            <a:avLst/>
          </a:prstGeom>
        </p:spPr>
        <p:txBody>
          <a:bodyPr vert="horz" lIns="54864" tIns="91440" rtlCol="0">
            <a:noAutofit/>
          </a:bodyPr>
          <a:lstStyle>
            <a:lvl1pPr marL="438912" indent="-320040" algn="l" rtl="0" eaLnBrk="1" latinLnBrk="0" hangingPunct="1">
              <a:spcBef>
                <a:spcPts val="0"/>
              </a:spcBef>
              <a:buClr>
                <a:schemeClr val="accent4">
                  <a:lumMod val="50000"/>
                </a:schemeClr>
              </a:buClr>
              <a:buSzPct val="80000"/>
              <a:buFont typeface="Wingdings 2"/>
              <a:buChar char=""/>
              <a:defRPr kumimoji="0" sz="2800" kern="1200">
                <a:solidFill>
                  <a:srgbClr val="000000"/>
                </a:solidFill>
                <a:latin typeface="+mn-lt"/>
                <a:ea typeface="+mn-ea"/>
                <a:cs typeface="+mn-cs"/>
              </a:defRPr>
            </a:lvl1pPr>
            <a:lvl2pPr marL="731520" indent="-274320" algn="l" rtl="0" eaLnBrk="1" latinLnBrk="0" hangingPunct="1">
              <a:spcBef>
                <a:spcPct val="20000"/>
              </a:spcBef>
              <a:buClr>
                <a:srgbClr val="2E7660"/>
              </a:buClr>
              <a:buSzPct val="90000"/>
              <a:buFont typeface="Wingdings"/>
              <a:buChar char=""/>
              <a:defRPr kumimoji="0" sz="2400" kern="1200">
                <a:solidFill>
                  <a:srgbClr val="000000"/>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rgbClr val="000000"/>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rgbClr val="000000"/>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smtClean="0">
                <a:solidFill>
                  <a:srgbClr val="000000"/>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400" dirty="0">
                <a:solidFill>
                  <a:schemeClr val="tx1"/>
                </a:solidFill>
                <a:latin typeface="Calibri"/>
                <a:cs typeface="Calibri"/>
              </a:rPr>
              <a:t>VBM </a:t>
            </a:r>
            <a:r>
              <a:rPr lang="en-US" sz="1400" dirty="0" smtClean="0">
                <a:solidFill>
                  <a:schemeClr val="tx1"/>
                </a:solidFill>
                <a:latin typeface="Calibri"/>
                <a:cs typeface="Calibri"/>
              </a:rPr>
              <a:t>preprocessing: </a:t>
            </a:r>
          </a:p>
          <a:p>
            <a:pPr lvl="1"/>
            <a:r>
              <a:rPr lang="en-US" sz="1400" dirty="0" smtClean="0">
                <a:solidFill>
                  <a:schemeClr val="tx1"/>
                </a:solidFill>
                <a:latin typeface="Calibri"/>
                <a:cs typeface="Calibri"/>
              </a:rPr>
              <a:t>SPM tissue segmentation </a:t>
            </a:r>
            <a:r>
              <a:rPr lang="en-US" sz="1400" dirty="0">
                <a:solidFill>
                  <a:schemeClr val="tx1"/>
                </a:solidFill>
                <a:latin typeface="Calibri"/>
                <a:cs typeface="Calibri"/>
              </a:rPr>
              <a:t>of GM, WM and </a:t>
            </a:r>
            <a:r>
              <a:rPr lang="en-US" sz="1400" dirty="0" smtClean="0">
                <a:solidFill>
                  <a:schemeClr val="tx1"/>
                </a:solidFill>
                <a:latin typeface="Calibri"/>
                <a:cs typeface="Calibri"/>
              </a:rPr>
              <a:t>CSF </a:t>
            </a:r>
          </a:p>
          <a:p>
            <a:pPr lvl="1"/>
            <a:r>
              <a:rPr lang="en-US" sz="1400" dirty="0" smtClean="0">
                <a:solidFill>
                  <a:schemeClr val="tx1"/>
                </a:solidFill>
                <a:latin typeface="Calibri"/>
                <a:cs typeface="Calibri"/>
              </a:rPr>
              <a:t>DARTEL registration and study specific template</a:t>
            </a:r>
          </a:p>
          <a:p>
            <a:pPr lvl="1"/>
            <a:r>
              <a:rPr lang="en-US" sz="1400" dirty="0" smtClean="0">
                <a:solidFill>
                  <a:schemeClr val="tx1"/>
                </a:solidFill>
                <a:latin typeface="Calibri"/>
                <a:cs typeface="Calibri"/>
              </a:rPr>
              <a:t>Alignment to MNI space</a:t>
            </a:r>
            <a:endParaRPr lang="en-US" sz="1400" dirty="0">
              <a:solidFill>
                <a:schemeClr val="tx1"/>
              </a:solidFill>
              <a:latin typeface="Calibri"/>
              <a:cs typeface="Calibri"/>
            </a:endParaRPr>
          </a:p>
          <a:p>
            <a:pPr lvl="0"/>
            <a:endParaRPr lang="en-US" sz="1400" dirty="0" smtClean="0">
              <a:solidFill>
                <a:schemeClr val="tx1"/>
              </a:solidFill>
              <a:latin typeface="Calibri"/>
              <a:cs typeface="Calibri"/>
            </a:endParaRPr>
          </a:p>
          <a:p>
            <a:r>
              <a:rPr lang="en-US" sz="1400" dirty="0" smtClean="0">
                <a:solidFill>
                  <a:schemeClr val="tx1"/>
                </a:solidFill>
                <a:latin typeface="Calibri"/>
                <a:cs typeface="Calibri"/>
              </a:rPr>
              <a:t>VBM </a:t>
            </a:r>
            <a:r>
              <a:rPr lang="en-US" sz="1400" dirty="0">
                <a:solidFill>
                  <a:schemeClr val="tx1"/>
                </a:solidFill>
                <a:latin typeface="Calibri"/>
                <a:cs typeface="Calibri"/>
              </a:rPr>
              <a:t>analysis </a:t>
            </a:r>
            <a:r>
              <a:rPr lang="en-US" sz="1400" dirty="0" smtClean="0">
                <a:solidFill>
                  <a:schemeClr val="tx1"/>
                </a:solidFill>
                <a:latin typeface="Calibri"/>
                <a:cs typeface="Calibri"/>
              </a:rPr>
              <a:t>(voxel-wise t-test) to </a:t>
            </a:r>
            <a:r>
              <a:rPr lang="en-US" sz="1400" dirty="0">
                <a:solidFill>
                  <a:schemeClr val="tx1"/>
                </a:solidFill>
                <a:latin typeface="Calibri"/>
                <a:cs typeface="Calibri"/>
              </a:rPr>
              <a:t>identify the </a:t>
            </a:r>
            <a:r>
              <a:rPr lang="en-US" sz="1400" dirty="0" smtClean="0">
                <a:solidFill>
                  <a:schemeClr val="tx1"/>
                </a:solidFill>
                <a:latin typeface="Calibri"/>
                <a:cs typeface="Calibri"/>
              </a:rPr>
              <a:t>regions where AD </a:t>
            </a:r>
            <a:r>
              <a:rPr lang="en-US" sz="1400" dirty="0">
                <a:solidFill>
                  <a:schemeClr val="tx1"/>
                </a:solidFill>
                <a:latin typeface="Calibri"/>
                <a:cs typeface="Calibri"/>
              </a:rPr>
              <a:t>and </a:t>
            </a:r>
            <a:r>
              <a:rPr lang="en-US" sz="1400" dirty="0" smtClean="0">
                <a:solidFill>
                  <a:schemeClr val="tx1"/>
                </a:solidFill>
                <a:latin typeface="Calibri"/>
                <a:cs typeface="Calibri"/>
              </a:rPr>
              <a:t>CTRL differ (Gaussian smoothing with s</a:t>
            </a:r>
            <a:r>
              <a:rPr lang="en-US" sz="1400" dirty="0">
                <a:solidFill>
                  <a:schemeClr val="tx1"/>
                </a:solidFill>
                <a:latin typeface="Calibri"/>
                <a:cs typeface="Calibri"/>
              </a:rPr>
              <a:t>=</a:t>
            </a:r>
            <a:r>
              <a:rPr lang="en-US" sz="1400" dirty="0" smtClean="0">
                <a:solidFill>
                  <a:schemeClr val="tx1"/>
                </a:solidFill>
                <a:latin typeface="Calibri"/>
                <a:cs typeface="Calibri"/>
              </a:rPr>
              <a:t>3mm</a:t>
            </a:r>
            <a:r>
              <a:rPr lang="en-US" sz="1400" dirty="0">
                <a:solidFill>
                  <a:schemeClr val="tx1"/>
                </a:solidFill>
                <a:latin typeface="Calibri"/>
                <a:cs typeface="Calibri"/>
              </a:rPr>
              <a:t>; </a:t>
            </a:r>
            <a:r>
              <a:rPr lang="en-US" sz="1400" dirty="0" err="1">
                <a:solidFill>
                  <a:schemeClr val="tx1"/>
                </a:solidFill>
                <a:latin typeface="Calibri"/>
                <a:cs typeface="Calibri"/>
              </a:rPr>
              <a:t>i</a:t>
            </a:r>
            <a:r>
              <a:rPr lang="en-US" sz="1400" dirty="0">
                <a:solidFill>
                  <a:schemeClr val="tx1"/>
                </a:solidFill>
                <a:latin typeface="Calibri"/>
                <a:cs typeface="Calibri"/>
              </a:rPr>
              <a:t>&gt;0.1</a:t>
            </a:r>
            <a:r>
              <a:rPr lang="en-US" sz="1400" dirty="0" smtClean="0">
                <a:solidFill>
                  <a:schemeClr val="tx1"/>
                </a:solidFill>
                <a:latin typeface="Calibri"/>
                <a:cs typeface="Calibri"/>
              </a:rPr>
              <a:t>; covariates</a:t>
            </a:r>
            <a:r>
              <a:rPr lang="en-US" sz="1400" dirty="0">
                <a:solidFill>
                  <a:schemeClr val="tx1"/>
                </a:solidFill>
                <a:latin typeface="Calibri"/>
                <a:cs typeface="Calibri"/>
              </a:rPr>
              <a:t>: Age, Gender and </a:t>
            </a:r>
            <a:r>
              <a:rPr lang="en-US" sz="1400" dirty="0" smtClean="0">
                <a:solidFill>
                  <a:schemeClr val="tx1"/>
                </a:solidFill>
                <a:latin typeface="Calibri"/>
                <a:cs typeface="Calibri"/>
              </a:rPr>
              <a:t>TIV)</a:t>
            </a:r>
          </a:p>
          <a:p>
            <a:pPr lvl="1"/>
            <a:r>
              <a:rPr lang="en-US" sz="1400" dirty="0" smtClean="0">
                <a:solidFill>
                  <a:schemeClr val="tx1"/>
                </a:solidFill>
                <a:latin typeface="Calibri"/>
                <a:cs typeface="Calibri"/>
              </a:rPr>
              <a:t>The </a:t>
            </a:r>
            <a:r>
              <a:rPr lang="en-US" sz="1400" dirty="0">
                <a:solidFill>
                  <a:schemeClr val="tx1"/>
                </a:solidFill>
                <a:latin typeface="Calibri"/>
                <a:cs typeface="Calibri"/>
              </a:rPr>
              <a:t>amount of GM in </a:t>
            </a:r>
            <a:r>
              <a:rPr lang="en-US" sz="1400" dirty="0" smtClean="0">
                <a:solidFill>
                  <a:schemeClr val="tx1"/>
                </a:solidFill>
                <a:latin typeface="Calibri"/>
                <a:cs typeface="Calibri"/>
              </a:rPr>
              <a:t>AD is </a:t>
            </a:r>
            <a:r>
              <a:rPr lang="en-US" sz="1400" dirty="0">
                <a:solidFill>
                  <a:schemeClr val="tx1"/>
                </a:solidFill>
                <a:latin typeface="Calibri"/>
                <a:cs typeface="Calibri"/>
              </a:rPr>
              <a:t>significantly </a:t>
            </a:r>
            <a:r>
              <a:rPr lang="en-US" sz="1400" dirty="0" smtClean="0">
                <a:solidFill>
                  <a:schemeClr val="tx1"/>
                </a:solidFill>
                <a:latin typeface="Calibri"/>
                <a:cs typeface="Calibri"/>
              </a:rPr>
              <a:t>lower than in CTRL, especially in the Temporal and Limbic Lobes</a:t>
            </a:r>
            <a:endParaRPr lang="en-US" sz="1400" dirty="0">
              <a:solidFill>
                <a:schemeClr val="tx1"/>
              </a:solidFill>
              <a:latin typeface="Calibri"/>
              <a:cs typeface="Calibri"/>
            </a:endParaRPr>
          </a:p>
        </p:txBody>
      </p:sp>
      <p:sp>
        <p:nvSpPr>
          <p:cNvPr id="17" name="Footer Placeholder 3"/>
          <p:cNvSpPr>
            <a:spLocks noGrp="1"/>
          </p:cNvSpPr>
          <p:nvPr>
            <p:ph type="ftr" sz="quarter" idx="11"/>
          </p:nvPr>
        </p:nvSpPr>
        <p:spPr>
          <a:xfrm>
            <a:off x="293450" y="6566144"/>
            <a:ext cx="2895600" cy="257810"/>
          </a:xfrm>
        </p:spPr>
        <p:txBody>
          <a:bodyPr/>
          <a:lstStyle/>
          <a:p>
            <a:r>
              <a:rPr lang="en-US" dirty="0" smtClean="0"/>
              <a:t>A. </a:t>
            </a:r>
            <a:r>
              <a:rPr lang="en-US" dirty="0" err="1" smtClean="0"/>
              <a:t>Retico</a:t>
            </a:r>
            <a:r>
              <a:rPr lang="en-US" dirty="0" smtClean="0"/>
              <a:t> - INFN Pisa</a:t>
            </a:r>
            <a:endParaRPr lang="en-US" dirty="0"/>
          </a:p>
        </p:txBody>
      </p:sp>
      <p:sp>
        <p:nvSpPr>
          <p:cNvPr id="18" name="Slide Number Placeholder 4"/>
          <p:cNvSpPr>
            <a:spLocks noGrp="1"/>
          </p:cNvSpPr>
          <p:nvPr>
            <p:ph type="sldNum" sz="quarter" idx="12"/>
          </p:nvPr>
        </p:nvSpPr>
        <p:spPr>
          <a:xfrm>
            <a:off x="8063387" y="6356350"/>
            <a:ext cx="762000" cy="271463"/>
          </a:xfrm>
        </p:spPr>
        <p:txBody>
          <a:bodyPr/>
          <a:lstStyle/>
          <a:p>
            <a:fld id="{A6A17C52-B08B-0D42-B80D-D5D5801F1B19}" type="slidenum">
              <a:rPr lang="en-US" smtClean="0"/>
              <a:pPr/>
              <a:t>15</a:t>
            </a:fld>
            <a:endParaRPr lang="en-US"/>
          </a:p>
        </p:txBody>
      </p:sp>
    </p:spTree>
    <p:extLst>
      <p:ext uri="{BB962C8B-B14F-4D97-AF65-F5344CB8AC3E}">
        <p14:creationId xmlns:p14="http://schemas.microsoft.com/office/powerpoint/2010/main" val="289835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54200" y="1276697"/>
            <a:ext cx="5174530" cy="5018043"/>
          </a:xfrm>
          <a:prstGeom prst="rect">
            <a:avLst/>
          </a:prstGeom>
        </p:spPr>
      </p:pic>
      <p:sp>
        <p:nvSpPr>
          <p:cNvPr id="2" name="Title 1"/>
          <p:cNvSpPr>
            <a:spLocks noGrp="1"/>
          </p:cNvSpPr>
          <p:nvPr>
            <p:ph type="title"/>
          </p:nvPr>
        </p:nvSpPr>
        <p:spPr/>
        <p:txBody>
          <a:bodyPr>
            <a:noAutofit/>
          </a:bodyPr>
          <a:lstStyle/>
          <a:p>
            <a:r>
              <a:rPr lang="en-US" sz="2800" dirty="0" smtClean="0"/>
              <a:t>VBM results: </a:t>
            </a:r>
            <a:r>
              <a:rPr lang="en-US" sz="2800" dirty="0"/>
              <a:t>Structural </a:t>
            </a:r>
            <a:r>
              <a:rPr lang="en-US" sz="2800" dirty="0" smtClean="0"/>
              <a:t>abnormalities in AD subjects vs. Controls</a:t>
            </a:r>
            <a:endParaRPr lang="en-US" sz="2800" dirty="0"/>
          </a:p>
        </p:txBody>
      </p:sp>
      <p:sp>
        <p:nvSpPr>
          <p:cNvPr id="43012" name="Text Box 2"/>
          <p:cNvSpPr txBox="1">
            <a:spLocks noChangeArrowheads="1"/>
          </p:cNvSpPr>
          <p:nvPr/>
        </p:nvSpPr>
        <p:spPr bwMode="auto">
          <a:xfrm>
            <a:off x="4875084" y="3971872"/>
            <a:ext cx="3837116" cy="1291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22401" rIns="0" bIns="0"/>
          <a:lstStyle>
            <a:lvl1pPr marL="431800" indent="-323850" eaLnBrk="0">
              <a:tabLst>
                <a:tab pos="723900" algn="l"/>
                <a:tab pos="1447800" algn="l"/>
                <a:tab pos="2171700" algn="l"/>
                <a:tab pos="2895600" algn="l"/>
                <a:tab pos="3619500" algn="l"/>
              </a:tabLst>
              <a:defRPr sz="2400">
                <a:solidFill>
                  <a:schemeClr val="tx1"/>
                </a:solidFill>
                <a:latin typeface="Arial" charset="0"/>
                <a:ea typeface="ＭＳ Ｐゴシック" charset="0"/>
                <a:cs typeface="DejaVu Sans" charset="0"/>
              </a:defRPr>
            </a:lvl1pPr>
            <a:lvl2pPr marL="37931725" indent="-37474525" eaLnBrk="0">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2pPr>
            <a:lvl3pPr eaLnBrk="0">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3pPr>
            <a:lvl4pPr eaLnBrk="0">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4pPr>
            <a:lvl5pPr eaLnBrk="0">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DejaVu Sans" charset="0"/>
                <a:cs typeface="DejaVu Sans" charset="0"/>
              </a:defRPr>
            </a:lvl9pPr>
          </a:lstStyle>
          <a:p>
            <a:pPr marL="88900" indent="0" eaLnBrk="1">
              <a:spcAft>
                <a:spcPts val="1293"/>
              </a:spcAft>
              <a:buClr>
                <a:srgbClr val="FF6633"/>
              </a:buClr>
              <a:buSzPct val="45000"/>
            </a:pPr>
            <a:r>
              <a:rPr lang="en-US" sz="1800" dirty="0">
                <a:solidFill>
                  <a:srgbClr val="000080"/>
                </a:solidFill>
                <a:cs typeface="Arial Unicode MS" charset="0"/>
              </a:rPr>
              <a:t>Regions </a:t>
            </a:r>
            <a:r>
              <a:rPr lang="en-US" sz="1800" dirty="0" smtClean="0">
                <a:solidFill>
                  <a:srgbClr val="000080"/>
                </a:solidFill>
                <a:cs typeface="Arial Unicode MS" charset="0"/>
              </a:rPr>
              <a:t>where GM in </a:t>
            </a:r>
            <a:r>
              <a:rPr lang="en-US" sz="1800" u="sng" dirty="0" smtClean="0">
                <a:solidFill>
                  <a:srgbClr val="000080"/>
                </a:solidFill>
                <a:cs typeface="Arial Unicode MS" charset="0"/>
              </a:rPr>
              <a:t>AD</a:t>
            </a:r>
            <a:r>
              <a:rPr lang="en-US" sz="1800" dirty="0" smtClean="0">
                <a:solidFill>
                  <a:srgbClr val="000080"/>
                </a:solidFill>
                <a:cs typeface="Arial Unicode MS" charset="0"/>
              </a:rPr>
              <a:t> &lt; than GM </a:t>
            </a:r>
            <a:r>
              <a:rPr lang="en-US" sz="1800" dirty="0">
                <a:solidFill>
                  <a:srgbClr val="000080"/>
                </a:solidFill>
                <a:cs typeface="Arial Unicode MS" charset="0"/>
              </a:rPr>
              <a:t>in </a:t>
            </a:r>
            <a:r>
              <a:rPr lang="en-US" sz="1800" u="sng" dirty="0" smtClean="0">
                <a:solidFill>
                  <a:srgbClr val="000080"/>
                </a:solidFill>
                <a:cs typeface="Arial Unicode MS" charset="0"/>
              </a:rPr>
              <a:t>Controls</a:t>
            </a:r>
            <a:r>
              <a:rPr lang="en-US" sz="1800" dirty="0" smtClean="0">
                <a:solidFill>
                  <a:srgbClr val="000080"/>
                </a:solidFill>
                <a:cs typeface="Arial Unicode MS" charset="0"/>
              </a:rPr>
              <a:t> </a:t>
            </a:r>
            <a:r>
              <a:rPr lang="en-US" sz="1800" dirty="0">
                <a:solidFill>
                  <a:srgbClr val="000080"/>
                </a:solidFill>
                <a:cs typeface="Arial Unicode MS" charset="0"/>
              </a:rPr>
              <a:t>are displayed</a:t>
            </a:r>
            <a:r>
              <a:rPr lang="en-US" sz="1800" dirty="0" smtClean="0">
                <a:solidFill>
                  <a:srgbClr val="000080"/>
                </a:solidFill>
                <a:cs typeface="Arial Unicode MS" charset="0"/>
              </a:rPr>
              <a:t>: significant </a:t>
            </a:r>
            <a:r>
              <a:rPr lang="en-US" sz="1800" dirty="0">
                <a:solidFill>
                  <a:srgbClr val="000080"/>
                </a:solidFill>
                <a:cs typeface="Arial Unicode MS" charset="0"/>
              </a:rPr>
              <a:t>SPM </a:t>
            </a:r>
            <a:r>
              <a:rPr lang="en-US" sz="1800" dirty="0" smtClean="0">
                <a:solidFill>
                  <a:srgbClr val="000080"/>
                </a:solidFill>
                <a:cs typeface="Arial Unicode MS" charset="0"/>
              </a:rPr>
              <a:t>blobs are overlaid </a:t>
            </a:r>
            <a:r>
              <a:rPr lang="en-US" sz="1800" dirty="0">
                <a:solidFill>
                  <a:srgbClr val="000080"/>
                </a:solidFill>
                <a:cs typeface="Arial Unicode MS" charset="0"/>
              </a:rPr>
              <a:t>to </a:t>
            </a:r>
            <a:r>
              <a:rPr lang="en-US" sz="1800" dirty="0" smtClean="0">
                <a:solidFill>
                  <a:srgbClr val="000080"/>
                </a:solidFill>
                <a:cs typeface="Arial Unicode MS" charset="0"/>
              </a:rPr>
              <a:t>a representative T1-w image</a:t>
            </a:r>
          </a:p>
          <a:p>
            <a:pPr marL="88900" indent="0" eaLnBrk="1">
              <a:spcAft>
                <a:spcPts val="1293"/>
              </a:spcAft>
              <a:buClr>
                <a:srgbClr val="FF6633"/>
              </a:buClr>
              <a:buSzPct val="45000"/>
            </a:pPr>
            <a:r>
              <a:rPr lang="en-US" sz="1800" dirty="0" smtClean="0">
                <a:solidFill>
                  <a:srgbClr val="000080"/>
                </a:solidFill>
                <a:cs typeface="Arial Unicode MS" charset="0"/>
              </a:rPr>
              <a:t>(s=3 mm, covariates: age, gender and TIV)</a:t>
            </a:r>
            <a:endParaRPr lang="en-US" sz="1800" dirty="0">
              <a:solidFill>
                <a:srgbClr val="000080"/>
              </a:solidFill>
              <a:cs typeface="Arial Unicode MS" charset="0"/>
            </a:endParaRPr>
          </a:p>
        </p:txBody>
      </p:sp>
      <p:sp>
        <p:nvSpPr>
          <p:cNvPr id="6" name="Footer Placeholder 3"/>
          <p:cNvSpPr>
            <a:spLocks noGrp="1"/>
          </p:cNvSpPr>
          <p:nvPr>
            <p:ph type="ftr" sz="quarter" idx="11"/>
          </p:nvPr>
        </p:nvSpPr>
        <p:spPr>
          <a:xfrm>
            <a:off x="293450" y="6527233"/>
            <a:ext cx="2895600" cy="257810"/>
          </a:xfrm>
        </p:spPr>
        <p:txBody>
          <a:bodyPr/>
          <a:lstStyle/>
          <a:p>
            <a:r>
              <a:rPr lang="en-US" dirty="0" smtClean="0"/>
              <a:t>A. </a:t>
            </a:r>
            <a:r>
              <a:rPr lang="en-US" dirty="0" err="1" smtClean="0"/>
              <a:t>Retico</a:t>
            </a:r>
            <a:r>
              <a:rPr lang="en-US" dirty="0" smtClean="0"/>
              <a:t> - INFN Pisa</a:t>
            </a:r>
            <a:endParaRPr lang="en-US" dirty="0"/>
          </a:p>
        </p:txBody>
      </p:sp>
      <p:sp>
        <p:nvSpPr>
          <p:cNvPr id="7" name="Slide Number Placeholder 4"/>
          <p:cNvSpPr>
            <a:spLocks noGrp="1"/>
          </p:cNvSpPr>
          <p:nvPr>
            <p:ph type="sldNum" sz="quarter" idx="12"/>
          </p:nvPr>
        </p:nvSpPr>
        <p:spPr>
          <a:xfrm>
            <a:off x="8063387" y="6511992"/>
            <a:ext cx="762000" cy="271463"/>
          </a:xfrm>
        </p:spPr>
        <p:txBody>
          <a:bodyPr/>
          <a:lstStyle/>
          <a:p>
            <a:fld id="{A6A17C52-B08B-0D42-B80D-D5D5801F1B19}" type="slidenum">
              <a:rPr lang="en-US" smtClean="0"/>
              <a:pPr/>
              <a:t>16</a:t>
            </a:fld>
            <a:endParaRPr lang="en-US"/>
          </a:p>
        </p:txBody>
      </p:sp>
    </p:spTree>
    <p:extLst>
      <p:ext uri="{BB962C8B-B14F-4D97-AF65-F5344CB8AC3E}">
        <p14:creationId xmlns:p14="http://schemas.microsoft.com/office/powerpoint/2010/main" val="130361277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tIns="41473" bIns="41473"/>
          <a:lstStyle/>
          <a:p>
            <a:r>
              <a:rPr lang="en-US" dirty="0" smtClean="0">
                <a:latin typeface="Arial" charset="0"/>
                <a:cs typeface="Arial Unicode MS" charset="0"/>
              </a:rPr>
              <a:t>Limitation of the VBM approach</a:t>
            </a:r>
            <a:endParaRPr lang="en-US" dirty="0">
              <a:latin typeface="Arial" charset="0"/>
              <a:cs typeface="Arial Unicode MS" charset="0"/>
            </a:endParaRPr>
          </a:p>
        </p:txBody>
      </p:sp>
      <p:sp>
        <p:nvSpPr>
          <p:cNvPr id="30723" name="Content Placeholder 2"/>
          <p:cNvSpPr>
            <a:spLocks noGrp="1"/>
          </p:cNvSpPr>
          <p:nvPr>
            <p:ph idx="1"/>
          </p:nvPr>
        </p:nvSpPr>
        <p:spPr>
          <a:xfrm>
            <a:off x="900113" y="1535080"/>
            <a:ext cx="7011988" cy="4708241"/>
          </a:xfrm>
        </p:spPr>
        <p:txBody>
          <a:bodyPr rIns="82945" bIns="41473"/>
          <a:lstStyle/>
          <a:p>
            <a:r>
              <a:rPr lang="en-GB" sz="2400" dirty="0" smtClean="0">
                <a:latin typeface="Arial" charset="0"/>
                <a:cs typeface="Arial Unicode MS" charset="0"/>
              </a:rPr>
              <a:t>VBM allows localizing brain regions where GM (WM) significantly differs among groups of subjects.</a:t>
            </a:r>
          </a:p>
          <a:p>
            <a:endParaRPr lang="en-US" sz="2400" dirty="0">
              <a:latin typeface="Arial" charset="0"/>
              <a:cs typeface="Arial Unicode MS" charset="0"/>
            </a:endParaRPr>
          </a:p>
          <a:p>
            <a:r>
              <a:rPr lang="en-US" sz="2400" dirty="0" smtClean="0">
                <a:latin typeface="Arial" charset="0"/>
                <a:cs typeface="Arial Unicode MS" charset="0"/>
              </a:rPr>
              <a:t>VBM limitations:</a:t>
            </a:r>
            <a:endParaRPr lang="en-US" sz="2400" dirty="0">
              <a:latin typeface="Arial" charset="0"/>
              <a:cs typeface="Arial Unicode MS" charset="0"/>
            </a:endParaRPr>
          </a:p>
          <a:p>
            <a:pPr lvl="1">
              <a:buFont typeface="Arial" charset="0"/>
              <a:buChar char="•"/>
            </a:pPr>
            <a:r>
              <a:rPr lang="en-US" dirty="0">
                <a:latin typeface="Arial" charset="0"/>
                <a:cs typeface="Arial Unicode MS" charset="0"/>
              </a:rPr>
              <a:t>VBM allows for </a:t>
            </a:r>
            <a:r>
              <a:rPr lang="en-US" dirty="0" smtClean="0">
                <a:latin typeface="Arial" charset="0"/>
                <a:cs typeface="Arial Unicode MS" charset="0"/>
              </a:rPr>
              <a:t>comparisons between groups of subjects, </a:t>
            </a:r>
            <a:r>
              <a:rPr lang="en-US" dirty="0">
                <a:latin typeface="Arial" charset="0"/>
                <a:cs typeface="Arial Unicode MS" charset="0"/>
              </a:rPr>
              <a:t>not for single subject </a:t>
            </a:r>
            <a:r>
              <a:rPr lang="en-US" dirty="0" smtClean="0">
                <a:latin typeface="Arial" charset="0"/>
                <a:cs typeface="Arial Unicode MS" charset="0"/>
              </a:rPr>
              <a:t>analysis.</a:t>
            </a:r>
            <a:endParaRPr lang="en-US" dirty="0">
              <a:latin typeface="Arial" charset="0"/>
              <a:cs typeface="Arial Unicode MS" charset="0"/>
            </a:endParaRPr>
          </a:p>
          <a:p>
            <a:pPr lvl="1">
              <a:buFont typeface="Arial" charset="0"/>
              <a:buChar char="•"/>
            </a:pPr>
            <a:r>
              <a:rPr lang="en-US" dirty="0">
                <a:latin typeface="Arial" charset="0"/>
                <a:cs typeface="Arial Unicode MS" charset="0"/>
              </a:rPr>
              <a:t>The inference on new cases is not </a:t>
            </a:r>
            <a:r>
              <a:rPr lang="en-US" dirty="0" smtClean="0">
                <a:latin typeface="Arial" charset="0"/>
                <a:cs typeface="Arial Unicode MS" charset="0"/>
              </a:rPr>
              <a:t>possible.</a:t>
            </a:r>
            <a:endParaRPr lang="en-US" dirty="0">
              <a:latin typeface="Arial" charset="0"/>
              <a:cs typeface="Arial Unicode MS" charset="0"/>
            </a:endParaRPr>
          </a:p>
          <a:p>
            <a:endParaRPr lang="en-US" dirty="0">
              <a:latin typeface="Arial" charset="0"/>
              <a:cs typeface="Arial Unicode MS" charset="0"/>
            </a:endParaRPr>
          </a:p>
          <a:p>
            <a:endParaRPr lang="en-US" dirty="0">
              <a:latin typeface="Arial" charset="0"/>
              <a:cs typeface="Arial Unicode MS" charset="0"/>
            </a:endParaRPr>
          </a:p>
        </p:txBody>
      </p:sp>
      <p:sp>
        <p:nvSpPr>
          <p:cNvPr id="5" name="Footer Placeholder 3"/>
          <p:cNvSpPr>
            <a:spLocks noGrp="1"/>
          </p:cNvSpPr>
          <p:nvPr>
            <p:ph type="ftr" sz="quarter" idx="11"/>
          </p:nvPr>
        </p:nvSpPr>
        <p:spPr>
          <a:xfrm>
            <a:off x="293450" y="6527233"/>
            <a:ext cx="2895600" cy="257810"/>
          </a:xfrm>
        </p:spPr>
        <p:txBody>
          <a:bodyPr/>
          <a:lstStyle/>
          <a:p>
            <a:r>
              <a:rPr lang="en-US" smtClean="0"/>
              <a:t>A. Retico - INFN Pisa</a:t>
            </a:r>
            <a:endParaRPr lang="en-US" dirty="0"/>
          </a:p>
        </p:txBody>
      </p:sp>
      <p:sp>
        <p:nvSpPr>
          <p:cNvPr id="6" name="Slide Number Placeholder 4"/>
          <p:cNvSpPr>
            <a:spLocks noGrp="1"/>
          </p:cNvSpPr>
          <p:nvPr>
            <p:ph type="sldNum" sz="quarter" idx="12"/>
          </p:nvPr>
        </p:nvSpPr>
        <p:spPr>
          <a:xfrm>
            <a:off x="8063387" y="6356350"/>
            <a:ext cx="762000" cy="271463"/>
          </a:xfrm>
        </p:spPr>
        <p:txBody>
          <a:bodyPr/>
          <a:lstStyle/>
          <a:p>
            <a:fld id="{A6A17C52-B08B-0D42-B80D-D5D5801F1B19}" type="slidenum">
              <a:rPr lang="en-US" smtClean="0"/>
              <a:pPr/>
              <a:t>17</a:t>
            </a:fld>
            <a:endParaRPr lang="en-US"/>
          </a:p>
        </p:txBody>
      </p:sp>
    </p:spTree>
    <p:extLst>
      <p:ext uri="{BB962C8B-B14F-4D97-AF65-F5344CB8AC3E}">
        <p14:creationId xmlns:p14="http://schemas.microsoft.com/office/powerpoint/2010/main" val="734054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44158"/>
            <a:ext cx="8945394" cy="848016"/>
          </a:xfrm>
        </p:spPr>
        <p:txBody>
          <a:bodyPr>
            <a:normAutofit fontScale="90000"/>
          </a:bodyPr>
          <a:lstStyle/>
          <a:p>
            <a:r>
              <a:rPr lang="en-US" dirty="0" smtClean="0"/>
              <a:t>Why using machine-learning techniques?</a:t>
            </a:r>
            <a:endParaRPr lang="en-US" dirty="0"/>
          </a:p>
        </p:txBody>
      </p:sp>
      <p:sp>
        <p:nvSpPr>
          <p:cNvPr id="3" name="Content Placeholder 2"/>
          <p:cNvSpPr>
            <a:spLocks noGrp="1"/>
          </p:cNvSpPr>
          <p:nvPr>
            <p:ph idx="1"/>
          </p:nvPr>
        </p:nvSpPr>
        <p:spPr>
          <a:xfrm>
            <a:off x="582612" y="1305558"/>
            <a:ext cx="7900988" cy="5152391"/>
          </a:xfrm>
        </p:spPr>
        <p:txBody>
          <a:bodyPr>
            <a:normAutofit fontScale="70000" lnSpcReduction="20000"/>
          </a:bodyPr>
          <a:lstStyle/>
          <a:p>
            <a:pPr>
              <a:lnSpc>
                <a:spcPct val="120000"/>
              </a:lnSpc>
              <a:spcBef>
                <a:spcPts val="800"/>
              </a:spcBef>
            </a:pPr>
            <a:r>
              <a:rPr lang="en-US" dirty="0"/>
              <a:t>Some tasks cannot be defined well, except by </a:t>
            </a:r>
            <a:r>
              <a:rPr lang="en-US" dirty="0" smtClean="0"/>
              <a:t>examples.</a:t>
            </a:r>
            <a:endParaRPr lang="en-US" dirty="0"/>
          </a:p>
          <a:p>
            <a:pPr>
              <a:lnSpc>
                <a:spcPct val="120000"/>
              </a:lnSpc>
              <a:spcBef>
                <a:spcPts val="800"/>
              </a:spcBef>
            </a:pPr>
            <a:r>
              <a:rPr lang="en-US" dirty="0"/>
              <a:t>Relationships and correlations can be hidden within large amounts of data. </a:t>
            </a:r>
            <a:endParaRPr lang="en-US" dirty="0" smtClean="0"/>
          </a:p>
          <a:p>
            <a:pPr lvl="1">
              <a:lnSpc>
                <a:spcPct val="120000"/>
              </a:lnSpc>
              <a:spcBef>
                <a:spcPts val="800"/>
              </a:spcBef>
            </a:pPr>
            <a:r>
              <a:rPr lang="en-US" dirty="0" smtClean="0"/>
              <a:t>Machine </a:t>
            </a:r>
            <a:r>
              <a:rPr lang="en-US" dirty="0"/>
              <a:t>Learning/Data Mining may be able to find these relationships</a:t>
            </a:r>
            <a:r>
              <a:rPr lang="en-US" dirty="0" smtClean="0"/>
              <a:t>.</a:t>
            </a:r>
            <a:endParaRPr lang="en-US" dirty="0"/>
          </a:p>
          <a:p>
            <a:pPr>
              <a:lnSpc>
                <a:spcPct val="120000"/>
              </a:lnSpc>
              <a:spcBef>
                <a:spcPts val="800"/>
              </a:spcBef>
            </a:pPr>
            <a:r>
              <a:rPr lang="en-US" dirty="0"/>
              <a:t>The amount of knowledge available about certain tasks might be too large for explicit encoding by humans (e.g., medical diagnostic)</a:t>
            </a:r>
            <a:r>
              <a:rPr lang="en-US" dirty="0" smtClean="0"/>
              <a:t>.</a:t>
            </a:r>
          </a:p>
          <a:p>
            <a:pPr lvl="1">
              <a:lnSpc>
                <a:spcPct val="120000"/>
              </a:lnSpc>
              <a:spcBef>
                <a:spcPts val="800"/>
              </a:spcBef>
            </a:pPr>
            <a:r>
              <a:rPr lang="en-US" dirty="0" smtClean="0">
                <a:solidFill>
                  <a:srgbClr val="732E9A"/>
                </a:solidFill>
              </a:rPr>
              <a:t>Learning from examples</a:t>
            </a:r>
          </a:p>
          <a:p>
            <a:pPr marL="0" indent="0">
              <a:lnSpc>
                <a:spcPct val="120000"/>
              </a:lnSpc>
              <a:spcBef>
                <a:spcPts val="800"/>
              </a:spcBef>
              <a:buNone/>
            </a:pPr>
            <a:endParaRPr lang="en-US" sz="1400" dirty="0" smtClean="0"/>
          </a:p>
          <a:p>
            <a:pPr marL="0" indent="0">
              <a:lnSpc>
                <a:spcPct val="120000"/>
              </a:lnSpc>
              <a:spcBef>
                <a:spcPts val="800"/>
              </a:spcBef>
              <a:buNone/>
            </a:pPr>
            <a:r>
              <a:rPr lang="en-US" sz="2600" dirty="0" smtClean="0">
                <a:solidFill>
                  <a:srgbClr val="732E9A"/>
                </a:solidFill>
              </a:rPr>
              <a:t>Vocabulary</a:t>
            </a:r>
            <a:r>
              <a:rPr lang="en-US" sz="2600" dirty="0">
                <a:solidFill>
                  <a:srgbClr val="732E9A"/>
                </a:solidFill>
              </a:rPr>
              <a:t>:</a:t>
            </a:r>
          </a:p>
          <a:p>
            <a:pPr lvl="1">
              <a:lnSpc>
                <a:spcPct val="120000"/>
              </a:lnSpc>
              <a:spcBef>
                <a:spcPts val="800"/>
              </a:spcBef>
            </a:pPr>
            <a:r>
              <a:rPr lang="en-US" sz="2300" u="sng" dirty="0" smtClean="0">
                <a:solidFill>
                  <a:srgbClr val="732E9A"/>
                </a:solidFill>
              </a:rPr>
              <a:t>Training </a:t>
            </a:r>
            <a:r>
              <a:rPr lang="en-US" sz="2300" u="sng" dirty="0">
                <a:solidFill>
                  <a:srgbClr val="732E9A"/>
                </a:solidFill>
              </a:rPr>
              <a:t>set</a:t>
            </a:r>
            <a:r>
              <a:rPr lang="en-US" sz="2300" dirty="0"/>
              <a:t>: a subset of items, with known classification</a:t>
            </a:r>
          </a:p>
          <a:p>
            <a:pPr lvl="1">
              <a:lnSpc>
                <a:spcPct val="120000"/>
              </a:lnSpc>
              <a:spcBef>
                <a:spcPts val="800"/>
              </a:spcBef>
            </a:pPr>
            <a:r>
              <a:rPr lang="en-US" sz="2300" u="sng" dirty="0" smtClean="0">
                <a:solidFill>
                  <a:srgbClr val="732E9A"/>
                </a:solidFill>
              </a:rPr>
              <a:t>Training</a:t>
            </a:r>
            <a:r>
              <a:rPr lang="en-US" sz="2300" dirty="0"/>
              <a:t>: allowing the algorithm to set weights and “learn</a:t>
            </a:r>
            <a:r>
              <a:rPr lang="en-US" sz="2300" dirty="0" smtClean="0"/>
              <a:t>” how </a:t>
            </a:r>
            <a:r>
              <a:rPr lang="en-US" sz="2300" dirty="0"/>
              <a:t>to classify your data, using the training set</a:t>
            </a:r>
          </a:p>
          <a:p>
            <a:pPr lvl="1">
              <a:lnSpc>
                <a:spcPct val="120000"/>
              </a:lnSpc>
              <a:spcBef>
                <a:spcPts val="800"/>
              </a:spcBef>
            </a:pPr>
            <a:r>
              <a:rPr lang="en-US" sz="2300" dirty="0" smtClean="0"/>
              <a:t>This </a:t>
            </a:r>
            <a:r>
              <a:rPr lang="en-US" sz="2300" dirty="0"/>
              <a:t>produces </a:t>
            </a:r>
            <a:r>
              <a:rPr lang="en-US" sz="2300" u="sng" dirty="0" smtClean="0">
                <a:solidFill>
                  <a:srgbClr val="732E9A"/>
                </a:solidFill>
              </a:rPr>
              <a:t>classifier</a:t>
            </a:r>
            <a:r>
              <a:rPr lang="en-US" sz="2300" dirty="0" smtClean="0"/>
              <a:t>, i.e.  </a:t>
            </a:r>
            <a:r>
              <a:rPr lang="en-US" sz="2300" dirty="0"/>
              <a:t>a </a:t>
            </a:r>
            <a:r>
              <a:rPr lang="en-US" sz="2300" dirty="0">
                <a:solidFill>
                  <a:srgbClr val="732E9A"/>
                </a:solidFill>
              </a:rPr>
              <a:t>quantitative </a:t>
            </a:r>
            <a:r>
              <a:rPr lang="en-US" sz="2300" dirty="0" smtClean="0">
                <a:solidFill>
                  <a:srgbClr val="732E9A"/>
                </a:solidFill>
              </a:rPr>
              <a:t>mapping</a:t>
            </a:r>
            <a:r>
              <a:rPr lang="en-US" sz="2300" dirty="0" smtClean="0"/>
              <a:t> from </a:t>
            </a:r>
            <a:r>
              <a:rPr lang="en-US" sz="2300" dirty="0"/>
              <a:t>features to class.</a:t>
            </a:r>
          </a:p>
          <a:p>
            <a:pPr lvl="1">
              <a:lnSpc>
                <a:spcPct val="120000"/>
              </a:lnSpc>
              <a:spcBef>
                <a:spcPts val="800"/>
              </a:spcBef>
            </a:pPr>
            <a:r>
              <a:rPr lang="en-US" sz="2300" u="sng" dirty="0" smtClean="0">
                <a:solidFill>
                  <a:srgbClr val="732E9A"/>
                </a:solidFill>
              </a:rPr>
              <a:t>Classification</a:t>
            </a:r>
            <a:r>
              <a:rPr lang="en-US" sz="2300" dirty="0"/>
              <a:t>: using these training-set weights to </a:t>
            </a:r>
            <a:r>
              <a:rPr lang="en-US" sz="2300" dirty="0" smtClean="0"/>
              <a:t>classify data </a:t>
            </a:r>
            <a:r>
              <a:rPr lang="en-US" sz="2300" dirty="0"/>
              <a:t>of previously unknown </a:t>
            </a:r>
            <a:r>
              <a:rPr lang="en-US" sz="2300" dirty="0" smtClean="0"/>
              <a:t>category</a:t>
            </a:r>
            <a:endParaRPr lang="en-US" sz="2300" dirty="0"/>
          </a:p>
        </p:txBody>
      </p:sp>
      <p:sp>
        <p:nvSpPr>
          <p:cNvPr id="4" name="Footer Placeholder 3"/>
          <p:cNvSpPr>
            <a:spLocks noGrp="1"/>
          </p:cNvSpPr>
          <p:nvPr>
            <p:ph type="ftr" sz="quarter" idx="11"/>
          </p:nvPr>
        </p:nvSpPr>
        <p:spPr/>
        <p:txBody>
          <a:bodyPr/>
          <a:lstStyle/>
          <a:p>
            <a:r>
              <a:rPr lang="en-US" smtClean="0"/>
              <a:t>A. Retico - INFN Pisa</a:t>
            </a:r>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18</a:t>
            </a:fld>
            <a:endParaRPr lang="en-US"/>
          </a:p>
        </p:txBody>
      </p:sp>
    </p:spTree>
    <p:extLst>
      <p:ext uri="{BB962C8B-B14F-4D97-AF65-F5344CB8AC3E}">
        <p14:creationId xmlns:p14="http://schemas.microsoft.com/office/powerpoint/2010/main" val="58516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0" y="307050"/>
            <a:ext cx="7448550" cy="774383"/>
          </a:xfrm>
        </p:spPr>
        <p:txBody>
          <a:bodyPr/>
          <a:lstStyle/>
          <a:p>
            <a:r>
              <a:rPr lang="en-US" dirty="0" smtClean="0"/>
              <a:t>Outline</a:t>
            </a:r>
            <a:endParaRPr lang="en-US" dirty="0"/>
          </a:p>
        </p:txBody>
      </p:sp>
      <p:sp>
        <p:nvSpPr>
          <p:cNvPr id="3" name="Content Placeholder 2"/>
          <p:cNvSpPr>
            <a:spLocks noGrp="1"/>
          </p:cNvSpPr>
          <p:nvPr>
            <p:ph idx="1"/>
          </p:nvPr>
        </p:nvSpPr>
        <p:spPr>
          <a:xfrm>
            <a:off x="1048657" y="1473200"/>
            <a:ext cx="7747000" cy="4903200"/>
          </a:xfrm>
        </p:spPr>
        <p:txBody>
          <a:bodyPr>
            <a:normAutofit/>
          </a:bodyPr>
          <a:lstStyle/>
          <a:p>
            <a:r>
              <a:rPr lang="en-US" dirty="0" smtClean="0"/>
              <a:t>Diagnostic Imaging</a:t>
            </a:r>
          </a:p>
          <a:p>
            <a:endParaRPr lang="en-US" dirty="0"/>
          </a:p>
          <a:p>
            <a:r>
              <a:rPr lang="en-US" dirty="0"/>
              <a:t>Medical Image Processing:</a:t>
            </a:r>
          </a:p>
          <a:p>
            <a:pPr lvl="1"/>
            <a:r>
              <a:rPr lang="en-US" dirty="0"/>
              <a:t>Visualization </a:t>
            </a:r>
          </a:p>
          <a:p>
            <a:pPr lvl="1"/>
            <a:r>
              <a:rPr lang="en-US" dirty="0"/>
              <a:t>Segmentation </a:t>
            </a:r>
            <a:r>
              <a:rPr lang="en-US" dirty="0" smtClean="0"/>
              <a:t>of anatomical/functional/pathological structures</a:t>
            </a:r>
            <a:endParaRPr lang="en-US" dirty="0"/>
          </a:p>
          <a:p>
            <a:pPr lvl="1"/>
            <a:r>
              <a:rPr lang="en-US" dirty="0"/>
              <a:t>Quantification</a:t>
            </a:r>
          </a:p>
          <a:p>
            <a:pPr lvl="1"/>
            <a:r>
              <a:rPr lang="en-US" dirty="0" smtClean="0">
                <a:solidFill>
                  <a:srgbClr val="BF4D00"/>
                </a:solidFill>
                <a:latin typeface="Wingdings"/>
                <a:ea typeface="Wingdings"/>
                <a:cs typeface="Wingdings"/>
                <a:sym typeface="Wingdings"/>
              </a:rPr>
              <a:t></a:t>
            </a:r>
            <a:r>
              <a:rPr lang="en-US" dirty="0" smtClean="0"/>
              <a:t>Identification of Biomarkers </a:t>
            </a:r>
            <a:endParaRPr lang="en-US" dirty="0"/>
          </a:p>
          <a:p>
            <a:endParaRPr lang="en-US" dirty="0" smtClean="0"/>
          </a:p>
          <a:p>
            <a:endParaRPr lang="en-US" dirty="0" smtClean="0"/>
          </a:p>
          <a:p>
            <a:pPr lvl="1"/>
            <a:endParaRPr lang="en-US" dirty="0"/>
          </a:p>
        </p:txBody>
      </p:sp>
      <p:sp>
        <p:nvSpPr>
          <p:cNvPr id="10" name="Footer Placeholder 9"/>
          <p:cNvSpPr>
            <a:spLocks noGrp="1"/>
          </p:cNvSpPr>
          <p:nvPr>
            <p:ph type="ftr" sz="quarter" idx="11"/>
          </p:nvPr>
        </p:nvSpPr>
        <p:spPr/>
        <p:txBody>
          <a:bodyPr/>
          <a:lstStyle/>
          <a:p>
            <a:r>
              <a:rPr lang="en-US" smtClean="0"/>
              <a:t>A. Retico</a:t>
            </a:r>
            <a:endParaRPr lang="en-US"/>
          </a:p>
        </p:txBody>
      </p:sp>
      <p:sp>
        <p:nvSpPr>
          <p:cNvPr id="12"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1</a:t>
            </a:fld>
            <a:endParaRPr lang="en-US"/>
          </a:p>
        </p:txBody>
      </p:sp>
    </p:spTree>
    <p:extLst>
      <p:ext uri="{BB962C8B-B14F-4D97-AF65-F5344CB8AC3E}">
        <p14:creationId xmlns:p14="http://schemas.microsoft.com/office/powerpoint/2010/main" val="14519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tIns="41473" bIns="41473">
            <a:noAutofit/>
          </a:bodyPr>
          <a:lstStyle/>
          <a:p>
            <a:pPr eaLnBrk="1"/>
            <a:r>
              <a:rPr lang="en-US" sz="2800" dirty="0" smtClean="0"/>
              <a:t>Pattern classification in MRI data of Alzheimer’s disease</a:t>
            </a:r>
            <a:endParaRPr lang="en-US" sz="2800" dirty="0"/>
          </a:p>
        </p:txBody>
      </p:sp>
      <p:sp>
        <p:nvSpPr>
          <p:cNvPr id="29699" name="Content Placeholder 3"/>
          <p:cNvSpPr>
            <a:spLocks noGrp="1"/>
          </p:cNvSpPr>
          <p:nvPr>
            <p:ph idx="1"/>
          </p:nvPr>
        </p:nvSpPr>
        <p:spPr>
          <a:xfrm>
            <a:off x="900112" y="1638300"/>
            <a:ext cx="7345363" cy="4427221"/>
          </a:xfrm>
        </p:spPr>
        <p:txBody>
          <a:bodyPr rIns="82945" bIns="41473">
            <a:normAutofit/>
          </a:bodyPr>
          <a:lstStyle/>
          <a:p>
            <a:pPr eaLnBrk="1">
              <a:buFont typeface="Arial" charset="0"/>
              <a:buChar char="•"/>
            </a:pPr>
            <a:r>
              <a:rPr lang="en-US" dirty="0"/>
              <a:t>Automatic classification of subjects into the Alzheimer’s Disease (AD) and the Healthy Control (HC) </a:t>
            </a:r>
            <a:r>
              <a:rPr lang="en-US" dirty="0" smtClean="0"/>
              <a:t>categories</a:t>
            </a:r>
          </a:p>
          <a:p>
            <a:pPr eaLnBrk="1">
              <a:buFont typeface="Arial" charset="0"/>
              <a:buChar char="•"/>
            </a:pPr>
            <a:endParaRPr lang="en-US" dirty="0"/>
          </a:p>
          <a:p>
            <a:pPr eaLnBrk="1">
              <a:buFont typeface="Arial" charset="0"/>
              <a:buChar char="•"/>
            </a:pPr>
            <a:r>
              <a:rPr lang="en-US" dirty="0"/>
              <a:t>The predictive value of structural MRI </a:t>
            </a:r>
            <a:r>
              <a:rPr lang="en-US" dirty="0" smtClean="0"/>
              <a:t>can be investigated to:</a:t>
            </a:r>
            <a:endParaRPr lang="en-US" dirty="0"/>
          </a:p>
          <a:p>
            <a:pPr lvl="1" eaLnBrk="1">
              <a:buFont typeface="Arial" charset="0"/>
              <a:buChar char="•"/>
            </a:pPr>
            <a:r>
              <a:rPr lang="en-US" dirty="0">
                <a:ea typeface="Arial Unicode MS" charset="0"/>
              </a:rPr>
              <a:t>classify newly acquired </a:t>
            </a:r>
            <a:r>
              <a:rPr lang="en-US" dirty="0" smtClean="0">
                <a:ea typeface="Arial Unicode MS" charset="0"/>
              </a:rPr>
              <a:t>subjects;</a:t>
            </a:r>
            <a:endParaRPr lang="en-US" dirty="0">
              <a:ea typeface="Arial Unicode MS" charset="0"/>
            </a:endParaRPr>
          </a:p>
          <a:p>
            <a:pPr lvl="1" eaLnBrk="1">
              <a:buFont typeface="Arial" charset="0"/>
              <a:buChar char="•"/>
            </a:pPr>
            <a:r>
              <a:rPr lang="en-US" dirty="0">
                <a:ea typeface="Arial Unicode MS" charset="0"/>
              </a:rPr>
              <a:t>infer on the outcome of Mild Cognitive Impairment (MCI) </a:t>
            </a:r>
            <a:r>
              <a:rPr lang="en-US" dirty="0" smtClean="0">
                <a:ea typeface="Arial Unicode MS" charset="0"/>
              </a:rPr>
              <a:t>subjects.</a:t>
            </a:r>
            <a:endParaRPr lang="en-US" dirty="0">
              <a:ea typeface="Arial Unicode MS" charset="0"/>
            </a:endParaRPr>
          </a:p>
          <a:p>
            <a:pPr eaLnBrk="1">
              <a:buFont typeface="Arial" charset="0"/>
              <a:buChar char="•"/>
            </a:pPr>
            <a:endParaRPr lang="en-US" dirty="0"/>
          </a:p>
        </p:txBody>
      </p:sp>
      <p:sp>
        <p:nvSpPr>
          <p:cNvPr id="5" name="Footer Placeholder 3"/>
          <p:cNvSpPr txBox="1">
            <a:spLocks/>
          </p:cNvSpPr>
          <p:nvPr/>
        </p:nvSpPr>
        <p:spPr>
          <a:xfrm>
            <a:off x="293450" y="6371591"/>
            <a:ext cx="2895600" cy="257810"/>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rgbClr val="8D9FA6"/>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A. Retico - INFN Pisa</a:t>
            </a:r>
            <a:endParaRPr lang="en-US" dirty="0"/>
          </a:p>
        </p:txBody>
      </p:sp>
      <p:sp>
        <p:nvSpPr>
          <p:cNvPr id="6" name="Slide Number Placeholder 4"/>
          <p:cNvSpPr>
            <a:spLocks noGrp="1"/>
          </p:cNvSpPr>
          <p:nvPr>
            <p:ph type="sldNum" sz="quarter" idx="12"/>
          </p:nvPr>
        </p:nvSpPr>
        <p:spPr>
          <a:xfrm>
            <a:off x="8063387" y="6356350"/>
            <a:ext cx="762000" cy="271463"/>
          </a:xfrm>
        </p:spPr>
        <p:txBody>
          <a:bodyPr/>
          <a:lstStyle/>
          <a:p>
            <a:fld id="{A6A17C52-B08B-0D42-B80D-D5D5801F1B19}" type="slidenum">
              <a:rPr lang="en-US" smtClean="0"/>
              <a:pPr/>
              <a:t>19</a:t>
            </a:fld>
            <a:endParaRPr lang="en-US"/>
          </a:p>
        </p:txBody>
      </p:sp>
    </p:spTree>
    <p:extLst>
      <p:ext uri="{BB962C8B-B14F-4D97-AF65-F5344CB8AC3E}">
        <p14:creationId xmlns:p14="http://schemas.microsoft.com/office/powerpoint/2010/main" val="526098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 y="244158"/>
            <a:ext cx="8813799" cy="848016"/>
          </a:xfrm>
        </p:spPr>
        <p:txBody>
          <a:bodyPr>
            <a:noAutofit/>
          </a:bodyPr>
          <a:lstStyle/>
          <a:p>
            <a:r>
              <a:rPr lang="en-US" sz="3200" dirty="0"/>
              <a:t>Support Vector Machine (SVM) </a:t>
            </a:r>
            <a:r>
              <a:rPr lang="en-US" sz="3200" dirty="0" smtClean="0"/>
              <a:t>classification</a:t>
            </a:r>
            <a:endParaRPr lang="en-US" sz="3200" dirty="0"/>
          </a:p>
        </p:txBody>
      </p:sp>
      <p:sp>
        <p:nvSpPr>
          <p:cNvPr id="28" name="Rounded Rectangle 27"/>
          <p:cNvSpPr/>
          <p:nvPr/>
        </p:nvSpPr>
        <p:spPr>
          <a:xfrm>
            <a:off x="507393" y="1242579"/>
            <a:ext cx="7777080" cy="3635918"/>
          </a:xfrm>
          <a:prstGeom prst="roundRect">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04507" tIns="52253" rIns="104507" bIns="52253" anchor="ctr"/>
          <a:lstStyle/>
          <a:p>
            <a:pPr algn="ctr">
              <a:defRPr/>
            </a:pPr>
            <a:endParaRPr lang="en-US" sz="2100">
              <a:ln>
                <a:solidFill>
                  <a:srgbClr val="E8950E">
                    <a:lumMod val="75000"/>
                  </a:srgbClr>
                </a:solidFill>
              </a:ln>
              <a:solidFill>
                <a:prstClr val="white"/>
              </a:solidFill>
              <a:latin typeface="Calisto MT"/>
            </a:endParaRPr>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59824"/>
          <a:stretch>
            <a:fillRect/>
          </a:stretch>
        </p:blipFill>
        <p:spPr bwMode="auto">
          <a:xfrm>
            <a:off x="1447062" y="1643527"/>
            <a:ext cx="149228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p:cNvSpPr txBox="1"/>
          <p:nvPr/>
        </p:nvSpPr>
        <p:spPr>
          <a:xfrm>
            <a:off x="1364166" y="1242579"/>
            <a:ext cx="2599288" cy="428692"/>
          </a:xfrm>
          <a:prstGeom prst="rect">
            <a:avLst/>
          </a:prstGeom>
          <a:noFill/>
          <a:ln>
            <a:noFill/>
          </a:ln>
        </p:spPr>
        <p:txBody>
          <a:bodyPr lIns="104507" tIns="52253" rIns="104507" bIns="52253">
            <a:spAutoFit/>
          </a:bodyPr>
          <a:lstStyle/>
          <a:p>
            <a:pPr>
              <a:defRPr/>
            </a:pPr>
            <a:r>
              <a:rPr lang="en-US" sz="2100" dirty="0" smtClean="0">
                <a:solidFill>
                  <a:srgbClr val="2C9C89">
                    <a:lumMod val="75000"/>
                  </a:srgbClr>
                </a:solidFill>
                <a:latin typeface="Calisto MT"/>
              </a:rPr>
              <a:t>AD </a:t>
            </a:r>
            <a:r>
              <a:rPr lang="en-US" sz="2100" dirty="0">
                <a:solidFill>
                  <a:srgbClr val="2C9C89">
                    <a:lumMod val="75000"/>
                  </a:srgbClr>
                </a:solidFill>
                <a:latin typeface="Calisto MT"/>
              </a:rPr>
              <a:t>subjects</a:t>
            </a:r>
          </a:p>
        </p:txBody>
      </p:sp>
      <p:sp>
        <p:nvSpPr>
          <p:cNvPr id="31" name="TextBox 30"/>
          <p:cNvSpPr txBox="1"/>
          <p:nvPr/>
        </p:nvSpPr>
        <p:spPr>
          <a:xfrm>
            <a:off x="4203507" y="1242579"/>
            <a:ext cx="3440764" cy="428692"/>
          </a:xfrm>
          <a:prstGeom prst="rect">
            <a:avLst/>
          </a:prstGeom>
          <a:noFill/>
        </p:spPr>
        <p:txBody>
          <a:bodyPr wrap="square" lIns="104507" tIns="52253" rIns="104507" bIns="5225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00" dirty="0">
                <a:solidFill>
                  <a:srgbClr val="222268"/>
                </a:solidFill>
                <a:latin typeface="Corbel" charset="0"/>
              </a:rPr>
              <a:t> </a:t>
            </a:r>
            <a:r>
              <a:rPr lang="en-US" sz="2100" dirty="0" smtClean="0">
                <a:solidFill>
                  <a:srgbClr val="222268"/>
                </a:solidFill>
                <a:latin typeface="Corbel" charset="0"/>
              </a:rPr>
              <a:t>Healthy </a:t>
            </a:r>
            <a:r>
              <a:rPr lang="en-US" sz="2100" dirty="0" smtClean="0">
                <a:solidFill>
                  <a:srgbClr val="222268"/>
                </a:solidFill>
                <a:latin typeface="Calisto MT"/>
              </a:rPr>
              <a:t>Controls</a:t>
            </a:r>
            <a:endParaRPr lang="en-US" sz="2100" dirty="0">
              <a:solidFill>
                <a:srgbClr val="222268"/>
              </a:solidFill>
              <a:latin typeface="Calisto MT"/>
            </a:endParaRPr>
          </a:p>
        </p:txBody>
      </p:sp>
      <p:sp>
        <p:nvSpPr>
          <p:cNvPr id="32" name="Rounded Rectangle 31"/>
          <p:cNvSpPr/>
          <p:nvPr/>
        </p:nvSpPr>
        <p:spPr>
          <a:xfrm>
            <a:off x="3299588" y="5370306"/>
            <a:ext cx="2320515" cy="532596"/>
          </a:xfrm>
          <a:prstGeom prst="roundRect">
            <a:avLst/>
          </a:prstGeom>
          <a:solidFill>
            <a:srgbClr val="FFFFFF"/>
          </a:solidFill>
          <a:ln w="28575" cmpd="sng">
            <a:solidFill>
              <a:srgbClr val="6B6BCF"/>
            </a:solidFill>
          </a:ln>
          <a:effectLst/>
        </p:spPr>
        <p:style>
          <a:lnRef idx="1">
            <a:schemeClr val="accent1"/>
          </a:lnRef>
          <a:fillRef idx="3">
            <a:schemeClr val="accent1"/>
          </a:fillRef>
          <a:effectRef idx="2">
            <a:schemeClr val="accent1"/>
          </a:effectRef>
          <a:fontRef idx="minor">
            <a:schemeClr val="lt1"/>
          </a:fontRef>
        </p:style>
        <p:txBody>
          <a:bodyPr lIns="104507" tIns="52253" rIns="104507" bIns="52253" anchor="ctr"/>
          <a:lstStyle/>
          <a:p>
            <a:pPr algn="ctr">
              <a:defRPr/>
            </a:pPr>
            <a:r>
              <a:rPr lang="en-US" sz="2100" dirty="0">
                <a:solidFill>
                  <a:srgbClr val="2C9C89">
                    <a:lumMod val="75000"/>
                  </a:srgbClr>
                </a:solidFill>
                <a:latin typeface="Calibri"/>
                <a:cs typeface="Calibri"/>
              </a:rPr>
              <a:t>Trained SVM</a:t>
            </a:r>
          </a:p>
        </p:txBody>
      </p:sp>
      <p:pic>
        <p:nvPicPr>
          <p:cNvPr id="33" name="Picture 2"/>
          <p:cNvPicPr>
            <a:picLocks noChangeAspect="1" noChangeArrowheads="1"/>
          </p:cNvPicPr>
          <p:nvPr/>
        </p:nvPicPr>
        <p:blipFill>
          <a:blip r:embed="rId2">
            <a:extLst>
              <a:ext uri="{28A0092B-C50C-407E-A947-70E740481C1C}">
                <a14:useLocalDpi xmlns:a14="http://schemas.microsoft.com/office/drawing/2010/main" val="0"/>
              </a:ext>
            </a:extLst>
          </a:blip>
          <a:srcRect l="33430" r="34947" b="59824"/>
          <a:stretch>
            <a:fillRect/>
          </a:stretch>
        </p:blipFill>
        <p:spPr bwMode="auto">
          <a:xfrm>
            <a:off x="4575887" y="1680679"/>
            <a:ext cx="1564172"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59824"/>
          <a:stretch>
            <a:fillRect/>
          </a:stretch>
        </p:blipFill>
        <p:spPr bwMode="auto">
          <a:xfrm>
            <a:off x="1683953" y="1843251"/>
            <a:ext cx="149228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59824"/>
          <a:stretch>
            <a:fillRect/>
          </a:stretch>
        </p:blipFill>
        <p:spPr bwMode="auto">
          <a:xfrm>
            <a:off x="1959983" y="2042974"/>
            <a:ext cx="149228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59824"/>
          <a:stretch>
            <a:fillRect/>
          </a:stretch>
        </p:blipFill>
        <p:spPr bwMode="auto">
          <a:xfrm>
            <a:off x="2236014" y="2242698"/>
            <a:ext cx="149228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59824"/>
          <a:stretch>
            <a:fillRect/>
          </a:stretch>
        </p:blipFill>
        <p:spPr bwMode="auto">
          <a:xfrm>
            <a:off x="2551184" y="2442422"/>
            <a:ext cx="149228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44" r="34947" b="59824"/>
          <a:stretch/>
        </p:blipFill>
        <p:spPr bwMode="auto">
          <a:xfrm>
            <a:off x="4961470" y="1880402"/>
            <a:ext cx="1454620"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80" r="34947" b="59824"/>
          <a:stretch/>
        </p:blipFill>
        <p:spPr bwMode="auto">
          <a:xfrm>
            <a:off x="5234303" y="2080126"/>
            <a:ext cx="1457819"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16" r="34947" b="59824"/>
          <a:stretch/>
        </p:blipFill>
        <p:spPr bwMode="auto">
          <a:xfrm>
            <a:off x="5507135" y="2279850"/>
            <a:ext cx="1461016"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451" r="34947" b="59824"/>
          <a:stretch/>
        </p:blipFill>
        <p:spPr bwMode="auto">
          <a:xfrm>
            <a:off x="5779968" y="2479573"/>
            <a:ext cx="1464214" cy="20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ounded Rectangle 41"/>
          <p:cNvSpPr/>
          <p:nvPr/>
        </p:nvSpPr>
        <p:spPr>
          <a:xfrm>
            <a:off x="6283789" y="4996025"/>
            <a:ext cx="2000444" cy="1332774"/>
          </a:xfrm>
          <a:prstGeom prst="roundRect">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04507" tIns="52253" rIns="104507" bIns="52253" anchor="ctr"/>
          <a:lstStyle/>
          <a:p>
            <a:pPr algn="ctr">
              <a:defRPr/>
            </a:pPr>
            <a:endParaRPr lang="en-US" sz="2100" dirty="0">
              <a:ln>
                <a:solidFill>
                  <a:srgbClr val="E8950E">
                    <a:lumMod val="75000"/>
                  </a:srgbClr>
                </a:solidFill>
              </a:ln>
              <a:solidFill>
                <a:prstClr val="white"/>
              </a:solidFill>
              <a:latin typeface="Calibri"/>
              <a:cs typeface="Calibri"/>
            </a:endParaRPr>
          </a:p>
        </p:txBody>
      </p:sp>
      <p:sp>
        <p:nvSpPr>
          <p:cNvPr id="43" name="TextBox 42"/>
          <p:cNvSpPr txBox="1"/>
          <p:nvPr/>
        </p:nvSpPr>
        <p:spPr>
          <a:xfrm>
            <a:off x="3011173" y="4488604"/>
            <a:ext cx="3272797" cy="382525"/>
          </a:xfrm>
          <a:prstGeom prst="rect">
            <a:avLst/>
          </a:prstGeom>
          <a:noFill/>
        </p:spPr>
        <p:txBody>
          <a:bodyPr wrap="square" lIns="104507" tIns="52253" rIns="104507" bIns="52253">
            <a:spAutoFit/>
          </a:bodyPr>
          <a:lstStyle/>
          <a:p>
            <a:pPr>
              <a:defRPr/>
            </a:pPr>
            <a:r>
              <a:rPr lang="en-US" dirty="0">
                <a:solidFill>
                  <a:srgbClr val="222268"/>
                </a:solidFill>
                <a:latin typeface="Calibri"/>
                <a:cs typeface="Calibri"/>
              </a:rPr>
              <a:t>Training on known cases</a:t>
            </a:r>
          </a:p>
        </p:txBody>
      </p:sp>
      <p:sp>
        <p:nvSpPr>
          <p:cNvPr id="44" name="TextBox 64"/>
          <p:cNvSpPr txBox="1">
            <a:spLocks noChangeArrowheads="1"/>
          </p:cNvSpPr>
          <p:nvPr/>
        </p:nvSpPr>
        <p:spPr bwMode="auto">
          <a:xfrm>
            <a:off x="6339963" y="5104629"/>
            <a:ext cx="2016520" cy="936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4507" tIns="52253" rIns="104507" bIns="5225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9875" indent="-269875" eaLnBrk="1" hangingPunct="1"/>
            <a:r>
              <a:rPr lang="en-US" sz="1800" dirty="0">
                <a:solidFill>
                  <a:srgbClr val="2C9C89">
                    <a:lumMod val="75000"/>
                  </a:srgbClr>
                </a:solidFill>
                <a:latin typeface="Calibri"/>
                <a:cs typeface="Calibri"/>
              </a:rPr>
              <a:t>SVM </a:t>
            </a:r>
            <a:r>
              <a:rPr lang="en-US" sz="1800" dirty="0" smtClean="0">
                <a:solidFill>
                  <a:srgbClr val="2C9C89">
                    <a:lumMod val="75000"/>
                  </a:srgbClr>
                </a:solidFill>
                <a:latin typeface="Calibri"/>
                <a:cs typeface="Calibri"/>
              </a:rPr>
              <a:t>OUTPUT</a:t>
            </a:r>
            <a:endParaRPr lang="en-US" sz="1100" dirty="0">
              <a:solidFill>
                <a:srgbClr val="2C9C89">
                  <a:lumMod val="75000"/>
                </a:srgbClr>
              </a:solidFill>
              <a:latin typeface="Calibri"/>
              <a:cs typeface="Calibri"/>
            </a:endParaRPr>
          </a:p>
          <a:p>
            <a:pPr marL="285750" indent="-285750" eaLnBrk="1" hangingPunct="1">
              <a:buFont typeface="Arial"/>
              <a:buChar char="•"/>
            </a:pPr>
            <a:r>
              <a:rPr lang="en-US" sz="1800" dirty="0" smtClean="0">
                <a:solidFill>
                  <a:srgbClr val="2C9C89">
                    <a:lumMod val="75000"/>
                  </a:srgbClr>
                </a:solidFill>
                <a:latin typeface="Calibri"/>
                <a:cs typeface="Calibri"/>
              </a:rPr>
              <a:t>AD </a:t>
            </a:r>
            <a:r>
              <a:rPr lang="en-US" sz="1800" dirty="0">
                <a:solidFill>
                  <a:srgbClr val="2C9C89">
                    <a:lumMod val="75000"/>
                  </a:srgbClr>
                </a:solidFill>
                <a:latin typeface="Calibri"/>
                <a:cs typeface="Calibri"/>
              </a:rPr>
              <a:t>subject</a:t>
            </a:r>
            <a:endParaRPr lang="en-US" sz="2100" dirty="0">
              <a:solidFill>
                <a:srgbClr val="2C9C89">
                  <a:lumMod val="75000"/>
                </a:srgbClr>
              </a:solidFill>
              <a:latin typeface="Calibri"/>
              <a:cs typeface="Calibri"/>
            </a:endParaRPr>
          </a:p>
          <a:p>
            <a:pPr marL="285750" indent="-285750" eaLnBrk="1" hangingPunct="1">
              <a:buFont typeface="Arial"/>
              <a:buChar char="•"/>
            </a:pPr>
            <a:r>
              <a:rPr lang="en-US" sz="1800" dirty="0" smtClean="0">
                <a:solidFill>
                  <a:srgbClr val="2C9C89">
                    <a:lumMod val="75000"/>
                  </a:srgbClr>
                </a:solidFill>
                <a:latin typeface="Calibri"/>
                <a:cs typeface="Calibri"/>
              </a:rPr>
              <a:t>Healthy Control</a:t>
            </a:r>
            <a:endParaRPr lang="en-US" sz="1800" dirty="0">
              <a:solidFill>
                <a:srgbClr val="2C9C89">
                  <a:lumMod val="75000"/>
                </a:srgbClr>
              </a:solidFill>
              <a:latin typeface="Calibri"/>
              <a:cs typeface="Calibri"/>
            </a:endParaRPr>
          </a:p>
        </p:txBody>
      </p:sp>
      <p:sp>
        <p:nvSpPr>
          <p:cNvPr id="45" name="Right Arrow 44"/>
          <p:cNvSpPr/>
          <p:nvPr/>
        </p:nvSpPr>
        <p:spPr bwMode="auto">
          <a:xfrm>
            <a:off x="2771674" y="5512834"/>
            <a:ext cx="400089" cy="290996"/>
          </a:xfrm>
          <a:prstGeom prst="rightArrow">
            <a:avLst/>
          </a:prstGeom>
          <a:solidFill>
            <a:schemeClr val="accent6">
              <a:lumMod val="60000"/>
              <a:lumOff val="40000"/>
            </a:schemeClr>
          </a:solidFill>
          <a:ln w="76200" cap="flat" cmpd="sng" algn="ctr">
            <a:noFill/>
            <a:prstDash val="solid"/>
            <a:round/>
            <a:headEnd type="none" w="med" len="med"/>
            <a:tailEnd type="none" w="med" len="med"/>
          </a:ln>
          <a:effectLst/>
        </p:spPr>
        <p:txBody>
          <a:bodyPr vert="horz" wrap="square" lIns="137949" tIns="68974" rIns="137949" bIns="68974" numCol="1" rtlCol="0" anchor="t" anchorCtr="0" compatLnSpc="1">
            <a:prstTxWarp prst="textNoShape">
              <a:avLst/>
            </a:prstTxWarp>
          </a:bodyPr>
          <a:lstStyle/>
          <a:p>
            <a:pPr algn="ctr" defTabSz="3688582"/>
            <a:endParaRPr lang="en-US" sz="3000">
              <a:ln w="18000">
                <a:solidFill>
                  <a:srgbClr val="732E9A">
                    <a:satMod val="140000"/>
                  </a:srgbClr>
                </a:solidFill>
                <a:prstDash val="solid"/>
                <a:miter lim="800000"/>
              </a:ln>
              <a:solidFill>
                <a:srgbClr val="222268"/>
              </a:solidFill>
              <a:effectLst>
                <a:outerShdw blurRad="25500" dist="23000" dir="7020000" algn="tl">
                  <a:srgbClr val="000000">
                    <a:alpha val="50000"/>
                  </a:srgbClr>
                </a:outerShdw>
              </a:effectLst>
              <a:latin typeface="Calibri"/>
              <a:cs typeface="Calibri"/>
            </a:endParaRPr>
          </a:p>
        </p:txBody>
      </p:sp>
      <p:sp>
        <p:nvSpPr>
          <p:cNvPr id="46" name="Right Arrow 45"/>
          <p:cNvSpPr/>
          <p:nvPr/>
        </p:nvSpPr>
        <p:spPr bwMode="auto">
          <a:xfrm>
            <a:off x="5764123" y="5512834"/>
            <a:ext cx="400089" cy="290996"/>
          </a:xfrm>
          <a:prstGeom prst="rightArrow">
            <a:avLst/>
          </a:prstGeom>
          <a:solidFill>
            <a:schemeClr val="accent6">
              <a:lumMod val="60000"/>
              <a:lumOff val="40000"/>
            </a:schemeClr>
          </a:solidFill>
          <a:ln w="76200" cap="flat" cmpd="sng" algn="ctr">
            <a:noFill/>
            <a:prstDash val="solid"/>
            <a:round/>
            <a:headEnd type="none" w="med" len="med"/>
            <a:tailEnd type="none" w="med" len="med"/>
          </a:ln>
          <a:effectLst/>
        </p:spPr>
        <p:txBody>
          <a:bodyPr vert="horz" wrap="square" lIns="137949" tIns="68974" rIns="137949" bIns="68974" numCol="1" rtlCol="0" anchor="t" anchorCtr="0" compatLnSpc="1">
            <a:prstTxWarp prst="textNoShape">
              <a:avLst/>
            </a:prstTxWarp>
          </a:bodyPr>
          <a:lstStyle/>
          <a:p>
            <a:pPr algn="ctr" defTabSz="3688582"/>
            <a:endParaRPr lang="en-US" sz="3000">
              <a:ln w="18000">
                <a:solidFill>
                  <a:srgbClr val="732E9A">
                    <a:satMod val="140000"/>
                  </a:srgbClr>
                </a:solidFill>
                <a:prstDash val="solid"/>
                <a:miter lim="800000"/>
              </a:ln>
              <a:solidFill>
                <a:srgbClr val="222268"/>
              </a:solidFill>
              <a:effectLst>
                <a:outerShdw blurRad="25500" dist="23000" dir="7020000" algn="tl">
                  <a:srgbClr val="000000">
                    <a:alpha val="50000"/>
                  </a:srgbClr>
                </a:outerShdw>
              </a:effectLst>
              <a:latin typeface="Calibri"/>
              <a:cs typeface="Calibri"/>
            </a:endParaRPr>
          </a:p>
        </p:txBody>
      </p:sp>
      <p:sp>
        <p:nvSpPr>
          <p:cNvPr id="47" name="Rounded Rectangle 46"/>
          <p:cNvSpPr/>
          <p:nvPr/>
        </p:nvSpPr>
        <p:spPr>
          <a:xfrm>
            <a:off x="602707" y="4996025"/>
            <a:ext cx="2000444" cy="1332774"/>
          </a:xfrm>
          <a:prstGeom prst="roundRect">
            <a:avLst/>
          </a:prstGeom>
          <a:solidFill>
            <a:schemeClr val="bg1"/>
          </a:solidFill>
          <a:ln w="28575" cmpd="sng">
            <a:solidFill>
              <a:srgbClr val="6B6BCF"/>
            </a:solidFill>
          </a:ln>
          <a:effectLst/>
        </p:spPr>
        <p:style>
          <a:lnRef idx="1">
            <a:schemeClr val="accent1"/>
          </a:lnRef>
          <a:fillRef idx="3">
            <a:schemeClr val="accent1"/>
          </a:fillRef>
          <a:effectRef idx="2">
            <a:schemeClr val="accent1"/>
          </a:effectRef>
          <a:fontRef idx="minor">
            <a:schemeClr val="lt1"/>
          </a:fontRef>
        </p:style>
        <p:txBody>
          <a:bodyPr lIns="104507" tIns="52253" rIns="104507" bIns="52253" anchor="ctr"/>
          <a:lstStyle/>
          <a:p>
            <a:pPr algn="ctr">
              <a:defRPr/>
            </a:pPr>
            <a:endParaRPr lang="en-US" sz="2100" dirty="0">
              <a:ln>
                <a:solidFill>
                  <a:srgbClr val="E8950E">
                    <a:lumMod val="75000"/>
                  </a:srgbClr>
                </a:solidFill>
              </a:ln>
              <a:solidFill>
                <a:prstClr val="white"/>
              </a:solidFill>
              <a:latin typeface="Calibri"/>
              <a:cs typeface="Calibri"/>
            </a:endParaRPr>
          </a:p>
        </p:txBody>
      </p:sp>
      <p:sp>
        <p:nvSpPr>
          <p:cNvPr id="48" name="Right Arrow 47"/>
          <p:cNvSpPr/>
          <p:nvPr/>
        </p:nvSpPr>
        <p:spPr bwMode="auto">
          <a:xfrm rot="5400000">
            <a:off x="4157710" y="4976389"/>
            <a:ext cx="390067" cy="298472"/>
          </a:xfrm>
          <a:prstGeom prst="rightArrow">
            <a:avLst/>
          </a:prstGeom>
          <a:solidFill>
            <a:schemeClr val="accent6">
              <a:lumMod val="60000"/>
              <a:lumOff val="40000"/>
            </a:schemeClr>
          </a:solidFill>
          <a:ln w="76200" cap="flat" cmpd="sng" algn="ctr">
            <a:noFill/>
            <a:prstDash val="solid"/>
            <a:round/>
            <a:headEnd type="none" w="med" len="med"/>
            <a:tailEnd type="none" w="med" len="med"/>
          </a:ln>
          <a:effectLst/>
        </p:spPr>
        <p:txBody>
          <a:bodyPr vert="horz" wrap="square" lIns="137949" tIns="68974" rIns="137949" bIns="68974" numCol="1" rtlCol="0" anchor="t" anchorCtr="0" compatLnSpc="1">
            <a:prstTxWarp prst="textNoShape">
              <a:avLst/>
            </a:prstTxWarp>
          </a:bodyPr>
          <a:lstStyle/>
          <a:p>
            <a:pPr algn="ctr" defTabSz="3688582"/>
            <a:endParaRPr lang="en-US" sz="3000">
              <a:ln w="18000">
                <a:solidFill>
                  <a:srgbClr val="732E9A">
                    <a:satMod val="140000"/>
                  </a:srgbClr>
                </a:solidFill>
                <a:prstDash val="solid"/>
                <a:miter lim="800000"/>
              </a:ln>
              <a:solidFill>
                <a:srgbClr val="222268"/>
              </a:solidFill>
              <a:effectLst>
                <a:outerShdw blurRad="25500" dist="23000" dir="7020000" algn="tl">
                  <a:srgbClr val="000000">
                    <a:alpha val="50000"/>
                  </a:srgbClr>
                </a:outerShdw>
              </a:effectLst>
              <a:latin typeface="Calibri"/>
              <a:cs typeface="Calibri"/>
            </a:endParaRPr>
          </a:p>
        </p:txBody>
      </p:sp>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rcRect r="69824" b="79593"/>
          <a:stretch>
            <a:fillRect/>
          </a:stretch>
        </p:blipFill>
        <p:spPr bwMode="auto">
          <a:xfrm>
            <a:off x="842761" y="5104629"/>
            <a:ext cx="1492291" cy="1161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Box 53"/>
          <p:cNvSpPr txBox="1">
            <a:spLocks noChangeArrowheads="1"/>
          </p:cNvSpPr>
          <p:nvPr/>
        </p:nvSpPr>
        <p:spPr bwMode="auto">
          <a:xfrm>
            <a:off x="1482903" y="5608699"/>
            <a:ext cx="1280284" cy="659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4507" tIns="52253" rIns="104507" bIns="5225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222268"/>
                </a:solidFill>
                <a:latin typeface="Calibri"/>
                <a:cs typeface="Calibri"/>
              </a:rPr>
              <a:t>New subject</a:t>
            </a:r>
          </a:p>
        </p:txBody>
      </p:sp>
      <p:sp>
        <p:nvSpPr>
          <p:cNvPr id="51" name="Rounded Rectangle 50"/>
          <p:cNvSpPr/>
          <p:nvPr/>
        </p:nvSpPr>
        <p:spPr>
          <a:xfrm>
            <a:off x="6417857" y="5482977"/>
            <a:ext cx="1803116" cy="641705"/>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cs typeface="Calibri"/>
              </a:rPr>
              <a:t>Prediction on MCI outcome</a:t>
            </a:r>
            <a:endParaRPr lang="en-US" dirty="0">
              <a:solidFill>
                <a:prstClr val="white"/>
              </a:solidFill>
              <a:latin typeface="Calibri"/>
              <a:cs typeface="Calibri"/>
            </a:endParaRPr>
          </a:p>
        </p:txBody>
      </p:sp>
      <p:sp>
        <p:nvSpPr>
          <p:cNvPr id="52" name="Footer Placeholder 3"/>
          <p:cNvSpPr>
            <a:spLocks noGrp="1"/>
          </p:cNvSpPr>
          <p:nvPr>
            <p:ph type="ftr" sz="quarter" idx="11"/>
          </p:nvPr>
        </p:nvSpPr>
        <p:spPr>
          <a:xfrm>
            <a:off x="293450" y="6527233"/>
            <a:ext cx="2895600" cy="257810"/>
          </a:xfrm>
        </p:spPr>
        <p:txBody>
          <a:bodyPr/>
          <a:lstStyle/>
          <a:p>
            <a:r>
              <a:rPr lang="en-US" smtClean="0"/>
              <a:t>A. </a:t>
            </a:r>
            <a:r>
              <a:rPr lang="en-US" dirty="0" err="1" smtClean="0"/>
              <a:t>Retico</a:t>
            </a:r>
            <a:r>
              <a:rPr lang="en-US" dirty="0" smtClean="0"/>
              <a:t> - INFN Pisa</a:t>
            </a:r>
            <a:endParaRPr lang="en-US" dirty="0"/>
          </a:p>
        </p:txBody>
      </p:sp>
      <p:sp>
        <p:nvSpPr>
          <p:cNvPr id="53" name="Slide Number Placeholder 4"/>
          <p:cNvSpPr>
            <a:spLocks noGrp="1"/>
          </p:cNvSpPr>
          <p:nvPr>
            <p:ph type="sldNum" sz="quarter" idx="12"/>
          </p:nvPr>
        </p:nvSpPr>
        <p:spPr>
          <a:xfrm>
            <a:off x="8063387" y="6356350"/>
            <a:ext cx="762000" cy="271463"/>
          </a:xfrm>
        </p:spPr>
        <p:txBody>
          <a:bodyPr/>
          <a:lstStyle/>
          <a:p>
            <a:fld id="{A6A17C52-B08B-0D42-B80D-D5D5801F1B19}" type="slidenum">
              <a:rPr lang="en-US" smtClean="0"/>
              <a:pPr/>
              <a:t>20</a:t>
            </a:fld>
            <a:endParaRPr lang="en-US"/>
          </a:p>
        </p:txBody>
      </p:sp>
    </p:spTree>
    <p:extLst>
      <p:ext uri="{BB962C8B-B14F-4D97-AF65-F5344CB8AC3E}">
        <p14:creationId xmlns:p14="http://schemas.microsoft.com/office/powerpoint/2010/main" val="110999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158"/>
            <a:ext cx="8992588" cy="848016"/>
          </a:xfrm>
        </p:spPr>
        <p:txBody>
          <a:bodyPr>
            <a:normAutofit fontScale="90000"/>
          </a:bodyPr>
          <a:lstStyle/>
          <a:p>
            <a:r>
              <a:rPr lang="en-US" dirty="0" smtClean="0"/>
              <a:t>Support Vector Machine (SVM) classification</a:t>
            </a:r>
            <a:endParaRPr lang="en-US" dirty="0"/>
          </a:p>
        </p:txBody>
      </p:sp>
      <p:sp>
        <p:nvSpPr>
          <p:cNvPr id="5" name="Slide Number Placeholder 4"/>
          <p:cNvSpPr>
            <a:spLocks noGrp="1"/>
          </p:cNvSpPr>
          <p:nvPr>
            <p:ph type="sldNum" sz="quarter" idx="12"/>
          </p:nvPr>
        </p:nvSpPr>
        <p:spPr/>
        <p:txBody>
          <a:bodyPr/>
          <a:lstStyle/>
          <a:p>
            <a:fld id="{C37237EF-F692-7E47-A8B2-D2B2D79FA6DB}" type="slidenum">
              <a:rPr lang="en-US" smtClean="0"/>
              <a:pPr/>
              <a:t>21</a:t>
            </a:fld>
            <a:endParaRPr lang="en-US"/>
          </a:p>
        </p:txBody>
      </p:sp>
      <p:sp>
        <p:nvSpPr>
          <p:cNvPr id="11" name="Footer Placeholder 3"/>
          <p:cNvSpPr>
            <a:spLocks noGrp="1"/>
          </p:cNvSpPr>
          <p:nvPr>
            <p:ph type="ftr" sz="quarter" idx="11"/>
          </p:nvPr>
        </p:nvSpPr>
        <p:spPr>
          <a:xfrm>
            <a:off x="293450" y="6553240"/>
            <a:ext cx="2895600" cy="257810"/>
          </a:xfrm>
        </p:spPr>
        <p:txBody>
          <a:bodyPr/>
          <a:lstStyle/>
          <a:p>
            <a:r>
              <a:rPr lang="en-US" smtClean="0"/>
              <a:t>A. Retico - INFN Pisa</a:t>
            </a:r>
            <a:endParaRPr lang="en-US" dirty="0"/>
          </a:p>
        </p:txBody>
      </p:sp>
      <p:pic>
        <p:nvPicPr>
          <p:cNvPr id="13" name="Picture 12" descr="Screen Shot 2013-05-24 at 4.21.34 PM.png"/>
          <p:cNvPicPr>
            <a:picLocks noChangeAspect="1"/>
          </p:cNvPicPr>
          <p:nvPr/>
        </p:nvPicPr>
        <p:blipFill rotWithShape="1">
          <a:blip r:embed="rId3">
            <a:extLst>
              <a:ext uri="{28A0092B-C50C-407E-A947-70E740481C1C}">
                <a14:useLocalDpi xmlns:a14="http://schemas.microsoft.com/office/drawing/2010/main" val="0"/>
              </a:ext>
            </a:extLst>
          </a:blip>
          <a:srcRect t="2" r="38086" b="75514"/>
          <a:stretch/>
        </p:blipFill>
        <p:spPr>
          <a:xfrm>
            <a:off x="293450" y="1765274"/>
            <a:ext cx="5331559" cy="1225677"/>
          </a:xfrm>
          <a:prstGeom prst="rect">
            <a:avLst/>
          </a:prstGeom>
        </p:spPr>
      </p:pic>
      <p:sp>
        <p:nvSpPr>
          <p:cNvPr id="14" name="TextBox 13"/>
          <p:cNvSpPr txBox="1"/>
          <p:nvPr/>
        </p:nvSpPr>
        <p:spPr>
          <a:xfrm>
            <a:off x="576666" y="3539867"/>
            <a:ext cx="4121221" cy="400110"/>
          </a:xfrm>
          <a:prstGeom prst="rect">
            <a:avLst/>
          </a:prstGeom>
          <a:noFill/>
        </p:spPr>
        <p:txBody>
          <a:bodyPr wrap="square" rtlCol="0">
            <a:spAutoFit/>
          </a:bodyPr>
          <a:lstStyle/>
          <a:p>
            <a:r>
              <a:rPr lang="en-US" sz="2000" dirty="0" smtClean="0">
                <a:solidFill>
                  <a:srgbClr val="1D86CD"/>
                </a:solidFill>
                <a:latin typeface="Calibri"/>
                <a:cs typeface="Calibri"/>
              </a:rPr>
              <a:t>Binary classification</a:t>
            </a:r>
            <a:endParaRPr lang="en-US" sz="2000" dirty="0">
              <a:solidFill>
                <a:srgbClr val="1D86CD"/>
              </a:solidFill>
              <a:latin typeface="Calibri"/>
              <a:cs typeface="Calibri"/>
            </a:endParaRPr>
          </a:p>
        </p:txBody>
      </p:sp>
      <p:pic>
        <p:nvPicPr>
          <p:cNvPr id="9" name="Picture 8" descr="Screen Shot 2013-05-24 at 4.21.34 PM.png"/>
          <p:cNvPicPr>
            <a:picLocks noChangeAspect="1"/>
          </p:cNvPicPr>
          <p:nvPr/>
        </p:nvPicPr>
        <p:blipFill rotWithShape="1">
          <a:blip r:embed="rId3">
            <a:extLst>
              <a:ext uri="{28A0092B-C50C-407E-A947-70E740481C1C}">
                <a14:useLocalDpi xmlns:a14="http://schemas.microsoft.com/office/drawing/2010/main" val="0"/>
              </a:ext>
            </a:extLst>
          </a:blip>
          <a:srcRect l="63832" t="2" r="2690" b="46853"/>
          <a:stretch/>
        </p:blipFill>
        <p:spPr>
          <a:xfrm>
            <a:off x="5524499" y="3111474"/>
            <a:ext cx="2882901" cy="2660448"/>
          </a:xfrm>
          <a:prstGeom prst="rect">
            <a:avLst/>
          </a:prstGeom>
        </p:spPr>
      </p:pic>
      <p:sp>
        <p:nvSpPr>
          <p:cNvPr id="4" name="TextBox 3"/>
          <p:cNvSpPr txBox="1"/>
          <p:nvPr/>
        </p:nvSpPr>
        <p:spPr>
          <a:xfrm>
            <a:off x="5996501" y="2108122"/>
            <a:ext cx="2702999" cy="1200329"/>
          </a:xfrm>
          <a:prstGeom prst="rect">
            <a:avLst/>
          </a:prstGeom>
          <a:noFill/>
        </p:spPr>
        <p:txBody>
          <a:bodyPr wrap="square" rtlCol="0">
            <a:spAutoFit/>
          </a:bodyPr>
          <a:lstStyle/>
          <a:p>
            <a:r>
              <a:rPr lang="en-US" dirty="0" smtClean="0">
                <a:solidFill>
                  <a:srgbClr val="B50B1B"/>
                </a:solidFill>
                <a:latin typeface="Calibri"/>
                <a:cs typeface="Calibri"/>
              </a:rPr>
              <a:t>VBM preprocessed data:</a:t>
            </a:r>
          </a:p>
          <a:p>
            <a:r>
              <a:rPr lang="en-US" dirty="0">
                <a:solidFill>
                  <a:srgbClr val="B50B1B"/>
                </a:solidFill>
                <a:latin typeface="Calibri"/>
                <a:cs typeface="Calibri"/>
              </a:rPr>
              <a:t>s</a:t>
            </a:r>
            <a:r>
              <a:rPr lang="en-US" dirty="0" smtClean="0">
                <a:solidFill>
                  <a:srgbClr val="B50B1B"/>
                </a:solidFill>
                <a:latin typeface="Calibri"/>
                <a:cs typeface="Calibri"/>
              </a:rPr>
              <a:t>egmented, normalized, modulated and smoothed GM for each subject</a:t>
            </a:r>
            <a:endParaRPr lang="en-US" dirty="0">
              <a:solidFill>
                <a:srgbClr val="B50B1B"/>
              </a:solidFill>
              <a:latin typeface="Calibri"/>
              <a:cs typeface="Calibri"/>
            </a:endParaRPr>
          </a:p>
        </p:txBody>
      </p:sp>
      <p:pic>
        <p:nvPicPr>
          <p:cNvPr id="12" name="Picture 11" descr="Screen Shot 2013-05-24 at 4.21.34 PM.png"/>
          <p:cNvPicPr>
            <a:picLocks noChangeAspect="1"/>
          </p:cNvPicPr>
          <p:nvPr/>
        </p:nvPicPr>
        <p:blipFill rotWithShape="1">
          <a:blip r:embed="rId3">
            <a:extLst>
              <a:ext uri="{28A0092B-C50C-407E-A947-70E740481C1C}">
                <a14:useLocalDpi xmlns:a14="http://schemas.microsoft.com/office/drawing/2010/main" val="0"/>
              </a:ext>
            </a:extLst>
          </a:blip>
          <a:srcRect t="22581" r="38086" b="46853"/>
          <a:stretch/>
        </p:blipFill>
        <p:spPr>
          <a:xfrm>
            <a:off x="293450" y="4165600"/>
            <a:ext cx="5331559" cy="1530122"/>
          </a:xfrm>
          <a:prstGeom prst="rect">
            <a:avLst/>
          </a:prstGeom>
        </p:spPr>
      </p:pic>
    </p:spTree>
    <p:extLst>
      <p:ext uri="{BB962C8B-B14F-4D97-AF65-F5344CB8AC3E}">
        <p14:creationId xmlns:p14="http://schemas.microsoft.com/office/powerpoint/2010/main" val="1813955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 (SVM)</a:t>
            </a:r>
          </a:p>
        </p:txBody>
      </p:sp>
      <p:sp>
        <p:nvSpPr>
          <p:cNvPr id="4" name="Footer Placeholder 3"/>
          <p:cNvSpPr>
            <a:spLocks noGrp="1"/>
          </p:cNvSpPr>
          <p:nvPr>
            <p:ph type="ftr" sz="quarter" idx="11"/>
          </p:nvPr>
        </p:nvSpPr>
        <p:spPr>
          <a:xfrm>
            <a:off x="673576" y="6517553"/>
            <a:ext cx="1972347" cy="329184"/>
          </a:xfrm>
        </p:spPr>
        <p:txBody>
          <a:bodyPr/>
          <a:lstStyle/>
          <a:p>
            <a:r>
              <a:rPr lang="en-US" smtClean="0"/>
              <a:t>A. Retico - INFN Pisa</a:t>
            </a:r>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22</a:t>
            </a:fld>
            <a:endParaRPr lang="en-US"/>
          </a:p>
        </p:txBody>
      </p:sp>
      <p:sp>
        <p:nvSpPr>
          <p:cNvPr id="21" name="Text Box 6"/>
          <p:cNvSpPr txBox="1">
            <a:spLocks noChangeArrowheads="1"/>
          </p:cNvSpPr>
          <p:nvPr/>
        </p:nvSpPr>
        <p:spPr bwMode="auto">
          <a:xfrm>
            <a:off x="428741" y="4597400"/>
            <a:ext cx="4092459" cy="1092200"/>
          </a:xfrm>
          <a:prstGeom prst="rect">
            <a:avLst/>
          </a:prstGeom>
          <a:noFill/>
          <a:ln w="25400">
            <a:solidFill>
              <a:srgbClr val="008000"/>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zh-CN" sz="2000" dirty="0">
                <a:solidFill>
                  <a:prstClr val="black"/>
                </a:solidFill>
                <a:latin typeface="Calibri"/>
                <a:ea typeface="宋体"/>
                <a:cs typeface="Calibri"/>
              </a:rPr>
              <a:t>Find </a:t>
            </a:r>
            <a:r>
              <a:rPr lang="en-US" altLang="zh-CN" sz="2000" b="1" i="1" dirty="0">
                <a:solidFill>
                  <a:prstClr val="black"/>
                </a:solidFill>
                <a:latin typeface="Calibri"/>
                <a:ea typeface="宋体"/>
                <a:cs typeface="Calibri"/>
              </a:rPr>
              <a:t>w</a:t>
            </a:r>
            <a:r>
              <a:rPr lang="en-US" altLang="zh-CN" sz="2000" i="1" dirty="0">
                <a:solidFill>
                  <a:prstClr val="black"/>
                </a:solidFill>
                <a:latin typeface="Calibri"/>
                <a:ea typeface="宋体"/>
                <a:cs typeface="Calibri"/>
              </a:rPr>
              <a:t> </a:t>
            </a:r>
            <a:r>
              <a:rPr lang="en-US" altLang="zh-CN" sz="2000" dirty="0">
                <a:solidFill>
                  <a:prstClr val="black"/>
                </a:solidFill>
                <a:latin typeface="Calibri"/>
                <a:ea typeface="宋体"/>
                <a:cs typeface="Calibri"/>
              </a:rPr>
              <a:t>and </a:t>
            </a:r>
            <a:r>
              <a:rPr lang="en-US" altLang="zh-CN" sz="2000" i="1" dirty="0">
                <a:solidFill>
                  <a:prstClr val="black"/>
                </a:solidFill>
                <a:latin typeface="Calibri"/>
                <a:ea typeface="宋体"/>
                <a:cs typeface="Calibri"/>
              </a:rPr>
              <a:t>b</a:t>
            </a:r>
            <a:r>
              <a:rPr lang="en-US" altLang="zh-CN" sz="2000" dirty="0">
                <a:solidFill>
                  <a:prstClr val="black"/>
                </a:solidFill>
                <a:latin typeface="Calibri"/>
                <a:ea typeface="宋体"/>
                <a:cs typeface="Calibri"/>
              </a:rPr>
              <a:t> such that</a:t>
            </a:r>
          </a:p>
          <a:p>
            <a:r>
              <a:rPr lang="el-GR" sz="2000" b="1" i="1" dirty="0">
                <a:solidFill>
                  <a:prstClr val="black"/>
                </a:solidFill>
                <a:latin typeface="Calibri"/>
                <a:cs typeface="Calibri"/>
              </a:rPr>
              <a:t>Φ</a:t>
            </a:r>
            <a:r>
              <a:rPr lang="en-US" altLang="zh-CN" sz="2000" i="1" dirty="0">
                <a:solidFill>
                  <a:prstClr val="black"/>
                </a:solidFill>
                <a:latin typeface="Calibri"/>
                <a:ea typeface="宋体"/>
                <a:cs typeface="Calibri"/>
              </a:rPr>
              <a:t>(</a:t>
            </a:r>
            <a:r>
              <a:rPr lang="en-US" altLang="zh-CN" sz="2000" b="1" i="1" dirty="0">
                <a:solidFill>
                  <a:prstClr val="black"/>
                </a:solidFill>
                <a:latin typeface="Calibri"/>
                <a:ea typeface="宋体"/>
                <a:cs typeface="Calibri"/>
              </a:rPr>
              <a:t>w</a:t>
            </a:r>
            <a:r>
              <a:rPr lang="en-US" altLang="zh-CN" sz="2000" i="1" dirty="0">
                <a:solidFill>
                  <a:prstClr val="black"/>
                </a:solidFill>
                <a:latin typeface="Calibri"/>
                <a:ea typeface="宋体"/>
                <a:cs typeface="Calibri"/>
              </a:rPr>
              <a:t>)</a:t>
            </a:r>
            <a:r>
              <a:rPr lang="en-US" altLang="zh-CN" sz="2000" b="1" i="1" dirty="0">
                <a:solidFill>
                  <a:prstClr val="black"/>
                </a:solidFill>
                <a:latin typeface="Calibri"/>
                <a:ea typeface="宋体"/>
                <a:cs typeface="Calibri"/>
              </a:rPr>
              <a:t> </a:t>
            </a:r>
            <a:r>
              <a:rPr lang="en-US" altLang="zh-CN" sz="2000" b="1" dirty="0" smtClean="0">
                <a:solidFill>
                  <a:prstClr val="black"/>
                </a:solidFill>
                <a:latin typeface="Calibri"/>
                <a:ea typeface="宋体"/>
                <a:cs typeface="Calibri"/>
              </a:rPr>
              <a:t>= </a:t>
            </a:r>
            <a:r>
              <a:rPr lang="en-US" altLang="zh-CN" sz="2000" b="1" i="1" dirty="0" smtClean="0">
                <a:solidFill>
                  <a:prstClr val="black"/>
                </a:solidFill>
                <a:latin typeface="Calibri"/>
                <a:ea typeface="宋体"/>
                <a:cs typeface="Calibri"/>
              </a:rPr>
              <a:t>½ </a:t>
            </a:r>
            <a:r>
              <a:rPr lang="en-US" altLang="zh-CN" sz="2000" b="1" i="1" dirty="0" err="1" smtClean="0">
                <a:solidFill>
                  <a:prstClr val="black"/>
                </a:solidFill>
                <a:latin typeface="Calibri"/>
                <a:ea typeface="宋体"/>
                <a:cs typeface="Calibri"/>
              </a:rPr>
              <a:t>w</a:t>
            </a:r>
            <a:r>
              <a:rPr lang="en-US" altLang="zh-CN" sz="2000" i="1" baseline="30000" dirty="0" err="1" smtClean="0">
                <a:solidFill>
                  <a:prstClr val="black"/>
                </a:solidFill>
                <a:latin typeface="Calibri"/>
                <a:ea typeface="宋体"/>
                <a:cs typeface="Calibri"/>
              </a:rPr>
              <a:t>t</a:t>
            </a:r>
            <a:r>
              <a:rPr lang="en-US" altLang="zh-CN" sz="2000" b="1" i="1" dirty="0" err="1" smtClean="0">
                <a:solidFill>
                  <a:prstClr val="black"/>
                </a:solidFill>
                <a:latin typeface="Calibri"/>
                <a:ea typeface="宋体"/>
                <a:cs typeface="Calibri"/>
              </a:rPr>
              <a:t>w</a:t>
            </a:r>
            <a:r>
              <a:rPr lang="en-US" altLang="zh-CN" sz="2000" i="1" dirty="0" smtClean="0">
                <a:solidFill>
                  <a:prstClr val="black"/>
                </a:solidFill>
                <a:latin typeface="Calibri"/>
                <a:ea typeface="宋体"/>
                <a:cs typeface="Calibri"/>
              </a:rPr>
              <a:t>  </a:t>
            </a:r>
            <a:r>
              <a:rPr lang="en-US" altLang="zh-CN" sz="2000" dirty="0">
                <a:solidFill>
                  <a:prstClr val="black"/>
                </a:solidFill>
                <a:latin typeface="Calibri"/>
                <a:ea typeface="宋体"/>
                <a:cs typeface="Calibri"/>
              </a:rPr>
              <a:t>is minimized; </a:t>
            </a:r>
          </a:p>
          <a:p>
            <a:r>
              <a:rPr lang="en-US" altLang="zh-CN" sz="2000" dirty="0">
                <a:solidFill>
                  <a:prstClr val="black"/>
                </a:solidFill>
                <a:latin typeface="Calibri"/>
                <a:ea typeface="宋体"/>
                <a:cs typeface="Calibri"/>
              </a:rPr>
              <a:t>and for all </a:t>
            </a:r>
            <a:r>
              <a:rPr lang="en-US" altLang="zh-CN" sz="2400" i="1" dirty="0">
                <a:solidFill>
                  <a:prstClr val="black"/>
                </a:solidFill>
                <a:latin typeface="Calibri"/>
                <a:ea typeface="宋体"/>
                <a:cs typeface="Calibri"/>
              </a:rPr>
              <a:t>{</a:t>
            </a:r>
            <a:r>
              <a:rPr lang="en-US" altLang="zh-CN" sz="2000" i="1" dirty="0">
                <a:solidFill>
                  <a:prstClr val="black"/>
                </a:solidFill>
                <a:latin typeface="Calibri"/>
                <a:ea typeface="宋体"/>
                <a:cs typeface="Calibri"/>
              </a:rPr>
              <a:t>(</a:t>
            </a:r>
            <a:r>
              <a:rPr lang="en-US" altLang="zh-CN" sz="2400" b="1" i="1" dirty="0">
                <a:solidFill>
                  <a:prstClr val="black"/>
                </a:solidFill>
                <a:latin typeface="Calibri"/>
                <a:ea typeface="宋体"/>
                <a:cs typeface="Calibri"/>
              </a:rPr>
              <a:t>x</a:t>
            </a:r>
            <a:r>
              <a:rPr lang="en-US" altLang="zh-CN" sz="2400" i="1" baseline="-25000" dirty="0">
                <a:solidFill>
                  <a:prstClr val="black"/>
                </a:solidFill>
                <a:latin typeface="Calibri"/>
                <a:ea typeface="宋体"/>
                <a:cs typeface="Calibri"/>
              </a:rPr>
              <a:t>i</a:t>
            </a:r>
            <a:r>
              <a:rPr lang="en-US" altLang="zh-CN" sz="2400" b="1" i="1" dirty="0">
                <a:solidFill>
                  <a:prstClr val="black"/>
                </a:solidFill>
                <a:latin typeface="Calibri"/>
                <a:ea typeface="宋体"/>
                <a:cs typeface="Calibri"/>
              </a:rPr>
              <a:t> </a:t>
            </a:r>
            <a:r>
              <a:rPr lang="en-US" altLang="zh-CN" sz="2400" i="1" dirty="0">
                <a:solidFill>
                  <a:prstClr val="black"/>
                </a:solidFill>
                <a:latin typeface="Calibri"/>
                <a:ea typeface="宋体"/>
                <a:cs typeface="Calibri"/>
              </a:rPr>
              <a:t>,</a:t>
            </a:r>
            <a:r>
              <a:rPr lang="en-US" altLang="zh-CN" sz="2400" i="1" dirty="0" err="1">
                <a:solidFill>
                  <a:prstClr val="black"/>
                </a:solidFill>
                <a:latin typeface="Calibri"/>
                <a:ea typeface="宋体"/>
                <a:cs typeface="Calibri"/>
              </a:rPr>
              <a:t>y</a:t>
            </a:r>
            <a:r>
              <a:rPr lang="en-US" altLang="zh-CN" sz="2400" i="1" baseline="-25000" dirty="0" err="1">
                <a:solidFill>
                  <a:prstClr val="black"/>
                </a:solidFill>
                <a:latin typeface="Calibri"/>
                <a:ea typeface="宋体"/>
                <a:cs typeface="Calibri"/>
              </a:rPr>
              <a:t>i</a:t>
            </a:r>
            <a:r>
              <a:rPr lang="en-US" altLang="zh-CN" sz="2400" i="1" dirty="0">
                <a:solidFill>
                  <a:prstClr val="black"/>
                </a:solidFill>
                <a:latin typeface="Calibri"/>
                <a:ea typeface="宋体"/>
                <a:cs typeface="Calibri"/>
              </a:rPr>
              <a:t>)}</a:t>
            </a:r>
            <a:r>
              <a:rPr lang="en-US" altLang="zh-CN" sz="2000" i="1" dirty="0">
                <a:solidFill>
                  <a:prstClr val="black"/>
                </a:solidFill>
                <a:latin typeface="Calibri"/>
                <a:ea typeface="宋体"/>
                <a:cs typeface="Calibri"/>
              </a:rPr>
              <a:t>:  </a:t>
            </a:r>
            <a:r>
              <a:rPr lang="en-US" altLang="zh-CN" sz="2000" i="1" dirty="0" err="1">
                <a:solidFill>
                  <a:prstClr val="black"/>
                </a:solidFill>
                <a:latin typeface="Calibri"/>
                <a:ea typeface="宋体"/>
                <a:cs typeface="Calibri"/>
              </a:rPr>
              <a:t>y</a:t>
            </a:r>
            <a:r>
              <a:rPr lang="en-US" altLang="zh-CN" sz="2000" i="1" baseline="-25000" dirty="0" err="1">
                <a:solidFill>
                  <a:prstClr val="black"/>
                </a:solidFill>
                <a:latin typeface="Calibri"/>
                <a:ea typeface="宋体"/>
                <a:cs typeface="Calibri"/>
              </a:rPr>
              <a:t>i</a:t>
            </a:r>
            <a:r>
              <a:rPr lang="en-US" altLang="zh-CN" sz="2000" i="1" dirty="0">
                <a:solidFill>
                  <a:prstClr val="black"/>
                </a:solidFill>
                <a:latin typeface="Calibri"/>
                <a:ea typeface="宋体"/>
                <a:cs typeface="Calibri"/>
              </a:rPr>
              <a:t> (</a:t>
            </a:r>
            <a:r>
              <a:rPr lang="en-US" altLang="zh-CN" sz="2000" b="1" i="1" dirty="0" err="1">
                <a:solidFill>
                  <a:prstClr val="black"/>
                </a:solidFill>
                <a:latin typeface="Calibri"/>
                <a:ea typeface="宋体"/>
                <a:cs typeface="Calibri"/>
              </a:rPr>
              <a:t>w</a:t>
            </a:r>
            <a:r>
              <a:rPr lang="en-US" altLang="zh-CN" sz="2000" b="1" i="1" baseline="30000" dirty="0" err="1">
                <a:solidFill>
                  <a:prstClr val="black"/>
                </a:solidFill>
                <a:latin typeface="Calibri"/>
                <a:ea typeface="宋体"/>
                <a:cs typeface="Calibri"/>
              </a:rPr>
              <a:t>T</a:t>
            </a:r>
            <a:r>
              <a:rPr lang="en-US" altLang="zh-CN" sz="2000" b="1" i="1" dirty="0" err="1">
                <a:solidFill>
                  <a:prstClr val="black"/>
                </a:solidFill>
                <a:latin typeface="Calibri"/>
                <a:ea typeface="宋体"/>
                <a:cs typeface="Calibri"/>
              </a:rPr>
              <a:t>x</a:t>
            </a:r>
            <a:r>
              <a:rPr lang="en-US" altLang="zh-CN" sz="2000" b="1" i="1" baseline="-25000" dirty="0" err="1">
                <a:solidFill>
                  <a:prstClr val="black"/>
                </a:solidFill>
                <a:latin typeface="Calibri"/>
                <a:ea typeface="宋体"/>
                <a:cs typeface="Calibri"/>
              </a:rPr>
              <a:t>i</a:t>
            </a:r>
            <a:r>
              <a:rPr lang="en-US" altLang="zh-CN" sz="2000" b="1" i="1" dirty="0">
                <a:solidFill>
                  <a:prstClr val="black"/>
                </a:solidFill>
                <a:latin typeface="Calibri"/>
                <a:ea typeface="宋体"/>
                <a:cs typeface="Calibri"/>
              </a:rPr>
              <a:t> </a:t>
            </a:r>
            <a:r>
              <a:rPr lang="en-US" altLang="zh-CN" sz="2000" i="1" dirty="0">
                <a:solidFill>
                  <a:prstClr val="black"/>
                </a:solidFill>
                <a:latin typeface="Calibri"/>
                <a:ea typeface="宋体"/>
                <a:cs typeface="Calibri"/>
              </a:rPr>
              <a:t>+ b)</a:t>
            </a:r>
            <a:r>
              <a:rPr lang="en-US" altLang="zh-CN" sz="2000" b="1" i="1" dirty="0">
                <a:solidFill>
                  <a:prstClr val="black"/>
                </a:solidFill>
                <a:latin typeface="Calibri"/>
                <a:ea typeface="宋体"/>
                <a:cs typeface="Calibri"/>
              </a:rPr>
              <a:t> </a:t>
            </a:r>
            <a:r>
              <a:rPr lang="en-US" altLang="zh-CN" sz="2000" b="1" dirty="0">
                <a:solidFill>
                  <a:prstClr val="black"/>
                </a:solidFill>
                <a:latin typeface="Calibri"/>
                <a:ea typeface="宋体"/>
                <a:cs typeface="Calibri"/>
              </a:rPr>
              <a:t>≥ </a:t>
            </a:r>
            <a:r>
              <a:rPr lang="en-US" altLang="zh-CN" sz="2000" dirty="0">
                <a:solidFill>
                  <a:prstClr val="black"/>
                </a:solidFill>
                <a:latin typeface="Calibri"/>
                <a:ea typeface="宋体"/>
                <a:cs typeface="Calibri"/>
              </a:rPr>
              <a:t>1</a:t>
            </a:r>
          </a:p>
        </p:txBody>
      </p:sp>
      <p:sp>
        <p:nvSpPr>
          <p:cNvPr id="22" name="TextBox 21"/>
          <p:cNvSpPr txBox="1"/>
          <p:nvPr/>
        </p:nvSpPr>
        <p:spPr>
          <a:xfrm>
            <a:off x="4619741" y="4254866"/>
            <a:ext cx="4316519" cy="2142125"/>
          </a:xfrm>
          <a:prstGeom prst="rect">
            <a:avLst/>
          </a:prstGeom>
          <a:noFill/>
        </p:spPr>
        <p:txBody>
          <a:bodyPr wrap="square" rtlCol="0">
            <a:spAutoFit/>
          </a:bodyPr>
          <a:lstStyle/>
          <a:p>
            <a:pPr marL="342900" indent="-342900">
              <a:spcBef>
                <a:spcPct val="20000"/>
              </a:spcBef>
              <a:buClr>
                <a:srgbClr val="1D86CD"/>
              </a:buClr>
              <a:buSzPct val="65000"/>
              <a:buFont typeface="Wingdings" charset="0"/>
              <a:buChar char="n"/>
            </a:pPr>
            <a:r>
              <a:rPr lang="en-US" altLang="zh-CN" sz="1600" dirty="0">
                <a:solidFill>
                  <a:prstClr val="black"/>
                </a:solidFill>
                <a:latin typeface="Calibri"/>
                <a:ea typeface="宋体"/>
                <a:cs typeface="Calibri"/>
              </a:rPr>
              <a:t>Quadratic optimization problems are a well-known class of mathematical programming problems, and many (rather intricate) algorithms exist for solving them. </a:t>
            </a:r>
          </a:p>
          <a:p>
            <a:pPr marL="342900" indent="-342900">
              <a:spcBef>
                <a:spcPct val="20000"/>
              </a:spcBef>
              <a:buClr>
                <a:srgbClr val="1D86CD"/>
              </a:buClr>
              <a:buSzPct val="65000"/>
              <a:buFont typeface="Wingdings" charset="0"/>
              <a:buChar char="n"/>
            </a:pPr>
            <a:r>
              <a:rPr lang="en-US" altLang="zh-CN" sz="1600" dirty="0">
                <a:solidFill>
                  <a:prstClr val="black"/>
                </a:solidFill>
                <a:latin typeface="Calibri"/>
                <a:ea typeface="宋体"/>
                <a:cs typeface="Calibri"/>
              </a:rPr>
              <a:t>The solution involves constructing a </a:t>
            </a:r>
            <a:r>
              <a:rPr lang="en-US" altLang="zh-CN" sz="1600" i="1" dirty="0">
                <a:solidFill>
                  <a:prstClr val="black"/>
                </a:solidFill>
                <a:latin typeface="Calibri"/>
                <a:ea typeface="宋体"/>
                <a:cs typeface="Calibri"/>
              </a:rPr>
              <a:t>dual problem </a:t>
            </a:r>
            <a:r>
              <a:rPr lang="en-US" altLang="zh-CN" sz="1600" dirty="0">
                <a:solidFill>
                  <a:prstClr val="black"/>
                </a:solidFill>
                <a:latin typeface="Calibri"/>
                <a:ea typeface="宋体"/>
                <a:cs typeface="Calibri"/>
              </a:rPr>
              <a:t>where a </a:t>
            </a:r>
            <a:r>
              <a:rPr lang="en-US" altLang="zh-CN" sz="1600" i="1" dirty="0">
                <a:solidFill>
                  <a:prstClr val="black"/>
                </a:solidFill>
                <a:latin typeface="Calibri"/>
                <a:ea typeface="宋体"/>
                <a:cs typeface="Calibri"/>
              </a:rPr>
              <a:t>Lagrange multiplier</a:t>
            </a:r>
            <a:r>
              <a:rPr lang="en-US" altLang="zh-CN" sz="1600" dirty="0">
                <a:solidFill>
                  <a:prstClr val="black"/>
                </a:solidFill>
                <a:latin typeface="Calibri"/>
                <a:ea typeface="宋体"/>
                <a:cs typeface="Calibri"/>
              </a:rPr>
              <a:t> </a:t>
            </a:r>
            <a:r>
              <a:rPr lang="el-GR" sz="1600" i="1" dirty="0">
                <a:solidFill>
                  <a:prstClr val="black"/>
                </a:solidFill>
                <a:latin typeface="Calibri"/>
                <a:cs typeface="Calibri"/>
              </a:rPr>
              <a:t>α</a:t>
            </a:r>
            <a:r>
              <a:rPr lang="en-US" altLang="zh-CN" sz="1600" i="1" baseline="-25000" dirty="0" err="1">
                <a:solidFill>
                  <a:prstClr val="black"/>
                </a:solidFill>
                <a:latin typeface="Calibri"/>
                <a:ea typeface="宋体"/>
                <a:cs typeface="Calibri"/>
              </a:rPr>
              <a:t>i</a:t>
            </a:r>
            <a:r>
              <a:rPr lang="en-US" altLang="zh-CN" sz="1600" i="1" baseline="-25000" dirty="0">
                <a:solidFill>
                  <a:prstClr val="black"/>
                </a:solidFill>
                <a:latin typeface="Calibri"/>
                <a:ea typeface="宋体"/>
                <a:cs typeface="Calibri"/>
              </a:rPr>
              <a:t> </a:t>
            </a:r>
            <a:r>
              <a:rPr lang="en-US" altLang="zh-CN" sz="1600" dirty="0">
                <a:solidFill>
                  <a:prstClr val="black"/>
                </a:solidFill>
                <a:latin typeface="Calibri"/>
                <a:ea typeface="宋体"/>
                <a:cs typeface="Calibri"/>
              </a:rPr>
              <a:t>is associated with every constraint in the primary </a:t>
            </a:r>
            <a:r>
              <a:rPr lang="en-US" altLang="zh-CN" sz="1600" dirty="0" smtClean="0">
                <a:solidFill>
                  <a:prstClr val="black"/>
                </a:solidFill>
                <a:latin typeface="Calibri"/>
                <a:ea typeface="宋体"/>
                <a:cs typeface="Calibri"/>
              </a:rPr>
              <a:t>problem.</a:t>
            </a:r>
            <a:endParaRPr lang="en-US" sz="1600" dirty="0">
              <a:solidFill>
                <a:prstClr val="black"/>
              </a:solidFill>
              <a:latin typeface="Calibri"/>
              <a:cs typeface="Calibri"/>
            </a:endParaRPr>
          </a:p>
        </p:txBody>
      </p:sp>
      <p:grpSp>
        <p:nvGrpSpPr>
          <p:cNvPr id="26" name="Group 25"/>
          <p:cNvGrpSpPr/>
          <p:nvPr/>
        </p:nvGrpSpPr>
        <p:grpSpPr>
          <a:xfrm>
            <a:off x="377941" y="1410213"/>
            <a:ext cx="7107228" cy="2806187"/>
            <a:chOff x="377941" y="1410213"/>
            <a:chExt cx="7107228" cy="2806187"/>
          </a:xfrm>
        </p:grpSpPr>
        <p:grpSp>
          <p:nvGrpSpPr>
            <p:cNvPr id="24" name="Group 23"/>
            <p:cNvGrpSpPr/>
            <p:nvPr/>
          </p:nvGrpSpPr>
          <p:grpSpPr>
            <a:xfrm>
              <a:off x="377941" y="1410213"/>
              <a:ext cx="7107228" cy="2806187"/>
              <a:chOff x="377941" y="1410213"/>
              <a:chExt cx="7107228" cy="2806187"/>
            </a:xfrm>
          </p:grpSpPr>
          <p:pic>
            <p:nvPicPr>
              <p:cNvPr id="20" name="Picture 19" descr="Screen Shot 2013-05-28 at 10.12.33 AM.png"/>
              <p:cNvPicPr>
                <a:picLocks noChangeAspect="1"/>
              </p:cNvPicPr>
              <p:nvPr/>
            </p:nvPicPr>
            <p:blipFill rotWithShape="1">
              <a:blip r:embed="rId3">
                <a:extLst>
                  <a:ext uri="{28A0092B-C50C-407E-A947-70E740481C1C}">
                    <a14:useLocalDpi xmlns:a14="http://schemas.microsoft.com/office/drawing/2010/main" val="0"/>
                  </a:ext>
                </a:extLst>
              </a:blip>
              <a:srcRect b="31969"/>
              <a:stretch/>
            </p:blipFill>
            <p:spPr>
              <a:xfrm>
                <a:off x="377941" y="1410213"/>
                <a:ext cx="7107228" cy="2806187"/>
              </a:xfrm>
              <a:prstGeom prst="rect">
                <a:avLst/>
              </a:prstGeom>
            </p:spPr>
          </p:pic>
          <p:sp>
            <p:nvSpPr>
              <p:cNvPr id="23" name="TextBox 22"/>
              <p:cNvSpPr txBox="1"/>
              <p:nvPr/>
            </p:nvSpPr>
            <p:spPr>
              <a:xfrm>
                <a:off x="3263900" y="2095500"/>
                <a:ext cx="266700" cy="400110"/>
              </a:xfrm>
              <a:prstGeom prst="rect">
                <a:avLst/>
              </a:prstGeom>
              <a:noFill/>
            </p:spPr>
            <p:txBody>
              <a:bodyPr wrap="square" rtlCol="0">
                <a:spAutoFit/>
              </a:bodyPr>
              <a:lstStyle/>
              <a:p>
                <a:r>
                  <a:rPr lang="en-US" sz="2000" dirty="0" smtClean="0">
                    <a:solidFill>
                      <a:prstClr val="black"/>
                    </a:solidFill>
                    <a:latin typeface="Calisto MT"/>
                  </a:rPr>
                  <a:t>-</a:t>
                </a:r>
                <a:endParaRPr lang="en-US" sz="2000" dirty="0">
                  <a:solidFill>
                    <a:prstClr val="black"/>
                  </a:solidFill>
                  <a:latin typeface="Calisto MT"/>
                </a:endParaRPr>
              </a:p>
            </p:txBody>
          </p:sp>
        </p:grpSp>
        <p:sp>
          <p:nvSpPr>
            <p:cNvPr id="25" name="Oval 24"/>
            <p:cNvSpPr/>
            <p:nvPr/>
          </p:nvSpPr>
          <p:spPr>
            <a:xfrm>
              <a:off x="3327400" y="2006600"/>
              <a:ext cx="139700" cy="88900"/>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grpSp>
      <p:pic>
        <p:nvPicPr>
          <p:cNvPr id="19" name="Picture 18" descr="Screen Shot 2013-05-28 at 10.14.09 AM.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668"/>
          <a:stretch/>
        </p:blipFill>
        <p:spPr>
          <a:xfrm>
            <a:off x="5346682" y="1410213"/>
            <a:ext cx="3378218" cy="2345674"/>
          </a:xfrm>
          <a:prstGeom prst="rect">
            <a:avLst/>
          </a:prstGeom>
        </p:spPr>
      </p:pic>
    </p:spTree>
    <p:extLst>
      <p:ext uri="{BB962C8B-B14F-4D97-AF65-F5344CB8AC3E}">
        <p14:creationId xmlns:p14="http://schemas.microsoft.com/office/powerpoint/2010/main" val="916981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4158"/>
            <a:ext cx="8558687" cy="848016"/>
          </a:xfrm>
        </p:spPr>
        <p:txBody>
          <a:bodyPr>
            <a:normAutofit/>
          </a:bodyPr>
          <a:lstStyle/>
          <a:p>
            <a:r>
              <a:rPr lang="en-US" sz="3200" dirty="0"/>
              <a:t>SVM Recursive Feature Elimination (SVM-RFE)</a:t>
            </a:r>
          </a:p>
        </p:txBody>
      </p:sp>
      <p:sp>
        <p:nvSpPr>
          <p:cNvPr id="3" name="Content Placeholder 2"/>
          <p:cNvSpPr>
            <a:spLocks noGrp="1"/>
          </p:cNvSpPr>
          <p:nvPr>
            <p:ph idx="1"/>
          </p:nvPr>
        </p:nvSpPr>
        <p:spPr>
          <a:xfrm>
            <a:off x="304800" y="1395379"/>
            <a:ext cx="5181599" cy="4508931"/>
          </a:xfrm>
        </p:spPr>
        <p:txBody>
          <a:bodyPr>
            <a:normAutofit fontScale="77500" lnSpcReduction="20000"/>
          </a:bodyPr>
          <a:lstStyle/>
          <a:p>
            <a:pPr>
              <a:lnSpc>
                <a:spcPct val="120000"/>
              </a:lnSpc>
              <a:spcBef>
                <a:spcPts val="200"/>
              </a:spcBef>
            </a:pPr>
            <a:r>
              <a:rPr lang="en-US" dirty="0" smtClean="0"/>
              <a:t>Features</a:t>
            </a:r>
            <a:r>
              <a:rPr lang="en-US" dirty="0"/>
              <a:t>/voxels are iteratively </a:t>
            </a:r>
            <a:r>
              <a:rPr lang="en-US" dirty="0" smtClean="0"/>
              <a:t>removed from </a:t>
            </a:r>
            <a:r>
              <a:rPr lang="en-US" dirty="0"/>
              <a:t>the data set with the aim of retaining only </a:t>
            </a:r>
            <a:r>
              <a:rPr lang="en-US" dirty="0" smtClean="0"/>
              <a:t>those voxels that carry </a:t>
            </a:r>
            <a:r>
              <a:rPr lang="en-US" dirty="0"/>
              <a:t>discriminative </a:t>
            </a:r>
            <a:r>
              <a:rPr lang="en-US" dirty="0" smtClean="0"/>
              <a:t>information</a:t>
            </a:r>
            <a:endParaRPr lang="en-US" dirty="0"/>
          </a:p>
          <a:p>
            <a:pPr>
              <a:lnSpc>
                <a:spcPct val="120000"/>
              </a:lnSpc>
              <a:spcBef>
                <a:spcPts val="200"/>
              </a:spcBef>
            </a:pPr>
            <a:endParaRPr lang="en-US" dirty="0" smtClean="0"/>
          </a:p>
          <a:p>
            <a:pPr lvl="1">
              <a:lnSpc>
                <a:spcPct val="120000"/>
              </a:lnSpc>
              <a:spcBef>
                <a:spcPts val="200"/>
              </a:spcBef>
              <a:buFont typeface="Arial" charset="0"/>
              <a:buChar char="•"/>
            </a:pPr>
            <a:r>
              <a:rPr lang="en-US" sz="2200" dirty="0">
                <a:latin typeface="Arial" charset="0"/>
                <a:ea typeface="Arial Unicode MS" charset="0"/>
                <a:cs typeface="Arial Unicode MS" charset="0"/>
              </a:rPr>
              <a:t>The weight magnitude |</a:t>
            </a:r>
            <a:r>
              <a:rPr lang="en-US" sz="2200" dirty="0" err="1">
                <a:latin typeface="Arial" charset="0"/>
                <a:ea typeface="Arial Unicode MS" charset="0"/>
                <a:cs typeface="Arial Unicode MS" charset="0"/>
              </a:rPr>
              <a:t>w</a:t>
            </a:r>
            <a:r>
              <a:rPr lang="en-US" sz="2200" baseline="-25000" dirty="0" err="1">
                <a:latin typeface="Arial" charset="0"/>
                <a:ea typeface="Arial Unicode MS" charset="0"/>
                <a:cs typeface="Arial Unicode MS" charset="0"/>
              </a:rPr>
              <a:t>i</a:t>
            </a:r>
            <a:r>
              <a:rPr lang="en-US" sz="2200" dirty="0">
                <a:latin typeface="Arial" charset="0"/>
                <a:ea typeface="Arial Unicode MS" charset="0"/>
                <a:cs typeface="Arial Unicode MS" charset="0"/>
              </a:rPr>
              <a:t>| is used as ranking </a:t>
            </a:r>
            <a:r>
              <a:rPr lang="en-US" sz="2200" dirty="0" smtClean="0">
                <a:latin typeface="Arial" charset="0"/>
                <a:ea typeface="Arial Unicode MS" charset="0"/>
                <a:cs typeface="Arial Unicode MS" charset="0"/>
              </a:rPr>
              <a:t>criterion:</a:t>
            </a:r>
            <a:endParaRPr lang="en-US" sz="2200" dirty="0">
              <a:latin typeface="Arial" charset="0"/>
              <a:ea typeface="Arial Unicode MS" charset="0"/>
              <a:cs typeface="Arial Unicode MS" charset="0"/>
            </a:endParaRPr>
          </a:p>
          <a:p>
            <a:pPr lvl="2">
              <a:lnSpc>
                <a:spcPct val="120000"/>
              </a:lnSpc>
              <a:spcBef>
                <a:spcPts val="200"/>
              </a:spcBef>
              <a:buFont typeface="Arial" charset="0"/>
              <a:buChar char="•"/>
            </a:pPr>
            <a:r>
              <a:rPr lang="en-US" sz="1800" dirty="0">
                <a:latin typeface="Arial" charset="0"/>
                <a:ea typeface="Arial Unicode MS" charset="0"/>
                <a:cs typeface="Arial Unicode MS" charset="0"/>
              </a:rPr>
              <a:t>f</a:t>
            </a:r>
            <a:r>
              <a:rPr lang="en-US" sz="1800" dirty="0" smtClean="0">
                <a:latin typeface="Arial" charset="0"/>
                <a:ea typeface="Arial Unicode MS" charset="0"/>
                <a:cs typeface="Arial Unicode MS" charset="0"/>
              </a:rPr>
              <a:t>eatures</a:t>
            </a:r>
            <a:r>
              <a:rPr lang="en-US" sz="1800" dirty="0">
                <a:latin typeface="Arial" charset="0"/>
                <a:ea typeface="Arial Unicode MS" charset="0"/>
                <a:cs typeface="Arial Unicode MS" charset="0"/>
              </a:rPr>
              <a:t>/voxels with </a:t>
            </a:r>
            <a:r>
              <a:rPr lang="en-US" sz="1800" dirty="0" smtClean="0">
                <a:latin typeface="Arial" charset="0"/>
                <a:ea typeface="Arial Unicode MS" charset="0"/>
                <a:cs typeface="Arial Unicode MS" charset="0"/>
              </a:rPr>
              <a:t>low </a:t>
            </a:r>
            <a:r>
              <a:rPr lang="en-US" sz="1800" dirty="0">
                <a:latin typeface="Arial" charset="0"/>
                <a:ea typeface="Arial Unicode MS" charset="0"/>
                <a:cs typeface="Arial Unicode MS" charset="0"/>
              </a:rPr>
              <a:t>|</a:t>
            </a:r>
            <a:r>
              <a:rPr lang="en-US" sz="1800" dirty="0" err="1">
                <a:latin typeface="Arial" charset="0"/>
                <a:ea typeface="Arial Unicode MS" charset="0"/>
                <a:cs typeface="Arial Unicode MS" charset="0"/>
              </a:rPr>
              <a:t>w</a:t>
            </a:r>
            <a:r>
              <a:rPr lang="en-US" sz="1800" baseline="-25000" dirty="0" err="1">
                <a:latin typeface="Arial" charset="0"/>
                <a:ea typeface="Arial Unicode MS" charset="0"/>
                <a:cs typeface="Arial Unicode MS" charset="0"/>
              </a:rPr>
              <a:t>i</a:t>
            </a:r>
            <a:r>
              <a:rPr lang="en-US" sz="1800" dirty="0" smtClean="0">
                <a:latin typeface="Arial" charset="0"/>
                <a:ea typeface="Arial Unicode MS" charset="0"/>
                <a:cs typeface="Arial Unicode MS" charset="0"/>
              </a:rPr>
              <a:t>| </a:t>
            </a:r>
            <a:r>
              <a:rPr lang="en-US" sz="1800" dirty="0">
                <a:latin typeface="Arial" charset="0"/>
                <a:ea typeface="Arial Unicode MS" charset="0"/>
                <a:cs typeface="Arial Unicode MS" charset="0"/>
              </a:rPr>
              <a:t>a</a:t>
            </a:r>
            <a:r>
              <a:rPr lang="en-US" sz="1800" dirty="0" smtClean="0">
                <a:latin typeface="Arial" charset="0"/>
                <a:ea typeface="Arial Unicode MS" charset="0"/>
                <a:cs typeface="Arial Unicode MS" charset="0"/>
              </a:rPr>
              <a:t>re removed </a:t>
            </a:r>
            <a:r>
              <a:rPr lang="en-US" sz="1800" dirty="0">
                <a:latin typeface="Arial" charset="0"/>
                <a:ea typeface="Arial Unicode MS" charset="0"/>
                <a:cs typeface="Arial Unicode MS" charset="0"/>
              </a:rPr>
              <a:t>from the </a:t>
            </a:r>
            <a:r>
              <a:rPr lang="en-US" sz="1800" dirty="0" smtClean="0">
                <a:latin typeface="Arial" charset="0"/>
                <a:ea typeface="Arial Unicode MS" charset="0"/>
                <a:cs typeface="Arial Unicode MS" charset="0"/>
              </a:rPr>
              <a:t>dataset, </a:t>
            </a:r>
          </a:p>
          <a:p>
            <a:pPr lvl="2">
              <a:lnSpc>
                <a:spcPct val="120000"/>
              </a:lnSpc>
              <a:spcBef>
                <a:spcPts val="200"/>
              </a:spcBef>
              <a:buFont typeface="Arial" charset="0"/>
              <a:buChar char="•"/>
            </a:pPr>
            <a:r>
              <a:rPr lang="en-US" sz="1800" dirty="0" smtClean="0">
                <a:latin typeface="Arial" charset="0"/>
                <a:ea typeface="Arial Unicode MS" charset="0"/>
                <a:cs typeface="Arial Unicode MS" charset="0"/>
              </a:rPr>
              <a:t>features</a:t>
            </a:r>
            <a:r>
              <a:rPr lang="en-US" sz="1800" dirty="0">
                <a:latin typeface="Arial" charset="0"/>
                <a:ea typeface="Arial Unicode MS" charset="0"/>
                <a:cs typeface="Arial Unicode MS" charset="0"/>
              </a:rPr>
              <a:t>/voxels with </a:t>
            </a:r>
            <a:r>
              <a:rPr lang="en-US" sz="1800" dirty="0" smtClean="0">
                <a:latin typeface="Arial" charset="0"/>
                <a:ea typeface="Arial Unicode MS" charset="0"/>
                <a:cs typeface="Arial Unicode MS" charset="0"/>
              </a:rPr>
              <a:t>high |</a:t>
            </a:r>
            <a:r>
              <a:rPr lang="en-US" sz="1800" dirty="0" err="1">
                <a:latin typeface="Arial" charset="0"/>
                <a:ea typeface="Arial Unicode MS" charset="0"/>
                <a:cs typeface="Arial Unicode MS" charset="0"/>
              </a:rPr>
              <a:t>w</a:t>
            </a:r>
            <a:r>
              <a:rPr lang="en-US" sz="1800" baseline="-25000" dirty="0" err="1">
                <a:latin typeface="Arial" charset="0"/>
                <a:ea typeface="Arial Unicode MS" charset="0"/>
                <a:cs typeface="Arial Unicode MS" charset="0"/>
              </a:rPr>
              <a:t>i</a:t>
            </a:r>
            <a:r>
              <a:rPr lang="en-US" sz="1800" dirty="0">
                <a:latin typeface="Arial" charset="0"/>
                <a:ea typeface="Arial Unicode MS" charset="0"/>
                <a:cs typeface="Arial Unicode MS" charset="0"/>
              </a:rPr>
              <a:t>| </a:t>
            </a:r>
            <a:r>
              <a:rPr lang="en-US" sz="1800" dirty="0" smtClean="0">
                <a:latin typeface="Arial" charset="0"/>
                <a:ea typeface="Arial Unicode MS" charset="0"/>
                <a:cs typeface="Arial Unicode MS" charset="0"/>
              </a:rPr>
              <a:t>are retained.</a:t>
            </a:r>
            <a:endParaRPr lang="en-US" sz="1800" dirty="0">
              <a:latin typeface="Arial" charset="0"/>
              <a:ea typeface="Arial Unicode MS" charset="0"/>
              <a:cs typeface="Arial Unicode MS" charset="0"/>
            </a:endParaRPr>
          </a:p>
          <a:p>
            <a:pPr lvl="1">
              <a:lnSpc>
                <a:spcPct val="120000"/>
              </a:lnSpc>
              <a:spcBef>
                <a:spcPts val="200"/>
              </a:spcBef>
              <a:buFont typeface="Arial" charset="0"/>
              <a:buChar char="•"/>
            </a:pPr>
            <a:endParaRPr lang="en-US" sz="2200" dirty="0" smtClean="0">
              <a:latin typeface="Arial" charset="0"/>
              <a:ea typeface="Arial Unicode MS" charset="0"/>
              <a:cs typeface="Arial Unicode MS" charset="0"/>
            </a:endParaRPr>
          </a:p>
          <a:p>
            <a:pPr lvl="1">
              <a:lnSpc>
                <a:spcPct val="120000"/>
              </a:lnSpc>
              <a:spcBef>
                <a:spcPts val="200"/>
              </a:spcBef>
              <a:buFont typeface="Arial" charset="0"/>
              <a:buChar char="•"/>
            </a:pPr>
            <a:r>
              <a:rPr lang="en-US" sz="2200" dirty="0" smtClean="0">
                <a:latin typeface="Arial" charset="0"/>
                <a:ea typeface="Arial Unicode MS" charset="0"/>
                <a:cs typeface="Arial Unicode MS" charset="0"/>
              </a:rPr>
              <a:t>A </a:t>
            </a:r>
            <a:r>
              <a:rPr lang="en-US" sz="2200" dirty="0">
                <a:latin typeface="Arial" charset="0"/>
                <a:ea typeface="Arial Unicode MS" charset="0"/>
                <a:cs typeface="Arial Unicode MS" charset="0"/>
              </a:rPr>
              <a:t>new SVM is trained at each iteration</a:t>
            </a:r>
            <a:r>
              <a:rPr lang="en-US" sz="2200" dirty="0" smtClean="0">
                <a:latin typeface="Arial" charset="0"/>
                <a:ea typeface="Arial Unicode MS" charset="0"/>
                <a:cs typeface="Arial Unicode MS" charset="0"/>
              </a:rPr>
              <a:t>.</a:t>
            </a:r>
          </a:p>
          <a:p>
            <a:pPr lvl="1">
              <a:lnSpc>
                <a:spcPct val="120000"/>
              </a:lnSpc>
              <a:spcBef>
                <a:spcPts val="200"/>
              </a:spcBef>
              <a:buFont typeface="Arial" charset="0"/>
              <a:buChar char="•"/>
            </a:pPr>
            <a:endParaRPr lang="en-US" sz="2200" dirty="0" smtClean="0">
              <a:latin typeface="Arial" charset="0"/>
              <a:ea typeface="Arial Unicode MS" charset="0"/>
              <a:cs typeface="Arial Unicode MS" charset="0"/>
            </a:endParaRPr>
          </a:p>
          <a:p>
            <a:pPr lvl="1">
              <a:lnSpc>
                <a:spcPct val="120000"/>
              </a:lnSpc>
              <a:spcBef>
                <a:spcPts val="200"/>
              </a:spcBef>
              <a:buFont typeface="Arial" charset="0"/>
              <a:buChar char="•"/>
            </a:pPr>
            <a:r>
              <a:rPr lang="en-US" sz="2200" dirty="0" smtClean="0">
                <a:latin typeface="Arial" charset="0"/>
                <a:ea typeface="Arial Unicode MS" charset="0"/>
                <a:cs typeface="Arial Unicode MS" charset="0"/>
              </a:rPr>
              <a:t>The </a:t>
            </a:r>
            <a:r>
              <a:rPr lang="en-US" sz="2200" dirty="0">
                <a:latin typeface="Arial" charset="0"/>
                <a:ea typeface="Arial Unicode MS" charset="0"/>
                <a:cs typeface="Arial Unicode MS" charset="0"/>
              </a:rPr>
              <a:t>SVM classification performance </a:t>
            </a:r>
            <a:r>
              <a:rPr lang="en-US" sz="2200" dirty="0" smtClean="0">
                <a:latin typeface="Arial" charset="0"/>
                <a:ea typeface="Arial Unicode MS" charset="0"/>
                <a:cs typeface="Arial Unicode MS" charset="0"/>
              </a:rPr>
              <a:t>(AUC) </a:t>
            </a:r>
            <a:r>
              <a:rPr lang="en-US" sz="2200" dirty="0">
                <a:latin typeface="Arial" charset="0"/>
                <a:ea typeface="Arial Unicode MS" charset="0"/>
                <a:cs typeface="Arial Unicode MS" charset="0"/>
              </a:rPr>
              <a:t>is </a:t>
            </a:r>
            <a:r>
              <a:rPr lang="en-US" sz="2200" dirty="0" smtClean="0">
                <a:latin typeface="Arial" charset="0"/>
                <a:ea typeface="Arial Unicode MS" charset="0"/>
                <a:cs typeface="Arial Unicode MS" charset="0"/>
              </a:rPr>
              <a:t>evaluated at </a:t>
            </a:r>
            <a:r>
              <a:rPr lang="en-US" sz="2200" dirty="0">
                <a:latin typeface="Arial" charset="0"/>
                <a:ea typeface="Arial Unicode MS" charset="0"/>
                <a:cs typeface="Arial Unicode MS" charset="0"/>
              </a:rPr>
              <a:t>each </a:t>
            </a:r>
            <a:r>
              <a:rPr lang="en-US" sz="2200" dirty="0" smtClean="0">
                <a:latin typeface="Arial" charset="0"/>
                <a:ea typeface="Arial Unicode MS" charset="0"/>
                <a:cs typeface="Arial Unicode MS" charset="0"/>
              </a:rPr>
              <a:t>iteration (i.e. as </a:t>
            </a:r>
            <a:r>
              <a:rPr lang="en-US" sz="2200" dirty="0">
                <a:latin typeface="Arial" charset="0"/>
                <a:ea typeface="Arial Unicode MS" charset="0"/>
                <a:cs typeface="Arial Unicode MS" charset="0"/>
              </a:rPr>
              <a:t>a function of the number of </a:t>
            </a:r>
            <a:r>
              <a:rPr lang="en-US" sz="2200" dirty="0" smtClean="0">
                <a:latin typeface="Arial" charset="0"/>
                <a:ea typeface="Arial Unicode MS" charset="0"/>
                <a:cs typeface="Arial Unicode MS" charset="0"/>
              </a:rPr>
              <a:t>retained GM voxels) </a:t>
            </a:r>
            <a:endParaRPr lang="en-US" sz="2200" dirty="0">
              <a:latin typeface="Arial" charset="0"/>
              <a:ea typeface="Arial Unicode MS" charset="0"/>
              <a:cs typeface="Arial Unicode MS" charset="0"/>
            </a:endParaRPr>
          </a:p>
          <a:p>
            <a:pPr lvl="1">
              <a:spcBef>
                <a:spcPts val="200"/>
              </a:spcBef>
              <a:buFont typeface="Arial" charset="0"/>
              <a:buChar char="•"/>
            </a:pPr>
            <a:endParaRPr lang="en-US" sz="2000" dirty="0">
              <a:latin typeface="Arial" charset="0"/>
              <a:ea typeface="Arial Unicode MS" charset="0"/>
              <a:cs typeface="Arial Unicode MS" charset="0"/>
            </a:endParaRPr>
          </a:p>
        </p:txBody>
      </p:sp>
      <p:sp>
        <p:nvSpPr>
          <p:cNvPr id="4" name="Slide Number Placeholder 3"/>
          <p:cNvSpPr>
            <a:spLocks noGrp="1"/>
          </p:cNvSpPr>
          <p:nvPr>
            <p:ph type="sldNum" sz="quarter" idx="12"/>
          </p:nvPr>
        </p:nvSpPr>
        <p:spPr/>
        <p:txBody>
          <a:bodyPr/>
          <a:lstStyle/>
          <a:p>
            <a:fld id="{C37237EF-F692-7E47-A8B2-D2B2D79FA6DB}" type="slidenum">
              <a:rPr lang="en-US" smtClean="0"/>
              <a:pPr/>
              <a:t>23</a:t>
            </a:fld>
            <a:endParaRPr lang="en-US"/>
          </a:p>
        </p:txBody>
      </p:sp>
      <p:grpSp>
        <p:nvGrpSpPr>
          <p:cNvPr id="17" name="Group 16"/>
          <p:cNvGrpSpPr/>
          <p:nvPr/>
        </p:nvGrpSpPr>
        <p:grpSpPr>
          <a:xfrm>
            <a:off x="5480387" y="1254126"/>
            <a:ext cx="3232269" cy="5124876"/>
            <a:chOff x="5480387" y="1254126"/>
            <a:chExt cx="3232269" cy="5124876"/>
          </a:xfrm>
        </p:grpSpPr>
        <p:pic>
          <p:nvPicPr>
            <p:cNvPr id="9" name="Picture 8" descr="Screen Shot 2013-05-27 at 10.4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387" y="1254126"/>
              <a:ext cx="1440000" cy="1418049"/>
            </a:xfrm>
            <a:prstGeom prst="rect">
              <a:avLst/>
            </a:prstGeom>
          </p:spPr>
        </p:pic>
        <p:pic>
          <p:nvPicPr>
            <p:cNvPr id="8" name="Picture 7" descr="Screen Shot 2013-05-27 at 10.43.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387" y="2265775"/>
              <a:ext cx="1440000" cy="1431111"/>
            </a:xfrm>
            <a:prstGeom prst="rect">
              <a:avLst/>
            </a:prstGeom>
          </p:spPr>
        </p:pic>
        <p:pic>
          <p:nvPicPr>
            <p:cNvPr id="7" name="Picture 6" descr="Screen Shot 2013-05-27 at 10.43.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387" y="3950886"/>
              <a:ext cx="1440000" cy="1431166"/>
            </a:xfrm>
            <a:prstGeom prst="rect">
              <a:avLst/>
            </a:prstGeom>
          </p:spPr>
        </p:pic>
        <p:pic>
          <p:nvPicPr>
            <p:cNvPr id="5" name="Picture 4" descr="Screen Shot 2013-05-27 at 10.43.5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4674" y="4960953"/>
              <a:ext cx="1440000" cy="1418049"/>
            </a:xfrm>
            <a:prstGeom prst="rect">
              <a:avLst/>
            </a:prstGeom>
          </p:spPr>
        </p:pic>
        <p:sp>
          <p:nvSpPr>
            <p:cNvPr id="10" name="Curved Left Arrow 9"/>
            <p:cNvSpPr/>
            <p:nvPr/>
          </p:nvSpPr>
          <p:spPr>
            <a:xfrm rot="18507070">
              <a:off x="7406195" y="1215045"/>
              <a:ext cx="411089" cy="1058048"/>
            </a:xfrm>
            <a:prstGeom prst="curvedLeftArrow">
              <a:avLst>
                <a:gd name="adj1" fmla="val 12425"/>
                <a:gd name="adj2" fmla="val 50000"/>
                <a:gd name="adj3" fmla="val 161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sto MT"/>
              </a:endParaRPr>
            </a:p>
          </p:txBody>
        </p:sp>
        <p:sp>
          <p:nvSpPr>
            <p:cNvPr id="11" name="Curved Left Arrow 10"/>
            <p:cNvSpPr/>
            <p:nvPr/>
          </p:nvSpPr>
          <p:spPr>
            <a:xfrm rot="21281803">
              <a:off x="7495095" y="3167861"/>
              <a:ext cx="411089" cy="1058048"/>
            </a:xfrm>
            <a:prstGeom prst="curvedLeftArrow">
              <a:avLst>
                <a:gd name="adj1" fmla="val 12425"/>
                <a:gd name="adj2" fmla="val 50000"/>
                <a:gd name="adj3" fmla="val 161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sto MT"/>
              </a:endParaRPr>
            </a:p>
          </p:txBody>
        </p:sp>
        <p:sp>
          <p:nvSpPr>
            <p:cNvPr id="12" name="Curved Left Arrow 11"/>
            <p:cNvSpPr/>
            <p:nvPr/>
          </p:nvSpPr>
          <p:spPr>
            <a:xfrm rot="18507070" flipH="1">
              <a:off x="6176999" y="5369496"/>
              <a:ext cx="421035" cy="1088564"/>
            </a:xfrm>
            <a:prstGeom prst="curvedLeftArrow">
              <a:avLst>
                <a:gd name="adj1" fmla="val 12425"/>
                <a:gd name="adj2" fmla="val 50000"/>
                <a:gd name="adj3" fmla="val 161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sto MT"/>
              </a:endParaRPr>
            </a:p>
          </p:txBody>
        </p:sp>
        <p:sp>
          <p:nvSpPr>
            <p:cNvPr id="13" name="TextBox 12"/>
            <p:cNvSpPr txBox="1"/>
            <p:nvPr/>
          </p:nvSpPr>
          <p:spPr>
            <a:xfrm>
              <a:off x="6121400" y="1837334"/>
              <a:ext cx="1117600" cy="307777"/>
            </a:xfrm>
            <a:prstGeom prst="rect">
              <a:avLst/>
            </a:prstGeom>
            <a:noFill/>
          </p:spPr>
          <p:txBody>
            <a:bodyPr wrap="square" rtlCol="0">
              <a:spAutoFit/>
            </a:bodyPr>
            <a:lstStyle/>
            <a:p>
              <a:r>
                <a:rPr lang="en-US" sz="1400" dirty="0">
                  <a:solidFill>
                    <a:prstClr val="black"/>
                  </a:solidFill>
                  <a:latin typeface="Calibri"/>
                  <a:cs typeface="Calibri"/>
                </a:rPr>
                <a:t>3</a:t>
              </a:r>
              <a:r>
                <a:rPr lang="en-US" sz="1400" dirty="0" smtClean="0">
                  <a:solidFill>
                    <a:prstClr val="black"/>
                  </a:solidFill>
                  <a:latin typeface="Calibri"/>
                  <a:cs typeface="Calibri"/>
                </a:rPr>
                <a:t> 10</a:t>
              </a:r>
              <a:r>
                <a:rPr lang="en-US" sz="1400" baseline="30000" dirty="0" smtClean="0">
                  <a:solidFill>
                    <a:prstClr val="black"/>
                  </a:solidFill>
                  <a:latin typeface="Calibri"/>
                  <a:cs typeface="Calibri"/>
                </a:rPr>
                <a:t>5</a:t>
              </a:r>
              <a:r>
                <a:rPr lang="en-US" sz="1400" dirty="0" smtClean="0">
                  <a:solidFill>
                    <a:prstClr val="black"/>
                  </a:solidFill>
                  <a:latin typeface="Calibri"/>
                  <a:cs typeface="Calibri"/>
                </a:rPr>
                <a:t> voxels</a:t>
              </a:r>
              <a:endParaRPr lang="en-US" sz="1400" dirty="0">
                <a:solidFill>
                  <a:prstClr val="black"/>
                </a:solidFill>
                <a:latin typeface="Calibri"/>
                <a:cs typeface="Calibri"/>
              </a:endParaRPr>
            </a:p>
          </p:txBody>
        </p:sp>
        <p:sp>
          <p:nvSpPr>
            <p:cNvPr id="14" name="TextBox 13"/>
            <p:cNvSpPr txBox="1"/>
            <p:nvPr/>
          </p:nvSpPr>
          <p:spPr>
            <a:xfrm>
              <a:off x="7595056" y="5596534"/>
              <a:ext cx="1117600" cy="307777"/>
            </a:xfrm>
            <a:prstGeom prst="rect">
              <a:avLst/>
            </a:prstGeom>
            <a:noFill/>
          </p:spPr>
          <p:txBody>
            <a:bodyPr wrap="square" rtlCol="0">
              <a:spAutoFit/>
            </a:bodyPr>
            <a:lstStyle/>
            <a:p>
              <a:r>
                <a:rPr lang="en-US" sz="1400" dirty="0" smtClean="0">
                  <a:solidFill>
                    <a:prstClr val="black"/>
                  </a:solidFill>
                  <a:latin typeface="Calibri"/>
                  <a:cs typeface="Calibri"/>
                </a:rPr>
                <a:t>6 10</a:t>
              </a:r>
              <a:r>
                <a:rPr lang="en-US" sz="1400" baseline="30000" dirty="0" smtClean="0">
                  <a:solidFill>
                    <a:prstClr val="black"/>
                  </a:solidFill>
                  <a:latin typeface="Calibri"/>
                  <a:cs typeface="Calibri"/>
                </a:rPr>
                <a:t>3</a:t>
              </a:r>
              <a:r>
                <a:rPr lang="en-US" sz="1400" dirty="0" smtClean="0">
                  <a:solidFill>
                    <a:prstClr val="black"/>
                  </a:solidFill>
                  <a:latin typeface="Calibri"/>
                  <a:cs typeface="Calibri"/>
                </a:rPr>
                <a:t> voxels</a:t>
              </a:r>
              <a:endParaRPr lang="en-US" sz="1400" dirty="0">
                <a:solidFill>
                  <a:prstClr val="black"/>
                </a:solidFill>
                <a:latin typeface="Calibri"/>
                <a:cs typeface="Calibri"/>
              </a:endParaRPr>
            </a:p>
          </p:txBody>
        </p:sp>
        <p:sp>
          <p:nvSpPr>
            <p:cNvPr id="15" name="TextBox 14"/>
            <p:cNvSpPr txBox="1"/>
            <p:nvPr/>
          </p:nvSpPr>
          <p:spPr>
            <a:xfrm>
              <a:off x="7234723" y="2843350"/>
              <a:ext cx="1117600" cy="307777"/>
            </a:xfrm>
            <a:prstGeom prst="rect">
              <a:avLst/>
            </a:prstGeom>
            <a:noFill/>
          </p:spPr>
          <p:txBody>
            <a:bodyPr wrap="square" rtlCol="0">
              <a:spAutoFit/>
            </a:bodyPr>
            <a:lstStyle/>
            <a:p>
              <a:r>
                <a:rPr lang="en-US" sz="1400" dirty="0" smtClean="0">
                  <a:solidFill>
                    <a:prstClr val="black"/>
                  </a:solidFill>
                  <a:latin typeface="Calibri"/>
                  <a:cs typeface="Calibri"/>
                </a:rPr>
                <a:t>8 10</a:t>
              </a:r>
              <a:r>
                <a:rPr lang="en-US" sz="1400" baseline="30000" dirty="0" smtClean="0">
                  <a:solidFill>
                    <a:prstClr val="black"/>
                  </a:solidFill>
                  <a:latin typeface="Calibri"/>
                  <a:cs typeface="Calibri"/>
                </a:rPr>
                <a:t>4</a:t>
              </a:r>
              <a:r>
                <a:rPr lang="en-US" sz="1400" dirty="0" smtClean="0">
                  <a:solidFill>
                    <a:prstClr val="black"/>
                  </a:solidFill>
                  <a:latin typeface="Calibri"/>
                  <a:cs typeface="Calibri"/>
                </a:rPr>
                <a:t> voxels</a:t>
              </a:r>
              <a:endParaRPr lang="en-US" sz="1400" dirty="0">
                <a:solidFill>
                  <a:prstClr val="black"/>
                </a:solidFill>
                <a:latin typeface="Calibri"/>
                <a:cs typeface="Calibri"/>
              </a:endParaRPr>
            </a:p>
          </p:txBody>
        </p:sp>
        <p:sp>
          <p:nvSpPr>
            <p:cNvPr id="16" name="TextBox 15"/>
            <p:cNvSpPr txBox="1"/>
            <p:nvPr/>
          </p:nvSpPr>
          <p:spPr>
            <a:xfrm>
              <a:off x="6517510" y="4532450"/>
              <a:ext cx="1117600" cy="307777"/>
            </a:xfrm>
            <a:prstGeom prst="rect">
              <a:avLst/>
            </a:prstGeom>
            <a:noFill/>
          </p:spPr>
          <p:txBody>
            <a:bodyPr wrap="square" rtlCol="0">
              <a:spAutoFit/>
            </a:bodyPr>
            <a:lstStyle/>
            <a:p>
              <a:r>
                <a:rPr lang="en-US" sz="1400" dirty="0">
                  <a:solidFill>
                    <a:prstClr val="black"/>
                  </a:solidFill>
                  <a:latin typeface="Calibri"/>
                  <a:cs typeface="Calibri"/>
                </a:rPr>
                <a:t>2</a:t>
              </a:r>
              <a:r>
                <a:rPr lang="en-US" sz="1400" dirty="0" smtClean="0">
                  <a:solidFill>
                    <a:prstClr val="black"/>
                  </a:solidFill>
                  <a:latin typeface="Calibri"/>
                  <a:cs typeface="Calibri"/>
                </a:rPr>
                <a:t> 10</a:t>
              </a:r>
              <a:r>
                <a:rPr lang="en-US" sz="1400" baseline="30000" dirty="0" smtClean="0">
                  <a:solidFill>
                    <a:prstClr val="black"/>
                  </a:solidFill>
                  <a:latin typeface="Calibri"/>
                  <a:cs typeface="Calibri"/>
                </a:rPr>
                <a:t>4</a:t>
              </a:r>
              <a:r>
                <a:rPr lang="en-US" sz="1400" dirty="0" smtClean="0">
                  <a:solidFill>
                    <a:prstClr val="black"/>
                  </a:solidFill>
                  <a:latin typeface="Calibri"/>
                  <a:cs typeface="Calibri"/>
                </a:rPr>
                <a:t> voxels</a:t>
              </a:r>
              <a:endParaRPr lang="en-US" sz="1400" dirty="0">
                <a:solidFill>
                  <a:prstClr val="black"/>
                </a:solidFill>
                <a:latin typeface="Calibri"/>
                <a:cs typeface="Calibri"/>
              </a:endParaRPr>
            </a:p>
          </p:txBody>
        </p:sp>
      </p:grpSp>
      <p:sp>
        <p:nvSpPr>
          <p:cNvPr id="18" name="Footer Placeholder 3"/>
          <p:cNvSpPr>
            <a:spLocks noGrp="1"/>
          </p:cNvSpPr>
          <p:nvPr>
            <p:ph type="ftr" sz="quarter" idx="11"/>
          </p:nvPr>
        </p:nvSpPr>
        <p:spPr>
          <a:xfrm>
            <a:off x="304800" y="6478654"/>
            <a:ext cx="2895600" cy="257810"/>
          </a:xfrm>
        </p:spPr>
        <p:txBody>
          <a:bodyPr/>
          <a:lstStyle/>
          <a:p>
            <a:r>
              <a:rPr lang="en-US" smtClean="0"/>
              <a:t>A. Retico - INFN Pisa</a:t>
            </a:r>
            <a:endParaRPr lang="en-US" dirty="0"/>
          </a:p>
        </p:txBody>
      </p:sp>
      <p:sp>
        <p:nvSpPr>
          <p:cNvPr id="19" name="Content Placeholder 2"/>
          <p:cNvSpPr txBox="1">
            <a:spLocks/>
          </p:cNvSpPr>
          <p:nvPr/>
        </p:nvSpPr>
        <p:spPr>
          <a:xfrm>
            <a:off x="1050586" y="5984797"/>
            <a:ext cx="5007313" cy="49438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Calibri"/>
                <a:ea typeface="+mn-ea"/>
                <a:cs typeface="Calibri"/>
              </a:defRPr>
            </a:lvl1pPr>
            <a:lvl2pPr marL="579438" indent="-228600" algn="l" defTabSz="914400" rtl="0" eaLnBrk="1" latinLnBrk="0" hangingPunct="1">
              <a:spcBef>
                <a:spcPts val="600"/>
              </a:spcBef>
              <a:buClr>
                <a:schemeClr val="accent6"/>
              </a:buClr>
              <a:buFont typeface="Wingdings" charset="2"/>
              <a:buChar char="§"/>
              <a:defRPr sz="2200" kern="1200">
                <a:solidFill>
                  <a:schemeClr val="tx1">
                    <a:lumMod val="75000"/>
                    <a:lumOff val="25000"/>
                  </a:schemeClr>
                </a:solidFill>
                <a:latin typeface="Calibri"/>
                <a:ea typeface="+mn-ea"/>
                <a:cs typeface="Calibri"/>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Calibri"/>
                <a:ea typeface="+mn-ea"/>
                <a:cs typeface="Calibri"/>
              </a:defRPr>
            </a:lvl3pPr>
            <a:lvl4pPr marL="1036638" indent="-228600" algn="l" defTabSz="914400" rtl="0" eaLnBrk="1" latinLnBrk="0" hangingPunct="1">
              <a:spcBef>
                <a:spcPts val="600"/>
              </a:spcBef>
              <a:buClr>
                <a:schemeClr val="accent1"/>
              </a:buClr>
              <a:buFont typeface="Wingdings" charset="2"/>
              <a:buChar char="§"/>
              <a:defRPr sz="1800" kern="1200">
                <a:solidFill>
                  <a:schemeClr val="tx1">
                    <a:lumMod val="75000"/>
                    <a:lumOff val="25000"/>
                  </a:schemeClr>
                </a:solidFill>
                <a:latin typeface="Calibri"/>
                <a:ea typeface="+mn-ea"/>
                <a:cs typeface="Calibri"/>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Calibri"/>
                <a:ea typeface="+mn-ea"/>
                <a:cs typeface="Calibri"/>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Clr>
                <a:prstClr val="black">
                  <a:lumMod val="75000"/>
                  <a:lumOff val="25000"/>
                </a:prstClr>
              </a:buClr>
              <a:buFont typeface="Arial" pitchFamily="34" charset="0"/>
              <a:buNone/>
            </a:pPr>
            <a:r>
              <a:rPr lang="en-US" i="1" dirty="0" smtClean="0">
                <a:solidFill>
                  <a:srgbClr val="2C9C89">
                    <a:lumMod val="75000"/>
                  </a:srgbClr>
                </a:solidFill>
              </a:rPr>
              <a:t>The SVM-RFE discrimination maps can be compared to the VBM maps.</a:t>
            </a:r>
            <a:endParaRPr lang="en-US" i="1" dirty="0" smtClean="0">
              <a:solidFill>
                <a:prstClr val="black">
                  <a:lumMod val="75000"/>
                  <a:lumOff val="25000"/>
                </a:prstClr>
              </a:solidFill>
            </a:endParaRPr>
          </a:p>
        </p:txBody>
      </p:sp>
      <p:sp>
        <p:nvSpPr>
          <p:cNvPr id="6" name="Rectangle 5"/>
          <p:cNvSpPr/>
          <p:nvPr/>
        </p:nvSpPr>
        <p:spPr>
          <a:xfrm>
            <a:off x="2947750" y="2293008"/>
            <a:ext cx="2244124" cy="276999"/>
          </a:xfrm>
          <a:prstGeom prst="rect">
            <a:avLst/>
          </a:prstGeom>
        </p:spPr>
        <p:txBody>
          <a:bodyPr wrap="none">
            <a:spAutoFit/>
          </a:bodyPr>
          <a:lstStyle/>
          <a:p>
            <a:r>
              <a:rPr lang="en-US" sz="1200" dirty="0">
                <a:solidFill>
                  <a:srgbClr val="CDD4D7">
                    <a:lumMod val="50000"/>
                  </a:srgbClr>
                </a:solidFill>
                <a:latin typeface="Calibri"/>
                <a:cs typeface="Calibri"/>
              </a:rPr>
              <a:t>[</a:t>
            </a:r>
            <a:r>
              <a:rPr lang="en-US" sz="1200" dirty="0" err="1">
                <a:solidFill>
                  <a:srgbClr val="CDD4D7">
                    <a:lumMod val="50000"/>
                  </a:srgbClr>
                </a:solidFill>
                <a:latin typeface="Calibri"/>
                <a:cs typeface="Calibri"/>
              </a:rPr>
              <a:t>Guyon</a:t>
            </a:r>
            <a:r>
              <a:rPr lang="en-US" sz="1200" dirty="0">
                <a:solidFill>
                  <a:srgbClr val="CDD4D7">
                    <a:lumMod val="50000"/>
                  </a:srgbClr>
                </a:solidFill>
                <a:latin typeface="Calibri"/>
                <a:cs typeface="Calibri"/>
              </a:rPr>
              <a:t> et al, Mach Learn (2002)] </a:t>
            </a:r>
          </a:p>
        </p:txBody>
      </p:sp>
    </p:spTree>
    <p:extLst>
      <p:ext uri="{BB962C8B-B14F-4D97-AF65-F5344CB8AC3E}">
        <p14:creationId xmlns:p14="http://schemas.microsoft.com/office/powerpoint/2010/main" val="285764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vs. global approach</a:t>
            </a:r>
          </a:p>
        </p:txBody>
      </p:sp>
      <p:sp>
        <p:nvSpPr>
          <p:cNvPr id="4" name="Footer Placeholder 3"/>
          <p:cNvSpPr>
            <a:spLocks noGrp="1"/>
          </p:cNvSpPr>
          <p:nvPr>
            <p:ph type="ftr" sz="quarter" idx="11"/>
          </p:nvPr>
        </p:nvSpPr>
        <p:spPr>
          <a:xfrm>
            <a:off x="673576" y="6517553"/>
            <a:ext cx="1699973" cy="329184"/>
          </a:xfrm>
        </p:spPr>
        <p:txBody>
          <a:bodyPr/>
          <a:lstStyle/>
          <a:p>
            <a:r>
              <a:rPr lang="en-US" dirty="0" smtClean="0"/>
              <a:t>A. </a:t>
            </a:r>
            <a:r>
              <a:rPr lang="en-US" dirty="0" err="1" smtClean="0"/>
              <a:t>Retico</a:t>
            </a:r>
            <a:r>
              <a:rPr lang="en-US" dirty="0" smtClean="0"/>
              <a:t> - INFN Pisa</a:t>
            </a:r>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24</a:t>
            </a:fld>
            <a:endParaRPr lang="en-US"/>
          </a:p>
        </p:txBody>
      </p:sp>
      <p:pic>
        <p:nvPicPr>
          <p:cNvPr id="6" name="Picture 5"/>
          <p:cNvPicPr>
            <a:picLocks noChangeAspect="1"/>
          </p:cNvPicPr>
          <p:nvPr/>
        </p:nvPicPr>
        <p:blipFill>
          <a:blip r:embed="rId2"/>
          <a:stretch>
            <a:fillRect/>
          </a:stretch>
        </p:blipFill>
        <p:spPr>
          <a:xfrm>
            <a:off x="580073" y="1274310"/>
            <a:ext cx="8063387" cy="4106010"/>
          </a:xfrm>
          <a:prstGeom prst="rect">
            <a:avLst/>
          </a:prstGeom>
        </p:spPr>
      </p:pic>
      <p:sp>
        <p:nvSpPr>
          <p:cNvPr id="7" name="TextBox 6"/>
          <p:cNvSpPr txBox="1"/>
          <p:nvPr/>
        </p:nvSpPr>
        <p:spPr>
          <a:xfrm>
            <a:off x="900113" y="5380320"/>
            <a:ext cx="7345362" cy="646331"/>
          </a:xfrm>
          <a:prstGeom prst="rect">
            <a:avLst/>
          </a:prstGeom>
          <a:noFill/>
        </p:spPr>
        <p:txBody>
          <a:bodyPr wrap="square" rtlCol="0">
            <a:spAutoFit/>
          </a:bodyPr>
          <a:lstStyle/>
          <a:p>
            <a:r>
              <a:rPr lang="en-US" dirty="0">
                <a:solidFill>
                  <a:prstClr val="black"/>
                </a:solidFill>
                <a:latin typeface="Calisto MT"/>
              </a:rPr>
              <a:t>The average values obtained over 10 repetitions of 20f-CV </a:t>
            </a:r>
            <a:r>
              <a:rPr lang="en-US" dirty="0" smtClean="0">
                <a:solidFill>
                  <a:prstClr val="black"/>
                </a:solidFill>
                <a:latin typeface="Calisto MT"/>
              </a:rPr>
              <a:t>are shown</a:t>
            </a:r>
            <a:r>
              <a:rPr lang="en-US" dirty="0">
                <a:solidFill>
                  <a:prstClr val="black"/>
                </a:solidFill>
                <a:latin typeface="Calisto MT"/>
              </a:rPr>
              <a:t>; the bands around the average curves correspond to two standard deviations.</a:t>
            </a:r>
          </a:p>
        </p:txBody>
      </p:sp>
      <p:cxnSp>
        <p:nvCxnSpPr>
          <p:cNvPr id="9" name="Straight Connector 8"/>
          <p:cNvCxnSpPr/>
          <p:nvPr/>
        </p:nvCxnSpPr>
        <p:spPr>
          <a:xfrm flipH="1">
            <a:off x="5064497" y="1863568"/>
            <a:ext cx="15677" cy="327710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06950" y="1619250"/>
            <a:ext cx="1162050" cy="261610"/>
          </a:xfrm>
          <a:prstGeom prst="rect">
            <a:avLst/>
          </a:prstGeom>
          <a:noFill/>
        </p:spPr>
        <p:txBody>
          <a:bodyPr wrap="square" rtlCol="0">
            <a:spAutoFit/>
          </a:bodyPr>
          <a:lstStyle/>
          <a:p>
            <a:r>
              <a:rPr lang="en-US" sz="1100" dirty="0" smtClean="0">
                <a:solidFill>
                  <a:prstClr val="black"/>
                </a:solidFill>
                <a:latin typeface="Calisto MT"/>
              </a:rPr>
              <a:t>6000 voxels</a:t>
            </a:r>
            <a:endParaRPr lang="en-US" sz="1100" dirty="0">
              <a:solidFill>
                <a:prstClr val="black"/>
              </a:solidFill>
              <a:latin typeface="Calisto MT"/>
            </a:endParaRPr>
          </a:p>
        </p:txBody>
      </p:sp>
      <p:cxnSp>
        <p:nvCxnSpPr>
          <p:cNvPr id="12" name="Straight Arrow Connector 11"/>
          <p:cNvCxnSpPr/>
          <p:nvPr/>
        </p:nvCxnSpPr>
        <p:spPr>
          <a:xfrm flipV="1">
            <a:off x="5143500" y="2300810"/>
            <a:ext cx="501650" cy="33655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76333" y="1934167"/>
            <a:ext cx="2387600" cy="338554"/>
          </a:xfrm>
          <a:prstGeom prst="rect">
            <a:avLst/>
          </a:prstGeom>
          <a:noFill/>
        </p:spPr>
        <p:txBody>
          <a:bodyPr wrap="square" rtlCol="0">
            <a:spAutoFit/>
          </a:bodyPr>
          <a:lstStyle/>
          <a:p>
            <a:r>
              <a:rPr lang="en-US" sz="1600" dirty="0" smtClean="0">
                <a:solidFill>
                  <a:srgbClr val="000090"/>
                </a:solidFill>
                <a:latin typeface="Calisto MT"/>
              </a:rPr>
              <a:t>AUC=(87.1±0.6)% </a:t>
            </a:r>
            <a:endParaRPr lang="en-US" sz="1600" dirty="0">
              <a:solidFill>
                <a:srgbClr val="000090"/>
              </a:solidFill>
              <a:latin typeface="Calisto MT"/>
            </a:endParaRPr>
          </a:p>
        </p:txBody>
      </p:sp>
      <p:cxnSp>
        <p:nvCxnSpPr>
          <p:cNvPr id="14" name="Straight Arrow Connector 13"/>
          <p:cNvCxnSpPr/>
          <p:nvPr/>
        </p:nvCxnSpPr>
        <p:spPr>
          <a:xfrm flipV="1">
            <a:off x="5080174" y="3789462"/>
            <a:ext cx="501650" cy="33655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99274" y="3592096"/>
            <a:ext cx="2387600" cy="338554"/>
          </a:xfrm>
          <a:prstGeom prst="rect">
            <a:avLst/>
          </a:prstGeom>
          <a:noFill/>
        </p:spPr>
        <p:txBody>
          <a:bodyPr wrap="square" rtlCol="0">
            <a:spAutoFit/>
          </a:bodyPr>
          <a:lstStyle/>
          <a:p>
            <a:r>
              <a:rPr lang="en-US" sz="1600" dirty="0" smtClean="0">
                <a:solidFill>
                  <a:srgbClr val="000090"/>
                </a:solidFill>
                <a:latin typeface="Calisto MT"/>
              </a:rPr>
              <a:t>AUC=(70.7±0.9)% </a:t>
            </a:r>
            <a:endParaRPr lang="en-US" sz="1600" dirty="0">
              <a:solidFill>
                <a:srgbClr val="000090"/>
              </a:solidFill>
              <a:latin typeface="Calisto MT"/>
            </a:endParaRPr>
          </a:p>
        </p:txBody>
      </p:sp>
      <p:sp>
        <p:nvSpPr>
          <p:cNvPr id="16" name="TextBox 15"/>
          <p:cNvSpPr txBox="1"/>
          <p:nvPr/>
        </p:nvSpPr>
        <p:spPr>
          <a:xfrm>
            <a:off x="3014133" y="6009718"/>
            <a:ext cx="5049254" cy="369332"/>
          </a:xfrm>
          <a:prstGeom prst="rect">
            <a:avLst/>
          </a:prstGeom>
          <a:noFill/>
        </p:spPr>
        <p:txBody>
          <a:bodyPr wrap="square" rtlCol="0">
            <a:spAutoFit/>
          </a:bodyPr>
          <a:lstStyle/>
          <a:p>
            <a:pPr algn="r"/>
            <a:r>
              <a:rPr lang="en-US" i="1" dirty="0" smtClean="0">
                <a:solidFill>
                  <a:prstClr val="black"/>
                </a:solidFill>
                <a:latin typeface="Calisto MT"/>
              </a:rPr>
              <a:t>A. Retico et al., J Neuroimaging (2015)</a:t>
            </a:r>
            <a:endParaRPr lang="en-US" i="1" dirty="0">
              <a:solidFill>
                <a:prstClr val="black"/>
              </a:solidFill>
              <a:latin typeface="Calisto MT"/>
            </a:endParaRPr>
          </a:p>
        </p:txBody>
      </p:sp>
    </p:spTree>
    <p:extLst>
      <p:ext uri="{BB962C8B-B14F-4D97-AF65-F5344CB8AC3E}">
        <p14:creationId xmlns:p14="http://schemas.microsoft.com/office/powerpoint/2010/main" val="298185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Advantages of SVM analysis</a:t>
            </a:r>
            <a:endParaRPr lang="en-US" sz="3600" dirty="0"/>
          </a:p>
        </p:txBody>
      </p:sp>
      <p:sp>
        <p:nvSpPr>
          <p:cNvPr id="3" name="Content Placeholder 2"/>
          <p:cNvSpPr>
            <a:spLocks noGrp="1"/>
          </p:cNvSpPr>
          <p:nvPr>
            <p:ph idx="1"/>
          </p:nvPr>
        </p:nvSpPr>
        <p:spPr>
          <a:xfrm>
            <a:off x="900112" y="1484280"/>
            <a:ext cx="7345363" cy="4708241"/>
          </a:xfrm>
        </p:spPr>
        <p:txBody>
          <a:bodyPr/>
          <a:lstStyle/>
          <a:p>
            <a:r>
              <a:rPr lang="en-US" dirty="0"/>
              <a:t>I</a:t>
            </a:r>
            <a:r>
              <a:rPr lang="en-US" dirty="0" smtClean="0"/>
              <a:t>n </a:t>
            </a:r>
            <a:r>
              <a:rPr lang="en-US" dirty="0"/>
              <a:t>contrast to VBM, SVM is a multivariate approach </a:t>
            </a:r>
            <a:r>
              <a:rPr lang="en-US" dirty="0" smtClean="0"/>
              <a:t>thus automatically takes </a:t>
            </a:r>
            <a:r>
              <a:rPr lang="en-US" dirty="0"/>
              <a:t>into account interregional </a:t>
            </a:r>
            <a:r>
              <a:rPr lang="en-US" dirty="0" smtClean="0"/>
              <a:t>correlations.</a:t>
            </a:r>
          </a:p>
          <a:p>
            <a:pPr lvl="1"/>
            <a:r>
              <a:rPr lang="en-US" dirty="0" smtClean="0"/>
              <a:t>Identification of patterns of brain alterations</a:t>
            </a:r>
            <a:endParaRPr lang="en-US" dirty="0"/>
          </a:p>
          <a:p>
            <a:endParaRPr lang="en-US" dirty="0"/>
          </a:p>
          <a:p>
            <a:r>
              <a:rPr lang="en-US" dirty="0" smtClean="0"/>
              <a:t>In addition SVM offers </a:t>
            </a:r>
            <a:r>
              <a:rPr lang="en-US" dirty="0"/>
              <a:t>a predictive </a:t>
            </a:r>
            <a:r>
              <a:rPr lang="en-US" dirty="0" smtClean="0"/>
              <a:t>value</a:t>
            </a:r>
          </a:p>
          <a:p>
            <a:pPr lvl="1"/>
            <a:r>
              <a:rPr lang="en-US" dirty="0"/>
              <a:t>O</a:t>
            </a:r>
            <a:r>
              <a:rPr lang="en-US" dirty="0" smtClean="0"/>
              <a:t>nce </a:t>
            </a:r>
            <a:r>
              <a:rPr lang="en-US" dirty="0"/>
              <a:t>the decision function is learned from the training data </a:t>
            </a:r>
            <a:r>
              <a:rPr lang="en-US" dirty="0" smtClean="0"/>
              <a:t>(AD vs. CTRL) it </a:t>
            </a:r>
            <a:r>
              <a:rPr lang="en-US" dirty="0"/>
              <a:t>can be used to predict the class </a:t>
            </a:r>
            <a:r>
              <a:rPr lang="en-US" dirty="0" smtClean="0"/>
              <a:t>membership of </a:t>
            </a:r>
            <a:r>
              <a:rPr lang="en-US" dirty="0"/>
              <a:t>new test </a:t>
            </a:r>
            <a:r>
              <a:rPr lang="en-US" dirty="0" smtClean="0"/>
              <a:t>examples (MCI prediction of conversion). </a:t>
            </a:r>
            <a:endParaRPr lang="en-US" dirty="0"/>
          </a:p>
        </p:txBody>
      </p:sp>
      <p:sp>
        <p:nvSpPr>
          <p:cNvPr id="5" name="Footer Placeholder 3"/>
          <p:cNvSpPr>
            <a:spLocks noGrp="1"/>
          </p:cNvSpPr>
          <p:nvPr>
            <p:ph type="ftr" sz="quarter" idx="11"/>
          </p:nvPr>
        </p:nvSpPr>
        <p:spPr>
          <a:xfrm>
            <a:off x="293450" y="6566144"/>
            <a:ext cx="2895600" cy="257810"/>
          </a:xfrm>
        </p:spPr>
        <p:txBody>
          <a:bodyPr/>
          <a:lstStyle/>
          <a:p>
            <a:r>
              <a:rPr lang="en-US" dirty="0" smtClean="0"/>
              <a:t>A. </a:t>
            </a:r>
            <a:r>
              <a:rPr lang="en-US" dirty="0" err="1" smtClean="0"/>
              <a:t>Retico</a:t>
            </a:r>
            <a:r>
              <a:rPr lang="en-US" dirty="0" smtClean="0"/>
              <a:t> - INFN Pisa</a:t>
            </a:r>
            <a:endParaRPr lang="en-US" dirty="0"/>
          </a:p>
        </p:txBody>
      </p:sp>
      <p:sp>
        <p:nvSpPr>
          <p:cNvPr id="6" name="Slide Number Placeholder 4"/>
          <p:cNvSpPr>
            <a:spLocks noGrp="1"/>
          </p:cNvSpPr>
          <p:nvPr>
            <p:ph type="sldNum" sz="quarter" idx="12"/>
          </p:nvPr>
        </p:nvSpPr>
        <p:spPr>
          <a:xfrm>
            <a:off x="8063387" y="6356350"/>
            <a:ext cx="762000" cy="271463"/>
          </a:xfrm>
        </p:spPr>
        <p:txBody>
          <a:bodyPr/>
          <a:lstStyle/>
          <a:p>
            <a:fld id="{A6A17C52-B08B-0D42-B80D-D5D5801F1B19}" type="slidenum">
              <a:rPr lang="en-US" smtClean="0"/>
              <a:pPr/>
              <a:t>25</a:t>
            </a:fld>
            <a:endParaRPr lang="en-US"/>
          </a:p>
        </p:txBody>
      </p:sp>
    </p:spTree>
    <p:extLst>
      <p:ext uri="{BB962C8B-B14F-4D97-AF65-F5344CB8AC3E}">
        <p14:creationId xmlns:p14="http://schemas.microsoft.com/office/powerpoint/2010/main" val="597525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this pipeline can be improved?</a:t>
            </a:r>
            <a:endParaRPr lang="en-US" dirty="0"/>
          </a:p>
        </p:txBody>
      </p:sp>
      <p:sp>
        <p:nvSpPr>
          <p:cNvPr id="4" name="Footer Placeholder 3"/>
          <p:cNvSpPr>
            <a:spLocks noGrp="1"/>
          </p:cNvSpPr>
          <p:nvPr>
            <p:ph type="ftr" sz="quarter" idx="11"/>
          </p:nvPr>
        </p:nvSpPr>
        <p:spPr/>
        <p:txBody>
          <a:bodyPr/>
          <a:lstStyle/>
          <a:p>
            <a:r>
              <a:rPr lang="en-US" smtClean="0"/>
              <a:t>A. Retico</a:t>
            </a:r>
            <a:endParaRPr lang="en-US"/>
          </a:p>
        </p:txBody>
      </p:sp>
      <p:sp>
        <p:nvSpPr>
          <p:cNvPr id="5" name="Slide Number Placeholder 4"/>
          <p:cNvSpPr>
            <a:spLocks noGrp="1"/>
          </p:cNvSpPr>
          <p:nvPr>
            <p:ph type="sldNum" sz="quarter" idx="12"/>
          </p:nvPr>
        </p:nvSpPr>
        <p:spPr/>
        <p:txBody>
          <a:bodyPr/>
          <a:lstStyle/>
          <a:p>
            <a:fld id="{1922C6EE-91C4-714F-ACE0-F7D22ECD40B6}" type="slidenum">
              <a:rPr lang="en-US" smtClean="0"/>
              <a:t>26</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70" b="5576"/>
          <a:stretch/>
        </p:blipFill>
        <p:spPr>
          <a:xfrm>
            <a:off x="1658969" y="1225685"/>
            <a:ext cx="6236511" cy="5155660"/>
          </a:xfrm>
          <a:prstGeom prst="rect">
            <a:avLst/>
          </a:prstGeom>
        </p:spPr>
      </p:pic>
      <p:cxnSp>
        <p:nvCxnSpPr>
          <p:cNvPr id="8" name="Straight Arrow Connector 7"/>
          <p:cNvCxnSpPr/>
          <p:nvPr/>
        </p:nvCxnSpPr>
        <p:spPr>
          <a:xfrm>
            <a:off x="9728" y="3813242"/>
            <a:ext cx="2928026" cy="194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62128" y="4452026"/>
            <a:ext cx="2928026" cy="194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194571" y="5486401"/>
            <a:ext cx="2937753" cy="10505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5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a:t>
            </a:r>
            <a:endParaRPr lang="en-US" dirty="0"/>
          </a:p>
        </p:txBody>
      </p:sp>
      <p:sp>
        <p:nvSpPr>
          <p:cNvPr id="4" name="Footer Placeholder 3"/>
          <p:cNvSpPr>
            <a:spLocks noGrp="1"/>
          </p:cNvSpPr>
          <p:nvPr>
            <p:ph type="ftr" sz="quarter" idx="11"/>
          </p:nvPr>
        </p:nvSpPr>
        <p:spPr/>
        <p:txBody>
          <a:bodyPr/>
          <a:lstStyle/>
          <a:p>
            <a:r>
              <a:rPr lang="en-US" smtClean="0"/>
              <a:t>A. Retico</a:t>
            </a:r>
            <a:endParaRPr lang="en-US"/>
          </a:p>
        </p:txBody>
      </p:sp>
      <p:sp>
        <p:nvSpPr>
          <p:cNvPr id="6"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27</a:t>
            </a:fld>
            <a:endParaRPr lang="en-US"/>
          </a:p>
        </p:txBody>
      </p:sp>
      <p:sp>
        <p:nvSpPr>
          <p:cNvPr id="8" name="Content Placeholder 2"/>
          <p:cNvSpPr txBox="1">
            <a:spLocks/>
          </p:cNvSpPr>
          <p:nvPr/>
        </p:nvSpPr>
        <p:spPr>
          <a:xfrm>
            <a:off x="790264" y="1299030"/>
            <a:ext cx="8136022" cy="5399952"/>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 An algorithm to make ANN learn in multiple levels of representation, corresponding to different levels of abstraction.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smtClean="0"/>
          </a:p>
          <a:p>
            <a:pPr marL="0" indent="0">
              <a:buNone/>
            </a:pPr>
            <a:endParaRPr lang="en-US" dirty="0" smtClean="0"/>
          </a:p>
          <a:p>
            <a:r>
              <a:rPr lang="en-US" dirty="0" smtClean="0"/>
              <a:t>Convolutional neural networks (CNNs) represent </a:t>
            </a:r>
            <a:r>
              <a:rPr lang="en-US" dirty="0"/>
              <a:t>mid-level and high-level abstractions </a:t>
            </a:r>
            <a:r>
              <a:rPr lang="en-US" dirty="0" smtClean="0"/>
              <a:t>obtained from </a:t>
            </a:r>
            <a:r>
              <a:rPr lang="en-US" dirty="0"/>
              <a:t>raw data</a:t>
            </a:r>
            <a:r>
              <a:rPr lang="en-US" dirty="0" smtClean="0"/>
              <a:t>. </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342" y="2088128"/>
            <a:ext cx="6998451" cy="34613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Content Placeholder 4"/>
          <p:cNvSpPr>
            <a:spLocks noGrp="1"/>
          </p:cNvSpPr>
          <p:nvPr>
            <p:ph idx="1"/>
          </p:nvPr>
        </p:nvSpPr>
        <p:spPr>
          <a:xfrm>
            <a:off x="-198650" y="2297772"/>
            <a:ext cx="2477640" cy="796993"/>
          </a:xfrm>
        </p:spPr>
        <p:txBody>
          <a:bodyPr>
            <a:normAutofit fontScale="92500" lnSpcReduction="20000"/>
          </a:bodyPr>
          <a:lstStyle/>
          <a:p>
            <a:r>
              <a:rPr lang="en-US" sz="2000" dirty="0" smtClean="0"/>
              <a:t>Neural networks with 6-9 hidden layers </a:t>
            </a:r>
            <a:endParaRPr lang="en-US" sz="2000" dirty="0"/>
          </a:p>
        </p:txBody>
      </p:sp>
    </p:spTree>
    <p:extLst>
      <p:ext uri="{BB962C8B-B14F-4D97-AF65-F5344CB8AC3E}">
        <p14:creationId xmlns:p14="http://schemas.microsoft.com/office/powerpoint/2010/main" val="2721943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5-09-16 at 12.30.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1574"/>
            <a:ext cx="5222700" cy="1726426"/>
          </a:xfrm>
          <a:prstGeom prst="rect">
            <a:avLst/>
          </a:prstGeom>
          <a:ln>
            <a:solidFill>
              <a:srgbClr val="FF6600"/>
            </a:solidFill>
          </a:ln>
        </p:spPr>
      </p:pic>
      <p:sp>
        <p:nvSpPr>
          <p:cNvPr id="2" name="Title 1"/>
          <p:cNvSpPr>
            <a:spLocks noGrp="1"/>
          </p:cNvSpPr>
          <p:nvPr>
            <p:ph type="title"/>
          </p:nvPr>
        </p:nvSpPr>
        <p:spPr/>
        <p:txBody>
          <a:bodyPr>
            <a:noAutofit/>
          </a:bodyPr>
          <a:lstStyle/>
          <a:p>
            <a:r>
              <a:rPr lang="en-US" sz="2800" dirty="0" smtClean="0"/>
              <a:t>The tissue border enhancement (TBE) sequence</a:t>
            </a:r>
            <a:endParaRPr lang="en-US" sz="2800" dirty="0"/>
          </a:p>
        </p:txBody>
      </p:sp>
      <p:sp>
        <p:nvSpPr>
          <p:cNvPr id="3" name="Content Placeholder 2"/>
          <p:cNvSpPr>
            <a:spLocks noGrp="1"/>
          </p:cNvSpPr>
          <p:nvPr>
            <p:ph idx="1"/>
          </p:nvPr>
        </p:nvSpPr>
        <p:spPr>
          <a:xfrm>
            <a:off x="331924" y="1304974"/>
            <a:ext cx="3807477" cy="3920568"/>
          </a:xfrm>
        </p:spPr>
        <p:txBody>
          <a:bodyPr>
            <a:normAutofit/>
          </a:bodyPr>
          <a:lstStyle/>
          <a:p>
            <a:r>
              <a:rPr lang="en-US" sz="1600" dirty="0" smtClean="0"/>
              <a:t>TBE acquisition technique provides images</a:t>
            </a:r>
            <a:r>
              <a:rPr lang="en-US" sz="1600" dirty="0"/>
              <a:t> </a:t>
            </a:r>
            <a:r>
              <a:rPr lang="en-US" sz="1600" dirty="0" smtClean="0"/>
              <a:t>with </a:t>
            </a:r>
            <a:r>
              <a:rPr lang="en-US" sz="1600" dirty="0"/>
              <a:t>enhanced visualization of borders between two </a:t>
            </a:r>
            <a:r>
              <a:rPr lang="en-US" sz="1600" dirty="0" smtClean="0"/>
              <a:t>tissues of </a:t>
            </a:r>
            <a:r>
              <a:rPr lang="en-US" sz="1600" dirty="0"/>
              <a:t>interest </a:t>
            </a:r>
            <a:r>
              <a:rPr lang="en-US" sz="1600" dirty="0" smtClean="0"/>
              <a:t>without any post-processing.</a:t>
            </a:r>
          </a:p>
          <a:p>
            <a:endParaRPr lang="en-US" sz="1600" dirty="0"/>
          </a:p>
          <a:p>
            <a:r>
              <a:rPr lang="en-US" sz="1600" dirty="0" smtClean="0"/>
              <a:t>TBE is an Inversion Recovery sequence (FSE-IR) with appropriate TI</a:t>
            </a:r>
          </a:p>
          <a:p>
            <a:endParaRPr lang="en-US" sz="1600" dirty="0" smtClean="0"/>
          </a:p>
          <a:p>
            <a:r>
              <a:rPr lang="en-US" sz="1600" dirty="0" smtClean="0"/>
              <a:t>Accurate assessment of the GM-WM interface is important in the classification of cortical malformations</a:t>
            </a:r>
            <a:endParaRPr lang="en-US" sz="1600" dirty="0"/>
          </a:p>
          <a:p>
            <a:endParaRPr lang="en-US" sz="1600" dirty="0"/>
          </a:p>
        </p:txBody>
      </p:sp>
      <p:sp>
        <p:nvSpPr>
          <p:cNvPr id="4" name="Date Placeholder 3"/>
          <p:cNvSpPr>
            <a:spLocks noGrp="1"/>
          </p:cNvSpPr>
          <p:nvPr>
            <p:ph type="dt" sz="half" idx="10"/>
          </p:nvPr>
        </p:nvSpPr>
        <p:spPr/>
        <p:txBody>
          <a:bodyPr/>
          <a:lstStyle/>
          <a:p>
            <a:r>
              <a:rPr lang="en-US" smtClean="0"/>
              <a:t>SISSA - Sept 21, 2015</a:t>
            </a:r>
            <a:endParaRPr lang="en-US"/>
          </a:p>
        </p:txBody>
      </p:sp>
      <p:sp>
        <p:nvSpPr>
          <p:cNvPr id="6" name="Slide Number Placeholder 5"/>
          <p:cNvSpPr>
            <a:spLocks noGrp="1"/>
          </p:cNvSpPr>
          <p:nvPr>
            <p:ph type="sldNum" sz="quarter" idx="12"/>
          </p:nvPr>
        </p:nvSpPr>
        <p:spPr/>
        <p:txBody>
          <a:bodyPr/>
          <a:lstStyle/>
          <a:p>
            <a:fld id="{1922C6EE-91C4-714F-ACE0-F7D22ECD40B6}" type="slidenum">
              <a:rPr lang="en-US" smtClean="0"/>
              <a:t>28</a:t>
            </a:fld>
            <a:endParaRPr lang="en-US"/>
          </a:p>
        </p:txBody>
      </p:sp>
      <p:pic>
        <p:nvPicPr>
          <p:cNvPr id="8" name="Picture 7" descr="Screen Shot 2015-09-09 at 12.52.37.png"/>
          <p:cNvPicPr>
            <a:picLocks noChangeAspect="1"/>
          </p:cNvPicPr>
          <p:nvPr/>
        </p:nvPicPr>
        <p:blipFill rotWithShape="1">
          <a:blip r:embed="rId4">
            <a:extLst>
              <a:ext uri="{28A0092B-C50C-407E-A947-70E740481C1C}">
                <a14:useLocalDpi xmlns:a14="http://schemas.microsoft.com/office/drawing/2010/main" val="0"/>
              </a:ext>
            </a:extLst>
          </a:blip>
          <a:srcRect r="3286"/>
          <a:stretch/>
        </p:blipFill>
        <p:spPr>
          <a:xfrm>
            <a:off x="4245451" y="1153027"/>
            <a:ext cx="4732548" cy="4409574"/>
          </a:xfrm>
          <a:prstGeom prst="rect">
            <a:avLst/>
          </a:prstGeom>
          <a:ln>
            <a:solidFill>
              <a:schemeClr val="tx1"/>
            </a:solidFill>
          </a:ln>
        </p:spPr>
      </p:pic>
      <p:grpSp>
        <p:nvGrpSpPr>
          <p:cNvPr id="14" name="Group 13"/>
          <p:cNvGrpSpPr/>
          <p:nvPr/>
        </p:nvGrpSpPr>
        <p:grpSpPr>
          <a:xfrm>
            <a:off x="4866026" y="3230305"/>
            <a:ext cx="1057772" cy="782486"/>
            <a:chOff x="3938417" y="3704980"/>
            <a:chExt cx="1057772" cy="782486"/>
          </a:xfrm>
        </p:grpSpPr>
        <p:sp>
          <p:nvSpPr>
            <p:cNvPr id="9" name="Cube 8"/>
            <p:cNvSpPr/>
            <p:nvPr/>
          </p:nvSpPr>
          <p:spPr>
            <a:xfrm>
              <a:off x="3938417" y="3961300"/>
              <a:ext cx="302956" cy="291272"/>
            </a:xfrm>
            <a:prstGeom prst="cub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105627" y="3739933"/>
              <a:ext cx="0" cy="3728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110629" y="4114638"/>
              <a:ext cx="0" cy="372828"/>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192193" y="3704980"/>
              <a:ext cx="803996" cy="738664"/>
            </a:xfrm>
            <a:prstGeom prst="rect">
              <a:avLst/>
            </a:prstGeom>
            <a:noFill/>
          </p:spPr>
          <p:txBody>
            <a:bodyPr wrap="square" rtlCol="0">
              <a:spAutoFit/>
            </a:bodyPr>
            <a:lstStyle/>
            <a:p>
              <a:r>
                <a:rPr lang="en-US" sz="1400" dirty="0" smtClean="0"/>
                <a:t>M</a:t>
              </a:r>
              <a:r>
                <a:rPr lang="en-US" sz="1400" baseline="-25000" dirty="0"/>
                <a:t>W</a:t>
              </a:r>
              <a:r>
                <a:rPr lang="en-US" sz="1400" baseline="-25000" dirty="0" smtClean="0"/>
                <a:t>M</a:t>
              </a:r>
              <a:endParaRPr lang="en-US" sz="1400" baseline="-25000" dirty="0"/>
            </a:p>
            <a:p>
              <a:endParaRPr lang="en-US" sz="1400" dirty="0" smtClean="0"/>
            </a:p>
            <a:p>
              <a:r>
                <a:rPr lang="en-US" sz="1400" dirty="0" smtClean="0"/>
                <a:t>M</a:t>
              </a:r>
              <a:r>
                <a:rPr lang="en-US" sz="1400" baseline="-25000" dirty="0" smtClean="0"/>
                <a:t>CGM</a:t>
              </a:r>
              <a:endParaRPr lang="en-US" sz="1400" baseline="-25000" dirty="0"/>
            </a:p>
          </p:txBody>
        </p:sp>
      </p:grpSp>
    </p:spTree>
    <p:extLst>
      <p:ext uri="{BB962C8B-B14F-4D97-AF65-F5344CB8AC3E}">
        <p14:creationId xmlns:p14="http://schemas.microsoft.com/office/powerpoint/2010/main" val="1347858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050"/>
            <a:ext cx="8229600" cy="591651"/>
          </a:xfrm>
        </p:spPr>
        <p:txBody>
          <a:bodyPr>
            <a:normAutofit/>
          </a:bodyPr>
          <a:lstStyle/>
          <a:p>
            <a:r>
              <a:rPr lang="en-US" sz="3200" dirty="0" smtClean="0"/>
              <a:t>Diagnostic imaging modalities </a:t>
            </a:r>
            <a:endParaRPr lang="en-US" sz="3200" dirty="0"/>
          </a:p>
        </p:txBody>
      </p:sp>
      <p:pic>
        <p:nvPicPr>
          <p:cNvPr id="5" name="Picture 4" descr="Screen Shot 2015-11-26 at 12.15.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8701"/>
            <a:ext cx="9144000" cy="5959299"/>
          </a:xfrm>
          <a:prstGeom prst="rect">
            <a:avLst/>
          </a:prstGeom>
        </p:spPr>
      </p:pic>
    </p:spTree>
    <p:extLst>
      <p:ext uri="{BB962C8B-B14F-4D97-AF65-F5344CB8AC3E}">
        <p14:creationId xmlns:p14="http://schemas.microsoft.com/office/powerpoint/2010/main" val="1588637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515" y="307050"/>
            <a:ext cx="6566642" cy="774383"/>
          </a:xfrm>
        </p:spPr>
        <p:txBody>
          <a:bodyPr>
            <a:noAutofit/>
          </a:bodyPr>
          <a:lstStyle/>
          <a:p>
            <a:pPr>
              <a:lnSpc>
                <a:spcPct val="80000"/>
              </a:lnSpc>
            </a:pPr>
            <a:r>
              <a:rPr lang="en-US" sz="3600" dirty="0" smtClean="0"/>
              <a:t>7T MRI in </a:t>
            </a:r>
            <a:r>
              <a:rPr lang="en-US" sz="3600" dirty="0" err="1" smtClean="0"/>
              <a:t>Polymicrogyria</a:t>
            </a:r>
            <a:endParaRPr lang="en-US" sz="3600" dirty="0"/>
          </a:p>
        </p:txBody>
      </p:sp>
      <p:sp>
        <p:nvSpPr>
          <p:cNvPr id="3" name="Content Placeholder 2"/>
          <p:cNvSpPr>
            <a:spLocks noGrp="1"/>
          </p:cNvSpPr>
          <p:nvPr>
            <p:ph idx="1"/>
          </p:nvPr>
        </p:nvSpPr>
        <p:spPr>
          <a:xfrm>
            <a:off x="146148" y="1208319"/>
            <a:ext cx="3725461" cy="3706581"/>
          </a:xfrm>
        </p:spPr>
        <p:txBody>
          <a:bodyPr>
            <a:noAutofit/>
          </a:bodyPr>
          <a:lstStyle/>
          <a:p>
            <a:r>
              <a:rPr lang="en-US" sz="2000" dirty="0"/>
              <a:t>TBE imaging depicted a </a:t>
            </a:r>
            <a:r>
              <a:rPr lang="en-US" sz="2000" dirty="0" err="1"/>
              <a:t>hypointense</a:t>
            </a:r>
            <a:r>
              <a:rPr lang="en-US" sz="2000" dirty="0"/>
              <a:t> line corresponding to GM-WM interface, improving detection of the </a:t>
            </a:r>
            <a:r>
              <a:rPr lang="en-US" sz="2000" dirty="0" err="1"/>
              <a:t>polymicrogyric</a:t>
            </a:r>
            <a:r>
              <a:rPr lang="en-US" sz="2000" dirty="0"/>
              <a:t> cortex</a:t>
            </a:r>
          </a:p>
          <a:p>
            <a:pPr lvl="1"/>
            <a:r>
              <a:rPr lang="en-US" sz="1800" dirty="0"/>
              <a:t>Potential relevant implications for diagnosis, genetic studies, and surgical treatment of associated epilepsy. </a:t>
            </a:r>
            <a:endParaRPr lang="en-US" sz="1800" dirty="0" smtClean="0"/>
          </a:p>
        </p:txBody>
      </p:sp>
      <p:sp>
        <p:nvSpPr>
          <p:cNvPr id="4" name="Date Placeholder 3"/>
          <p:cNvSpPr>
            <a:spLocks noGrp="1"/>
          </p:cNvSpPr>
          <p:nvPr>
            <p:ph type="dt" sz="half" idx="10"/>
          </p:nvPr>
        </p:nvSpPr>
        <p:spPr/>
        <p:txBody>
          <a:bodyPr/>
          <a:lstStyle/>
          <a:p>
            <a:r>
              <a:rPr lang="en-US" smtClean="0"/>
              <a:t>SISSA - Sept 21, 2015</a:t>
            </a:r>
            <a:endParaRPr lang="en-US"/>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Slide Number Placeholder 5"/>
          <p:cNvSpPr>
            <a:spLocks noGrp="1"/>
          </p:cNvSpPr>
          <p:nvPr>
            <p:ph type="sldNum" sz="quarter" idx="12"/>
          </p:nvPr>
        </p:nvSpPr>
        <p:spPr/>
        <p:txBody>
          <a:bodyPr/>
          <a:lstStyle/>
          <a:p>
            <a:fld id="{1922C6EE-91C4-714F-ACE0-F7D22ECD40B6}" type="slidenum">
              <a:rPr lang="en-US" smtClean="0"/>
              <a:t>29</a:t>
            </a:fld>
            <a:endParaRPr lang="en-US"/>
          </a:p>
        </p:txBody>
      </p:sp>
      <p:sp>
        <p:nvSpPr>
          <p:cNvPr id="7" name="TextBox 6"/>
          <p:cNvSpPr txBox="1"/>
          <p:nvPr/>
        </p:nvSpPr>
        <p:spPr>
          <a:xfrm>
            <a:off x="5202228" y="742879"/>
            <a:ext cx="3642476" cy="338554"/>
          </a:xfrm>
          <a:prstGeom prst="rect">
            <a:avLst/>
          </a:prstGeom>
          <a:noFill/>
        </p:spPr>
        <p:txBody>
          <a:bodyPr wrap="square" rtlCol="0">
            <a:spAutoFit/>
          </a:bodyPr>
          <a:lstStyle/>
          <a:p>
            <a:r>
              <a:rPr lang="en-US" sz="1600" i="1" dirty="0" smtClean="0"/>
              <a:t>De </a:t>
            </a:r>
            <a:r>
              <a:rPr lang="en-US" sz="1600" i="1" dirty="0" err="1" smtClean="0"/>
              <a:t>Ciantis</a:t>
            </a:r>
            <a:r>
              <a:rPr lang="en-US" sz="1600" i="1" dirty="0" smtClean="0"/>
              <a:t> et al,. AJNR (2015) </a:t>
            </a:r>
            <a:endParaRPr lang="en-US" sz="1600" i="1" dirty="0"/>
          </a:p>
        </p:txBody>
      </p:sp>
      <p:pic>
        <p:nvPicPr>
          <p:cNvPr id="10" name="Picture 9" descr="Screen Shot 2015-09-09 at 09.10.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452" y="1165307"/>
            <a:ext cx="4939809" cy="2736542"/>
          </a:xfrm>
          <a:prstGeom prst="rect">
            <a:avLst/>
          </a:prstGeom>
        </p:spPr>
      </p:pic>
      <p:sp>
        <p:nvSpPr>
          <p:cNvPr id="13" name="TextBox 12"/>
          <p:cNvSpPr txBox="1"/>
          <p:nvPr/>
        </p:nvSpPr>
        <p:spPr>
          <a:xfrm>
            <a:off x="5709397" y="3941383"/>
            <a:ext cx="1253662" cy="369332"/>
          </a:xfrm>
          <a:prstGeom prst="rect">
            <a:avLst/>
          </a:prstGeom>
          <a:noFill/>
        </p:spPr>
        <p:txBody>
          <a:bodyPr wrap="square" rtlCol="0">
            <a:spAutoFit/>
          </a:bodyPr>
          <a:lstStyle/>
          <a:p>
            <a:r>
              <a:rPr lang="en-US" dirty="0" smtClean="0">
                <a:solidFill>
                  <a:srgbClr val="FFFFFF"/>
                </a:solidFill>
              </a:rPr>
              <a:t>SWAN</a:t>
            </a:r>
            <a:endParaRPr lang="en-US" dirty="0">
              <a:solidFill>
                <a:srgbClr val="FFFFFF"/>
              </a:solidFill>
            </a:endParaRPr>
          </a:p>
        </p:txBody>
      </p:sp>
      <p:sp>
        <p:nvSpPr>
          <p:cNvPr id="14" name="TextBox 13"/>
          <p:cNvSpPr txBox="1"/>
          <p:nvPr/>
        </p:nvSpPr>
        <p:spPr>
          <a:xfrm>
            <a:off x="7868708" y="3941383"/>
            <a:ext cx="1253662" cy="646331"/>
          </a:xfrm>
          <a:prstGeom prst="rect">
            <a:avLst/>
          </a:prstGeom>
          <a:noFill/>
        </p:spPr>
        <p:txBody>
          <a:bodyPr wrap="square" rtlCol="0">
            <a:spAutoFit/>
          </a:bodyPr>
          <a:lstStyle/>
          <a:p>
            <a:pPr algn="r"/>
            <a:r>
              <a:rPr lang="en-US" dirty="0" smtClean="0">
                <a:solidFill>
                  <a:srgbClr val="FFFFFF"/>
                </a:solidFill>
              </a:rPr>
              <a:t>SWAN </a:t>
            </a:r>
            <a:r>
              <a:rPr lang="en-US" dirty="0" err="1" smtClean="0">
                <a:solidFill>
                  <a:srgbClr val="FFFFFF"/>
                </a:solidFill>
              </a:rPr>
              <a:t>minIP</a:t>
            </a:r>
            <a:endParaRPr lang="en-US" dirty="0">
              <a:solidFill>
                <a:srgbClr val="FFFFFF"/>
              </a:solidFill>
            </a:endParaRPr>
          </a:p>
        </p:txBody>
      </p:sp>
      <p:sp>
        <p:nvSpPr>
          <p:cNvPr id="15" name="TextBox 14"/>
          <p:cNvSpPr txBox="1"/>
          <p:nvPr/>
        </p:nvSpPr>
        <p:spPr>
          <a:xfrm>
            <a:off x="5296619" y="1165307"/>
            <a:ext cx="1253662" cy="369332"/>
          </a:xfrm>
          <a:prstGeom prst="rect">
            <a:avLst/>
          </a:prstGeom>
          <a:noFill/>
        </p:spPr>
        <p:txBody>
          <a:bodyPr wrap="square" rtlCol="0">
            <a:spAutoFit/>
          </a:bodyPr>
          <a:lstStyle/>
          <a:p>
            <a:pPr algn="r"/>
            <a:r>
              <a:rPr lang="en-US" dirty="0" smtClean="0">
                <a:solidFill>
                  <a:srgbClr val="FFFFFF"/>
                </a:solidFill>
              </a:rPr>
              <a:t>TBE</a:t>
            </a:r>
            <a:endParaRPr lang="en-US" dirty="0">
              <a:solidFill>
                <a:srgbClr val="FFFFFF"/>
              </a:solidFill>
            </a:endParaRPr>
          </a:p>
        </p:txBody>
      </p:sp>
      <p:pic>
        <p:nvPicPr>
          <p:cNvPr id="11" name="Picture 10" descr="Screen Shot 2015-09-09 at 09.06.00.png"/>
          <p:cNvPicPr>
            <a:picLocks noChangeAspect="1"/>
          </p:cNvPicPr>
          <p:nvPr/>
        </p:nvPicPr>
        <p:blipFill rotWithShape="1">
          <a:blip r:embed="rId4">
            <a:extLst>
              <a:ext uri="{28A0092B-C50C-407E-A947-70E740481C1C}">
                <a14:useLocalDpi xmlns:a14="http://schemas.microsoft.com/office/drawing/2010/main" val="0"/>
              </a:ext>
            </a:extLst>
          </a:blip>
          <a:srcRect l="33292" r="32901"/>
          <a:stretch/>
        </p:blipFill>
        <p:spPr>
          <a:xfrm>
            <a:off x="6686681" y="3941383"/>
            <a:ext cx="2444489" cy="2905354"/>
          </a:xfrm>
          <a:prstGeom prst="rect">
            <a:avLst/>
          </a:prstGeom>
        </p:spPr>
      </p:pic>
      <p:grpSp>
        <p:nvGrpSpPr>
          <p:cNvPr id="17" name="Group 16"/>
          <p:cNvGrpSpPr/>
          <p:nvPr/>
        </p:nvGrpSpPr>
        <p:grpSpPr>
          <a:xfrm>
            <a:off x="0" y="5486399"/>
            <a:ext cx="6718680" cy="1360337"/>
            <a:chOff x="0" y="5486399"/>
            <a:chExt cx="6718680" cy="1360337"/>
          </a:xfrm>
        </p:grpSpPr>
        <p:pic>
          <p:nvPicPr>
            <p:cNvPr id="8" name="Picture 7" descr="Screen Shot 2015-09-16 at 12.36.50.png"/>
            <p:cNvPicPr>
              <a:picLocks noChangeAspect="1"/>
            </p:cNvPicPr>
            <p:nvPr/>
          </p:nvPicPr>
          <p:blipFill rotWithShape="1">
            <a:blip r:embed="rId5">
              <a:extLst>
                <a:ext uri="{28A0092B-C50C-407E-A947-70E740481C1C}">
                  <a14:useLocalDpi xmlns:a14="http://schemas.microsoft.com/office/drawing/2010/main" val="0"/>
                </a:ext>
              </a:extLst>
            </a:blip>
            <a:srcRect t="11827"/>
            <a:stretch/>
          </p:blipFill>
          <p:spPr>
            <a:xfrm>
              <a:off x="0" y="5486399"/>
              <a:ext cx="6718680" cy="1360337"/>
            </a:xfrm>
            <a:prstGeom prst="rect">
              <a:avLst/>
            </a:prstGeom>
            <a:ln>
              <a:solidFill>
                <a:srgbClr val="FF6600"/>
              </a:solidFill>
            </a:ln>
          </p:spPr>
        </p:pic>
        <p:pic>
          <p:nvPicPr>
            <p:cNvPr id="16" name="Picture 15" descr="Screen Shot 2015-09-16 at 12.37.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0700"/>
              <a:ext cx="4648200" cy="431800"/>
            </a:xfrm>
            <a:prstGeom prst="rect">
              <a:avLst/>
            </a:prstGeom>
          </p:spPr>
        </p:pic>
      </p:grpSp>
      <p:pic>
        <p:nvPicPr>
          <p:cNvPr id="9" name="Picture 8" descr="Screen Shot 2015-09-09 at 09.06.00.png"/>
          <p:cNvPicPr>
            <a:picLocks noChangeAspect="1"/>
          </p:cNvPicPr>
          <p:nvPr/>
        </p:nvPicPr>
        <p:blipFill rotWithShape="1">
          <a:blip r:embed="rId4">
            <a:extLst>
              <a:ext uri="{28A0092B-C50C-407E-A947-70E740481C1C}">
                <a14:useLocalDpi xmlns:a14="http://schemas.microsoft.com/office/drawing/2010/main" val="0"/>
              </a:ext>
            </a:extLst>
          </a:blip>
          <a:srcRect r="67379"/>
          <a:stretch/>
        </p:blipFill>
        <p:spPr>
          <a:xfrm>
            <a:off x="4245451" y="3941383"/>
            <a:ext cx="2432430" cy="2916617"/>
          </a:xfrm>
          <a:prstGeom prst="rect">
            <a:avLst/>
          </a:prstGeom>
        </p:spPr>
      </p:pic>
    </p:spTree>
    <p:extLst>
      <p:ext uri="{BB962C8B-B14F-4D97-AF65-F5344CB8AC3E}">
        <p14:creationId xmlns:p14="http://schemas.microsoft.com/office/powerpoint/2010/main" val="7217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processing and machine learning</a:t>
            </a:r>
            <a:endParaRPr lang="en-US" dirty="0"/>
          </a:p>
        </p:txBody>
      </p:sp>
      <p:sp>
        <p:nvSpPr>
          <p:cNvPr id="3" name="Content Placeholder 2"/>
          <p:cNvSpPr>
            <a:spLocks noGrp="1"/>
          </p:cNvSpPr>
          <p:nvPr>
            <p:ph idx="1"/>
          </p:nvPr>
        </p:nvSpPr>
        <p:spPr>
          <a:xfrm>
            <a:off x="457201" y="1301876"/>
            <a:ext cx="5680487" cy="5093768"/>
          </a:xfrm>
        </p:spPr>
        <p:txBody>
          <a:bodyPr>
            <a:normAutofit fontScale="92500" lnSpcReduction="10000"/>
          </a:bodyPr>
          <a:lstStyle/>
          <a:p>
            <a:r>
              <a:rPr lang="en-US" dirty="0" smtClean="0"/>
              <a:t>Post-processing of raw data:</a:t>
            </a:r>
          </a:p>
          <a:p>
            <a:pPr lvl="1"/>
            <a:r>
              <a:rPr lang="en-US" dirty="0" smtClean="0"/>
              <a:t>Visualization</a:t>
            </a:r>
          </a:p>
          <a:p>
            <a:pPr lvl="1"/>
            <a:endParaRPr lang="en-US" dirty="0" smtClean="0"/>
          </a:p>
          <a:p>
            <a:r>
              <a:rPr lang="en-US" dirty="0" smtClean="0"/>
              <a:t>Quantification:</a:t>
            </a:r>
          </a:p>
          <a:p>
            <a:pPr lvl="1"/>
            <a:r>
              <a:rPr lang="en-US" dirty="0" smtClean="0"/>
              <a:t>Image segmentation</a:t>
            </a:r>
          </a:p>
          <a:p>
            <a:pPr lvl="1"/>
            <a:r>
              <a:rPr lang="en-US" dirty="0" smtClean="0"/>
              <a:t>Volumetric assessment of regions of interest (ROIs), lesions, etc.</a:t>
            </a:r>
          </a:p>
          <a:p>
            <a:pPr lvl="1"/>
            <a:endParaRPr lang="en-US" dirty="0" smtClean="0"/>
          </a:p>
          <a:p>
            <a:pPr lvl="0">
              <a:buClr>
                <a:srgbClr val="990000"/>
              </a:buClr>
            </a:pPr>
            <a:r>
              <a:rPr lang="en-US" dirty="0">
                <a:solidFill>
                  <a:prstClr val="black"/>
                </a:solidFill>
              </a:rPr>
              <a:t>Follow up of pathological conditions:</a:t>
            </a:r>
          </a:p>
          <a:p>
            <a:pPr lvl="1">
              <a:buClr>
                <a:srgbClr val="990000"/>
              </a:buClr>
            </a:pPr>
            <a:r>
              <a:rPr lang="en-US" dirty="0">
                <a:solidFill>
                  <a:prstClr val="black"/>
                </a:solidFill>
              </a:rPr>
              <a:t>Grow rate of lesions; assessment of treatment </a:t>
            </a:r>
            <a:r>
              <a:rPr lang="en-US" dirty="0" smtClean="0">
                <a:solidFill>
                  <a:prstClr val="black"/>
                </a:solidFill>
              </a:rPr>
              <a:t>efficiency</a:t>
            </a:r>
            <a:endParaRPr lang="en-US" dirty="0" smtClean="0"/>
          </a:p>
          <a:p>
            <a:pPr lvl="1"/>
            <a:endParaRPr lang="en-US" dirty="0" smtClean="0"/>
          </a:p>
          <a:p>
            <a:pPr lvl="0">
              <a:buClr>
                <a:srgbClr val="990000"/>
              </a:buClr>
            </a:pPr>
            <a:r>
              <a:rPr lang="en-US" dirty="0" smtClean="0">
                <a:solidFill>
                  <a:prstClr val="black"/>
                </a:solidFill>
              </a:rPr>
              <a:t>Fusing information:</a:t>
            </a:r>
          </a:p>
          <a:p>
            <a:pPr lvl="1">
              <a:buClr>
                <a:srgbClr val="990000"/>
              </a:buClr>
            </a:pPr>
            <a:r>
              <a:rPr lang="en-US" dirty="0" smtClean="0">
                <a:solidFill>
                  <a:prstClr val="black"/>
                </a:solidFill>
              </a:rPr>
              <a:t>Inter/</a:t>
            </a:r>
            <a:r>
              <a:rPr lang="en-US" dirty="0">
                <a:solidFill>
                  <a:prstClr val="black"/>
                </a:solidFill>
              </a:rPr>
              <a:t>intra</a:t>
            </a:r>
            <a:r>
              <a:rPr lang="en-US" dirty="0" smtClean="0">
                <a:solidFill>
                  <a:prstClr val="black"/>
                </a:solidFill>
              </a:rPr>
              <a:t>-modality acquisitions (deformations, registration algorithms)</a:t>
            </a:r>
          </a:p>
          <a:p>
            <a:pPr lvl="1">
              <a:buClr>
                <a:srgbClr val="990000"/>
              </a:buClr>
            </a:pPr>
            <a:endParaRPr lang="en-US" dirty="0" smtClean="0">
              <a:solidFill>
                <a:prstClr val="black"/>
              </a:solidFill>
            </a:endParaRPr>
          </a:p>
          <a:p>
            <a:pPr lvl="0">
              <a:buClr>
                <a:srgbClr val="990000"/>
              </a:buClr>
            </a:pPr>
            <a:endParaRPr lang="en-US" dirty="0">
              <a:solidFill>
                <a:prstClr val="black"/>
              </a:solidFill>
            </a:endParaRPr>
          </a:p>
          <a:p>
            <a:pPr lvl="0">
              <a:buClr>
                <a:srgbClr val="990000"/>
              </a:buClr>
            </a:pPr>
            <a:endParaRPr lang="en-US" dirty="0">
              <a:solidFill>
                <a:prstClr val="black"/>
              </a:solidFill>
            </a:endParaRPr>
          </a:p>
          <a:p>
            <a:pPr lvl="0">
              <a:buClr>
                <a:srgbClr val="990000"/>
              </a:buClr>
            </a:pPr>
            <a:endParaRPr lang="en-US" dirty="0">
              <a:solidFill>
                <a:prstClr val="black"/>
              </a:solidFill>
            </a:endParaRPr>
          </a:p>
          <a:p>
            <a:pPr lvl="1"/>
            <a:endParaRPr lang="en-US" dirty="0"/>
          </a:p>
          <a:p>
            <a:pPr lvl="1"/>
            <a:endParaRPr lang="en-US" dirty="0"/>
          </a:p>
        </p:txBody>
      </p:sp>
      <p:sp>
        <p:nvSpPr>
          <p:cNvPr id="5" name="Footer Placeholder 4"/>
          <p:cNvSpPr>
            <a:spLocks noGrp="1"/>
          </p:cNvSpPr>
          <p:nvPr>
            <p:ph type="ftr" sz="quarter" idx="11"/>
          </p:nvPr>
        </p:nvSpPr>
        <p:spPr/>
        <p:txBody>
          <a:bodyPr/>
          <a:lstStyle/>
          <a:p>
            <a:r>
              <a:rPr lang="en-US" smtClean="0"/>
              <a:t>A. Retico</a:t>
            </a:r>
            <a:endParaRPr lang="en-US"/>
          </a:p>
        </p:txBody>
      </p:sp>
      <p:pic>
        <p:nvPicPr>
          <p:cNvPr id="6" name="Picture 5"/>
          <p:cNvPicPr>
            <a:picLocks noChangeAspect="1"/>
          </p:cNvPicPr>
          <p:nvPr/>
        </p:nvPicPr>
        <p:blipFill>
          <a:blip r:embed="rId3"/>
          <a:stretch>
            <a:fillRect/>
          </a:stretch>
        </p:blipFill>
        <p:spPr>
          <a:xfrm>
            <a:off x="5896679" y="1475072"/>
            <a:ext cx="2990882" cy="1940321"/>
          </a:xfrm>
          <a:prstGeom prst="rect">
            <a:avLst/>
          </a:prstGeom>
        </p:spPr>
      </p:pic>
      <p:sp>
        <p:nvSpPr>
          <p:cNvPr id="7" name="TextBox 6"/>
          <p:cNvSpPr txBox="1"/>
          <p:nvPr/>
        </p:nvSpPr>
        <p:spPr>
          <a:xfrm>
            <a:off x="6137688" y="3521611"/>
            <a:ext cx="2549112" cy="1569660"/>
          </a:xfrm>
          <a:prstGeom prst="rect">
            <a:avLst/>
          </a:prstGeom>
          <a:noFill/>
        </p:spPr>
        <p:txBody>
          <a:bodyPr wrap="square" rtlCol="0">
            <a:spAutoFit/>
          </a:bodyPr>
          <a:lstStyle/>
          <a:p>
            <a:pPr algn="r"/>
            <a:r>
              <a:rPr lang="en-US" sz="2400" i="1" dirty="0" smtClean="0">
                <a:solidFill>
                  <a:srgbClr val="BF4D00"/>
                </a:solidFill>
              </a:rPr>
              <a:t>The aim is to assist clinicians in their tasks, not to replace them. </a:t>
            </a:r>
            <a:endParaRPr lang="en-US" sz="2400" i="1" dirty="0">
              <a:solidFill>
                <a:srgbClr val="BF4D00"/>
              </a:solidFill>
            </a:endParaRPr>
          </a:p>
        </p:txBody>
      </p:sp>
      <p:sp>
        <p:nvSpPr>
          <p:cNvPr id="8"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3</a:t>
            </a:fld>
            <a:endParaRPr lang="en-US"/>
          </a:p>
        </p:txBody>
      </p:sp>
    </p:spTree>
    <p:extLst>
      <p:ext uri="{BB962C8B-B14F-4D97-AF65-F5344CB8AC3E}">
        <p14:creationId xmlns:p14="http://schemas.microsoft.com/office/powerpoint/2010/main" val="730953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Measuring structure and function of the brain</a:t>
            </a:r>
          </a:p>
        </p:txBody>
      </p:sp>
      <p:sp>
        <p:nvSpPr>
          <p:cNvPr id="5" name="Footer Placeholder 4"/>
          <p:cNvSpPr>
            <a:spLocks noGrp="1"/>
          </p:cNvSpPr>
          <p:nvPr>
            <p:ph type="ftr" sz="quarter" idx="11"/>
          </p:nvPr>
        </p:nvSpPr>
        <p:spPr/>
        <p:txBody>
          <a:bodyPr/>
          <a:lstStyle/>
          <a:p>
            <a:r>
              <a:rPr lang="en-US" smtClean="0"/>
              <a:t>A. Retico</a:t>
            </a:r>
            <a:endParaRPr lang="en-US"/>
          </a:p>
        </p:txBody>
      </p:sp>
      <p:graphicFrame>
        <p:nvGraphicFramePr>
          <p:cNvPr id="30" name="Diagram 29"/>
          <p:cNvGraphicFramePr/>
          <p:nvPr>
            <p:extLst>
              <p:ext uri="{D42A27DB-BD31-4B8C-83A1-F6EECF244321}">
                <p14:modId xmlns:p14="http://schemas.microsoft.com/office/powerpoint/2010/main" val="3473102938"/>
              </p:ext>
            </p:extLst>
          </p:nvPr>
        </p:nvGraphicFramePr>
        <p:xfrm>
          <a:off x="444502" y="1032940"/>
          <a:ext cx="822848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 name="Picture 30"/>
          <p:cNvPicPr>
            <a:picLocks noChangeAspect="1"/>
          </p:cNvPicPr>
          <p:nvPr/>
        </p:nvPicPr>
        <p:blipFill rotWithShape="1">
          <a:blip r:embed="rId7"/>
          <a:srcRect l="7789" t="6942" r="60480" b="8777"/>
          <a:stretch/>
        </p:blipFill>
        <p:spPr>
          <a:xfrm>
            <a:off x="322149" y="5052216"/>
            <a:ext cx="947851" cy="1151734"/>
          </a:xfrm>
          <a:prstGeom prst="roundRect">
            <a:avLst>
              <a:gd name="adj" fmla="val 8594"/>
            </a:avLst>
          </a:prstGeom>
          <a:solidFill>
            <a:srgbClr val="FFFFFF">
              <a:shade val="85000"/>
            </a:srgbClr>
          </a:solidFill>
          <a:ln w="28575" cmpd="sng">
            <a:solidFill>
              <a:srgbClr val="B50B1B"/>
            </a:solidFill>
          </a:ln>
          <a:effectLst/>
        </p:spPr>
      </p:pic>
      <p:pic>
        <p:nvPicPr>
          <p:cNvPr id="32" name="Picture 31"/>
          <p:cNvPicPr>
            <a:picLocks noChangeAspect="1"/>
          </p:cNvPicPr>
          <p:nvPr/>
        </p:nvPicPr>
        <p:blipFill rotWithShape="1">
          <a:blip r:embed="rId8"/>
          <a:srcRect l="12899" t="6949" r="9738"/>
          <a:stretch/>
        </p:blipFill>
        <p:spPr>
          <a:xfrm>
            <a:off x="1349282" y="5052216"/>
            <a:ext cx="957573" cy="1151734"/>
          </a:xfrm>
          <a:prstGeom prst="roundRect">
            <a:avLst>
              <a:gd name="adj" fmla="val 8594"/>
            </a:avLst>
          </a:prstGeom>
          <a:solidFill>
            <a:srgbClr val="FFFFFF">
              <a:shade val="85000"/>
            </a:srgbClr>
          </a:solidFill>
          <a:ln w="28575" cmpd="sng">
            <a:solidFill>
              <a:srgbClr val="B50B1B"/>
            </a:solidFill>
          </a:ln>
          <a:effectLst/>
        </p:spPr>
      </p:pic>
      <p:pic>
        <p:nvPicPr>
          <p:cNvPr id="33" name="Immagine 11" descr="ProbTractSag.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04667" y="5048306"/>
            <a:ext cx="1149334" cy="1152000"/>
          </a:xfrm>
          <a:prstGeom prst="roundRect">
            <a:avLst>
              <a:gd name="adj" fmla="val 8594"/>
            </a:avLst>
          </a:prstGeom>
          <a:solidFill>
            <a:srgbClr val="FFFFFF">
              <a:shade val="85000"/>
            </a:srgbClr>
          </a:solidFill>
          <a:ln w="28575" cmpd="sng">
            <a:solidFill>
              <a:srgbClr val="55992B"/>
            </a:solidFill>
            <a:miter lim="800000"/>
            <a:headEnd/>
            <a:tailEnd/>
          </a:ln>
          <a:effectLst/>
          <a:extLst/>
        </p:spPr>
      </p:pic>
      <p:pic>
        <p:nvPicPr>
          <p:cNvPr id="34" name="Picture 33" descr="Screen Shot 2013-05-20 at 1.00.45 PM.png"/>
          <p:cNvPicPr>
            <a:picLocks noChangeAspect="1"/>
          </p:cNvPicPr>
          <p:nvPr/>
        </p:nvPicPr>
        <p:blipFill rotWithShape="1">
          <a:blip r:embed="rId10">
            <a:extLst>
              <a:ext uri="{28A0092B-C50C-407E-A947-70E740481C1C}">
                <a14:useLocalDpi xmlns:a14="http://schemas.microsoft.com/office/drawing/2010/main" val="0"/>
              </a:ext>
            </a:extLst>
          </a:blip>
          <a:srcRect l="67898" t="29183" r="1188" b="18318"/>
          <a:stretch/>
        </p:blipFill>
        <p:spPr>
          <a:xfrm>
            <a:off x="7492722" y="5048306"/>
            <a:ext cx="972000" cy="1188812"/>
          </a:xfrm>
          <a:prstGeom prst="roundRect">
            <a:avLst>
              <a:gd name="adj" fmla="val 8594"/>
            </a:avLst>
          </a:prstGeom>
          <a:solidFill>
            <a:srgbClr val="FFFFFF">
              <a:shade val="85000"/>
            </a:srgbClr>
          </a:solidFill>
          <a:ln w="28575" cmpd="sng">
            <a:solidFill>
              <a:srgbClr val="E8950E"/>
            </a:solidFill>
          </a:ln>
          <a:effectLst/>
        </p:spPr>
      </p:pic>
      <p:grpSp>
        <p:nvGrpSpPr>
          <p:cNvPr id="35" name="Group 34"/>
          <p:cNvGrpSpPr/>
          <p:nvPr/>
        </p:nvGrpSpPr>
        <p:grpSpPr>
          <a:xfrm>
            <a:off x="5639285" y="5026708"/>
            <a:ext cx="1359287" cy="1190531"/>
            <a:chOff x="5639285" y="5026708"/>
            <a:chExt cx="1359287" cy="1190531"/>
          </a:xfrm>
        </p:grpSpPr>
        <p:pic>
          <p:nvPicPr>
            <p:cNvPr id="36" name="Picture 35" descr="Screen Shot 2013-05-21 at 2.41.17 PM.png"/>
            <p:cNvPicPr>
              <a:picLocks noChangeAspect="1"/>
            </p:cNvPicPr>
            <p:nvPr/>
          </p:nvPicPr>
          <p:blipFill rotWithShape="1">
            <a:blip r:embed="rId11">
              <a:extLst>
                <a:ext uri="{28A0092B-C50C-407E-A947-70E740481C1C}">
                  <a14:useLocalDpi xmlns:a14="http://schemas.microsoft.com/office/drawing/2010/main" val="0"/>
                </a:ext>
              </a:extLst>
            </a:blip>
            <a:srcRect l="2607" t="2665" r="2714" b="2426"/>
            <a:stretch/>
          </p:blipFill>
          <p:spPr>
            <a:xfrm>
              <a:off x="5639285" y="5026708"/>
              <a:ext cx="902087" cy="851862"/>
            </a:xfrm>
            <a:prstGeom prst="roundRect">
              <a:avLst>
                <a:gd name="adj" fmla="val 8594"/>
              </a:avLst>
            </a:prstGeom>
            <a:solidFill>
              <a:srgbClr val="FFFFFF">
                <a:shade val="85000"/>
              </a:srgbClr>
            </a:solidFill>
            <a:ln w="28575" cmpd="sng">
              <a:solidFill>
                <a:srgbClr val="3366FF"/>
              </a:solidFill>
            </a:ln>
            <a:effectLst/>
          </p:spPr>
        </p:pic>
        <p:pic>
          <p:nvPicPr>
            <p:cNvPr id="37" name="Picture 36" descr="Screen Shot 2013-05-21 at 2.41.17 PM.png"/>
            <p:cNvPicPr>
              <a:picLocks noChangeAspect="1"/>
            </p:cNvPicPr>
            <p:nvPr/>
          </p:nvPicPr>
          <p:blipFill rotWithShape="1">
            <a:blip r:embed="rId11">
              <a:extLst>
                <a:ext uri="{28A0092B-C50C-407E-A947-70E740481C1C}">
                  <a14:useLocalDpi xmlns:a14="http://schemas.microsoft.com/office/drawing/2010/main" val="0"/>
                </a:ext>
              </a:extLst>
            </a:blip>
            <a:srcRect l="2607" t="2665" r="2714" b="2426"/>
            <a:stretch/>
          </p:blipFill>
          <p:spPr>
            <a:xfrm>
              <a:off x="5791685" y="5128309"/>
              <a:ext cx="902087" cy="851862"/>
            </a:xfrm>
            <a:prstGeom prst="roundRect">
              <a:avLst>
                <a:gd name="adj" fmla="val 8594"/>
              </a:avLst>
            </a:prstGeom>
            <a:solidFill>
              <a:srgbClr val="FFFFFF">
                <a:shade val="85000"/>
              </a:srgbClr>
            </a:solidFill>
            <a:ln w="28575" cmpd="sng">
              <a:solidFill>
                <a:srgbClr val="3366FF"/>
              </a:solidFill>
            </a:ln>
            <a:effectLst/>
          </p:spPr>
        </p:pic>
        <p:pic>
          <p:nvPicPr>
            <p:cNvPr id="38" name="Picture 37" descr="Screen Shot 2013-05-21 at 2.41.17 PM.png"/>
            <p:cNvPicPr>
              <a:picLocks noChangeAspect="1"/>
            </p:cNvPicPr>
            <p:nvPr/>
          </p:nvPicPr>
          <p:blipFill rotWithShape="1">
            <a:blip r:embed="rId11">
              <a:extLst>
                <a:ext uri="{28A0092B-C50C-407E-A947-70E740481C1C}">
                  <a14:useLocalDpi xmlns:a14="http://schemas.microsoft.com/office/drawing/2010/main" val="0"/>
                </a:ext>
              </a:extLst>
            </a:blip>
            <a:srcRect l="2607" t="2665" r="2714" b="2426"/>
            <a:stretch/>
          </p:blipFill>
          <p:spPr>
            <a:xfrm>
              <a:off x="5944085" y="5246843"/>
              <a:ext cx="902087" cy="851862"/>
            </a:xfrm>
            <a:prstGeom prst="roundRect">
              <a:avLst>
                <a:gd name="adj" fmla="val 8594"/>
              </a:avLst>
            </a:prstGeom>
            <a:solidFill>
              <a:srgbClr val="FFFFFF">
                <a:shade val="85000"/>
              </a:srgbClr>
            </a:solidFill>
            <a:ln w="28575" cmpd="sng">
              <a:solidFill>
                <a:srgbClr val="3366FF"/>
              </a:solidFill>
            </a:ln>
            <a:effectLst/>
          </p:spPr>
        </p:pic>
        <p:pic>
          <p:nvPicPr>
            <p:cNvPr id="39" name="Picture 38" descr="Screen Shot 2013-05-21 at 2.41.17 PM.png"/>
            <p:cNvPicPr>
              <a:picLocks noChangeAspect="1"/>
            </p:cNvPicPr>
            <p:nvPr/>
          </p:nvPicPr>
          <p:blipFill rotWithShape="1">
            <a:blip r:embed="rId11">
              <a:extLst>
                <a:ext uri="{28A0092B-C50C-407E-A947-70E740481C1C}">
                  <a14:useLocalDpi xmlns:a14="http://schemas.microsoft.com/office/drawing/2010/main" val="0"/>
                </a:ext>
              </a:extLst>
            </a:blip>
            <a:srcRect l="2607" t="2665" r="2714" b="2426"/>
            <a:stretch/>
          </p:blipFill>
          <p:spPr>
            <a:xfrm>
              <a:off x="6096485" y="5365377"/>
              <a:ext cx="902087" cy="851862"/>
            </a:xfrm>
            <a:prstGeom prst="roundRect">
              <a:avLst>
                <a:gd name="adj" fmla="val 8594"/>
              </a:avLst>
            </a:prstGeom>
            <a:solidFill>
              <a:srgbClr val="FFFFFF">
                <a:shade val="85000"/>
              </a:srgbClr>
            </a:solidFill>
            <a:ln w="28575" cmpd="sng">
              <a:solidFill>
                <a:srgbClr val="3366FF"/>
              </a:solidFill>
            </a:ln>
            <a:effectLst/>
          </p:spPr>
        </p:pic>
      </p:grpSp>
      <p:pic>
        <p:nvPicPr>
          <p:cNvPr id="40" name="Picture 39"/>
          <p:cNvPicPr>
            <a:picLocks noChangeAspect="1"/>
          </p:cNvPicPr>
          <p:nvPr/>
        </p:nvPicPr>
        <p:blipFill>
          <a:blip r:embed="rId12"/>
          <a:stretch>
            <a:fillRect/>
          </a:stretch>
        </p:blipFill>
        <p:spPr>
          <a:xfrm>
            <a:off x="4055534" y="5023622"/>
            <a:ext cx="935999" cy="1176684"/>
          </a:xfrm>
          <a:prstGeom prst="roundRect">
            <a:avLst>
              <a:gd name="adj" fmla="val 8594"/>
            </a:avLst>
          </a:prstGeom>
          <a:solidFill>
            <a:srgbClr val="FFFFFF">
              <a:shade val="85000"/>
            </a:srgbClr>
          </a:solidFill>
          <a:ln w="28575" cmpd="sng">
            <a:solidFill>
              <a:srgbClr val="E8950E"/>
            </a:solidFill>
          </a:ln>
          <a:effectLst/>
        </p:spPr>
      </p:pic>
      <p:sp>
        <p:nvSpPr>
          <p:cNvPr id="41" name="Rectangle 40"/>
          <p:cNvSpPr/>
          <p:nvPr/>
        </p:nvSpPr>
        <p:spPr>
          <a:xfrm rot="20179900">
            <a:off x="3673797" y="5014284"/>
            <a:ext cx="1838965" cy="1015663"/>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rPr>
              <a:t>Ionizing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rPr>
              <a:t>radiation</a:t>
            </a:r>
            <a:endParaRPr kumimoji="0" lang="en-US" sz="3000" b="1" i="0" u="none" strike="noStrike" kern="0" cap="none" spc="0" normalizeH="0" baseline="0" noProof="0" dirty="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endParaRPr>
          </a:p>
        </p:txBody>
      </p:sp>
      <p:sp>
        <p:nvSpPr>
          <p:cNvPr id="42" name="Rectangle 41"/>
          <p:cNvSpPr/>
          <p:nvPr/>
        </p:nvSpPr>
        <p:spPr>
          <a:xfrm rot="20179900">
            <a:off x="7040429" y="5076442"/>
            <a:ext cx="1838965" cy="1015663"/>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rPr>
              <a:t>Ionizing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rPr>
              <a:t>radiation</a:t>
            </a:r>
            <a:endParaRPr kumimoji="0" lang="en-US" sz="3000" b="1" i="0" u="none" strike="noStrike" kern="0" cap="none" spc="0" normalizeH="0" baseline="0" noProof="0" dirty="0">
              <a:ln w="12700">
                <a:solidFill>
                  <a:srgbClr val="B50B1B"/>
                </a:solidFill>
                <a:prstDash val="solid"/>
              </a:ln>
              <a:solidFill>
                <a:sysClr val="window" lastClr="FFFFFF"/>
              </a:solidFill>
              <a:effectLst>
                <a:outerShdw blurRad="41275" dist="20320" dir="1800000" algn="tl" rotWithShape="0">
                  <a:srgbClr val="000000">
                    <a:alpha val="40000"/>
                  </a:srgbClr>
                </a:outerShdw>
              </a:effectLst>
              <a:uLnTx/>
              <a:uFillTx/>
              <a:latin typeface="Cambria"/>
            </a:endParaRPr>
          </a:p>
        </p:txBody>
      </p:sp>
      <p:sp>
        <p:nvSpPr>
          <p:cNvPr id="43"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4</a:t>
            </a:fld>
            <a:endParaRPr lang="en-US"/>
          </a:p>
        </p:txBody>
      </p:sp>
    </p:spTree>
    <p:extLst>
      <p:ext uri="{BB962C8B-B14F-4D97-AF65-F5344CB8AC3E}">
        <p14:creationId xmlns:p14="http://schemas.microsoft.com/office/powerpoint/2010/main" val="173321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Structural MRI </a:t>
            </a:r>
            <a:r>
              <a:rPr lang="en-US" sz="3600" dirty="0" smtClean="0"/>
              <a:t>(</a:t>
            </a:r>
            <a:r>
              <a:rPr lang="en-US" sz="3600" dirty="0" err="1" smtClean="0"/>
              <a:t>sMRI</a:t>
            </a:r>
            <a:r>
              <a:rPr lang="en-US" sz="3600" dirty="0" smtClean="0"/>
              <a:t>) T</a:t>
            </a:r>
            <a:r>
              <a:rPr lang="en-US" sz="3600" baseline="-25000" dirty="0" smtClean="0"/>
              <a:t>1</a:t>
            </a:r>
            <a:r>
              <a:rPr lang="en-US" sz="3600" dirty="0"/>
              <a:t>-w images</a:t>
            </a:r>
          </a:p>
        </p:txBody>
      </p:sp>
      <p:sp>
        <p:nvSpPr>
          <p:cNvPr id="5" name="Footer Placeholder 4"/>
          <p:cNvSpPr>
            <a:spLocks noGrp="1"/>
          </p:cNvSpPr>
          <p:nvPr>
            <p:ph type="ftr" sz="quarter" idx="11"/>
          </p:nvPr>
        </p:nvSpPr>
        <p:spPr/>
        <p:txBody>
          <a:bodyPr/>
          <a:lstStyle/>
          <a:p>
            <a:r>
              <a:rPr lang="en-US" smtClean="0"/>
              <a:t>A. Retico</a:t>
            </a:r>
            <a:endParaRPr 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5848" y="1286920"/>
            <a:ext cx="3810000" cy="4000500"/>
          </a:xfrm>
          <a:prstGeom prst="rect">
            <a:avLst/>
          </a:prstGeom>
        </p:spPr>
      </p:pic>
      <p:pic>
        <p:nvPicPr>
          <p:cNvPr id="7" name="Picture 6" descr="Screen Shot 2013-05-21 at 4.40.16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3289" y="3636441"/>
            <a:ext cx="2937825" cy="2751666"/>
          </a:xfrm>
          <a:prstGeom prst="rect">
            <a:avLst/>
          </a:prstGeom>
        </p:spPr>
      </p:pic>
      <p:pic>
        <p:nvPicPr>
          <p:cNvPr id="8" name="Picture 7"/>
          <p:cNvPicPr>
            <a:picLocks noChangeAspect="1"/>
          </p:cNvPicPr>
          <p:nvPr/>
        </p:nvPicPr>
        <p:blipFill>
          <a:blip r:embed="rId5">
            <a:clrChange>
              <a:clrFrom>
                <a:srgbClr val="000000"/>
              </a:clrFrom>
              <a:clrTo>
                <a:srgbClr val="000000">
                  <a:alpha val="0"/>
                </a:srgbClr>
              </a:clrTo>
            </a:clrChange>
            <a:alphaModFix amt="65000"/>
          </a:blip>
          <a:stretch>
            <a:fillRect/>
          </a:stretch>
        </p:blipFill>
        <p:spPr>
          <a:xfrm rot="21089091">
            <a:off x="539424" y="1882926"/>
            <a:ext cx="2997200" cy="2702705"/>
          </a:xfrm>
          <a:prstGeom prst="rect">
            <a:avLst/>
          </a:prstGeom>
        </p:spPr>
      </p:pic>
      <p:grpSp>
        <p:nvGrpSpPr>
          <p:cNvPr id="9" name="Group 8"/>
          <p:cNvGrpSpPr/>
          <p:nvPr/>
        </p:nvGrpSpPr>
        <p:grpSpPr>
          <a:xfrm>
            <a:off x="4264642" y="1506595"/>
            <a:ext cx="4526881" cy="4436985"/>
            <a:chOff x="4450905" y="1828322"/>
            <a:chExt cx="4526881" cy="4436985"/>
          </a:xfrm>
        </p:grpSpPr>
        <p:pic>
          <p:nvPicPr>
            <p:cNvPr id="10" name="Picture 9" descr="Screen Shot 2013-05-21 at 4.42.57 PM.png"/>
            <p:cNvPicPr>
              <a:picLocks noChangeAspect="1"/>
            </p:cNvPicPr>
            <p:nvPr/>
          </p:nvPicPr>
          <p:blipFill rotWithShape="1">
            <a:blip r:embed="rId6">
              <a:extLst>
                <a:ext uri="{28A0092B-C50C-407E-A947-70E740481C1C}">
                  <a14:useLocalDpi xmlns:a14="http://schemas.microsoft.com/office/drawing/2010/main" val="0"/>
                </a:ext>
              </a:extLst>
            </a:blip>
            <a:srcRect r="49703" b="49183"/>
            <a:stretch/>
          </p:blipFill>
          <p:spPr>
            <a:xfrm>
              <a:off x="4450905" y="1828323"/>
              <a:ext cx="2280095" cy="2254728"/>
            </a:xfrm>
            <a:prstGeom prst="rect">
              <a:avLst/>
            </a:prstGeom>
          </p:spPr>
        </p:pic>
        <p:pic>
          <p:nvPicPr>
            <p:cNvPr id="11" name="Picture 10" descr="Screen Shot 2013-05-21 at 4.42.57 PM.png"/>
            <p:cNvPicPr>
              <a:picLocks noChangeAspect="1"/>
            </p:cNvPicPr>
            <p:nvPr/>
          </p:nvPicPr>
          <p:blipFill rotWithShape="1">
            <a:blip r:embed="rId6">
              <a:extLst>
                <a:ext uri="{28A0092B-C50C-407E-A947-70E740481C1C}">
                  <a14:useLocalDpi xmlns:a14="http://schemas.microsoft.com/office/drawing/2010/main" val="0"/>
                </a:ext>
              </a:extLst>
            </a:blip>
            <a:srcRect l="50578" r="-1"/>
            <a:stretch/>
          </p:blipFill>
          <p:spPr>
            <a:xfrm>
              <a:off x="6737349" y="1828322"/>
              <a:ext cx="2240437" cy="4436985"/>
            </a:xfrm>
            <a:prstGeom prst="rect">
              <a:avLst/>
            </a:prstGeom>
          </p:spPr>
        </p:pic>
      </p:grpSp>
      <p:sp>
        <p:nvSpPr>
          <p:cNvPr id="12" name="TextBox 11"/>
          <p:cNvSpPr txBox="1"/>
          <p:nvPr/>
        </p:nvSpPr>
        <p:spPr>
          <a:xfrm>
            <a:off x="626535" y="5165874"/>
            <a:ext cx="3945465" cy="1200329"/>
          </a:xfrm>
          <a:prstGeom prst="rect">
            <a:avLst/>
          </a:prstGeom>
          <a:noFill/>
        </p:spPr>
        <p:txBody>
          <a:bodyPr wrap="square" rtlCol="0">
            <a:spAutoFit/>
          </a:bodyPr>
          <a:lstStyle/>
          <a:p>
            <a:r>
              <a:rPr lang="en-US" dirty="0" smtClean="0">
                <a:latin typeface="Calibri"/>
                <a:cs typeface="Calibri"/>
              </a:rPr>
              <a:t>3D array of data:</a:t>
            </a:r>
          </a:p>
          <a:p>
            <a:pPr marL="285750" indent="-285750">
              <a:buFont typeface="Arial"/>
              <a:buChar char="•"/>
            </a:pPr>
            <a:r>
              <a:rPr lang="en-US" dirty="0" smtClean="0">
                <a:latin typeface="Calibri"/>
                <a:cs typeface="Calibri"/>
              </a:rPr>
              <a:t>The voxel is the “volume element”</a:t>
            </a:r>
          </a:p>
          <a:p>
            <a:pPr marL="285750" indent="-285750">
              <a:buFont typeface="Arial"/>
              <a:buChar char="•"/>
            </a:pPr>
            <a:r>
              <a:rPr lang="en-US" dirty="0" smtClean="0">
                <a:latin typeface="Calibri"/>
                <a:cs typeface="Calibri"/>
              </a:rPr>
              <a:t>“High resolution” MRI T</a:t>
            </a:r>
            <a:r>
              <a:rPr lang="en-US" baseline="-25000" dirty="0" smtClean="0">
                <a:latin typeface="Calibri"/>
                <a:cs typeface="Calibri"/>
              </a:rPr>
              <a:t>1</a:t>
            </a:r>
            <a:r>
              <a:rPr lang="en-US" dirty="0" smtClean="0">
                <a:latin typeface="Calibri"/>
                <a:cs typeface="Calibri"/>
              </a:rPr>
              <a:t>-w images: </a:t>
            </a:r>
            <a:r>
              <a:rPr lang="en-US" dirty="0" err="1" smtClean="0">
                <a:latin typeface="Calibri"/>
                <a:cs typeface="Calibri"/>
              </a:rPr>
              <a:t>v</a:t>
            </a:r>
            <a:r>
              <a:rPr lang="en-US" baseline="-25000" dirty="0" err="1" smtClean="0">
                <a:latin typeface="Calibri"/>
                <a:cs typeface="Calibri"/>
              </a:rPr>
              <a:t>x</a:t>
            </a:r>
            <a:r>
              <a:rPr lang="en-US" dirty="0" smtClean="0">
                <a:latin typeface="Calibri"/>
                <a:cs typeface="Calibri"/>
              </a:rPr>
              <a:t> × </a:t>
            </a:r>
            <a:r>
              <a:rPr lang="en-US" dirty="0" err="1" smtClean="0">
                <a:latin typeface="Calibri"/>
                <a:cs typeface="Calibri"/>
              </a:rPr>
              <a:t>v</a:t>
            </a:r>
            <a:r>
              <a:rPr lang="en-US" baseline="-25000" dirty="0" err="1" smtClean="0">
                <a:latin typeface="Calibri"/>
                <a:cs typeface="Calibri"/>
              </a:rPr>
              <a:t>y</a:t>
            </a:r>
            <a:r>
              <a:rPr lang="en-US" dirty="0" smtClean="0">
                <a:latin typeface="Calibri"/>
                <a:cs typeface="Calibri"/>
              </a:rPr>
              <a:t> × </a:t>
            </a:r>
            <a:r>
              <a:rPr lang="en-US" dirty="0" err="1" smtClean="0">
                <a:latin typeface="Calibri"/>
                <a:cs typeface="Calibri"/>
              </a:rPr>
              <a:t>v</a:t>
            </a:r>
            <a:r>
              <a:rPr lang="en-US" baseline="-25000" dirty="0" err="1" smtClean="0">
                <a:latin typeface="Calibri"/>
                <a:cs typeface="Calibri"/>
              </a:rPr>
              <a:t>z</a:t>
            </a:r>
            <a:r>
              <a:rPr lang="en-US" dirty="0" smtClean="0">
                <a:latin typeface="Calibri"/>
                <a:cs typeface="Calibri"/>
              </a:rPr>
              <a:t> ≈ 1 × 1 × 1 mm</a:t>
            </a:r>
            <a:r>
              <a:rPr lang="en-US" baseline="30000" dirty="0" smtClean="0">
                <a:latin typeface="Calibri"/>
                <a:cs typeface="Calibri"/>
              </a:rPr>
              <a:t>3</a:t>
            </a:r>
            <a:endParaRPr lang="en-US" baseline="30000" dirty="0">
              <a:latin typeface="Calibri"/>
              <a:cs typeface="Calibri"/>
            </a:endParaRPr>
          </a:p>
        </p:txBody>
      </p:sp>
      <p:sp>
        <p:nvSpPr>
          <p:cNvPr id="13" name="TextBox 12"/>
          <p:cNvSpPr txBox="1"/>
          <p:nvPr/>
        </p:nvSpPr>
        <p:spPr>
          <a:xfrm>
            <a:off x="4402667" y="1506596"/>
            <a:ext cx="1456266" cy="276999"/>
          </a:xfrm>
          <a:prstGeom prst="rect">
            <a:avLst/>
          </a:prstGeom>
          <a:solidFill>
            <a:schemeClr val="tx1"/>
          </a:solidFill>
        </p:spPr>
        <p:txBody>
          <a:bodyPr wrap="square" rtlCol="0">
            <a:spAutoFit/>
          </a:bodyPr>
          <a:lstStyle/>
          <a:p>
            <a:pPr>
              <a:lnSpc>
                <a:spcPct val="70000"/>
              </a:lnSpc>
            </a:pPr>
            <a:r>
              <a:rPr lang="en-US" sz="1600" dirty="0" smtClean="0">
                <a:solidFill>
                  <a:srgbClr val="FFFFFF"/>
                </a:solidFill>
                <a:latin typeface="Calibri"/>
                <a:cs typeface="Calibri"/>
              </a:rPr>
              <a:t>Sagittal</a:t>
            </a:r>
            <a:endParaRPr lang="en-US" sz="1600" dirty="0">
              <a:solidFill>
                <a:srgbClr val="FFFFFF"/>
              </a:solidFill>
              <a:latin typeface="Calibri"/>
              <a:cs typeface="Calibri"/>
            </a:endParaRPr>
          </a:p>
        </p:txBody>
      </p:sp>
      <p:sp>
        <p:nvSpPr>
          <p:cNvPr id="14" name="TextBox 13"/>
          <p:cNvSpPr txBox="1"/>
          <p:nvPr/>
        </p:nvSpPr>
        <p:spPr>
          <a:xfrm>
            <a:off x="6704114" y="1519857"/>
            <a:ext cx="1794933" cy="276999"/>
          </a:xfrm>
          <a:prstGeom prst="rect">
            <a:avLst/>
          </a:prstGeom>
          <a:solidFill>
            <a:srgbClr val="000000"/>
          </a:solidFill>
        </p:spPr>
        <p:txBody>
          <a:bodyPr wrap="square" rtlCol="0">
            <a:spAutoFit/>
          </a:bodyPr>
          <a:lstStyle/>
          <a:p>
            <a:pPr>
              <a:lnSpc>
                <a:spcPct val="70000"/>
              </a:lnSpc>
            </a:pPr>
            <a:r>
              <a:rPr lang="en-US" sz="1600" dirty="0" smtClean="0">
                <a:solidFill>
                  <a:srgbClr val="FFFFFF"/>
                </a:solidFill>
                <a:latin typeface="Calibri"/>
                <a:cs typeface="Calibri"/>
              </a:rPr>
              <a:t>Coronal</a:t>
            </a:r>
            <a:endParaRPr lang="en-US" sz="1600" dirty="0">
              <a:solidFill>
                <a:srgbClr val="FFFFFF"/>
              </a:solidFill>
              <a:latin typeface="Calibri"/>
              <a:cs typeface="Calibri"/>
            </a:endParaRPr>
          </a:p>
        </p:txBody>
      </p:sp>
      <p:sp>
        <p:nvSpPr>
          <p:cNvPr id="15" name="TextBox 14"/>
          <p:cNvSpPr txBox="1"/>
          <p:nvPr/>
        </p:nvSpPr>
        <p:spPr>
          <a:xfrm>
            <a:off x="6669189" y="3812123"/>
            <a:ext cx="1966811" cy="276999"/>
          </a:xfrm>
          <a:prstGeom prst="rect">
            <a:avLst/>
          </a:prstGeom>
          <a:solidFill>
            <a:srgbClr val="000000"/>
          </a:solidFill>
        </p:spPr>
        <p:txBody>
          <a:bodyPr wrap="square" rtlCol="0">
            <a:spAutoFit/>
          </a:bodyPr>
          <a:lstStyle/>
          <a:p>
            <a:pPr>
              <a:lnSpc>
                <a:spcPct val="70000"/>
              </a:lnSpc>
            </a:pPr>
            <a:r>
              <a:rPr lang="en-US" sz="1600" dirty="0" smtClean="0">
                <a:solidFill>
                  <a:srgbClr val="FFFFFF"/>
                </a:solidFill>
                <a:latin typeface="Calibri"/>
                <a:cs typeface="Calibri"/>
              </a:rPr>
              <a:t>Axial or </a:t>
            </a:r>
            <a:r>
              <a:rPr lang="en-US" sz="1600" dirty="0" err="1" smtClean="0">
                <a:solidFill>
                  <a:srgbClr val="FFFFFF"/>
                </a:solidFill>
                <a:latin typeface="Calibri"/>
                <a:cs typeface="Calibri"/>
              </a:rPr>
              <a:t>transaxial</a:t>
            </a:r>
            <a:endParaRPr lang="en-US" sz="1600" dirty="0">
              <a:solidFill>
                <a:srgbClr val="FFFFFF"/>
              </a:solidFill>
              <a:latin typeface="Calibri"/>
              <a:cs typeface="Calibri"/>
            </a:endParaRPr>
          </a:p>
        </p:txBody>
      </p:sp>
      <p:sp>
        <p:nvSpPr>
          <p:cNvPr id="16" name="Cube 15"/>
          <p:cNvSpPr/>
          <p:nvPr/>
        </p:nvSpPr>
        <p:spPr>
          <a:xfrm>
            <a:off x="3138494" y="5197624"/>
            <a:ext cx="288681" cy="29034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611286" y="5921898"/>
            <a:ext cx="3180237" cy="830997"/>
          </a:xfrm>
          <a:prstGeom prst="rect">
            <a:avLst/>
          </a:prstGeom>
          <a:noFill/>
        </p:spPr>
        <p:txBody>
          <a:bodyPr wrap="square" rtlCol="0">
            <a:spAutoFit/>
          </a:bodyPr>
          <a:lstStyle/>
          <a:p>
            <a:r>
              <a:rPr lang="en-US" sz="1600" dirty="0" smtClean="0">
                <a:latin typeface="Calibri"/>
                <a:cs typeface="Calibri"/>
              </a:rPr>
              <a:t>e.g. </a:t>
            </a:r>
            <a:r>
              <a:rPr lang="en-US" sz="1600" dirty="0" err="1" smtClean="0">
                <a:latin typeface="Calibri"/>
                <a:cs typeface="Calibri"/>
              </a:rPr>
              <a:t>N</a:t>
            </a:r>
            <a:r>
              <a:rPr lang="en-US" sz="1600" baseline="-25000" dirty="0" err="1" smtClean="0">
                <a:latin typeface="Calibri"/>
                <a:cs typeface="Calibri"/>
              </a:rPr>
              <a:t>x</a:t>
            </a:r>
            <a:r>
              <a:rPr lang="en-US" sz="1600" dirty="0" smtClean="0">
                <a:latin typeface="Calibri"/>
                <a:cs typeface="Calibri"/>
              </a:rPr>
              <a:t> x </a:t>
            </a:r>
            <a:r>
              <a:rPr lang="en-US" sz="1600" dirty="0" err="1" smtClean="0">
                <a:latin typeface="Calibri"/>
                <a:cs typeface="Calibri"/>
              </a:rPr>
              <a:t>N</a:t>
            </a:r>
            <a:r>
              <a:rPr lang="en-US" sz="1600" baseline="-25000" dirty="0" err="1" smtClean="0">
                <a:latin typeface="Calibri"/>
                <a:cs typeface="Calibri"/>
              </a:rPr>
              <a:t>y</a:t>
            </a:r>
            <a:r>
              <a:rPr lang="en-US" sz="1600" dirty="0" smtClean="0">
                <a:latin typeface="Calibri"/>
                <a:cs typeface="Calibri"/>
              </a:rPr>
              <a:t> x </a:t>
            </a:r>
            <a:r>
              <a:rPr lang="en-US" sz="1600" dirty="0" err="1" smtClean="0">
                <a:latin typeface="Calibri"/>
                <a:cs typeface="Calibri"/>
              </a:rPr>
              <a:t>N</a:t>
            </a:r>
            <a:r>
              <a:rPr lang="en-US" sz="1600" baseline="-25000" dirty="0" err="1" smtClean="0">
                <a:latin typeface="Calibri"/>
                <a:cs typeface="Calibri"/>
              </a:rPr>
              <a:t>z</a:t>
            </a:r>
            <a:r>
              <a:rPr lang="en-US" sz="1600" dirty="0" smtClean="0">
                <a:latin typeface="Calibri"/>
                <a:cs typeface="Calibri"/>
              </a:rPr>
              <a:t> = 256 x 256 x 128</a:t>
            </a:r>
          </a:p>
          <a:p>
            <a:r>
              <a:rPr lang="en-US" sz="1600" dirty="0" smtClean="0">
                <a:latin typeface="Calibri"/>
                <a:cs typeface="Calibri"/>
              </a:rPr>
              <a:t>16 bit		</a:t>
            </a:r>
            <a:r>
              <a:rPr lang="en-US" sz="1600" b="1" dirty="0" smtClean="0">
                <a:solidFill>
                  <a:srgbClr val="BF4D00"/>
                </a:solidFill>
                <a:latin typeface="Calibri"/>
                <a:cs typeface="Calibri"/>
              </a:rPr>
              <a:t>16 MB</a:t>
            </a:r>
          </a:p>
          <a:p>
            <a:endParaRPr lang="en-US" sz="1600" dirty="0">
              <a:latin typeface="Calibri"/>
              <a:cs typeface="Calibri"/>
            </a:endParaRPr>
          </a:p>
        </p:txBody>
      </p:sp>
      <p:sp>
        <p:nvSpPr>
          <p:cNvPr id="18"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5</a:t>
            </a:fld>
            <a:endParaRPr lang="en-US"/>
          </a:p>
        </p:txBody>
      </p:sp>
    </p:spTree>
    <p:extLst>
      <p:ext uri="{BB962C8B-B14F-4D97-AF65-F5344CB8AC3E}">
        <p14:creationId xmlns:p14="http://schemas.microsoft.com/office/powerpoint/2010/main" val="277846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Functional MRI (fMRI)</a:t>
            </a:r>
            <a:endParaRPr lang="en-US" sz="3600" dirty="0"/>
          </a:p>
        </p:txBody>
      </p:sp>
      <p:sp>
        <p:nvSpPr>
          <p:cNvPr id="3" name="Content Placeholder 2"/>
          <p:cNvSpPr>
            <a:spLocks noGrp="1"/>
          </p:cNvSpPr>
          <p:nvPr>
            <p:ph idx="1"/>
          </p:nvPr>
        </p:nvSpPr>
        <p:spPr>
          <a:xfrm>
            <a:off x="269998" y="1249615"/>
            <a:ext cx="4476627" cy="3429900"/>
          </a:xfrm>
        </p:spPr>
        <p:txBody>
          <a:bodyPr>
            <a:normAutofit fontScale="85000" lnSpcReduction="10000"/>
          </a:bodyPr>
          <a:lstStyle/>
          <a:p>
            <a:r>
              <a:rPr lang="en-US" dirty="0" smtClean="0"/>
              <a:t>BOLD </a:t>
            </a:r>
            <a:r>
              <a:rPr lang="en-US" dirty="0"/>
              <a:t>Response: blood-oxygen-level-dependent (BOLD) </a:t>
            </a:r>
            <a:r>
              <a:rPr lang="en-US" dirty="0" smtClean="0"/>
              <a:t>contrast</a:t>
            </a:r>
          </a:p>
          <a:p>
            <a:r>
              <a:rPr lang="en-US" dirty="0" smtClean="0"/>
              <a:t>1 volume per second (3x3x3mm</a:t>
            </a:r>
            <a:r>
              <a:rPr lang="en-US" baseline="30000" dirty="0" smtClean="0"/>
              <a:t>3</a:t>
            </a:r>
            <a:r>
              <a:rPr lang="en-US" dirty="0" smtClean="0"/>
              <a:t>), for 4-5 min:~ </a:t>
            </a:r>
            <a:r>
              <a:rPr lang="en-US" dirty="0" smtClean="0">
                <a:solidFill>
                  <a:schemeClr val="accent2">
                    <a:lumMod val="75000"/>
                  </a:schemeClr>
                </a:solidFill>
              </a:rPr>
              <a:t>320 MB</a:t>
            </a:r>
            <a:r>
              <a:rPr lang="en-US" dirty="0" smtClean="0"/>
              <a:t> </a:t>
            </a:r>
            <a:endParaRPr lang="en-US" dirty="0"/>
          </a:p>
          <a:p>
            <a:pPr marL="342900" lvl="1" indent="-342900">
              <a:spcBef>
                <a:spcPts val="2000"/>
              </a:spcBef>
              <a:buClr>
                <a:schemeClr val="tx1">
                  <a:lumMod val="75000"/>
                  <a:lumOff val="25000"/>
                </a:schemeClr>
              </a:buClr>
              <a:buFont typeface="Arial" pitchFamily="34" charset="0"/>
              <a:buChar char="•"/>
            </a:pPr>
            <a:r>
              <a:rPr lang="en-US" sz="2400" dirty="0"/>
              <a:t>Stimuli (visual, auditory, tactile, …</a:t>
            </a:r>
            <a:r>
              <a:rPr lang="en-US" sz="2400" dirty="0" smtClean="0"/>
              <a:t>) are </a:t>
            </a:r>
            <a:r>
              <a:rPr lang="en-US" sz="2400" dirty="0"/>
              <a:t>presented during the </a:t>
            </a:r>
            <a:r>
              <a:rPr lang="en-US" sz="2400" dirty="0" smtClean="0"/>
              <a:t>scan</a:t>
            </a:r>
          </a:p>
          <a:p>
            <a:pPr marL="342900" lvl="1" indent="-342900">
              <a:spcBef>
                <a:spcPts val="2000"/>
              </a:spcBef>
              <a:buClr>
                <a:schemeClr val="tx1">
                  <a:lumMod val="75000"/>
                  <a:lumOff val="25000"/>
                </a:schemeClr>
              </a:buClr>
              <a:buFont typeface="Arial" pitchFamily="34" charset="0"/>
              <a:buChar char="•"/>
            </a:pPr>
            <a:endParaRPr lang="en-US" sz="1200" dirty="0" smtClean="0"/>
          </a:p>
          <a:p>
            <a:pPr>
              <a:spcBef>
                <a:spcPct val="0"/>
              </a:spcBef>
            </a:pPr>
            <a:r>
              <a:rPr lang="en-US" dirty="0" smtClean="0"/>
              <a:t>Analysis of </a:t>
            </a:r>
            <a:r>
              <a:rPr lang="en-US" dirty="0"/>
              <a:t>data time series to </a:t>
            </a:r>
            <a:r>
              <a:rPr lang="en-US" dirty="0" smtClean="0"/>
              <a:t>look</a:t>
            </a:r>
            <a:r>
              <a:rPr lang="en-US" dirty="0"/>
              <a:t> </a:t>
            </a:r>
            <a:r>
              <a:rPr lang="en-US" dirty="0" smtClean="0"/>
              <a:t>for </a:t>
            </a:r>
            <a:r>
              <a:rPr lang="en-US" dirty="0"/>
              <a:t>up-and-down signals </a:t>
            </a:r>
            <a:r>
              <a:rPr lang="en-US" dirty="0" smtClean="0"/>
              <a:t>that match </a:t>
            </a:r>
            <a:r>
              <a:rPr lang="en-US" dirty="0"/>
              <a:t>the stimulus time series</a:t>
            </a:r>
            <a:endParaRPr lang="en-US" i="1" dirty="0"/>
          </a:p>
          <a:p>
            <a:pPr marL="342900" lvl="1" indent="-342900">
              <a:spcBef>
                <a:spcPts val="2000"/>
              </a:spcBef>
              <a:buClr>
                <a:schemeClr val="tx1">
                  <a:lumMod val="75000"/>
                  <a:lumOff val="25000"/>
                </a:schemeClr>
              </a:buClr>
              <a:buFont typeface="Arial" pitchFamily="34" charset="0"/>
              <a:buChar char="•"/>
            </a:pPr>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6</a:t>
            </a:fld>
            <a:endParaRPr lang="en-US"/>
          </a:p>
        </p:txBody>
      </p:sp>
      <p:grpSp>
        <p:nvGrpSpPr>
          <p:cNvPr id="6" name="Group 5"/>
          <p:cNvGrpSpPr/>
          <p:nvPr/>
        </p:nvGrpSpPr>
        <p:grpSpPr>
          <a:xfrm>
            <a:off x="4917206" y="1146941"/>
            <a:ext cx="3575919" cy="2056399"/>
            <a:chOff x="859078" y="1662080"/>
            <a:chExt cx="4629094" cy="2821019"/>
          </a:xfrm>
        </p:grpSpPr>
        <p:grpSp>
          <p:nvGrpSpPr>
            <p:cNvPr id="7" name="Group 15"/>
            <p:cNvGrpSpPr>
              <a:grpSpLocks/>
            </p:cNvGrpSpPr>
            <p:nvPr/>
          </p:nvGrpSpPr>
          <p:grpSpPr bwMode="auto">
            <a:xfrm>
              <a:off x="859078" y="1662080"/>
              <a:ext cx="4629094" cy="2821019"/>
              <a:chOff x="3981506" y="1662763"/>
              <a:chExt cx="4629094" cy="2820321"/>
            </a:xfrm>
          </p:grpSpPr>
          <p:pic>
            <p:nvPicPr>
              <p:cNvPr id="9" name="Picture 3"/>
              <p:cNvPicPr>
                <a:picLocks noChangeAspect="1" noChangeArrowheads="1"/>
              </p:cNvPicPr>
              <p:nvPr/>
            </p:nvPicPr>
            <p:blipFill>
              <a:blip r:embed="rId2"/>
              <a:srcRect l="28751" t="32001" r="48721" b="24001"/>
              <a:stretch>
                <a:fillRect/>
              </a:stretch>
            </p:blipFill>
            <p:spPr bwMode="auto">
              <a:xfrm>
                <a:off x="3981506" y="1662763"/>
                <a:ext cx="2237683" cy="2731445"/>
              </a:xfrm>
              <a:prstGeom prst="rect">
                <a:avLst/>
              </a:prstGeom>
              <a:noFill/>
              <a:ln w="9525">
                <a:noFill/>
                <a:miter lim="800000"/>
                <a:headEnd/>
                <a:tailEnd/>
              </a:ln>
            </p:spPr>
          </p:pic>
          <p:pic>
            <p:nvPicPr>
              <p:cNvPr id="10" name="Picture 2"/>
              <p:cNvPicPr>
                <a:picLocks noChangeAspect="1" noChangeArrowheads="1"/>
              </p:cNvPicPr>
              <p:nvPr/>
            </p:nvPicPr>
            <p:blipFill rotWithShape="1">
              <a:blip r:embed="rId3"/>
              <a:srcRect l="51308" t="36259" r="27557" b="24274"/>
              <a:stretch/>
            </p:blipFill>
            <p:spPr bwMode="auto">
              <a:xfrm>
                <a:off x="6248400" y="1726247"/>
                <a:ext cx="2362200" cy="2756837"/>
              </a:xfrm>
              <a:prstGeom prst="rect">
                <a:avLst/>
              </a:prstGeom>
              <a:noFill/>
              <a:ln w="9525">
                <a:noFill/>
                <a:miter lim="800000"/>
                <a:headEnd/>
                <a:tailEnd/>
              </a:ln>
            </p:spPr>
          </p:pic>
        </p:grpSp>
        <p:sp>
          <p:nvSpPr>
            <p:cNvPr id="8" name="Curved Up Arrow 7"/>
            <p:cNvSpPr/>
            <p:nvPr/>
          </p:nvSpPr>
          <p:spPr>
            <a:xfrm>
              <a:off x="4853172" y="1930400"/>
              <a:ext cx="228600" cy="304800"/>
            </a:xfrm>
            <a:prstGeom prst="curved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grpSp>
      <p:pic>
        <p:nvPicPr>
          <p:cNvPr id="11" name="Picture 10"/>
          <p:cNvPicPr>
            <a:picLocks noChangeAspect="1"/>
          </p:cNvPicPr>
          <p:nvPr/>
        </p:nvPicPr>
        <p:blipFill rotWithShape="1">
          <a:blip r:embed="rId4"/>
          <a:srcRect b="41852"/>
          <a:stretch/>
        </p:blipFill>
        <p:spPr>
          <a:xfrm>
            <a:off x="5002408" y="3203340"/>
            <a:ext cx="3490718" cy="1604590"/>
          </a:xfrm>
          <a:prstGeom prst="rect">
            <a:avLst/>
          </a:prstGeom>
        </p:spPr>
      </p:pic>
      <p:pic>
        <p:nvPicPr>
          <p:cNvPr id="13" name="Picture 12"/>
          <p:cNvPicPr>
            <a:picLocks noChangeAspect="1"/>
          </p:cNvPicPr>
          <p:nvPr/>
        </p:nvPicPr>
        <p:blipFill rotWithShape="1">
          <a:blip r:embed="rId5"/>
          <a:srcRect t="41455"/>
          <a:stretch/>
        </p:blipFill>
        <p:spPr>
          <a:xfrm>
            <a:off x="6668355" y="4839555"/>
            <a:ext cx="1510832" cy="1614497"/>
          </a:xfrm>
          <a:prstGeom prst="rect">
            <a:avLst/>
          </a:prstGeom>
        </p:spPr>
      </p:pic>
      <p:pic>
        <p:nvPicPr>
          <p:cNvPr id="14" name="Picture 13"/>
          <p:cNvPicPr>
            <a:picLocks noChangeAspect="1"/>
          </p:cNvPicPr>
          <p:nvPr/>
        </p:nvPicPr>
        <p:blipFill rotWithShape="1">
          <a:blip r:embed="rId5"/>
          <a:srcRect b="58544"/>
          <a:stretch/>
        </p:blipFill>
        <p:spPr>
          <a:xfrm>
            <a:off x="5018282" y="5159041"/>
            <a:ext cx="1627507" cy="1231512"/>
          </a:xfrm>
          <a:prstGeom prst="rect">
            <a:avLst/>
          </a:prstGeom>
        </p:spPr>
      </p:pic>
      <p:sp>
        <p:nvSpPr>
          <p:cNvPr id="16" name="Footer Placeholder 4"/>
          <p:cNvSpPr>
            <a:spLocks noGrp="1"/>
          </p:cNvSpPr>
          <p:nvPr>
            <p:ph type="ftr" sz="quarter" idx="11"/>
          </p:nvPr>
        </p:nvSpPr>
        <p:spPr>
          <a:xfrm>
            <a:off x="673576" y="6517553"/>
            <a:ext cx="1072797" cy="329184"/>
          </a:xfrm>
        </p:spPr>
        <p:txBody>
          <a:bodyPr/>
          <a:lstStyle/>
          <a:p>
            <a:r>
              <a:rPr lang="en-US" smtClean="0"/>
              <a:t>A. Retico</a:t>
            </a:r>
            <a:endParaRPr lang="en-US"/>
          </a:p>
        </p:txBody>
      </p:sp>
      <p:sp>
        <p:nvSpPr>
          <p:cNvPr id="17" name="TextBox 16"/>
          <p:cNvSpPr txBox="1"/>
          <p:nvPr/>
        </p:nvSpPr>
        <p:spPr>
          <a:xfrm>
            <a:off x="457199" y="4710931"/>
            <a:ext cx="4317877" cy="461665"/>
          </a:xfrm>
          <a:prstGeom prst="rect">
            <a:avLst/>
          </a:prstGeom>
          <a:noFill/>
        </p:spPr>
        <p:txBody>
          <a:bodyPr wrap="square" rtlCol="0">
            <a:spAutoFit/>
          </a:bodyPr>
          <a:lstStyle/>
          <a:p>
            <a:r>
              <a:rPr lang="en-US" sz="2400" dirty="0" smtClean="0">
                <a:solidFill>
                  <a:srgbClr val="BF4D00"/>
                </a:solidFill>
              </a:rPr>
              <a:t>Functional connectivity</a:t>
            </a:r>
            <a:endParaRPr lang="en-US" sz="2400" dirty="0">
              <a:solidFill>
                <a:srgbClr val="BF4D00"/>
              </a:solidFill>
            </a:endParaRPr>
          </a:p>
        </p:txBody>
      </p:sp>
      <p:sp>
        <p:nvSpPr>
          <p:cNvPr id="18" name="TextBox 17"/>
          <p:cNvSpPr txBox="1"/>
          <p:nvPr/>
        </p:nvSpPr>
        <p:spPr>
          <a:xfrm>
            <a:off x="965199" y="5194694"/>
            <a:ext cx="4289425" cy="923330"/>
          </a:xfrm>
          <a:prstGeom prst="rect">
            <a:avLst/>
          </a:prstGeom>
          <a:noFill/>
        </p:spPr>
        <p:txBody>
          <a:bodyPr wrap="square" rtlCol="0">
            <a:spAutoFit/>
          </a:bodyPr>
          <a:lstStyle/>
          <a:p>
            <a:r>
              <a:rPr lang="en-US" dirty="0" smtClean="0"/>
              <a:t>Resting state </a:t>
            </a:r>
            <a:r>
              <a:rPr lang="en-US" dirty="0" err="1" smtClean="0"/>
              <a:t>rs</a:t>
            </a:r>
            <a:r>
              <a:rPr lang="en-US" dirty="0" smtClean="0"/>
              <a:t>-fMRI: study of temporal correlations </a:t>
            </a:r>
            <a:r>
              <a:rPr lang="en-US" dirty="0"/>
              <a:t>between spatially remote neurophysiological events</a:t>
            </a:r>
          </a:p>
        </p:txBody>
      </p:sp>
    </p:spTree>
    <p:extLst>
      <p:ext uri="{BB962C8B-B14F-4D97-AF65-F5344CB8AC3E}">
        <p14:creationId xmlns:p14="http://schemas.microsoft.com/office/powerpoint/2010/main" val="33355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Diffusion weighted imaging</a:t>
            </a:r>
            <a:endParaRPr lang="en-US" sz="3600" dirty="0"/>
          </a:p>
        </p:txBody>
      </p:sp>
      <p:sp>
        <p:nvSpPr>
          <p:cNvPr id="20" name="Content Placeholder 19"/>
          <p:cNvSpPr>
            <a:spLocks noGrp="1"/>
          </p:cNvSpPr>
          <p:nvPr>
            <p:ph idx="1"/>
          </p:nvPr>
        </p:nvSpPr>
        <p:spPr>
          <a:xfrm>
            <a:off x="380999" y="1347630"/>
            <a:ext cx="5055255" cy="2210850"/>
          </a:xfrm>
        </p:spPr>
        <p:txBody>
          <a:bodyPr>
            <a:normAutofit fontScale="85000" lnSpcReduction="20000"/>
          </a:bodyPr>
          <a:lstStyle/>
          <a:p>
            <a:r>
              <a:rPr lang="en-US" dirty="0"/>
              <a:t>Water molecules diffuse around during the imaging readout window </a:t>
            </a:r>
          </a:p>
          <a:p>
            <a:r>
              <a:rPr lang="en-US" dirty="0" smtClean="0"/>
              <a:t>Diffusive </a:t>
            </a:r>
            <a:r>
              <a:rPr lang="en-US" dirty="0"/>
              <a:t>movement of water in brain is not </a:t>
            </a:r>
            <a:r>
              <a:rPr lang="en-US" dirty="0" smtClean="0"/>
              <a:t>isotropic</a:t>
            </a:r>
          </a:p>
          <a:p>
            <a:pPr lvl="1"/>
            <a:r>
              <a:rPr lang="en-US" dirty="0"/>
              <a:t>In </a:t>
            </a:r>
            <a:r>
              <a:rPr lang="en-US" dirty="0" smtClean="0"/>
              <a:t>white matter (WM) </a:t>
            </a:r>
            <a:r>
              <a:rPr lang="en-US" dirty="0"/>
              <a:t>diffusion </a:t>
            </a:r>
            <a:r>
              <a:rPr lang="en-US" dirty="0" smtClean="0"/>
              <a:t>along </a:t>
            </a:r>
            <a:r>
              <a:rPr lang="en-US" dirty="0"/>
              <a:t>axonal fiber orientation </a:t>
            </a:r>
            <a:r>
              <a:rPr lang="en-US" dirty="0" smtClean="0"/>
              <a:t>is faster</a:t>
            </a:r>
          </a:p>
          <a:p>
            <a:r>
              <a:rPr lang="en-US" dirty="0"/>
              <a:t>Imaging can be made sensitive to this </a:t>
            </a:r>
            <a:r>
              <a:rPr lang="en-US" dirty="0" smtClean="0"/>
              <a:t>diffusive </a:t>
            </a:r>
            <a:r>
              <a:rPr lang="en-US" dirty="0"/>
              <a:t>motion</a:t>
            </a:r>
          </a:p>
          <a:p>
            <a:pPr lvl="1"/>
            <a:endParaRPr lang="en-US" dirty="0"/>
          </a:p>
          <a:p>
            <a:endParaRPr lang="en-US" dirty="0"/>
          </a:p>
        </p:txBody>
      </p:sp>
      <p:sp>
        <p:nvSpPr>
          <p:cNvPr id="5" name="Slide Number Placeholder 4"/>
          <p:cNvSpPr>
            <a:spLocks noGrp="1"/>
          </p:cNvSpPr>
          <p:nvPr>
            <p:ph type="sldNum" sz="quarter" idx="12"/>
          </p:nvPr>
        </p:nvSpPr>
        <p:spPr/>
        <p:txBody>
          <a:bodyPr/>
          <a:lstStyle/>
          <a:p>
            <a:fld id="{A6A17C52-B08B-0D42-B80D-D5D5801F1B19}" type="slidenum">
              <a:rPr lang="en-US" smtClean="0"/>
              <a:pPr/>
              <a:t>7</a:t>
            </a:fld>
            <a:endParaRPr lang="en-US"/>
          </a:p>
        </p:txBody>
      </p:sp>
      <p:grpSp>
        <p:nvGrpSpPr>
          <p:cNvPr id="6" name="Group 6"/>
          <p:cNvGrpSpPr>
            <a:grpSpLocks/>
          </p:cNvGrpSpPr>
          <p:nvPr/>
        </p:nvGrpSpPr>
        <p:grpSpPr bwMode="auto">
          <a:xfrm>
            <a:off x="5487055" y="1281650"/>
            <a:ext cx="3338332" cy="1638300"/>
            <a:chOff x="1828800" y="4426949"/>
            <a:chExt cx="3262458" cy="1767373"/>
          </a:xfrm>
        </p:grpSpPr>
        <p:grpSp>
          <p:nvGrpSpPr>
            <p:cNvPr id="7" name="Group 7"/>
            <p:cNvGrpSpPr>
              <a:grpSpLocks/>
            </p:cNvGrpSpPr>
            <p:nvPr/>
          </p:nvGrpSpPr>
          <p:grpSpPr bwMode="auto">
            <a:xfrm>
              <a:off x="1905000" y="4572000"/>
              <a:ext cx="3048000" cy="1622322"/>
              <a:chOff x="1905000" y="4572000"/>
              <a:chExt cx="3048000" cy="1622322"/>
            </a:xfrm>
          </p:grpSpPr>
          <p:pic>
            <p:nvPicPr>
              <p:cNvPr id="10" name="Picture 2"/>
              <p:cNvPicPr>
                <a:picLocks noChangeAspect="1" noChangeArrowheads="1"/>
              </p:cNvPicPr>
              <p:nvPr/>
            </p:nvPicPr>
            <p:blipFill>
              <a:blip r:embed="rId3"/>
              <a:srcRect l="27769" t="24001" r="54332" b="46001"/>
              <a:stretch>
                <a:fillRect/>
              </a:stretch>
            </p:blipFill>
            <p:spPr bwMode="auto">
              <a:xfrm>
                <a:off x="1905000" y="4572000"/>
                <a:ext cx="1524000" cy="1622322"/>
              </a:xfrm>
              <a:prstGeom prst="rect">
                <a:avLst/>
              </a:prstGeom>
              <a:noFill/>
              <a:ln w="9525">
                <a:noFill/>
                <a:miter lim="800000"/>
                <a:headEnd/>
                <a:tailEnd/>
              </a:ln>
            </p:spPr>
          </p:pic>
          <p:pic>
            <p:nvPicPr>
              <p:cNvPr id="11" name="Picture 2"/>
              <p:cNvPicPr>
                <a:picLocks noChangeAspect="1" noChangeArrowheads="1"/>
              </p:cNvPicPr>
              <p:nvPr/>
            </p:nvPicPr>
            <p:blipFill>
              <a:blip r:embed="rId3"/>
              <a:srcRect l="49248" t="24001" r="33749" b="46001"/>
              <a:stretch>
                <a:fillRect/>
              </a:stretch>
            </p:blipFill>
            <p:spPr bwMode="auto">
              <a:xfrm>
                <a:off x="3505200" y="4572000"/>
                <a:ext cx="1447800" cy="1622322"/>
              </a:xfrm>
              <a:prstGeom prst="rect">
                <a:avLst/>
              </a:prstGeom>
              <a:noFill/>
              <a:ln w="9525">
                <a:noFill/>
                <a:miter lim="800000"/>
                <a:headEnd/>
                <a:tailEnd/>
              </a:ln>
            </p:spPr>
          </p:pic>
        </p:grpSp>
        <p:sp>
          <p:nvSpPr>
            <p:cNvPr id="8" name="TextBox 9"/>
            <p:cNvSpPr txBox="1">
              <a:spLocks noChangeArrowheads="1"/>
            </p:cNvSpPr>
            <p:nvPr/>
          </p:nvSpPr>
          <p:spPr bwMode="auto">
            <a:xfrm>
              <a:off x="1828800" y="4432663"/>
              <a:ext cx="1600200" cy="298823"/>
            </a:xfrm>
            <a:prstGeom prst="rect">
              <a:avLst/>
            </a:prstGeom>
            <a:solidFill>
              <a:schemeClr val="bg1"/>
            </a:solidFill>
            <a:ln w="9525">
              <a:noFill/>
              <a:miter lim="800000"/>
              <a:headEnd/>
              <a:tailEnd/>
            </a:ln>
          </p:spPr>
          <p:txBody>
            <a:bodyPr>
              <a:spAutoFit/>
            </a:bodyPr>
            <a:lstStyle/>
            <a:p>
              <a:r>
                <a:rPr lang="en-US" sz="1200" dirty="0" smtClean="0">
                  <a:solidFill>
                    <a:srgbClr val="002060"/>
                  </a:solidFill>
                  <a:latin typeface="Georgia" pitchFamily="18" charset="0"/>
                </a:rPr>
                <a:t>Isotropic diffusion</a:t>
              </a:r>
              <a:endParaRPr lang="it-IT" sz="1600" dirty="0">
                <a:latin typeface="Georgia" pitchFamily="18" charset="0"/>
              </a:endParaRPr>
            </a:p>
          </p:txBody>
        </p:sp>
        <p:sp>
          <p:nvSpPr>
            <p:cNvPr id="9" name="TextBox 10"/>
            <p:cNvSpPr txBox="1">
              <a:spLocks noChangeArrowheads="1"/>
            </p:cNvSpPr>
            <p:nvPr/>
          </p:nvSpPr>
          <p:spPr bwMode="auto">
            <a:xfrm>
              <a:off x="3464503" y="4426949"/>
              <a:ext cx="1626755" cy="298826"/>
            </a:xfrm>
            <a:prstGeom prst="rect">
              <a:avLst/>
            </a:prstGeom>
            <a:solidFill>
              <a:schemeClr val="bg1"/>
            </a:solidFill>
            <a:ln w="9525">
              <a:noFill/>
              <a:miter lim="800000"/>
              <a:headEnd/>
              <a:tailEnd/>
            </a:ln>
          </p:spPr>
          <p:txBody>
            <a:bodyPr wrap="square">
              <a:spAutoFit/>
            </a:bodyPr>
            <a:lstStyle/>
            <a:p>
              <a:r>
                <a:rPr lang="en-US" sz="1200" dirty="0" smtClean="0">
                  <a:solidFill>
                    <a:srgbClr val="002060"/>
                  </a:solidFill>
                  <a:latin typeface="Georgia" pitchFamily="18" charset="0"/>
                </a:rPr>
                <a:t>Anisotropic </a:t>
              </a:r>
              <a:r>
                <a:rPr lang="en-US" sz="1200" dirty="0">
                  <a:solidFill>
                    <a:srgbClr val="002060"/>
                  </a:solidFill>
                  <a:latin typeface="Georgia" pitchFamily="18" charset="0"/>
                </a:rPr>
                <a:t>diffusion</a:t>
              </a:r>
              <a:endParaRPr lang="it-IT" sz="1600" dirty="0">
                <a:latin typeface="Georgia" pitchFamily="18" charset="0"/>
              </a:endParaRPr>
            </a:p>
          </p:txBody>
        </p:sp>
      </p:grpSp>
      <p:pic>
        <p:nvPicPr>
          <p:cNvPr id="12" name="Picture 2"/>
          <p:cNvPicPr>
            <a:picLocks noChangeAspect="1" noChangeArrowheads="1"/>
          </p:cNvPicPr>
          <p:nvPr/>
        </p:nvPicPr>
        <p:blipFill>
          <a:blip r:embed="rId4">
            <a:clrChange>
              <a:clrFrom>
                <a:srgbClr val="FCFCFC"/>
              </a:clrFrom>
              <a:clrTo>
                <a:srgbClr val="FCFCFC">
                  <a:alpha val="0"/>
                </a:srgbClr>
              </a:clrTo>
            </a:clrChange>
          </a:blip>
          <a:srcRect/>
          <a:stretch>
            <a:fillRect/>
          </a:stretch>
        </p:blipFill>
        <p:spPr bwMode="auto">
          <a:xfrm>
            <a:off x="673576" y="4026011"/>
            <a:ext cx="3067059" cy="2422612"/>
          </a:xfrm>
          <a:prstGeom prst="rect">
            <a:avLst/>
          </a:prstGeom>
          <a:noFill/>
          <a:ln w="9525">
            <a:noFill/>
            <a:miter lim="800000"/>
            <a:headEnd/>
            <a:tailEnd/>
          </a:ln>
        </p:spPr>
      </p:pic>
      <p:pic>
        <p:nvPicPr>
          <p:cNvPr id="13" name="Picture 3"/>
          <p:cNvPicPr>
            <a:picLocks noChangeAspect="1" noChangeArrowheads="1"/>
          </p:cNvPicPr>
          <p:nvPr/>
        </p:nvPicPr>
        <p:blipFill>
          <a:blip r:embed="rId5"/>
          <a:srcRect/>
          <a:stretch>
            <a:fillRect/>
          </a:stretch>
        </p:blipFill>
        <p:spPr bwMode="auto">
          <a:xfrm>
            <a:off x="5662680" y="4026011"/>
            <a:ext cx="3024119" cy="2356632"/>
          </a:xfrm>
          <a:prstGeom prst="rect">
            <a:avLst/>
          </a:prstGeom>
          <a:noFill/>
          <a:ln w="9525">
            <a:noFill/>
            <a:miter lim="800000"/>
            <a:headEnd/>
            <a:tailEnd/>
          </a:ln>
        </p:spPr>
      </p:pic>
      <p:sp>
        <p:nvSpPr>
          <p:cNvPr id="14" name="Content Placeholder 2"/>
          <p:cNvSpPr txBox="1">
            <a:spLocks/>
          </p:cNvSpPr>
          <p:nvPr/>
        </p:nvSpPr>
        <p:spPr bwMode="auto">
          <a:xfrm>
            <a:off x="457200" y="3558480"/>
            <a:ext cx="6376221" cy="1552176"/>
          </a:xfrm>
          <a:prstGeom prst="rect">
            <a:avLst/>
          </a:prstGeom>
          <a:noFill/>
          <a:ln w="9525">
            <a:noFill/>
            <a:miter lim="800000"/>
            <a:headEnd/>
            <a:tailEnd/>
          </a:ln>
        </p:spPr>
        <p:txBody>
          <a:bodyPr/>
          <a:lstStyle/>
          <a:p>
            <a:pPr>
              <a:spcBef>
                <a:spcPts val="300"/>
              </a:spcBef>
              <a:buClr>
                <a:schemeClr val="accent2"/>
              </a:buClr>
            </a:pPr>
            <a:r>
              <a:rPr lang="en-US" sz="2400" dirty="0" smtClean="0">
                <a:solidFill>
                  <a:schemeClr val="accent1"/>
                </a:solidFill>
                <a:latin typeface="Calibri"/>
                <a:cs typeface="Calibri"/>
              </a:rPr>
              <a:t>Structural connectivity: Fiber </a:t>
            </a:r>
            <a:r>
              <a:rPr lang="en-US" sz="2400" dirty="0" err="1" smtClean="0">
                <a:solidFill>
                  <a:schemeClr val="accent1"/>
                </a:solidFill>
                <a:latin typeface="Calibri"/>
                <a:cs typeface="Calibri"/>
              </a:rPr>
              <a:t>tractography</a:t>
            </a:r>
            <a:endParaRPr lang="en-US" sz="1600" dirty="0">
              <a:latin typeface="Georgia" pitchFamily="18" charset="0"/>
            </a:endParaRPr>
          </a:p>
        </p:txBody>
      </p:sp>
      <p:sp>
        <p:nvSpPr>
          <p:cNvPr id="16" name="Footer Placeholder 4"/>
          <p:cNvSpPr>
            <a:spLocks noGrp="1"/>
          </p:cNvSpPr>
          <p:nvPr>
            <p:ph type="ftr" sz="quarter" idx="11"/>
          </p:nvPr>
        </p:nvSpPr>
        <p:spPr>
          <a:xfrm>
            <a:off x="673576" y="6517553"/>
            <a:ext cx="1072797" cy="329184"/>
          </a:xfrm>
        </p:spPr>
        <p:txBody>
          <a:bodyPr/>
          <a:lstStyle/>
          <a:p>
            <a:r>
              <a:rPr lang="en-US" smtClean="0"/>
              <a:t>A. Retico</a:t>
            </a:r>
            <a:endParaRPr lang="en-US"/>
          </a:p>
        </p:txBody>
      </p:sp>
      <p:sp>
        <p:nvSpPr>
          <p:cNvPr id="18" name="Content Placeholder 2"/>
          <p:cNvSpPr txBox="1">
            <a:spLocks/>
          </p:cNvSpPr>
          <p:nvPr/>
        </p:nvSpPr>
        <p:spPr bwMode="auto">
          <a:xfrm>
            <a:off x="3740635" y="4453785"/>
            <a:ext cx="1843688" cy="906138"/>
          </a:xfrm>
          <a:prstGeom prst="rect">
            <a:avLst/>
          </a:prstGeom>
          <a:noFill/>
          <a:ln w="9525">
            <a:noFill/>
            <a:miter lim="800000"/>
            <a:headEnd/>
            <a:tailEnd/>
          </a:ln>
        </p:spPr>
        <p:txBody>
          <a:bodyPr/>
          <a:lstStyle/>
          <a:p>
            <a:pPr>
              <a:spcBef>
                <a:spcPts val="300"/>
              </a:spcBef>
              <a:buClr>
                <a:schemeClr val="accent2"/>
              </a:buClr>
            </a:pPr>
            <a:r>
              <a:rPr lang="en-US" sz="2000" dirty="0" smtClean="0">
                <a:solidFill>
                  <a:schemeClr val="accent1"/>
                </a:solidFill>
                <a:latin typeface="Calibri"/>
                <a:cs typeface="Calibri"/>
              </a:rPr>
              <a:t>The orientation of axon fibers is reconstructed </a:t>
            </a:r>
            <a:r>
              <a:rPr lang="en-US" sz="2000" i="1" dirty="0" smtClean="0">
                <a:solidFill>
                  <a:schemeClr val="accent1"/>
                </a:solidFill>
                <a:latin typeface="Calibri"/>
                <a:cs typeface="Calibri"/>
              </a:rPr>
              <a:t>in vivo</a:t>
            </a:r>
          </a:p>
          <a:p>
            <a:pPr marL="200025" indent="-246063">
              <a:spcBef>
                <a:spcPts val="300"/>
              </a:spcBef>
              <a:buClr>
                <a:schemeClr val="accent2"/>
              </a:buClr>
              <a:buFont typeface="Georgia" pitchFamily="18" charset="0"/>
              <a:buChar char="▫"/>
            </a:pPr>
            <a:endParaRPr lang="en-US" sz="1600" dirty="0">
              <a:latin typeface="Georgia" pitchFamily="18" charset="0"/>
            </a:endParaRPr>
          </a:p>
        </p:txBody>
      </p:sp>
      <p:pic>
        <p:nvPicPr>
          <p:cNvPr id="3" name="Picture 2"/>
          <p:cNvPicPr>
            <a:picLocks noChangeAspect="1"/>
          </p:cNvPicPr>
          <p:nvPr/>
        </p:nvPicPr>
        <p:blipFill>
          <a:blip r:embed="rId6"/>
          <a:stretch>
            <a:fillRect/>
          </a:stretch>
        </p:blipFill>
        <p:spPr>
          <a:xfrm>
            <a:off x="-319306" y="-29178"/>
            <a:ext cx="9711859" cy="8021996"/>
          </a:xfrm>
          <a:prstGeom prst="rect">
            <a:avLst/>
          </a:prstGeom>
        </p:spPr>
      </p:pic>
    </p:spTree>
    <p:extLst>
      <p:ext uri="{BB962C8B-B14F-4D97-AF65-F5344CB8AC3E}">
        <p14:creationId xmlns:p14="http://schemas.microsoft.com/office/powerpoint/2010/main" val="41427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6" presetClass="emph" presetSubtype="0" fill="hold" nodeType="withEffect">
                                  <p:stCondLst>
                                    <p:cond delay="0"/>
                                  </p:stCondLst>
                                  <p:childTnLst>
                                    <p:animScale>
                                      <p:cBhvr>
                                        <p:cTn id="28"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a:t>
            </a:r>
            <a:r>
              <a:rPr lang="en-US" sz="3600" baseline="-25000" dirty="0"/>
              <a:t>1</a:t>
            </a:r>
            <a:r>
              <a:rPr lang="en-US" sz="3600" dirty="0"/>
              <a:t>-weighted </a:t>
            </a:r>
            <a:r>
              <a:rPr lang="en-US" sz="3600" dirty="0" smtClean="0"/>
              <a:t>brain images</a:t>
            </a:r>
            <a:endParaRPr lang="en-US" sz="3600" dirty="0"/>
          </a:p>
        </p:txBody>
      </p:sp>
      <p:sp>
        <p:nvSpPr>
          <p:cNvPr id="5" name="Footer Placeholder 4"/>
          <p:cNvSpPr>
            <a:spLocks noGrp="1"/>
          </p:cNvSpPr>
          <p:nvPr>
            <p:ph type="ftr" sz="quarter" idx="11"/>
          </p:nvPr>
        </p:nvSpPr>
        <p:spPr/>
        <p:txBody>
          <a:bodyPr/>
          <a:lstStyle/>
          <a:p>
            <a:r>
              <a:rPr lang="en-US" smtClean="0"/>
              <a:t>A. Retico</a:t>
            </a:r>
            <a:endParaRPr lang="en-US"/>
          </a:p>
        </p:txBody>
      </p:sp>
      <p:sp>
        <p:nvSpPr>
          <p:cNvPr id="6" name="Content Placeholder 2"/>
          <p:cNvSpPr>
            <a:spLocks noGrp="1"/>
          </p:cNvSpPr>
          <p:nvPr>
            <p:ph idx="1"/>
          </p:nvPr>
        </p:nvSpPr>
        <p:spPr>
          <a:xfrm>
            <a:off x="774700" y="1313178"/>
            <a:ext cx="7670800" cy="431664"/>
          </a:xfrm>
        </p:spPr>
        <p:txBody>
          <a:bodyPr>
            <a:normAutofit/>
          </a:bodyPr>
          <a:lstStyle/>
          <a:p>
            <a:pPr marL="0" indent="0">
              <a:buNone/>
            </a:pPr>
            <a:r>
              <a:rPr lang="en-US" sz="2000" dirty="0"/>
              <a:t>A</a:t>
            </a:r>
            <a:r>
              <a:rPr lang="en-US" sz="2000" dirty="0" smtClean="0"/>
              <a:t>xial slices of a human head with spatial </a:t>
            </a:r>
            <a:r>
              <a:rPr lang="en-US" sz="2000" dirty="0"/>
              <a:t>resolution </a:t>
            </a:r>
            <a:r>
              <a:rPr lang="en-US" sz="2000" dirty="0" smtClean="0"/>
              <a:t>of 1 mm</a:t>
            </a:r>
            <a:r>
              <a:rPr lang="en-US" sz="2000" baseline="30000" dirty="0" smtClean="0"/>
              <a:t>3</a:t>
            </a:r>
            <a:endParaRPr lang="en-US" sz="2000" baseline="30000" dirty="0"/>
          </a:p>
        </p:txBody>
      </p:sp>
      <p:pic>
        <p:nvPicPr>
          <p:cNvPr id="7" name="Picture 4" descr="t1_ax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859142"/>
            <a:ext cx="8395186" cy="3170057"/>
          </a:xfrm>
          <a:prstGeom prst="rect">
            <a:avLst/>
          </a:prstGeom>
          <a:noFill/>
          <a:ln w="9525">
            <a:solidFill>
              <a:srgbClr val="8000FF"/>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317625" y="5387975"/>
            <a:ext cx="7444274" cy="646331"/>
          </a:xfrm>
          <a:prstGeom prst="rect">
            <a:avLst/>
          </a:prstGeom>
          <a:noFill/>
          <a:ln w="38100" cmpd="sng">
            <a:solidFill>
              <a:schemeClr val="accent4"/>
            </a:solidFill>
          </a:ln>
        </p:spPr>
        <p:txBody>
          <a:bodyPr wrap="square" rtlCol="0">
            <a:spAutoFit/>
          </a:bodyPr>
          <a:lstStyle/>
          <a:p>
            <a:r>
              <a:rPr lang="en-US" dirty="0" smtClean="0">
                <a:latin typeface="Calibri"/>
                <a:cs typeface="Calibri"/>
              </a:rPr>
              <a:t>Grey Matter (GM) cortex can by followed and cortical thickness can be evaluated to investigate GM involvement in pathological conditions.</a:t>
            </a:r>
            <a:endParaRPr lang="en-US" dirty="0">
              <a:latin typeface="Calibri"/>
              <a:cs typeface="Calibri"/>
            </a:endParaRPr>
          </a:p>
        </p:txBody>
      </p:sp>
      <p:cxnSp>
        <p:nvCxnSpPr>
          <p:cNvPr id="9" name="Straight Arrow Connector 8"/>
          <p:cNvCxnSpPr>
            <a:stCxn id="8" idx="0"/>
          </p:cNvCxnSpPr>
          <p:nvPr/>
        </p:nvCxnSpPr>
        <p:spPr>
          <a:xfrm flipH="1" flipV="1">
            <a:off x="3835400" y="4181475"/>
            <a:ext cx="1204362" cy="1206500"/>
          </a:xfrm>
          <a:prstGeom prst="straightConnector1">
            <a:avLst/>
          </a:prstGeom>
          <a:ln w="38100" cmpd="sng">
            <a:solidFill>
              <a:srgbClr val="E8950E"/>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68271" y="1992868"/>
            <a:ext cx="1935829" cy="338554"/>
          </a:xfrm>
          <a:prstGeom prst="rect">
            <a:avLst/>
          </a:prstGeom>
          <a:solidFill>
            <a:schemeClr val="bg1"/>
          </a:solidFill>
          <a:ln w="38100" cmpd="sng">
            <a:solidFill>
              <a:schemeClr val="accent3"/>
            </a:solidFill>
          </a:ln>
        </p:spPr>
        <p:txBody>
          <a:bodyPr wrap="square" rtlCol="0">
            <a:spAutoFit/>
          </a:bodyPr>
          <a:lstStyle/>
          <a:p>
            <a:r>
              <a:rPr lang="en-US" sz="1600" dirty="0" smtClean="0">
                <a:latin typeface="Calibri"/>
                <a:cs typeface="Calibri"/>
              </a:rPr>
              <a:t>White Matter (WM)</a:t>
            </a:r>
            <a:endParaRPr lang="en-US" sz="1600" dirty="0">
              <a:latin typeface="Calibri"/>
              <a:cs typeface="Calibri"/>
            </a:endParaRPr>
          </a:p>
        </p:txBody>
      </p:sp>
      <p:sp>
        <p:nvSpPr>
          <p:cNvPr id="11" name="TextBox 10"/>
          <p:cNvSpPr txBox="1"/>
          <p:nvPr/>
        </p:nvSpPr>
        <p:spPr>
          <a:xfrm>
            <a:off x="2407571" y="2017236"/>
            <a:ext cx="1745329" cy="338554"/>
          </a:xfrm>
          <a:prstGeom prst="rect">
            <a:avLst/>
          </a:prstGeom>
          <a:solidFill>
            <a:schemeClr val="bg1"/>
          </a:solidFill>
          <a:ln w="38100" cmpd="sng">
            <a:solidFill>
              <a:schemeClr val="accent4"/>
            </a:solidFill>
          </a:ln>
        </p:spPr>
        <p:txBody>
          <a:bodyPr wrap="square" rtlCol="0">
            <a:spAutoFit/>
          </a:bodyPr>
          <a:lstStyle/>
          <a:p>
            <a:r>
              <a:rPr lang="en-US" sz="1600" dirty="0" smtClean="0">
                <a:latin typeface="Calibri"/>
                <a:cs typeface="Calibri"/>
              </a:rPr>
              <a:t>Grey Matter (GM)</a:t>
            </a:r>
            <a:endParaRPr lang="en-US" sz="1600" dirty="0">
              <a:latin typeface="Calibri"/>
              <a:cs typeface="Calibri"/>
            </a:endParaRPr>
          </a:p>
        </p:txBody>
      </p:sp>
      <p:sp>
        <p:nvSpPr>
          <p:cNvPr id="12" name="TextBox 11"/>
          <p:cNvSpPr txBox="1"/>
          <p:nvPr/>
        </p:nvSpPr>
        <p:spPr>
          <a:xfrm>
            <a:off x="5455571" y="4633436"/>
            <a:ext cx="2266029" cy="338554"/>
          </a:xfrm>
          <a:prstGeom prst="rect">
            <a:avLst/>
          </a:prstGeom>
          <a:solidFill>
            <a:schemeClr val="bg1"/>
          </a:solidFill>
          <a:ln w="38100" cmpd="sng">
            <a:solidFill>
              <a:schemeClr val="accent6"/>
            </a:solidFill>
          </a:ln>
        </p:spPr>
        <p:txBody>
          <a:bodyPr wrap="square" rtlCol="0">
            <a:spAutoFit/>
          </a:bodyPr>
          <a:lstStyle/>
          <a:p>
            <a:r>
              <a:rPr lang="en-US" sz="1600" dirty="0" smtClean="0">
                <a:latin typeface="Calibri"/>
                <a:cs typeface="Calibri"/>
              </a:rPr>
              <a:t>Cerebrospinal fluid (CSF)</a:t>
            </a:r>
            <a:endParaRPr lang="en-US" sz="1600" dirty="0">
              <a:latin typeface="Calibri"/>
              <a:cs typeface="Calibri"/>
            </a:endParaRPr>
          </a:p>
        </p:txBody>
      </p:sp>
      <p:cxnSp>
        <p:nvCxnSpPr>
          <p:cNvPr id="13" name="Straight Arrow Connector 12"/>
          <p:cNvCxnSpPr/>
          <p:nvPr/>
        </p:nvCxnSpPr>
        <p:spPr>
          <a:xfrm>
            <a:off x="3467100" y="2355790"/>
            <a:ext cx="368300" cy="374710"/>
          </a:xfrm>
          <a:prstGeom prst="straightConnector1">
            <a:avLst/>
          </a:prstGeom>
          <a:ln w="38100" cmpd="sng">
            <a:solidFill>
              <a:srgbClr val="E8950E"/>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2"/>
          </p:cNvCxnSpPr>
          <p:nvPr/>
        </p:nvCxnSpPr>
        <p:spPr>
          <a:xfrm flipH="1">
            <a:off x="4876800" y="2331422"/>
            <a:ext cx="1559386" cy="39907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519071" y="3314700"/>
            <a:ext cx="1120315" cy="1318736"/>
          </a:xfrm>
          <a:prstGeom prst="straightConnector1">
            <a:avLst/>
          </a:prstGeom>
          <a:ln w="38100" cmpd="sng">
            <a:solidFill>
              <a:srgbClr val="2C9C89"/>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flipH="1" flipV="1">
            <a:off x="4564306" y="3111500"/>
            <a:ext cx="2024280" cy="1521936"/>
          </a:xfrm>
          <a:prstGeom prst="straightConnector1">
            <a:avLst/>
          </a:prstGeom>
          <a:ln w="38100" cmpd="sng">
            <a:solidFill>
              <a:srgbClr val="2C9C89"/>
            </a:solidFill>
            <a:tailEnd type="arrow"/>
          </a:ln>
        </p:spPr>
        <p:style>
          <a:lnRef idx="2">
            <a:schemeClr val="accent1"/>
          </a:lnRef>
          <a:fillRef idx="0">
            <a:schemeClr val="accent1"/>
          </a:fillRef>
          <a:effectRef idx="1">
            <a:schemeClr val="accent1"/>
          </a:effectRef>
          <a:fontRef idx="minor">
            <a:schemeClr val="tx1"/>
          </a:fontRef>
        </p:style>
      </p:cxnSp>
      <p:sp>
        <p:nvSpPr>
          <p:cNvPr id="18" name="Slide Number Placeholder 4"/>
          <p:cNvSpPr>
            <a:spLocks noGrp="1"/>
          </p:cNvSpPr>
          <p:nvPr>
            <p:ph type="sldNum" sz="quarter" idx="12"/>
          </p:nvPr>
        </p:nvSpPr>
        <p:spPr>
          <a:xfrm>
            <a:off x="7808076" y="6517553"/>
            <a:ext cx="878723" cy="329184"/>
          </a:xfrm>
        </p:spPr>
        <p:txBody>
          <a:bodyPr/>
          <a:lstStyle/>
          <a:p>
            <a:fld id="{A6A17C52-B08B-0D42-B80D-D5D5801F1B19}" type="slidenum">
              <a:rPr lang="en-US" smtClean="0"/>
              <a:pPr/>
              <a:t>8</a:t>
            </a:fld>
            <a:endParaRPr lang="en-US"/>
          </a:p>
        </p:txBody>
      </p:sp>
    </p:spTree>
    <p:extLst>
      <p:ext uri="{BB962C8B-B14F-4D97-AF65-F5344CB8AC3E}">
        <p14:creationId xmlns:p14="http://schemas.microsoft.com/office/powerpoint/2010/main" val="7436090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26387</TotalTime>
  <Words>2120</Words>
  <Application>Microsoft Macintosh PowerPoint</Application>
  <PresentationFormat>On-screen Show (4:3)</PresentationFormat>
  <Paragraphs>344</Paragraphs>
  <Slides>30</Slides>
  <Notes>16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Arial Unicode MS</vt:lpstr>
      <vt:lpstr>Calibri</vt:lpstr>
      <vt:lpstr>Calibri Light</vt:lpstr>
      <vt:lpstr>Calisto MT</vt:lpstr>
      <vt:lpstr>Cambria</vt:lpstr>
      <vt:lpstr>Corbel</vt:lpstr>
      <vt:lpstr>DejaVu Sans</vt:lpstr>
      <vt:lpstr>Georgia</vt:lpstr>
      <vt:lpstr>ＭＳ Ｐゴシック</vt:lpstr>
      <vt:lpstr>Symbol</vt:lpstr>
      <vt:lpstr>Times New Roman</vt:lpstr>
      <vt:lpstr>Wingdings</vt:lpstr>
      <vt:lpstr>Wingdings 2</vt:lpstr>
      <vt:lpstr>宋体</vt:lpstr>
      <vt:lpstr>Arial</vt:lpstr>
      <vt:lpstr>Clarity</vt:lpstr>
      <vt:lpstr>Custom Design</vt:lpstr>
      <vt:lpstr>1_HDOfficeLightV0</vt:lpstr>
      <vt:lpstr>Medical Image Processing</vt:lpstr>
      <vt:lpstr>Outline</vt:lpstr>
      <vt:lpstr>Diagnostic imaging modalities </vt:lpstr>
      <vt:lpstr>Image processing and machine learning</vt:lpstr>
      <vt:lpstr>Measuring structure and function of the brain</vt:lpstr>
      <vt:lpstr>Structural MRI (sMRI) T1-w images</vt:lpstr>
      <vt:lpstr>Functional MRI (fMRI)</vt:lpstr>
      <vt:lpstr>Diffusion weighted imaging</vt:lpstr>
      <vt:lpstr>T1-weighted brain images</vt:lpstr>
      <vt:lpstr>Segmentation of brain components</vt:lpstr>
      <vt:lpstr>Brain parcellation</vt:lpstr>
      <vt:lpstr>Group comparison (voxel/regional level)</vt:lpstr>
      <vt:lpstr>The Alzheimer’s Disease Neuroimaging Initiative (ADNI)</vt:lpstr>
      <vt:lpstr>Dataset available in this study</vt:lpstr>
      <vt:lpstr>Example of MTL atrophy visibility on MRI structural data</vt:lpstr>
      <vt:lpstr>Voxel-Based Morphometry (VBM) analysis with SPM8</vt:lpstr>
      <vt:lpstr>VBM results: Structural abnormalities in AD subjects vs. Controls</vt:lpstr>
      <vt:lpstr>Limitation of the VBM approach</vt:lpstr>
      <vt:lpstr>Why using machine-learning techniques?</vt:lpstr>
      <vt:lpstr>Pattern classification in MRI data of Alzheimer’s disease</vt:lpstr>
      <vt:lpstr>Support Vector Machine (SVM) classification</vt:lpstr>
      <vt:lpstr>Support Vector Machine (SVM) classification</vt:lpstr>
      <vt:lpstr>Support Vector Machines (SVM)</vt:lpstr>
      <vt:lpstr>SVM Recursive Feature Elimination (SVM-RFE)</vt:lpstr>
      <vt:lpstr>Local vs. global approach</vt:lpstr>
      <vt:lpstr>Advantages of SVM analysis</vt:lpstr>
      <vt:lpstr>Where this pipeline can be improved?</vt:lpstr>
      <vt:lpstr>Deep learning </vt:lpstr>
      <vt:lpstr>The tissue border enhancement (TBE) sequence</vt:lpstr>
      <vt:lpstr>7T MRI in Polymicrogyria</vt:lpstr>
    </vt:vector>
  </TitlesOfParts>
  <Company>INFN</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Alessandra Retico</dc:creator>
  <cp:lastModifiedBy>Microsoft Office User</cp:lastModifiedBy>
  <cp:revision>1031</cp:revision>
  <dcterms:created xsi:type="dcterms:W3CDTF">2015-08-31T07:18:31Z</dcterms:created>
  <dcterms:modified xsi:type="dcterms:W3CDTF">2016-07-05T12:39:40Z</dcterms:modified>
</cp:coreProperties>
</file>