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2"/>
  </p:notesMasterIdLst>
  <p:handoutMasterIdLst>
    <p:handoutMasterId r:id="rId13"/>
  </p:handoutMasterIdLst>
  <p:sldIdLst>
    <p:sldId id="256" r:id="rId2"/>
    <p:sldId id="396" r:id="rId3"/>
    <p:sldId id="410" r:id="rId4"/>
    <p:sldId id="385" r:id="rId5"/>
    <p:sldId id="401" r:id="rId6"/>
    <p:sldId id="404" r:id="rId7"/>
    <p:sldId id="405" r:id="rId8"/>
    <p:sldId id="406" r:id="rId9"/>
    <p:sldId id="402" r:id="rId10"/>
    <p:sldId id="411" r:id="rId11"/>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5437"/>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27" autoAdjust="0"/>
  </p:normalViewPr>
  <p:slideViewPr>
    <p:cSldViewPr>
      <p:cViewPr varScale="1">
        <p:scale>
          <a:sx n="111" d="100"/>
          <a:sy n="111" d="100"/>
        </p:scale>
        <p:origin x="91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62"/>
    </p:cViewPr>
  </p:sorterViewPr>
  <p:notesViewPr>
    <p:cSldViewPr>
      <p:cViewPr varScale="1">
        <p:scale>
          <a:sx n="57" d="100"/>
          <a:sy n="57" d="100"/>
        </p:scale>
        <p:origin x="-2796" y="-96"/>
      </p:cViewPr>
      <p:guideLst>
        <p:guide orient="horz" pos="3224"/>
        <p:guide pos="2236"/>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l-GR"/>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5A7BF09B-35BB-4180-835D-27B4BCE5AEBB}" type="datetimeFigureOut">
              <a:rPr lang="el-GR" smtClean="0"/>
              <a:pPr/>
              <a:t>5/7/2016</a:t>
            </a:fld>
            <a:endParaRPr lang="el-GR"/>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el-GR"/>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2112E90E-D4BC-400C-895C-4F37B4F72743}" type="slidenum">
              <a:rPr lang="el-GR" smtClean="0"/>
              <a:pPr/>
              <a:t>‹#›</a:t>
            </a:fld>
            <a:endParaRPr lang="el-GR"/>
          </a:p>
        </p:txBody>
      </p:sp>
    </p:spTree>
    <p:extLst>
      <p:ext uri="{BB962C8B-B14F-4D97-AF65-F5344CB8AC3E}">
        <p14:creationId xmlns:p14="http://schemas.microsoft.com/office/powerpoint/2010/main" val="3913392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l-GR"/>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7F8D5233-3661-4CBF-925F-61D81825B7A8}" type="datetimeFigureOut">
              <a:rPr lang="el-GR" smtClean="0"/>
              <a:pPr/>
              <a:t>5/7/2016</a:t>
            </a:fld>
            <a:endParaRPr lang="el-GR"/>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l-GR"/>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l-GR"/>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0555B18A-C26E-4165-8B9F-2967DD8888FD}" type="slidenum">
              <a:rPr lang="el-GR" smtClean="0"/>
              <a:pPr/>
              <a:t>‹#›</a:t>
            </a:fld>
            <a:endParaRPr lang="el-GR"/>
          </a:p>
        </p:txBody>
      </p:sp>
    </p:spTree>
    <p:extLst>
      <p:ext uri="{BB962C8B-B14F-4D97-AF65-F5344CB8AC3E}">
        <p14:creationId xmlns:p14="http://schemas.microsoft.com/office/powerpoint/2010/main" val="1599720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0555B18A-C26E-4165-8B9F-2967DD8888FD}" type="slidenum">
              <a:rPr lang="el-GR" smtClean="0"/>
              <a:pPr/>
              <a:t>1</a:t>
            </a:fld>
            <a:endParaRPr lang="el-GR" dirty="0"/>
          </a:p>
        </p:txBody>
      </p:sp>
    </p:spTree>
    <p:extLst>
      <p:ext uri="{BB962C8B-B14F-4D97-AF65-F5344CB8AC3E}">
        <p14:creationId xmlns:p14="http://schemas.microsoft.com/office/powerpoint/2010/main" val="2100549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9</a:t>
            </a:fld>
            <a:endParaRPr lang="el-GR"/>
          </a:p>
        </p:txBody>
      </p:sp>
    </p:spTree>
    <p:extLst>
      <p:ext uri="{BB962C8B-B14F-4D97-AF65-F5344CB8AC3E}">
        <p14:creationId xmlns:p14="http://schemas.microsoft.com/office/powerpoint/2010/main" val="2748933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Master" Target="../slideMasters/slideMaster1.xml"/><Relationship Id="rId5" Type="http://schemas.openxmlformats.org/officeDocument/2006/relationships/image" Target="../media/image5.gif"/><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p:nvPr userDrawn="1"/>
        </p:nvSpPr>
        <p:spPr>
          <a:xfrm>
            <a:off x="0" y="0"/>
            <a:ext cx="9144000" cy="3428999"/>
          </a:xfrm>
          <a:prstGeom prst="rect">
            <a:avLst/>
          </a:prstGeom>
          <a:gradFill flip="none" rotWithShape="1">
            <a:gsLst>
              <a:gs pos="0">
                <a:schemeClr val="accent2">
                  <a:lumMod val="50000"/>
                </a:schemeClr>
              </a:gs>
              <a:gs pos="100000">
                <a:schemeClr val="accent2">
                  <a:lumMod val="7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0" y="3429000"/>
            <a:ext cx="9144000" cy="6095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Subtitle 8"/>
          <p:cNvSpPr>
            <a:spLocks noGrp="1"/>
          </p:cNvSpPr>
          <p:nvPr>
            <p:ph type="subTitle" idx="1" hasCustomPrompt="1"/>
          </p:nvPr>
        </p:nvSpPr>
        <p:spPr>
          <a:xfrm>
            <a:off x="457200" y="3429000"/>
            <a:ext cx="6096000" cy="609600"/>
          </a:xfrm>
        </p:spPr>
        <p:txBody>
          <a:bodyPr anchor="ctr"/>
          <a:lstStyle>
            <a:lvl1pPr marL="0" indent="0" algn="l">
              <a:buNone/>
              <a:defRPr sz="2600">
                <a:solidFill>
                  <a:schemeClr val="tx2">
                    <a:lumMod val="20000"/>
                    <a:lumOff val="8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Subtitle</a:t>
            </a:r>
            <a:endParaRPr kumimoji="0" lang="en-US" dirty="0"/>
          </a:p>
        </p:txBody>
      </p:sp>
      <p:sp>
        <p:nvSpPr>
          <p:cNvPr id="8" name="Title 7"/>
          <p:cNvSpPr>
            <a:spLocks noGrp="1"/>
          </p:cNvSpPr>
          <p:nvPr>
            <p:ph type="ctrTitle"/>
          </p:nvPr>
        </p:nvSpPr>
        <p:spPr>
          <a:xfrm>
            <a:off x="457200" y="838200"/>
            <a:ext cx="8229600" cy="1470025"/>
          </a:xfrm>
        </p:spPr>
        <p:txBody>
          <a:bodyPr anchor="ctr">
            <a:normAutofit/>
          </a:bodyPr>
          <a:lstStyle>
            <a:lvl1pPr algn="ctr">
              <a:defRPr lang="en-US" sz="3600" u="none" cap="small" baseline="0" dirty="0">
                <a:solidFill>
                  <a:srgbClr val="FFFFFF"/>
                </a:solidFill>
              </a:defRPr>
            </a:lvl1pPr>
          </a:lstStyle>
          <a:p>
            <a:endParaRPr kumimoji="0" lang="en-US" dirty="0"/>
          </a:p>
        </p:txBody>
      </p:sp>
      <p:sp>
        <p:nvSpPr>
          <p:cNvPr id="21" name="Rectangle 20"/>
          <p:cNvSpPr/>
          <p:nvPr userDrawn="1"/>
        </p:nvSpPr>
        <p:spPr>
          <a:xfrm>
            <a:off x="71500" y="3609020"/>
            <a:ext cx="270030" cy="27003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1" name="Straight Connector 30"/>
          <p:cNvCxnSpPr/>
          <p:nvPr userDrawn="1"/>
        </p:nvCxnSpPr>
        <p:spPr>
          <a:xfrm>
            <a:off x="0" y="3429000"/>
            <a:ext cx="9144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0" name="Picture 9" descr="PatternMatchingBlackboard.gif"/>
          <p:cNvPicPr>
            <a:picLocks noChangeAspect="1"/>
          </p:cNvPicPr>
          <p:nvPr userDrawn="1"/>
        </p:nvPicPr>
        <p:blipFill>
          <a:blip r:embed="rId2" cstate="print"/>
          <a:stretch>
            <a:fillRect/>
          </a:stretch>
        </p:blipFill>
        <p:spPr>
          <a:xfrm>
            <a:off x="6057165" y="4086835"/>
            <a:ext cx="2827165" cy="2744014"/>
          </a:xfrm>
          <a:prstGeom prst="rect">
            <a:avLst/>
          </a:prstGeom>
        </p:spPr>
      </p:pic>
      <p:pic>
        <p:nvPicPr>
          <p:cNvPr id="17" name="Picture 16" descr="ATLASexperiment.jpg"/>
          <p:cNvPicPr>
            <a:picLocks noChangeAspect="1"/>
          </p:cNvPicPr>
          <p:nvPr userDrawn="1"/>
        </p:nvPicPr>
        <p:blipFill>
          <a:blip r:embed="rId3" cstate="print"/>
          <a:stretch>
            <a:fillRect/>
          </a:stretch>
        </p:blipFill>
        <p:spPr>
          <a:xfrm>
            <a:off x="2681790" y="5724255"/>
            <a:ext cx="2655295" cy="1102621"/>
          </a:xfrm>
          <a:prstGeom prst="rect">
            <a:avLst/>
          </a:prstGeom>
        </p:spPr>
      </p:pic>
      <p:pic>
        <p:nvPicPr>
          <p:cNvPr id="12" name="Picture 11" descr="Logo_unipi.jpg"/>
          <p:cNvPicPr>
            <a:picLocks noChangeAspect="1"/>
          </p:cNvPicPr>
          <p:nvPr userDrawn="1"/>
        </p:nvPicPr>
        <p:blipFill>
          <a:blip r:embed="rId4" cstate="print"/>
          <a:stretch>
            <a:fillRect/>
          </a:stretch>
        </p:blipFill>
        <p:spPr>
          <a:xfrm>
            <a:off x="90010" y="5649222"/>
            <a:ext cx="1331640" cy="1208777"/>
          </a:xfrm>
          <a:prstGeom prst="rect">
            <a:avLst/>
          </a:prstGeom>
        </p:spPr>
      </p:pic>
      <p:pic>
        <p:nvPicPr>
          <p:cNvPr id="13" name="Picture 12" descr="20140103114318!INFN.gif"/>
          <p:cNvPicPr>
            <a:picLocks noChangeAspect="1"/>
          </p:cNvPicPr>
          <p:nvPr userDrawn="1"/>
        </p:nvPicPr>
        <p:blipFill>
          <a:blip r:embed="rId5" cstate="print"/>
          <a:stretch>
            <a:fillRect/>
          </a:stretch>
        </p:blipFill>
        <p:spPr>
          <a:xfrm>
            <a:off x="1421650" y="5667168"/>
            <a:ext cx="1215135" cy="1190832"/>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only">
    <p:spTree>
      <p:nvGrpSpPr>
        <p:cNvPr id="1" name=""/>
        <p:cNvGrpSpPr/>
        <p:nvPr/>
      </p:nvGrpSpPr>
      <p:grpSpPr>
        <a:xfrm>
          <a:off x="0" y="0"/>
          <a:ext cx="0" cy="0"/>
          <a:chOff x="0" y="0"/>
          <a:chExt cx="0" cy="0"/>
        </a:xfrm>
      </p:grpSpPr>
      <p:sp>
        <p:nvSpPr>
          <p:cNvPr id="14" name="Rectangle 13"/>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Footer Placeholder 16"/>
          <p:cNvSpPr>
            <a:spLocks noGrp="1"/>
          </p:cNvSpPr>
          <p:nvPr>
            <p:ph type="ftr" sz="quarter" idx="11"/>
          </p:nvPr>
        </p:nvSpPr>
        <p:spPr/>
        <p:txBody>
          <a:bodyPr/>
          <a:lstStyle/>
          <a:p>
            <a:r>
              <a:rPr lang="pt-BR" smtClean="0"/>
              <a:t>C.-L. Sotiropoulou - Pisa, 05/07/2016</a:t>
            </a:r>
            <a:endParaRPr lang="en-US" dirty="0"/>
          </a:p>
        </p:txBody>
      </p:sp>
      <p:sp>
        <p:nvSpPr>
          <p:cNvPr id="6" name="Content Placeholder 7"/>
          <p:cNvSpPr>
            <a:spLocks noGrp="1"/>
          </p:cNvSpPr>
          <p:nvPr>
            <p:ph sz="quarter" idx="1"/>
          </p:nvPr>
        </p:nvSpPr>
        <p:spPr>
          <a:xfrm>
            <a:off x="914400" y="548680"/>
            <a:ext cx="7772400" cy="547112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7" name="Rectangle 6"/>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itle 1"/>
          <p:cNvSpPr>
            <a:spLocks noGrp="1"/>
          </p:cNvSpPr>
          <p:nvPr>
            <p:ph type="title"/>
          </p:nvPr>
        </p:nvSpPr>
        <p:spPr/>
        <p:txBody>
          <a:bodyPr/>
          <a:lstStyle>
            <a:lvl1pPr>
              <a:defRPr sz="3600"/>
            </a:lvl1pPr>
          </a:lstStyle>
          <a:p>
            <a:r>
              <a:rPr kumimoji="0" lang="en-US" dirty="0" smtClean="0"/>
              <a:t>Click to edit Master title style</a:t>
            </a:r>
            <a:endParaRPr kumimoji="0" lang="en-US" dirty="0"/>
          </a:p>
        </p:txBody>
      </p:sp>
      <p:sp>
        <p:nvSpPr>
          <p:cNvPr id="5" name="Footer Placeholder 4"/>
          <p:cNvSpPr>
            <a:spLocks noGrp="1"/>
          </p:cNvSpPr>
          <p:nvPr>
            <p:ph type="ftr" sz="quarter" idx="11"/>
          </p:nvPr>
        </p:nvSpPr>
        <p:spPr/>
        <p:txBody>
          <a:bodyPr/>
          <a:lstStyle/>
          <a:p>
            <a:r>
              <a:rPr lang="pt-BR" smtClean="0"/>
              <a:t>C.-L. Sotiropoulou - Pisa, 05/07/2016</a:t>
            </a:r>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0" name="Straight Connector 9"/>
          <p:cNvCxnSpPr/>
          <p:nvPr userDrawn="1"/>
        </p:nvCxnSpPr>
        <p:spPr>
          <a:xfrm>
            <a:off x="926595" y="1268760"/>
            <a:ext cx="77408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Slide Number Placeholder 6"/>
          <p:cNvSpPr>
            <a:spLocks noGrp="1"/>
          </p:cNvSpPr>
          <p:nvPr>
            <p:ph type="sldNum" sz="quarter" idx="4"/>
          </p:nvPr>
        </p:nvSpPr>
        <p:spPr>
          <a:xfrm>
            <a:off x="7002270" y="653434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9A61-EB25-4A3D-859B-444786636CDA}"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493785"/>
            <a:ext cx="7772400" cy="820790"/>
          </a:xfrm>
          <a:solidFill>
            <a:schemeClr val="accent1"/>
          </a:solidFill>
        </p:spPr>
        <p:txBody>
          <a:bodyPr anchor="b" anchorCtr="0"/>
          <a:lstStyle>
            <a:lvl1pPr algn="l">
              <a:buNone/>
              <a:defRPr sz="4000" b="0" cap="none">
                <a:solidFill>
                  <a:schemeClr val="bg1"/>
                </a:solidFill>
              </a:defRPr>
            </a:lvl1pPr>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701570" y="2393885"/>
            <a:ext cx="7772400" cy="3536358"/>
          </a:xfrm>
          <a:solidFill>
            <a:schemeClr val="tx2">
              <a:lumMod val="75000"/>
            </a:schemeClr>
          </a:solidFill>
        </p:spPr>
        <p:txBody>
          <a:bodyPr anchor="t" anchorCtr="0"/>
          <a:lstStyle>
            <a:lvl1pPr marL="0" indent="0">
              <a:spcBef>
                <a:spcPts val="600"/>
              </a:spcBef>
              <a:buClr>
                <a:schemeClr val="bg1"/>
              </a:buClr>
              <a:buFont typeface="Wingdings" pitchFamily="2" charset="2"/>
              <a:buChar char="§"/>
              <a:defRPr sz="24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6172200" y="6191250"/>
            <a:ext cx="2476500" cy="476250"/>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pt-BR" smtClean="0"/>
              <a:t>C.-L. Sotiropoulou - Pisa, 05/07/2016</a:t>
            </a:r>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Rectangle 9"/>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172200" y="6191250"/>
            <a:ext cx="2476500" cy="476250"/>
          </a:xfrm>
          <a:prstGeom prst="rect">
            <a:avLst/>
          </a:prstGeom>
        </p:spPr>
        <p:txBody>
          <a:bodyPr/>
          <a:lstStyle/>
          <a:p>
            <a:endParaRPr lang="en-US"/>
          </a:p>
        </p:txBody>
      </p:sp>
      <p:sp>
        <p:nvSpPr>
          <p:cNvPr id="6" name="Rectangle 5"/>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172200" y="6191250"/>
            <a:ext cx="2476500" cy="476250"/>
          </a:xfrm>
          <a:prstGeom prst="rect">
            <a:avLst/>
          </a:prstGeom>
        </p:spPr>
        <p:txBody>
          <a:bodyPr/>
          <a:lstStyle/>
          <a:p>
            <a:endParaRPr lang="en-US"/>
          </a:p>
        </p:txBody>
      </p:sp>
      <p:sp>
        <p:nvSpPr>
          <p:cNvPr id="5" name="Rectangle 4"/>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239325" y="6527195"/>
            <a:ext cx="5547810" cy="457200"/>
          </a:xfrm>
          <a:prstGeom prst="rect">
            <a:avLst/>
          </a:prstGeom>
        </p:spPr>
        <p:txBody>
          <a:bodyPr anchor="ctr" anchorCtr="0"/>
          <a:lstStyle>
            <a:lvl1pPr eaLnBrk="1" latinLnBrk="0" hangingPunct="1">
              <a:defRPr kumimoji="0" sz="1200">
                <a:solidFill>
                  <a:schemeClr val="tx2"/>
                </a:solidFill>
              </a:defRPr>
            </a:lvl1pPr>
          </a:lstStyle>
          <a:p>
            <a:r>
              <a:rPr lang="pt-BR" smtClean="0"/>
              <a:t>C.-L. Sotiropoulou - Pisa, 05/07/2016</a:t>
            </a:r>
            <a:endParaRPr lang="en-US" dirty="0"/>
          </a:p>
        </p:txBody>
      </p:sp>
      <p:sp>
        <p:nvSpPr>
          <p:cNvPr id="6" name="Rectangle 5"/>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Slide Number Placeholder 6"/>
          <p:cNvSpPr>
            <a:spLocks noGrp="1"/>
          </p:cNvSpPr>
          <p:nvPr>
            <p:ph type="sldNum" sz="quarter" idx="4"/>
          </p:nvPr>
        </p:nvSpPr>
        <p:spPr>
          <a:xfrm>
            <a:off x="7028910" y="657426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9A61-EB25-4A3D-859B-444786636CD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6" r:id="rId6"/>
    <p:sldLayoutId id="2147483667" r:id="rId7"/>
  </p:sldLayoutIdLst>
  <p:timing>
    <p:tnLst>
      <p:par>
        <p:cTn id="1" dur="indefinite" restart="never" nodeType="tmRoot"/>
      </p:par>
    </p:tnLst>
  </p:timing>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300"/>
        </a:spcBef>
        <a:spcAft>
          <a:spcPts val="300"/>
        </a:spcAft>
        <a:buClr>
          <a:schemeClr val="accent3"/>
        </a:buClr>
        <a:buSzPct val="85000"/>
        <a:buFont typeface="Wingdings 2"/>
        <a:buChar char=""/>
        <a:defRPr kumimoji="0" sz="2400" kern="1200">
          <a:solidFill>
            <a:schemeClr val="tx1"/>
          </a:solidFill>
          <a:latin typeface="+mn-lt"/>
          <a:ea typeface="+mn-ea"/>
          <a:cs typeface="+mn-cs"/>
        </a:defRPr>
      </a:lvl1pPr>
      <a:lvl2pPr marL="548640" indent="-228600" algn="l" rtl="0" eaLnBrk="1" latinLnBrk="0" hangingPunct="1">
        <a:spcBef>
          <a:spcPts val="300"/>
        </a:spcBef>
        <a:spcAft>
          <a:spcPts val="300"/>
        </a:spcAft>
        <a:buClr>
          <a:schemeClr val="accent2">
            <a:lumMod val="75000"/>
          </a:schemeClr>
        </a:buClr>
        <a:buSzPct val="85000"/>
        <a:buFont typeface="Wingdings 2"/>
        <a:buChar char=""/>
        <a:defRPr kumimoji="0" sz="2000" kern="1200">
          <a:solidFill>
            <a:schemeClr val="tx1"/>
          </a:solidFill>
          <a:latin typeface="+mn-lt"/>
          <a:ea typeface="+mn-ea"/>
          <a:cs typeface="+mn-cs"/>
        </a:defRPr>
      </a:lvl2pPr>
      <a:lvl3pPr marL="822960" indent="-228600" algn="l" rtl="0" eaLnBrk="1" latinLnBrk="0" hangingPunct="1">
        <a:spcBef>
          <a:spcPts val="300"/>
        </a:spcBef>
        <a:spcAft>
          <a:spcPts val="300"/>
        </a:spcAft>
        <a:buClr>
          <a:schemeClr val="accent3">
            <a:lumMod val="40000"/>
            <a:lumOff val="60000"/>
          </a:schemeClr>
        </a:buClr>
        <a:buSzPct val="85000"/>
        <a:buFont typeface="Wingdings 2"/>
        <a:buChar char=""/>
        <a:defRPr kumimoji="0" sz="1800" kern="1200">
          <a:solidFill>
            <a:schemeClr val="tx1"/>
          </a:solidFill>
          <a:latin typeface="+mn-lt"/>
          <a:ea typeface="+mn-ea"/>
          <a:cs typeface="+mn-cs"/>
        </a:defRPr>
      </a:lvl3pPr>
      <a:lvl4pPr marL="1097280" indent="-228600" algn="l" rtl="0" eaLnBrk="1" latinLnBrk="0" hangingPunct="1">
        <a:spcBef>
          <a:spcPts val="300"/>
        </a:spcBef>
        <a:spcAft>
          <a:spcPts val="300"/>
        </a:spcAft>
        <a:buClr>
          <a:schemeClr val="accent2"/>
        </a:buClr>
        <a:buSzPct val="80000"/>
        <a:buFont typeface="Wingdings 2"/>
        <a:buChar char=""/>
        <a:defRPr kumimoji="0" sz="1800" kern="1200">
          <a:solidFill>
            <a:schemeClr val="tx1"/>
          </a:solidFill>
          <a:latin typeface="+mn-lt"/>
          <a:ea typeface="+mn-ea"/>
          <a:cs typeface="+mn-cs"/>
        </a:defRPr>
      </a:lvl4pPr>
      <a:lvl5pPr marL="1371600" indent="-228600" algn="l" rtl="0" eaLnBrk="1" latinLnBrk="0" hangingPunct="1">
        <a:spcBef>
          <a:spcPts val="300"/>
        </a:spcBef>
        <a:spcAft>
          <a:spcPts val="300"/>
        </a:spcAft>
        <a:buClr>
          <a:schemeClr val="accent3">
            <a:lumMod val="60000"/>
            <a:lumOff val="40000"/>
          </a:schemeClr>
        </a:buClr>
        <a:buFontTx/>
        <a:buChar char="o"/>
        <a:defRPr kumimoji="0" sz="18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8.wmf"/><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12.png"/><Relationship Id="rId11" Type="http://schemas.openxmlformats.org/officeDocument/2006/relationships/oleObject" Target="../embeddings/oleObject1.bin"/><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Calliope-Louisa Sotiropoulou</a:t>
            </a:r>
            <a:endParaRPr lang="el-GR" dirty="0"/>
          </a:p>
        </p:txBody>
      </p:sp>
      <p:sp>
        <p:nvSpPr>
          <p:cNvPr id="5" name="Title 2"/>
          <p:cNvSpPr txBox="1">
            <a:spLocks/>
          </p:cNvSpPr>
          <p:nvPr/>
        </p:nvSpPr>
        <p:spPr>
          <a:xfrm>
            <a:off x="386535" y="1558280"/>
            <a:ext cx="8229600" cy="520570"/>
          </a:xfrm>
          <a:prstGeom prst="rect">
            <a:avLst/>
          </a:prstGeom>
        </p:spPr>
        <p:txBody>
          <a:bodyPr bIns="9144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800" cap="small" noProof="0" dirty="0" smtClean="0">
                <a:solidFill>
                  <a:srgbClr val="FFFFFF"/>
                </a:solidFill>
                <a:latin typeface="+mj-lt"/>
                <a:ea typeface="+mj-ea"/>
                <a:cs typeface="+mj-cs"/>
              </a:rPr>
              <a:t>Cognitive Image Processing</a:t>
            </a:r>
          </a:p>
        </p:txBody>
      </p:sp>
      <p:sp>
        <p:nvSpPr>
          <p:cNvPr id="7" name="Title 2"/>
          <p:cNvSpPr>
            <a:spLocks noGrp="1"/>
          </p:cNvSpPr>
          <p:nvPr>
            <p:ph type="ctrTitle"/>
          </p:nvPr>
        </p:nvSpPr>
        <p:spPr>
          <a:xfrm>
            <a:off x="457200" y="188640"/>
            <a:ext cx="8229600" cy="520570"/>
          </a:xfrm>
        </p:spPr>
        <p:txBody>
          <a:bodyPr>
            <a:normAutofit fontScale="90000"/>
          </a:bodyPr>
          <a:lstStyle/>
          <a:p>
            <a:r>
              <a:rPr lang="en-US" sz="1600" dirty="0" smtClean="0"/>
              <a:t>Image Processing Meeting 05/07/2016</a:t>
            </a:r>
            <a:br>
              <a:rPr lang="en-US" sz="1600" dirty="0" smtClean="0"/>
            </a:br>
            <a:endParaRPr lang="el-GR"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Footer Placeholder 2"/>
          <p:cNvSpPr>
            <a:spLocks noGrp="1"/>
          </p:cNvSpPr>
          <p:nvPr>
            <p:ph type="ftr" sz="quarter" idx="11"/>
          </p:nvPr>
        </p:nvSpPr>
        <p:spPr/>
        <p:txBody>
          <a:bodyPr/>
          <a:lstStyle/>
          <a:p>
            <a:r>
              <a:rPr lang="pt-BR" smtClean="0"/>
              <a:t>C.-L. Sotiropoulou - Pisa, 05/07/2016</a:t>
            </a:r>
            <a:endParaRPr lang="en-US" dirty="0"/>
          </a:p>
        </p:txBody>
      </p:sp>
      <p:sp>
        <p:nvSpPr>
          <p:cNvPr id="4" name="Content Placeholder 3"/>
          <p:cNvSpPr>
            <a:spLocks noGrp="1"/>
          </p:cNvSpPr>
          <p:nvPr>
            <p:ph sz="quarter" idx="1"/>
          </p:nvPr>
        </p:nvSpPr>
        <p:spPr/>
        <p:txBody>
          <a:bodyPr/>
          <a:lstStyle/>
          <a:p>
            <a:endParaRPr lang="el-GR"/>
          </a:p>
        </p:txBody>
      </p:sp>
      <p:sp>
        <p:nvSpPr>
          <p:cNvPr id="5" name="Slide Number Placeholder 4"/>
          <p:cNvSpPr>
            <a:spLocks noGrp="1"/>
          </p:cNvSpPr>
          <p:nvPr>
            <p:ph type="sldNum" sz="quarter" idx="4"/>
          </p:nvPr>
        </p:nvSpPr>
        <p:spPr/>
        <p:txBody>
          <a:bodyPr/>
          <a:lstStyle/>
          <a:p>
            <a:fld id="{275F9A61-EB25-4A3D-859B-444786636CDA}" type="slidenum">
              <a:rPr lang="el-GR" smtClean="0"/>
              <a:pPr/>
              <a:t>10</a:t>
            </a:fld>
            <a:endParaRPr lang="el-GR"/>
          </a:p>
        </p:txBody>
      </p:sp>
      <p:pic>
        <p:nvPicPr>
          <p:cNvPr id="6" name="Picture 5"/>
          <p:cNvPicPr>
            <a:picLocks noChangeAspect="1"/>
          </p:cNvPicPr>
          <p:nvPr/>
        </p:nvPicPr>
        <p:blipFill>
          <a:blip r:embed="rId2"/>
          <a:stretch>
            <a:fillRect/>
          </a:stretch>
        </p:blipFill>
        <p:spPr>
          <a:xfrm>
            <a:off x="431540" y="197514"/>
            <a:ext cx="8570822" cy="6329681"/>
          </a:xfrm>
          <a:prstGeom prst="rect">
            <a:avLst/>
          </a:prstGeom>
        </p:spPr>
      </p:pic>
    </p:spTree>
    <p:extLst>
      <p:ext uri="{BB962C8B-B14F-4D97-AF65-F5344CB8AC3E}">
        <p14:creationId xmlns:p14="http://schemas.microsoft.com/office/powerpoint/2010/main" val="2158110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Cognitive Image Processing:</a:t>
            </a:r>
            <a:br>
              <a:rPr lang="en-US" dirty="0" smtClean="0"/>
            </a:br>
            <a:r>
              <a:rPr lang="en-US" dirty="0" smtClean="0"/>
              <a:t>Algorithm</a:t>
            </a:r>
            <a:endParaRPr lang="el-GR" dirty="0"/>
          </a:p>
        </p:txBody>
      </p:sp>
      <p:sp>
        <p:nvSpPr>
          <p:cNvPr id="3" name="Content Placeholder 2"/>
          <p:cNvSpPr>
            <a:spLocks noGrp="1"/>
          </p:cNvSpPr>
          <p:nvPr>
            <p:ph sz="quarter" idx="1"/>
          </p:nvPr>
        </p:nvSpPr>
        <p:spPr/>
        <p:txBody>
          <a:bodyPr/>
          <a:lstStyle/>
          <a:p>
            <a:r>
              <a:rPr lang="en-GB" b="1" dirty="0" smtClean="0">
                <a:latin typeface="Arial" panose="020B0604020202020204" pitchFamily="34" charset="0"/>
                <a:cs typeface="Arial" panose="020B0604020202020204" pitchFamily="34" charset="0"/>
              </a:rPr>
              <a:t>Build small arrays of pixels (3x3 for static images or 3x3x3 for movies – 3</a:t>
            </a:r>
            <a:r>
              <a:rPr lang="en-GB" b="1" baseline="30000" dirty="0" smtClean="0">
                <a:latin typeface="Arial" panose="020B0604020202020204" pitchFamily="34" charset="0"/>
                <a:cs typeface="Arial" panose="020B0604020202020204" pitchFamily="34" charset="0"/>
              </a:rPr>
              <a:t>rd</a:t>
            </a:r>
            <a:r>
              <a:rPr lang="en-GB" b="1" dirty="0" smtClean="0">
                <a:latin typeface="Arial" panose="020B0604020202020204" pitchFamily="34" charset="0"/>
                <a:cs typeface="Arial" panose="020B0604020202020204" pitchFamily="34" charset="0"/>
              </a:rPr>
              <a:t> dimension for time) that are AM patterns </a:t>
            </a:r>
            <a:r>
              <a:rPr lang="en-GB" sz="1600" i="1" dirty="0" smtClean="0">
                <a:latin typeface="Arial" panose="020B0604020202020204" pitchFamily="34" charset="0"/>
                <a:cs typeface="Arial" panose="020B0604020202020204" pitchFamily="34" charset="0"/>
              </a:rPr>
              <a:t>(M. Del. Viva, G. </a:t>
            </a:r>
            <a:r>
              <a:rPr lang="en-GB" sz="1600" i="1" dirty="0" err="1" smtClean="0">
                <a:latin typeface="Arial" panose="020B0604020202020204" pitchFamily="34" charset="0"/>
                <a:cs typeface="Arial" panose="020B0604020202020204" pitchFamily="34" charset="0"/>
              </a:rPr>
              <a:t>Punzi</a:t>
            </a:r>
            <a:r>
              <a:rPr lang="en-GB" sz="1600" i="1" dirty="0" smtClean="0">
                <a:latin typeface="Arial" panose="020B0604020202020204" pitchFamily="34" charset="0"/>
                <a:cs typeface="Arial" panose="020B0604020202020204" pitchFamily="34" charset="0"/>
              </a:rPr>
              <a:t>)</a:t>
            </a:r>
            <a:r>
              <a:rPr lang="en-GB" sz="2000" dirty="0" smtClean="0">
                <a:solidFill>
                  <a:srgbClr val="002060"/>
                </a:solidFill>
                <a:latin typeface="Arial" panose="020B0604020202020204" pitchFamily="34" charset="0"/>
                <a:cs typeface="Arial" panose="020B0604020202020204" pitchFamily="34" charset="0"/>
              </a:rPr>
              <a:t> </a:t>
            </a:r>
            <a:r>
              <a:rPr lang="it-IT" sz="6600" dirty="0" smtClean="0">
                <a:solidFill>
                  <a:srgbClr val="002060"/>
                </a:solidFill>
                <a:latin typeface="Arial" panose="020B0604020202020204" pitchFamily="34" charset="0"/>
                <a:cs typeface="Arial" panose="020B0604020202020204" pitchFamily="34" charset="0"/>
              </a:rPr>
              <a:t/>
            </a:r>
            <a:br>
              <a:rPr lang="it-IT" sz="6600" dirty="0" smtClean="0">
                <a:solidFill>
                  <a:srgbClr val="002060"/>
                </a:solidFill>
                <a:latin typeface="Arial" panose="020B0604020202020204" pitchFamily="34" charset="0"/>
                <a:cs typeface="Arial" panose="020B0604020202020204" pitchFamily="34" charset="0"/>
              </a:rPr>
            </a:b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2</a:t>
            </a:fld>
            <a:endParaRPr lang="el-GR" dirty="0"/>
          </a:p>
        </p:txBody>
      </p:sp>
      <p:sp>
        <p:nvSpPr>
          <p:cNvPr id="5" name="TextBox 4"/>
          <p:cNvSpPr txBox="1"/>
          <p:nvPr/>
        </p:nvSpPr>
        <p:spPr>
          <a:xfrm>
            <a:off x="341530" y="2806767"/>
            <a:ext cx="9001000" cy="1477328"/>
          </a:xfrm>
          <a:prstGeom prst="rect">
            <a:avLst/>
          </a:prstGeom>
          <a:noFill/>
        </p:spPr>
        <p:txBody>
          <a:bodyPr wrap="square" rtlCol="0">
            <a:spAutoFit/>
          </a:bodyPr>
          <a:lstStyle/>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B/W                                     2</a:t>
            </a:r>
            <a:r>
              <a:rPr lang="en-GB" baseline="30000" dirty="0" smtClean="0">
                <a:latin typeface="Arial" panose="020B0604020202020204" pitchFamily="34" charset="0"/>
                <a:cs typeface="Arial" panose="020B0604020202020204" pitchFamily="34" charset="0"/>
              </a:rPr>
              <a:t>9</a:t>
            </a:r>
            <a:r>
              <a:rPr lang="en-GB" dirty="0" smtClean="0">
                <a:latin typeface="Arial" panose="020B0604020202020204" pitchFamily="34" charset="0"/>
                <a:cs typeface="Arial" panose="020B0604020202020204" pitchFamily="34" charset="0"/>
              </a:rPr>
              <a:t>=512 patterns:  101-010-100, …….  , 111-011-001</a:t>
            </a:r>
            <a:endParaRPr lang="it-IT"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it-IT"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4 gray level                 </a:t>
            </a:r>
            <a:r>
              <a:rPr lang="en-GB" dirty="0" smtClean="0"/>
              <a:t>        </a:t>
            </a:r>
            <a:r>
              <a:rPr lang="en-GB" dirty="0" smtClean="0">
                <a:latin typeface="Arial" panose="020B0604020202020204" pitchFamily="34" charset="0"/>
                <a:cs typeface="Arial" panose="020B0604020202020204" pitchFamily="34" charset="0"/>
              </a:rPr>
              <a:t>2</a:t>
            </a:r>
            <a:r>
              <a:rPr lang="en-GB" baseline="30000" dirty="0" smtClean="0">
                <a:latin typeface="Arial" panose="020B0604020202020204" pitchFamily="34" charset="0"/>
                <a:cs typeface="Arial" panose="020B0604020202020204" pitchFamily="34" charset="0"/>
              </a:rPr>
              <a:t>18</a:t>
            </a:r>
            <a:r>
              <a:rPr lang="en-GB" dirty="0" smtClean="0">
                <a:latin typeface="Arial" panose="020B0604020202020204" pitchFamily="34" charset="0"/>
                <a:cs typeface="Arial" panose="020B0604020202020204" pitchFamily="34" charset="0"/>
              </a:rPr>
              <a:t>= 256 </a:t>
            </a:r>
            <a:r>
              <a:rPr lang="en-GB" dirty="0" err="1" smtClean="0">
                <a:latin typeface="Arial" panose="020B0604020202020204" pitchFamily="34" charset="0"/>
                <a:cs typeface="Arial" panose="020B0604020202020204" pitchFamily="34" charset="0"/>
              </a:rPr>
              <a:t>Kpatterns</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00,00,01-00,01,00-11,00,10 …..</a:t>
            </a:r>
            <a:endParaRPr lang="it-IT" dirty="0"/>
          </a:p>
          <a:p>
            <a:r>
              <a:rPr lang="en-GB" dirty="0" smtClean="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B/W  +  time                  2</a:t>
            </a:r>
            <a:r>
              <a:rPr lang="en-GB" baseline="30000" dirty="0" smtClean="0">
                <a:latin typeface="Arial" panose="020B0604020202020204" pitchFamily="34" charset="0"/>
                <a:cs typeface="Arial" panose="020B0604020202020204" pitchFamily="34" charset="0"/>
              </a:rPr>
              <a:t>27</a:t>
            </a:r>
            <a:r>
              <a:rPr lang="en-GB" dirty="0" smtClean="0">
                <a:latin typeface="Arial" panose="020B0604020202020204" pitchFamily="34" charset="0"/>
                <a:cs typeface="Arial" panose="020B0604020202020204" pitchFamily="34" charset="0"/>
              </a:rPr>
              <a:t>= 128 </a:t>
            </a:r>
            <a:r>
              <a:rPr lang="en-GB" dirty="0" err="1" smtClean="0">
                <a:latin typeface="Arial" panose="020B0604020202020204" pitchFamily="34" charset="0"/>
                <a:cs typeface="Arial" panose="020B0604020202020204" pitchFamily="34" charset="0"/>
              </a:rPr>
              <a:t>Mpatterns</a:t>
            </a:r>
            <a:r>
              <a:rPr lang="en-GB" dirty="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111,000,000 - 000,111,000 - 000,000,000  </a:t>
            </a:r>
            <a:endParaRPr lang="it-IT" dirty="0">
              <a:latin typeface="Arial" panose="020B0604020202020204" pitchFamily="34" charset="0"/>
              <a:cs typeface="Arial" panose="020B0604020202020204" pitchFamily="34" charset="0"/>
            </a:endParaRPr>
          </a:p>
        </p:txBody>
      </p:sp>
      <p:grpSp>
        <p:nvGrpSpPr>
          <p:cNvPr id="6" name="Group 17"/>
          <p:cNvGrpSpPr/>
          <p:nvPr/>
        </p:nvGrpSpPr>
        <p:grpSpPr>
          <a:xfrm>
            <a:off x="2051720" y="2746646"/>
            <a:ext cx="1262386" cy="423619"/>
            <a:chOff x="1917852" y="1574712"/>
            <a:chExt cx="1215678" cy="423619"/>
          </a:xfrm>
        </p:grpSpPr>
        <p:pic>
          <p:nvPicPr>
            <p:cNvPr id="7"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7852" y="1574712"/>
              <a:ext cx="409011" cy="4236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2326863" y="1574712"/>
              <a:ext cx="184731" cy="369332"/>
            </a:xfrm>
            <a:prstGeom prst="rect">
              <a:avLst/>
            </a:prstGeom>
            <a:noFill/>
          </p:spPr>
          <p:txBody>
            <a:bodyPr wrap="none" rtlCol="0">
              <a:spAutoFit/>
            </a:bodyPr>
            <a:lstStyle/>
            <a:p>
              <a:endParaRPr lang="it-IT" dirty="0">
                <a:solidFill>
                  <a:schemeClr val="bg1"/>
                </a:solidFill>
              </a:endParaRPr>
            </a:p>
          </p:txBody>
        </p:sp>
        <p:pic>
          <p:nvPicPr>
            <p:cNvPr id="9"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33480" y="1607806"/>
              <a:ext cx="4000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0" name="Group 20"/>
          <p:cNvGrpSpPr/>
          <p:nvPr/>
        </p:nvGrpSpPr>
        <p:grpSpPr>
          <a:xfrm>
            <a:off x="2059467" y="3360415"/>
            <a:ext cx="408634" cy="428625"/>
            <a:chOff x="2064831" y="2204864"/>
            <a:chExt cx="393515" cy="428625"/>
          </a:xfrm>
          <a:solidFill>
            <a:schemeClr val="tx1"/>
          </a:solidFill>
        </p:grpSpPr>
        <p:sp>
          <p:nvSpPr>
            <p:cNvPr id="11" name="Rectangle 10"/>
            <p:cNvSpPr/>
            <p:nvPr/>
          </p:nvSpPr>
          <p:spPr>
            <a:xfrm>
              <a:off x="2065007" y="2204864"/>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Rectangle 11"/>
            <p:cNvSpPr/>
            <p:nvPr/>
          </p:nvSpPr>
          <p:spPr>
            <a:xfrm>
              <a:off x="2195385" y="2204864"/>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Rectangle 12"/>
            <p:cNvSpPr/>
            <p:nvPr/>
          </p:nvSpPr>
          <p:spPr>
            <a:xfrm>
              <a:off x="2325763" y="2204864"/>
              <a:ext cx="130729" cy="144016"/>
            </a:xfrm>
            <a:prstGeom prst="rect">
              <a:avLst/>
            </a:prstGeom>
            <a:solidFill>
              <a:schemeClr val="tx1">
                <a:lumMod val="75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Rectangle 13"/>
            <p:cNvSpPr/>
            <p:nvPr/>
          </p:nvSpPr>
          <p:spPr>
            <a:xfrm>
              <a:off x="2064831" y="2346499"/>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ctangle 14"/>
            <p:cNvSpPr/>
            <p:nvPr/>
          </p:nvSpPr>
          <p:spPr>
            <a:xfrm>
              <a:off x="2197416" y="2344118"/>
              <a:ext cx="130729" cy="144016"/>
            </a:xfrm>
            <a:prstGeom prst="rect">
              <a:avLst/>
            </a:prstGeom>
            <a:solidFill>
              <a:schemeClr val="tx1">
                <a:lumMod val="75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ctangle 15"/>
            <p:cNvSpPr/>
            <p:nvPr/>
          </p:nvSpPr>
          <p:spPr>
            <a:xfrm>
              <a:off x="2327617" y="2346498"/>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ctangle 16"/>
            <p:cNvSpPr/>
            <p:nvPr/>
          </p:nvSpPr>
          <p:spPr>
            <a:xfrm>
              <a:off x="2064831" y="2489473"/>
              <a:ext cx="130729" cy="144016"/>
            </a:xfrm>
            <a:prstGeom prst="rect">
              <a:avLst/>
            </a:prstGeom>
            <a:solidFill>
              <a:schemeClr val="bg2">
                <a:lumMod val="5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Rectangle 17"/>
            <p:cNvSpPr/>
            <p:nvPr/>
          </p:nvSpPr>
          <p:spPr>
            <a:xfrm>
              <a:off x="2197416" y="2487092"/>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Rectangle 18"/>
            <p:cNvSpPr/>
            <p:nvPr/>
          </p:nvSpPr>
          <p:spPr>
            <a:xfrm>
              <a:off x="2327617" y="2489472"/>
              <a:ext cx="130729" cy="144016"/>
            </a:xfrm>
            <a:prstGeom prst="rect">
              <a:avLst/>
            </a:prstGeom>
            <a:solidFill>
              <a:schemeClr val="tx1">
                <a:lumMod val="5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20" name="Group 42"/>
          <p:cNvGrpSpPr/>
          <p:nvPr/>
        </p:nvGrpSpPr>
        <p:grpSpPr>
          <a:xfrm>
            <a:off x="2880832" y="3357364"/>
            <a:ext cx="408634" cy="428625"/>
            <a:chOff x="2064831" y="2204864"/>
            <a:chExt cx="393515" cy="428625"/>
          </a:xfrm>
          <a:solidFill>
            <a:schemeClr val="tx1"/>
          </a:solidFill>
        </p:grpSpPr>
        <p:sp>
          <p:nvSpPr>
            <p:cNvPr id="21" name="Rectangle 20"/>
            <p:cNvSpPr/>
            <p:nvPr/>
          </p:nvSpPr>
          <p:spPr>
            <a:xfrm>
              <a:off x="2065007" y="2204864"/>
              <a:ext cx="130729" cy="144016"/>
            </a:xfrm>
            <a:prstGeom prst="rect">
              <a:avLst/>
            </a:prstGeom>
            <a:solidFill>
              <a:schemeClr val="bg2">
                <a:lumMod val="5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2" name="Rectangle 21"/>
            <p:cNvSpPr/>
            <p:nvPr/>
          </p:nvSpPr>
          <p:spPr>
            <a:xfrm>
              <a:off x="2195385" y="2204864"/>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3" name="Rectangle 22"/>
            <p:cNvSpPr/>
            <p:nvPr/>
          </p:nvSpPr>
          <p:spPr>
            <a:xfrm>
              <a:off x="2325763" y="2204864"/>
              <a:ext cx="130729" cy="144016"/>
            </a:xfrm>
            <a:prstGeom prst="rect">
              <a:avLst/>
            </a:prstGeom>
            <a:solidFill>
              <a:schemeClr val="tx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Rectangle 23"/>
            <p:cNvSpPr/>
            <p:nvPr/>
          </p:nvSpPr>
          <p:spPr>
            <a:xfrm>
              <a:off x="2064831" y="2346499"/>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Rectangle 24"/>
            <p:cNvSpPr/>
            <p:nvPr/>
          </p:nvSpPr>
          <p:spPr>
            <a:xfrm>
              <a:off x="2197416" y="2344118"/>
              <a:ext cx="130729" cy="144016"/>
            </a:xfrm>
            <a:prstGeom prst="rect">
              <a:avLst/>
            </a:prstGeom>
            <a:solidFill>
              <a:schemeClr val="tx1">
                <a:lumMod val="75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6" name="Rectangle 25"/>
            <p:cNvSpPr/>
            <p:nvPr/>
          </p:nvSpPr>
          <p:spPr>
            <a:xfrm>
              <a:off x="2327617" y="2346498"/>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7" name="Rectangle 26"/>
            <p:cNvSpPr/>
            <p:nvPr/>
          </p:nvSpPr>
          <p:spPr>
            <a:xfrm>
              <a:off x="2064831" y="2489473"/>
              <a:ext cx="130729" cy="144016"/>
            </a:xfrm>
            <a:prstGeom prst="rect">
              <a:avLst/>
            </a:prstGeom>
            <a:solidFill>
              <a:schemeClr val="tx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8" name="Rectangle 27"/>
            <p:cNvSpPr/>
            <p:nvPr/>
          </p:nvSpPr>
          <p:spPr>
            <a:xfrm>
              <a:off x="2197416" y="2487092"/>
              <a:ext cx="130729" cy="144016"/>
            </a:xfrm>
            <a:prstGeom prst="rect">
              <a:avLst/>
            </a:prstGeom>
            <a:gr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9" name="Rectangle 28"/>
            <p:cNvSpPr/>
            <p:nvPr/>
          </p:nvSpPr>
          <p:spPr>
            <a:xfrm>
              <a:off x="2327617" y="2489472"/>
              <a:ext cx="130729" cy="144016"/>
            </a:xfrm>
            <a:prstGeom prst="rect">
              <a:avLst/>
            </a:prstGeom>
            <a:solidFill>
              <a:schemeClr val="tx1">
                <a:lumMod val="5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30" name="Group 22"/>
          <p:cNvGrpSpPr/>
          <p:nvPr/>
        </p:nvGrpSpPr>
        <p:grpSpPr>
          <a:xfrm>
            <a:off x="2186735" y="3876048"/>
            <a:ext cx="864784" cy="588067"/>
            <a:chOff x="1994762" y="2891902"/>
            <a:chExt cx="832787" cy="588067"/>
          </a:xfrm>
        </p:grpSpPr>
        <p:grpSp>
          <p:nvGrpSpPr>
            <p:cNvPr id="31" name="Group 21"/>
            <p:cNvGrpSpPr/>
            <p:nvPr/>
          </p:nvGrpSpPr>
          <p:grpSpPr>
            <a:xfrm>
              <a:off x="2434034" y="2891902"/>
              <a:ext cx="393515" cy="428625"/>
              <a:chOff x="1877188" y="4592038"/>
              <a:chExt cx="393515" cy="428625"/>
            </a:xfrm>
          </p:grpSpPr>
          <p:sp>
            <p:nvSpPr>
              <p:cNvPr id="52" name="Rectangle 51"/>
              <p:cNvSpPr/>
              <p:nvPr/>
            </p:nvSpPr>
            <p:spPr>
              <a:xfrm>
                <a:off x="2139974" y="4733672"/>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3" name="Rectangle 52"/>
              <p:cNvSpPr/>
              <p:nvPr/>
            </p:nvSpPr>
            <p:spPr>
              <a:xfrm>
                <a:off x="1877188" y="4733673"/>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4" name="Rectangle 53"/>
              <p:cNvSpPr/>
              <p:nvPr/>
            </p:nvSpPr>
            <p:spPr>
              <a:xfrm>
                <a:off x="1877364" y="4592038"/>
                <a:ext cx="130729" cy="144016"/>
              </a:xfrm>
              <a:prstGeom prst="rect">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ctangle 54"/>
              <p:cNvSpPr/>
              <p:nvPr/>
            </p:nvSpPr>
            <p:spPr>
              <a:xfrm>
                <a:off x="2007742" y="4592038"/>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6" name="Rectangle 55"/>
              <p:cNvSpPr/>
              <p:nvPr/>
            </p:nvSpPr>
            <p:spPr>
              <a:xfrm>
                <a:off x="2138120" y="4592038"/>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ctangle 56"/>
              <p:cNvSpPr/>
              <p:nvPr/>
            </p:nvSpPr>
            <p:spPr>
              <a:xfrm>
                <a:off x="1877188" y="4876647"/>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ctangle 57"/>
              <p:cNvSpPr/>
              <p:nvPr/>
            </p:nvSpPr>
            <p:spPr>
              <a:xfrm>
                <a:off x="2009773" y="4874266"/>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ctangle 58"/>
              <p:cNvSpPr/>
              <p:nvPr/>
            </p:nvSpPr>
            <p:spPr>
              <a:xfrm>
                <a:off x="2139974" y="4876646"/>
                <a:ext cx="130729" cy="144016"/>
              </a:xfrm>
              <a:prstGeom prst="rect">
                <a:avLst/>
              </a:prstGeom>
              <a:solidFill>
                <a:schemeClr val="tx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ctangle 59"/>
              <p:cNvSpPr/>
              <p:nvPr/>
            </p:nvSpPr>
            <p:spPr>
              <a:xfrm>
                <a:off x="2007389" y="4736054"/>
                <a:ext cx="130729" cy="144016"/>
              </a:xfrm>
              <a:prstGeom prst="rect">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32" name="Group 94"/>
            <p:cNvGrpSpPr/>
            <p:nvPr/>
          </p:nvGrpSpPr>
          <p:grpSpPr>
            <a:xfrm>
              <a:off x="2214398" y="2971623"/>
              <a:ext cx="393515" cy="428625"/>
              <a:chOff x="1877188" y="4592038"/>
              <a:chExt cx="393515" cy="428625"/>
            </a:xfrm>
          </p:grpSpPr>
          <p:sp>
            <p:nvSpPr>
              <p:cNvPr id="43" name="Rectangle 42"/>
              <p:cNvSpPr/>
              <p:nvPr/>
            </p:nvSpPr>
            <p:spPr>
              <a:xfrm>
                <a:off x="2139974" y="4733672"/>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4" name="Rectangle 43"/>
              <p:cNvSpPr/>
              <p:nvPr/>
            </p:nvSpPr>
            <p:spPr>
              <a:xfrm>
                <a:off x="1877188" y="4733673"/>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5" name="Rectangle 44"/>
              <p:cNvSpPr/>
              <p:nvPr/>
            </p:nvSpPr>
            <p:spPr>
              <a:xfrm>
                <a:off x="1877364" y="4592038"/>
                <a:ext cx="130729" cy="144016"/>
              </a:xfrm>
              <a:prstGeom prst="rect">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Rectangle 45"/>
              <p:cNvSpPr/>
              <p:nvPr/>
            </p:nvSpPr>
            <p:spPr>
              <a:xfrm>
                <a:off x="2007742" y="4592038"/>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7" name="Rectangle 46"/>
              <p:cNvSpPr/>
              <p:nvPr/>
            </p:nvSpPr>
            <p:spPr>
              <a:xfrm>
                <a:off x="2138120" y="4592038"/>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8" name="Rectangle 47"/>
              <p:cNvSpPr/>
              <p:nvPr/>
            </p:nvSpPr>
            <p:spPr>
              <a:xfrm>
                <a:off x="1877188" y="4876647"/>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9" name="Rectangle 48"/>
              <p:cNvSpPr/>
              <p:nvPr/>
            </p:nvSpPr>
            <p:spPr>
              <a:xfrm>
                <a:off x="2009773" y="4874266"/>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0" name="Rectangle 49"/>
              <p:cNvSpPr/>
              <p:nvPr/>
            </p:nvSpPr>
            <p:spPr>
              <a:xfrm>
                <a:off x="2139974" y="4876646"/>
                <a:ext cx="130729" cy="144016"/>
              </a:xfrm>
              <a:prstGeom prst="rect">
                <a:avLst/>
              </a:prstGeom>
              <a:solidFill>
                <a:schemeClr val="tx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1" name="Rectangle 50"/>
              <p:cNvSpPr/>
              <p:nvPr/>
            </p:nvSpPr>
            <p:spPr>
              <a:xfrm>
                <a:off x="2007389" y="4736054"/>
                <a:ext cx="130729" cy="144016"/>
              </a:xfrm>
              <a:prstGeom prst="rect">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33" name="Group 104"/>
            <p:cNvGrpSpPr/>
            <p:nvPr/>
          </p:nvGrpSpPr>
          <p:grpSpPr>
            <a:xfrm>
              <a:off x="1994762" y="3051344"/>
              <a:ext cx="393515" cy="428625"/>
              <a:chOff x="1877188" y="4592038"/>
              <a:chExt cx="393515" cy="428625"/>
            </a:xfrm>
          </p:grpSpPr>
          <p:sp>
            <p:nvSpPr>
              <p:cNvPr id="34" name="Rectangle 33"/>
              <p:cNvSpPr/>
              <p:nvPr/>
            </p:nvSpPr>
            <p:spPr>
              <a:xfrm>
                <a:off x="2139974" y="4733672"/>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Rectangle 34"/>
              <p:cNvSpPr/>
              <p:nvPr/>
            </p:nvSpPr>
            <p:spPr>
              <a:xfrm>
                <a:off x="1877188" y="4733673"/>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6" name="Rectangle 35"/>
              <p:cNvSpPr/>
              <p:nvPr/>
            </p:nvSpPr>
            <p:spPr>
              <a:xfrm>
                <a:off x="1877364" y="4592038"/>
                <a:ext cx="130729" cy="144016"/>
              </a:xfrm>
              <a:prstGeom prst="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Rectangle 36"/>
              <p:cNvSpPr/>
              <p:nvPr/>
            </p:nvSpPr>
            <p:spPr>
              <a:xfrm>
                <a:off x="2007742" y="4592038"/>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8" name="Rectangle 37"/>
              <p:cNvSpPr/>
              <p:nvPr/>
            </p:nvSpPr>
            <p:spPr>
              <a:xfrm>
                <a:off x="2138120" y="4592038"/>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9" name="Rectangle 38"/>
              <p:cNvSpPr/>
              <p:nvPr/>
            </p:nvSpPr>
            <p:spPr>
              <a:xfrm>
                <a:off x="1877188" y="4876647"/>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Rectangle 39"/>
              <p:cNvSpPr/>
              <p:nvPr/>
            </p:nvSpPr>
            <p:spPr>
              <a:xfrm>
                <a:off x="2009773" y="4874266"/>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1" name="Rectangle 40"/>
              <p:cNvSpPr/>
              <p:nvPr/>
            </p:nvSpPr>
            <p:spPr>
              <a:xfrm>
                <a:off x="2139974" y="4876646"/>
                <a:ext cx="130729" cy="144016"/>
              </a:xfrm>
              <a:prstGeom prst="rect">
                <a:avLst/>
              </a:prstGeom>
              <a:solidFill>
                <a:schemeClr val="tx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2" name="Rectangle 41"/>
              <p:cNvSpPr/>
              <p:nvPr/>
            </p:nvSpPr>
            <p:spPr>
              <a:xfrm>
                <a:off x="2007389" y="4736054"/>
                <a:ext cx="130729" cy="144016"/>
              </a:xfrm>
              <a:prstGeom prst="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sp>
        <p:nvSpPr>
          <p:cNvPr id="62" name="Content Placeholder 2"/>
          <p:cNvSpPr txBox="1">
            <a:spLocks/>
          </p:cNvSpPr>
          <p:nvPr/>
        </p:nvSpPr>
        <p:spPr>
          <a:xfrm>
            <a:off x="920899" y="4690377"/>
            <a:ext cx="8177445" cy="1752814"/>
          </a:xfrm>
          <a:prstGeom prst="rect">
            <a:avLst/>
          </a:prstGeom>
        </p:spPr>
        <p:txBody>
          <a:bodyPr vert="horz">
            <a:normAutofit fontScale="62500" lnSpcReduction="20000"/>
          </a:bodyPr>
          <a:lstStyle/>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r>
              <a:rPr lang="en-GB" sz="2400" b="1" dirty="0" smtClean="0">
                <a:latin typeface="Arial" panose="020B0604020202020204" pitchFamily="34" charset="0"/>
                <a:cs typeface="Arial" panose="020B0604020202020204" pitchFamily="34" charset="0"/>
              </a:rPr>
              <a:t>Training: </a:t>
            </a:r>
            <a:r>
              <a:rPr lang="en-GB" sz="2400" dirty="0" smtClean="0">
                <a:latin typeface="Arial" panose="020B0604020202020204" pitchFamily="34" charset="0"/>
                <a:cs typeface="Arial" panose="020B0604020202020204" pitchFamily="34" charset="0"/>
              </a:rPr>
              <a:t>Calculate the frequency of </a:t>
            </a:r>
            <a:r>
              <a:rPr lang="en-GB" sz="2400" b="1" dirty="0" smtClean="0">
                <a:latin typeface="Arial" panose="020B0604020202020204" pitchFamily="34" charset="0"/>
                <a:cs typeface="Arial" panose="020B0604020202020204" pitchFamily="34" charset="0"/>
              </a:rPr>
              <a:t>each pattern </a:t>
            </a:r>
            <a:r>
              <a:rPr lang="en-GB" sz="2400" dirty="0" smtClean="0">
                <a:latin typeface="Arial" panose="020B0604020202020204" pitchFamily="34" charset="0"/>
                <a:cs typeface="Arial" panose="020B0604020202020204" pitchFamily="34" charset="0"/>
              </a:rPr>
              <a:t>in the sample images/frames</a:t>
            </a: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endParaRPr lang="en-GB" sz="2400" dirty="0" smtClean="0">
              <a:latin typeface="Arial" panose="020B0604020202020204" pitchFamily="34" charset="0"/>
              <a:cs typeface="Arial" panose="020B0604020202020204" pitchFamily="34" charset="0"/>
            </a:endParaRP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r>
              <a:rPr lang="en-GB" sz="2400" dirty="0" smtClean="0">
                <a:latin typeface="Arial" panose="020B0604020202020204" pitchFamily="34" charset="0"/>
                <a:cs typeface="Arial" panose="020B0604020202020204" pitchFamily="34" charset="0"/>
              </a:rPr>
              <a:t>Compute </a:t>
            </a:r>
            <a:r>
              <a:rPr lang="en-GB" sz="2400" b="1" dirty="0" smtClean="0">
                <a:latin typeface="Arial" panose="020B0604020202020204" pitchFamily="34" charset="0"/>
                <a:cs typeface="Arial" panose="020B0604020202020204" pitchFamily="34" charset="0"/>
              </a:rPr>
              <a:t>Probability Density Histograms</a:t>
            </a:r>
            <a:r>
              <a:rPr lang="en-GB" sz="2400" dirty="0" smtClean="0">
                <a:latin typeface="Arial" panose="020B0604020202020204" pitchFamily="34" charset="0"/>
                <a:cs typeface="Arial" panose="020B0604020202020204" pitchFamily="34" charset="0"/>
              </a:rPr>
              <a:t> (</a:t>
            </a:r>
            <a:r>
              <a:rPr lang="en-GB" sz="2400" b="1" dirty="0" smtClean="0">
                <a:latin typeface="Arial" panose="020B0604020202020204" pitchFamily="34" charset="0"/>
                <a:cs typeface="Arial" panose="020B0604020202020204" pitchFamily="34" charset="0"/>
              </a:rPr>
              <a:t>PDHs</a:t>
            </a:r>
            <a:r>
              <a:rPr lang="en-GB" sz="2400" dirty="0" smtClean="0">
                <a:latin typeface="Arial" panose="020B0604020202020204" pitchFamily="34" charset="0"/>
                <a:cs typeface="Arial" panose="020B0604020202020204" pitchFamily="34" charset="0"/>
              </a:rPr>
              <a:t>) for different training image sets</a:t>
            </a:r>
            <a:endParaRPr kumimoji="0" lang="en-GB" sz="2400"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endParaRPr>
          </a:p>
          <a:p>
            <a:endParaRPr lang="en-GB" sz="2400" b="1" dirty="0" smtClean="0">
              <a:latin typeface="Arial" panose="020B0604020202020204" pitchFamily="34" charset="0"/>
              <a:cs typeface="Arial" panose="020B0604020202020204" pitchFamily="34" charset="0"/>
            </a:endParaRP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r>
              <a:rPr kumimoji="0" lang="en-GB" sz="2400" b="1"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rPr>
              <a:t>Select</a:t>
            </a:r>
            <a:r>
              <a:rPr kumimoji="0" lang="en-GB" sz="2400" i="0" u="none" strike="noStrike" kern="1200" cap="none" spc="0" normalizeH="0" noProof="0" dirty="0" smtClean="0">
                <a:ln>
                  <a:noFill/>
                </a:ln>
                <a:solidFill>
                  <a:schemeClr val="tx1"/>
                </a:solidFill>
                <a:effectLst/>
                <a:uLnTx/>
                <a:uFillTx/>
                <a:latin typeface="Arial" panose="020B0604020202020204" pitchFamily="34" charset="0"/>
                <a:ea typeface="+mn-ea"/>
                <a:cs typeface="Arial" panose="020B0604020202020204" pitchFamily="34" charset="0"/>
              </a:rPr>
              <a:t> the </a:t>
            </a:r>
            <a:r>
              <a:rPr lang="en-GB" sz="2400" b="1" dirty="0" smtClean="0">
                <a:latin typeface="Arial" panose="020B0604020202020204" pitchFamily="34" charset="0"/>
                <a:cs typeface="Arial" panose="020B0604020202020204" pitchFamily="34" charset="0"/>
              </a:rPr>
              <a:t>relevant </a:t>
            </a:r>
            <a:r>
              <a:rPr lang="en-GB" sz="2400" dirty="0" smtClean="0">
                <a:latin typeface="Arial" panose="020B0604020202020204" pitchFamily="34" charset="0"/>
                <a:cs typeface="Arial" panose="020B0604020202020204" pitchFamily="34" charset="0"/>
              </a:rPr>
              <a:t>patterns to be put in the </a:t>
            </a:r>
            <a:r>
              <a:rPr lang="en-GB" sz="2400" b="1" dirty="0" smtClean="0">
                <a:latin typeface="Arial" panose="020B0604020202020204" pitchFamily="34" charset="0"/>
                <a:cs typeface="Arial" panose="020B0604020202020204" pitchFamily="34" charset="0"/>
              </a:rPr>
              <a:t>AM bank</a:t>
            </a: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endPar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r>
              <a:rPr lang="en-GB" sz="2400" b="1" dirty="0" smtClean="0">
                <a:latin typeface="Arial" panose="020B0604020202020204" pitchFamily="34" charset="0"/>
                <a:cs typeface="Arial" panose="020B0604020202020204" pitchFamily="34" charset="0"/>
              </a:rPr>
              <a:t>Running stage: </a:t>
            </a:r>
            <a:r>
              <a:rPr lang="en-GB" sz="2400" dirty="0" smtClean="0">
                <a:latin typeface="Arial" panose="020B0604020202020204" pitchFamily="34" charset="0"/>
                <a:cs typeface="Arial" panose="020B0604020202020204" pitchFamily="34" charset="0"/>
              </a:rPr>
              <a:t>Send the patterns to the </a:t>
            </a:r>
            <a:r>
              <a:rPr lang="en-GB" sz="2400" b="1" dirty="0" smtClean="0">
                <a:latin typeface="Arial" panose="020B0604020202020204" pitchFamily="34" charset="0"/>
                <a:cs typeface="Arial" panose="020B0604020202020204" pitchFamily="34" charset="0"/>
              </a:rPr>
              <a:t>AM chip</a:t>
            </a:r>
            <a:r>
              <a:rPr lang="en-GB" sz="2400" dirty="0" smtClean="0">
                <a:latin typeface="Arial" panose="020B0604020202020204" pitchFamily="34" charset="0"/>
                <a:cs typeface="Arial" panose="020B0604020202020204" pitchFamily="34" charset="0"/>
              </a:rPr>
              <a:t> to be filtered</a:t>
            </a:r>
            <a:endParaRPr kumimoji="0" lang="el-GR"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1" name="Footer Placeholder 60"/>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406563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for Image Filtering</a:t>
            </a:r>
            <a:endParaRPr lang="el-GR" dirty="0"/>
          </a:p>
        </p:txBody>
      </p:sp>
      <p:sp>
        <p:nvSpPr>
          <p:cNvPr id="3" name="Content Placeholder 2"/>
          <p:cNvSpPr>
            <a:spLocks noGrp="1"/>
          </p:cNvSpPr>
          <p:nvPr>
            <p:ph sz="quarter" idx="1"/>
          </p:nvPr>
        </p:nvSpPr>
        <p:spPr/>
        <p:txBody>
          <a:bodyPr/>
          <a:lstStyle/>
          <a:p>
            <a:r>
              <a:rPr lang="en-US" b="1" dirty="0" smtClean="0"/>
              <a:t>Choice of relative patterns: </a:t>
            </a:r>
            <a:r>
              <a:rPr lang="en-US" dirty="0" smtClean="0"/>
              <a:t>Choose the pattern set that </a:t>
            </a:r>
            <a:r>
              <a:rPr lang="en-US" b="1" dirty="0" smtClean="0">
                <a:solidFill>
                  <a:srgbClr val="C00000"/>
                </a:solidFill>
              </a:rPr>
              <a:t>maximizes entropy H under real constraints</a:t>
            </a:r>
            <a:endParaRPr lang="el-GR" b="1" dirty="0">
              <a:solidFill>
                <a:srgbClr val="C00000"/>
              </a:solidFill>
            </a:endParaRPr>
          </a:p>
        </p:txBody>
      </p:sp>
      <p:sp>
        <p:nvSpPr>
          <p:cNvPr id="4" name="Slide Number Placeholder 3"/>
          <p:cNvSpPr>
            <a:spLocks noGrp="1"/>
          </p:cNvSpPr>
          <p:nvPr>
            <p:ph type="sldNum" sz="quarter" idx="4"/>
          </p:nvPr>
        </p:nvSpPr>
        <p:spPr/>
        <p:txBody>
          <a:bodyPr/>
          <a:lstStyle/>
          <a:p>
            <a:fld id="{275F9A61-EB25-4A3D-859B-444786636CDA}" type="slidenum">
              <a:rPr lang="el-GR" smtClean="0"/>
              <a:pPr/>
              <a:t>3</a:t>
            </a:fld>
            <a:endParaRPr lang="el-GR"/>
          </a:p>
        </p:txBody>
      </p:sp>
      <p:sp>
        <p:nvSpPr>
          <p:cNvPr id="5" name="Right Arrow 10"/>
          <p:cNvSpPr>
            <a:spLocks noChangeArrowheads="1"/>
          </p:cNvSpPr>
          <p:nvPr/>
        </p:nvSpPr>
        <p:spPr bwMode="auto">
          <a:xfrm>
            <a:off x="2598007" y="5656442"/>
            <a:ext cx="308808" cy="160565"/>
          </a:xfrm>
          <a:prstGeom prst="rightArrow">
            <a:avLst>
              <a:gd name="adj1" fmla="val 50000"/>
              <a:gd name="adj2" fmla="val 50136"/>
            </a:avLst>
          </a:prstGeom>
          <a:solidFill>
            <a:srgbClr val="00B8FF"/>
          </a:solidFill>
          <a:ln w="9525" algn="ctr">
            <a:solidFill>
              <a:schemeClr val="tx1"/>
            </a:solidFill>
            <a:round/>
            <a:headEnd/>
            <a:tailEnd/>
          </a:ln>
        </p:spPr>
        <p:txBody>
          <a:bodyPr lIns="82945" tIns="41473" rIns="82945" bIns="41473"/>
          <a:lstStyle/>
          <a:p>
            <a:endParaRPr lang="it-IT" altLang="it-IT" sz="1600"/>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34" y="5191295"/>
            <a:ext cx="1786399" cy="13695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0503" y="5037594"/>
            <a:ext cx="2156262" cy="163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62649" y="5205685"/>
            <a:ext cx="1790379" cy="1358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ight Arrow 10"/>
          <p:cNvSpPr>
            <a:spLocks noChangeArrowheads="1"/>
          </p:cNvSpPr>
          <p:nvPr/>
        </p:nvSpPr>
        <p:spPr bwMode="auto">
          <a:xfrm>
            <a:off x="4859988" y="5679250"/>
            <a:ext cx="326880" cy="181421"/>
          </a:xfrm>
          <a:prstGeom prst="rightArrow">
            <a:avLst>
              <a:gd name="adj1" fmla="val 50000"/>
              <a:gd name="adj2" fmla="val 50136"/>
            </a:avLst>
          </a:prstGeom>
          <a:solidFill>
            <a:srgbClr val="00B8FF"/>
          </a:solidFill>
          <a:ln w="9525" algn="ctr">
            <a:solidFill>
              <a:schemeClr val="tx1"/>
            </a:solidFill>
            <a:round/>
            <a:headEnd/>
            <a:tailEnd/>
          </a:ln>
        </p:spPr>
        <p:txBody>
          <a:bodyPr lIns="82945" tIns="41473" rIns="82945" bIns="41473"/>
          <a:lstStyle/>
          <a:p>
            <a:endParaRPr lang="it-IT" altLang="it-IT" sz="1600"/>
          </a:p>
        </p:txBody>
      </p:sp>
      <p:pic>
        <p:nvPicPr>
          <p:cNvPr id="10"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6200000" flipH="1">
            <a:off x="3583850" y="3928484"/>
            <a:ext cx="793287" cy="1516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16200000">
            <a:off x="5918771" y="4068967"/>
            <a:ext cx="488806" cy="16891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3021001" y="3642898"/>
            <a:ext cx="1967205" cy="646331"/>
          </a:xfrm>
          <a:prstGeom prst="rect">
            <a:avLst/>
          </a:prstGeom>
          <a:noFill/>
        </p:spPr>
        <p:txBody>
          <a:bodyPr wrap="none" rtlCol="0">
            <a:spAutoFit/>
          </a:bodyPr>
          <a:lstStyle/>
          <a:p>
            <a:pPr algn="ctr"/>
            <a:r>
              <a:rPr lang="en-GB" dirty="0" smtClean="0">
                <a:solidFill>
                  <a:srgbClr val="00B050"/>
                </a:solidFill>
                <a:latin typeface="Arial" panose="020B0604020202020204" pitchFamily="34" charset="0"/>
                <a:cs typeface="Arial" panose="020B0604020202020204" pitchFamily="34" charset="0"/>
              </a:rPr>
              <a:t>Accepting only</a:t>
            </a:r>
          </a:p>
          <a:p>
            <a:pPr algn="ctr"/>
            <a:r>
              <a:rPr lang="en-GB" dirty="0" smtClean="0">
                <a:solidFill>
                  <a:srgbClr val="00B050"/>
                </a:solidFill>
                <a:latin typeface="Arial" panose="020B0604020202020204" pitchFamily="34" charset="0"/>
                <a:cs typeface="Arial" panose="020B0604020202020204" pitchFamily="34" charset="0"/>
              </a:rPr>
              <a:t>these 50 patterns</a:t>
            </a:r>
            <a:endParaRPr lang="it-IT" dirty="0">
              <a:solidFill>
                <a:srgbClr val="00B050"/>
              </a:solidFill>
              <a:latin typeface="Arial" panose="020B0604020202020204" pitchFamily="34" charset="0"/>
              <a:cs typeface="Arial" panose="020B0604020202020204" pitchFamily="34" charset="0"/>
            </a:endParaRPr>
          </a:p>
        </p:txBody>
      </p:sp>
      <p:sp>
        <p:nvSpPr>
          <p:cNvPr id="13" name="TextBox 12"/>
          <p:cNvSpPr txBox="1"/>
          <p:nvPr/>
        </p:nvSpPr>
        <p:spPr>
          <a:xfrm>
            <a:off x="5170080" y="4042809"/>
            <a:ext cx="1967205" cy="646331"/>
          </a:xfrm>
          <a:prstGeom prst="rect">
            <a:avLst/>
          </a:prstGeom>
          <a:noFill/>
        </p:spPr>
        <p:txBody>
          <a:bodyPr wrap="none" rtlCol="0">
            <a:spAutoFit/>
          </a:bodyPr>
          <a:lstStyle/>
          <a:p>
            <a:pPr algn="ctr"/>
            <a:r>
              <a:rPr lang="en-GB" dirty="0" smtClean="0">
                <a:solidFill>
                  <a:srgbClr val="00B0F0"/>
                </a:solidFill>
                <a:latin typeface="Arial" panose="020B0604020202020204" pitchFamily="34" charset="0"/>
                <a:cs typeface="Arial" panose="020B0604020202020204" pitchFamily="34" charset="0"/>
              </a:rPr>
              <a:t>Accepting only</a:t>
            </a:r>
          </a:p>
          <a:p>
            <a:pPr algn="ctr"/>
            <a:r>
              <a:rPr lang="en-GB" dirty="0" smtClean="0">
                <a:solidFill>
                  <a:srgbClr val="00B0F0"/>
                </a:solidFill>
                <a:latin typeface="Arial" panose="020B0604020202020204" pitchFamily="34" charset="0"/>
                <a:cs typeface="Arial" panose="020B0604020202020204" pitchFamily="34" charset="0"/>
              </a:rPr>
              <a:t>these 16 patterns</a:t>
            </a:r>
            <a:endParaRPr lang="it-IT" dirty="0">
              <a:solidFill>
                <a:srgbClr val="00B0F0"/>
              </a:solidFill>
              <a:latin typeface="Arial" panose="020B0604020202020204" pitchFamily="34" charset="0"/>
              <a:cs typeface="Arial" panose="020B0604020202020204" pitchFamily="34" charset="0"/>
            </a:endParaRPr>
          </a:p>
        </p:txBody>
      </p:sp>
      <p:sp>
        <p:nvSpPr>
          <p:cNvPr id="14" name="TextBox 13"/>
          <p:cNvSpPr txBox="1"/>
          <p:nvPr/>
        </p:nvSpPr>
        <p:spPr>
          <a:xfrm>
            <a:off x="2389479" y="5354923"/>
            <a:ext cx="787366" cy="369332"/>
          </a:xfrm>
          <a:prstGeom prst="rect">
            <a:avLst/>
          </a:prstGeom>
          <a:noFill/>
        </p:spPr>
        <p:txBody>
          <a:bodyPr wrap="square" rtlCol="0">
            <a:spAutoFit/>
          </a:bodyPr>
          <a:lstStyle/>
          <a:p>
            <a:r>
              <a:rPr lang="en-GB" dirty="0" smtClean="0">
                <a:solidFill>
                  <a:srgbClr val="00B050"/>
                </a:solidFill>
                <a:latin typeface="Arial" panose="020B0604020202020204" pitchFamily="34" charset="0"/>
                <a:cs typeface="Arial" panose="020B0604020202020204" pitchFamily="34" charset="0"/>
              </a:rPr>
              <a:t>9.8%</a:t>
            </a:r>
            <a:endParaRPr lang="it-IT" dirty="0">
              <a:solidFill>
                <a:srgbClr val="00B050"/>
              </a:solidFill>
              <a:latin typeface="Arial" panose="020B0604020202020204" pitchFamily="34" charset="0"/>
              <a:cs typeface="Arial" panose="020B0604020202020204" pitchFamily="34" charset="0"/>
            </a:endParaRPr>
          </a:p>
        </p:txBody>
      </p:sp>
      <p:sp>
        <p:nvSpPr>
          <p:cNvPr id="15" name="TextBox 14"/>
          <p:cNvSpPr txBox="1"/>
          <p:nvPr/>
        </p:nvSpPr>
        <p:spPr>
          <a:xfrm>
            <a:off x="4698518" y="5364215"/>
            <a:ext cx="710451" cy="369332"/>
          </a:xfrm>
          <a:prstGeom prst="rect">
            <a:avLst/>
          </a:prstGeom>
          <a:noFill/>
        </p:spPr>
        <p:txBody>
          <a:bodyPr wrap="none" rtlCol="0">
            <a:spAutoFit/>
          </a:bodyPr>
          <a:lstStyle/>
          <a:p>
            <a:r>
              <a:rPr lang="en-GB" dirty="0" smtClean="0">
                <a:solidFill>
                  <a:srgbClr val="00B050"/>
                </a:solidFill>
                <a:latin typeface="Arial" panose="020B0604020202020204" pitchFamily="34" charset="0"/>
                <a:cs typeface="Arial" panose="020B0604020202020204" pitchFamily="34" charset="0"/>
              </a:rPr>
              <a:t>5.5%</a:t>
            </a:r>
            <a:endParaRPr lang="it-IT" dirty="0">
              <a:solidFill>
                <a:srgbClr val="00B050"/>
              </a:solidFill>
              <a:latin typeface="Arial" panose="020B0604020202020204" pitchFamily="34" charset="0"/>
              <a:cs typeface="Arial" panose="020B0604020202020204" pitchFamily="34" charset="0"/>
            </a:endParaRPr>
          </a:p>
        </p:txBody>
      </p:sp>
      <p:pic>
        <p:nvPicPr>
          <p:cNvPr id="16" name="Picture 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087688" y="5090361"/>
            <a:ext cx="2045046" cy="1578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p:cNvSpPr txBox="1"/>
          <p:nvPr/>
        </p:nvSpPr>
        <p:spPr>
          <a:xfrm>
            <a:off x="7125715" y="3571852"/>
            <a:ext cx="2028676" cy="1477328"/>
          </a:xfrm>
          <a:prstGeom prst="rect">
            <a:avLst/>
          </a:prstGeom>
          <a:noFill/>
        </p:spPr>
        <p:txBody>
          <a:bodyPr wrap="square" rtlCol="0">
            <a:spAutoFit/>
          </a:bodyPr>
          <a:lstStyle/>
          <a:p>
            <a:r>
              <a:rPr lang="en-GB" dirty="0" smtClean="0">
                <a:solidFill>
                  <a:srgbClr val="FF0000"/>
                </a:solidFill>
                <a:latin typeface="Arial" panose="020B0604020202020204" pitchFamily="34" charset="0"/>
                <a:cs typeface="Arial" panose="020B0604020202020204" pitchFamily="34" charset="0"/>
              </a:rPr>
              <a:t>4 grey level: </a:t>
            </a:r>
          </a:p>
          <a:p>
            <a:r>
              <a:rPr lang="en-GB" dirty="0" smtClean="0">
                <a:solidFill>
                  <a:srgbClr val="FF0000"/>
                </a:solidFill>
                <a:latin typeface="Arial" panose="020B0604020202020204" pitchFamily="34" charset="0"/>
                <a:cs typeface="Arial" panose="020B0604020202020204" pitchFamily="34" charset="0"/>
              </a:rPr>
              <a:t>2</a:t>
            </a:r>
            <a:r>
              <a:rPr lang="en-GB" baseline="30000" dirty="0" smtClean="0">
                <a:solidFill>
                  <a:srgbClr val="FF0000"/>
                </a:solidFill>
                <a:latin typeface="Arial" panose="020B0604020202020204" pitchFamily="34" charset="0"/>
                <a:cs typeface="Arial" panose="020B0604020202020204" pitchFamily="34" charset="0"/>
              </a:rPr>
              <a:t>18</a:t>
            </a:r>
            <a:r>
              <a:rPr lang="en-GB" dirty="0" smtClean="0">
                <a:solidFill>
                  <a:srgbClr val="FF0000"/>
                </a:solidFill>
                <a:latin typeface="Arial" panose="020B0604020202020204" pitchFamily="34" charset="0"/>
                <a:cs typeface="Arial" panose="020B0604020202020204" pitchFamily="34" charset="0"/>
              </a:rPr>
              <a:t> patterns</a:t>
            </a:r>
          </a:p>
          <a:p>
            <a:r>
              <a:rPr lang="en-GB" dirty="0" smtClean="0">
                <a:solidFill>
                  <a:srgbClr val="FF0000"/>
                </a:solidFill>
                <a:latin typeface="Arial" panose="020B0604020202020204" pitchFamily="34" charset="0"/>
                <a:cs typeface="Arial" panose="020B0604020202020204" pitchFamily="34" charset="0"/>
              </a:rPr>
              <a:t>Stored  N=2000</a:t>
            </a:r>
          </a:p>
          <a:p>
            <a:r>
              <a:rPr lang="en-GB" dirty="0" smtClean="0">
                <a:solidFill>
                  <a:srgbClr val="FF0000"/>
                </a:solidFill>
                <a:latin typeface="Arial" panose="020B0604020202020204" pitchFamily="34" charset="0"/>
                <a:cs typeface="Arial" panose="020B0604020202020204" pitchFamily="34" charset="0"/>
              </a:rPr>
              <a:t>= 1/64 of 1 chip</a:t>
            </a:r>
          </a:p>
          <a:p>
            <a:r>
              <a:rPr lang="en-GB" dirty="0" smtClean="0">
                <a:solidFill>
                  <a:srgbClr val="FF0000"/>
                </a:solidFill>
                <a:latin typeface="Arial" panose="020B0604020202020204" pitchFamily="34" charset="0"/>
                <a:cs typeface="Arial" panose="020B0604020202020204" pitchFamily="34" charset="0"/>
              </a:rPr>
              <a:t>= 50 </a:t>
            </a:r>
            <a:r>
              <a:rPr lang="en-GB" dirty="0" err="1" smtClean="0">
                <a:solidFill>
                  <a:srgbClr val="FF0000"/>
                </a:solidFill>
                <a:latin typeface="Arial" panose="020B0604020202020204" pitchFamily="34" charset="0"/>
                <a:cs typeface="Arial" panose="020B0604020202020204" pitchFamily="34" charset="0"/>
              </a:rPr>
              <a:t>mW</a:t>
            </a:r>
            <a:r>
              <a:rPr lang="en-GB" smtClean="0">
                <a:solidFill>
                  <a:srgbClr val="FF0000"/>
                </a:solidFill>
                <a:latin typeface="Arial" panose="020B0604020202020204" pitchFamily="34" charset="0"/>
                <a:cs typeface="Arial" panose="020B0604020202020204" pitchFamily="34" charset="0"/>
              </a:rPr>
              <a:t> </a:t>
            </a:r>
            <a:endParaRPr lang="it-IT" dirty="0">
              <a:solidFill>
                <a:srgbClr val="FF0000"/>
              </a:solidFill>
              <a:latin typeface="Arial" panose="020B0604020202020204" pitchFamily="34" charset="0"/>
              <a:cs typeface="Arial" panose="020B0604020202020204" pitchFamily="34" charset="0"/>
            </a:endParaRPr>
          </a:p>
        </p:txBody>
      </p:sp>
      <p:pic>
        <p:nvPicPr>
          <p:cNvPr id="18" name="Picture 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237185" y="2753560"/>
            <a:ext cx="2745224" cy="9004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31541" y="2303876"/>
            <a:ext cx="2430269" cy="1374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TextBox 19"/>
          <p:cNvSpPr txBox="1"/>
          <p:nvPr/>
        </p:nvSpPr>
        <p:spPr>
          <a:xfrm>
            <a:off x="2861810" y="2303875"/>
            <a:ext cx="2655295" cy="1077218"/>
          </a:xfrm>
          <a:prstGeom prst="rect">
            <a:avLst/>
          </a:prstGeom>
          <a:noFill/>
        </p:spPr>
        <p:txBody>
          <a:bodyPr wrap="square" rtlCol="0">
            <a:spAutoFit/>
          </a:bodyPr>
          <a:lstStyle/>
          <a:p>
            <a:r>
              <a:rPr lang="en-GB" sz="1600" dirty="0" smtClean="0">
                <a:solidFill>
                  <a:srgbClr val="FF0000"/>
                </a:solidFill>
                <a:latin typeface="Arial" panose="020B0604020202020204" pitchFamily="34" charset="0"/>
                <a:cs typeface="Arial" panose="020B0604020202020204" pitchFamily="34" charset="0"/>
              </a:rPr>
              <a:t>Patterns that are efficient carriers of information</a:t>
            </a:r>
          </a:p>
          <a:p>
            <a:r>
              <a:rPr lang="en-GB" sz="1600" dirty="0">
                <a:solidFill>
                  <a:srgbClr val="FF0000"/>
                </a:solidFill>
                <a:latin typeface="Arial" panose="020B0604020202020204" pitchFamily="34" charset="0"/>
                <a:cs typeface="Arial" panose="020B0604020202020204" pitchFamily="34" charset="0"/>
              </a:rPr>
              <a:t>g</a:t>
            </a:r>
            <a:r>
              <a:rPr lang="en-GB" sz="1600" dirty="0" smtClean="0">
                <a:solidFill>
                  <a:srgbClr val="FF0000"/>
                </a:solidFill>
                <a:latin typeface="Arial" panose="020B0604020202020204" pitchFamily="34" charset="0"/>
                <a:cs typeface="Arial" panose="020B0604020202020204" pitchFamily="34" charset="0"/>
              </a:rPr>
              <a:t>iven the bandwidth (W) &amp; memory limits (N)</a:t>
            </a:r>
            <a:endParaRPr lang="it-IT" sz="1600" dirty="0">
              <a:solidFill>
                <a:srgbClr val="FF0000"/>
              </a:solidFill>
              <a:latin typeface="Arial" panose="020B0604020202020204" pitchFamily="34" charset="0"/>
              <a:cs typeface="Arial" panose="020B0604020202020204" pitchFamily="34" charset="0"/>
            </a:endParaRPr>
          </a:p>
        </p:txBody>
      </p:sp>
      <p:graphicFrame>
        <p:nvGraphicFramePr>
          <p:cNvPr id="22" name="Object 21"/>
          <p:cNvGraphicFramePr>
            <a:graphicFrameLocks noChangeAspect="1"/>
          </p:cNvGraphicFramePr>
          <p:nvPr/>
        </p:nvGraphicFramePr>
        <p:xfrm>
          <a:off x="6237185" y="2393885"/>
          <a:ext cx="2465491" cy="450050"/>
        </p:xfrm>
        <a:graphic>
          <a:graphicData uri="http://schemas.openxmlformats.org/presentationml/2006/ole">
            <mc:AlternateContent xmlns:mc="http://schemas.openxmlformats.org/markup-compatibility/2006">
              <mc:Choice xmlns:v="urn:schemas-microsoft-com:vml" Requires="v">
                <p:oleObj spid="_x0000_s1029" name="Εξίσωση" r:id="rId11" imgW="1600200" imgH="291960" progId="Equation.3">
                  <p:embed/>
                </p:oleObj>
              </mc:Choice>
              <mc:Fallback>
                <p:oleObj name="Εξίσωση" r:id="rId11" imgW="1600200" imgH="29196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37185" y="2393885"/>
                        <a:ext cx="2465491" cy="45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Footer Placeholder 20"/>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3657833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t>Cognitive Image Processing:</a:t>
            </a:r>
            <a:br>
              <a:rPr lang="en-US" sz="3100" dirty="0" smtClean="0"/>
            </a:br>
            <a:r>
              <a:rPr lang="en-US" sz="3100" dirty="0" smtClean="0"/>
              <a:t>Current Status</a:t>
            </a:r>
            <a:endParaRPr lang="el-GR" dirty="0"/>
          </a:p>
        </p:txBody>
      </p:sp>
      <p:sp>
        <p:nvSpPr>
          <p:cNvPr id="3" name="Content Placeholder 2"/>
          <p:cNvSpPr>
            <a:spLocks noGrp="1"/>
          </p:cNvSpPr>
          <p:nvPr>
            <p:ph sz="quarter" idx="1"/>
          </p:nvPr>
        </p:nvSpPr>
        <p:spPr/>
        <p:txBody>
          <a:bodyPr>
            <a:normAutofit/>
          </a:bodyPr>
          <a:lstStyle/>
          <a:p>
            <a:r>
              <a:rPr lang="en-US" dirty="0" smtClean="0">
                <a:solidFill>
                  <a:srgbClr val="C00000"/>
                </a:solidFill>
              </a:rPr>
              <a:t>We use the </a:t>
            </a:r>
            <a:r>
              <a:rPr lang="en-US" dirty="0" err="1" smtClean="0">
                <a:solidFill>
                  <a:srgbClr val="C00000"/>
                </a:solidFill>
              </a:rPr>
              <a:t>Kintex</a:t>
            </a:r>
            <a:r>
              <a:rPr lang="en-US" dirty="0" smtClean="0">
                <a:solidFill>
                  <a:srgbClr val="C00000"/>
                </a:solidFill>
              </a:rPr>
              <a:t> </a:t>
            </a:r>
            <a:r>
              <a:rPr lang="en-US" dirty="0" err="1" smtClean="0">
                <a:solidFill>
                  <a:srgbClr val="C00000"/>
                </a:solidFill>
              </a:rPr>
              <a:t>Ultrascale</a:t>
            </a:r>
            <a:r>
              <a:rPr lang="en-US" dirty="0" smtClean="0">
                <a:solidFill>
                  <a:srgbClr val="C00000"/>
                </a:solidFill>
              </a:rPr>
              <a:t> KCU105 Evaluation board</a:t>
            </a:r>
          </a:p>
          <a:p>
            <a:r>
              <a:rPr lang="en-US" dirty="0" smtClean="0">
                <a:solidFill>
                  <a:srgbClr val="C00000"/>
                </a:solidFill>
              </a:rPr>
              <a:t>Communication via Ethernet and IP bus</a:t>
            </a:r>
          </a:p>
          <a:p>
            <a:r>
              <a:rPr lang="en-US" dirty="0" smtClean="0">
                <a:solidFill>
                  <a:srgbClr val="C00000"/>
                </a:solidFill>
              </a:rPr>
              <a:t>An image is loaded through the IP bus in an internal memory</a:t>
            </a:r>
          </a:p>
          <a:p>
            <a:r>
              <a:rPr lang="en-US" dirty="0" smtClean="0">
                <a:solidFill>
                  <a:srgbClr val="C00000"/>
                </a:solidFill>
              </a:rPr>
              <a:t>The identifying patterns module scans the internal memory and send the identified patterns to the accumulators</a:t>
            </a:r>
          </a:p>
          <a:p>
            <a:endParaRPr lang="en-US" dirty="0" smtClean="0">
              <a:solidFill>
                <a:srgbClr val="C00000"/>
              </a:solidFill>
            </a:endParaRPr>
          </a:p>
        </p:txBody>
      </p:sp>
      <p:sp>
        <p:nvSpPr>
          <p:cNvPr id="4" name="Slide Number Placeholder 3"/>
          <p:cNvSpPr>
            <a:spLocks noGrp="1"/>
          </p:cNvSpPr>
          <p:nvPr>
            <p:ph type="sldNum" sz="quarter" idx="4"/>
          </p:nvPr>
        </p:nvSpPr>
        <p:spPr/>
        <p:txBody>
          <a:bodyPr/>
          <a:lstStyle/>
          <a:p>
            <a:fld id="{275F9A61-EB25-4A3D-859B-444786636CDA}" type="slidenum">
              <a:rPr lang="el-GR" smtClean="0"/>
              <a:pPr/>
              <a:t>4</a:t>
            </a:fld>
            <a:endParaRPr lang="el-GR" dirty="0"/>
          </a:p>
        </p:txBody>
      </p:sp>
      <p:sp>
        <p:nvSpPr>
          <p:cNvPr id="5" name="Footer Placeholder 4"/>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3527865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t>Cognitive Image Processing:</a:t>
            </a:r>
            <a:br>
              <a:rPr lang="en-US" sz="3100" dirty="0" smtClean="0"/>
            </a:br>
            <a:r>
              <a:rPr lang="en-US" sz="3100" dirty="0" smtClean="0"/>
              <a:t>Current Status</a:t>
            </a:r>
            <a:endParaRPr lang="el-GR" dirty="0"/>
          </a:p>
        </p:txBody>
      </p:sp>
      <p:sp>
        <p:nvSpPr>
          <p:cNvPr id="3" name="Content Placeholder 2"/>
          <p:cNvSpPr>
            <a:spLocks noGrp="1"/>
          </p:cNvSpPr>
          <p:nvPr>
            <p:ph sz="quarter" idx="1"/>
          </p:nvPr>
        </p:nvSpPr>
        <p:spPr/>
        <p:txBody>
          <a:bodyPr>
            <a:normAutofit/>
          </a:bodyPr>
          <a:lstStyle/>
          <a:p>
            <a:r>
              <a:rPr lang="en-US" dirty="0" smtClean="0">
                <a:solidFill>
                  <a:srgbClr val="C00000"/>
                </a:solidFill>
              </a:rPr>
              <a:t>After the accumulation process is finished the probability is calculated for each pattern (using a DSP slice divider)</a:t>
            </a:r>
          </a:p>
          <a:p>
            <a:r>
              <a:rPr lang="en-US" dirty="0" smtClean="0">
                <a:solidFill>
                  <a:srgbClr val="C00000"/>
                </a:solidFill>
              </a:rPr>
              <a:t>The probability is used as an address to a 16k positions LUT to calculate the entropy</a:t>
            </a:r>
          </a:p>
          <a:p>
            <a:endParaRPr lang="en-US" dirty="0">
              <a:solidFill>
                <a:srgbClr val="C00000"/>
              </a:solidFill>
            </a:endParaRPr>
          </a:p>
          <a:p>
            <a:endParaRPr lang="en-US" dirty="0" smtClean="0">
              <a:solidFill>
                <a:srgbClr val="C00000"/>
              </a:solidFill>
            </a:endParaRPr>
          </a:p>
          <a:p>
            <a:r>
              <a:rPr lang="en-US" dirty="0" smtClean="0">
                <a:solidFill>
                  <a:srgbClr val="C00000"/>
                </a:solidFill>
              </a:rPr>
              <a:t>The entropy is used as an address to a 16k LUT to find the entropy bin</a:t>
            </a:r>
            <a:endParaRPr lang="en-US" dirty="0">
              <a:solidFill>
                <a:srgbClr val="C00000"/>
              </a:solidFill>
            </a:endParaRPr>
          </a:p>
          <a:p>
            <a:endParaRPr lang="en-US" dirty="0" smtClean="0">
              <a:solidFill>
                <a:srgbClr val="C00000"/>
              </a:solidFill>
            </a:endParaRPr>
          </a:p>
          <a:p>
            <a:endParaRPr lang="en-US" dirty="0" smtClean="0">
              <a:solidFill>
                <a:srgbClr val="C00000"/>
              </a:solidFill>
            </a:endParaRPr>
          </a:p>
        </p:txBody>
      </p:sp>
      <p:sp>
        <p:nvSpPr>
          <p:cNvPr id="4" name="Slide Number Placeholder 3"/>
          <p:cNvSpPr>
            <a:spLocks noGrp="1"/>
          </p:cNvSpPr>
          <p:nvPr>
            <p:ph type="sldNum" sz="quarter" idx="4"/>
          </p:nvPr>
        </p:nvSpPr>
        <p:spPr/>
        <p:txBody>
          <a:bodyPr/>
          <a:lstStyle/>
          <a:p>
            <a:fld id="{275F9A61-EB25-4A3D-859B-444786636CDA}" type="slidenum">
              <a:rPr lang="el-GR" smtClean="0"/>
              <a:pPr/>
              <a:t>5</a:t>
            </a:fld>
            <a:endParaRPr lang="el-GR" dirty="0"/>
          </a:p>
        </p:txBody>
      </p:sp>
      <p:pic>
        <p:nvPicPr>
          <p:cNvPr id="5" name="Picture 4"/>
          <p:cNvPicPr/>
          <p:nvPr/>
        </p:nvPicPr>
        <p:blipFill>
          <a:blip r:embed="rId2"/>
          <a:stretch/>
        </p:blipFill>
        <p:spPr>
          <a:xfrm>
            <a:off x="3446875" y="3519010"/>
            <a:ext cx="3386662" cy="1109621"/>
          </a:xfrm>
          <a:prstGeom prst="rect">
            <a:avLst/>
          </a:prstGeom>
          <a:ln w="36000">
            <a:noFill/>
          </a:ln>
        </p:spPr>
      </p:pic>
      <p:sp>
        <p:nvSpPr>
          <p:cNvPr id="6" name="Footer Placeholder 5"/>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2660097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Cognitive Image Processing:</a:t>
            </a:r>
            <a:br>
              <a:rPr lang="en-US" dirty="0" smtClean="0"/>
            </a:br>
            <a:r>
              <a:rPr lang="en-US" dirty="0" smtClean="0"/>
              <a:t>Entropy Calculation</a:t>
            </a:r>
            <a:endParaRPr lang="el-GR" dirty="0"/>
          </a:p>
        </p:txBody>
      </p:sp>
      <p:sp>
        <p:nvSpPr>
          <p:cNvPr id="3" name="Content Placeholder 2"/>
          <p:cNvSpPr>
            <a:spLocks noGrp="1"/>
          </p:cNvSpPr>
          <p:nvPr>
            <p:ph sz="quarter" idx="1"/>
          </p:nvPr>
        </p:nvSpPr>
        <p:spPr/>
        <p:txBody>
          <a:bodyPr>
            <a:normAutofit/>
          </a:bodyPr>
          <a:lstStyle/>
          <a:p>
            <a:r>
              <a:rPr lang="en-US" dirty="0" smtClean="0"/>
              <a:t>We </a:t>
            </a:r>
            <a:r>
              <a:rPr lang="en-US" dirty="0"/>
              <a:t>divide the x axis (log(p) axis) into equal intervals called </a:t>
            </a:r>
            <a:r>
              <a:rPr lang="en-US" b="1" dirty="0" err="1"/>
              <a:t>pSS</a:t>
            </a:r>
            <a:r>
              <a:rPr lang="en-US" b="1" dirty="0"/>
              <a:t> </a:t>
            </a:r>
            <a:r>
              <a:rPr lang="en-US" b="1" dirty="0" smtClean="0"/>
              <a:t>or bins (probability </a:t>
            </a:r>
            <a:r>
              <a:rPr lang="en-US" b="1" dirty="0"/>
              <a:t>Super Strips </a:t>
            </a:r>
            <a:r>
              <a:rPr lang="en-US" dirty="0"/>
              <a:t>– same principle as FTK). The value will be generic and can be a </a:t>
            </a:r>
            <a:r>
              <a:rPr lang="en-US" b="1" dirty="0"/>
              <a:t>user defined value</a:t>
            </a:r>
            <a:r>
              <a:rPr lang="en-US" dirty="0"/>
              <a:t> (using log(p) for defining </a:t>
            </a:r>
            <a:r>
              <a:rPr lang="en-US" b="1" dirty="0" err="1"/>
              <a:t>pSS</a:t>
            </a:r>
            <a:r>
              <a:rPr lang="en-US" b="1" dirty="0"/>
              <a:t> </a:t>
            </a:r>
            <a:r>
              <a:rPr lang="en-US" dirty="0"/>
              <a:t>facilitates defining the intervals because the log function will complicate the transformation to </a:t>
            </a:r>
            <a:r>
              <a:rPr lang="en-US" b="1" dirty="0" err="1"/>
              <a:t>pSS</a:t>
            </a:r>
            <a:r>
              <a:rPr lang="en-US" b="1" dirty="0"/>
              <a:t> </a:t>
            </a:r>
            <a:r>
              <a:rPr lang="en-US" dirty="0"/>
              <a:t>defined for p).</a:t>
            </a:r>
            <a:endParaRPr lang="el-GR" dirty="0"/>
          </a:p>
          <a:p>
            <a:r>
              <a:rPr lang="en-US" dirty="0"/>
              <a:t>In order </a:t>
            </a:r>
            <a:r>
              <a:rPr lang="en-US" dirty="0" smtClean="0"/>
              <a:t>to </a:t>
            </a:r>
            <a:r>
              <a:rPr lang="en-US" dirty="0"/>
              <a:t>order the patterns what is required from the </a:t>
            </a:r>
            <a:r>
              <a:rPr lang="en-US" dirty="0" smtClean="0"/>
              <a:t>Sim </a:t>
            </a:r>
            <a:r>
              <a:rPr lang="en-US" dirty="0"/>
              <a:t>framework is a LUT that given a log(p) value in the input (in fixed point arithmetic value) will return an index in the output, the </a:t>
            </a:r>
            <a:r>
              <a:rPr lang="en-US" b="1" dirty="0" err="1"/>
              <a:t>pSS</a:t>
            </a:r>
            <a:r>
              <a:rPr lang="en-US" b="1" dirty="0"/>
              <a:t> index value</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6</a:t>
            </a:fld>
            <a:endParaRPr lang="el-GR"/>
          </a:p>
        </p:txBody>
      </p:sp>
      <p:sp>
        <p:nvSpPr>
          <p:cNvPr id="5" name="Footer Placeholder 4"/>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85027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Cognitive Image Processing:</a:t>
            </a:r>
            <a:br>
              <a:rPr lang="en-US" dirty="0" smtClean="0"/>
            </a:br>
            <a:r>
              <a:rPr lang="en-US" dirty="0" smtClean="0"/>
              <a:t>Entropy Calculation</a:t>
            </a:r>
            <a:endParaRPr lang="el-GR" dirty="0"/>
          </a:p>
        </p:txBody>
      </p:sp>
      <p:sp>
        <p:nvSpPr>
          <p:cNvPr id="3" name="Content Placeholder 2"/>
          <p:cNvSpPr>
            <a:spLocks noGrp="1"/>
          </p:cNvSpPr>
          <p:nvPr>
            <p:ph sz="quarter" idx="1"/>
          </p:nvPr>
        </p:nvSpPr>
        <p:spPr>
          <a:xfrm>
            <a:off x="914400" y="3879050"/>
            <a:ext cx="7772400" cy="2140750"/>
          </a:xfrm>
        </p:spPr>
        <p:txBody>
          <a:bodyPr>
            <a:normAutofit fontScale="70000" lnSpcReduction="20000"/>
          </a:bodyPr>
          <a:lstStyle/>
          <a:p>
            <a:r>
              <a:rPr lang="en-US" dirty="0" smtClean="0"/>
              <a:t>We need to choose the patterns below the area of maximum entropy</a:t>
            </a:r>
          </a:p>
          <a:p>
            <a:r>
              <a:rPr lang="en-US" dirty="0" smtClean="0"/>
              <a:t>log(pi</a:t>
            </a:r>
            <a:r>
              <a:rPr lang="en-US" dirty="0"/>
              <a:t>) in the black area will have an index 0, log(pi) in the red area 1, in the orange area 2, pink area 3 etc. Areas with approximate entropy values will have the same </a:t>
            </a:r>
            <a:r>
              <a:rPr lang="en-US" dirty="0" err="1"/>
              <a:t>pSS</a:t>
            </a:r>
            <a:r>
              <a:rPr lang="en-US" dirty="0"/>
              <a:t> index.</a:t>
            </a:r>
            <a:endParaRPr lang="el-GR" dirty="0"/>
          </a:p>
          <a:p>
            <a:r>
              <a:rPr lang="en-US" dirty="0"/>
              <a:t>The </a:t>
            </a:r>
            <a:r>
              <a:rPr lang="en-US" dirty="0" err="1"/>
              <a:t>pSS</a:t>
            </a:r>
            <a:r>
              <a:rPr lang="en-US" dirty="0"/>
              <a:t> index will serve as a Pointer to a Data Organizer structure. In each index the of the Data Organizer the number of patterns that belong to this index will be stored with an address that will point to another memory (probably external to the device) where these patterns will be retrieved from.</a:t>
            </a:r>
            <a:endParaRPr lang="el-GR" dirty="0"/>
          </a:p>
          <a:p>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7</a:t>
            </a:fld>
            <a:endParaRPr lang="el-G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3086835" y="1581628"/>
            <a:ext cx="2880320" cy="1892377"/>
          </a:xfrm>
          <a:prstGeom prst="rect">
            <a:avLst/>
          </a:prstGeom>
          <a:noFill/>
          <a:ln>
            <a:noFill/>
          </a:ln>
        </p:spPr>
      </p:pic>
      <p:sp>
        <p:nvSpPr>
          <p:cNvPr id="6" name="Footer Placeholder 5"/>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271948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Cognitive Image Processing:</a:t>
            </a:r>
            <a:br>
              <a:rPr lang="en-US" dirty="0"/>
            </a:br>
            <a:r>
              <a:rPr lang="en-US" dirty="0"/>
              <a:t>Entropy Calculation</a:t>
            </a:r>
            <a:endParaRPr lang="el-GR" dirty="0"/>
          </a:p>
        </p:txBody>
      </p:sp>
      <p:sp>
        <p:nvSpPr>
          <p:cNvPr id="3" name="Content Placeholder 2"/>
          <p:cNvSpPr>
            <a:spLocks noGrp="1"/>
          </p:cNvSpPr>
          <p:nvPr>
            <p:ph sz="quarter" idx="1"/>
          </p:nvPr>
        </p:nvSpPr>
        <p:spPr/>
        <p:txBody>
          <a:bodyPr/>
          <a:lstStyle/>
          <a:p>
            <a:r>
              <a:rPr lang="en-US" dirty="0" smtClean="0"/>
              <a:t>What we have now as a first step to achieve pattern selection quickly is the following:</a:t>
            </a:r>
          </a:p>
          <a:p>
            <a:pPr lvl="1"/>
            <a:r>
              <a:rPr lang="en-US" dirty="0" smtClean="0"/>
              <a:t>We use the bin number as an address to an internal memory (1k words) </a:t>
            </a:r>
          </a:p>
          <a:p>
            <a:pPr lvl="1"/>
            <a:r>
              <a:rPr lang="en-US" dirty="0" smtClean="0"/>
              <a:t>We choose to write only the bins (</a:t>
            </a:r>
            <a:r>
              <a:rPr lang="en-US" dirty="0" err="1" smtClean="0"/>
              <a:t>pSS</a:t>
            </a:r>
            <a:r>
              <a:rPr lang="en-US" dirty="0" smtClean="0"/>
              <a:t>) with values from 0</a:t>
            </a:r>
            <a:r>
              <a:rPr lang="en-US" dirty="0" smtClean="0">
                <a:sym typeface="Wingdings" panose="05000000000000000000" pitchFamily="2" charset="2"/>
              </a:rPr>
              <a:t> 1024</a:t>
            </a:r>
          </a:p>
          <a:p>
            <a:pPr lvl="1"/>
            <a:r>
              <a:rPr lang="en-US" dirty="0" smtClean="0">
                <a:sym typeface="Wingdings" panose="05000000000000000000" pitchFamily="2" charset="2"/>
              </a:rPr>
              <a:t>For each selected bin we writhe to the bin address the pattern and we use a preselected bit to set it as an “active pattern”</a:t>
            </a:r>
          </a:p>
          <a:p>
            <a:pPr lvl="1"/>
            <a:r>
              <a:rPr lang="en-US" dirty="0" smtClean="0">
                <a:sym typeface="Wingdings" panose="05000000000000000000" pitchFamily="2" charset="2"/>
              </a:rPr>
              <a:t>After the entropy calculation process is finished we read the N first written words from the memory (where N is the number of selected patterns)</a:t>
            </a:r>
          </a:p>
          <a:p>
            <a:pPr lvl="1"/>
            <a:r>
              <a:rPr lang="en-US" dirty="0" smtClean="0">
                <a:sym typeface="Wingdings" panose="05000000000000000000" pitchFamily="2" charset="2"/>
              </a:rPr>
              <a:t>In the future this structure will be substituted by a Data Organizer like module</a:t>
            </a:r>
            <a:r>
              <a:rPr lang="en-US" dirty="0" smtClean="0"/>
              <a:t> </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8</a:t>
            </a:fld>
            <a:endParaRPr lang="el-GR"/>
          </a:p>
        </p:txBody>
      </p:sp>
      <p:sp>
        <p:nvSpPr>
          <p:cNvPr id="5" name="Footer Placeholder 4"/>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3983909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Cognitive Image Processing:</a:t>
            </a:r>
            <a:br>
              <a:rPr lang="en-US" dirty="0" smtClean="0"/>
            </a:br>
            <a:r>
              <a:rPr lang="en-US" dirty="0" smtClean="0"/>
              <a:t>Pattern Selection Process</a:t>
            </a:r>
            <a:endParaRPr lang="el-GR" dirty="0"/>
          </a:p>
        </p:txBody>
      </p:sp>
      <p:pic>
        <p:nvPicPr>
          <p:cNvPr id="5" name="Content Placeholder 4"/>
          <p:cNvPicPr>
            <a:picLocks noGrp="1" noChangeAspect="1"/>
          </p:cNvPicPr>
          <p:nvPr>
            <p:ph sz="quarter" idx="1"/>
          </p:nvPr>
        </p:nvPicPr>
        <p:blipFill>
          <a:blip r:embed="rId3"/>
          <a:stretch>
            <a:fillRect/>
          </a:stretch>
        </p:blipFill>
        <p:spPr>
          <a:xfrm>
            <a:off x="791579" y="1358770"/>
            <a:ext cx="7785865" cy="5443938"/>
          </a:xfrm>
          <a:prstGeom prst="rect">
            <a:avLst/>
          </a:prstGeom>
        </p:spPr>
      </p:pic>
      <p:sp>
        <p:nvSpPr>
          <p:cNvPr id="4" name="Slide Number Placeholder 3"/>
          <p:cNvSpPr>
            <a:spLocks noGrp="1"/>
          </p:cNvSpPr>
          <p:nvPr>
            <p:ph type="sldNum" sz="quarter" idx="4"/>
          </p:nvPr>
        </p:nvSpPr>
        <p:spPr/>
        <p:txBody>
          <a:bodyPr/>
          <a:lstStyle/>
          <a:p>
            <a:fld id="{275F9A61-EB25-4A3D-859B-444786636CDA}" type="slidenum">
              <a:rPr lang="el-GR" smtClean="0"/>
              <a:pPr/>
              <a:t>9</a:t>
            </a:fld>
            <a:endParaRPr lang="el-GR"/>
          </a:p>
        </p:txBody>
      </p:sp>
      <p:sp>
        <p:nvSpPr>
          <p:cNvPr id="6" name="Footer Placeholder 5"/>
          <p:cNvSpPr>
            <a:spLocks noGrp="1"/>
          </p:cNvSpPr>
          <p:nvPr>
            <p:ph type="ftr" sz="quarter" idx="11"/>
          </p:nvPr>
        </p:nvSpPr>
        <p:spPr/>
        <p:txBody>
          <a:bodyPr/>
          <a:lstStyle/>
          <a:p>
            <a:r>
              <a:rPr lang="pt-BR" smtClean="0"/>
              <a:t>C.-L. Sotiropoulou - Pisa, 05/07/2016</a:t>
            </a:r>
            <a:endParaRPr lang="en-US" dirty="0"/>
          </a:p>
        </p:txBody>
      </p:sp>
    </p:spTree>
    <p:extLst>
      <p:ext uri="{BB962C8B-B14F-4D97-AF65-F5344CB8AC3E}">
        <p14:creationId xmlns:p14="http://schemas.microsoft.com/office/powerpoint/2010/main" val="68353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lybe">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0</TotalTime>
  <Words>746</Words>
  <Application>Microsoft Office PowerPoint</Application>
  <PresentationFormat>On-screen Show (4:3)</PresentationFormat>
  <Paragraphs>78</Paragraphs>
  <Slides>10</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7" baseType="lpstr">
      <vt:lpstr>Arial</vt:lpstr>
      <vt:lpstr>Calibri</vt:lpstr>
      <vt:lpstr>Tw Cen MT</vt:lpstr>
      <vt:lpstr>Wingdings</vt:lpstr>
      <vt:lpstr>Wingdings 2</vt:lpstr>
      <vt:lpstr>Equity</vt:lpstr>
      <vt:lpstr>Εξίσωση</vt:lpstr>
      <vt:lpstr>Image Processing Meeting 05/07/2016 </vt:lpstr>
      <vt:lpstr>Cognitive Image Processing: Algorithm</vt:lpstr>
      <vt:lpstr>FTK for Image Filtering</vt:lpstr>
      <vt:lpstr>Cognitive Image Processing: Current Status</vt:lpstr>
      <vt:lpstr>Cognitive Image Processing: Current Status</vt:lpstr>
      <vt:lpstr>Cognitive Image Processing: Entropy Calculation</vt:lpstr>
      <vt:lpstr>Cognitive Image Processing: Entropy Calculation</vt:lpstr>
      <vt:lpstr>Cognitive Image Processing: Entropy Calculation</vt:lpstr>
      <vt:lpstr>Cognitive Image Processing: Pattern Selection Process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2014-01-30T11:46:10Z</dcterms:created>
  <dcterms:modified xsi:type="dcterms:W3CDTF">2016-07-05T09:18:10Z</dcterms:modified>
</cp:coreProperties>
</file>