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71"/>
  </p:notesMasterIdLst>
  <p:sldIdLst>
    <p:sldId id="363" r:id="rId2"/>
    <p:sldId id="472" r:id="rId3"/>
    <p:sldId id="471" r:id="rId4"/>
    <p:sldId id="461" r:id="rId5"/>
    <p:sldId id="497" r:id="rId6"/>
    <p:sldId id="492" r:id="rId7"/>
    <p:sldId id="476" r:id="rId8"/>
    <p:sldId id="477" r:id="rId9"/>
    <p:sldId id="493" r:id="rId10"/>
    <p:sldId id="494" r:id="rId11"/>
    <p:sldId id="495" r:id="rId12"/>
    <p:sldId id="499" r:id="rId13"/>
    <p:sldId id="512" r:id="rId14"/>
    <p:sldId id="498" r:id="rId15"/>
    <p:sldId id="496" r:id="rId16"/>
    <p:sldId id="474" r:id="rId17"/>
    <p:sldId id="478" r:id="rId18"/>
    <p:sldId id="479" r:id="rId19"/>
    <p:sldId id="480" r:id="rId20"/>
    <p:sldId id="481" r:id="rId21"/>
    <p:sldId id="482" r:id="rId22"/>
    <p:sldId id="483" r:id="rId23"/>
    <p:sldId id="484" r:id="rId24"/>
    <p:sldId id="485" r:id="rId25"/>
    <p:sldId id="486" r:id="rId26"/>
    <p:sldId id="487" r:id="rId27"/>
    <p:sldId id="488" r:id="rId28"/>
    <p:sldId id="489" r:id="rId29"/>
    <p:sldId id="490" r:id="rId30"/>
    <p:sldId id="500" r:id="rId31"/>
    <p:sldId id="491" r:id="rId32"/>
    <p:sldId id="428" r:id="rId33"/>
    <p:sldId id="392" r:id="rId34"/>
    <p:sldId id="468" r:id="rId35"/>
    <p:sldId id="501" r:id="rId36"/>
    <p:sldId id="504" r:id="rId37"/>
    <p:sldId id="503" r:id="rId38"/>
    <p:sldId id="510" r:id="rId39"/>
    <p:sldId id="511" r:id="rId40"/>
    <p:sldId id="502" r:id="rId41"/>
    <p:sldId id="467" r:id="rId42"/>
    <p:sldId id="439" r:id="rId43"/>
    <p:sldId id="528" r:id="rId44"/>
    <p:sldId id="531" r:id="rId45"/>
    <p:sldId id="532" r:id="rId46"/>
    <p:sldId id="530" r:id="rId47"/>
    <p:sldId id="534" r:id="rId48"/>
    <p:sldId id="525" r:id="rId49"/>
    <p:sldId id="526" r:id="rId50"/>
    <p:sldId id="457" r:id="rId51"/>
    <p:sldId id="505" r:id="rId52"/>
    <p:sldId id="506" r:id="rId53"/>
    <p:sldId id="508" r:id="rId54"/>
    <p:sldId id="509" r:id="rId55"/>
    <p:sldId id="507" r:id="rId56"/>
    <p:sldId id="398" r:id="rId57"/>
    <p:sldId id="442" r:id="rId58"/>
    <p:sldId id="523" r:id="rId59"/>
    <p:sldId id="513" r:id="rId60"/>
    <p:sldId id="517" r:id="rId61"/>
    <p:sldId id="516" r:id="rId62"/>
    <p:sldId id="519" r:id="rId63"/>
    <p:sldId id="520" r:id="rId64"/>
    <p:sldId id="521" r:id="rId65"/>
    <p:sldId id="522" r:id="rId66"/>
    <p:sldId id="470" r:id="rId67"/>
    <p:sldId id="455" r:id="rId68"/>
    <p:sldId id="529" r:id="rId69"/>
    <p:sldId id="473"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6D7F"/>
    <a:srgbClr val="00CC5C"/>
    <a:srgbClr val="0000FF"/>
    <a:srgbClr val="4BFF9C"/>
    <a:srgbClr val="89FFBE"/>
    <a:srgbClr val="FFFFCC"/>
    <a:srgbClr val="C9FFE1"/>
    <a:srgbClr val="009644"/>
    <a:srgbClr val="E9EDF4"/>
    <a:srgbClr val="F4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8" autoAdjust="0"/>
    <p:restoredTop sz="94728" autoAdjust="0"/>
  </p:normalViewPr>
  <p:slideViewPr>
    <p:cSldViewPr>
      <p:cViewPr varScale="1">
        <p:scale>
          <a:sx n="47" d="100"/>
          <a:sy n="47" d="100"/>
        </p:scale>
        <p:origin x="1002" y="42"/>
      </p:cViewPr>
      <p:guideLst>
        <p:guide orient="horz" pos="2160"/>
        <p:guide pos="2880"/>
      </p:guideLst>
    </p:cSldViewPr>
  </p:slideViewPr>
  <p:outlineViewPr>
    <p:cViewPr>
      <p:scale>
        <a:sx n="33" d="100"/>
        <a:sy n="33" d="100"/>
      </p:scale>
      <p:origin x="0" y="5172"/>
    </p:cViewPr>
  </p:outlineViewPr>
  <p:notesTextViewPr>
    <p:cViewPr>
      <p:scale>
        <a:sx n="100" d="100"/>
        <a:sy n="100" d="100"/>
      </p:scale>
      <p:origin x="0" y="0"/>
    </p:cViewPr>
  </p:notesTextViewPr>
  <p:sorterViewPr>
    <p:cViewPr>
      <p:scale>
        <a:sx n="100" d="100"/>
        <a:sy n="100" d="100"/>
      </p:scale>
      <p:origin x="0" y="8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20.wmf"/><Relationship Id="rId18" Type="http://schemas.openxmlformats.org/officeDocument/2006/relationships/image" Target="../media/image25.wmf"/><Relationship Id="rId3" Type="http://schemas.openxmlformats.org/officeDocument/2006/relationships/image" Target="../media/image10.wmf"/><Relationship Id="rId7" Type="http://schemas.openxmlformats.org/officeDocument/2006/relationships/image" Target="../media/image14.wmf"/><Relationship Id="rId12" Type="http://schemas.openxmlformats.org/officeDocument/2006/relationships/image" Target="../media/image19.wmf"/><Relationship Id="rId17" Type="http://schemas.openxmlformats.org/officeDocument/2006/relationships/image" Target="../media/image24.wmf"/><Relationship Id="rId2" Type="http://schemas.openxmlformats.org/officeDocument/2006/relationships/image" Target="../media/image9.wmf"/><Relationship Id="rId16" Type="http://schemas.openxmlformats.org/officeDocument/2006/relationships/image" Target="../media/image23.wmf"/><Relationship Id="rId1" Type="http://schemas.openxmlformats.org/officeDocument/2006/relationships/image" Target="../media/image8.wmf"/><Relationship Id="rId6" Type="http://schemas.openxmlformats.org/officeDocument/2006/relationships/image" Target="../media/image13.wmf"/><Relationship Id="rId11" Type="http://schemas.openxmlformats.org/officeDocument/2006/relationships/image" Target="../media/image18.wmf"/><Relationship Id="rId5" Type="http://schemas.openxmlformats.org/officeDocument/2006/relationships/image" Target="../media/image12.wmf"/><Relationship Id="rId15" Type="http://schemas.openxmlformats.org/officeDocument/2006/relationships/image" Target="../media/image22.wmf"/><Relationship Id="rId10" Type="http://schemas.openxmlformats.org/officeDocument/2006/relationships/image" Target="../media/image17.wmf"/><Relationship Id="rId4" Type="http://schemas.openxmlformats.org/officeDocument/2006/relationships/image" Target="../media/image11.wmf"/><Relationship Id="rId9" Type="http://schemas.openxmlformats.org/officeDocument/2006/relationships/image" Target="../media/image16.wmf"/><Relationship Id="rId14"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E1D19-B047-4B19-BDFA-A49BCC905FF0}" type="datetimeFigureOut">
              <a:rPr lang="it-IT" smtClean="0"/>
              <a:t>11/07/2016</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C4386D-EA72-45BD-A907-0D6A03E4B0E1}" type="slidenum">
              <a:rPr lang="it-IT" smtClean="0"/>
              <a:t>‹#›</a:t>
            </a:fld>
            <a:endParaRPr lang="it-IT"/>
          </a:p>
        </p:txBody>
      </p:sp>
    </p:spTree>
    <p:extLst>
      <p:ext uri="{BB962C8B-B14F-4D97-AF65-F5344CB8AC3E}">
        <p14:creationId xmlns:p14="http://schemas.microsoft.com/office/powerpoint/2010/main" val="1466850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a:t>
            </a:fld>
            <a:endParaRPr lang="it-IT"/>
          </a:p>
        </p:txBody>
      </p:sp>
    </p:spTree>
    <p:extLst>
      <p:ext uri="{BB962C8B-B14F-4D97-AF65-F5344CB8AC3E}">
        <p14:creationId xmlns:p14="http://schemas.microsoft.com/office/powerpoint/2010/main" val="3187314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10</a:t>
            </a:fld>
            <a:endParaRPr lang="it-IT"/>
          </a:p>
        </p:txBody>
      </p:sp>
    </p:spTree>
    <p:extLst>
      <p:ext uri="{BB962C8B-B14F-4D97-AF65-F5344CB8AC3E}">
        <p14:creationId xmlns:p14="http://schemas.microsoft.com/office/powerpoint/2010/main" val="193467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11</a:t>
            </a:fld>
            <a:endParaRPr lang="it-IT"/>
          </a:p>
        </p:txBody>
      </p:sp>
    </p:spTree>
    <p:extLst>
      <p:ext uri="{BB962C8B-B14F-4D97-AF65-F5344CB8AC3E}">
        <p14:creationId xmlns:p14="http://schemas.microsoft.com/office/powerpoint/2010/main" val="1508579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12</a:t>
            </a:fld>
            <a:endParaRPr lang="it-IT"/>
          </a:p>
        </p:txBody>
      </p:sp>
    </p:spTree>
    <p:extLst>
      <p:ext uri="{BB962C8B-B14F-4D97-AF65-F5344CB8AC3E}">
        <p14:creationId xmlns:p14="http://schemas.microsoft.com/office/powerpoint/2010/main" val="245729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13</a:t>
            </a:fld>
            <a:endParaRPr lang="it-IT"/>
          </a:p>
        </p:txBody>
      </p:sp>
    </p:spTree>
    <p:extLst>
      <p:ext uri="{BB962C8B-B14F-4D97-AF65-F5344CB8AC3E}">
        <p14:creationId xmlns:p14="http://schemas.microsoft.com/office/powerpoint/2010/main" val="2290942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14</a:t>
            </a:fld>
            <a:endParaRPr lang="it-IT"/>
          </a:p>
        </p:txBody>
      </p:sp>
    </p:spTree>
    <p:extLst>
      <p:ext uri="{BB962C8B-B14F-4D97-AF65-F5344CB8AC3E}">
        <p14:creationId xmlns:p14="http://schemas.microsoft.com/office/powerpoint/2010/main" val="287026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15</a:t>
            </a:fld>
            <a:endParaRPr lang="it-IT"/>
          </a:p>
        </p:txBody>
      </p:sp>
    </p:spTree>
    <p:extLst>
      <p:ext uri="{BB962C8B-B14F-4D97-AF65-F5344CB8AC3E}">
        <p14:creationId xmlns:p14="http://schemas.microsoft.com/office/powerpoint/2010/main" val="1341214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16</a:t>
            </a:fld>
            <a:endParaRPr lang="it-IT"/>
          </a:p>
        </p:txBody>
      </p:sp>
    </p:spTree>
    <p:extLst>
      <p:ext uri="{BB962C8B-B14F-4D97-AF65-F5344CB8AC3E}">
        <p14:creationId xmlns:p14="http://schemas.microsoft.com/office/powerpoint/2010/main" val="3556761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17</a:t>
            </a:fld>
            <a:endParaRPr lang="it-IT"/>
          </a:p>
        </p:txBody>
      </p:sp>
    </p:spTree>
    <p:extLst>
      <p:ext uri="{BB962C8B-B14F-4D97-AF65-F5344CB8AC3E}">
        <p14:creationId xmlns:p14="http://schemas.microsoft.com/office/powerpoint/2010/main" val="2719924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18</a:t>
            </a:fld>
            <a:endParaRPr lang="it-IT"/>
          </a:p>
        </p:txBody>
      </p:sp>
    </p:spTree>
    <p:extLst>
      <p:ext uri="{BB962C8B-B14F-4D97-AF65-F5344CB8AC3E}">
        <p14:creationId xmlns:p14="http://schemas.microsoft.com/office/powerpoint/2010/main" val="1348792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19</a:t>
            </a:fld>
            <a:endParaRPr lang="it-IT"/>
          </a:p>
        </p:txBody>
      </p:sp>
    </p:spTree>
    <p:extLst>
      <p:ext uri="{BB962C8B-B14F-4D97-AF65-F5344CB8AC3E}">
        <p14:creationId xmlns:p14="http://schemas.microsoft.com/office/powerpoint/2010/main" val="204493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a:t>
            </a:fld>
            <a:endParaRPr lang="it-IT"/>
          </a:p>
        </p:txBody>
      </p:sp>
    </p:spTree>
    <p:extLst>
      <p:ext uri="{BB962C8B-B14F-4D97-AF65-F5344CB8AC3E}">
        <p14:creationId xmlns:p14="http://schemas.microsoft.com/office/powerpoint/2010/main" val="79792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20</a:t>
            </a:fld>
            <a:endParaRPr lang="it-IT"/>
          </a:p>
        </p:txBody>
      </p:sp>
    </p:spTree>
    <p:extLst>
      <p:ext uri="{BB962C8B-B14F-4D97-AF65-F5344CB8AC3E}">
        <p14:creationId xmlns:p14="http://schemas.microsoft.com/office/powerpoint/2010/main" val="902578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21</a:t>
            </a:fld>
            <a:endParaRPr lang="it-IT"/>
          </a:p>
        </p:txBody>
      </p:sp>
    </p:spTree>
    <p:extLst>
      <p:ext uri="{BB962C8B-B14F-4D97-AF65-F5344CB8AC3E}">
        <p14:creationId xmlns:p14="http://schemas.microsoft.com/office/powerpoint/2010/main" val="978405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22</a:t>
            </a:fld>
            <a:endParaRPr lang="it-IT"/>
          </a:p>
        </p:txBody>
      </p:sp>
    </p:spTree>
    <p:extLst>
      <p:ext uri="{BB962C8B-B14F-4D97-AF65-F5344CB8AC3E}">
        <p14:creationId xmlns:p14="http://schemas.microsoft.com/office/powerpoint/2010/main" val="1990611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23</a:t>
            </a:fld>
            <a:endParaRPr lang="it-IT"/>
          </a:p>
        </p:txBody>
      </p:sp>
    </p:spTree>
    <p:extLst>
      <p:ext uri="{BB962C8B-B14F-4D97-AF65-F5344CB8AC3E}">
        <p14:creationId xmlns:p14="http://schemas.microsoft.com/office/powerpoint/2010/main" val="218326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24</a:t>
            </a:fld>
            <a:endParaRPr lang="it-IT"/>
          </a:p>
        </p:txBody>
      </p:sp>
    </p:spTree>
    <p:extLst>
      <p:ext uri="{BB962C8B-B14F-4D97-AF65-F5344CB8AC3E}">
        <p14:creationId xmlns:p14="http://schemas.microsoft.com/office/powerpoint/2010/main" val="4228214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25</a:t>
            </a:fld>
            <a:endParaRPr lang="it-IT"/>
          </a:p>
        </p:txBody>
      </p:sp>
    </p:spTree>
    <p:extLst>
      <p:ext uri="{BB962C8B-B14F-4D97-AF65-F5344CB8AC3E}">
        <p14:creationId xmlns:p14="http://schemas.microsoft.com/office/powerpoint/2010/main" val="691908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26</a:t>
            </a:fld>
            <a:endParaRPr lang="it-IT"/>
          </a:p>
        </p:txBody>
      </p:sp>
    </p:spTree>
    <p:extLst>
      <p:ext uri="{BB962C8B-B14F-4D97-AF65-F5344CB8AC3E}">
        <p14:creationId xmlns:p14="http://schemas.microsoft.com/office/powerpoint/2010/main" val="3608494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27</a:t>
            </a:fld>
            <a:endParaRPr lang="it-IT"/>
          </a:p>
        </p:txBody>
      </p:sp>
    </p:spTree>
    <p:extLst>
      <p:ext uri="{BB962C8B-B14F-4D97-AF65-F5344CB8AC3E}">
        <p14:creationId xmlns:p14="http://schemas.microsoft.com/office/powerpoint/2010/main" val="1587910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28</a:t>
            </a:fld>
            <a:endParaRPr lang="it-IT"/>
          </a:p>
        </p:txBody>
      </p:sp>
    </p:spTree>
    <p:extLst>
      <p:ext uri="{BB962C8B-B14F-4D97-AF65-F5344CB8AC3E}">
        <p14:creationId xmlns:p14="http://schemas.microsoft.com/office/powerpoint/2010/main" val="2344605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29</a:t>
            </a:fld>
            <a:endParaRPr lang="it-IT"/>
          </a:p>
        </p:txBody>
      </p:sp>
    </p:spTree>
    <p:extLst>
      <p:ext uri="{BB962C8B-B14F-4D97-AF65-F5344CB8AC3E}">
        <p14:creationId xmlns:p14="http://schemas.microsoft.com/office/powerpoint/2010/main" val="1915147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a:t>
            </a:fld>
            <a:endParaRPr lang="it-IT"/>
          </a:p>
        </p:txBody>
      </p:sp>
    </p:spTree>
    <p:extLst>
      <p:ext uri="{BB962C8B-B14F-4D97-AF65-F5344CB8AC3E}">
        <p14:creationId xmlns:p14="http://schemas.microsoft.com/office/powerpoint/2010/main" val="3280182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30</a:t>
            </a:fld>
            <a:endParaRPr lang="it-IT"/>
          </a:p>
        </p:txBody>
      </p:sp>
    </p:spTree>
    <p:extLst>
      <p:ext uri="{BB962C8B-B14F-4D97-AF65-F5344CB8AC3E}">
        <p14:creationId xmlns:p14="http://schemas.microsoft.com/office/powerpoint/2010/main" val="1317095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31</a:t>
            </a:fld>
            <a:endParaRPr lang="it-IT"/>
          </a:p>
        </p:txBody>
      </p:sp>
    </p:spTree>
    <p:extLst>
      <p:ext uri="{BB962C8B-B14F-4D97-AF65-F5344CB8AC3E}">
        <p14:creationId xmlns:p14="http://schemas.microsoft.com/office/powerpoint/2010/main" val="4097667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32</a:t>
            </a:fld>
            <a:endParaRPr lang="it-IT"/>
          </a:p>
        </p:txBody>
      </p:sp>
    </p:spTree>
    <p:extLst>
      <p:ext uri="{BB962C8B-B14F-4D97-AF65-F5344CB8AC3E}">
        <p14:creationId xmlns:p14="http://schemas.microsoft.com/office/powerpoint/2010/main" val="3043960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33</a:t>
            </a:fld>
            <a:endParaRPr lang="it-IT"/>
          </a:p>
        </p:txBody>
      </p:sp>
    </p:spTree>
    <p:extLst>
      <p:ext uri="{BB962C8B-B14F-4D97-AF65-F5344CB8AC3E}">
        <p14:creationId xmlns:p14="http://schemas.microsoft.com/office/powerpoint/2010/main" val="492717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34</a:t>
            </a:fld>
            <a:endParaRPr lang="it-IT"/>
          </a:p>
        </p:txBody>
      </p:sp>
    </p:spTree>
    <p:extLst>
      <p:ext uri="{BB962C8B-B14F-4D97-AF65-F5344CB8AC3E}">
        <p14:creationId xmlns:p14="http://schemas.microsoft.com/office/powerpoint/2010/main" val="4224351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35</a:t>
            </a:fld>
            <a:endParaRPr lang="it-IT"/>
          </a:p>
        </p:txBody>
      </p:sp>
    </p:spTree>
    <p:extLst>
      <p:ext uri="{BB962C8B-B14F-4D97-AF65-F5344CB8AC3E}">
        <p14:creationId xmlns:p14="http://schemas.microsoft.com/office/powerpoint/2010/main" val="2703289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36</a:t>
            </a:fld>
            <a:endParaRPr lang="it-IT"/>
          </a:p>
        </p:txBody>
      </p:sp>
    </p:spTree>
    <p:extLst>
      <p:ext uri="{BB962C8B-B14F-4D97-AF65-F5344CB8AC3E}">
        <p14:creationId xmlns:p14="http://schemas.microsoft.com/office/powerpoint/2010/main" val="574644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37</a:t>
            </a:fld>
            <a:endParaRPr lang="it-IT"/>
          </a:p>
        </p:txBody>
      </p:sp>
    </p:spTree>
    <p:extLst>
      <p:ext uri="{BB962C8B-B14F-4D97-AF65-F5344CB8AC3E}">
        <p14:creationId xmlns:p14="http://schemas.microsoft.com/office/powerpoint/2010/main" val="4124872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38</a:t>
            </a:fld>
            <a:endParaRPr lang="it-IT"/>
          </a:p>
        </p:txBody>
      </p:sp>
    </p:spTree>
    <p:extLst>
      <p:ext uri="{BB962C8B-B14F-4D97-AF65-F5344CB8AC3E}">
        <p14:creationId xmlns:p14="http://schemas.microsoft.com/office/powerpoint/2010/main" val="2783740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39</a:t>
            </a:fld>
            <a:endParaRPr lang="it-IT"/>
          </a:p>
        </p:txBody>
      </p:sp>
    </p:spTree>
    <p:extLst>
      <p:ext uri="{BB962C8B-B14F-4D97-AF65-F5344CB8AC3E}">
        <p14:creationId xmlns:p14="http://schemas.microsoft.com/office/powerpoint/2010/main" val="385247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a:t>
            </a:fld>
            <a:endParaRPr lang="it-IT"/>
          </a:p>
        </p:txBody>
      </p:sp>
    </p:spTree>
    <p:extLst>
      <p:ext uri="{BB962C8B-B14F-4D97-AF65-F5344CB8AC3E}">
        <p14:creationId xmlns:p14="http://schemas.microsoft.com/office/powerpoint/2010/main" val="1016037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40</a:t>
            </a:fld>
            <a:endParaRPr lang="it-IT"/>
          </a:p>
        </p:txBody>
      </p:sp>
    </p:spTree>
    <p:extLst>
      <p:ext uri="{BB962C8B-B14F-4D97-AF65-F5344CB8AC3E}">
        <p14:creationId xmlns:p14="http://schemas.microsoft.com/office/powerpoint/2010/main" val="274074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41</a:t>
            </a:fld>
            <a:endParaRPr lang="it-IT"/>
          </a:p>
        </p:txBody>
      </p:sp>
    </p:spTree>
    <p:extLst>
      <p:ext uri="{BB962C8B-B14F-4D97-AF65-F5344CB8AC3E}">
        <p14:creationId xmlns:p14="http://schemas.microsoft.com/office/powerpoint/2010/main" val="459434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42</a:t>
            </a:fld>
            <a:endParaRPr lang="it-IT"/>
          </a:p>
        </p:txBody>
      </p:sp>
    </p:spTree>
    <p:extLst>
      <p:ext uri="{BB962C8B-B14F-4D97-AF65-F5344CB8AC3E}">
        <p14:creationId xmlns:p14="http://schemas.microsoft.com/office/powerpoint/2010/main" val="388885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43</a:t>
            </a:fld>
            <a:endParaRPr lang="it-IT"/>
          </a:p>
        </p:txBody>
      </p:sp>
    </p:spTree>
    <p:extLst>
      <p:ext uri="{BB962C8B-B14F-4D97-AF65-F5344CB8AC3E}">
        <p14:creationId xmlns:p14="http://schemas.microsoft.com/office/powerpoint/2010/main" val="800937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44</a:t>
            </a:fld>
            <a:endParaRPr lang="it-IT"/>
          </a:p>
        </p:txBody>
      </p:sp>
    </p:spTree>
    <p:extLst>
      <p:ext uri="{BB962C8B-B14F-4D97-AF65-F5344CB8AC3E}">
        <p14:creationId xmlns:p14="http://schemas.microsoft.com/office/powerpoint/2010/main" val="1189304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45</a:t>
            </a:fld>
            <a:endParaRPr lang="it-IT"/>
          </a:p>
        </p:txBody>
      </p:sp>
    </p:spTree>
    <p:extLst>
      <p:ext uri="{BB962C8B-B14F-4D97-AF65-F5344CB8AC3E}">
        <p14:creationId xmlns:p14="http://schemas.microsoft.com/office/powerpoint/2010/main" val="2463479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46</a:t>
            </a:fld>
            <a:endParaRPr lang="it-IT"/>
          </a:p>
        </p:txBody>
      </p:sp>
    </p:spTree>
    <p:extLst>
      <p:ext uri="{BB962C8B-B14F-4D97-AF65-F5344CB8AC3E}">
        <p14:creationId xmlns:p14="http://schemas.microsoft.com/office/powerpoint/2010/main" val="3534283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47</a:t>
            </a:fld>
            <a:endParaRPr lang="it-IT"/>
          </a:p>
        </p:txBody>
      </p:sp>
    </p:spTree>
    <p:extLst>
      <p:ext uri="{BB962C8B-B14F-4D97-AF65-F5344CB8AC3E}">
        <p14:creationId xmlns:p14="http://schemas.microsoft.com/office/powerpoint/2010/main" val="1981087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48</a:t>
            </a:fld>
            <a:endParaRPr lang="it-IT"/>
          </a:p>
        </p:txBody>
      </p:sp>
    </p:spTree>
    <p:extLst>
      <p:ext uri="{BB962C8B-B14F-4D97-AF65-F5344CB8AC3E}">
        <p14:creationId xmlns:p14="http://schemas.microsoft.com/office/powerpoint/2010/main" val="621349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49</a:t>
            </a:fld>
            <a:endParaRPr lang="it-IT"/>
          </a:p>
        </p:txBody>
      </p:sp>
    </p:spTree>
    <p:extLst>
      <p:ext uri="{BB962C8B-B14F-4D97-AF65-F5344CB8AC3E}">
        <p14:creationId xmlns:p14="http://schemas.microsoft.com/office/powerpoint/2010/main" val="201808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a:t>
            </a:fld>
            <a:endParaRPr lang="it-IT"/>
          </a:p>
        </p:txBody>
      </p:sp>
    </p:spTree>
    <p:extLst>
      <p:ext uri="{BB962C8B-B14F-4D97-AF65-F5344CB8AC3E}">
        <p14:creationId xmlns:p14="http://schemas.microsoft.com/office/powerpoint/2010/main" val="829178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50</a:t>
            </a:fld>
            <a:endParaRPr lang="it-IT"/>
          </a:p>
        </p:txBody>
      </p:sp>
    </p:spTree>
    <p:extLst>
      <p:ext uri="{BB962C8B-B14F-4D97-AF65-F5344CB8AC3E}">
        <p14:creationId xmlns:p14="http://schemas.microsoft.com/office/powerpoint/2010/main" val="91103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51</a:t>
            </a:fld>
            <a:endParaRPr lang="it-IT"/>
          </a:p>
        </p:txBody>
      </p:sp>
    </p:spTree>
    <p:extLst>
      <p:ext uri="{BB962C8B-B14F-4D97-AF65-F5344CB8AC3E}">
        <p14:creationId xmlns:p14="http://schemas.microsoft.com/office/powerpoint/2010/main" val="2458905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52</a:t>
            </a:fld>
            <a:endParaRPr lang="it-IT"/>
          </a:p>
        </p:txBody>
      </p:sp>
    </p:spTree>
    <p:extLst>
      <p:ext uri="{BB962C8B-B14F-4D97-AF65-F5344CB8AC3E}">
        <p14:creationId xmlns:p14="http://schemas.microsoft.com/office/powerpoint/2010/main" val="1589216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53</a:t>
            </a:fld>
            <a:endParaRPr lang="it-IT"/>
          </a:p>
        </p:txBody>
      </p:sp>
    </p:spTree>
    <p:extLst>
      <p:ext uri="{BB962C8B-B14F-4D97-AF65-F5344CB8AC3E}">
        <p14:creationId xmlns:p14="http://schemas.microsoft.com/office/powerpoint/2010/main" val="445694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54</a:t>
            </a:fld>
            <a:endParaRPr lang="it-IT"/>
          </a:p>
        </p:txBody>
      </p:sp>
    </p:spTree>
    <p:extLst>
      <p:ext uri="{BB962C8B-B14F-4D97-AF65-F5344CB8AC3E}">
        <p14:creationId xmlns:p14="http://schemas.microsoft.com/office/powerpoint/2010/main" val="3309570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55</a:t>
            </a:fld>
            <a:endParaRPr lang="it-IT"/>
          </a:p>
        </p:txBody>
      </p:sp>
    </p:spTree>
    <p:extLst>
      <p:ext uri="{BB962C8B-B14F-4D97-AF65-F5344CB8AC3E}">
        <p14:creationId xmlns:p14="http://schemas.microsoft.com/office/powerpoint/2010/main" val="1909536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56</a:t>
            </a:fld>
            <a:endParaRPr lang="it-IT"/>
          </a:p>
        </p:txBody>
      </p:sp>
    </p:spTree>
    <p:extLst>
      <p:ext uri="{BB962C8B-B14F-4D97-AF65-F5344CB8AC3E}">
        <p14:creationId xmlns:p14="http://schemas.microsoft.com/office/powerpoint/2010/main" val="1117501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57</a:t>
            </a:fld>
            <a:endParaRPr lang="it-IT"/>
          </a:p>
        </p:txBody>
      </p:sp>
    </p:spTree>
    <p:extLst>
      <p:ext uri="{BB962C8B-B14F-4D97-AF65-F5344CB8AC3E}">
        <p14:creationId xmlns:p14="http://schemas.microsoft.com/office/powerpoint/2010/main" val="4082608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58</a:t>
            </a:fld>
            <a:endParaRPr lang="it-IT"/>
          </a:p>
        </p:txBody>
      </p:sp>
    </p:spTree>
    <p:extLst>
      <p:ext uri="{BB962C8B-B14F-4D97-AF65-F5344CB8AC3E}">
        <p14:creationId xmlns:p14="http://schemas.microsoft.com/office/powerpoint/2010/main" val="1445757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59</a:t>
            </a:fld>
            <a:endParaRPr lang="it-IT"/>
          </a:p>
        </p:txBody>
      </p:sp>
    </p:spTree>
    <p:extLst>
      <p:ext uri="{BB962C8B-B14F-4D97-AF65-F5344CB8AC3E}">
        <p14:creationId xmlns:p14="http://schemas.microsoft.com/office/powerpoint/2010/main" val="5890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a:t>
            </a:fld>
            <a:endParaRPr lang="it-IT"/>
          </a:p>
        </p:txBody>
      </p:sp>
    </p:spTree>
    <p:extLst>
      <p:ext uri="{BB962C8B-B14F-4D97-AF65-F5344CB8AC3E}">
        <p14:creationId xmlns:p14="http://schemas.microsoft.com/office/powerpoint/2010/main" val="25041744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60</a:t>
            </a:fld>
            <a:endParaRPr lang="it-IT"/>
          </a:p>
        </p:txBody>
      </p:sp>
    </p:spTree>
    <p:extLst>
      <p:ext uri="{BB962C8B-B14F-4D97-AF65-F5344CB8AC3E}">
        <p14:creationId xmlns:p14="http://schemas.microsoft.com/office/powerpoint/2010/main" val="3029289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61</a:t>
            </a:fld>
            <a:endParaRPr lang="it-IT"/>
          </a:p>
        </p:txBody>
      </p:sp>
    </p:spTree>
    <p:extLst>
      <p:ext uri="{BB962C8B-B14F-4D97-AF65-F5344CB8AC3E}">
        <p14:creationId xmlns:p14="http://schemas.microsoft.com/office/powerpoint/2010/main" val="6076383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62</a:t>
            </a:fld>
            <a:endParaRPr lang="it-IT"/>
          </a:p>
        </p:txBody>
      </p:sp>
    </p:spTree>
    <p:extLst>
      <p:ext uri="{BB962C8B-B14F-4D97-AF65-F5344CB8AC3E}">
        <p14:creationId xmlns:p14="http://schemas.microsoft.com/office/powerpoint/2010/main" val="1014459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63</a:t>
            </a:fld>
            <a:endParaRPr lang="it-IT"/>
          </a:p>
        </p:txBody>
      </p:sp>
    </p:spTree>
    <p:extLst>
      <p:ext uri="{BB962C8B-B14F-4D97-AF65-F5344CB8AC3E}">
        <p14:creationId xmlns:p14="http://schemas.microsoft.com/office/powerpoint/2010/main" val="8228723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64</a:t>
            </a:fld>
            <a:endParaRPr lang="it-IT"/>
          </a:p>
        </p:txBody>
      </p:sp>
    </p:spTree>
    <p:extLst>
      <p:ext uri="{BB962C8B-B14F-4D97-AF65-F5344CB8AC3E}">
        <p14:creationId xmlns:p14="http://schemas.microsoft.com/office/powerpoint/2010/main" val="13984870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65</a:t>
            </a:fld>
            <a:endParaRPr lang="it-IT"/>
          </a:p>
        </p:txBody>
      </p:sp>
    </p:spTree>
    <p:extLst>
      <p:ext uri="{BB962C8B-B14F-4D97-AF65-F5344CB8AC3E}">
        <p14:creationId xmlns:p14="http://schemas.microsoft.com/office/powerpoint/2010/main" val="3562444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66</a:t>
            </a:fld>
            <a:endParaRPr lang="it-IT"/>
          </a:p>
        </p:txBody>
      </p:sp>
    </p:spTree>
    <p:extLst>
      <p:ext uri="{BB962C8B-B14F-4D97-AF65-F5344CB8AC3E}">
        <p14:creationId xmlns:p14="http://schemas.microsoft.com/office/powerpoint/2010/main" val="4070465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67</a:t>
            </a:fld>
            <a:endParaRPr lang="it-IT"/>
          </a:p>
        </p:txBody>
      </p:sp>
    </p:spTree>
    <p:extLst>
      <p:ext uri="{BB962C8B-B14F-4D97-AF65-F5344CB8AC3E}">
        <p14:creationId xmlns:p14="http://schemas.microsoft.com/office/powerpoint/2010/main" val="857938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68</a:t>
            </a:fld>
            <a:endParaRPr lang="it-IT"/>
          </a:p>
        </p:txBody>
      </p:sp>
    </p:spTree>
    <p:extLst>
      <p:ext uri="{BB962C8B-B14F-4D97-AF65-F5344CB8AC3E}">
        <p14:creationId xmlns:p14="http://schemas.microsoft.com/office/powerpoint/2010/main" val="3297592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69</a:t>
            </a:fld>
            <a:endParaRPr lang="it-IT"/>
          </a:p>
        </p:txBody>
      </p:sp>
    </p:spTree>
    <p:extLst>
      <p:ext uri="{BB962C8B-B14F-4D97-AF65-F5344CB8AC3E}">
        <p14:creationId xmlns:p14="http://schemas.microsoft.com/office/powerpoint/2010/main" val="276960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7</a:t>
            </a:fld>
            <a:endParaRPr lang="it-IT"/>
          </a:p>
        </p:txBody>
      </p:sp>
    </p:spTree>
    <p:extLst>
      <p:ext uri="{BB962C8B-B14F-4D97-AF65-F5344CB8AC3E}">
        <p14:creationId xmlns:p14="http://schemas.microsoft.com/office/powerpoint/2010/main" val="312784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8</a:t>
            </a:fld>
            <a:endParaRPr lang="it-IT"/>
          </a:p>
        </p:txBody>
      </p:sp>
    </p:spTree>
    <p:extLst>
      <p:ext uri="{BB962C8B-B14F-4D97-AF65-F5344CB8AC3E}">
        <p14:creationId xmlns:p14="http://schemas.microsoft.com/office/powerpoint/2010/main" val="456917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05C4386D-EA72-45BD-A907-0D6A03E4B0E1}" type="slidenum">
              <a:rPr lang="it-IT" smtClean="0"/>
              <a:t>9</a:t>
            </a:fld>
            <a:endParaRPr lang="it-IT"/>
          </a:p>
        </p:txBody>
      </p:sp>
    </p:spTree>
    <p:extLst>
      <p:ext uri="{BB962C8B-B14F-4D97-AF65-F5344CB8AC3E}">
        <p14:creationId xmlns:p14="http://schemas.microsoft.com/office/powerpoint/2010/main" val="34010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smtClean="0"/>
              <a:t>Barbara </a:t>
            </a:r>
            <a:r>
              <a:rPr lang="en-US" dirty="0" err="1" smtClean="0"/>
              <a:t>Caccianiga</a:t>
            </a:r>
            <a:fld id="{B6F15528-21DE-4FAA-801E-634DDDAF4B2B}" type="slidenum">
              <a:rPr lang="en-US" smtClean="0"/>
              <a:pPr/>
              <a:t>‹#›</a:t>
            </a:fld>
            <a:endParaRPr lang="en-US" dirty="0"/>
          </a:p>
        </p:txBody>
      </p:sp>
    </p:spTree>
    <p:extLst>
      <p:ext uri="{BB962C8B-B14F-4D97-AF65-F5344CB8AC3E}">
        <p14:creationId xmlns:p14="http://schemas.microsoft.com/office/powerpoint/2010/main" val="840739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017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73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1"/>
          </a:solidFill>
        </p:spPr>
        <p:txBody>
          <a:bodyPr>
            <a:normAutofit/>
          </a:bodyPr>
          <a:lstStyle>
            <a:lvl1pPr algn="l">
              <a:defRPr sz="2400" b="1">
                <a:solidFill>
                  <a:schemeClr val="bg1"/>
                </a:solidFill>
              </a:defRPr>
            </a:lvl1pPr>
          </a:lstStyle>
          <a:p>
            <a:r>
              <a:rPr lang="en-US" dirty="0" smtClean="0"/>
              <a:t>Click to edit Master title style</a:t>
            </a:r>
            <a:endParaRPr lang="it-IT" dirty="0"/>
          </a:p>
        </p:txBody>
      </p:sp>
      <p:sp>
        <p:nvSpPr>
          <p:cNvPr id="3" name="Content Placeholder 2"/>
          <p:cNvSpPr>
            <a:spLocks noGrp="1"/>
          </p:cNvSpPr>
          <p:nvPr>
            <p:ph idx="1"/>
          </p:nvPr>
        </p:nvSpPr>
        <p:spPr>
          <a:xfrm>
            <a:off x="457200" y="990600"/>
            <a:ext cx="8229600" cy="5135563"/>
          </a:xfrm>
        </p:spPr>
        <p:txBody>
          <a:bodyPr>
            <a:normAutofit/>
          </a:bodyPr>
          <a:lstStyle>
            <a:lvl1pPr>
              <a:defRPr sz="1800" baseline="0">
                <a:latin typeface="Arial" pitchFamily="34" charset="0"/>
              </a:defRPr>
            </a:lvl1pPr>
            <a:lvl2pPr>
              <a:defRPr sz="1800" baseline="0">
                <a:latin typeface="Arial" pitchFamily="34" charset="0"/>
              </a:defRPr>
            </a:lvl2pPr>
            <a:lvl3pPr>
              <a:defRPr sz="1800" baseline="0">
                <a:latin typeface="Arial" pitchFamily="34" charset="0"/>
              </a:defRPr>
            </a:lvl3pPr>
            <a:lvl4pPr>
              <a:defRPr sz="1800" baseline="0">
                <a:latin typeface="Arial" pitchFamily="34" charset="0"/>
              </a:defRPr>
            </a:lvl4pPr>
            <a:lvl5pPr>
              <a:defRPr sz="1800" baseline="0">
                <a:latin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Tree>
    <p:extLst>
      <p:ext uri="{BB962C8B-B14F-4D97-AF65-F5344CB8AC3E}">
        <p14:creationId xmlns:p14="http://schemas.microsoft.com/office/powerpoint/2010/main" val="3165059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913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240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65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534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119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24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35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0530615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3" Type="http://schemas.openxmlformats.org/officeDocument/2006/relationships/image" Target="../media/image11.wmf"/><Relationship Id="rId18" Type="http://schemas.openxmlformats.org/officeDocument/2006/relationships/oleObject" Target="../embeddings/oleObject7.bin"/><Relationship Id="rId26" Type="http://schemas.openxmlformats.org/officeDocument/2006/relationships/oleObject" Target="../embeddings/oleObject11.bin"/><Relationship Id="rId39" Type="http://schemas.openxmlformats.org/officeDocument/2006/relationships/image" Target="../media/image24.wmf"/><Relationship Id="rId21" Type="http://schemas.openxmlformats.org/officeDocument/2006/relationships/image" Target="../media/image15.wmf"/><Relationship Id="rId34" Type="http://schemas.openxmlformats.org/officeDocument/2006/relationships/oleObject" Target="../embeddings/oleObject15.bin"/><Relationship Id="rId7" Type="http://schemas.openxmlformats.org/officeDocument/2006/relationships/image" Target="../media/image8.wmf"/><Relationship Id="rId2" Type="http://schemas.openxmlformats.org/officeDocument/2006/relationships/slideLayout" Target="../slideLayouts/slideLayout7.xml"/><Relationship Id="rId16" Type="http://schemas.openxmlformats.org/officeDocument/2006/relationships/oleObject" Target="../embeddings/oleObject6.bin"/><Relationship Id="rId20" Type="http://schemas.openxmlformats.org/officeDocument/2006/relationships/oleObject" Target="../embeddings/oleObject8.bin"/><Relationship Id="rId29" Type="http://schemas.openxmlformats.org/officeDocument/2006/relationships/image" Target="../media/image19.wmf"/><Relationship Id="rId41" Type="http://schemas.openxmlformats.org/officeDocument/2006/relationships/image" Target="../media/image25.w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0.wmf"/><Relationship Id="rId24" Type="http://schemas.openxmlformats.org/officeDocument/2006/relationships/oleObject" Target="../embeddings/oleObject10.bin"/><Relationship Id="rId32" Type="http://schemas.openxmlformats.org/officeDocument/2006/relationships/oleObject" Target="../embeddings/oleObject14.bin"/><Relationship Id="rId37" Type="http://schemas.openxmlformats.org/officeDocument/2006/relationships/image" Target="../media/image23.wmf"/><Relationship Id="rId40" Type="http://schemas.openxmlformats.org/officeDocument/2006/relationships/oleObject" Target="../embeddings/oleObject18.bin"/><Relationship Id="rId5" Type="http://schemas.openxmlformats.org/officeDocument/2006/relationships/image" Target="../media/image27.png"/><Relationship Id="rId15" Type="http://schemas.openxmlformats.org/officeDocument/2006/relationships/image" Target="../media/image12.wmf"/><Relationship Id="rId23" Type="http://schemas.openxmlformats.org/officeDocument/2006/relationships/image" Target="../media/image16.wmf"/><Relationship Id="rId28" Type="http://schemas.openxmlformats.org/officeDocument/2006/relationships/oleObject" Target="../embeddings/oleObject12.bin"/><Relationship Id="rId36" Type="http://schemas.openxmlformats.org/officeDocument/2006/relationships/oleObject" Target="../embeddings/oleObject16.bin"/><Relationship Id="rId10" Type="http://schemas.openxmlformats.org/officeDocument/2006/relationships/oleObject" Target="../embeddings/oleObject3.bin"/><Relationship Id="rId19" Type="http://schemas.openxmlformats.org/officeDocument/2006/relationships/image" Target="../media/image14.wmf"/><Relationship Id="rId31" Type="http://schemas.openxmlformats.org/officeDocument/2006/relationships/image" Target="../media/image20.wmf"/><Relationship Id="rId4" Type="http://schemas.openxmlformats.org/officeDocument/2006/relationships/image" Target="../media/image26.jpeg"/><Relationship Id="rId9" Type="http://schemas.openxmlformats.org/officeDocument/2006/relationships/image" Target="../media/image9.wmf"/><Relationship Id="rId14" Type="http://schemas.openxmlformats.org/officeDocument/2006/relationships/oleObject" Target="../embeddings/oleObject5.bin"/><Relationship Id="rId22" Type="http://schemas.openxmlformats.org/officeDocument/2006/relationships/oleObject" Target="../embeddings/oleObject9.bin"/><Relationship Id="rId27" Type="http://schemas.openxmlformats.org/officeDocument/2006/relationships/image" Target="../media/image18.wmf"/><Relationship Id="rId30" Type="http://schemas.openxmlformats.org/officeDocument/2006/relationships/oleObject" Target="../embeddings/oleObject13.bin"/><Relationship Id="rId35" Type="http://schemas.openxmlformats.org/officeDocument/2006/relationships/image" Target="../media/image22.wmf"/><Relationship Id="rId8" Type="http://schemas.openxmlformats.org/officeDocument/2006/relationships/oleObject" Target="../embeddings/oleObject2.bin"/><Relationship Id="rId3" Type="http://schemas.openxmlformats.org/officeDocument/2006/relationships/notesSlide" Target="../notesSlides/notesSlide19.xml"/><Relationship Id="rId12" Type="http://schemas.openxmlformats.org/officeDocument/2006/relationships/oleObject" Target="../embeddings/oleObject4.bin"/><Relationship Id="rId17" Type="http://schemas.openxmlformats.org/officeDocument/2006/relationships/image" Target="../media/image13.wmf"/><Relationship Id="rId25" Type="http://schemas.openxmlformats.org/officeDocument/2006/relationships/image" Target="../media/image17.wmf"/><Relationship Id="rId33" Type="http://schemas.openxmlformats.org/officeDocument/2006/relationships/image" Target="../media/image21.wmf"/><Relationship Id="rId38" Type="http://schemas.openxmlformats.org/officeDocument/2006/relationships/oleObject" Target="../embeddings/oleObject17.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3.wmf"/><Relationship Id="rId5" Type="http://schemas.openxmlformats.org/officeDocument/2006/relationships/oleObject" Target="../embeddings/oleObject19.bin"/><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9.jpeg"/><Relationship Id="rId5" Type="http://schemas.openxmlformats.org/officeDocument/2006/relationships/image" Target="../media/image38.wmf"/><Relationship Id="rId4" Type="http://schemas.openxmlformats.org/officeDocument/2006/relationships/oleObject" Target="../embeddings/oleObject20.bin"/></Relationships>
</file>

<file path=ppt/slides/_rels/slide37.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37.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0.emf"/><Relationship Id="rId5" Type="http://schemas.openxmlformats.org/officeDocument/2006/relationships/image" Target="../media/image38.wmf"/><Relationship Id="rId4" Type="http://schemas.openxmlformats.org/officeDocument/2006/relationships/oleObject" Target="../embeddings/oleObject21.bin"/></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3810000"/>
          </a:xfrm>
          <a:solidFill>
            <a:schemeClr val="accent6"/>
          </a:solidFill>
        </p:spPr>
        <p:txBody>
          <a:bodyPr>
            <a:normAutofit/>
          </a:bodyPr>
          <a:lstStyle/>
          <a:p>
            <a:pPr algn="ctr">
              <a:spcAft>
                <a:spcPts val="600"/>
              </a:spcAft>
            </a:pPr>
            <a:r>
              <a:rPr lang="it-IT" sz="3200" smtClean="0"/>
              <a:t>CSN2-Milano: </a:t>
            </a:r>
            <a:br>
              <a:rPr lang="it-IT" sz="3200" smtClean="0"/>
            </a:br>
            <a:r>
              <a:rPr lang="it-IT" sz="3200" smtClean="0"/>
              <a:t>risultati scientifici, novita’ e richieste finanziarie</a:t>
            </a:r>
            <a:br>
              <a:rPr lang="it-IT" sz="3200" smtClean="0"/>
            </a:br>
            <a:r>
              <a:rPr lang="it-IT" sz="3200"/>
              <a:t/>
            </a:r>
            <a:br>
              <a:rPr lang="it-IT" sz="3200"/>
            </a:br>
            <a:r>
              <a:rPr lang="it-IT" sz="3200" smtClean="0"/>
              <a:t/>
            </a:r>
            <a:br>
              <a:rPr lang="it-IT" sz="3200" smtClean="0"/>
            </a:br>
            <a:r>
              <a:rPr lang="it-IT" smtClean="0"/>
              <a:t>B.Caccianiga</a:t>
            </a:r>
            <a:br>
              <a:rPr lang="it-IT" smtClean="0"/>
            </a:br>
            <a:r>
              <a:rPr lang="it-IT" smtClean="0"/>
              <a:t>Consiglio di Sezione 11 luglio 2016</a:t>
            </a:r>
            <a:r>
              <a:rPr lang="it-IT" sz="3200" smtClean="0"/>
              <a:t/>
            </a:r>
            <a:br>
              <a:rPr lang="it-IT" sz="3200" smtClean="0"/>
            </a:br>
            <a:endParaRPr lang="it-IT" dirty="0"/>
          </a:p>
        </p:txBody>
      </p:sp>
    </p:spTree>
    <p:extLst>
      <p:ext uri="{BB962C8B-B14F-4D97-AF65-F5344CB8AC3E}">
        <p14:creationId xmlns:p14="http://schemas.microsoft.com/office/powerpoint/2010/main" val="372896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L’upgrade: AugerPrime</a:t>
            </a:r>
            <a:endParaRPr lang="it-IT" dirty="0"/>
          </a:p>
        </p:txBody>
      </p:sp>
      <p:sp>
        <p:nvSpPr>
          <p:cNvPr id="3" name="TextBox 2"/>
          <p:cNvSpPr txBox="1"/>
          <p:nvPr/>
        </p:nvSpPr>
        <p:spPr>
          <a:xfrm>
            <a:off x="533400" y="959584"/>
            <a:ext cx="7315200" cy="1077218"/>
          </a:xfrm>
          <a:prstGeom prst="rect">
            <a:avLst/>
          </a:prstGeom>
          <a:noFill/>
        </p:spPr>
        <p:txBody>
          <a:bodyPr wrap="square" rtlCol="0">
            <a:spAutoFit/>
          </a:bodyPr>
          <a:lstStyle/>
          <a:p>
            <a:r>
              <a:rPr lang="it-IT" sz="2400" b="1" smtClean="0">
                <a:latin typeface="+mj-lt"/>
              </a:rPr>
              <a:t>L’importanza dei muoni</a:t>
            </a:r>
          </a:p>
          <a:p>
            <a:r>
              <a:rPr lang="it-IT" sz="2000" smtClean="0">
                <a:latin typeface="+mj-lt"/>
              </a:rPr>
              <a:t>importanti per distinguere sciami prodotti da nuclei pesanti rispetto a sciami indotti da nuclei leggeri</a:t>
            </a:r>
          </a:p>
        </p:txBody>
      </p:sp>
      <p:sp>
        <p:nvSpPr>
          <p:cNvPr id="4" name="TextBox 3"/>
          <p:cNvSpPr txBox="1"/>
          <p:nvPr/>
        </p:nvSpPr>
        <p:spPr>
          <a:xfrm>
            <a:off x="321129" y="2133600"/>
            <a:ext cx="7772400" cy="2554545"/>
          </a:xfrm>
          <a:prstGeom prst="rect">
            <a:avLst/>
          </a:prstGeom>
          <a:noFill/>
          <a:ln w="38100">
            <a:solidFill>
              <a:srgbClr val="FF0000"/>
            </a:solidFill>
          </a:ln>
        </p:spPr>
        <p:txBody>
          <a:bodyPr wrap="square" rtlCol="0">
            <a:spAutoFit/>
          </a:bodyPr>
          <a:lstStyle/>
          <a:p>
            <a:pPr marL="457200" indent="-457200">
              <a:buFont typeface="Arial" panose="020B0604020202020204" pitchFamily="34" charset="0"/>
              <a:buChar char="•"/>
            </a:pPr>
            <a:r>
              <a:rPr lang="it-IT" sz="2000" b="1" smtClean="0">
                <a:latin typeface="+mj-lt"/>
              </a:rPr>
              <a:t>Nuclei pesanti producono in proporzione piu’ muoni;</a:t>
            </a:r>
          </a:p>
          <a:p>
            <a:pPr marL="457200" indent="-457200">
              <a:buAutoNum type="arabicParenR"/>
            </a:pPr>
            <a:endParaRPr lang="it-IT" sz="2000" b="1" smtClean="0">
              <a:latin typeface="+mj-lt"/>
            </a:endParaRPr>
          </a:p>
          <a:p>
            <a:pPr marL="457200" indent="-457200">
              <a:buFont typeface="Arial" panose="020B0604020202020204" pitchFamily="34" charset="0"/>
              <a:buChar char="•"/>
            </a:pPr>
            <a:r>
              <a:rPr lang="it-IT" sz="2000" b="1" smtClean="0">
                <a:latin typeface="+mj-lt"/>
              </a:rPr>
              <a:t>Nuclei piu’ pesanti producono uno sciame che raggiunge il massimo dello sviluppo (X</a:t>
            </a:r>
            <a:r>
              <a:rPr lang="it-IT" sz="2000" b="1" baseline="-25000" smtClean="0">
                <a:latin typeface="+mj-lt"/>
              </a:rPr>
              <a:t>max</a:t>
            </a:r>
            <a:r>
              <a:rPr lang="it-IT" sz="2000" b="1" smtClean="0">
                <a:latin typeface="+mj-lt"/>
              </a:rPr>
              <a:t>) piu’ in alto nell’atmosfera rispetto a nuclei piu’ leggeri;</a:t>
            </a:r>
          </a:p>
          <a:p>
            <a:pPr marL="457200" indent="-457200">
              <a:buAutoNum type="arabicParenR"/>
            </a:pPr>
            <a:endParaRPr lang="it-IT" sz="2000" b="1">
              <a:latin typeface="+mj-lt"/>
            </a:endParaRPr>
          </a:p>
          <a:p>
            <a:pPr marL="457200" indent="-457200">
              <a:buFont typeface="Arial" panose="020B0604020202020204" pitchFamily="34" charset="0"/>
              <a:buChar char="•"/>
            </a:pPr>
            <a:r>
              <a:rPr lang="it-IT" sz="2000" b="1" smtClean="0">
                <a:latin typeface="+mj-lt"/>
              </a:rPr>
              <a:t>Lo stesso vale per X</a:t>
            </a:r>
            <a:r>
              <a:rPr lang="it-IT" sz="2000" b="1" baseline="-25000" smtClean="0">
                <a:latin typeface="+mj-lt"/>
              </a:rPr>
              <a:t>max </a:t>
            </a:r>
            <a:r>
              <a:rPr lang="it-IT" sz="2000" b="1" smtClean="0">
                <a:latin typeface="+mj-lt"/>
              </a:rPr>
              <a:t>(mu), cioe’ il massimo della distribuzione del punto di produzione dei mu</a:t>
            </a:r>
          </a:p>
        </p:txBody>
      </p:sp>
      <p:pic>
        <p:nvPicPr>
          <p:cNvPr id="5" name="Picture 4"/>
          <p:cNvPicPr>
            <a:picLocks noChangeAspect="1"/>
          </p:cNvPicPr>
          <p:nvPr/>
        </p:nvPicPr>
        <p:blipFill>
          <a:blip r:embed="rId3"/>
          <a:stretch>
            <a:fillRect/>
          </a:stretch>
        </p:blipFill>
        <p:spPr>
          <a:xfrm>
            <a:off x="5334850" y="4800600"/>
            <a:ext cx="3580550" cy="1910454"/>
          </a:xfrm>
          <a:prstGeom prst="rect">
            <a:avLst/>
          </a:prstGeom>
        </p:spPr>
      </p:pic>
      <p:sp>
        <p:nvSpPr>
          <p:cNvPr id="6" name="TextBox 5"/>
          <p:cNvSpPr txBox="1"/>
          <p:nvPr/>
        </p:nvSpPr>
        <p:spPr>
          <a:xfrm>
            <a:off x="685800" y="5105400"/>
            <a:ext cx="4038600" cy="1323439"/>
          </a:xfrm>
          <a:prstGeom prst="rect">
            <a:avLst/>
          </a:prstGeom>
          <a:solidFill>
            <a:srgbClr val="FFFF00"/>
          </a:solidFill>
          <a:ln w="38100">
            <a:solidFill>
              <a:srgbClr val="FF0000"/>
            </a:solidFill>
          </a:ln>
        </p:spPr>
        <p:txBody>
          <a:bodyPr wrap="square" rtlCol="0">
            <a:spAutoFit/>
          </a:bodyPr>
          <a:lstStyle/>
          <a:p>
            <a:r>
              <a:rPr lang="it-IT" sz="2000" smtClean="0">
                <a:latin typeface="+mj-lt"/>
              </a:rPr>
              <a:t>Fare composizione con i muoni permette di avere alta statistica perche’ si utilizza il rivelatore di superficie (duty cycle~100%)</a:t>
            </a:r>
            <a:r>
              <a:rPr lang="it-IT" sz="2000" smtClean="0">
                <a:latin typeface="+mj-lt"/>
                <a:sym typeface="Wingdings" panose="05000000000000000000" pitchFamily="2" charset="2"/>
              </a:rPr>
              <a:t> </a:t>
            </a:r>
            <a:endParaRPr lang="it-IT" sz="2000" smtClean="0">
              <a:latin typeface="+mj-lt"/>
            </a:endParaRPr>
          </a:p>
        </p:txBody>
      </p:sp>
    </p:spTree>
    <p:extLst>
      <p:ext uri="{BB962C8B-B14F-4D97-AF65-F5344CB8AC3E}">
        <p14:creationId xmlns:p14="http://schemas.microsoft.com/office/powerpoint/2010/main" val="169306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L’upgrade: AugerPrime</a:t>
            </a:r>
            <a:endParaRPr lang="it-IT" dirty="0"/>
          </a:p>
        </p:txBody>
      </p:sp>
      <p:pic>
        <p:nvPicPr>
          <p:cNvPr id="7" name="Picture 6"/>
          <p:cNvPicPr>
            <a:picLocks noChangeAspect="1"/>
          </p:cNvPicPr>
          <p:nvPr/>
        </p:nvPicPr>
        <p:blipFill>
          <a:blip r:embed="rId3"/>
          <a:stretch>
            <a:fillRect/>
          </a:stretch>
        </p:blipFill>
        <p:spPr>
          <a:xfrm>
            <a:off x="0" y="907778"/>
            <a:ext cx="9144000" cy="5721622"/>
          </a:xfrm>
          <a:prstGeom prst="rect">
            <a:avLst/>
          </a:prstGeom>
        </p:spPr>
      </p:pic>
    </p:spTree>
    <p:extLst>
      <p:ext uri="{BB962C8B-B14F-4D97-AF65-F5344CB8AC3E}">
        <p14:creationId xmlns:p14="http://schemas.microsoft.com/office/powerpoint/2010/main" val="4112791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L’upgrade: AugerPrime</a:t>
            </a:r>
            <a:endParaRPr lang="it-IT" dirty="0"/>
          </a:p>
        </p:txBody>
      </p:sp>
      <p:pic>
        <p:nvPicPr>
          <p:cNvPr id="3" name="Picture 2"/>
          <p:cNvPicPr>
            <a:picLocks noChangeAspect="1"/>
          </p:cNvPicPr>
          <p:nvPr/>
        </p:nvPicPr>
        <p:blipFill>
          <a:blip r:embed="rId3"/>
          <a:stretch>
            <a:fillRect/>
          </a:stretch>
        </p:blipFill>
        <p:spPr>
          <a:xfrm>
            <a:off x="533400" y="1405287"/>
            <a:ext cx="7543800" cy="5300313"/>
          </a:xfrm>
          <a:prstGeom prst="rect">
            <a:avLst/>
          </a:prstGeom>
        </p:spPr>
      </p:pic>
      <p:sp>
        <p:nvSpPr>
          <p:cNvPr id="4" name="TextBox 3"/>
          <p:cNvSpPr txBox="1"/>
          <p:nvPr/>
        </p:nvSpPr>
        <p:spPr>
          <a:xfrm>
            <a:off x="304800" y="860877"/>
            <a:ext cx="3733800" cy="461665"/>
          </a:xfrm>
          <a:prstGeom prst="rect">
            <a:avLst/>
          </a:prstGeom>
          <a:noFill/>
        </p:spPr>
        <p:txBody>
          <a:bodyPr wrap="square" rtlCol="0">
            <a:spAutoFit/>
          </a:bodyPr>
          <a:lstStyle/>
          <a:p>
            <a:r>
              <a:rPr lang="it-IT" sz="2400" b="1" smtClean="0">
                <a:solidFill>
                  <a:srgbClr val="FF0000"/>
                </a:solidFill>
              </a:rPr>
              <a:t>Design dell’SSD</a:t>
            </a:r>
            <a:endParaRPr lang="it-IT" sz="2400" b="1">
              <a:solidFill>
                <a:srgbClr val="FF0000"/>
              </a:solidFill>
            </a:endParaRPr>
          </a:p>
        </p:txBody>
      </p:sp>
    </p:spTree>
    <p:extLst>
      <p:ext uri="{BB962C8B-B14F-4D97-AF65-F5344CB8AC3E}">
        <p14:creationId xmlns:p14="http://schemas.microsoft.com/office/powerpoint/2010/main" val="758748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L’upgrade: AugerPrime</a:t>
            </a:r>
            <a:endParaRPr lang="it-IT" dirty="0"/>
          </a:p>
        </p:txBody>
      </p:sp>
      <p:pic>
        <p:nvPicPr>
          <p:cNvPr id="3" name="Picture 2"/>
          <p:cNvPicPr>
            <a:picLocks noChangeAspect="1"/>
          </p:cNvPicPr>
          <p:nvPr/>
        </p:nvPicPr>
        <p:blipFill>
          <a:blip r:embed="rId3"/>
          <a:stretch>
            <a:fillRect/>
          </a:stretch>
        </p:blipFill>
        <p:spPr>
          <a:xfrm>
            <a:off x="533400" y="1405287"/>
            <a:ext cx="7543800" cy="5300313"/>
          </a:xfrm>
          <a:prstGeom prst="rect">
            <a:avLst/>
          </a:prstGeom>
        </p:spPr>
      </p:pic>
      <p:sp>
        <p:nvSpPr>
          <p:cNvPr id="4" name="TextBox 3"/>
          <p:cNvSpPr txBox="1"/>
          <p:nvPr/>
        </p:nvSpPr>
        <p:spPr>
          <a:xfrm>
            <a:off x="304800" y="860877"/>
            <a:ext cx="3733800" cy="461665"/>
          </a:xfrm>
          <a:prstGeom prst="rect">
            <a:avLst/>
          </a:prstGeom>
          <a:noFill/>
        </p:spPr>
        <p:txBody>
          <a:bodyPr wrap="square" rtlCol="0">
            <a:spAutoFit/>
          </a:bodyPr>
          <a:lstStyle/>
          <a:p>
            <a:r>
              <a:rPr lang="it-IT" sz="2400" b="1" smtClean="0">
                <a:solidFill>
                  <a:srgbClr val="FF0000"/>
                </a:solidFill>
              </a:rPr>
              <a:t>Design dell’SSD</a:t>
            </a:r>
            <a:endParaRPr lang="it-IT" sz="2400" b="1">
              <a:solidFill>
                <a:srgbClr val="FF0000"/>
              </a:solidFill>
            </a:endParaRPr>
          </a:p>
        </p:txBody>
      </p:sp>
      <p:pic>
        <p:nvPicPr>
          <p:cNvPr id="6" name="Picture 5"/>
          <p:cNvPicPr>
            <a:picLocks noChangeAspect="1"/>
          </p:cNvPicPr>
          <p:nvPr/>
        </p:nvPicPr>
        <p:blipFill>
          <a:blip r:embed="rId4"/>
          <a:stretch>
            <a:fillRect/>
          </a:stretch>
        </p:blipFill>
        <p:spPr>
          <a:xfrm>
            <a:off x="5545581" y="197461"/>
            <a:ext cx="3544493" cy="1696165"/>
          </a:xfrm>
          <a:prstGeom prst="rect">
            <a:avLst/>
          </a:prstGeom>
        </p:spPr>
      </p:pic>
      <p:sp>
        <p:nvSpPr>
          <p:cNvPr id="7" name="TextBox 6"/>
          <p:cNvSpPr txBox="1"/>
          <p:nvPr/>
        </p:nvSpPr>
        <p:spPr>
          <a:xfrm>
            <a:off x="533400" y="4055443"/>
            <a:ext cx="8229600" cy="2802557"/>
          </a:xfrm>
          <a:prstGeom prst="rect">
            <a:avLst/>
          </a:prstGeom>
          <a:solidFill>
            <a:schemeClr val="bg1"/>
          </a:solidFill>
        </p:spPr>
        <p:txBody>
          <a:bodyPr wrap="square" rtlCol="0">
            <a:spAutoFit/>
          </a:bodyPr>
          <a:lstStyle/>
          <a:p>
            <a:endParaRPr lang="it-IT"/>
          </a:p>
        </p:txBody>
      </p:sp>
      <p:pic>
        <p:nvPicPr>
          <p:cNvPr id="5" name="Picture 4"/>
          <p:cNvPicPr>
            <a:picLocks noChangeAspect="1"/>
          </p:cNvPicPr>
          <p:nvPr/>
        </p:nvPicPr>
        <p:blipFill>
          <a:blip r:embed="rId5"/>
          <a:stretch>
            <a:fillRect/>
          </a:stretch>
        </p:blipFill>
        <p:spPr>
          <a:xfrm>
            <a:off x="1929409" y="4114800"/>
            <a:ext cx="5290438" cy="2590800"/>
          </a:xfrm>
          <a:prstGeom prst="rect">
            <a:avLst/>
          </a:prstGeom>
        </p:spPr>
      </p:pic>
      <p:cxnSp>
        <p:nvCxnSpPr>
          <p:cNvPr id="9" name="Straight Arrow Connector 8"/>
          <p:cNvCxnSpPr/>
          <p:nvPr/>
        </p:nvCxnSpPr>
        <p:spPr>
          <a:xfrm>
            <a:off x="4305300" y="3581400"/>
            <a:ext cx="0" cy="4740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467600" y="1893626"/>
            <a:ext cx="609600" cy="1974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928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L’upgrade: AugerPrime</a:t>
            </a:r>
            <a:endParaRPr lang="it-IT" dirty="0"/>
          </a:p>
        </p:txBody>
      </p:sp>
      <p:sp>
        <p:nvSpPr>
          <p:cNvPr id="4" name="TextBox 3"/>
          <p:cNvSpPr txBox="1"/>
          <p:nvPr/>
        </p:nvSpPr>
        <p:spPr>
          <a:xfrm>
            <a:off x="381000" y="1143000"/>
            <a:ext cx="7772400" cy="3785652"/>
          </a:xfrm>
          <a:prstGeom prst="rect">
            <a:avLst/>
          </a:prstGeom>
          <a:noFill/>
          <a:ln w="38100">
            <a:solidFill>
              <a:srgbClr val="FF0000"/>
            </a:solidFill>
          </a:ln>
        </p:spPr>
        <p:txBody>
          <a:bodyPr wrap="square" rtlCol="0">
            <a:spAutoFit/>
          </a:bodyPr>
          <a:lstStyle/>
          <a:p>
            <a:r>
              <a:rPr lang="it-IT" sz="2400" b="1" smtClean="0">
                <a:latin typeface="+mj-lt"/>
              </a:rPr>
              <a:t>Schedule</a:t>
            </a:r>
          </a:p>
          <a:p>
            <a:pPr marL="457200" indent="-457200">
              <a:buFont typeface="Arial" panose="020B0604020202020204" pitchFamily="34" charset="0"/>
              <a:buChar char="•"/>
            </a:pPr>
            <a:r>
              <a:rPr lang="it-IT" sz="2400" smtClean="0">
                <a:latin typeface="+mj-lt"/>
              </a:rPr>
              <a:t>Luglio 2016: Costruzione di un Engineering Array composto da  12 stazioni equipaggiate con scintillatori;</a:t>
            </a:r>
          </a:p>
          <a:p>
            <a:pPr marL="457200" indent="-457200">
              <a:buFont typeface="Arial" panose="020B0604020202020204" pitchFamily="34" charset="0"/>
              <a:buChar char="•"/>
            </a:pPr>
            <a:r>
              <a:rPr lang="it-IT" sz="2400" smtClean="0">
                <a:latin typeface="+mj-lt"/>
              </a:rPr>
              <a:t>Fine 2016: valutazione del test</a:t>
            </a:r>
          </a:p>
          <a:p>
            <a:pPr marL="457200" indent="-457200">
              <a:buFont typeface="Arial" panose="020B0604020202020204" pitchFamily="34" charset="0"/>
              <a:buChar char="•"/>
            </a:pPr>
            <a:r>
              <a:rPr lang="it-IT" sz="2400" smtClean="0">
                <a:latin typeface="+mj-lt"/>
              </a:rPr>
              <a:t>Fine 2017: pre-produzione e istallazione di 100 camere (di cui in Italia 25)</a:t>
            </a:r>
          </a:p>
          <a:p>
            <a:pPr marL="457200" indent="-457200">
              <a:buFont typeface="Arial" panose="020B0604020202020204" pitchFamily="34" charset="0"/>
              <a:buChar char="•"/>
            </a:pPr>
            <a:r>
              <a:rPr lang="it-IT" sz="2400" smtClean="0">
                <a:latin typeface="+mj-lt"/>
              </a:rPr>
              <a:t>2018-2019: produzione e istallazione degli scintillatori sulle 1600 taniche;</a:t>
            </a:r>
          </a:p>
          <a:p>
            <a:pPr marL="457200" indent="-457200">
              <a:buFont typeface="Arial" panose="020B0604020202020204" pitchFamily="34" charset="0"/>
              <a:buChar char="•"/>
            </a:pPr>
            <a:r>
              <a:rPr lang="it-IT" sz="2400" smtClean="0">
                <a:latin typeface="+mj-lt"/>
              </a:rPr>
              <a:t>2019- 2025: presa dati</a:t>
            </a:r>
          </a:p>
        </p:txBody>
      </p:sp>
      <p:sp>
        <p:nvSpPr>
          <p:cNvPr id="6" name="TextBox 5"/>
          <p:cNvSpPr txBox="1"/>
          <p:nvPr/>
        </p:nvSpPr>
        <p:spPr>
          <a:xfrm>
            <a:off x="411480" y="5029200"/>
            <a:ext cx="7772400" cy="461665"/>
          </a:xfrm>
          <a:prstGeom prst="rect">
            <a:avLst/>
          </a:prstGeom>
          <a:noFill/>
          <a:ln w="38100">
            <a:solidFill>
              <a:srgbClr val="FF0000"/>
            </a:solidFill>
          </a:ln>
        </p:spPr>
        <p:txBody>
          <a:bodyPr wrap="square" rtlCol="0">
            <a:spAutoFit/>
          </a:bodyPr>
          <a:lstStyle/>
          <a:p>
            <a:r>
              <a:rPr lang="it-IT" sz="2400" b="1" smtClean="0">
                <a:latin typeface="+mj-lt"/>
              </a:rPr>
              <a:t>Costo stimato per l’upgrade</a:t>
            </a:r>
            <a:r>
              <a:rPr lang="it-IT" sz="2400">
                <a:latin typeface="+mj-lt"/>
              </a:rPr>
              <a:t>~</a:t>
            </a:r>
            <a:r>
              <a:rPr lang="it-IT" sz="2400" b="1" smtClean="0">
                <a:latin typeface="+mj-lt"/>
              </a:rPr>
              <a:t>12 M€</a:t>
            </a:r>
          </a:p>
        </p:txBody>
      </p:sp>
    </p:spTree>
    <p:extLst>
      <p:ext uri="{BB962C8B-B14F-4D97-AF65-F5344CB8AC3E}">
        <p14:creationId xmlns:p14="http://schemas.microsoft.com/office/powerpoint/2010/main" val="2226411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Auger@ Milano: attivita’</a:t>
            </a:r>
            <a:endParaRPr lang="it-IT" dirty="0"/>
          </a:p>
        </p:txBody>
      </p:sp>
      <p:sp>
        <p:nvSpPr>
          <p:cNvPr id="10" name="TextBox 9"/>
          <p:cNvSpPr txBox="1"/>
          <p:nvPr/>
        </p:nvSpPr>
        <p:spPr>
          <a:xfrm>
            <a:off x="457200" y="1645384"/>
            <a:ext cx="7772400" cy="1631216"/>
          </a:xfrm>
          <a:prstGeom prst="rect">
            <a:avLst/>
          </a:prstGeom>
          <a:noFill/>
          <a:ln w="38100">
            <a:solidFill>
              <a:srgbClr val="FF0000"/>
            </a:solidFill>
          </a:ln>
        </p:spPr>
        <p:txBody>
          <a:bodyPr wrap="square" rtlCol="0">
            <a:spAutoFit/>
          </a:bodyPr>
          <a:lstStyle/>
          <a:p>
            <a:r>
              <a:rPr lang="it-IT" sz="2000" b="1" smtClean="0">
                <a:latin typeface="+mj-lt"/>
              </a:rPr>
              <a:t>Attivita’ hardware</a:t>
            </a:r>
          </a:p>
          <a:p>
            <a:pPr marL="457200" indent="-457200">
              <a:buFont typeface="Arial" panose="020B0604020202020204" pitchFamily="34" charset="0"/>
              <a:buChar char="•"/>
            </a:pPr>
            <a:r>
              <a:rPr lang="it-IT" sz="2000" smtClean="0">
                <a:latin typeface="+mj-lt"/>
              </a:rPr>
              <a:t>Milano si e’ preso l’impegno di realizzare i routers per tutte le 1600 taniche;</a:t>
            </a:r>
          </a:p>
          <a:p>
            <a:pPr marL="457200" indent="-457200">
              <a:buFont typeface="Arial" panose="020B0604020202020204" pitchFamily="34" charset="0"/>
              <a:buChar char="•"/>
            </a:pPr>
            <a:r>
              <a:rPr lang="it-IT" sz="2000" smtClean="0">
                <a:latin typeface="+mj-lt"/>
              </a:rPr>
              <a:t>Milano (officina) realizzera’ housing dei PMT per le prime 25 camere;</a:t>
            </a:r>
          </a:p>
        </p:txBody>
      </p:sp>
      <p:sp>
        <p:nvSpPr>
          <p:cNvPr id="12" name="TextBox 11"/>
          <p:cNvSpPr txBox="1"/>
          <p:nvPr/>
        </p:nvSpPr>
        <p:spPr>
          <a:xfrm>
            <a:off x="457200" y="4038600"/>
            <a:ext cx="7772400" cy="1938992"/>
          </a:xfrm>
          <a:prstGeom prst="rect">
            <a:avLst/>
          </a:prstGeom>
          <a:noFill/>
          <a:ln w="38100">
            <a:solidFill>
              <a:srgbClr val="FF0000"/>
            </a:solidFill>
          </a:ln>
        </p:spPr>
        <p:txBody>
          <a:bodyPr wrap="square" rtlCol="0">
            <a:spAutoFit/>
          </a:bodyPr>
          <a:lstStyle/>
          <a:p>
            <a:r>
              <a:rPr lang="it-IT" sz="2000" b="1" smtClean="0">
                <a:latin typeface="+mj-lt"/>
              </a:rPr>
              <a:t>Attivita’ di analisi dati</a:t>
            </a:r>
          </a:p>
          <a:p>
            <a:pPr marL="457200" indent="-457200">
              <a:buFont typeface="Arial" panose="020B0604020202020204" pitchFamily="34" charset="0"/>
              <a:buChar char="•"/>
            </a:pPr>
            <a:r>
              <a:rPr lang="it-IT" sz="2000" smtClean="0">
                <a:latin typeface="+mj-lt"/>
              </a:rPr>
              <a:t>Analisi della composizione dei raggi cosmici di altissima energia tramite lo studio dell’altezza massima di produzione dei muoni nello sciame: lavoro di tesi di dottorato di Laura Collica e Manuela Mallamaci confluira’ in unn articoloo in via di pubblicazione</a:t>
            </a:r>
          </a:p>
        </p:txBody>
      </p:sp>
    </p:spTree>
    <p:extLst>
      <p:ext uri="{BB962C8B-B14F-4D97-AF65-F5344CB8AC3E}">
        <p14:creationId xmlns:p14="http://schemas.microsoft.com/office/powerpoint/2010/main" val="105836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85168620"/>
              </p:ext>
            </p:extLst>
          </p:nvPr>
        </p:nvGraphicFramePr>
        <p:xfrm>
          <a:off x="154782" y="3742180"/>
          <a:ext cx="8560934" cy="3113365"/>
        </p:xfrm>
        <a:graphic>
          <a:graphicData uri="http://schemas.openxmlformats.org/drawingml/2006/table">
            <a:tbl>
              <a:tblPr firstRow="1" bandRow="1">
                <a:tableStyleId>{5C22544A-7EE6-4342-B048-85BDC9FD1C3A}</a:tableStyleId>
              </a:tblPr>
              <a:tblGrid>
                <a:gridCol w="2218307"/>
                <a:gridCol w="2114209"/>
                <a:gridCol w="4228418"/>
              </a:tblGrid>
              <a:tr h="494657">
                <a:tc>
                  <a:txBody>
                    <a:bodyPr/>
                    <a:lstStyle/>
                    <a:p>
                      <a:r>
                        <a:rPr lang="it-IT" smtClean="0"/>
                        <a:t>Capitolo</a:t>
                      </a:r>
                      <a:endParaRPr lang="it-IT"/>
                    </a:p>
                  </a:txBody>
                  <a:tcPr/>
                </a:tc>
                <a:tc>
                  <a:txBody>
                    <a:bodyPr/>
                    <a:lstStyle/>
                    <a:p>
                      <a:r>
                        <a:rPr lang="it-IT" smtClean="0"/>
                        <a:t>Richieste</a:t>
                      </a:r>
                      <a:endParaRPr lang="it-IT"/>
                    </a:p>
                  </a:txBody>
                  <a:tcPr/>
                </a:tc>
                <a:tc>
                  <a:txBody>
                    <a:bodyPr/>
                    <a:lstStyle/>
                    <a:p>
                      <a:r>
                        <a:rPr lang="it-IT" smtClean="0"/>
                        <a:t>Motivazione</a:t>
                      </a:r>
                      <a:endParaRPr lang="it-IT"/>
                    </a:p>
                  </a:txBody>
                  <a:tcPr/>
                </a:tc>
              </a:tr>
              <a:tr h="494657">
                <a:tc>
                  <a:txBody>
                    <a:bodyPr/>
                    <a:lstStyle/>
                    <a:p>
                      <a:r>
                        <a:rPr lang="it-IT" b="1" smtClean="0"/>
                        <a:t>Missioni</a:t>
                      </a:r>
                      <a:endParaRPr lang="it-IT" b="1"/>
                    </a:p>
                  </a:txBody>
                  <a:tcPr/>
                </a:tc>
                <a:tc>
                  <a:txBody>
                    <a:bodyPr/>
                    <a:lstStyle/>
                    <a:p>
                      <a:pPr algn="ctr"/>
                      <a:r>
                        <a:rPr lang="it-IT" smtClean="0"/>
                        <a:t>23 kEuro</a:t>
                      </a:r>
                      <a:endParaRPr lang="it-IT"/>
                    </a:p>
                  </a:txBody>
                  <a:tcPr/>
                </a:tc>
                <a:tc>
                  <a:txBody>
                    <a:bodyPr/>
                    <a:lstStyle/>
                    <a:p>
                      <a:r>
                        <a:rPr lang="it-IT" smtClean="0"/>
                        <a:t>Meeting</a:t>
                      </a:r>
                      <a:r>
                        <a:rPr lang="it-IT" baseline="0" smtClean="0"/>
                        <a:t> Malargue, meeting coll.italiana+ turni</a:t>
                      </a:r>
                      <a:endParaRPr lang="it-IT"/>
                    </a:p>
                  </a:txBody>
                  <a:tcPr/>
                </a:tc>
              </a:tr>
              <a:tr h="494657">
                <a:tc>
                  <a:txBody>
                    <a:bodyPr/>
                    <a:lstStyle/>
                    <a:p>
                      <a:r>
                        <a:rPr lang="it-IT" b="1" smtClean="0"/>
                        <a:t>Consumo</a:t>
                      </a:r>
                      <a:endParaRPr lang="it-IT" b="1"/>
                    </a:p>
                  </a:txBody>
                  <a:tcPr/>
                </a:tc>
                <a:tc>
                  <a:txBody>
                    <a:bodyPr/>
                    <a:lstStyle/>
                    <a:p>
                      <a:pPr algn="ctr"/>
                      <a:r>
                        <a:rPr lang="it-IT" smtClean="0"/>
                        <a:t>2 kEuro</a:t>
                      </a:r>
                      <a:endParaRPr lang="it-IT"/>
                    </a:p>
                  </a:txBody>
                  <a:tcPr/>
                </a:tc>
                <a:tc>
                  <a:txBody>
                    <a:bodyPr/>
                    <a:lstStyle/>
                    <a:p>
                      <a:r>
                        <a:rPr lang="it-IT" smtClean="0"/>
                        <a:t>Materiale</a:t>
                      </a:r>
                      <a:r>
                        <a:rPr lang="it-IT" baseline="0" smtClean="0"/>
                        <a:t> per upgrade (test colle)</a:t>
                      </a:r>
                      <a:endParaRPr lang="it-IT"/>
                    </a:p>
                  </a:txBody>
                  <a:tcPr/>
                </a:tc>
              </a:tr>
              <a:tr h="494657">
                <a:tc>
                  <a:txBody>
                    <a:bodyPr/>
                    <a:lstStyle/>
                    <a:p>
                      <a:r>
                        <a:rPr lang="it-IT" b="1" smtClean="0"/>
                        <a:t>Inventariabile</a:t>
                      </a:r>
                      <a:endParaRPr lang="it-IT" b="1"/>
                    </a:p>
                  </a:txBody>
                  <a:tcPr/>
                </a:tc>
                <a:tc>
                  <a:txBody>
                    <a:bodyPr/>
                    <a:lstStyle/>
                    <a:p>
                      <a:pPr algn="ctr"/>
                      <a:r>
                        <a:rPr lang="it-IT" smtClean="0"/>
                        <a:t> 2 kEuro</a:t>
                      </a:r>
                      <a:endParaRPr lang="it-IT"/>
                    </a:p>
                  </a:txBody>
                  <a:tcPr/>
                </a:tc>
                <a:tc>
                  <a:txBody>
                    <a:bodyPr/>
                    <a:lstStyle/>
                    <a:p>
                      <a:r>
                        <a:rPr lang="it-IT" smtClean="0"/>
                        <a:t>Computer</a:t>
                      </a:r>
                    </a:p>
                  </a:txBody>
                  <a:tcPr/>
                </a:tc>
              </a:tr>
              <a:tr h="494657">
                <a:tc>
                  <a:txBody>
                    <a:bodyPr/>
                    <a:lstStyle/>
                    <a:p>
                      <a:r>
                        <a:rPr lang="it-IT" b="1" smtClean="0"/>
                        <a:t>Apparati</a:t>
                      </a:r>
                      <a:endParaRPr lang="it-IT" b="1"/>
                    </a:p>
                  </a:txBody>
                  <a:tcPr/>
                </a:tc>
                <a:tc>
                  <a:txBody>
                    <a:bodyPr/>
                    <a:lstStyle/>
                    <a:p>
                      <a:pPr algn="ctr"/>
                      <a:r>
                        <a:rPr lang="it-IT" smtClean="0"/>
                        <a:t>30 kEuro</a:t>
                      </a:r>
                      <a:endParaRPr lang="it-IT"/>
                    </a:p>
                  </a:txBody>
                  <a:tcPr/>
                </a:tc>
                <a:tc>
                  <a:txBody>
                    <a:bodyPr/>
                    <a:lstStyle/>
                    <a:p>
                      <a:r>
                        <a:rPr lang="it-IT" smtClean="0"/>
                        <a:t>Router fibre ottiche per l’intero array</a:t>
                      </a:r>
                    </a:p>
                  </a:txBody>
                  <a:tcPr/>
                </a:tc>
              </a:tr>
              <a:tr h="494657">
                <a:tc>
                  <a:txBody>
                    <a:bodyPr/>
                    <a:lstStyle/>
                    <a:p>
                      <a:r>
                        <a:rPr lang="it-IT" b="1" smtClean="0"/>
                        <a:t>TOTALE</a:t>
                      </a:r>
                      <a:endParaRPr lang="it-IT" b="1"/>
                    </a:p>
                  </a:txBody>
                  <a:tcPr/>
                </a:tc>
                <a:tc>
                  <a:txBody>
                    <a:bodyPr/>
                    <a:lstStyle/>
                    <a:p>
                      <a:pPr algn="ctr"/>
                      <a:r>
                        <a:rPr lang="it-IT" b="1" smtClean="0"/>
                        <a:t>57 kEuro</a:t>
                      </a:r>
                      <a:endParaRPr lang="it-IT" b="1"/>
                    </a:p>
                  </a:txBody>
                  <a:tcPr/>
                </a:tc>
                <a:tc>
                  <a:txBody>
                    <a:bodyPr/>
                    <a:lstStyle/>
                    <a:p>
                      <a:endParaRPr lang="it-IT" b="1"/>
                    </a:p>
                  </a:txBody>
                  <a:tcPr/>
                </a:tc>
              </a:tr>
            </a:tbl>
          </a:graphicData>
        </a:graphic>
      </p:graphicFrame>
      <p:sp>
        <p:nvSpPr>
          <p:cNvPr id="3"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Auger@ Milano: anagrafica e richieste finanziarie</a:t>
            </a:r>
            <a:endParaRPr lang="it-IT" dirty="0"/>
          </a:p>
        </p:txBody>
      </p:sp>
      <p:sp>
        <p:nvSpPr>
          <p:cNvPr id="5" name="TextBox 4"/>
          <p:cNvSpPr txBox="1"/>
          <p:nvPr/>
        </p:nvSpPr>
        <p:spPr>
          <a:xfrm>
            <a:off x="154782" y="806887"/>
            <a:ext cx="4491564" cy="2339102"/>
          </a:xfrm>
          <a:prstGeom prst="rect">
            <a:avLst/>
          </a:prstGeom>
          <a:noFill/>
          <a:ln w="38100">
            <a:solidFill>
              <a:schemeClr val="accent1">
                <a:lumMod val="75000"/>
              </a:schemeClr>
            </a:solidFill>
          </a:ln>
        </p:spPr>
        <p:txBody>
          <a:bodyPr wrap="square" rtlCol="0">
            <a:spAutoFit/>
          </a:bodyPr>
          <a:lstStyle/>
          <a:p>
            <a:r>
              <a:rPr lang="it-IT" sz="2000" b="1" smtClean="0">
                <a:latin typeface="+mj-lt"/>
              </a:rPr>
              <a:t>Ricercatori+tecnologi</a:t>
            </a:r>
          </a:p>
          <a:p>
            <a:r>
              <a:rPr lang="it-IT" smtClean="0">
                <a:latin typeface="+mj-lt"/>
              </a:rPr>
              <a:t>Giovanni Consolati	 60%</a:t>
            </a:r>
          </a:p>
          <a:p>
            <a:r>
              <a:rPr lang="it-IT" smtClean="0">
                <a:latin typeface="+mj-lt"/>
              </a:rPr>
              <a:t>MarcoGiammarchi	50%</a:t>
            </a:r>
          </a:p>
          <a:p>
            <a:r>
              <a:rPr lang="it-IT">
                <a:latin typeface="+mj-lt"/>
              </a:rPr>
              <a:t>Mariangela Longhi:	</a:t>
            </a:r>
            <a:r>
              <a:rPr lang="it-IT" smtClean="0">
                <a:latin typeface="+mj-lt"/>
              </a:rPr>
              <a:t>40</a:t>
            </a:r>
            <a:r>
              <a:rPr lang="it-IT">
                <a:latin typeface="+mj-lt"/>
              </a:rPr>
              <a:t>%</a:t>
            </a:r>
          </a:p>
          <a:p>
            <a:r>
              <a:rPr lang="it-IT" smtClean="0">
                <a:latin typeface="+mj-lt"/>
              </a:rPr>
              <a:t>Manuela Mallamaci:          100%</a:t>
            </a:r>
          </a:p>
          <a:p>
            <a:r>
              <a:rPr lang="it-IT" b="1" smtClean="0">
                <a:latin typeface="+mj-lt"/>
              </a:rPr>
              <a:t>*Lino Miramonti</a:t>
            </a:r>
            <a:r>
              <a:rPr lang="it-IT">
                <a:latin typeface="+mj-lt"/>
              </a:rPr>
              <a:t>: 	</a:t>
            </a:r>
            <a:r>
              <a:rPr lang="it-IT" smtClean="0">
                <a:latin typeface="+mj-lt"/>
              </a:rPr>
              <a:t>60%  </a:t>
            </a:r>
          </a:p>
          <a:p>
            <a:r>
              <a:rPr lang="it-IT" smtClean="0">
                <a:latin typeface="+mj-lt"/>
              </a:rPr>
              <a:t>Marco Potenza		 40%</a:t>
            </a:r>
          </a:p>
          <a:p>
            <a:r>
              <a:rPr lang="it-IT" smtClean="0">
                <a:latin typeface="+mj-lt"/>
              </a:rPr>
              <a:t>Marco Torri		100%</a:t>
            </a:r>
          </a:p>
        </p:txBody>
      </p:sp>
      <p:sp>
        <p:nvSpPr>
          <p:cNvPr id="6" name="TextBox 5"/>
          <p:cNvSpPr txBox="1"/>
          <p:nvPr/>
        </p:nvSpPr>
        <p:spPr>
          <a:xfrm>
            <a:off x="6400800" y="1736062"/>
            <a:ext cx="2488066" cy="400110"/>
          </a:xfrm>
          <a:prstGeom prst="rect">
            <a:avLst/>
          </a:prstGeom>
          <a:noFill/>
          <a:ln w="38100">
            <a:solidFill>
              <a:srgbClr val="0070C0"/>
            </a:solidFill>
          </a:ln>
        </p:spPr>
        <p:txBody>
          <a:bodyPr wrap="square" rtlCol="0">
            <a:spAutoFit/>
          </a:bodyPr>
          <a:lstStyle/>
          <a:p>
            <a:r>
              <a:rPr lang="it-IT" sz="2000" b="1" smtClean="0">
                <a:latin typeface="+mj-lt"/>
              </a:rPr>
              <a:t>TOTALE: 4.5 FTE</a:t>
            </a:r>
          </a:p>
        </p:txBody>
      </p:sp>
      <p:cxnSp>
        <p:nvCxnSpPr>
          <p:cNvPr id="7" name="Straight Arrow Connector 6"/>
          <p:cNvCxnSpPr/>
          <p:nvPr/>
        </p:nvCxnSpPr>
        <p:spPr>
          <a:xfrm flipH="1">
            <a:off x="3886200" y="2939176"/>
            <a:ext cx="10380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67300" y="2754510"/>
            <a:ext cx="2667000" cy="369332"/>
          </a:xfrm>
          <a:prstGeom prst="rect">
            <a:avLst/>
          </a:prstGeom>
          <a:noFill/>
        </p:spPr>
        <p:txBody>
          <a:bodyPr wrap="square" rtlCol="0">
            <a:spAutoFit/>
          </a:bodyPr>
          <a:lstStyle/>
          <a:p>
            <a:r>
              <a:rPr lang="it-IT" smtClean="0"/>
              <a:t>Nuovo dottorando</a:t>
            </a:r>
            <a:endParaRPr lang="it-IT"/>
          </a:p>
        </p:txBody>
      </p:sp>
      <p:sp>
        <p:nvSpPr>
          <p:cNvPr id="9" name="TextBox 8"/>
          <p:cNvSpPr txBox="1"/>
          <p:nvPr/>
        </p:nvSpPr>
        <p:spPr>
          <a:xfrm>
            <a:off x="154782" y="3274458"/>
            <a:ext cx="2667000" cy="369332"/>
          </a:xfrm>
          <a:prstGeom prst="rect">
            <a:avLst/>
          </a:prstGeom>
          <a:noFill/>
        </p:spPr>
        <p:txBody>
          <a:bodyPr wrap="square" rtlCol="0">
            <a:spAutoFit/>
          </a:bodyPr>
          <a:lstStyle/>
          <a:p>
            <a:r>
              <a:rPr lang="it-IT" smtClean="0"/>
              <a:t>*Responsabile locale</a:t>
            </a:r>
            <a:endParaRPr lang="it-IT"/>
          </a:p>
        </p:txBody>
      </p:sp>
    </p:spTree>
    <p:extLst>
      <p:ext uri="{BB962C8B-B14F-4D97-AF65-F5344CB8AC3E}">
        <p14:creationId xmlns:p14="http://schemas.microsoft.com/office/powerpoint/2010/main" val="2927657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14600"/>
            <a:ext cx="9144000" cy="1371600"/>
          </a:xfrm>
          <a:prstGeom prst="rect">
            <a:avLst/>
          </a:prstGeom>
          <a:solidFill>
            <a:srgbClr val="FF0000"/>
          </a:solidFill>
        </p:spPr>
        <p:txBody>
          <a:bodyPr vert="horz" lIns="91440" tIns="45720" rIns="91440" bIns="45720" rtlCol="0" anchor="ctr">
            <a:no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pPr algn="ctr"/>
            <a:r>
              <a:rPr lang="it-IT" sz="4000" smtClean="0"/>
              <a:t>Borexino</a:t>
            </a:r>
            <a:endParaRPr lang="it-IT" sz="4000" dirty="0"/>
          </a:p>
        </p:txBody>
      </p:sp>
    </p:spTree>
    <p:extLst>
      <p:ext uri="{BB962C8B-B14F-4D97-AF65-F5344CB8AC3E}">
        <p14:creationId xmlns:p14="http://schemas.microsoft.com/office/powerpoint/2010/main" val="2402852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Borexino</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62963"/>
            <a:ext cx="4724400" cy="5818837"/>
          </a:xfrm>
          <a:prstGeom prst="rect">
            <a:avLst/>
          </a:prstGeom>
          <a:noFill/>
          <a:ln w="9360">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14"/>
          <p:cNvSpPr txBox="1">
            <a:spLocks noChangeArrowheads="1"/>
          </p:cNvSpPr>
          <p:nvPr/>
        </p:nvSpPr>
        <p:spPr bwMode="auto">
          <a:xfrm>
            <a:off x="19050" y="1070769"/>
            <a:ext cx="2724150" cy="923330"/>
          </a:xfrm>
          <a:prstGeom prst="rect">
            <a:avLst/>
          </a:prstGeom>
          <a:solidFill>
            <a:schemeClr val="bg1"/>
          </a:solidFill>
          <a:ln w="38100">
            <a:solidFill>
              <a:srgbClr val="FF0000"/>
            </a:solidFill>
            <a:miter lim="800000"/>
            <a:headEnd/>
            <a:tailEnd/>
          </a:ln>
        </p:spPr>
        <p:txBody>
          <a:bodyPr wrap="square">
            <a:spAutoFit/>
          </a:bodyPr>
          <a:lstStyle/>
          <a:p>
            <a:pPr>
              <a:spcBef>
                <a:spcPct val="50000"/>
              </a:spcBef>
            </a:pPr>
            <a:r>
              <a:rPr lang="en-US" b="1" smtClean="0">
                <a:latin typeface="Arial" pitchFamily="34" charset="0"/>
                <a:cs typeface="Arial" pitchFamily="34" charset="0"/>
              </a:rPr>
              <a:t>Cuore del rivelatore</a:t>
            </a:r>
            <a:r>
              <a:rPr lang="en-US" b="0" smtClean="0">
                <a:latin typeface="Arial" pitchFamily="34" charset="0"/>
                <a:cs typeface="Arial" pitchFamily="34" charset="0"/>
              </a:rPr>
              <a:t> 300 ton di scintillatore liquido</a:t>
            </a:r>
            <a:endParaRPr lang="en-US" b="0" dirty="0">
              <a:latin typeface="Arial" pitchFamily="34" charset="0"/>
              <a:cs typeface="Arial" pitchFamily="34" charset="0"/>
            </a:endParaRPr>
          </a:p>
        </p:txBody>
      </p:sp>
      <p:sp>
        <p:nvSpPr>
          <p:cNvPr id="6" name="Text Box 17"/>
          <p:cNvSpPr txBox="1">
            <a:spLocks noChangeArrowheads="1"/>
          </p:cNvSpPr>
          <p:nvPr/>
        </p:nvSpPr>
        <p:spPr bwMode="auto">
          <a:xfrm>
            <a:off x="-9525" y="2203747"/>
            <a:ext cx="2752725" cy="923330"/>
          </a:xfrm>
          <a:prstGeom prst="rect">
            <a:avLst/>
          </a:prstGeom>
          <a:solidFill>
            <a:schemeClr val="bg1"/>
          </a:solidFill>
          <a:ln w="38100">
            <a:solidFill>
              <a:srgbClr val="FF0000"/>
            </a:solidFill>
            <a:miter lim="800000"/>
            <a:headEnd/>
            <a:tailEnd/>
          </a:ln>
        </p:spPr>
        <p:txBody>
          <a:bodyPr wrap="square">
            <a:spAutoFit/>
          </a:bodyPr>
          <a:lstStyle/>
          <a:p>
            <a:pPr>
              <a:spcBef>
                <a:spcPct val="50000"/>
              </a:spcBef>
            </a:pPr>
            <a:r>
              <a:rPr lang="en-US" b="1">
                <a:latin typeface="Arial" pitchFamily="34" charset="0"/>
                <a:cs typeface="Arial" pitchFamily="34" charset="0"/>
              </a:rPr>
              <a:t>2214 </a:t>
            </a:r>
            <a:r>
              <a:rPr lang="en-US" b="1" smtClean="0">
                <a:latin typeface="Arial" pitchFamily="34" charset="0"/>
                <a:cs typeface="Arial" pitchFamily="34" charset="0"/>
              </a:rPr>
              <a:t>fotomoltiplicatori </a:t>
            </a:r>
            <a:r>
              <a:rPr lang="en-US" smtClean="0">
                <a:latin typeface="Arial" pitchFamily="34" charset="0"/>
                <a:cs typeface="Arial" pitchFamily="34" charset="0"/>
              </a:rPr>
              <a:t>che puntano verso il centro</a:t>
            </a:r>
            <a:endParaRPr lang="en-US" dirty="0">
              <a:latin typeface="Arial" pitchFamily="34" charset="0"/>
              <a:cs typeface="Arial" pitchFamily="34" charset="0"/>
            </a:endParaRPr>
          </a:p>
        </p:txBody>
      </p:sp>
      <p:sp>
        <p:nvSpPr>
          <p:cNvPr id="7" name="Text Box 14"/>
          <p:cNvSpPr txBox="1">
            <a:spLocks noChangeArrowheads="1"/>
          </p:cNvSpPr>
          <p:nvPr/>
        </p:nvSpPr>
        <p:spPr bwMode="auto">
          <a:xfrm>
            <a:off x="7124701" y="4134564"/>
            <a:ext cx="1943099" cy="1754326"/>
          </a:xfrm>
          <a:prstGeom prst="rect">
            <a:avLst/>
          </a:prstGeom>
          <a:solidFill>
            <a:schemeClr val="bg1"/>
          </a:solidFill>
          <a:ln w="38100">
            <a:solidFill>
              <a:schemeClr val="tx1"/>
            </a:solidFill>
            <a:miter lim="800000"/>
            <a:headEnd/>
            <a:tailEnd/>
          </a:ln>
        </p:spPr>
        <p:txBody>
          <a:bodyPr wrap="square">
            <a:spAutoFit/>
          </a:bodyPr>
          <a:lstStyle/>
          <a:p>
            <a:pPr>
              <a:spcBef>
                <a:spcPct val="50000"/>
              </a:spcBef>
            </a:pPr>
            <a:r>
              <a:rPr lang="en-US" smtClean="0">
                <a:latin typeface="Arial" pitchFamily="34" charset="0"/>
                <a:cs typeface="Arial" pitchFamily="34" charset="0"/>
              </a:rPr>
              <a:t>Strati di materiale di radiopurezza crescente andando verso il centro</a:t>
            </a:r>
            <a:endParaRPr lang="en-US" dirty="0">
              <a:latin typeface="Arial" pitchFamily="34" charset="0"/>
              <a:cs typeface="Arial" pitchFamily="34" charset="0"/>
            </a:endParaRPr>
          </a:p>
        </p:txBody>
      </p:sp>
      <p:sp>
        <p:nvSpPr>
          <p:cNvPr id="8" name="Text Box 14"/>
          <p:cNvSpPr txBox="1">
            <a:spLocks noChangeArrowheads="1"/>
          </p:cNvSpPr>
          <p:nvPr/>
        </p:nvSpPr>
        <p:spPr bwMode="auto">
          <a:xfrm>
            <a:off x="114300" y="5581471"/>
            <a:ext cx="2095500" cy="1200329"/>
          </a:xfrm>
          <a:prstGeom prst="rect">
            <a:avLst/>
          </a:prstGeom>
          <a:solidFill>
            <a:schemeClr val="bg1"/>
          </a:solidFill>
          <a:ln w="38100">
            <a:solidFill>
              <a:srgbClr val="FF0000"/>
            </a:solidFill>
            <a:miter lim="800000"/>
            <a:headEnd/>
            <a:tailEnd/>
          </a:ln>
        </p:spPr>
        <p:txBody>
          <a:bodyPr wrap="square">
            <a:spAutoFit/>
          </a:bodyPr>
          <a:lstStyle/>
          <a:p>
            <a:pPr>
              <a:spcBef>
                <a:spcPct val="50000"/>
              </a:spcBef>
            </a:pPr>
            <a:r>
              <a:rPr lang="en-US" b="1" smtClean="0">
                <a:latin typeface="Arial" pitchFamily="34" charset="0"/>
                <a:cs typeface="Arial" pitchFamily="34" charset="0"/>
              </a:rPr>
              <a:t>PIT </a:t>
            </a:r>
            <a:r>
              <a:rPr lang="en-US" smtClean="0">
                <a:latin typeface="Arial" pitchFamily="34" charset="0"/>
                <a:cs typeface="Arial" pitchFamily="34" charset="0"/>
              </a:rPr>
              <a:t>sotto il rivelatore che puo’ ospitare la sorgente per SOX</a:t>
            </a:r>
            <a:endParaRPr lang="en-US" dirty="0">
              <a:latin typeface="Arial" pitchFamily="34" charset="0"/>
              <a:cs typeface="Arial" pitchFamily="34" charset="0"/>
            </a:endParaRPr>
          </a:p>
        </p:txBody>
      </p:sp>
      <p:sp>
        <p:nvSpPr>
          <p:cNvPr id="9" name="Oval 8"/>
          <p:cNvSpPr/>
          <p:nvPr/>
        </p:nvSpPr>
        <p:spPr>
          <a:xfrm>
            <a:off x="4493418" y="6246853"/>
            <a:ext cx="309563"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Straight Arrow Connector 9"/>
          <p:cNvCxnSpPr/>
          <p:nvPr/>
        </p:nvCxnSpPr>
        <p:spPr>
          <a:xfrm>
            <a:off x="4648199" y="3657600"/>
            <a:ext cx="1" cy="2532103"/>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67199" y="4134564"/>
            <a:ext cx="762000" cy="400110"/>
          </a:xfrm>
          <a:prstGeom prst="rect">
            <a:avLst/>
          </a:prstGeom>
          <a:solidFill>
            <a:schemeClr val="bg1"/>
          </a:solidFill>
          <a:ln>
            <a:solidFill>
              <a:srgbClr val="FF0000"/>
            </a:solidFill>
          </a:ln>
        </p:spPr>
        <p:txBody>
          <a:bodyPr wrap="square" rtlCol="0">
            <a:spAutoFit/>
          </a:bodyPr>
          <a:lstStyle/>
          <a:p>
            <a:r>
              <a:rPr lang="it-IT" sz="2000" smtClean="0"/>
              <a:t>8.5 m</a:t>
            </a:r>
            <a:endParaRPr lang="it-IT" sz="2000"/>
          </a:p>
        </p:txBody>
      </p:sp>
      <p:sp>
        <p:nvSpPr>
          <p:cNvPr id="12" name="Text Box 14"/>
          <p:cNvSpPr txBox="1">
            <a:spLocks noChangeArrowheads="1"/>
          </p:cNvSpPr>
          <p:nvPr/>
        </p:nvSpPr>
        <p:spPr bwMode="auto">
          <a:xfrm>
            <a:off x="3505200" y="685800"/>
            <a:ext cx="5524500" cy="461665"/>
          </a:xfrm>
          <a:prstGeom prst="rect">
            <a:avLst/>
          </a:prstGeom>
          <a:solidFill>
            <a:schemeClr val="bg1"/>
          </a:solidFill>
          <a:ln w="38100">
            <a:solidFill>
              <a:schemeClr val="tx1"/>
            </a:solidFill>
            <a:miter lim="800000"/>
            <a:headEnd/>
            <a:tailEnd/>
          </a:ln>
        </p:spPr>
        <p:txBody>
          <a:bodyPr wrap="square">
            <a:spAutoFit/>
          </a:bodyPr>
          <a:lstStyle/>
          <a:p>
            <a:pPr>
              <a:spcBef>
                <a:spcPct val="50000"/>
              </a:spcBef>
            </a:pPr>
            <a:r>
              <a:rPr lang="en-US" sz="2400" b="1" smtClean="0">
                <a:latin typeface="Arial" pitchFamily="34" charset="0"/>
                <a:cs typeface="Arial" pitchFamily="34" charset="0"/>
              </a:rPr>
              <a:t>La struttura a cipolla di Borexino</a:t>
            </a:r>
            <a:endParaRPr lang="en-US" sz="2400" b="1" dirty="0">
              <a:latin typeface="Arial" pitchFamily="34" charset="0"/>
              <a:cs typeface="Arial" pitchFamily="34" charset="0"/>
            </a:endParaRPr>
          </a:p>
        </p:txBody>
      </p:sp>
      <p:sp>
        <p:nvSpPr>
          <p:cNvPr id="13" name="Text Box 14"/>
          <p:cNvSpPr txBox="1">
            <a:spLocks noChangeArrowheads="1"/>
          </p:cNvSpPr>
          <p:nvPr/>
        </p:nvSpPr>
        <p:spPr bwMode="auto">
          <a:xfrm>
            <a:off x="7162800" y="1379799"/>
            <a:ext cx="1790700" cy="646331"/>
          </a:xfrm>
          <a:prstGeom prst="rect">
            <a:avLst/>
          </a:prstGeom>
          <a:solidFill>
            <a:schemeClr val="bg1"/>
          </a:solidFill>
          <a:ln w="38100">
            <a:solidFill>
              <a:schemeClr val="tx1"/>
            </a:solidFill>
            <a:miter lim="800000"/>
            <a:headEnd/>
            <a:tailEnd/>
          </a:ln>
        </p:spPr>
        <p:txBody>
          <a:bodyPr wrap="square">
            <a:spAutoFit/>
          </a:bodyPr>
          <a:lstStyle/>
          <a:p>
            <a:pPr>
              <a:spcBef>
                <a:spcPct val="50000"/>
              </a:spcBef>
            </a:pPr>
            <a:r>
              <a:rPr lang="en-US" b="1" smtClean="0">
                <a:latin typeface="Arial" pitchFamily="34" charset="0"/>
                <a:cs typeface="Arial" pitchFamily="34" charset="0"/>
              </a:rPr>
              <a:t>Water tank </a:t>
            </a:r>
            <a:r>
              <a:rPr lang="en-US" b="1">
                <a:latin typeface="Arial" pitchFamily="34" charset="0"/>
                <a:cs typeface="Arial" pitchFamily="34" charset="0"/>
              </a:rPr>
              <a:t> </a:t>
            </a:r>
            <a:r>
              <a:rPr lang="en-US" smtClean="0">
                <a:latin typeface="Arial" pitchFamily="34" charset="0"/>
                <a:cs typeface="Arial" pitchFamily="34" charset="0"/>
              </a:rPr>
              <a:t>R=9m h=16.5m</a:t>
            </a:r>
          </a:p>
        </p:txBody>
      </p:sp>
      <p:sp>
        <p:nvSpPr>
          <p:cNvPr id="14" name="Text Box 14"/>
          <p:cNvSpPr txBox="1">
            <a:spLocks noChangeArrowheads="1"/>
          </p:cNvSpPr>
          <p:nvPr/>
        </p:nvSpPr>
        <p:spPr bwMode="auto">
          <a:xfrm>
            <a:off x="7143750" y="2110769"/>
            <a:ext cx="2000250" cy="646331"/>
          </a:xfrm>
          <a:prstGeom prst="rect">
            <a:avLst/>
          </a:prstGeom>
          <a:solidFill>
            <a:schemeClr val="bg1"/>
          </a:solidFill>
          <a:ln w="38100">
            <a:solidFill>
              <a:schemeClr val="tx1"/>
            </a:solidFill>
            <a:miter lim="800000"/>
            <a:headEnd/>
            <a:tailEnd/>
          </a:ln>
        </p:spPr>
        <p:txBody>
          <a:bodyPr wrap="square">
            <a:spAutoFit/>
          </a:bodyPr>
          <a:lstStyle/>
          <a:p>
            <a:pPr>
              <a:spcBef>
                <a:spcPct val="50000"/>
              </a:spcBef>
            </a:pPr>
            <a:r>
              <a:rPr lang="en-US" b="1" smtClean="0">
                <a:latin typeface="Arial" pitchFamily="34" charset="0"/>
                <a:cs typeface="Arial" pitchFamily="34" charset="0"/>
              </a:rPr>
              <a:t>Stainless Steel Sphere</a:t>
            </a:r>
            <a:r>
              <a:rPr lang="en-US" smtClean="0">
                <a:latin typeface="Arial" pitchFamily="34" charset="0"/>
                <a:cs typeface="Arial" pitchFamily="34" charset="0"/>
              </a:rPr>
              <a:t> R~ 7 m</a:t>
            </a:r>
            <a:endParaRPr lang="en-US" dirty="0">
              <a:latin typeface="Arial" pitchFamily="34" charset="0"/>
              <a:cs typeface="Arial" pitchFamily="34" charset="0"/>
            </a:endParaRPr>
          </a:p>
        </p:txBody>
      </p:sp>
      <p:sp>
        <p:nvSpPr>
          <p:cNvPr id="15" name="Text Box 14"/>
          <p:cNvSpPr txBox="1">
            <a:spLocks noChangeArrowheads="1"/>
          </p:cNvSpPr>
          <p:nvPr/>
        </p:nvSpPr>
        <p:spPr bwMode="auto">
          <a:xfrm>
            <a:off x="7181850" y="2989434"/>
            <a:ext cx="1809750" cy="646331"/>
          </a:xfrm>
          <a:prstGeom prst="rect">
            <a:avLst/>
          </a:prstGeom>
          <a:solidFill>
            <a:schemeClr val="bg1"/>
          </a:solidFill>
          <a:ln w="38100">
            <a:solidFill>
              <a:schemeClr val="tx1"/>
            </a:solidFill>
            <a:miter lim="800000"/>
            <a:headEnd/>
            <a:tailEnd/>
          </a:ln>
        </p:spPr>
        <p:txBody>
          <a:bodyPr wrap="square">
            <a:spAutoFit/>
          </a:bodyPr>
          <a:lstStyle/>
          <a:p>
            <a:pPr>
              <a:spcBef>
                <a:spcPct val="50000"/>
              </a:spcBef>
            </a:pPr>
            <a:r>
              <a:rPr lang="en-US" b="1" smtClean="0">
                <a:latin typeface="Arial" pitchFamily="34" charset="0"/>
                <a:cs typeface="Arial" pitchFamily="34" charset="0"/>
              </a:rPr>
              <a:t>Inner Vessel </a:t>
            </a:r>
            <a:r>
              <a:rPr lang="en-US" smtClean="0">
                <a:latin typeface="Arial" pitchFamily="34" charset="0"/>
                <a:cs typeface="Arial" pitchFamily="34" charset="0"/>
              </a:rPr>
              <a:t>R=4.25m</a:t>
            </a:r>
            <a:endParaRPr lang="en-US" dirty="0">
              <a:latin typeface="Arial" pitchFamily="34" charset="0"/>
              <a:cs typeface="Arial" pitchFamily="34" charset="0"/>
            </a:endParaRPr>
          </a:p>
        </p:txBody>
      </p:sp>
      <p:cxnSp>
        <p:nvCxnSpPr>
          <p:cNvPr id="16" name="Straight Arrow Connector 15"/>
          <p:cNvCxnSpPr>
            <a:stCxn id="13" idx="1"/>
          </p:cNvCxnSpPr>
          <p:nvPr/>
        </p:nvCxnSpPr>
        <p:spPr>
          <a:xfrm flipH="1">
            <a:off x="6400800" y="1702965"/>
            <a:ext cx="762000" cy="496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1"/>
          </p:cNvCxnSpPr>
          <p:nvPr/>
        </p:nvCxnSpPr>
        <p:spPr>
          <a:xfrm flipH="1" flipV="1">
            <a:off x="5715000" y="2203747"/>
            <a:ext cx="1428750" cy="2301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1"/>
          </p:cNvCxnSpPr>
          <p:nvPr/>
        </p:nvCxnSpPr>
        <p:spPr>
          <a:xfrm flipH="1" flipV="1">
            <a:off x="5410200" y="2989434"/>
            <a:ext cx="1771650" cy="323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43200" y="1525369"/>
            <a:ext cx="1904999" cy="162564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3"/>
          </p:cNvCxnSpPr>
          <p:nvPr/>
        </p:nvCxnSpPr>
        <p:spPr>
          <a:xfrm>
            <a:off x="2743200" y="2665412"/>
            <a:ext cx="647700" cy="27485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6181635"/>
            <a:ext cx="2171700" cy="21761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86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Borexino: neutrini solari</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100" descr="spectrum2005"/>
          <p:cNvPicPr>
            <a:picLocks noChangeAspect="1" noChangeArrowheads="1"/>
          </p:cNvPicPr>
          <p:nvPr/>
        </p:nvPicPr>
        <p:blipFill>
          <a:blip r:embed="rId4" cstate="print"/>
          <a:srcRect/>
          <a:stretch>
            <a:fillRect/>
          </a:stretch>
        </p:blipFill>
        <p:spPr bwMode="auto">
          <a:xfrm>
            <a:off x="5076056" y="116632"/>
            <a:ext cx="3795363" cy="2520280"/>
          </a:xfrm>
          <a:prstGeom prst="rect">
            <a:avLst/>
          </a:prstGeom>
          <a:noFill/>
          <a:ln w="38100">
            <a:solidFill>
              <a:srgbClr val="00B0F0"/>
            </a:solidFill>
            <a:miter lim="800000"/>
            <a:headEnd/>
            <a:tailEnd/>
          </a:ln>
        </p:spPr>
      </p:pic>
      <p:pic>
        <p:nvPicPr>
          <p:cNvPr id="5" name="Picture 13"/>
          <p:cNvPicPr>
            <a:picLocks noChangeArrowheads="1"/>
          </p:cNvPicPr>
          <p:nvPr/>
        </p:nvPicPr>
        <p:blipFill>
          <a:blip r:embed="rId5" cstate="print"/>
          <a:srcRect/>
          <a:stretch>
            <a:fillRect/>
          </a:stretch>
        </p:blipFill>
        <p:spPr bwMode="auto">
          <a:xfrm>
            <a:off x="6614988" y="4664075"/>
            <a:ext cx="2349500" cy="2041525"/>
          </a:xfrm>
          <a:prstGeom prst="rect">
            <a:avLst/>
          </a:prstGeom>
          <a:noFill/>
          <a:ln w="38100">
            <a:solidFill>
              <a:schemeClr val="tx1"/>
            </a:solidFill>
            <a:miter lim="800000"/>
            <a:headEnd/>
            <a:tailEnd/>
          </a:ln>
        </p:spPr>
      </p:pic>
      <p:sp>
        <p:nvSpPr>
          <p:cNvPr id="6" name="TextBox 5"/>
          <p:cNvSpPr txBox="1"/>
          <p:nvPr/>
        </p:nvSpPr>
        <p:spPr>
          <a:xfrm>
            <a:off x="6624736" y="3648670"/>
            <a:ext cx="2267744" cy="923330"/>
          </a:xfrm>
          <a:prstGeom prst="rect">
            <a:avLst/>
          </a:prstGeom>
          <a:solidFill>
            <a:schemeClr val="bg1"/>
          </a:solidFill>
          <a:ln w="38100">
            <a:solidFill>
              <a:srgbClr val="002060"/>
            </a:solidFill>
          </a:ln>
        </p:spPr>
        <p:txBody>
          <a:bodyPr wrap="square" rtlCol="0">
            <a:spAutoFit/>
          </a:bodyPr>
          <a:lstStyle/>
          <a:p>
            <a:pPr algn="ctr"/>
            <a:r>
              <a:rPr lang="en-GB" b="1" dirty="0" smtClean="0">
                <a:latin typeface="Arial" pitchFamily="34" charset="0"/>
                <a:cs typeface="Arial" pitchFamily="34" charset="0"/>
              </a:rPr>
              <a:t>CNO CYCLE:</a:t>
            </a:r>
          </a:p>
          <a:p>
            <a:pPr algn="ctr"/>
            <a:r>
              <a:rPr lang="en-GB" b="1" dirty="0" smtClean="0">
                <a:latin typeface="Arial" pitchFamily="34" charset="0"/>
                <a:cs typeface="Arial" pitchFamily="34" charset="0"/>
              </a:rPr>
              <a:t>&lt;1% of the sun energy</a:t>
            </a:r>
            <a:endParaRPr lang="en-US" b="1" dirty="0">
              <a:latin typeface="Arial" pitchFamily="34" charset="0"/>
              <a:cs typeface="Arial" pitchFamily="34" charset="0"/>
            </a:endParaRPr>
          </a:p>
        </p:txBody>
      </p:sp>
      <p:grpSp>
        <p:nvGrpSpPr>
          <p:cNvPr id="7" name="Group 6"/>
          <p:cNvGrpSpPr/>
          <p:nvPr/>
        </p:nvGrpSpPr>
        <p:grpSpPr>
          <a:xfrm>
            <a:off x="304800" y="3048000"/>
            <a:ext cx="5772539" cy="3581400"/>
            <a:chOff x="304800" y="3048000"/>
            <a:chExt cx="5772539" cy="3581400"/>
          </a:xfrm>
        </p:grpSpPr>
        <p:sp>
          <p:nvSpPr>
            <p:cNvPr id="8" name="Oval 29"/>
            <p:cNvSpPr>
              <a:spLocks noChangeArrowheads="1"/>
            </p:cNvSpPr>
            <p:nvPr/>
          </p:nvSpPr>
          <p:spPr bwMode="auto">
            <a:xfrm>
              <a:off x="304800" y="4449152"/>
              <a:ext cx="730444" cy="67367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121754131"/>
                </p:ext>
              </p:extLst>
            </p:nvPr>
          </p:nvGraphicFramePr>
          <p:xfrm>
            <a:off x="356794" y="3258681"/>
            <a:ext cx="5720545" cy="3370719"/>
          </p:xfrm>
          <a:graphic>
            <a:graphicData uri="http://schemas.openxmlformats.org/presentationml/2006/ole">
              <mc:AlternateContent xmlns:mc="http://schemas.openxmlformats.org/markup-compatibility/2006">
                <mc:Choice xmlns:v="urn:schemas-microsoft-com:vml" Requires="v">
                  <p:oleObj spid="_x0000_s7676" name="EDGE Diagram" r:id="rId6" imgW="5075640" imgH="3243240" progId="Pacestar.Diagram">
                    <p:embed/>
                  </p:oleObj>
                </mc:Choice>
                <mc:Fallback>
                  <p:oleObj name="EDGE Diagram" r:id="rId6" imgW="5075640" imgH="3243240" progId="Pacestar.Diagram">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794" y="3258681"/>
                          <a:ext cx="5720545" cy="337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84768838"/>
                </p:ext>
              </p:extLst>
            </p:nvPr>
          </p:nvGraphicFramePr>
          <p:xfrm>
            <a:off x="2615337" y="4065531"/>
            <a:ext cx="1175559" cy="239763"/>
          </p:xfrm>
          <a:graphic>
            <a:graphicData uri="http://schemas.openxmlformats.org/presentationml/2006/ole">
              <mc:AlternateContent xmlns:mc="http://schemas.openxmlformats.org/markup-compatibility/2006">
                <mc:Choice xmlns:v="urn:schemas-microsoft-com:vml" Requires="v">
                  <p:oleObj spid="_x0000_s7677" name="Equation" r:id="rId8" imgW="1028520" imgH="228600" progId="Equation.3">
                    <p:embed/>
                  </p:oleObj>
                </mc:Choice>
                <mc:Fallback>
                  <p:oleObj name="Equation" r:id="rId8" imgW="102852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5337" y="4065531"/>
                          <a:ext cx="1175559" cy="2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543539155"/>
                </p:ext>
              </p:extLst>
            </p:nvPr>
          </p:nvGraphicFramePr>
          <p:xfrm>
            <a:off x="379620" y="4750903"/>
            <a:ext cx="1482447" cy="246781"/>
          </p:xfrm>
          <a:graphic>
            <a:graphicData uri="http://schemas.openxmlformats.org/presentationml/2006/ole">
              <mc:AlternateContent xmlns:mc="http://schemas.openxmlformats.org/markup-compatibility/2006">
                <mc:Choice xmlns:v="urn:schemas-microsoft-com:vml" Requires="v">
                  <p:oleObj spid="_x0000_s7678" name="Equation" r:id="rId10" imgW="1269720" imgH="228600" progId="Equation.3">
                    <p:embed/>
                  </p:oleObj>
                </mc:Choice>
                <mc:Fallback>
                  <p:oleObj name="Equation" r:id="rId10" imgW="126972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620" y="4750903"/>
                          <a:ext cx="1482447" cy="246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011852553"/>
                </p:ext>
              </p:extLst>
            </p:nvPr>
          </p:nvGraphicFramePr>
          <p:xfrm>
            <a:off x="2507546" y="4750903"/>
            <a:ext cx="1336611" cy="246781"/>
          </p:xfrm>
          <a:graphic>
            <a:graphicData uri="http://schemas.openxmlformats.org/presentationml/2006/ole">
              <mc:AlternateContent xmlns:mc="http://schemas.openxmlformats.org/markup-compatibility/2006">
                <mc:Choice xmlns:v="urn:schemas-microsoft-com:vml" Requires="v">
                  <p:oleObj spid="_x0000_s7679" name="Equation" r:id="rId12" imgW="1143000" imgH="228600" progId="Equation.3">
                    <p:embed/>
                  </p:oleObj>
                </mc:Choice>
                <mc:Fallback>
                  <p:oleObj name="Equation" r:id="rId12" imgW="11430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7546" y="4750903"/>
                          <a:ext cx="1336611" cy="246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8245959"/>
                </p:ext>
              </p:extLst>
            </p:nvPr>
          </p:nvGraphicFramePr>
          <p:xfrm>
            <a:off x="4499782" y="4626928"/>
            <a:ext cx="1571216" cy="493561"/>
          </p:xfrm>
          <a:graphic>
            <a:graphicData uri="http://schemas.openxmlformats.org/presentationml/2006/ole">
              <mc:AlternateContent xmlns:mc="http://schemas.openxmlformats.org/markup-compatibility/2006">
                <mc:Choice xmlns:v="urn:schemas-microsoft-com:vml" Requires="v">
                  <p:oleObj spid="_x0000_s7680" name="Equation" r:id="rId14" imgW="1409400" imgH="482400" progId="Equation.3">
                    <p:embed/>
                  </p:oleObj>
                </mc:Choice>
                <mc:Fallback>
                  <p:oleObj name="Equation" r:id="rId14" imgW="1409400" imgH="4824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9782" y="4626928"/>
                          <a:ext cx="1571216" cy="493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87019228"/>
                </p:ext>
              </p:extLst>
            </p:nvPr>
          </p:nvGraphicFramePr>
          <p:xfrm>
            <a:off x="1448655" y="5374287"/>
            <a:ext cx="1360706" cy="511105"/>
          </p:xfrm>
          <a:graphic>
            <a:graphicData uri="http://schemas.openxmlformats.org/presentationml/2006/ole">
              <mc:AlternateContent xmlns:mc="http://schemas.openxmlformats.org/markup-compatibility/2006">
                <mc:Choice xmlns:v="urn:schemas-microsoft-com:vml" Requires="v">
                  <p:oleObj spid="_x0000_s7681" name="Equation" r:id="rId16" imgW="1180800" imgH="482400" progId="Equation.3">
                    <p:embed/>
                  </p:oleObj>
                </mc:Choice>
                <mc:Fallback>
                  <p:oleObj name="Equation" r:id="rId16" imgW="1180800" imgH="4824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655" y="5374287"/>
                          <a:ext cx="1360706" cy="511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087822203"/>
                </p:ext>
              </p:extLst>
            </p:nvPr>
          </p:nvGraphicFramePr>
          <p:xfrm>
            <a:off x="3610821" y="5498262"/>
            <a:ext cx="1231357" cy="246781"/>
          </p:xfrm>
          <a:graphic>
            <a:graphicData uri="http://schemas.openxmlformats.org/presentationml/2006/ole">
              <mc:AlternateContent xmlns:mc="http://schemas.openxmlformats.org/markup-compatibility/2006">
                <mc:Choice xmlns:v="urn:schemas-microsoft-com:vml" Requires="v">
                  <p:oleObj spid="_x0000_s7682" name="Equation" r:id="rId18" imgW="1054080" imgH="228600" progId="Equation.3">
                    <p:embed/>
                  </p:oleObj>
                </mc:Choice>
                <mc:Fallback>
                  <p:oleObj name="Equation" r:id="rId18" imgW="1054080" imgH="2286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10821" y="5498262"/>
                          <a:ext cx="1231357" cy="246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561333222"/>
                </p:ext>
              </p:extLst>
            </p:nvPr>
          </p:nvGraphicFramePr>
          <p:xfrm>
            <a:off x="1628730" y="6183634"/>
            <a:ext cx="1037332" cy="245611"/>
          </p:xfrm>
          <a:graphic>
            <a:graphicData uri="http://schemas.openxmlformats.org/presentationml/2006/ole">
              <mc:AlternateContent xmlns:mc="http://schemas.openxmlformats.org/markup-compatibility/2006">
                <mc:Choice xmlns:v="urn:schemas-microsoft-com:vml" Requires="v">
                  <p:oleObj spid="_x0000_s7683" name="Equation" r:id="rId20" imgW="888840" imgH="228600" progId="Equation.3">
                    <p:embed/>
                  </p:oleObj>
                </mc:Choice>
                <mc:Fallback>
                  <p:oleObj name="Equation" r:id="rId20" imgW="888840" imgH="2286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28730" y="6183634"/>
                          <a:ext cx="1037332" cy="2456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568954160"/>
                </p:ext>
              </p:extLst>
            </p:nvPr>
          </p:nvGraphicFramePr>
          <p:xfrm>
            <a:off x="3565169" y="6059658"/>
            <a:ext cx="1329003" cy="509935"/>
          </p:xfrm>
          <a:graphic>
            <a:graphicData uri="http://schemas.openxmlformats.org/presentationml/2006/ole">
              <mc:AlternateContent xmlns:mc="http://schemas.openxmlformats.org/markup-compatibility/2006">
                <mc:Choice xmlns:v="urn:schemas-microsoft-com:vml" Requires="v">
                  <p:oleObj spid="_x0000_s7684" name="Equation" r:id="rId22" imgW="1155600" imgH="482400" progId="Equation.3">
                    <p:embed/>
                  </p:oleObj>
                </mc:Choice>
                <mc:Fallback>
                  <p:oleObj name="Equation" r:id="rId22" imgW="1155600" imgH="4824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65169" y="6059658"/>
                          <a:ext cx="1329003" cy="509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38"/>
            <p:cNvGrpSpPr>
              <a:grpSpLocks/>
            </p:cNvGrpSpPr>
            <p:nvPr/>
          </p:nvGrpSpPr>
          <p:grpSpPr bwMode="auto">
            <a:xfrm>
              <a:off x="1167130" y="3048000"/>
              <a:ext cx="1465961" cy="657302"/>
              <a:chOff x="1160" y="482"/>
              <a:chExt cx="1156" cy="562"/>
            </a:xfrm>
          </p:grpSpPr>
          <p:graphicFrame>
            <p:nvGraphicFramePr>
              <p:cNvPr id="27" name="Object 7"/>
              <p:cNvGraphicFramePr>
                <a:graphicFrameLocks noChangeAspect="1"/>
              </p:cNvGraphicFramePr>
              <p:nvPr/>
            </p:nvGraphicFramePr>
            <p:xfrm>
              <a:off x="1160" y="606"/>
              <a:ext cx="1156" cy="438"/>
            </p:xfrm>
            <a:graphic>
              <a:graphicData uri="http://schemas.openxmlformats.org/presentationml/2006/ole">
                <mc:AlternateContent xmlns:mc="http://schemas.openxmlformats.org/markup-compatibility/2006">
                  <mc:Choice xmlns:v="urn:schemas-microsoft-com:vml" Requires="v">
                    <p:oleObj spid="_x0000_s7685" name="Equation" r:id="rId24" imgW="1269720" imgH="482400" progId="Equation.3">
                      <p:embed/>
                    </p:oleObj>
                  </mc:Choice>
                  <mc:Fallback>
                    <p:oleObj name="Equation" r:id="rId24" imgW="1269720" imgH="4824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60" y="606"/>
                            <a:ext cx="1156" cy="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 name="Object 22"/>
              <p:cNvGraphicFramePr>
                <a:graphicFrameLocks noChangeAspect="1"/>
              </p:cNvGraphicFramePr>
              <p:nvPr/>
            </p:nvGraphicFramePr>
            <p:xfrm>
              <a:off x="1513" y="482"/>
              <a:ext cx="473" cy="182"/>
            </p:xfrm>
            <a:graphic>
              <a:graphicData uri="http://schemas.openxmlformats.org/presentationml/2006/ole">
                <mc:AlternateContent xmlns:mc="http://schemas.openxmlformats.org/markup-compatibility/2006">
                  <mc:Choice xmlns:v="urn:schemas-microsoft-com:vml" Requires="v">
                    <p:oleObj spid="_x0000_s7686" name="Equation" r:id="rId26" imgW="457200" imgH="177480" progId="Equation.3">
                      <p:embed/>
                    </p:oleObj>
                  </mc:Choice>
                  <mc:Fallback>
                    <p:oleObj name="Equation" r:id="rId26" imgW="457200" imgH="17748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13" y="482"/>
                            <a:ext cx="473" cy="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9" name="Group 39"/>
            <p:cNvGrpSpPr>
              <a:grpSpLocks/>
            </p:cNvGrpSpPr>
            <p:nvPr/>
          </p:nvGrpSpPr>
          <p:grpSpPr bwMode="auto">
            <a:xfrm>
              <a:off x="3733830" y="3048000"/>
              <a:ext cx="1467229" cy="657302"/>
              <a:chOff x="3184" y="482"/>
              <a:chExt cx="1157" cy="562"/>
            </a:xfrm>
          </p:grpSpPr>
          <p:graphicFrame>
            <p:nvGraphicFramePr>
              <p:cNvPr id="25" name="Object 8"/>
              <p:cNvGraphicFramePr>
                <a:graphicFrameLocks noChangeAspect="1"/>
              </p:cNvGraphicFramePr>
              <p:nvPr/>
            </p:nvGraphicFramePr>
            <p:xfrm>
              <a:off x="3184" y="606"/>
              <a:ext cx="1157" cy="438"/>
            </p:xfrm>
            <a:graphic>
              <a:graphicData uri="http://schemas.openxmlformats.org/presentationml/2006/ole">
                <mc:AlternateContent xmlns:mc="http://schemas.openxmlformats.org/markup-compatibility/2006">
                  <mc:Choice xmlns:v="urn:schemas-microsoft-com:vml" Requires="v">
                    <p:oleObj spid="_x0000_s7687" name="Equation" r:id="rId28" imgW="1269720" imgH="482400" progId="Equation.3">
                      <p:embed/>
                    </p:oleObj>
                  </mc:Choice>
                  <mc:Fallback>
                    <p:oleObj name="Equation" r:id="rId28" imgW="1269720" imgH="482400"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84" y="606"/>
                            <a:ext cx="1157" cy="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3"/>
              <p:cNvGraphicFramePr>
                <a:graphicFrameLocks noChangeAspect="1"/>
              </p:cNvGraphicFramePr>
              <p:nvPr/>
            </p:nvGraphicFramePr>
            <p:xfrm>
              <a:off x="3543" y="482"/>
              <a:ext cx="394" cy="182"/>
            </p:xfrm>
            <a:graphic>
              <a:graphicData uri="http://schemas.openxmlformats.org/presentationml/2006/ole">
                <mc:AlternateContent xmlns:mc="http://schemas.openxmlformats.org/markup-compatibility/2006">
                  <mc:Choice xmlns:v="urn:schemas-microsoft-com:vml" Requires="v">
                    <p:oleObj spid="_x0000_s7688" name="Equation" r:id="rId30" imgW="380880" imgH="177480" progId="Equation.3">
                      <p:embed/>
                    </p:oleObj>
                  </mc:Choice>
                  <mc:Fallback>
                    <p:oleObj name="Equation" r:id="rId30" imgW="380880" imgH="177480"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43" y="482"/>
                            <a:ext cx="394" cy="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0" name="Object 24"/>
            <p:cNvGraphicFramePr>
              <a:graphicFrameLocks noChangeAspect="1"/>
            </p:cNvGraphicFramePr>
            <p:nvPr>
              <p:extLst>
                <p:ext uri="{D42A27DB-BD31-4B8C-83A1-F6EECF244321}">
                  <p14:modId xmlns:p14="http://schemas.microsoft.com/office/powerpoint/2010/main" val="848120774"/>
                </p:ext>
              </p:extLst>
            </p:nvPr>
          </p:nvGraphicFramePr>
          <p:xfrm>
            <a:off x="2913349" y="3764950"/>
            <a:ext cx="550369" cy="212863"/>
          </p:xfrm>
          <a:graphic>
            <a:graphicData uri="http://schemas.openxmlformats.org/presentationml/2006/ole">
              <mc:AlternateContent xmlns:mc="http://schemas.openxmlformats.org/markup-compatibility/2006">
                <mc:Choice xmlns:v="urn:schemas-microsoft-com:vml" Requires="v">
                  <p:oleObj spid="_x0000_s7689" name="Equation" r:id="rId32" imgW="419040" imgH="177480" progId="Equation.3">
                    <p:embed/>
                  </p:oleObj>
                </mc:Choice>
                <mc:Fallback>
                  <p:oleObj name="Equation" r:id="rId32" imgW="419040" imgH="177480"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913349" y="3764950"/>
                          <a:ext cx="550369" cy="2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25"/>
            <p:cNvGraphicFramePr>
              <a:graphicFrameLocks noChangeAspect="1"/>
            </p:cNvGraphicFramePr>
            <p:nvPr>
              <p:extLst>
                <p:ext uri="{D42A27DB-BD31-4B8C-83A1-F6EECF244321}">
                  <p14:modId xmlns:p14="http://schemas.microsoft.com/office/powerpoint/2010/main" val="988665700"/>
                </p:ext>
              </p:extLst>
            </p:nvPr>
          </p:nvGraphicFramePr>
          <p:xfrm>
            <a:off x="432882" y="4480731"/>
            <a:ext cx="447651" cy="212863"/>
          </p:xfrm>
          <a:graphic>
            <a:graphicData uri="http://schemas.openxmlformats.org/presentationml/2006/ole">
              <mc:AlternateContent xmlns:mc="http://schemas.openxmlformats.org/markup-compatibility/2006">
                <mc:Choice xmlns:v="urn:schemas-microsoft-com:vml" Requires="v">
                  <p:oleObj spid="_x0000_s7690" name="Equation" r:id="rId34" imgW="342720" imgH="177480" progId="Equation.3">
                    <p:embed/>
                  </p:oleObj>
                </mc:Choice>
                <mc:Fallback>
                  <p:oleObj name="Equation" r:id="rId34" imgW="342720" imgH="177480"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32882" y="4480731"/>
                          <a:ext cx="447651" cy="2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26"/>
            <p:cNvGraphicFramePr>
              <a:graphicFrameLocks noChangeAspect="1"/>
            </p:cNvGraphicFramePr>
            <p:nvPr>
              <p:extLst>
                <p:ext uri="{D42A27DB-BD31-4B8C-83A1-F6EECF244321}">
                  <p14:modId xmlns:p14="http://schemas.microsoft.com/office/powerpoint/2010/main" val="2315389195"/>
                </p:ext>
              </p:extLst>
            </p:nvPr>
          </p:nvGraphicFramePr>
          <p:xfrm>
            <a:off x="2602656" y="4480731"/>
            <a:ext cx="447651" cy="212863"/>
          </p:xfrm>
          <a:graphic>
            <a:graphicData uri="http://schemas.openxmlformats.org/presentationml/2006/ole">
              <mc:AlternateContent xmlns:mc="http://schemas.openxmlformats.org/markup-compatibility/2006">
                <mc:Choice xmlns:v="urn:schemas-microsoft-com:vml" Requires="v">
                  <p:oleObj spid="_x0000_s7691" name="Equation" r:id="rId36" imgW="342720" imgH="177480" progId="Equation.3">
                    <p:embed/>
                  </p:oleObj>
                </mc:Choice>
                <mc:Fallback>
                  <p:oleObj name="Equation" r:id="rId36" imgW="342720" imgH="177480" progId="Equation.3">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02656" y="4480731"/>
                          <a:ext cx="447651" cy="2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27"/>
            <p:cNvGraphicFramePr>
              <a:graphicFrameLocks noChangeAspect="1"/>
            </p:cNvGraphicFramePr>
            <p:nvPr>
              <p:extLst>
                <p:ext uri="{D42A27DB-BD31-4B8C-83A1-F6EECF244321}">
                  <p14:modId xmlns:p14="http://schemas.microsoft.com/office/powerpoint/2010/main" val="1832800743"/>
                </p:ext>
              </p:extLst>
            </p:nvPr>
          </p:nvGraphicFramePr>
          <p:xfrm>
            <a:off x="1387785" y="5161424"/>
            <a:ext cx="698741" cy="212863"/>
          </p:xfrm>
          <a:graphic>
            <a:graphicData uri="http://schemas.openxmlformats.org/presentationml/2006/ole">
              <mc:AlternateContent xmlns:mc="http://schemas.openxmlformats.org/markup-compatibility/2006">
                <mc:Choice xmlns:v="urn:schemas-microsoft-com:vml" Requires="v">
                  <p:oleObj spid="_x0000_s7692" name="Equation" r:id="rId38" imgW="533160" imgH="177480" progId="Equation.3">
                    <p:embed/>
                  </p:oleObj>
                </mc:Choice>
                <mc:Fallback>
                  <p:oleObj name="Equation" r:id="rId38" imgW="533160" imgH="177480" progId="Equation.3">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387785" y="5161424"/>
                          <a:ext cx="698741" cy="2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28"/>
            <p:cNvGraphicFramePr>
              <a:graphicFrameLocks noChangeAspect="1"/>
            </p:cNvGraphicFramePr>
            <p:nvPr>
              <p:extLst>
                <p:ext uri="{D42A27DB-BD31-4B8C-83A1-F6EECF244321}">
                  <p14:modId xmlns:p14="http://schemas.microsoft.com/office/powerpoint/2010/main" val="3055823538"/>
                </p:ext>
              </p:extLst>
            </p:nvPr>
          </p:nvGraphicFramePr>
          <p:xfrm>
            <a:off x="4342533" y="5187155"/>
            <a:ext cx="598558" cy="212863"/>
          </p:xfrm>
          <a:graphic>
            <a:graphicData uri="http://schemas.openxmlformats.org/presentationml/2006/ole">
              <mc:AlternateContent xmlns:mc="http://schemas.openxmlformats.org/markup-compatibility/2006">
                <mc:Choice xmlns:v="urn:schemas-microsoft-com:vml" Requires="v">
                  <p:oleObj spid="_x0000_s7693" name="Equation" r:id="rId40" imgW="457200" imgH="177480" progId="Equation.3">
                    <p:embed/>
                  </p:oleObj>
                </mc:Choice>
                <mc:Fallback>
                  <p:oleObj name="Equation" r:id="rId40" imgW="457200" imgH="177480" progId="Equation.3">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342533" y="5187155"/>
                          <a:ext cx="598558" cy="2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9" name="TextBox 28"/>
          <p:cNvSpPr txBox="1"/>
          <p:nvPr/>
        </p:nvSpPr>
        <p:spPr>
          <a:xfrm>
            <a:off x="226142" y="1905000"/>
            <a:ext cx="2438400" cy="923330"/>
          </a:xfrm>
          <a:prstGeom prst="rect">
            <a:avLst/>
          </a:prstGeom>
          <a:solidFill>
            <a:schemeClr val="bg1"/>
          </a:solidFill>
          <a:ln w="38100">
            <a:solidFill>
              <a:schemeClr val="tx1"/>
            </a:solidFill>
          </a:ln>
        </p:spPr>
        <p:txBody>
          <a:bodyPr wrap="square" rtlCol="0">
            <a:spAutoFit/>
          </a:bodyPr>
          <a:lstStyle/>
          <a:p>
            <a:pPr algn="ctr"/>
            <a:r>
              <a:rPr lang="en-GB" b="1" dirty="0" err="1" smtClean="0">
                <a:latin typeface="Arial" pitchFamily="34" charset="0"/>
                <a:cs typeface="Arial" pitchFamily="34" charset="0"/>
              </a:rPr>
              <a:t>pp</a:t>
            </a:r>
            <a:r>
              <a:rPr lang="en-GB" b="1" dirty="0" smtClean="0">
                <a:latin typeface="Arial" pitchFamily="34" charset="0"/>
                <a:cs typeface="Arial" pitchFamily="34" charset="0"/>
              </a:rPr>
              <a:t> CYCLE:</a:t>
            </a:r>
          </a:p>
          <a:p>
            <a:pPr algn="ctr"/>
            <a:r>
              <a:rPr lang="en-GB" b="1" dirty="0" smtClean="0">
                <a:latin typeface="Arial" pitchFamily="34" charset="0"/>
                <a:cs typeface="Arial" pitchFamily="34" charset="0"/>
              </a:rPr>
              <a:t>~99% of the sun energy</a:t>
            </a:r>
            <a:endParaRPr lang="en-US" b="1" dirty="0">
              <a:latin typeface="Arial" pitchFamily="34" charset="0"/>
              <a:cs typeface="Arial" pitchFamily="34" charset="0"/>
            </a:endParaRPr>
          </a:p>
        </p:txBody>
      </p:sp>
      <p:sp>
        <p:nvSpPr>
          <p:cNvPr id="30" name="Rectangle 29"/>
          <p:cNvSpPr/>
          <p:nvPr/>
        </p:nvSpPr>
        <p:spPr>
          <a:xfrm>
            <a:off x="125537" y="2895600"/>
            <a:ext cx="6122863" cy="381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 30"/>
          <p:cNvSpPr/>
          <p:nvPr/>
        </p:nvSpPr>
        <p:spPr>
          <a:xfrm>
            <a:off x="3505200" y="3163218"/>
            <a:ext cx="2038676" cy="722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 31"/>
          <p:cNvSpPr/>
          <p:nvPr/>
        </p:nvSpPr>
        <p:spPr>
          <a:xfrm>
            <a:off x="3142924" y="5982618"/>
            <a:ext cx="2038676" cy="722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 32"/>
          <p:cNvSpPr/>
          <p:nvPr/>
        </p:nvSpPr>
        <p:spPr>
          <a:xfrm>
            <a:off x="1143000" y="5257800"/>
            <a:ext cx="2038676" cy="722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 33"/>
          <p:cNvSpPr/>
          <p:nvPr/>
        </p:nvSpPr>
        <p:spPr>
          <a:xfrm>
            <a:off x="6399806" y="4486101"/>
            <a:ext cx="2779863" cy="2401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TextBox 34"/>
          <p:cNvSpPr txBox="1"/>
          <p:nvPr/>
        </p:nvSpPr>
        <p:spPr>
          <a:xfrm>
            <a:off x="226142" y="914400"/>
            <a:ext cx="4580384" cy="646331"/>
          </a:xfrm>
          <a:prstGeom prst="rect">
            <a:avLst/>
          </a:prstGeom>
          <a:noFill/>
        </p:spPr>
        <p:txBody>
          <a:bodyPr wrap="square" rtlCol="0">
            <a:spAutoFit/>
          </a:bodyPr>
          <a:lstStyle/>
          <a:p>
            <a:r>
              <a:rPr lang="en-GB" b="1" u="sng" dirty="0" smtClean="0">
                <a:latin typeface="Arial" pitchFamily="34" charset="0"/>
                <a:cs typeface="Arial" pitchFamily="34" charset="0"/>
              </a:rPr>
              <a:t>Solar neutrino spectrum</a:t>
            </a:r>
            <a:r>
              <a:rPr lang="en-GB" dirty="0" smtClean="0">
                <a:latin typeface="Arial" pitchFamily="34" charset="0"/>
                <a:cs typeface="Arial" pitchFamily="34" charset="0"/>
              </a:rPr>
              <a:t>: dominated by low-energy neutrinos (&lt; 1MeV)</a:t>
            </a:r>
          </a:p>
        </p:txBody>
      </p:sp>
      <p:sp>
        <p:nvSpPr>
          <p:cNvPr id="36" name="Oval 35"/>
          <p:cNvSpPr/>
          <p:nvPr/>
        </p:nvSpPr>
        <p:spPr>
          <a:xfrm>
            <a:off x="914400" y="3124200"/>
            <a:ext cx="2038676" cy="72298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TextBox 36"/>
          <p:cNvSpPr txBox="1"/>
          <p:nvPr/>
        </p:nvSpPr>
        <p:spPr>
          <a:xfrm rot="20470597">
            <a:off x="687991" y="3265848"/>
            <a:ext cx="2421537" cy="646331"/>
          </a:xfrm>
          <a:prstGeom prst="rect">
            <a:avLst/>
          </a:prstGeom>
          <a:solidFill>
            <a:schemeClr val="bg1"/>
          </a:solidFill>
          <a:ln w="53975">
            <a:solidFill>
              <a:srgbClr val="FF0000"/>
            </a:solidFill>
          </a:ln>
        </p:spPr>
        <p:txBody>
          <a:bodyPr wrap="square" rtlCol="0">
            <a:spAutoFit/>
          </a:bodyPr>
          <a:lstStyle/>
          <a:p>
            <a:r>
              <a:rPr lang="it-IT" b="1" smtClean="0">
                <a:solidFill>
                  <a:srgbClr val="FF0000"/>
                </a:solidFill>
              </a:rPr>
              <a:t>PUBBLICATO NEL 2014 su NATURE!</a:t>
            </a:r>
            <a:endParaRPr lang="it-IT" b="1" dirty="0">
              <a:solidFill>
                <a:srgbClr val="FF0000"/>
              </a:solidFill>
            </a:endParaRPr>
          </a:p>
        </p:txBody>
      </p:sp>
      <p:sp>
        <p:nvSpPr>
          <p:cNvPr id="38" name="TextBox 37"/>
          <p:cNvSpPr txBox="1"/>
          <p:nvPr/>
        </p:nvSpPr>
        <p:spPr>
          <a:xfrm>
            <a:off x="6553200" y="5498068"/>
            <a:ext cx="2421537" cy="369332"/>
          </a:xfrm>
          <a:prstGeom prst="rect">
            <a:avLst/>
          </a:prstGeom>
          <a:solidFill>
            <a:srgbClr val="FFFF00"/>
          </a:solidFill>
          <a:ln w="38100">
            <a:solidFill>
              <a:srgbClr val="00B0F0"/>
            </a:solidFill>
          </a:ln>
        </p:spPr>
        <p:txBody>
          <a:bodyPr wrap="square" rtlCol="0">
            <a:spAutoFit/>
          </a:bodyPr>
          <a:lstStyle/>
          <a:p>
            <a:r>
              <a:rPr lang="it-IT" b="1" dirty="0" smtClean="0"/>
              <a:t>Possibly BX Phase 2?</a:t>
            </a:r>
            <a:endParaRPr lang="it-IT" b="1" dirty="0"/>
          </a:p>
        </p:txBody>
      </p:sp>
    </p:spTree>
    <p:extLst>
      <p:ext uri="{BB962C8B-B14F-4D97-AF65-F5344CB8AC3E}">
        <p14:creationId xmlns:p14="http://schemas.microsoft.com/office/powerpoint/2010/main" val="47623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Dotazioni di Gruppo 2 </a:t>
            </a:r>
            <a:endParaRPr lang="it-IT" dirty="0"/>
          </a:p>
        </p:txBody>
      </p:sp>
      <p:sp>
        <p:nvSpPr>
          <p:cNvPr id="4" name="TextBox 3"/>
          <p:cNvSpPr txBox="1"/>
          <p:nvPr/>
        </p:nvSpPr>
        <p:spPr>
          <a:xfrm>
            <a:off x="228601" y="914400"/>
            <a:ext cx="5486399" cy="3093154"/>
          </a:xfrm>
          <a:prstGeom prst="rect">
            <a:avLst/>
          </a:prstGeom>
          <a:solidFill>
            <a:schemeClr val="bg1"/>
          </a:solidFill>
          <a:ln w="38100">
            <a:solidFill>
              <a:srgbClr val="FFC000"/>
            </a:solidFill>
          </a:ln>
        </p:spPr>
        <p:txBody>
          <a:bodyPr wrap="square" rtlCol="0">
            <a:spAutoFit/>
          </a:bodyPr>
          <a:lstStyle/>
          <a:p>
            <a:pPr>
              <a:spcAft>
                <a:spcPts val="600"/>
              </a:spcAft>
            </a:pPr>
            <a:r>
              <a:rPr lang="it-IT" sz="2000" b="1" smtClean="0">
                <a:solidFill>
                  <a:srgbClr val="FF0000"/>
                </a:solidFill>
                <a:latin typeface="+mj-lt"/>
              </a:rPr>
              <a:t>Esperimenti gia’ presenti l’anno scorso</a:t>
            </a:r>
          </a:p>
          <a:p>
            <a:pPr>
              <a:spcAft>
                <a:spcPts val="600"/>
              </a:spcAft>
            </a:pPr>
            <a:r>
              <a:rPr lang="it-IT" sz="2000" b="1" smtClean="0">
                <a:latin typeface="+mj-lt"/>
              </a:rPr>
              <a:t>AUGER: 4.5 FTE </a:t>
            </a:r>
            <a:r>
              <a:rPr lang="it-IT" sz="2000" smtClean="0">
                <a:latin typeface="+mj-lt"/>
              </a:rPr>
              <a:t>(era 2.8 FTE)</a:t>
            </a:r>
          </a:p>
          <a:p>
            <a:pPr>
              <a:spcAft>
                <a:spcPts val="600"/>
              </a:spcAft>
            </a:pPr>
            <a:r>
              <a:rPr lang="it-IT" sz="2000" b="1" smtClean="0">
                <a:latin typeface="+mj-lt"/>
              </a:rPr>
              <a:t>BOREX/SOX: 5.6 FTE</a:t>
            </a:r>
            <a:r>
              <a:rPr lang="it-IT" sz="2000" smtClean="0">
                <a:latin typeface="+mj-lt"/>
              </a:rPr>
              <a:t> (era 4.4 FTE)</a:t>
            </a:r>
          </a:p>
          <a:p>
            <a:pPr>
              <a:spcAft>
                <a:spcPts val="600"/>
              </a:spcAft>
            </a:pPr>
            <a:r>
              <a:rPr lang="it-IT" sz="2000" b="1" smtClean="0">
                <a:latin typeface="+mj-lt"/>
              </a:rPr>
              <a:t>JUNO: 6.2 FTE</a:t>
            </a:r>
            <a:r>
              <a:rPr lang="it-IT" sz="2000" smtClean="0">
                <a:latin typeface="+mj-lt"/>
              </a:rPr>
              <a:t> (era 3.9 FTE)</a:t>
            </a:r>
          </a:p>
          <a:p>
            <a:pPr>
              <a:spcAft>
                <a:spcPts val="600"/>
              </a:spcAft>
            </a:pPr>
            <a:r>
              <a:rPr lang="it-IT" sz="2000" b="1" smtClean="0">
                <a:latin typeface="+mj-lt"/>
              </a:rPr>
              <a:t>DARKSIDE: 7.9 FTE </a:t>
            </a:r>
            <a:r>
              <a:rPr lang="it-IT" sz="2000" smtClean="0">
                <a:latin typeface="+mj-lt"/>
              </a:rPr>
              <a:t>(era 13.7FTE)</a:t>
            </a:r>
            <a:endParaRPr lang="it-IT" sz="2000">
              <a:latin typeface="+mj-lt"/>
            </a:endParaRPr>
          </a:p>
          <a:p>
            <a:pPr>
              <a:spcAft>
                <a:spcPts val="600"/>
              </a:spcAft>
            </a:pPr>
            <a:r>
              <a:rPr lang="it-IT" sz="2000" b="1" smtClean="0">
                <a:latin typeface="+mj-lt"/>
              </a:rPr>
              <a:t>GERDA: 0.5 FTE</a:t>
            </a:r>
            <a:r>
              <a:rPr lang="it-IT" sz="2000" smtClean="0">
                <a:latin typeface="+mj-lt"/>
              </a:rPr>
              <a:t> (era 0.7 FTE)</a:t>
            </a:r>
          </a:p>
          <a:p>
            <a:pPr>
              <a:spcAft>
                <a:spcPts val="600"/>
              </a:spcAft>
            </a:pPr>
            <a:r>
              <a:rPr lang="it-IT" sz="2000" b="1" smtClean="0">
                <a:latin typeface="+mj-lt"/>
              </a:rPr>
              <a:t>ICARUS: 0.5 FTE </a:t>
            </a:r>
            <a:r>
              <a:rPr lang="it-IT" sz="2000" smtClean="0">
                <a:latin typeface="+mj-lt"/>
              </a:rPr>
              <a:t> (era 0.5 FTE)</a:t>
            </a:r>
          </a:p>
          <a:p>
            <a:pPr>
              <a:spcAft>
                <a:spcPts val="600"/>
              </a:spcAft>
            </a:pPr>
            <a:r>
              <a:rPr lang="it-IT" sz="2000" b="1" smtClean="0">
                <a:latin typeface="+mj-lt"/>
              </a:rPr>
              <a:t>SABRE</a:t>
            </a:r>
            <a:r>
              <a:rPr lang="it-IT" sz="2000" smtClean="0">
                <a:latin typeface="+mj-lt"/>
              </a:rPr>
              <a:t>: </a:t>
            </a:r>
            <a:r>
              <a:rPr lang="it-IT" sz="2000" b="1" smtClean="0">
                <a:latin typeface="+mj-lt"/>
              </a:rPr>
              <a:t>0.6 FTE </a:t>
            </a:r>
            <a:r>
              <a:rPr lang="it-IT" sz="2000" smtClean="0">
                <a:latin typeface="+mj-lt"/>
              </a:rPr>
              <a:t>(era 0.6 FTE)</a:t>
            </a:r>
          </a:p>
        </p:txBody>
      </p:sp>
      <p:sp>
        <p:nvSpPr>
          <p:cNvPr id="5" name="TextBox 4"/>
          <p:cNvSpPr txBox="1"/>
          <p:nvPr/>
        </p:nvSpPr>
        <p:spPr>
          <a:xfrm>
            <a:off x="228601" y="4572000"/>
            <a:ext cx="3962399" cy="1169551"/>
          </a:xfrm>
          <a:prstGeom prst="rect">
            <a:avLst/>
          </a:prstGeom>
          <a:solidFill>
            <a:schemeClr val="bg1"/>
          </a:solidFill>
          <a:ln w="38100">
            <a:solidFill>
              <a:srgbClr val="FFC000"/>
            </a:solidFill>
          </a:ln>
        </p:spPr>
        <p:txBody>
          <a:bodyPr wrap="square" rtlCol="0">
            <a:spAutoFit/>
          </a:bodyPr>
          <a:lstStyle/>
          <a:p>
            <a:pPr>
              <a:spcAft>
                <a:spcPts val="600"/>
              </a:spcAft>
            </a:pPr>
            <a:r>
              <a:rPr lang="it-IT" sz="2000" b="1" smtClean="0">
                <a:solidFill>
                  <a:srgbClr val="FF0000"/>
                </a:solidFill>
                <a:latin typeface="+mj-lt"/>
              </a:rPr>
              <a:t>Novita’</a:t>
            </a:r>
          </a:p>
          <a:p>
            <a:pPr>
              <a:spcAft>
                <a:spcPts val="600"/>
              </a:spcAft>
            </a:pPr>
            <a:r>
              <a:rPr lang="it-IT" sz="2000" b="1" smtClean="0">
                <a:latin typeface="+mj-lt"/>
              </a:rPr>
              <a:t>LSPE: 3.2 FTE</a:t>
            </a:r>
          </a:p>
          <a:p>
            <a:pPr>
              <a:spcAft>
                <a:spcPts val="600"/>
              </a:spcAft>
            </a:pPr>
            <a:r>
              <a:rPr lang="it-IT" sz="2000" b="1" smtClean="0">
                <a:latin typeface="+mj-lt"/>
              </a:rPr>
              <a:t>Cosmo-WhatNext: 0.5 FTE</a:t>
            </a:r>
          </a:p>
        </p:txBody>
      </p:sp>
      <p:sp>
        <p:nvSpPr>
          <p:cNvPr id="7" name="TextBox 6"/>
          <p:cNvSpPr txBox="1"/>
          <p:nvPr/>
        </p:nvSpPr>
        <p:spPr>
          <a:xfrm>
            <a:off x="5715000" y="4572000"/>
            <a:ext cx="3200400" cy="584775"/>
          </a:xfrm>
          <a:prstGeom prst="rect">
            <a:avLst/>
          </a:prstGeom>
          <a:noFill/>
        </p:spPr>
        <p:txBody>
          <a:bodyPr wrap="square" rtlCol="0">
            <a:spAutoFit/>
          </a:bodyPr>
          <a:lstStyle/>
          <a:p>
            <a:r>
              <a:rPr lang="it-IT" sz="3200" b="1" smtClean="0">
                <a:latin typeface="Arial" panose="020B0604020202020204" pitchFamily="34" charset="0"/>
                <a:cs typeface="Arial" panose="020B0604020202020204" pitchFamily="34" charset="0"/>
              </a:rPr>
              <a:t>TOT: 29.5 FTE</a:t>
            </a:r>
            <a:endParaRPr lang="it-IT" sz="3200" b="1">
              <a:latin typeface="Arial" panose="020B0604020202020204" pitchFamily="34" charset="0"/>
              <a:cs typeface="Arial" panose="020B0604020202020204" pitchFamily="34" charset="0"/>
            </a:endParaRPr>
          </a:p>
        </p:txBody>
      </p:sp>
      <p:cxnSp>
        <p:nvCxnSpPr>
          <p:cNvPr id="11" name="Straight Arrow Connector 10"/>
          <p:cNvCxnSpPr>
            <a:stCxn id="5" idx="3"/>
          </p:cNvCxnSpPr>
          <p:nvPr/>
        </p:nvCxnSpPr>
        <p:spPr>
          <a:xfrm flipV="1">
            <a:off x="4191000" y="4864387"/>
            <a:ext cx="1371600" cy="292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876800" y="4007554"/>
            <a:ext cx="685800" cy="564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003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Borexino: la (lunga) storia</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Right Arrow 3"/>
          <p:cNvSpPr/>
          <p:nvPr/>
        </p:nvSpPr>
        <p:spPr>
          <a:xfrm>
            <a:off x="2628" y="1519238"/>
            <a:ext cx="8836572"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a:off x="2628" y="1654629"/>
            <a:ext cx="2054772" cy="174171"/>
          </a:xfrm>
          <a:prstGeom prst="rect">
            <a:avLst/>
          </a:prstGeom>
          <a:pattFill prst="lgGri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Straight Connector 5"/>
          <p:cNvCxnSpPr/>
          <p:nvPr/>
        </p:nvCxnSpPr>
        <p:spPr>
          <a:xfrm>
            <a:off x="2057400" y="1219200"/>
            <a:ext cx="0" cy="1066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52600" y="838200"/>
            <a:ext cx="762000" cy="381000"/>
          </a:xfrm>
          <a:prstGeom prst="rect">
            <a:avLst/>
          </a:prstGeom>
          <a:noFill/>
        </p:spPr>
        <p:txBody>
          <a:bodyPr wrap="square" rtlCol="0">
            <a:spAutoFit/>
          </a:bodyPr>
          <a:lstStyle/>
          <a:p>
            <a:r>
              <a:rPr lang="it-IT" b="1" smtClean="0"/>
              <a:t>2007</a:t>
            </a:r>
            <a:endParaRPr lang="it-IT" b="1"/>
          </a:p>
        </p:txBody>
      </p:sp>
      <p:cxnSp>
        <p:nvCxnSpPr>
          <p:cNvPr id="8" name="Straight Connector 7"/>
          <p:cNvCxnSpPr/>
          <p:nvPr/>
        </p:nvCxnSpPr>
        <p:spPr>
          <a:xfrm>
            <a:off x="4419600" y="1219200"/>
            <a:ext cx="0" cy="1066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79516" y="838200"/>
            <a:ext cx="762000" cy="381000"/>
          </a:xfrm>
          <a:prstGeom prst="rect">
            <a:avLst/>
          </a:prstGeom>
          <a:noFill/>
        </p:spPr>
        <p:txBody>
          <a:bodyPr wrap="square" rtlCol="0">
            <a:spAutoFit/>
          </a:bodyPr>
          <a:lstStyle/>
          <a:p>
            <a:r>
              <a:rPr lang="it-IT" b="1" smtClean="0"/>
              <a:t>2010</a:t>
            </a:r>
            <a:endParaRPr lang="it-IT" b="1"/>
          </a:p>
        </p:txBody>
      </p:sp>
      <p:sp>
        <p:nvSpPr>
          <p:cNvPr id="10" name="Rectangle 9"/>
          <p:cNvSpPr/>
          <p:nvPr/>
        </p:nvSpPr>
        <p:spPr>
          <a:xfrm>
            <a:off x="2057401" y="1654629"/>
            <a:ext cx="2362198" cy="185057"/>
          </a:xfrm>
          <a:prstGeom prst="rect">
            <a:avLst/>
          </a:prstGeom>
          <a:solidFill>
            <a:srgbClr val="4BFF9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Straight Connector 10"/>
          <p:cNvCxnSpPr/>
          <p:nvPr/>
        </p:nvCxnSpPr>
        <p:spPr>
          <a:xfrm>
            <a:off x="5029200" y="1219200"/>
            <a:ext cx="0" cy="1066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4400" y="838200"/>
            <a:ext cx="762000" cy="381000"/>
          </a:xfrm>
          <a:prstGeom prst="rect">
            <a:avLst/>
          </a:prstGeom>
          <a:noFill/>
        </p:spPr>
        <p:txBody>
          <a:bodyPr wrap="square" rtlCol="0">
            <a:spAutoFit/>
          </a:bodyPr>
          <a:lstStyle/>
          <a:p>
            <a:r>
              <a:rPr lang="it-IT" b="1" smtClean="0"/>
              <a:t>2012</a:t>
            </a:r>
            <a:endParaRPr lang="it-IT" b="1"/>
          </a:p>
        </p:txBody>
      </p:sp>
      <p:sp>
        <p:nvSpPr>
          <p:cNvPr id="13" name="Rectangle 12"/>
          <p:cNvSpPr/>
          <p:nvPr/>
        </p:nvSpPr>
        <p:spPr>
          <a:xfrm>
            <a:off x="5076371" y="1660071"/>
            <a:ext cx="2362198" cy="185057"/>
          </a:xfrm>
          <a:prstGeom prst="rec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Straight Connector 13"/>
          <p:cNvCxnSpPr/>
          <p:nvPr/>
        </p:nvCxnSpPr>
        <p:spPr>
          <a:xfrm>
            <a:off x="7438569" y="1219200"/>
            <a:ext cx="0" cy="1066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86600" y="838200"/>
            <a:ext cx="762000" cy="381000"/>
          </a:xfrm>
          <a:prstGeom prst="rect">
            <a:avLst/>
          </a:prstGeom>
          <a:noFill/>
        </p:spPr>
        <p:txBody>
          <a:bodyPr wrap="square" rtlCol="0">
            <a:spAutoFit/>
          </a:bodyPr>
          <a:lstStyle/>
          <a:p>
            <a:r>
              <a:rPr lang="it-IT" b="1" smtClean="0"/>
              <a:t>2016</a:t>
            </a:r>
            <a:endParaRPr lang="it-IT" b="1"/>
          </a:p>
        </p:txBody>
      </p:sp>
      <p:sp>
        <p:nvSpPr>
          <p:cNvPr id="16" name="TextBox 15"/>
          <p:cNvSpPr txBox="1"/>
          <p:nvPr/>
        </p:nvSpPr>
        <p:spPr>
          <a:xfrm>
            <a:off x="33337" y="2362200"/>
            <a:ext cx="2024063" cy="369332"/>
          </a:xfrm>
          <a:prstGeom prst="rect">
            <a:avLst/>
          </a:prstGeom>
          <a:noFill/>
        </p:spPr>
        <p:txBody>
          <a:bodyPr wrap="square" rtlCol="0">
            <a:spAutoFit/>
          </a:bodyPr>
          <a:lstStyle/>
          <a:p>
            <a:r>
              <a:rPr lang="it-IT" smtClean="0"/>
              <a:t>Fase preparatoria</a:t>
            </a:r>
            <a:endParaRPr lang="it-IT"/>
          </a:p>
        </p:txBody>
      </p:sp>
      <p:sp>
        <p:nvSpPr>
          <p:cNvPr id="17" name="Down Arrow 16"/>
          <p:cNvSpPr/>
          <p:nvPr/>
        </p:nvSpPr>
        <p:spPr>
          <a:xfrm>
            <a:off x="852033" y="1905000"/>
            <a:ext cx="228600" cy="483395"/>
          </a:xfrm>
          <a:prstGeom prst="downArrow">
            <a:avLst/>
          </a:prstGeom>
          <a:pattFill prst="lgGri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Down Arrow 17"/>
          <p:cNvSpPr/>
          <p:nvPr/>
        </p:nvSpPr>
        <p:spPr>
          <a:xfrm>
            <a:off x="4634815" y="1882825"/>
            <a:ext cx="228600" cy="483395"/>
          </a:xfrm>
          <a:prstGeom prst="downArrow">
            <a:avLst/>
          </a:prstGeom>
          <a:pattFill prst="lgGri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extBox 18"/>
          <p:cNvSpPr txBox="1"/>
          <p:nvPr/>
        </p:nvSpPr>
        <p:spPr>
          <a:xfrm>
            <a:off x="4093368" y="2408238"/>
            <a:ext cx="1393032" cy="369332"/>
          </a:xfrm>
          <a:prstGeom prst="rect">
            <a:avLst/>
          </a:prstGeom>
          <a:noFill/>
        </p:spPr>
        <p:txBody>
          <a:bodyPr wrap="square" rtlCol="0">
            <a:spAutoFit/>
          </a:bodyPr>
          <a:lstStyle/>
          <a:p>
            <a:r>
              <a:rPr lang="it-IT" smtClean="0"/>
              <a:t>Purificazioni</a:t>
            </a:r>
            <a:endParaRPr lang="it-IT"/>
          </a:p>
        </p:txBody>
      </p:sp>
      <p:sp>
        <p:nvSpPr>
          <p:cNvPr id="20" name="TextBox 19"/>
          <p:cNvSpPr txBox="1"/>
          <p:nvPr/>
        </p:nvSpPr>
        <p:spPr>
          <a:xfrm>
            <a:off x="1080633" y="3046274"/>
            <a:ext cx="3760883" cy="3693319"/>
          </a:xfrm>
          <a:prstGeom prst="rect">
            <a:avLst/>
          </a:prstGeom>
          <a:solidFill>
            <a:schemeClr val="bg1"/>
          </a:solidFill>
          <a:ln w="38100">
            <a:solidFill>
              <a:srgbClr val="4BFF9C"/>
            </a:solidFill>
          </a:ln>
        </p:spPr>
        <p:txBody>
          <a:bodyPr wrap="square" rtlCol="0">
            <a:spAutoFit/>
          </a:bodyPr>
          <a:lstStyle/>
          <a:p>
            <a:r>
              <a:rPr lang="it-IT" b="1" smtClean="0"/>
              <a:t>FASE 1 (2007-2010)</a:t>
            </a:r>
          </a:p>
          <a:p>
            <a:r>
              <a:rPr lang="it-IT" u="sng" smtClean="0"/>
              <a:t>Neutrini solari</a:t>
            </a:r>
          </a:p>
          <a:p>
            <a:pPr marL="285750" indent="-285750">
              <a:buFont typeface="Arial" panose="020B0604020202020204" pitchFamily="34" charset="0"/>
              <a:buChar char="•"/>
            </a:pPr>
            <a:r>
              <a:rPr lang="it-IT" baseline="30000" smtClean="0"/>
              <a:t>7</a:t>
            </a:r>
            <a:r>
              <a:rPr lang="it-IT" smtClean="0"/>
              <a:t>Be: prima misura+ misura  al 5% + studio modulazioni stagionali; Day/Night asymmetry; </a:t>
            </a:r>
            <a:r>
              <a:rPr lang="it-IT" smtClean="0">
                <a:solidFill>
                  <a:srgbClr val="FF0000"/>
                </a:solidFill>
              </a:rPr>
              <a:t>√</a:t>
            </a:r>
          </a:p>
          <a:p>
            <a:pPr marL="285750" indent="-285750">
              <a:buFont typeface="Arial" panose="020B0604020202020204" pitchFamily="34" charset="0"/>
              <a:buChar char="•"/>
            </a:pPr>
            <a:r>
              <a:rPr lang="it-IT" smtClean="0"/>
              <a:t>pep: prima misura;</a:t>
            </a:r>
            <a:r>
              <a:rPr lang="it-IT" smtClean="0">
                <a:solidFill>
                  <a:srgbClr val="FF0000"/>
                </a:solidFill>
              </a:rPr>
              <a:t> √</a:t>
            </a:r>
            <a:endParaRPr lang="it-IT" smtClean="0"/>
          </a:p>
          <a:p>
            <a:pPr marL="285750" indent="-285750">
              <a:buFont typeface="Arial" panose="020B0604020202020204" pitchFamily="34" charset="0"/>
              <a:buChar char="•"/>
            </a:pPr>
            <a:r>
              <a:rPr lang="it-IT" baseline="30000" smtClean="0"/>
              <a:t>8</a:t>
            </a:r>
            <a:r>
              <a:rPr lang="it-IT" smtClean="0"/>
              <a:t>B: misura con la piu’ bassa soglia in energia; </a:t>
            </a:r>
            <a:r>
              <a:rPr lang="it-IT" smtClean="0">
                <a:solidFill>
                  <a:srgbClr val="FF0000"/>
                </a:solidFill>
              </a:rPr>
              <a:t>√</a:t>
            </a:r>
            <a:endParaRPr lang="it-IT" smtClean="0"/>
          </a:p>
          <a:p>
            <a:pPr marL="285750" indent="-285750">
              <a:buFont typeface="Arial" panose="020B0604020202020204" pitchFamily="34" charset="0"/>
              <a:buChar char="•"/>
            </a:pPr>
            <a:r>
              <a:rPr lang="it-IT" smtClean="0"/>
              <a:t>CNO: miglior limite;</a:t>
            </a:r>
            <a:r>
              <a:rPr lang="it-IT" smtClean="0">
                <a:solidFill>
                  <a:srgbClr val="FF0000"/>
                </a:solidFill>
              </a:rPr>
              <a:t> √</a:t>
            </a:r>
            <a:endParaRPr lang="it-IT" smtClean="0"/>
          </a:p>
          <a:p>
            <a:r>
              <a:rPr lang="it-IT" u="sng" smtClean="0"/>
              <a:t>Geo-neutrini</a:t>
            </a:r>
          </a:p>
          <a:p>
            <a:pPr marL="285750" indent="-285750">
              <a:buFont typeface="Arial" panose="020B0604020202020204" pitchFamily="34" charset="0"/>
              <a:buChar char="•"/>
            </a:pPr>
            <a:r>
              <a:rPr lang="it-IT" smtClean="0"/>
              <a:t>Evidenza &gt; 4.5</a:t>
            </a:r>
            <a:r>
              <a:rPr lang="it-IT" smtClean="0">
                <a:latin typeface="Symbol" panose="05050102010706020507" pitchFamily="18" charset="2"/>
              </a:rPr>
              <a:t>s</a:t>
            </a:r>
            <a:r>
              <a:rPr lang="it-IT" smtClean="0"/>
              <a:t> ; </a:t>
            </a:r>
            <a:r>
              <a:rPr lang="it-IT" smtClean="0">
                <a:solidFill>
                  <a:srgbClr val="FF0000"/>
                </a:solidFill>
              </a:rPr>
              <a:t>√</a:t>
            </a:r>
            <a:endParaRPr lang="it-IT" smtClean="0"/>
          </a:p>
          <a:p>
            <a:r>
              <a:rPr lang="it-IT" smtClean="0"/>
              <a:t>Limiti su processi esotici</a:t>
            </a:r>
            <a:r>
              <a:rPr lang="it-IT" smtClean="0">
                <a:solidFill>
                  <a:srgbClr val="FF0000"/>
                </a:solidFill>
              </a:rPr>
              <a:t> √</a:t>
            </a:r>
            <a:endParaRPr lang="it-IT" smtClean="0"/>
          </a:p>
          <a:p>
            <a:r>
              <a:rPr lang="it-IT" smtClean="0"/>
              <a:t>Cosmogenici (neutroni, muoni ecc..) </a:t>
            </a:r>
            <a:r>
              <a:rPr lang="it-IT">
                <a:solidFill>
                  <a:srgbClr val="FF0000"/>
                </a:solidFill>
              </a:rPr>
              <a:t>√</a:t>
            </a:r>
            <a:endParaRPr lang="it-IT" smtClean="0"/>
          </a:p>
        </p:txBody>
      </p:sp>
      <p:sp>
        <p:nvSpPr>
          <p:cNvPr id="21" name="Down Arrow 20"/>
          <p:cNvSpPr/>
          <p:nvPr/>
        </p:nvSpPr>
        <p:spPr>
          <a:xfrm>
            <a:off x="3032802" y="1927622"/>
            <a:ext cx="229732" cy="1118652"/>
          </a:xfrm>
          <a:prstGeom prst="downArrow">
            <a:avLst/>
          </a:prstGeom>
          <a:pattFill prst="lgGrid">
            <a:fgClr>
              <a:srgbClr val="4BFF9C"/>
            </a:fgClr>
            <a:bgClr>
              <a:schemeClr val="bg1"/>
            </a:bgClr>
          </a:pattFill>
          <a:ln>
            <a:solidFill>
              <a:srgbClr val="4BF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Down Arrow 21"/>
          <p:cNvSpPr/>
          <p:nvPr/>
        </p:nvSpPr>
        <p:spPr>
          <a:xfrm>
            <a:off x="6057678" y="1905000"/>
            <a:ext cx="229732" cy="1118652"/>
          </a:xfrm>
          <a:prstGeom prst="downArrow">
            <a:avLst/>
          </a:prstGeom>
          <a:pattFill prst="lgGrid">
            <a:fgClr>
              <a:srgbClr val="00B0F0"/>
            </a:fgClr>
            <a:bgClr>
              <a:schemeClr val="bg1"/>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TextBox 22"/>
          <p:cNvSpPr txBox="1"/>
          <p:nvPr/>
        </p:nvSpPr>
        <p:spPr>
          <a:xfrm>
            <a:off x="5029200" y="3065670"/>
            <a:ext cx="3760883" cy="2585323"/>
          </a:xfrm>
          <a:prstGeom prst="rect">
            <a:avLst/>
          </a:prstGeom>
          <a:solidFill>
            <a:schemeClr val="bg1"/>
          </a:solidFill>
          <a:ln w="38100">
            <a:solidFill>
              <a:srgbClr val="00B0F0"/>
            </a:solidFill>
          </a:ln>
        </p:spPr>
        <p:txBody>
          <a:bodyPr wrap="square" rtlCol="0">
            <a:spAutoFit/>
          </a:bodyPr>
          <a:lstStyle/>
          <a:p>
            <a:r>
              <a:rPr lang="it-IT" b="1" smtClean="0"/>
              <a:t>FASE 2 (2012-2016) </a:t>
            </a:r>
          </a:p>
          <a:p>
            <a:r>
              <a:rPr lang="it-IT" u="sng" smtClean="0"/>
              <a:t>Neutrini solari</a:t>
            </a:r>
          </a:p>
          <a:p>
            <a:pPr marL="285750" indent="-285750">
              <a:buFont typeface="Arial" panose="020B0604020202020204" pitchFamily="34" charset="0"/>
              <a:buChar char="•"/>
            </a:pPr>
            <a:r>
              <a:rPr lang="it-IT" smtClean="0"/>
              <a:t>Update dei risultati su</a:t>
            </a:r>
            <a:r>
              <a:rPr lang="it-IT" baseline="30000" smtClean="0"/>
              <a:t>7</a:t>
            </a:r>
            <a:r>
              <a:rPr lang="it-IT" smtClean="0"/>
              <a:t>Be, pep, </a:t>
            </a:r>
            <a:r>
              <a:rPr lang="it-IT" baseline="30000" smtClean="0"/>
              <a:t>8</a:t>
            </a:r>
            <a:r>
              <a:rPr lang="it-IT" smtClean="0"/>
              <a:t>B;</a:t>
            </a:r>
          </a:p>
          <a:p>
            <a:pPr marL="285750" indent="-285750">
              <a:buFont typeface="Arial" panose="020B0604020202020204" pitchFamily="34" charset="0"/>
              <a:buChar char="•"/>
            </a:pPr>
            <a:r>
              <a:rPr lang="it-IT" smtClean="0"/>
              <a:t>pp neutrinos</a:t>
            </a:r>
            <a:endParaRPr lang="it-IT"/>
          </a:p>
          <a:p>
            <a:pPr marL="285750" indent="-285750">
              <a:buFont typeface="Arial" panose="020B0604020202020204" pitchFamily="34" charset="0"/>
              <a:buChar char="•"/>
            </a:pPr>
            <a:r>
              <a:rPr lang="it-IT" smtClean="0"/>
              <a:t>CNO: ulteriore migioramento del limite?</a:t>
            </a:r>
          </a:p>
          <a:p>
            <a:r>
              <a:rPr lang="it-IT" u="sng" smtClean="0"/>
              <a:t>Update su geo-neutrini</a:t>
            </a:r>
          </a:p>
          <a:p>
            <a:r>
              <a:rPr lang="it-IT" smtClean="0"/>
              <a:t>Limiti su processi esotici</a:t>
            </a:r>
          </a:p>
          <a:p>
            <a:r>
              <a:rPr lang="it-IT" smtClean="0"/>
              <a:t>Cosmogenici (neutroni, muoni ecc..)</a:t>
            </a:r>
          </a:p>
        </p:txBody>
      </p:sp>
      <p:sp>
        <p:nvSpPr>
          <p:cNvPr id="24" name="Right Brace 23"/>
          <p:cNvSpPr/>
          <p:nvPr/>
        </p:nvSpPr>
        <p:spPr>
          <a:xfrm rot="16200000">
            <a:off x="3086968" y="336191"/>
            <a:ext cx="295806" cy="2142053"/>
          </a:xfrm>
          <a:prstGeom prst="rightBrace">
            <a:avLst/>
          </a:prstGeom>
          <a:ln>
            <a:solidFill>
              <a:srgbClr val="4BFF9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5" name="TextBox 24"/>
          <p:cNvSpPr txBox="1"/>
          <p:nvPr/>
        </p:nvSpPr>
        <p:spPr>
          <a:xfrm>
            <a:off x="2759321" y="858257"/>
            <a:ext cx="974479" cy="369332"/>
          </a:xfrm>
          <a:prstGeom prst="rect">
            <a:avLst/>
          </a:prstGeom>
          <a:noFill/>
        </p:spPr>
        <p:txBody>
          <a:bodyPr wrap="square" rtlCol="0">
            <a:spAutoFit/>
          </a:bodyPr>
          <a:lstStyle/>
          <a:p>
            <a:r>
              <a:rPr lang="it-IT" b="1" smtClean="0"/>
              <a:t>FASE 1</a:t>
            </a:r>
            <a:endParaRPr lang="it-IT" b="1"/>
          </a:p>
        </p:txBody>
      </p:sp>
      <p:sp>
        <p:nvSpPr>
          <p:cNvPr id="26" name="Right Brace 25"/>
          <p:cNvSpPr/>
          <p:nvPr/>
        </p:nvSpPr>
        <p:spPr>
          <a:xfrm rot="16200000">
            <a:off x="6096270" y="364072"/>
            <a:ext cx="295806" cy="2142053"/>
          </a:xfrm>
          <a:prstGeom prst="righ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7" name="TextBox 26"/>
          <p:cNvSpPr txBox="1"/>
          <p:nvPr/>
        </p:nvSpPr>
        <p:spPr>
          <a:xfrm>
            <a:off x="5685304" y="837256"/>
            <a:ext cx="974479" cy="369332"/>
          </a:xfrm>
          <a:prstGeom prst="rect">
            <a:avLst/>
          </a:prstGeom>
          <a:noFill/>
        </p:spPr>
        <p:txBody>
          <a:bodyPr wrap="square" rtlCol="0">
            <a:spAutoFit/>
          </a:bodyPr>
          <a:lstStyle/>
          <a:p>
            <a:r>
              <a:rPr lang="it-IT" b="1" smtClean="0"/>
              <a:t>FASE 2</a:t>
            </a:r>
            <a:endParaRPr lang="it-IT" b="1"/>
          </a:p>
        </p:txBody>
      </p:sp>
      <p:sp>
        <p:nvSpPr>
          <p:cNvPr id="28" name="Down Arrow 27"/>
          <p:cNvSpPr/>
          <p:nvPr/>
        </p:nvSpPr>
        <p:spPr>
          <a:xfrm rot="-5400000" flipH="1">
            <a:off x="7960843" y="1611617"/>
            <a:ext cx="332487" cy="1153898"/>
          </a:xfrm>
          <a:prstGeom prst="downArrow">
            <a:avLst/>
          </a:prstGeom>
          <a:pattFill prst="lgGri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TextBox 28"/>
          <p:cNvSpPr txBox="1"/>
          <p:nvPr/>
        </p:nvSpPr>
        <p:spPr>
          <a:xfrm>
            <a:off x="7407937" y="2438400"/>
            <a:ext cx="1393032" cy="369332"/>
          </a:xfrm>
          <a:prstGeom prst="rect">
            <a:avLst/>
          </a:prstGeom>
          <a:noFill/>
        </p:spPr>
        <p:txBody>
          <a:bodyPr wrap="square" rtlCol="0">
            <a:spAutoFit/>
          </a:bodyPr>
          <a:lstStyle/>
          <a:p>
            <a:r>
              <a:rPr lang="it-IT" smtClean="0"/>
              <a:t>Verso SOX</a:t>
            </a:r>
            <a:endParaRPr lang="it-IT"/>
          </a:p>
        </p:txBody>
      </p:sp>
      <p:sp>
        <p:nvSpPr>
          <p:cNvPr id="30" name="TextBox 29"/>
          <p:cNvSpPr txBox="1"/>
          <p:nvPr/>
        </p:nvSpPr>
        <p:spPr>
          <a:xfrm>
            <a:off x="5907468" y="5816263"/>
            <a:ext cx="2267744" cy="923330"/>
          </a:xfrm>
          <a:prstGeom prst="rect">
            <a:avLst/>
          </a:prstGeom>
          <a:solidFill>
            <a:schemeClr val="bg1"/>
          </a:solidFill>
          <a:ln w="63500">
            <a:solidFill>
              <a:srgbClr val="FF0000"/>
            </a:solidFill>
          </a:ln>
        </p:spPr>
        <p:txBody>
          <a:bodyPr wrap="square" rtlCol="0">
            <a:spAutoFit/>
          </a:bodyPr>
          <a:lstStyle/>
          <a:p>
            <a:pPr algn="ctr"/>
            <a:r>
              <a:rPr lang="en-US" b="1" smtClean="0">
                <a:latin typeface="Arial" pitchFamily="34" charset="0"/>
                <a:cs typeface="Arial" pitchFamily="34" charset="0"/>
              </a:rPr>
              <a:t>E’ possibile fare una misura dei neutrino da CNO?</a:t>
            </a:r>
            <a:endParaRPr lang="en-US" b="1" dirty="0">
              <a:latin typeface="Arial" pitchFamily="34" charset="0"/>
              <a:cs typeface="Arial" pitchFamily="34" charset="0"/>
            </a:endParaRPr>
          </a:p>
        </p:txBody>
      </p:sp>
      <p:sp>
        <p:nvSpPr>
          <p:cNvPr id="31" name="Down Arrow 30"/>
          <p:cNvSpPr/>
          <p:nvPr/>
        </p:nvSpPr>
        <p:spPr>
          <a:xfrm rot="20402453">
            <a:off x="6408167" y="4771405"/>
            <a:ext cx="602105" cy="1066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549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0" grpId="0" animBg="1"/>
      <p:bldP spid="12" grpId="0"/>
      <p:bldP spid="13" grpId="0" animBg="1"/>
      <p:bldP spid="15" grpId="0"/>
      <p:bldP spid="16" grpId="0"/>
      <p:bldP spid="17" grpId="0" animBg="1"/>
      <p:bldP spid="18" grpId="0" animBg="1"/>
      <p:bldP spid="19" grpId="0"/>
      <p:bldP spid="20" grpId="0" animBg="1"/>
      <p:bldP spid="21" grpId="0" animBg="1"/>
      <p:bldP spid="22" grpId="0" animBg="1"/>
      <p:bldP spid="23" grpId="0" animBg="1"/>
      <p:bldP spid="24" grpId="0" animBg="1"/>
      <p:bldP spid="25" grpId="0"/>
      <p:bldP spid="26" grpId="0" animBg="1"/>
      <p:bldP spid="27" grpId="0"/>
      <p:bldP spid="28" grpId="0" animBg="1"/>
      <p:bldP spid="29" grpId="0"/>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Borexino: articoli pubblicati nel 2015 </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TextBox 3"/>
          <p:cNvSpPr txBox="1"/>
          <p:nvPr/>
        </p:nvSpPr>
        <p:spPr>
          <a:xfrm>
            <a:off x="232542" y="1519238"/>
            <a:ext cx="8684172" cy="3093154"/>
          </a:xfrm>
          <a:prstGeom prst="rect">
            <a:avLst/>
          </a:prstGeom>
          <a:solidFill>
            <a:srgbClr val="FFFF00"/>
          </a:solidFill>
          <a:ln w="38100">
            <a:solidFill>
              <a:srgbClr val="FF0000"/>
            </a:solidFill>
          </a:ln>
        </p:spPr>
        <p:txBody>
          <a:bodyPr wrap="square" rtlCol="0">
            <a:spAutoFit/>
          </a:bodyPr>
          <a:lstStyle/>
          <a:p>
            <a:pPr>
              <a:spcAft>
                <a:spcPts val="600"/>
              </a:spcAft>
            </a:pPr>
            <a:r>
              <a:rPr lang="it-IT" sz="2000" b="1" smtClean="0">
                <a:latin typeface="+mj-lt"/>
              </a:rPr>
              <a:t>Geo-neutrini</a:t>
            </a:r>
            <a:endParaRPr lang="it-IT" sz="2000" b="1">
              <a:latin typeface="+mj-lt"/>
            </a:endParaRPr>
          </a:p>
          <a:p>
            <a:pPr>
              <a:spcAft>
                <a:spcPts val="600"/>
              </a:spcAft>
            </a:pPr>
            <a:r>
              <a:rPr lang="en-US" sz="2000" b="1" i="1"/>
              <a:t>1</a:t>
            </a:r>
            <a:r>
              <a:rPr lang="en-US" sz="2000" i="1" smtClean="0"/>
              <a:t>)’‘Spectroscopy of geo-neutrinos from 2056 days of Borexino data’’, </a:t>
            </a:r>
            <a:endParaRPr lang="en-US" sz="2000" i="1"/>
          </a:p>
          <a:p>
            <a:pPr>
              <a:spcAft>
                <a:spcPts val="600"/>
              </a:spcAft>
            </a:pPr>
            <a:r>
              <a:rPr lang="en-US" sz="2000"/>
              <a:t>PHYSICAL REVIEW D 92, 031101(R) (2015</a:t>
            </a:r>
            <a:r>
              <a:rPr lang="en-US" sz="2000" smtClean="0"/>
              <a:t>)</a:t>
            </a:r>
          </a:p>
          <a:p>
            <a:pPr>
              <a:spcAft>
                <a:spcPts val="600"/>
              </a:spcAft>
            </a:pPr>
            <a:endParaRPr lang="en-US" sz="2000"/>
          </a:p>
          <a:p>
            <a:pPr>
              <a:spcAft>
                <a:spcPts val="600"/>
              </a:spcAft>
            </a:pPr>
            <a:r>
              <a:rPr lang="en-US" sz="2000" b="1" smtClean="0">
                <a:latin typeface="+mj-lt"/>
              </a:rPr>
              <a:t>Limite sul decadimento dell’elettrone</a:t>
            </a:r>
          </a:p>
          <a:p>
            <a:pPr>
              <a:spcAft>
                <a:spcPts val="600"/>
              </a:spcAft>
            </a:pPr>
            <a:r>
              <a:rPr lang="it-IT" sz="2000" i="1" smtClean="0"/>
              <a:t>2) ‘’Test of electric charge conservation with Borexino’’</a:t>
            </a:r>
          </a:p>
          <a:p>
            <a:pPr>
              <a:spcAft>
                <a:spcPts val="600"/>
              </a:spcAft>
            </a:pPr>
            <a:r>
              <a:rPr lang="it-IT" sz="2000" smtClean="0"/>
              <a:t>PRL </a:t>
            </a:r>
            <a:r>
              <a:rPr lang="it-IT" sz="2000"/>
              <a:t>115, 231802 (2015)</a:t>
            </a:r>
          </a:p>
          <a:p>
            <a:endParaRPr lang="en-US" sz="2000" i="1" smtClean="0"/>
          </a:p>
        </p:txBody>
      </p:sp>
    </p:spTree>
    <p:extLst>
      <p:ext uri="{BB962C8B-B14F-4D97-AF65-F5344CB8AC3E}">
        <p14:creationId xmlns:p14="http://schemas.microsoft.com/office/powerpoint/2010/main" val="41615840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Borexino:la ricerca dei neutrini da CNO</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Content Placeholder 2"/>
          <p:cNvSpPr txBox="1">
            <a:spLocks/>
          </p:cNvSpPr>
          <p:nvPr/>
        </p:nvSpPr>
        <p:spPr>
          <a:xfrm>
            <a:off x="5486400" y="1955291"/>
            <a:ext cx="3477708" cy="1092709"/>
          </a:xfrm>
          <a:prstGeom prst="rect">
            <a:avLst/>
          </a:prstGeom>
          <a:solidFill>
            <a:schemeClr val="bg1"/>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baseline="30000" smtClean="0"/>
              <a:t>210</a:t>
            </a:r>
            <a:r>
              <a:rPr lang="it-IT" smtClean="0"/>
              <a:t>Bi  e’ il principale background per questa analisi</a:t>
            </a:r>
          </a:p>
          <a:p>
            <a:r>
              <a:rPr lang="it-IT" smtClean="0"/>
              <a:t>Possibile tag con </a:t>
            </a:r>
            <a:r>
              <a:rPr lang="it-IT" baseline="30000" smtClean="0"/>
              <a:t>210</a:t>
            </a:r>
            <a:r>
              <a:rPr lang="it-IT" smtClean="0"/>
              <a:t>Po?</a:t>
            </a:r>
            <a:endParaRPr lang="it-IT" dirty="0" smtClean="0"/>
          </a:p>
        </p:txBody>
      </p:sp>
      <p:sp>
        <p:nvSpPr>
          <p:cNvPr id="5" name="Content Placeholder 2"/>
          <p:cNvSpPr txBox="1">
            <a:spLocks/>
          </p:cNvSpPr>
          <p:nvPr/>
        </p:nvSpPr>
        <p:spPr>
          <a:xfrm>
            <a:off x="260684" y="990600"/>
            <a:ext cx="5481807" cy="11868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DE" sz="1900" b="1" smtClean="0"/>
              <a:t>Difficolta‘ di questa analisi</a:t>
            </a:r>
          </a:p>
          <a:p>
            <a:pPr lvl="1"/>
            <a:r>
              <a:rPr lang="de-DE" sz="1900" smtClean="0"/>
              <a:t>Rate molto bassi (counts </a:t>
            </a:r>
            <a:r>
              <a:rPr lang="de-DE" sz="1900" dirty="0" smtClean="0"/>
              <a:t>/day/100tons); </a:t>
            </a:r>
          </a:p>
          <a:p>
            <a:pPr lvl="1"/>
            <a:r>
              <a:rPr lang="de-DE" sz="1900" dirty="0" smtClean="0"/>
              <a:t>Backgrounds: </a:t>
            </a:r>
            <a:r>
              <a:rPr lang="de-DE" sz="1900" baseline="30000" smtClean="0"/>
              <a:t>210</a:t>
            </a:r>
            <a:r>
              <a:rPr lang="de-DE" sz="1900" smtClean="0"/>
              <a:t>Bi </a:t>
            </a:r>
            <a:r>
              <a:rPr lang="de-DE" sz="1900"/>
              <a:t>e</a:t>
            </a:r>
            <a:r>
              <a:rPr lang="de-DE" sz="1900" smtClean="0"/>
              <a:t> </a:t>
            </a:r>
            <a:r>
              <a:rPr lang="de-DE" sz="1900" baseline="30000" dirty="0" smtClean="0"/>
              <a:t>11</a:t>
            </a:r>
            <a:r>
              <a:rPr lang="de-DE" sz="1900" dirty="0" smtClean="0"/>
              <a:t>C; </a:t>
            </a:r>
          </a:p>
          <a:p>
            <a:endParaRPr lang="de-DE" dirty="0"/>
          </a:p>
          <a:p>
            <a:pPr marL="0" indent="0">
              <a:buNone/>
            </a:pPr>
            <a:endParaRPr lang="it-IT" dirty="0" smtClean="0"/>
          </a:p>
        </p:txBody>
      </p:sp>
      <p:grpSp>
        <p:nvGrpSpPr>
          <p:cNvPr id="6" name="Group 5"/>
          <p:cNvGrpSpPr/>
          <p:nvPr/>
        </p:nvGrpSpPr>
        <p:grpSpPr>
          <a:xfrm>
            <a:off x="152400" y="2667000"/>
            <a:ext cx="5329407" cy="3581401"/>
            <a:chOff x="466059" y="2743199"/>
            <a:chExt cx="5329407" cy="3581401"/>
          </a:xfrm>
        </p:grpSpPr>
        <p:pic>
          <p:nvPicPr>
            <p:cNvPr id="7" name="Picture 6"/>
            <p:cNvPicPr>
              <a:picLocks noChangeAspect="1" noChangeArrowheads="1"/>
            </p:cNvPicPr>
            <p:nvPr/>
          </p:nvPicPr>
          <p:blipFill>
            <a:blip r:embed="rId3" cstate="print"/>
            <a:srcRect/>
            <a:stretch>
              <a:fillRect/>
            </a:stretch>
          </p:blipFill>
          <p:spPr bwMode="auto">
            <a:xfrm>
              <a:off x="466059" y="2743199"/>
              <a:ext cx="5329407" cy="3581401"/>
            </a:xfrm>
            <a:prstGeom prst="rect">
              <a:avLst/>
            </a:prstGeom>
            <a:noFill/>
            <a:ln w="9525">
              <a:noFill/>
              <a:miter lim="800000"/>
              <a:headEnd/>
              <a:tailEnd/>
            </a:ln>
          </p:spPr>
        </p:pic>
        <p:sp>
          <p:nvSpPr>
            <p:cNvPr id="8" name="Rectangle 7"/>
            <p:cNvSpPr/>
            <p:nvPr/>
          </p:nvSpPr>
          <p:spPr>
            <a:xfrm>
              <a:off x="3276600" y="2895600"/>
              <a:ext cx="21336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9" name="Straight Arrow Connector 8"/>
          <p:cNvCxnSpPr/>
          <p:nvPr/>
        </p:nvCxnSpPr>
        <p:spPr>
          <a:xfrm flipH="1">
            <a:off x="2438401" y="1978819"/>
            <a:ext cx="524540" cy="2897981"/>
          </a:xfrm>
          <a:prstGeom prst="straightConnector1">
            <a:avLst/>
          </a:prstGeom>
          <a:ln w="38100">
            <a:solidFill>
              <a:srgbClr val="00CC5C"/>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20511" y="1976438"/>
            <a:ext cx="394289" cy="2481262"/>
          </a:xfrm>
          <a:prstGeom prst="straightConnector1">
            <a:avLst/>
          </a:prstGeom>
          <a:ln w="38100">
            <a:solidFill>
              <a:srgbClr val="CB3BC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95800" y="6400800"/>
            <a:ext cx="579778" cy="369332"/>
          </a:xfrm>
          <a:prstGeom prst="rect">
            <a:avLst/>
          </a:prstGeom>
          <a:solidFill>
            <a:schemeClr val="bg1"/>
          </a:solidFill>
          <a:ln w="38100">
            <a:solidFill>
              <a:srgbClr val="1BC8EB"/>
            </a:solidFill>
          </a:ln>
        </p:spPr>
        <p:txBody>
          <a:bodyPr wrap="square" rtlCol="0">
            <a:spAutoFit/>
          </a:bodyPr>
          <a:lstStyle/>
          <a:p>
            <a:r>
              <a:rPr lang="it-IT" dirty="0" smtClean="0"/>
              <a:t>pep</a:t>
            </a:r>
            <a:endParaRPr lang="it-IT" dirty="0"/>
          </a:p>
        </p:txBody>
      </p:sp>
      <p:sp>
        <p:nvSpPr>
          <p:cNvPr id="12" name="TextBox 11"/>
          <p:cNvSpPr txBox="1"/>
          <p:nvPr/>
        </p:nvSpPr>
        <p:spPr>
          <a:xfrm>
            <a:off x="838200" y="6400800"/>
            <a:ext cx="685800" cy="369332"/>
          </a:xfrm>
          <a:prstGeom prst="rect">
            <a:avLst/>
          </a:prstGeom>
          <a:solidFill>
            <a:schemeClr val="bg1"/>
          </a:solidFill>
          <a:ln w="38100">
            <a:solidFill>
              <a:srgbClr val="1BC8EB"/>
            </a:solidFill>
          </a:ln>
        </p:spPr>
        <p:txBody>
          <a:bodyPr wrap="square" rtlCol="0">
            <a:spAutoFit/>
          </a:bodyPr>
          <a:lstStyle/>
          <a:p>
            <a:r>
              <a:rPr lang="it-IT" dirty="0" smtClean="0"/>
              <a:t>CNO</a:t>
            </a:r>
            <a:endParaRPr lang="it-IT" dirty="0"/>
          </a:p>
        </p:txBody>
      </p:sp>
      <p:cxnSp>
        <p:nvCxnSpPr>
          <p:cNvPr id="13" name="Straight Arrow Connector 12"/>
          <p:cNvCxnSpPr>
            <a:stCxn id="11" idx="0"/>
          </p:cNvCxnSpPr>
          <p:nvPr/>
        </p:nvCxnSpPr>
        <p:spPr>
          <a:xfrm flipH="1" flipV="1">
            <a:off x="3191541" y="5562600"/>
            <a:ext cx="1594148" cy="838200"/>
          </a:xfrm>
          <a:prstGeom prst="straightConnector1">
            <a:avLst/>
          </a:prstGeom>
          <a:ln w="38100">
            <a:solidFill>
              <a:srgbClr val="1BC8EB"/>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0"/>
          </p:cNvCxnSpPr>
          <p:nvPr/>
        </p:nvCxnSpPr>
        <p:spPr>
          <a:xfrm flipV="1">
            <a:off x="1181100" y="5334000"/>
            <a:ext cx="571500" cy="1066800"/>
          </a:xfrm>
          <a:prstGeom prst="straightConnector1">
            <a:avLst/>
          </a:prstGeom>
          <a:ln w="38100">
            <a:solidFill>
              <a:srgbClr val="1BC8EB"/>
            </a:solidFill>
            <a:tailEnd type="arrow"/>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2441449" y="2891027"/>
            <a:ext cx="2971800" cy="96281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b="1" baseline="30000" dirty="0" smtClean="0">
                <a:solidFill>
                  <a:srgbClr val="CB3BC1"/>
                </a:solidFill>
              </a:rPr>
              <a:t>11</a:t>
            </a:r>
            <a:r>
              <a:rPr lang="it-IT" b="1" dirty="0" smtClean="0">
                <a:solidFill>
                  <a:srgbClr val="CB3BC1"/>
                </a:solidFill>
              </a:rPr>
              <a:t>C rate ~ 27 cpd/100tons;</a:t>
            </a:r>
          </a:p>
          <a:p>
            <a:pPr marL="0" indent="0">
              <a:buNone/>
            </a:pPr>
            <a:r>
              <a:rPr lang="it-IT" b="1" baseline="30000" dirty="0" smtClean="0">
                <a:solidFill>
                  <a:srgbClr val="00CC5C"/>
                </a:solidFill>
              </a:rPr>
              <a:t>210</a:t>
            </a:r>
            <a:r>
              <a:rPr lang="it-IT" b="1" dirty="0" smtClean="0">
                <a:solidFill>
                  <a:srgbClr val="00CC5C"/>
                </a:solidFill>
              </a:rPr>
              <a:t>Bi </a:t>
            </a:r>
            <a:r>
              <a:rPr lang="it-IT" b="1" smtClean="0">
                <a:solidFill>
                  <a:srgbClr val="00CC5C"/>
                </a:solidFill>
              </a:rPr>
              <a:t>rate ~40 cpd/100tons</a:t>
            </a:r>
          </a:p>
          <a:p>
            <a:pPr marL="0" indent="0">
              <a:buNone/>
            </a:pPr>
            <a:r>
              <a:rPr lang="it-IT" b="1" baseline="30000">
                <a:solidFill>
                  <a:srgbClr val="00CC5C"/>
                </a:solidFill>
              </a:rPr>
              <a:t>210</a:t>
            </a:r>
            <a:r>
              <a:rPr lang="it-IT" b="1">
                <a:solidFill>
                  <a:srgbClr val="00CC5C"/>
                </a:solidFill>
              </a:rPr>
              <a:t>Bi rate </a:t>
            </a:r>
            <a:r>
              <a:rPr lang="it-IT" b="1" smtClean="0">
                <a:solidFill>
                  <a:srgbClr val="00CC5C"/>
                </a:solidFill>
              </a:rPr>
              <a:t>~20 </a:t>
            </a:r>
            <a:r>
              <a:rPr lang="it-IT" b="1">
                <a:solidFill>
                  <a:srgbClr val="00CC5C"/>
                </a:solidFill>
              </a:rPr>
              <a:t>cpd/100tons</a:t>
            </a:r>
          </a:p>
          <a:p>
            <a:pPr marL="0" indent="0">
              <a:buNone/>
            </a:pPr>
            <a:endParaRPr lang="it-IT" b="1" dirty="0" smtClean="0">
              <a:solidFill>
                <a:srgbClr val="00CC5C"/>
              </a:solidFill>
            </a:endParaRPr>
          </a:p>
        </p:txBody>
      </p:sp>
      <p:sp>
        <p:nvSpPr>
          <p:cNvPr id="16" name="Content Placeholder 2"/>
          <p:cNvSpPr txBox="1">
            <a:spLocks/>
          </p:cNvSpPr>
          <p:nvPr/>
        </p:nvSpPr>
        <p:spPr>
          <a:xfrm>
            <a:off x="5791200" y="3174491"/>
            <a:ext cx="3020509" cy="1016509"/>
          </a:xfrm>
          <a:prstGeom prst="rect">
            <a:avLst/>
          </a:prstGeom>
          <a:solidFill>
            <a:schemeClr val="bg1"/>
          </a:solidFill>
          <a:ln w="38100">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baseline="30000" smtClean="0"/>
              <a:t>210</a:t>
            </a:r>
            <a:r>
              <a:rPr lang="it-IT" smtClean="0"/>
              <a:t>Pb </a:t>
            </a:r>
            <a:r>
              <a:rPr lang="it-IT" smtClean="0">
                <a:sym typeface="Wingdings" panose="05000000000000000000" pitchFamily="2" charset="2"/>
              </a:rPr>
              <a:t> </a:t>
            </a:r>
            <a:r>
              <a:rPr lang="it-IT" baseline="30000" smtClean="0">
                <a:sym typeface="Wingdings" panose="05000000000000000000" pitchFamily="2" charset="2"/>
              </a:rPr>
              <a:t>210</a:t>
            </a:r>
            <a:r>
              <a:rPr lang="it-IT" smtClean="0">
                <a:sym typeface="Wingdings" panose="05000000000000000000" pitchFamily="2" charset="2"/>
              </a:rPr>
              <a:t>Bi + </a:t>
            </a:r>
            <a:r>
              <a:rPr lang="it-IT" smtClean="0">
                <a:latin typeface="Symbol" panose="05050102010706020507" pitchFamily="18" charset="2"/>
                <a:sym typeface="Wingdings" panose="05000000000000000000" pitchFamily="2" charset="2"/>
              </a:rPr>
              <a:t>b</a:t>
            </a:r>
            <a:r>
              <a:rPr lang="it-IT" baseline="30000" smtClean="0">
                <a:sym typeface="Wingdings" panose="05000000000000000000" pitchFamily="2" charset="2"/>
              </a:rPr>
              <a:t>-</a:t>
            </a:r>
            <a:r>
              <a:rPr lang="it-IT" smtClean="0">
                <a:sym typeface="Wingdings" panose="05000000000000000000" pitchFamily="2" charset="2"/>
              </a:rPr>
              <a:t> (</a:t>
            </a:r>
            <a:r>
              <a:rPr lang="it-IT" smtClean="0">
                <a:latin typeface="Symbol" panose="05050102010706020507" pitchFamily="18" charset="2"/>
                <a:sym typeface="Wingdings" panose="05000000000000000000" pitchFamily="2" charset="2"/>
              </a:rPr>
              <a:t>t</a:t>
            </a:r>
            <a:r>
              <a:rPr lang="it-IT" smtClean="0">
                <a:sym typeface="Wingdings" panose="05000000000000000000" pitchFamily="2" charset="2"/>
              </a:rPr>
              <a:t>=33y)</a:t>
            </a:r>
          </a:p>
          <a:p>
            <a:pPr marL="0" indent="0" algn="ctr">
              <a:buNone/>
            </a:pPr>
            <a:r>
              <a:rPr lang="it-IT" baseline="30000" smtClean="0">
                <a:sym typeface="Wingdings" panose="05000000000000000000" pitchFamily="2" charset="2"/>
              </a:rPr>
              <a:t>210</a:t>
            </a:r>
            <a:r>
              <a:rPr lang="it-IT" smtClean="0">
                <a:sym typeface="Wingdings" panose="05000000000000000000" pitchFamily="2" charset="2"/>
              </a:rPr>
              <a:t>Bi  </a:t>
            </a:r>
            <a:r>
              <a:rPr lang="it-IT" baseline="30000" smtClean="0">
                <a:sym typeface="Wingdings" panose="05000000000000000000" pitchFamily="2" charset="2"/>
              </a:rPr>
              <a:t>210</a:t>
            </a:r>
            <a:r>
              <a:rPr lang="it-IT" smtClean="0">
                <a:sym typeface="Wingdings" panose="05000000000000000000" pitchFamily="2" charset="2"/>
              </a:rPr>
              <a:t>Po +</a:t>
            </a:r>
            <a:r>
              <a:rPr lang="it-IT" smtClean="0">
                <a:latin typeface="Symbol" panose="05050102010706020507" pitchFamily="18" charset="2"/>
                <a:sym typeface="Wingdings" panose="05000000000000000000" pitchFamily="2" charset="2"/>
              </a:rPr>
              <a:t>b</a:t>
            </a:r>
            <a:r>
              <a:rPr lang="it-IT" baseline="30000" smtClean="0">
                <a:sym typeface="Wingdings" panose="05000000000000000000" pitchFamily="2" charset="2"/>
              </a:rPr>
              <a:t>-</a:t>
            </a:r>
            <a:r>
              <a:rPr lang="it-IT" smtClean="0">
                <a:sym typeface="Wingdings" panose="05000000000000000000" pitchFamily="2" charset="2"/>
              </a:rPr>
              <a:t> </a:t>
            </a:r>
            <a:r>
              <a:rPr lang="it-IT">
                <a:sym typeface="Wingdings" panose="05000000000000000000" pitchFamily="2" charset="2"/>
              </a:rPr>
              <a:t>(</a:t>
            </a:r>
            <a:r>
              <a:rPr lang="it-IT" smtClean="0">
                <a:latin typeface="Symbol" panose="05050102010706020507" pitchFamily="18" charset="2"/>
                <a:sym typeface="Wingdings" panose="05000000000000000000" pitchFamily="2" charset="2"/>
              </a:rPr>
              <a:t>t</a:t>
            </a:r>
            <a:r>
              <a:rPr lang="it-IT" smtClean="0">
                <a:sym typeface="Wingdings" panose="05000000000000000000" pitchFamily="2" charset="2"/>
              </a:rPr>
              <a:t>=7d)</a:t>
            </a:r>
          </a:p>
          <a:p>
            <a:pPr marL="0" indent="0" algn="ctr">
              <a:buNone/>
            </a:pPr>
            <a:r>
              <a:rPr lang="it-IT" baseline="30000">
                <a:sym typeface="Wingdings" panose="05000000000000000000" pitchFamily="2" charset="2"/>
              </a:rPr>
              <a:t>210</a:t>
            </a:r>
            <a:r>
              <a:rPr lang="it-IT">
                <a:sym typeface="Wingdings" panose="05000000000000000000" pitchFamily="2" charset="2"/>
              </a:rPr>
              <a:t>Po  </a:t>
            </a:r>
            <a:r>
              <a:rPr lang="it-IT" baseline="30000">
                <a:sym typeface="Wingdings" panose="05000000000000000000" pitchFamily="2" charset="2"/>
              </a:rPr>
              <a:t>206</a:t>
            </a:r>
            <a:r>
              <a:rPr lang="it-IT">
                <a:sym typeface="Wingdings" panose="05000000000000000000" pitchFamily="2" charset="2"/>
              </a:rPr>
              <a:t>Pb +</a:t>
            </a:r>
            <a:r>
              <a:rPr lang="it-IT">
                <a:latin typeface="Symbol" panose="05050102010706020507" pitchFamily="18" charset="2"/>
                <a:sym typeface="Wingdings" panose="05000000000000000000" pitchFamily="2" charset="2"/>
              </a:rPr>
              <a:t>a </a:t>
            </a:r>
            <a:r>
              <a:rPr lang="it-IT">
                <a:sym typeface="Wingdings" panose="05000000000000000000" pitchFamily="2" charset="2"/>
              </a:rPr>
              <a:t>(</a:t>
            </a:r>
            <a:r>
              <a:rPr lang="it-IT" smtClean="0">
                <a:latin typeface="Symbol" panose="05050102010706020507" pitchFamily="18" charset="2"/>
                <a:sym typeface="Wingdings" panose="05000000000000000000" pitchFamily="2" charset="2"/>
              </a:rPr>
              <a:t>t</a:t>
            </a:r>
            <a:r>
              <a:rPr lang="it-IT" smtClean="0">
                <a:sym typeface="Wingdings" panose="05000000000000000000" pitchFamily="2" charset="2"/>
              </a:rPr>
              <a:t>=200d)</a:t>
            </a:r>
          </a:p>
          <a:p>
            <a:pPr algn="ctr"/>
            <a:endParaRPr lang="it-IT" dirty="0" smtClean="0"/>
          </a:p>
          <a:p>
            <a:pPr marL="0" indent="0" algn="ctr">
              <a:buNone/>
            </a:pPr>
            <a:endParaRPr lang="it-IT" dirty="0" smtClean="0"/>
          </a:p>
        </p:txBody>
      </p:sp>
      <p:sp>
        <p:nvSpPr>
          <p:cNvPr id="17" name="Content Placeholder 2"/>
          <p:cNvSpPr txBox="1">
            <a:spLocks/>
          </p:cNvSpPr>
          <p:nvPr/>
        </p:nvSpPr>
        <p:spPr>
          <a:xfrm>
            <a:off x="5486400" y="4355068"/>
            <a:ext cx="3477708" cy="1588532"/>
          </a:xfrm>
          <a:prstGeom prst="rect">
            <a:avLst/>
          </a:prstGeom>
          <a:solidFill>
            <a:schemeClr val="bg1"/>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mtClean="0"/>
              <a:t>E’ necessario mantenere la temperatura stabile per evitare movimenti del fluido  (che potrebbero portare nello scintillatore </a:t>
            </a:r>
            <a:r>
              <a:rPr lang="it-IT" baseline="30000" smtClean="0"/>
              <a:t>210</a:t>
            </a:r>
            <a:r>
              <a:rPr lang="it-IT" smtClean="0"/>
              <a:t>Po dal vessel);</a:t>
            </a:r>
            <a:endParaRPr lang="it-IT" dirty="0" smtClean="0"/>
          </a:p>
        </p:txBody>
      </p:sp>
      <p:sp>
        <p:nvSpPr>
          <p:cNvPr id="18" name="Content Placeholder 2"/>
          <p:cNvSpPr txBox="1">
            <a:spLocks/>
          </p:cNvSpPr>
          <p:nvPr/>
        </p:nvSpPr>
        <p:spPr>
          <a:xfrm>
            <a:off x="5715000" y="6172200"/>
            <a:ext cx="3048000" cy="635509"/>
          </a:xfrm>
          <a:prstGeom prst="rect">
            <a:avLst/>
          </a:prstGeom>
          <a:solidFill>
            <a:srgbClr val="FFC000"/>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b="1" smtClean="0"/>
              <a:t>Isolamento della water tank completato</a:t>
            </a:r>
            <a:endParaRPr lang="it-IT" b="1" dirty="0" smtClean="0"/>
          </a:p>
        </p:txBody>
      </p:sp>
      <p:sp>
        <p:nvSpPr>
          <p:cNvPr id="19" name="Down Arrow 18"/>
          <p:cNvSpPr/>
          <p:nvPr/>
        </p:nvSpPr>
        <p:spPr>
          <a:xfrm>
            <a:off x="7086600" y="5791200"/>
            <a:ext cx="318252" cy="38100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Straight Connector 19"/>
          <p:cNvCxnSpPr/>
          <p:nvPr/>
        </p:nvCxnSpPr>
        <p:spPr>
          <a:xfrm>
            <a:off x="3581400" y="3352800"/>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60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Isolamento della Water Tank </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TextBox 3"/>
          <p:cNvSpPr txBox="1"/>
          <p:nvPr/>
        </p:nvSpPr>
        <p:spPr>
          <a:xfrm>
            <a:off x="206829" y="2678198"/>
            <a:ext cx="2045834" cy="2554545"/>
          </a:xfrm>
          <a:prstGeom prst="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smtClean="0">
                <a:latin typeface="+mj-lt"/>
              </a:rPr>
              <a:t>Lavori di isolamento della tanica sono cominciati a Maggio  2015  e sono stati completati a  Novembre 2015</a:t>
            </a:r>
          </a:p>
        </p:txBody>
      </p:sp>
      <p:pic>
        <p:nvPicPr>
          <p:cNvPr id="5" name="Picture 4"/>
          <p:cNvPicPr>
            <a:picLocks noChangeAspect="1"/>
          </p:cNvPicPr>
          <p:nvPr/>
        </p:nvPicPr>
        <p:blipFill>
          <a:blip r:embed="rId3"/>
          <a:stretch>
            <a:fillRect/>
          </a:stretch>
        </p:blipFill>
        <p:spPr>
          <a:xfrm>
            <a:off x="2514600" y="838201"/>
            <a:ext cx="6585762" cy="5762698"/>
          </a:xfrm>
          <a:prstGeom prst="rect">
            <a:avLst/>
          </a:prstGeom>
        </p:spPr>
      </p:pic>
    </p:spTree>
    <p:extLst>
      <p:ext uri="{BB962C8B-B14F-4D97-AF65-F5344CB8AC3E}">
        <p14:creationId xmlns:p14="http://schemas.microsoft.com/office/powerpoint/2010/main" val="2257716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Effetto dell’isolamento </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3"/>
          <p:cNvPicPr>
            <a:picLocks noChangeAspect="1"/>
          </p:cNvPicPr>
          <p:nvPr/>
        </p:nvPicPr>
        <p:blipFill>
          <a:blip r:embed="rId3"/>
          <a:stretch>
            <a:fillRect/>
          </a:stretch>
        </p:blipFill>
        <p:spPr>
          <a:xfrm>
            <a:off x="132622" y="990600"/>
            <a:ext cx="8782778" cy="5622459"/>
          </a:xfrm>
          <a:prstGeom prst="rect">
            <a:avLst/>
          </a:prstGeom>
        </p:spPr>
      </p:pic>
      <p:sp>
        <p:nvSpPr>
          <p:cNvPr id="5" name="TextBox 4"/>
          <p:cNvSpPr txBox="1"/>
          <p:nvPr/>
        </p:nvSpPr>
        <p:spPr>
          <a:xfrm>
            <a:off x="8153400" y="6019800"/>
            <a:ext cx="609600" cy="457200"/>
          </a:xfrm>
          <a:prstGeom prst="rect">
            <a:avLst/>
          </a:prstGeom>
          <a:solidFill>
            <a:schemeClr val="bg1"/>
          </a:solidFill>
        </p:spPr>
        <p:txBody>
          <a:bodyPr wrap="square" rtlCol="0">
            <a:spAutoFit/>
          </a:bodyPr>
          <a:lstStyle/>
          <a:p>
            <a:endParaRPr lang="it-IT"/>
          </a:p>
        </p:txBody>
      </p:sp>
    </p:spTree>
    <p:extLst>
      <p:ext uri="{BB962C8B-B14F-4D97-AF65-F5344CB8AC3E}">
        <p14:creationId xmlns:p14="http://schemas.microsoft.com/office/powerpoint/2010/main" val="1014349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a:t>SOX: Short distance </a:t>
            </a:r>
            <a:r>
              <a:rPr lang="it-IT">
                <a:latin typeface="Symbol" panose="05050102010706020507" pitchFamily="18" charset="2"/>
              </a:rPr>
              <a:t>n</a:t>
            </a:r>
            <a:r>
              <a:rPr lang="it-IT" baseline="-25000"/>
              <a:t>e</a:t>
            </a:r>
            <a:r>
              <a:rPr lang="it-IT"/>
              <a:t> Oscillations with boreXino</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Content Placeholder 2"/>
          <p:cNvSpPr txBox="1">
            <a:spLocks/>
          </p:cNvSpPr>
          <p:nvPr/>
        </p:nvSpPr>
        <p:spPr>
          <a:xfrm>
            <a:off x="76200" y="838200"/>
            <a:ext cx="8832787" cy="2196946"/>
          </a:xfrm>
          <a:prstGeom prst="rect">
            <a:avLst/>
          </a:prstGeom>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mtClean="0"/>
              <a:t>Esistono diverse anomalie sperimentali che potrebbero essere risolte assumendo la presenza di uno (o piu’) neutrini sterili:</a:t>
            </a:r>
          </a:p>
          <a:p>
            <a:r>
              <a:rPr lang="it-IT" smtClean="0"/>
              <a:t>Gallium anomaly;</a:t>
            </a:r>
          </a:p>
          <a:p>
            <a:r>
              <a:rPr lang="it-IT" smtClean="0"/>
              <a:t>Reactor anomaly;</a:t>
            </a:r>
          </a:p>
          <a:p>
            <a:r>
              <a:rPr lang="it-IT" smtClean="0"/>
              <a:t>LSND/miniBooNE;</a:t>
            </a:r>
          </a:p>
          <a:p>
            <a:pPr marL="0" indent="0">
              <a:buNone/>
            </a:pPr>
            <a:r>
              <a:rPr lang="it-IT"/>
              <a:t>Le anomalie puntano verso </a:t>
            </a:r>
            <a:r>
              <a:rPr lang="it-IT">
                <a:latin typeface="Symbol" pitchFamily="18" charset="2"/>
              </a:rPr>
              <a:t>D</a:t>
            </a:r>
            <a:r>
              <a:rPr lang="it-IT"/>
              <a:t>m</a:t>
            </a:r>
            <a:r>
              <a:rPr lang="it-IT" baseline="30000"/>
              <a:t>2</a:t>
            </a:r>
            <a:r>
              <a:rPr lang="it-IT"/>
              <a:t> ~ 1 eV</a:t>
            </a:r>
            <a:r>
              <a:rPr lang="it-IT" baseline="30000"/>
              <a:t>2</a:t>
            </a:r>
            <a:r>
              <a:rPr lang="it-IT"/>
              <a:t>;</a:t>
            </a:r>
          </a:p>
          <a:p>
            <a:pPr marL="0" indent="0">
              <a:buNone/>
            </a:pPr>
            <a:endParaRPr lang="it-IT" smtClean="0"/>
          </a:p>
        </p:txBody>
      </p:sp>
      <p:grpSp>
        <p:nvGrpSpPr>
          <p:cNvPr id="5" name="Group 4"/>
          <p:cNvGrpSpPr/>
          <p:nvPr/>
        </p:nvGrpSpPr>
        <p:grpSpPr>
          <a:xfrm>
            <a:off x="5486400" y="1695271"/>
            <a:ext cx="3422587" cy="4400729"/>
            <a:chOff x="6178879" y="2971800"/>
            <a:chExt cx="2660321" cy="3276600"/>
          </a:xfrm>
        </p:grpSpPr>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8879" y="2971800"/>
              <a:ext cx="2660321" cy="3276600"/>
            </a:xfrm>
            <a:prstGeom prst="rect">
              <a:avLst/>
            </a:prstGeom>
            <a:noFill/>
            <a:ln w="9360">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p:cNvSpPr/>
            <p:nvPr/>
          </p:nvSpPr>
          <p:spPr>
            <a:xfrm>
              <a:off x="7370502" y="6016900"/>
              <a:ext cx="277073" cy="231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ontent Placeholder 2"/>
          <p:cNvSpPr txBox="1">
            <a:spLocks/>
          </p:cNvSpPr>
          <p:nvPr/>
        </p:nvSpPr>
        <p:spPr>
          <a:xfrm>
            <a:off x="152400" y="2971800"/>
            <a:ext cx="5105400" cy="2362200"/>
          </a:xfrm>
          <a:prstGeom prst="rect">
            <a:avLst/>
          </a:prstGeom>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it-IT" smtClean="0"/>
              <a:t>Questa regione dello spazio dei parametri puo’ venire sondata con un esperimento di </a:t>
            </a:r>
            <a:r>
              <a:rPr lang="it-IT" i="1" smtClean="0"/>
              <a:t>disappearance </a:t>
            </a:r>
            <a:r>
              <a:rPr lang="it-IT" smtClean="0"/>
              <a:t>a short-baseline con L~metri e E~MeV;</a:t>
            </a:r>
          </a:p>
          <a:p>
            <a:pPr>
              <a:spcBef>
                <a:spcPts val="600"/>
              </a:spcBef>
              <a:spcAft>
                <a:spcPts val="600"/>
              </a:spcAft>
            </a:pPr>
            <a:r>
              <a:rPr lang="it-IT" smtClean="0"/>
              <a:t>Sorgente di anti-neutrini posta sotto il rivelatore Borexino a una distanza di ~ 8 m dal centro del rivelatore;</a:t>
            </a:r>
          </a:p>
        </p:txBody>
      </p:sp>
      <p:sp>
        <p:nvSpPr>
          <p:cNvPr id="9" name="Content Placeholder 2"/>
          <p:cNvSpPr txBox="1">
            <a:spLocks/>
          </p:cNvSpPr>
          <p:nvPr/>
        </p:nvSpPr>
        <p:spPr>
          <a:xfrm>
            <a:off x="72571" y="5575454"/>
            <a:ext cx="5261429" cy="977746"/>
          </a:xfrm>
          <a:prstGeom prst="rect">
            <a:avLst/>
          </a:prstGeom>
          <a:ln w="38100">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it-IT" sz="2800" smtClean="0"/>
              <a:t>Sorgente di anti-neutrini</a:t>
            </a:r>
          </a:p>
          <a:p>
            <a:pPr marL="0" indent="0" algn="ctr">
              <a:spcBef>
                <a:spcPts val="0"/>
              </a:spcBef>
              <a:buNone/>
            </a:pPr>
            <a:r>
              <a:rPr lang="it-IT" sz="2400" smtClean="0"/>
              <a:t> </a:t>
            </a:r>
            <a:r>
              <a:rPr lang="it-IT" sz="2400" baseline="30000" smtClean="0"/>
              <a:t>144</a:t>
            </a:r>
            <a:r>
              <a:rPr lang="it-IT" sz="2400" smtClean="0"/>
              <a:t>Ce-</a:t>
            </a:r>
            <a:r>
              <a:rPr lang="it-IT" sz="2400" baseline="30000" smtClean="0"/>
              <a:t>144</a:t>
            </a:r>
            <a:r>
              <a:rPr lang="it-IT" sz="2400" smtClean="0"/>
              <a:t>Pr (100kCi);</a:t>
            </a:r>
          </a:p>
        </p:txBody>
      </p:sp>
    </p:spTree>
    <p:extLst>
      <p:ext uri="{BB962C8B-B14F-4D97-AF65-F5344CB8AC3E}">
        <p14:creationId xmlns:p14="http://schemas.microsoft.com/office/powerpoint/2010/main" val="3145376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a:t>SOX: Short distance </a:t>
            </a:r>
            <a:r>
              <a:rPr lang="it-IT">
                <a:latin typeface="Symbol" panose="05050102010706020507" pitchFamily="18" charset="2"/>
              </a:rPr>
              <a:t>n</a:t>
            </a:r>
            <a:r>
              <a:rPr lang="it-IT" baseline="-25000"/>
              <a:t>e</a:t>
            </a:r>
            <a:r>
              <a:rPr lang="it-IT"/>
              <a:t> Oscillations with boreXino</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Content Placeholder 2"/>
          <p:cNvSpPr txBox="1">
            <a:spLocks/>
          </p:cNvSpPr>
          <p:nvPr/>
        </p:nvSpPr>
        <p:spPr>
          <a:xfrm>
            <a:off x="254000" y="2514600"/>
            <a:ext cx="5791199" cy="4229993"/>
          </a:xfrm>
          <a:prstGeom prst="rect">
            <a:avLst/>
          </a:prstGeom>
          <a:ln w="38100">
            <a:solidFill>
              <a:schemeClr val="accent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b="1" smtClean="0"/>
              <a:t>Source design is driven by</a:t>
            </a:r>
          </a:p>
          <a:p>
            <a:r>
              <a:rPr lang="it-IT" smtClean="0"/>
              <a:t>Production process technique;</a:t>
            </a:r>
          </a:p>
          <a:p>
            <a:r>
              <a:rPr lang="it-IT" smtClean="0"/>
              <a:t>Biological shielding requirements (tungsten alloy shielding);</a:t>
            </a:r>
          </a:p>
          <a:p>
            <a:r>
              <a:rPr lang="it-IT" smtClean="0"/>
              <a:t>Thermal constraints;</a:t>
            </a:r>
          </a:p>
          <a:p>
            <a:r>
              <a:rPr lang="it-IT" smtClean="0"/>
              <a:t>Mechanical constraints (tunnel dimensions, total weight);</a:t>
            </a:r>
          </a:p>
          <a:p>
            <a:r>
              <a:rPr lang="it-IT" smtClean="0"/>
              <a:t>Transportation requirement and containers design and production;</a:t>
            </a:r>
          </a:p>
          <a:p>
            <a:r>
              <a:rPr lang="it-IT" smtClean="0"/>
              <a:t>Hot cell manipulation;</a:t>
            </a:r>
          </a:p>
          <a:p>
            <a:r>
              <a:rPr lang="it-IT" smtClean="0"/>
              <a:t>Handling in the experimental Hall;</a:t>
            </a:r>
          </a:p>
          <a:p>
            <a:r>
              <a:rPr lang="it-IT" smtClean="0"/>
              <a:t>Calorimeter integration (to measure precisely the activity of the source);</a:t>
            </a:r>
          </a:p>
          <a:p>
            <a:pPr lvl="2"/>
            <a:endParaRPr lang="it-IT" smtClean="0"/>
          </a:p>
        </p:txBody>
      </p:sp>
      <p:sp>
        <p:nvSpPr>
          <p:cNvPr id="5" name="Content Placeholder 2"/>
          <p:cNvSpPr txBox="1">
            <a:spLocks/>
          </p:cNvSpPr>
          <p:nvPr/>
        </p:nvSpPr>
        <p:spPr>
          <a:xfrm>
            <a:off x="228600" y="898752"/>
            <a:ext cx="8316816" cy="1516301"/>
          </a:xfrm>
          <a:prstGeom prst="rect">
            <a:avLst/>
          </a:prstGeom>
          <a:solidFill>
            <a:srgbClr val="FFFF00"/>
          </a:solidFill>
          <a:ln w="38100">
            <a:solidFill>
              <a:schemeClr val="accent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000" b="1" smtClean="0"/>
              <a:t>It is both a technical and a burocratical challenge</a:t>
            </a:r>
          </a:p>
          <a:p>
            <a:r>
              <a:rPr lang="it-IT" sz="2000" smtClean="0"/>
              <a:t>High activity requires appropriate shielding and suitable transportation containers;</a:t>
            </a:r>
          </a:p>
          <a:p>
            <a:r>
              <a:rPr lang="it-IT" sz="2000" smtClean="0"/>
              <a:t>Many authorizations (transportation, handling, storage) are required;</a:t>
            </a:r>
          </a:p>
        </p:txBody>
      </p:sp>
      <p:pic>
        <p:nvPicPr>
          <p:cNvPr id="6" name="Picture 5"/>
          <p:cNvPicPr>
            <a:picLocks noChangeAspect="1"/>
          </p:cNvPicPr>
          <p:nvPr/>
        </p:nvPicPr>
        <p:blipFill>
          <a:blip r:embed="rId3"/>
          <a:stretch>
            <a:fillRect/>
          </a:stretch>
        </p:blipFill>
        <p:spPr>
          <a:xfrm>
            <a:off x="6172200" y="2679810"/>
            <a:ext cx="2625383" cy="3899572"/>
          </a:xfrm>
          <a:prstGeom prst="rect">
            <a:avLst/>
          </a:prstGeom>
        </p:spPr>
      </p:pic>
    </p:spTree>
    <p:extLst>
      <p:ext uri="{BB962C8B-B14F-4D97-AF65-F5344CB8AC3E}">
        <p14:creationId xmlns:p14="http://schemas.microsoft.com/office/powerpoint/2010/main" val="563621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SOX-Ce</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3"/>
          <p:cNvPicPr>
            <a:picLocks noChangeAspect="1"/>
          </p:cNvPicPr>
          <p:nvPr/>
        </p:nvPicPr>
        <p:blipFill>
          <a:blip r:embed="rId3"/>
          <a:stretch>
            <a:fillRect/>
          </a:stretch>
        </p:blipFill>
        <p:spPr>
          <a:xfrm>
            <a:off x="2514600" y="1747838"/>
            <a:ext cx="5562600" cy="4645320"/>
          </a:xfrm>
          <a:prstGeom prst="rect">
            <a:avLst/>
          </a:prstGeom>
        </p:spPr>
      </p:pic>
      <p:sp>
        <p:nvSpPr>
          <p:cNvPr id="5" name="Content Placeholder 2"/>
          <p:cNvSpPr txBox="1">
            <a:spLocks/>
          </p:cNvSpPr>
          <p:nvPr/>
        </p:nvSpPr>
        <p:spPr>
          <a:xfrm>
            <a:off x="228600" y="812913"/>
            <a:ext cx="8686800" cy="787287"/>
          </a:xfrm>
          <a:prstGeom prst="rect">
            <a:avLst/>
          </a:prstGeom>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000" smtClean="0"/>
              <a:t>Complicated transportation logistic in order to comply with safety regulations for transport of radioactive material:</a:t>
            </a:r>
          </a:p>
        </p:txBody>
      </p:sp>
    </p:spTree>
    <p:extLst>
      <p:ext uri="{BB962C8B-B14F-4D97-AF65-F5344CB8AC3E}">
        <p14:creationId xmlns:p14="http://schemas.microsoft.com/office/powerpoint/2010/main" val="501554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SOX-Ce</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pSp>
        <p:nvGrpSpPr>
          <p:cNvPr id="4" name="Group 3"/>
          <p:cNvGrpSpPr/>
          <p:nvPr/>
        </p:nvGrpSpPr>
        <p:grpSpPr>
          <a:xfrm>
            <a:off x="76200" y="2889695"/>
            <a:ext cx="5668328" cy="3877411"/>
            <a:chOff x="76200" y="2889695"/>
            <a:chExt cx="5668328" cy="3877411"/>
          </a:xfrm>
        </p:grpSpPr>
        <p:pic>
          <p:nvPicPr>
            <p:cNvPr id="5" name="Picture 4"/>
            <p:cNvPicPr>
              <a:picLocks noChangeAspect="1"/>
            </p:cNvPicPr>
            <p:nvPr/>
          </p:nvPicPr>
          <p:blipFill>
            <a:blip r:embed="rId4"/>
            <a:stretch>
              <a:fillRect/>
            </a:stretch>
          </p:blipFill>
          <p:spPr>
            <a:xfrm>
              <a:off x="76200" y="3104743"/>
              <a:ext cx="5668328" cy="3662363"/>
            </a:xfrm>
            <a:prstGeom prst="rect">
              <a:avLst/>
            </a:prstGeom>
          </p:spPr>
        </p:pic>
        <p:sp>
          <p:nvSpPr>
            <p:cNvPr id="6" name="Content Placeholder 2"/>
            <p:cNvSpPr txBox="1">
              <a:spLocks/>
            </p:cNvSpPr>
            <p:nvPr/>
          </p:nvSpPr>
          <p:spPr>
            <a:xfrm>
              <a:off x="658745" y="2889695"/>
              <a:ext cx="5071443" cy="386905"/>
            </a:xfrm>
            <a:prstGeom prst="rect">
              <a:avLst/>
            </a:prstGeom>
            <a:ln w="127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1600" b="1" baseline="30000" smtClean="0"/>
                <a:t>144</a:t>
              </a:r>
              <a:r>
                <a:rPr lang="it-IT" sz="1600" b="1" smtClean="0"/>
                <a:t>Ce; Time~1.5 years, activity=100 kCi; R&lt;4.25m </a:t>
              </a:r>
            </a:p>
            <a:p>
              <a:pPr marL="0" indent="0">
                <a:buNone/>
              </a:pPr>
              <a:endParaRPr lang="it-IT" smtClean="0"/>
            </a:p>
          </p:txBody>
        </p:sp>
        <p:sp>
          <p:nvSpPr>
            <p:cNvPr id="7" name="Content Placeholder 2"/>
            <p:cNvSpPr txBox="1">
              <a:spLocks/>
            </p:cNvSpPr>
            <p:nvPr/>
          </p:nvSpPr>
          <p:spPr>
            <a:xfrm>
              <a:off x="834338" y="4882705"/>
              <a:ext cx="1543050" cy="951482"/>
            </a:xfrm>
            <a:prstGeom prst="rect">
              <a:avLst/>
            </a:prstGeom>
            <a:ln w="12700">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1200" b="1" smtClean="0">
                  <a:solidFill>
                    <a:schemeClr val="tx1">
                      <a:lumMod val="65000"/>
                      <a:lumOff val="35000"/>
                    </a:schemeClr>
                  </a:solidFill>
                </a:rPr>
                <a:t>---</a:t>
              </a:r>
              <a:r>
                <a:rPr lang="it-IT" sz="1200" b="1" smtClean="0"/>
                <a:t> RA (95% C.L.)</a:t>
              </a:r>
            </a:p>
            <a:p>
              <a:pPr marL="0" indent="0">
                <a:buNone/>
              </a:pPr>
              <a:r>
                <a:rPr lang="it-IT" sz="1200" b="1">
                  <a:solidFill>
                    <a:schemeClr val="tx1">
                      <a:lumMod val="50000"/>
                      <a:lumOff val="50000"/>
                    </a:schemeClr>
                  </a:solidFill>
                </a:rPr>
                <a:t>--- RA (99% C.L</a:t>
              </a:r>
              <a:r>
                <a:rPr lang="it-IT" sz="1200" b="1" smtClean="0">
                  <a:solidFill>
                    <a:schemeClr val="tx1">
                      <a:lumMod val="50000"/>
                      <a:lumOff val="50000"/>
                    </a:schemeClr>
                  </a:solidFill>
                </a:rPr>
                <a:t>.)</a:t>
              </a:r>
              <a:endParaRPr lang="it-IT" sz="1200" b="1" smtClean="0"/>
            </a:p>
            <a:p>
              <a:pPr marL="0" indent="0">
                <a:buNone/>
              </a:pPr>
              <a:r>
                <a:rPr lang="it-IT" sz="1200" b="1">
                  <a:solidFill>
                    <a:schemeClr val="accent6">
                      <a:lumMod val="75000"/>
                    </a:schemeClr>
                  </a:solidFill>
                </a:rPr>
                <a:t>--- SOX  (95% C.L.)</a:t>
              </a:r>
            </a:p>
            <a:p>
              <a:pPr marL="0" indent="0">
                <a:buNone/>
              </a:pPr>
              <a:r>
                <a:rPr lang="it-IT" sz="1200" b="1" smtClean="0">
                  <a:solidFill>
                    <a:srgbClr val="D0340A"/>
                  </a:solidFill>
                </a:rPr>
                <a:t>--- SOX  (99% C.L.)</a:t>
              </a:r>
            </a:p>
            <a:p>
              <a:pPr marL="0" indent="0">
                <a:buNone/>
              </a:pPr>
              <a:endParaRPr lang="it-IT"/>
            </a:p>
            <a:p>
              <a:pPr marL="0" indent="0">
                <a:buNone/>
              </a:pPr>
              <a:endParaRPr lang="it-IT" smtClean="0"/>
            </a:p>
          </p:txBody>
        </p:sp>
      </p:grpSp>
      <p:sp>
        <p:nvSpPr>
          <p:cNvPr id="8" name="Content Placeholder 2"/>
          <p:cNvSpPr txBox="1">
            <a:spLocks/>
          </p:cNvSpPr>
          <p:nvPr/>
        </p:nvSpPr>
        <p:spPr>
          <a:xfrm>
            <a:off x="279628" y="1328323"/>
            <a:ext cx="6545035" cy="1383691"/>
          </a:xfrm>
          <a:prstGeom prst="rect">
            <a:avLst/>
          </a:prstGeom>
          <a:ln w="38100">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mtClean="0">
                <a:latin typeface="+mj-lt"/>
              </a:rPr>
              <a:t>anti-</a:t>
            </a:r>
            <a:r>
              <a:rPr lang="it-IT" smtClean="0">
                <a:latin typeface="Symbol" panose="05050102010706020507" pitchFamily="18" charset="2"/>
              </a:rPr>
              <a:t>n</a:t>
            </a:r>
            <a:r>
              <a:rPr lang="it-IT" baseline="-25000" smtClean="0"/>
              <a:t>e </a:t>
            </a:r>
            <a:r>
              <a:rPr lang="it-IT"/>
              <a:t>+ p </a:t>
            </a:r>
            <a:r>
              <a:rPr lang="it-IT">
                <a:sym typeface="Wingdings" panose="05000000000000000000" pitchFamily="2" charset="2"/>
              </a:rPr>
              <a:t> n + </a:t>
            </a:r>
            <a:r>
              <a:rPr lang="it-IT" smtClean="0">
                <a:sym typeface="Wingdings" panose="05000000000000000000" pitchFamily="2" charset="2"/>
              </a:rPr>
              <a:t>e</a:t>
            </a:r>
            <a:r>
              <a:rPr lang="it-IT" baseline="30000" smtClean="0">
                <a:sym typeface="Wingdings" panose="05000000000000000000" pitchFamily="2" charset="2"/>
              </a:rPr>
              <a:t>+</a:t>
            </a:r>
          </a:p>
          <a:p>
            <a:r>
              <a:rPr lang="it-IT" smtClean="0"/>
              <a:t>Data taking time: 1.5 years; events accumulated ~10000 </a:t>
            </a:r>
          </a:p>
          <a:p>
            <a:r>
              <a:rPr lang="it-IT" smtClean="0"/>
              <a:t>Energy resolution more important than position resolution;</a:t>
            </a:r>
          </a:p>
          <a:p>
            <a:r>
              <a:rPr lang="it-IT" smtClean="0"/>
              <a:t>Activity of the source must be known at 1-2 %</a:t>
            </a:r>
          </a:p>
          <a:p>
            <a:endParaRPr lang="it-IT" sz="2000" smtClean="0"/>
          </a:p>
        </p:txBody>
      </p:sp>
      <p:sp>
        <p:nvSpPr>
          <p:cNvPr id="9" name="Content Placeholder 2"/>
          <p:cNvSpPr txBox="1">
            <a:spLocks/>
          </p:cNvSpPr>
          <p:nvPr/>
        </p:nvSpPr>
        <p:spPr>
          <a:xfrm>
            <a:off x="133350" y="762000"/>
            <a:ext cx="8096250" cy="381793"/>
          </a:xfrm>
          <a:prstGeom prst="rect">
            <a:avLst/>
          </a:prstGeom>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400" b="1"/>
              <a:t>S</a:t>
            </a:r>
            <a:r>
              <a:rPr lang="it-IT" sz="2400" b="1" smtClean="0"/>
              <a:t>ource characteristics: E</a:t>
            </a:r>
            <a:r>
              <a:rPr lang="it-IT" sz="2400" b="1" baseline="-25000" smtClean="0">
                <a:latin typeface="Symbol" panose="05050102010706020507" pitchFamily="18" charset="2"/>
              </a:rPr>
              <a:t>n</a:t>
            </a:r>
            <a:r>
              <a:rPr lang="it-IT" sz="2400" b="1" smtClean="0"/>
              <a:t> &lt;2.99 MeV  </a:t>
            </a:r>
            <a:r>
              <a:rPr lang="it-IT" sz="2400" b="1" smtClean="0">
                <a:latin typeface="Symbol" panose="05050102010706020507" pitchFamily="18" charset="2"/>
              </a:rPr>
              <a:t> t</a:t>
            </a:r>
            <a:r>
              <a:rPr lang="it-IT" sz="2400" b="1" smtClean="0"/>
              <a:t>=411 days</a:t>
            </a:r>
          </a:p>
          <a:p>
            <a:pPr marL="0" indent="0">
              <a:buNone/>
            </a:pPr>
            <a:endParaRPr lang="it-IT" sz="2400" b="1" smtClean="0"/>
          </a:p>
        </p:txBody>
      </p:sp>
      <p:graphicFrame>
        <p:nvGraphicFramePr>
          <p:cNvPr id="10" name="Object 9"/>
          <p:cNvGraphicFramePr>
            <a:graphicFrameLocks noChangeAspect="1"/>
          </p:cNvGraphicFramePr>
          <p:nvPr>
            <p:extLst>
              <p:ext uri="{D42A27DB-BD31-4B8C-83A1-F6EECF244321}">
                <p14:modId xmlns:p14="http://schemas.microsoft.com/office/powerpoint/2010/main" val="2961201527"/>
              </p:ext>
            </p:extLst>
          </p:nvPr>
        </p:nvGraphicFramePr>
        <p:xfrm>
          <a:off x="5943600" y="3356237"/>
          <a:ext cx="2554288" cy="682363"/>
        </p:xfrm>
        <a:graphic>
          <a:graphicData uri="http://schemas.openxmlformats.org/presentationml/2006/ole">
            <mc:AlternateContent xmlns:mc="http://schemas.openxmlformats.org/markup-compatibility/2006">
              <mc:Choice xmlns:v="urn:schemas-microsoft-com:vml" Requires="v">
                <p:oleObj spid="_x0000_s2135" name="Equation" r:id="rId5" imgW="1612800" imgH="431640" progId="Equation.3">
                  <p:embed/>
                </p:oleObj>
              </mc:Choice>
              <mc:Fallback>
                <p:oleObj name="Equation" r:id="rId5" imgW="1612800" imgH="431640" progId="Equation.3">
                  <p:embed/>
                  <p:pic>
                    <p:nvPicPr>
                      <p:cNvPr id="0" name=""/>
                      <p:cNvPicPr/>
                      <p:nvPr/>
                    </p:nvPicPr>
                    <p:blipFill>
                      <a:blip r:embed="rId6"/>
                      <a:stretch>
                        <a:fillRect/>
                      </a:stretch>
                    </p:blipFill>
                    <p:spPr>
                      <a:xfrm>
                        <a:off x="5943600" y="3356237"/>
                        <a:ext cx="2554288" cy="682363"/>
                      </a:xfrm>
                      <a:prstGeom prst="rect">
                        <a:avLst/>
                      </a:prstGeom>
                      <a:ln w="38100">
                        <a:solidFill>
                          <a:srgbClr val="FF0000"/>
                        </a:solidFill>
                      </a:ln>
                    </p:spPr>
                  </p:pic>
                </p:oleObj>
              </mc:Fallback>
            </mc:AlternateContent>
          </a:graphicData>
        </a:graphic>
      </p:graphicFrame>
      <p:sp>
        <p:nvSpPr>
          <p:cNvPr id="11" name="Content Placeholder 2"/>
          <p:cNvSpPr txBox="1">
            <a:spLocks/>
          </p:cNvSpPr>
          <p:nvPr/>
        </p:nvSpPr>
        <p:spPr>
          <a:xfrm>
            <a:off x="5735955" y="4302363"/>
            <a:ext cx="3312401" cy="2327037"/>
          </a:xfrm>
          <a:prstGeom prst="rect">
            <a:avLst/>
          </a:prstGeom>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mtClean="0">
                <a:latin typeface="Symbol" panose="05050102010706020507" pitchFamily="18" charset="2"/>
              </a:rPr>
              <a:t>D</a:t>
            </a:r>
            <a:r>
              <a:rPr lang="it-IT" smtClean="0"/>
              <a:t>m</a:t>
            </a:r>
            <a:r>
              <a:rPr lang="it-IT" baseline="30000" smtClean="0"/>
              <a:t>2</a:t>
            </a:r>
            <a:r>
              <a:rPr lang="it-IT" smtClean="0"/>
              <a:t> &gt;5 eV</a:t>
            </a:r>
            <a:r>
              <a:rPr lang="it-IT" baseline="30000" smtClean="0"/>
              <a:t>2</a:t>
            </a:r>
            <a:r>
              <a:rPr lang="it-IT" smtClean="0"/>
              <a:t> L</a:t>
            </a:r>
            <a:r>
              <a:rPr lang="it-IT" baseline="-25000" smtClean="0"/>
              <a:t>osc</a:t>
            </a:r>
            <a:r>
              <a:rPr lang="it-IT" smtClean="0"/>
              <a:t> &lt;&lt; </a:t>
            </a:r>
            <a:r>
              <a:rPr lang="it-IT" smtClean="0">
                <a:latin typeface="Symbol" panose="05050102010706020507" pitchFamily="18" charset="2"/>
              </a:rPr>
              <a:t>s</a:t>
            </a:r>
            <a:r>
              <a:rPr lang="it-IT" baseline="-25000" smtClean="0"/>
              <a:t>x </a:t>
            </a:r>
            <a:r>
              <a:rPr lang="it-IT" smtClean="0">
                <a:sym typeface="Wingdings" panose="05000000000000000000" pitchFamily="2" charset="2"/>
              </a:rPr>
              <a:t>P~1/2sin</a:t>
            </a:r>
            <a:r>
              <a:rPr lang="it-IT" baseline="30000" smtClean="0">
                <a:sym typeface="Wingdings" panose="05000000000000000000" pitchFamily="2" charset="2"/>
              </a:rPr>
              <a:t>2</a:t>
            </a:r>
            <a:r>
              <a:rPr lang="it-IT" smtClean="0">
                <a:sym typeface="Wingdings" panose="05000000000000000000" pitchFamily="2" charset="2"/>
              </a:rPr>
              <a:t>2</a:t>
            </a:r>
            <a:r>
              <a:rPr lang="it-IT" smtClean="0">
                <a:latin typeface="Symbol" panose="05050102010706020507" pitchFamily="18" charset="2"/>
                <a:sym typeface="Wingdings" panose="05000000000000000000" pitchFamily="2" charset="2"/>
              </a:rPr>
              <a:t>q;</a:t>
            </a:r>
            <a:endParaRPr lang="it-IT" smtClean="0"/>
          </a:p>
          <a:p>
            <a:r>
              <a:rPr lang="it-IT" smtClean="0">
                <a:latin typeface="Symbol" panose="05050102010706020507" pitchFamily="18" charset="2"/>
              </a:rPr>
              <a:t>D</a:t>
            </a:r>
            <a:r>
              <a:rPr lang="it-IT" smtClean="0"/>
              <a:t>m</a:t>
            </a:r>
            <a:r>
              <a:rPr lang="it-IT" baseline="30000" smtClean="0"/>
              <a:t>2</a:t>
            </a:r>
            <a:r>
              <a:rPr lang="it-IT" smtClean="0"/>
              <a:t> &lt;0.1 </a:t>
            </a:r>
            <a:r>
              <a:rPr lang="it-IT"/>
              <a:t>eV</a:t>
            </a:r>
            <a:r>
              <a:rPr lang="it-IT" baseline="30000"/>
              <a:t>2</a:t>
            </a:r>
            <a:r>
              <a:rPr lang="it-IT"/>
              <a:t> L</a:t>
            </a:r>
            <a:r>
              <a:rPr lang="it-IT" baseline="-25000"/>
              <a:t>osc</a:t>
            </a:r>
            <a:r>
              <a:rPr lang="it-IT"/>
              <a:t> </a:t>
            </a:r>
            <a:r>
              <a:rPr lang="it-IT" smtClean="0"/>
              <a:t>&gt;&gt; detector dimensions        P~</a:t>
            </a:r>
            <a:r>
              <a:rPr lang="it-IT">
                <a:latin typeface="Symbol" panose="05050102010706020507" pitchFamily="18" charset="2"/>
              </a:rPr>
              <a:t> </a:t>
            </a:r>
            <a:r>
              <a:rPr lang="it-IT" smtClean="0">
                <a:latin typeface="Symbol" panose="05050102010706020507" pitchFamily="18" charset="2"/>
              </a:rPr>
              <a:t>D</a:t>
            </a:r>
            <a:r>
              <a:rPr lang="it-IT" smtClean="0"/>
              <a:t>m</a:t>
            </a:r>
            <a:r>
              <a:rPr lang="it-IT" baseline="30000" smtClean="0"/>
              <a:t>2</a:t>
            </a:r>
            <a:r>
              <a:rPr lang="it-IT" smtClean="0">
                <a:sym typeface="Wingdings" panose="05000000000000000000" pitchFamily="2" charset="2"/>
              </a:rPr>
              <a:t>sin</a:t>
            </a:r>
            <a:r>
              <a:rPr lang="it-IT" baseline="30000" smtClean="0">
                <a:sym typeface="Wingdings" panose="05000000000000000000" pitchFamily="2" charset="2"/>
              </a:rPr>
              <a:t>2</a:t>
            </a:r>
            <a:r>
              <a:rPr lang="it-IT" smtClean="0">
                <a:sym typeface="Wingdings" panose="05000000000000000000" pitchFamily="2" charset="2"/>
              </a:rPr>
              <a:t>2</a:t>
            </a:r>
            <a:r>
              <a:rPr lang="it-IT" smtClean="0">
                <a:latin typeface="Symbol" panose="05050102010706020507" pitchFamily="18" charset="2"/>
                <a:sym typeface="Wingdings" panose="05000000000000000000" pitchFamily="2" charset="2"/>
              </a:rPr>
              <a:t>q;</a:t>
            </a:r>
          </a:p>
          <a:p>
            <a:r>
              <a:rPr lang="it-IT" b="1" smtClean="0">
                <a:solidFill>
                  <a:srgbClr val="FF0000"/>
                </a:solidFill>
              </a:rPr>
              <a:t>0.1</a:t>
            </a:r>
            <a:r>
              <a:rPr lang="it-IT" b="1" smtClean="0">
                <a:solidFill>
                  <a:srgbClr val="FF0000"/>
                </a:solidFill>
                <a:latin typeface="Symbol" panose="05050102010706020507" pitchFamily="18" charset="2"/>
              </a:rPr>
              <a:t> </a:t>
            </a:r>
            <a:r>
              <a:rPr lang="it-IT" b="1">
                <a:solidFill>
                  <a:srgbClr val="FF0000"/>
                </a:solidFill>
                <a:latin typeface="Symbol" panose="05050102010706020507" pitchFamily="18" charset="2"/>
              </a:rPr>
              <a:t>&lt;D</a:t>
            </a:r>
            <a:r>
              <a:rPr lang="it-IT" b="1">
                <a:solidFill>
                  <a:srgbClr val="FF0000"/>
                </a:solidFill>
              </a:rPr>
              <a:t>m</a:t>
            </a:r>
            <a:r>
              <a:rPr lang="it-IT" b="1" baseline="30000">
                <a:solidFill>
                  <a:srgbClr val="FF0000"/>
                </a:solidFill>
              </a:rPr>
              <a:t>2</a:t>
            </a:r>
            <a:r>
              <a:rPr lang="it-IT" b="1">
                <a:solidFill>
                  <a:srgbClr val="FF0000"/>
                </a:solidFill>
              </a:rPr>
              <a:t> </a:t>
            </a:r>
            <a:r>
              <a:rPr lang="it-IT" b="1" smtClean="0">
                <a:solidFill>
                  <a:srgbClr val="FF0000"/>
                </a:solidFill>
              </a:rPr>
              <a:t>&lt;</a:t>
            </a:r>
            <a:r>
              <a:rPr lang="it-IT" b="1">
                <a:solidFill>
                  <a:srgbClr val="FF0000"/>
                </a:solidFill>
              </a:rPr>
              <a:t>5</a:t>
            </a:r>
            <a:r>
              <a:rPr lang="it-IT" b="1" smtClean="0">
                <a:solidFill>
                  <a:srgbClr val="FF0000"/>
                </a:solidFill>
              </a:rPr>
              <a:t> </a:t>
            </a:r>
            <a:r>
              <a:rPr lang="it-IT" b="1">
                <a:solidFill>
                  <a:srgbClr val="FF0000"/>
                </a:solidFill>
              </a:rPr>
              <a:t>eV</a:t>
            </a:r>
            <a:r>
              <a:rPr lang="it-IT" b="1" baseline="30000">
                <a:solidFill>
                  <a:srgbClr val="FF0000"/>
                </a:solidFill>
              </a:rPr>
              <a:t>2</a:t>
            </a:r>
            <a:r>
              <a:rPr lang="it-IT" b="1">
                <a:solidFill>
                  <a:srgbClr val="FF0000"/>
                </a:solidFill>
              </a:rPr>
              <a:t> best sensitivity window;</a:t>
            </a:r>
            <a:endParaRPr lang="it-IT" b="1">
              <a:solidFill>
                <a:srgbClr val="FF0000"/>
              </a:solidFill>
              <a:latin typeface="Symbol" panose="05050102010706020507" pitchFamily="18" charset="2"/>
            </a:endParaRPr>
          </a:p>
          <a:p>
            <a:endParaRPr lang="it-IT" smtClean="0"/>
          </a:p>
        </p:txBody>
      </p:sp>
      <p:sp>
        <p:nvSpPr>
          <p:cNvPr id="12" name="Rectangle 11"/>
          <p:cNvSpPr/>
          <p:nvPr/>
        </p:nvSpPr>
        <p:spPr>
          <a:xfrm>
            <a:off x="762000" y="4191000"/>
            <a:ext cx="4800600" cy="1183244"/>
          </a:xfrm>
          <a:prstGeom prst="rect">
            <a:avLst/>
          </a:prstGeom>
          <a:solidFill>
            <a:schemeClr val="accent2">
              <a:lumMod val="40000"/>
              <a:lumOff val="60000"/>
              <a:alpha val="3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Picture 12" descr="sign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219200"/>
            <a:ext cx="2001589" cy="174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70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a:t>SOX: Short distance </a:t>
            </a:r>
            <a:r>
              <a:rPr lang="it-IT">
                <a:latin typeface="Symbol" panose="05050102010706020507" pitchFamily="18" charset="2"/>
              </a:rPr>
              <a:t>n</a:t>
            </a:r>
            <a:r>
              <a:rPr lang="it-IT" baseline="-25000"/>
              <a:t>e</a:t>
            </a:r>
            <a:r>
              <a:rPr lang="it-IT"/>
              <a:t> Oscillations with boreXino</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Content Placeholder 2"/>
          <p:cNvSpPr txBox="1">
            <a:spLocks/>
          </p:cNvSpPr>
          <p:nvPr/>
        </p:nvSpPr>
        <p:spPr>
          <a:xfrm>
            <a:off x="224489" y="1301907"/>
            <a:ext cx="8658225" cy="4336893"/>
          </a:xfrm>
          <a:prstGeom prst="rect">
            <a:avLst/>
          </a:prstGeom>
          <a:ln w="38100">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it-IT" sz="2000" b="1" smtClean="0"/>
              <a:t>PUNTI CHE NON DESTANO PREOCCUPAZIONI</a:t>
            </a:r>
          </a:p>
          <a:p>
            <a:pPr>
              <a:spcBef>
                <a:spcPts val="0"/>
              </a:spcBef>
              <a:spcAft>
                <a:spcPts val="1200"/>
              </a:spcAft>
              <a:buFontTx/>
              <a:buChar char="-"/>
            </a:pPr>
            <a:r>
              <a:rPr lang="it-IT" sz="2000"/>
              <a:t> </a:t>
            </a:r>
            <a:r>
              <a:rPr lang="it-IT" sz="2000" b="1" smtClean="0"/>
              <a:t>Autorizzazioni:</a:t>
            </a:r>
            <a:r>
              <a:rPr lang="it-IT" sz="2000" smtClean="0"/>
              <a:t> la </a:t>
            </a:r>
            <a:r>
              <a:rPr lang="it-IT" sz="2000"/>
              <a:t>documentazione autorizzativa è stata completata e </a:t>
            </a:r>
            <a:r>
              <a:rPr lang="it-IT" sz="2000" smtClean="0"/>
              <a:t>ha ricevuto l’ok dalle autorita’ preposte;</a:t>
            </a:r>
          </a:p>
          <a:p>
            <a:pPr>
              <a:spcAft>
                <a:spcPts val="1200"/>
              </a:spcAft>
              <a:buFontTx/>
              <a:buChar char="-"/>
            </a:pPr>
            <a:r>
              <a:rPr lang="it-IT" sz="2000" b="1" smtClean="0"/>
              <a:t>Trasporto:</a:t>
            </a:r>
            <a:r>
              <a:rPr lang="it-IT" sz="2000" smtClean="0"/>
              <a:t> definite le </a:t>
            </a:r>
            <a:r>
              <a:rPr lang="it-IT" sz="2000"/>
              <a:t>modalità di </a:t>
            </a:r>
            <a:r>
              <a:rPr lang="it-IT" sz="2000" smtClean="0"/>
              <a:t>trasporto della sorgente;</a:t>
            </a:r>
          </a:p>
          <a:p>
            <a:pPr>
              <a:spcAft>
                <a:spcPts val="1200"/>
              </a:spcAft>
              <a:buFontTx/>
              <a:buChar char="-"/>
            </a:pPr>
            <a:r>
              <a:rPr lang="it-IT" sz="2000" b="1" smtClean="0"/>
              <a:t>Logistica al Gran Sasso</a:t>
            </a:r>
            <a:r>
              <a:rPr lang="it-IT" sz="2000" smtClean="0"/>
              <a:t>: e’ in corso l’ultima parte delle </a:t>
            </a:r>
            <a:r>
              <a:rPr lang="it-IT" sz="2000"/>
              <a:t>modifiche della clean room per l'inserimento della </a:t>
            </a:r>
            <a:r>
              <a:rPr lang="it-IT" sz="2000" smtClean="0"/>
              <a:t>sorgente (fine dei lavori entro luglio 2016);</a:t>
            </a:r>
          </a:p>
          <a:p>
            <a:pPr>
              <a:spcAft>
                <a:spcPts val="1200"/>
              </a:spcAft>
              <a:buFontTx/>
              <a:buChar char="-"/>
            </a:pPr>
            <a:r>
              <a:rPr lang="it-IT" sz="2000" b="1" smtClean="0"/>
              <a:t>Calorimetri</a:t>
            </a:r>
            <a:r>
              <a:rPr lang="it-IT" sz="2000" smtClean="0"/>
              <a:t>: l'attività </a:t>
            </a:r>
            <a:r>
              <a:rPr lang="it-IT" sz="2000"/>
              <a:t>di progettazione, prototipazione e realizzazione dei calorimetri è </a:t>
            </a:r>
            <a:r>
              <a:rPr lang="it-IT" sz="2000" smtClean="0"/>
              <a:t>quasi completata: saranno trasferiti in autunno al Gran sasso per un test completo delle movimentazioni;</a:t>
            </a:r>
          </a:p>
        </p:txBody>
      </p:sp>
    </p:spTree>
    <p:extLst>
      <p:ext uri="{BB962C8B-B14F-4D97-AF65-F5344CB8AC3E}">
        <p14:creationId xmlns:p14="http://schemas.microsoft.com/office/powerpoint/2010/main" val="1644471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Dotazioni di Gruppo 2 </a:t>
            </a:r>
            <a:endParaRPr lang="it-IT" dirty="0"/>
          </a:p>
        </p:txBody>
      </p:sp>
      <p:graphicFrame>
        <p:nvGraphicFramePr>
          <p:cNvPr id="3" name="Table 2"/>
          <p:cNvGraphicFramePr>
            <a:graphicFrameLocks noGrp="1"/>
          </p:cNvGraphicFramePr>
          <p:nvPr>
            <p:extLst>
              <p:ext uri="{D42A27DB-BD31-4B8C-83A1-F6EECF244321}">
                <p14:modId xmlns:p14="http://schemas.microsoft.com/office/powerpoint/2010/main" val="2358501655"/>
              </p:ext>
            </p:extLst>
          </p:nvPr>
        </p:nvGraphicFramePr>
        <p:xfrm>
          <a:off x="345528" y="1981200"/>
          <a:ext cx="8458200" cy="3248799"/>
        </p:xfrm>
        <a:graphic>
          <a:graphicData uri="http://schemas.openxmlformats.org/drawingml/2006/table">
            <a:tbl>
              <a:tblPr firstRow="1" bandRow="1">
                <a:tableStyleId>{5C22544A-7EE6-4342-B048-85BDC9FD1C3A}</a:tableStyleId>
              </a:tblPr>
              <a:tblGrid>
                <a:gridCol w="2319471"/>
                <a:gridCol w="2237390"/>
                <a:gridCol w="3901339"/>
              </a:tblGrid>
              <a:tr h="417170">
                <a:tc>
                  <a:txBody>
                    <a:bodyPr/>
                    <a:lstStyle/>
                    <a:p>
                      <a:r>
                        <a:rPr lang="it-IT" smtClean="0"/>
                        <a:t>Capitolo</a:t>
                      </a:r>
                      <a:endParaRPr lang="it-IT"/>
                    </a:p>
                  </a:txBody>
                  <a:tcPr>
                    <a:solidFill>
                      <a:schemeClr val="accent6"/>
                    </a:solidFill>
                  </a:tcPr>
                </a:tc>
                <a:tc>
                  <a:txBody>
                    <a:bodyPr/>
                    <a:lstStyle/>
                    <a:p>
                      <a:r>
                        <a:rPr lang="it-IT" smtClean="0"/>
                        <a:t>Richieste</a:t>
                      </a:r>
                      <a:endParaRPr lang="it-IT"/>
                    </a:p>
                  </a:txBody>
                  <a:tcPr>
                    <a:solidFill>
                      <a:schemeClr val="accent6"/>
                    </a:solidFill>
                  </a:tcPr>
                </a:tc>
                <a:tc>
                  <a:txBody>
                    <a:bodyPr/>
                    <a:lstStyle/>
                    <a:p>
                      <a:r>
                        <a:rPr lang="it-IT" smtClean="0"/>
                        <a:t>Motivazione</a:t>
                      </a:r>
                      <a:endParaRPr lang="it-IT"/>
                    </a:p>
                  </a:txBody>
                  <a:tcPr>
                    <a:solidFill>
                      <a:schemeClr val="accent6"/>
                    </a:solidFill>
                  </a:tcPr>
                </a:tc>
              </a:tr>
              <a:tr h="531027">
                <a:tc>
                  <a:txBody>
                    <a:bodyPr/>
                    <a:lstStyle/>
                    <a:p>
                      <a:r>
                        <a:rPr lang="it-IT" b="1" smtClean="0"/>
                        <a:t>Missioni</a:t>
                      </a:r>
                      <a:endParaRPr lang="it-IT" b="1"/>
                    </a:p>
                  </a:txBody>
                  <a:tcPr>
                    <a:solidFill>
                      <a:schemeClr val="accent6">
                        <a:lumMod val="40000"/>
                        <a:lumOff val="60000"/>
                      </a:schemeClr>
                    </a:solidFill>
                  </a:tcPr>
                </a:tc>
                <a:tc>
                  <a:txBody>
                    <a:bodyPr/>
                    <a:lstStyle/>
                    <a:p>
                      <a:r>
                        <a:rPr lang="it-IT" smtClean="0"/>
                        <a:t>19 kEuro</a:t>
                      </a:r>
                      <a:endParaRPr lang="it-IT"/>
                    </a:p>
                  </a:txBody>
                  <a:tcPr>
                    <a:solidFill>
                      <a:schemeClr val="accent6">
                        <a:lumMod val="40000"/>
                        <a:lumOff val="60000"/>
                      </a:schemeClr>
                    </a:solidFill>
                  </a:tcPr>
                </a:tc>
                <a:tc>
                  <a:txBody>
                    <a:bodyPr/>
                    <a:lstStyle/>
                    <a:p>
                      <a:r>
                        <a:rPr lang="it-IT" smtClean="0"/>
                        <a:t>spostamenti coordinatore+referee</a:t>
                      </a:r>
                      <a:endParaRPr lang="it-IT"/>
                    </a:p>
                  </a:txBody>
                  <a:tcPr>
                    <a:solidFill>
                      <a:schemeClr val="accent6">
                        <a:lumMod val="40000"/>
                        <a:lumOff val="60000"/>
                      </a:schemeClr>
                    </a:solidFill>
                  </a:tcPr>
                </a:tc>
              </a:tr>
              <a:tr h="531027">
                <a:tc>
                  <a:txBody>
                    <a:bodyPr/>
                    <a:lstStyle/>
                    <a:p>
                      <a:r>
                        <a:rPr lang="it-IT" b="1" smtClean="0"/>
                        <a:t>Consumo</a:t>
                      </a:r>
                      <a:endParaRPr lang="it-IT" b="1"/>
                    </a:p>
                  </a:txBody>
                  <a:tcPr>
                    <a:solidFill>
                      <a:schemeClr val="accent6">
                        <a:lumMod val="40000"/>
                        <a:lumOff val="60000"/>
                      </a:schemeClr>
                    </a:solidFill>
                  </a:tcPr>
                </a:tc>
                <a:tc>
                  <a:txBody>
                    <a:bodyPr/>
                    <a:lstStyle/>
                    <a:p>
                      <a:r>
                        <a:rPr lang="it-IT" smtClean="0"/>
                        <a:t>3 kEuro</a:t>
                      </a:r>
                      <a:endParaRPr lang="it-IT"/>
                    </a:p>
                  </a:txBody>
                  <a:tcPr>
                    <a:solidFill>
                      <a:schemeClr val="accent6">
                        <a:lumMod val="40000"/>
                        <a:lumOff val="60000"/>
                      </a:schemeClr>
                    </a:solidFill>
                  </a:tcPr>
                </a:tc>
                <a:tc>
                  <a:txBody>
                    <a:bodyPr/>
                    <a:lstStyle/>
                    <a:p>
                      <a:r>
                        <a:rPr lang="it-IT" smtClean="0"/>
                        <a:t>Manutenzione</a:t>
                      </a:r>
                      <a:r>
                        <a:rPr lang="it-IT" baseline="0" smtClean="0"/>
                        <a:t> stampanti +fotocopiatrici</a:t>
                      </a:r>
                      <a:endParaRPr lang="it-IT"/>
                    </a:p>
                  </a:txBody>
                  <a:tcPr>
                    <a:solidFill>
                      <a:schemeClr val="accent6">
                        <a:lumMod val="40000"/>
                        <a:lumOff val="60000"/>
                      </a:schemeClr>
                    </a:solidFill>
                  </a:tcPr>
                </a:tc>
              </a:tr>
              <a:tr h="498025">
                <a:tc>
                  <a:txBody>
                    <a:bodyPr/>
                    <a:lstStyle/>
                    <a:p>
                      <a:r>
                        <a:rPr lang="it-IT" b="1" smtClean="0"/>
                        <a:t>Seminari</a:t>
                      </a:r>
                      <a:endParaRPr lang="it-IT" b="1"/>
                    </a:p>
                  </a:txBody>
                  <a:tcPr>
                    <a:solidFill>
                      <a:schemeClr val="accent6">
                        <a:lumMod val="40000"/>
                        <a:lumOff val="60000"/>
                      </a:schemeClr>
                    </a:solidFill>
                  </a:tcPr>
                </a:tc>
                <a:tc>
                  <a:txBody>
                    <a:bodyPr/>
                    <a:lstStyle/>
                    <a:p>
                      <a:r>
                        <a:rPr lang="it-IT" smtClean="0"/>
                        <a:t>  1 kEuro</a:t>
                      </a:r>
                      <a:endParaRPr lang="it-IT"/>
                    </a:p>
                  </a:txBody>
                  <a:tcPr>
                    <a:solidFill>
                      <a:schemeClr val="accent6">
                        <a:lumMod val="40000"/>
                        <a:lumOff val="60000"/>
                      </a:schemeClr>
                    </a:solidFill>
                  </a:tcPr>
                </a:tc>
                <a:tc>
                  <a:txBody>
                    <a:bodyPr/>
                    <a:lstStyle/>
                    <a:p>
                      <a:endParaRPr lang="it-IT"/>
                    </a:p>
                  </a:txBody>
                  <a:tcPr>
                    <a:solidFill>
                      <a:schemeClr val="accent6">
                        <a:lumMod val="40000"/>
                        <a:lumOff val="60000"/>
                      </a:schemeClr>
                    </a:solidFill>
                  </a:tcPr>
                </a:tc>
              </a:tr>
              <a:tr h="423850">
                <a:tc>
                  <a:txBody>
                    <a:bodyPr/>
                    <a:lstStyle/>
                    <a:p>
                      <a:r>
                        <a:rPr lang="it-IT" b="1" smtClean="0"/>
                        <a:t>Inventario</a:t>
                      </a:r>
                      <a:endParaRPr lang="it-IT" b="1"/>
                    </a:p>
                  </a:txBody>
                  <a:tcPr>
                    <a:solidFill>
                      <a:schemeClr val="accent6">
                        <a:lumMod val="40000"/>
                        <a:lumOff val="60000"/>
                      </a:schemeClr>
                    </a:solidFill>
                  </a:tcPr>
                </a:tc>
                <a:tc>
                  <a:txBody>
                    <a:bodyPr/>
                    <a:lstStyle/>
                    <a:p>
                      <a:r>
                        <a:rPr lang="it-IT" smtClean="0"/>
                        <a:t> 12 kEuro</a:t>
                      </a:r>
                      <a:endParaRPr lang="it-IT"/>
                    </a:p>
                  </a:txBody>
                  <a:tcPr>
                    <a:solidFill>
                      <a:schemeClr val="accent6">
                        <a:lumMod val="40000"/>
                        <a:lumOff val="60000"/>
                      </a:schemeClr>
                    </a:solidFill>
                  </a:tcPr>
                </a:tc>
                <a:tc>
                  <a:txBody>
                    <a:bodyPr/>
                    <a:lstStyle/>
                    <a:p>
                      <a:r>
                        <a:rPr lang="it-IT" smtClean="0"/>
                        <a:t>(0.4xFTE)</a:t>
                      </a:r>
                      <a:endParaRPr lang="it-IT"/>
                    </a:p>
                  </a:txBody>
                  <a:tcPr>
                    <a:solidFill>
                      <a:schemeClr val="accent6">
                        <a:lumMod val="40000"/>
                        <a:lumOff val="60000"/>
                      </a:schemeClr>
                    </a:solidFill>
                  </a:tcPr>
                </a:tc>
              </a:tr>
              <a:tr h="423850">
                <a:tc>
                  <a:txBody>
                    <a:bodyPr/>
                    <a:lstStyle/>
                    <a:p>
                      <a:r>
                        <a:rPr lang="it-IT" b="1" smtClean="0"/>
                        <a:t>Pubbl.</a:t>
                      </a:r>
                      <a:endParaRPr lang="it-IT" b="1"/>
                    </a:p>
                  </a:txBody>
                  <a:tcPr>
                    <a:solidFill>
                      <a:schemeClr val="accent6">
                        <a:lumMod val="40000"/>
                        <a:lumOff val="60000"/>
                      </a:schemeClr>
                    </a:solidFill>
                  </a:tcPr>
                </a:tc>
                <a:tc>
                  <a:txBody>
                    <a:bodyPr/>
                    <a:lstStyle/>
                    <a:p>
                      <a:r>
                        <a:rPr lang="it-IT" baseline="0" smtClean="0"/>
                        <a:t>  1</a:t>
                      </a:r>
                      <a:r>
                        <a:rPr lang="it-IT" smtClean="0"/>
                        <a:t> kEuro</a:t>
                      </a:r>
                      <a:endParaRPr lang="it-IT"/>
                    </a:p>
                  </a:txBody>
                  <a:tcPr>
                    <a:solidFill>
                      <a:schemeClr val="accent6">
                        <a:lumMod val="40000"/>
                        <a:lumOff val="60000"/>
                      </a:schemeClr>
                    </a:solidFill>
                  </a:tcPr>
                </a:tc>
                <a:tc>
                  <a:txBody>
                    <a:bodyPr/>
                    <a:lstStyle/>
                    <a:p>
                      <a:endParaRPr lang="it-IT"/>
                    </a:p>
                  </a:txBody>
                  <a:tcPr>
                    <a:solidFill>
                      <a:schemeClr val="accent6">
                        <a:lumMod val="40000"/>
                        <a:lumOff val="60000"/>
                      </a:schemeClr>
                    </a:solidFill>
                  </a:tcPr>
                </a:tc>
              </a:tr>
              <a:tr h="423850">
                <a:tc>
                  <a:txBody>
                    <a:bodyPr/>
                    <a:lstStyle/>
                    <a:p>
                      <a:r>
                        <a:rPr lang="it-IT" b="1" smtClean="0"/>
                        <a:t>TOTALE</a:t>
                      </a:r>
                      <a:endParaRPr lang="it-IT" b="1"/>
                    </a:p>
                  </a:txBody>
                  <a:tcPr>
                    <a:solidFill>
                      <a:schemeClr val="accent6">
                        <a:lumMod val="40000"/>
                        <a:lumOff val="60000"/>
                      </a:schemeClr>
                    </a:solidFill>
                  </a:tcPr>
                </a:tc>
                <a:tc>
                  <a:txBody>
                    <a:bodyPr/>
                    <a:lstStyle/>
                    <a:p>
                      <a:r>
                        <a:rPr lang="it-IT" b="1" smtClean="0"/>
                        <a:t>36 kEuro</a:t>
                      </a:r>
                      <a:endParaRPr lang="it-IT" b="1"/>
                    </a:p>
                  </a:txBody>
                  <a:tcPr>
                    <a:solidFill>
                      <a:schemeClr val="accent6">
                        <a:lumMod val="40000"/>
                        <a:lumOff val="60000"/>
                      </a:schemeClr>
                    </a:solidFill>
                  </a:tcPr>
                </a:tc>
                <a:tc>
                  <a:txBody>
                    <a:bodyPr/>
                    <a:lstStyle/>
                    <a:p>
                      <a:endParaRPr lang="it-IT" b="1"/>
                    </a:p>
                  </a:txBody>
                  <a:tcPr>
                    <a:solidFill>
                      <a:schemeClr val="accent6">
                        <a:lumMod val="40000"/>
                        <a:lumOff val="60000"/>
                      </a:schemeClr>
                    </a:solidFill>
                  </a:tcPr>
                </a:tc>
              </a:tr>
            </a:tbl>
          </a:graphicData>
        </a:graphic>
      </p:graphicFrame>
    </p:spTree>
    <p:extLst>
      <p:ext uri="{BB962C8B-B14F-4D97-AF65-F5344CB8AC3E}">
        <p14:creationId xmlns:p14="http://schemas.microsoft.com/office/powerpoint/2010/main" val="3888929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a:t>SOX: Short distance </a:t>
            </a:r>
            <a:r>
              <a:rPr lang="it-IT">
                <a:latin typeface="Symbol" panose="05050102010706020507" pitchFamily="18" charset="2"/>
              </a:rPr>
              <a:t>n</a:t>
            </a:r>
            <a:r>
              <a:rPr lang="it-IT" baseline="-25000"/>
              <a:t>e</a:t>
            </a:r>
            <a:r>
              <a:rPr lang="it-IT"/>
              <a:t> Oscillations with boreXino</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Content Placeholder 2"/>
          <p:cNvSpPr txBox="1">
            <a:spLocks/>
          </p:cNvSpPr>
          <p:nvPr/>
        </p:nvSpPr>
        <p:spPr>
          <a:xfrm>
            <a:off x="224489" y="844707"/>
            <a:ext cx="8658225" cy="5784693"/>
          </a:xfrm>
          <a:prstGeom prst="rect">
            <a:avLst/>
          </a:prstGeom>
          <a:ln w="38100">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it-IT" sz="2000" b="1" smtClean="0"/>
              <a:t>PUNTI DELICATI</a:t>
            </a:r>
          </a:p>
          <a:p>
            <a:pPr>
              <a:spcAft>
                <a:spcPts val="1200"/>
              </a:spcAft>
              <a:buFontTx/>
              <a:buChar char="-"/>
            </a:pPr>
            <a:r>
              <a:rPr lang="it-IT" sz="2000" b="1" smtClean="0"/>
              <a:t>Schermo di tungsteno</a:t>
            </a:r>
            <a:r>
              <a:rPr lang="it-IT" sz="2000" smtClean="0"/>
              <a:t>: e’ stato necessario modificare leggermente il design dello schermo di tungsteno per venire in contro alla ditta Xiamen. Questo ha introdotto un ritardo di qualche mese. Adesso lo schermo e’ stato prodotto e sta subendo una serie di controlli (leak-check..) </a:t>
            </a:r>
          </a:p>
          <a:p>
            <a:pPr>
              <a:spcAft>
                <a:spcPts val="1200"/>
              </a:spcAft>
              <a:buFontTx/>
              <a:buChar char="-"/>
            </a:pPr>
            <a:r>
              <a:rPr lang="it-IT" sz="2000" smtClean="0"/>
              <a:t> </a:t>
            </a:r>
            <a:r>
              <a:rPr lang="it-IT" sz="2000" b="1" smtClean="0"/>
              <a:t>Contratto con Mayak</a:t>
            </a:r>
            <a:r>
              <a:rPr lang="it-IT" sz="2000" smtClean="0"/>
              <a:t>: dopo infinite lungaggini (dovute non solo a motivazioni tecnico/scientifiche) sono stati definiti </a:t>
            </a:r>
            <a:r>
              <a:rPr lang="it-IT" sz="2000"/>
              <a:t>i dettagli del  contratto con Mayak per la sorgente di </a:t>
            </a:r>
            <a:r>
              <a:rPr lang="it-IT" sz="2000" baseline="30000" smtClean="0"/>
              <a:t>144</a:t>
            </a:r>
            <a:r>
              <a:rPr lang="it-IT" sz="2000" smtClean="0"/>
              <a:t>Ce-</a:t>
            </a:r>
            <a:r>
              <a:rPr lang="it-IT" sz="2000" baseline="30000" smtClean="0"/>
              <a:t>144</a:t>
            </a:r>
            <a:r>
              <a:rPr lang="it-IT" sz="2000" smtClean="0"/>
              <a:t>Pr. La firma dell contratto dovrebbe avvenire a settembre 2016</a:t>
            </a:r>
          </a:p>
          <a:p>
            <a:pPr>
              <a:spcAft>
                <a:spcPts val="1200"/>
              </a:spcAft>
              <a:buFontTx/>
              <a:buChar char="-"/>
            </a:pPr>
            <a:r>
              <a:rPr lang="it-IT" sz="2000" b="1" smtClean="0">
                <a:solidFill>
                  <a:srgbClr val="FF0000"/>
                </a:solidFill>
              </a:rPr>
              <a:t>NEWS: </a:t>
            </a:r>
            <a:r>
              <a:rPr lang="it-IT" sz="2000" b="1" smtClean="0"/>
              <a:t>a causa dei ritardi nella firma del contratto, i russi hanno preso altri impegni e garantiscono la delivery della sorgente  solo alla fine del 2017/inizio 2018. </a:t>
            </a:r>
            <a:r>
              <a:rPr lang="it-IT" sz="2000" b="1" smtClean="0">
                <a:sym typeface="Wingdings" panose="05000000000000000000" pitchFamily="2" charset="2"/>
              </a:rPr>
              <a:t> ritardo netto di ~ 1 anno dell’inizio di SOX</a:t>
            </a:r>
            <a:endParaRPr lang="it-IT" sz="2000" b="1"/>
          </a:p>
        </p:txBody>
      </p:sp>
    </p:spTree>
    <p:extLst>
      <p:ext uri="{BB962C8B-B14F-4D97-AF65-F5344CB8AC3E}">
        <p14:creationId xmlns:p14="http://schemas.microsoft.com/office/powerpoint/2010/main" val="1002613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Borexino and SOX @MI</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Content Placeholder 2"/>
          <p:cNvSpPr txBox="1">
            <a:spLocks/>
          </p:cNvSpPr>
          <p:nvPr/>
        </p:nvSpPr>
        <p:spPr>
          <a:xfrm>
            <a:off x="245515" y="990600"/>
            <a:ext cx="8658225" cy="2133600"/>
          </a:xfrm>
          <a:prstGeom prst="rect">
            <a:avLst/>
          </a:prstGeom>
          <a:ln w="38100">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000" b="1" smtClean="0"/>
              <a:t>Borexino</a:t>
            </a:r>
          </a:p>
          <a:p>
            <a:pPr marL="0" indent="0">
              <a:buNone/>
            </a:pPr>
            <a:r>
              <a:rPr lang="it-IT" smtClean="0"/>
              <a:t>-Spokesman (Ranucci+Galbiati), Responsabile nazionale e Chairman dello Steering Committe (Caccianiga), Chairman del Technical Board (P.Lombardi);</a:t>
            </a:r>
          </a:p>
          <a:p>
            <a:pPr marL="0" indent="0">
              <a:buNone/>
            </a:pPr>
            <a:r>
              <a:rPr lang="it-IT" smtClean="0"/>
              <a:t>-Coinvolgimento nell’analisi dati e nei controlli di qualita’ sui dati raccolti;</a:t>
            </a:r>
          </a:p>
          <a:p>
            <a:pPr marL="0" indent="0">
              <a:buNone/>
            </a:pPr>
            <a:r>
              <a:rPr lang="it-IT" smtClean="0"/>
              <a:t>-Organizzazione della campagna di calibrazioni (in programma a partire da marzo 2018) utili sia per Borexino Fase 2 sia per SOX;</a:t>
            </a:r>
          </a:p>
          <a:p>
            <a:pPr marL="0" indent="0">
              <a:buNone/>
            </a:pPr>
            <a:endParaRPr lang="it-IT" smtClean="0"/>
          </a:p>
          <a:p>
            <a:pPr marL="0" indent="0">
              <a:buNone/>
            </a:pPr>
            <a:endParaRPr lang="it-IT" smtClean="0"/>
          </a:p>
        </p:txBody>
      </p:sp>
      <p:sp>
        <p:nvSpPr>
          <p:cNvPr id="5" name="Content Placeholder 2"/>
          <p:cNvSpPr txBox="1">
            <a:spLocks/>
          </p:cNvSpPr>
          <p:nvPr/>
        </p:nvSpPr>
        <p:spPr>
          <a:xfrm>
            <a:off x="231001" y="3467780"/>
            <a:ext cx="8658225" cy="3161620"/>
          </a:xfrm>
          <a:prstGeom prst="rect">
            <a:avLst/>
          </a:prstGeom>
          <a:ln w="38100">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000" b="1" smtClean="0"/>
              <a:t>SOX</a:t>
            </a:r>
          </a:p>
          <a:p>
            <a:pPr marL="0" indent="0">
              <a:buNone/>
            </a:pPr>
            <a:r>
              <a:rPr lang="it-IT" smtClean="0"/>
              <a:t>L’impegno del gruppo di Milano e’ principalmente rivolto a:</a:t>
            </a:r>
          </a:p>
          <a:p>
            <a:pPr marL="0" indent="0">
              <a:buNone/>
            </a:pPr>
            <a:r>
              <a:rPr lang="it-IT" smtClean="0"/>
              <a:t>-</a:t>
            </a:r>
            <a:r>
              <a:rPr lang="it-IT"/>
              <a:t>S</a:t>
            </a:r>
            <a:r>
              <a:rPr lang="it-IT" smtClean="0"/>
              <a:t>chermo di tungsteno (insieme ai francesi);</a:t>
            </a:r>
          </a:p>
          <a:p>
            <a:pPr marL="0" indent="0">
              <a:buNone/>
            </a:pPr>
            <a:r>
              <a:rPr lang="it-IT" smtClean="0"/>
              <a:t>-Logistica al Gran Sasso (Clean room e pit nel quale la sorgente sara’ posizionata) (in corso ultime modifiche; saranno completate per la fine di luglio);</a:t>
            </a:r>
          </a:p>
          <a:p>
            <a:pPr marL="0" indent="0">
              <a:buNone/>
            </a:pPr>
            <a:r>
              <a:rPr lang="it-IT" smtClean="0"/>
              <a:t>-Trafila burocratica per ottenere i permessi completata: e’ anche arrivato l’OK dalle autorita’ preposte)</a:t>
            </a:r>
          </a:p>
          <a:p>
            <a:pPr marL="0" indent="0">
              <a:buNone/>
            </a:pPr>
            <a:r>
              <a:rPr lang="it-IT" smtClean="0"/>
              <a:t>--Studi di sensitivita’;</a:t>
            </a:r>
          </a:p>
          <a:p>
            <a:pPr marL="0" indent="0">
              <a:buNone/>
            </a:pPr>
            <a:r>
              <a:rPr lang="it-IT" smtClean="0"/>
              <a:t>-Preparazione del software per l’analisi dati;</a:t>
            </a:r>
          </a:p>
          <a:p>
            <a:pPr marL="0" indent="0">
              <a:buNone/>
            </a:pPr>
            <a:endParaRPr lang="it-IT" smtClean="0"/>
          </a:p>
          <a:p>
            <a:pPr marL="0" indent="0">
              <a:buNone/>
            </a:pPr>
            <a:endParaRPr lang="it-IT" smtClean="0"/>
          </a:p>
        </p:txBody>
      </p:sp>
    </p:spTree>
    <p:extLst>
      <p:ext uri="{BB962C8B-B14F-4D97-AF65-F5344CB8AC3E}">
        <p14:creationId xmlns:p14="http://schemas.microsoft.com/office/powerpoint/2010/main" val="75055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Borexino@ Milano: anagrafica e richieste finanziarie</a:t>
            </a:r>
            <a:endParaRPr lang="it-IT" dirty="0"/>
          </a:p>
        </p:txBody>
      </p:sp>
      <p:sp>
        <p:nvSpPr>
          <p:cNvPr id="5"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p:cNvSpPr txBox="1"/>
          <p:nvPr/>
        </p:nvSpPr>
        <p:spPr>
          <a:xfrm>
            <a:off x="152400" y="903685"/>
            <a:ext cx="3918857" cy="3447098"/>
          </a:xfrm>
          <a:prstGeom prst="rect">
            <a:avLst/>
          </a:prstGeom>
          <a:noFill/>
          <a:ln w="38100">
            <a:solidFill>
              <a:srgbClr val="FF0000"/>
            </a:solidFill>
          </a:ln>
        </p:spPr>
        <p:txBody>
          <a:bodyPr wrap="square" rtlCol="0">
            <a:spAutoFit/>
          </a:bodyPr>
          <a:lstStyle/>
          <a:p>
            <a:r>
              <a:rPr lang="it-IT" sz="2000" b="1" smtClean="0">
                <a:latin typeface="+mj-lt"/>
              </a:rPr>
              <a:t>Ricercatori+Tecnologi</a:t>
            </a:r>
          </a:p>
          <a:p>
            <a:r>
              <a:rPr lang="it-IT" smtClean="0">
                <a:latin typeface="+mj-lt"/>
              </a:rPr>
              <a:t>David Bravo	             100%</a:t>
            </a:r>
          </a:p>
          <a:p>
            <a:r>
              <a:rPr lang="it-IT" b="1" smtClean="0">
                <a:latin typeface="+mj-lt"/>
              </a:rPr>
              <a:t>**Barbara Caccianiga: 	60%</a:t>
            </a:r>
          </a:p>
          <a:p>
            <a:r>
              <a:rPr lang="it-IT" smtClean="0">
                <a:latin typeface="+mj-lt"/>
              </a:rPr>
              <a:t>Davide D’Angelo: 	40%</a:t>
            </a:r>
          </a:p>
          <a:p>
            <a:r>
              <a:rPr lang="it-IT">
                <a:latin typeface="+mj-lt"/>
              </a:rPr>
              <a:t>Cristian Galbiati		50%</a:t>
            </a:r>
          </a:p>
          <a:p>
            <a:r>
              <a:rPr lang="it-IT" smtClean="0">
                <a:latin typeface="+mj-lt"/>
              </a:rPr>
              <a:t>Paolo Lombardi:	              50%</a:t>
            </a:r>
          </a:p>
          <a:p>
            <a:r>
              <a:rPr lang="it-IT" smtClean="0">
                <a:latin typeface="+mj-lt"/>
              </a:rPr>
              <a:t>Emanuela Meroni:              60%</a:t>
            </a:r>
          </a:p>
          <a:p>
            <a:r>
              <a:rPr lang="it-IT" smtClean="0">
                <a:latin typeface="+mj-lt"/>
              </a:rPr>
              <a:t>Lino Miramonti: 		40%</a:t>
            </a:r>
          </a:p>
          <a:p>
            <a:r>
              <a:rPr lang="it-IT" b="1" smtClean="0">
                <a:latin typeface="+mj-lt"/>
              </a:rPr>
              <a:t>*Gioacchino Ranucci</a:t>
            </a:r>
            <a:r>
              <a:rPr lang="it-IT" smtClean="0">
                <a:latin typeface="+mj-lt"/>
              </a:rPr>
              <a:t>:	</a:t>
            </a:r>
            <a:r>
              <a:rPr lang="it-IT" b="1">
                <a:latin typeface="+mj-lt"/>
              </a:rPr>
              <a:t>4</a:t>
            </a:r>
            <a:r>
              <a:rPr lang="it-IT" b="1" smtClean="0">
                <a:latin typeface="+mj-lt"/>
              </a:rPr>
              <a:t>0%</a:t>
            </a:r>
          </a:p>
          <a:p>
            <a:r>
              <a:rPr lang="it-IT" smtClean="0">
                <a:latin typeface="+mj-lt"/>
              </a:rPr>
              <a:t>Alessandra Re: 	               80%</a:t>
            </a:r>
          </a:p>
          <a:p>
            <a:r>
              <a:rPr lang="it-IT" smtClean="0">
                <a:latin typeface="+mj-lt"/>
              </a:rPr>
              <a:t>-------------------------------------------------</a:t>
            </a:r>
          </a:p>
          <a:p>
            <a:r>
              <a:rPr lang="it-IT" b="1" smtClean="0">
                <a:latin typeface="+mj-lt"/>
              </a:rPr>
              <a:t>Totale </a:t>
            </a:r>
            <a:r>
              <a:rPr lang="it-IT" b="1">
                <a:latin typeface="+mj-lt"/>
              </a:rPr>
              <a:t>	</a:t>
            </a:r>
            <a:r>
              <a:rPr lang="it-IT" b="1" smtClean="0">
                <a:latin typeface="+mj-lt"/>
              </a:rPr>
              <a:t>	            </a:t>
            </a:r>
            <a:r>
              <a:rPr lang="it-IT" b="1">
                <a:latin typeface="+mj-lt"/>
              </a:rPr>
              <a:t>5</a:t>
            </a:r>
            <a:r>
              <a:rPr lang="it-IT" b="1" smtClean="0">
                <a:latin typeface="+mj-lt"/>
              </a:rPr>
              <a:t>.6 FTE</a:t>
            </a:r>
          </a:p>
        </p:txBody>
      </p:sp>
      <p:sp>
        <p:nvSpPr>
          <p:cNvPr id="7" name="TextBox 6"/>
          <p:cNvSpPr txBox="1"/>
          <p:nvPr/>
        </p:nvSpPr>
        <p:spPr>
          <a:xfrm>
            <a:off x="4865234" y="5004020"/>
            <a:ext cx="3918857" cy="1785104"/>
          </a:xfrm>
          <a:prstGeom prst="rect">
            <a:avLst/>
          </a:prstGeom>
          <a:noFill/>
          <a:ln w="38100">
            <a:solidFill>
              <a:srgbClr val="FF0000"/>
            </a:solidFill>
          </a:ln>
        </p:spPr>
        <p:txBody>
          <a:bodyPr wrap="square" rtlCol="0">
            <a:spAutoFit/>
          </a:bodyPr>
          <a:lstStyle/>
          <a:p>
            <a:r>
              <a:rPr lang="it-IT" sz="2000" b="1" smtClean="0">
                <a:latin typeface="+mj-lt"/>
              </a:rPr>
              <a:t>Tecnici</a:t>
            </a:r>
          </a:p>
          <a:p>
            <a:r>
              <a:rPr lang="it-IT" smtClean="0">
                <a:latin typeface="+mj-lt"/>
              </a:rPr>
              <a:t>Augusto Brigatti:		50%</a:t>
            </a:r>
          </a:p>
          <a:p>
            <a:r>
              <a:rPr lang="it-IT" smtClean="0">
                <a:latin typeface="+mj-lt"/>
              </a:rPr>
              <a:t>Paolo Saggese:		50%</a:t>
            </a:r>
          </a:p>
          <a:p>
            <a:r>
              <a:rPr lang="it-IT" smtClean="0">
                <a:latin typeface="+mj-lt"/>
              </a:rPr>
              <a:t>Sergio Parmeggiano: 	80%</a:t>
            </a:r>
          </a:p>
          <a:p>
            <a:r>
              <a:rPr lang="it-IT" smtClean="0">
                <a:latin typeface="+mj-lt"/>
              </a:rPr>
              <a:t>-------------------------------------------</a:t>
            </a:r>
          </a:p>
          <a:p>
            <a:r>
              <a:rPr lang="it-IT" b="1" smtClean="0">
                <a:latin typeface="+mj-lt"/>
              </a:rPr>
              <a:t>Totale		             1.8 FTE</a:t>
            </a:r>
          </a:p>
        </p:txBody>
      </p:sp>
      <p:cxnSp>
        <p:nvCxnSpPr>
          <p:cNvPr id="10" name="Straight Arrow Connector 9"/>
          <p:cNvCxnSpPr/>
          <p:nvPr/>
        </p:nvCxnSpPr>
        <p:spPr>
          <a:xfrm flipH="1">
            <a:off x="3536543" y="1372196"/>
            <a:ext cx="10380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72000" y="1143000"/>
            <a:ext cx="2667000" cy="369332"/>
          </a:xfrm>
          <a:prstGeom prst="rect">
            <a:avLst/>
          </a:prstGeom>
          <a:noFill/>
        </p:spPr>
        <p:txBody>
          <a:bodyPr wrap="square" rtlCol="0">
            <a:spAutoFit/>
          </a:bodyPr>
          <a:lstStyle/>
          <a:p>
            <a:r>
              <a:rPr lang="it-IT" smtClean="0"/>
              <a:t>Borsa post-doc stranieri</a:t>
            </a:r>
            <a:endParaRPr lang="it-IT"/>
          </a:p>
        </p:txBody>
      </p:sp>
      <p:sp>
        <p:nvSpPr>
          <p:cNvPr id="13" name="TextBox 12"/>
          <p:cNvSpPr txBox="1"/>
          <p:nvPr/>
        </p:nvSpPr>
        <p:spPr>
          <a:xfrm>
            <a:off x="87086" y="4357689"/>
            <a:ext cx="2667000" cy="646331"/>
          </a:xfrm>
          <a:prstGeom prst="rect">
            <a:avLst/>
          </a:prstGeom>
          <a:noFill/>
        </p:spPr>
        <p:txBody>
          <a:bodyPr wrap="square" rtlCol="0">
            <a:spAutoFit/>
          </a:bodyPr>
          <a:lstStyle/>
          <a:p>
            <a:r>
              <a:rPr lang="it-IT" smtClean="0"/>
              <a:t>*Responsabile locale</a:t>
            </a:r>
          </a:p>
          <a:p>
            <a:r>
              <a:rPr lang="it-IT" smtClean="0"/>
              <a:t>**Responsabile nazionale</a:t>
            </a:r>
            <a:endParaRPr lang="it-IT"/>
          </a:p>
        </p:txBody>
      </p:sp>
    </p:spTree>
    <p:extLst>
      <p:ext uri="{BB962C8B-B14F-4D97-AF65-F5344CB8AC3E}">
        <p14:creationId xmlns:p14="http://schemas.microsoft.com/office/powerpoint/2010/main" val="3778198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FF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Borexino@ Milano: anagrafica e richieste finanziarie</a:t>
            </a:r>
            <a:endParaRPr lang="it-IT" dirty="0"/>
          </a:p>
        </p:txBody>
      </p:sp>
      <p:sp>
        <p:nvSpPr>
          <p:cNvPr id="5"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7" name="Table 6"/>
          <p:cNvGraphicFramePr>
            <a:graphicFrameLocks noGrp="1"/>
          </p:cNvGraphicFramePr>
          <p:nvPr>
            <p:extLst>
              <p:ext uri="{D42A27DB-BD31-4B8C-83A1-F6EECF244321}">
                <p14:modId xmlns:p14="http://schemas.microsoft.com/office/powerpoint/2010/main" val="578351754"/>
              </p:ext>
            </p:extLst>
          </p:nvPr>
        </p:nvGraphicFramePr>
        <p:xfrm>
          <a:off x="304800" y="1295400"/>
          <a:ext cx="8560934" cy="4576405"/>
        </p:xfrm>
        <a:graphic>
          <a:graphicData uri="http://schemas.openxmlformats.org/drawingml/2006/table">
            <a:tbl>
              <a:tblPr firstRow="1" bandRow="1">
                <a:tableStyleId>{5C22544A-7EE6-4342-B048-85BDC9FD1C3A}</a:tableStyleId>
              </a:tblPr>
              <a:tblGrid>
                <a:gridCol w="2218307"/>
                <a:gridCol w="1667893"/>
                <a:gridCol w="4674734"/>
              </a:tblGrid>
              <a:tr h="494657">
                <a:tc>
                  <a:txBody>
                    <a:bodyPr/>
                    <a:lstStyle/>
                    <a:p>
                      <a:r>
                        <a:rPr lang="it-IT" smtClean="0"/>
                        <a:t>Capitolo</a:t>
                      </a:r>
                      <a:endParaRPr lang="it-IT"/>
                    </a:p>
                  </a:txBody>
                  <a:tcPr>
                    <a:solidFill>
                      <a:srgbClr val="FF0000"/>
                    </a:solidFill>
                  </a:tcPr>
                </a:tc>
                <a:tc>
                  <a:txBody>
                    <a:bodyPr/>
                    <a:lstStyle/>
                    <a:p>
                      <a:r>
                        <a:rPr lang="it-IT" smtClean="0"/>
                        <a:t>Richieste</a:t>
                      </a:r>
                      <a:endParaRPr lang="it-IT"/>
                    </a:p>
                  </a:txBody>
                  <a:tcPr>
                    <a:solidFill>
                      <a:srgbClr val="FF0000"/>
                    </a:solidFill>
                  </a:tcPr>
                </a:tc>
                <a:tc>
                  <a:txBody>
                    <a:bodyPr/>
                    <a:lstStyle/>
                    <a:p>
                      <a:r>
                        <a:rPr lang="it-IT" smtClean="0"/>
                        <a:t>Motivazione</a:t>
                      </a:r>
                      <a:endParaRPr lang="it-IT"/>
                    </a:p>
                  </a:txBody>
                  <a:tcPr>
                    <a:solidFill>
                      <a:srgbClr val="FF0000"/>
                    </a:solidFill>
                  </a:tcPr>
                </a:tc>
              </a:tr>
              <a:tr h="494657">
                <a:tc>
                  <a:txBody>
                    <a:bodyPr/>
                    <a:lstStyle/>
                    <a:p>
                      <a:r>
                        <a:rPr lang="it-IT" b="1" smtClean="0"/>
                        <a:t>Missioni</a:t>
                      </a:r>
                      <a:endParaRPr lang="it-IT" b="1"/>
                    </a:p>
                  </a:txBody>
                  <a:tcPr>
                    <a:solidFill>
                      <a:srgbClr val="F4E0E0"/>
                    </a:solidFill>
                  </a:tcPr>
                </a:tc>
                <a:tc>
                  <a:txBody>
                    <a:bodyPr/>
                    <a:lstStyle/>
                    <a:p>
                      <a:pPr algn="ctr"/>
                      <a:r>
                        <a:rPr lang="it-IT" smtClean="0"/>
                        <a:t>195 kEuro</a:t>
                      </a:r>
                      <a:endParaRPr lang="it-IT"/>
                    </a:p>
                  </a:txBody>
                  <a:tcPr>
                    <a:solidFill>
                      <a:srgbClr val="F4E0E0"/>
                    </a:solidFill>
                  </a:tcPr>
                </a:tc>
                <a:tc>
                  <a:txBody>
                    <a:bodyPr/>
                    <a:lstStyle/>
                    <a:p>
                      <a:r>
                        <a:rPr lang="it-IT" smtClean="0"/>
                        <a:t>BX:Riunioni</a:t>
                      </a:r>
                      <a:r>
                        <a:rPr lang="it-IT" baseline="0" smtClean="0"/>
                        <a:t> di collaborazione; riunioni per analisi dati, turni,lavori di manutenzione; </a:t>
                      </a:r>
                    </a:p>
                  </a:txBody>
                  <a:tcPr>
                    <a:solidFill>
                      <a:srgbClr val="F4E0E0"/>
                    </a:solidFill>
                  </a:tcPr>
                </a:tc>
              </a:tr>
              <a:tr h="494657">
                <a:tc>
                  <a:txBody>
                    <a:bodyPr/>
                    <a:lstStyle/>
                    <a:p>
                      <a:r>
                        <a:rPr lang="it-IT" b="1" smtClean="0"/>
                        <a:t>Consumo</a:t>
                      </a:r>
                      <a:endParaRPr lang="it-IT" b="1"/>
                    </a:p>
                  </a:txBody>
                  <a:tcPr>
                    <a:solidFill>
                      <a:schemeClr val="accent2">
                        <a:lumMod val="40000"/>
                        <a:lumOff val="60000"/>
                      </a:schemeClr>
                    </a:solidFill>
                  </a:tcPr>
                </a:tc>
                <a:tc>
                  <a:txBody>
                    <a:bodyPr/>
                    <a:lstStyle/>
                    <a:p>
                      <a:pPr algn="ctr"/>
                      <a:r>
                        <a:rPr lang="it-IT" smtClean="0"/>
                        <a:t>42.5 kEuro</a:t>
                      </a:r>
                      <a:endParaRPr lang="it-IT"/>
                    </a:p>
                  </a:txBody>
                  <a:tcPr>
                    <a:solidFill>
                      <a:schemeClr val="accent2">
                        <a:lumMod val="40000"/>
                        <a:lumOff val="60000"/>
                      </a:schemeClr>
                    </a:solidFill>
                  </a:tcPr>
                </a:tc>
                <a:tc>
                  <a:txBody>
                    <a:bodyPr/>
                    <a:lstStyle/>
                    <a:p>
                      <a:r>
                        <a:rPr lang="it-IT" smtClean="0"/>
                        <a:t>-Panneli</a:t>
                      </a:r>
                      <a:r>
                        <a:rPr lang="it-IT" baseline="0" smtClean="0"/>
                        <a:t> e passanti per clean-room (2.5k)</a:t>
                      </a:r>
                      <a:endParaRPr lang="it-IT" smtClean="0"/>
                    </a:p>
                    <a:p>
                      <a:r>
                        <a:rPr lang="it-IT" smtClean="0"/>
                        <a:t>-Parti di ricambio per manutenzione impianti</a:t>
                      </a:r>
                      <a:r>
                        <a:rPr lang="it-IT" baseline="0" smtClean="0"/>
                        <a:t> al GS (15k)</a:t>
                      </a:r>
                    </a:p>
                    <a:p>
                      <a:r>
                        <a:rPr lang="it-IT" baseline="0" smtClean="0"/>
                        <a:t>-Flange e guarnizioni di scorta(13k)</a:t>
                      </a:r>
                    </a:p>
                    <a:p>
                      <a:r>
                        <a:rPr lang="it-IT" baseline="0" smtClean="0"/>
                        <a:t>-Tappeti assorbitori per scarico sorgente (12k)</a:t>
                      </a:r>
                      <a:endParaRPr lang="it-IT" smtClean="0"/>
                    </a:p>
                  </a:txBody>
                  <a:tcPr>
                    <a:solidFill>
                      <a:schemeClr val="accent2">
                        <a:lumMod val="40000"/>
                        <a:lumOff val="60000"/>
                      </a:schemeClr>
                    </a:solidFill>
                  </a:tcPr>
                </a:tc>
              </a:tr>
              <a:tr h="494657">
                <a:tc>
                  <a:txBody>
                    <a:bodyPr/>
                    <a:lstStyle/>
                    <a:p>
                      <a:r>
                        <a:rPr lang="it-IT" b="1" smtClean="0"/>
                        <a:t>Altri-consumi</a:t>
                      </a:r>
                      <a:endParaRPr lang="it-IT" b="1"/>
                    </a:p>
                  </a:txBody>
                  <a:tcPr>
                    <a:solidFill>
                      <a:srgbClr val="F4E0E0"/>
                    </a:solidFill>
                  </a:tcPr>
                </a:tc>
                <a:tc>
                  <a:txBody>
                    <a:bodyPr/>
                    <a:lstStyle/>
                    <a:p>
                      <a:pPr algn="ctr"/>
                      <a:r>
                        <a:rPr lang="it-IT" smtClean="0"/>
                        <a:t>11 kEuro</a:t>
                      </a:r>
                      <a:endParaRPr lang="it-IT"/>
                    </a:p>
                  </a:txBody>
                  <a:tcPr>
                    <a:solidFill>
                      <a:srgbClr val="F4E0E0"/>
                    </a:solidFill>
                  </a:tcPr>
                </a:tc>
                <a:tc>
                  <a:txBody>
                    <a:bodyPr/>
                    <a:lstStyle/>
                    <a:p>
                      <a:r>
                        <a:rPr lang="it-IT" smtClean="0"/>
                        <a:t>-Utensileria meccanica</a:t>
                      </a:r>
                      <a:endParaRPr lang="it-IT"/>
                    </a:p>
                  </a:txBody>
                  <a:tcPr>
                    <a:solidFill>
                      <a:srgbClr val="F4E0E0"/>
                    </a:solidFill>
                  </a:tcPr>
                </a:tc>
              </a:tr>
              <a:tr h="494657">
                <a:tc>
                  <a:txBody>
                    <a:bodyPr/>
                    <a:lstStyle/>
                    <a:p>
                      <a:r>
                        <a:rPr lang="it-IT" b="1" smtClean="0"/>
                        <a:t>Trasporti</a:t>
                      </a:r>
                      <a:endParaRPr lang="it-IT" b="1"/>
                    </a:p>
                  </a:txBody>
                  <a:tcPr>
                    <a:solidFill>
                      <a:srgbClr val="F4E0E0"/>
                    </a:solidFill>
                  </a:tcPr>
                </a:tc>
                <a:tc>
                  <a:txBody>
                    <a:bodyPr/>
                    <a:lstStyle/>
                    <a:p>
                      <a:pPr algn="ctr"/>
                      <a:r>
                        <a:rPr lang="it-IT" smtClean="0"/>
                        <a:t> 4 kEuro</a:t>
                      </a:r>
                      <a:endParaRPr lang="it-IT"/>
                    </a:p>
                  </a:txBody>
                  <a:tcPr>
                    <a:solidFill>
                      <a:srgbClr val="F4E0E0"/>
                    </a:solidFill>
                  </a:tcPr>
                </a:tc>
                <a:tc>
                  <a:txBody>
                    <a:bodyPr/>
                    <a:lstStyle/>
                    <a:p>
                      <a:r>
                        <a:rPr lang="it-IT" smtClean="0"/>
                        <a:t>Trasporto</a:t>
                      </a:r>
                      <a:r>
                        <a:rPr lang="it-IT" baseline="0" smtClean="0"/>
                        <a:t> materiale a LNGS</a:t>
                      </a:r>
                      <a:endParaRPr lang="it-IT"/>
                    </a:p>
                  </a:txBody>
                  <a:tcPr>
                    <a:solidFill>
                      <a:srgbClr val="F4E0E0"/>
                    </a:solidFill>
                  </a:tcPr>
                </a:tc>
              </a:tr>
              <a:tr h="494657">
                <a:tc>
                  <a:txBody>
                    <a:bodyPr/>
                    <a:lstStyle/>
                    <a:p>
                      <a:r>
                        <a:rPr lang="it-IT" b="1" smtClean="0"/>
                        <a:t>Inventario</a:t>
                      </a:r>
                      <a:endParaRPr lang="it-IT" b="1"/>
                    </a:p>
                  </a:txBody>
                  <a:tcPr>
                    <a:solidFill>
                      <a:srgbClr val="F4E0E0"/>
                    </a:solidFill>
                  </a:tcPr>
                </a:tc>
                <a:tc>
                  <a:txBody>
                    <a:bodyPr/>
                    <a:lstStyle/>
                    <a:p>
                      <a:pPr algn="ctr"/>
                      <a:r>
                        <a:rPr lang="it-IT" baseline="0" smtClean="0"/>
                        <a:t>4.5 </a:t>
                      </a:r>
                      <a:r>
                        <a:rPr lang="it-IT" smtClean="0"/>
                        <a:t>kEuro</a:t>
                      </a:r>
                      <a:endParaRPr lang="it-IT"/>
                    </a:p>
                  </a:txBody>
                  <a:tcPr>
                    <a:solidFill>
                      <a:srgbClr val="F4E0E0"/>
                    </a:solidFill>
                  </a:tcPr>
                </a:tc>
                <a:tc>
                  <a:txBody>
                    <a:bodyPr/>
                    <a:lstStyle/>
                    <a:p>
                      <a:r>
                        <a:rPr lang="it-IT" smtClean="0"/>
                        <a:t>- 2 PC da</a:t>
                      </a:r>
                      <a:r>
                        <a:rPr lang="it-IT" baseline="0" smtClean="0"/>
                        <a:t> tavolo + 2 portatili</a:t>
                      </a:r>
                      <a:endParaRPr lang="it-IT"/>
                    </a:p>
                  </a:txBody>
                  <a:tcPr>
                    <a:solidFill>
                      <a:srgbClr val="F4E0E0"/>
                    </a:solidFill>
                  </a:tcPr>
                </a:tc>
              </a:tr>
              <a:tr h="494657">
                <a:tc>
                  <a:txBody>
                    <a:bodyPr/>
                    <a:lstStyle/>
                    <a:p>
                      <a:r>
                        <a:rPr lang="it-IT" b="1" smtClean="0"/>
                        <a:t>TOTALE</a:t>
                      </a:r>
                      <a:endParaRPr lang="it-IT" b="1"/>
                    </a:p>
                  </a:txBody>
                  <a:tcPr>
                    <a:solidFill>
                      <a:schemeClr val="accent2">
                        <a:lumMod val="40000"/>
                        <a:lumOff val="60000"/>
                      </a:schemeClr>
                    </a:solidFill>
                  </a:tcPr>
                </a:tc>
                <a:tc>
                  <a:txBody>
                    <a:bodyPr/>
                    <a:lstStyle/>
                    <a:p>
                      <a:pPr algn="ctr"/>
                      <a:r>
                        <a:rPr lang="it-IT" b="1" smtClean="0"/>
                        <a:t>257 kEuro</a:t>
                      </a:r>
                      <a:endParaRPr lang="it-IT" b="1"/>
                    </a:p>
                  </a:txBody>
                  <a:tcPr>
                    <a:solidFill>
                      <a:schemeClr val="accent2">
                        <a:lumMod val="40000"/>
                        <a:lumOff val="60000"/>
                      </a:schemeClr>
                    </a:solidFill>
                  </a:tcPr>
                </a:tc>
                <a:tc>
                  <a:txBody>
                    <a:bodyPr/>
                    <a:lstStyle/>
                    <a:p>
                      <a:endParaRPr lang="it-IT" b="1"/>
                    </a:p>
                  </a:txBody>
                  <a:tcPr>
                    <a:solidFill>
                      <a:schemeClr val="accent2">
                        <a:lumMod val="40000"/>
                        <a:lumOff val="60000"/>
                      </a:schemeClr>
                    </a:solidFill>
                  </a:tcPr>
                </a:tc>
              </a:tr>
            </a:tbl>
          </a:graphicData>
        </a:graphic>
      </p:graphicFrame>
    </p:spTree>
    <p:extLst>
      <p:ext uri="{BB962C8B-B14F-4D97-AF65-F5344CB8AC3E}">
        <p14:creationId xmlns:p14="http://schemas.microsoft.com/office/powerpoint/2010/main" val="18643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362200"/>
            <a:ext cx="9144000" cy="1447800"/>
          </a:xfrm>
          <a:prstGeom prst="rect">
            <a:avLst/>
          </a:prstGeom>
          <a:solidFill>
            <a:srgbClr val="FFC000"/>
          </a:solidFill>
        </p:spPr>
        <p:txBody>
          <a:bodyPr vert="horz" lIns="91440" tIns="45720" rIns="91440" bIns="45720" rtlCol="0" anchor="ctr">
            <a:no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pPr algn="ctr"/>
            <a:r>
              <a:rPr lang="it-IT" sz="4000" smtClean="0"/>
              <a:t>JUNO</a:t>
            </a:r>
            <a:endParaRPr lang="it-IT" sz="4000" dirty="0"/>
          </a:p>
        </p:txBody>
      </p:sp>
    </p:spTree>
    <p:extLst>
      <p:ext uri="{BB962C8B-B14F-4D97-AF65-F5344CB8AC3E}">
        <p14:creationId xmlns:p14="http://schemas.microsoft.com/office/powerpoint/2010/main" val="28865144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210415" y="762000"/>
            <a:ext cx="4666385" cy="3927261"/>
          </a:xfrm>
          <a:prstGeom prst="rect">
            <a:avLst/>
          </a:prstGeom>
        </p:spPr>
      </p:pic>
      <p:sp>
        <p:nvSpPr>
          <p:cNvPr id="44" name="TextBox 43"/>
          <p:cNvSpPr txBox="1"/>
          <p:nvPr/>
        </p:nvSpPr>
        <p:spPr>
          <a:xfrm>
            <a:off x="5278120" y="2971800"/>
            <a:ext cx="3657600" cy="1231106"/>
          </a:xfrm>
          <a:prstGeom prst="rect">
            <a:avLst/>
          </a:prstGeom>
          <a:noFill/>
          <a:ln w="44450">
            <a:noFill/>
          </a:ln>
        </p:spPr>
        <p:txBody>
          <a:bodyPr wrap="square" rtlCol="0">
            <a:spAutoFit/>
          </a:bodyPr>
          <a:lstStyle/>
          <a:p>
            <a:pPr>
              <a:spcAft>
                <a:spcPts val="1200"/>
              </a:spcAft>
            </a:pPr>
            <a:r>
              <a:rPr lang="it-IT" b="1" smtClean="0">
                <a:latin typeface="+mj-lt"/>
                <a:cs typeface="Arial" panose="020B0604020202020204" pitchFamily="34" charset="0"/>
                <a:sym typeface="Wingdings" panose="05000000000000000000" pitchFamily="2" charset="2"/>
              </a:rPr>
              <a:t>Civil construction</a:t>
            </a:r>
            <a:r>
              <a:rPr lang="it-IT" smtClean="0">
                <a:latin typeface="+mj-lt"/>
                <a:cs typeface="Arial" panose="020B0604020202020204" pitchFamily="34" charset="0"/>
                <a:sym typeface="Wingdings" panose="05000000000000000000" pitchFamily="2" charset="2"/>
              </a:rPr>
              <a:t>: 2015-2017;</a:t>
            </a:r>
          </a:p>
          <a:p>
            <a:pPr>
              <a:spcAft>
                <a:spcPts val="1200"/>
              </a:spcAft>
            </a:pPr>
            <a:r>
              <a:rPr lang="it-IT" b="1" smtClean="0">
                <a:latin typeface="+mj-lt"/>
                <a:cs typeface="Arial" panose="020B0604020202020204" pitchFamily="34" charset="0"/>
                <a:sym typeface="Wingdings" panose="05000000000000000000" pitchFamily="2" charset="2"/>
              </a:rPr>
              <a:t>Detector Installation</a:t>
            </a:r>
            <a:r>
              <a:rPr lang="it-IT" smtClean="0">
                <a:latin typeface="+mj-lt"/>
                <a:cs typeface="Arial" panose="020B0604020202020204" pitchFamily="34" charset="0"/>
                <a:sym typeface="Wingdings" panose="05000000000000000000" pitchFamily="2" charset="2"/>
              </a:rPr>
              <a:t>:2016-2019;</a:t>
            </a:r>
          </a:p>
          <a:p>
            <a:pPr>
              <a:spcAft>
                <a:spcPts val="1200"/>
              </a:spcAft>
            </a:pPr>
            <a:r>
              <a:rPr lang="it-IT" b="1" smtClean="0">
                <a:latin typeface="+mj-lt"/>
                <a:cs typeface="Arial" panose="020B0604020202020204" pitchFamily="34" charset="0"/>
                <a:sym typeface="Wingdings" panose="05000000000000000000" pitchFamily="2" charset="2"/>
              </a:rPr>
              <a:t>Filling and data-taking</a:t>
            </a:r>
            <a:r>
              <a:rPr lang="it-IT" smtClean="0">
                <a:latin typeface="+mj-lt"/>
                <a:cs typeface="Arial" panose="020B0604020202020204" pitchFamily="34" charset="0"/>
                <a:sym typeface="Wingdings" panose="05000000000000000000" pitchFamily="2" charset="2"/>
              </a:rPr>
              <a:t>: 2020;</a:t>
            </a:r>
          </a:p>
        </p:txBody>
      </p:sp>
      <p:sp>
        <p:nvSpPr>
          <p:cNvPr id="61" name="TextBox 60"/>
          <p:cNvSpPr txBox="1"/>
          <p:nvPr/>
        </p:nvSpPr>
        <p:spPr>
          <a:xfrm rot="20289440">
            <a:off x="185050" y="878476"/>
            <a:ext cx="685498" cy="307777"/>
          </a:xfrm>
          <a:prstGeom prst="rect">
            <a:avLst/>
          </a:prstGeom>
          <a:noFill/>
        </p:spPr>
        <p:txBody>
          <a:bodyPr wrap="square" rtlCol="0">
            <a:spAutoFit/>
          </a:bodyPr>
          <a:lstStyle/>
          <a:p>
            <a:r>
              <a:rPr lang="it-IT" sz="1400" b="1" smtClean="0">
                <a:solidFill>
                  <a:schemeClr val="bg1"/>
                </a:solidFill>
                <a:latin typeface="Symbol" panose="05050102010706020507" pitchFamily="18" charset="2"/>
              </a:rPr>
              <a:t>D</a:t>
            </a:r>
            <a:r>
              <a:rPr lang="it-IT" sz="1400" b="1" smtClean="0">
                <a:solidFill>
                  <a:schemeClr val="bg1"/>
                </a:solidFill>
                <a:latin typeface="+mj-lt"/>
              </a:rPr>
              <a:t>m</a:t>
            </a:r>
            <a:r>
              <a:rPr lang="it-IT" sz="1400" b="1" baseline="30000" smtClean="0">
                <a:solidFill>
                  <a:schemeClr val="bg1"/>
                </a:solidFill>
                <a:latin typeface="+mj-lt"/>
              </a:rPr>
              <a:t>2</a:t>
            </a:r>
            <a:r>
              <a:rPr lang="it-IT" sz="1400" b="1" baseline="-25000" smtClean="0">
                <a:solidFill>
                  <a:schemeClr val="bg1"/>
                </a:solidFill>
                <a:latin typeface="+mj-lt"/>
              </a:rPr>
              <a:t>13</a:t>
            </a:r>
            <a:endParaRPr lang="it-IT" sz="1400" b="1" baseline="30000">
              <a:solidFill>
                <a:schemeClr val="bg1"/>
              </a:solidFill>
              <a:latin typeface="+mj-lt"/>
            </a:endParaRPr>
          </a:p>
        </p:txBody>
      </p:sp>
      <p:sp>
        <p:nvSpPr>
          <p:cNvPr id="65" name="Title 1"/>
          <p:cNvSpPr txBox="1">
            <a:spLocks/>
          </p:cNvSpPr>
          <p:nvPr/>
        </p:nvSpPr>
        <p:spPr>
          <a:xfrm>
            <a:off x="2628" y="0"/>
            <a:ext cx="9144000" cy="685800"/>
          </a:xfrm>
          <a:prstGeom prst="rect">
            <a:avLst/>
          </a:prstGeom>
          <a:solidFill>
            <a:srgbClr val="FFC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JUNO</a:t>
            </a:r>
            <a:endParaRPr lang="it-IT" dirty="0"/>
          </a:p>
        </p:txBody>
      </p:sp>
      <p:sp>
        <p:nvSpPr>
          <p:cNvPr id="66" name="Content Placeholder 2"/>
          <p:cNvSpPr txBox="1">
            <a:spLocks/>
          </p:cNvSpPr>
          <p:nvPr/>
        </p:nvSpPr>
        <p:spPr>
          <a:xfrm>
            <a:off x="148318" y="5283873"/>
            <a:ext cx="4423681" cy="1315342"/>
          </a:xfrm>
          <a:prstGeom prst="rect">
            <a:avLst/>
          </a:prstGeom>
          <a:ln w="38100">
            <a:solidFill>
              <a:schemeClr val="tx2"/>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2400" b="1" smtClean="0"/>
              <a:t>Scopo primario di JUNO </a:t>
            </a:r>
            <a:r>
              <a:rPr lang="it-IT" sz="2400" smtClean="0"/>
              <a:t>determinazione della gerarchia di massa dei neutrini</a:t>
            </a:r>
          </a:p>
          <a:p>
            <a:pPr marL="0" indent="0">
              <a:buNone/>
            </a:pPr>
            <a:endParaRPr lang="it-IT" smtClean="0"/>
          </a:p>
        </p:txBody>
      </p:sp>
      <p:pic>
        <p:nvPicPr>
          <p:cNvPr id="67"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8120" y="4946102"/>
            <a:ext cx="3408680" cy="1683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Content Placeholder 2"/>
          <p:cNvSpPr txBox="1">
            <a:spLocks/>
          </p:cNvSpPr>
          <p:nvPr/>
        </p:nvSpPr>
        <p:spPr>
          <a:xfrm>
            <a:off x="5333999" y="949960"/>
            <a:ext cx="3352801" cy="1776835"/>
          </a:xfrm>
          <a:prstGeom prst="rect">
            <a:avLst/>
          </a:prstGeom>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z="2400" smtClean="0"/>
              <a:t>Si svolgera’ in Cina;</a:t>
            </a:r>
          </a:p>
          <a:p>
            <a:r>
              <a:rPr lang="it-IT" sz="2400"/>
              <a:t>E</a:t>
            </a:r>
            <a:r>
              <a:rPr lang="it-IT" sz="2400" smtClean="0"/>
              <a:t>’ progettato per rivelare anti-nu da reattore</a:t>
            </a:r>
            <a:endParaRPr lang="it-IT" smtClean="0"/>
          </a:p>
        </p:txBody>
      </p:sp>
    </p:spTree>
    <p:extLst>
      <p:ext uri="{BB962C8B-B14F-4D97-AF65-F5344CB8AC3E}">
        <p14:creationId xmlns:p14="http://schemas.microsoft.com/office/powerpoint/2010/main" val="2296647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FFC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JUNO</a:t>
            </a:r>
            <a:endParaRPr lang="it-IT" dirty="0"/>
          </a:p>
        </p:txBody>
      </p:sp>
      <p:graphicFrame>
        <p:nvGraphicFramePr>
          <p:cNvPr id="16" name="Object 15"/>
          <p:cNvGraphicFramePr>
            <a:graphicFrameLocks noChangeAspect="1"/>
          </p:cNvGraphicFramePr>
          <p:nvPr>
            <p:extLst>
              <p:ext uri="{D42A27DB-BD31-4B8C-83A1-F6EECF244321}">
                <p14:modId xmlns:p14="http://schemas.microsoft.com/office/powerpoint/2010/main" val="3278172668"/>
              </p:ext>
            </p:extLst>
          </p:nvPr>
        </p:nvGraphicFramePr>
        <p:xfrm>
          <a:off x="173294" y="1144347"/>
          <a:ext cx="8688504" cy="760653"/>
        </p:xfrm>
        <a:graphic>
          <a:graphicData uri="http://schemas.openxmlformats.org/presentationml/2006/ole">
            <mc:AlternateContent xmlns:mc="http://schemas.openxmlformats.org/markup-compatibility/2006">
              <mc:Choice xmlns:v="urn:schemas-microsoft-com:vml" Requires="v">
                <p:oleObj spid="_x0000_s5185" name="Equation" r:id="rId4" imgW="6210000" imgH="482400" progId="Equation.3">
                  <p:embed/>
                </p:oleObj>
              </mc:Choice>
              <mc:Fallback>
                <p:oleObj name="Equation" r:id="rId4" imgW="6210000" imgH="482400" progId="Equation.3">
                  <p:embed/>
                  <p:pic>
                    <p:nvPicPr>
                      <p:cNvPr id="0" name=""/>
                      <p:cNvPicPr/>
                      <p:nvPr/>
                    </p:nvPicPr>
                    <p:blipFill>
                      <a:blip r:embed="rId5"/>
                      <a:stretch>
                        <a:fillRect/>
                      </a:stretch>
                    </p:blipFill>
                    <p:spPr>
                      <a:xfrm>
                        <a:off x="173294" y="1144347"/>
                        <a:ext cx="8688504" cy="760653"/>
                      </a:xfrm>
                      <a:prstGeom prst="rect">
                        <a:avLst/>
                      </a:prstGeom>
                      <a:solidFill>
                        <a:schemeClr val="bg1"/>
                      </a:solidFill>
                      <a:ln w="50800">
                        <a:noFill/>
                      </a:ln>
                    </p:spPr>
                  </p:pic>
                </p:oleObj>
              </mc:Fallback>
            </mc:AlternateContent>
          </a:graphicData>
        </a:graphic>
      </p:graphicFrame>
      <p:sp>
        <p:nvSpPr>
          <p:cNvPr id="17" name="Rectangle 16"/>
          <p:cNvSpPr/>
          <p:nvPr/>
        </p:nvSpPr>
        <p:spPr>
          <a:xfrm>
            <a:off x="1676400" y="1166016"/>
            <a:ext cx="4572000" cy="738984"/>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p:cNvSpPr txBox="1"/>
          <p:nvPr/>
        </p:nvSpPr>
        <p:spPr>
          <a:xfrm>
            <a:off x="115144" y="718770"/>
            <a:ext cx="3185582" cy="400110"/>
          </a:xfrm>
          <a:prstGeom prst="rect">
            <a:avLst/>
          </a:prstGeom>
          <a:noFill/>
          <a:ln w="50800">
            <a:noFill/>
          </a:ln>
        </p:spPr>
        <p:txBody>
          <a:bodyPr wrap="square" rtlCol="0">
            <a:spAutoFit/>
          </a:bodyPr>
          <a:lstStyle/>
          <a:p>
            <a:r>
              <a:rPr lang="it-IT" sz="2000" b="1" smtClean="0">
                <a:latin typeface="+mj-lt"/>
              </a:rPr>
              <a:t>anti</a:t>
            </a:r>
            <a:r>
              <a:rPr lang="it-IT" sz="2000" b="1" smtClean="0">
                <a:latin typeface="Symbol" panose="05050102010706020507" pitchFamily="18" charset="2"/>
              </a:rPr>
              <a:t>-n</a:t>
            </a:r>
            <a:r>
              <a:rPr lang="it-IT" sz="2000" b="1" baseline="-25000" smtClean="0">
                <a:latin typeface="+mj-lt"/>
              </a:rPr>
              <a:t>e</a:t>
            </a:r>
            <a:r>
              <a:rPr lang="it-IT" sz="2000" b="1" smtClean="0">
                <a:latin typeface="+mj-lt"/>
              </a:rPr>
              <a:t> </a:t>
            </a:r>
            <a:r>
              <a:rPr lang="it-IT" sz="2000" b="1" smtClean="0">
                <a:latin typeface="+mj-lt"/>
                <a:sym typeface="Wingdings" panose="05000000000000000000" pitchFamily="2" charset="2"/>
              </a:rPr>
              <a:t> disappearance</a:t>
            </a:r>
            <a:endParaRPr lang="it-IT" sz="2000" b="1">
              <a:latin typeface="+mj-lt"/>
            </a:endParaRPr>
          </a:p>
        </p:txBody>
      </p:sp>
      <p:sp>
        <p:nvSpPr>
          <p:cNvPr id="19" name="Rectangle 18"/>
          <p:cNvSpPr/>
          <p:nvPr/>
        </p:nvSpPr>
        <p:spPr>
          <a:xfrm>
            <a:off x="6411939" y="1120251"/>
            <a:ext cx="2423583" cy="708549"/>
          </a:xfrm>
          <a:prstGeom prst="rect">
            <a:avLst/>
          </a:prstGeom>
          <a:solidFill>
            <a:schemeClr val="accent2">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8" name="Group 27"/>
          <p:cNvGrpSpPr/>
          <p:nvPr/>
        </p:nvGrpSpPr>
        <p:grpSpPr>
          <a:xfrm>
            <a:off x="304800" y="2178931"/>
            <a:ext cx="6042398" cy="3993269"/>
            <a:chOff x="663202" y="1943183"/>
            <a:chExt cx="6042398" cy="3993269"/>
          </a:xfrm>
        </p:grpSpPr>
        <p:pic>
          <p:nvPicPr>
            <p:cNvPr id="29" name="Picture 28" descr="allbaseline_dyb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02" y="2094829"/>
              <a:ext cx="5402317" cy="38416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 name="Text Box 5"/>
            <p:cNvSpPr txBox="1">
              <a:spLocks noChangeArrowheads="1"/>
            </p:cNvSpPr>
            <p:nvPr/>
          </p:nvSpPr>
          <p:spPr bwMode="auto">
            <a:xfrm>
              <a:off x="3124200" y="1943183"/>
              <a:ext cx="1075113" cy="303291"/>
            </a:xfrm>
            <a:prstGeom prst="rect">
              <a:avLst/>
            </a:prstGeom>
            <a:solidFill>
              <a:schemeClr val="bg1"/>
            </a:solidFill>
            <a:ln w="9525" algn="ctr">
              <a:solidFill>
                <a:schemeClr val="bg1"/>
              </a:solidFill>
              <a:miter lim="800000"/>
              <a:headEnd/>
              <a:tailEnd/>
            </a:ln>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buFontTx/>
                <a:buNone/>
              </a:pPr>
              <a:r>
                <a:rPr lang="en-US" altLang="zh-CN" sz="1600" b="1" dirty="0" err="1">
                  <a:solidFill>
                    <a:srgbClr val="FF0000"/>
                  </a:solidFill>
                  <a:latin typeface="Times New Roman" pitchFamily="18" charset="0"/>
                  <a:ea typeface="宋体" pitchFamily="2" charset="-122"/>
                </a:rPr>
                <a:t>Daya</a:t>
              </a:r>
              <a:r>
                <a:rPr lang="en-US" altLang="zh-CN" sz="1600" b="1" dirty="0">
                  <a:solidFill>
                    <a:srgbClr val="FF0000"/>
                  </a:solidFill>
                  <a:latin typeface="Times New Roman" pitchFamily="18" charset="0"/>
                  <a:ea typeface="宋体" pitchFamily="2" charset="-122"/>
                </a:rPr>
                <a:t> Bay</a:t>
              </a:r>
              <a:endParaRPr lang="zh-CN" altLang="en-US" sz="1600" b="1" dirty="0">
                <a:solidFill>
                  <a:srgbClr val="FF0000"/>
                </a:solidFill>
                <a:latin typeface="Times New Roman" pitchFamily="18" charset="0"/>
                <a:ea typeface="宋体" pitchFamily="2" charset="-122"/>
              </a:endParaRPr>
            </a:p>
          </p:txBody>
        </p:sp>
        <p:sp>
          <p:nvSpPr>
            <p:cNvPr id="31" name="Oval 30"/>
            <p:cNvSpPr>
              <a:spLocks noChangeArrowheads="1"/>
            </p:cNvSpPr>
            <p:nvPr/>
          </p:nvSpPr>
          <p:spPr bwMode="auto">
            <a:xfrm>
              <a:off x="5190113" y="4724400"/>
              <a:ext cx="145790" cy="129415"/>
            </a:xfrm>
            <a:prstGeom prst="ellipse">
              <a:avLst/>
            </a:prstGeom>
            <a:solidFill>
              <a:schemeClr val="bg1"/>
            </a:solidFill>
            <a:ln w="9525" algn="ctr">
              <a:solidFill>
                <a:srgbClr val="FF0000"/>
              </a:solidFill>
              <a:round/>
              <a:headEnd/>
              <a:tailEnd/>
            </a:ln>
          </p:spPr>
          <p:txBody>
            <a:bodyPr wrap="none"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0"/>
                </a:spcBef>
                <a:buFontTx/>
                <a:buNone/>
              </a:pPr>
              <a:endParaRPr lang="zh-CN" altLang="en-US" sz="1800">
                <a:solidFill>
                  <a:schemeClr val="tx1"/>
                </a:solidFill>
                <a:latin typeface="Arial" pitchFamily="34" charset="0"/>
                <a:ea typeface="宋体" pitchFamily="2" charset="-122"/>
              </a:endParaRPr>
            </a:p>
          </p:txBody>
        </p:sp>
        <p:sp>
          <p:nvSpPr>
            <p:cNvPr id="32" name="Text Box 9"/>
            <p:cNvSpPr txBox="1">
              <a:spLocks noChangeArrowheads="1"/>
            </p:cNvSpPr>
            <p:nvPr/>
          </p:nvSpPr>
          <p:spPr bwMode="auto">
            <a:xfrm>
              <a:off x="4343400" y="2059351"/>
              <a:ext cx="992503" cy="523919"/>
            </a:xfrm>
            <a:prstGeom prst="rect">
              <a:avLst/>
            </a:prstGeom>
            <a:solidFill>
              <a:schemeClr val="bg1"/>
            </a:solidFill>
            <a:ln w="9525" algn="ctr">
              <a:solidFill>
                <a:schemeClr val="bg1"/>
              </a:solid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0"/>
                </a:spcBef>
                <a:buFontTx/>
                <a:buNone/>
              </a:pPr>
              <a:r>
                <a:rPr lang="en-US" altLang="zh-CN" sz="1600" b="1" dirty="0" smtClean="0">
                  <a:solidFill>
                    <a:srgbClr val="FF0000"/>
                  </a:solidFill>
                  <a:latin typeface="Times New Roman" pitchFamily="18" charset="0"/>
                  <a:ea typeface="宋体" pitchFamily="2" charset="-122"/>
                </a:rPr>
                <a:t>~60 </a:t>
              </a:r>
              <a:r>
                <a:rPr lang="en-US" altLang="zh-CN" sz="1600" b="1" dirty="0">
                  <a:solidFill>
                    <a:srgbClr val="FF0000"/>
                  </a:solidFill>
                  <a:latin typeface="Times New Roman" pitchFamily="18" charset="0"/>
                  <a:ea typeface="宋体" pitchFamily="2" charset="-122"/>
                </a:rPr>
                <a:t>km</a:t>
              </a:r>
            </a:p>
            <a:p>
              <a:pPr eaLnBrk="1" hangingPunct="1">
                <a:spcBef>
                  <a:spcPct val="0"/>
                </a:spcBef>
                <a:buFontTx/>
                <a:buNone/>
              </a:pPr>
              <a:r>
                <a:rPr lang="en-US" altLang="zh-CN" sz="1600" b="1" dirty="0">
                  <a:solidFill>
                    <a:srgbClr val="FF0000"/>
                  </a:solidFill>
                  <a:latin typeface="Times New Roman" pitchFamily="18" charset="0"/>
                  <a:ea typeface="宋体" pitchFamily="2" charset="-122"/>
                </a:rPr>
                <a:t>JUNO</a:t>
              </a:r>
              <a:endParaRPr lang="zh-CN" altLang="en-US" sz="1600" b="1" dirty="0">
                <a:solidFill>
                  <a:srgbClr val="FF0000"/>
                </a:solidFill>
                <a:latin typeface="Times New Roman" pitchFamily="18" charset="0"/>
                <a:ea typeface="宋体" pitchFamily="2" charset="-122"/>
              </a:endParaRPr>
            </a:p>
          </p:txBody>
        </p:sp>
        <p:sp>
          <p:nvSpPr>
            <p:cNvPr id="33" name="Line 11"/>
            <p:cNvSpPr>
              <a:spLocks noChangeShapeType="1"/>
            </p:cNvSpPr>
            <p:nvPr/>
          </p:nvSpPr>
          <p:spPr bwMode="auto">
            <a:xfrm>
              <a:off x="4876800" y="2603367"/>
              <a:ext cx="282220" cy="1808615"/>
            </a:xfrm>
            <a:prstGeom prst="line">
              <a:avLst/>
            </a:prstGeom>
            <a:solidFill>
              <a:schemeClr val="bg1"/>
            </a:solidFill>
            <a:ln w="28575">
              <a:solidFill>
                <a:srgbClr val="FF0000"/>
              </a:solidFill>
              <a:round/>
              <a:headEnd/>
              <a:tailEnd type="triangle" w="med" len="med"/>
            </a:ln>
            <a:ex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34" name="Text Box 9"/>
            <p:cNvSpPr txBox="1">
              <a:spLocks noChangeArrowheads="1"/>
            </p:cNvSpPr>
            <p:nvPr/>
          </p:nvSpPr>
          <p:spPr bwMode="auto">
            <a:xfrm>
              <a:off x="5461702" y="2243846"/>
              <a:ext cx="1243898" cy="584775"/>
            </a:xfrm>
            <a:prstGeom prst="rect">
              <a:avLst/>
            </a:prstGeom>
            <a:solidFill>
              <a:schemeClr val="bg1"/>
            </a:solidFill>
            <a:ln w="9525" algn="ctr">
              <a:solidFill>
                <a:schemeClr val="bg1"/>
              </a:solid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0"/>
                </a:spcBef>
                <a:buFontTx/>
                <a:buNone/>
              </a:pPr>
              <a:r>
                <a:rPr lang="en-US" altLang="zh-CN" sz="1600" b="1" smtClean="0">
                  <a:solidFill>
                    <a:srgbClr val="FF0000"/>
                  </a:solidFill>
                  <a:latin typeface="Times New Roman" pitchFamily="18" charset="0"/>
                  <a:ea typeface="宋体" pitchFamily="2" charset="-122"/>
                </a:rPr>
                <a:t>~</a:t>
              </a:r>
              <a:r>
                <a:rPr lang="en-US" altLang="zh-CN" sz="1600" b="1" smtClean="0">
                  <a:solidFill>
                    <a:srgbClr val="FF0000"/>
                  </a:solidFill>
                  <a:latin typeface="Times New Roman" pitchFamily="18" charset="0"/>
                </a:rPr>
                <a:t>180</a:t>
              </a:r>
              <a:r>
                <a:rPr lang="en-US" altLang="zh-CN" sz="1600" b="1" smtClean="0">
                  <a:solidFill>
                    <a:srgbClr val="FF0000"/>
                  </a:solidFill>
                  <a:latin typeface="Times New Roman" pitchFamily="18" charset="0"/>
                  <a:ea typeface="宋体" pitchFamily="2" charset="-122"/>
                </a:rPr>
                <a:t> </a:t>
              </a:r>
              <a:r>
                <a:rPr lang="en-US" altLang="zh-CN" sz="1600" b="1" dirty="0">
                  <a:solidFill>
                    <a:srgbClr val="FF0000"/>
                  </a:solidFill>
                  <a:latin typeface="Times New Roman" pitchFamily="18" charset="0"/>
                  <a:ea typeface="宋体" pitchFamily="2" charset="-122"/>
                </a:rPr>
                <a:t>km</a:t>
              </a:r>
            </a:p>
            <a:p>
              <a:pPr eaLnBrk="1" hangingPunct="1">
                <a:spcBef>
                  <a:spcPct val="0"/>
                </a:spcBef>
                <a:buFontTx/>
                <a:buNone/>
              </a:pPr>
              <a:r>
                <a:rPr lang="en-US" altLang="zh-CN" sz="1600" b="1" smtClean="0">
                  <a:solidFill>
                    <a:srgbClr val="FF0000"/>
                  </a:solidFill>
                  <a:latin typeface="Times New Roman" pitchFamily="18" charset="0"/>
                </a:rPr>
                <a:t>KamLAND</a:t>
              </a:r>
              <a:endParaRPr lang="zh-CN" altLang="en-US" sz="1600" b="1" dirty="0">
                <a:solidFill>
                  <a:srgbClr val="FF0000"/>
                </a:solidFill>
                <a:latin typeface="Times New Roman" pitchFamily="18" charset="0"/>
                <a:ea typeface="宋体" pitchFamily="2" charset="-122"/>
              </a:endParaRPr>
            </a:p>
          </p:txBody>
        </p:sp>
        <p:cxnSp>
          <p:nvCxnSpPr>
            <p:cNvPr id="35" name="Straight Arrow Connector 34"/>
            <p:cNvCxnSpPr>
              <a:stCxn id="34" idx="2"/>
            </p:cNvCxnSpPr>
            <p:nvPr/>
          </p:nvCxnSpPr>
          <p:spPr>
            <a:xfrm flipH="1">
              <a:off x="5614102" y="2828621"/>
              <a:ext cx="469549" cy="110222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6324600" y="2438400"/>
            <a:ext cx="2656954" cy="1200329"/>
          </a:xfrm>
          <a:prstGeom prst="rect">
            <a:avLst/>
          </a:prstGeom>
          <a:noFill/>
          <a:ln w="38100">
            <a:noFill/>
          </a:ln>
        </p:spPr>
        <p:txBody>
          <a:bodyPr wrap="square" rtlCol="0">
            <a:spAutoFit/>
          </a:bodyPr>
          <a:lstStyle/>
          <a:p>
            <a:pPr>
              <a:spcAft>
                <a:spcPts val="1200"/>
              </a:spcAft>
            </a:pPr>
            <a:r>
              <a:rPr lang="it-IT" b="1" smtClean="0">
                <a:solidFill>
                  <a:srgbClr val="FF0000"/>
                </a:solidFill>
                <a:latin typeface="+mj-lt"/>
                <a:cs typeface="Arial" panose="020B0604020202020204" pitchFamily="34" charset="0"/>
                <a:sym typeface="Wingdings" panose="05000000000000000000" pitchFamily="2" charset="2"/>
              </a:rPr>
              <a:t>Exploit interference in </a:t>
            </a:r>
            <a:r>
              <a:rPr lang="it-IT" b="1" smtClean="0">
                <a:solidFill>
                  <a:srgbClr val="FF0000"/>
                </a:solidFill>
                <a:latin typeface="Symbol" panose="05050102010706020507" pitchFamily="18" charset="2"/>
                <a:cs typeface="Arial" panose="020B0604020202020204" pitchFamily="34" charset="0"/>
                <a:sym typeface="Wingdings" panose="05000000000000000000" pitchFamily="2" charset="2"/>
              </a:rPr>
              <a:t>n</a:t>
            </a:r>
            <a:r>
              <a:rPr lang="it-IT" b="1" smtClean="0">
                <a:solidFill>
                  <a:srgbClr val="FF0000"/>
                </a:solidFill>
                <a:latin typeface="+mj-lt"/>
                <a:cs typeface="Arial" panose="020B0604020202020204" pitchFamily="34" charset="0"/>
                <a:sym typeface="Wingdings" panose="05000000000000000000" pitchFamily="2" charset="2"/>
              </a:rPr>
              <a:t> oscillations between atmospheric and solar term;</a:t>
            </a:r>
          </a:p>
        </p:txBody>
      </p:sp>
      <p:sp>
        <p:nvSpPr>
          <p:cNvPr id="37" name="Content Placeholder 2"/>
          <p:cNvSpPr txBox="1">
            <a:spLocks/>
          </p:cNvSpPr>
          <p:nvPr/>
        </p:nvSpPr>
        <p:spPr>
          <a:xfrm>
            <a:off x="6088117" y="3733800"/>
            <a:ext cx="2979683" cy="22019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it-IT" smtClean="0">
                <a:latin typeface="+mj-lt"/>
              </a:rPr>
              <a:t>It is feasible because </a:t>
            </a:r>
            <a:r>
              <a:rPr lang="it-IT" smtClean="0">
                <a:latin typeface="Symbol" panose="05050102010706020507" pitchFamily="18" charset="2"/>
              </a:rPr>
              <a:t>q</a:t>
            </a:r>
            <a:r>
              <a:rPr lang="it-IT" baseline="-25000" smtClean="0">
                <a:latin typeface="+mj-lt"/>
              </a:rPr>
              <a:t>13</a:t>
            </a:r>
            <a:r>
              <a:rPr lang="it-IT" smtClean="0">
                <a:latin typeface="+mj-lt"/>
              </a:rPr>
              <a:t> is relatively large!</a:t>
            </a:r>
          </a:p>
          <a:p>
            <a:pPr>
              <a:spcBef>
                <a:spcPts val="0"/>
              </a:spcBef>
              <a:spcAft>
                <a:spcPts val="1200"/>
              </a:spcAft>
            </a:pPr>
            <a:r>
              <a:rPr lang="it-IT" smtClean="0">
                <a:latin typeface="+mj-lt"/>
              </a:rPr>
              <a:t>Unlike accelerator or atmosferic experiments this technique doesn’t depend on </a:t>
            </a:r>
            <a:r>
              <a:rPr lang="it-IT" smtClean="0">
                <a:latin typeface="Symbol" panose="05050102010706020507" pitchFamily="18" charset="2"/>
              </a:rPr>
              <a:t>d</a:t>
            </a:r>
            <a:r>
              <a:rPr lang="it-IT" baseline="-25000" smtClean="0">
                <a:latin typeface="+mj-lt"/>
              </a:rPr>
              <a:t>CP</a:t>
            </a:r>
            <a:r>
              <a:rPr lang="it-IT" smtClean="0">
                <a:latin typeface="+mj-lt"/>
              </a:rPr>
              <a:t> and </a:t>
            </a:r>
            <a:r>
              <a:rPr lang="it-IT" smtClean="0">
                <a:latin typeface="Symbol" panose="05050102010706020507" pitchFamily="18" charset="2"/>
              </a:rPr>
              <a:t>q</a:t>
            </a:r>
            <a:r>
              <a:rPr lang="it-IT" baseline="-25000" smtClean="0">
                <a:latin typeface="+mj-lt"/>
              </a:rPr>
              <a:t>23</a:t>
            </a:r>
            <a:r>
              <a:rPr lang="it-IT" smtClean="0">
                <a:latin typeface="+mj-lt"/>
              </a:rPr>
              <a:t> ;</a:t>
            </a:r>
            <a:endParaRPr lang="it-IT" smtClean="0"/>
          </a:p>
        </p:txBody>
      </p:sp>
      <p:sp>
        <p:nvSpPr>
          <p:cNvPr id="38" name="Rectangle 37"/>
          <p:cNvSpPr/>
          <p:nvPr/>
        </p:nvSpPr>
        <p:spPr>
          <a:xfrm>
            <a:off x="6400800" y="4451431"/>
            <a:ext cx="2514600" cy="1263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473980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FFC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JUNO</a:t>
            </a:r>
            <a:endParaRPr lang="it-IT" dirty="0"/>
          </a:p>
        </p:txBody>
      </p:sp>
      <p:graphicFrame>
        <p:nvGraphicFramePr>
          <p:cNvPr id="16" name="Object 15"/>
          <p:cNvGraphicFramePr>
            <a:graphicFrameLocks noChangeAspect="1"/>
          </p:cNvGraphicFramePr>
          <p:nvPr>
            <p:extLst>
              <p:ext uri="{D42A27DB-BD31-4B8C-83A1-F6EECF244321}">
                <p14:modId xmlns:p14="http://schemas.microsoft.com/office/powerpoint/2010/main" val="3278172668"/>
              </p:ext>
            </p:extLst>
          </p:nvPr>
        </p:nvGraphicFramePr>
        <p:xfrm>
          <a:off x="173294" y="1144347"/>
          <a:ext cx="8688504" cy="760653"/>
        </p:xfrm>
        <a:graphic>
          <a:graphicData uri="http://schemas.openxmlformats.org/presentationml/2006/ole">
            <mc:AlternateContent xmlns:mc="http://schemas.openxmlformats.org/markup-compatibility/2006">
              <mc:Choice xmlns:v="urn:schemas-microsoft-com:vml" Requires="v">
                <p:oleObj spid="_x0000_s6209" name="Equation" r:id="rId4" imgW="6210000" imgH="482400" progId="Equation.3">
                  <p:embed/>
                </p:oleObj>
              </mc:Choice>
              <mc:Fallback>
                <p:oleObj name="Equation" r:id="rId4" imgW="6210000" imgH="482400" progId="Equation.3">
                  <p:embed/>
                  <p:pic>
                    <p:nvPicPr>
                      <p:cNvPr id="0" name=""/>
                      <p:cNvPicPr/>
                      <p:nvPr/>
                    </p:nvPicPr>
                    <p:blipFill>
                      <a:blip r:embed="rId5"/>
                      <a:stretch>
                        <a:fillRect/>
                      </a:stretch>
                    </p:blipFill>
                    <p:spPr>
                      <a:xfrm>
                        <a:off x="173294" y="1144347"/>
                        <a:ext cx="8688504" cy="760653"/>
                      </a:xfrm>
                      <a:prstGeom prst="rect">
                        <a:avLst/>
                      </a:prstGeom>
                      <a:solidFill>
                        <a:schemeClr val="bg1"/>
                      </a:solidFill>
                      <a:ln w="50800">
                        <a:noFill/>
                      </a:ln>
                    </p:spPr>
                  </p:pic>
                </p:oleObj>
              </mc:Fallback>
            </mc:AlternateContent>
          </a:graphicData>
        </a:graphic>
      </p:graphicFrame>
      <p:sp>
        <p:nvSpPr>
          <p:cNvPr id="17" name="Rectangle 16"/>
          <p:cNvSpPr/>
          <p:nvPr/>
        </p:nvSpPr>
        <p:spPr>
          <a:xfrm>
            <a:off x="1676400" y="1166016"/>
            <a:ext cx="4572000" cy="738984"/>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p:cNvSpPr txBox="1"/>
          <p:nvPr/>
        </p:nvSpPr>
        <p:spPr>
          <a:xfrm>
            <a:off x="115144" y="718770"/>
            <a:ext cx="3185582" cy="400110"/>
          </a:xfrm>
          <a:prstGeom prst="rect">
            <a:avLst/>
          </a:prstGeom>
          <a:noFill/>
          <a:ln w="50800">
            <a:noFill/>
          </a:ln>
        </p:spPr>
        <p:txBody>
          <a:bodyPr wrap="square" rtlCol="0">
            <a:spAutoFit/>
          </a:bodyPr>
          <a:lstStyle/>
          <a:p>
            <a:r>
              <a:rPr lang="it-IT" sz="2000" b="1" smtClean="0">
                <a:latin typeface="+mj-lt"/>
              </a:rPr>
              <a:t>anti</a:t>
            </a:r>
            <a:r>
              <a:rPr lang="it-IT" sz="2000" b="1" smtClean="0">
                <a:latin typeface="Symbol" panose="05050102010706020507" pitchFamily="18" charset="2"/>
              </a:rPr>
              <a:t>-n</a:t>
            </a:r>
            <a:r>
              <a:rPr lang="it-IT" sz="2000" b="1" baseline="-25000" smtClean="0">
                <a:latin typeface="+mj-lt"/>
              </a:rPr>
              <a:t>e</a:t>
            </a:r>
            <a:r>
              <a:rPr lang="it-IT" sz="2000" b="1" smtClean="0">
                <a:latin typeface="+mj-lt"/>
              </a:rPr>
              <a:t> </a:t>
            </a:r>
            <a:r>
              <a:rPr lang="it-IT" sz="2000" b="1" smtClean="0">
                <a:latin typeface="+mj-lt"/>
                <a:sym typeface="Wingdings" panose="05000000000000000000" pitchFamily="2" charset="2"/>
              </a:rPr>
              <a:t> disappearance</a:t>
            </a:r>
            <a:endParaRPr lang="it-IT" sz="2000" b="1">
              <a:latin typeface="+mj-lt"/>
            </a:endParaRPr>
          </a:p>
        </p:txBody>
      </p:sp>
      <p:sp>
        <p:nvSpPr>
          <p:cNvPr id="19" name="Rectangle 18"/>
          <p:cNvSpPr/>
          <p:nvPr/>
        </p:nvSpPr>
        <p:spPr>
          <a:xfrm>
            <a:off x="6411939" y="1120251"/>
            <a:ext cx="2423583" cy="708549"/>
          </a:xfrm>
          <a:prstGeom prst="rect">
            <a:avLst/>
          </a:prstGeom>
          <a:solidFill>
            <a:schemeClr val="accent2">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p:cNvSpPr txBox="1"/>
          <p:nvPr/>
        </p:nvSpPr>
        <p:spPr>
          <a:xfrm>
            <a:off x="6324600" y="2438400"/>
            <a:ext cx="2656954" cy="1200329"/>
          </a:xfrm>
          <a:prstGeom prst="rect">
            <a:avLst/>
          </a:prstGeom>
          <a:noFill/>
          <a:ln w="38100">
            <a:noFill/>
          </a:ln>
        </p:spPr>
        <p:txBody>
          <a:bodyPr wrap="square" rtlCol="0">
            <a:spAutoFit/>
          </a:bodyPr>
          <a:lstStyle/>
          <a:p>
            <a:pPr>
              <a:spcAft>
                <a:spcPts val="1200"/>
              </a:spcAft>
            </a:pPr>
            <a:r>
              <a:rPr lang="it-IT" b="1" smtClean="0">
                <a:solidFill>
                  <a:srgbClr val="FF0000"/>
                </a:solidFill>
                <a:latin typeface="+mj-lt"/>
                <a:cs typeface="Arial" panose="020B0604020202020204" pitchFamily="34" charset="0"/>
                <a:sym typeface="Wingdings" panose="05000000000000000000" pitchFamily="2" charset="2"/>
              </a:rPr>
              <a:t>Exploit interference in </a:t>
            </a:r>
            <a:r>
              <a:rPr lang="it-IT" b="1" smtClean="0">
                <a:solidFill>
                  <a:srgbClr val="FF0000"/>
                </a:solidFill>
                <a:latin typeface="Symbol" panose="05050102010706020507" pitchFamily="18" charset="2"/>
                <a:cs typeface="Arial" panose="020B0604020202020204" pitchFamily="34" charset="0"/>
                <a:sym typeface="Wingdings" panose="05000000000000000000" pitchFamily="2" charset="2"/>
              </a:rPr>
              <a:t>n</a:t>
            </a:r>
            <a:r>
              <a:rPr lang="it-IT" b="1" smtClean="0">
                <a:solidFill>
                  <a:srgbClr val="FF0000"/>
                </a:solidFill>
                <a:latin typeface="+mj-lt"/>
                <a:cs typeface="Arial" panose="020B0604020202020204" pitchFamily="34" charset="0"/>
                <a:sym typeface="Wingdings" panose="05000000000000000000" pitchFamily="2" charset="2"/>
              </a:rPr>
              <a:t> oscillations between atmospheric and solar term;</a:t>
            </a:r>
          </a:p>
        </p:txBody>
      </p:sp>
      <p:pic>
        <p:nvPicPr>
          <p:cNvPr id="21" name="Picture 20"/>
          <p:cNvPicPr>
            <a:picLocks noChangeAspect="1"/>
          </p:cNvPicPr>
          <p:nvPr/>
        </p:nvPicPr>
        <p:blipFill>
          <a:blip r:embed="rId6"/>
          <a:stretch>
            <a:fillRect/>
          </a:stretch>
        </p:blipFill>
        <p:spPr>
          <a:xfrm>
            <a:off x="169961" y="2209800"/>
            <a:ext cx="5468839" cy="3404672"/>
          </a:xfrm>
          <a:prstGeom prst="rect">
            <a:avLst/>
          </a:prstGeom>
        </p:spPr>
      </p:pic>
      <p:sp>
        <p:nvSpPr>
          <p:cNvPr id="22" name="Content Placeholder 2"/>
          <p:cNvSpPr>
            <a:spLocks noGrp="1"/>
          </p:cNvSpPr>
          <p:nvPr>
            <p:ph idx="1"/>
          </p:nvPr>
        </p:nvSpPr>
        <p:spPr>
          <a:xfrm>
            <a:off x="493210" y="5715000"/>
            <a:ext cx="4688390" cy="486661"/>
          </a:xfrm>
        </p:spPr>
        <p:txBody>
          <a:bodyPr>
            <a:noAutofit/>
          </a:bodyPr>
          <a:lstStyle/>
          <a:p>
            <a:pPr marL="0" indent="0">
              <a:buNone/>
            </a:pPr>
            <a:r>
              <a:rPr lang="it-IT" sz="2000" smtClean="0"/>
              <a:t>Requires exceptional energy resolution </a:t>
            </a:r>
            <a:endParaRPr lang="it-IT" sz="2000" smtClean="0">
              <a:latin typeface="+mj-lt"/>
            </a:endParaRPr>
          </a:p>
        </p:txBody>
      </p:sp>
      <p:pic>
        <p:nvPicPr>
          <p:cNvPr id="23"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3773" y="3810000"/>
            <a:ext cx="2991627" cy="147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p:nvPicPr>
        <p:blipFill>
          <a:blip r:embed="rId8"/>
          <a:stretch>
            <a:fillRect/>
          </a:stretch>
        </p:blipFill>
        <p:spPr>
          <a:xfrm>
            <a:off x="5562600" y="5410200"/>
            <a:ext cx="3352800" cy="1156983"/>
          </a:xfrm>
          <a:prstGeom prst="rect">
            <a:avLst/>
          </a:prstGeom>
        </p:spPr>
      </p:pic>
    </p:spTree>
    <p:extLst>
      <p:ext uri="{BB962C8B-B14F-4D97-AF65-F5344CB8AC3E}">
        <p14:creationId xmlns:p14="http://schemas.microsoft.com/office/powerpoint/2010/main" val="850142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098" y="3165052"/>
            <a:ext cx="2769712" cy="369294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36551" y="1177759"/>
            <a:ext cx="4021664" cy="2262186"/>
          </a:xfrm>
          <a:prstGeom prst="rect">
            <a:avLst/>
          </a:prstGeom>
        </p:spPr>
      </p:pic>
      <p:sp>
        <p:nvSpPr>
          <p:cNvPr id="4" name="Title 1"/>
          <p:cNvSpPr txBox="1">
            <a:spLocks/>
          </p:cNvSpPr>
          <p:nvPr/>
        </p:nvSpPr>
        <p:spPr>
          <a:xfrm>
            <a:off x="2628" y="0"/>
            <a:ext cx="9144000" cy="685800"/>
          </a:xfrm>
          <a:prstGeom prst="rect">
            <a:avLst/>
          </a:prstGeom>
          <a:solidFill>
            <a:srgbClr val="FFC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JUNO@MI: attivita’ a Milano</a:t>
            </a:r>
            <a:endParaRPr lang="it-IT" dirty="0"/>
          </a:p>
        </p:txBody>
      </p:sp>
      <p:sp>
        <p:nvSpPr>
          <p:cNvPr id="14" name="TextBox 13"/>
          <p:cNvSpPr txBox="1"/>
          <p:nvPr/>
        </p:nvSpPr>
        <p:spPr>
          <a:xfrm>
            <a:off x="188570" y="929785"/>
            <a:ext cx="5829960" cy="2031325"/>
          </a:xfrm>
          <a:prstGeom prst="rect">
            <a:avLst/>
          </a:prstGeom>
          <a:noFill/>
        </p:spPr>
        <p:txBody>
          <a:bodyPr wrap="square" rtlCol="0">
            <a:spAutoFit/>
          </a:bodyPr>
          <a:lstStyle/>
          <a:p>
            <a:r>
              <a:rPr lang="it-IT" b="1" dirty="0" smtClean="0"/>
              <a:t>Purificazione dello scintillatore con distillazione e gas stripping con vapore</a:t>
            </a:r>
          </a:p>
          <a:p>
            <a:pPr marL="285750" indent="-285750">
              <a:buFont typeface="Arial" panose="020B0604020202020204" pitchFamily="34" charset="0"/>
              <a:buChar char="•"/>
            </a:pPr>
            <a:r>
              <a:rPr lang="it-IT" dirty="0" smtClean="0"/>
              <a:t>I due relativi impianti pilota già realizzati, installati presso il sito di Daya Bay e messi in opera</a:t>
            </a:r>
          </a:p>
          <a:p>
            <a:pPr marL="285750" indent="-285750">
              <a:buFont typeface="Arial" panose="020B0604020202020204" pitchFamily="34" charset="0"/>
              <a:buChar char="•"/>
            </a:pPr>
            <a:r>
              <a:rPr lang="it-IT" dirty="0" smtClean="0"/>
              <a:t>4000 litri di scintillatore processati all’inizio di giugno</a:t>
            </a:r>
          </a:p>
          <a:p>
            <a:pPr marL="285750" indent="-285750">
              <a:buFont typeface="Arial" panose="020B0604020202020204" pitchFamily="34" charset="0"/>
              <a:buChar char="•"/>
            </a:pPr>
            <a:r>
              <a:rPr lang="it-IT" dirty="0" smtClean="0"/>
              <a:t>Test ottici su campioni prelevati dopo il processo molto positivi </a:t>
            </a:r>
            <a:r>
              <a:rPr lang="it-IT" smtClean="0"/>
              <a:t>per l’assorbanza</a:t>
            </a:r>
            <a:endParaRPr lang="it-IT" dirty="0" smtClean="0"/>
          </a:p>
        </p:txBody>
      </p:sp>
      <p:sp>
        <p:nvSpPr>
          <p:cNvPr id="26" name="CasellaDiTesto 10"/>
          <p:cNvSpPr txBox="1"/>
          <p:nvPr/>
        </p:nvSpPr>
        <p:spPr>
          <a:xfrm>
            <a:off x="6693665" y="6345220"/>
            <a:ext cx="2377440" cy="372793"/>
          </a:xfrm>
          <a:prstGeom prst="rect">
            <a:avLst/>
          </a:prstGeom>
          <a:solidFill>
            <a:srgbClr val="FFFF00"/>
          </a:solidFill>
        </p:spPr>
        <p:txBody>
          <a:bodyPr wrap="square" rtlCol="0">
            <a:spAutoFit/>
          </a:bodyPr>
          <a:lstStyle/>
          <a:p>
            <a:r>
              <a:rPr lang="en-US" dirty="0" smtClean="0"/>
              <a:t>Steam stripping Unit</a:t>
            </a:r>
            <a:endParaRPr lang="en-US" dirty="0"/>
          </a:p>
        </p:txBody>
      </p:sp>
      <p:sp>
        <p:nvSpPr>
          <p:cNvPr id="27" name="CasellaDiTesto 7"/>
          <p:cNvSpPr txBox="1"/>
          <p:nvPr/>
        </p:nvSpPr>
        <p:spPr>
          <a:xfrm>
            <a:off x="7123782" y="4862547"/>
            <a:ext cx="1962443" cy="369332"/>
          </a:xfrm>
          <a:prstGeom prst="rect">
            <a:avLst/>
          </a:prstGeom>
          <a:solidFill>
            <a:srgbClr val="FFFF00"/>
          </a:solidFill>
        </p:spPr>
        <p:txBody>
          <a:bodyPr wrap="square" rtlCol="0">
            <a:spAutoFit/>
          </a:bodyPr>
          <a:lstStyle/>
          <a:p>
            <a:r>
              <a:rPr lang="en-US" dirty="0" smtClean="0"/>
              <a:t>Distillation Unit</a:t>
            </a:r>
            <a:endParaRPr lang="en-US" dirty="0"/>
          </a:p>
        </p:txBody>
      </p:sp>
      <p:sp>
        <p:nvSpPr>
          <p:cNvPr id="28" name="Freccia in su 8"/>
          <p:cNvSpPr/>
          <p:nvPr/>
        </p:nvSpPr>
        <p:spPr>
          <a:xfrm>
            <a:off x="7790298" y="4203177"/>
            <a:ext cx="386862" cy="6189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949" y="147406"/>
            <a:ext cx="490346" cy="456022"/>
          </a:xfrm>
          <a:prstGeom prst="rect">
            <a:avLst/>
          </a:prstGeom>
        </p:spPr>
      </p:pic>
      <p:sp>
        <p:nvSpPr>
          <p:cNvPr id="30" name="TextBox 29"/>
          <p:cNvSpPr txBox="1"/>
          <p:nvPr/>
        </p:nvSpPr>
        <p:spPr>
          <a:xfrm>
            <a:off x="119951" y="2961110"/>
            <a:ext cx="4145556" cy="3416320"/>
          </a:xfrm>
          <a:prstGeom prst="rect">
            <a:avLst/>
          </a:prstGeom>
          <a:noFill/>
        </p:spPr>
        <p:txBody>
          <a:bodyPr wrap="square" rtlCol="0">
            <a:spAutoFit/>
          </a:bodyPr>
          <a:lstStyle/>
          <a:p>
            <a:endParaRPr lang="it-IT" dirty="0" smtClean="0"/>
          </a:p>
          <a:p>
            <a:r>
              <a:rPr lang="it-IT" b="1" dirty="0" smtClean="0"/>
              <a:t>Stadi successivi del lavoro per i prossimi mesi/anno</a:t>
            </a:r>
          </a:p>
          <a:p>
            <a:pPr marL="285750" indent="-285750">
              <a:buFont typeface="Arial" panose="020B0604020202020204" pitchFamily="34" charset="0"/>
              <a:buChar char="•"/>
            </a:pPr>
            <a:r>
              <a:rPr lang="it-IT" dirty="0" smtClean="0"/>
              <a:t>integrazione con gli impianti del gruppo</a:t>
            </a:r>
          </a:p>
          <a:p>
            <a:pPr lvl="1"/>
            <a:r>
              <a:rPr lang="it-IT" dirty="0" smtClean="0"/>
              <a:t> cinese : water </a:t>
            </a:r>
            <a:r>
              <a:rPr lang="it-IT" dirty="0" err="1" smtClean="0"/>
              <a:t>extraction</a:t>
            </a:r>
            <a:r>
              <a:rPr lang="it-IT" dirty="0" smtClean="0"/>
              <a:t> e </a:t>
            </a:r>
          </a:p>
          <a:p>
            <a:pPr lvl="1"/>
            <a:r>
              <a:rPr lang="it-IT" dirty="0" smtClean="0"/>
              <a:t>assorbimento con allumina</a:t>
            </a:r>
          </a:p>
          <a:p>
            <a:pPr marL="285750" indent="-285750">
              <a:buFont typeface="Arial" panose="020B0604020202020204" pitchFamily="34" charset="0"/>
              <a:buChar char="•"/>
            </a:pPr>
            <a:r>
              <a:rPr lang="it-IT" dirty="0" smtClean="0"/>
              <a:t>riempimento di un rivelatore di </a:t>
            </a:r>
            <a:r>
              <a:rPr lang="it-IT" smtClean="0"/>
              <a:t>Daya Bay per </a:t>
            </a:r>
            <a:r>
              <a:rPr lang="it-IT" dirty="0" smtClean="0"/>
              <a:t>misure di radioattività  </a:t>
            </a:r>
          </a:p>
          <a:p>
            <a:pPr lvl="1"/>
            <a:r>
              <a:rPr lang="it-IT" dirty="0" smtClean="0"/>
              <a:t>@ 10</a:t>
            </a:r>
            <a:r>
              <a:rPr lang="it-IT" baseline="30000" dirty="0" smtClean="0"/>
              <a:t>-15 </a:t>
            </a:r>
            <a:r>
              <a:rPr lang="it-IT" dirty="0" smtClean="0"/>
              <a:t>g/g U e </a:t>
            </a:r>
            <a:r>
              <a:rPr lang="it-IT" dirty="0" err="1" smtClean="0"/>
              <a:t>Th</a:t>
            </a:r>
            <a:endParaRPr lang="it-IT" dirty="0" smtClean="0"/>
          </a:p>
          <a:p>
            <a:endParaRPr lang="it-IT" dirty="0" smtClean="0"/>
          </a:p>
          <a:p>
            <a:r>
              <a:rPr lang="it-IT" b="1" dirty="0" smtClean="0"/>
              <a:t>Per gli impianti finali in corso gara per </a:t>
            </a:r>
          </a:p>
          <a:p>
            <a:r>
              <a:rPr lang="it-IT" b="1" dirty="0" smtClean="0"/>
              <a:t>affidare la progettazione preliminare </a:t>
            </a:r>
            <a:endParaRPr lang="it-IT" b="1" dirty="0"/>
          </a:p>
        </p:txBody>
      </p:sp>
    </p:spTree>
    <p:extLst>
      <p:ext uri="{BB962C8B-B14F-4D97-AF65-F5344CB8AC3E}">
        <p14:creationId xmlns:p14="http://schemas.microsoft.com/office/powerpoint/2010/main" val="1181666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FFC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JUNO@MI: attivita’ a Milano</a:t>
            </a:r>
            <a:endParaRPr lang="it-IT"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5949" y="147406"/>
            <a:ext cx="490346" cy="456022"/>
          </a:xfrm>
          <a:prstGeom prst="rect">
            <a:avLst/>
          </a:prstGeom>
        </p:spPr>
      </p:pic>
      <p:sp>
        <p:nvSpPr>
          <p:cNvPr id="12" name="TextBox 11"/>
          <p:cNvSpPr txBox="1"/>
          <p:nvPr/>
        </p:nvSpPr>
        <p:spPr>
          <a:xfrm>
            <a:off x="502121" y="669109"/>
            <a:ext cx="8435736" cy="3831818"/>
          </a:xfrm>
          <a:prstGeom prst="rect">
            <a:avLst/>
          </a:prstGeom>
          <a:noFill/>
        </p:spPr>
        <p:txBody>
          <a:bodyPr wrap="square">
            <a:spAutoFit/>
          </a:bodyPr>
          <a:lstStyle/>
          <a:p>
            <a:pPr marL="285750" indent="-285750" algn="just">
              <a:lnSpc>
                <a:spcPct val="150000"/>
              </a:lnSpc>
              <a:buFont typeface="Wingdings" panose="05000000000000000000" pitchFamily="2" charset="2"/>
              <a:buChar char="ü"/>
              <a:defRPr/>
            </a:pPr>
            <a:r>
              <a:rPr lang="it-IT" dirty="0" smtClean="0">
                <a:solidFill>
                  <a:srgbClr val="4472C4">
                    <a:lumMod val="50000"/>
                  </a:srgbClr>
                </a:solidFill>
              </a:rPr>
              <a:t>In sede Laboratorio general </a:t>
            </a:r>
            <a:r>
              <a:rPr lang="it-IT" dirty="0" err="1" smtClean="0">
                <a:solidFill>
                  <a:srgbClr val="4472C4">
                    <a:lumMod val="50000"/>
                  </a:srgbClr>
                </a:solidFill>
              </a:rPr>
              <a:t>purpose</a:t>
            </a:r>
            <a:r>
              <a:rPr lang="it-IT" dirty="0" smtClean="0">
                <a:solidFill>
                  <a:srgbClr val="4472C4">
                    <a:lumMod val="50000"/>
                  </a:srgbClr>
                </a:solidFill>
              </a:rPr>
              <a:t> per caratterizzazione di scintillatori e </a:t>
            </a:r>
            <a:r>
              <a:rPr lang="it-IT" dirty="0" err="1" smtClean="0">
                <a:solidFill>
                  <a:srgbClr val="4472C4">
                    <a:lumMod val="50000"/>
                  </a:srgbClr>
                </a:solidFill>
              </a:rPr>
              <a:t>PMTs</a:t>
            </a:r>
            <a:endParaRPr lang="it-IT" dirty="0" smtClean="0">
              <a:solidFill>
                <a:srgbClr val="4472C4">
                  <a:lumMod val="50000"/>
                </a:srgbClr>
              </a:solidFill>
            </a:endParaRPr>
          </a:p>
          <a:p>
            <a:pPr algn="just">
              <a:lnSpc>
                <a:spcPct val="150000"/>
              </a:lnSpc>
              <a:defRPr/>
            </a:pPr>
            <a:endParaRPr lang="it-IT" dirty="0" smtClean="0">
              <a:solidFill>
                <a:srgbClr val="4472C4">
                  <a:lumMod val="50000"/>
                </a:srgbClr>
              </a:solidFill>
            </a:endParaRPr>
          </a:p>
          <a:p>
            <a:pPr algn="just">
              <a:lnSpc>
                <a:spcPct val="150000"/>
              </a:lnSpc>
              <a:defRPr/>
            </a:pPr>
            <a:r>
              <a:rPr lang="it-IT" dirty="0" smtClean="0">
                <a:solidFill>
                  <a:srgbClr val="4472C4">
                    <a:lumMod val="50000"/>
                  </a:srgbClr>
                </a:solidFill>
              </a:rPr>
              <a:t>Capacità di misura :</a:t>
            </a:r>
          </a:p>
          <a:p>
            <a:pPr marL="257175" indent="-257175" algn="just">
              <a:lnSpc>
                <a:spcPct val="150000"/>
              </a:lnSpc>
              <a:buFont typeface="+mj-lt"/>
              <a:buAutoNum type="arabicPeriod"/>
              <a:defRPr/>
            </a:pPr>
            <a:r>
              <a:rPr lang="it-IT" dirty="0" smtClean="0">
                <a:solidFill>
                  <a:srgbClr val="4472C4">
                    <a:lumMod val="50000"/>
                  </a:srgbClr>
                </a:solidFill>
              </a:rPr>
              <a:t>PMT: </a:t>
            </a:r>
            <a:r>
              <a:rPr lang="it-IT" dirty="0" err="1" smtClean="0">
                <a:solidFill>
                  <a:srgbClr val="4472C4">
                    <a:lumMod val="50000"/>
                  </a:srgbClr>
                </a:solidFill>
              </a:rPr>
              <a:t>S.e.r</a:t>
            </a:r>
            <a:r>
              <a:rPr lang="it-IT" dirty="0" smtClean="0">
                <a:solidFill>
                  <a:srgbClr val="4472C4">
                    <a:lumMod val="50000"/>
                  </a:srgbClr>
                </a:solidFill>
              </a:rPr>
              <a:t>, TTS, </a:t>
            </a:r>
            <a:r>
              <a:rPr lang="it-IT" dirty="0" err="1" smtClean="0">
                <a:solidFill>
                  <a:srgbClr val="4472C4">
                    <a:lumMod val="50000"/>
                  </a:srgbClr>
                </a:solidFill>
              </a:rPr>
              <a:t>After</a:t>
            </a:r>
            <a:r>
              <a:rPr lang="it-IT" dirty="0" smtClean="0">
                <a:solidFill>
                  <a:srgbClr val="4472C4">
                    <a:lumMod val="50000"/>
                  </a:srgbClr>
                </a:solidFill>
              </a:rPr>
              <a:t> </a:t>
            </a:r>
            <a:r>
              <a:rPr lang="it-IT" dirty="0" err="1" smtClean="0">
                <a:solidFill>
                  <a:srgbClr val="4472C4">
                    <a:lumMod val="50000"/>
                  </a:srgbClr>
                </a:solidFill>
              </a:rPr>
              <a:t>Pulses</a:t>
            </a:r>
            <a:r>
              <a:rPr lang="it-IT" dirty="0" smtClean="0">
                <a:solidFill>
                  <a:srgbClr val="4472C4">
                    <a:lumMod val="50000"/>
                  </a:srgbClr>
                </a:solidFill>
              </a:rPr>
              <a:t>, linearità…</a:t>
            </a:r>
          </a:p>
          <a:p>
            <a:pPr marL="257175" indent="-257175" algn="just">
              <a:lnSpc>
                <a:spcPct val="150000"/>
              </a:lnSpc>
              <a:buFont typeface="+mj-lt"/>
              <a:buAutoNum type="arabicPeriod"/>
              <a:defRPr/>
            </a:pPr>
            <a:r>
              <a:rPr lang="it-IT" dirty="0" smtClean="0">
                <a:solidFill>
                  <a:srgbClr val="4472C4">
                    <a:lumMod val="50000"/>
                  </a:srgbClr>
                </a:solidFill>
              </a:rPr>
              <a:t>Scintillatori:</a:t>
            </a:r>
          </a:p>
          <a:p>
            <a:pPr marL="600075" lvl="1" indent="-257175" algn="just">
              <a:lnSpc>
                <a:spcPct val="150000"/>
              </a:lnSpc>
              <a:buFont typeface="Arial" panose="020B0604020202020204" pitchFamily="34" charset="0"/>
              <a:buChar char="•"/>
              <a:defRPr/>
            </a:pPr>
            <a:r>
              <a:rPr lang="it-IT" dirty="0" smtClean="0">
                <a:solidFill>
                  <a:srgbClr val="4472C4">
                    <a:lumMod val="50000"/>
                  </a:srgbClr>
                </a:solidFill>
              </a:rPr>
              <a:t>Apparato per la misura del tempo decadimento (Single </a:t>
            </a:r>
            <a:r>
              <a:rPr lang="it-IT" dirty="0" err="1" smtClean="0">
                <a:solidFill>
                  <a:srgbClr val="4472C4">
                    <a:lumMod val="50000"/>
                  </a:srgbClr>
                </a:solidFill>
              </a:rPr>
              <a:t>photoelectron</a:t>
            </a:r>
            <a:r>
              <a:rPr lang="it-IT" dirty="0" smtClean="0">
                <a:solidFill>
                  <a:srgbClr val="4472C4">
                    <a:lumMod val="50000"/>
                  </a:srgbClr>
                </a:solidFill>
              </a:rPr>
              <a:t> </a:t>
            </a:r>
            <a:r>
              <a:rPr lang="it-IT" dirty="0" err="1" smtClean="0">
                <a:solidFill>
                  <a:srgbClr val="4472C4">
                    <a:lumMod val="50000"/>
                  </a:srgbClr>
                </a:solidFill>
              </a:rPr>
              <a:t>technique</a:t>
            </a:r>
            <a:r>
              <a:rPr lang="it-IT" dirty="0" smtClean="0">
                <a:solidFill>
                  <a:srgbClr val="4472C4">
                    <a:lumMod val="50000"/>
                  </a:srgbClr>
                </a:solidFill>
              </a:rPr>
              <a:t>)</a:t>
            </a:r>
          </a:p>
          <a:p>
            <a:pPr marL="600075" lvl="1" indent="-257175" algn="just">
              <a:lnSpc>
                <a:spcPct val="150000"/>
              </a:lnSpc>
              <a:buFont typeface="Arial" panose="020B0604020202020204" pitchFamily="34" charset="0"/>
              <a:buChar char="•"/>
              <a:defRPr/>
            </a:pPr>
            <a:r>
              <a:rPr lang="it-IT" dirty="0" smtClean="0">
                <a:solidFill>
                  <a:srgbClr val="4472C4">
                    <a:lumMod val="50000"/>
                  </a:srgbClr>
                </a:solidFill>
              </a:rPr>
              <a:t>Apparato per </a:t>
            </a:r>
            <a:r>
              <a:rPr lang="it-IT" dirty="0" err="1" smtClean="0">
                <a:solidFill>
                  <a:srgbClr val="4472C4">
                    <a:lumMod val="50000"/>
                  </a:srgbClr>
                </a:solidFill>
              </a:rPr>
              <a:t>mirure</a:t>
            </a:r>
            <a:r>
              <a:rPr lang="it-IT" dirty="0" smtClean="0">
                <a:solidFill>
                  <a:srgbClr val="4472C4">
                    <a:lumMod val="50000"/>
                  </a:srgbClr>
                </a:solidFill>
              </a:rPr>
              <a:t> di carica (resa </a:t>
            </a:r>
            <a:r>
              <a:rPr lang="it-IT" dirty="0" err="1" smtClean="0">
                <a:solidFill>
                  <a:srgbClr val="4472C4">
                    <a:lumMod val="50000"/>
                  </a:srgbClr>
                </a:solidFill>
              </a:rPr>
              <a:t>reltiva</a:t>
            </a:r>
            <a:r>
              <a:rPr lang="it-IT" dirty="0" smtClean="0">
                <a:solidFill>
                  <a:srgbClr val="4472C4">
                    <a:lumMod val="50000"/>
                  </a:srgbClr>
                </a:solidFill>
              </a:rPr>
              <a:t> di luce, linearità, spettroscopia, </a:t>
            </a:r>
            <a:r>
              <a:rPr lang="it-IT" dirty="0" err="1" smtClean="0">
                <a:solidFill>
                  <a:srgbClr val="4472C4">
                    <a:lumMod val="50000"/>
                  </a:srgbClr>
                </a:solidFill>
              </a:rPr>
              <a:t>etc</a:t>
            </a:r>
            <a:r>
              <a:rPr lang="it-IT" dirty="0" smtClean="0">
                <a:solidFill>
                  <a:srgbClr val="4472C4">
                    <a:lumMod val="50000"/>
                  </a:srgbClr>
                </a:solidFill>
              </a:rPr>
              <a:t>…) </a:t>
            </a:r>
          </a:p>
          <a:p>
            <a:pPr marL="600075" lvl="1" indent="-257175" algn="just">
              <a:lnSpc>
                <a:spcPct val="150000"/>
              </a:lnSpc>
              <a:buFont typeface="Arial" panose="020B0604020202020204" pitchFamily="34" charset="0"/>
              <a:buChar char="•"/>
              <a:defRPr/>
            </a:pPr>
            <a:r>
              <a:rPr lang="it-IT" b="1" smtClean="0">
                <a:solidFill>
                  <a:schemeClr val="accent2">
                    <a:lumMod val="50000"/>
                  </a:schemeClr>
                </a:solidFill>
              </a:rPr>
              <a:t>“Scintillator </a:t>
            </a:r>
            <a:r>
              <a:rPr lang="it-IT" b="1" dirty="0" err="1" smtClean="0">
                <a:solidFill>
                  <a:schemeClr val="accent2">
                    <a:lumMod val="50000"/>
                  </a:schemeClr>
                </a:solidFill>
              </a:rPr>
              <a:t>Attenuation</a:t>
            </a:r>
            <a:r>
              <a:rPr lang="it-IT" b="1" dirty="0" smtClean="0">
                <a:solidFill>
                  <a:schemeClr val="accent2">
                    <a:lumMod val="50000"/>
                  </a:schemeClr>
                </a:solidFill>
              </a:rPr>
              <a:t> </a:t>
            </a:r>
            <a:r>
              <a:rPr lang="it-IT" b="1" err="1" smtClean="0">
                <a:solidFill>
                  <a:schemeClr val="accent2">
                    <a:lumMod val="50000"/>
                  </a:schemeClr>
                </a:solidFill>
              </a:rPr>
              <a:t>Length</a:t>
            </a:r>
            <a:r>
              <a:rPr lang="it-IT" b="1" smtClean="0">
                <a:solidFill>
                  <a:schemeClr val="accent2">
                    <a:lumMod val="50000"/>
                  </a:schemeClr>
                </a:solidFill>
              </a:rPr>
              <a:t> Apparatus (SALA)”</a:t>
            </a:r>
            <a:endParaRPr lang="it-IT" b="1" dirty="0" smtClean="0">
              <a:solidFill>
                <a:schemeClr val="accent2">
                  <a:lumMod val="50000"/>
                </a:schemeClr>
              </a:solidFill>
            </a:endParaRPr>
          </a:p>
          <a:p>
            <a:pPr marL="600075" lvl="1" indent="-257175" algn="just">
              <a:lnSpc>
                <a:spcPct val="150000"/>
              </a:lnSpc>
              <a:buFont typeface="Arial" panose="020B0604020202020204" pitchFamily="34" charset="0"/>
              <a:buChar char="•"/>
              <a:defRPr/>
            </a:pPr>
            <a:r>
              <a:rPr lang="it-IT" b="1" dirty="0" smtClean="0">
                <a:solidFill>
                  <a:schemeClr val="accent2">
                    <a:lumMod val="50000"/>
                  </a:schemeClr>
                </a:solidFill>
              </a:rPr>
              <a:t>Sistema per la misura della risoluzione dello </a:t>
            </a:r>
            <a:r>
              <a:rPr lang="it-IT" b="1" dirty="0" err="1" smtClean="0">
                <a:solidFill>
                  <a:schemeClr val="accent2">
                    <a:lumMod val="50000"/>
                  </a:schemeClr>
                </a:solidFill>
              </a:rPr>
              <a:t>scintillator</a:t>
            </a:r>
            <a:endParaRPr lang="it-IT" b="1" dirty="0">
              <a:solidFill>
                <a:schemeClr val="accent2">
                  <a:lumMod val="50000"/>
                </a:schemeClr>
              </a:solidFill>
            </a:endParaRPr>
          </a:p>
        </p:txBody>
      </p:sp>
      <p:sp>
        <p:nvSpPr>
          <p:cNvPr id="16" name="Curved Left Arrow 15"/>
          <p:cNvSpPr/>
          <p:nvPr/>
        </p:nvSpPr>
        <p:spPr>
          <a:xfrm>
            <a:off x="6442020" y="3959958"/>
            <a:ext cx="452486" cy="95446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TextBox 17"/>
          <p:cNvSpPr txBox="1"/>
          <p:nvPr/>
        </p:nvSpPr>
        <p:spPr>
          <a:xfrm>
            <a:off x="3418731" y="4550749"/>
            <a:ext cx="2929215" cy="507831"/>
          </a:xfrm>
          <a:prstGeom prst="rect">
            <a:avLst/>
          </a:prstGeom>
          <a:noFill/>
        </p:spPr>
        <p:txBody>
          <a:bodyPr wrap="square">
            <a:spAutoFit/>
          </a:bodyPr>
          <a:lstStyle/>
          <a:p>
            <a:pPr algn="just">
              <a:lnSpc>
                <a:spcPct val="150000"/>
              </a:lnSpc>
              <a:defRPr/>
            </a:pPr>
            <a:r>
              <a:rPr lang="it-IT" b="1" dirty="0" smtClean="0">
                <a:solidFill>
                  <a:schemeClr val="tx1">
                    <a:lumMod val="85000"/>
                    <a:lumOff val="15000"/>
                  </a:schemeClr>
                </a:solidFill>
              </a:rPr>
              <a:t>Nuovi sistemi in costruzione</a:t>
            </a:r>
            <a:endParaRPr lang="it-IT" b="1" dirty="0">
              <a:solidFill>
                <a:schemeClr val="tx1">
                  <a:lumMod val="85000"/>
                  <a:lumOff val="15000"/>
                </a:schemeClr>
              </a:solidFill>
            </a:endParaRPr>
          </a:p>
        </p:txBody>
      </p:sp>
      <p:sp>
        <p:nvSpPr>
          <p:cNvPr id="19" name="TextBox 18"/>
          <p:cNvSpPr txBox="1"/>
          <p:nvPr/>
        </p:nvSpPr>
        <p:spPr>
          <a:xfrm>
            <a:off x="644837" y="5502257"/>
            <a:ext cx="5872245" cy="369332"/>
          </a:xfrm>
          <a:prstGeom prst="rect">
            <a:avLst/>
          </a:prstGeom>
          <a:noFill/>
        </p:spPr>
        <p:txBody>
          <a:bodyPr wrap="square" rtlCol="0">
            <a:spAutoFit/>
          </a:bodyPr>
          <a:lstStyle/>
          <a:p>
            <a:pPr marL="285750" indent="-285750">
              <a:buFont typeface="Wingdings" panose="05000000000000000000" pitchFamily="2" charset="2"/>
              <a:buChar char="ü"/>
            </a:pPr>
            <a:r>
              <a:rPr lang="it-IT" dirty="0" smtClean="0">
                <a:solidFill>
                  <a:srgbClr val="4472C4">
                    <a:lumMod val="50000"/>
                  </a:srgbClr>
                </a:solidFill>
              </a:rPr>
              <a:t>Partecipazione allo sviluppo software e MC</a:t>
            </a:r>
            <a:endParaRPr lang="en-US" dirty="0"/>
          </a:p>
        </p:txBody>
      </p:sp>
    </p:spTree>
    <p:extLst>
      <p:ext uri="{BB962C8B-B14F-4D97-AF65-F5344CB8AC3E}">
        <p14:creationId xmlns:p14="http://schemas.microsoft.com/office/powerpoint/2010/main" val="95428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209800"/>
            <a:ext cx="9144000" cy="12954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pPr algn="ctr"/>
            <a:r>
              <a:rPr lang="it-IT" sz="3600" smtClean="0"/>
              <a:t>Auger</a:t>
            </a:r>
            <a:endParaRPr lang="it-IT" sz="3600" dirty="0"/>
          </a:p>
        </p:txBody>
      </p:sp>
    </p:spTree>
    <p:extLst>
      <p:ext uri="{BB962C8B-B14F-4D97-AF65-F5344CB8AC3E}">
        <p14:creationId xmlns:p14="http://schemas.microsoft.com/office/powerpoint/2010/main" val="33578558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FFC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JUNO@ Milano: anagrafica e richieste finanziarie</a:t>
            </a:r>
            <a:endParaRPr lang="it-IT" dirty="0"/>
          </a:p>
        </p:txBody>
      </p:sp>
      <p:sp>
        <p:nvSpPr>
          <p:cNvPr id="6" name="TextBox 5"/>
          <p:cNvSpPr txBox="1"/>
          <p:nvPr/>
        </p:nvSpPr>
        <p:spPr>
          <a:xfrm>
            <a:off x="152400" y="762000"/>
            <a:ext cx="3918857" cy="3447098"/>
          </a:xfrm>
          <a:prstGeom prst="rect">
            <a:avLst/>
          </a:prstGeom>
          <a:noFill/>
          <a:ln w="38100">
            <a:solidFill>
              <a:srgbClr val="FFC000"/>
            </a:solidFill>
          </a:ln>
        </p:spPr>
        <p:txBody>
          <a:bodyPr wrap="square" rtlCol="0">
            <a:spAutoFit/>
          </a:bodyPr>
          <a:lstStyle/>
          <a:p>
            <a:r>
              <a:rPr lang="it-IT" sz="2000" b="1" smtClean="0">
                <a:latin typeface="+mj-lt"/>
              </a:rPr>
              <a:t>Ricercatori+Tecnologi</a:t>
            </a:r>
          </a:p>
          <a:p>
            <a:r>
              <a:rPr lang="it-IT" smtClean="0">
                <a:latin typeface="+mj-lt"/>
              </a:rPr>
              <a:t>Vito Antonelli		  50%</a:t>
            </a:r>
          </a:p>
          <a:p>
            <a:r>
              <a:rPr lang="it-IT" smtClean="0">
                <a:latin typeface="+mj-lt"/>
              </a:rPr>
              <a:t>Richard Ford		100%</a:t>
            </a:r>
          </a:p>
          <a:p>
            <a:r>
              <a:rPr lang="it-IT" smtClean="0">
                <a:latin typeface="+mj-lt"/>
              </a:rPr>
              <a:t>Andrej Formozov		100%</a:t>
            </a:r>
          </a:p>
          <a:p>
            <a:r>
              <a:rPr lang="it-IT" smtClean="0">
                <a:latin typeface="+mj-lt"/>
              </a:rPr>
              <a:t>Marco Grassi		100%</a:t>
            </a:r>
          </a:p>
          <a:p>
            <a:r>
              <a:rPr lang="it-IT" smtClean="0">
                <a:latin typeface="+mj-lt"/>
              </a:rPr>
              <a:t>Paolo Lombardi:	                50%</a:t>
            </a:r>
          </a:p>
          <a:p>
            <a:r>
              <a:rPr lang="it-IT" smtClean="0">
                <a:latin typeface="+mj-lt"/>
              </a:rPr>
              <a:t>Emanuela Meroni:               40%</a:t>
            </a:r>
          </a:p>
          <a:p>
            <a:r>
              <a:rPr lang="it-IT" smtClean="0">
                <a:latin typeface="+mj-lt"/>
              </a:rPr>
              <a:t>R.Pompilio:		100%</a:t>
            </a:r>
          </a:p>
          <a:p>
            <a:r>
              <a:rPr lang="it-IT" b="1" smtClean="0">
                <a:latin typeface="+mj-lt"/>
              </a:rPr>
              <a:t>*Gioacchino Ranucci</a:t>
            </a:r>
            <a:r>
              <a:rPr lang="it-IT" smtClean="0">
                <a:latin typeface="+mj-lt"/>
              </a:rPr>
              <a:t>:	 60%</a:t>
            </a:r>
          </a:p>
          <a:p>
            <a:r>
              <a:rPr lang="it-IT" smtClean="0">
                <a:latin typeface="+mj-lt"/>
              </a:rPr>
              <a:t>Alessandra Re:		 20%</a:t>
            </a:r>
          </a:p>
          <a:p>
            <a:r>
              <a:rPr lang="it-IT" smtClean="0">
                <a:latin typeface="+mj-lt"/>
              </a:rPr>
              <a:t>-------------------------------------------------</a:t>
            </a:r>
          </a:p>
          <a:p>
            <a:r>
              <a:rPr lang="it-IT" b="1" smtClean="0">
                <a:latin typeface="+mj-lt"/>
              </a:rPr>
              <a:t>Totale </a:t>
            </a:r>
            <a:r>
              <a:rPr lang="it-IT" b="1">
                <a:latin typeface="+mj-lt"/>
              </a:rPr>
              <a:t>	</a:t>
            </a:r>
            <a:r>
              <a:rPr lang="it-IT" b="1" smtClean="0">
                <a:latin typeface="+mj-lt"/>
              </a:rPr>
              <a:t>	             6.2 FTE</a:t>
            </a:r>
          </a:p>
        </p:txBody>
      </p:sp>
      <p:sp>
        <p:nvSpPr>
          <p:cNvPr id="9" name="TextBox 8"/>
          <p:cNvSpPr txBox="1"/>
          <p:nvPr/>
        </p:nvSpPr>
        <p:spPr>
          <a:xfrm>
            <a:off x="152400" y="4851202"/>
            <a:ext cx="3918857" cy="1785104"/>
          </a:xfrm>
          <a:prstGeom prst="rect">
            <a:avLst/>
          </a:prstGeom>
          <a:noFill/>
          <a:ln w="38100">
            <a:solidFill>
              <a:srgbClr val="FFC000"/>
            </a:solidFill>
          </a:ln>
        </p:spPr>
        <p:txBody>
          <a:bodyPr wrap="square" rtlCol="0">
            <a:spAutoFit/>
          </a:bodyPr>
          <a:lstStyle/>
          <a:p>
            <a:r>
              <a:rPr lang="it-IT" sz="2000" b="1" smtClean="0">
                <a:latin typeface="+mj-lt"/>
              </a:rPr>
              <a:t>Tecnici</a:t>
            </a:r>
          </a:p>
          <a:p>
            <a:r>
              <a:rPr lang="it-IT" smtClean="0">
                <a:latin typeface="+mj-lt"/>
              </a:rPr>
              <a:t>Augusto Brigatti:		50%</a:t>
            </a:r>
          </a:p>
          <a:p>
            <a:r>
              <a:rPr lang="it-IT" smtClean="0">
                <a:latin typeface="+mj-lt"/>
              </a:rPr>
              <a:t>Paolo Saggese:		50%</a:t>
            </a:r>
          </a:p>
          <a:p>
            <a:r>
              <a:rPr lang="it-IT" smtClean="0">
                <a:latin typeface="+mj-lt"/>
              </a:rPr>
              <a:t>Sergio Parmeggiano: 	20%</a:t>
            </a:r>
          </a:p>
          <a:p>
            <a:r>
              <a:rPr lang="it-IT" smtClean="0">
                <a:latin typeface="+mj-lt"/>
              </a:rPr>
              <a:t>-------------------------------------------</a:t>
            </a:r>
          </a:p>
          <a:p>
            <a:r>
              <a:rPr lang="it-IT" b="1" smtClean="0">
                <a:latin typeface="+mj-lt"/>
              </a:rPr>
              <a:t>Totale		             1.2 FTE</a:t>
            </a:r>
          </a:p>
        </p:txBody>
      </p:sp>
      <p:cxnSp>
        <p:nvCxnSpPr>
          <p:cNvPr id="5" name="Straight Arrow Connector 4"/>
          <p:cNvCxnSpPr/>
          <p:nvPr/>
        </p:nvCxnSpPr>
        <p:spPr>
          <a:xfrm flipH="1">
            <a:off x="3886200" y="1752600"/>
            <a:ext cx="10380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886200" y="2895600"/>
            <a:ext cx="10380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46056" y="1600200"/>
            <a:ext cx="2667000" cy="369332"/>
          </a:xfrm>
          <a:prstGeom prst="rect">
            <a:avLst/>
          </a:prstGeom>
          <a:noFill/>
        </p:spPr>
        <p:txBody>
          <a:bodyPr wrap="square" rtlCol="0">
            <a:spAutoFit/>
          </a:bodyPr>
          <a:lstStyle/>
          <a:p>
            <a:r>
              <a:rPr lang="it-IT" smtClean="0"/>
              <a:t>Nuovo dottorando</a:t>
            </a:r>
            <a:endParaRPr lang="it-IT"/>
          </a:p>
        </p:txBody>
      </p:sp>
      <p:sp>
        <p:nvSpPr>
          <p:cNvPr id="10" name="TextBox 9"/>
          <p:cNvSpPr txBox="1"/>
          <p:nvPr/>
        </p:nvSpPr>
        <p:spPr>
          <a:xfrm>
            <a:off x="5029200" y="2667000"/>
            <a:ext cx="2667000" cy="369332"/>
          </a:xfrm>
          <a:prstGeom prst="rect">
            <a:avLst/>
          </a:prstGeom>
          <a:noFill/>
        </p:spPr>
        <p:txBody>
          <a:bodyPr wrap="square" rtlCol="0">
            <a:spAutoFit/>
          </a:bodyPr>
          <a:lstStyle/>
          <a:p>
            <a:r>
              <a:rPr lang="it-IT" smtClean="0"/>
              <a:t>Nuovo AR tecnologico</a:t>
            </a:r>
            <a:endParaRPr lang="it-IT"/>
          </a:p>
        </p:txBody>
      </p:sp>
      <p:sp>
        <p:nvSpPr>
          <p:cNvPr id="11" name="TextBox 10"/>
          <p:cNvSpPr txBox="1"/>
          <p:nvPr/>
        </p:nvSpPr>
        <p:spPr>
          <a:xfrm>
            <a:off x="152399" y="4167639"/>
            <a:ext cx="3918857" cy="369332"/>
          </a:xfrm>
          <a:prstGeom prst="rect">
            <a:avLst/>
          </a:prstGeom>
          <a:noFill/>
        </p:spPr>
        <p:txBody>
          <a:bodyPr wrap="square" rtlCol="0">
            <a:spAutoFit/>
          </a:bodyPr>
          <a:lstStyle/>
          <a:p>
            <a:r>
              <a:rPr lang="it-IT" smtClean="0"/>
              <a:t>*Responsabile locale e nazionale</a:t>
            </a:r>
            <a:endParaRPr lang="it-IT"/>
          </a:p>
        </p:txBody>
      </p:sp>
    </p:spTree>
    <p:extLst>
      <p:ext uri="{BB962C8B-B14F-4D97-AF65-F5344CB8AC3E}">
        <p14:creationId xmlns:p14="http://schemas.microsoft.com/office/powerpoint/2010/main" val="497417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FFC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JUNO@ Milano: anagrafica e richieste finanziarie </a:t>
            </a:r>
            <a:endParaRPr lang="it-IT" dirty="0"/>
          </a:p>
        </p:txBody>
      </p:sp>
      <p:graphicFrame>
        <p:nvGraphicFramePr>
          <p:cNvPr id="7" name="Table 6"/>
          <p:cNvGraphicFramePr>
            <a:graphicFrameLocks noGrp="1"/>
          </p:cNvGraphicFramePr>
          <p:nvPr>
            <p:extLst>
              <p:ext uri="{D42A27DB-BD31-4B8C-83A1-F6EECF244321}">
                <p14:modId xmlns:p14="http://schemas.microsoft.com/office/powerpoint/2010/main" val="206267687"/>
              </p:ext>
            </p:extLst>
          </p:nvPr>
        </p:nvGraphicFramePr>
        <p:xfrm>
          <a:off x="155028" y="990600"/>
          <a:ext cx="8912772" cy="5728165"/>
        </p:xfrm>
        <a:graphic>
          <a:graphicData uri="http://schemas.openxmlformats.org/drawingml/2006/table">
            <a:tbl>
              <a:tblPr firstRow="1" bandRow="1">
                <a:tableStyleId>{5C22544A-7EE6-4342-B048-85BDC9FD1C3A}</a:tableStyleId>
              </a:tblPr>
              <a:tblGrid>
                <a:gridCol w="2444127"/>
                <a:gridCol w="2357635"/>
                <a:gridCol w="4111010"/>
              </a:tblGrid>
              <a:tr h="417170">
                <a:tc>
                  <a:txBody>
                    <a:bodyPr/>
                    <a:lstStyle/>
                    <a:p>
                      <a:r>
                        <a:rPr lang="it-IT" smtClean="0"/>
                        <a:t>Capitolo</a:t>
                      </a:r>
                      <a:endParaRPr lang="it-IT"/>
                    </a:p>
                  </a:txBody>
                  <a:tcPr>
                    <a:solidFill>
                      <a:srgbClr val="FFC000"/>
                    </a:solidFill>
                  </a:tcPr>
                </a:tc>
                <a:tc>
                  <a:txBody>
                    <a:bodyPr/>
                    <a:lstStyle/>
                    <a:p>
                      <a:r>
                        <a:rPr lang="it-IT" smtClean="0"/>
                        <a:t>Richieste</a:t>
                      </a:r>
                      <a:endParaRPr lang="it-IT"/>
                    </a:p>
                  </a:txBody>
                  <a:tcPr>
                    <a:solidFill>
                      <a:srgbClr val="FFC000"/>
                    </a:solidFill>
                  </a:tcPr>
                </a:tc>
                <a:tc>
                  <a:txBody>
                    <a:bodyPr/>
                    <a:lstStyle/>
                    <a:p>
                      <a:r>
                        <a:rPr lang="it-IT" smtClean="0"/>
                        <a:t>Motivazione</a:t>
                      </a:r>
                      <a:endParaRPr lang="it-IT"/>
                    </a:p>
                  </a:txBody>
                  <a:tcPr>
                    <a:solidFill>
                      <a:srgbClr val="FFC000"/>
                    </a:solidFill>
                  </a:tcPr>
                </a:tc>
              </a:tr>
              <a:tr h="531027">
                <a:tc>
                  <a:txBody>
                    <a:bodyPr/>
                    <a:lstStyle/>
                    <a:p>
                      <a:r>
                        <a:rPr lang="it-IT" b="1" smtClean="0"/>
                        <a:t>Missioni</a:t>
                      </a:r>
                      <a:endParaRPr lang="it-IT" b="1"/>
                    </a:p>
                  </a:txBody>
                  <a:tcPr>
                    <a:solidFill>
                      <a:schemeClr val="accent6">
                        <a:lumMod val="20000"/>
                        <a:lumOff val="80000"/>
                      </a:schemeClr>
                    </a:solidFill>
                  </a:tcPr>
                </a:tc>
                <a:tc>
                  <a:txBody>
                    <a:bodyPr/>
                    <a:lstStyle/>
                    <a:p>
                      <a:r>
                        <a:rPr lang="it-IT" smtClean="0"/>
                        <a:t>117 kEuro </a:t>
                      </a:r>
                      <a:endParaRPr lang="it-IT"/>
                    </a:p>
                  </a:txBody>
                  <a:tcPr>
                    <a:solidFill>
                      <a:schemeClr val="accent6">
                        <a:lumMod val="20000"/>
                        <a:lumOff val="80000"/>
                      </a:schemeClr>
                    </a:solidFill>
                  </a:tcPr>
                </a:tc>
                <a:tc>
                  <a:txBody>
                    <a:bodyPr/>
                    <a:lstStyle/>
                    <a:p>
                      <a:pPr lvl="0"/>
                      <a:r>
                        <a:rPr lang="it-IT" sz="1800" smtClean="0"/>
                        <a:t>-Test purificazione LAB a Daya Bay (3</a:t>
                      </a:r>
                      <a:r>
                        <a:rPr lang="it-IT" sz="1800" baseline="0" smtClean="0"/>
                        <a:t> </a:t>
                      </a:r>
                      <a:r>
                        <a:rPr lang="it-IT" sz="1800" smtClean="0"/>
                        <a:t>mesi x 4 persone)</a:t>
                      </a:r>
                    </a:p>
                    <a:p>
                      <a:pPr lvl="0"/>
                      <a:r>
                        <a:rPr lang="en-US" sz="1800" smtClean="0"/>
                        <a:t>-Meeting in Cina</a:t>
                      </a:r>
                      <a:r>
                        <a:rPr lang="en-US" sz="1800" baseline="0" smtClean="0"/>
                        <a:t>,in Europa e in Italia</a:t>
                      </a:r>
                      <a:endParaRPr lang="it-IT" sz="1800" smtClean="0"/>
                    </a:p>
                    <a:p>
                      <a:pPr lvl="0"/>
                      <a:r>
                        <a:rPr lang="it-IT" sz="1800" smtClean="0"/>
                        <a:t>-Viaggi x il deputy Spokeperson e rappresentante naz,Conferenze 5 k</a:t>
                      </a:r>
                      <a:endParaRPr lang="it-IT" sz="1800" b="1" smtClean="0"/>
                    </a:p>
                  </a:txBody>
                  <a:tcPr>
                    <a:solidFill>
                      <a:schemeClr val="accent6">
                        <a:lumMod val="20000"/>
                        <a:lumOff val="80000"/>
                      </a:schemeClr>
                    </a:solidFill>
                  </a:tcPr>
                </a:tc>
              </a:tr>
              <a:tr h="531027">
                <a:tc>
                  <a:txBody>
                    <a:bodyPr/>
                    <a:lstStyle/>
                    <a:p>
                      <a:r>
                        <a:rPr lang="it-IT" b="1" smtClean="0"/>
                        <a:t>Consumo</a:t>
                      </a:r>
                      <a:endParaRPr lang="it-IT" b="1"/>
                    </a:p>
                  </a:txBody>
                  <a:tcPr>
                    <a:solidFill>
                      <a:schemeClr val="accent6">
                        <a:lumMod val="40000"/>
                        <a:lumOff val="60000"/>
                      </a:schemeClr>
                    </a:solidFill>
                  </a:tcPr>
                </a:tc>
                <a:tc>
                  <a:txBody>
                    <a:bodyPr/>
                    <a:lstStyle/>
                    <a:p>
                      <a:r>
                        <a:rPr lang="it-IT" smtClean="0"/>
                        <a:t>29.5 kEuro</a:t>
                      </a:r>
                      <a:endParaRPr lang="it-IT"/>
                    </a:p>
                  </a:txBody>
                  <a:tcPr>
                    <a:solidFill>
                      <a:schemeClr val="accent6">
                        <a:lumMod val="40000"/>
                        <a:lumOff val="60000"/>
                      </a:schemeClr>
                    </a:solidFill>
                  </a:tcPr>
                </a:tc>
                <a:tc>
                  <a:txBody>
                    <a:bodyPr/>
                    <a:lstStyle/>
                    <a:p>
                      <a:pPr lvl="0"/>
                      <a:r>
                        <a:rPr lang="it-IT" sz="1800" smtClean="0"/>
                        <a:t>-Valvole e raccordi nuove linee Daya Bay;</a:t>
                      </a:r>
                    </a:p>
                    <a:p>
                      <a:pPr lvl="0"/>
                      <a:r>
                        <a:rPr lang="it-IT" sz="1800" smtClean="0"/>
                        <a:t>-Serbatoi per drenaggio sotto vuoto delle condense con valvole e raccordi</a:t>
                      </a:r>
                    </a:p>
                    <a:p>
                      <a:pPr lvl="0"/>
                      <a:r>
                        <a:rPr lang="it-IT" sz="1800" smtClean="0"/>
                        <a:t>-Allestimento</a:t>
                      </a:r>
                      <a:r>
                        <a:rPr lang="it-IT" sz="1800" baseline="0" smtClean="0"/>
                        <a:t> lab.per lunghezza att. e misura risol scintill.</a:t>
                      </a:r>
                    </a:p>
                    <a:p>
                      <a:pPr lvl="0"/>
                      <a:r>
                        <a:rPr lang="it-IT" sz="1800" smtClean="0"/>
                        <a:t>-Utensileria meccanica varia </a:t>
                      </a:r>
                    </a:p>
                  </a:txBody>
                  <a:tcPr>
                    <a:solidFill>
                      <a:schemeClr val="accent6">
                        <a:lumMod val="40000"/>
                        <a:lumOff val="60000"/>
                      </a:schemeClr>
                    </a:solidFill>
                  </a:tcPr>
                </a:tc>
              </a:tr>
              <a:tr h="531027">
                <a:tc>
                  <a:txBody>
                    <a:bodyPr/>
                    <a:lstStyle/>
                    <a:p>
                      <a:r>
                        <a:rPr lang="it-IT" b="1" smtClean="0"/>
                        <a:t>Inventariabile</a:t>
                      </a:r>
                      <a:endParaRPr lang="it-IT" b="1"/>
                    </a:p>
                  </a:txBody>
                  <a:tcPr>
                    <a:solidFill>
                      <a:schemeClr val="accent6">
                        <a:lumMod val="40000"/>
                        <a:lumOff val="60000"/>
                      </a:schemeClr>
                    </a:solidFill>
                  </a:tcPr>
                </a:tc>
                <a:tc>
                  <a:txBody>
                    <a:bodyPr/>
                    <a:lstStyle/>
                    <a:p>
                      <a:r>
                        <a:rPr lang="it-IT" smtClean="0"/>
                        <a:t> 16.5kEuro</a:t>
                      </a:r>
                      <a:endParaRPr lang="it-IT"/>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smtClean="0"/>
                        <a:t>Allestimento</a:t>
                      </a:r>
                      <a:r>
                        <a:rPr lang="it-IT" sz="1800" baseline="0" smtClean="0"/>
                        <a:t> lab.per lunghezza att. e misura risol scintill.. (pompe a vuoto, laser..), sistema acquisizione</a:t>
                      </a:r>
                    </a:p>
                    <a:p>
                      <a:pPr lvl="0"/>
                      <a:endParaRPr lang="it-IT" sz="1800" smtClean="0"/>
                    </a:p>
                  </a:txBody>
                  <a:tcPr>
                    <a:solidFill>
                      <a:schemeClr val="accent6">
                        <a:lumMod val="40000"/>
                        <a:lumOff val="60000"/>
                      </a:schemeClr>
                    </a:solidFill>
                  </a:tcPr>
                </a:tc>
              </a:tr>
              <a:tr h="498025">
                <a:tc>
                  <a:txBody>
                    <a:bodyPr/>
                    <a:lstStyle/>
                    <a:p>
                      <a:r>
                        <a:rPr lang="it-IT" b="1" smtClean="0"/>
                        <a:t>Trasporti</a:t>
                      </a:r>
                      <a:endParaRPr lang="it-IT" b="1"/>
                    </a:p>
                  </a:txBody>
                  <a:tcPr>
                    <a:solidFill>
                      <a:schemeClr val="accent6">
                        <a:lumMod val="20000"/>
                        <a:lumOff val="80000"/>
                      </a:schemeClr>
                    </a:solidFill>
                  </a:tcPr>
                </a:tc>
                <a:tc>
                  <a:txBody>
                    <a:bodyPr/>
                    <a:lstStyle/>
                    <a:p>
                      <a:r>
                        <a:rPr lang="it-IT" smtClean="0"/>
                        <a:t>  5 kEuro</a:t>
                      </a:r>
                      <a:endParaRPr lang="it-IT"/>
                    </a:p>
                  </a:txBody>
                  <a:tcPr>
                    <a:solidFill>
                      <a:schemeClr val="accent6">
                        <a:lumMod val="20000"/>
                        <a:lumOff val="80000"/>
                      </a:schemeClr>
                    </a:solidFill>
                  </a:tcPr>
                </a:tc>
                <a:tc>
                  <a:txBody>
                    <a:bodyPr/>
                    <a:lstStyle/>
                    <a:p>
                      <a:endParaRPr lang="it-IT"/>
                    </a:p>
                  </a:txBody>
                  <a:tcPr>
                    <a:solidFill>
                      <a:schemeClr val="accent6">
                        <a:lumMod val="20000"/>
                        <a:lumOff val="80000"/>
                      </a:schemeClr>
                    </a:solidFill>
                  </a:tcPr>
                </a:tc>
              </a:tr>
              <a:tr h="423850">
                <a:tc>
                  <a:txBody>
                    <a:bodyPr/>
                    <a:lstStyle/>
                    <a:p>
                      <a:r>
                        <a:rPr lang="it-IT" b="1" smtClean="0"/>
                        <a:t>TOTALE</a:t>
                      </a:r>
                      <a:endParaRPr lang="it-IT" b="1"/>
                    </a:p>
                  </a:txBody>
                  <a:tcPr>
                    <a:solidFill>
                      <a:schemeClr val="accent6">
                        <a:lumMod val="40000"/>
                        <a:lumOff val="60000"/>
                      </a:schemeClr>
                    </a:solidFill>
                  </a:tcPr>
                </a:tc>
                <a:tc>
                  <a:txBody>
                    <a:bodyPr/>
                    <a:lstStyle/>
                    <a:p>
                      <a:r>
                        <a:rPr lang="it-IT" b="1" smtClean="0"/>
                        <a:t> 168 kEuro</a:t>
                      </a:r>
                      <a:endParaRPr lang="it-IT" b="1"/>
                    </a:p>
                  </a:txBody>
                  <a:tcPr>
                    <a:solidFill>
                      <a:schemeClr val="accent6">
                        <a:lumMod val="40000"/>
                        <a:lumOff val="60000"/>
                      </a:schemeClr>
                    </a:solidFill>
                  </a:tcPr>
                </a:tc>
                <a:tc>
                  <a:txBody>
                    <a:bodyPr/>
                    <a:lstStyle/>
                    <a:p>
                      <a:endParaRPr lang="it-IT" b="1"/>
                    </a:p>
                  </a:txBody>
                  <a:tcPr>
                    <a:solidFill>
                      <a:schemeClr val="accent6">
                        <a:lumMod val="40000"/>
                        <a:lumOff val="60000"/>
                      </a:schemeClr>
                    </a:solidFill>
                  </a:tcPr>
                </a:tc>
              </a:tr>
            </a:tbl>
          </a:graphicData>
        </a:graphic>
      </p:graphicFrame>
    </p:spTree>
    <p:extLst>
      <p:ext uri="{BB962C8B-B14F-4D97-AF65-F5344CB8AC3E}">
        <p14:creationId xmlns:p14="http://schemas.microsoft.com/office/powerpoint/2010/main" val="720284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66700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pPr algn="ctr"/>
            <a:r>
              <a:rPr lang="it-IT" sz="3600" smtClean="0"/>
              <a:t>Dark Side</a:t>
            </a:r>
            <a:endParaRPr lang="it-IT" sz="3600" dirty="0"/>
          </a:p>
        </p:txBody>
      </p:sp>
    </p:spTree>
    <p:extLst>
      <p:ext uri="{BB962C8B-B14F-4D97-AF65-F5344CB8AC3E}">
        <p14:creationId xmlns:p14="http://schemas.microsoft.com/office/powerpoint/2010/main" val="26596954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43</a:t>
            </a:fld>
            <a:endParaRPr lang="en-US"/>
          </a:p>
        </p:txBody>
      </p:sp>
      <p:sp>
        <p:nvSpPr>
          <p:cNvPr id="14" name="Slide Number Placeholder 2"/>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43</a:t>
            </a:fld>
            <a:endParaRPr lang="en-US"/>
          </a:p>
        </p:txBody>
      </p:sp>
      <p:sp>
        <p:nvSpPr>
          <p:cNvPr id="17"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a:t>
            </a:r>
            <a:endParaRPr lang="it-IT" dirty="0"/>
          </a:p>
        </p:txBody>
      </p:sp>
      <p:sp>
        <p:nvSpPr>
          <p:cNvPr id="7"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a:t>
            </a:r>
            <a:endParaRPr lang="it-IT" dirty="0"/>
          </a:p>
        </p:txBody>
      </p:sp>
      <p:sp>
        <p:nvSpPr>
          <p:cNvPr id="8" name="Rectangle 1"/>
          <p:cNvSpPr>
            <a:spLocks noChangeArrowheads="1"/>
          </p:cNvSpPr>
          <p:nvPr/>
        </p:nvSpPr>
        <p:spPr bwMode="auto">
          <a:xfrm>
            <a:off x="2438400" y="1380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2" name="Rettangolo 6"/>
          <p:cNvSpPr/>
          <p:nvPr/>
        </p:nvSpPr>
        <p:spPr>
          <a:xfrm>
            <a:off x="10886" y="860367"/>
            <a:ext cx="8856984" cy="4524315"/>
          </a:xfrm>
          <a:prstGeom prst="rect">
            <a:avLst/>
          </a:prstGeom>
        </p:spPr>
        <p:txBody>
          <a:bodyPr wrap="square">
            <a:spAutoFit/>
          </a:bodyPr>
          <a:lstStyle/>
          <a:p>
            <a:pPr algn="just"/>
            <a:r>
              <a:rPr lang="it-IT" sz="2800" b="1" smtClean="0">
                <a:latin typeface="+mj-lt"/>
              </a:rPr>
              <a:t>Ricerca di materia oscura con Argon liquido in doppia fase basato su una strategia a multi-stage</a:t>
            </a:r>
          </a:p>
          <a:p>
            <a:pPr algn="just"/>
            <a:endParaRPr lang="it-IT" sz="2400" b="1">
              <a:latin typeface="+mj-lt"/>
            </a:endParaRPr>
          </a:p>
          <a:p>
            <a:pPr marL="342900" indent="-342900" algn="just">
              <a:spcAft>
                <a:spcPts val="1200"/>
              </a:spcAft>
              <a:buFont typeface="Arial" panose="020B0604020202020204" pitchFamily="34" charset="0"/>
              <a:buChar char="•"/>
            </a:pPr>
            <a:r>
              <a:rPr lang="it-IT" sz="2400" b="1" smtClean="0">
                <a:latin typeface="+mj-lt"/>
              </a:rPr>
              <a:t>DarkSide-50: e’ in presa dati con </a:t>
            </a:r>
            <a:r>
              <a:rPr lang="it-IT" sz="2400" b="1" smtClean="0">
                <a:latin typeface="+mj-lt"/>
              </a:rPr>
              <a:t>50Kg </a:t>
            </a:r>
            <a:r>
              <a:rPr lang="it-IT" sz="2400" b="1" smtClean="0">
                <a:latin typeface="+mj-lt"/>
              </a:rPr>
              <a:t>di Ar (FV) depleto (senza Ar-40) ;</a:t>
            </a:r>
          </a:p>
          <a:p>
            <a:pPr marL="342900" indent="-342900" algn="just">
              <a:spcAft>
                <a:spcPts val="1200"/>
              </a:spcAft>
              <a:buFont typeface="Arial" panose="020B0604020202020204" pitchFamily="34" charset="0"/>
              <a:buChar char="•"/>
            </a:pPr>
            <a:r>
              <a:rPr lang="it-IT" sz="2400" b="1">
                <a:latin typeface="+mj-lt"/>
              </a:rPr>
              <a:t>F</a:t>
            </a:r>
            <a:r>
              <a:rPr lang="it-IT" sz="2400" b="1" smtClean="0">
                <a:latin typeface="+mj-lt"/>
              </a:rPr>
              <a:t>uturo a breve</a:t>
            </a:r>
            <a:r>
              <a:rPr lang="it-IT" sz="2400" b="1" smtClean="0">
                <a:latin typeface="+mj-lt"/>
                <a:sym typeface="Wingdings" panose="05000000000000000000" pitchFamily="2" charset="2"/>
              </a:rPr>
              <a:t> DarkSide 20K (~ 2020);</a:t>
            </a:r>
          </a:p>
          <a:p>
            <a:pPr marL="342900" indent="-342900" algn="just">
              <a:spcAft>
                <a:spcPts val="1200"/>
              </a:spcAft>
              <a:buFont typeface="Arial" panose="020B0604020202020204" pitchFamily="34" charset="0"/>
              <a:buChar char="•"/>
            </a:pPr>
            <a:r>
              <a:rPr lang="it-IT" sz="2400" b="1" smtClean="0">
                <a:latin typeface="+mj-lt"/>
                <a:sym typeface="Wingdings" panose="05000000000000000000" pitchFamily="2" charset="2"/>
              </a:rPr>
              <a:t>Futuro lontano  ARGO 300 tons (~2025);</a:t>
            </a:r>
          </a:p>
          <a:p>
            <a:pPr marL="342900" indent="-342900" algn="just">
              <a:spcAft>
                <a:spcPts val="1200"/>
              </a:spcAft>
              <a:buFont typeface="Arial" panose="020B0604020202020204" pitchFamily="34" charset="0"/>
              <a:buChar char="•"/>
            </a:pPr>
            <a:endParaRPr lang="it-IT" sz="2400" b="1" smtClean="0">
              <a:latin typeface="+mj-lt"/>
              <a:sym typeface="Wingdings" panose="05000000000000000000" pitchFamily="2" charset="2"/>
            </a:endParaRPr>
          </a:p>
          <a:p>
            <a:pPr marL="342900" indent="-342900" algn="just">
              <a:buFont typeface="Arial" panose="020B0604020202020204" pitchFamily="34" charset="0"/>
              <a:buChar char="•"/>
            </a:pPr>
            <a:endParaRPr lang="it-IT" sz="2400" b="1" smtClean="0">
              <a:latin typeface="+mj-lt"/>
            </a:endParaRPr>
          </a:p>
          <a:p>
            <a:pPr marL="342900" indent="-342900" algn="just">
              <a:buFont typeface="Arial" panose="020B0604020202020204" pitchFamily="34" charset="0"/>
              <a:buChar char="•"/>
            </a:pPr>
            <a:endParaRPr lang="it-IT" sz="2400" b="1" smtClean="0">
              <a:latin typeface="+mj-lt"/>
            </a:endParaRPr>
          </a:p>
        </p:txBody>
      </p:sp>
    </p:spTree>
    <p:extLst>
      <p:ext uri="{BB962C8B-B14F-4D97-AF65-F5344CB8AC3E}">
        <p14:creationId xmlns:p14="http://schemas.microsoft.com/office/powerpoint/2010/main" val="6581478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44</a:t>
            </a:fld>
            <a:endParaRPr lang="en-US"/>
          </a:p>
        </p:txBody>
      </p:sp>
      <p:sp>
        <p:nvSpPr>
          <p:cNvPr id="14" name="Slide Number Placeholder 2"/>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44</a:t>
            </a:fld>
            <a:endParaRPr lang="en-US"/>
          </a:p>
        </p:txBody>
      </p:sp>
      <p:sp>
        <p:nvSpPr>
          <p:cNvPr id="17"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a:t>
            </a:r>
            <a:endParaRPr lang="it-IT" dirty="0"/>
          </a:p>
        </p:txBody>
      </p:sp>
      <p:sp>
        <p:nvSpPr>
          <p:cNvPr id="7"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Side-50</a:t>
            </a:r>
            <a:endParaRPr lang="it-IT" dirty="0"/>
          </a:p>
        </p:txBody>
      </p:sp>
      <p:sp>
        <p:nvSpPr>
          <p:cNvPr id="8" name="Rectangle 1"/>
          <p:cNvSpPr>
            <a:spLocks noChangeArrowheads="1"/>
          </p:cNvSpPr>
          <p:nvPr/>
        </p:nvSpPr>
        <p:spPr bwMode="auto">
          <a:xfrm>
            <a:off x="2438400" y="1380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 name="Picture 8"/>
          <p:cNvPicPr>
            <a:picLocks noChangeAspect="1"/>
          </p:cNvPicPr>
          <p:nvPr/>
        </p:nvPicPr>
        <p:blipFill>
          <a:blip r:embed="rId3"/>
          <a:stretch>
            <a:fillRect/>
          </a:stretch>
        </p:blipFill>
        <p:spPr>
          <a:xfrm>
            <a:off x="457199" y="685800"/>
            <a:ext cx="8602389" cy="6172200"/>
          </a:xfrm>
          <a:prstGeom prst="rect">
            <a:avLst/>
          </a:prstGeom>
        </p:spPr>
      </p:pic>
    </p:spTree>
    <p:extLst>
      <p:ext uri="{BB962C8B-B14F-4D97-AF65-F5344CB8AC3E}">
        <p14:creationId xmlns:p14="http://schemas.microsoft.com/office/powerpoint/2010/main" val="3144749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45</a:t>
            </a:fld>
            <a:endParaRPr lang="en-US"/>
          </a:p>
        </p:txBody>
      </p:sp>
      <p:sp>
        <p:nvSpPr>
          <p:cNvPr id="14" name="Slide Number Placeholder 2"/>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45</a:t>
            </a:fld>
            <a:endParaRPr lang="en-US"/>
          </a:p>
        </p:txBody>
      </p:sp>
      <p:sp>
        <p:nvSpPr>
          <p:cNvPr id="17"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a:t>
            </a:r>
            <a:endParaRPr lang="it-IT" dirty="0"/>
          </a:p>
        </p:txBody>
      </p:sp>
      <p:sp>
        <p:nvSpPr>
          <p:cNvPr id="7"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Side-50</a:t>
            </a:r>
            <a:endParaRPr lang="it-IT" dirty="0"/>
          </a:p>
        </p:txBody>
      </p:sp>
      <p:sp>
        <p:nvSpPr>
          <p:cNvPr id="8" name="Rectangle 1"/>
          <p:cNvSpPr>
            <a:spLocks noChangeArrowheads="1"/>
          </p:cNvSpPr>
          <p:nvPr/>
        </p:nvSpPr>
        <p:spPr bwMode="auto">
          <a:xfrm>
            <a:off x="2438400" y="1380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 name="Picture 2"/>
          <p:cNvPicPr>
            <a:picLocks noChangeAspect="1"/>
          </p:cNvPicPr>
          <p:nvPr/>
        </p:nvPicPr>
        <p:blipFill>
          <a:blip r:embed="rId3"/>
          <a:stretch>
            <a:fillRect/>
          </a:stretch>
        </p:blipFill>
        <p:spPr>
          <a:xfrm>
            <a:off x="2628" y="1004672"/>
            <a:ext cx="9114123" cy="5167528"/>
          </a:xfrm>
          <a:prstGeom prst="rect">
            <a:avLst/>
          </a:prstGeom>
        </p:spPr>
      </p:pic>
    </p:spTree>
    <p:extLst>
      <p:ext uri="{BB962C8B-B14F-4D97-AF65-F5344CB8AC3E}">
        <p14:creationId xmlns:p14="http://schemas.microsoft.com/office/powerpoint/2010/main" val="4007805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46</a:t>
            </a:fld>
            <a:endParaRPr lang="en-US"/>
          </a:p>
        </p:txBody>
      </p:sp>
      <p:sp>
        <p:nvSpPr>
          <p:cNvPr id="14" name="Slide Number Placeholder 2"/>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46</a:t>
            </a:fld>
            <a:endParaRPr lang="en-US"/>
          </a:p>
        </p:txBody>
      </p:sp>
      <p:sp>
        <p:nvSpPr>
          <p:cNvPr id="17"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Side-20K: ARIA ed URANIA</a:t>
            </a:r>
            <a:endParaRPr lang="it-IT" dirty="0"/>
          </a:p>
        </p:txBody>
      </p:sp>
      <p:pic>
        <p:nvPicPr>
          <p:cNvPr id="3" name="Picture 2"/>
          <p:cNvPicPr>
            <a:picLocks noChangeAspect="1"/>
          </p:cNvPicPr>
          <p:nvPr/>
        </p:nvPicPr>
        <p:blipFill>
          <a:blip r:embed="rId3"/>
          <a:stretch>
            <a:fillRect/>
          </a:stretch>
        </p:blipFill>
        <p:spPr>
          <a:xfrm>
            <a:off x="23566" y="2485072"/>
            <a:ext cx="8968034" cy="4372928"/>
          </a:xfrm>
          <a:prstGeom prst="rect">
            <a:avLst/>
          </a:prstGeom>
        </p:spPr>
      </p:pic>
      <p:sp>
        <p:nvSpPr>
          <p:cNvPr id="8" name="TextBox 7"/>
          <p:cNvSpPr txBox="1"/>
          <p:nvPr/>
        </p:nvSpPr>
        <p:spPr>
          <a:xfrm>
            <a:off x="228600" y="846772"/>
            <a:ext cx="7543800" cy="1661993"/>
          </a:xfrm>
          <a:prstGeom prst="rect">
            <a:avLst/>
          </a:prstGeom>
          <a:noFill/>
        </p:spPr>
        <p:txBody>
          <a:bodyPr wrap="square" rtlCol="0">
            <a:spAutoFit/>
          </a:bodyPr>
          <a:lstStyle/>
          <a:p>
            <a:pPr>
              <a:spcAft>
                <a:spcPts val="600"/>
              </a:spcAft>
            </a:pPr>
            <a:r>
              <a:rPr lang="it-IT" sz="2000" b="1" smtClean="0"/>
              <a:t>Attitvita’ URANIA e ARIA</a:t>
            </a:r>
          </a:p>
          <a:p>
            <a:pPr marL="285750" indent="-285750">
              <a:spcAft>
                <a:spcPts val="600"/>
              </a:spcAft>
              <a:buFont typeface="Arial" panose="020B0604020202020204" pitchFamily="34" charset="0"/>
              <a:buChar char="•"/>
            </a:pPr>
            <a:r>
              <a:rPr lang="it-IT" b="1" smtClean="0"/>
              <a:t>URANIA:</a:t>
            </a:r>
            <a:r>
              <a:rPr lang="it-IT" smtClean="0"/>
              <a:t> progetto per migliorare la capacita’ estrattiva dell’Argon dalla miniera in Colorado;</a:t>
            </a:r>
          </a:p>
          <a:p>
            <a:pPr marL="285750" indent="-285750">
              <a:spcAft>
                <a:spcPts val="600"/>
              </a:spcAft>
              <a:buFont typeface="Arial" panose="020B0604020202020204" pitchFamily="34" charset="0"/>
              <a:buChar char="•"/>
            </a:pPr>
            <a:r>
              <a:rPr lang="it-IT" b="1" smtClean="0"/>
              <a:t>ARIA</a:t>
            </a:r>
            <a:r>
              <a:rPr lang="it-IT" smtClean="0"/>
              <a:t>: colonne di distillazione criogenica per separazione isotopica. Per purificare ulteriormente (x 10 o di piu’) l’Argon estratto ini Colorado</a:t>
            </a:r>
            <a:endParaRPr lang="it-IT"/>
          </a:p>
        </p:txBody>
      </p:sp>
    </p:spTree>
    <p:extLst>
      <p:ext uri="{BB962C8B-B14F-4D97-AF65-F5344CB8AC3E}">
        <p14:creationId xmlns:p14="http://schemas.microsoft.com/office/powerpoint/2010/main" val="11725120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47</a:t>
            </a:fld>
            <a:endParaRPr lang="en-US"/>
          </a:p>
        </p:txBody>
      </p:sp>
      <p:sp>
        <p:nvSpPr>
          <p:cNvPr id="6" name="Content Placeholder 1"/>
          <p:cNvSpPr>
            <a:spLocks noGrp="1"/>
          </p:cNvSpPr>
          <p:nvPr>
            <p:ph idx="1"/>
          </p:nvPr>
        </p:nvSpPr>
        <p:spPr>
          <a:xfrm>
            <a:off x="457200" y="1015665"/>
            <a:ext cx="8229600" cy="5705810"/>
          </a:xfrm>
        </p:spPr>
        <p:txBody>
          <a:bodyPr>
            <a:normAutofit fontScale="92500"/>
          </a:bodyPr>
          <a:lstStyle/>
          <a:p>
            <a:r>
              <a:rPr lang="it-IT" b="1" dirty="0" smtClean="0"/>
              <a:t>Le attività di ARIA e Urania continuano con fondi speciali</a:t>
            </a:r>
          </a:p>
          <a:p>
            <a:pPr lvl="1"/>
            <a:r>
              <a:rPr lang="it-IT" dirty="0" smtClean="0"/>
              <a:t>Prototipo di ARIA validato al CERN e installato in Sardegna in settembre</a:t>
            </a:r>
          </a:p>
          <a:p>
            <a:r>
              <a:rPr lang="it-IT" b="1" dirty="0" smtClean="0"/>
              <a:t>Continuano le attività di ingegneria e studio materiali (Collaborazione LNGS)</a:t>
            </a:r>
          </a:p>
          <a:p>
            <a:r>
              <a:rPr lang="it-IT" b="1" dirty="0" err="1" smtClean="0"/>
              <a:t>SiPM</a:t>
            </a:r>
            <a:r>
              <a:rPr lang="it-IT" b="1" dirty="0" smtClean="0"/>
              <a:t> CMOS</a:t>
            </a:r>
          </a:p>
          <a:p>
            <a:pPr lvl="1"/>
            <a:r>
              <a:rPr lang="it-IT" dirty="0" smtClean="0"/>
              <a:t>INFN espleterà la gara per il trasferimento tecnologico con fondi della regione Abruzzo</a:t>
            </a:r>
          </a:p>
          <a:p>
            <a:pPr lvl="1"/>
            <a:r>
              <a:rPr lang="it-IT" dirty="0" smtClean="0"/>
              <a:t>Progettazione di </a:t>
            </a:r>
            <a:r>
              <a:rPr lang="it-IT" dirty="0" err="1" smtClean="0"/>
              <a:t>SiPM</a:t>
            </a:r>
            <a:r>
              <a:rPr lang="it-IT" dirty="0" smtClean="0"/>
              <a:t> CMOS con fonderia</a:t>
            </a:r>
          </a:p>
          <a:p>
            <a:pPr lvl="2"/>
            <a:r>
              <a:rPr lang="it-IT" dirty="0" smtClean="0"/>
              <a:t>Studio dei profili verticali di drogaggio</a:t>
            </a:r>
          </a:p>
          <a:p>
            <a:r>
              <a:rPr lang="it-IT" b="1" dirty="0"/>
              <a:t>Progettazione di </a:t>
            </a:r>
            <a:r>
              <a:rPr lang="it-IT" b="1" dirty="0" smtClean="0"/>
              <a:t>front-end a temperatura di </a:t>
            </a:r>
            <a:r>
              <a:rPr lang="it-IT" b="1" dirty="0" err="1" smtClean="0"/>
              <a:t>LAr</a:t>
            </a:r>
            <a:r>
              <a:rPr lang="it-IT" b="1" dirty="0" smtClean="0"/>
              <a:t> </a:t>
            </a:r>
            <a:r>
              <a:rPr lang="it-IT" b="1" dirty="0"/>
              <a:t>per </a:t>
            </a:r>
            <a:r>
              <a:rPr lang="it-IT" b="1" dirty="0" err="1" smtClean="0"/>
              <a:t>SiPM</a:t>
            </a:r>
            <a:endParaRPr lang="it-IT" b="1" dirty="0" smtClean="0"/>
          </a:p>
          <a:p>
            <a:pPr lvl="1"/>
            <a:r>
              <a:rPr lang="it-IT" dirty="0" smtClean="0"/>
              <a:t>Generazione </a:t>
            </a:r>
            <a:r>
              <a:rPr lang="it-IT" dirty="0"/>
              <a:t>dei PDK a temperature criogeniche per le tecnologie CMOS di </a:t>
            </a:r>
            <a:r>
              <a:rPr lang="it-IT" dirty="0" err="1"/>
              <a:t>LFoundry</a:t>
            </a:r>
            <a:endParaRPr lang="it-IT" dirty="0"/>
          </a:p>
          <a:p>
            <a:pPr lvl="2"/>
            <a:r>
              <a:rPr lang="it-IT" dirty="0" smtClean="0"/>
              <a:t>Richiede </a:t>
            </a:r>
            <a:r>
              <a:rPr lang="it-IT" dirty="0"/>
              <a:t>la riattivazione dei </a:t>
            </a:r>
            <a:r>
              <a:rPr lang="it-IT" dirty="0" smtClean="0"/>
              <a:t>criostati </a:t>
            </a:r>
            <a:r>
              <a:rPr lang="it-IT" dirty="0"/>
              <a:t>per il test </a:t>
            </a:r>
            <a:r>
              <a:rPr lang="it-IT" dirty="0" smtClean="0"/>
              <a:t>dell’elettronica </a:t>
            </a:r>
          </a:p>
          <a:p>
            <a:pPr lvl="2"/>
            <a:r>
              <a:rPr lang="it-IT" dirty="0"/>
              <a:t>U</a:t>
            </a:r>
            <a:r>
              <a:rPr lang="it-IT" dirty="0" smtClean="0"/>
              <a:t>tilizzo </a:t>
            </a:r>
            <a:r>
              <a:rPr lang="it-IT" dirty="0"/>
              <a:t>del </a:t>
            </a:r>
            <a:r>
              <a:rPr lang="it-IT" dirty="0" err="1"/>
              <a:t>SemiConductor</a:t>
            </a:r>
            <a:r>
              <a:rPr lang="it-IT" dirty="0"/>
              <a:t> </a:t>
            </a:r>
            <a:r>
              <a:rPr lang="it-IT" dirty="0" err="1"/>
              <a:t>Paramater</a:t>
            </a:r>
            <a:r>
              <a:rPr lang="it-IT" dirty="0"/>
              <a:t> Analyzer e del software ICCAP</a:t>
            </a:r>
          </a:p>
          <a:p>
            <a:r>
              <a:rPr lang="it-IT" b="1" dirty="0" smtClean="0"/>
              <a:t>Selezione </a:t>
            </a:r>
            <a:r>
              <a:rPr lang="it-IT" b="1" dirty="0"/>
              <a:t>e </a:t>
            </a:r>
            <a:r>
              <a:rPr lang="it-IT" b="1" dirty="0" err="1"/>
              <a:t>tests</a:t>
            </a:r>
            <a:r>
              <a:rPr lang="it-IT" b="1" dirty="0"/>
              <a:t> dell’interfaccia elettrica per la trasmissione di segnali dall’elettronica di front-end “a freddo” e la DAQ “a caldo</a:t>
            </a:r>
            <a:r>
              <a:rPr lang="it-IT" b="1" dirty="0" smtClean="0"/>
              <a:t>”</a:t>
            </a:r>
          </a:p>
          <a:p>
            <a:pPr lvl="1"/>
            <a:r>
              <a:rPr lang="it-IT" b="1" dirty="0" smtClean="0"/>
              <a:t>Istallazione di un sistema TX freddo </a:t>
            </a:r>
            <a:r>
              <a:rPr lang="it-IT" b="1" dirty="0" err="1" smtClean="0"/>
              <a:t>Rx</a:t>
            </a:r>
            <a:r>
              <a:rPr lang="it-IT" b="1" dirty="0" smtClean="0"/>
              <a:t> caldo</a:t>
            </a:r>
          </a:p>
          <a:p>
            <a:pPr lvl="1"/>
            <a:r>
              <a:rPr lang="it-IT" dirty="0" smtClean="0"/>
              <a:t>Test di cavi selezionati</a:t>
            </a:r>
            <a:endParaRPr lang="it-IT" dirty="0"/>
          </a:p>
          <a:p>
            <a:endParaRPr lang="it-IT" dirty="0"/>
          </a:p>
          <a:p>
            <a:endParaRPr lang="it-IT" dirty="0"/>
          </a:p>
        </p:txBody>
      </p:sp>
      <p:sp>
        <p:nvSpPr>
          <p:cNvPr id="7" name="Slide Number Placeholder 2"/>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47</a:t>
            </a:fld>
            <a:endParaRPr lang="en-US"/>
          </a:p>
        </p:txBody>
      </p:sp>
      <p:sp>
        <p:nvSpPr>
          <p:cNvPr id="13"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 Milano: anagrafica e richieste finanziarie</a:t>
            </a:r>
            <a:endParaRPr lang="it-IT" dirty="0"/>
          </a:p>
        </p:txBody>
      </p:sp>
    </p:spTree>
    <p:extLst>
      <p:ext uri="{BB962C8B-B14F-4D97-AF65-F5344CB8AC3E}">
        <p14:creationId xmlns:p14="http://schemas.microsoft.com/office/powerpoint/2010/main" val="1204932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 Milano: anagrafica e richieste finanziarie</a:t>
            </a:r>
            <a:endParaRPr lang="it-IT" dirty="0"/>
          </a:p>
        </p:txBody>
      </p:sp>
      <p:sp>
        <p:nvSpPr>
          <p:cNvPr id="7" name="TextBox 6"/>
          <p:cNvSpPr txBox="1"/>
          <p:nvPr/>
        </p:nvSpPr>
        <p:spPr>
          <a:xfrm>
            <a:off x="457200" y="1371600"/>
            <a:ext cx="3581400" cy="1600438"/>
          </a:xfrm>
          <a:prstGeom prst="rect">
            <a:avLst/>
          </a:prstGeom>
          <a:solidFill>
            <a:schemeClr val="bg1"/>
          </a:solidFill>
          <a:ln w="63500">
            <a:solidFill>
              <a:srgbClr val="00B050"/>
            </a:solidFill>
          </a:ln>
        </p:spPr>
        <p:txBody>
          <a:bodyPr wrap="square" rtlCol="0">
            <a:spAutoFit/>
          </a:bodyPr>
          <a:lstStyle/>
          <a:p>
            <a:r>
              <a:rPr lang="it-IT" sz="1600" smtClean="0"/>
              <a:t>	</a:t>
            </a:r>
            <a:r>
              <a:rPr lang="it-IT" smtClean="0"/>
              <a:t>  </a:t>
            </a:r>
          </a:p>
          <a:p>
            <a:r>
              <a:rPr lang="it-IT" sz="2000" b="1" smtClean="0"/>
              <a:t>*Francesco Ragusa	30%</a:t>
            </a:r>
          </a:p>
          <a:p>
            <a:r>
              <a:rPr lang="it-IT" sz="2000" smtClean="0"/>
              <a:t>Cristian Galbiati		50%</a:t>
            </a:r>
          </a:p>
          <a:p>
            <a:r>
              <a:rPr lang="it-IT" sz="2000" smtClean="0"/>
              <a:t>Mauro Citterio		20%</a:t>
            </a:r>
          </a:p>
          <a:p>
            <a:endParaRPr lang="it-IT" sz="2000" smtClean="0"/>
          </a:p>
        </p:txBody>
      </p:sp>
      <p:sp>
        <p:nvSpPr>
          <p:cNvPr id="6" name="TextBox 5"/>
          <p:cNvSpPr txBox="1"/>
          <p:nvPr/>
        </p:nvSpPr>
        <p:spPr>
          <a:xfrm>
            <a:off x="4574628" y="1854130"/>
            <a:ext cx="4191000" cy="4216539"/>
          </a:xfrm>
          <a:prstGeom prst="rect">
            <a:avLst/>
          </a:prstGeom>
          <a:solidFill>
            <a:schemeClr val="bg1"/>
          </a:solidFill>
          <a:ln w="50800">
            <a:solidFill>
              <a:srgbClr val="00B050"/>
            </a:solidFill>
          </a:ln>
        </p:spPr>
        <p:txBody>
          <a:bodyPr wrap="square" rtlCol="0">
            <a:spAutoFit/>
          </a:bodyPr>
          <a:lstStyle/>
          <a:p>
            <a:r>
              <a:rPr lang="it-IT" sz="2000" b="1" smtClean="0">
                <a:latin typeface="+mj-lt"/>
              </a:rPr>
              <a:t>Politecnico (Dark Side)</a:t>
            </a:r>
            <a:r>
              <a:rPr lang="it-IT" sz="2400" smtClean="0"/>
              <a:t>	</a:t>
            </a:r>
            <a:r>
              <a:rPr lang="it-IT" sz="2800" smtClean="0"/>
              <a:t>  </a:t>
            </a:r>
          </a:p>
          <a:p>
            <a:r>
              <a:rPr lang="it-IT" sz="2000" smtClean="0"/>
              <a:t>Raffaele Ardito		  70%</a:t>
            </a:r>
          </a:p>
          <a:p>
            <a:r>
              <a:rPr lang="it-IT" sz="2000" smtClean="0"/>
              <a:t>Giorgia De Guido	  80%</a:t>
            </a:r>
          </a:p>
          <a:p>
            <a:r>
              <a:rPr lang="it-IT" sz="2000" smtClean="0"/>
              <a:t>Aldo Ghisi	                 60%</a:t>
            </a:r>
          </a:p>
          <a:p>
            <a:r>
              <a:rPr lang="it-IT" sz="2000" smtClean="0"/>
              <a:t>Lelio Luzzi	                 70%</a:t>
            </a:r>
          </a:p>
          <a:p>
            <a:r>
              <a:rPr lang="it-IT" sz="2000" smtClean="0"/>
              <a:t>Stefania Moioli		100%</a:t>
            </a:r>
          </a:p>
          <a:p>
            <a:r>
              <a:rPr lang="it-IT" sz="2000" smtClean="0"/>
              <a:t>Laura Pellegrini		  60%</a:t>
            </a:r>
          </a:p>
          <a:p>
            <a:r>
              <a:rPr lang="it-IT" sz="2000" smtClean="0"/>
              <a:t>Federico Perotti		  60%</a:t>
            </a:r>
          </a:p>
          <a:p>
            <a:r>
              <a:rPr lang="it-IT" sz="2000" smtClean="0"/>
              <a:t>Alberto Tosi		  50%</a:t>
            </a:r>
          </a:p>
          <a:p>
            <a:r>
              <a:rPr lang="it-IT" sz="2000" smtClean="0"/>
              <a:t>Federica Villa		 70%</a:t>
            </a:r>
          </a:p>
          <a:p>
            <a:r>
              <a:rPr lang="it-IT" sz="2000" smtClean="0"/>
              <a:t>Franco Zappa		 70%</a:t>
            </a:r>
          </a:p>
          <a:p>
            <a:r>
              <a:rPr lang="it-IT" sz="2000" smtClean="0"/>
              <a:t>----------------------------------------------</a:t>
            </a:r>
          </a:p>
          <a:p>
            <a:r>
              <a:rPr lang="it-IT" sz="2000" smtClean="0"/>
              <a:t>Totale</a:t>
            </a:r>
            <a:r>
              <a:rPr lang="it-IT" sz="2000"/>
              <a:t>	</a:t>
            </a:r>
            <a:r>
              <a:rPr lang="it-IT" sz="2000" smtClean="0"/>
              <a:t>		 7.9FTE</a:t>
            </a:r>
          </a:p>
        </p:txBody>
      </p:sp>
      <p:sp>
        <p:nvSpPr>
          <p:cNvPr id="8" name="TextBox 7"/>
          <p:cNvSpPr txBox="1"/>
          <p:nvPr/>
        </p:nvSpPr>
        <p:spPr>
          <a:xfrm>
            <a:off x="381000" y="3048000"/>
            <a:ext cx="2667000" cy="369332"/>
          </a:xfrm>
          <a:prstGeom prst="rect">
            <a:avLst/>
          </a:prstGeom>
          <a:noFill/>
        </p:spPr>
        <p:txBody>
          <a:bodyPr wrap="square" rtlCol="0">
            <a:spAutoFit/>
          </a:bodyPr>
          <a:lstStyle/>
          <a:p>
            <a:r>
              <a:rPr lang="it-IT" smtClean="0"/>
              <a:t>*Responsabile locale</a:t>
            </a:r>
            <a:endParaRPr lang="it-IT"/>
          </a:p>
        </p:txBody>
      </p:sp>
    </p:spTree>
    <p:extLst>
      <p:ext uri="{BB962C8B-B14F-4D97-AF65-F5344CB8AC3E}">
        <p14:creationId xmlns:p14="http://schemas.microsoft.com/office/powerpoint/2010/main" val="2166973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015665"/>
            <a:ext cx="8229600" cy="5247352"/>
          </a:xfrm>
        </p:spPr>
        <p:txBody>
          <a:bodyPr>
            <a:normAutofit fontScale="92500" lnSpcReduction="20000"/>
          </a:bodyPr>
          <a:lstStyle/>
          <a:p>
            <a:pPr>
              <a:tabLst>
                <a:tab pos="2873375" algn="l"/>
                <a:tab pos="4217988" algn="r"/>
                <a:tab pos="5019675" algn="l"/>
              </a:tabLst>
            </a:pPr>
            <a:r>
              <a:rPr lang="it-IT" dirty="0" smtClean="0"/>
              <a:t>Università degli Studi Milano</a:t>
            </a:r>
          </a:p>
          <a:p>
            <a:pPr lvl="1">
              <a:tabLst>
                <a:tab pos="2873375" algn="l"/>
                <a:tab pos="4217988" algn="r"/>
                <a:tab pos="5019675" algn="l"/>
              </a:tabLst>
            </a:pPr>
            <a:r>
              <a:rPr lang="it-IT" dirty="0" smtClean="0"/>
              <a:t>Francesco Ragusa	PO	30%</a:t>
            </a:r>
          </a:p>
          <a:p>
            <a:pPr>
              <a:tabLst>
                <a:tab pos="2873375" algn="l"/>
                <a:tab pos="4217988" algn="r"/>
                <a:tab pos="5019675" algn="l"/>
              </a:tabLst>
            </a:pPr>
            <a:r>
              <a:rPr lang="it-IT" dirty="0" smtClean="0"/>
              <a:t>Università di Princeton</a:t>
            </a:r>
          </a:p>
          <a:p>
            <a:pPr lvl="1">
              <a:tabLst>
                <a:tab pos="2873375" algn="l"/>
                <a:tab pos="4217988" algn="r"/>
                <a:tab pos="5019675" algn="l"/>
              </a:tabLst>
            </a:pPr>
            <a:r>
              <a:rPr lang="it-IT" dirty="0" smtClean="0"/>
              <a:t>Cristiano Galbiati	PO	50%</a:t>
            </a:r>
          </a:p>
          <a:p>
            <a:pPr>
              <a:tabLst>
                <a:tab pos="2873375" algn="l"/>
                <a:tab pos="4217988" algn="r"/>
                <a:tab pos="5019675" algn="l"/>
              </a:tabLst>
            </a:pPr>
            <a:r>
              <a:rPr lang="it-IT" dirty="0" smtClean="0"/>
              <a:t>TECNOLOGI</a:t>
            </a:r>
          </a:p>
          <a:p>
            <a:pPr>
              <a:tabLst>
                <a:tab pos="2873375" algn="l"/>
                <a:tab pos="4217988" algn="r"/>
                <a:tab pos="5019675" algn="l"/>
              </a:tabLst>
            </a:pPr>
            <a:r>
              <a:rPr lang="it-IT" dirty="0"/>
              <a:t>Sezione INFN – Milano</a:t>
            </a:r>
          </a:p>
          <a:p>
            <a:pPr lvl="1">
              <a:tabLst>
                <a:tab pos="2873375" algn="l"/>
                <a:tab pos="4217988" algn="r"/>
                <a:tab pos="5019675" algn="l"/>
              </a:tabLst>
            </a:pPr>
            <a:r>
              <a:rPr lang="it-IT" dirty="0"/>
              <a:t>Mauro Citterio	DT	20</a:t>
            </a:r>
            <a:r>
              <a:rPr lang="it-IT" dirty="0" smtClean="0"/>
              <a:t>%</a:t>
            </a:r>
          </a:p>
          <a:p>
            <a:pPr>
              <a:tabLst>
                <a:tab pos="2873375" algn="l"/>
                <a:tab pos="4217988" algn="r"/>
                <a:tab pos="5019675" algn="l"/>
              </a:tabLst>
            </a:pPr>
            <a:r>
              <a:rPr lang="it-IT" dirty="0" smtClean="0"/>
              <a:t>Politecnico di Milano</a:t>
            </a:r>
          </a:p>
          <a:p>
            <a:pPr lvl="1">
              <a:tabLst>
                <a:tab pos="2873375" algn="l"/>
                <a:tab pos="4217988" algn="r"/>
                <a:tab pos="5019675" algn="l"/>
              </a:tabLst>
            </a:pPr>
            <a:r>
              <a:rPr lang="it-IT" dirty="0" smtClean="0">
                <a:solidFill>
                  <a:schemeClr val="accent3">
                    <a:lumMod val="50000"/>
                  </a:schemeClr>
                </a:solidFill>
              </a:rPr>
              <a:t>Giorgia De </a:t>
            </a:r>
            <a:r>
              <a:rPr lang="it-IT" dirty="0">
                <a:solidFill>
                  <a:schemeClr val="accent3">
                    <a:lumMod val="50000"/>
                  </a:schemeClr>
                </a:solidFill>
              </a:rPr>
              <a:t>Guido	</a:t>
            </a:r>
            <a:r>
              <a:rPr lang="it-IT" dirty="0" smtClean="0">
                <a:solidFill>
                  <a:schemeClr val="accent3">
                    <a:lumMod val="50000"/>
                  </a:schemeClr>
                </a:solidFill>
              </a:rPr>
              <a:t>ASS	80%	ARIA-URANIA</a:t>
            </a:r>
            <a:endParaRPr lang="it-IT" dirty="0">
              <a:solidFill>
                <a:schemeClr val="accent3">
                  <a:lumMod val="50000"/>
                </a:schemeClr>
              </a:solidFill>
            </a:endParaRPr>
          </a:p>
          <a:p>
            <a:pPr lvl="1">
              <a:tabLst>
                <a:tab pos="2873375" algn="l"/>
                <a:tab pos="4217988" algn="r"/>
                <a:tab pos="5019675" algn="l"/>
              </a:tabLst>
            </a:pPr>
            <a:r>
              <a:rPr lang="it-IT" dirty="0" smtClean="0">
                <a:solidFill>
                  <a:schemeClr val="accent3">
                    <a:lumMod val="50000"/>
                  </a:schemeClr>
                </a:solidFill>
              </a:rPr>
              <a:t>Stefania </a:t>
            </a:r>
            <a:r>
              <a:rPr lang="it-IT" dirty="0" err="1" smtClean="0">
                <a:solidFill>
                  <a:schemeClr val="accent3">
                    <a:lumMod val="50000"/>
                  </a:schemeClr>
                </a:solidFill>
              </a:rPr>
              <a:t>Moioli</a:t>
            </a:r>
            <a:r>
              <a:rPr lang="it-IT" dirty="0">
                <a:solidFill>
                  <a:schemeClr val="accent3">
                    <a:lumMod val="50000"/>
                  </a:schemeClr>
                </a:solidFill>
              </a:rPr>
              <a:t>	</a:t>
            </a:r>
            <a:r>
              <a:rPr lang="it-IT" dirty="0" smtClean="0">
                <a:solidFill>
                  <a:schemeClr val="accent3">
                    <a:lumMod val="50000"/>
                  </a:schemeClr>
                </a:solidFill>
              </a:rPr>
              <a:t>RTD	100%	ARIA-URANIA</a:t>
            </a:r>
            <a:endParaRPr lang="it-IT" dirty="0">
              <a:solidFill>
                <a:schemeClr val="accent3">
                  <a:lumMod val="50000"/>
                </a:schemeClr>
              </a:solidFill>
            </a:endParaRPr>
          </a:p>
          <a:p>
            <a:pPr lvl="1">
              <a:tabLst>
                <a:tab pos="2873375" algn="l"/>
                <a:tab pos="4217988" algn="r"/>
                <a:tab pos="5019675" algn="l"/>
              </a:tabLst>
            </a:pPr>
            <a:r>
              <a:rPr lang="it-IT" dirty="0" smtClean="0">
                <a:solidFill>
                  <a:schemeClr val="accent3">
                    <a:lumMod val="50000"/>
                  </a:schemeClr>
                </a:solidFill>
              </a:rPr>
              <a:t>Laura Pellegrini</a:t>
            </a:r>
            <a:r>
              <a:rPr lang="it-IT" dirty="0">
                <a:solidFill>
                  <a:schemeClr val="accent3">
                    <a:lumMod val="50000"/>
                  </a:schemeClr>
                </a:solidFill>
              </a:rPr>
              <a:t>	</a:t>
            </a:r>
            <a:r>
              <a:rPr lang="it-IT" dirty="0" smtClean="0">
                <a:solidFill>
                  <a:schemeClr val="accent3">
                    <a:lumMod val="50000"/>
                  </a:schemeClr>
                </a:solidFill>
              </a:rPr>
              <a:t>PO	60%	ARIA-URANIA</a:t>
            </a:r>
            <a:endParaRPr lang="it-IT" dirty="0">
              <a:solidFill>
                <a:schemeClr val="accent3">
                  <a:lumMod val="50000"/>
                </a:schemeClr>
              </a:solidFill>
            </a:endParaRPr>
          </a:p>
          <a:p>
            <a:pPr lvl="1">
              <a:tabLst>
                <a:tab pos="2873375" algn="l"/>
                <a:tab pos="4217988" algn="r"/>
                <a:tab pos="5019675" algn="l"/>
              </a:tabLst>
            </a:pPr>
            <a:r>
              <a:rPr lang="it-IT" dirty="0" smtClean="0"/>
              <a:t>Lelio Luzzi</a:t>
            </a:r>
            <a:r>
              <a:rPr lang="it-IT" dirty="0"/>
              <a:t>	</a:t>
            </a:r>
            <a:r>
              <a:rPr lang="it-IT" dirty="0" smtClean="0"/>
              <a:t>PA	70%	</a:t>
            </a:r>
            <a:r>
              <a:rPr lang="it-IT" dirty="0" err="1" smtClean="0"/>
              <a:t>Radiopurezza</a:t>
            </a:r>
            <a:r>
              <a:rPr lang="it-IT" dirty="0" smtClean="0"/>
              <a:t> materiali</a:t>
            </a:r>
            <a:endParaRPr lang="it-IT" dirty="0"/>
          </a:p>
          <a:p>
            <a:pPr lvl="1">
              <a:tabLst>
                <a:tab pos="2873375" algn="l"/>
                <a:tab pos="4217988" algn="r"/>
                <a:tab pos="5019675" algn="l"/>
              </a:tabLst>
            </a:pPr>
            <a:r>
              <a:rPr lang="it-IT" dirty="0" smtClean="0">
                <a:solidFill>
                  <a:srgbClr val="7030A0"/>
                </a:solidFill>
              </a:rPr>
              <a:t>Alberto Tosi</a:t>
            </a:r>
            <a:r>
              <a:rPr lang="it-IT" dirty="0">
                <a:solidFill>
                  <a:srgbClr val="7030A0"/>
                </a:solidFill>
              </a:rPr>
              <a:t>	</a:t>
            </a:r>
            <a:r>
              <a:rPr lang="it-IT" dirty="0" smtClean="0">
                <a:solidFill>
                  <a:srgbClr val="7030A0"/>
                </a:solidFill>
              </a:rPr>
              <a:t>PA	50%	</a:t>
            </a:r>
            <a:r>
              <a:rPr lang="it-IT" dirty="0" err="1" smtClean="0">
                <a:solidFill>
                  <a:srgbClr val="7030A0"/>
                </a:solidFill>
              </a:rPr>
              <a:t>SiPM</a:t>
            </a:r>
            <a:r>
              <a:rPr lang="it-IT" dirty="0" smtClean="0">
                <a:solidFill>
                  <a:srgbClr val="7030A0"/>
                </a:solidFill>
              </a:rPr>
              <a:t> CMOS, elettronica</a:t>
            </a:r>
            <a:endParaRPr lang="it-IT" dirty="0">
              <a:solidFill>
                <a:srgbClr val="7030A0"/>
              </a:solidFill>
            </a:endParaRPr>
          </a:p>
          <a:p>
            <a:pPr lvl="1">
              <a:tabLst>
                <a:tab pos="2873375" algn="l"/>
                <a:tab pos="4217988" algn="r"/>
                <a:tab pos="5019675" algn="l"/>
              </a:tabLst>
            </a:pPr>
            <a:r>
              <a:rPr lang="it-IT" dirty="0" smtClean="0">
                <a:solidFill>
                  <a:srgbClr val="7030A0"/>
                </a:solidFill>
              </a:rPr>
              <a:t>Federica Villa</a:t>
            </a:r>
            <a:r>
              <a:rPr lang="it-IT" dirty="0">
                <a:solidFill>
                  <a:srgbClr val="7030A0"/>
                </a:solidFill>
              </a:rPr>
              <a:t>	</a:t>
            </a:r>
            <a:r>
              <a:rPr lang="it-IT" dirty="0" smtClean="0">
                <a:solidFill>
                  <a:srgbClr val="7030A0"/>
                </a:solidFill>
              </a:rPr>
              <a:t>PA	70%</a:t>
            </a:r>
            <a:r>
              <a:rPr lang="it-IT" dirty="0">
                <a:solidFill>
                  <a:srgbClr val="7030A0"/>
                </a:solidFill>
              </a:rPr>
              <a:t>	</a:t>
            </a:r>
            <a:r>
              <a:rPr lang="it-IT" dirty="0" err="1">
                <a:solidFill>
                  <a:srgbClr val="7030A0"/>
                </a:solidFill>
              </a:rPr>
              <a:t>SiPM</a:t>
            </a:r>
            <a:r>
              <a:rPr lang="it-IT" dirty="0">
                <a:solidFill>
                  <a:srgbClr val="7030A0"/>
                </a:solidFill>
              </a:rPr>
              <a:t> CMOS, elettronica</a:t>
            </a:r>
          </a:p>
          <a:p>
            <a:pPr lvl="1">
              <a:tabLst>
                <a:tab pos="2873375" algn="l"/>
                <a:tab pos="4217988" algn="r"/>
                <a:tab pos="5019675" algn="l"/>
              </a:tabLst>
            </a:pPr>
            <a:r>
              <a:rPr lang="it-IT" dirty="0" smtClean="0">
                <a:solidFill>
                  <a:srgbClr val="7030A0"/>
                </a:solidFill>
              </a:rPr>
              <a:t>Franco Zappa</a:t>
            </a:r>
            <a:r>
              <a:rPr lang="it-IT" dirty="0">
                <a:solidFill>
                  <a:srgbClr val="7030A0"/>
                </a:solidFill>
              </a:rPr>
              <a:t>	</a:t>
            </a:r>
            <a:r>
              <a:rPr lang="it-IT" dirty="0" smtClean="0">
                <a:solidFill>
                  <a:srgbClr val="7030A0"/>
                </a:solidFill>
              </a:rPr>
              <a:t>PO	70%</a:t>
            </a:r>
            <a:r>
              <a:rPr lang="it-IT" dirty="0">
                <a:solidFill>
                  <a:srgbClr val="7030A0"/>
                </a:solidFill>
              </a:rPr>
              <a:t>	</a:t>
            </a:r>
            <a:r>
              <a:rPr lang="it-IT" dirty="0" err="1">
                <a:solidFill>
                  <a:srgbClr val="7030A0"/>
                </a:solidFill>
              </a:rPr>
              <a:t>SiPM</a:t>
            </a:r>
            <a:r>
              <a:rPr lang="it-IT" dirty="0">
                <a:solidFill>
                  <a:srgbClr val="7030A0"/>
                </a:solidFill>
              </a:rPr>
              <a:t> CMOS, elettronica</a:t>
            </a:r>
            <a:endParaRPr lang="it-IT" dirty="0" smtClean="0">
              <a:solidFill>
                <a:srgbClr val="7030A0"/>
              </a:solidFill>
            </a:endParaRPr>
          </a:p>
          <a:p>
            <a:pPr lvl="1">
              <a:tabLst>
                <a:tab pos="2873375" algn="l"/>
                <a:tab pos="4217988" algn="r"/>
                <a:tab pos="5019675" algn="l"/>
              </a:tabLst>
            </a:pPr>
            <a:r>
              <a:rPr lang="it-IT" dirty="0" smtClean="0">
                <a:solidFill>
                  <a:schemeClr val="accent6">
                    <a:lumMod val="50000"/>
                  </a:schemeClr>
                </a:solidFill>
              </a:rPr>
              <a:t>Alberto Castellani	Senior</a:t>
            </a:r>
            <a:r>
              <a:rPr lang="it-IT" dirty="0">
                <a:solidFill>
                  <a:schemeClr val="accent6">
                    <a:lumMod val="50000"/>
                  </a:schemeClr>
                </a:solidFill>
              </a:rPr>
              <a:t>	</a:t>
            </a:r>
            <a:r>
              <a:rPr lang="it-IT" dirty="0" smtClean="0">
                <a:solidFill>
                  <a:schemeClr val="accent6">
                    <a:lumMod val="50000"/>
                  </a:schemeClr>
                </a:solidFill>
              </a:rPr>
              <a:t>0%	Ingegneria, calcoli strutturali</a:t>
            </a:r>
            <a:endParaRPr lang="it-IT" dirty="0">
              <a:solidFill>
                <a:schemeClr val="accent6">
                  <a:lumMod val="50000"/>
                </a:schemeClr>
              </a:solidFill>
            </a:endParaRPr>
          </a:p>
          <a:p>
            <a:pPr lvl="1">
              <a:tabLst>
                <a:tab pos="2873375" algn="l"/>
                <a:tab pos="4217988" algn="r"/>
                <a:tab pos="5019675" algn="l"/>
              </a:tabLst>
            </a:pPr>
            <a:r>
              <a:rPr lang="it-IT" dirty="0" smtClean="0">
                <a:solidFill>
                  <a:schemeClr val="accent6">
                    <a:lumMod val="50000"/>
                  </a:schemeClr>
                </a:solidFill>
              </a:rPr>
              <a:t>Raffaele Ardito</a:t>
            </a:r>
            <a:r>
              <a:rPr lang="it-IT" dirty="0">
                <a:solidFill>
                  <a:schemeClr val="accent6">
                    <a:lumMod val="50000"/>
                  </a:schemeClr>
                </a:solidFill>
              </a:rPr>
              <a:t>	</a:t>
            </a:r>
            <a:r>
              <a:rPr lang="it-IT" dirty="0" smtClean="0">
                <a:solidFill>
                  <a:schemeClr val="accent6">
                    <a:lumMod val="50000"/>
                  </a:schemeClr>
                </a:solidFill>
              </a:rPr>
              <a:t>PA	70%</a:t>
            </a:r>
            <a:r>
              <a:rPr lang="it-IT" dirty="0">
                <a:solidFill>
                  <a:schemeClr val="accent6">
                    <a:lumMod val="50000"/>
                  </a:schemeClr>
                </a:solidFill>
              </a:rPr>
              <a:t>	Ingegneria, calcoli strutturali</a:t>
            </a:r>
          </a:p>
          <a:p>
            <a:pPr lvl="1">
              <a:tabLst>
                <a:tab pos="2873375" algn="l"/>
                <a:tab pos="4217988" algn="r"/>
                <a:tab pos="5019675" algn="l"/>
              </a:tabLst>
            </a:pPr>
            <a:r>
              <a:rPr lang="it-IT" dirty="0">
                <a:solidFill>
                  <a:schemeClr val="accent6">
                    <a:lumMod val="50000"/>
                  </a:schemeClr>
                </a:solidFill>
              </a:rPr>
              <a:t>Aldo </a:t>
            </a:r>
            <a:r>
              <a:rPr lang="it-IT" dirty="0" smtClean="0">
                <a:solidFill>
                  <a:schemeClr val="accent6">
                    <a:lumMod val="50000"/>
                  </a:schemeClr>
                </a:solidFill>
              </a:rPr>
              <a:t>Francesco </a:t>
            </a:r>
            <a:r>
              <a:rPr lang="it-IT" dirty="0" err="1" smtClean="0">
                <a:solidFill>
                  <a:schemeClr val="accent6">
                    <a:lumMod val="50000"/>
                  </a:schemeClr>
                </a:solidFill>
              </a:rPr>
              <a:t>Ghisi</a:t>
            </a:r>
            <a:r>
              <a:rPr lang="it-IT" dirty="0">
                <a:solidFill>
                  <a:schemeClr val="accent6">
                    <a:lumMod val="50000"/>
                  </a:schemeClr>
                </a:solidFill>
              </a:rPr>
              <a:t>	</a:t>
            </a:r>
            <a:r>
              <a:rPr lang="it-IT" dirty="0" smtClean="0">
                <a:solidFill>
                  <a:schemeClr val="accent6">
                    <a:lumMod val="50000"/>
                  </a:schemeClr>
                </a:solidFill>
              </a:rPr>
              <a:t>PA	60%</a:t>
            </a:r>
            <a:r>
              <a:rPr lang="it-IT" dirty="0">
                <a:solidFill>
                  <a:schemeClr val="accent6">
                    <a:lumMod val="50000"/>
                  </a:schemeClr>
                </a:solidFill>
              </a:rPr>
              <a:t>	Ingegneria, calcoli strutturali</a:t>
            </a:r>
          </a:p>
          <a:p>
            <a:pPr lvl="1">
              <a:tabLst>
                <a:tab pos="2873375" algn="l"/>
                <a:tab pos="4217988" algn="r"/>
                <a:tab pos="5019675" algn="l"/>
              </a:tabLst>
            </a:pPr>
            <a:r>
              <a:rPr lang="it-IT" dirty="0" smtClean="0">
                <a:solidFill>
                  <a:schemeClr val="accent6">
                    <a:lumMod val="50000"/>
                  </a:schemeClr>
                </a:solidFill>
              </a:rPr>
              <a:t>Federico Perotti</a:t>
            </a:r>
            <a:r>
              <a:rPr lang="it-IT" dirty="0">
                <a:solidFill>
                  <a:schemeClr val="accent6">
                    <a:lumMod val="50000"/>
                  </a:schemeClr>
                </a:solidFill>
              </a:rPr>
              <a:t>	</a:t>
            </a:r>
            <a:r>
              <a:rPr lang="it-IT" dirty="0" smtClean="0">
                <a:solidFill>
                  <a:schemeClr val="accent6">
                    <a:lumMod val="50000"/>
                  </a:schemeClr>
                </a:solidFill>
              </a:rPr>
              <a:t>PA	60%</a:t>
            </a:r>
            <a:r>
              <a:rPr lang="it-IT" dirty="0">
                <a:solidFill>
                  <a:schemeClr val="accent6">
                    <a:lumMod val="50000"/>
                  </a:schemeClr>
                </a:solidFill>
              </a:rPr>
              <a:t>	Ingegneria, calcoli </a:t>
            </a:r>
            <a:r>
              <a:rPr lang="it-IT" dirty="0" smtClean="0">
                <a:solidFill>
                  <a:schemeClr val="accent6">
                    <a:lumMod val="50000"/>
                  </a:schemeClr>
                </a:solidFill>
              </a:rPr>
              <a:t>strutturali</a:t>
            </a:r>
          </a:p>
          <a:p>
            <a:pPr>
              <a:tabLst>
                <a:tab pos="2873375" algn="l"/>
                <a:tab pos="4217988" algn="r"/>
                <a:tab pos="5019675" algn="l"/>
              </a:tabLst>
            </a:pPr>
            <a:r>
              <a:rPr lang="it-IT" dirty="0" smtClean="0"/>
              <a:t>FTE = </a:t>
            </a:r>
            <a:r>
              <a:rPr lang="it-IT" dirty="0" smtClean="0">
                <a:solidFill>
                  <a:srgbClr val="FF0000"/>
                </a:solidFill>
              </a:rPr>
              <a:t>0.8 + 0.2 + </a:t>
            </a:r>
            <a:r>
              <a:rPr lang="it-IT" dirty="0" smtClean="0">
                <a:solidFill>
                  <a:schemeClr val="accent3">
                    <a:lumMod val="50000"/>
                  </a:schemeClr>
                </a:solidFill>
              </a:rPr>
              <a:t>2.4 +</a:t>
            </a:r>
            <a:r>
              <a:rPr lang="it-IT" dirty="0" smtClean="0">
                <a:solidFill>
                  <a:srgbClr val="0070C0"/>
                </a:solidFill>
              </a:rPr>
              <a:t> </a:t>
            </a:r>
            <a:r>
              <a:rPr lang="it-IT" dirty="0" smtClean="0">
                <a:solidFill>
                  <a:srgbClr val="FF0000"/>
                </a:solidFill>
              </a:rPr>
              <a:t>0.7 </a:t>
            </a:r>
            <a:r>
              <a:rPr lang="it-IT" dirty="0" smtClean="0">
                <a:solidFill>
                  <a:srgbClr val="7030A0"/>
                </a:solidFill>
              </a:rPr>
              <a:t>+ 1.9 + </a:t>
            </a:r>
            <a:r>
              <a:rPr lang="it-IT" dirty="0" smtClean="0">
                <a:solidFill>
                  <a:schemeClr val="accent6">
                    <a:lumMod val="50000"/>
                  </a:schemeClr>
                </a:solidFill>
              </a:rPr>
              <a:t>1.9</a:t>
            </a:r>
            <a:r>
              <a:rPr lang="it-IT" dirty="0" smtClean="0">
                <a:solidFill>
                  <a:srgbClr val="0070C0"/>
                </a:solidFill>
              </a:rPr>
              <a:t> </a:t>
            </a:r>
            <a:r>
              <a:rPr lang="it-IT" dirty="0" smtClean="0"/>
              <a:t>= 7.9</a:t>
            </a:r>
          </a:p>
        </p:txBody>
      </p:sp>
      <p:sp>
        <p:nvSpPr>
          <p:cNvPr id="11" name="Slide Number Placeholder 4"/>
          <p:cNvSpPr txBox="1">
            <a:spLocks/>
          </p:cNvSpPr>
          <p:nvPr/>
        </p:nvSpPr>
        <p:spPr>
          <a:xfrm>
            <a:off x="8019534" y="6356350"/>
            <a:ext cx="6672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E78F25-1D76-403E-B015-2036C732ED42}" type="slidenum">
              <a:rPr lang="en-US" smtClean="0"/>
              <a:pPr/>
              <a:t>49</a:t>
            </a:fld>
            <a:endParaRPr lang="en-US"/>
          </a:p>
        </p:txBody>
      </p:sp>
      <p:sp>
        <p:nvSpPr>
          <p:cNvPr id="12"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 Milano: anagrafica e richieste finanziarie</a:t>
            </a:r>
            <a:endParaRPr lang="it-IT" dirty="0"/>
          </a:p>
        </p:txBody>
      </p:sp>
    </p:spTree>
    <p:extLst>
      <p:ext uri="{BB962C8B-B14F-4D97-AF65-F5344CB8AC3E}">
        <p14:creationId xmlns:p14="http://schemas.microsoft.com/office/powerpoint/2010/main" val="3081627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Esperimento Auger</a:t>
            </a:r>
            <a:endParaRPr lang="it-IT" dirty="0"/>
          </a:p>
        </p:txBody>
      </p:sp>
      <p:sp>
        <p:nvSpPr>
          <p:cNvPr id="3" name="Rectangle 1"/>
          <p:cNvSpPr>
            <a:spLocks noChangeArrowheads="1"/>
          </p:cNvSpPr>
          <p:nvPr/>
        </p:nvSpPr>
        <p:spPr bwMode="auto">
          <a:xfrm>
            <a:off x="2252663" y="1519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Title 1"/>
          <p:cNvSpPr txBox="1">
            <a:spLocks/>
          </p:cNvSpPr>
          <p:nvPr/>
        </p:nvSpPr>
        <p:spPr>
          <a:xfrm>
            <a:off x="15240" y="-17501"/>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Auger </a:t>
            </a:r>
            <a:endParaRPr lang="it-IT" dirty="0"/>
          </a:p>
        </p:txBody>
      </p:sp>
      <p:sp>
        <p:nvSpPr>
          <p:cNvPr id="5" name="TextBox 4"/>
          <p:cNvSpPr txBox="1"/>
          <p:nvPr/>
        </p:nvSpPr>
        <p:spPr>
          <a:xfrm>
            <a:off x="217714" y="762000"/>
            <a:ext cx="8850086" cy="1631216"/>
          </a:xfrm>
          <a:prstGeom prst="rect">
            <a:avLst/>
          </a:prstGeom>
          <a:noFill/>
        </p:spPr>
        <p:txBody>
          <a:bodyPr wrap="square" rtlCol="0">
            <a:spAutoFit/>
          </a:bodyPr>
          <a:lstStyle/>
          <a:p>
            <a:r>
              <a:rPr lang="it-IT" sz="2000" b="1" smtClean="0">
                <a:latin typeface="+mj-lt"/>
              </a:rPr>
              <a:t>Data-taking</a:t>
            </a:r>
          </a:p>
          <a:p>
            <a:pPr marL="342900" indent="-342900">
              <a:buFont typeface="Arial" panose="020B0604020202020204" pitchFamily="34" charset="0"/>
              <a:buChar char="•"/>
            </a:pPr>
            <a:r>
              <a:rPr lang="it-IT" sz="2000" smtClean="0">
                <a:latin typeface="+mj-lt"/>
              </a:rPr>
              <a:t>L’esperimento Auger e’ dedicato allo studio dei raggi cosmici di altissima energia (E&gt; 3 x 10</a:t>
            </a:r>
            <a:r>
              <a:rPr lang="it-IT" sz="2000" baseline="30000" smtClean="0">
                <a:latin typeface="+mj-lt"/>
              </a:rPr>
              <a:t>18</a:t>
            </a:r>
            <a:r>
              <a:rPr lang="it-IT" sz="2000" smtClean="0">
                <a:latin typeface="+mj-lt"/>
              </a:rPr>
              <a:t> eV);</a:t>
            </a:r>
          </a:p>
          <a:p>
            <a:pPr marL="342900" indent="-342900">
              <a:buFont typeface="Arial" panose="020B0604020202020204" pitchFamily="34" charset="0"/>
              <a:buChar char="•"/>
            </a:pPr>
            <a:r>
              <a:rPr lang="it-IT" sz="2000" smtClean="0">
                <a:latin typeface="+mj-lt"/>
              </a:rPr>
              <a:t>Auger prende dati dal 2008 con il rivelatore completo; </a:t>
            </a:r>
          </a:p>
          <a:p>
            <a:pPr marL="342900" indent="-342900">
              <a:buFont typeface="Arial" panose="020B0604020202020204" pitchFamily="34" charset="0"/>
              <a:buChar char="•"/>
            </a:pPr>
            <a:r>
              <a:rPr lang="it-IT" sz="2000" smtClean="0">
                <a:latin typeface="+mj-lt"/>
              </a:rPr>
              <a:t>Studia gli sciami originati nell’atmosfera da raggi cosmici;</a:t>
            </a:r>
          </a:p>
        </p:txBody>
      </p:sp>
      <p:pic>
        <p:nvPicPr>
          <p:cNvPr id="6"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971800" y="2950892"/>
            <a:ext cx="5749925" cy="3595476"/>
          </a:xfrm>
          <a:prstGeom prst="rect">
            <a:avLst/>
          </a:prstGeom>
          <a:noFill/>
        </p:spPr>
      </p:pic>
      <p:sp>
        <p:nvSpPr>
          <p:cNvPr id="7" name="TextBox 6"/>
          <p:cNvSpPr txBox="1"/>
          <p:nvPr/>
        </p:nvSpPr>
        <p:spPr>
          <a:xfrm>
            <a:off x="185057" y="2756118"/>
            <a:ext cx="2547257" cy="1815882"/>
          </a:xfrm>
          <a:prstGeom prst="rect">
            <a:avLst/>
          </a:prstGeom>
          <a:solidFill>
            <a:srgbClr val="FFFF00"/>
          </a:solidFill>
          <a:ln w="38100">
            <a:solidFill>
              <a:srgbClr val="FF0000"/>
            </a:solidFill>
          </a:ln>
        </p:spPr>
        <p:txBody>
          <a:bodyPr wrap="square" rtlCol="0">
            <a:spAutoFit/>
          </a:bodyPr>
          <a:lstStyle/>
          <a:p>
            <a:r>
              <a:rPr lang="it-IT" sz="2000" b="1" smtClean="0">
                <a:latin typeface="+mj-lt"/>
              </a:rPr>
              <a:t>Rivelatore di superficie (SD):</a:t>
            </a:r>
          </a:p>
          <a:p>
            <a:r>
              <a:rPr lang="it-IT" smtClean="0">
                <a:latin typeface="+mj-lt"/>
              </a:rPr>
              <a:t>griglia di 1600 taniche Cerenkov ad acqua  spaziate 1.5 Km </a:t>
            </a:r>
          </a:p>
          <a:p>
            <a:r>
              <a:rPr lang="it-IT" smtClean="0">
                <a:latin typeface="+mj-lt"/>
              </a:rPr>
              <a:t>Area tot:</a:t>
            </a:r>
            <a:r>
              <a:rPr lang="it-IT">
                <a:latin typeface="+mj-lt"/>
              </a:rPr>
              <a:t> </a:t>
            </a:r>
            <a:r>
              <a:rPr lang="it-IT" smtClean="0">
                <a:latin typeface="+mj-lt"/>
              </a:rPr>
              <a:t>3000 Km</a:t>
            </a:r>
            <a:r>
              <a:rPr lang="it-IT" baseline="30000" smtClean="0">
                <a:latin typeface="+mj-lt"/>
              </a:rPr>
              <a:t>2</a:t>
            </a:r>
            <a:r>
              <a:rPr lang="it-IT" smtClean="0">
                <a:latin typeface="+mj-lt"/>
              </a:rPr>
              <a:t>;</a:t>
            </a:r>
          </a:p>
        </p:txBody>
      </p:sp>
      <p:sp>
        <p:nvSpPr>
          <p:cNvPr id="8" name="TextBox 7"/>
          <p:cNvSpPr txBox="1"/>
          <p:nvPr/>
        </p:nvSpPr>
        <p:spPr>
          <a:xfrm>
            <a:off x="195943" y="4658142"/>
            <a:ext cx="2394857" cy="2123658"/>
          </a:xfrm>
          <a:prstGeom prst="rect">
            <a:avLst/>
          </a:prstGeom>
          <a:solidFill>
            <a:srgbClr val="FFFF00"/>
          </a:solidFill>
          <a:ln w="38100">
            <a:solidFill>
              <a:srgbClr val="FF0000"/>
            </a:solidFill>
          </a:ln>
        </p:spPr>
        <p:txBody>
          <a:bodyPr wrap="square" rtlCol="0">
            <a:spAutoFit/>
          </a:bodyPr>
          <a:lstStyle/>
          <a:p>
            <a:r>
              <a:rPr lang="it-IT" sz="2000" b="1" smtClean="0">
                <a:latin typeface="+mj-lt"/>
              </a:rPr>
              <a:t>Rivelatore di fluorescenza (FD): </a:t>
            </a:r>
            <a:r>
              <a:rPr lang="it-IT" smtClean="0">
                <a:latin typeface="+mj-lt"/>
              </a:rPr>
              <a:t>4 stazioni  di telescopi per vedere la fluorescenza in atmosfera (24 telescopi in tutto)</a:t>
            </a:r>
          </a:p>
        </p:txBody>
      </p:sp>
    </p:spTree>
    <p:extLst>
      <p:ext uri="{BB962C8B-B14F-4D97-AF65-F5344CB8AC3E}">
        <p14:creationId xmlns:p14="http://schemas.microsoft.com/office/powerpoint/2010/main" val="16979275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5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Dark Side@ Milano: anagrafica e richieste finanziarie</a:t>
            </a:r>
            <a:endParaRPr lang="it-IT" dirty="0"/>
          </a:p>
        </p:txBody>
      </p:sp>
      <p:graphicFrame>
        <p:nvGraphicFramePr>
          <p:cNvPr id="2" name="Table 1"/>
          <p:cNvGraphicFramePr>
            <a:graphicFrameLocks noGrp="1"/>
          </p:cNvGraphicFramePr>
          <p:nvPr>
            <p:extLst>
              <p:ext uri="{D42A27DB-BD31-4B8C-83A1-F6EECF244321}">
                <p14:modId xmlns:p14="http://schemas.microsoft.com/office/powerpoint/2010/main" val="1714559583"/>
              </p:ext>
            </p:extLst>
          </p:nvPr>
        </p:nvGraphicFramePr>
        <p:xfrm>
          <a:off x="405899" y="2133600"/>
          <a:ext cx="8564429" cy="3547062"/>
        </p:xfrm>
        <a:graphic>
          <a:graphicData uri="http://schemas.openxmlformats.org/drawingml/2006/table">
            <a:tbl>
              <a:tblPr firstRow="1" bandRow="1">
                <a:tableStyleId>{5C22544A-7EE6-4342-B048-85BDC9FD1C3A}</a:tableStyleId>
              </a:tblPr>
              <a:tblGrid>
                <a:gridCol w="1422901"/>
                <a:gridCol w="1981200"/>
                <a:gridCol w="5160328"/>
              </a:tblGrid>
              <a:tr h="494657">
                <a:tc>
                  <a:txBody>
                    <a:bodyPr/>
                    <a:lstStyle/>
                    <a:p>
                      <a:r>
                        <a:rPr lang="it-IT" sz="1600" smtClean="0"/>
                        <a:t>Capitolo</a:t>
                      </a:r>
                      <a:endParaRPr lang="it-IT" sz="16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B050"/>
                    </a:solidFill>
                  </a:tcPr>
                </a:tc>
                <a:tc>
                  <a:txBody>
                    <a:bodyPr/>
                    <a:lstStyle/>
                    <a:p>
                      <a:r>
                        <a:rPr lang="it-IT" sz="1600" smtClean="0"/>
                        <a:t>Richieste</a:t>
                      </a:r>
                      <a:endParaRPr lang="it-IT" sz="1600"/>
                    </a:p>
                  </a:txBody>
                  <a:tcPr>
                    <a:lnT w="12700" cap="flat" cmpd="sng" algn="ctr">
                      <a:solidFill>
                        <a:schemeClr val="tx1"/>
                      </a:solidFill>
                      <a:prstDash val="solid"/>
                      <a:round/>
                      <a:headEnd type="none" w="med" len="med"/>
                      <a:tailEnd type="none" w="med" len="med"/>
                    </a:lnT>
                    <a:solidFill>
                      <a:srgbClr val="00B050"/>
                    </a:solidFill>
                  </a:tcPr>
                </a:tc>
                <a:tc>
                  <a:txBody>
                    <a:bodyPr/>
                    <a:lstStyle/>
                    <a:p>
                      <a:r>
                        <a:rPr lang="it-IT" sz="1600" smtClean="0"/>
                        <a:t>Motivazione</a:t>
                      </a:r>
                      <a:endParaRPr lang="it-IT" sz="16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solidFill>
                  </a:tcPr>
                </a:tc>
              </a:tr>
              <a:tr h="494657">
                <a:tc>
                  <a:txBody>
                    <a:bodyPr/>
                    <a:lstStyle/>
                    <a:p>
                      <a:r>
                        <a:rPr lang="it-IT" sz="1600" b="1" smtClean="0"/>
                        <a:t>Missioni</a:t>
                      </a:r>
                      <a:endParaRPr lang="it-IT" sz="1600" b="1"/>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pPr algn="l"/>
                      <a:r>
                        <a:rPr lang="it-IT" sz="1600" smtClean="0"/>
                        <a:t>35.5 kEuro</a:t>
                      </a:r>
                      <a:endParaRPr lang="it-IT" sz="1600"/>
                    </a:p>
                  </a:txBody>
                  <a:tcPr>
                    <a:solidFill>
                      <a:schemeClr val="accent3">
                        <a:lumMod val="20000"/>
                        <a:lumOff val="80000"/>
                      </a:schemeClr>
                    </a:solidFill>
                  </a:tcPr>
                </a:tc>
                <a:tc>
                  <a:txBody>
                    <a:bodyPr/>
                    <a:lstStyle/>
                    <a:p>
                      <a:r>
                        <a:rPr lang="it-IT" sz="1600" smtClean="0"/>
                        <a:t>Meeting collaborazione; presa dati; meeting WG</a:t>
                      </a:r>
                      <a:endParaRPr lang="it-IT" sz="160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94657">
                <a:tc>
                  <a:txBody>
                    <a:bodyPr/>
                    <a:lstStyle/>
                    <a:p>
                      <a:r>
                        <a:rPr lang="it-IT" sz="1600" b="1" smtClean="0"/>
                        <a:t>Consumo</a:t>
                      </a:r>
                      <a:endParaRPr lang="it-IT" sz="1600" b="1"/>
                    </a:p>
                  </a:txBody>
                  <a:tcPr>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a:r>
                        <a:rPr lang="it-IT" sz="1600" smtClean="0"/>
                        <a:t>74 kEuro</a:t>
                      </a:r>
                      <a:endParaRPr lang="it-IT" sz="1600"/>
                    </a:p>
                  </a:txBody>
                  <a:tcPr>
                    <a:solidFill>
                      <a:schemeClr val="accent3">
                        <a:lumMod val="40000"/>
                        <a:lumOff val="60000"/>
                      </a:schemeClr>
                    </a:solidFill>
                  </a:tcPr>
                </a:tc>
                <a:tc>
                  <a:txBody>
                    <a:bodyPr/>
                    <a:lstStyle/>
                    <a:p>
                      <a:r>
                        <a:rPr lang="it-IT" sz="1600" smtClean="0"/>
                        <a:t>Costruz. SiPM CMOS; minuteria setup criostati;</a:t>
                      </a:r>
                      <a:r>
                        <a:rPr lang="it-IT" sz="1600" baseline="0" smtClean="0"/>
                        <a:t> cavi; caratterizzazione TX/RX ; PCB test</a:t>
                      </a:r>
                      <a:endParaRPr lang="it-IT" sz="1600"/>
                    </a:p>
                  </a:txBody>
                  <a:tcPr>
                    <a:lnR w="12700" cap="flat" cmpd="sng" algn="ctr">
                      <a:solidFill>
                        <a:schemeClr val="tx1"/>
                      </a:solidFill>
                      <a:prstDash val="solid"/>
                      <a:round/>
                      <a:headEnd type="none" w="med" len="med"/>
                      <a:tailEnd type="none" w="med" len="med"/>
                    </a:lnR>
                    <a:solidFill>
                      <a:schemeClr val="accent3">
                        <a:lumMod val="40000"/>
                        <a:lumOff val="60000"/>
                      </a:schemeClr>
                    </a:solidFill>
                  </a:tcPr>
                </a:tc>
              </a:tr>
              <a:tr h="494657">
                <a:tc>
                  <a:txBody>
                    <a:bodyPr/>
                    <a:lstStyle/>
                    <a:p>
                      <a:r>
                        <a:rPr lang="it-IT" sz="1600" b="1" smtClean="0"/>
                        <a:t>Altri consumi</a:t>
                      </a:r>
                      <a:endParaRPr lang="it-IT" sz="1600" b="1"/>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pPr algn="l"/>
                      <a:r>
                        <a:rPr lang="it-IT" sz="1600" smtClean="0"/>
                        <a:t>2 kEuro</a:t>
                      </a:r>
                      <a:endParaRPr lang="it-IT" sz="1600"/>
                    </a:p>
                  </a:txBody>
                  <a:tcPr>
                    <a:solidFill>
                      <a:schemeClr val="accent3">
                        <a:lumMod val="20000"/>
                        <a:lumOff val="80000"/>
                      </a:schemeClr>
                    </a:solidFill>
                  </a:tcPr>
                </a:tc>
                <a:tc>
                  <a:txBody>
                    <a:bodyPr/>
                    <a:lstStyle/>
                    <a:p>
                      <a:r>
                        <a:rPr lang="it-IT" sz="1600" smtClean="0"/>
                        <a:t>Azoto liquido</a:t>
                      </a:r>
                      <a:endParaRPr lang="it-IT" sz="160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94657">
                <a:tc>
                  <a:txBody>
                    <a:bodyPr/>
                    <a:lstStyle/>
                    <a:p>
                      <a:r>
                        <a:rPr lang="it-IT" sz="1600" b="1" smtClean="0"/>
                        <a:t>Inventariabile</a:t>
                      </a:r>
                      <a:endParaRPr lang="it-IT" sz="1600" b="1"/>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pPr algn="l"/>
                      <a:r>
                        <a:rPr lang="it-IT" sz="1600" smtClean="0"/>
                        <a:t>17 kEuro</a:t>
                      </a:r>
                      <a:endParaRPr lang="it-IT" sz="1600"/>
                    </a:p>
                  </a:txBody>
                  <a:tcPr>
                    <a:solidFill>
                      <a:schemeClr val="accent3">
                        <a:lumMod val="20000"/>
                        <a:lumOff val="80000"/>
                      </a:schemeClr>
                    </a:solidFill>
                  </a:tcPr>
                </a:tc>
                <a:tc>
                  <a:txBody>
                    <a:bodyPr/>
                    <a:lstStyle/>
                    <a:p>
                      <a:r>
                        <a:rPr lang="it-IT" sz="1600" smtClean="0"/>
                        <a:t>Completamento parameter analyzer</a:t>
                      </a:r>
                      <a:endParaRPr lang="it-IT" sz="160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94657">
                <a:tc>
                  <a:txBody>
                    <a:bodyPr/>
                    <a:lstStyle/>
                    <a:p>
                      <a:r>
                        <a:rPr lang="it-IT" sz="1600" b="1" smtClean="0"/>
                        <a:t>Licenze</a:t>
                      </a:r>
                      <a:endParaRPr lang="it-IT" sz="1600" b="1"/>
                    </a:p>
                  </a:txBody>
                  <a:tcPr>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a:r>
                        <a:rPr lang="it-IT" sz="1600" smtClean="0"/>
                        <a:t>5.5 kEuro</a:t>
                      </a:r>
                      <a:endParaRPr lang="it-IT" sz="1600"/>
                    </a:p>
                  </a:txBody>
                  <a:tcPr>
                    <a:solidFill>
                      <a:schemeClr val="accent3">
                        <a:lumMod val="40000"/>
                        <a:lumOff val="60000"/>
                      </a:schemeClr>
                    </a:solidFill>
                  </a:tcPr>
                </a:tc>
                <a:tc>
                  <a:txBody>
                    <a:bodyPr/>
                    <a:lstStyle/>
                    <a:p>
                      <a:r>
                        <a:rPr lang="it-IT" sz="1600" smtClean="0"/>
                        <a:t>ICCAPP; progettazione IC</a:t>
                      </a:r>
                      <a:endParaRPr lang="it-IT" sz="1600"/>
                    </a:p>
                  </a:txBody>
                  <a:tcPr>
                    <a:lnR w="12700" cap="flat" cmpd="sng" algn="ctr">
                      <a:solidFill>
                        <a:schemeClr val="tx1"/>
                      </a:solidFill>
                      <a:prstDash val="solid"/>
                      <a:round/>
                      <a:headEnd type="none" w="med" len="med"/>
                      <a:tailEnd type="none" w="med" len="med"/>
                    </a:lnR>
                    <a:solidFill>
                      <a:schemeClr val="accent3">
                        <a:lumMod val="40000"/>
                        <a:lumOff val="60000"/>
                      </a:schemeClr>
                    </a:solidFill>
                  </a:tcPr>
                </a:tc>
              </a:tr>
              <a:tr h="494657">
                <a:tc>
                  <a:txBody>
                    <a:bodyPr/>
                    <a:lstStyle/>
                    <a:p>
                      <a:r>
                        <a:rPr lang="it-IT" sz="1600" b="1" smtClean="0"/>
                        <a:t>TOTALE</a:t>
                      </a:r>
                      <a:endParaRPr lang="it-IT" sz="1600" b="1"/>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lang="it-IT" sz="1600" b="1" smtClean="0"/>
                        <a:t>134</a:t>
                      </a:r>
                      <a:r>
                        <a:rPr lang="it-IT" sz="1600" b="1" baseline="0" smtClean="0"/>
                        <a:t> kEuro</a:t>
                      </a:r>
                      <a:endParaRPr lang="it-IT" sz="1600" b="1"/>
                    </a:p>
                  </a:txBody>
                  <a:tcP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it-IT" sz="1600" b="1"/>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21075066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2819400"/>
            <a:ext cx="8839200" cy="1143000"/>
          </a:xfrm>
          <a:prstGeom prst="rect">
            <a:avLst/>
          </a:prstGeom>
          <a:solidFill>
            <a:srgbClr val="7030A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pPr algn="ctr"/>
            <a:r>
              <a:rPr lang="it-IT" sz="3200" smtClean="0"/>
              <a:t>GERDA</a:t>
            </a:r>
            <a:r>
              <a:rPr lang="it-IT" smtClean="0"/>
              <a:t>  </a:t>
            </a:r>
            <a:endParaRPr lang="it-IT" dirty="0"/>
          </a:p>
        </p:txBody>
      </p:sp>
    </p:spTree>
    <p:extLst>
      <p:ext uri="{BB962C8B-B14F-4D97-AF65-F5344CB8AC3E}">
        <p14:creationId xmlns:p14="http://schemas.microsoft.com/office/powerpoint/2010/main" val="11251913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7030A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GERDA</a:t>
            </a:r>
            <a:endParaRPr lang="it-IT" dirty="0"/>
          </a:p>
        </p:txBody>
      </p:sp>
      <p:sp>
        <p:nvSpPr>
          <p:cNvPr id="3" name="Rectangle 1"/>
          <p:cNvSpPr>
            <a:spLocks noChangeArrowheads="1"/>
          </p:cNvSpPr>
          <p:nvPr/>
        </p:nvSpPr>
        <p:spPr bwMode="auto">
          <a:xfrm>
            <a:off x="2362200" y="15211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2"/>
          <p:cNvPicPr>
            <a:picLocks noChangeAspect="1" noChangeArrowheads="1"/>
          </p:cNvPicPr>
          <p:nvPr/>
        </p:nvPicPr>
        <p:blipFill>
          <a:blip r:embed="rId3" cstate="print"/>
          <a:srcRect l="26953" t="80000" r="23828" b="10417"/>
          <a:stretch>
            <a:fillRect/>
          </a:stretch>
        </p:blipFill>
        <p:spPr bwMode="auto">
          <a:xfrm>
            <a:off x="49699" y="611038"/>
            <a:ext cx="9044602" cy="9906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34172" t="33333" r="31047" b="20000"/>
          <a:stretch>
            <a:fillRect/>
          </a:stretch>
        </p:blipFill>
        <p:spPr bwMode="auto">
          <a:xfrm>
            <a:off x="2158311" y="1423080"/>
            <a:ext cx="6999337" cy="5282520"/>
          </a:xfrm>
          <a:prstGeom prst="rect">
            <a:avLst/>
          </a:prstGeom>
          <a:noFill/>
          <a:ln w="9525">
            <a:noFill/>
            <a:miter lim="800000"/>
            <a:headEnd/>
            <a:tailEnd/>
          </a:ln>
        </p:spPr>
      </p:pic>
      <p:sp>
        <p:nvSpPr>
          <p:cNvPr id="6" name="Sottotitolo 2"/>
          <p:cNvSpPr txBox="1">
            <a:spLocks/>
          </p:cNvSpPr>
          <p:nvPr/>
        </p:nvSpPr>
        <p:spPr>
          <a:xfrm>
            <a:off x="176355" y="1620528"/>
            <a:ext cx="1855301" cy="1828800"/>
          </a:xfrm>
          <a:prstGeom prst="rect">
            <a:avLst/>
          </a:prstGeom>
          <a:ln w="38100">
            <a:noFill/>
          </a:ln>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Tx/>
              <a:buChar char="-"/>
              <a:tabLst/>
              <a:defRPr/>
            </a:pPr>
            <a:r>
              <a:rPr lang="en-US" dirty="0" smtClean="0"/>
              <a:t>GERDA Phase </a:t>
            </a:r>
            <a:r>
              <a:rPr lang="en-US" smtClean="0"/>
              <a:t>I (2011-2013)  completata</a:t>
            </a:r>
            <a:endParaRPr lang="en-US" dirty="0" smtClean="0"/>
          </a:p>
          <a:p>
            <a:pPr marL="0" marR="0" lvl="0" indent="0" defTabSz="914400" rtl="0" eaLnBrk="1" fontAlgn="auto" latinLnBrk="0" hangingPunct="1">
              <a:lnSpc>
                <a:spcPct val="100000"/>
              </a:lnSpc>
              <a:spcBef>
                <a:spcPct val="20000"/>
              </a:spcBef>
              <a:spcAft>
                <a:spcPts val="0"/>
              </a:spcAft>
              <a:buClrTx/>
              <a:buSzTx/>
              <a:buFontTx/>
              <a:buChar char="-"/>
              <a:tabLst/>
              <a:defRPr/>
            </a:pPr>
            <a:r>
              <a:rPr lang="en-US" smtClean="0"/>
              <a:t>GERDA </a:t>
            </a:r>
            <a:r>
              <a:rPr lang="en-US" dirty="0" smtClean="0"/>
              <a:t>Phase </a:t>
            </a:r>
            <a:r>
              <a:rPr lang="en-US" smtClean="0"/>
              <a:t>II  cominciata nel 2015</a:t>
            </a:r>
          </a:p>
        </p:txBody>
      </p:sp>
      <p:sp>
        <p:nvSpPr>
          <p:cNvPr id="7" name="TextBox 6"/>
          <p:cNvSpPr txBox="1"/>
          <p:nvPr/>
        </p:nvSpPr>
        <p:spPr>
          <a:xfrm>
            <a:off x="5105400" y="6019800"/>
            <a:ext cx="3200400" cy="369332"/>
          </a:xfrm>
          <a:prstGeom prst="rect">
            <a:avLst/>
          </a:prstGeom>
          <a:solidFill>
            <a:schemeClr val="bg1"/>
          </a:solidFill>
          <a:ln w="53975">
            <a:solidFill>
              <a:schemeClr val="tx2">
                <a:lumMod val="60000"/>
                <a:lumOff val="40000"/>
              </a:schemeClr>
            </a:solidFill>
          </a:ln>
        </p:spPr>
        <p:txBody>
          <a:bodyPr wrap="square" rtlCol="0">
            <a:spAutoFit/>
          </a:bodyPr>
          <a:lstStyle/>
          <a:p>
            <a:r>
              <a:rPr lang="it-IT" smtClean="0"/>
              <a:t>64 m</a:t>
            </a:r>
            <a:r>
              <a:rPr lang="it-IT" baseline="30000" smtClean="0"/>
              <a:t>3</a:t>
            </a:r>
            <a:r>
              <a:rPr lang="it-IT" smtClean="0"/>
              <a:t> criostat filled with LAr</a:t>
            </a:r>
            <a:endParaRPr lang="it-IT"/>
          </a:p>
        </p:txBody>
      </p:sp>
      <p:cxnSp>
        <p:nvCxnSpPr>
          <p:cNvPr id="8" name="Straight Arrow Connector 7"/>
          <p:cNvCxnSpPr/>
          <p:nvPr/>
        </p:nvCxnSpPr>
        <p:spPr>
          <a:xfrm flipV="1">
            <a:off x="6553200" y="5029200"/>
            <a:ext cx="0" cy="990600"/>
          </a:xfrm>
          <a:prstGeom prst="straightConnector1">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Sottotitolo 2"/>
          <p:cNvSpPr txBox="1">
            <a:spLocks/>
          </p:cNvSpPr>
          <p:nvPr/>
        </p:nvSpPr>
        <p:spPr>
          <a:xfrm>
            <a:off x="154584" y="3657600"/>
            <a:ext cx="1855301" cy="1502648"/>
          </a:xfrm>
          <a:prstGeom prst="rect">
            <a:avLst/>
          </a:prstGeom>
          <a:ln w="38100">
            <a:solidFill>
              <a:srgbClr val="7030A0"/>
            </a:solidFill>
          </a:ln>
        </p:spPr>
        <p:txBody>
          <a:bodyPr vert="horz" lIns="91440" tIns="45720" rIns="91440" bIns="45720" rtlCol="0">
            <a:normAutofit lnSpcReduction="10000"/>
          </a:bodyPr>
          <a:lstStyle/>
          <a:p>
            <a:pPr marL="0" marR="0" lvl="0" indent="0" defTabSz="914400" rtl="0" eaLnBrk="1" fontAlgn="auto" latinLnBrk="0" hangingPunct="1">
              <a:lnSpc>
                <a:spcPct val="100000"/>
              </a:lnSpc>
              <a:spcBef>
                <a:spcPct val="20000"/>
              </a:spcBef>
              <a:spcAft>
                <a:spcPts val="0"/>
              </a:spcAft>
              <a:buClrTx/>
              <a:buSzTx/>
              <a:tabLst/>
              <a:defRPr/>
            </a:pPr>
            <a:r>
              <a:rPr lang="en-US" sz="2000" b="1" smtClean="0"/>
              <a:t>Goal Fase II</a:t>
            </a:r>
          </a:p>
          <a:p>
            <a:pPr marL="0" marR="0" lvl="0" indent="0" defTabSz="914400" rtl="0" eaLnBrk="1" fontAlgn="auto" latinLnBrk="0" hangingPunct="1">
              <a:lnSpc>
                <a:spcPct val="100000"/>
              </a:lnSpc>
              <a:spcBef>
                <a:spcPct val="20000"/>
              </a:spcBef>
              <a:spcAft>
                <a:spcPts val="0"/>
              </a:spcAft>
              <a:buClrTx/>
              <a:buSzTx/>
              <a:buFontTx/>
              <a:buChar char="-"/>
              <a:tabLst/>
              <a:defRPr/>
            </a:pPr>
            <a:r>
              <a:rPr lang="en-US" smtClean="0"/>
              <a:t> </a:t>
            </a:r>
            <a:r>
              <a:rPr lang="en-US" sz="2400" smtClean="0"/>
              <a:t>2x </a:t>
            </a:r>
            <a:r>
              <a:rPr lang="en-US" sz="2000" smtClean="0"/>
              <a:t>Massa</a:t>
            </a:r>
          </a:p>
          <a:p>
            <a:pPr marL="0" marR="0" lvl="0" indent="0" defTabSz="914400" rtl="0" eaLnBrk="1" fontAlgn="auto" latinLnBrk="0" hangingPunct="1">
              <a:lnSpc>
                <a:spcPct val="100000"/>
              </a:lnSpc>
              <a:spcBef>
                <a:spcPct val="20000"/>
              </a:spcBef>
              <a:spcAft>
                <a:spcPts val="0"/>
              </a:spcAft>
              <a:buClrTx/>
              <a:buSzTx/>
              <a:tabLst/>
              <a:defRPr/>
            </a:pPr>
            <a:r>
              <a:rPr lang="en-US" sz="2000" smtClean="0"/>
              <a:t>-10x ridotto il fondo</a:t>
            </a:r>
            <a:endParaRPr lang="en-US" sz="2000" dirty="0" smtClean="0"/>
          </a:p>
        </p:txBody>
      </p:sp>
      <p:sp>
        <p:nvSpPr>
          <p:cNvPr id="10" name="Down Arrow 9"/>
          <p:cNvSpPr/>
          <p:nvPr/>
        </p:nvSpPr>
        <p:spPr>
          <a:xfrm>
            <a:off x="762000" y="5257800"/>
            <a:ext cx="533400" cy="49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ottotitolo 2"/>
          <p:cNvSpPr txBox="1">
            <a:spLocks/>
          </p:cNvSpPr>
          <p:nvPr/>
        </p:nvSpPr>
        <p:spPr>
          <a:xfrm>
            <a:off x="76200" y="5867400"/>
            <a:ext cx="2133403" cy="470580"/>
          </a:xfrm>
          <a:prstGeom prst="rect">
            <a:avLst/>
          </a:prstGeom>
          <a:ln w="38100">
            <a:solidFill>
              <a:srgbClr val="7030A0"/>
            </a:solidFill>
          </a:ln>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tabLst/>
              <a:defRPr/>
            </a:pPr>
            <a:r>
              <a:rPr lang="en-US" b="1" smtClean="0"/>
              <a:t>~ x7 in sensibilita</a:t>
            </a:r>
            <a:r>
              <a:rPr lang="en-US" smtClean="0"/>
              <a:t>’</a:t>
            </a:r>
            <a:endParaRPr lang="en-US" dirty="0" smtClean="0"/>
          </a:p>
        </p:txBody>
      </p:sp>
    </p:spTree>
    <p:extLst>
      <p:ext uri="{BB962C8B-B14F-4D97-AF65-F5344CB8AC3E}">
        <p14:creationId xmlns:p14="http://schemas.microsoft.com/office/powerpoint/2010/main" val="30996597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7030A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GERDA-Phase II cominciata a Dicembre 2015</a:t>
            </a:r>
            <a:endParaRPr lang="it-IT" dirty="0"/>
          </a:p>
        </p:txBody>
      </p:sp>
      <p:sp>
        <p:nvSpPr>
          <p:cNvPr id="3" name="Rectangle 1"/>
          <p:cNvSpPr>
            <a:spLocks noChangeArrowheads="1"/>
          </p:cNvSpPr>
          <p:nvPr/>
        </p:nvSpPr>
        <p:spPr bwMode="auto">
          <a:xfrm>
            <a:off x="2362200" y="15211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2" name="Picture 11"/>
          <p:cNvPicPr>
            <a:picLocks noChangeAspect="1"/>
          </p:cNvPicPr>
          <p:nvPr/>
        </p:nvPicPr>
        <p:blipFill>
          <a:blip r:embed="rId3"/>
          <a:stretch>
            <a:fillRect/>
          </a:stretch>
        </p:blipFill>
        <p:spPr>
          <a:xfrm>
            <a:off x="0" y="1642293"/>
            <a:ext cx="8991600" cy="5085119"/>
          </a:xfrm>
          <a:prstGeom prst="rect">
            <a:avLst/>
          </a:prstGeom>
        </p:spPr>
      </p:pic>
      <p:sp>
        <p:nvSpPr>
          <p:cNvPr id="13" name="Rettangolo 6"/>
          <p:cNvSpPr/>
          <p:nvPr/>
        </p:nvSpPr>
        <p:spPr>
          <a:xfrm>
            <a:off x="10886" y="860367"/>
            <a:ext cx="8856984" cy="461665"/>
          </a:xfrm>
          <a:prstGeom prst="rect">
            <a:avLst/>
          </a:prstGeom>
        </p:spPr>
        <p:txBody>
          <a:bodyPr wrap="square">
            <a:spAutoFit/>
          </a:bodyPr>
          <a:lstStyle/>
          <a:p>
            <a:pPr algn="just"/>
            <a:r>
              <a:rPr lang="it-IT" sz="2400" b="1" smtClean="0">
                <a:latin typeface="+mj-lt"/>
              </a:rPr>
              <a:t>Prima release dei dati Gerda-Phase II a giugno 2016</a:t>
            </a:r>
          </a:p>
        </p:txBody>
      </p:sp>
    </p:spTree>
    <p:extLst>
      <p:ext uri="{BB962C8B-B14F-4D97-AF65-F5344CB8AC3E}">
        <p14:creationId xmlns:p14="http://schemas.microsoft.com/office/powerpoint/2010/main" val="3157254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7030A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GERDA-Phase II cominciata a Dicembre 2015</a:t>
            </a:r>
            <a:endParaRPr lang="it-IT" dirty="0"/>
          </a:p>
        </p:txBody>
      </p:sp>
      <p:sp>
        <p:nvSpPr>
          <p:cNvPr id="3" name="Rectangle 1"/>
          <p:cNvSpPr>
            <a:spLocks noChangeArrowheads="1"/>
          </p:cNvSpPr>
          <p:nvPr/>
        </p:nvSpPr>
        <p:spPr bwMode="auto">
          <a:xfrm>
            <a:off x="2362200" y="15211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3" name="Rettangolo 6"/>
          <p:cNvSpPr/>
          <p:nvPr/>
        </p:nvSpPr>
        <p:spPr>
          <a:xfrm>
            <a:off x="10886" y="860367"/>
            <a:ext cx="8856984" cy="523220"/>
          </a:xfrm>
          <a:prstGeom prst="rect">
            <a:avLst/>
          </a:prstGeom>
        </p:spPr>
        <p:txBody>
          <a:bodyPr wrap="square">
            <a:spAutoFit/>
          </a:bodyPr>
          <a:lstStyle/>
          <a:p>
            <a:pPr algn="just"/>
            <a:r>
              <a:rPr lang="it-IT" sz="2800" b="1" smtClean="0">
                <a:latin typeface="+mj-lt"/>
              </a:rPr>
              <a:t>Prima release dei dati a giugno 2016</a:t>
            </a:r>
          </a:p>
        </p:txBody>
      </p:sp>
      <p:sp>
        <p:nvSpPr>
          <p:cNvPr id="7" name="Rettangolo 6"/>
          <p:cNvSpPr/>
          <p:nvPr/>
        </p:nvSpPr>
        <p:spPr>
          <a:xfrm>
            <a:off x="-10886" y="1558154"/>
            <a:ext cx="9154886" cy="1169551"/>
          </a:xfrm>
          <a:prstGeom prst="rect">
            <a:avLst/>
          </a:prstGeom>
        </p:spPr>
        <p:txBody>
          <a:bodyPr wrap="square">
            <a:spAutoFit/>
          </a:bodyPr>
          <a:lstStyle/>
          <a:p>
            <a:pPr marL="342900" indent="-342900" algn="just">
              <a:spcAft>
                <a:spcPts val="600"/>
              </a:spcAft>
              <a:buFont typeface="Arial" panose="020B0604020202020204" pitchFamily="34" charset="0"/>
              <a:buChar char="•"/>
            </a:pPr>
            <a:r>
              <a:rPr lang="it-IT" sz="2000" b="1" smtClean="0">
                <a:latin typeface="+mj-lt"/>
              </a:rPr>
              <a:t>I livelli di fondo di progetto sono stati raggiunti</a:t>
            </a:r>
          </a:p>
          <a:p>
            <a:pPr marL="800100" lvl="1" indent="-342900" algn="just">
              <a:spcAft>
                <a:spcPts val="600"/>
              </a:spcAft>
              <a:buFont typeface="Arial" panose="020B0604020202020204" pitchFamily="34" charset="0"/>
              <a:buChar char="•"/>
            </a:pPr>
            <a:r>
              <a:rPr lang="it-IT" sz="2000" smtClean="0">
                <a:latin typeface="+mj-lt"/>
              </a:rPr>
              <a:t> 7x 10</a:t>
            </a:r>
            <a:r>
              <a:rPr lang="it-IT" sz="2000" baseline="30000" smtClean="0">
                <a:latin typeface="+mj-lt"/>
              </a:rPr>
              <a:t>-4</a:t>
            </a:r>
            <a:r>
              <a:rPr lang="it-IT" sz="2000" smtClean="0">
                <a:latin typeface="+mj-lt"/>
              </a:rPr>
              <a:t> counts/(keV Kg yr) (per rivelatori BEGe)</a:t>
            </a:r>
          </a:p>
          <a:p>
            <a:pPr marL="800100" lvl="1" indent="-342900" algn="just">
              <a:spcAft>
                <a:spcPts val="600"/>
              </a:spcAft>
              <a:buFont typeface="Arial" panose="020B0604020202020204" pitchFamily="34" charset="0"/>
              <a:buChar char="•"/>
            </a:pPr>
            <a:r>
              <a:rPr lang="it-IT" sz="2000" smtClean="0">
                <a:latin typeface="+mj-lt"/>
              </a:rPr>
              <a:t> 3x10-3 counts/(keV Kg yr) per rivelatori standard</a:t>
            </a:r>
            <a:endParaRPr lang="it-IT" sz="2000" dirty="0" smtClean="0">
              <a:latin typeface="+mj-lt"/>
            </a:endParaRPr>
          </a:p>
        </p:txBody>
      </p:sp>
      <p:pic>
        <p:nvPicPr>
          <p:cNvPr id="5" name="Picture 4"/>
          <p:cNvPicPr>
            <a:picLocks noChangeAspect="1"/>
          </p:cNvPicPr>
          <p:nvPr/>
        </p:nvPicPr>
        <p:blipFill>
          <a:blip r:embed="rId3"/>
          <a:stretch>
            <a:fillRect/>
          </a:stretch>
        </p:blipFill>
        <p:spPr>
          <a:xfrm>
            <a:off x="4733850" y="2813638"/>
            <a:ext cx="4112249" cy="4034881"/>
          </a:xfrm>
          <a:prstGeom prst="rect">
            <a:avLst/>
          </a:prstGeom>
        </p:spPr>
      </p:pic>
      <p:sp>
        <p:nvSpPr>
          <p:cNvPr id="9" name="Rettangolo 6"/>
          <p:cNvSpPr/>
          <p:nvPr/>
        </p:nvSpPr>
        <p:spPr>
          <a:xfrm>
            <a:off x="857978" y="4038600"/>
            <a:ext cx="3581400" cy="1415772"/>
          </a:xfrm>
          <a:prstGeom prst="rect">
            <a:avLst/>
          </a:prstGeom>
          <a:ln w="38100">
            <a:solidFill>
              <a:srgbClr val="7030A0"/>
            </a:solidFill>
          </a:ln>
        </p:spPr>
        <p:txBody>
          <a:bodyPr wrap="square">
            <a:spAutoFit/>
          </a:bodyPr>
          <a:lstStyle/>
          <a:p>
            <a:pPr algn="just">
              <a:spcAft>
                <a:spcPts val="600"/>
              </a:spcAft>
            </a:pPr>
            <a:r>
              <a:rPr lang="it-IT" sz="2800" b="1" smtClean="0">
                <a:latin typeface="+mj-lt"/>
              </a:rPr>
              <a:t>Limite ottenuto </a:t>
            </a:r>
          </a:p>
          <a:p>
            <a:pPr algn="just">
              <a:spcAft>
                <a:spcPts val="600"/>
              </a:spcAft>
            </a:pPr>
            <a:r>
              <a:rPr lang="it-IT" sz="2400" b="1" smtClean="0">
                <a:latin typeface="+mj-lt"/>
              </a:rPr>
              <a:t>T</a:t>
            </a:r>
            <a:r>
              <a:rPr lang="it-IT" sz="2400" b="1" baseline="-25000" smtClean="0">
                <a:latin typeface="+mj-lt"/>
              </a:rPr>
              <a:t>1/2</a:t>
            </a:r>
            <a:r>
              <a:rPr lang="it-IT" sz="2400" b="1" smtClean="0">
                <a:latin typeface="+mj-lt"/>
              </a:rPr>
              <a:t> &gt; 5.3 10</a:t>
            </a:r>
            <a:r>
              <a:rPr lang="it-IT" sz="2400" b="1" baseline="30000" smtClean="0">
                <a:latin typeface="+mj-lt"/>
              </a:rPr>
              <a:t>25</a:t>
            </a:r>
            <a:r>
              <a:rPr lang="it-IT" sz="2400" b="1" smtClean="0">
                <a:latin typeface="+mj-lt"/>
              </a:rPr>
              <a:t> yr </a:t>
            </a:r>
          </a:p>
          <a:p>
            <a:pPr algn="just">
              <a:spcAft>
                <a:spcPts val="600"/>
              </a:spcAft>
            </a:pPr>
            <a:r>
              <a:rPr lang="it-IT" sz="2400" b="1" smtClean="0">
                <a:latin typeface="+mj-lt"/>
              </a:rPr>
              <a:t>(90 C.L. frequentist)</a:t>
            </a:r>
            <a:endParaRPr lang="it-IT" sz="2400" b="1">
              <a:latin typeface="+mj-lt"/>
            </a:endParaRPr>
          </a:p>
        </p:txBody>
      </p:sp>
    </p:spTree>
    <p:extLst>
      <p:ext uri="{BB962C8B-B14F-4D97-AF65-F5344CB8AC3E}">
        <p14:creationId xmlns:p14="http://schemas.microsoft.com/office/powerpoint/2010/main" val="19750019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7030A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GERDA@MI</a:t>
            </a:r>
            <a:endParaRPr lang="it-IT" dirty="0"/>
          </a:p>
        </p:txBody>
      </p:sp>
      <p:sp>
        <p:nvSpPr>
          <p:cNvPr id="3" name="Rectangle 1"/>
          <p:cNvSpPr>
            <a:spLocks noChangeArrowheads="1"/>
          </p:cNvSpPr>
          <p:nvPr/>
        </p:nvSpPr>
        <p:spPr bwMode="auto">
          <a:xfrm>
            <a:off x="2362200" y="15211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ttangolo 6"/>
          <p:cNvSpPr/>
          <p:nvPr/>
        </p:nvSpPr>
        <p:spPr>
          <a:xfrm>
            <a:off x="2628" y="1037962"/>
            <a:ext cx="8856984" cy="2862322"/>
          </a:xfrm>
          <a:prstGeom prst="rect">
            <a:avLst/>
          </a:prstGeom>
        </p:spPr>
        <p:txBody>
          <a:bodyPr wrap="square">
            <a:spAutoFit/>
          </a:bodyPr>
          <a:lstStyle/>
          <a:p>
            <a:pPr algn="just"/>
            <a:r>
              <a:rPr lang="it-IT" sz="2000" b="1" smtClean="0">
                <a:latin typeface="+mj-lt"/>
              </a:rPr>
              <a:t>ATTIVITA’ DEL 2016</a:t>
            </a:r>
          </a:p>
          <a:p>
            <a:pPr marL="288000" indent="-288000" algn="just">
              <a:buFont typeface="Wingdings" pitchFamily="2" charset="2"/>
              <a:buChar char="ü"/>
            </a:pPr>
            <a:r>
              <a:rPr lang="it-IT" sz="2000" smtClean="0">
                <a:latin typeface="+mj-lt"/>
              </a:rPr>
              <a:t>Test </a:t>
            </a:r>
            <a:r>
              <a:rPr lang="it-IT" sz="2000" dirty="0" smtClean="0">
                <a:latin typeface="+mj-lt"/>
              </a:rPr>
              <a:t>di funzionalità e prestazioni dei preamplificatori CC3 sviluppati per la lettura dei rivelatori al germanio in GERDA fase II</a:t>
            </a:r>
          </a:p>
          <a:p>
            <a:pPr marL="288000" indent="-288000" algn="just">
              <a:buFont typeface="Wingdings" pitchFamily="2" charset="2"/>
              <a:buChar char="ü"/>
            </a:pPr>
            <a:endParaRPr lang="it-IT" sz="2000" dirty="0" smtClean="0">
              <a:latin typeface="+mj-lt"/>
            </a:endParaRPr>
          </a:p>
          <a:p>
            <a:pPr marL="288000" indent="-288000" algn="just">
              <a:buFont typeface="Wingdings" pitchFamily="2" charset="2"/>
              <a:buChar char="ü"/>
            </a:pPr>
            <a:r>
              <a:rPr lang="it-IT" sz="2000" dirty="0" smtClean="0">
                <a:latin typeface="+mj-lt"/>
              </a:rPr>
              <a:t>Assistenza durante la fase di ottimizzazione dell’elettronica di lettura dei rivelatori al germanio (collegamenti di massa, test delle connessioni di segnale)</a:t>
            </a:r>
          </a:p>
          <a:p>
            <a:pPr marL="288000" indent="-288000" algn="just">
              <a:buFont typeface="Wingdings" pitchFamily="2" charset="2"/>
              <a:buChar char="ü"/>
            </a:pPr>
            <a:endParaRPr lang="it-IT" sz="2000" dirty="0" smtClean="0">
              <a:latin typeface="+mj-lt"/>
            </a:endParaRPr>
          </a:p>
          <a:p>
            <a:pPr marL="288000" indent="-288000" algn="just">
              <a:buFont typeface="Wingdings" pitchFamily="2" charset="2"/>
              <a:buChar char="ü"/>
            </a:pPr>
            <a:r>
              <a:rPr lang="it-IT" sz="2000" dirty="0" smtClean="0">
                <a:latin typeface="+mj-lt"/>
              </a:rPr>
              <a:t>Assistenza tecnica durante il periodo di  inizio presa dati di GERDA </a:t>
            </a:r>
            <a:r>
              <a:rPr lang="it-IT" sz="2000" smtClean="0">
                <a:latin typeface="+mj-lt"/>
              </a:rPr>
              <a:t>fase II</a:t>
            </a:r>
            <a:endParaRPr lang="it-IT" sz="2000" dirty="0" smtClean="0">
              <a:latin typeface="+mj-lt"/>
            </a:endParaRPr>
          </a:p>
        </p:txBody>
      </p:sp>
      <p:sp>
        <p:nvSpPr>
          <p:cNvPr id="10" name="Rettangolo 12"/>
          <p:cNvSpPr/>
          <p:nvPr/>
        </p:nvSpPr>
        <p:spPr>
          <a:xfrm>
            <a:off x="107504" y="4437112"/>
            <a:ext cx="8856984" cy="2246769"/>
          </a:xfrm>
          <a:prstGeom prst="rect">
            <a:avLst/>
          </a:prstGeom>
        </p:spPr>
        <p:txBody>
          <a:bodyPr wrap="square">
            <a:spAutoFit/>
          </a:bodyPr>
          <a:lstStyle/>
          <a:p>
            <a:pPr algn="just"/>
            <a:r>
              <a:rPr lang="it-IT" sz="2000" b="1" smtClean="0">
                <a:latin typeface="+mj-lt"/>
              </a:rPr>
              <a:t>ATTIVITA’ DEL 2017</a:t>
            </a:r>
          </a:p>
          <a:p>
            <a:pPr marL="288000" indent="-288000" algn="just">
              <a:buFont typeface="Wingdings" pitchFamily="2" charset="2"/>
              <a:buChar char="ü"/>
            </a:pPr>
            <a:r>
              <a:rPr lang="it-IT" sz="2000" smtClean="0">
                <a:latin typeface="+mj-lt"/>
              </a:rPr>
              <a:t>Verifica </a:t>
            </a:r>
            <a:r>
              <a:rPr lang="it-IT" sz="2000" dirty="0" smtClean="0">
                <a:latin typeface="+mj-lt"/>
              </a:rPr>
              <a:t>di funzionalità e prestazioni del sistema di generazione e distribuzione  del segnale di </a:t>
            </a:r>
            <a:r>
              <a:rPr lang="it-IT" sz="2000" dirty="0" err="1" smtClean="0">
                <a:latin typeface="+mj-lt"/>
              </a:rPr>
              <a:t>pulser</a:t>
            </a:r>
            <a:r>
              <a:rPr lang="it-IT" sz="2000" dirty="0" smtClean="0">
                <a:latin typeface="+mj-lt"/>
              </a:rPr>
              <a:t> ed eventuali interventi migliorativi</a:t>
            </a:r>
          </a:p>
          <a:p>
            <a:pPr marL="288000" indent="-288000" algn="just">
              <a:buFont typeface="Wingdings" pitchFamily="2" charset="2"/>
              <a:buChar char="ü"/>
            </a:pPr>
            <a:endParaRPr lang="it-IT" sz="2000" dirty="0" smtClean="0">
              <a:latin typeface="+mj-lt"/>
            </a:endParaRPr>
          </a:p>
          <a:p>
            <a:pPr marL="288000" indent="-288000" algn="just">
              <a:buFont typeface="Wingdings" pitchFamily="2" charset="2"/>
              <a:buChar char="ü"/>
            </a:pPr>
            <a:r>
              <a:rPr lang="it-IT" sz="2000" dirty="0" smtClean="0">
                <a:latin typeface="+mj-lt"/>
              </a:rPr>
              <a:t>Verifica di funzionalità e prestazioni dei filtri di alta tensione dei rivelatori al germanio all’interno dell’apparato di GERDA ed eventuali interventi migliorativi</a:t>
            </a:r>
          </a:p>
        </p:txBody>
      </p:sp>
    </p:spTree>
    <p:extLst>
      <p:ext uri="{BB962C8B-B14F-4D97-AF65-F5344CB8AC3E}">
        <p14:creationId xmlns:p14="http://schemas.microsoft.com/office/powerpoint/2010/main" val="8442277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7030A0"/>
          </a:solidFill>
        </p:spPr>
        <p:txBody>
          <a:bodyPr vert="horz" lIns="91440" tIns="45720" rIns="91440" bIns="45720" rtlCol="0" anchor="ctr">
            <a:normAutofit fontScale="92500"/>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GERDA@ Milano (dotazioni): anagrafica e richieste finanziarie</a:t>
            </a:r>
            <a:endParaRPr lang="it-IT" dirty="0"/>
          </a:p>
        </p:txBody>
      </p:sp>
      <p:sp>
        <p:nvSpPr>
          <p:cNvPr id="5" name="Rectangle 1"/>
          <p:cNvSpPr>
            <a:spLocks noChangeArrowheads="1"/>
          </p:cNvSpPr>
          <p:nvPr/>
        </p:nvSpPr>
        <p:spPr bwMode="auto">
          <a:xfrm>
            <a:off x="2362200" y="15211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TextBox 6"/>
          <p:cNvSpPr txBox="1"/>
          <p:nvPr/>
        </p:nvSpPr>
        <p:spPr>
          <a:xfrm>
            <a:off x="609600" y="1066800"/>
            <a:ext cx="3918857" cy="1785104"/>
          </a:xfrm>
          <a:prstGeom prst="rect">
            <a:avLst/>
          </a:prstGeom>
          <a:noFill/>
          <a:ln w="38100">
            <a:solidFill>
              <a:srgbClr val="7030A0"/>
            </a:solidFill>
          </a:ln>
        </p:spPr>
        <p:txBody>
          <a:bodyPr wrap="square" rtlCol="0">
            <a:spAutoFit/>
          </a:bodyPr>
          <a:lstStyle/>
          <a:p>
            <a:r>
              <a:rPr lang="it-IT" sz="2000" b="1" smtClean="0">
                <a:latin typeface="+mj-lt"/>
              </a:rPr>
              <a:t>Ricercatori </a:t>
            </a:r>
          </a:p>
          <a:p>
            <a:r>
              <a:rPr lang="it-IT" smtClean="0">
                <a:latin typeface="+mj-lt"/>
              </a:rPr>
              <a:t>Paolo Piseri		20%</a:t>
            </a:r>
          </a:p>
          <a:p>
            <a:r>
              <a:rPr lang="it-IT" smtClean="0">
                <a:latin typeface="+mj-lt"/>
              </a:rPr>
              <a:t>*</a:t>
            </a:r>
            <a:r>
              <a:rPr lang="it-IT" b="1" smtClean="0">
                <a:latin typeface="+mj-lt"/>
              </a:rPr>
              <a:t>Alberto Pullia:</a:t>
            </a:r>
            <a:r>
              <a:rPr lang="it-IT" smtClean="0">
                <a:latin typeface="+mj-lt"/>
              </a:rPr>
              <a:t>	              10%</a:t>
            </a:r>
          </a:p>
          <a:p>
            <a:r>
              <a:rPr lang="it-IT" smtClean="0">
                <a:latin typeface="+mj-lt"/>
              </a:rPr>
              <a:t>Stefano Riboldi:		20%</a:t>
            </a:r>
          </a:p>
          <a:p>
            <a:r>
              <a:rPr lang="it-IT" smtClean="0">
                <a:latin typeface="+mj-lt"/>
              </a:rPr>
              <a:t>-------------------------------------------------</a:t>
            </a:r>
          </a:p>
          <a:p>
            <a:r>
              <a:rPr lang="it-IT" b="1" smtClean="0">
                <a:latin typeface="+mj-lt"/>
              </a:rPr>
              <a:t>Totale</a:t>
            </a:r>
            <a:r>
              <a:rPr lang="it-IT" b="1">
                <a:latin typeface="+mj-lt"/>
              </a:rPr>
              <a:t>	</a:t>
            </a:r>
            <a:r>
              <a:rPr lang="it-IT" b="1" smtClean="0">
                <a:latin typeface="+mj-lt"/>
              </a:rPr>
              <a:t>	             0.5 FTE</a:t>
            </a:r>
          </a:p>
        </p:txBody>
      </p:sp>
      <p:graphicFrame>
        <p:nvGraphicFramePr>
          <p:cNvPr id="2" name="Table 1"/>
          <p:cNvGraphicFramePr>
            <a:graphicFrameLocks noGrp="1"/>
          </p:cNvGraphicFramePr>
          <p:nvPr>
            <p:extLst>
              <p:ext uri="{D42A27DB-BD31-4B8C-83A1-F6EECF244321}">
                <p14:modId xmlns:p14="http://schemas.microsoft.com/office/powerpoint/2010/main" val="3770927009"/>
              </p:ext>
            </p:extLst>
          </p:nvPr>
        </p:nvGraphicFramePr>
        <p:xfrm>
          <a:off x="457200" y="3438549"/>
          <a:ext cx="8084145" cy="2124051"/>
        </p:xfrm>
        <a:graphic>
          <a:graphicData uri="http://schemas.openxmlformats.org/drawingml/2006/table">
            <a:tbl>
              <a:tblPr firstRow="1" bandRow="1">
                <a:tableStyleId>{5C22544A-7EE6-4342-B048-85BDC9FD1C3A}</a:tableStyleId>
              </a:tblPr>
              <a:tblGrid>
                <a:gridCol w="2076141"/>
                <a:gridCol w="2495859"/>
                <a:gridCol w="3512145"/>
              </a:tblGrid>
              <a:tr h="494657">
                <a:tc>
                  <a:txBody>
                    <a:bodyPr/>
                    <a:lstStyle/>
                    <a:p>
                      <a:r>
                        <a:rPr lang="it-IT" smtClean="0"/>
                        <a:t>Capitolo</a:t>
                      </a:r>
                      <a:endParaRPr lang="it-IT"/>
                    </a:p>
                  </a:txBody>
                  <a:tcPr>
                    <a:solidFill>
                      <a:srgbClr val="7030A0"/>
                    </a:solidFill>
                  </a:tcPr>
                </a:tc>
                <a:tc>
                  <a:txBody>
                    <a:bodyPr/>
                    <a:lstStyle/>
                    <a:p>
                      <a:r>
                        <a:rPr lang="it-IT" smtClean="0"/>
                        <a:t>Richieste</a:t>
                      </a:r>
                      <a:endParaRPr lang="it-IT"/>
                    </a:p>
                  </a:txBody>
                  <a:tcPr>
                    <a:solidFill>
                      <a:srgbClr val="7030A0"/>
                    </a:solidFill>
                  </a:tcPr>
                </a:tc>
                <a:tc>
                  <a:txBody>
                    <a:bodyPr/>
                    <a:lstStyle/>
                    <a:p>
                      <a:r>
                        <a:rPr lang="it-IT" smtClean="0"/>
                        <a:t>Motivazione</a:t>
                      </a:r>
                      <a:endParaRPr lang="it-IT"/>
                    </a:p>
                  </a:txBody>
                  <a:tcPr>
                    <a:solidFill>
                      <a:srgbClr val="7030A0"/>
                    </a:solidFill>
                  </a:tcPr>
                </a:tc>
              </a:tr>
              <a:tr h="494657">
                <a:tc>
                  <a:txBody>
                    <a:bodyPr/>
                    <a:lstStyle/>
                    <a:p>
                      <a:r>
                        <a:rPr lang="it-IT" b="1" smtClean="0"/>
                        <a:t>Missioni</a:t>
                      </a:r>
                      <a:endParaRPr lang="it-IT" b="1"/>
                    </a:p>
                  </a:txBody>
                  <a:tcPr>
                    <a:solidFill>
                      <a:schemeClr val="accent4">
                        <a:lumMod val="20000"/>
                        <a:lumOff val="80000"/>
                      </a:schemeClr>
                    </a:solidFill>
                  </a:tcPr>
                </a:tc>
                <a:tc>
                  <a:txBody>
                    <a:bodyPr/>
                    <a:lstStyle/>
                    <a:p>
                      <a:r>
                        <a:rPr lang="it-IT" smtClean="0"/>
                        <a:t> </a:t>
                      </a:r>
                      <a:r>
                        <a:rPr lang="it-IT" b="1" smtClean="0"/>
                        <a:t>3 kEuro</a:t>
                      </a:r>
                      <a:endParaRPr lang="it-IT" b="1"/>
                    </a:p>
                  </a:txBody>
                  <a:tcPr>
                    <a:solidFill>
                      <a:schemeClr val="accent4">
                        <a:lumMod val="20000"/>
                        <a:lumOff val="80000"/>
                      </a:schemeClr>
                    </a:solidFill>
                  </a:tcPr>
                </a:tc>
                <a:tc>
                  <a:txBody>
                    <a:bodyPr/>
                    <a:lstStyle/>
                    <a:p>
                      <a:r>
                        <a:rPr lang="it-IT" smtClean="0"/>
                        <a:t>Meetiing</a:t>
                      </a:r>
                      <a:r>
                        <a:rPr lang="it-IT" baseline="0" smtClean="0"/>
                        <a:t> di collab., trasferte LNGS</a:t>
                      </a:r>
                      <a:endParaRPr lang="it-IT"/>
                    </a:p>
                  </a:txBody>
                  <a:tcPr>
                    <a:solidFill>
                      <a:schemeClr val="accent4">
                        <a:lumMod val="20000"/>
                        <a:lumOff val="80000"/>
                      </a:schemeClr>
                    </a:solidFill>
                  </a:tcPr>
                </a:tc>
              </a:tr>
              <a:tr h="494657">
                <a:tc>
                  <a:txBody>
                    <a:bodyPr/>
                    <a:lstStyle/>
                    <a:p>
                      <a:r>
                        <a:rPr lang="it-IT" b="1" smtClean="0"/>
                        <a:t>Consumo</a:t>
                      </a:r>
                      <a:endParaRPr lang="it-IT" b="1"/>
                    </a:p>
                  </a:txBody>
                  <a:tcPr>
                    <a:solidFill>
                      <a:schemeClr val="accent4">
                        <a:lumMod val="40000"/>
                        <a:lumOff val="60000"/>
                      </a:schemeClr>
                    </a:solidFill>
                  </a:tcPr>
                </a:tc>
                <a:tc>
                  <a:txBody>
                    <a:bodyPr/>
                    <a:lstStyle/>
                    <a:p>
                      <a:r>
                        <a:rPr lang="it-IT" baseline="0" smtClean="0"/>
                        <a:t> </a:t>
                      </a:r>
                      <a:r>
                        <a:rPr lang="it-IT" b="1" baseline="0" smtClean="0"/>
                        <a:t>2</a:t>
                      </a:r>
                      <a:r>
                        <a:rPr lang="it-IT" b="1" smtClean="0"/>
                        <a:t> kEuro </a:t>
                      </a:r>
                      <a:endParaRPr lang="it-IT" b="1"/>
                    </a:p>
                  </a:txBody>
                  <a:tcPr>
                    <a:solidFill>
                      <a:schemeClr val="accent4">
                        <a:lumMod val="40000"/>
                        <a:lumOff val="60000"/>
                      </a:schemeClr>
                    </a:solidFill>
                  </a:tcPr>
                </a:tc>
                <a:tc>
                  <a:txBody>
                    <a:bodyPr/>
                    <a:lstStyle/>
                    <a:p>
                      <a:r>
                        <a:rPr lang="it-IT" baseline="0" smtClean="0"/>
                        <a:t>Materiali di consumo per gli eventuali interventi</a:t>
                      </a:r>
                    </a:p>
                  </a:txBody>
                  <a:tcPr>
                    <a:solidFill>
                      <a:schemeClr val="accent4">
                        <a:lumMod val="40000"/>
                        <a:lumOff val="60000"/>
                      </a:schemeClr>
                    </a:solidFill>
                  </a:tcPr>
                </a:tc>
              </a:tr>
              <a:tr h="494657">
                <a:tc>
                  <a:txBody>
                    <a:bodyPr/>
                    <a:lstStyle/>
                    <a:p>
                      <a:r>
                        <a:rPr lang="it-IT" b="1" smtClean="0"/>
                        <a:t>TOTALE</a:t>
                      </a:r>
                      <a:endParaRPr lang="it-IT" b="1"/>
                    </a:p>
                  </a:txBody>
                  <a:tcPr>
                    <a:solidFill>
                      <a:schemeClr val="accent4">
                        <a:lumMod val="40000"/>
                        <a:lumOff val="60000"/>
                      </a:schemeClr>
                    </a:solidFill>
                  </a:tcPr>
                </a:tc>
                <a:tc>
                  <a:txBody>
                    <a:bodyPr/>
                    <a:lstStyle/>
                    <a:p>
                      <a:r>
                        <a:rPr lang="it-IT" b="1" smtClean="0"/>
                        <a:t>5 kEuro </a:t>
                      </a:r>
                      <a:endParaRPr lang="it-IT" b="1"/>
                    </a:p>
                  </a:txBody>
                  <a:tcPr>
                    <a:solidFill>
                      <a:schemeClr val="accent4">
                        <a:lumMod val="40000"/>
                        <a:lumOff val="60000"/>
                      </a:schemeClr>
                    </a:solidFill>
                  </a:tcPr>
                </a:tc>
                <a:tc>
                  <a:txBody>
                    <a:bodyPr/>
                    <a:lstStyle/>
                    <a:p>
                      <a:endParaRPr lang="it-IT" b="1"/>
                    </a:p>
                  </a:txBody>
                  <a:tcPr>
                    <a:solidFill>
                      <a:schemeClr val="accent4">
                        <a:lumMod val="40000"/>
                        <a:lumOff val="60000"/>
                      </a:schemeClr>
                    </a:solidFill>
                  </a:tcPr>
                </a:tc>
              </a:tr>
            </a:tbl>
          </a:graphicData>
        </a:graphic>
      </p:graphicFrame>
      <p:sp>
        <p:nvSpPr>
          <p:cNvPr id="8" name="TextBox 7"/>
          <p:cNvSpPr txBox="1"/>
          <p:nvPr/>
        </p:nvSpPr>
        <p:spPr>
          <a:xfrm>
            <a:off x="533400" y="2971800"/>
            <a:ext cx="2667000" cy="369332"/>
          </a:xfrm>
          <a:prstGeom prst="rect">
            <a:avLst/>
          </a:prstGeom>
          <a:noFill/>
        </p:spPr>
        <p:txBody>
          <a:bodyPr wrap="square" rtlCol="0">
            <a:spAutoFit/>
          </a:bodyPr>
          <a:lstStyle/>
          <a:p>
            <a:r>
              <a:rPr lang="it-IT" smtClean="0"/>
              <a:t>*Responsabile locale</a:t>
            </a:r>
            <a:endParaRPr lang="it-IT"/>
          </a:p>
        </p:txBody>
      </p:sp>
    </p:spTree>
    <p:extLst>
      <p:ext uri="{BB962C8B-B14F-4D97-AF65-F5344CB8AC3E}">
        <p14:creationId xmlns:p14="http://schemas.microsoft.com/office/powerpoint/2010/main" val="31844002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C0000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ICARUS (e DUNE) @Mi  </a:t>
            </a:r>
            <a:endParaRPr lang="it-IT" dirty="0"/>
          </a:p>
        </p:txBody>
      </p:sp>
      <p:sp>
        <p:nvSpPr>
          <p:cNvPr id="5" name="Rectangle 1"/>
          <p:cNvSpPr>
            <a:spLocks noChangeArrowheads="1"/>
          </p:cNvSpPr>
          <p:nvPr/>
        </p:nvSpPr>
        <p:spPr bwMode="auto">
          <a:xfrm>
            <a:off x="2438400" y="1380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Content Placeholder 1"/>
          <p:cNvSpPr>
            <a:spLocks noGrp="1"/>
          </p:cNvSpPr>
          <p:nvPr>
            <p:ph idx="1"/>
          </p:nvPr>
        </p:nvSpPr>
        <p:spPr>
          <a:xfrm>
            <a:off x="0" y="784523"/>
            <a:ext cx="9108504" cy="5524797"/>
          </a:xfrm>
        </p:spPr>
        <p:txBody>
          <a:bodyPr/>
          <a:lstStyle/>
          <a:p>
            <a:pPr>
              <a:buFont typeface="Wingdings" panose="05000000000000000000" pitchFamily="2" charset="2"/>
              <a:buChar char="q"/>
            </a:pPr>
            <a:r>
              <a:rPr lang="en-US" sz="2000" dirty="0" smtClean="0"/>
              <a:t>Short Base line :  </a:t>
            </a:r>
            <a:r>
              <a:rPr lang="en-US" sz="2000" dirty="0" smtClean="0">
                <a:solidFill>
                  <a:srgbClr val="FF0000"/>
                </a:solidFill>
              </a:rPr>
              <a:t>WA104</a:t>
            </a:r>
            <a:r>
              <a:rPr lang="en-US" sz="2000" dirty="0" smtClean="0"/>
              <a:t> + </a:t>
            </a:r>
            <a:r>
              <a:rPr lang="en-US" sz="2000" dirty="0" smtClean="0">
                <a:solidFill>
                  <a:srgbClr val="FF0000"/>
                </a:solidFill>
              </a:rPr>
              <a:t>SBN,</a:t>
            </a:r>
            <a:r>
              <a:rPr lang="en-US" sz="2000" dirty="0" smtClean="0"/>
              <a:t> data taking in 2018</a:t>
            </a:r>
          </a:p>
          <a:p>
            <a:pPr>
              <a:buFont typeface="Wingdings" panose="05000000000000000000" pitchFamily="2" charset="2"/>
              <a:buChar char="q"/>
            </a:pPr>
            <a:endParaRPr lang="en-US" sz="2000" dirty="0"/>
          </a:p>
          <a:p>
            <a:pPr>
              <a:buFont typeface="Wingdings" panose="05000000000000000000" pitchFamily="2" charset="2"/>
              <a:buChar char="q"/>
            </a:pPr>
            <a:endParaRPr lang="en-US" sz="2000" dirty="0" smtClean="0"/>
          </a:p>
          <a:p>
            <a:pPr>
              <a:buFont typeface="Wingdings" panose="05000000000000000000" pitchFamily="2" charset="2"/>
              <a:buChar char="q"/>
            </a:pPr>
            <a:endParaRPr lang="en-US" sz="2000" dirty="0"/>
          </a:p>
          <a:p>
            <a:pPr>
              <a:buFont typeface="Wingdings" panose="05000000000000000000" pitchFamily="2" charset="2"/>
              <a:buChar char="q"/>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smtClean="0"/>
          </a:p>
        </p:txBody>
      </p:sp>
      <p:sp>
        <p:nvSpPr>
          <p:cNvPr id="9" name="Date Placeholder 2"/>
          <p:cNvSpPr txBox="1">
            <a:spLocks/>
          </p:cNvSpPr>
          <p:nvPr/>
        </p:nvSpPr>
        <p:spPr>
          <a:xfrm>
            <a:off x="31642" y="6629400"/>
            <a:ext cx="19050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t-IT" smtClean="0"/>
              <a:t>Luglio 2016</a:t>
            </a:r>
            <a:endParaRPr lang="it-IT" dirty="0"/>
          </a:p>
        </p:txBody>
      </p:sp>
      <p:sp>
        <p:nvSpPr>
          <p:cNvPr id="10" name="Slide Number Placeholder 3"/>
          <p:cNvSpPr txBox="1">
            <a:spLocks/>
          </p:cNvSpPr>
          <p:nvPr/>
        </p:nvSpPr>
        <p:spPr>
          <a:xfrm>
            <a:off x="7239000" y="6400800"/>
            <a:ext cx="19050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27D0951-644A-4B36-8265-A52CCF8F1D1D}" type="slidenum">
              <a:rPr lang="it-IT" smtClean="0"/>
              <a:pPr>
                <a:defRPr/>
              </a:pPr>
              <a:t>57</a:t>
            </a:fld>
            <a:endParaRPr lang="it-IT" dirty="0"/>
          </a:p>
        </p:txBody>
      </p:sp>
      <p:pic>
        <p:nvPicPr>
          <p:cNvPr id="13" name="Picture 12" descr="\\cern.ch\dfs\Users\u\ukose\Desktop\Proposal_CRT\new\X7.png"/>
          <p:cNvPicPr/>
          <p:nvPr/>
        </p:nvPicPr>
        <p:blipFill rotWithShape="1">
          <a:blip r:embed="rId3" cstate="print">
            <a:extLst>
              <a:ext uri="{28A0092B-C50C-407E-A947-70E740481C1C}">
                <a14:useLocalDpi xmlns:a14="http://schemas.microsoft.com/office/drawing/2010/main" val="0"/>
              </a:ext>
            </a:extLst>
          </a:blip>
          <a:srcRect l="1768" t="30640" r="150" b="5790"/>
          <a:stretch/>
        </p:blipFill>
        <p:spPr bwMode="auto">
          <a:xfrm>
            <a:off x="5279761" y="1177249"/>
            <a:ext cx="3697046" cy="1352514"/>
          </a:xfrm>
          <a:prstGeom prst="rect">
            <a:avLst/>
          </a:prstGeom>
          <a:noFill/>
          <a:ln>
            <a:noFill/>
          </a:ln>
          <a:extLst>
            <a:ext uri="{53640926-AAD7-44D8-BBD7-CCE9431645EC}">
              <a14:shadowObscured xmlns:a14="http://schemas.microsoft.com/office/drawing/2010/main"/>
            </a:ext>
          </a:extLst>
        </p:spPr>
      </p:pic>
      <p:sp>
        <p:nvSpPr>
          <p:cNvPr id="14" name="TextBox 13"/>
          <p:cNvSpPr txBox="1"/>
          <p:nvPr/>
        </p:nvSpPr>
        <p:spPr>
          <a:xfrm>
            <a:off x="153235" y="1226583"/>
            <a:ext cx="5121559" cy="984885"/>
          </a:xfrm>
          <a:prstGeom prst="rect">
            <a:avLst/>
          </a:prstGeom>
          <a:noFill/>
        </p:spPr>
        <p:txBody>
          <a:bodyPr wrap="square" rtlCol="0">
            <a:spAutoFit/>
          </a:bodyPr>
          <a:lstStyle/>
          <a:p>
            <a:pPr algn="l"/>
            <a:r>
              <a:rPr lang="en-GB" sz="2000" dirty="0" err="1" smtClean="0"/>
              <a:t>Simulazioni</a:t>
            </a:r>
            <a:r>
              <a:rPr lang="en-GB" sz="2000" dirty="0" smtClean="0"/>
              <a:t>, test, </a:t>
            </a:r>
            <a:r>
              <a:rPr lang="en-GB" sz="2000" dirty="0" err="1" smtClean="0"/>
              <a:t>progetto</a:t>
            </a:r>
            <a:r>
              <a:rPr lang="en-GB" sz="2000" dirty="0" smtClean="0"/>
              <a:t> per </a:t>
            </a:r>
            <a:r>
              <a:rPr lang="en-GB" sz="2000" dirty="0" err="1" smtClean="0"/>
              <a:t>il</a:t>
            </a:r>
            <a:r>
              <a:rPr lang="en-GB" sz="2000" dirty="0" smtClean="0"/>
              <a:t> Cosmic Ray Tagger del far detector </a:t>
            </a:r>
            <a:r>
              <a:rPr lang="en-GB" sz="1800" dirty="0" smtClean="0"/>
              <a:t>(Proposal in CERN EDMS 1689906)</a:t>
            </a:r>
            <a:endParaRPr lang="en-GB" sz="1800" dirty="0"/>
          </a:p>
        </p:txBody>
      </p:sp>
      <p:sp>
        <p:nvSpPr>
          <p:cNvPr id="15" name="Content Placeholder 1"/>
          <p:cNvSpPr txBox="1">
            <a:spLocks/>
          </p:cNvSpPr>
          <p:nvPr/>
        </p:nvSpPr>
        <p:spPr bwMode="auto">
          <a:xfrm>
            <a:off x="66493" y="2063031"/>
            <a:ext cx="6161691" cy="37422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endParaRPr lang="en-US" sz="2000" kern="0" dirty="0" smtClean="0"/>
          </a:p>
          <a:p>
            <a:pPr>
              <a:buFont typeface="Wingdings" panose="05000000000000000000" pitchFamily="2" charset="2"/>
              <a:buChar char="q"/>
            </a:pPr>
            <a:r>
              <a:rPr lang="en-US" sz="2000" kern="0" dirty="0" smtClean="0"/>
              <a:t>Long Base Line: </a:t>
            </a:r>
            <a:r>
              <a:rPr lang="en-US" sz="2000" kern="0" dirty="0" smtClean="0">
                <a:solidFill>
                  <a:srgbClr val="FF0000"/>
                </a:solidFill>
              </a:rPr>
              <a:t>DUNE</a:t>
            </a:r>
            <a:r>
              <a:rPr lang="en-US" sz="2000" kern="0" dirty="0" smtClean="0"/>
              <a:t> , e </a:t>
            </a:r>
            <a:r>
              <a:rPr lang="en-US" sz="2000" kern="0" dirty="0" err="1" smtClean="0">
                <a:solidFill>
                  <a:srgbClr val="FF0000"/>
                </a:solidFill>
              </a:rPr>
              <a:t>protoDUNEs</a:t>
            </a:r>
            <a:r>
              <a:rPr lang="en-US" sz="2000" kern="0" dirty="0" smtClean="0"/>
              <a:t> </a:t>
            </a:r>
            <a:r>
              <a:rPr lang="en-US" sz="2000" kern="0" dirty="0" err="1" smtClean="0"/>
              <a:t>alla</a:t>
            </a:r>
            <a:r>
              <a:rPr lang="en-US" sz="2000" kern="0" dirty="0" smtClean="0"/>
              <a:t> CERN Neutrino Platform (test con </a:t>
            </a:r>
            <a:r>
              <a:rPr lang="en-US" sz="2000" kern="0" dirty="0" err="1" smtClean="0"/>
              <a:t>fasci</a:t>
            </a:r>
            <a:r>
              <a:rPr lang="en-US" sz="2000" kern="0" dirty="0" smtClean="0"/>
              <a:t> di </a:t>
            </a:r>
            <a:r>
              <a:rPr lang="en-US" sz="2000" kern="0" dirty="0" err="1" smtClean="0"/>
              <a:t>particelle</a:t>
            </a:r>
            <a:r>
              <a:rPr lang="en-US" sz="2000" kern="0" dirty="0" smtClean="0"/>
              <a:t> </a:t>
            </a:r>
            <a:r>
              <a:rPr lang="en-US" sz="2000" kern="0" dirty="0" err="1" smtClean="0"/>
              <a:t>cariche</a:t>
            </a:r>
            <a:r>
              <a:rPr lang="en-US" sz="2000" kern="0" dirty="0" smtClean="0"/>
              <a:t>   2018):</a:t>
            </a:r>
          </a:p>
          <a:p>
            <a:pPr lvl="1">
              <a:buFont typeface="Wingdings" panose="05000000000000000000" pitchFamily="2" charset="2"/>
              <a:buChar char="Ø"/>
            </a:pPr>
            <a:r>
              <a:rPr lang="en-US" sz="2000" kern="0" dirty="0" smtClean="0"/>
              <a:t>Full simulation di </a:t>
            </a:r>
            <a:r>
              <a:rPr lang="en-US" sz="2000" kern="0" dirty="0" err="1" smtClean="0"/>
              <a:t>protoDUNE</a:t>
            </a:r>
            <a:r>
              <a:rPr lang="en-US" sz="2000" kern="0" dirty="0" smtClean="0"/>
              <a:t> (single phase)</a:t>
            </a:r>
          </a:p>
          <a:p>
            <a:pPr lvl="1">
              <a:buFont typeface="Wingdings" panose="05000000000000000000" pitchFamily="2" charset="2"/>
              <a:buChar char="Ø"/>
            </a:pPr>
            <a:r>
              <a:rPr lang="en-US" sz="2000" kern="0" dirty="0" smtClean="0"/>
              <a:t>Studio di  non-</a:t>
            </a:r>
            <a:r>
              <a:rPr lang="en-US" sz="2000" kern="0" dirty="0" err="1" smtClean="0"/>
              <a:t>compensazione</a:t>
            </a:r>
            <a:r>
              <a:rPr lang="en-US" sz="2000" kern="0" dirty="0" smtClean="0"/>
              <a:t>, quenching, </a:t>
            </a:r>
            <a:r>
              <a:rPr lang="en-US" sz="2000" kern="0" dirty="0" err="1" smtClean="0"/>
              <a:t>calibazione</a:t>
            </a:r>
            <a:r>
              <a:rPr lang="en-US" sz="2000" kern="0" dirty="0" smtClean="0"/>
              <a:t> EM+HAD </a:t>
            </a:r>
          </a:p>
          <a:p>
            <a:pPr lvl="1">
              <a:buFont typeface="Wingdings" panose="05000000000000000000" pitchFamily="2" charset="2"/>
              <a:buChar char="Ø"/>
            </a:pPr>
            <a:r>
              <a:rPr lang="en-US" sz="2000" kern="0" dirty="0" err="1" smtClean="0"/>
              <a:t>Effetto</a:t>
            </a:r>
            <a:r>
              <a:rPr lang="en-US" sz="2000" kern="0" dirty="0" smtClean="0"/>
              <a:t> </a:t>
            </a:r>
            <a:r>
              <a:rPr lang="en-US" sz="2000" kern="0" dirty="0" err="1" smtClean="0"/>
              <a:t>dei</a:t>
            </a:r>
            <a:r>
              <a:rPr lang="en-US" sz="2000" kern="0" dirty="0" smtClean="0"/>
              <a:t> </a:t>
            </a:r>
            <a:r>
              <a:rPr lang="en-US" sz="2000" kern="0" dirty="0" err="1" smtClean="0"/>
              <a:t>materiali</a:t>
            </a:r>
            <a:r>
              <a:rPr lang="en-US" sz="2000" kern="0" dirty="0" smtClean="0"/>
              <a:t> </a:t>
            </a:r>
            <a:r>
              <a:rPr lang="en-US" sz="2000" kern="0" dirty="0" err="1" smtClean="0"/>
              <a:t>nella</a:t>
            </a:r>
            <a:r>
              <a:rPr lang="en-US" sz="2000" kern="0" dirty="0" smtClean="0"/>
              <a:t> beamline e   beam “window”</a:t>
            </a:r>
          </a:p>
          <a:p>
            <a:pPr lvl="1">
              <a:buFont typeface="Wingdings" panose="05000000000000000000" pitchFamily="2" charset="2"/>
              <a:buChar char="Ø"/>
            </a:pPr>
            <a:r>
              <a:rPr lang="en-US" sz="2000" kern="0" dirty="0" smtClean="0"/>
              <a:t>Co-convener del  working group  </a:t>
            </a:r>
            <a:r>
              <a:rPr lang="en-US" sz="2000" kern="0" dirty="0" err="1" smtClean="0"/>
              <a:t>sulla</a:t>
            </a:r>
            <a:r>
              <a:rPr lang="en-US" sz="2000" kern="0" dirty="0" smtClean="0"/>
              <a:t> </a:t>
            </a:r>
            <a:r>
              <a:rPr lang="en-US" sz="2000" kern="0" dirty="0" err="1" smtClean="0"/>
              <a:t>strumentazione</a:t>
            </a:r>
            <a:r>
              <a:rPr lang="en-US" sz="2000" kern="0" dirty="0" smtClean="0"/>
              <a:t> del </a:t>
            </a:r>
            <a:r>
              <a:rPr lang="en-US" sz="2000" kern="0" dirty="0" err="1" smtClean="0"/>
              <a:t>fascio</a:t>
            </a:r>
            <a:endParaRPr lang="en-US" sz="2000" kern="0" dirty="0" smtClean="0"/>
          </a:p>
          <a:p>
            <a:pPr marL="400050" lvl="1" indent="0">
              <a:buFontTx/>
              <a:buNone/>
            </a:pPr>
            <a:endParaRPr lang="en-US" sz="2000" kern="0" dirty="0" smtClean="0"/>
          </a:p>
          <a:p>
            <a:pPr marL="0" indent="0">
              <a:buFontTx/>
              <a:buNone/>
            </a:pPr>
            <a:endParaRPr lang="en-US" sz="2000" kern="0" dirty="0" smtClean="0"/>
          </a:p>
          <a:p>
            <a:pPr marL="0" indent="0">
              <a:buFontTx/>
              <a:buNone/>
            </a:pPr>
            <a:endParaRPr lang="en-US" sz="2000" kern="0" dirty="0" smtClean="0"/>
          </a:p>
        </p:txBody>
      </p:sp>
      <p:sp>
        <p:nvSpPr>
          <p:cNvPr id="16" name="Content Placeholder 1"/>
          <p:cNvSpPr txBox="1">
            <a:spLocks/>
          </p:cNvSpPr>
          <p:nvPr/>
        </p:nvSpPr>
        <p:spPr bwMode="auto">
          <a:xfrm>
            <a:off x="-20388" y="5720295"/>
            <a:ext cx="9126481" cy="7611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buFont typeface="Wingdings" panose="05000000000000000000" pitchFamily="2" charset="2"/>
              <a:buChar char="q"/>
            </a:pPr>
            <a:r>
              <a:rPr lang="en-US" sz="2000" kern="0" dirty="0" smtClean="0"/>
              <a:t>Software per </a:t>
            </a:r>
            <a:r>
              <a:rPr lang="en-US" sz="2000" kern="0" dirty="0" err="1" smtClean="0"/>
              <a:t>LAr</a:t>
            </a:r>
            <a:r>
              <a:rPr lang="en-US" sz="2000" kern="0" dirty="0" smtClean="0"/>
              <a:t> TPCs: </a:t>
            </a:r>
            <a:r>
              <a:rPr lang="en-US" sz="2000" kern="0" dirty="0" err="1" smtClean="0"/>
              <a:t>interfaccia</a:t>
            </a:r>
            <a:r>
              <a:rPr lang="en-US" sz="2000" kern="0" dirty="0" smtClean="0"/>
              <a:t> </a:t>
            </a:r>
            <a:r>
              <a:rPr lang="en-US" sz="2000" kern="0" dirty="0" err="1" smtClean="0"/>
              <a:t>tra</a:t>
            </a:r>
            <a:r>
              <a:rPr lang="en-US" sz="2000" kern="0" dirty="0" smtClean="0"/>
              <a:t> </a:t>
            </a:r>
            <a:r>
              <a:rPr lang="en-US" sz="2000" kern="0" dirty="0" smtClean="0">
                <a:solidFill>
                  <a:srgbClr val="FF0000"/>
                </a:solidFill>
              </a:rPr>
              <a:t>FLUKA</a:t>
            </a:r>
            <a:r>
              <a:rPr lang="en-US" sz="2000" kern="0" dirty="0" smtClean="0"/>
              <a:t> full sim e </a:t>
            </a:r>
            <a:r>
              <a:rPr lang="en-US" sz="2000" kern="0" dirty="0" err="1" smtClean="0"/>
              <a:t>il</a:t>
            </a:r>
            <a:r>
              <a:rPr lang="en-US" sz="2000" kern="0" dirty="0" smtClean="0"/>
              <a:t> package di </a:t>
            </a:r>
            <a:r>
              <a:rPr lang="en-US" sz="2000" kern="0" dirty="0" err="1" smtClean="0"/>
              <a:t>ricostruzione</a:t>
            </a:r>
            <a:r>
              <a:rPr lang="en-US" sz="2000" kern="0" dirty="0" smtClean="0"/>
              <a:t>  </a:t>
            </a:r>
            <a:r>
              <a:rPr lang="en-US" sz="2000" kern="0" dirty="0" err="1" smtClean="0">
                <a:solidFill>
                  <a:srgbClr val="FF0000"/>
                </a:solidFill>
              </a:rPr>
              <a:t>LArSoft</a:t>
            </a:r>
            <a:r>
              <a:rPr lang="en-US" sz="2000" kern="0" dirty="0" smtClean="0">
                <a:solidFill>
                  <a:srgbClr val="FF0000"/>
                </a:solidFill>
              </a:rPr>
              <a:t> </a:t>
            </a:r>
            <a:r>
              <a:rPr lang="en-US" sz="2000" kern="0" dirty="0" smtClean="0"/>
              <a:t>,( </a:t>
            </a:r>
            <a:r>
              <a:rPr lang="en-US" sz="2000" kern="0" dirty="0" err="1" smtClean="0"/>
              <a:t>appena</a:t>
            </a:r>
            <a:r>
              <a:rPr lang="en-US" sz="2000" kern="0" dirty="0" smtClean="0"/>
              <a:t> </a:t>
            </a:r>
            <a:r>
              <a:rPr lang="en-US" sz="2000" kern="0" dirty="0" err="1" smtClean="0"/>
              <a:t>iniziato</a:t>
            </a:r>
            <a:r>
              <a:rPr lang="en-US" sz="2000" kern="0" dirty="0" smtClean="0"/>
              <a:t>) (common to MC-INFN) </a:t>
            </a:r>
          </a:p>
          <a:p>
            <a:pPr marL="400050" lvl="1" indent="0">
              <a:buFontTx/>
              <a:buNone/>
            </a:pPr>
            <a:endParaRPr lang="en-US" sz="2000" kern="0" dirty="0" smtClean="0"/>
          </a:p>
          <a:p>
            <a:pPr marL="0" indent="0">
              <a:buFontTx/>
              <a:buNone/>
            </a:pPr>
            <a:endParaRPr lang="en-US" sz="2000" kern="0" dirty="0" smtClean="0"/>
          </a:p>
          <a:p>
            <a:pPr marL="0" indent="0">
              <a:buFontTx/>
              <a:buNone/>
            </a:pPr>
            <a:endParaRPr lang="en-US" sz="2000" kern="0" dirty="0" smtClean="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976" r="25315" b="-1"/>
          <a:stretch/>
        </p:blipFill>
        <p:spPr>
          <a:xfrm>
            <a:off x="4765460" y="3669004"/>
            <a:ext cx="2811057" cy="2139920"/>
          </a:xfrm>
          <a:prstGeom prst="rect">
            <a:avLst/>
          </a:prstGeom>
        </p:spPr>
      </p:pic>
      <p:pic>
        <p:nvPicPr>
          <p:cNvPr id="18"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22025" t="9784" r="17405" b="12057"/>
          <a:stretch/>
        </p:blipFill>
        <p:spPr>
          <a:xfrm>
            <a:off x="7226398" y="2768974"/>
            <a:ext cx="1930203" cy="1438878"/>
          </a:xfrm>
          <a:prstGeom prst="rect">
            <a:avLst/>
          </a:prstGeom>
        </p:spPr>
      </p:pic>
      <p:sp>
        <p:nvSpPr>
          <p:cNvPr id="19" name="TextBox 18"/>
          <p:cNvSpPr txBox="1"/>
          <p:nvPr/>
        </p:nvSpPr>
        <p:spPr>
          <a:xfrm>
            <a:off x="7524329" y="4268704"/>
            <a:ext cx="1554844" cy="1323439"/>
          </a:xfrm>
          <a:prstGeom prst="rect">
            <a:avLst/>
          </a:prstGeom>
          <a:noFill/>
        </p:spPr>
        <p:txBody>
          <a:bodyPr wrap="square" rtlCol="0">
            <a:spAutoFit/>
          </a:bodyPr>
          <a:lstStyle/>
          <a:p>
            <a:pPr algn="l"/>
            <a:r>
              <a:rPr lang="en-GB" sz="1600" dirty="0" err="1" smtClean="0"/>
              <a:t>ProtoDune</a:t>
            </a:r>
            <a:r>
              <a:rPr lang="en-GB" sz="1600" dirty="0" smtClean="0"/>
              <a:t> geo in FLUKA, e energy dep da </a:t>
            </a:r>
            <a:r>
              <a:rPr lang="en-GB" sz="1600" dirty="0" err="1" smtClean="0"/>
              <a:t>protoni</a:t>
            </a:r>
            <a:r>
              <a:rPr lang="en-GB" sz="1600" dirty="0" smtClean="0"/>
              <a:t> 5GeV/c</a:t>
            </a:r>
            <a:endParaRPr lang="en-GB" sz="1600" dirty="0"/>
          </a:p>
        </p:txBody>
      </p:sp>
    </p:spTree>
    <p:extLst>
      <p:ext uri="{BB962C8B-B14F-4D97-AF65-F5344CB8AC3E}">
        <p14:creationId xmlns:p14="http://schemas.microsoft.com/office/powerpoint/2010/main" val="32231224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C00000"/>
          </a:solidFill>
        </p:spPr>
        <p:txBody>
          <a:bodyPr vert="horz" lIns="91440" tIns="45720" rIns="91440" bIns="45720" rtlCol="0" anchor="ctr">
            <a:normAutofit fontScale="92500"/>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ICARUS@ Milano (dotazioni): anagrafica e richieste finanziarie</a:t>
            </a:r>
            <a:endParaRPr lang="it-IT" dirty="0"/>
          </a:p>
        </p:txBody>
      </p:sp>
      <p:sp>
        <p:nvSpPr>
          <p:cNvPr id="5" name="Rectangle 1"/>
          <p:cNvSpPr>
            <a:spLocks noChangeArrowheads="1"/>
          </p:cNvSpPr>
          <p:nvPr/>
        </p:nvSpPr>
        <p:spPr bwMode="auto">
          <a:xfrm>
            <a:off x="2438400" y="1380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p:cNvSpPr txBox="1"/>
          <p:nvPr/>
        </p:nvSpPr>
        <p:spPr>
          <a:xfrm>
            <a:off x="427171" y="806887"/>
            <a:ext cx="3992429" cy="1231106"/>
          </a:xfrm>
          <a:prstGeom prst="rect">
            <a:avLst/>
          </a:prstGeom>
          <a:noFill/>
          <a:ln w="38100">
            <a:solidFill>
              <a:srgbClr val="C00000"/>
            </a:solidFill>
          </a:ln>
        </p:spPr>
        <p:txBody>
          <a:bodyPr wrap="square" rtlCol="0">
            <a:spAutoFit/>
          </a:bodyPr>
          <a:lstStyle/>
          <a:p>
            <a:r>
              <a:rPr lang="it-IT" sz="2000" b="1" smtClean="0">
                <a:latin typeface="+mj-lt"/>
              </a:rPr>
              <a:t>Ricercatori</a:t>
            </a:r>
            <a:endParaRPr lang="it-IT" smtClean="0">
              <a:latin typeface="+mj-lt"/>
            </a:endParaRPr>
          </a:p>
          <a:p>
            <a:r>
              <a:rPr lang="it-IT" smtClean="0">
                <a:latin typeface="+mj-lt"/>
              </a:rPr>
              <a:t>Paola Sala: 		50%</a:t>
            </a:r>
          </a:p>
          <a:p>
            <a:r>
              <a:rPr lang="it-IT" smtClean="0">
                <a:latin typeface="+mj-lt"/>
              </a:rPr>
              <a:t>-------------------------------------------------</a:t>
            </a:r>
          </a:p>
          <a:p>
            <a:r>
              <a:rPr lang="it-IT" b="1" smtClean="0">
                <a:latin typeface="+mj-lt"/>
              </a:rPr>
              <a:t>Totale		</a:t>
            </a:r>
            <a:r>
              <a:rPr lang="it-IT" b="1">
                <a:latin typeface="+mj-lt"/>
              </a:rPr>
              <a:t> </a:t>
            </a:r>
            <a:r>
              <a:rPr lang="it-IT" b="1" smtClean="0">
                <a:latin typeface="+mj-lt"/>
              </a:rPr>
              <a:t>          0.5FTE</a:t>
            </a:r>
          </a:p>
        </p:txBody>
      </p:sp>
      <p:graphicFrame>
        <p:nvGraphicFramePr>
          <p:cNvPr id="2" name="Table 1"/>
          <p:cNvGraphicFramePr>
            <a:graphicFrameLocks noGrp="1"/>
          </p:cNvGraphicFramePr>
          <p:nvPr>
            <p:extLst>
              <p:ext uri="{D42A27DB-BD31-4B8C-83A1-F6EECF244321}">
                <p14:modId xmlns:p14="http://schemas.microsoft.com/office/powerpoint/2010/main" val="1078065491"/>
              </p:ext>
            </p:extLst>
          </p:nvPr>
        </p:nvGraphicFramePr>
        <p:xfrm>
          <a:off x="137385" y="3048000"/>
          <a:ext cx="8854216" cy="1483971"/>
        </p:xfrm>
        <a:graphic>
          <a:graphicData uri="http://schemas.openxmlformats.org/drawingml/2006/table">
            <a:tbl>
              <a:tblPr firstRow="1" bandRow="1">
                <a:tableStyleId>{5C22544A-7EE6-4342-B048-85BDC9FD1C3A}</a:tableStyleId>
              </a:tblPr>
              <a:tblGrid>
                <a:gridCol w="1291498"/>
                <a:gridCol w="1314317"/>
                <a:gridCol w="6248401"/>
              </a:tblGrid>
              <a:tr h="494657">
                <a:tc>
                  <a:txBody>
                    <a:bodyPr/>
                    <a:lstStyle/>
                    <a:p>
                      <a:r>
                        <a:rPr lang="it-IT" smtClean="0"/>
                        <a:t>Capitolo</a:t>
                      </a:r>
                      <a:endParaRPr lang="it-IT"/>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00000"/>
                    </a:solidFill>
                  </a:tcPr>
                </a:tc>
                <a:tc>
                  <a:txBody>
                    <a:bodyPr/>
                    <a:lstStyle/>
                    <a:p>
                      <a:r>
                        <a:rPr lang="it-IT" smtClean="0"/>
                        <a:t>Richieste</a:t>
                      </a:r>
                      <a:endParaRPr lang="it-IT"/>
                    </a:p>
                  </a:txBody>
                  <a:tcPr>
                    <a:lnT w="12700" cap="flat" cmpd="sng" algn="ctr">
                      <a:solidFill>
                        <a:schemeClr val="tx1"/>
                      </a:solidFill>
                      <a:prstDash val="solid"/>
                      <a:round/>
                      <a:headEnd type="none" w="med" len="med"/>
                      <a:tailEnd type="none" w="med" len="med"/>
                    </a:lnT>
                    <a:solidFill>
                      <a:srgbClr val="C00000"/>
                    </a:solidFill>
                  </a:tcPr>
                </a:tc>
                <a:tc>
                  <a:txBody>
                    <a:bodyPr/>
                    <a:lstStyle/>
                    <a:p>
                      <a:r>
                        <a:rPr lang="it-IT" smtClean="0"/>
                        <a:t>Motivazione</a:t>
                      </a:r>
                      <a:endParaRPr lang="it-IT"/>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solidFill>
                  </a:tcPr>
                </a:tc>
              </a:tr>
              <a:tr h="494657">
                <a:tc>
                  <a:txBody>
                    <a:bodyPr/>
                    <a:lstStyle/>
                    <a:p>
                      <a:r>
                        <a:rPr lang="it-IT" b="1" smtClean="0"/>
                        <a:t>Missioni</a:t>
                      </a:r>
                      <a:endParaRPr lang="it-IT" b="1"/>
                    </a:p>
                  </a:txBody>
                  <a:tcPr>
                    <a:lnL w="1270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r>
                        <a:rPr lang="it-IT" smtClean="0"/>
                        <a:t> 2 kEuro</a:t>
                      </a:r>
                      <a:endParaRPr lang="it-IT"/>
                    </a:p>
                  </a:txBody>
                  <a:tcPr>
                    <a:solidFill>
                      <a:schemeClr val="accent2">
                        <a:lumMod val="40000"/>
                        <a:lumOff val="60000"/>
                      </a:schemeClr>
                    </a:solidFill>
                  </a:tcPr>
                </a:tc>
                <a:tc>
                  <a:txBody>
                    <a:bodyPr/>
                    <a:lstStyle/>
                    <a:p>
                      <a:r>
                        <a:rPr lang="it-IT" smtClean="0"/>
                        <a:t>Chiede solo se non al Cern</a:t>
                      </a:r>
                      <a:endParaRPr lang="it-IT"/>
                    </a:p>
                  </a:txBody>
                  <a:tcPr>
                    <a:lnR w="12700" cap="flat" cmpd="sng" algn="ctr">
                      <a:solidFill>
                        <a:schemeClr val="tx1"/>
                      </a:solidFill>
                      <a:prstDash val="solid"/>
                      <a:round/>
                      <a:headEnd type="none" w="med" len="med"/>
                      <a:tailEnd type="none" w="med" len="med"/>
                    </a:lnR>
                    <a:solidFill>
                      <a:schemeClr val="accent2">
                        <a:lumMod val="40000"/>
                        <a:lumOff val="60000"/>
                      </a:schemeClr>
                    </a:solidFill>
                  </a:tcPr>
                </a:tc>
              </a:tr>
              <a:tr h="494657">
                <a:tc>
                  <a:txBody>
                    <a:bodyPr/>
                    <a:lstStyle/>
                    <a:p>
                      <a:r>
                        <a:rPr lang="it-IT" b="1" smtClean="0"/>
                        <a:t>TOTALE</a:t>
                      </a:r>
                      <a:endParaRPr lang="it-IT" b="1"/>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it-IT" b="1" smtClean="0"/>
                        <a:t> 2 kEuro</a:t>
                      </a:r>
                      <a:endParaRPr lang="it-IT" b="1"/>
                    </a:p>
                  </a:txBody>
                  <a:tcP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it-IT" b="1"/>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24262113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895600"/>
            <a:ext cx="9144000" cy="990600"/>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pPr algn="ctr"/>
            <a:r>
              <a:rPr lang="it-IT" sz="3600" smtClean="0"/>
              <a:t>SABRE</a:t>
            </a:r>
            <a:endParaRPr lang="it-IT" sz="3600" dirty="0"/>
          </a:p>
        </p:txBody>
      </p:sp>
    </p:spTree>
    <p:extLst>
      <p:ext uri="{BB962C8B-B14F-4D97-AF65-F5344CB8AC3E}">
        <p14:creationId xmlns:p14="http://schemas.microsoft.com/office/powerpoint/2010/main" val="3140351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006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Auger: risultati (1)</a:t>
            </a:r>
            <a:endParaRPr lang="it-IT" dirty="0"/>
          </a:p>
        </p:txBody>
      </p:sp>
      <p:sp>
        <p:nvSpPr>
          <p:cNvPr id="4" name="TextBox 3"/>
          <p:cNvSpPr txBox="1"/>
          <p:nvPr/>
        </p:nvSpPr>
        <p:spPr>
          <a:xfrm>
            <a:off x="433652" y="920323"/>
            <a:ext cx="8276696" cy="1015663"/>
          </a:xfrm>
          <a:prstGeom prst="rect">
            <a:avLst/>
          </a:prstGeom>
          <a:solidFill>
            <a:srgbClr val="FFFF00"/>
          </a:solidFill>
          <a:ln w="38100">
            <a:solidFill>
              <a:srgbClr val="FF0000"/>
            </a:solidFill>
          </a:ln>
        </p:spPr>
        <p:txBody>
          <a:bodyPr wrap="square" rtlCol="0">
            <a:spAutoFit/>
          </a:bodyPr>
          <a:lstStyle/>
          <a:p>
            <a:r>
              <a:rPr lang="it-IT" sz="2000" b="1" smtClean="0">
                <a:latin typeface="+mj-lt"/>
              </a:rPr>
              <a:t>Risultato 1)</a:t>
            </a:r>
          </a:p>
          <a:p>
            <a:r>
              <a:rPr lang="it-IT" sz="2000" b="1" smtClean="0">
                <a:latin typeface="+mj-lt"/>
              </a:rPr>
              <a:t>Spettro dei raggi cosmici: </a:t>
            </a:r>
            <a:r>
              <a:rPr lang="it-IT" sz="2000" smtClean="0">
                <a:latin typeface="+mj-lt"/>
              </a:rPr>
              <a:t>Auger vede una soppressione del flusso GZK-like</a:t>
            </a:r>
          </a:p>
        </p:txBody>
      </p:sp>
      <p:sp>
        <p:nvSpPr>
          <p:cNvPr id="5" name="TextBox 4"/>
          <p:cNvSpPr txBox="1"/>
          <p:nvPr/>
        </p:nvSpPr>
        <p:spPr>
          <a:xfrm>
            <a:off x="433652" y="2228702"/>
            <a:ext cx="8276696" cy="1323439"/>
          </a:xfrm>
          <a:prstGeom prst="rect">
            <a:avLst/>
          </a:prstGeom>
          <a:solidFill>
            <a:srgbClr val="FFFF00"/>
          </a:solidFill>
          <a:ln w="38100">
            <a:solidFill>
              <a:srgbClr val="FF0000"/>
            </a:solidFill>
          </a:ln>
        </p:spPr>
        <p:txBody>
          <a:bodyPr wrap="square" rtlCol="0">
            <a:spAutoFit/>
          </a:bodyPr>
          <a:lstStyle/>
          <a:p>
            <a:r>
              <a:rPr lang="it-IT" sz="2000" b="1" smtClean="0">
                <a:latin typeface="+mj-lt"/>
              </a:rPr>
              <a:t>Risultato 2)</a:t>
            </a:r>
          </a:p>
          <a:p>
            <a:r>
              <a:rPr lang="it-IT" sz="2000" b="1" smtClean="0">
                <a:latin typeface="+mj-lt"/>
              </a:rPr>
              <a:t>Correlazione raggi cosmici: </a:t>
            </a:r>
            <a:r>
              <a:rPr lang="it-IT" sz="2000" smtClean="0"/>
              <a:t>Vede una debole correlazione dei raggi cosmici E&gt;55 EeV con AGN (33% ). La correlazione e’ andata diminuendo con il tempo</a:t>
            </a:r>
            <a:endParaRPr lang="it-IT" sz="2000"/>
          </a:p>
        </p:txBody>
      </p:sp>
      <p:sp>
        <p:nvSpPr>
          <p:cNvPr id="7" name="TextBox 6"/>
          <p:cNvSpPr txBox="1"/>
          <p:nvPr/>
        </p:nvSpPr>
        <p:spPr>
          <a:xfrm>
            <a:off x="433652" y="3865177"/>
            <a:ext cx="8276696" cy="1015663"/>
          </a:xfrm>
          <a:prstGeom prst="rect">
            <a:avLst/>
          </a:prstGeom>
          <a:solidFill>
            <a:srgbClr val="FFFF00"/>
          </a:solidFill>
          <a:ln w="38100">
            <a:solidFill>
              <a:srgbClr val="FF0000"/>
            </a:solidFill>
          </a:ln>
        </p:spPr>
        <p:txBody>
          <a:bodyPr wrap="square" rtlCol="0">
            <a:spAutoFit/>
          </a:bodyPr>
          <a:lstStyle/>
          <a:p>
            <a:r>
              <a:rPr lang="it-IT" sz="2000" b="1" smtClean="0">
                <a:latin typeface="+mj-lt"/>
              </a:rPr>
              <a:t>Risultato 3)</a:t>
            </a:r>
          </a:p>
          <a:p>
            <a:r>
              <a:rPr lang="it-IT" sz="2000" b="1" smtClean="0">
                <a:latin typeface="+mj-lt"/>
              </a:rPr>
              <a:t>Non vede fotoni e neutrini di altissima energia: </a:t>
            </a:r>
            <a:r>
              <a:rPr lang="it-IT" sz="2000" smtClean="0">
                <a:latin typeface="+mj-lt"/>
              </a:rPr>
              <a:t>sfavorisce di conseguenza i modelli top-down</a:t>
            </a:r>
          </a:p>
        </p:txBody>
      </p:sp>
      <p:sp>
        <p:nvSpPr>
          <p:cNvPr id="9" name="TextBox 8"/>
          <p:cNvSpPr txBox="1"/>
          <p:nvPr/>
        </p:nvSpPr>
        <p:spPr>
          <a:xfrm>
            <a:off x="433652" y="5193876"/>
            <a:ext cx="8276696" cy="1323439"/>
          </a:xfrm>
          <a:prstGeom prst="rect">
            <a:avLst/>
          </a:prstGeom>
          <a:solidFill>
            <a:srgbClr val="FFFF00"/>
          </a:solidFill>
          <a:ln w="38100">
            <a:solidFill>
              <a:srgbClr val="FF0000"/>
            </a:solidFill>
          </a:ln>
        </p:spPr>
        <p:txBody>
          <a:bodyPr wrap="square" rtlCol="0">
            <a:spAutoFit/>
          </a:bodyPr>
          <a:lstStyle/>
          <a:p>
            <a:r>
              <a:rPr lang="it-IT" sz="2000" b="1" smtClean="0">
                <a:latin typeface="+mj-lt"/>
              </a:rPr>
              <a:t>Risultato 4)</a:t>
            </a:r>
          </a:p>
          <a:p>
            <a:r>
              <a:rPr lang="it-IT" sz="2000" b="1" smtClean="0">
                <a:latin typeface="+mj-lt"/>
              </a:rPr>
              <a:t>Composizione dei raggi cosmici: </a:t>
            </a:r>
            <a:r>
              <a:rPr lang="it-IT" sz="2000" smtClean="0">
                <a:latin typeface="+mj-lt"/>
              </a:rPr>
              <a:t>Auger vede che ad altissima energia </a:t>
            </a:r>
            <a:r>
              <a:rPr lang="it-IT" sz="2000">
                <a:latin typeface="+mj-lt"/>
              </a:rPr>
              <a:t>i</a:t>
            </a:r>
            <a:r>
              <a:rPr lang="it-IT" sz="2000" smtClean="0">
                <a:latin typeface="+mj-lt"/>
              </a:rPr>
              <a:t> raggi cosmici tendono ad avere una componente non nulla di  nuclei pesanti </a:t>
            </a:r>
          </a:p>
        </p:txBody>
      </p:sp>
    </p:spTree>
    <p:extLst>
      <p:ext uri="{BB962C8B-B14F-4D97-AF65-F5344CB8AC3E}">
        <p14:creationId xmlns:p14="http://schemas.microsoft.com/office/powerpoint/2010/main" val="10834747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SABRE: Sodium-iodide with Active Background REjection</a:t>
            </a:r>
            <a:endParaRPr lang="it-IT" dirty="0"/>
          </a:p>
        </p:txBody>
      </p:sp>
      <p:pic>
        <p:nvPicPr>
          <p:cNvPr id="3" name="Picture 2"/>
          <p:cNvPicPr>
            <a:picLocks noChangeAspect="1"/>
          </p:cNvPicPr>
          <p:nvPr/>
        </p:nvPicPr>
        <p:blipFill>
          <a:blip r:embed="rId3"/>
          <a:stretch>
            <a:fillRect/>
          </a:stretch>
        </p:blipFill>
        <p:spPr>
          <a:xfrm>
            <a:off x="4191000" y="873760"/>
            <a:ext cx="4769936" cy="5762572"/>
          </a:xfrm>
          <a:prstGeom prst="rect">
            <a:avLst/>
          </a:prstGeom>
        </p:spPr>
      </p:pic>
      <p:sp>
        <p:nvSpPr>
          <p:cNvPr id="9" name="Content Placeholder 2"/>
          <p:cNvSpPr txBox="1">
            <a:spLocks/>
          </p:cNvSpPr>
          <p:nvPr/>
        </p:nvSpPr>
        <p:spPr>
          <a:xfrm>
            <a:off x="152400" y="994760"/>
            <a:ext cx="5943600" cy="1138840"/>
          </a:xfrm>
          <a:prstGeom prst="rect">
            <a:avLst/>
          </a:prstGeom>
          <a:solidFill>
            <a:schemeClr val="bg1"/>
          </a:solidFill>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it-IT" sz="2400" b="1" smtClean="0"/>
              <a:t>Esperimento per la ricerca di materia oscura con cristalli di scintillatore (NaI) ultrapuro;</a:t>
            </a:r>
          </a:p>
        </p:txBody>
      </p:sp>
      <p:sp>
        <p:nvSpPr>
          <p:cNvPr id="6" name="Content Placeholder 2"/>
          <p:cNvSpPr txBox="1">
            <a:spLocks/>
          </p:cNvSpPr>
          <p:nvPr/>
        </p:nvSpPr>
        <p:spPr>
          <a:xfrm>
            <a:off x="152400" y="2514600"/>
            <a:ext cx="4038600" cy="4278746"/>
          </a:xfrm>
          <a:prstGeom prst="rect">
            <a:avLst/>
          </a:prstGeom>
          <a:solidFill>
            <a:schemeClr val="bg1"/>
          </a:solidFill>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it-IT" sz="2000" smtClean="0"/>
              <a:t>Cilindro 1.5m x1.5m</a:t>
            </a:r>
          </a:p>
          <a:p>
            <a:pPr>
              <a:spcAft>
                <a:spcPts val="1200"/>
              </a:spcAft>
            </a:pPr>
            <a:r>
              <a:rPr lang="it-IT" sz="2000" smtClean="0"/>
              <a:t>2 tons scintillatore liquido</a:t>
            </a:r>
          </a:p>
          <a:p>
            <a:pPr>
              <a:spcAft>
                <a:spcPts val="1200"/>
              </a:spcAft>
            </a:pPr>
            <a:r>
              <a:rPr lang="it-IT" sz="2000" smtClean="0"/>
              <a:t>10 PMTs (8 inch);</a:t>
            </a:r>
          </a:p>
          <a:p>
            <a:pPr>
              <a:spcAft>
                <a:spcPts val="1200"/>
              </a:spcAft>
            </a:pPr>
            <a:r>
              <a:rPr lang="it-IT" sz="2000" smtClean="0"/>
              <a:t>Rifelttore sulla superficie interna;</a:t>
            </a:r>
          </a:p>
          <a:p>
            <a:pPr>
              <a:spcAft>
                <a:spcPts val="1200"/>
              </a:spcAft>
            </a:pPr>
            <a:r>
              <a:rPr lang="it-IT" sz="2000" smtClean="0"/>
              <a:t>Shielding di 25 cm di Pb;</a:t>
            </a:r>
          </a:p>
          <a:p>
            <a:pPr>
              <a:spcAft>
                <a:spcPts val="1200"/>
              </a:spcAft>
            </a:pPr>
            <a:r>
              <a:rPr lang="it-IT" sz="2000" smtClean="0"/>
              <a:t>array di crystal ~50Kg (10 cristalli da 5 Kg)</a:t>
            </a:r>
          </a:p>
          <a:p>
            <a:pPr>
              <a:spcAft>
                <a:spcPts val="1200"/>
              </a:spcAft>
            </a:pPr>
            <a:endParaRPr lang="it-IT" sz="2400" smtClean="0"/>
          </a:p>
          <a:p>
            <a:pPr>
              <a:spcAft>
                <a:spcPts val="1200"/>
              </a:spcAft>
            </a:pPr>
            <a:endParaRPr lang="it-IT" sz="2400" smtClean="0"/>
          </a:p>
        </p:txBody>
      </p:sp>
    </p:spTree>
    <p:extLst>
      <p:ext uri="{BB962C8B-B14F-4D97-AF65-F5344CB8AC3E}">
        <p14:creationId xmlns:p14="http://schemas.microsoft.com/office/powerpoint/2010/main" val="20999463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SABRE: Sodium-iodide with Active Background REjection</a:t>
            </a:r>
            <a:endParaRPr lang="it-IT" dirty="0"/>
          </a:p>
        </p:txBody>
      </p:sp>
      <p:sp>
        <p:nvSpPr>
          <p:cNvPr id="9" name="Content Placeholder 2"/>
          <p:cNvSpPr txBox="1">
            <a:spLocks/>
          </p:cNvSpPr>
          <p:nvPr/>
        </p:nvSpPr>
        <p:spPr>
          <a:xfrm>
            <a:off x="152400" y="838200"/>
            <a:ext cx="8839200" cy="2895600"/>
          </a:xfrm>
          <a:prstGeom prst="rect">
            <a:avLst/>
          </a:prstGeom>
          <a:solidFill>
            <a:schemeClr val="bg1"/>
          </a:solidFill>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it-IT" sz="2400" b="1" smtClean="0"/>
              <a:t>Caratteristiche principali dell’esperimento</a:t>
            </a:r>
          </a:p>
          <a:p>
            <a:pPr>
              <a:spcAft>
                <a:spcPts val="1200"/>
              </a:spcAft>
            </a:pPr>
            <a:r>
              <a:rPr lang="it-IT" sz="2400" smtClean="0"/>
              <a:t>Elevata radiopurezza dei cristalli di NaI;</a:t>
            </a:r>
          </a:p>
          <a:p>
            <a:pPr>
              <a:spcAft>
                <a:spcPts val="1200"/>
              </a:spcAft>
            </a:pPr>
            <a:r>
              <a:rPr lang="it-IT" sz="2400" smtClean="0"/>
              <a:t>Fototubi con alta QE e bassa radioattivita’</a:t>
            </a:r>
          </a:p>
          <a:p>
            <a:pPr>
              <a:spcAft>
                <a:spcPts val="1200"/>
              </a:spcAft>
            </a:pPr>
            <a:r>
              <a:rPr lang="it-IT" sz="2400" smtClean="0"/>
              <a:t>Reiezione attiva del fondo con lo scintillatore liquido;</a:t>
            </a:r>
          </a:p>
          <a:p>
            <a:pPr>
              <a:spcAft>
                <a:spcPts val="1200"/>
              </a:spcAft>
            </a:pPr>
            <a:r>
              <a:rPr lang="it-IT" sz="2400" smtClean="0"/>
              <a:t>In previsione misura a LNGS e poi in Australia (Stawell mine)</a:t>
            </a:r>
          </a:p>
          <a:p>
            <a:pPr marL="0" indent="0">
              <a:spcAft>
                <a:spcPts val="1200"/>
              </a:spcAft>
              <a:buNone/>
            </a:pPr>
            <a:endParaRPr lang="it-IT" sz="2400" b="1" smtClean="0"/>
          </a:p>
          <a:p>
            <a:pPr marL="0" indent="0">
              <a:spcAft>
                <a:spcPts val="1200"/>
              </a:spcAft>
              <a:buNone/>
            </a:pPr>
            <a:endParaRPr lang="it-IT" sz="2400" b="1" smtClean="0"/>
          </a:p>
          <a:p>
            <a:pPr marL="0" indent="0">
              <a:spcAft>
                <a:spcPts val="1200"/>
              </a:spcAft>
              <a:buNone/>
            </a:pPr>
            <a:endParaRPr lang="it-IT" sz="2400" b="1" smtClean="0"/>
          </a:p>
        </p:txBody>
      </p:sp>
      <p:sp>
        <p:nvSpPr>
          <p:cNvPr id="6" name="Content Placeholder 2"/>
          <p:cNvSpPr txBox="1">
            <a:spLocks/>
          </p:cNvSpPr>
          <p:nvPr/>
        </p:nvSpPr>
        <p:spPr>
          <a:xfrm>
            <a:off x="155028" y="4038600"/>
            <a:ext cx="4264572" cy="2667000"/>
          </a:xfrm>
          <a:prstGeom prst="rect">
            <a:avLst/>
          </a:prstGeom>
          <a:solidFill>
            <a:schemeClr val="bg1"/>
          </a:solidFill>
          <a:ln w="38100">
            <a:solidFill>
              <a:srgbClr val="00B0F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it-IT" sz="2400" smtClean="0"/>
              <a:t>Il quadro sperimentale attuale e’ particolarmente complesso;</a:t>
            </a:r>
          </a:p>
          <a:p>
            <a:pPr>
              <a:spcAft>
                <a:spcPts val="1200"/>
              </a:spcAft>
            </a:pPr>
            <a:r>
              <a:rPr lang="it-IT" sz="2400" smtClean="0"/>
              <a:t>In particolare il segnale visto da DAMA/LIBRA va confermato/smentito</a:t>
            </a:r>
            <a:endParaRPr lang="it-IT" sz="2400" b="1" smtClean="0"/>
          </a:p>
          <a:p>
            <a:pPr marL="0" indent="0">
              <a:spcAft>
                <a:spcPts val="1200"/>
              </a:spcAft>
              <a:buNone/>
            </a:pPr>
            <a:endParaRPr lang="it-IT" sz="2400" b="1" smtClean="0"/>
          </a:p>
          <a:p>
            <a:pPr marL="0" indent="0">
              <a:spcAft>
                <a:spcPts val="1200"/>
              </a:spcAft>
              <a:buNone/>
            </a:pPr>
            <a:endParaRPr lang="it-IT" sz="2400" b="1" smtClean="0"/>
          </a:p>
        </p:txBody>
      </p:sp>
      <p:pic>
        <p:nvPicPr>
          <p:cNvPr id="5" name="Picture 4"/>
          <p:cNvPicPr>
            <a:picLocks noChangeAspect="1"/>
          </p:cNvPicPr>
          <p:nvPr/>
        </p:nvPicPr>
        <p:blipFill>
          <a:blip r:embed="rId3"/>
          <a:stretch>
            <a:fillRect/>
          </a:stretch>
        </p:blipFill>
        <p:spPr>
          <a:xfrm>
            <a:off x="4724400" y="3934102"/>
            <a:ext cx="3962400" cy="2771498"/>
          </a:xfrm>
          <a:prstGeom prst="rect">
            <a:avLst/>
          </a:prstGeom>
        </p:spPr>
      </p:pic>
    </p:spTree>
    <p:extLst>
      <p:ext uri="{BB962C8B-B14F-4D97-AF65-F5344CB8AC3E}">
        <p14:creationId xmlns:p14="http://schemas.microsoft.com/office/powerpoint/2010/main" val="24473629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SABRE@MI: sviluppo cristalli (con SICCAS)</a:t>
            </a:r>
            <a:endParaRPr lang="it-IT" dirty="0"/>
          </a:p>
        </p:txBody>
      </p:sp>
      <p:sp>
        <p:nvSpPr>
          <p:cNvPr id="6" name="Content Placeholder 2"/>
          <p:cNvSpPr>
            <a:spLocks noGrp="1"/>
          </p:cNvSpPr>
          <p:nvPr>
            <p:ph idx="1"/>
          </p:nvPr>
        </p:nvSpPr>
        <p:spPr>
          <a:xfrm>
            <a:off x="183006" y="891860"/>
            <a:ext cx="8484448" cy="5479387"/>
          </a:xfrm>
        </p:spPr>
        <p:txBody>
          <a:bodyPr>
            <a:normAutofit lnSpcReduction="10000"/>
          </a:bodyPr>
          <a:lstStyle/>
          <a:p>
            <a:pPr marL="0" indent="0">
              <a:buNone/>
            </a:pPr>
            <a:r>
              <a:rPr lang="en-US" sz="2400" b="1" smtClean="0"/>
              <a:t>Misure sulla contaminazione da  </a:t>
            </a:r>
            <a:r>
              <a:rPr lang="en-US" sz="2400" b="1" baseline="30000" smtClean="0"/>
              <a:t>40</a:t>
            </a:r>
            <a:r>
              <a:rPr lang="en-US" sz="2400" b="1" smtClean="0"/>
              <a:t>K </a:t>
            </a:r>
            <a:r>
              <a:rPr lang="en-US" sz="2000" smtClean="0"/>
              <a:t>(goal &lt; 13 ppb)</a:t>
            </a:r>
            <a:endParaRPr lang="en-US" sz="2400" smtClean="0"/>
          </a:p>
          <a:p>
            <a:r>
              <a:rPr lang="en-US" sz="2000" smtClean="0"/>
              <a:t>Effettuate </a:t>
            </a:r>
            <a:r>
              <a:rPr lang="en-US" sz="2000" dirty="0" err="1" smtClean="0"/>
              <a:t>misure</a:t>
            </a:r>
            <a:r>
              <a:rPr lang="en-US" sz="2000" dirty="0" smtClean="0"/>
              <a:t> </a:t>
            </a:r>
            <a:r>
              <a:rPr lang="en-US" sz="2000" dirty="0" err="1" smtClean="0"/>
              <a:t>su</a:t>
            </a:r>
            <a:r>
              <a:rPr lang="en-US" sz="2000" dirty="0" smtClean="0"/>
              <a:t> </a:t>
            </a:r>
            <a:r>
              <a:rPr lang="en-US" sz="2000" dirty="0" err="1" smtClean="0"/>
              <a:t>polvere</a:t>
            </a:r>
            <a:r>
              <a:rPr lang="en-US" sz="2000" dirty="0" smtClean="0"/>
              <a:t>:</a:t>
            </a:r>
          </a:p>
          <a:p>
            <a:pPr lvl="1"/>
            <a:r>
              <a:rPr lang="en-US" sz="2000" dirty="0" smtClean="0"/>
              <a:t>SICCAS/</a:t>
            </a:r>
            <a:r>
              <a:rPr lang="en-US" sz="2000" dirty="0" err="1" smtClean="0"/>
              <a:t>Kunshan</a:t>
            </a:r>
            <a:r>
              <a:rPr lang="en-US" sz="2000" dirty="0" smtClean="0"/>
              <a:t> </a:t>
            </a:r>
            <a:r>
              <a:rPr lang="en-US" sz="2000" smtClean="0"/>
              <a:t>~200ppb</a:t>
            </a:r>
            <a:endParaRPr lang="en-US" sz="2000" dirty="0" smtClean="0"/>
          </a:p>
          <a:p>
            <a:pPr lvl="1"/>
            <a:r>
              <a:rPr lang="en-US" sz="2000" dirty="0" smtClean="0"/>
              <a:t>ASTRGRADE </a:t>
            </a:r>
            <a:r>
              <a:rPr lang="en-US" sz="2000" smtClean="0"/>
              <a:t>~10ppb </a:t>
            </a:r>
            <a:r>
              <a:rPr lang="en-US" sz="2000" dirty="0" smtClean="0"/>
              <a:t>(</a:t>
            </a:r>
            <a:r>
              <a:rPr lang="en-US" sz="2000" dirty="0" err="1" smtClean="0"/>
              <a:t>acquistati</a:t>
            </a:r>
            <a:r>
              <a:rPr lang="en-US" sz="2000" dirty="0" smtClean="0"/>
              <a:t> 10kg)</a:t>
            </a:r>
          </a:p>
          <a:p>
            <a:r>
              <a:rPr lang="en-US" sz="2000" dirty="0" err="1" smtClean="0"/>
              <a:t>Effettuate</a:t>
            </a:r>
            <a:r>
              <a:rPr lang="en-US" sz="2000" dirty="0" smtClean="0"/>
              <a:t> </a:t>
            </a:r>
            <a:r>
              <a:rPr lang="en-US" sz="2000" dirty="0" err="1" smtClean="0"/>
              <a:t>misure</a:t>
            </a:r>
            <a:r>
              <a:rPr lang="en-US" sz="2000" dirty="0" smtClean="0"/>
              <a:t> </a:t>
            </a:r>
            <a:r>
              <a:rPr lang="en-US" sz="2000" dirty="0" err="1" smtClean="0"/>
              <a:t>su</a:t>
            </a:r>
            <a:r>
              <a:rPr lang="en-US" sz="2000" dirty="0" smtClean="0"/>
              <a:t> </a:t>
            </a:r>
            <a:r>
              <a:rPr lang="en-US" sz="2000" dirty="0" err="1" smtClean="0"/>
              <a:t>cristalli</a:t>
            </a:r>
            <a:r>
              <a:rPr lang="en-US" sz="2000" dirty="0" smtClean="0"/>
              <a:t> </a:t>
            </a:r>
            <a:r>
              <a:rPr lang="en-US" sz="2000" smtClean="0"/>
              <a:t>da 1.2kg (SICCAS):</a:t>
            </a:r>
            <a:endParaRPr lang="en-US" sz="2000" dirty="0" smtClean="0"/>
          </a:p>
          <a:p>
            <a:pPr lvl="1"/>
            <a:r>
              <a:rPr lang="en-US" sz="2000" dirty="0" smtClean="0"/>
              <a:t>prima </a:t>
            </a:r>
            <a:r>
              <a:rPr lang="en-US" sz="2000" dirty="0" err="1" smtClean="0"/>
              <a:t>crescita</a:t>
            </a:r>
            <a:r>
              <a:rPr lang="en-US" sz="2000" dirty="0" smtClean="0"/>
              <a:t>: </a:t>
            </a:r>
            <a:r>
              <a:rPr lang="en-US" sz="2000" smtClean="0"/>
              <a:t>~50ppb</a:t>
            </a:r>
            <a:endParaRPr lang="en-US" sz="2000" dirty="0" smtClean="0"/>
          </a:p>
          <a:p>
            <a:pPr lvl="1"/>
            <a:r>
              <a:rPr lang="en-US" sz="2000" dirty="0" err="1" smtClean="0"/>
              <a:t>seconda</a:t>
            </a:r>
            <a:r>
              <a:rPr lang="en-US" sz="2000" dirty="0" smtClean="0"/>
              <a:t> </a:t>
            </a:r>
            <a:r>
              <a:rPr lang="en-US" sz="2000" dirty="0" err="1" smtClean="0"/>
              <a:t>crescita</a:t>
            </a:r>
            <a:r>
              <a:rPr lang="en-US" sz="2000" dirty="0" smtClean="0"/>
              <a:t>: </a:t>
            </a:r>
            <a:r>
              <a:rPr lang="en-US" sz="2000" dirty="0" err="1" smtClean="0"/>
              <a:t>invariato</a:t>
            </a:r>
            <a:endParaRPr lang="en-US" sz="2000" dirty="0" smtClean="0"/>
          </a:p>
          <a:p>
            <a:r>
              <a:rPr lang="en-US" sz="2000" dirty="0" err="1" smtClean="0"/>
              <a:t>Confrontati</a:t>
            </a:r>
            <a:r>
              <a:rPr lang="en-US" sz="2000" dirty="0" smtClean="0"/>
              <a:t> </a:t>
            </a:r>
            <a:r>
              <a:rPr lang="en-US" sz="2000" dirty="0" err="1" smtClean="0"/>
              <a:t>risultati</a:t>
            </a:r>
            <a:r>
              <a:rPr lang="en-US" sz="2000" dirty="0" smtClean="0"/>
              <a:t>: </a:t>
            </a:r>
          </a:p>
          <a:p>
            <a:pPr lvl="1"/>
            <a:r>
              <a:rPr lang="en-US" sz="2000" dirty="0" smtClean="0"/>
              <a:t>ICP-MS (LNGS), </a:t>
            </a:r>
            <a:r>
              <a:rPr lang="en-US" sz="2000" dirty="0" err="1" smtClean="0"/>
              <a:t>sensibilita</a:t>
            </a:r>
            <a:r>
              <a:rPr lang="en-US" sz="2000" dirty="0" smtClean="0"/>
              <a:t>’ </a:t>
            </a:r>
            <a:r>
              <a:rPr lang="en-US" sz="2000" dirty="0" err="1" smtClean="0"/>
              <a:t>abbassata</a:t>
            </a:r>
            <a:r>
              <a:rPr lang="en-US" sz="2000" dirty="0" smtClean="0"/>
              <a:t> a </a:t>
            </a:r>
            <a:r>
              <a:rPr lang="en-US" sz="2000" smtClean="0"/>
              <a:t>~10ppb </a:t>
            </a:r>
            <a:endParaRPr lang="en-US" sz="2000" dirty="0" smtClean="0"/>
          </a:p>
          <a:p>
            <a:pPr lvl="1"/>
            <a:r>
              <a:rPr lang="en-US" sz="2000" dirty="0" smtClean="0"/>
              <a:t>ICP-OES (SPECTRO, Germania), </a:t>
            </a:r>
            <a:r>
              <a:rPr lang="en-US" sz="2000" dirty="0" err="1" smtClean="0"/>
              <a:t>sensibilita</a:t>
            </a:r>
            <a:r>
              <a:rPr lang="en-US" sz="2000" dirty="0" smtClean="0"/>
              <a:t>’ </a:t>
            </a:r>
            <a:r>
              <a:rPr lang="en-US" sz="2000" smtClean="0"/>
              <a:t>~2ppb</a:t>
            </a:r>
          </a:p>
          <a:p>
            <a:pPr lvl="1"/>
            <a:endParaRPr lang="en-US" sz="2000" dirty="0" smtClean="0"/>
          </a:p>
          <a:p>
            <a:r>
              <a:rPr lang="en-US" sz="2000" dirty="0" err="1" smtClean="0"/>
              <a:t>Prossimi</a:t>
            </a:r>
            <a:r>
              <a:rPr lang="en-US" sz="2000" dirty="0" smtClean="0"/>
              <a:t> </a:t>
            </a:r>
            <a:r>
              <a:rPr lang="en-US" sz="2000" dirty="0" err="1" smtClean="0"/>
              <a:t>passi</a:t>
            </a:r>
            <a:r>
              <a:rPr lang="en-US" sz="2000" dirty="0" smtClean="0"/>
              <a:t>:</a:t>
            </a:r>
          </a:p>
          <a:p>
            <a:pPr marL="971550" lvl="1" indent="-514350">
              <a:buFont typeface="+mj-lt"/>
              <a:buAutoNum type="arabicPeriod"/>
            </a:pPr>
            <a:r>
              <a:rPr lang="en-US" sz="2000" dirty="0" err="1" smtClean="0"/>
              <a:t>Crescita</a:t>
            </a:r>
            <a:r>
              <a:rPr lang="en-US" sz="2000" dirty="0" smtClean="0"/>
              <a:t> da </a:t>
            </a:r>
            <a:r>
              <a:rPr lang="en-US" sz="2000" dirty="0" err="1" smtClean="0"/>
              <a:t>Astrograde</a:t>
            </a:r>
            <a:endParaRPr lang="en-US" sz="2000" dirty="0" smtClean="0"/>
          </a:p>
          <a:p>
            <a:pPr marL="971550" lvl="1" indent="-514350">
              <a:buFont typeface="+mj-lt"/>
              <a:buAutoNum type="arabicPeriod"/>
            </a:pPr>
            <a:r>
              <a:rPr lang="en-US" sz="2000" dirty="0" err="1" smtClean="0"/>
              <a:t>Aumento</a:t>
            </a:r>
            <a:r>
              <a:rPr lang="en-US" sz="2000" dirty="0" smtClean="0"/>
              <a:t> </a:t>
            </a:r>
            <a:r>
              <a:rPr lang="en-US" sz="2000" dirty="0" err="1" smtClean="0"/>
              <a:t>dimensioni</a:t>
            </a:r>
            <a:endParaRPr lang="en-US" sz="2000" dirty="0" smtClean="0"/>
          </a:p>
          <a:p>
            <a:pPr marL="971550" lvl="1" indent="-514350">
              <a:buFont typeface="+mj-lt"/>
              <a:buAutoNum type="arabicPeriod"/>
            </a:pPr>
            <a:r>
              <a:rPr lang="en-US" sz="2000" dirty="0" err="1" smtClean="0"/>
              <a:t>Cristalli</a:t>
            </a:r>
            <a:r>
              <a:rPr lang="en-US" sz="2000" dirty="0" smtClean="0"/>
              <a:t> </a:t>
            </a:r>
            <a:r>
              <a:rPr lang="en-US" sz="2000" dirty="0" err="1" smtClean="0"/>
              <a:t>dopati</a:t>
            </a:r>
            <a:r>
              <a:rPr lang="en-US" sz="2000" dirty="0" smtClean="0"/>
              <a:t> al </a:t>
            </a:r>
            <a:r>
              <a:rPr lang="en-US" sz="2000" dirty="0" err="1" smtClean="0"/>
              <a:t>Tl</a:t>
            </a:r>
            <a:endParaRPr lang="en-US" sz="2000" dirty="0" smtClean="0"/>
          </a:p>
          <a:p>
            <a:pPr lvl="1"/>
            <a:endParaRPr lang="en-US" sz="2000" dirty="0"/>
          </a:p>
        </p:txBody>
      </p:sp>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4" t="13863" r="16665" b="20844"/>
          <a:stretch/>
        </p:blipFill>
        <p:spPr bwMode="auto">
          <a:xfrm>
            <a:off x="5371293" y="5157182"/>
            <a:ext cx="3493440" cy="15380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TextBox 3"/>
          <p:cNvSpPr txBox="1">
            <a:spLocks noChangeArrowheads="1"/>
          </p:cNvSpPr>
          <p:nvPr/>
        </p:nvSpPr>
        <p:spPr bwMode="auto">
          <a:xfrm rot="16200000">
            <a:off x="5275685" y="6023795"/>
            <a:ext cx="643376"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dirty="0">
                <a:solidFill>
                  <a:schemeClr val="bg1"/>
                </a:solidFill>
              </a:rPr>
              <a:t>Nose</a:t>
            </a:r>
          </a:p>
        </p:txBody>
      </p:sp>
      <p:sp>
        <p:nvSpPr>
          <p:cNvPr id="10" name="TextBox 68"/>
          <p:cNvSpPr txBox="1">
            <a:spLocks noChangeArrowheads="1"/>
          </p:cNvSpPr>
          <p:nvPr/>
        </p:nvSpPr>
        <p:spPr bwMode="auto">
          <a:xfrm rot="5400000">
            <a:off x="8419197" y="5609752"/>
            <a:ext cx="496514"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solidFill>
                  <a:schemeClr val="bg1"/>
                </a:solidFill>
              </a:rPr>
              <a:t>Tail</a:t>
            </a:r>
          </a:p>
        </p:txBody>
      </p:sp>
      <p:cxnSp>
        <p:nvCxnSpPr>
          <p:cNvPr id="11" name="Straight Connector 10"/>
          <p:cNvCxnSpPr/>
          <p:nvPr/>
        </p:nvCxnSpPr>
        <p:spPr>
          <a:xfrm>
            <a:off x="5762973" y="5419289"/>
            <a:ext cx="0" cy="848250"/>
          </a:xfrm>
          <a:prstGeom prst="line">
            <a:avLst/>
          </a:prstGeom>
          <a:ln w="285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375133" y="5353043"/>
            <a:ext cx="0" cy="849689"/>
          </a:xfrm>
          <a:prstGeom prst="line">
            <a:avLst/>
          </a:prstGeom>
          <a:ln w="285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3" name="TextBox 72"/>
          <p:cNvSpPr txBox="1">
            <a:spLocks noChangeArrowheads="1"/>
          </p:cNvSpPr>
          <p:nvPr/>
        </p:nvSpPr>
        <p:spPr bwMode="auto">
          <a:xfrm>
            <a:off x="6792574" y="5759165"/>
            <a:ext cx="799369"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solidFill>
                  <a:schemeClr val="bg1"/>
                </a:solidFill>
              </a:rPr>
              <a:t>Center</a:t>
            </a:r>
          </a:p>
        </p:txBody>
      </p:sp>
      <p:pic>
        <p:nvPicPr>
          <p:cNvPr id="14" name="Picture 13"/>
          <p:cNvPicPr>
            <a:picLocks noChangeAspect="1"/>
          </p:cNvPicPr>
          <p:nvPr/>
        </p:nvPicPr>
        <p:blipFill>
          <a:blip r:embed="rId4"/>
          <a:stretch>
            <a:fillRect/>
          </a:stretch>
        </p:blipFill>
        <p:spPr>
          <a:xfrm>
            <a:off x="6172200" y="1270905"/>
            <a:ext cx="2675632" cy="1891395"/>
          </a:xfrm>
          <a:prstGeom prst="rect">
            <a:avLst/>
          </a:prstGeom>
        </p:spPr>
      </p:pic>
    </p:spTree>
    <p:extLst>
      <p:ext uri="{BB962C8B-B14F-4D97-AF65-F5344CB8AC3E}">
        <p14:creationId xmlns:p14="http://schemas.microsoft.com/office/powerpoint/2010/main" val="26341022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SABRE@MI: sviluppo cristalli (con SICCAS)</a:t>
            </a:r>
            <a:endParaRPr lang="it-IT" dirty="0"/>
          </a:p>
        </p:txBody>
      </p:sp>
      <p:sp>
        <p:nvSpPr>
          <p:cNvPr id="9" name="TextBox 3"/>
          <p:cNvSpPr txBox="1">
            <a:spLocks noChangeArrowheads="1"/>
          </p:cNvSpPr>
          <p:nvPr/>
        </p:nvSpPr>
        <p:spPr bwMode="auto">
          <a:xfrm rot="16200000">
            <a:off x="5275685" y="6023795"/>
            <a:ext cx="643376"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dirty="0">
                <a:solidFill>
                  <a:schemeClr val="bg1"/>
                </a:solidFill>
              </a:rPr>
              <a:t>Nose</a:t>
            </a:r>
          </a:p>
        </p:txBody>
      </p:sp>
      <p:sp>
        <p:nvSpPr>
          <p:cNvPr id="10" name="TextBox 68"/>
          <p:cNvSpPr txBox="1">
            <a:spLocks noChangeArrowheads="1"/>
          </p:cNvSpPr>
          <p:nvPr/>
        </p:nvSpPr>
        <p:spPr bwMode="auto">
          <a:xfrm rot="5400000">
            <a:off x="8419197" y="5609752"/>
            <a:ext cx="496514"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solidFill>
                  <a:schemeClr val="bg1"/>
                </a:solidFill>
              </a:rPr>
              <a:t>Tail</a:t>
            </a:r>
          </a:p>
        </p:txBody>
      </p:sp>
      <p:cxnSp>
        <p:nvCxnSpPr>
          <p:cNvPr id="11" name="Straight Connector 10"/>
          <p:cNvCxnSpPr/>
          <p:nvPr/>
        </p:nvCxnSpPr>
        <p:spPr>
          <a:xfrm>
            <a:off x="5762973" y="5419289"/>
            <a:ext cx="0" cy="848250"/>
          </a:xfrm>
          <a:prstGeom prst="line">
            <a:avLst/>
          </a:prstGeom>
          <a:ln w="285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375133" y="5353043"/>
            <a:ext cx="0" cy="849689"/>
          </a:xfrm>
          <a:prstGeom prst="line">
            <a:avLst/>
          </a:prstGeom>
          <a:ln w="285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3" name="TextBox 72"/>
          <p:cNvSpPr txBox="1">
            <a:spLocks noChangeArrowheads="1"/>
          </p:cNvSpPr>
          <p:nvPr/>
        </p:nvSpPr>
        <p:spPr bwMode="auto">
          <a:xfrm>
            <a:off x="6792574" y="5759165"/>
            <a:ext cx="799369"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solidFill>
                  <a:schemeClr val="bg1"/>
                </a:solidFill>
              </a:rPr>
              <a:t>Center</a:t>
            </a:r>
          </a:p>
        </p:txBody>
      </p:sp>
      <p:sp>
        <p:nvSpPr>
          <p:cNvPr id="15" name="Content Placeholder 2"/>
          <p:cNvSpPr>
            <a:spLocks noGrp="1"/>
          </p:cNvSpPr>
          <p:nvPr>
            <p:ph idx="1"/>
          </p:nvPr>
        </p:nvSpPr>
        <p:spPr>
          <a:xfrm>
            <a:off x="201505" y="914400"/>
            <a:ext cx="8229600" cy="706126"/>
          </a:xfrm>
        </p:spPr>
        <p:txBody>
          <a:bodyPr>
            <a:normAutofit/>
          </a:bodyPr>
          <a:lstStyle/>
          <a:p>
            <a:pPr marL="0" indent="0">
              <a:buNone/>
            </a:pPr>
            <a:r>
              <a:rPr lang="en-US" sz="2400" b="1" smtClean="0"/>
              <a:t>Misure sulla contaminazione da  </a:t>
            </a:r>
            <a:r>
              <a:rPr lang="en-US" sz="2400" b="1" baseline="30000" smtClean="0"/>
              <a:t>40</a:t>
            </a:r>
            <a:r>
              <a:rPr lang="en-US" sz="2400" b="1"/>
              <a:t>K</a:t>
            </a:r>
            <a:endParaRPr lang="en-US" sz="2000" dirty="0"/>
          </a:p>
        </p:txBody>
      </p:sp>
      <p:graphicFrame>
        <p:nvGraphicFramePr>
          <p:cNvPr id="16" name="Table 15"/>
          <p:cNvGraphicFramePr>
            <a:graphicFrameLocks noGrp="1"/>
          </p:cNvGraphicFramePr>
          <p:nvPr>
            <p:extLst>
              <p:ext uri="{D42A27DB-BD31-4B8C-83A1-F6EECF244321}">
                <p14:modId xmlns:p14="http://schemas.microsoft.com/office/powerpoint/2010/main" val="2559222750"/>
              </p:ext>
            </p:extLst>
          </p:nvPr>
        </p:nvGraphicFramePr>
        <p:xfrm>
          <a:off x="0" y="1444515"/>
          <a:ext cx="9144000" cy="4866640"/>
        </p:xfrm>
        <a:graphic>
          <a:graphicData uri="http://schemas.openxmlformats.org/drawingml/2006/table">
            <a:tbl>
              <a:tblPr/>
              <a:tblGrid>
                <a:gridCol w="1016000"/>
                <a:gridCol w="1016000"/>
                <a:gridCol w="1016000"/>
                <a:gridCol w="1016000"/>
                <a:gridCol w="1016000"/>
                <a:gridCol w="1016000"/>
                <a:gridCol w="1016000"/>
                <a:gridCol w="1016000"/>
                <a:gridCol w="1016000"/>
              </a:tblGrid>
              <a:tr h="190500">
                <a:tc>
                  <a:txBody>
                    <a:bodyPr/>
                    <a:lstStyle/>
                    <a:p>
                      <a:pPr algn="ctr" fontAlgn="t"/>
                      <a:endParaRPr lang="en-US" sz="1800" b="1" i="0" u="none" strike="noStrike">
                        <a:solidFill>
                          <a:srgbClr val="000000"/>
                        </a:solidFill>
                        <a:effectLst/>
                        <a:latin typeface="Calibri"/>
                      </a:endParaRPr>
                    </a:p>
                  </a:txBody>
                  <a:tcPr marL="12700" marR="12700" marT="12700" marB="0">
                    <a:lnL>
                      <a:noFill/>
                    </a:lnL>
                    <a:lnR>
                      <a:noFill/>
                    </a:lnR>
                    <a:lnT>
                      <a:noFill/>
                    </a:lnT>
                    <a:lnB>
                      <a:noFill/>
                    </a:lnB>
                    <a:solidFill>
                      <a:schemeClr val="accent6">
                        <a:lumMod val="60000"/>
                        <a:lumOff val="40000"/>
                      </a:schemeClr>
                    </a:solidFill>
                  </a:tcPr>
                </a:tc>
                <a:tc>
                  <a:txBody>
                    <a:bodyPr/>
                    <a:lstStyle/>
                    <a:p>
                      <a:pPr algn="ctr" fontAlgn="t"/>
                      <a:endParaRPr lang="en-US" sz="1800" b="1" i="0" u="none" strike="noStrike">
                        <a:solidFill>
                          <a:srgbClr val="000000"/>
                        </a:solidFill>
                        <a:effectLst/>
                        <a:latin typeface="Calibri"/>
                      </a:endParaRPr>
                    </a:p>
                  </a:txBody>
                  <a:tcPr marL="12700" marR="12700" marT="12700" marB="0">
                    <a:lnL>
                      <a:noFill/>
                    </a:lnL>
                    <a:lnR>
                      <a:noFill/>
                    </a:lnR>
                    <a:lnT>
                      <a:noFill/>
                    </a:lnT>
                    <a:lnB>
                      <a:noFill/>
                    </a:lnB>
                    <a:solidFill>
                      <a:schemeClr val="accent6">
                        <a:lumMod val="60000"/>
                        <a:lumOff val="40000"/>
                      </a:schemeClr>
                    </a:solidFill>
                  </a:tcPr>
                </a:tc>
                <a:tc>
                  <a:txBody>
                    <a:bodyPr/>
                    <a:lstStyle/>
                    <a:p>
                      <a:pPr algn="ctr" fontAlgn="t"/>
                      <a:endParaRPr lang="en-US" sz="1800" b="1" i="0" u="none" strike="noStrike">
                        <a:solidFill>
                          <a:srgbClr val="000000"/>
                        </a:solidFill>
                        <a:effectLst/>
                        <a:latin typeface="Calibri"/>
                      </a:endParaRPr>
                    </a:p>
                  </a:txBody>
                  <a:tcPr marL="12700" marR="12700" marT="12700" marB="0">
                    <a:lnL>
                      <a:noFill/>
                    </a:lnL>
                    <a:lnR>
                      <a:noFill/>
                    </a:lnR>
                    <a:lnT>
                      <a:noFill/>
                    </a:lnT>
                    <a:lnB>
                      <a:noFill/>
                    </a:lnB>
                    <a:solidFill>
                      <a:schemeClr val="accent6">
                        <a:lumMod val="60000"/>
                        <a:lumOff val="40000"/>
                      </a:schemeClr>
                    </a:solidFill>
                  </a:tcPr>
                </a:tc>
                <a:tc>
                  <a:txBody>
                    <a:bodyPr/>
                    <a:lstStyle/>
                    <a:p>
                      <a:pPr algn="ctr" fontAlgn="t"/>
                      <a:endParaRPr lang="en-US" sz="1800" b="1" i="0" u="none" strike="noStrike">
                        <a:solidFill>
                          <a:srgbClr val="000000"/>
                        </a:solidFill>
                        <a:effectLst/>
                        <a:latin typeface="Calibri"/>
                      </a:endParaRPr>
                    </a:p>
                  </a:txBody>
                  <a:tcPr marL="12700" marR="12700" marT="12700" marB="0">
                    <a:lnL>
                      <a:noFill/>
                    </a:lnL>
                    <a:lnR>
                      <a:noFill/>
                    </a:lnR>
                    <a:lnT>
                      <a:noFill/>
                    </a:lnT>
                    <a:lnB>
                      <a:noFill/>
                    </a:lnB>
                    <a:solidFill>
                      <a:schemeClr val="accent6">
                        <a:lumMod val="60000"/>
                        <a:lumOff val="40000"/>
                      </a:schemeClr>
                    </a:solidFill>
                  </a:tcPr>
                </a:tc>
                <a:tc>
                  <a:txBody>
                    <a:bodyPr/>
                    <a:lstStyle/>
                    <a:p>
                      <a:pPr algn="ctr" fontAlgn="ctr"/>
                      <a:endParaRPr lang="en-US" sz="1800" b="1" i="1" u="none" strike="noStrike">
                        <a:solidFill>
                          <a:srgbClr val="000000"/>
                        </a:solidFill>
                        <a:effectLst/>
                        <a:latin typeface="Calibri"/>
                      </a:endParaRPr>
                    </a:p>
                  </a:txBody>
                  <a:tcPr marL="12700" marR="12700" marT="12700" marB="0" anchor="ctr">
                    <a:lnL>
                      <a:noFill/>
                    </a:lnL>
                    <a:lnR>
                      <a:noFill/>
                    </a:lnR>
                    <a:lnT>
                      <a:noFill/>
                    </a:lnT>
                    <a:lnB>
                      <a:noFill/>
                    </a:lnB>
                    <a:solidFill>
                      <a:schemeClr val="accent6">
                        <a:lumMod val="60000"/>
                        <a:lumOff val="40000"/>
                      </a:schemeClr>
                    </a:solidFill>
                  </a:tcPr>
                </a:tc>
                <a:tc gridSpan="3">
                  <a:txBody>
                    <a:bodyPr/>
                    <a:lstStyle/>
                    <a:p>
                      <a:pPr algn="ctr" fontAlgn="ctr"/>
                      <a:r>
                        <a:rPr lang="en-US" sz="1800" b="1" i="0" u="none" strike="noStrike">
                          <a:solidFill>
                            <a:srgbClr val="000000"/>
                          </a:solidFill>
                          <a:effectLst/>
                          <a:latin typeface="Calibri"/>
                        </a:rPr>
                        <a:t>LNGS</a:t>
                      </a:r>
                    </a:p>
                  </a:txBody>
                  <a:tcPr marL="12700" marR="12700" marT="12700" marB="0" anchor="ctr">
                    <a:lnL>
                      <a:noFill/>
                    </a:lnL>
                    <a:lnR>
                      <a:noFill/>
                    </a:lnR>
                    <a:lnT>
                      <a:noFill/>
                    </a:lnT>
                    <a:lnB>
                      <a:noFill/>
                    </a:lnB>
                    <a:solidFill>
                      <a:schemeClr val="accent6">
                        <a:lumMod val="60000"/>
                        <a:lumOff val="40000"/>
                      </a:schemeClr>
                    </a:solidFill>
                  </a:tcPr>
                </a:tc>
                <a:tc hMerge="1">
                  <a:txBody>
                    <a:bodyPr/>
                    <a:lstStyle/>
                    <a:p>
                      <a:endParaRPr lang="en-US"/>
                    </a:p>
                  </a:txBody>
                  <a:tcPr/>
                </a:tc>
                <a:tc hMerge="1">
                  <a:txBody>
                    <a:bodyPr/>
                    <a:lstStyle/>
                    <a:p>
                      <a:endParaRPr lang="en-US"/>
                    </a:p>
                  </a:txBody>
                  <a:tcPr/>
                </a:tc>
                <a:tc>
                  <a:txBody>
                    <a:bodyPr/>
                    <a:lstStyle/>
                    <a:p>
                      <a:pPr algn="ctr" fontAlgn="b"/>
                      <a:r>
                        <a:rPr lang="en-US" sz="1800" b="1" i="0" u="none" strike="noStrike" dirty="0" err="1">
                          <a:solidFill>
                            <a:srgbClr val="000000"/>
                          </a:solidFill>
                          <a:effectLst/>
                          <a:latin typeface="Calibri"/>
                        </a:rPr>
                        <a:t>Spectro</a:t>
                      </a:r>
                      <a:endParaRPr lang="en-US" sz="1800" b="1" i="0" u="none" strike="noStrike" dirty="0">
                        <a:solidFill>
                          <a:srgbClr val="000000"/>
                        </a:solidFill>
                        <a:effectLst/>
                        <a:latin typeface="Calibri"/>
                      </a:endParaRPr>
                    </a:p>
                  </a:txBody>
                  <a:tcPr marL="12700" marR="12700" marT="12700" marB="0" anchor="b">
                    <a:lnL>
                      <a:noFill/>
                    </a:lnL>
                    <a:lnR>
                      <a:noFill/>
                    </a:lnR>
                    <a:lnT>
                      <a:noFill/>
                    </a:lnT>
                    <a:lnB>
                      <a:noFill/>
                    </a:lnB>
                    <a:solidFill>
                      <a:schemeClr val="accent6">
                        <a:lumMod val="60000"/>
                        <a:lumOff val="40000"/>
                      </a:schemeClr>
                    </a:solidFill>
                  </a:tcPr>
                </a:tc>
              </a:tr>
              <a:tr h="190500">
                <a:tc>
                  <a:txBody>
                    <a:bodyPr/>
                    <a:lstStyle/>
                    <a:p>
                      <a:pPr algn="ctr" fontAlgn="ctr"/>
                      <a:r>
                        <a:rPr lang="en-US" sz="1800" b="1" i="0" u="none" strike="noStrike">
                          <a:solidFill>
                            <a:srgbClr val="000000"/>
                          </a:solidFill>
                          <a:effectLst/>
                          <a:latin typeface="Calibri"/>
                        </a:rPr>
                        <a:t>producer</a:t>
                      </a:r>
                    </a:p>
                  </a:txBody>
                  <a:tcPr marL="12700" marR="12700" marT="12700" marB="0" anchor="ctr">
                    <a:lnL>
                      <a:noFill/>
                    </a:lnL>
                    <a:lnR>
                      <a:noFill/>
                    </a:lnR>
                    <a:lnT>
                      <a:noFill/>
                    </a:lnT>
                    <a:lnB>
                      <a:noFill/>
                    </a:lnB>
                    <a:solidFill>
                      <a:schemeClr val="accent6">
                        <a:lumMod val="60000"/>
                        <a:lumOff val="40000"/>
                      </a:schemeClr>
                    </a:solidFill>
                  </a:tcPr>
                </a:tc>
                <a:tc>
                  <a:txBody>
                    <a:bodyPr/>
                    <a:lstStyle/>
                    <a:p>
                      <a:pPr algn="ctr" fontAlgn="ctr"/>
                      <a:r>
                        <a:rPr lang="en-US" sz="1800" b="1" i="0" u="none" strike="noStrike">
                          <a:solidFill>
                            <a:srgbClr val="000000"/>
                          </a:solidFill>
                          <a:effectLst/>
                          <a:latin typeface="Calibri"/>
                        </a:rPr>
                        <a:t>sample</a:t>
                      </a:r>
                    </a:p>
                  </a:txBody>
                  <a:tcPr marL="12700" marR="12700" marT="12700" marB="0" anchor="ctr">
                    <a:lnL>
                      <a:noFill/>
                    </a:lnL>
                    <a:lnR>
                      <a:noFill/>
                    </a:lnR>
                    <a:lnT>
                      <a:noFill/>
                    </a:lnT>
                    <a:lnB>
                      <a:noFill/>
                    </a:lnB>
                    <a:solidFill>
                      <a:schemeClr val="accent6">
                        <a:lumMod val="60000"/>
                        <a:lumOff val="40000"/>
                      </a:schemeClr>
                    </a:solidFill>
                  </a:tcPr>
                </a:tc>
                <a:tc>
                  <a:txBody>
                    <a:bodyPr/>
                    <a:lstStyle/>
                    <a:p>
                      <a:pPr algn="ctr" fontAlgn="ctr"/>
                      <a:r>
                        <a:rPr lang="en-US" sz="1800" b="1" i="0" u="none" strike="noStrike">
                          <a:solidFill>
                            <a:srgbClr val="000000"/>
                          </a:solidFill>
                          <a:effectLst/>
                          <a:latin typeface="Calibri"/>
                        </a:rPr>
                        <a:t>ready</a:t>
                      </a:r>
                    </a:p>
                  </a:txBody>
                  <a:tcPr marL="12700" marR="12700" marT="12700" marB="0" anchor="ctr">
                    <a:lnL>
                      <a:noFill/>
                    </a:lnL>
                    <a:lnR>
                      <a:noFill/>
                    </a:lnR>
                    <a:lnT>
                      <a:noFill/>
                    </a:lnT>
                    <a:lnB>
                      <a:noFill/>
                    </a:lnB>
                    <a:solidFill>
                      <a:schemeClr val="accent6">
                        <a:lumMod val="60000"/>
                        <a:lumOff val="40000"/>
                      </a:schemeClr>
                    </a:solidFill>
                  </a:tcPr>
                </a:tc>
                <a:tc>
                  <a:txBody>
                    <a:bodyPr/>
                    <a:lstStyle/>
                    <a:p>
                      <a:pPr algn="ctr" fontAlgn="ctr"/>
                      <a:r>
                        <a:rPr lang="en-US" sz="1800" b="1" i="0" u="none" strike="noStrike">
                          <a:solidFill>
                            <a:srgbClr val="000000"/>
                          </a:solidFill>
                          <a:effectLst/>
                          <a:latin typeface="Calibri"/>
                        </a:rPr>
                        <a:t>mass</a:t>
                      </a:r>
                    </a:p>
                  </a:txBody>
                  <a:tcPr marL="12700" marR="12700" marT="12700" marB="0" anchor="ctr">
                    <a:lnL>
                      <a:noFill/>
                    </a:lnL>
                    <a:lnR>
                      <a:noFill/>
                    </a:lnR>
                    <a:lnT>
                      <a:noFill/>
                    </a:lnT>
                    <a:lnB>
                      <a:noFill/>
                    </a:lnB>
                    <a:solidFill>
                      <a:schemeClr val="accent6">
                        <a:lumMod val="60000"/>
                        <a:lumOff val="40000"/>
                      </a:schemeClr>
                    </a:solidFill>
                  </a:tcPr>
                </a:tc>
                <a:tc>
                  <a:txBody>
                    <a:bodyPr/>
                    <a:lstStyle/>
                    <a:p>
                      <a:pPr algn="ctr" fontAlgn="ctr"/>
                      <a:r>
                        <a:rPr lang="en-US" sz="1800" b="0" i="1" u="none" strike="noStrike">
                          <a:solidFill>
                            <a:srgbClr val="000000"/>
                          </a:solidFill>
                          <a:effectLst/>
                          <a:latin typeface="Calibri"/>
                        </a:rPr>
                        <a:t>section</a:t>
                      </a:r>
                    </a:p>
                  </a:txBody>
                  <a:tcPr marL="12700" marR="12700" marT="12700" marB="0" anchor="ctr">
                    <a:lnL>
                      <a:noFill/>
                    </a:lnL>
                    <a:lnR>
                      <a:noFill/>
                    </a:lnR>
                    <a:lnT>
                      <a:noFill/>
                    </a:lnT>
                    <a:lnB>
                      <a:noFill/>
                    </a:lnB>
                    <a:solidFill>
                      <a:schemeClr val="accent6">
                        <a:lumMod val="60000"/>
                        <a:lumOff val="40000"/>
                      </a:schemeClr>
                    </a:solidFill>
                  </a:tcPr>
                </a:tc>
                <a:tc gridSpan="3">
                  <a:txBody>
                    <a:bodyPr/>
                    <a:lstStyle/>
                    <a:p>
                      <a:pPr algn="ctr" fontAlgn="ctr"/>
                      <a:r>
                        <a:rPr lang="en-US" sz="1800" b="1" i="0" u="none" strike="noStrike" smtClean="0">
                          <a:solidFill>
                            <a:srgbClr val="000000"/>
                          </a:solidFill>
                          <a:effectLst/>
                          <a:latin typeface="Calibri"/>
                        </a:rPr>
                        <a:t>ICP-MS (ppb)</a:t>
                      </a:r>
                      <a:endParaRPr lang="en-US" sz="1800" b="1" i="0" u="none" strike="noStrike">
                        <a:solidFill>
                          <a:srgbClr val="000000"/>
                        </a:solidFill>
                        <a:effectLst/>
                        <a:latin typeface="Calibri"/>
                      </a:endParaRPr>
                    </a:p>
                  </a:txBody>
                  <a:tcPr marL="12700" marR="12700" marT="12700" marB="0" anchor="ctr">
                    <a:lnL>
                      <a:noFill/>
                    </a:lnL>
                    <a:lnR>
                      <a:noFill/>
                    </a:lnR>
                    <a:lnT>
                      <a:noFill/>
                    </a:lnT>
                    <a:lnB>
                      <a:noFill/>
                    </a:lnB>
                    <a:solidFill>
                      <a:schemeClr val="accent6">
                        <a:lumMod val="60000"/>
                        <a:lumOff val="40000"/>
                      </a:schemeClr>
                    </a:solidFill>
                  </a:tcPr>
                </a:tc>
                <a:tc hMerge="1">
                  <a:txBody>
                    <a:bodyPr/>
                    <a:lstStyle/>
                    <a:p>
                      <a:endParaRPr lang="en-US"/>
                    </a:p>
                  </a:txBody>
                  <a:tcPr/>
                </a:tc>
                <a:tc hMerge="1">
                  <a:txBody>
                    <a:bodyPr/>
                    <a:lstStyle/>
                    <a:p>
                      <a:endParaRPr lang="en-US"/>
                    </a:p>
                  </a:txBody>
                  <a:tcPr/>
                </a:tc>
                <a:tc>
                  <a:txBody>
                    <a:bodyPr/>
                    <a:lstStyle/>
                    <a:p>
                      <a:pPr algn="ctr" fontAlgn="b"/>
                      <a:r>
                        <a:rPr lang="en-US" sz="1800" b="1" i="0" u="none" strike="noStrike" dirty="0">
                          <a:solidFill>
                            <a:srgbClr val="000000"/>
                          </a:solidFill>
                          <a:effectLst/>
                          <a:latin typeface="Calibri"/>
                        </a:rPr>
                        <a:t>ICP-OES</a:t>
                      </a:r>
                    </a:p>
                  </a:txBody>
                  <a:tcPr marL="12700" marR="12700" marT="12700" marB="0" anchor="b">
                    <a:lnL>
                      <a:noFill/>
                    </a:lnL>
                    <a:lnR>
                      <a:noFill/>
                    </a:lnR>
                    <a:lnT>
                      <a:noFill/>
                    </a:lnT>
                    <a:lnB>
                      <a:noFill/>
                    </a:lnB>
                    <a:solidFill>
                      <a:schemeClr val="accent6">
                        <a:lumMod val="60000"/>
                        <a:lumOff val="40000"/>
                      </a:schemeClr>
                    </a:solidFill>
                  </a:tcPr>
                </a:tc>
              </a:tr>
              <a:tr h="203200">
                <a:tc>
                  <a:txBody>
                    <a:bodyPr/>
                    <a:lstStyle/>
                    <a:p>
                      <a:pPr algn="l" fontAlgn="b"/>
                      <a:r>
                        <a:rPr lang="en-US" sz="1800" b="0" i="0" u="none" strike="noStrike">
                          <a:solidFill>
                            <a:srgbClr val="000000"/>
                          </a:solidFill>
                          <a:effectLst/>
                          <a:latin typeface="Calibri"/>
                        </a:rPr>
                        <a:t>Kunshan</a:t>
                      </a:r>
                    </a:p>
                  </a:txBody>
                  <a:tcPr marL="12700" marR="12700" marT="12700" marB="0" anchor="b">
                    <a:lnL>
                      <a:noFill/>
                    </a:lnL>
                    <a:lnR>
                      <a:noFill/>
                    </a:lnR>
                    <a:lnT>
                      <a:noFill/>
                    </a:lnT>
                    <a:lnB>
                      <a:noFill/>
                    </a:lnB>
                  </a:tcPr>
                </a:tc>
                <a:tc>
                  <a:txBody>
                    <a:bodyPr/>
                    <a:lstStyle/>
                    <a:p>
                      <a:pPr algn="l" fontAlgn="ctr"/>
                      <a:r>
                        <a:rPr lang="en-US" sz="1800" b="0" i="0" u="none" strike="noStrike">
                          <a:solidFill>
                            <a:srgbClr val="000000"/>
                          </a:solidFill>
                          <a:effectLst/>
                          <a:latin typeface="Calibri"/>
                        </a:rPr>
                        <a:t>1</a:t>
                      </a:r>
                      <a:r>
                        <a:rPr lang="en-US" sz="1800" b="0" i="0" u="none" strike="noStrike" baseline="30000">
                          <a:solidFill>
                            <a:srgbClr val="000000"/>
                          </a:solidFill>
                          <a:effectLst/>
                          <a:latin typeface="Calibri"/>
                        </a:rPr>
                        <a:t>st</a:t>
                      </a:r>
                      <a:r>
                        <a:rPr lang="en-US" sz="1800" b="0" i="0" u="none" strike="noStrike">
                          <a:solidFill>
                            <a:srgbClr val="000000"/>
                          </a:solidFill>
                          <a:effectLst/>
                          <a:latin typeface="Calibri"/>
                        </a:rPr>
                        <a:t> batch</a:t>
                      </a:r>
                    </a:p>
                  </a:txBody>
                  <a:tcPr marL="12700" marR="12700" marT="12700" marB="0" anchor="ctr">
                    <a:lnL>
                      <a:noFill/>
                    </a:lnL>
                    <a:lnR>
                      <a:noFill/>
                    </a:lnR>
                    <a:lnT>
                      <a:noFill/>
                    </a:lnT>
                    <a:lnB>
                      <a:noFill/>
                    </a:lnB>
                  </a:tcPr>
                </a:tc>
                <a:tc>
                  <a:txBody>
                    <a:bodyPr/>
                    <a:lstStyle/>
                    <a:p>
                      <a:pPr algn="ctr" fontAlgn="ctr"/>
                      <a:r>
                        <a:rPr lang="fr-FR" sz="1800" b="0" i="0" u="none" strike="noStrike">
                          <a:solidFill>
                            <a:srgbClr val="000000"/>
                          </a:solidFill>
                          <a:effectLst/>
                          <a:latin typeface="Calibri"/>
                        </a:rPr>
                        <a:t>Apr-15</a:t>
                      </a:r>
                    </a:p>
                  </a:txBody>
                  <a:tcPr marL="12700" marR="12700" marT="12700" marB="0" anchor="ctr">
                    <a:lnL>
                      <a:noFill/>
                    </a:lnL>
                    <a:lnR>
                      <a:noFill/>
                    </a:lnR>
                    <a:lnT>
                      <a:noFill/>
                    </a:lnT>
                    <a:lnB>
                      <a:noFill/>
                    </a:lnB>
                  </a:tcPr>
                </a:tc>
                <a:tc>
                  <a:txBody>
                    <a:bodyPr/>
                    <a:lstStyle/>
                    <a:p>
                      <a:pPr algn="ctr" fontAlgn="ctr"/>
                      <a:r>
                        <a:rPr lang="is-IS" sz="1800" b="0" i="0" u="none" strike="noStrike">
                          <a:solidFill>
                            <a:srgbClr val="000000"/>
                          </a:solidFill>
                          <a:effectLst/>
                          <a:latin typeface="Calibri"/>
                        </a:rPr>
                        <a:t>20g</a:t>
                      </a:r>
                    </a:p>
                  </a:txBody>
                  <a:tcPr marL="12700" marR="12700" marT="12700" marB="0" anchor="ctr">
                    <a:lnL>
                      <a:noFill/>
                    </a:lnL>
                    <a:lnR>
                      <a:noFill/>
                    </a:lnR>
                    <a:lnT>
                      <a:noFill/>
                    </a:lnT>
                    <a:lnB>
                      <a:noFill/>
                    </a:lnB>
                  </a:tcPr>
                </a:tc>
                <a:tc>
                  <a:txBody>
                    <a:bodyPr/>
                    <a:lstStyle/>
                    <a:p>
                      <a:pPr algn="l" fontAlgn="t"/>
                      <a:endParaRPr lang="en-US" sz="1800" b="0" i="1"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r" fontAlgn="ctr"/>
                      <a:r>
                        <a:rPr lang="hr-HR" sz="1800" b="0" i="0" u="none" strike="noStrike">
                          <a:solidFill>
                            <a:srgbClr val="000000"/>
                          </a:solidFill>
                          <a:effectLst/>
                          <a:latin typeface="Calibri"/>
                        </a:rPr>
                        <a:t>&lt;2000</a:t>
                      </a:r>
                    </a:p>
                  </a:txBody>
                  <a:tcPr marL="12700" marR="12700" marT="12700" marB="0" anchor="ctr">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r>
              <a:tr h="203200">
                <a:tc>
                  <a:txBody>
                    <a:bodyPr/>
                    <a:lstStyle/>
                    <a:p>
                      <a:pPr algn="l" fontAlgn="ctr"/>
                      <a:r>
                        <a:rPr lang="en-US" sz="1800" b="0" i="0" u="none" strike="noStrike">
                          <a:solidFill>
                            <a:srgbClr val="000000"/>
                          </a:solidFill>
                          <a:effectLst/>
                          <a:latin typeface="Calibri"/>
                        </a:rPr>
                        <a:t>Kunshan</a:t>
                      </a:r>
                    </a:p>
                  </a:txBody>
                  <a:tcPr marL="12700" marR="12700" marT="12700" marB="0" anchor="ctr">
                    <a:lnL>
                      <a:noFill/>
                    </a:lnL>
                    <a:lnR>
                      <a:noFill/>
                    </a:lnR>
                    <a:lnT>
                      <a:noFill/>
                    </a:lnT>
                    <a:lnB>
                      <a:noFill/>
                    </a:lnB>
                  </a:tcPr>
                </a:tc>
                <a:tc>
                  <a:txBody>
                    <a:bodyPr/>
                    <a:lstStyle/>
                    <a:p>
                      <a:pPr algn="l" fontAlgn="ctr"/>
                      <a:r>
                        <a:rPr lang="en-US" sz="1800" b="0" i="0" u="none" strike="noStrike">
                          <a:solidFill>
                            <a:srgbClr val="000000"/>
                          </a:solidFill>
                          <a:effectLst/>
                          <a:latin typeface="Calibri"/>
                        </a:rPr>
                        <a:t>2</a:t>
                      </a:r>
                      <a:r>
                        <a:rPr lang="en-US" sz="1800" b="0" i="0" u="none" strike="noStrike" baseline="30000">
                          <a:solidFill>
                            <a:srgbClr val="000000"/>
                          </a:solidFill>
                          <a:effectLst/>
                          <a:latin typeface="Calibri"/>
                        </a:rPr>
                        <a:t>nd</a:t>
                      </a:r>
                      <a:r>
                        <a:rPr lang="en-US" sz="1800" b="0" i="0" u="none" strike="noStrike">
                          <a:solidFill>
                            <a:srgbClr val="000000"/>
                          </a:solidFill>
                          <a:effectLst/>
                          <a:latin typeface="Calibri"/>
                        </a:rPr>
                        <a:t> batch </a:t>
                      </a:r>
                    </a:p>
                  </a:txBody>
                  <a:tcPr marL="12700" marR="12700" marT="12700" marB="0" anchor="ctr">
                    <a:lnL>
                      <a:noFill/>
                    </a:lnL>
                    <a:lnR>
                      <a:noFill/>
                    </a:lnR>
                    <a:lnT>
                      <a:noFill/>
                    </a:lnT>
                    <a:lnB>
                      <a:noFill/>
                    </a:lnB>
                  </a:tcPr>
                </a:tc>
                <a:tc>
                  <a:txBody>
                    <a:bodyPr/>
                    <a:lstStyle/>
                    <a:p>
                      <a:pPr algn="ctr" fontAlgn="ctr"/>
                      <a:r>
                        <a:rPr lang="de-DE" sz="1800" b="0" i="0" u="none" strike="noStrike">
                          <a:solidFill>
                            <a:srgbClr val="000000"/>
                          </a:solidFill>
                          <a:effectLst/>
                          <a:latin typeface="Calibri"/>
                        </a:rPr>
                        <a:t>Jun-15</a:t>
                      </a:r>
                    </a:p>
                  </a:txBody>
                  <a:tcPr marL="12700" marR="12700" marT="12700" marB="0" anchor="ctr">
                    <a:lnL>
                      <a:noFill/>
                    </a:lnL>
                    <a:lnR>
                      <a:noFill/>
                    </a:lnR>
                    <a:lnT>
                      <a:noFill/>
                    </a:lnT>
                    <a:lnB>
                      <a:noFill/>
                    </a:lnB>
                  </a:tcPr>
                </a:tc>
                <a:tc>
                  <a:txBody>
                    <a:bodyPr/>
                    <a:lstStyle/>
                    <a:p>
                      <a:pPr algn="ctr" fontAlgn="ctr"/>
                      <a:r>
                        <a:rPr lang="is-IS" sz="1800" b="0" i="0" u="none" strike="noStrike">
                          <a:solidFill>
                            <a:srgbClr val="000000"/>
                          </a:solidFill>
                          <a:effectLst/>
                          <a:latin typeface="Calibri"/>
                        </a:rPr>
                        <a:t>200g</a:t>
                      </a:r>
                    </a:p>
                  </a:txBody>
                  <a:tcPr marL="12700" marR="12700" marT="12700" marB="0" anchor="ctr">
                    <a:lnL>
                      <a:noFill/>
                    </a:lnL>
                    <a:lnR>
                      <a:noFill/>
                    </a:lnR>
                    <a:lnT>
                      <a:noFill/>
                    </a:lnT>
                    <a:lnB>
                      <a:noFill/>
                    </a:lnB>
                  </a:tcPr>
                </a:tc>
                <a:tc>
                  <a:txBody>
                    <a:bodyPr/>
                    <a:lstStyle/>
                    <a:p>
                      <a:pPr algn="l" fontAlgn="t"/>
                      <a:endParaRPr lang="en-US" sz="1800" b="0" i="1"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r" fontAlgn="ctr"/>
                      <a:r>
                        <a:rPr lang="is-IS" sz="1800" b="0" i="0" u="none" strike="noStrike">
                          <a:solidFill>
                            <a:srgbClr val="000000"/>
                          </a:solidFill>
                          <a:effectLst/>
                          <a:latin typeface="Calibri"/>
                        </a:rPr>
                        <a:t>400</a:t>
                      </a:r>
                    </a:p>
                  </a:txBody>
                  <a:tcPr marL="12700" marR="12700" marT="12700" marB="0" anchor="ctr">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r>
              <a:tr h="203200">
                <a:tc rowSpan="3">
                  <a:txBody>
                    <a:bodyPr/>
                    <a:lstStyle/>
                    <a:p>
                      <a:pPr algn="l" fontAlgn="ctr"/>
                      <a:r>
                        <a:rPr lang="en-US" sz="1800" b="0" i="0" u="none" strike="noStrike">
                          <a:solidFill>
                            <a:srgbClr val="000000"/>
                          </a:solidFill>
                          <a:effectLst/>
                          <a:latin typeface="Calibri"/>
                        </a:rPr>
                        <a:t>SICCAS</a:t>
                      </a:r>
                    </a:p>
                  </a:txBody>
                  <a:tcPr marL="12700" marR="12700" marT="12700" marB="0" anchor="ctr">
                    <a:lnL>
                      <a:noFill/>
                    </a:lnL>
                    <a:lnR>
                      <a:noFill/>
                    </a:lnR>
                    <a:lnT>
                      <a:noFill/>
                    </a:lnT>
                    <a:lnB>
                      <a:noFill/>
                    </a:lnB>
                  </a:tcPr>
                </a:tc>
                <a:tc rowSpan="3">
                  <a:txBody>
                    <a:bodyPr/>
                    <a:lstStyle/>
                    <a:p>
                      <a:pPr algn="l" fontAlgn="ctr"/>
                      <a:r>
                        <a:rPr lang="en-US" sz="1800" b="0" i="0" u="none" strike="noStrike">
                          <a:solidFill>
                            <a:srgbClr val="000000"/>
                          </a:solidFill>
                          <a:effectLst/>
                          <a:latin typeface="Calibri"/>
                        </a:rPr>
                        <a:t>1</a:t>
                      </a:r>
                      <a:r>
                        <a:rPr lang="en-US" sz="1800" b="0" i="0" u="none" strike="noStrike" baseline="30000">
                          <a:solidFill>
                            <a:srgbClr val="000000"/>
                          </a:solidFill>
                          <a:effectLst/>
                          <a:latin typeface="Calibri"/>
                        </a:rPr>
                        <a:t>st</a:t>
                      </a:r>
                      <a:r>
                        <a:rPr lang="en-US" sz="1800" b="0" i="0" u="none" strike="noStrike">
                          <a:solidFill>
                            <a:srgbClr val="000000"/>
                          </a:solidFill>
                          <a:effectLst/>
                          <a:latin typeface="Calibri"/>
                        </a:rPr>
                        <a:t> growth</a:t>
                      </a:r>
                    </a:p>
                  </a:txBody>
                  <a:tcPr marL="12700" marR="12700" marT="12700" marB="0" anchor="ctr">
                    <a:lnL>
                      <a:noFill/>
                    </a:lnL>
                    <a:lnR>
                      <a:noFill/>
                    </a:lnR>
                    <a:lnT>
                      <a:noFill/>
                    </a:lnT>
                    <a:lnB>
                      <a:noFill/>
                    </a:lnB>
                  </a:tcPr>
                </a:tc>
                <a:tc rowSpan="3">
                  <a:txBody>
                    <a:bodyPr/>
                    <a:lstStyle/>
                    <a:p>
                      <a:pPr algn="ctr" fontAlgn="ctr"/>
                      <a:r>
                        <a:rPr lang="de-DE" sz="1800" b="0" i="0" u="none" strike="noStrike">
                          <a:solidFill>
                            <a:srgbClr val="000000"/>
                          </a:solidFill>
                          <a:effectLst/>
                          <a:latin typeface="Calibri"/>
                        </a:rPr>
                        <a:t>Aug-15</a:t>
                      </a:r>
                    </a:p>
                  </a:txBody>
                  <a:tcPr marL="12700" marR="12700" marT="12700" marB="0" anchor="ctr">
                    <a:lnL>
                      <a:noFill/>
                    </a:lnL>
                    <a:lnR>
                      <a:noFill/>
                    </a:lnR>
                    <a:lnT>
                      <a:noFill/>
                    </a:lnT>
                    <a:lnB>
                      <a:noFill/>
                    </a:lnB>
                  </a:tcPr>
                </a:tc>
                <a:tc rowSpan="3">
                  <a:txBody>
                    <a:bodyPr/>
                    <a:lstStyle/>
                    <a:p>
                      <a:pPr algn="ctr" fontAlgn="ctr"/>
                      <a:r>
                        <a:rPr lang="nb-NO" sz="1800" b="0" i="0" u="none" strike="noStrike">
                          <a:solidFill>
                            <a:srgbClr val="000000"/>
                          </a:solidFill>
                          <a:effectLst/>
                          <a:latin typeface="Calibri"/>
                        </a:rPr>
                        <a:t>1.2kg x2</a:t>
                      </a:r>
                    </a:p>
                  </a:txBody>
                  <a:tcPr marL="12700" marR="12700" marT="12700" marB="0" anchor="ctr">
                    <a:lnL>
                      <a:noFill/>
                    </a:lnL>
                    <a:lnR>
                      <a:noFill/>
                    </a:lnR>
                    <a:lnT>
                      <a:noFill/>
                    </a:lnT>
                    <a:lnB>
                      <a:noFill/>
                    </a:lnB>
                  </a:tcPr>
                </a:tc>
                <a:tc>
                  <a:txBody>
                    <a:bodyPr/>
                    <a:lstStyle/>
                    <a:p>
                      <a:pPr algn="l" fontAlgn="ctr"/>
                      <a:r>
                        <a:rPr lang="en-US" sz="1800" b="0" i="1" u="none" strike="noStrike">
                          <a:solidFill>
                            <a:srgbClr val="000000"/>
                          </a:solidFill>
                          <a:effectLst/>
                          <a:latin typeface="Calibri"/>
                        </a:rPr>
                        <a:t>head</a:t>
                      </a:r>
                    </a:p>
                  </a:txBody>
                  <a:tcPr marL="12700" marR="12700" marT="12700" marB="0" anchor="ctr">
                    <a:lnL>
                      <a:noFill/>
                    </a:lnL>
                    <a:lnR>
                      <a:noFill/>
                    </a:lnR>
                    <a:lnT>
                      <a:noFill/>
                    </a:lnT>
                    <a:lnB>
                      <a:noFill/>
                    </a:lnB>
                  </a:tcPr>
                </a:tc>
                <a:tc>
                  <a:txBody>
                    <a:bodyPr/>
                    <a:lstStyle/>
                    <a:p>
                      <a:pPr algn="r" fontAlgn="ctr"/>
                      <a:r>
                        <a:rPr lang="is-IS" sz="1800" b="0" i="0" u="none" strike="noStrike">
                          <a:solidFill>
                            <a:srgbClr val="000000"/>
                          </a:solidFill>
                          <a:effectLst/>
                          <a:latin typeface="Calibri"/>
                        </a:rPr>
                        <a:t>120±15</a:t>
                      </a:r>
                    </a:p>
                  </a:txBody>
                  <a:tcPr marL="12700" marR="12700" marT="12700" marB="0" anchor="ctr">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1800" b="0" i="1" u="none" strike="noStrike">
                          <a:solidFill>
                            <a:srgbClr val="000000"/>
                          </a:solidFill>
                          <a:effectLst/>
                          <a:latin typeface="Calibri"/>
                        </a:rPr>
                        <a:t>center</a:t>
                      </a:r>
                    </a:p>
                  </a:txBody>
                  <a:tcPr marL="12700" marR="12700" marT="12700" marB="0" anchor="ctr">
                    <a:lnL>
                      <a:noFill/>
                    </a:lnL>
                    <a:lnR>
                      <a:noFill/>
                    </a:lnR>
                    <a:lnT>
                      <a:noFill/>
                    </a:lnT>
                    <a:lnB>
                      <a:noFill/>
                    </a:lnB>
                  </a:tcPr>
                </a:tc>
                <a:tc>
                  <a:txBody>
                    <a:bodyPr/>
                    <a:lstStyle/>
                    <a:p>
                      <a:pPr algn="r" fontAlgn="ctr"/>
                      <a:r>
                        <a:rPr lang="en-US" sz="1800" b="0" i="0" u="none" strike="noStrike">
                          <a:solidFill>
                            <a:srgbClr val="000000"/>
                          </a:solidFill>
                          <a:effectLst/>
                          <a:latin typeface="Calibri"/>
                        </a:rPr>
                        <a:t>90±10</a:t>
                      </a:r>
                    </a:p>
                  </a:txBody>
                  <a:tcPr marL="12700" marR="12700" marT="12700" marB="0" anchor="ctr">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nb-NO" sz="1800" b="0" i="0" u="none" strike="noStrike" dirty="0">
                          <a:solidFill>
                            <a:srgbClr val="000000"/>
                          </a:solidFill>
                          <a:effectLst/>
                          <a:latin typeface="Calibri"/>
                        </a:rPr>
                        <a:t>48±1.6</a:t>
                      </a:r>
                    </a:p>
                  </a:txBody>
                  <a:tcPr marL="12700" marR="12700" marT="12700" marB="0" anchor="b">
                    <a:lnL>
                      <a:noFill/>
                    </a:lnL>
                    <a:lnR>
                      <a:noFill/>
                    </a:lnR>
                    <a:lnT>
                      <a:noFill/>
                    </a:lnT>
                    <a:lnB>
                      <a:noFill/>
                    </a:lnB>
                    <a:solidFill>
                      <a:srgbClr val="FFFF00"/>
                    </a:solidFill>
                  </a:tcPr>
                </a:tc>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1800" b="0" i="1" u="none" strike="noStrike">
                          <a:solidFill>
                            <a:srgbClr val="000000"/>
                          </a:solidFill>
                          <a:effectLst/>
                          <a:latin typeface="Calibri"/>
                        </a:rPr>
                        <a:t>tail</a:t>
                      </a:r>
                    </a:p>
                  </a:txBody>
                  <a:tcPr marL="12700" marR="12700" marT="12700" marB="0" anchor="ctr">
                    <a:lnL>
                      <a:noFill/>
                    </a:lnL>
                    <a:lnR>
                      <a:noFill/>
                    </a:lnR>
                    <a:lnT>
                      <a:noFill/>
                    </a:lnT>
                    <a:lnB>
                      <a:noFill/>
                    </a:lnB>
                  </a:tcPr>
                </a:tc>
                <a:tc>
                  <a:txBody>
                    <a:bodyPr/>
                    <a:lstStyle/>
                    <a:p>
                      <a:pPr algn="r" fontAlgn="t"/>
                      <a:r>
                        <a:rPr lang="is-IS" sz="1800" b="0" i="0" u="none" strike="noStrike">
                          <a:solidFill>
                            <a:srgbClr val="000000"/>
                          </a:solidFill>
                          <a:effectLst/>
                          <a:latin typeface="Calibri"/>
                        </a:rPr>
                        <a:t>1200±20</a:t>
                      </a:r>
                    </a:p>
                  </a:txBody>
                  <a:tcPr marL="12700" marR="12700" marT="12700" marB="0">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endParaRPr lang="en-US" sz="1800" b="0" i="1"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t"/>
                      <a:endParaRPr lang="en-US" sz="1800" b="0" i="1"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ctr"/>
                      <a:endParaRPr lang="en-US" sz="1800" b="0" i="1" u="none" strike="noStrike">
                        <a:solidFill>
                          <a:srgbClr val="000000"/>
                        </a:solidFill>
                        <a:effectLst/>
                        <a:latin typeface="Calibri"/>
                      </a:endParaRPr>
                    </a:p>
                  </a:txBody>
                  <a:tcPr marL="12700" marR="12700" marT="12700" marB="0" anchor="ctr">
                    <a:lnL>
                      <a:noFill/>
                    </a:lnL>
                    <a:lnR>
                      <a:noFill/>
                    </a:lnR>
                    <a:lnT>
                      <a:noFill/>
                    </a:lnT>
                    <a:lnB>
                      <a:noFill/>
                    </a:lnB>
                  </a:tcPr>
                </a:tc>
                <a:tc>
                  <a:txBody>
                    <a:bodyPr/>
                    <a:lstStyle/>
                    <a:p>
                      <a:pPr algn="ctr" fontAlgn="t"/>
                      <a:endParaRPr lang="en-US" sz="1800" b="0" i="1"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l" fontAlgn="ctr"/>
                      <a:endParaRPr lang="en-US" sz="1800" b="0" i="1" u="none" strike="noStrike">
                        <a:solidFill>
                          <a:srgbClr val="000000"/>
                        </a:solidFill>
                        <a:effectLst/>
                        <a:latin typeface="Calibri"/>
                      </a:endParaRPr>
                    </a:p>
                  </a:txBody>
                  <a:tcPr marL="12700" marR="12700" marT="12700" marB="0" anchor="ctr">
                    <a:lnL>
                      <a:noFill/>
                    </a:lnL>
                    <a:lnR>
                      <a:noFill/>
                    </a:lnR>
                    <a:lnT>
                      <a:noFill/>
                    </a:lnT>
                    <a:lnB>
                      <a:noFill/>
                    </a:lnB>
                  </a:tcPr>
                </a:tc>
                <a:tc>
                  <a:txBody>
                    <a:bodyPr/>
                    <a:lstStyle/>
                    <a:p>
                      <a:pPr algn="r" fontAlgn="t"/>
                      <a:r>
                        <a:rPr lang="en-US" sz="1800" b="0" i="1" u="none" strike="noStrike" dirty="0">
                          <a:solidFill>
                            <a:srgbClr val="000000"/>
                          </a:solidFill>
                          <a:effectLst/>
                          <a:latin typeface="Calibri"/>
                        </a:rPr>
                        <a:t>Feb-2016</a:t>
                      </a:r>
                    </a:p>
                  </a:txBody>
                  <a:tcPr marL="12700" marR="12700" marT="12700" marB="0" anchor="ctr">
                    <a:lnL>
                      <a:noFill/>
                    </a:lnL>
                    <a:lnR>
                      <a:noFill/>
                    </a:lnR>
                    <a:lnT>
                      <a:noFill/>
                    </a:lnT>
                    <a:lnB>
                      <a:noFill/>
                    </a:lnB>
                  </a:tcPr>
                </a:tc>
                <a:tc>
                  <a:txBody>
                    <a:bodyPr/>
                    <a:lstStyle/>
                    <a:p>
                      <a:pPr algn="r" fontAlgn="b"/>
                      <a:r>
                        <a:rPr lang="bg-BG" sz="1800" b="0" i="1" u="none" strike="noStrike">
                          <a:solidFill>
                            <a:srgbClr val="000000"/>
                          </a:solidFill>
                          <a:effectLst/>
                          <a:latin typeface="Calibri"/>
                        </a:rPr>
                        <a:t>01/04/16</a:t>
                      </a:r>
                    </a:p>
                  </a:txBody>
                  <a:tcPr marL="12700" marR="12700" marT="12700" marB="0" anchor="b">
                    <a:lnL>
                      <a:noFill/>
                    </a:lnL>
                    <a:lnR>
                      <a:noFill/>
                    </a:lnR>
                    <a:lnT>
                      <a:noFill/>
                    </a:lnT>
                    <a:lnB>
                      <a:noFill/>
                    </a:lnB>
                  </a:tcPr>
                </a:tc>
                <a:tc>
                  <a:txBody>
                    <a:bodyPr/>
                    <a:lstStyle/>
                    <a:p>
                      <a:pPr algn="r" fontAlgn="b"/>
                      <a:r>
                        <a:rPr lang="bg-BG" sz="1800" b="0" i="1" u="none" strike="noStrike">
                          <a:solidFill>
                            <a:srgbClr val="000000"/>
                          </a:solidFill>
                          <a:effectLst/>
                          <a:latin typeface="Calibri"/>
                        </a:rPr>
                        <a:t>21/04/16</a:t>
                      </a:r>
                    </a:p>
                  </a:txBody>
                  <a:tcPr marL="12700" marR="12700" marT="12700" marB="0" anchor="b">
                    <a:lnL>
                      <a:noFill/>
                    </a:lnL>
                    <a:lnR>
                      <a:noFill/>
                    </a:lnR>
                    <a:lnT>
                      <a:noFill/>
                    </a:lnT>
                    <a:lnB>
                      <a:noFill/>
                    </a:lnB>
                  </a:tcPr>
                </a:tc>
                <a:tc>
                  <a:txBody>
                    <a:bodyPr/>
                    <a:lstStyle/>
                    <a:p>
                      <a:pPr algn="r" fontAlgn="b"/>
                      <a:r>
                        <a:rPr lang="cs-CZ" sz="1800" b="0" i="1" u="none" strike="noStrike">
                          <a:solidFill>
                            <a:srgbClr val="000000"/>
                          </a:solidFill>
                          <a:effectLst/>
                          <a:latin typeface="Calibri"/>
                        </a:rPr>
                        <a:t>(@250g/l)</a:t>
                      </a:r>
                    </a:p>
                  </a:txBody>
                  <a:tcPr marL="12700" marR="12700" marT="12700" marB="0" anchor="b">
                    <a:lnL>
                      <a:noFill/>
                    </a:lnL>
                    <a:lnR>
                      <a:noFill/>
                    </a:lnR>
                    <a:lnT>
                      <a:noFill/>
                    </a:lnT>
                    <a:lnB>
                      <a:noFill/>
                    </a:lnB>
                  </a:tcPr>
                </a:tc>
              </a:tr>
              <a:tr h="203200">
                <a:tc rowSpan="5">
                  <a:txBody>
                    <a:bodyPr/>
                    <a:lstStyle/>
                    <a:p>
                      <a:pPr algn="l" fontAlgn="ctr"/>
                      <a:r>
                        <a:rPr lang="en-US" sz="1800" b="0" i="0" u="none" strike="noStrike">
                          <a:solidFill>
                            <a:srgbClr val="000000"/>
                          </a:solidFill>
                          <a:effectLst/>
                          <a:latin typeface="Calibri"/>
                        </a:rPr>
                        <a:t>SICCAS</a:t>
                      </a:r>
                    </a:p>
                  </a:txBody>
                  <a:tcPr marL="12700" marR="12700" marT="12700" marB="0" anchor="ctr">
                    <a:lnL>
                      <a:noFill/>
                    </a:lnL>
                    <a:lnR>
                      <a:noFill/>
                    </a:lnR>
                    <a:lnT>
                      <a:noFill/>
                    </a:lnT>
                    <a:lnB>
                      <a:noFill/>
                    </a:lnB>
                  </a:tcPr>
                </a:tc>
                <a:tc rowSpan="5">
                  <a:txBody>
                    <a:bodyPr/>
                    <a:lstStyle/>
                    <a:p>
                      <a:pPr algn="l" fontAlgn="ctr"/>
                      <a:r>
                        <a:rPr lang="en-US" sz="1800" b="0" i="0" u="none" strike="noStrike">
                          <a:solidFill>
                            <a:srgbClr val="000000"/>
                          </a:solidFill>
                          <a:effectLst/>
                          <a:latin typeface="Calibri"/>
                        </a:rPr>
                        <a:t>2</a:t>
                      </a:r>
                      <a:r>
                        <a:rPr lang="en-US" sz="1800" b="0" i="0" u="none" strike="noStrike" baseline="30000">
                          <a:solidFill>
                            <a:srgbClr val="000000"/>
                          </a:solidFill>
                          <a:effectLst/>
                          <a:latin typeface="Calibri"/>
                        </a:rPr>
                        <a:t>nd</a:t>
                      </a:r>
                      <a:r>
                        <a:rPr lang="en-US" sz="1800" b="0" i="0" u="none" strike="noStrike">
                          <a:solidFill>
                            <a:srgbClr val="000000"/>
                          </a:solidFill>
                          <a:effectLst/>
                          <a:latin typeface="Calibri"/>
                        </a:rPr>
                        <a:t> growth </a:t>
                      </a:r>
                    </a:p>
                  </a:txBody>
                  <a:tcPr marL="12700" marR="12700" marT="12700" marB="0" anchor="ctr">
                    <a:lnL>
                      <a:noFill/>
                    </a:lnL>
                    <a:lnR>
                      <a:noFill/>
                    </a:lnR>
                    <a:lnT>
                      <a:noFill/>
                    </a:lnT>
                    <a:lnB>
                      <a:noFill/>
                    </a:lnB>
                  </a:tcPr>
                </a:tc>
                <a:tc rowSpan="5">
                  <a:txBody>
                    <a:bodyPr/>
                    <a:lstStyle/>
                    <a:p>
                      <a:pPr algn="ctr" fontAlgn="ctr"/>
                      <a:r>
                        <a:rPr lang="en-US" sz="1800" b="0" i="0" u="none" strike="noStrike">
                          <a:solidFill>
                            <a:srgbClr val="000000"/>
                          </a:solidFill>
                          <a:effectLst/>
                          <a:latin typeface="Calibri"/>
                        </a:rPr>
                        <a:t>Oct-15</a:t>
                      </a:r>
                    </a:p>
                  </a:txBody>
                  <a:tcPr marL="12700" marR="12700" marT="12700" marB="0" anchor="ctr">
                    <a:lnL>
                      <a:noFill/>
                    </a:lnL>
                    <a:lnR>
                      <a:noFill/>
                    </a:lnR>
                    <a:lnT>
                      <a:noFill/>
                    </a:lnT>
                    <a:lnB>
                      <a:noFill/>
                    </a:lnB>
                  </a:tcPr>
                </a:tc>
                <a:tc rowSpan="5">
                  <a:txBody>
                    <a:bodyPr/>
                    <a:lstStyle/>
                    <a:p>
                      <a:pPr algn="ctr" fontAlgn="ctr"/>
                      <a:r>
                        <a:rPr lang="nb-NO" sz="1800" b="0" i="0" u="none" strike="noStrike">
                          <a:solidFill>
                            <a:srgbClr val="000000"/>
                          </a:solidFill>
                          <a:effectLst/>
                          <a:latin typeface="Calibri"/>
                        </a:rPr>
                        <a:t>1.2kg</a:t>
                      </a:r>
                    </a:p>
                  </a:txBody>
                  <a:tcPr marL="12700" marR="12700" marT="12700" marB="0" anchor="ctr">
                    <a:lnL>
                      <a:noFill/>
                    </a:lnL>
                    <a:lnR>
                      <a:noFill/>
                    </a:lnR>
                    <a:lnT>
                      <a:noFill/>
                    </a:lnT>
                    <a:lnB>
                      <a:noFill/>
                    </a:lnB>
                  </a:tcPr>
                </a:tc>
                <a:tc>
                  <a:txBody>
                    <a:bodyPr/>
                    <a:lstStyle/>
                    <a:p>
                      <a:pPr algn="l" fontAlgn="ctr"/>
                      <a:r>
                        <a:rPr lang="en-US" sz="1800" b="0" i="1" u="none" strike="noStrike">
                          <a:solidFill>
                            <a:srgbClr val="000000"/>
                          </a:solidFill>
                          <a:effectLst/>
                          <a:latin typeface="Calibri"/>
                        </a:rPr>
                        <a:t>1 (head)</a:t>
                      </a:r>
                    </a:p>
                  </a:txBody>
                  <a:tcPr marL="12700" marR="12700" marT="12700" marB="0" anchor="ctr">
                    <a:lnL>
                      <a:noFill/>
                    </a:lnL>
                    <a:lnR>
                      <a:noFill/>
                    </a:lnR>
                    <a:lnT>
                      <a:noFill/>
                    </a:lnT>
                    <a:lnB>
                      <a:noFill/>
                    </a:lnB>
                  </a:tcPr>
                </a:tc>
                <a:tc>
                  <a:txBody>
                    <a:bodyPr/>
                    <a:lstStyle/>
                    <a:p>
                      <a:pPr algn="r" fontAlgn="b"/>
                      <a:r>
                        <a:rPr lang="is-IS" sz="1800" b="0" i="0" u="none" strike="noStrike">
                          <a:solidFill>
                            <a:srgbClr val="000000"/>
                          </a:solidFill>
                          <a:effectLst/>
                          <a:latin typeface="Calibri"/>
                        </a:rPr>
                        <a:t>232</a:t>
                      </a: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hr-HR" sz="1800" b="0" i="0" u="none" strike="noStrike">
                          <a:solidFill>
                            <a:srgbClr val="000000"/>
                          </a:solidFill>
                          <a:effectLst/>
                          <a:latin typeface="Calibri"/>
                        </a:rPr>
                        <a:t>52±2.3</a:t>
                      </a:r>
                    </a:p>
                  </a:txBody>
                  <a:tcPr marL="12700" marR="12700" marT="12700" marB="0" anchor="b">
                    <a:lnL>
                      <a:noFill/>
                    </a:lnL>
                    <a:lnR>
                      <a:noFill/>
                    </a:lnR>
                    <a:lnT>
                      <a:noFill/>
                    </a:lnT>
                    <a:lnB>
                      <a:noFill/>
                    </a:lnB>
                  </a:tcPr>
                </a:tc>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is-IS" sz="1800" b="0" i="1" u="none" strike="noStrike">
                          <a:solidFill>
                            <a:srgbClr val="000000"/>
                          </a:solidFill>
                          <a:effectLst/>
                          <a:latin typeface="Calibri"/>
                        </a:rPr>
                        <a:t>2</a:t>
                      </a:r>
                    </a:p>
                  </a:txBody>
                  <a:tcPr marL="12700" marR="12700" marT="12700" marB="0" anchor="b">
                    <a:lnL>
                      <a:noFill/>
                    </a:lnL>
                    <a:lnR>
                      <a:noFill/>
                    </a:lnR>
                    <a:lnT>
                      <a:noFill/>
                    </a:lnT>
                    <a:lnB>
                      <a:noFill/>
                    </a:lnB>
                  </a:tcPr>
                </a:tc>
                <a:tc>
                  <a:txBody>
                    <a:bodyPr/>
                    <a:lstStyle/>
                    <a:p>
                      <a:pPr algn="r" fontAlgn="b"/>
                      <a:r>
                        <a:rPr lang="is-IS" sz="1800" b="0" i="0" u="none" strike="noStrike">
                          <a:solidFill>
                            <a:srgbClr val="000000"/>
                          </a:solidFill>
                          <a:effectLst/>
                          <a:latin typeface="Calibri"/>
                        </a:rPr>
                        <a:t>322</a:t>
                      </a: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hr-HR" sz="1800" b="0" i="0" u="none" strike="noStrike">
                          <a:solidFill>
                            <a:srgbClr val="000000"/>
                          </a:solidFill>
                          <a:effectLst/>
                          <a:latin typeface="Calibri"/>
                        </a:rPr>
                        <a:t>61±2.6</a:t>
                      </a:r>
                    </a:p>
                  </a:txBody>
                  <a:tcPr marL="12700" marR="12700" marT="12700" marB="0" anchor="b">
                    <a:lnL>
                      <a:noFill/>
                    </a:lnL>
                    <a:lnR>
                      <a:noFill/>
                    </a:lnR>
                    <a:lnT>
                      <a:noFill/>
                    </a:lnT>
                    <a:lnB>
                      <a:noFill/>
                    </a:lnB>
                  </a:tcPr>
                </a:tc>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1800" b="0" i="1" u="none" strike="noStrike">
                          <a:solidFill>
                            <a:srgbClr val="000000"/>
                          </a:solidFill>
                          <a:effectLst/>
                          <a:latin typeface="Calibri"/>
                        </a:rPr>
                        <a:t>3 (center)</a:t>
                      </a:r>
                    </a:p>
                  </a:txBody>
                  <a:tcPr marL="12700" marR="12700" marT="12700" marB="0" anchor="ctr">
                    <a:lnL>
                      <a:noFill/>
                    </a:lnL>
                    <a:lnR>
                      <a:noFill/>
                    </a:lnR>
                    <a:lnT>
                      <a:noFill/>
                    </a:lnT>
                    <a:lnB>
                      <a:noFill/>
                    </a:lnB>
                  </a:tcPr>
                </a:tc>
                <a:tc>
                  <a:txBody>
                    <a:bodyPr/>
                    <a:lstStyle/>
                    <a:p>
                      <a:pPr algn="r" fontAlgn="b"/>
                      <a:r>
                        <a:rPr lang="cs-CZ" sz="1800" b="0" i="0" u="none" strike="noStrike">
                          <a:solidFill>
                            <a:srgbClr val="000000"/>
                          </a:solidFill>
                          <a:effectLst/>
                          <a:latin typeface="Calibri"/>
                        </a:rPr>
                        <a:t>360</a:t>
                      </a:r>
                    </a:p>
                  </a:txBody>
                  <a:tcPr marL="12700" marR="12700" marT="12700" marB="0" anchor="b">
                    <a:lnL>
                      <a:noFill/>
                    </a:lnL>
                    <a:lnR>
                      <a:noFill/>
                    </a:lnR>
                    <a:lnT>
                      <a:noFill/>
                    </a:lnT>
                    <a:lnB>
                      <a:noFill/>
                    </a:lnB>
                  </a:tcPr>
                </a:tc>
                <a:tc>
                  <a:txBody>
                    <a:bodyPr/>
                    <a:lstStyle/>
                    <a:p>
                      <a:pPr algn="r" fontAlgn="b"/>
                      <a:r>
                        <a:rPr lang="is-IS" sz="1800" b="0" i="0" u="none" strike="noStrike">
                          <a:solidFill>
                            <a:srgbClr val="000000"/>
                          </a:solidFill>
                          <a:effectLst/>
                          <a:latin typeface="Calibri"/>
                        </a:rPr>
                        <a:t>75±25</a:t>
                      </a:r>
                    </a:p>
                  </a:txBody>
                  <a:tcPr marL="12700" marR="12700" marT="12700" marB="0" anchor="b">
                    <a:lnL>
                      <a:noFill/>
                    </a:lnL>
                    <a:lnR>
                      <a:noFill/>
                    </a:lnR>
                    <a:lnT>
                      <a:noFill/>
                    </a:lnT>
                    <a:lnB>
                      <a:noFill/>
                    </a:lnB>
                  </a:tcPr>
                </a:tc>
                <a:tc>
                  <a:txBody>
                    <a:bodyPr/>
                    <a:lstStyle/>
                    <a:p>
                      <a:pPr algn="r" fontAlgn="b"/>
                      <a:r>
                        <a:rPr lang="is-IS" sz="1800" b="0" i="0" u="none" strike="noStrike">
                          <a:solidFill>
                            <a:srgbClr val="000000"/>
                          </a:solidFill>
                          <a:effectLst/>
                          <a:latin typeface="Calibri"/>
                        </a:rPr>
                        <a:t>82±25</a:t>
                      </a:r>
                    </a:p>
                  </a:txBody>
                  <a:tcPr marL="12700" marR="12700" marT="12700" marB="0" anchor="b">
                    <a:lnL>
                      <a:noFill/>
                    </a:lnL>
                    <a:lnR>
                      <a:noFill/>
                    </a:lnR>
                    <a:lnT>
                      <a:noFill/>
                    </a:lnT>
                    <a:lnB>
                      <a:noFill/>
                    </a:lnB>
                  </a:tcPr>
                </a:tc>
                <a:tc>
                  <a:txBody>
                    <a:bodyPr/>
                    <a:lstStyle/>
                    <a:p>
                      <a:pPr algn="r" fontAlgn="b"/>
                      <a:r>
                        <a:rPr lang="nb-NO" sz="1800" b="0" i="0" u="none" strike="noStrike">
                          <a:solidFill>
                            <a:srgbClr val="000000"/>
                          </a:solidFill>
                          <a:effectLst/>
                          <a:latin typeface="Calibri"/>
                        </a:rPr>
                        <a:t>67±1.1</a:t>
                      </a:r>
                    </a:p>
                  </a:txBody>
                  <a:tcPr marL="12700" marR="12700" marT="12700" marB="0" anchor="b">
                    <a:lnL>
                      <a:noFill/>
                    </a:lnL>
                    <a:lnR>
                      <a:noFill/>
                    </a:lnR>
                    <a:lnT>
                      <a:noFill/>
                    </a:lnT>
                    <a:lnB>
                      <a:noFill/>
                    </a:lnB>
                  </a:tcPr>
                </a:tc>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800" b="0" i="1" u="none" strike="noStrike">
                          <a:solidFill>
                            <a:srgbClr val="000000"/>
                          </a:solidFill>
                          <a:effectLst/>
                          <a:latin typeface="Calibri"/>
                        </a:rPr>
                        <a:t>4</a:t>
                      </a:r>
                    </a:p>
                  </a:txBody>
                  <a:tcPr marL="12700" marR="12700" marT="12700" marB="0" anchor="b">
                    <a:lnL>
                      <a:noFill/>
                    </a:lnL>
                    <a:lnR>
                      <a:noFill/>
                    </a:lnR>
                    <a:lnT>
                      <a:noFill/>
                    </a:lnT>
                    <a:lnB>
                      <a:noFill/>
                    </a:lnB>
                  </a:tcPr>
                </a:tc>
                <a:tc>
                  <a:txBody>
                    <a:bodyPr/>
                    <a:lstStyle/>
                    <a:p>
                      <a:pPr algn="r" fontAlgn="b"/>
                      <a:r>
                        <a:rPr lang="ru-RU" sz="1800" b="0" i="0" u="none" strike="noStrike">
                          <a:solidFill>
                            <a:srgbClr val="000000"/>
                          </a:solidFill>
                          <a:effectLst/>
                          <a:latin typeface="Calibri"/>
                        </a:rPr>
                        <a:t>344</a:t>
                      </a: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nb-NO" sz="1800" b="0" i="0" u="none" strike="noStrike">
                          <a:solidFill>
                            <a:srgbClr val="000000"/>
                          </a:solidFill>
                          <a:effectLst/>
                          <a:latin typeface="Calibri"/>
                        </a:rPr>
                        <a:t>90±1.4</a:t>
                      </a:r>
                    </a:p>
                  </a:txBody>
                  <a:tcPr marL="12700" marR="12700" marT="12700" marB="0" anchor="b">
                    <a:lnL>
                      <a:noFill/>
                    </a:lnL>
                    <a:lnR>
                      <a:noFill/>
                    </a:lnR>
                    <a:lnT>
                      <a:noFill/>
                    </a:lnT>
                    <a:lnB>
                      <a:noFill/>
                    </a:lnB>
                  </a:tcPr>
                </a:tc>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fr-FR" sz="1800" b="0" i="1" u="none" strike="noStrike">
                          <a:solidFill>
                            <a:srgbClr val="000000"/>
                          </a:solidFill>
                          <a:effectLst/>
                          <a:latin typeface="Calibri"/>
                        </a:rPr>
                        <a:t>5 (tail)</a:t>
                      </a:r>
                    </a:p>
                  </a:txBody>
                  <a:tcPr marL="12700" marR="12700" marT="12700" marB="0" anchor="ctr">
                    <a:lnL>
                      <a:noFill/>
                    </a:lnL>
                    <a:lnR>
                      <a:noFill/>
                    </a:lnR>
                    <a:lnT>
                      <a:noFill/>
                    </a:lnT>
                    <a:lnB>
                      <a:noFill/>
                    </a:lnB>
                  </a:tcPr>
                </a:tc>
                <a:tc>
                  <a:txBody>
                    <a:bodyPr/>
                    <a:lstStyle/>
                    <a:p>
                      <a:pPr algn="r" fontAlgn="b"/>
                      <a:r>
                        <a:rPr lang="en-US" sz="1800" b="0" i="0" u="none" strike="noStrike">
                          <a:solidFill>
                            <a:srgbClr val="000000"/>
                          </a:solidFill>
                          <a:effectLst/>
                          <a:latin typeface="Calibri"/>
                        </a:rPr>
                        <a:t>1415</a:t>
                      </a:r>
                    </a:p>
                  </a:txBody>
                  <a:tcPr marL="12700" marR="12700" marT="12700" marB="0" anchor="b">
                    <a:lnL>
                      <a:noFill/>
                    </a:lnL>
                    <a:lnR>
                      <a:noFill/>
                    </a:lnR>
                    <a:lnT>
                      <a:noFill/>
                    </a:lnT>
                    <a:lnB>
                      <a:noFill/>
                    </a:lnB>
                  </a:tcPr>
                </a:tc>
                <a:tc>
                  <a:txBody>
                    <a:bodyPr/>
                    <a:lstStyle/>
                    <a:p>
                      <a:pPr algn="r" fontAlgn="b"/>
                      <a:r>
                        <a:rPr lang="is-IS" sz="1800" b="0" i="0" u="none" strike="noStrike">
                          <a:solidFill>
                            <a:srgbClr val="000000"/>
                          </a:solidFill>
                          <a:effectLst/>
                          <a:latin typeface="Calibri"/>
                        </a:rPr>
                        <a:t>1300±200</a:t>
                      </a:r>
                    </a:p>
                  </a:txBody>
                  <a:tcPr marL="12700" marR="12700" marT="12700" marB="0" anchor="b">
                    <a:lnL>
                      <a:noFill/>
                    </a:lnL>
                    <a:lnR>
                      <a:noFill/>
                    </a:lnR>
                    <a:lnT>
                      <a:noFill/>
                    </a:lnT>
                    <a:lnB>
                      <a:noFill/>
                    </a:lnB>
                  </a:tcPr>
                </a:tc>
                <a:tc>
                  <a:txBody>
                    <a:bodyPr/>
                    <a:lstStyle/>
                    <a:p>
                      <a:pPr algn="r" fontAlgn="b"/>
                      <a:r>
                        <a:rPr lang="is-IS" sz="1800" b="0" i="0" u="none" strike="noStrike">
                          <a:solidFill>
                            <a:srgbClr val="000000"/>
                          </a:solidFill>
                          <a:effectLst/>
                          <a:latin typeface="Calibri"/>
                        </a:rPr>
                        <a:t>1240±200</a:t>
                      </a:r>
                    </a:p>
                  </a:txBody>
                  <a:tcPr marL="12700" marR="12700" marT="12700" marB="0" anchor="b">
                    <a:lnL>
                      <a:noFill/>
                    </a:lnL>
                    <a:lnR>
                      <a:noFill/>
                    </a:lnR>
                    <a:lnT>
                      <a:noFill/>
                    </a:lnT>
                    <a:lnB>
                      <a:noFill/>
                    </a:lnB>
                  </a:tcPr>
                </a:tc>
                <a:tc>
                  <a:txBody>
                    <a:bodyPr/>
                    <a:lstStyle/>
                    <a:p>
                      <a:pPr algn="r" fontAlgn="b"/>
                      <a:r>
                        <a:rPr lang="is-IS" sz="1800" b="0" i="0" u="none" strike="noStrike">
                          <a:solidFill>
                            <a:srgbClr val="000000"/>
                          </a:solidFill>
                          <a:effectLst/>
                          <a:latin typeface="Calibri"/>
                        </a:rPr>
                        <a:t>1128±1</a:t>
                      </a:r>
                    </a:p>
                  </a:txBody>
                  <a:tcPr marL="12700" marR="12700" marT="12700" marB="0" anchor="b">
                    <a:lnL>
                      <a:noFill/>
                    </a:lnL>
                    <a:lnR>
                      <a:noFill/>
                    </a:lnR>
                    <a:lnT>
                      <a:noFill/>
                    </a:lnT>
                    <a:lnB>
                      <a:noFill/>
                    </a:lnB>
                  </a:tcPr>
                </a:tc>
              </a:tr>
              <a:tr h="190500">
                <a:tc>
                  <a:txBody>
                    <a:bodyPr/>
                    <a:lstStyle/>
                    <a:p>
                      <a:pPr algn="l" fontAlgn="ctr"/>
                      <a:r>
                        <a:rPr lang="en-US" sz="1800" b="0" i="0" u="none" strike="noStrike">
                          <a:solidFill>
                            <a:srgbClr val="000000"/>
                          </a:solidFill>
                          <a:effectLst/>
                          <a:latin typeface="Calibri"/>
                        </a:rPr>
                        <a:t>Sigma Al.</a:t>
                      </a:r>
                    </a:p>
                  </a:txBody>
                  <a:tcPr marL="12700" marR="12700" marT="12700" marB="0" anchor="ctr">
                    <a:lnL>
                      <a:noFill/>
                    </a:lnL>
                    <a:lnR>
                      <a:noFill/>
                    </a:lnR>
                    <a:lnT>
                      <a:noFill/>
                    </a:lnT>
                    <a:lnB>
                      <a:noFill/>
                    </a:lnB>
                  </a:tcPr>
                </a:tc>
                <a:tc>
                  <a:txBody>
                    <a:bodyPr/>
                    <a:lstStyle/>
                    <a:p>
                      <a:pPr algn="l" fontAlgn="ctr"/>
                      <a:r>
                        <a:rPr lang="en-US" sz="1800" b="0" i="0" u="none" strike="noStrike">
                          <a:solidFill>
                            <a:srgbClr val="000000"/>
                          </a:solidFill>
                          <a:effectLst/>
                          <a:latin typeface="Calibri"/>
                        </a:rPr>
                        <a:t>Astrograde</a:t>
                      </a:r>
                    </a:p>
                  </a:txBody>
                  <a:tcPr marL="12700" marR="12700" marT="1270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a:rPr>
                        <a:t>Oct-15</a:t>
                      </a:r>
                    </a:p>
                  </a:txBody>
                  <a:tcPr marL="12700" marR="12700" marT="1270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a:rPr>
                        <a:t>10kg</a:t>
                      </a:r>
                    </a:p>
                  </a:txBody>
                  <a:tcPr marL="12700" marR="12700" marT="12700" marB="0" anchor="ctr">
                    <a:lnL>
                      <a:noFill/>
                    </a:lnL>
                    <a:lnR>
                      <a:noFill/>
                    </a:lnR>
                    <a:lnT>
                      <a:noFill/>
                    </a:lnT>
                    <a:lnB>
                      <a:noFill/>
                    </a:lnB>
                  </a:tcPr>
                </a:tc>
                <a:tc>
                  <a:txBody>
                    <a:bodyPr/>
                    <a:lstStyle/>
                    <a:p>
                      <a:pPr algn="l" fontAlgn="b"/>
                      <a:endParaRPr lang="en-US" sz="1800" b="0" i="1"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is-IS" sz="1800" b="0" i="0" u="none" strike="noStrike">
                          <a:solidFill>
                            <a:srgbClr val="000000"/>
                          </a:solidFill>
                          <a:effectLst/>
                          <a:latin typeface="Calibri"/>
                        </a:rPr>
                        <a:t>115±20</a:t>
                      </a:r>
                    </a:p>
                  </a:txBody>
                  <a:tcPr marL="12700" marR="12700" marT="12700" marB="0" anchor="b">
                    <a:lnL>
                      <a:noFill/>
                    </a:lnL>
                    <a:lnR>
                      <a:noFill/>
                    </a:lnR>
                    <a:lnT>
                      <a:noFill/>
                    </a:lnT>
                    <a:lnB>
                      <a:noFill/>
                    </a:lnB>
                  </a:tcPr>
                </a:tc>
                <a:tc>
                  <a:txBody>
                    <a:bodyPr/>
                    <a:lstStyle/>
                    <a:p>
                      <a:pPr algn="r" fontAlgn="b"/>
                      <a:r>
                        <a:rPr lang="is-IS" sz="1800" b="0" i="0" u="none" strike="noStrike">
                          <a:solidFill>
                            <a:srgbClr val="000000"/>
                          </a:solidFill>
                          <a:effectLst/>
                          <a:latin typeface="Calibri"/>
                        </a:rPr>
                        <a:t>13±6</a:t>
                      </a:r>
                    </a:p>
                  </a:txBody>
                  <a:tcPr marL="12700" marR="12700" marT="12700" marB="0" anchor="b">
                    <a:lnL>
                      <a:noFill/>
                    </a:lnL>
                    <a:lnR>
                      <a:noFill/>
                    </a:lnR>
                    <a:lnT>
                      <a:noFill/>
                    </a:lnT>
                    <a:lnB>
                      <a:noFill/>
                    </a:lnB>
                  </a:tcPr>
                </a:tc>
                <a:tc>
                  <a:txBody>
                    <a:bodyPr/>
                    <a:lstStyle/>
                    <a:p>
                      <a:pPr algn="r" fontAlgn="b"/>
                      <a:r>
                        <a:rPr lang="bg-BG" sz="1800" b="0" i="0" u="none" strike="noStrike" dirty="0">
                          <a:solidFill>
                            <a:srgbClr val="000000"/>
                          </a:solidFill>
                          <a:effectLst/>
                          <a:latin typeface="Calibri"/>
                        </a:rPr>
                        <a:t>9±5 / 10±5</a:t>
                      </a:r>
                    </a:p>
                  </a:txBody>
                  <a:tcPr marL="12700" marR="12700" marT="12700" marB="0" anchor="b">
                    <a:lnL>
                      <a:noFill/>
                    </a:lnL>
                    <a:lnR>
                      <a:noFill/>
                    </a:lnR>
                    <a:lnT>
                      <a:noFill/>
                    </a:lnT>
                    <a:lnB>
                      <a:noFill/>
                    </a:lnB>
                    <a:solidFill>
                      <a:srgbClr val="FFFF00"/>
                    </a:solidFill>
                  </a:tcPr>
                </a:tc>
                <a:tc>
                  <a:txBody>
                    <a:bodyPr/>
                    <a:lstStyle/>
                    <a:p>
                      <a:pPr algn="r" fontAlgn="b"/>
                      <a:r>
                        <a:rPr lang="hr-HR" sz="1800" b="0" i="0" u="none" strike="noStrike">
                          <a:solidFill>
                            <a:srgbClr val="000000"/>
                          </a:solidFill>
                          <a:effectLst/>
                          <a:latin typeface="Calibri"/>
                        </a:rPr>
                        <a:t>13.3±1.8</a:t>
                      </a:r>
                    </a:p>
                  </a:txBody>
                  <a:tcPr marL="12700" marR="12700" marT="12700" marB="0" anchor="b">
                    <a:lnL>
                      <a:noFill/>
                    </a:lnL>
                    <a:lnR>
                      <a:noFill/>
                    </a:lnR>
                    <a:lnT>
                      <a:noFill/>
                    </a:lnT>
                    <a:lnB>
                      <a:noFill/>
                    </a:lnB>
                  </a:tcPr>
                </a:tc>
              </a:tr>
              <a:tr h="203200">
                <a:tc rowSpan="2">
                  <a:txBody>
                    <a:bodyPr/>
                    <a:lstStyle/>
                    <a:p>
                      <a:pPr algn="l" fontAlgn="ctr"/>
                      <a:r>
                        <a:rPr lang="en-US" sz="1800" b="0" i="0" u="none" strike="noStrike">
                          <a:solidFill>
                            <a:srgbClr val="000000"/>
                          </a:solidFill>
                          <a:effectLst/>
                          <a:latin typeface="Calibri"/>
                        </a:rPr>
                        <a:t>Kunshan</a:t>
                      </a:r>
                    </a:p>
                  </a:txBody>
                  <a:tcPr marL="12700" marR="12700" marT="12700" marB="0" anchor="ctr">
                    <a:lnL>
                      <a:noFill/>
                    </a:lnL>
                    <a:lnR>
                      <a:noFill/>
                    </a:lnR>
                    <a:lnT>
                      <a:noFill/>
                    </a:lnT>
                    <a:lnB>
                      <a:noFill/>
                    </a:lnB>
                  </a:tcPr>
                </a:tc>
                <a:tc rowSpan="2">
                  <a:txBody>
                    <a:bodyPr/>
                    <a:lstStyle/>
                    <a:p>
                      <a:pPr algn="l" fontAlgn="ctr"/>
                      <a:r>
                        <a:rPr lang="en-US" sz="1800" b="0" i="0" u="none" strike="noStrike">
                          <a:solidFill>
                            <a:srgbClr val="000000"/>
                          </a:solidFill>
                          <a:effectLst/>
                          <a:latin typeface="Calibri"/>
                        </a:rPr>
                        <a:t>3</a:t>
                      </a:r>
                      <a:r>
                        <a:rPr lang="en-US" sz="1800" b="0" i="0" u="none" strike="noStrike" baseline="30000">
                          <a:solidFill>
                            <a:srgbClr val="000000"/>
                          </a:solidFill>
                          <a:effectLst/>
                          <a:latin typeface="Calibri"/>
                        </a:rPr>
                        <a:t>rd</a:t>
                      </a:r>
                      <a:r>
                        <a:rPr lang="en-US" sz="1800" b="0" i="0" u="none" strike="noStrike">
                          <a:solidFill>
                            <a:srgbClr val="000000"/>
                          </a:solidFill>
                          <a:effectLst/>
                          <a:latin typeface="Calibri"/>
                        </a:rPr>
                        <a:t> batch</a:t>
                      </a:r>
                    </a:p>
                  </a:txBody>
                  <a:tcPr marL="12700" marR="12700" marT="12700" marB="0" anchor="ctr">
                    <a:lnL>
                      <a:noFill/>
                    </a:lnL>
                    <a:lnR>
                      <a:noFill/>
                    </a:lnR>
                    <a:lnT>
                      <a:noFill/>
                    </a:lnT>
                    <a:lnB>
                      <a:noFill/>
                    </a:lnB>
                  </a:tcPr>
                </a:tc>
                <a:tc rowSpan="2">
                  <a:txBody>
                    <a:bodyPr/>
                    <a:lstStyle/>
                    <a:p>
                      <a:pPr algn="ctr" fontAlgn="ctr"/>
                      <a:r>
                        <a:rPr lang="fi-FI" sz="1800" b="0" i="0" u="none" strike="noStrike">
                          <a:solidFill>
                            <a:srgbClr val="000000"/>
                          </a:solidFill>
                          <a:effectLst/>
                          <a:latin typeface="Calibri"/>
                        </a:rPr>
                        <a:t>Jan-16</a:t>
                      </a:r>
                    </a:p>
                  </a:txBody>
                  <a:tcPr marL="12700" marR="12700" marT="12700" marB="0" anchor="ctr">
                    <a:lnL>
                      <a:noFill/>
                    </a:lnL>
                    <a:lnR>
                      <a:noFill/>
                    </a:lnR>
                    <a:lnT>
                      <a:noFill/>
                    </a:lnT>
                    <a:lnB>
                      <a:noFill/>
                    </a:lnB>
                  </a:tcPr>
                </a:tc>
                <a:tc>
                  <a:txBody>
                    <a:bodyPr/>
                    <a:lstStyle/>
                    <a:p>
                      <a:pPr algn="ctr" fontAlgn="b"/>
                      <a:r>
                        <a:rPr lang="en-US" sz="1800" b="0" i="0" u="none" strike="noStrike">
                          <a:solidFill>
                            <a:srgbClr val="000000"/>
                          </a:solidFill>
                          <a:effectLst/>
                          <a:latin typeface="Calibri"/>
                        </a:rPr>
                        <a:t>5g</a:t>
                      </a:r>
                    </a:p>
                  </a:txBody>
                  <a:tcPr marL="12700" marR="12700" marT="12700" marB="0" anchor="b">
                    <a:lnL>
                      <a:noFill/>
                    </a:lnL>
                    <a:lnR>
                      <a:noFill/>
                    </a:lnR>
                    <a:lnT>
                      <a:noFill/>
                    </a:lnT>
                    <a:lnB>
                      <a:noFill/>
                    </a:lnB>
                  </a:tcPr>
                </a:tc>
                <a:tc>
                  <a:txBody>
                    <a:bodyPr/>
                    <a:lstStyle/>
                    <a:p>
                      <a:pPr algn="l" fontAlgn="b"/>
                      <a:endParaRPr lang="en-US" sz="1800" b="0" i="1"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cs-CZ" sz="1800" b="0" i="0" u="none" strike="noStrike">
                          <a:solidFill>
                            <a:srgbClr val="000000"/>
                          </a:solidFill>
                          <a:effectLst/>
                          <a:latin typeface="Calibri"/>
                        </a:rPr>
                        <a:t>210±60</a:t>
                      </a: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nb-NO" sz="1800" b="0" i="0" u="none" strike="noStrike">
                          <a:solidFill>
                            <a:srgbClr val="000000"/>
                          </a:solidFill>
                          <a:effectLst/>
                          <a:latin typeface="Calibri"/>
                        </a:rPr>
                        <a:t>182±0.6</a:t>
                      </a:r>
                    </a:p>
                  </a:txBody>
                  <a:tcPr marL="12700" marR="12700" marT="12700" marB="0" anchor="b">
                    <a:lnL>
                      <a:noFill/>
                    </a:lnL>
                    <a:lnR>
                      <a:noFill/>
                    </a:lnR>
                    <a:lnT>
                      <a:noFill/>
                    </a:lnT>
                    <a:lnB>
                      <a:noFill/>
                    </a:lnB>
                  </a:tcPr>
                </a:tc>
              </a:tr>
              <a:tr h="1905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800" b="0" i="0" u="none" strike="noStrike">
                          <a:solidFill>
                            <a:srgbClr val="000000"/>
                          </a:solidFill>
                          <a:effectLst/>
                          <a:latin typeface="Calibri"/>
                        </a:rPr>
                        <a:t>150g</a:t>
                      </a:r>
                    </a:p>
                  </a:txBody>
                  <a:tcPr marL="12700" marR="12700" marT="12700" marB="0" anchor="b">
                    <a:lnL>
                      <a:noFill/>
                    </a:lnL>
                    <a:lnR>
                      <a:noFill/>
                    </a:lnR>
                    <a:lnT>
                      <a:noFill/>
                    </a:lnT>
                    <a:lnB>
                      <a:noFill/>
                    </a:lnB>
                  </a:tcPr>
                </a:tc>
                <a:tc>
                  <a:txBody>
                    <a:bodyPr/>
                    <a:lstStyle/>
                    <a:p>
                      <a:pPr algn="l" fontAlgn="b"/>
                      <a:endParaRPr lang="en-US" sz="1800" b="0" i="1"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endParaRPr lang="en-US" sz="18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190±40</a:t>
                      </a:r>
                    </a:p>
                  </a:txBody>
                  <a:tcPr marL="12700" marR="12700" marT="12700" marB="0" anchor="b">
                    <a:lnL>
                      <a:noFill/>
                    </a:lnL>
                    <a:lnR>
                      <a:noFill/>
                    </a:lnR>
                    <a:lnT>
                      <a:noFill/>
                    </a:lnT>
                    <a:lnB>
                      <a:noFill/>
                    </a:lnB>
                  </a:tcPr>
                </a:tc>
                <a:tc>
                  <a:txBody>
                    <a:bodyPr/>
                    <a:lstStyle/>
                    <a:p>
                      <a:pPr algn="r" fontAlgn="b"/>
                      <a:r>
                        <a:rPr lang="nb-NO" sz="1800" b="0" i="0" u="none" strike="noStrike" dirty="0">
                          <a:solidFill>
                            <a:srgbClr val="000000"/>
                          </a:solidFill>
                          <a:effectLst/>
                          <a:latin typeface="Calibri"/>
                        </a:rPr>
                        <a:t>174±0.4</a:t>
                      </a:r>
                    </a:p>
                  </a:txBody>
                  <a:tcPr marL="12700" marR="12700" marT="12700" marB="0" anchor="b">
                    <a:lnL>
                      <a:noFill/>
                    </a:lnL>
                    <a:lnR>
                      <a:noFill/>
                    </a:lnR>
                    <a:lnT>
                      <a:noFill/>
                    </a:lnT>
                    <a:lnB>
                      <a:noFill/>
                    </a:lnB>
                    <a:solidFill>
                      <a:srgbClr val="FFFF00"/>
                    </a:solidFill>
                  </a:tcPr>
                </a:tc>
              </a:tr>
            </a:tbl>
          </a:graphicData>
        </a:graphic>
      </p:graphicFrame>
    </p:spTree>
    <p:extLst>
      <p:ext uri="{BB962C8B-B14F-4D97-AF65-F5344CB8AC3E}">
        <p14:creationId xmlns:p14="http://schemas.microsoft.com/office/powerpoint/2010/main" val="11921643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SABRE@MI: sviluppo PMTs</a:t>
            </a:r>
            <a:endParaRPr lang="it-IT" dirty="0"/>
          </a:p>
        </p:txBody>
      </p:sp>
      <p:sp>
        <p:nvSpPr>
          <p:cNvPr id="9" name="TextBox 3"/>
          <p:cNvSpPr txBox="1">
            <a:spLocks noChangeArrowheads="1"/>
          </p:cNvSpPr>
          <p:nvPr/>
        </p:nvSpPr>
        <p:spPr bwMode="auto">
          <a:xfrm rot="16200000">
            <a:off x="5275685" y="6023795"/>
            <a:ext cx="643376"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dirty="0">
                <a:solidFill>
                  <a:schemeClr val="bg1"/>
                </a:solidFill>
              </a:rPr>
              <a:t>Nose</a:t>
            </a:r>
          </a:p>
        </p:txBody>
      </p:sp>
      <p:sp>
        <p:nvSpPr>
          <p:cNvPr id="10" name="TextBox 68"/>
          <p:cNvSpPr txBox="1">
            <a:spLocks noChangeArrowheads="1"/>
          </p:cNvSpPr>
          <p:nvPr/>
        </p:nvSpPr>
        <p:spPr bwMode="auto">
          <a:xfrm rot="5400000">
            <a:off x="8419197" y="5609752"/>
            <a:ext cx="496514"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solidFill>
                  <a:schemeClr val="bg1"/>
                </a:solidFill>
              </a:rPr>
              <a:t>Tail</a:t>
            </a:r>
          </a:p>
        </p:txBody>
      </p:sp>
      <p:cxnSp>
        <p:nvCxnSpPr>
          <p:cNvPr id="11" name="Straight Connector 10"/>
          <p:cNvCxnSpPr/>
          <p:nvPr/>
        </p:nvCxnSpPr>
        <p:spPr>
          <a:xfrm>
            <a:off x="5762973" y="5419289"/>
            <a:ext cx="0" cy="848250"/>
          </a:xfrm>
          <a:prstGeom prst="line">
            <a:avLst/>
          </a:prstGeom>
          <a:ln w="285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375133" y="5353043"/>
            <a:ext cx="0" cy="849689"/>
          </a:xfrm>
          <a:prstGeom prst="line">
            <a:avLst/>
          </a:prstGeom>
          <a:ln w="285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3" name="TextBox 72"/>
          <p:cNvSpPr txBox="1">
            <a:spLocks noChangeArrowheads="1"/>
          </p:cNvSpPr>
          <p:nvPr/>
        </p:nvSpPr>
        <p:spPr bwMode="auto">
          <a:xfrm>
            <a:off x="6792574" y="5759165"/>
            <a:ext cx="799369"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solidFill>
                  <a:schemeClr val="bg1"/>
                </a:solidFill>
              </a:rPr>
              <a:t>Center</a:t>
            </a:r>
          </a:p>
        </p:txBody>
      </p:sp>
      <p:sp>
        <p:nvSpPr>
          <p:cNvPr id="17" name="Content Placeholder 2"/>
          <p:cNvSpPr>
            <a:spLocks noGrp="1"/>
          </p:cNvSpPr>
          <p:nvPr>
            <p:ph sz="half" idx="1"/>
          </p:nvPr>
        </p:nvSpPr>
        <p:spPr>
          <a:xfrm>
            <a:off x="228600" y="1758250"/>
            <a:ext cx="4038600" cy="4124234"/>
          </a:xfrm>
        </p:spPr>
        <p:txBody>
          <a:bodyPr>
            <a:noAutofit/>
          </a:bodyPr>
          <a:lstStyle/>
          <a:p>
            <a:r>
              <a:rPr lang="en-US" sz="2000" dirty="0" smtClean="0"/>
              <a:t>PMTs Test in </a:t>
            </a:r>
            <a:r>
              <a:rPr lang="en-US" sz="2000" dirty="0" err="1" smtClean="0"/>
              <a:t>corso</a:t>
            </a:r>
            <a:r>
              <a:rPr lang="en-US" sz="2000" dirty="0" smtClean="0"/>
              <a:t> per </a:t>
            </a:r>
            <a:r>
              <a:rPr lang="en-US" sz="2000" dirty="0" err="1" smtClean="0"/>
              <a:t>verificare</a:t>
            </a:r>
            <a:r>
              <a:rPr lang="en-US" sz="2000" dirty="0" smtClean="0"/>
              <a:t>:</a:t>
            </a:r>
          </a:p>
          <a:p>
            <a:pPr lvl="1"/>
            <a:r>
              <a:rPr lang="en-US" sz="2000" dirty="0" err="1" smtClean="0"/>
              <a:t>miglior</a:t>
            </a:r>
            <a:r>
              <a:rPr lang="en-US" sz="2000" dirty="0" smtClean="0"/>
              <a:t> QE al </a:t>
            </a:r>
            <a:r>
              <a:rPr lang="en-US" sz="2000" dirty="0" err="1" smtClean="0"/>
              <a:t>picco</a:t>
            </a:r>
            <a:r>
              <a:rPr lang="en-US" sz="2000" dirty="0" smtClean="0"/>
              <a:t> di </a:t>
            </a:r>
            <a:r>
              <a:rPr lang="en-US" sz="2000" dirty="0" err="1" smtClean="0"/>
              <a:t>emissione</a:t>
            </a:r>
            <a:r>
              <a:rPr lang="en-US" sz="2000" dirty="0" smtClean="0"/>
              <a:t> </a:t>
            </a:r>
            <a:r>
              <a:rPr lang="en-US" sz="2000" dirty="0" err="1" smtClean="0"/>
              <a:t>dello</a:t>
            </a:r>
            <a:r>
              <a:rPr lang="en-US" sz="2000" dirty="0" smtClean="0"/>
              <a:t> </a:t>
            </a:r>
            <a:r>
              <a:rPr lang="en-US" sz="2000" dirty="0" err="1" smtClean="0"/>
              <a:t>NaI</a:t>
            </a:r>
            <a:endParaRPr lang="en-US" sz="2000" dirty="0"/>
          </a:p>
          <a:p>
            <a:pPr lvl="1"/>
            <a:r>
              <a:rPr lang="en-US" sz="2000" dirty="0" err="1" smtClean="0"/>
              <a:t>rumore</a:t>
            </a:r>
            <a:r>
              <a:rPr lang="en-US" sz="2000" dirty="0" smtClean="0"/>
              <a:t> </a:t>
            </a:r>
            <a:r>
              <a:rPr lang="en-US" sz="2000" dirty="0" err="1" smtClean="0"/>
              <a:t>piu</a:t>
            </a:r>
            <a:r>
              <a:rPr lang="en-US" sz="2000" dirty="0" smtClean="0"/>
              <a:t>’ basso del </a:t>
            </a:r>
            <a:r>
              <a:rPr lang="en-US" sz="2000" dirty="0" err="1" smtClean="0"/>
              <a:t>fotocatodo</a:t>
            </a:r>
            <a:r>
              <a:rPr lang="en-US" sz="2000" dirty="0" smtClean="0"/>
              <a:t> low-T</a:t>
            </a:r>
          </a:p>
          <a:p>
            <a:pPr lvl="1"/>
            <a:r>
              <a:rPr lang="en-US" sz="2000" dirty="0" err="1" smtClean="0"/>
              <a:t>definire</a:t>
            </a:r>
            <a:r>
              <a:rPr lang="en-US" sz="2000" dirty="0" smtClean="0"/>
              <a:t> </a:t>
            </a:r>
            <a:r>
              <a:rPr lang="en-US" sz="2000" dirty="0" err="1" smtClean="0"/>
              <a:t>accoppiamento</a:t>
            </a:r>
            <a:r>
              <a:rPr lang="en-US" sz="2000" dirty="0" smtClean="0"/>
              <a:t> </a:t>
            </a:r>
            <a:r>
              <a:rPr lang="en-US" sz="2000" dirty="0" err="1" smtClean="0"/>
              <a:t>ottimale</a:t>
            </a:r>
            <a:endParaRPr lang="en-US" sz="2000" dirty="0" smtClean="0"/>
          </a:p>
          <a:p>
            <a:pPr lvl="1"/>
            <a:r>
              <a:rPr lang="en-US" sz="2000" dirty="0" err="1" smtClean="0"/>
              <a:t>necessita</a:t>
            </a:r>
            <a:r>
              <a:rPr lang="en-US" sz="2000" dirty="0" smtClean="0"/>
              <a:t>’ di </a:t>
            </a:r>
            <a:r>
              <a:rPr lang="en-US" sz="2000" dirty="0" err="1" smtClean="0"/>
              <a:t>sviluppare</a:t>
            </a:r>
            <a:r>
              <a:rPr lang="en-US" sz="2000" dirty="0" smtClean="0"/>
              <a:t> un preamp on-board</a:t>
            </a:r>
          </a:p>
          <a:p>
            <a:r>
              <a:rPr lang="en-US" sz="2000" dirty="0" err="1" smtClean="0"/>
              <a:t>Futuro</a:t>
            </a:r>
            <a:r>
              <a:rPr lang="en-US" sz="2000" dirty="0" smtClean="0"/>
              <a:t>: </a:t>
            </a:r>
            <a:r>
              <a:rPr lang="en-US" sz="2000" dirty="0" err="1" smtClean="0"/>
              <a:t>acquisizione</a:t>
            </a:r>
            <a:r>
              <a:rPr lang="en-US" sz="2000" dirty="0" smtClean="0"/>
              <a:t> a GS/s per PSD</a:t>
            </a:r>
          </a:p>
        </p:txBody>
      </p:sp>
      <p:sp>
        <p:nvSpPr>
          <p:cNvPr id="18" name="Content Placeholder 7"/>
          <p:cNvSpPr txBox="1">
            <a:spLocks/>
          </p:cNvSpPr>
          <p:nvPr/>
        </p:nvSpPr>
        <p:spPr>
          <a:xfrm>
            <a:off x="4648200" y="1417638"/>
            <a:ext cx="4495800" cy="506693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smtClean="0">
                <a:latin typeface="+mj-lt"/>
              </a:rPr>
              <a:t>Setup con: </a:t>
            </a:r>
          </a:p>
          <a:p>
            <a:pPr lvl="1"/>
            <a:r>
              <a:rPr lang="en-US" sz="2000" smtClean="0">
                <a:latin typeface="+mj-lt"/>
              </a:rPr>
              <a:t>2 PMTs</a:t>
            </a:r>
          </a:p>
          <a:p>
            <a:pPr lvl="1"/>
            <a:r>
              <a:rPr lang="en-US" sz="2000" smtClean="0">
                <a:latin typeface="+mj-lt"/>
              </a:rPr>
              <a:t>1 Voltage Divider (DarkSide) con accoppiamento DC</a:t>
            </a:r>
          </a:p>
          <a:p>
            <a:pPr lvl="1"/>
            <a:r>
              <a:rPr lang="en-US" sz="2000" smtClean="0">
                <a:latin typeface="+mj-lt"/>
              </a:rPr>
              <a:t>1 cristallo std-grade incapsulato con 2 finestre</a:t>
            </a:r>
          </a:p>
          <a:p>
            <a:pPr lvl="1"/>
            <a:r>
              <a:rPr lang="en-US" sz="2000" smtClean="0">
                <a:latin typeface="+mj-lt"/>
              </a:rPr>
              <a:t>1 HV power supply (4ch), </a:t>
            </a:r>
          </a:p>
          <a:p>
            <a:pPr lvl="1"/>
            <a:r>
              <a:rPr lang="en-US" sz="2000" smtClean="0">
                <a:latin typeface="+mj-lt"/>
              </a:rPr>
              <a:t>Dark Box con “banco ottico”</a:t>
            </a:r>
          </a:p>
          <a:p>
            <a:r>
              <a:rPr lang="en-US" sz="2000" smtClean="0">
                <a:latin typeface="+mj-lt"/>
              </a:rPr>
              <a:t>Missing:</a:t>
            </a:r>
          </a:p>
          <a:p>
            <a:pPr lvl="1"/>
            <a:r>
              <a:rPr lang="en-US" sz="2000" smtClean="0">
                <a:latin typeface="+mj-lt"/>
              </a:rPr>
              <a:t>PMT standard per confornto</a:t>
            </a:r>
          </a:p>
          <a:p>
            <a:pPr lvl="1"/>
            <a:r>
              <a:rPr lang="en-US" sz="2000" smtClean="0">
                <a:latin typeface="+mj-lt"/>
              </a:rPr>
              <a:t>Secondo Voltage divider con accoppiamento AC</a:t>
            </a:r>
          </a:p>
          <a:p>
            <a:pPr lvl="1"/>
            <a:r>
              <a:rPr lang="en-US" sz="2000" smtClean="0">
                <a:latin typeface="+mj-lt"/>
              </a:rPr>
              <a:t>Amplificatore</a:t>
            </a:r>
          </a:p>
          <a:p>
            <a:pPr lvl="1"/>
            <a:r>
              <a:rPr lang="en-US" sz="2000" smtClean="0">
                <a:latin typeface="+mj-lt"/>
              </a:rPr>
              <a:t>Acquisizione</a:t>
            </a:r>
          </a:p>
          <a:p>
            <a:endParaRPr lang="en-US" sz="2000" dirty="0"/>
          </a:p>
        </p:txBody>
      </p:sp>
      <p:sp>
        <p:nvSpPr>
          <p:cNvPr id="5" name="TextBox 4"/>
          <p:cNvSpPr txBox="1"/>
          <p:nvPr/>
        </p:nvSpPr>
        <p:spPr>
          <a:xfrm>
            <a:off x="533400" y="838200"/>
            <a:ext cx="7953676" cy="461665"/>
          </a:xfrm>
          <a:prstGeom prst="rect">
            <a:avLst/>
          </a:prstGeom>
          <a:noFill/>
        </p:spPr>
        <p:txBody>
          <a:bodyPr wrap="square" rtlCol="0">
            <a:spAutoFit/>
          </a:bodyPr>
          <a:lstStyle/>
          <a:p>
            <a:r>
              <a:rPr lang="en-US" sz="2400" b="1"/>
              <a:t>R11065-20 MOD con fotocatodo </a:t>
            </a:r>
            <a:r>
              <a:rPr lang="en-US" sz="2400" b="1" smtClean="0"/>
              <a:t>SBA (SuperBialkali).</a:t>
            </a:r>
            <a:endParaRPr lang="it-IT" sz="2400" b="1"/>
          </a:p>
        </p:txBody>
      </p:sp>
    </p:spTree>
    <p:extLst>
      <p:ext uri="{BB962C8B-B14F-4D97-AF65-F5344CB8AC3E}">
        <p14:creationId xmlns:p14="http://schemas.microsoft.com/office/powerpoint/2010/main" val="3581569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SABRE@MI: sviluppo PMTs</a:t>
            </a:r>
            <a:endParaRPr lang="it-IT" dirty="0"/>
          </a:p>
        </p:txBody>
      </p:sp>
      <p:sp>
        <p:nvSpPr>
          <p:cNvPr id="9" name="TextBox 3"/>
          <p:cNvSpPr txBox="1">
            <a:spLocks noChangeArrowheads="1"/>
          </p:cNvSpPr>
          <p:nvPr/>
        </p:nvSpPr>
        <p:spPr bwMode="auto">
          <a:xfrm rot="16200000">
            <a:off x="5275685" y="6023795"/>
            <a:ext cx="643376"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dirty="0">
                <a:solidFill>
                  <a:schemeClr val="bg1"/>
                </a:solidFill>
              </a:rPr>
              <a:t>Nose</a:t>
            </a:r>
          </a:p>
        </p:txBody>
      </p:sp>
      <p:sp>
        <p:nvSpPr>
          <p:cNvPr id="10" name="TextBox 68"/>
          <p:cNvSpPr txBox="1">
            <a:spLocks noChangeArrowheads="1"/>
          </p:cNvSpPr>
          <p:nvPr/>
        </p:nvSpPr>
        <p:spPr bwMode="auto">
          <a:xfrm rot="5400000">
            <a:off x="8419197" y="5609752"/>
            <a:ext cx="496514"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solidFill>
                  <a:schemeClr val="bg1"/>
                </a:solidFill>
              </a:rPr>
              <a:t>Tail</a:t>
            </a:r>
          </a:p>
        </p:txBody>
      </p:sp>
      <p:cxnSp>
        <p:nvCxnSpPr>
          <p:cNvPr id="11" name="Straight Connector 10"/>
          <p:cNvCxnSpPr/>
          <p:nvPr/>
        </p:nvCxnSpPr>
        <p:spPr>
          <a:xfrm>
            <a:off x="5762973" y="5419289"/>
            <a:ext cx="0" cy="848250"/>
          </a:xfrm>
          <a:prstGeom prst="line">
            <a:avLst/>
          </a:prstGeom>
          <a:ln w="285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375133" y="5353043"/>
            <a:ext cx="0" cy="849689"/>
          </a:xfrm>
          <a:prstGeom prst="line">
            <a:avLst/>
          </a:prstGeom>
          <a:ln w="2857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3" name="TextBox 72"/>
          <p:cNvSpPr txBox="1">
            <a:spLocks noChangeArrowheads="1"/>
          </p:cNvSpPr>
          <p:nvPr/>
        </p:nvSpPr>
        <p:spPr bwMode="auto">
          <a:xfrm>
            <a:off x="6792574" y="5759165"/>
            <a:ext cx="799369"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solidFill>
                  <a:schemeClr val="bg1"/>
                </a:solidFill>
              </a:rPr>
              <a:t>Center</a:t>
            </a:r>
          </a:p>
        </p:txBody>
      </p:sp>
      <p:pic>
        <p:nvPicPr>
          <p:cNvPr id="14" name="Picture 13" descr="20160708_1618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623" y="2179564"/>
            <a:ext cx="7170377" cy="4678436"/>
          </a:xfrm>
          <a:prstGeom prst="rect">
            <a:avLst/>
          </a:prstGeom>
        </p:spPr>
      </p:pic>
      <p:pic>
        <p:nvPicPr>
          <p:cNvPr id="15" name="Picture 14" descr="20160707_14403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6569228" cy="2319844"/>
          </a:xfrm>
          <a:prstGeom prst="rect">
            <a:avLst/>
          </a:prstGeom>
        </p:spPr>
      </p:pic>
      <p:sp>
        <p:nvSpPr>
          <p:cNvPr id="16" name="TextBox 15"/>
          <p:cNvSpPr txBox="1"/>
          <p:nvPr/>
        </p:nvSpPr>
        <p:spPr>
          <a:xfrm>
            <a:off x="5532750" y="540173"/>
            <a:ext cx="731691" cy="523220"/>
          </a:xfrm>
          <a:prstGeom prst="rect">
            <a:avLst/>
          </a:prstGeom>
          <a:solidFill>
            <a:schemeClr val="bg1"/>
          </a:solidFill>
        </p:spPr>
        <p:txBody>
          <a:bodyPr wrap="none" rtlCol="0">
            <a:spAutoFit/>
          </a:bodyPr>
          <a:lstStyle/>
          <a:p>
            <a:r>
              <a:rPr lang="en-US" sz="2800" b="1" dirty="0" smtClean="0">
                <a:solidFill>
                  <a:srgbClr val="FF0000"/>
                </a:solidFill>
              </a:rPr>
              <a:t>SER</a:t>
            </a:r>
            <a:endParaRPr lang="en-US" sz="2800" b="1" dirty="0">
              <a:solidFill>
                <a:srgbClr val="FF0000"/>
              </a:solidFill>
            </a:endParaRPr>
          </a:p>
        </p:txBody>
      </p:sp>
      <p:cxnSp>
        <p:nvCxnSpPr>
          <p:cNvPr id="19" name="Straight Arrow Connector 18"/>
          <p:cNvCxnSpPr/>
          <p:nvPr/>
        </p:nvCxnSpPr>
        <p:spPr>
          <a:xfrm flipH="1">
            <a:off x="4540066" y="1063393"/>
            <a:ext cx="992684" cy="5863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445125" y="1104665"/>
            <a:ext cx="1031753" cy="400110"/>
          </a:xfrm>
          <a:prstGeom prst="rect">
            <a:avLst/>
          </a:prstGeom>
          <a:noFill/>
        </p:spPr>
        <p:txBody>
          <a:bodyPr wrap="none" rtlCol="0">
            <a:spAutoFit/>
          </a:bodyPr>
          <a:lstStyle/>
          <a:p>
            <a:r>
              <a:rPr lang="en-US" sz="2000" dirty="0" err="1" smtClean="0"/>
              <a:t>Cristallo</a:t>
            </a:r>
            <a:endParaRPr lang="en-US" sz="2000" dirty="0"/>
          </a:p>
        </p:txBody>
      </p:sp>
      <p:cxnSp>
        <p:nvCxnSpPr>
          <p:cNvPr id="21" name="Straight Arrow Connector 20"/>
          <p:cNvCxnSpPr>
            <a:stCxn id="20" idx="2"/>
          </p:cNvCxnSpPr>
          <p:nvPr/>
        </p:nvCxnSpPr>
        <p:spPr>
          <a:xfrm flipH="1">
            <a:off x="6456367" y="1504775"/>
            <a:ext cx="1504635" cy="272832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97255" y="2751515"/>
            <a:ext cx="661434" cy="400110"/>
          </a:xfrm>
          <a:prstGeom prst="rect">
            <a:avLst/>
          </a:prstGeom>
          <a:noFill/>
        </p:spPr>
        <p:txBody>
          <a:bodyPr wrap="none" rtlCol="0">
            <a:spAutoFit/>
          </a:bodyPr>
          <a:lstStyle/>
          <a:p>
            <a:r>
              <a:rPr lang="en-US" sz="2000" dirty="0" smtClean="0"/>
              <a:t>PMT</a:t>
            </a:r>
            <a:endParaRPr lang="en-US" sz="2000" dirty="0"/>
          </a:p>
        </p:txBody>
      </p:sp>
      <p:cxnSp>
        <p:nvCxnSpPr>
          <p:cNvPr id="23" name="Straight Arrow Connector 22"/>
          <p:cNvCxnSpPr/>
          <p:nvPr/>
        </p:nvCxnSpPr>
        <p:spPr>
          <a:xfrm>
            <a:off x="3458689" y="3151625"/>
            <a:ext cx="759874" cy="1081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883856" y="6225457"/>
            <a:ext cx="2625989" cy="400110"/>
          </a:xfrm>
          <a:prstGeom prst="rect">
            <a:avLst/>
          </a:prstGeom>
          <a:noFill/>
        </p:spPr>
        <p:txBody>
          <a:bodyPr wrap="none" rtlCol="0">
            <a:spAutoFit/>
          </a:bodyPr>
          <a:lstStyle/>
          <a:p>
            <a:r>
              <a:rPr lang="en-US" sz="2000" dirty="0" err="1" smtClean="0">
                <a:solidFill>
                  <a:schemeClr val="bg1"/>
                </a:solidFill>
              </a:rPr>
              <a:t>Banco</a:t>
            </a:r>
            <a:r>
              <a:rPr lang="en-US" sz="2000" dirty="0" smtClean="0">
                <a:solidFill>
                  <a:schemeClr val="bg1"/>
                </a:solidFill>
              </a:rPr>
              <a:t> </a:t>
            </a:r>
            <a:r>
              <a:rPr lang="en-US" sz="2000" dirty="0" err="1" smtClean="0">
                <a:solidFill>
                  <a:schemeClr val="bg1"/>
                </a:solidFill>
              </a:rPr>
              <a:t>ottico</a:t>
            </a:r>
            <a:r>
              <a:rPr lang="en-US" sz="2000" dirty="0" smtClean="0">
                <a:solidFill>
                  <a:schemeClr val="bg1"/>
                </a:solidFill>
              </a:rPr>
              <a:t> (Dark Box)</a:t>
            </a:r>
            <a:endParaRPr lang="en-US" sz="2000" dirty="0">
              <a:solidFill>
                <a:schemeClr val="bg1"/>
              </a:solidFill>
            </a:endParaRPr>
          </a:p>
        </p:txBody>
      </p:sp>
      <p:sp>
        <p:nvSpPr>
          <p:cNvPr id="25" name="TextBox 24"/>
          <p:cNvSpPr txBox="1"/>
          <p:nvPr/>
        </p:nvSpPr>
        <p:spPr>
          <a:xfrm>
            <a:off x="483850" y="5579126"/>
            <a:ext cx="2368883" cy="707886"/>
          </a:xfrm>
          <a:prstGeom prst="rect">
            <a:avLst/>
          </a:prstGeom>
          <a:solidFill>
            <a:srgbClr val="FFFFFF"/>
          </a:solidFill>
        </p:spPr>
        <p:txBody>
          <a:bodyPr wrap="none" rtlCol="0">
            <a:spAutoFit/>
          </a:bodyPr>
          <a:lstStyle/>
          <a:p>
            <a:r>
              <a:rPr lang="en-US" sz="2000" dirty="0" smtClean="0"/>
              <a:t>Voltage divider</a:t>
            </a:r>
            <a:br>
              <a:rPr lang="en-US" sz="2000" dirty="0" smtClean="0"/>
            </a:br>
            <a:r>
              <a:rPr lang="en-US" sz="2000" dirty="0" smtClean="0"/>
              <a:t>(</a:t>
            </a:r>
            <a:r>
              <a:rPr lang="en-US" sz="2000" dirty="0" err="1" smtClean="0"/>
              <a:t>DarkSide</a:t>
            </a:r>
            <a:r>
              <a:rPr lang="en-US" sz="2000" dirty="0" smtClean="0"/>
              <a:t> prototype)</a:t>
            </a:r>
            <a:endParaRPr lang="en-US" sz="2000" dirty="0"/>
          </a:p>
        </p:txBody>
      </p:sp>
      <p:cxnSp>
        <p:nvCxnSpPr>
          <p:cNvPr id="26" name="Straight Arrow Connector 25"/>
          <p:cNvCxnSpPr>
            <a:stCxn id="25" idx="0"/>
          </p:cNvCxnSpPr>
          <p:nvPr/>
        </p:nvCxnSpPr>
        <p:spPr>
          <a:xfrm flipV="1">
            <a:off x="1668292" y="4868065"/>
            <a:ext cx="1476730" cy="71106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3632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SABRE @Milano: anagrafica e richieste finanziarie </a:t>
            </a:r>
            <a:endParaRPr lang="it-IT" dirty="0"/>
          </a:p>
        </p:txBody>
      </p:sp>
      <p:graphicFrame>
        <p:nvGraphicFramePr>
          <p:cNvPr id="5" name="Table 4"/>
          <p:cNvGraphicFramePr>
            <a:graphicFrameLocks noGrp="1"/>
          </p:cNvGraphicFramePr>
          <p:nvPr>
            <p:extLst>
              <p:ext uri="{D42A27DB-BD31-4B8C-83A1-F6EECF244321}">
                <p14:modId xmlns:p14="http://schemas.microsoft.com/office/powerpoint/2010/main" val="3073043676"/>
              </p:ext>
            </p:extLst>
          </p:nvPr>
        </p:nvGraphicFramePr>
        <p:xfrm>
          <a:off x="155028" y="3659526"/>
          <a:ext cx="8912772" cy="2326924"/>
        </p:xfrm>
        <a:graphic>
          <a:graphicData uri="http://schemas.openxmlformats.org/drawingml/2006/table">
            <a:tbl>
              <a:tblPr firstRow="1" bandRow="1">
                <a:tableStyleId>{5C22544A-7EE6-4342-B048-85BDC9FD1C3A}</a:tableStyleId>
              </a:tblPr>
              <a:tblGrid>
                <a:gridCol w="2444127"/>
                <a:gridCol w="2357635"/>
                <a:gridCol w="4111010"/>
              </a:tblGrid>
              <a:tr h="417170">
                <a:tc>
                  <a:txBody>
                    <a:bodyPr/>
                    <a:lstStyle/>
                    <a:p>
                      <a:r>
                        <a:rPr lang="it-IT" smtClean="0"/>
                        <a:t>Capitolo</a:t>
                      </a:r>
                      <a:endParaRPr lang="it-IT"/>
                    </a:p>
                  </a:txBody>
                  <a:tcPr>
                    <a:solidFill>
                      <a:srgbClr val="00B0F0"/>
                    </a:solidFill>
                  </a:tcPr>
                </a:tc>
                <a:tc>
                  <a:txBody>
                    <a:bodyPr/>
                    <a:lstStyle/>
                    <a:p>
                      <a:r>
                        <a:rPr lang="it-IT" smtClean="0"/>
                        <a:t>Richieste</a:t>
                      </a:r>
                      <a:endParaRPr lang="it-IT"/>
                    </a:p>
                  </a:txBody>
                  <a:tcPr>
                    <a:solidFill>
                      <a:srgbClr val="00B0F0"/>
                    </a:solidFill>
                  </a:tcPr>
                </a:tc>
                <a:tc>
                  <a:txBody>
                    <a:bodyPr/>
                    <a:lstStyle/>
                    <a:p>
                      <a:r>
                        <a:rPr lang="it-IT" smtClean="0"/>
                        <a:t>Motivazione</a:t>
                      </a:r>
                      <a:endParaRPr lang="it-IT"/>
                    </a:p>
                  </a:txBody>
                  <a:tcPr>
                    <a:solidFill>
                      <a:srgbClr val="00B0F0"/>
                    </a:solidFill>
                  </a:tcPr>
                </a:tc>
              </a:tr>
              <a:tr h="531027">
                <a:tc>
                  <a:txBody>
                    <a:bodyPr/>
                    <a:lstStyle/>
                    <a:p>
                      <a:r>
                        <a:rPr lang="it-IT" b="1" smtClean="0"/>
                        <a:t>Missioni</a:t>
                      </a:r>
                      <a:endParaRPr lang="it-IT" b="1"/>
                    </a:p>
                  </a:txBody>
                  <a:tcPr>
                    <a:solidFill>
                      <a:schemeClr val="accent1">
                        <a:lumMod val="20000"/>
                        <a:lumOff val="80000"/>
                      </a:schemeClr>
                    </a:solidFill>
                  </a:tcPr>
                </a:tc>
                <a:tc>
                  <a:txBody>
                    <a:bodyPr/>
                    <a:lstStyle/>
                    <a:p>
                      <a:r>
                        <a:rPr lang="it-IT" smtClean="0"/>
                        <a:t>7+5s.j. kEuro </a:t>
                      </a:r>
                      <a:endParaRPr lang="it-IT"/>
                    </a:p>
                  </a:txBody>
                  <a:tcPr>
                    <a:solidFill>
                      <a:schemeClr val="accent1">
                        <a:lumMod val="20000"/>
                        <a:lumOff val="80000"/>
                      </a:schemeClr>
                    </a:solidFill>
                  </a:tcPr>
                </a:tc>
                <a:tc>
                  <a:txBody>
                    <a:bodyPr/>
                    <a:lstStyle/>
                    <a:p>
                      <a:r>
                        <a:rPr lang="it-IT" smtClean="0"/>
                        <a:t>Meetings+interazione</a:t>
                      </a:r>
                      <a:r>
                        <a:rPr lang="it-IT" baseline="0" smtClean="0"/>
                        <a:t> SICCAS+ LNGS</a:t>
                      </a:r>
                      <a:endParaRPr lang="it-IT"/>
                    </a:p>
                  </a:txBody>
                  <a:tcPr>
                    <a:solidFill>
                      <a:schemeClr val="accent1">
                        <a:lumMod val="20000"/>
                        <a:lumOff val="80000"/>
                      </a:schemeClr>
                    </a:solidFill>
                  </a:tcPr>
                </a:tc>
              </a:tr>
              <a:tr h="531027">
                <a:tc>
                  <a:txBody>
                    <a:bodyPr/>
                    <a:lstStyle/>
                    <a:p>
                      <a:r>
                        <a:rPr lang="it-IT" b="1" smtClean="0"/>
                        <a:t>Consumo</a:t>
                      </a:r>
                      <a:endParaRPr lang="it-IT" b="1"/>
                    </a:p>
                  </a:txBody>
                  <a:tcPr>
                    <a:solidFill>
                      <a:schemeClr val="tx2">
                        <a:lumMod val="20000"/>
                        <a:lumOff val="80000"/>
                      </a:schemeClr>
                    </a:solidFill>
                  </a:tcPr>
                </a:tc>
                <a:tc>
                  <a:txBody>
                    <a:bodyPr/>
                    <a:lstStyle/>
                    <a:p>
                      <a:r>
                        <a:rPr lang="it-IT" smtClean="0"/>
                        <a:t>5 kEuro s.j.+10s.j.</a:t>
                      </a:r>
                      <a:endParaRPr lang="it-IT"/>
                    </a:p>
                  </a:txBody>
                  <a:tcPr>
                    <a:solidFill>
                      <a:schemeClr val="tx2">
                        <a:lumMod val="20000"/>
                        <a:lumOff val="80000"/>
                      </a:schemeClr>
                    </a:solidFill>
                  </a:tcPr>
                </a:tc>
                <a:tc>
                  <a:txBody>
                    <a:bodyPr/>
                    <a:lstStyle/>
                    <a:p>
                      <a:r>
                        <a:rPr lang="it-IT" smtClean="0"/>
                        <a:t>crescita</a:t>
                      </a:r>
                      <a:r>
                        <a:rPr lang="it-IT" baseline="0" smtClean="0"/>
                        <a:t> dei cristalli a partire da Astrograde</a:t>
                      </a:r>
                      <a:endParaRPr lang="it-IT"/>
                    </a:p>
                  </a:txBody>
                  <a:tcPr>
                    <a:solidFill>
                      <a:schemeClr val="tx2">
                        <a:lumMod val="20000"/>
                        <a:lumOff val="80000"/>
                      </a:schemeClr>
                    </a:solidFill>
                  </a:tcPr>
                </a:tc>
              </a:tr>
              <a:tr h="423850">
                <a:tc>
                  <a:txBody>
                    <a:bodyPr/>
                    <a:lstStyle/>
                    <a:p>
                      <a:r>
                        <a:rPr lang="it-IT" b="1" smtClean="0"/>
                        <a:t>Apparati</a:t>
                      </a:r>
                      <a:endParaRPr lang="it-IT" b="1"/>
                    </a:p>
                  </a:txBody>
                  <a:tcPr>
                    <a:solidFill>
                      <a:schemeClr val="accent1">
                        <a:lumMod val="20000"/>
                        <a:lumOff val="80000"/>
                      </a:schemeClr>
                    </a:solidFill>
                  </a:tcPr>
                </a:tc>
                <a:tc>
                  <a:txBody>
                    <a:bodyPr/>
                    <a:lstStyle/>
                    <a:p>
                      <a:r>
                        <a:rPr lang="it-IT" smtClean="0"/>
                        <a:t>32.5 kEuro+9 s.j.</a:t>
                      </a:r>
                      <a:endParaRPr lang="it-IT"/>
                    </a:p>
                  </a:txBody>
                  <a:tcPr>
                    <a:solidFill>
                      <a:schemeClr val="accent1">
                        <a:lumMod val="20000"/>
                        <a:lumOff val="80000"/>
                      </a:schemeClr>
                    </a:solidFill>
                  </a:tcPr>
                </a:tc>
                <a:tc>
                  <a:txBody>
                    <a:bodyPr/>
                    <a:lstStyle/>
                    <a:p>
                      <a:r>
                        <a:rPr lang="it-IT" baseline="0" smtClean="0"/>
                        <a:t>sistema acquisizione</a:t>
                      </a:r>
                    </a:p>
                  </a:txBody>
                  <a:tcPr>
                    <a:solidFill>
                      <a:schemeClr val="accent1">
                        <a:lumMod val="20000"/>
                        <a:lumOff val="80000"/>
                      </a:schemeClr>
                    </a:solidFill>
                  </a:tcPr>
                </a:tc>
              </a:tr>
              <a:tr h="423850">
                <a:tc>
                  <a:txBody>
                    <a:bodyPr/>
                    <a:lstStyle/>
                    <a:p>
                      <a:r>
                        <a:rPr lang="it-IT" b="1" smtClean="0"/>
                        <a:t>TOTALE</a:t>
                      </a:r>
                      <a:endParaRPr lang="it-IT" b="1"/>
                    </a:p>
                  </a:txBody>
                  <a:tcPr>
                    <a:solidFill>
                      <a:schemeClr val="accent6">
                        <a:lumMod val="40000"/>
                        <a:lumOff val="60000"/>
                      </a:schemeClr>
                    </a:solidFill>
                  </a:tcPr>
                </a:tc>
                <a:tc>
                  <a:txBody>
                    <a:bodyPr/>
                    <a:lstStyle/>
                    <a:p>
                      <a:r>
                        <a:rPr lang="it-IT" b="1" smtClean="0"/>
                        <a:t>44.5 kEuro+24 s.j.</a:t>
                      </a:r>
                      <a:endParaRPr lang="it-IT" b="1"/>
                    </a:p>
                  </a:txBody>
                  <a:tcPr>
                    <a:solidFill>
                      <a:schemeClr val="accent6">
                        <a:lumMod val="40000"/>
                        <a:lumOff val="60000"/>
                      </a:schemeClr>
                    </a:solidFill>
                  </a:tcPr>
                </a:tc>
                <a:tc>
                  <a:txBody>
                    <a:bodyPr/>
                    <a:lstStyle/>
                    <a:p>
                      <a:endParaRPr lang="it-IT" b="1"/>
                    </a:p>
                  </a:txBody>
                  <a:tcPr>
                    <a:solidFill>
                      <a:schemeClr val="accent6">
                        <a:lumMod val="40000"/>
                        <a:lumOff val="60000"/>
                      </a:schemeClr>
                    </a:solidFill>
                  </a:tcPr>
                </a:tc>
              </a:tr>
            </a:tbl>
          </a:graphicData>
        </a:graphic>
      </p:graphicFrame>
      <p:sp>
        <p:nvSpPr>
          <p:cNvPr id="6" name="TextBox 5"/>
          <p:cNvSpPr txBox="1"/>
          <p:nvPr/>
        </p:nvSpPr>
        <p:spPr>
          <a:xfrm>
            <a:off x="152400" y="1066800"/>
            <a:ext cx="4038600" cy="1508105"/>
          </a:xfrm>
          <a:prstGeom prst="rect">
            <a:avLst/>
          </a:prstGeom>
          <a:noFill/>
          <a:ln w="38100">
            <a:solidFill>
              <a:srgbClr val="FFC000"/>
            </a:solidFill>
          </a:ln>
        </p:spPr>
        <p:txBody>
          <a:bodyPr wrap="square" rtlCol="0">
            <a:spAutoFit/>
          </a:bodyPr>
          <a:lstStyle/>
          <a:p>
            <a:r>
              <a:rPr lang="it-IT" sz="2000" b="1" smtClean="0">
                <a:latin typeface="+mj-lt"/>
              </a:rPr>
              <a:t>Ricercatori+Tecnologi</a:t>
            </a:r>
          </a:p>
          <a:p>
            <a:endParaRPr lang="it-IT" b="1" smtClean="0">
              <a:latin typeface="+mj-lt"/>
            </a:endParaRPr>
          </a:p>
          <a:p>
            <a:r>
              <a:rPr lang="it-IT" b="1" smtClean="0">
                <a:latin typeface="+mj-lt"/>
              </a:rPr>
              <a:t>*Davide D’Angelo</a:t>
            </a:r>
            <a:r>
              <a:rPr lang="it-IT" smtClean="0">
                <a:latin typeface="+mj-lt"/>
              </a:rPr>
              <a:t>	60%</a:t>
            </a:r>
          </a:p>
          <a:p>
            <a:r>
              <a:rPr lang="it-IT" smtClean="0">
                <a:latin typeface="+mj-lt"/>
              </a:rPr>
              <a:t>-------------------------------------------------</a:t>
            </a:r>
          </a:p>
          <a:p>
            <a:r>
              <a:rPr lang="it-IT" b="1" smtClean="0">
                <a:latin typeface="+mj-lt"/>
              </a:rPr>
              <a:t>Totale </a:t>
            </a:r>
            <a:r>
              <a:rPr lang="it-IT" b="1">
                <a:latin typeface="+mj-lt"/>
              </a:rPr>
              <a:t>	</a:t>
            </a:r>
            <a:r>
              <a:rPr lang="it-IT" b="1" smtClean="0">
                <a:latin typeface="+mj-lt"/>
              </a:rPr>
              <a:t>	             0.6 FTE</a:t>
            </a:r>
          </a:p>
        </p:txBody>
      </p:sp>
      <p:sp>
        <p:nvSpPr>
          <p:cNvPr id="8" name="TextBox 7"/>
          <p:cNvSpPr txBox="1"/>
          <p:nvPr/>
        </p:nvSpPr>
        <p:spPr>
          <a:xfrm>
            <a:off x="152400" y="2747883"/>
            <a:ext cx="2667000" cy="369332"/>
          </a:xfrm>
          <a:prstGeom prst="rect">
            <a:avLst/>
          </a:prstGeom>
          <a:noFill/>
        </p:spPr>
        <p:txBody>
          <a:bodyPr wrap="square" rtlCol="0">
            <a:spAutoFit/>
          </a:bodyPr>
          <a:lstStyle/>
          <a:p>
            <a:r>
              <a:rPr lang="it-IT" smtClean="0"/>
              <a:t>*Responsabile locale</a:t>
            </a:r>
            <a:endParaRPr lang="it-IT"/>
          </a:p>
        </p:txBody>
      </p:sp>
    </p:spTree>
    <p:extLst>
      <p:ext uri="{BB962C8B-B14F-4D97-AF65-F5344CB8AC3E}">
        <p14:creationId xmlns:p14="http://schemas.microsoft.com/office/powerpoint/2010/main" val="29607532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chemeClr val="accent5">
              <a:lumMod val="75000"/>
            </a:schemeClr>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LSPE@ Milano: anagrafica e richieste finanziarie (NEW!)</a:t>
            </a:r>
            <a:endParaRPr lang="it-IT" dirty="0"/>
          </a:p>
        </p:txBody>
      </p:sp>
      <p:sp>
        <p:nvSpPr>
          <p:cNvPr id="10" name="TextBox 9"/>
          <p:cNvSpPr txBox="1"/>
          <p:nvPr/>
        </p:nvSpPr>
        <p:spPr>
          <a:xfrm>
            <a:off x="152400" y="1066800"/>
            <a:ext cx="4267200" cy="2339102"/>
          </a:xfrm>
          <a:prstGeom prst="rect">
            <a:avLst/>
          </a:prstGeom>
          <a:noFill/>
          <a:ln w="38100">
            <a:solidFill>
              <a:schemeClr val="accent5">
                <a:lumMod val="75000"/>
              </a:schemeClr>
            </a:solidFill>
          </a:ln>
        </p:spPr>
        <p:txBody>
          <a:bodyPr wrap="square" rtlCol="0">
            <a:spAutoFit/>
          </a:bodyPr>
          <a:lstStyle/>
          <a:p>
            <a:r>
              <a:rPr lang="it-IT" sz="2000" b="1" smtClean="0">
                <a:latin typeface="+mj-lt"/>
              </a:rPr>
              <a:t>Ricercatori+Tecnologi</a:t>
            </a:r>
          </a:p>
          <a:p>
            <a:r>
              <a:rPr lang="it-IT" smtClean="0">
                <a:latin typeface="+mj-lt"/>
              </a:rPr>
              <a:t>Marco Bersanelli		  70%</a:t>
            </a:r>
          </a:p>
          <a:p>
            <a:r>
              <a:rPr lang="it-IT" b="1" smtClean="0">
                <a:latin typeface="+mj-lt"/>
              </a:rPr>
              <a:t>*Aniello Mennella</a:t>
            </a:r>
            <a:r>
              <a:rPr lang="it-IT" smtClean="0">
                <a:latin typeface="+mj-lt"/>
              </a:rPr>
              <a:t>	  70%</a:t>
            </a:r>
          </a:p>
          <a:p>
            <a:r>
              <a:rPr lang="it-IT" smtClean="0">
                <a:latin typeface="+mj-lt"/>
              </a:rPr>
              <a:t>Davide Maino		  20%</a:t>
            </a:r>
          </a:p>
          <a:p>
            <a:r>
              <a:rPr lang="it-IT" smtClean="0">
                <a:latin typeface="+mj-lt"/>
              </a:rPr>
              <a:t>Cristian Franceschet	  80%</a:t>
            </a:r>
          </a:p>
          <a:p>
            <a:r>
              <a:rPr lang="it-IT" smtClean="0">
                <a:latin typeface="+mj-lt"/>
              </a:rPr>
              <a:t>Maurizio Tomasi                   80%</a:t>
            </a:r>
          </a:p>
          <a:p>
            <a:r>
              <a:rPr lang="it-IT" smtClean="0">
                <a:latin typeface="+mj-lt"/>
              </a:rPr>
              <a:t>-------------------------------------------------</a:t>
            </a:r>
          </a:p>
          <a:p>
            <a:r>
              <a:rPr lang="it-IT" b="1" smtClean="0">
                <a:latin typeface="+mj-lt"/>
              </a:rPr>
              <a:t>Totale </a:t>
            </a:r>
            <a:r>
              <a:rPr lang="it-IT" b="1">
                <a:latin typeface="+mj-lt"/>
              </a:rPr>
              <a:t>	</a:t>
            </a:r>
            <a:r>
              <a:rPr lang="it-IT" b="1" smtClean="0">
                <a:latin typeface="+mj-lt"/>
              </a:rPr>
              <a:t>	             </a:t>
            </a:r>
            <a:r>
              <a:rPr lang="it-IT" b="1">
                <a:latin typeface="+mj-lt"/>
              </a:rPr>
              <a:t> </a:t>
            </a:r>
            <a:r>
              <a:rPr lang="it-IT" b="1" smtClean="0">
                <a:latin typeface="+mj-lt"/>
              </a:rPr>
              <a:t> 3.2 FTE</a:t>
            </a:r>
          </a:p>
        </p:txBody>
      </p:sp>
      <p:sp>
        <p:nvSpPr>
          <p:cNvPr id="6" name="TextBox 5"/>
          <p:cNvSpPr txBox="1"/>
          <p:nvPr/>
        </p:nvSpPr>
        <p:spPr>
          <a:xfrm>
            <a:off x="182880" y="3509878"/>
            <a:ext cx="2667000" cy="369332"/>
          </a:xfrm>
          <a:prstGeom prst="rect">
            <a:avLst/>
          </a:prstGeom>
          <a:noFill/>
        </p:spPr>
        <p:txBody>
          <a:bodyPr wrap="square" rtlCol="0">
            <a:spAutoFit/>
          </a:bodyPr>
          <a:lstStyle/>
          <a:p>
            <a:r>
              <a:rPr lang="it-IT" smtClean="0"/>
              <a:t>*Responsabile locale</a:t>
            </a:r>
            <a:endParaRPr lang="it-IT"/>
          </a:p>
        </p:txBody>
      </p:sp>
    </p:spTree>
    <p:extLst>
      <p:ext uri="{BB962C8B-B14F-4D97-AF65-F5344CB8AC3E}">
        <p14:creationId xmlns:p14="http://schemas.microsoft.com/office/powerpoint/2010/main" val="15044065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0"/>
            <a:ext cx="9144000" cy="685800"/>
          </a:xfrm>
          <a:prstGeom prst="rect">
            <a:avLst/>
          </a:prstGeom>
          <a:solidFill>
            <a:schemeClr val="accent5">
              <a:lumMod val="75000"/>
            </a:schemeClr>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LSPE@ Milano: anagrafica e richieste finanziarie (NEW!)</a:t>
            </a:r>
            <a:endParaRPr lang="it-IT" dirty="0"/>
          </a:p>
        </p:txBody>
      </p:sp>
      <p:graphicFrame>
        <p:nvGraphicFramePr>
          <p:cNvPr id="7" name="Table 6"/>
          <p:cNvGraphicFramePr>
            <a:graphicFrameLocks noGrp="1"/>
          </p:cNvGraphicFramePr>
          <p:nvPr>
            <p:extLst>
              <p:ext uri="{D42A27DB-BD31-4B8C-83A1-F6EECF244321}">
                <p14:modId xmlns:p14="http://schemas.microsoft.com/office/powerpoint/2010/main" val="3657565276"/>
              </p:ext>
            </p:extLst>
          </p:nvPr>
        </p:nvGraphicFramePr>
        <p:xfrm>
          <a:off x="381000" y="1066800"/>
          <a:ext cx="8084145" cy="5415891"/>
        </p:xfrm>
        <a:graphic>
          <a:graphicData uri="http://schemas.openxmlformats.org/drawingml/2006/table">
            <a:tbl>
              <a:tblPr firstRow="1" bandRow="1">
                <a:tableStyleId>{5C22544A-7EE6-4342-B048-85BDC9FD1C3A}</a:tableStyleId>
              </a:tblPr>
              <a:tblGrid>
                <a:gridCol w="2076141"/>
                <a:gridCol w="2495859"/>
                <a:gridCol w="3512145"/>
              </a:tblGrid>
              <a:tr h="494657">
                <a:tc>
                  <a:txBody>
                    <a:bodyPr/>
                    <a:lstStyle/>
                    <a:p>
                      <a:r>
                        <a:rPr lang="it-IT" smtClean="0"/>
                        <a:t>Capitolo</a:t>
                      </a:r>
                      <a:endParaRPr lang="it-IT"/>
                    </a:p>
                  </a:txBody>
                  <a:tcPr>
                    <a:solidFill>
                      <a:srgbClr val="296D7F"/>
                    </a:solidFill>
                  </a:tcPr>
                </a:tc>
                <a:tc>
                  <a:txBody>
                    <a:bodyPr/>
                    <a:lstStyle/>
                    <a:p>
                      <a:r>
                        <a:rPr lang="it-IT" smtClean="0"/>
                        <a:t>Richieste</a:t>
                      </a:r>
                      <a:endParaRPr lang="it-IT"/>
                    </a:p>
                  </a:txBody>
                  <a:tcPr>
                    <a:solidFill>
                      <a:srgbClr val="296D7F"/>
                    </a:solidFill>
                  </a:tcPr>
                </a:tc>
                <a:tc>
                  <a:txBody>
                    <a:bodyPr/>
                    <a:lstStyle/>
                    <a:p>
                      <a:r>
                        <a:rPr lang="it-IT" smtClean="0"/>
                        <a:t>Motivazione</a:t>
                      </a:r>
                      <a:endParaRPr lang="it-IT"/>
                    </a:p>
                  </a:txBody>
                  <a:tcPr>
                    <a:solidFill>
                      <a:srgbClr val="296D7F"/>
                    </a:solidFill>
                  </a:tcPr>
                </a:tc>
              </a:tr>
              <a:tr h="494657">
                <a:tc>
                  <a:txBody>
                    <a:bodyPr/>
                    <a:lstStyle/>
                    <a:p>
                      <a:r>
                        <a:rPr lang="it-IT" b="1" smtClean="0"/>
                        <a:t>Missioni</a:t>
                      </a:r>
                      <a:endParaRPr lang="it-IT" b="1"/>
                    </a:p>
                  </a:txBody>
                  <a:tcPr>
                    <a:solidFill>
                      <a:schemeClr val="accent4">
                        <a:lumMod val="20000"/>
                        <a:lumOff val="80000"/>
                      </a:schemeClr>
                    </a:solidFill>
                  </a:tcPr>
                </a:tc>
                <a:tc>
                  <a:txBody>
                    <a:bodyPr/>
                    <a:lstStyle/>
                    <a:p>
                      <a:r>
                        <a:rPr lang="it-IT" smtClean="0"/>
                        <a:t> </a:t>
                      </a:r>
                      <a:r>
                        <a:rPr lang="it-IT" b="1" smtClean="0"/>
                        <a:t>5.1 kEuro</a:t>
                      </a:r>
                      <a:endParaRPr lang="it-IT" b="1"/>
                    </a:p>
                  </a:txBody>
                  <a:tcPr>
                    <a:solidFill>
                      <a:schemeClr val="accent4">
                        <a:lumMod val="20000"/>
                        <a:lumOff val="80000"/>
                      </a:schemeClr>
                    </a:solidFill>
                  </a:tcPr>
                </a:tc>
                <a:tc>
                  <a:txBody>
                    <a:bodyPr/>
                    <a:lstStyle/>
                    <a:p>
                      <a:r>
                        <a:rPr lang="it-IT" smtClean="0"/>
                        <a:t>Missioni (Meeting,</a:t>
                      </a:r>
                      <a:r>
                        <a:rPr lang="it-IT" baseline="0" smtClean="0"/>
                        <a:t> istallazioni a Tenerife)</a:t>
                      </a:r>
                      <a:endParaRPr lang="it-IT"/>
                    </a:p>
                  </a:txBody>
                  <a:tcPr>
                    <a:solidFill>
                      <a:schemeClr val="accent4">
                        <a:lumMod val="20000"/>
                        <a:lumOff val="80000"/>
                      </a:schemeClr>
                    </a:solidFill>
                  </a:tcPr>
                </a:tc>
              </a:tr>
              <a:tr h="494657">
                <a:tc>
                  <a:txBody>
                    <a:bodyPr/>
                    <a:lstStyle/>
                    <a:p>
                      <a:r>
                        <a:rPr lang="it-IT" b="1" smtClean="0"/>
                        <a:t>Consumo</a:t>
                      </a:r>
                      <a:endParaRPr lang="it-IT" b="1"/>
                    </a:p>
                  </a:txBody>
                  <a:tcPr>
                    <a:solidFill>
                      <a:schemeClr val="accent4">
                        <a:lumMod val="40000"/>
                        <a:lumOff val="60000"/>
                      </a:schemeClr>
                    </a:solidFill>
                  </a:tcPr>
                </a:tc>
                <a:tc>
                  <a:txBody>
                    <a:bodyPr/>
                    <a:lstStyle/>
                    <a:p>
                      <a:r>
                        <a:rPr lang="it-IT" baseline="0" smtClean="0"/>
                        <a:t> </a:t>
                      </a:r>
                      <a:r>
                        <a:rPr lang="it-IT" b="1" baseline="0" smtClean="0"/>
                        <a:t>3</a:t>
                      </a:r>
                      <a:r>
                        <a:rPr lang="it-IT" b="1" smtClean="0"/>
                        <a:t> kEuro </a:t>
                      </a:r>
                      <a:endParaRPr lang="it-IT" b="1"/>
                    </a:p>
                  </a:txBody>
                  <a:tcPr>
                    <a:solidFill>
                      <a:schemeClr val="accent4">
                        <a:lumMod val="40000"/>
                        <a:lumOff val="60000"/>
                      </a:schemeClr>
                    </a:solidFill>
                  </a:tcPr>
                </a:tc>
                <a:tc>
                  <a:txBody>
                    <a:bodyPr/>
                    <a:lstStyle/>
                    <a:p>
                      <a:r>
                        <a:rPr lang="it-IT" baseline="0" smtClean="0"/>
                        <a:t>Materiali grezzi per officina</a:t>
                      </a:r>
                    </a:p>
                  </a:txBody>
                  <a:tcPr>
                    <a:solidFill>
                      <a:schemeClr val="accent4">
                        <a:lumMod val="40000"/>
                        <a:lumOff val="60000"/>
                      </a:schemeClr>
                    </a:solidFill>
                  </a:tcPr>
                </a:tc>
              </a:tr>
              <a:tr h="494657">
                <a:tc>
                  <a:txBody>
                    <a:bodyPr/>
                    <a:lstStyle/>
                    <a:p>
                      <a:r>
                        <a:rPr lang="it-IT" b="1" smtClean="0"/>
                        <a:t>Altri-con</a:t>
                      </a:r>
                      <a:endParaRPr lang="it-IT" b="1"/>
                    </a:p>
                  </a:txBody>
                  <a:tcPr>
                    <a:solidFill>
                      <a:schemeClr val="accent4">
                        <a:lumMod val="40000"/>
                        <a:lumOff val="60000"/>
                      </a:schemeClr>
                    </a:solidFill>
                  </a:tcPr>
                </a:tc>
                <a:tc>
                  <a:txBody>
                    <a:bodyPr/>
                    <a:lstStyle/>
                    <a:p>
                      <a:r>
                        <a:rPr lang="it-IT" b="1" smtClean="0"/>
                        <a:t>4.5kEuro</a:t>
                      </a:r>
                      <a:endParaRPr lang="it-IT" b="1"/>
                    </a:p>
                  </a:txBody>
                  <a:tcPr>
                    <a:solidFill>
                      <a:schemeClr val="accent4">
                        <a:lumMod val="40000"/>
                        <a:lumOff val="60000"/>
                      </a:schemeClr>
                    </a:solidFill>
                  </a:tcPr>
                </a:tc>
                <a:tc>
                  <a:txBody>
                    <a:bodyPr/>
                    <a:lstStyle/>
                    <a:p>
                      <a:r>
                        <a:rPr lang="it-IT" baseline="0" smtClean="0"/>
                        <a:t>Vestiario di sicurezza per operazioni in quota in inverno</a:t>
                      </a:r>
                    </a:p>
                  </a:txBody>
                  <a:tcPr>
                    <a:solidFill>
                      <a:schemeClr val="accent4">
                        <a:lumMod val="40000"/>
                        <a:lumOff val="60000"/>
                      </a:schemeClr>
                    </a:solidFill>
                  </a:tcPr>
                </a:tc>
              </a:tr>
              <a:tr h="494657">
                <a:tc>
                  <a:txBody>
                    <a:bodyPr/>
                    <a:lstStyle/>
                    <a:p>
                      <a:r>
                        <a:rPr lang="it-IT" b="1" smtClean="0"/>
                        <a:t>Trasporti</a:t>
                      </a:r>
                      <a:endParaRPr lang="it-IT" b="1"/>
                    </a:p>
                  </a:txBody>
                  <a:tcPr>
                    <a:solidFill>
                      <a:schemeClr val="accent4">
                        <a:lumMod val="40000"/>
                        <a:lumOff val="60000"/>
                      </a:schemeClr>
                    </a:solidFill>
                  </a:tcPr>
                </a:tc>
                <a:tc>
                  <a:txBody>
                    <a:bodyPr/>
                    <a:lstStyle/>
                    <a:p>
                      <a:r>
                        <a:rPr lang="it-IT" b="1" smtClean="0"/>
                        <a:t>30 kEuro</a:t>
                      </a:r>
                      <a:endParaRPr lang="it-IT" b="1"/>
                    </a:p>
                  </a:txBody>
                  <a:tcPr>
                    <a:solidFill>
                      <a:schemeClr val="accent4">
                        <a:lumMod val="40000"/>
                        <a:lumOff val="60000"/>
                      </a:schemeClr>
                    </a:solidFill>
                  </a:tcPr>
                </a:tc>
                <a:tc>
                  <a:txBody>
                    <a:bodyPr/>
                    <a:lstStyle/>
                    <a:p>
                      <a:r>
                        <a:rPr lang="it-IT" baseline="0" smtClean="0"/>
                        <a:t>Trasporto montatura + telescopio CLOVER da UK a IT per integrazione con strumento di piano focale</a:t>
                      </a:r>
                    </a:p>
                  </a:txBody>
                  <a:tcPr>
                    <a:solidFill>
                      <a:schemeClr val="accent4">
                        <a:lumMod val="40000"/>
                        <a:lumOff val="60000"/>
                      </a:schemeClr>
                    </a:solidFill>
                  </a:tcPr>
                </a:tc>
              </a:tr>
              <a:tr h="494657">
                <a:tc>
                  <a:txBody>
                    <a:bodyPr/>
                    <a:lstStyle/>
                    <a:p>
                      <a:r>
                        <a:rPr lang="it-IT" b="1" smtClean="0"/>
                        <a:t>Apparati</a:t>
                      </a:r>
                      <a:endParaRPr lang="it-IT" b="1"/>
                    </a:p>
                  </a:txBody>
                  <a:tcPr>
                    <a:solidFill>
                      <a:schemeClr val="accent4">
                        <a:lumMod val="40000"/>
                        <a:lumOff val="60000"/>
                      </a:schemeClr>
                    </a:solidFill>
                  </a:tcPr>
                </a:tc>
                <a:tc>
                  <a:txBody>
                    <a:bodyPr/>
                    <a:lstStyle/>
                    <a:p>
                      <a:r>
                        <a:rPr lang="it-IT" b="1" smtClean="0"/>
                        <a:t>100 kEuro</a:t>
                      </a:r>
                      <a:endParaRPr lang="it-IT" b="1"/>
                    </a:p>
                  </a:txBody>
                  <a:tcPr>
                    <a:solidFill>
                      <a:schemeClr val="accent4">
                        <a:lumMod val="40000"/>
                        <a:lumOff val="60000"/>
                      </a:schemeClr>
                    </a:solidFill>
                  </a:tcPr>
                </a:tc>
                <a:tc>
                  <a:txBody>
                    <a:bodyPr/>
                    <a:lstStyle/>
                    <a:p>
                      <a:r>
                        <a:rPr lang="it-IT" baseline="0" smtClean="0"/>
                        <a:t>Modifiche montatura CLOVER per adattarla a STRIP: 50 K€</a:t>
                      </a:r>
                    </a:p>
                    <a:p>
                      <a:r>
                        <a:rPr lang="it-IT" baseline="0" smtClean="0"/>
                        <a:t>Acquisto e installazione rotary joint per consentire rotazione completa e continua in azimut: 50 k€</a:t>
                      </a:r>
                    </a:p>
                  </a:txBody>
                  <a:tcPr>
                    <a:solidFill>
                      <a:schemeClr val="accent4">
                        <a:lumMod val="40000"/>
                        <a:lumOff val="60000"/>
                      </a:schemeClr>
                    </a:solidFill>
                  </a:tcPr>
                </a:tc>
              </a:tr>
              <a:tr h="494657">
                <a:tc>
                  <a:txBody>
                    <a:bodyPr/>
                    <a:lstStyle/>
                    <a:p>
                      <a:r>
                        <a:rPr lang="it-IT" b="1" smtClean="0"/>
                        <a:t>TOTALE</a:t>
                      </a:r>
                      <a:endParaRPr lang="it-IT" b="1"/>
                    </a:p>
                  </a:txBody>
                  <a:tcPr>
                    <a:solidFill>
                      <a:schemeClr val="accent4">
                        <a:lumMod val="40000"/>
                        <a:lumOff val="60000"/>
                      </a:schemeClr>
                    </a:solidFill>
                  </a:tcPr>
                </a:tc>
                <a:tc>
                  <a:txBody>
                    <a:bodyPr/>
                    <a:lstStyle/>
                    <a:p>
                      <a:r>
                        <a:rPr lang="it-IT" b="1" smtClean="0"/>
                        <a:t>142.6 kEuro </a:t>
                      </a:r>
                      <a:endParaRPr lang="it-IT" b="1"/>
                    </a:p>
                  </a:txBody>
                  <a:tcPr>
                    <a:solidFill>
                      <a:schemeClr val="accent4">
                        <a:lumMod val="40000"/>
                        <a:lumOff val="60000"/>
                      </a:schemeClr>
                    </a:solidFill>
                  </a:tcPr>
                </a:tc>
                <a:tc>
                  <a:txBody>
                    <a:bodyPr/>
                    <a:lstStyle/>
                    <a:p>
                      <a:endParaRPr lang="it-IT" b="1"/>
                    </a:p>
                  </a:txBody>
                  <a:tcPr>
                    <a:solidFill>
                      <a:schemeClr val="accent4">
                        <a:lumMod val="40000"/>
                        <a:lumOff val="60000"/>
                      </a:schemeClr>
                    </a:solidFill>
                  </a:tcPr>
                </a:tc>
              </a:tr>
            </a:tbl>
          </a:graphicData>
        </a:graphic>
      </p:graphicFrame>
    </p:spTree>
    <p:extLst>
      <p:ext uri="{BB962C8B-B14F-4D97-AF65-F5344CB8AC3E}">
        <p14:creationId xmlns:p14="http://schemas.microsoft.com/office/powerpoint/2010/main" val="509427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8" y="-1"/>
            <a:ext cx="9144000" cy="1289015"/>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pPr>
              <a:spcAft>
                <a:spcPts val="600"/>
              </a:spcAft>
            </a:pPr>
            <a:r>
              <a:rPr lang="it-IT" smtClean="0"/>
              <a:t>Cosmo-WhatNext@ Milano: anagrafica e richieste finanziarie (NEW!)</a:t>
            </a:r>
            <a:endParaRPr lang="it-IT" dirty="0"/>
          </a:p>
        </p:txBody>
      </p:sp>
      <p:sp>
        <p:nvSpPr>
          <p:cNvPr id="10" name="TextBox 9"/>
          <p:cNvSpPr txBox="1"/>
          <p:nvPr/>
        </p:nvSpPr>
        <p:spPr>
          <a:xfrm>
            <a:off x="172720" y="1667232"/>
            <a:ext cx="4267200" cy="1231106"/>
          </a:xfrm>
          <a:prstGeom prst="rect">
            <a:avLst/>
          </a:prstGeom>
          <a:noFill/>
          <a:ln w="38100">
            <a:solidFill>
              <a:schemeClr val="accent6">
                <a:lumMod val="50000"/>
              </a:schemeClr>
            </a:solidFill>
          </a:ln>
        </p:spPr>
        <p:txBody>
          <a:bodyPr wrap="square" rtlCol="0">
            <a:spAutoFit/>
          </a:bodyPr>
          <a:lstStyle/>
          <a:p>
            <a:r>
              <a:rPr lang="it-IT" sz="2000" b="1" smtClean="0">
                <a:latin typeface="+mj-lt"/>
              </a:rPr>
              <a:t>Ricercatori+Tecnologi</a:t>
            </a:r>
          </a:p>
          <a:p>
            <a:r>
              <a:rPr lang="it-IT" smtClean="0">
                <a:latin typeface="+mj-lt"/>
              </a:rPr>
              <a:t>*Davide Maino		  </a:t>
            </a:r>
            <a:r>
              <a:rPr lang="it-IT">
                <a:latin typeface="+mj-lt"/>
              </a:rPr>
              <a:t>5</a:t>
            </a:r>
            <a:r>
              <a:rPr lang="it-IT" smtClean="0">
                <a:latin typeface="+mj-lt"/>
              </a:rPr>
              <a:t>0%</a:t>
            </a:r>
          </a:p>
          <a:p>
            <a:r>
              <a:rPr lang="it-IT" smtClean="0">
                <a:latin typeface="+mj-lt"/>
              </a:rPr>
              <a:t>-------------------------------------------------</a:t>
            </a:r>
          </a:p>
          <a:p>
            <a:r>
              <a:rPr lang="it-IT" b="1" smtClean="0">
                <a:latin typeface="+mj-lt"/>
              </a:rPr>
              <a:t>Totale </a:t>
            </a:r>
            <a:r>
              <a:rPr lang="it-IT" b="1">
                <a:latin typeface="+mj-lt"/>
              </a:rPr>
              <a:t>	</a:t>
            </a:r>
            <a:r>
              <a:rPr lang="it-IT" b="1" smtClean="0">
                <a:latin typeface="+mj-lt"/>
              </a:rPr>
              <a:t>	             </a:t>
            </a:r>
            <a:r>
              <a:rPr lang="it-IT" b="1">
                <a:latin typeface="+mj-lt"/>
              </a:rPr>
              <a:t> </a:t>
            </a:r>
            <a:r>
              <a:rPr lang="it-IT" b="1" smtClean="0">
                <a:latin typeface="+mj-lt"/>
              </a:rPr>
              <a:t> 0.5 FTE</a:t>
            </a:r>
          </a:p>
        </p:txBody>
      </p:sp>
      <p:sp>
        <p:nvSpPr>
          <p:cNvPr id="6" name="TextBox 5"/>
          <p:cNvSpPr txBox="1"/>
          <p:nvPr/>
        </p:nvSpPr>
        <p:spPr>
          <a:xfrm>
            <a:off x="301034" y="3091890"/>
            <a:ext cx="2667000" cy="369332"/>
          </a:xfrm>
          <a:prstGeom prst="rect">
            <a:avLst/>
          </a:prstGeom>
          <a:noFill/>
        </p:spPr>
        <p:txBody>
          <a:bodyPr wrap="square" rtlCol="0">
            <a:spAutoFit/>
          </a:bodyPr>
          <a:lstStyle/>
          <a:p>
            <a:r>
              <a:rPr lang="it-IT" smtClean="0"/>
              <a:t>*Responsabile locale</a:t>
            </a:r>
            <a:endParaRPr lang="it-IT"/>
          </a:p>
        </p:txBody>
      </p:sp>
    </p:spTree>
    <p:extLst>
      <p:ext uri="{BB962C8B-B14F-4D97-AF65-F5344CB8AC3E}">
        <p14:creationId xmlns:p14="http://schemas.microsoft.com/office/powerpoint/2010/main" val="1285315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Auger: articoli pubblicati nel 2015-2016</a:t>
            </a:r>
            <a:endParaRPr lang="it-IT" dirty="0"/>
          </a:p>
        </p:txBody>
      </p:sp>
      <p:sp>
        <p:nvSpPr>
          <p:cNvPr id="3" name="TextBox 2"/>
          <p:cNvSpPr txBox="1"/>
          <p:nvPr/>
        </p:nvSpPr>
        <p:spPr>
          <a:xfrm>
            <a:off x="193128" y="914400"/>
            <a:ext cx="8763000" cy="5663089"/>
          </a:xfrm>
          <a:prstGeom prst="rect">
            <a:avLst/>
          </a:prstGeom>
          <a:solidFill>
            <a:srgbClr val="FFFF00"/>
          </a:solidFill>
          <a:ln w="38100">
            <a:solidFill>
              <a:srgbClr val="FF0000"/>
            </a:solidFill>
          </a:ln>
        </p:spPr>
        <p:txBody>
          <a:bodyPr wrap="square" rtlCol="0">
            <a:spAutoFit/>
          </a:bodyPr>
          <a:lstStyle/>
          <a:p>
            <a:r>
              <a:rPr lang="it-IT" sz="2000" b="1" smtClean="0">
                <a:latin typeface="+mj-lt"/>
              </a:rPr>
              <a:t>Spettro di energia dei raggi cosmici</a:t>
            </a:r>
          </a:p>
          <a:p>
            <a:r>
              <a:rPr lang="en-US" b="1" i="1" smtClean="0"/>
              <a:t>1</a:t>
            </a:r>
            <a:r>
              <a:rPr lang="en-US" i="1" smtClean="0"/>
              <a:t>)’‘</a:t>
            </a:r>
            <a:r>
              <a:rPr lang="en-US" i="1"/>
              <a:t>Measurement of the cosmic </a:t>
            </a:r>
            <a:r>
              <a:rPr lang="en-US" i="1" smtClean="0"/>
              <a:t>ray spectrum </a:t>
            </a:r>
            <a:r>
              <a:rPr lang="en-US" i="1"/>
              <a:t>above 4  10</a:t>
            </a:r>
            <a:r>
              <a:rPr lang="en-US" i="1" baseline="30000"/>
              <a:t>18</a:t>
            </a:r>
            <a:r>
              <a:rPr lang="en-US" i="1"/>
              <a:t> eV </a:t>
            </a:r>
            <a:r>
              <a:rPr lang="en-US" i="1" smtClean="0"/>
              <a:t>using inclined </a:t>
            </a:r>
            <a:r>
              <a:rPr lang="en-US" i="1"/>
              <a:t>events detected with </a:t>
            </a:r>
            <a:r>
              <a:rPr lang="en-US" i="1" smtClean="0"/>
              <a:t>the </a:t>
            </a:r>
            <a:r>
              <a:rPr lang="it-IT" i="1" smtClean="0"/>
              <a:t>Pierre </a:t>
            </a:r>
            <a:r>
              <a:rPr lang="it-IT" i="1"/>
              <a:t>Auger </a:t>
            </a:r>
            <a:r>
              <a:rPr lang="it-IT" i="1" smtClean="0"/>
              <a:t>Observatory’’  </a:t>
            </a:r>
            <a:r>
              <a:rPr lang="it-IT" smtClean="0"/>
              <a:t>JCAP08(2015)049;</a:t>
            </a:r>
          </a:p>
          <a:p>
            <a:endParaRPr lang="it-IT" sz="1600" smtClean="0"/>
          </a:p>
          <a:p>
            <a:endParaRPr lang="it-IT" sz="1600" smtClean="0"/>
          </a:p>
          <a:p>
            <a:r>
              <a:rPr lang="it-IT" sz="2000" b="1" smtClean="0">
                <a:latin typeface="+mj-lt"/>
              </a:rPr>
              <a:t>Correlazioni e ricerca di anisotropie</a:t>
            </a:r>
          </a:p>
          <a:p>
            <a:r>
              <a:rPr lang="en-US" i="1"/>
              <a:t>2</a:t>
            </a:r>
            <a:r>
              <a:rPr lang="en-US" i="1" smtClean="0"/>
              <a:t>)‘’Search </a:t>
            </a:r>
            <a:r>
              <a:rPr lang="en-US" i="1"/>
              <a:t>for correlations between </a:t>
            </a:r>
            <a:r>
              <a:rPr lang="en-US" i="1" smtClean="0"/>
              <a:t>the arrival </a:t>
            </a:r>
            <a:r>
              <a:rPr lang="en-US" i="1"/>
              <a:t>directions of IceCube </a:t>
            </a:r>
            <a:r>
              <a:rPr lang="en-US" i="1" smtClean="0"/>
              <a:t>neutrino </a:t>
            </a:r>
            <a:r>
              <a:rPr lang="it-IT" i="1" smtClean="0"/>
              <a:t>events </a:t>
            </a:r>
            <a:r>
              <a:rPr lang="it-IT" i="1"/>
              <a:t>and ultrahigh-energy </a:t>
            </a:r>
            <a:r>
              <a:rPr lang="it-IT" i="1" smtClean="0"/>
              <a:t>cosmic </a:t>
            </a:r>
            <a:r>
              <a:rPr lang="en-US" i="1" smtClean="0"/>
              <a:t>rays </a:t>
            </a:r>
            <a:r>
              <a:rPr lang="en-US" i="1"/>
              <a:t>detected by the Pierre </a:t>
            </a:r>
            <a:r>
              <a:rPr lang="en-US" i="1" smtClean="0"/>
              <a:t>Auger Observatory </a:t>
            </a:r>
            <a:r>
              <a:rPr lang="en-US" i="1"/>
              <a:t>and the Telescope </a:t>
            </a:r>
            <a:r>
              <a:rPr lang="en-US" i="1" smtClean="0"/>
              <a:t>Array’’ </a:t>
            </a:r>
            <a:r>
              <a:rPr lang="it-IT" smtClean="0"/>
              <a:t>JCAP01(2016)037;</a:t>
            </a:r>
          </a:p>
          <a:p>
            <a:r>
              <a:rPr lang="it-IT" sz="2000" i="1"/>
              <a:t>3</a:t>
            </a:r>
            <a:r>
              <a:rPr lang="it-IT" sz="2000" i="1" smtClean="0"/>
              <a:t>) </a:t>
            </a:r>
            <a:r>
              <a:rPr lang="it-IT" i="1" smtClean="0"/>
              <a:t>‘’</a:t>
            </a:r>
            <a:r>
              <a:rPr lang="en-US" i="1"/>
              <a:t> Search for patterns by combining cosmic-ray energy and </a:t>
            </a:r>
            <a:r>
              <a:rPr lang="en-US" i="1" smtClean="0"/>
              <a:t>arrival directions </a:t>
            </a:r>
            <a:r>
              <a:rPr lang="en-US" i="1"/>
              <a:t>at the Pierre Auger </a:t>
            </a:r>
            <a:r>
              <a:rPr lang="en-US" i="1" smtClean="0"/>
              <a:t>Observatory’’ </a:t>
            </a:r>
            <a:r>
              <a:rPr lang="fr-FR"/>
              <a:t>Eur. Phys. J. C (2015) </a:t>
            </a:r>
            <a:r>
              <a:rPr lang="fr-FR" smtClean="0"/>
              <a:t>75:269;</a:t>
            </a:r>
          </a:p>
          <a:p>
            <a:r>
              <a:rPr lang="fr-FR" i="1"/>
              <a:t>4</a:t>
            </a:r>
            <a:r>
              <a:rPr lang="fr-FR" i="1" smtClean="0"/>
              <a:t>) ‘’</a:t>
            </a:r>
            <a:r>
              <a:rPr lang="en-US" i="1"/>
              <a:t> </a:t>
            </a:r>
            <a:r>
              <a:rPr lang="en-US" i="1" smtClean="0"/>
              <a:t>Large scale distribution of ultra-high energy cosmic rays detected at the Pierre Auger Observatory with zenith angles up to 80°’’ </a:t>
            </a:r>
            <a:r>
              <a:rPr lang="it-IT"/>
              <a:t>Astrophysical Journal, 802:111 (11pp), </a:t>
            </a:r>
            <a:r>
              <a:rPr lang="it-IT" smtClean="0"/>
              <a:t>2015;</a:t>
            </a:r>
            <a:endParaRPr lang="it-IT" sz="2400"/>
          </a:p>
          <a:p>
            <a:r>
              <a:rPr lang="en-US" i="1" smtClean="0"/>
              <a:t>5) </a:t>
            </a:r>
            <a:r>
              <a:rPr lang="en-US" i="1"/>
              <a:t>Searches for anisotropies in the arrival directions of the highest energy cosmic rays detected by the </a:t>
            </a:r>
            <a:r>
              <a:rPr lang="en-US" i="1" smtClean="0"/>
              <a:t>Pierre </a:t>
            </a:r>
            <a:r>
              <a:rPr lang="en-US" i="1"/>
              <a:t>Auger’’ </a:t>
            </a:r>
            <a:r>
              <a:rPr lang="en-US"/>
              <a:t>Astrophysical Journal, 804:15 (18pp), 2015 May 1</a:t>
            </a:r>
            <a:r>
              <a:rPr lang="en-US" i="1" smtClean="0"/>
              <a:t>;</a:t>
            </a:r>
          </a:p>
          <a:p>
            <a:endParaRPr lang="en-US" sz="1600"/>
          </a:p>
          <a:p>
            <a:r>
              <a:rPr lang="it-IT" sz="2000" b="1"/>
              <a:t>Neutrini di altissima energia</a:t>
            </a:r>
          </a:p>
          <a:p>
            <a:r>
              <a:rPr lang="en-US" i="1" smtClean="0"/>
              <a:t>6)’‘</a:t>
            </a:r>
            <a:r>
              <a:rPr lang="en-US" i="1"/>
              <a:t>Improved limit to the diffuse flux of ultrahigh energy neutrinos from the </a:t>
            </a:r>
            <a:r>
              <a:rPr lang="it-IT" i="1"/>
              <a:t>Pierre Auger Observatory’’ </a:t>
            </a:r>
            <a:r>
              <a:rPr lang="it-IT"/>
              <a:t>Phys.Rev.D 91, 092008 (2015</a:t>
            </a:r>
            <a:r>
              <a:rPr lang="it-IT" smtClean="0"/>
              <a:t>);</a:t>
            </a:r>
          </a:p>
          <a:p>
            <a:endParaRPr lang="it-IT" i="1"/>
          </a:p>
        </p:txBody>
      </p:sp>
    </p:spTree>
    <p:extLst>
      <p:ext uri="{BB962C8B-B14F-4D97-AF65-F5344CB8AC3E}">
        <p14:creationId xmlns:p14="http://schemas.microsoft.com/office/powerpoint/2010/main" val="2063392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Auger: articoli pubblicati nel 2015-2016</a:t>
            </a:r>
            <a:endParaRPr lang="it-IT" dirty="0"/>
          </a:p>
        </p:txBody>
      </p:sp>
      <p:sp>
        <p:nvSpPr>
          <p:cNvPr id="4" name="TextBox 3"/>
          <p:cNvSpPr txBox="1"/>
          <p:nvPr/>
        </p:nvSpPr>
        <p:spPr>
          <a:xfrm>
            <a:off x="228600" y="891600"/>
            <a:ext cx="8763000" cy="5509200"/>
          </a:xfrm>
          <a:prstGeom prst="rect">
            <a:avLst/>
          </a:prstGeom>
          <a:solidFill>
            <a:srgbClr val="FFFF00"/>
          </a:solidFill>
          <a:ln w="38100">
            <a:solidFill>
              <a:srgbClr val="FF0000"/>
            </a:solidFill>
          </a:ln>
        </p:spPr>
        <p:txBody>
          <a:bodyPr wrap="square" rtlCol="0">
            <a:spAutoFit/>
          </a:bodyPr>
          <a:lstStyle/>
          <a:p>
            <a:endParaRPr lang="en-US" sz="1600" smtClean="0"/>
          </a:p>
          <a:p>
            <a:r>
              <a:rPr lang="en-US" sz="2000" b="1" smtClean="0">
                <a:latin typeface="+mj-lt"/>
              </a:rPr>
              <a:t>Composizione</a:t>
            </a:r>
          </a:p>
          <a:p>
            <a:r>
              <a:rPr lang="en-US" i="1"/>
              <a:t>7</a:t>
            </a:r>
            <a:r>
              <a:rPr lang="en-US" i="1" smtClean="0"/>
              <a:t>) ‘</a:t>
            </a:r>
            <a:r>
              <a:rPr lang="en-US" i="1"/>
              <a:t>Muons in air showers at the Pierre Auger Observatory: Mean </a:t>
            </a:r>
            <a:r>
              <a:rPr lang="en-US" i="1" smtClean="0"/>
              <a:t>number </a:t>
            </a:r>
            <a:r>
              <a:rPr lang="it-IT" i="1" smtClean="0"/>
              <a:t>in </a:t>
            </a:r>
            <a:r>
              <a:rPr lang="it-IT" i="1"/>
              <a:t>highly inclined </a:t>
            </a:r>
            <a:r>
              <a:rPr lang="it-IT" i="1" smtClean="0"/>
              <a:t>events’’ </a:t>
            </a:r>
            <a:r>
              <a:rPr lang="it-IT" smtClean="0"/>
              <a:t>Phys.Rev. D 91, 032003 (2015).</a:t>
            </a:r>
          </a:p>
          <a:p>
            <a:endParaRPr lang="it-IT" sz="1600" smtClean="0"/>
          </a:p>
          <a:p>
            <a:r>
              <a:rPr lang="it-IT" sz="2000" b="1"/>
              <a:t>Studio dell’emissione radio degli sciami indotti da raggi cosmici</a:t>
            </a:r>
          </a:p>
          <a:p>
            <a:r>
              <a:rPr lang="en-US" b="1" i="1" smtClean="0"/>
              <a:t>8</a:t>
            </a:r>
            <a:r>
              <a:rPr lang="en-US" i="1" smtClean="0"/>
              <a:t>)’‘</a:t>
            </a:r>
            <a:r>
              <a:rPr lang="en-US" i="1"/>
              <a:t>Nanosecond-level time synchronization of autonomous radio detector stations for extensive air showers’’ </a:t>
            </a:r>
            <a:r>
              <a:rPr lang="it-IT"/>
              <a:t>JINST (2016) 11 P010;</a:t>
            </a:r>
          </a:p>
          <a:p>
            <a:r>
              <a:rPr lang="it-IT" smtClean="0"/>
              <a:t>9) </a:t>
            </a:r>
            <a:r>
              <a:rPr lang="it-IT" i="1"/>
              <a:t>‘’</a:t>
            </a:r>
            <a:r>
              <a:rPr lang="en-US" i="1"/>
              <a:t> Energy estimation of cosmic rays with the Engineering Radio Array of the Pierre Auger Observatory’’ </a:t>
            </a:r>
            <a:r>
              <a:rPr lang="en-US"/>
              <a:t>Phys. Rev.D 93, 122005 (2016);</a:t>
            </a:r>
          </a:p>
          <a:p>
            <a:r>
              <a:rPr lang="en-US" smtClean="0"/>
              <a:t>10) </a:t>
            </a:r>
            <a:r>
              <a:rPr lang="en-US" i="1"/>
              <a:t>Measurement of the Radiation Energy in the Radio Signal of Extensive Air Showers as a Universal Estimator of Cosmic-Ray Energy’’ </a:t>
            </a:r>
            <a:r>
              <a:rPr lang="it-IT"/>
              <a:t>PRL 116, 241101 (2016);</a:t>
            </a:r>
            <a:endParaRPr lang="en-US"/>
          </a:p>
          <a:p>
            <a:endParaRPr lang="it-IT" sz="1600" smtClean="0"/>
          </a:p>
          <a:p>
            <a:r>
              <a:rPr lang="it-IT" sz="2000" b="1" smtClean="0">
                <a:latin typeface="+mj-lt"/>
              </a:rPr>
              <a:t>Auger Detector</a:t>
            </a:r>
          </a:p>
          <a:p>
            <a:r>
              <a:rPr lang="en-US" sz="1600" smtClean="0"/>
              <a:t>11)</a:t>
            </a:r>
            <a:r>
              <a:rPr lang="en-US" sz="1600" i="1" smtClean="0"/>
              <a:t> ’The </a:t>
            </a:r>
            <a:r>
              <a:rPr lang="en-US" sz="1600" i="1"/>
              <a:t>Pierre Auger Cosmic Ray </a:t>
            </a:r>
            <a:r>
              <a:rPr lang="en-US" sz="1600" i="1" smtClean="0"/>
              <a:t>Observatory’’ </a:t>
            </a:r>
            <a:r>
              <a:rPr lang="en-US" sz="1600" smtClean="0"/>
              <a:t>NIM A </a:t>
            </a:r>
            <a:r>
              <a:rPr lang="it-IT" sz="1600" smtClean="0"/>
              <a:t>A798(2015)172–213;</a:t>
            </a:r>
          </a:p>
          <a:p>
            <a:r>
              <a:rPr lang="en-US" sz="1600" i="1" smtClean="0"/>
              <a:t> </a:t>
            </a:r>
            <a:endParaRPr lang="it-IT" sz="1600" i="1"/>
          </a:p>
          <a:p>
            <a:r>
              <a:rPr lang="it-IT" sz="2000" b="1" smtClean="0">
                <a:latin typeface="+mj-lt"/>
              </a:rPr>
              <a:t>AugerPrime</a:t>
            </a:r>
          </a:p>
          <a:p>
            <a:r>
              <a:rPr lang="it-IT" sz="1600" smtClean="0"/>
              <a:t>12</a:t>
            </a:r>
            <a:r>
              <a:rPr lang="it-IT" sz="1600" i="1" smtClean="0"/>
              <a:t>) </a:t>
            </a:r>
            <a:r>
              <a:rPr lang="en-US" sz="1600" i="1"/>
              <a:t>The Pierre Auger Observatory </a:t>
            </a:r>
            <a:r>
              <a:rPr lang="en-US" sz="1600" i="1" smtClean="0"/>
              <a:t>Upgrade </a:t>
            </a:r>
            <a:r>
              <a:rPr lang="it-IT" sz="1600" i="1" smtClean="0"/>
              <a:t>“AugerPrime” Preliminary </a:t>
            </a:r>
            <a:r>
              <a:rPr lang="it-IT" sz="1600" i="1"/>
              <a:t>Design </a:t>
            </a:r>
            <a:r>
              <a:rPr lang="it-IT" sz="1600" i="1" smtClean="0"/>
              <a:t>Report’’ </a:t>
            </a:r>
            <a:r>
              <a:rPr lang="pt-BR" sz="1600"/>
              <a:t>arXiv:1604.03637v1 [astro-ph.IM] 13 Apr </a:t>
            </a:r>
            <a:r>
              <a:rPr lang="pt-BR" sz="1600" smtClean="0"/>
              <a:t>2016</a:t>
            </a:r>
          </a:p>
          <a:p>
            <a:endParaRPr lang="it-IT" sz="1600"/>
          </a:p>
        </p:txBody>
      </p:sp>
    </p:spTree>
    <p:extLst>
      <p:ext uri="{BB962C8B-B14F-4D97-AF65-F5344CB8AC3E}">
        <p14:creationId xmlns:p14="http://schemas.microsoft.com/office/powerpoint/2010/main" val="2754271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28" y="0"/>
            <a:ext cx="9144000" cy="685800"/>
          </a:xfrm>
          <a:prstGeom prst="rect">
            <a:avLst/>
          </a:prstGeom>
          <a:solidFill>
            <a:srgbClr val="0075CC"/>
          </a:solidFill>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it-IT" smtClean="0"/>
              <a:t>L’upgrade: AugerPrime</a:t>
            </a:r>
            <a:endParaRPr lang="it-IT" dirty="0"/>
          </a:p>
        </p:txBody>
      </p:sp>
      <p:sp>
        <p:nvSpPr>
          <p:cNvPr id="3" name="TextBox 2"/>
          <p:cNvSpPr txBox="1"/>
          <p:nvPr/>
        </p:nvSpPr>
        <p:spPr>
          <a:xfrm>
            <a:off x="533400" y="959584"/>
            <a:ext cx="7315200" cy="707886"/>
          </a:xfrm>
          <a:prstGeom prst="rect">
            <a:avLst/>
          </a:prstGeom>
          <a:noFill/>
        </p:spPr>
        <p:txBody>
          <a:bodyPr wrap="square" rtlCol="0">
            <a:spAutoFit/>
          </a:bodyPr>
          <a:lstStyle/>
          <a:p>
            <a:r>
              <a:rPr lang="it-IT" sz="2000" smtClean="0">
                <a:latin typeface="+mj-lt"/>
              </a:rPr>
              <a:t>I risultati di Auger hanno risposto a molte domande, ma ne hanno fatte nascere di nuove!</a:t>
            </a:r>
          </a:p>
        </p:txBody>
      </p:sp>
      <p:sp>
        <p:nvSpPr>
          <p:cNvPr id="4" name="TextBox 3"/>
          <p:cNvSpPr txBox="1"/>
          <p:nvPr/>
        </p:nvSpPr>
        <p:spPr>
          <a:xfrm>
            <a:off x="457200" y="1752600"/>
            <a:ext cx="7772400" cy="3785652"/>
          </a:xfrm>
          <a:prstGeom prst="rect">
            <a:avLst/>
          </a:prstGeom>
          <a:noFill/>
          <a:ln w="38100">
            <a:solidFill>
              <a:srgbClr val="FF0000"/>
            </a:solidFill>
          </a:ln>
        </p:spPr>
        <p:txBody>
          <a:bodyPr wrap="square" rtlCol="0">
            <a:spAutoFit/>
          </a:bodyPr>
          <a:lstStyle/>
          <a:p>
            <a:pPr marL="457200" indent="-457200">
              <a:buAutoNum type="arabicParenR"/>
            </a:pPr>
            <a:endParaRPr lang="it-IT" sz="2000" b="1" smtClean="0">
              <a:latin typeface="+mj-lt"/>
            </a:endParaRPr>
          </a:p>
          <a:p>
            <a:pPr marL="457200" indent="-457200">
              <a:buAutoNum type="arabicParenR"/>
            </a:pPr>
            <a:r>
              <a:rPr lang="it-IT" sz="2000" b="1" smtClean="0">
                <a:latin typeface="+mj-lt"/>
              </a:rPr>
              <a:t>La soppressione nello spettro che vediamo e’ il cutoff GZK o l’energia massima a cui i raggi cosmici possono arrivare?</a:t>
            </a:r>
          </a:p>
          <a:p>
            <a:pPr marL="457200" indent="-457200">
              <a:buAutoNum type="arabicParenR"/>
            </a:pPr>
            <a:endParaRPr lang="it-IT" sz="2000" b="1" smtClean="0">
              <a:latin typeface="+mj-lt"/>
            </a:endParaRPr>
          </a:p>
          <a:p>
            <a:pPr marL="457200" indent="-457200">
              <a:buFontTx/>
              <a:buAutoNum type="arabicParenR"/>
            </a:pPr>
            <a:r>
              <a:rPr lang="it-IT" sz="2000" b="1">
                <a:latin typeface="+mj-lt"/>
              </a:rPr>
              <a:t>Qual’e’ la composizione dei raggi cosmici ad altissima energia? Solo elementi pesanti? Ci sono anche protoni? In che percentuale? </a:t>
            </a:r>
            <a:endParaRPr lang="it-IT" sz="2000" b="1" smtClean="0">
              <a:latin typeface="+mj-lt"/>
            </a:endParaRPr>
          </a:p>
          <a:p>
            <a:pPr marL="457200" indent="-457200">
              <a:buFontTx/>
              <a:buAutoNum type="arabicParenR"/>
            </a:pPr>
            <a:endParaRPr lang="it-IT" sz="2000" b="1" smtClean="0">
              <a:latin typeface="+mj-lt"/>
            </a:endParaRPr>
          </a:p>
          <a:p>
            <a:pPr marL="457200" indent="-457200">
              <a:buFontTx/>
              <a:buAutoNum type="arabicParenR"/>
            </a:pPr>
            <a:r>
              <a:rPr lang="it-IT" sz="2000" b="1">
                <a:latin typeface="+mj-lt"/>
              </a:rPr>
              <a:t>Studio delle interazioni adroniche ad energie &gt;&gt; di quelle raggiungibili agli </a:t>
            </a:r>
            <a:r>
              <a:rPr lang="it-IT" sz="2000" b="1" smtClean="0">
                <a:latin typeface="+mj-lt"/>
              </a:rPr>
              <a:t>acceleratori</a:t>
            </a:r>
          </a:p>
          <a:p>
            <a:pPr marL="457200" indent="-457200">
              <a:buFontTx/>
              <a:buAutoNum type="arabicParenR"/>
            </a:pPr>
            <a:endParaRPr lang="it-IT" sz="2000" b="1" smtClean="0">
              <a:latin typeface="+mj-lt"/>
            </a:endParaRPr>
          </a:p>
        </p:txBody>
      </p:sp>
      <p:sp>
        <p:nvSpPr>
          <p:cNvPr id="5" name="TextBox 4"/>
          <p:cNvSpPr txBox="1"/>
          <p:nvPr/>
        </p:nvSpPr>
        <p:spPr>
          <a:xfrm>
            <a:off x="304800" y="5715000"/>
            <a:ext cx="8153400" cy="1015663"/>
          </a:xfrm>
          <a:prstGeom prst="rect">
            <a:avLst/>
          </a:prstGeom>
          <a:solidFill>
            <a:srgbClr val="FFFF00"/>
          </a:solidFill>
          <a:ln w="38100">
            <a:solidFill>
              <a:srgbClr val="FF0000"/>
            </a:solidFill>
          </a:ln>
        </p:spPr>
        <p:txBody>
          <a:bodyPr wrap="square" rtlCol="0">
            <a:spAutoFit/>
          </a:bodyPr>
          <a:lstStyle/>
          <a:p>
            <a:r>
              <a:rPr lang="it-IT" sz="2000" b="1">
                <a:latin typeface="+mj-lt"/>
              </a:rPr>
              <a:t> </a:t>
            </a:r>
            <a:r>
              <a:rPr lang="it-IT" sz="2000" b="1" smtClean="0">
                <a:latin typeface="+mj-lt"/>
              </a:rPr>
              <a:t>Cruciale la capacita’ di separare la componente muonica dalla componente elettromagnetica degli sciami perche’ permette di fare composizione e studiare sezioni d’urto adroniche</a:t>
            </a:r>
          </a:p>
        </p:txBody>
      </p:sp>
    </p:spTree>
    <p:extLst>
      <p:ext uri="{BB962C8B-B14F-4D97-AF65-F5344CB8AC3E}">
        <p14:creationId xmlns:p14="http://schemas.microsoft.com/office/powerpoint/2010/main" val="2340436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48938</TotalTime>
  <Words>4312</Words>
  <Application>Microsoft Office PowerPoint</Application>
  <PresentationFormat>On-screen Show (4:3)</PresentationFormat>
  <Paragraphs>887</Paragraphs>
  <Slides>69</Slides>
  <Notes>69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78" baseType="lpstr">
      <vt:lpstr>宋体</vt:lpstr>
      <vt:lpstr>Arial</vt:lpstr>
      <vt:lpstr>Calibri</vt:lpstr>
      <vt:lpstr>Symbol</vt:lpstr>
      <vt:lpstr>Times New Roman</vt:lpstr>
      <vt:lpstr>Wingdings</vt:lpstr>
      <vt:lpstr>Office Theme</vt:lpstr>
      <vt:lpstr>EDGE Diagram</vt:lpstr>
      <vt:lpstr>Equation</vt:lpstr>
      <vt:lpstr>CSN2-Milano:  risultati scientifici, novita’ e richieste finanziarie   B.Caccianiga Consiglio di Sezione 11 luglio 2016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report of  the Borexino experiment</dc:title>
  <dc:creator>barbara</dc:creator>
  <cp:lastModifiedBy>barbara</cp:lastModifiedBy>
  <cp:revision>1078</cp:revision>
  <dcterms:created xsi:type="dcterms:W3CDTF">2006-08-16T00:00:00Z</dcterms:created>
  <dcterms:modified xsi:type="dcterms:W3CDTF">2016-07-11T14:11:27Z</dcterms:modified>
</cp:coreProperties>
</file>