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73" r:id="rId2"/>
    <p:sldMasterId id="2147483733" r:id="rId3"/>
    <p:sldMasterId id="2147483745" r:id="rId4"/>
    <p:sldMasterId id="2147483757" r:id="rId5"/>
    <p:sldMasterId id="2147483769" r:id="rId6"/>
    <p:sldMasterId id="2147483781" r:id="rId7"/>
    <p:sldMasterId id="2147483793" r:id="rId8"/>
    <p:sldMasterId id="2147483805" r:id="rId9"/>
    <p:sldMasterId id="2147483817" r:id="rId10"/>
    <p:sldMasterId id="2147483829" r:id="rId11"/>
    <p:sldMasterId id="2147483841" r:id="rId12"/>
  </p:sldMasterIdLst>
  <p:notesMasterIdLst>
    <p:notesMasterId r:id="rId56"/>
  </p:notesMasterIdLst>
  <p:handoutMasterIdLst>
    <p:handoutMasterId r:id="rId57"/>
  </p:handoutMasterIdLst>
  <p:sldIdLst>
    <p:sldId id="801" r:id="rId13"/>
    <p:sldId id="679" r:id="rId14"/>
    <p:sldId id="680" r:id="rId15"/>
    <p:sldId id="681" r:id="rId16"/>
    <p:sldId id="682" r:id="rId17"/>
    <p:sldId id="683" r:id="rId18"/>
    <p:sldId id="787" r:id="rId19"/>
    <p:sldId id="788" r:id="rId20"/>
    <p:sldId id="790" r:id="rId21"/>
    <p:sldId id="785" r:id="rId22"/>
    <p:sldId id="786" r:id="rId23"/>
    <p:sldId id="795" r:id="rId24"/>
    <p:sldId id="794" r:id="rId25"/>
    <p:sldId id="799" r:id="rId26"/>
    <p:sldId id="800" r:id="rId27"/>
    <p:sldId id="813" r:id="rId28"/>
    <p:sldId id="732" r:id="rId29"/>
    <p:sldId id="803" r:id="rId30"/>
    <p:sldId id="805" r:id="rId31"/>
    <p:sldId id="807" r:id="rId32"/>
    <p:sldId id="806" r:id="rId33"/>
    <p:sldId id="809" r:id="rId34"/>
    <p:sldId id="814" r:id="rId35"/>
    <p:sldId id="746" r:id="rId36"/>
    <p:sldId id="742" r:id="rId37"/>
    <p:sldId id="817" r:id="rId38"/>
    <p:sldId id="815" r:id="rId39"/>
    <p:sldId id="816" r:id="rId40"/>
    <p:sldId id="752" r:id="rId41"/>
    <p:sldId id="818" r:id="rId42"/>
    <p:sldId id="819" r:id="rId43"/>
    <p:sldId id="820" r:id="rId44"/>
    <p:sldId id="823" r:id="rId45"/>
    <p:sldId id="822" r:id="rId46"/>
    <p:sldId id="749" r:id="rId47"/>
    <p:sldId id="780" r:id="rId48"/>
    <p:sldId id="781" r:id="rId49"/>
    <p:sldId id="798" r:id="rId50"/>
    <p:sldId id="804" r:id="rId51"/>
    <p:sldId id="808" r:id="rId52"/>
    <p:sldId id="810" r:id="rId53"/>
    <p:sldId id="811" r:id="rId54"/>
    <p:sldId id="821" r:id="rId55"/>
  </p:sldIdLst>
  <p:sldSz cx="9144000" cy="6858000" type="screen4x3"/>
  <p:notesSz cx="7315200" cy="96012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CC66"/>
    <a:srgbClr val="00FFFF"/>
    <a:srgbClr val="FF00FF"/>
    <a:srgbClr val="FF33CC"/>
    <a:srgbClr val="CCCC99"/>
    <a:srgbClr val="00CC99"/>
    <a:srgbClr val="FF3399"/>
    <a:srgbClr val="FF0000"/>
    <a:srgbClr val="FFFF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6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7A986-A02B-8544-A715-67C4863C366F}" type="datetimeFigureOut">
              <a:rPr lang="en-US" smtClean="0"/>
              <a:t>11/07/16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087E2-5A27-9F40-BF06-44C7F3A6028D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37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cs typeface="Arial" charset="0"/>
              </a:defRPr>
            </a:lvl1pPr>
          </a:lstStyle>
          <a:p>
            <a:pPr>
              <a:defRPr/>
            </a:pPr>
            <a:fld id="{B82C603C-097C-2846-B757-7A858544320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3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UNIFIED DESCRIPTION of More </a:t>
            </a:r>
            <a:r>
              <a:rPr lang="it-IT" dirty="0" err="1" smtClean="0"/>
              <a:t>than</a:t>
            </a:r>
            <a:r>
              <a:rPr lang="it-IT" dirty="0" smtClean="0"/>
              <a:t> 6000</a:t>
            </a:r>
            <a:r>
              <a:rPr lang="it-IT" baseline="0" dirty="0" smtClean="0"/>
              <a:t> nuclei </a:t>
            </a:r>
            <a:r>
              <a:rPr lang="it-IT" baseline="0" dirty="0" err="1" smtClean="0"/>
              <a:t>expected</a:t>
            </a:r>
            <a:r>
              <a:rPr lang="it-IT" baseline="0" dirty="0" smtClean="0"/>
              <a:t> to </a:t>
            </a:r>
            <a:r>
              <a:rPr lang="it-IT" baseline="0" dirty="0" err="1" smtClean="0"/>
              <a:t>exist</a:t>
            </a:r>
            <a:r>
              <a:rPr lang="it-IT" baseline="0" dirty="0" smtClean="0"/>
              <a:t> in the </a:t>
            </a:r>
            <a:r>
              <a:rPr lang="it-IT" baseline="0" dirty="0" err="1" smtClean="0"/>
              <a:t>universe</a:t>
            </a:r>
            <a:r>
              <a:rPr lang="it-IT" baseline="0" dirty="0" smtClean="0"/>
              <a:t>, </a:t>
            </a:r>
            <a:r>
              <a:rPr lang="it-IT" dirty="0" smtClean="0"/>
              <a:t>STARTING from the </a:t>
            </a:r>
            <a:r>
              <a:rPr lang="it-IT" dirty="0" err="1" smtClean="0"/>
              <a:t>same</a:t>
            </a:r>
            <a:r>
              <a:rPr lang="it-IT" dirty="0" smtClean="0"/>
              <a:t> common </a:t>
            </a:r>
            <a:r>
              <a:rPr lang="it-IT" dirty="0" err="1" smtClean="0"/>
              <a:t>basis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symmetry</a:t>
            </a:r>
            <a:r>
              <a:rPr lang="it-IT" dirty="0" smtClean="0"/>
              <a:t> </a:t>
            </a:r>
            <a:r>
              <a:rPr lang="it-IT" dirty="0" err="1" smtClean="0"/>
              <a:t>principle</a:t>
            </a:r>
            <a:r>
              <a:rPr lang="it-IT" dirty="0" smtClean="0"/>
              <a:t> of the </a:t>
            </a:r>
            <a:r>
              <a:rPr lang="it-IT" dirty="0" err="1" smtClean="0"/>
              <a:t>nuclear</a:t>
            </a:r>
            <a:r>
              <a:rPr lang="it-IT" dirty="0" smtClean="0"/>
              <a:t> force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345A9-7AE4-194C-8E50-EDB2C47BA97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056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COLLECTIVE</a:t>
            </a:r>
            <a:r>
              <a:rPr lang="pl-PL" baseline="0" dirty="0" smtClean="0"/>
              <a:t> EXCITATIONS</a:t>
            </a:r>
            <a:endParaRPr lang="pl-PL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345A9-7AE4-194C-8E50-EDB2C47BA97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4301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AE67A-FBED-4222-BC3E-9A6E0CC21F6B}" type="slidenum">
              <a:rPr lang="it-IT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521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In </a:t>
            </a:r>
            <a:r>
              <a:rPr lang="pl-PL" dirty="0" err="1" smtClean="0"/>
              <a:t>questa</a:t>
            </a:r>
            <a:r>
              <a:rPr lang="pl-PL" dirty="0" smtClean="0"/>
              <a:t> figura si </a:t>
            </a:r>
            <a:r>
              <a:rPr lang="pl-PL" dirty="0" err="1" smtClean="0"/>
              <a:t>puo</a:t>
            </a:r>
            <a:r>
              <a:rPr lang="pl-PL" dirty="0" smtClean="0"/>
              <a:t> </a:t>
            </a:r>
            <a:r>
              <a:rPr lang="pl-PL" dirty="0" err="1" smtClean="0"/>
              <a:t>sottolineare</a:t>
            </a:r>
            <a:r>
              <a:rPr lang="pl-PL" baseline="0" dirty="0" smtClean="0"/>
              <a:t> i </a:t>
            </a:r>
            <a:r>
              <a:rPr lang="pl-PL" baseline="0" dirty="0" err="1" smtClean="0"/>
              <a:t>stati</a:t>
            </a:r>
            <a:r>
              <a:rPr lang="pl-PL" baseline="0" dirty="0" smtClean="0"/>
              <a:t>, </a:t>
            </a:r>
            <a:r>
              <a:rPr lang="pl-PL" baseline="0" dirty="0" err="1" smtClean="0"/>
              <a:t>che</a:t>
            </a:r>
            <a:r>
              <a:rPr lang="pl-PL" baseline="0" dirty="0" smtClean="0"/>
              <a:t> non sono </a:t>
            </a:r>
            <a:r>
              <a:rPr lang="pl-PL" baseline="0" dirty="0" err="1" smtClean="0"/>
              <a:t>descritti</a:t>
            </a:r>
            <a:r>
              <a:rPr lang="pl-PL" baseline="0" dirty="0" smtClean="0"/>
              <a:t> da </a:t>
            </a:r>
            <a:r>
              <a:rPr lang="pl-PL" baseline="0" dirty="0" err="1" smtClean="0"/>
              <a:t>shell</a:t>
            </a:r>
            <a:r>
              <a:rPr lang="pl-PL" baseline="0" dirty="0" smtClean="0"/>
              <a:t> model – </a:t>
            </a:r>
            <a:r>
              <a:rPr lang="pl-PL" baseline="0" dirty="0" err="1" smtClean="0"/>
              <a:t>lo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faccio</a:t>
            </a:r>
            <a:r>
              <a:rPr lang="pl-PL" baseline="0" dirty="0" smtClean="0"/>
              <a:t> </a:t>
            </a:r>
            <a:r>
              <a:rPr lang="pl-PL" baseline="0" dirty="0" err="1" smtClean="0"/>
              <a:t>stasera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345A9-7AE4-194C-8E50-EDB2C47BA97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1208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2"/>
          <p:cNvGrpSpPr>
            <a:grpSpLocks/>
          </p:cNvGrpSpPr>
          <p:nvPr/>
        </p:nvGrpSpPr>
        <p:grpSpPr bwMode="auto">
          <a:xfrm>
            <a:off x="-1034561" y="1552610"/>
            <a:ext cx="10178562" cy="5305425"/>
            <a:chOff x="-652" y="978"/>
            <a:chExt cx="6412" cy="3342"/>
          </a:xfrm>
        </p:grpSpPr>
        <p:sp>
          <p:nvSpPr>
            <p:cNvPr id="61443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 sz="240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1444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sz="240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6144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935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64" tIns="46032" rIns="92064" bIns="46032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1448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1449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4A388DC-1E43-4F25-AFB8-0D2036F8D7FE}" type="slidenum">
              <a:rPr lang="pl-PL">
                <a:solidFill>
                  <a:srgbClr val="FFFFFF"/>
                </a:solidFill>
                <a:latin typeface="Times New Roman"/>
              </a:rPr>
              <a:pPr/>
              <a:t>‹n.›</a:t>
            </a:fld>
            <a:endParaRPr lang="pl-PL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652584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6E5E5-04DF-495F-9199-0CC55EFF7913}" type="slidenum">
              <a:rPr lang="pl-PL">
                <a:solidFill>
                  <a:srgbClr val="FFFFFF"/>
                </a:solidFill>
                <a:latin typeface="Times New Roman"/>
              </a:rPr>
              <a:pPr/>
              <a:t>‹n.›</a:t>
            </a:fld>
            <a:endParaRPr lang="pl-PL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7238785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9313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51138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15551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5345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66177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495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23572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72117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08757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296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18" y="609600"/>
            <a:ext cx="5688623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0E40A-6BB3-49D6-804F-855480A923CB}" type="slidenum">
              <a:rPr lang="pl-PL">
                <a:solidFill>
                  <a:srgbClr val="FFFFFF"/>
                </a:solidFill>
                <a:latin typeface="Times New Roman"/>
              </a:rPr>
              <a:pPr/>
              <a:t>‹n.›</a:t>
            </a:fld>
            <a:endParaRPr lang="pl-PL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5463475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9446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98315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8235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7337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65304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5982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57108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76899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41879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579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7095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1948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54872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8261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11586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405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6470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6594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5468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093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861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5890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30165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63456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9949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942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590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3655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740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8207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69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ED4B8-A593-4B97-BA6D-F95F72D90091}" type="slidenum">
              <a:rPr lang="pl-PL">
                <a:solidFill>
                  <a:srgbClr val="FFFFFF"/>
                </a:solidFill>
                <a:latin typeface="Times New Roman"/>
              </a:rPr>
              <a:pPr/>
              <a:t>‹n.›</a:t>
            </a:fld>
            <a:endParaRPr lang="pl-PL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3696776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809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176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100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6D4D-D903-48A6-8D09-6E167EB0A10E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8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79B-BA16-46C2-B2AC-CA796BF062B9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856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4FAE-78D9-4C06-BC43-23211228C398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88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A569-0EA0-48F9-A8F1-DC056EB6D700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80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C28A-E3C0-46C6-9800-CB9FB79D5BD0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1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8608-8656-42BA-AACD-4868C7BBDD7A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1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AF05-C46F-4081-B0B1-2E6E07EEB3BF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20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435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B00E3-E216-4D60-B0A6-F6C8DB4CFF53}" type="slidenum">
              <a:rPr lang="pl-PL">
                <a:solidFill>
                  <a:srgbClr val="FFFFFF"/>
                </a:solidFill>
                <a:latin typeface="Times New Roman"/>
              </a:rPr>
              <a:pPr/>
              <a:t>‹n.›</a:t>
            </a:fld>
            <a:endParaRPr lang="pl-PL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131701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1" y="27310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0185-48D9-4DE4-A59E-5A5F0E9D92FF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50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1AAE-3625-4E7E-89F8-6B87E949B10E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4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0CC83-8CC9-43F0-BC45-AFC5E3C42807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34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C3FF-C2CD-456E-AB26-A5988D6BBAC5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08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18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1643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866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4403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879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0270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4CFDE-BE78-4E73-83F6-875B37B1CEFE}" type="slidenum">
              <a:rPr lang="pl-PL">
                <a:solidFill>
                  <a:srgbClr val="FFFFFF"/>
                </a:solidFill>
                <a:latin typeface="Times New Roman"/>
              </a:rPr>
              <a:pPr/>
              <a:t>‹n.›</a:t>
            </a:fld>
            <a:endParaRPr lang="pl-PL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2561827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345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5000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1659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500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411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052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013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7435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4506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61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287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287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17571-A626-4462-BD31-83199ABFDF20}" type="slidenum">
              <a:rPr lang="pl-PL">
                <a:solidFill>
                  <a:srgbClr val="FFFFFF"/>
                </a:solidFill>
                <a:latin typeface="Times New Roman"/>
              </a:rPr>
              <a:pPr/>
              <a:t>‹n.›</a:t>
            </a:fld>
            <a:endParaRPr lang="pl-PL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2732939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01424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6274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6352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7428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061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2708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83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6D4D-D903-48A6-8D09-6E167EB0A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7987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79B-BA16-46C2-B2AC-CA796BF062B9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41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4FAE-78D9-4C06-BC43-23211228C398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33488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A569-0EA0-48F9-A8F1-DC056EB6D70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6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0E625-90B9-445A-99B2-4318E6501F41}" type="slidenum">
              <a:rPr lang="pl-PL">
                <a:solidFill>
                  <a:srgbClr val="FFFFFF"/>
                </a:solidFill>
                <a:latin typeface="Times New Roman"/>
              </a:rPr>
              <a:pPr/>
              <a:t>‹n.›</a:t>
            </a:fld>
            <a:endParaRPr lang="pl-PL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9504655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C28A-E3C0-46C6-9800-CB9FB79D5BD0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3026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8608-8656-42BA-AACD-4868C7BBDD7A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2350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AF05-C46F-4081-B0B1-2E6E07EEB3B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664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1" y="27310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0185-48D9-4DE4-A59E-5A5F0E9D92FF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44433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1AAE-3625-4E7E-89F8-6B87E949B10E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3398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0CC83-8CC9-43F0-BC45-AFC5E3C42807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781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96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96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C3FF-C2CD-456E-AB26-A5988D6BBAC5}" type="slidenum">
              <a:rPr lang="pl-PL">
                <a:solidFill>
                  <a:srgbClr val="000000"/>
                </a:solidFill>
                <a:latin typeface="Arial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1815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79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26D4D-D903-48A6-8D09-6E167EB0A10E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228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7879B-BA16-46C2-B2AC-CA796BF062B9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347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34FAE-78D9-4C06-BC43-23211228C398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933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C3770-055A-4678-9B66-EC91AC013A09}" type="slidenum">
              <a:rPr lang="pl-PL">
                <a:solidFill>
                  <a:srgbClr val="FFFFFF"/>
                </a:solidFill>
                <a:latin typeface="Times New Roman"/>
              </a:rPr>
              <a:pPr/>
              <a:t>‹n.›</a:t>
            </a:fld>
            <a:endParaRPr lang="pl-PL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14066216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9A569-0EA0-48F9-A8F1-DC056EB6D700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793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86C28A-E3C0-46C6-9800-CB9FB79D5BD0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112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08608-8656-42BA-AACD-4868C7BBDD7A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14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8AF05-C46F-4081-B0B1-2E6E07EEB3BF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5001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1" y="27310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50185-48D9-4DE4-A59E-5A5F0E9D92FF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385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1AAE-3625-4E7E-89F8-6B87E949B10E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992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0CC83-8CC9-43F0-BC45-AFC5E3C42807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211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C3FF-C2CD-456E-AB26-A5988D6BBAC5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118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280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69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38" y="273085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3C851-ADAB-4DEC-BD97-7724BEA3CAAD}" type="slidenum">
              <a:rPr lang="pl-PL">
                <a:solidFill>
                  <a:srgbClr val="FFFFFF"/>
                </a:solidFill>
                <a:latin typeface="Times New Roman"/>
              </a:rPr>
              <a:pPr/>
              <a:t>‹n.›</a:t>
            </a:fld>
            <a:endParaRPr lang="pl-PL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5274670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831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51233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51219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8197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7574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532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12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62704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7077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24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101EE-F61F-4DB0-9768-8BB4F914F7A6}" type="slidenum">
              <a:rPr lang="pl-PL">
                <a:solidFill>
                  <a:srgbClr val="FFFFFF"/>
                </a:solidFill>
                <a:latin typeface="Times New Roman"/>
              </a:rPr>
              <a:pPr/>
              <a:t>‹n.›</a:t>
            </a:fld>
            <a:endParaRPr lang="pl-PL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3001121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8939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30565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0165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2460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6443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0374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5165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9024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7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64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/>
          <p:cNvGrpSpPr>
            <a:grpSpLocks/>
          </p:cNvGrpSpPr>
          <p:nvPr/>
        </p:nvGrpSpPr>
        <p:grpSpPr bwMode="auto">
          <a:xfrm>
            <a:off x="6" y="1588"/>
            <a:ext cx="9132277" cy="6845300"/>
            <a:chOff x="0" y="1"/>
            <a:chExt cx="5753" cy="4312"/>
          </a:xfrm>
        </p:grpSpPr>
        <p:sp>
          <p:nvSpPr>
            <p:cNvPr id="6041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l-PL" sz="240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0420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 sz="240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l-PL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l-PL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42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64" tIns="46032" rIns="92064" bIns="46032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6F6FD4-45F8-4A41-909E-6713F55D9338}" type="slidenum">
              <a:rPr lang="pl-PL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pPr/>
              <a:t>‹n.›</a:t>
            </a:fld>
            <a:endParaRPr lang="pl-PL" smtClean="0">
              <a:solidFill>
                <a:srgbClr val="FFFFFF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04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608174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647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42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AC54BFC-67BF-4104-A0B1-8D1AFE7DC54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C2181C-768B-4C3D-9D2B-ED7047DD7069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7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0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2E62CDA-C5A5-4FC5-BED7-910E477F27C7}" type="slidenum">
              <a:rPr lang="pl-PL">
                <a:solidFill>
                  <a:srgbClr val="000000"/>
                </a:solidFill>
                <a:ea typeface="+mn-ea"/>
                <a:cs typeface="+mn-cs"/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9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507AEB0-2C41-D341-B646-CC30E41F978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304D403-DDED-F442-A9C7-9DBD649C7BF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14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2D8487-21E7-4581-88FC-7B1AB4A68D22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551597-BE5E-47BA-9928-1F396F239086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36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2E62CDA-C5A5-4FC5-BED7-910E477F27C7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0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43437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2E62CDA-C5A5-4FC5-BED7-910E477F27C7}" type="slidenum">
              <a:rPr lang="pl-PL">
                <a:solidFill>
                  <a:srgbClr val="000000"/>
                </a:solidFill>
              </a:rPr>
              <a:pPr>
                <a:defRPr/>
              </a:pPr>
              <a:t>‹n.›</a:t>
            </a:fld>
            <a:endParaRPr 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3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E339FF7-93A3-4E7E-BBB2-65A842687BD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4DC243E-89F4-4935-87B2-31A2E0A851B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665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E2FC01-1550-4DF3-BC30-FF8CB27935D8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11/07/16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6253F1-FEE9-431C-93CA-59904BF0EF5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533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2.gif"/><Relationship Id="rId5" Type="http://schemas.openxmlformats.org/officeDocument/2006/relationships/image" Target="../media/image11.gif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jpe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34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emf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microsoft.com/office/2007/relationships/hdphoto" Target="../media/hdphoto2.wdp"/><Relationship Id="rId6" Type="http://schemas.openxmlformats.org/officeDocument/2006/relationships/image" Target="../media/image5.png"/><Relationship Id="rId7" Type="http://schemas.microsoft.com/office/2007/relationships/hdphoto" Target="../media/hdphoto3.wdp"/><Relationship Id="rId8" Type="http://schemas.openxmlformats.org/officeDocument/2006/relationships/image" Target="../media/image6.png"/><Relationship Id="rId9" Type="http://schemas.microsoft.com/office/2007/relationships/hdphoto" Target="../media/hdphoto4.wdp"/><Relationship Id="rId10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9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08.png"/><Relationship Id="rId3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65.png"/><Relationship Id="rId3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11.gif"/><Relationship Id="rId14" Type="http://schemas.openxmlformats.org/officeDocument/2006/relationships/image" Target="../media/image12.gif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55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12.png"/><Relationship Id="rId5" Type="http://schemas.openxmlformats.org/officeDocument/2006/relationships/image" Target="../media/image38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06.xml"/><Relationship Id="rId2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microsoft.com/office/2007/relationships/hdphoto" Target="../media/hdphoto2.wdp"/><Relationship Id="rId6" Type="http://schemas.openxmlformats.org/officeDocument/2006/relationships/image" Target="../media/image5.png"/><Relationship Id="rId7" Type="http://schemas.microsoft.com/office/2007/relationships/hdphoto" Target="../media/hdphoto3.wdp"/><Relationship Id="rId8" Type="http://schemas.openxmlformats.org/officeDocument/2006/relationships/image" Target="../media/image6.png"/><Relationship Id="rId9" Type="http://schemas.microsoft.com/office/2007/relationships/hdphoto" Target="../media/hdphoto4.wdp"/><Relationship Id="rId10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27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7956376" y="0"/>
            <a:ext cx="1296144" cy="126876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496" y="1444173"/>
            <a:ext cx="8748712" cy="204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10000"/>
              </a:lnSpc>
              <a:buClr>
                <a:srgbClr val="FF0000"/>
              </a:buClr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orbel"/>
                <a:cs typeface="Corbel"/>
              </a:rPr>
              <a:t>    </a:t>
            </a:r>
            <a:r>
              <a:rPr lang="it-IT" sz="2400" b="1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 NUCLEI ESOTICI LONTANO DALLA VALLE DI STABILITA’</a:t>
            </a:r>
          </a:p>
          <a:p>
            <a:pPr algn="ctr">
              <a:lnSpc>
                <a:spcPct val="110000"/>
              </a:lnSpc>
              <a:buClr>
                <a:srgbClr val="FF0000"/>
              </a:buClr>
              <a:defRPr/>
            </a:pPr>
            <a:r>
              <a:rPr lang="it-IT" sz="2400" b="1" dirty="0" smtClean="0">
                <a:solidFill>
                  <a:srgbClr val="00FFFF"/>
                </a:solidFill>
                <a:latin typeface="Corbel"/>
                <a:cs typeface="Corbel"/>
              </a:rPr>
              <a:t>LIMITI dell’ESISTENZA del SISTEMA NUCLEARE</a:t>
            </a:r>
          </a:p>
          <a:p>
            <a:pPr algn="ctr">
              <a:lnSpc>
                <a:spcPct val="50000"/>
              </a:lnSpc>
              <a:buClr>
                <a:srgbClr val="FF0000"/>
              </a:buClr>
              <a:defRPr/>
            </a:pPr>
            <a:endParaRPr lang="it-IT" sz="2000" b="1" dirty="0">
              <a:solidFill>
                <a:srgbClr val="FF0000"/>
              </a:solidFill>
              <a:latin typeface="Corbel"/>
              <a:cs typeface="Corbel"/>
            </a:endParaRPr>
          </a:p>
          <a:p>
            <a:pPr algn="ctr">
              <a:lnSpc>
                <a:spcPct val="50000"/>
              </a:lnSpc>
              <a:buClr>
                <a:srgbClr val="FF0000"/>
              </a:buClr>
              <a:defRPr/>
            </a:pPr>
            <a:endParaRPr lang="it-IT" sz="2000" b="1" dirty="0" smtClean="0">
              <a:solidFill>
                <a:srgbClr val="FF0000"/>
              </a:solidFill>
              <a:latin typeface="Corbel"/>
              <a:cs typeface="Corbel"/>
            </a:endParaRPr>
          </a:p>
          <a:p>
            <a:pPr algn="ctr">
              <a:lnSpc>
                <a:spcPct val="50000"/>
              </a:lnSpc>
              <a:buClr>
                <a:srgbClr val="FF0000"/>
              </a:buClr>
              <a:defRPr/>
            </a:pPr>
            <a:endParaRPr lang="it-IT" sz="2000" b="1" dirty="0">
              <a:solidFill>
                <a:srgbClr val="FF0000"/>
              </a:solidFill>
              <a:latin typeface="Corbel"/>
              <a:cs typeface="Corbel"/>
            </a:endParaRPr>
          </a:p>
          <a:p>
            <a:pPr algn="ctr">
              <a:lnSpc>
                <a:spcPct val="110000"/>
              </a:lnSpc>
              <a:buClr>
                <a:srgbClr val="FF0000"/>
              </a:buClr>
              <a:defRPr/>
            </a:pPr>
            <a:r>
              <a:rPr lang="it-IT" sz="2800" b="1" u="sng" dirty="0" smtClean="0">
                <a:solidFill>
                  <a:schemeClr val="bg1"/>
                </a:solidFill>
                <a:latin typeface="Corbel"/>
                <a:cs typeface="Corbel"/>
              </a:rPr>
              <a:t>ATTIVITA’ 2015-2016</a:t>
            </a:r>
            <a:endParaRPr lang="it-IT" b="1" u="sng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 algn="ctr">
              <a:lnSpc>
                <a:spcPct val="110000"/>
              </a:lnSpc>
              <a:buClr>
                <a:srgbClr val="FF0000"/>
              </a:buClr>
              <a:defRPr/>
            </a:pPr>
            <a:endParaRPr lang="it-IT" b="1" dirty="0" smtClean="0">
              <a:solidFill>
                <a:srgbClr val="FF33CC"/>
              </a:solidFill>
              <a:latin typeface="Corbel"/>
              <a:cs typeface="Corbel"/>
            </a:endParaRPr>
          </a:p>
        </p:txBody>
      </p:sp>
      <p:pic>
        <p:nvPicPr>
          <p:cNvPr id="5" name="Picture 7" descr="logo-inf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74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043613" y="188640"/>
            <a:ext cx="69484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GAMMA: </a:t>
            </a:r>
            <a:r>
              <a:rPr lang="it-IT" sz="2400" b="1" dirty="0" smtClean="0">
                <a:solidFill>
                  <a:srgbClr val="FFFF00"/>
                </a:solidFill>
                <a:latin typeface="Corbel"/>
                <a:cs typeface="Corbel"/>
              </a:rPr>
              <a:t>Struttura </a:t>
            </a:r>
            <a:r>
              <a:rPr lang="it-IT" sz="2400" b="1" dirty="0">
                <a:solidFill>
                  <a:srgbClr val="FFFF00"/>
                </a:solidFill>
                <a:latin typeface="Corbel"/>
                <a:cs typeface="Corbel"/>
              </a:rPr>
              <a:t>nucleare </a:t>
            </a:r>
            <a:r>
              <a:rPr lang="it-IT" sz="2400" b="1" dirty="0" smtClean="0">
                <a:solidFill>
                  <a:srgbClr val="FFFF00"/>
                </a:solidFill>
                <a:latin typeface="Corbel"/>
                <a:cs typeface="Corbel"/>
              </a:rPr>
              <a:t>con </a:t>
            </a:r>
            <a:r>
              <a:rPr lang="it-IT" sz="2400" b="1" dirty="0">
                <a:solidFill>
                  <a:srgbClr val="FFFF00"/>
                </a:solidFill>
                <a:latin typeface="Corbel"/>
                <a:cs typeface="Corbel"/>
              </a:rPr>
              <a:t>spettroscopia </a:t>
            </a:r>
            <a:r>
              <a:rPr lang="it-IT" sz="2400" b="1" dirty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it-IT" sz="24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endParaRPr lang="it-IT" sz="2800" b="1" dirty="0" smtClean="0">
              <a:solidFill>
                <a:srgbClr val="FFFF00"/>
              </a:solidFill>
              <a:latin typeface="Corbel"/>
              <a:cs typeface="Corbel"/>
            </a:endParaRPr>
          </a:p>
        </p:txBody>
      </p:sp>
      <p:sp>
        <p:nvSpPr>
          <p:cNvPr id="7" name="TextBox 1"/>
          <p:cNvSpPr txBox="1"/>
          <p:nvPr/>
        </p:nvSpPr>
        <p:spPr>
          <a:xfrm flipH="1">
            <a:off x="2483768" y="3501008"/>
            <a:ext cx="3888432" cy="3046988"/>
          </a:xfrm>
          <a:prstGeom prst="rect">
            <a:avLst/>
          </a:prstGeom>
          <a:solidFill>
            <a:srgbClr val="FFFFFF"/>
          </a:solidFill>
          <a:ln w="31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rbel"/>
                <a:cs typeface="Corbel"/>
              </a:rPr>
              <a:t>GAMMA</a:t>
            </a:r>
          </a:p>
          <a:p>
            <a:pPr>
              <a:lnSpc>
                <a:spcPct val="50000"/>
              </a:lnSpc>
            </a:pPr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FTE: 46.5  (18.1 Milano)</a:t>
            </a:r>
          </a:p>
          <a:p>
            <a:r>
              <a:rPr lang="en-US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Persone</a:t>
            </a: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: 64 (23 Milano)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6 </a:t>
            </a:r>
            <a:r>
              <a:rPr lang="en-US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Sezioni</a:t>
            </a: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: FI,LNL,MI,NA,PD,PG </a:t>
            </a:r>
          </a:p>
          <a:p>
            <a:pPr>
              <a:lnSpc>
                <a:spcPct val="50000"/>
              </a:lnSpc>
            </a:pPr>
            <a:endParaRPr lang="en-US" sz="20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orbel"/>
                <a:cs typeface="Corbel"/>
              </a:rPr>
              <a:t>CONSUNTIVI </a:t>
            </a:r>
            <a:r>
              <a:rPr lang="en-US" sz="2400" b="1" dirty="0" smtClean="0">
                <a:solidFill>
                  <a:srgbClr val="FF0000"/>
                </a:solidFill>
                <a:latin typeface="Corbel"/>
                <a:cs typeface="Corbel"/>
              </a:rPr>
              <a:t>2015</a:t>
            </a:r>
            <a:endParaRPr lang="en-US" sz="2000" b="1" dirty="0" smtClean="0">
              <a:solidFill>
                <a:srgbClr val="FF0000"/>
              </a:solidFill>
              <a:latin typeface="Corbel"/>
              <a:cs typeface="Corbel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80 </a:t>
            </a:r>
            <a:r>
              <a:rPr lang="en-US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pubblicazioni</a:t>
            </a:r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91 Talks (51 Milano)</a:t>
            </a:r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12 </a:t>
            </a:r>
            <a:r>
              <a:rPr lang="en-US" sz="2000" b="1" dirty="0" err="1" smtClean="0">
                <a:solidFill>
                  <a:srgbClr val="0000FF"/>
                </a:solidFill>
                <a:latin typeface="Corbel"/>
                <a:cs typeface="Corbel"/>
              </a:rPr>
              <a:t>Tesi</a:t>
            </a:r>
            <a:r>
              <a:rPr lang="en-US" sz="2000" b="1" dirty="0" smtClean="0">
                <a:solidFill>
                  <a:srgbClr val="0000FF"/>
                </a:solidFill>
                <a:latin typeface="Corbel"/>
                <a:cs typeface="Corbel"/>
              </a:rPr>
              <a:t>      (9 Milano)</a:t>
            </a:r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196" y="0"/>
            <a:ext cx="1196156" cy="1124744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>
          <a:xfrm>
            <a:off x="8460439" y="908720"/>
            <a:ext cx="72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SPES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99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8737" y="730536"/>
            <a:ext cx="1308422" cy="58785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5 CuadroTexto"/>
          <p:cNvSpPr txBox="1">
            <a:spLocks noChangeArrowheads="1"/>
          </p:cNvSpPr>
          <p:nvPr/>
        </p:nvSpPr>
        <p:spPr bwMode="auto">
          <a:xfrm>
            <a:off x="1611614" y="735308"/>
            <a:ext cx="1870274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sym typeface="Wingdings" charset="0"/>
              </a:rPr>
              <a:t>LNL: </a:t>
            </a:r>
            <a:r>
              <a:rPr lang="en-US" sz="1800" b="1" dirty="0" smtClean="0">
                <a:solidFill>
                  <a:srgbClr val="FFFFFF"/>
                </a:solidFill>
              </a:rPr>
              <a:t>2010-</a:t>
            </a:r>
            <a:r>
              <a:rPr lang="en-US" sz="1800" b="1" dirty="0">
                <a:solidFill>
                  <a:srgbClr val="FFFFFF"/>
                </a:solidFill>
              </a:rPr>
              <a:t>2011</a:t>
            </a:r>
            <a:r>
              <a:rPr lang="en-US" sz="1800" b="1" dirty="0">
                <a:solidFill>
                  <a:srgbClr val="FFFFFF"/>
                </a:solidFill>
                <a:sym typeface="Wingdings" charset="0"/>
              </a:rPr>
              <a:t/>
            </a:r>
            <a:br>
              <a:rPr lang="en-US" sz="1800" b="1" dirty="0">
                <a:solidFill>
                  <a:srgbClr val="FFFFFF"/>
                </a:solidFill>
                <a:sym typeface="Wingdings" charset="0"/>
              </a:rPr>
            </a:br>
            <a:r>
              <a:rPr lang="en-US" sz="1800" b="1" dirty="0">
                <a:solidFill>
                  <a:srgbClr val="00FFFF"/>
                </a:solidFill>
                <a:sym typeface="Wingdings" charset="0"/>
              </a:rPr>
              <a:t>15 </a:t>
            </a:r>
            <a:r>
              <a:rPr lang="en-US" sz="1800" b="1" dirty="0" smtClean="0">
                <a:solidFill>
                  <a:srgbClr val="00FFFF"/>
                </a:solidFill>
                <a:sym typeface="Wingdings" charset="0"/>
              </a:rPr>
              <a:t>crystals</a:t>
            </a:r>
            <a:endParaRPr lang="en-US" sz="1800" b="1" dirty="0">
              <a:solidFill>
                <a:srgbClr val="00FFFF"/>
              </a:solidFill>
              <a:sym typeface="Wingdings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</a:rPr>
              <a:t>Total Eff. ~6% </a:t>
            </a:r>
          </a:p>
        </p:txBody>
      </p:sp>
      <p:sp>
        <p:nvSpPr>
          <p:cNvPr id="3" name="5 CuadroTexto"/>
          <p:cNvSpPr txBox="1">
            <a:spLocks noChangeArrowheads="1"/>
          </p:cNvSpPr>
          <p:nvPr/>
        </p:nvSpPr>
        <p:spPr bwMode="auto">
          <a:xfrm>
            <a:off x="1567561" y="4369883"/>
            <a:ext cx="2339777" cy="142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FFFFFF"/>
                </a:solidFill>
              </a:rPr>
              <a:t>AGATA </a:t>
            </a:r>
            <a:r>
              <a:rPr lang="en-US" sz="1800" b="1" dirty="0">
                <a:solidFill>
                  <a:srgbClr val="FFFFFF"/>
                </a:solidFill>
              </a:rPr>
              <a:t>+ </a:t>
            </a:r>
            <a:r>
              <a:rPr lang="en-US" sz="1800" b="1" dirty="0" smtClean="0">
                <a:solidFill>
                  <a:srgbClr val="FFFFFF"/>
                </a:solidFill>
              </a:rPr>
              <a:t>PRISMA</a:t>
            </a:r>
            <a:endParaRPr lang="en-US" sz="1800" b="1" dirty="0">
              <a:solidFill>
                <a:srgbClr val="FFFFFF"/>
              </a:solidFill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</a:rPr>
              <a:t>“backward</a:t>
            </a:r>
            <a:r>
              <a:rPr lang="en-US" sz="1800" b="1" dirty="0" smtClean="0">
                <a:solidFill>
                  <a:srgbClr val="FFFFFF"/>
                </a:solidFill>
              </a:rPr>
              <a:t>”</a:t>
            </a: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srgbClr val="00FFFF"/>
                </a:solidFill>
                <a:latin typeface="Corbel"/>
                <a:cs typeface="Corbel"/>
              </a:rPr>
              <a:t>STABLE </a:t>
            </a: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srgbClr val="00FFFF"/>
                </a:solidFill>
                <a:latin typeface="Corbel"/>
                <a:cs typeface="Corbel"/>
              </a:rPr>
              <a:t>BEAMS</a:t>
            </a:r>
            <a:endParaRPr lang="en-US" sz="1800" b="1" i="1" dirty="0">
              <a:solidFill>
                <a:srgbClr val="00FFFF"/>
              </a:solidFill>
              <a:latin typeface="Corbel"/>
              <a:cs typeface="Corbel"/>
            </a:endParaRPr>
          </a:p>
          <a:p>
            <a:pPr algn="ctr"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u="sng" dirty="0" smtClean="0">
                <a:solidFill>
                  <a:srgbClr val="00FFFF"/>
                </a:solidFill>
                <a:latin typeface="Corbel"/>
                <a:cs typeface="Corbel"/>
              </a:rPr>
              <a:t>20 experiments</a:t>
            </a:r>
            <a:endParaRPr lang="en-US" sz="1800" b="1" i="1" u="sng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6381751" y="735288"/>
            <a:ext cx="2762248" cy="5051069"/>
            <a:chOff x="5937255" y="735288"/>
            <a:chExt cx="3242626" cy="5051069"/>
          </a:xfrm>
        </p:grpSpPr>
        <p:sp>
          <p:nvSpPr>
            <p:cNvPr id="5" name="7 CuadroTexto"/>
            <p:cNvSpPr txBox="1">
              <a:spLocks noChangeArrowheads="1"/>
            </p:cNvSpPr>
            <p:nvPr/>
          </p:nvSpPr>
          <p:spPr bwMode="auto">
            <a:xfrm>
              <a:off x="6402464" y="735288"/>
              <a:ext cx="260348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FF"/>
                  </a:solidFill>
                  <a:sym typeface="Wingdings" charset="0"/>
                </a:rPr>
                <a:t>GANIL:  </a:t>
              </a:r>
              <a:r>
                <a:rPr lang="en-US" sz="1800" b="1" dirty="0" smtClean="0">
                  <a:solidFill>
                    <a:srgbClr val="FFFFFF"/>
                  </a:solidFill>
                  <a:sym typeface="Wingdings" charset="0"/>
                </a:rPr>
                <a:t>2015-</a:t>
              </a:r>
              <a:r>
                <a:rPr lang="en-US" sz="1800" b="1" dirty="0" smtClean="0">
                  <a:solidFill>
                    <a:srgbClr val="FF0000"/>
                  </a:solidFill>
                  <a:sym typeface="Wingdings" charset="0"/>
                </a:rPr>
                <a:t>2019</a:t>
              </a:r>
              <a:r>
                <a:rPr lang="en-US" sz="1800" b="1" dirty="0">
                  <a:solidFill>
                    <a:srgbClr val="FFFFFF"/>
                  </a:solidFill>
                  <a:sym typeface="Wingdings" charset="0"/>
                </a:rPr>
                <a:t/>
              </a:r>
              <a:br>
                <a:rPr lang="en-US" sz="1800" b="1" dirty="0">
                  <a:solidFill>
                    <a:srgbClr val="FFFFFF"/>
                  </a:solidFill>
                  <a:sym typeface="Wingdings" charset="0"/>
                </a:rPr>
              </a:br>
              <a:r>
                <a:rPr lang="en-US" sz="1800" b="1" dirty="0" smtClean="0">
                  <a:solidFill>
                    <a:srgbClr val="00FFFF"/>
                  </a:solidFill>
                  <a:sym typeface="Wingdings" charset="0"/>
                </a:rPr>
                <a:t>up to 45 </a:t>
              </a:r>
              <a:r>
                <a:rPr lang="en-US" sz="1800" b="1" dirty="0">
                  <a:solidFill>
                    <a:srgbClr val="00FFFF"/>
                  </a:solidFill>
                  <a:sym typeface="Wingdings" charset="0"/>
                </a:rPr>
                <a:t>crystals </a:t>
              </a:r>
              <a:r>
                <a:rPr lang="en-US" sz="1800" b="1" dirty="0" smtClean="0">
                  <a:solidFill>
                    <a:srgbClr val="FFFFFF"/>
                  </a:solidFill>
                </a:rPr>
                <a:t>Total </a:t>
              </a:r>
              <a:r>
                <a:rPr lang="en-US" sz="1800" b="1" dirty="0">
                  <a:solidFill>
                    <a:srgbClr val="FFFFFF"/>
                  </a:solidFill>
                </a:rPr>
                <a:t>Eff. </a:t>
              </a:r>
              <a:r>
                <a:rPr lang="en-US" sz="1800" b="1" dirty="0" smtClean="0">
                  <a:solidFill>
                    <a:srgbClr val="FFFFFF"/>
                  </a:solidFill>
                </a:rPr>
                <a:t>~22% </a:t>
              </a:r>
              <a:endParaRPr lang="en-US" sz="1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6 CuadroTexto"/>
            <p:cNvSpPr txBox="1">
              <a:spLocks noChangeArrowheads="1"/>
            </p:cNvSpPr>
            <p:nvPr/>
          </p:nvSpPr>
          <p:spPr bwMode="auto">
            <a:xfrm>
              <a:off x="6223004" y="4359300"/>
              <a:ext cx="2956877" cy="142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FF"/>
                  </a:solidFill>
                </a:rPr>
                <a:t>AGATA+</a:t>
              </a:r>
              <a:r>
                <a:rPr lang="en-US" sz="1800" b="1" dirty="0" smtClean="0">
                  <a:solidFill>
                    <a:srgbClr val="FFFFFF"/>
                  </a:solidFill>
                </a:rPr>
                <a:t>VAMOS+ …</a:t>
              </a:r>
              <a:endParaRPr lang="en-US" sz="1800" b="1" dirty="0">
                <a:solidFill>
                  <a:srgbClr val="FFFFFF"/>
                </a:solidFill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FF"/>
                  </a:solidFill>
                </a:rPr>
                <a:t>“backward</a:t>
              </a:r>
              <a:r>
                <a:rPr lang="en-US" sz="1800" b="1" dirty="0" smtClean="0">
                  <a:solidFill>
                    <a:srgbClr val="FFFFFF"/>
                  </a:solidFill>
                </a:rPr>
                <a:t>”</a:t>
              </a:r>
            </a:p>
            <a:p>
              <a:pPr algn="ctr"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i="1" dirty="0" smtClean="0">
                  <a:solidFill>
                    <a:srgbClr val="00FFFF"/>
                  </a:solidFill>
                  <a:latin typeface="Corbel"/>
                  <a:cs typeface="Corbel"/>
                </a:rPr>
                <a:t>EXOTIC (ISOL) </a:t>
              </a:r>
            </a:p>
            <a:p>
              <a:pPr algn="ctr"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i="1" dirty="0" smtClean="0">
                  <a:solidFill>
                    <a:srgbClr val="00FFFF"/>
                  </a:solidFill>
                  <a:latin typeface="Corbel"/>
                  <a:cs typeface="Corbel"/>
                </a:rPr>
                <a:t>&amp; STABLE BEAMS</a:t>
              </a:r>
            </a:p>
            <a:p>
              <a:pPr algn="ctr"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i="1" u="sng" dirty="0" smtClean="0">
                  <a:solidFill>
                    <a:srgbClr val="00FFFF"/>
                  </a:solidFill>
                  <a:latin typeface="Corbel"/>
                  <a:cs typeface="Corbel"/>
                </a:rPr>
                <a:t>6 experiments in 2015</a:t>
              </a:r>
              <a:endParaRPr lang="en-US" sz="2000" b="1" i="1" u="sng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sp>
          <p:nvSpPr>
            <p:cNvPr id="7" name="33 Flecha derecha"/>
            <p:cNvSpPr/>
            <p:nvPr/>
          </p:nvSpPr>
          <p:spPr>
            <a:xfrm>
              <a:off x="5937255" y="948023"/>
              <a:ext cx="285750" cy="5000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8" name="Picture 4" descr="C:\Documents and Settings\Gilles\Mes documents\Agata\ADatGANIL\implantation-45deg-v3-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692" y="1989681"/>
              <a:ext cx="2801937" cy="216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uppo 9"/>
          <p:cNvGrpSpPr/>
          <p:nvPr/>
        </p:nvGrpSpPr>
        <p:grpSpPr>
          <a:xfrm>
            <a:off x="3682989" y="730536"/>
            <a:ext cx="2813580" cy="5055821"/>
            <a:chOff x="2686050" y="730536"/>
            <a:chExt cx="3475594" cy="5055821"/>
          </a:xfrm>
        </p:grpSpPr>
        <p:sp>
          <p:nvSpPr>
            <p:cNvPr id="11" name="6 CuadroTexto"/>
            <p:cNvSpPr txBox="1">
              <a:spLocks noChangeArrowheads="1"/>
            </p:cNvSpPr>
            <p:nvPr/>
          </p:nvSpPr>
          <p:spPr bwMode="auto">
            <a:xfrm>
              <a:off x="3179573" y="730536"/>
              <a:ext cx="2725737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FF"/>
                  </a:solidFill>
                  <a:sym typeface="Wingdings" charset="0"/>
                </a:rPr>
                <a:t>GSI: 2012-</a:t>
              </a:r>
              <a:r>
                <a:rPr lang="en-US" sz="1800" b="1" dirty="0" smtClean="0">
                  <a:solidFill>
                    <a:srgbClr val="FFFFFF"/>
                  </a:solidFill>
                  <a:sym typeface="Wingdings" charset="0"/>
                </a:rPr>
                <a:t>2014</a:t>
              </a:r>
              <a:r>
                <a:rPr lang="en-US" sz="1800" b="1" dirty="0">
                  <a:solidFill>
                    <a:srgbClr val="FFFFFF"/>
                  </a:solidFill>
                  <a:sym typeface="Wingdings" charset="0"/>
                </a:rPr>
                <a:t/>
              </a:r>
              <a:br>
                <a:rPr lang="en-US" sz="1800" b="1" dirty="0">
                  <a:solidFill>
                    <a:srgbClr val="FFFFFF"/>
                  </a:solidFill>
                  <a:sym typeface="Wingdings" charset="0"/>
                </a:rPr>
              </a:br>
              <a:r>
                <a:rPr lang="en-US" sz="1800" b="1" dirty="0" smtClean="0">
                  <a:solidFill>
                    <a:srgbClr val="00FFFF"/>
                  </a:solidFill>
                  <a:sym typeface="Wingdings" charset="0"/>
                </a:rPr>
                <a:t>22 crystals</a:t>
              </a:r>
              <a:endParaRPr lang="en-US" sz="1800" b="1" dirty="0">
                <a:solidFill>
                  <a:srgbClr val="00FFFF"/>
                </a:solidFill>
                <a:sym typeface="Wingdings" charset="0"/>
              </a:endParaRP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FF"/>
                  </a:solidFill>
                </a:rPr>
                <a:t>Total Eff.~10% </a:t>
              </a:r>
            </a:p>
          </p:txBody>
        </p:sp>
        <p:sp>
          <p:nvSpPr>
            <p:cNvPr id="12" name="32 Flecha derecha"/>
            <p:cNvSpPr/>
            <p:nvPr/>
          </p:nvSpPr>
          <p:spPr>
            <a:xfrm>
              <a:off x="2686050" y="948023"/>
              <a:ext cx="285750" cy="5000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" name="6 CuadroTexto"/>
            <p:cNvSpPr txBox="1">
              <a:spLocks noChangeArrowheads="1"/>
            </p:cNvSpPr>
            <p:nvPr/>
          </p:nvSpPr>
          <p:spPr bwMode="auto">
            <a:xfrm>
              <a:off x="2816781" y="4359300"/>
              <a:ext cx="3344863" cy="1427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FF"/>
                  </a:solidFill>
                </a:rPr>
                <a:t>AGATA + </a:t>
              </a:r>
              <a:r>
                <a:rPr lang="en-US" sz="1800" b="1" dirty="0" smtClean="0">
                  <a:solidFill>
                    <a:srgbClr val="FFFFFF"/>
                  </a:solidFill>
                </a:rPr>
                <a:t>Hector</a:t>
              </a:r>
              <a:r>
                <a:rPr lang="en-US" sz="1800" b="1" baseline="30000" dirty="0" smtClean="0">
                  <a:solidFill>
                    <a:srgbClr val="FFFFFF"/>
                  </a:solidFill>
                </a:rPr>
                <a:t>+ </a:t>
              </a:r>
              <a:r>
                <a:rPr lang="en-US" sz="1800" b="1" dirty="0" smtClean="0">
                  <a:solidFill>
                    <a:srgbClr val="FFFFFF"/>
                  </a:solidFill>
                </a:rPr>
                <a:t>+</a:t>
              </a:r>
              <a:r>
                <a:rPr lang="en-US" sz="1800" b="1" baseline="30000" dirty="0" smtClean="0">
                  <a:solidFill>
                    <a:srgbClr val="FFFFFF"/>
                  </a:solidFill>
                </a:rPr>
                <a:t> </a:t>
              </a:r>
              <a:r>
                <a:rPr lang="en-US" sz="1800" b="1" dirty="0" smtClean="0">
                  <a:solidFill>
                    <a:srgbClr val="FFFFFF"/>
                  </a:solidFill>
                </a:rPr>
                <a:t>FRS</a:t>
              </a:r>
              <a:endParaRPr lang="en-US" sz="1800" b="1" dirty="0">
                <a:solidFill>
                  <a:srgbClr val="FFFFFF"/>
                </a:solidFill>
              </a:endParaRP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FF"/>
                  </a:solidFill>
                </a:rPr>
                <a:t>“forward</a:t>
              </a:r>
              <a:r>
                <a:rPr lang="en-US" sz="1800" b="1" dirty="0" smtClean="0">
                  <a:solidFill>
                    <a:srgbClr val="FFFFFF"/>
                  </a:solidFill>
                </a:rPr>
                <a:t>”</a:t>
              </a:r>
            </a:p>
            <a:p>
              <a:pPr algn="ctr"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i="1" dirty="0" smtClean="0">
                  <a:solidFill>
                    <a:srgbClr val="00FFFF"/>
                  </a:solidFill>
                  <a:latin typeface="Corbel"/>
                  <a:cs typeface="Corbel"/>
                </a:rPr>
                <a:t>RELATIVISTIC </a:t>
              </a:r>
            </a:p>
            <a:p>
              <a:pPr algn="ctr"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i="1" dirty="0" smtClean="0">
                  <a:solidFill>
                    <a:srgbClr val="00FFFF"/>
                  </a:solidFill>
                  <a:latin typeface="Corbel"/>
                  <a:cs typeface="Corbel"/>
                </a:rPr>
                <a:t>EXOTIC BEAMS</a:t>
              </a:r>
            </a:p>
            <a:p>
              <a:pPr algn="ctr" defTabSz="457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i="1" u="sng" dirty="0" smtClean="0">
                  <a:solidFill>
                    <a:srgbClr val="00FFFF"/>
                  </a:solidFill>
                  <a:latin typeface="Corbel"/>
                  <a:cs typeface="Corbel"/>
                </a:rPr>
                <a:t>7 experiments</a:t>
              </a:r>
              <a:endParaRPr lang="en-US" sz="2000" b="1" i="1" u="sng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201" y="1982546"/>
              <a:ext cx="3033712" cy="217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9" descr="IMGP03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88" y="2003722"/>
            <a:ext cx="2249488" cy="215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2009537" y="6147409"/>
            <a:ext cx="5528527" cy="461665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+mn-ea"/>
                <a:cs typeface="Calibri" charset="0"/>
                <a:sym typeface="Wingdings"/>
              </a:rPr>
              <a:t></a:t>
            </a:r>
            <a:r>
              <a:rPr lang="en-US" sz="2400" b="1" dirty="0" smtClean="0">
                <a:solidFill>
                  <a:srgbClr val="0000FF"/>
                </a:solidFill>
                <a:latin typeface="Calibri" charset="0"/>
                <a:ea typeface="+mn-ea"/>
                <a:cs typeface="Calibri" charset="0"/>
                <a:sym typeface="Wingdings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Calibri" charset="0"/>
                <a:ea typeface="+mn-ea"/>
                <a:cs typeface="Calibri" charset="0"/>
              </a:rPr>
              <a:t>From 2020 at LNL at SPES (ISOL Beams)</a:t>
            </a:r>
            <a:endParaRPr lang="it-IT" sz="24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7" name="Rectangle 15"/>
          <p:cNvSpPr txBox="1">
            <a:spLocks noChangeArrowheads="1"/>
          </p:cNvSpPr>
          <p:nvPr/>
        </p:nvSpPr>
        <p:spPr>
          <a:xfrm>
            <a:off x="0" y="35041"/>
            <a:ext cx="9144000" cy="10160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457200">
              <a:defRPr/>
            </a:pPr>
            <a:r>
              <a:rPr lang="en-US" sz="3100" b="1" dirty="0" smtClean="0">
                <a:solidFill>
                  <a:srgbClr val="FFFF00"/>
                </a:solidFill>
                <a:latin typeface="Calibri" charset="0"/>
                <a:cs typeface="Calibri" charset="0"/>
              </a:rPr>
              <a:t>The AGATA Evolution Towards 1</a:t>
            </a:r>
            <a:r>
              <a:rPr lang="en-US" sz="3100" b="1" dirty="0" smtClean="0">
                <a:solidFill>
                  <a:srgbClr val="FFFF00"/>
                </a:solidFill>
                <a:latin typeface="Symbol" charset="0"/>
                <a:cs typeface="Calibri" charset="0"/>
              </a:rPr>
              <a:t>p </a:t>
            </a:r>
            <a:endParaRPr lang="en-US" sz="3200" dirty="0">
              <a:solidFill>
                <a:srgbClr val="FFFF00"/>
              </a:solidFill>
              <a:latin typeface="Calibri" charset="0"/>
              <a:cs typeface="Calibri" charset="0"/>
            </a:endParaRPr>
          </a:p>
        </p:txBody>
      </p:sp>
      <p:pic>
        <p:nvPicPr>
          <p:cNvPr id="18" name="Picture 17" descr="CIMG1535.JPG"/>
          <p:cNvPicPr>
            <a:picLocks noChangeAspect="1"/>
          </p:cNvPicPr>
          <p:nvPr/>
        </p:nvPicPr>
        <p:blipFill>
          <a:blip r:embed="rId5" cstate="print"/>
          <a:srcRect r="27791" b="8106"/>
          <a:stretch>
            <a:fillRect/>
          </a:stretch>
        </p:blipFill>
        <p:spPr>
          <a:xfrm>
            <a:off x="158737" y="2614077"/>
            <a:ext cx="1308422" cy="1248834"/>
          </a:xfrm>
          <a:prstGeom prst="rect">
            <a:avLst/>
          </a:prstGeom>
        </p:spPr>
      </p:pic>
      <p:sp>
        <p:nvSpPr>
          <p:cNvPr id="19" name="5 CuadroTexto"/>
          <p:cNvSpPr txBox="1">
            <a:spLocks noChangeArrowheads="1"/>
          </p:cNvSpPr>
          <p:nvPr/>
        </p:nvSpPr>
        <p:spPr bwMode="auto">
          <a:xfrm>
            <a:off x="74084" y="847921"/>
            <a:ext cx="153753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00FF"/>
                </a:solidFill>
                <a:sym typeface="Wingdings" charset="0"/>
              </a:rPr>
              <a:t>LNL</a:t>
            </a:r>
            <a:endParaRPr lang="en-US" sz="2000" b="1" dirty="0">
              <a:solidFill>
                <a:srgbClr val="0000FF"/>
              </a:solidFill>
              <a:sym typeface="Wingdings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00FF"/>
                </a:solidFill>
                <a:sym typeface="Wingdings" charset="0"/>
              </a:rPr>
              <a:t>2</a:t>
            </a:r>
            <a:r>
              <a:rPr lang="en-US" sz="2000" b="1" dirty="0" smtClean="0">
                <a:solidFill>
                  <a:srgbClr val="0000FF"/>
                </a:solidFill>
              </a:rPr>
              <a:t>009</a:t>
            </a:r>
            <a:r>
              <a:rPr lang="en-US" sz="2000" b="1" dirty="0">
                <a:solidFill>
                  <a:srgbClr val="0000FF"/>
                </a:solidFill>
                <a:sym typeface="Wingdings" charset="0"/>
              </a:rPr>
              <a:t/>
            </a:r>
            <a:br>
              <a:rPr lang="en-US" sz="2000" b="1" dirty="0">
                <a:solidFill>
                  <a:srgbClr val="0000FF"/>
                </a:solidFill>
                <a:sym typeface="Wingdings" charset="0"/>
              </a:rPr>
            </a:br>
            <a:endParaRPr lang="en-US" sz="2000" b="1" dirty="0" smtClean="0">
              <a:solidFill>
                <a:srgbClr val="0000FF"/>
              </a:solidFill>
              <a:sym typeface="Wingdings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FF"/>
                </a:solidFill>
                <a:sym typeface="Wingdings" charset="0"/>
              </a:rPr>
              <a:t>9 crystals</a:t>
            </a:r>
            <a:endParaRPr lang="en-US" sz="1600" dirty="0">
              <a:solidFill>
                <a:srgbClr val="0000FF"/>
              </a:solidFill>
              <a:sym typeface="Wingdings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00FF"/>
                </a:solidFill>
              </a:rPr>
              <a:t>Eff</a:t>
            </a:r>
            <a:r>
              <a:rPr lang="en-US" sz="2000" b="1" dirty="0">
                <a:solidFill>
                  <a:srgbClr val="0000FF"/>
                </a:solidFill>
              </a:rPr>
              <a:t>. </a:t>
            </a:r>
            <a:r>
              <a:rPr lang="en-US" sz="2000" b="1" dirty="0" smtClean="0">
                <a:solidFill>
                  <a:srgbClr val="0000FF"/>
                </a:solidFill>
              </a:rPr>
              <a:t>~3.5%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0" name="5 CuadroTexto"/>
          <p:cNvSpPr txBox="1">
            <a:spLocks noChangeArrowheads="1"/>
          </p:cNvSpPr>
          <p:nvPr/>
        </p:nvSpPr>
        <p:spPr bwMode="auto">
          <a:xfrm rot="16200000">
            <a:off x="-552326" y="4852259"/>
            <a:ext cx="26615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FF"/>
                </a:solidFill>
              </a:rPr>
              <a:t>AGATA “Demonstrator”</a:t>
            </a:r>
          </a:p>
        </p:txBody>
      </p:sp>
    </p:spTree>
    <p:extLst>
      <p:ext uri="{BB962C8B-B14F-4D97-AF65-F5344CB8AC3E}">
        <p14:creationId xmlns:p14="http://schemas.microsoft.com/office/powerpoint/2010/main" val="4045874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o 4"/>
          <p:cNvGrpSpPr/>
          <p:nvPr/>
        </p:nvGrpSpPr>
        <p:grpSpPr>
          <a:xfrm>
            <a:off x="5796136" y="3009886"/>
            <a:ext cx="2965129" cy="2880320"/>
            <a:chOff x="5034043" y="668351"/>
            <a:chExt cx="4171962" cy="4517558"/>
          </a:xfrm>
        </p:grpSpPr>
        <p:sp>
          <p:nvSpPr>
            <p:cNvPr id="56" name="Rettangolo 5"/>
            <p:cNvSpPr/>
            <p:nvPr/>
          </p:nvSpPr>
          <p:spPr>
            <a:xfrm>
              <a:off x="5048711" y="668351"/>
              <a:ext cx="4037971" cy="451755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57" name="Immagine 6"/>
            <p:cNvPicPr>
              <a:picLocks noChangeAspect="1"/>
            </p:cNvPicPr>
            <p:nvPr/>
          </p:nvPicPr>
          <p:blipFill rotWithShape="1">
            <a:blip r:embed="rId2"/>
            <a:srcRect b="1053"/>
            <a:stretch/>
          </p:blipFill>
          <p:spPr>
            <a:xfrm>
              <a:off x="5034043" y="670642"/>
              <a:ext cx="2780612" cy="4440395"/>
            </a:xfrm>
            <a:prstGeom prst="rect">
              <a:avLst/>
            </a:prstGeom>
          </p:spPr>
        </p:pic>
        <p:sp>
          <p:nvSpPr>
            <p:cNvPr id="59" name="Rettangolo 8"/>
            <p:cNvSpPr/>
            <p:nvPr/>
          </p:nvSpPr>
          <p:spPr>
            <a:xfrm>
              <a:off x="7808395" y="766958"/>
              <a:ext cx="1053741" cy="85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1600" b="1" dirty="0" smtClean="0">
                  <a:solidFill>
                    <a:srgbClr val="CC0099"/>
                  </a:solidFill>
                  <a:latin typeface="Symbol" charset="2"/>
                  <a:ea typeface="+mn-ea"/>
                  <a:cs typeface="Symbol" charset="2"/>
                </a:rPr>
                <a:t>(</a:t>
              </a:r>
              <a:r>
                <a:rPr lang="it-IT" sz="1600" b="1" dirty="0" err="1" smtClean="0">
                  <a:solidFill>
                    <a:srgbClr val="CC0099"/>
                  </a:solidFill>
                  <a:latin typeface="Symbol" charset="2"/>
                  <a:ea typeface="+mn-ea"/>
                  <a:cs typeface="Symbol" charset="2"/>
                </a:rPr>
                <a:t>a,a</a:t>
              </a:r>
              <a:r>
                <a:rPr lang="it-IT" sz="1600" b="1" dirty="0" smtClean="0">
                  <a:solidFill>
                    <a:srgbClr val="CC0099"/>
                  </a:solidFill>
                  <a:latin typeface="Symbol" charset="2"/>
                  <a:ea typeface="+mn-ea"/>
                  <a:cs typeface="Symbol" charset="2"/>
                </a:rPr>
                <a:t>’)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1600" b="1" dirty="0" smtClean="0">
                  <a:solidFill>
                    <a:srgbClr val="CC0099"/>
                  </a:solidFill>
                  <a:latin typeface="Corbel"/>
                  <a:ea typeface="+mn-ea"/>
                  <a:cs typeface="Corbel"/>
                </a:rPr>
                <a:t>KVI</a:t>
              </a:r>
              <a:endParaRPr lang="it-IT" sz="1600" b="1" dirty="0">
                <a:solidFill>
                  <a:srgbClr val="CC0099"/>
                </a:solidFill>
                <a:latin typeface="Corbel"/>
                <a:ea typeface="+mn-ea"/>
                <a:cs typeface="Corbel"/>
              </a:endParaRPr>
            </a:p>
          </p:txBody>
        </p:sp>
        <p:sp>
          <p:nvSpPr>
            <p:cNvPr id="60" name="Rettangolo 9"/>
            <p:cNvSpPr/>
            <p:nvPr/>
          </p:nvSpPr>
          <p:spPr>
            <a:xfrm>
              <a:off x="7610958" y="2038754"/>
              <a:ext cx="1595047" cy="12429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1400" b="1" dirty="0" smtClean="0">
                  <a:solidFill>
                    <a:srgbClr val="008000"/>
                  </a:solidFill>
                  <a:latin typeface="Symbol" charset="2"/>
                  <a:ea typeface="+mn-ea"/>
                  <a:cs typeface="Symbol" charset="2"/>
                </a:rPr>
                <a:t>(</a:t>
              </a:r>
              <a:r>
                <a:rPr lang="it-IT" sz="1400" b="1" baseline="30000" dirty="0" smtClean="0">
                  <a:solidFill>
                    <a:srgbClr val="008000"/>
                  </a:solidFill>
                  <a:latin typeface="Arial"/>
                  <a:ea typeface="+mn-ea"/>
                  <a:cs typeface="Symbol" charset="2"/>
                </a:rPr>
                <a:t>17</a:t>
              </a:r>
              <a:r>
                <a:rPr lang="it-IT" sz="1400" b="1" dirty="0" smtClean="0">
                  <a:solidFill>
                    <a:srgbClr val="008000"/>
                  </a:solidFill>
                  <a:latin typeface="Arial"/>
                  <a:ea typeface="+mn-ea"/>
                  <a:cs typeface="Symbol" charset="2"/>
                </a:rPr>
                <a:t>O,</a:t>
              </a:r>
              <a:r>
                <a:rPr lang="it-IT" sz="1400" b="1" baseline="30000" dirty="0" smtClean="0">
                  <a:solidFill>
                    <a:srgbClr val="008000"/>
                  </a:solidFill>
                  <a:latin typeface="Arial"/>
                  <a:ea typeface="+mn-ea"/>
                  <a:cs typeface="Symbol" charset="2"/>
                </a:rPr>
                <a:t>17</a:t>
              </a:r>
              <a:r>
                <a:rPr lang="it-IT" sz="1400" b="1" dirty="0" smtClean="0">
                  <a:solidFill>
                    <a:srgbClr val="008000"/>
                  </a:solidFill>
                  <a:latin typeface="Arial"/>
                  <a:ea typeface="+mn-ea"/>
                  <a:cs typeface="Symbol" charset="2"/>
                </a:rPr>
                <a:t>O</a:t>
              </a:r>
              <a:r>
                <a:rPr lang="it-IT" sz="1400" b="1" dirty="0" smtClean="0">
                  <a:solidFill>
                    <a:srgbClr val="008000"/>
                  </a:solidFill>
                  <a:latin typeface="Symbol" charset="2"/>
                  <a:ea typeface="+mn-ea"/>
                  <a:cs typeface="Symbol" charset="2"/>
                </a:rPr>
                <a:t>’)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1400" b="1" dirty="0" smtClean="0">
                  <a:solidFill>
                    <a:srgbClr val="008000"/>
                  </a:solidFill>
                  <a:latin typeface="Corbel"/>
                  <a:ea typeface="+mn-ea"/>
                  <a:cs typeface="Corbel"/>
                </a:rPr>
                <a:t>AGATA-LNL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i="1" dirty="0" err="1" smtClean="0">
                  <a:solidFill>
                    <a:srgbClr val="FF0000"/>
                  </a:solidFill>
                  <a:latin typeface="Corbel"/>
                  <a:ea typeface="+mn-ea"/>
                  <a:cs typeface="Corbel"/>
                </a:rPr>
                <a:t>Inelastic</a:t>
              </a:r>
              <a:r>
                <a:rPr lang="it-IT" sz="1200" b="1" i="1" dirty="0" smtClean="0">
                  <a:solidFill>
                    <a:srgbClr val="FF0000"/>
                  </a:solidFill>
                  <a:latin typeface="Corbel"/>
                  <a:ea typeface="+mn-ea"/>
                  <a:cs typeface="Corbel"/>
                </a:rPr>
                <a:t> 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i="1" dirty="0" err="1" smtClean="0">
                  <a:solidFill>
                    <a:srgbClr val="FF0000"/>
                  </a:solidFill>
                  <a:latin typeface="Corbel"/>
                  <a:ea typeface="+mn-ea"/>
                  <a:cs typeface="Corbel"/>
                </a:rPr>
                <a:t>scattering</a:t>
              </a:r>
              <a:endParaRPr lang="it-IT" sz="1200" b="1" i="1" dirty="0">
                <a:solidFill>
                  <a:srgbClr val="FF0000"/>
                </a:solidFill>
                <a:latin typeface="Corbel"/>
                <a:ea typeface="+mn-ea"/>
                <a:cs typeface="Corbel"/>
              </a:endParaRPr>
            </a:p>
          </p:txBody>
        </p:sp>
        <p:sp>
          <p:nvSpPr>
            <p:cNvPr id="61" name="Rettangolo 10"/>
            <p:cNvSpPr/>
            <p:nvPr/>
          </p:nvSpPr>
          <p:spPr>
            <a:xfrm>
              <a:off x="7566944" y="3457453"/>
              <a:ext cx="1613090" cy="85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1600" b="1" dirty="0" smtClean="0">
                  <a:solidFill>
                    <a:srgbClr val="181EB3"/>
                  </a:solidFill>
                  <a:latin typeface="Symbol" charset="2"/>
                  <a:ea typeface="+mn-ea"/>
                  <a:cs typeface="Symbol" charset="2"/>
                </a:rPr>
                <a:t>(</a:t>
              </a:r>
              <a:r>
                <a:rPr lang="it-IT" sz="1600" b="1" dirty="0" err="1" smtClean="0">
                  <a:solidFill>
                    <a:srgbClr val="181EB3"/>
                  </a:solidFill>
                  <a:latin typeface="Symbol" charset="2"/>
                  <a:ea typeface="+mn-ea"/>
                  <a:cs typeface="Symbol" charset="2"/>
                </a:rPr>
                <a:t>g,g</a:t>
              </a:r>
              <a:r>
                <a:rPr lang="it-IT" sz="1600" b="1" dirty="0" smtClean="0">
                  <a:solidFill>
                    <a:srgbClr val="181EB3"/>
                  </a:solidFill>
                  <a:latin typeface="Symbol" charset="2"/>
                  <a:ea typeface="+mn-ea"/>
                  <a:cs typeface="Symbol" charset="2"/>
                </a:rPr>
                <a:t>’)</a:t>
              </a:r>
            </a:p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sz="1600" b="1" dirty="0" smtClean="0">
                  <a:solidFill>
                    <a:srgbClr val="181EB3"/>
                  </a:solidFill>
                  <a:latin typeface="Corbel"/>
                  <a:ea typeface="+mn-ea"/>
                  <a:cs typeface="Corbel"/>
                </a:rPr>
                <a:t>Darmstadt</a:t>
              </a:r>
              <a:endParaRPr lang="it-IT" sz="1600" b="1" dirty="0">
                <a:solidFill>
                  <a:srgbClr val="181EB3"/>
                </a:solidFill>
                <a:latin typeface="Corbel"/>
                <a:ea typeface="+mn-ea"/>
                <a:cs typeface="Corbel"/>
              </a:endParaRPr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0" y="-36096"/>
            <a:ext cx="45346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dirty="0" smtClean="0">
                <a:solidFill>
                  <a:srgbClr val="FFFF00"/>
                </a:solidFill>
                <a:latin typeface="Corbel"/>
                <a:ea typeface="+mn-ea"/>
                <a:cs typeface="Corbel"/>
              </a:rPr>
              <a:t>AGATA@LNL </a:t>
            </a:r>
            <a:r>
              <a:rPr lang="it-IT" sz="3200" b="1" dirty="0" err="1" smtClean="0">
                <a:solidFill>
                  <a:srgbClr val="FFFF00"/>
                </a:solidFill>
                <a:latin typeface="Corbel"/>
                <a:ea typeface="+mn-ea"/>
                <a:cs typeface="Corbel"/>
              </a:rPr>
              <a:t>Highlights</a:t>
            </a:r>
            <a:endParaRPr lang="it-IT" sz="2800" b="1" dirty="0" smtClean="0">
              <a:solidFill>
                <a:srgbClr val="FFFF00"/>
              </a:solidFill>
              <a:latin typeface="Corbel"/>
              <a:ea typeface="+mn-ea"/>
              <a:cs typeface="Corbel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716016" y="260648"/>
            <a:ext cx="4192077" cy="2589947"/>
            <a:chOff x="3472954" y="1009651"/>
            <a:chExt cx="5549835" cy="3667644"/>
          </a:xfrm>
        </p:grpSpPr>
        <p:sp>
          <p:nvSpPr>
            <p:cNvPr id="2" name="CasellaDiTesto 1"/>
            <p:cNvSpPr txBox="1"/>
            <p:nvPr/>
          </p:nvSpPr>
          <p:spPr>
            <a:xfrm>
              <a:off x="3952434" y="1395936"/>
              <a:ext cx="1490485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it-IT" dirty="0">
                <a:solidFill>
                  <a:srgbClr val="0000FF"/>
                </a:solidFill>
                <a:latin typeface="Corbel"/>
                <a:ea typeface="+mn-ea"/>
                <a:cs typeface="Corbel"/>
              </a:endParaRPr>
            </a:p>
          </p:txBody>
        </p:sp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38"/>
            <a:stretch/>
          </p:blipFill>
          <p:spPr bwMode="auto">
            <a:xfrm>
              <a:off x="3472954" y="1018383"/>
              <a:ext cx="5549835" cy="365891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/>
          </p:spPr>
        </p:pic>
        <p:pic>
          <p:nvPicPr>
            <p:cNvPr id="4" name="Picture 3" descr="povnuc_pd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112" y="1401987"/>
              <a:ext cx="1390044" cy="103411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 descr="dipole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639" y="2545492"/>
              <a:ext cx="1176639" cy="900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36"/>
            <p:cNvSpPr txBox="1">
              <a:spLocks noChangeArrowheads="1"/>
            </p:cNvSpPr>
            <p:nvPr/>
          </p:nvSpPr>
          <p:spPr bwMode="auto">
            <a:xfrm>
              <a:off x="7508809" y="3148212"/>
              <a:ext cx="844422" cy="35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b="1" dirty="0" smtClean="0">
                  <a:solidFill>
                    <a:srgbClr val="FFFFFF"/>
                  </a:solidFill>
                  <a:latin typeface="Calibri"/>
                  <a:ea typeface="+mn-ea"/>
                  <a:cs typeface="Calibri"/>
                </a:rPr>
                <a:t>GIANT </a:t>
              </a:r>
            </a:p>
          </p:txBody>
        </p:sp>
        <p:sp>
          <p:nvSpPr>
            <p:cNvPr id="7" name="Text Box 36"/>
            <p:cNvSpPr txBox="1">
              <a:spLocks noChangeArrowheads="1"/>
            </p:cNvSpPr>
            <p:nvPr/>
          </p:nvSpPr>
          <p:spPr bwMode="auto">
            <a:xfrm>
              <a:off x="4099217" y="1376766"/>
              <a:ext cx="1263387" cy="35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200" b="1" dirty="0" smtClean="0">
                  <a:solidFill>
                    <a:srgbClr val="FFFFFF"/>
                  </a:solidFill>
                  <a:latin typeface="Calibri"/>
                  <a:ea typeface="+mn-ea"/>
                  <a:cs typeface="Calibri"/>
                </a:rPr>
                <a:t>PYGMY </a:t>
              </a:r>
            </a:p>
          </p:txBody>
        </p:sp>
        <p:sp>
          <p:nvSpPr>
            <p:cNvPr id="8" name="Text Box 36"/>
            <p:cNvSpPr txBox="1">
              <a:spLocks noChangeArrowheads="1"/>
            </p:cNvSpPr>
            <p:nvPr/>
          </p:nvSpPr>
          <p:spPr bwMode="auto">
            <a:xfrm>
              <a:off x="5760884" y="1213593"/>
              <a:ext cx="3105890" cy="566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400" b="1" dirty="0" smtClean="0">
                  <a:solidFill>
                    <a:srgbClr val="FFFFFF"/>
                  </a:solidFill>
                  <a:latin typeface="Calibri"/>
                  <a:ea typeface="+mn-ea"/>
                  <a:cs typeface="Calibri"/>
                </a:rPr>
                <a:t>DIPOLE </a:t>
              </a:r>
              <a:r>
                <a:rPr lang="it-IT" sz="2400" b="1" dirty="0" err="1" smtClean="0">
                  <a:solidFill>
                    <a:srgbClr val="FFFFFF"/>
                  </a:solidFill>
                  <a:latin typeface="Calibri"/>
                  <a:ea typeface="+mn-ea"/>
                  <a:cs typeface="Calibri"/>
                </a:rPr>
                <a:t>response</a:t>
              </a:r>
              <a:endParaRPr lang="it-IT" sz="2400" b="1" dirty="0" smtClean="0">
                <a:solidFill>
                  <a:srgbClr val="FFFFFF"/>
                </a:solidFill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3939504" y="1009651"/>
              <a:ext cx="376666" cy="435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400" dirty="0" err="1" smtClean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n</a:t>
              </a:r>
              <a:endParaRPr lang="it-IT" sz="1400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020707" y="2787863"/>
              <a:ext cx="844422" cy="1371641"/>
              <a:chOff x="4774480" y="2787863"/>
              <a:chExt cx="844422" cy="1371641"/>
            </a:xfrm>
          </p:grpSpPr>
          <p:cxnSp>
            <p:nvCxnSpPr>
              <p:cNvPr id="12" name="Connettore 1 11"/>
              <p:cNvCxnSpPr/>
              <p:nvPr/>
            </p:nvCxnSpPr>
            <p:spPr>
              <a:xfrm flipH="1">
                <a:off x="4846563" y="3196695"/>
                <a:ext cx="12958" cy="962809"/>
              </a:xfrm>
              <a:prstGeom prst="line">
                <a:avLst/>
              </a:prstGeom>
              <a:ln w="38100" cmpd="sng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 Box 36"/>
              <p:cNvSpPr txBox="1">
                <a:spLocks noChangeArrowheads="1"/>
              </p:cNvSpPr>
              <p:nvPr/>
            </p:nvSpPr>
            <p:spPr bwMode="auto">
              <a:xfrm>
                <a:off x="4774480" y="2787863"/>
                <a:ext cx="844422" cy="4939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2000" dirty="0" smtClean="0">
                    <a:solidFill>
                      <a:srgbClr val="FFFFFF"/>
                    </a:solidFill>
                    <a:latin typeface="Calibri"/>
                    <a:ea typeface="+mn-ea"/>
                    <a:cs typeface="Calibri"/>
                  </a:rPr>
                  <a:t>S</a:t>
                </a:r>
                <a:r>
                  <a:rPr lang="it-IT" sz="2000" baseline="-25000" dirty="0" smtClean="0">
                    <a:solidFill>
                      <a:srgbClr val="FFFFFF"/>
                    </a:solidFill>
                    <a:latin typeface="Calibri"/>
                    <a:ea typeface="+mn-ea"/>
                    <a:cs typeface="Calibri"/>
                  </a:rPr>
                  <a:t>n</a:t>
                </a:r>
                <a:r>
                  <a:rPr lang="it-IT" sz="2000" dirty="0" smtClean="0">
                    <a:solidFill>
                      <a:srgbClr val="FFFFFF"/>
                    </a:solidFill>
                    <a:latin typeface="Calibri"/>
                    <a:ea typeface="+mn-ea"/>
                    <a:cs typeface="Calibri"/>
                  </a:rPr>
                  <a:t> </a:t>
                </a:r>
              </a:p>
            </p:txBody>
          </p:sp>
        </p:grpSp>
        <p:sp>
          <p:nvSpPr>
            <p:cNvPr id="40" name="Text Box 36"/>
            <p:cNvSpPr txBox="1">
              <a:spLocks noChangeArrowheads="1"/>
            </p:cNvSpPr>
            <p:nvPr/>
          </p:nvSpPr>
          <p:spPr bwMode="auto">
            <a:xfrm>
              <a:off x="3937749" y="3095595"/>
              <a:ext cx="988889" cy="417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 dirty="0" err="1" smtClean="0">
                  <a:solidFill>
                    <a:srgbClr val="FFFFFF"/>
                  </a:solidFill>
                  <a:latin typeface="Calibri"/>
                  <a:ea typeface="+mn-ea"/>
                  <a:cs typeface="Calibri"/>
                </a:rPr>
                <a:t>Few</a:t>
              </a:r>
              <a:r>
                <a:rPr lang="it-IT" sz="1600" b="1" dirty="0" smtClean="0">
                  <a:solidFill>
                    <a:srgbClr val="FFFFFF"/>
                  </a:solidFill>
                  <a:latin typeface="Calibri"/>
                  <a:ea typeface="+mn-ea"/>
                  <a:cs typeface="Calibri"/>
                </a:rPr>
                <a:t> % </a:t>
              </a:r>
            </a:p>
          </p:txBody>
        </p:sp>
      </p:grpSp>
      <p:sp>
        <p:nvSpPr>
          <p:cNvPr id="47" name="CasellaDiTesto 13"/>
          <p:cNvSpPr txBox="1"/>
          <p:nvPr/>
        </p:nvSpPr>
        <p:spPr>
          <a:xfrm>
            <a:off x="4493230" y="5937182"/>
            <a:ext cx="5623386" cy="4688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b="1" dirty="0" smtClean="0">
                <a:solidFill>
                  <a:srgbClr val="00FFFF"/>
                </a:solidFill>
                <a:latin typeface="Corbel"/>
                <a:ea typeface="+mn-ea"/>
                <a:cs typeface="Corbel"/>
                <a:sym typeface="Wingdings"/>
              </a:rPr>
              <a:t> </a:t>
            </a:r>
            <a:r>
              <a:rPr lang="it-IT" sz="1400" b="1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MICROSCOPIC NATURE of PYGMY:</a:t>
            </a:r>
            <a:r>
              <a:rPr lang="it-IT" sz="1200" dirty="0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 </a:t>
            </a:r>
            <a:r>
              <a:rPr lang="it-IT" sz="1200" dirty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 </a:t>
            </a:r>
            <a:endParaRPr lang="it-IT" sz="1200" dirty="0" smtClean="0">
              <a:solidFill>
                <a:srgbClr val="FFFFFF"/>
              </a:solidFill>
              <a:latin typeface="Corbel"/>
              <a:ea typeface="+mn-ea"/>
              <a:cs typeface="Corbel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400" dirty="0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ISOSCALAR E1 </a:t>
            </a:r>
            <a:r>
              <a:rPr lang="it-IT" sz="1400" dirty="0" err="1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Strength</a:t>
            </a:r>
            <a:r>
              <a:rPr lang="it-IT" sz="1400" dirty="0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 in </a:t>
            </a:r>
            <a:r>
              <a:rPr lang="it-IT" sz="1400" baseline="30000" dirty="0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208</a:t>
            </a:r>
            <a:r>
              <a:rPr lang="it-IT" sz="1400" dirty="0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Pb, </a:t>
            </a:r>
            <a:r>
              <a:rPr lang="it-IT" sz="1400" baseline="30000" dirty="0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124</a:t>
            </a:r>
            <a:r>
              <a:rPr lang="it-IT" sz="1400" dirty="0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Sn, </a:t>
            </a:r>
            <a:r>
              <a:rPr lang="it-IT" sz="1400" baseline="30000" dirty="0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90</a:t>
            </a:r>
            <a:r>
              <a:rPr lang="it-IT" sz="1400" dirty="0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Zr</a:t>
            </a:r>
          </a:p>
        </p:txBody>
      </p:sp>
      <p:grpSp>
        <p:nvGrpSpPr>
          <p:cNvPr id="65" name="Gruppo 50"/>
          <p:cNvGrpSpPr>
            <a:grpSpLocks noChangeAspect="1"/>
          </p:cNvGrpSpPr>
          <p:nvPr/>
        </p:nvGrpSpPr>
        <p:grpSpPr>
          <a:xfrm>
            <a:off x="4560538" y="3489987"/>
            <a:ext cx="2099694" cy="1955237"/>
            <a:chOff x="894597" y="2661409"/>
            <a:chExt cx="3310383" cy="3082641"/>
          </a:xfrm>
        </p:grpSpPr>
        <p:cxnSp>
          <p:nvCxnSpPr>
            <p:cNvPr id="66" name="Connettore 1 34"/>
            <p:cNvCxnSpPr/>
            <p:nvPr/>
          </p:nvCxnSpPr>
          <p:spPr>
            <a:xfrm flipH="1" flipV="1">
              <a:off x="2529613" y="3980345"/>
              <a:ext cx="1448311" cy="514893"/>
            </a:xfrm>
            <a:prstGeom prst="line">
              <a:avLst/>
            </a:prstGeom>
            <a:ln w="12700" cmpd="sng">
              <a:solidFill>
                <a:srgbClr val="00FF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ttangolo 36"/>
            <p:cNvSpPr/>
            <p:nvPr/>
          </p:nvSpPr>
          <p:spPr>
            <a:xfrm>
              <a:off x="894597" y="2661409"/>
              <a:ext cx="1912249" cy="2038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600" dirty="0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5&lt; E &lt;7 </a:t>
              </a:r>
              <a:r>
                <a:rPr lang="it-IT" sz="1600" dirty="0" err="1" smtClean="0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MeV</a:t>
              </a:r>
              <a:endParaRPr lang="it-IT" sz="1600" dirty="0" smtClean="0">
                <a:solidFill>
                  <a:srgbClr val="00FFFF"/>
                </a:solidFill>
                <a:latin typeface="Corbel"/>
                <a:ea typeface="+mn-ea"/>
                <a:cs typeface="Corbe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600" dirty="0" smtClean="0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E1 </a:t>
              </a:r>
              <a:r>
                <a:rPr lang="it-IT" sz="1600" dirty="0" err="1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Isoscalar</a:t>
              </a:r>
              <a:r>
                <a:rPr lang="it-IT" sz="1600" dirty="0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  </a:t>
              </a:r>
              <a:endParaRPr lang="it-IT" sz="1600" dirty="0" smtClean="0">
                <a:solidFill>
                  <a:srgbClr val="00FFFF"/>
                </a:solidFill>
                <a:latin typeface="Corbel"/>
                <a:ea typeface="+mn-ea"/>
                <a:cs typeface="Corbe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it-IT" sz="1200" dirty="0">
                <a:solidFill>
                  <a:srgbClr val="00FFFF"/>
                </a:solidFill>
                <a:latin typeface="Corbel"/>
                <a:ea typeface="+mn-ea"/>
                <a:cs typeface="Corbe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600" dirty="0" smtClean="0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 </a:t>
              </a:r>
              <a:r>
                <a:rPr lang="it-IT" sz="1600" b="1" dirty="0" err="1" smtClean="0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n</a:t>
              </a:r>
              <a:r>
                <a:rPr lang="it-IT" sz="1600" b="1" dirty="0" smtClean="0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 </a:t>
              </a:r>
              <a:r>
                <a:rPr lang="it-IT" sz="1600" b="1" dirty="0" err="1" smtClean="0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skin</a:t>
              </a:r>
              <a:endParaRPr lang="it-IT" sz="1600" b="1" dirty="0" smtClean="0">
                <a:solidFill>
                  <a:srgbClr val="00FFFF"/>
                </a:solidFill>
                <a:latin typeface="Corbel"/>
                <a:ea typeface="+mn-ea"/>
                <a:cs typeface="Corbel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600" b="1" dirty="0" err="1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o</a:t>
              </a:r>
              <a:r>
                <a:rPr lang="it-IT" sz="1600" b="1" dirty="0" err="1" smtClean="0">
                  <a:solidFill>
                    <a:srgbClr val="00FFFF"/>
                  </a:solidFill>
                  <a:latin typeface="Corbel"/>
                  <a:ea typeface="+mn-ea"/>
                  <a:cs typeface="Corbel"/>
                </a:rPr>
                <a:t>scillation</a:t>
              </a:r>
              <a:endParaRPr lang="it-IT" sz="1600" b="1" dirty="0">
                <a:solidFill>
                  <a:srgbClr val="00FFFF"/>
                </a:solidFill>
                <a:latin typeface="Corbel"/>
                <a:ea typeface="+mn-ea"/>
                <a:cs typeface="Corbel"/>
              </a:endParaRPr>
            </a:p>
          </p:txBody>
        </p:sp>
        <p:cxnSp>
          <p:nvCxnSpPr>
            <p:cNvPr id="68" name="Connettore 1 40"/>
            <p:cNvCxnSpPr/>
            <p:nvPr/>
          </p:nvCxnSpPr>
          <p:spPr>
            <a:xfrm flipH="1">
              <a:off x="2529613" y="3132898"/>
              <a:ext cx="1561839" cy="724225"/>
            </a:xfrm>
            <a:prstGeom prst="line">
              <a:avLst/>
            </a:prstGeom>
            <a:ln w="12700" cmpd="sng">
              <a:solidFill>
                <a:srgbClr val="00FF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42"/>
            <p:cNvCxnSpPr/>
            <p:nvPr/>
          </p:nvCxnSpPr>
          <p:spPr>
            <a:xfrm flipH="1" flipV="1">
              <a:off x="2542424" y="4158839"/>
              <a:ext cx="1662556" cy="1585211"/>
            </a:xfrm>
            <a:prstGeom prst="line">
              <a:avLst/>
            </a:prstGeom>
            <a:ln w="12700" cmpd="sng">
              <a:solidFill>
                <a:srgbClr val="00FF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asellaDiTesto 48"/>
          <p:cNvSpPr txBox="1"/>
          <p:nvPr/>
        </p:nvSpPr>
        <p:spPr>
          <a:xfrm>
            <a:off x="5411668" y="6326986"/>
            <a:ext cx="3761218" cy="5114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b="1" dirty="0" smtClean="0">
                <a:solidFill>
                  <a:srgbClr val="00FFFF"/>
                </a:solidFill>
                <a:latin typeface="Corbel"/>
                <a:ea typeface="+mn-ea"/>
                <a:cs typeface="Corbel"/>
                <a:sym typeface="Wingdings"/>
              </a:rPr>
              <a:t> </a:t>
            </a:r>
            <a:r>
              <a:rPr lang="it-IT" sz="1600" b="1" dirty="0" err="1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Important</a:t>
            </a:r>
            <a:r>
              <a:rPr lang="it-IT" sz="1600" b="1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 for </a:t>
            </a:r>
            <a:r>
              <a:rPr lang="it-IT" sz="1400" b="1" dirty="0" smtClean="0">
                <a:solidFill>
                  <a:srgbClr val="00FFFF"/>
                </a:solidFill>
                <a:latin typeface="Corbel"/>
                <a:ea typeface="+mn-ea"/>
                <a:cs typeface="Corbel"/>
              </a:rPr>
              <a:t>ASTROPHYSICS:</a:t>
            </a:r>
            <a:r>
              <a:rPr lang="it-IT" sz="1400" dirty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 </a:t>
            </a:r>
            <a:endParaRPr lang="it-IT" sz="1400" dirty="0" smtClean="0">
              <a:solidFill>
                <a:srgbClr val="FFFFFF"/>
              </a:solidFill>
              <a:latin typeface="Corbel"/>
              <a:ea typeface="+mn-ea"/>
              <a:cs typeface="Corbel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400" dirty="0" err="1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Nucleosynthesis</a:t>
            </a:r>
            <a:r>
              <a:rPr lang="it-IT" sz="1400" dirty="0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, </a:t>
            </a:r>
            <a:r>
              <a:rPr lang="it-IT" sz="1400" dirty="0" err="1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Neutron</a:t>
            </a:r>
            <a:r>
              <a:rPr lang="it-IT" sz="1400" dirty="0" smtClean="0">
                <a:solidFill>
                  <a:srgbClr val="FFFFFF"/>
                </a:solidFill>
                <a:latin typeface="Corbel"/>
                <a:ea typeface="+mn-ea"/>
                <a:cs typeface="Corbel"/>
              </a:rPr>
              <a:t> Stars </a:t>
            </a:r>
            <a:endParaRPr lang="it-IT" sz="1200" dirty="0" smtClean="0">
              <a:solidFill>
                <a:srgbClr val="FFFFFF"/>
              </a:solidFill>
              <a:latin typeface="Corbel"/>
              <a:ea typeface="+mn-ea"/>
              <a:cs typeface="Corbel"/>
            </a:endParaRPr>
          </a:p>
        </p:txBody>
      </p:sp>
      <p:pic>
        <p:nvPicPr>
          <p:cNvPr id="53" name="Immagin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692696"/>
            <a:ext cx="3171791" cy="2378843"/>
          </a:xfrm>
          <a:prstGeom prst="rect">
            <a:avLst/>
          </a:prstGeom>
        </p:spPr>
      </p:pic>
      <p:pic>
        <p:nvPicPr>
          <p:cNvPr id="72" name="Immagin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3212976"/>
            <a:ext cx="1687090" cy="2088232"/>
          </a:xfrm>
          <a:prstGeom prst="rect">
            <a:avLst/>
          </a:prstGeom>
        </p:spPr>
      </p:pic>
      <p:sp>
        <p:nvSpPr>
          <p:cNvPr id="77" name="CasellaDiTesto 76"/>
          <p:cNvSpPr txBox="1"/>
          <p:nvPr/>
        </p:nvSpPr>
        <p:spPr>
          <a:xfrm>
            <a:off x="35496" y="3933056"/>
            <a:ext cx="1944216" cy="1359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i="1" dirty="0" err="1" smtClean="0">
                <a:solidFill>
                  <a:schemeClr val="bg1"/>
                </a:solidFill>
                <a:latin typeface="Corbel"/>
                <a:cs typeface="Corbel"/>
              </a:rPr>
              <a:t>Review</a:t>
            </a:r>
            <a:r>
              <a:rPr lang="it-IT" sz="1400" i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1400" i="1" dirty="0" err="1" smtClean="0">
                <a:solidFill>
                  <a:schemeClr val="bg1"/>
                </a:solidFill>
                <a:latin typeface="Corbel"/>
                <a:cs typeface="Corbel"/>
              </a:rPr>
              <a:t>paper</a:t>
            </a:r>
            <a:endParaRPr lang="it-IT" sz="1400" i="1" dirty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r>
              <a:rPr lang="it-IT" sz="1400" b="1" dirty="0" smtClean="0">
                <a:solidFill>
                  <a:schemeClr val="bg1"/>
                </a:solidFill>
                <a:latin typeface="Corbel"/>
                <a:cs typeface="Corbel"/>
              </a:rPr>
              <a:t>COVER PAGE</a:t>
            </a:r>
          </a:p>
          <a:p>
            <a:pPr>
              <a:lnSpc>
                <a:spcPct val="80000"/>
              </a:lnSpc>
            </a:pPr>
            <a:endParaRPr lang="it-IT" sz="1400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endParaRPr lang="it-IT" sz="14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endParaRPr lang="it-IT" sz="1200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endParaRPr lang="it-IT" sz="12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endParaRPr lang="it-IT" sz="1200" b="1" dirty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</a:pPr>
            <a:r>
              <a:rPr lang="it-IT" sz="1050" dirty="0" err="1" smtClean="0">
                <a:solidFill>
                  <a:schemeClr val="bg1"/>
                </a:solidFill>
                <a:latin typeface="Corbel"/>
                <a:cs typeface="Corbel"/>
              </a:rPr>
              <a:t>A.Bracco</a:t>
            </a:r>
            <a:r>
              <a:rPr lang="it-IT" sz="1050" dirty="0" smtClean="0">
                <a:solidFill>
                  <a:schemeClr val="bg1"/>
                </a:solidFill>
                <a:latin typeface="Corbel"/>
                <a:cs typeface="Corbel"/>
              </a:rPr>
              <a:t>, </a:t>
            </a:r>
            <a:r>
              <a:rPr lang="it-IT" sz="1050" dirty="0" err="1" smtClean="0">
                <a:solidFill>
                  <a:schemeClr val="bg1"/>
                </a:solidFill>
                <a:latin typeface="Corbel"/>
                <a:cs typeface="Corbel"/>
              </a:rPr>
              <a:t>F</a:t>
            </a:r>
            <a:r>
              <a:rPr lang="it-IT" sz="1050" dirty="0" smtClean="0">
                <a:solidFill>
                  <a:schemeClr val="bg1"/>
                </a:solidFill>
                <a:latin typeface="Corbel"/>
                <a:cs typeface="Corbel"/>
              </a:rPr>
              <a:t>. Crespi, E. Lanza </a:t>
            </a:r>
            <a:endParaRPr lang="it-IT" sz="1050" dirty="0">
              <a:solidFill>
                <a:schemeClr val="bg1"/>
              </a:solidFill>
              <a:latin typeface="Corbel"/>
              <a:cs typeface="Corbel"/>
            </a:endParaRPr>
          </a:p>
        </p:txBody>
      </p:sp>
      <p:grpSp>
        <p:nvGrpSpPr>
          <p:cNvPr id="78" name="Gruppo 77"/>
          <p:cNvGrpSpPr/>
          <p:nvPr/>
        </p:nvGrpSpPr>
        <p:grpSpPr>
          <a:xfrm>
            <a:off x="107504" y="5329028"/>
            <a:ext cx="3816424" cy="1654104"/>
            <a:chOff x="4746774" y="5023755"/>
            <a:chExt cx="3816424" cy="1654104"/>
          </a:xfrm>
        </p:grpSpPr>
        <p:sp>
          <p:nvSpPr>
            <p:cNvPr id="79" name="Rettangolo 78"/>
            <p:cNvSpPr/>
            <p:nvPr/>
          </p:nvSpPr>
          <p:spPr>
            <a:xfrm>
              <a:off x="4746775" y="5887643"/>
              <a:ext cx="3816423" cy="79021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lvl="0">
                <a:lnSpc>
                  <a:spcPct val="70000"/>
                </a:lnSpc>
              </a:pPr>
              <a:r>
                <a:rPr lang="it-IT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it-IT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140</a:t>
              </a:r>
              <a:r>
                <a:rPr lang="it-IT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Ce</a:t>
              </a:r>
              <a:r>
                <a:rPr lang="it-IT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:  </a:t>
              </a:r>
              <a:r>
                <a:rPr lang="fr-FR" sz="1100" dirty="0" smtClean="0">
                  <a:solidFill>
                    <a:prstClr val="black"/>
                  </a:solidFill>
                  <a:latin typeface="Corbel"/>
                  <a:cs typeface="Corbel"/>
                </a:rPr>
                <a:t>M. </a:t>
              </a:r>
              <a:r>
                <a:rPr lang="fr-FR" sz="1100" dirty="0" err="1" smtClean="0">
                  <a:solidFill>
                    <a:prstClr val="black"/>
                  </a:solidFill>
                  <a:latin typeface="Corbel"/>
                  <a:cs typeface="Corbel"/>
                </a:rPr>
                <a:t>Krzysiek</a:t>
              </a:r>
              <a:r>
                <a:rPr lang="fr-FR" sz="1100" dirty="0" smtClean="0">
                  <a:solidFill>
                    <a:prstClr val="black"/>
                  </a:solidFill>
                  <a:latin typeface="Corbel"/>
                  <a:cs typeface="Corbel"/>
                </a:rPr>
                <a:t> et </a:t>
              </a:r>
              <a:r>
                <a:rPr lang="fr-FR" sz="1100" dirty="0">
                  <a:solidFill>
                    <a:prstClr val="black"/>
                  </a:solidFill>
                  <a:latin typeface="Corbel"/>
                  <a:cs typeface="Corbel"/>
                </a:rPr>
                <a:t>al, PRC </a:t>
              </a:r>
              <a:r>
                <a:rPr lang="fr-FR" sz="1100" dirty="0" smtClean="0">
                  <a:solidFill>
                    <a:prstClr val="black"/>
                  </a:solidFill>
                  <a:latin typeface="Corbel"/>
                  <a:cs typeface="Corbel"/>
                </a:rPr>
                <a:t>93 </a:t>
              </a:r>
              <a:r>
                <a:rPr lang="fr-FR" sz="1100" dirty="0">
                  <a:solidFill>
                    <a:prstClr val="black"/>
                  </a:solidFill>
                  <a:latin typeface="Corbel"/>
                  <a:cs typeface="Corbel"/>
                </a:rPr>
                <a:t>(</a:t>
              </a:r>
              <a:r>
                <a:rPr lang="fr-FR" sz="1100" dirty="0" smtClean="0">
                  <a:solidFill>
                    <a:prstClr val="black"/>
                  </a:solidFill>
                  <a:latin typeface="Corbel"/>
                  <a:cs typeface="Corbel"/>
                </a:rPr>
                <a:t>2016) 044330 </a:t>
              </a:r>
            </a:p>
            <a:p>
              <a:pPr>
                <a:lnSpc>
                  <a:spcPct val="70000"/>
                </a:lnSpc>
              </a:pPr>
              <a:r>
                <a:rPr lang="it-IT" sz="2400" b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it-IT" sz="2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it-IT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80</a:t>
              </a:r>
              <a:r>
                <a:rPr lang="it-IT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Zr</a:t>
              </a:r>
              <a:r>
                <a:rPr lang="it-IT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:  </a:t>
              </a:r>
              <a:r>
                <a:rPr lang="fr-FR" sz="1100" dirty="0" smtClean="0">
                  <a:solidFill>
                    <a:prstClr val="black"/>
                  </a:solidFill>
                  <a:latin typeface="Corbel"/>
                  <a:cs typeface="Corbel"/>
                </a:rPr>
                <a:t>S. </a:t>
              </a:r>
              <a:r>
                <a:rPr lang="fr-FR" sz="1100" dirty="0" err="1" smtClean="0">
                  <a:solidFill>
                    <a:prstClr val="black"/>
                  </a:solidFill>
                  <a:latin typeface="Corbel"/>
                  <a:cs typeface="Corbel"/>
                </a:rPr>
                <a:t>Ceruti</a:t>
              </a:r>
              <a:r>
                <a:rPr lang="fr-FR" sz="1100" dirty="0" smtClean="0">
                  <a:solidFill>
                    <a:prstClr val="black"/>
                  </a:solidFill>
                  <a:latin typeface="Corbel"/>
                  <a:cs typeface="Corbel"/>
                </a:rPr>
                <a:t> </a:t>
              </a:r>
              <a:r>
                <a:rPr lang="fr-FR" sz="1100" dirty="0">
                  <a:solidFill>
                    <a:prstClr val="black"/>
                  </a:solidFill>
                  <a:latin typeface="Corbel"/>
                  <a:cs typeface="Corbel"/>
                </a:rPr>
                <a:t>et al, </a:t>
              </a:r>
              <a:r>
                <a:rPr lang="fr-FR" sz="1100" dirty="0" smtClean="0">
                  <a:solidFill>
                    <a:prstClr val="black"/>
                  </a:solidFill>
                  <a:latin typeface="Corbel"/>
                  <a:cs typeface="Corbel"/>
                </a:rPr>
                <a:t>PRL115 </a:t>
              </a:r>
              <a:r>
                <a:rPr lang="fr-FR" sz="1100" dirty="0">
                  <a:solidFill>
                    <a:prstClr val="black"/>
                  </a:solidFill>
                  <a:latin typeface="Corbel"/>
                  <a:cs typeface="Corbel"/>
                </a:rPr>
                <a:t>(2016) </a:t>
              </a:r>
              <a:r>
                <a:rPr lang="it-IT" sz="1100" dirty="0" smtClean="0">
                  <a:solidFill>
                    <a:prstClr val="black"/>
                  </a:solidFill>
                  <a:latin typeface="Corbel"/>
                  <a:cs typeface="Corbel"/>
                </a:rPr>
                <a:t>222502 – </a:t>
              </a:r>
              <a:r>
                <a:rPr lang="it-IT" sz="1100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GDR </a:t>
              </a:r>
              <a:r>
                <a:rPr lang="it-IT" sz="1100" i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Isospin</a:t>
              </a:r>
              <a:r>
                <a:rPr lang="it-IT" sz="1100" i="1" dirty="0" smtClean="0">
                  <a:solidFill>
                    <a:srgbClr val="0000FF"/>
                  </a:solidFill>
                  <a:latin typeface="Corbel"/>
                  <a:cs typeface="Corbel"/>
                </a:rPr>
                <a:t>             			              Mixing</a:t>
              </a:r>
              <a:endParaRPr lang="it-IT" sz="1100" i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lvl="0">
                <a:lnSpc>
                  <a:spcPct val="70000"/>
                </a:lnSpc>
              </a:pPr>
              <a:endParaRPr lang="it-IT" sz="1100" dirty="0">
                <a:solidFill>
                  <a:prstClr val="black"/>
                </a:solidFill>
                <a:latin typeface="Corbel"/>
                <a:cs typeface="Corbel"/>
              </a:endParaRPr>
            </a:p>
          </p:txBody>
        </p:sp>
        <p:sp>
          <p:nvSpPr>
            <p:cNvPr id="82" name="Rettangolo 81"/>
            <p:cNvSpPr/>
            <p:nvPr/>
          </p:nvSpPr>
          <p:spPr>
            <a:xfrm>
              <a:off x="4746774" y="5023755"/>
              <a:ext cx="3813865" cy="927433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it-IT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208</a:t>
              </a:r>
              <a:r>
                <a:rPr lang="it-IT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Pb:  </a:t>
              </a:r>
              <a:r>
                <a:rPr lang="fr-FR" sz="1100" dirty="0" smtClean="0">
                  <a:latin typeface="Corbel"/>
                  <a:cs typeface="Corbel"/>
                </a:rPr>
                <a:t>F.C.L</a:t>
              </a:r>
              <a:r>
                <a:rPr lang="fr-FR" sz="1100" dirty="0">
                  <a:latin typeface="Corbel"/>
                  <a:cs typeface="Corbel"/>
                </a:rPr>
                <a:t>. Crespi, </a:t>
              </a:r>
              <a:r>
                <a:rPr lang="nb-NO" sz="1100" dirty="0">
                  <a:latin typeface="Corbel"/>
                  <a:cs typeface="Corbel"/>
                </a:rPr>
                <a:t>A. Bracco </a:t>
              </a:r>
              <a:r>
                <a:rPr lang="fr-FR" sz="1100" dirty="0">
                  <a:latin typeface="Corbel"/>
                  <a:cs typeface="Corbel"/>
                </a:rPr>
                <a:t>et al., PRL113 (2014) 012501 </a:t>
              </a:r>
              <a:endParaRPr lang="it-IT" sz="1100" dirty="0">
                <a:latin typeface="Corbel"/>
                <a:cs typeface="Corbel"/>
              </a:endParaRPr>
            </a:p>
            <a:p>
              <a:pPr>
                <a:lnSpc>
                  <a:spcPct val="80000"/>
                </a:lnSpc>
              </a:pPr>
              <a:r>
                <a:rPr lang="it-IT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 124</a:t>
              </a:r>
              <a:r>
                <a:rPr lang="it-IT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Sn: </a:t>
              </a:r>
              <a:r>
                <a:rPr lang="nb-NO" sz="1100" dirty="0">
                  <a:latin typeface="Corbel"/>
                  <a:cs typeface="Corbel"/>
                </a:rPr>
                <a:t>L. </a:t>
              </a:r>
              <a:r>
                <a:rPr lang="nb-NO" sz="1100" dirty="0" err="1">
                  <a:latin typeface="Corbel"/>
                  <a:cs typeface="Corbel"/>
                </a:rPr>
                <a:t>Pellegri</a:t>
              </a:r>
              <a:r>
                <a:rPr lang="nb-NO" sz="1100" dirty="0">
                  <a:latin typeface="Corbel"/>
                  <a:cs typeface="Corbel"/>
                </a:rPr>
                <a:t>, A. Bracco et al., PLB738 (2014)</a:t>
              </a:r>
              <a:r>
                <a:rPr lang="nb-NO" sz="1100" dirty="0" smtClean="0">
                  <a:latin typeface="Corbel"/>
                  <a:cs typeface="Corbel"/>
                </a:rPr>
                <a:t>519, </a:t>
              </a:r>
            </a:p>
            <a:p>
              <a:pPr>
                <a:lnSpc>
                  <a:spcPct val="80000"/>
                </a:lnSpc>
              </a:pPr>
              <a:r>
                <a:rPr lang="nb-NO" sz="1100" dirty="0">
                  <a:latin typeface="Corbel"/>
                  <a:cs typeface="Corbel"/>
                </a:rPr>
                <a:t> </a:t>
              </a:r>
              <a:r>
                <a:rPr lang="nb-NO" sz="1100" dirty="0" smtClean="0">
                  <a:latin typeface="Corbel"/>
                  <a:cs typeface="Corbel"/>
                </a:rPr>
                <a:t>                      L. </a:t>
              </a:r>
              <a:r>
                <a:rPr lang="nb-NO" sz="1100" dirty="0" err="1" smtClean="0">
                  <a:latin typeface="Corbel"/>
                  <a:cs typeface="Corbel"/>
                </a:rPr>
                <a:t>Pellegri</a:t>
              </a:r>
              <a:r>
                <a:rPr lang="nb-NO" sz="1100" dirty="0" smtClean="0">
                  <a:latin typeface="Corbel"/>
                  <a:cs typeface="Corbel"/>
                </a:rPr>
                <a:t>, A. Bracco et al., </a:t>
              </a:r>
              <a:r>
                <a:rPr lang="it-IT" sz="1100" dirty="0" smtClean="0">
                  <a:latin typeface="Corbel"/>
                  <a:cs typeface="Corbel"/>
                </a:rPr>
                <a:t>PRC92</a:t>
              </a:r>
              <a:r>
                <a:rPr lang="it-IT" sz="1100" dirty="0">
                  <a:latin typeface="Corbel"/>
                  <a:cs typeface="Corbel"/>
                </a:rPr>
                <a:t>, 014330 (2015</a:t>
              </a:r>
              <a:r>
                <a:rPr lang="it-IT" sz="1100" dirty="0" smtClean="0">
                  <a:latin typeface="Corbel"/>
                  <a:cs typeface="Corbel"/>
                </a:rPr>
                <a:t>)</a:t>
              </a:r>
              <a:endParaRPr lang="it-IT" sz="1100" dirty="0">
                <a:latin typeface="Corbel"/>
                <a:cs typeface="Corbel"/>
              </a:endParaRPr>
            </a:p>
            <a:p>
              <a:pPr>
                <a:lnSpc>
                  <a:spcPct val="80000"/>
                </a:lnSpc>
              </a:pPr>
              <a:r>
                <a:rPr lang="it-IT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     90</a:t>
              </a:r>
              <a:r>
                <a:rPr lang="it-IT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Zr: </a:t>
              </a:r>
              <a:r>
                <a:rPr lang="it-IT" sz="1100" dirty="0">
                  <a:latin typeface="Corbel"/>
                  <a:cs typeface="Corbel"/>
                </a:rPr>
                <a:t> </a:t>
              </a:r>
              <a:r>
                <a:rPr lang="fr-FR" sz="1100" dirty="0" smtClean="0">
                  <a:latin typeface="Corbel"/>
                  <a:cs typeface="Corbel"/>
                </a:rPr>
                <a:t>F.C.L</a:t>
              </a:r>
              <a:r>
                <a:rPr lang="fr-FR" sz="1100" dirty="0">
                  <a:latin typeface="Corbel"/>
                  <a:cs typeface="Corbel"/>
                </a:rPr>
                <a:t>. Crespi et al, PRC 91 (2015) 024323 </a:t>
              </a:r>
              <a:endParaRPr lang="it-IT" sz="1100" dirty="0">
                <a:latin typeface="Corbel"/>
                <a:cs typeface="Corbel"/>
              </a:endParaRPr>
            </a:p>
          </p:txBody>
        </p:sp>
      </p:grpSp>
      <p:sp>
        <p:nvSpPr>
          <p:cNvPr id="18" name="CasellaDiTesto 17"/>
          <p:cNvSpPr txBox="1"/>
          <p:nvPr/>
        </p:nvSpPr>
        <p:spPr>
          <a:xfrm>
            <a:off x="2002570" y="4509120"/>
            <a:ext cx="2031375" cy="79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000" u="sng" dirty="0" smtClean="0">
                <a:solidFill>
                  <a:schemeClr val="bg1"/>
                </a:solidFill>
                <a:latin typeface="Calibri"/>
                <a:cs typeface="Calibri"/>
              </a:rPr>
              <a:t>Milano </a:t>
            </a:r>
            <a:r>
              <a:rPr lang="it-IT" sz="2000" u="sng" dirty="0" err="1" smtClean="0">
                <a:solidFill>
                  <a:schemeClr val="bg1"/>
                </a:solidFill>
                <a:latin typeface="Calibri"/>
                <a:cs typeface="Calibri"/>
              </a:rPr>
              <a:t>proposals</a:t>
            </a:r>
            <a:endParaRPr lang="it-IT" sz="2000" u="sng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it-IT" dirty="0" smtClean="0">
                <a:solidFill>
                  <a:schemeClr val="bg1"/>
                </a:solidFill>
                <a:latin typeface="Calibri"/>
                <a:cs typeface="Calibri"/>
              </a:rPr>
              <a:t>Data </a:t>
            </a:r>
            <a:r>
              <a:rPr lang="it-IT" dirty="0" err="1" smtClean="0">
                <a:solidFill>
                  <a:schemeClr val="bg1"/>
                </a:solidFill>
                <a:latin typeface="Calibri"/>
                <a:cs typeface="Calibri"/>
              </a:rPr>
              <a:t>Fully</a:t>
            </a:r>
            <a:r>
              <a:rPr lang="it-IT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Calibri"/>
                <a:cs typeface="Calibri"/>
              </a:rPr>
              <a:t>Analyzed</a:t>
            </a:r>
            <a:endParaRPr lang="it-IT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it-IT" dirty="0" smtClean="0">
                <a:solidFill>
                  <a:schemeClr val="bg1"/>
                </a:solidFill>
                <a:latin typeface="Calibri"/>
                <a:cs typeface="Calibri"/>
              </a:rPr>
              <a:t>And </a:t>
            </a:r>
            <a:r>
              <a:rPr lang="it-IT" dirty="0" err="1" smtClean="0">
                <a:solidFill>
                  <a:schemeClr val="bg1"/>
                </a:solidFill>
                <a:latin typeface="Calibri"/>
                <a:cs typeface="Calibri"/>
              </a:rPr>
              <a:t>Published</a:t>
            </a:r>
            <a:endParaRPr lang="it-IT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96" name="Connettore 1 45"/>
          <p:cNvCxnSpPr/>
          <p:nvPr/>
        </p:nvCxnSpPr>
        <p:spPr>
          <a:xfrm flipH="1">
            <a:off x="2987824" y="1196752"/>
            <a:ext cx="576064" cy="360040"/>
          </a:xfrm>
          <a:prstGeom prst="line">
            <a:avLst/>
          </a:prstGeom>
          <a:ln w="12700" cmpd="sng">
            <a:solidFill>
              <a:srgbClr val="00FF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CasellaDiTesto 97"/>
          <p:cNvSpPr txBox="1"/>
          <p:nvPr/>
        </p:nvSpPr>
        <p:spPr>
          <a:xfrm>
            <a:off x="3478536" y="692696"/>
            <a:ext cx="949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bg1"/>
                </a:solidFill>
                <a:latin typeface="Calibri"/>
                <a:cs typeface="Calibri"/>
              </a:rPr>
              <a:t>LaBr</a:t>
            </a:r>
            <a:r>
              <a:rPr lang="it-IT" sz="2800" baseline="-25000" dirty="0" smtClean="0">
                <a:solidFill>
                  <a:schemeClr val="bg1"/>
                </a:solidFill>
                <a:latin typeface="Calibri"/>
                <a:cs typeface="Calibri"/>
              </a:rPr>
              <a:t>3</a:t>
            </a:r>
            <a:endParaRPr lang="it-IT" sz="2800" baseline="-25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9" name="CasellaDiTesto 98"/>
          <p:cNvSpPr txBox="1"/>
          <p:nvPr/>
        </p:nvSpPr>
        <p:spPr>
          <a:xfrm>
            <a:off x="1907704" y="3296287"/>
            <a:ext cx="2207781" cy="1140825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800" dirty="0" err="1" smtClean="0">
                <a:solidFill>
                  <a:srgbClr val="FFFF00"/>
                </a:solidFill>
                <a:latin typeface="Calibri"/>
                <a:cs typeface="Calibri"/>
              </a:rPr>
              <a:t>Pygmy</a:t>
            </a:r>
            <a:r>
              <a:rPr lang="it-IT" sz="2800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it-IT" sz="2800" dirty="0" err="1" smtClean="0">
                <a:solidFill>
                  <a:srgbClr val="FFFF00"/>
                </a:solidFill>
                <a:latin typeface="Calibri"/>
                <a:cs typeface="Calibri"/>
              </a:rPr>
              <a:t>Resonance</a:t>
            </a:r>
            <a:r>
              <a:rPr lang="it-IT" sz="2800" dirty="0" smtClean="0">
                <a:solidFill>
                  <a:srgbClr val="FFFF00"/>
                </a:solidFill>
                <a:latin typeface="Calibri"/>
                <a:cs typeface="Calibri"/>
              </a:rPr>
              <a:t> in</a:t>
            </a:r>
          </a:p>
          <a:p>
            <a:pPr algn="ctr">
              <a:lnSpc>
                <a:spcPct val="80000"/>
              </a:lnSpc>
            </a:pPr>
            <a:r>
              <a:rPr lang="it-IT" sz="2800" dirty="0" smtClean="0">
                <a:solidFill>
                  <a:srgbClr val="FFFF00"/>
                </a:solidFill>
                <a:latin typeface="Calibri"/>
                <a:cs typeface="Calibri"/>
              </a:rPr>
              <a:t>STABLE nuclei</a:t>
            </a:r>
            <a:endParaRPr lang="it-IT" sz="28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140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-36096"/>
            <a:ext cx="44208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dirty="0" smtClean="0">
                <a:solidFill>
                  <a:srgbClr val="FFFF00"/>
                </a:solidFill>
                <a:latin typeface="Corbel"/>
                <a:ea typeface="+mn-ea"/>
                <a:cs typeface="Corbel"/>
              </a:rPr>
              <a:t>AGATA@GSI </a:t>
            </a:r>
            <a:r>
              <a:rPr lang="it-IT" sz="3200" b="1" dirty="0" err="1" smtClean="0">
                <a:solidFill>
                  <a:srgbClr val="FFFF00"/>
                </a:solidFill>
                <a:latin typeface="Corbel"/>
                <a:ea typeface="+mn-ea"/>
                <a:cs typeface="Corbel"/>
              </a:rPr>
              <a:t>Highlights</a:t>
            </a:r>
            <a:endParaRPr lang="it-IT" sz="2800" b="1" dirty="0" smtClean="0">
              <a:solidFill>
                <a:srgbClr val="FFFF00"/>
              </a:solidFill>
              <a:latin typeface="Corbel"/>
              <a:ea typeface="+mn-ea"/>
              <a:cs typeface="Corbel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5496" y="661463"/>
            <a:ext cx="6032500" cy="2336650"/>
            <a:chOff x="13837" y="4525062"/>
            <a:chExt cx="6032500" cy="2336650"/>
          </a:xfrm>
        </p:grpSpPr>
        <p:pic>
          <p:nvPicPr>
            <p:cNvPr id="4" name="Picture 4" descr="FR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7" y="4525062"/>
              <a:ext cx="6032500" cy="233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18"/>
            <p:cNvSpPr txBox="1">
              <a:spLocks noChangeArrowheads="1"/>
            </p:cNvSpPr>
            <p:nvPr/>
          </p:nvSpPr>
          <p:spPr bwMode="auto">
            <a:xfrm>
              <a:off x="69400" y="6362622"/>
              <a:ext cx="295465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b="1" dirty="0" err="1" smtClean="0">
                  <a:solidFill>
                    <a:srgbClr val="CC0099"/>
                  </a:solidFill>
                  <a:latin typeface="Corbel" charset="0"/>
                  <a:cs typeface="Corbel" charset="0"/>
                </a:rPr>
                <a:t>FRagment</a:t>
              </a:r>
              <a:r>
                <a:rPr lang="en-US" b="1" dirty="0" smtClean="0">
                  <a:solidFill>
                    <a:srgbClr val="CC0099"/>
                  </a:solidFill>
                  <a:latin typeface="Corbel" charset="0"/>
                  <a:cs typeface="Corbel" charset="0"/>
                </a:rPr>
                <a:t> Separator </a:t>
              </a:r>
            </a:p>
          </p:txBody>
        </p:sp>
        <p:sp>
          <p:nvSpPr>
            <p:cNvPr id="6" name="Snip Diagonal Corner Rectangle 9"/>
            <p:cNvSpPr/>
            <p:nvPr/>
          </p:nvSpPr>
          <p:spPr>
            <a:xfrm rot="4470903">
              <a:off x="3967901" y="5916291"/>
              <a:ext cx="178153" cy="90026"/>
            </a:xfrm>
            <a:prstGeom prst="snip2Diag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nip Diagonal Corner Rectangle 10"/>
            <p:cNvSpPr/>
            <p:nvPr/>
          </p:nvSpPr>
          <p:spPr>
            <a:xfrm rot="4470903" flipH="1" flipV="1">
              <a:off x="3879347" y="6210226"/>
              <a:ext cx="98813" cy="162027"/>
            </a:xfrm>
            <a:prstGeom prst="snip2Diag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11"/>
            <p:cNvSpPr txBox="1"/>
            <p:nvPr/>
          </p:nvSpPr>
          <p:spPr>
            <a:xfrm>
              <a:off x="3382834" y="6170165"/>
              <a:ext cx="97456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rgbClr val="FF0000"/>
                  </a:solidFill>
                </a:rPr>
                <a:t>LaBr</a:t>
              </a:r>
              <a:r>
                <a:rPr lang="en-US" sz="1100" b="1" baseline="-25000" dirty="0" smtClean="0">
                  <a:solidFill>
                    <a:srgbClr val="FF0000"/>
                  </a:solidFill>
                </a:rPr>
                <a:t>3</a:t>
              </a:r>
              <a:endParaRPr lang="en-US" sz="1100" b="1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908047" y="879999"/>
            <a:ext cx="5193717" cy="1072865"/>
            <a:chOff x="886385" y="4743588"/>
            <a:chExt cx="5193717" cy="1072865"/>
          </a:xfrm>
        </p:grpSpPr>
        <p:sp>
          <p:nvSpPr>
            <p:cNvPr id="10" name="CasellaDiTesto 9"/>
            <p:cNvSpPr txBox="1"/>
            <p:nvPr/>
          </p:nvSpPr>
          <p:spPr>
            <a:xfrm>
              <a:off x="4856440" y="4965964"/>
              <a:ext cx="1223662" cy="850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OUTGOING</a:t>
              </a:r>
            </a:p>
            <a:p>
              <a:pPr algn="ctr">
                <a:lnSpc>
                  <a:spcPct val="80000"/>
                </a:lnSpc>
              </a:pPr>
              <a:r>
                <a:rPr lang="it-IT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Identification</a:t>
              </a:r>
              <a:endParaRPr lang="it-IT" sz="14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50000"/>
                </a:lnSpc>
              </a:pPr>
              <a:endParaRPr lang="it-IT" sz="8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80000"/>
                </a:lnSpc>
              </a:pPr>
              <a:r>
                <a:rPr lang="it-IT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LYCCA</a:t>
              </a:r>
            </a:p>
            <a:p>
              <a:pPr algn="ctr">
                <a:lnSpc>
                  <a:spcPct val="80000"/>
                </a:lnSpc>
              </a:pPr>
              <a:r>
                <a:rPr lang="it-IT" sz="1400" b="1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Koeln</a:t>
              </a:r>
              <a:r>
                <a:rPr lang="it-IT" sz="1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-Lund</a:t>
              </a:r>
              <a:endParaRPr lang="it-IT" sz="14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2922233" y="4743588"/>
              <a:ext cx="1218753" cy="444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INCOMING</a:t>
              </a:r>
            </a:p>
            <a:p>
              <a:pPr algn="ctr">
                <a:lnSpc>
                  <a:spcPct val="80000"/>
                </a:lnSpc>
              </a:pPr>
              <a:r>
                <a:rPr lang="it-IT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identification</a:t>
              </a:r>
              <a:endParaRPr lang="it-IT" sz="1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886385" y="4945699"/>
              <a:ext cx="1389172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sz="14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Ion</a:t>
              </a:r>
              <a:r>
                <a:rPr lang="it-IT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SELECTION</a:t>
              </a:r>
              <a:endParaRPr lang="it-IT" sz="1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3529342" y="270145"/>
            <a:ext cx="5727905" cy="2799976"/>
            <a:chOff x="3563492" y="4082651"/>
            <a:chExt cx="5727905" cy="2799976"/>
          </a:xfrm>
        </p:grpSpPr>
        <p:grpSp>
          <p:nvGrpSpPr>
            <p:cNvPr id="14" name="Gruppo 13"/>
            <p:cNvGrpSpPr/>
            <p:nvPr/>
          </p:nvGrpSpPr>
          <p:grpSpPr>
            <a:xfrm>
              <a:off x="3563492" y="4134645"/>
              <a:ext cx="5727905" cy="2747982"/>
              <a:chOff x="3524615" y="4005065"/>
              <a:chExt cx="5727905" cy="2747982"/>
            </a:xfrm>
          </p:grpSpPr>
          <p:pic>
            <p:nvPicPr>
              <p:cNvPr id="16" name="Picture 3" descr="C:\Users\oliver\Desktop\2011\fotos\GSI\P114059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287295" y="4089995"/>
                <a:ext cx="2690812" cy="2520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6"/>
              <p:cNvSpPr txBox="1"/>
              <p:nvPr/>
            </p:nvSpPr>
            <p:spPr>
              <a:xfrm>
                <a:off x="6444208" y="5920889"/>
                <a:ext cx="2808312" cy="830997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>
                  <a:defRPr/>
                </a:pPr>
                <a:r>
                  <a:rPr lang="en-US" sz="2400" b="1" dirty="0" smtClean="0">
                    <a:ln w="11430"/>
                    <a:solidFill>
                      <a:schemeClr val="bg1"/>
                    </a:solidFill>
                    <a:latin typeface="Corbel"/>
                    <a:cs typeface="Corbel"/>
                  </a:rPr>
                  <a:t>AGATA+LaBr3 </a:t>
                </a:r>
              </a:p>
              <a:p>
                <a:pPr>
                  <a:defRPr/>
                </a:pPr>
                <a:r>
                  <a:rPr lang="en-US" sz="2400" b="1" dirty="0" smtClean="0">
                    <a:ln w="11430"/>
                    <a:solidFill>
                      <a:schemeClr val="bg1"/>
                    </a:solidFill>
                    <a:latin typeface="Corbel"/>
                    <a:cs typeface="Corbel"/>
                  </a:rPr>
                  <a:t>@ </a:t>
                </a:r>
                <a:r>
                  <a:rPr lang="en-US" sz="2400" b="1" dirty="0">
                    <a:ln w="11430"/>
                    <a:solidFill>
                      <a:schemeClr val="bg1"/>
                    </a:solidFill>
                    <a:latin typeface="Corbel"/>
                    <a:cs typeface="Corbel"/>
                  </a:rPr>
                  <a:t>GSI</a:t>
                </a:r>
              </a:p>
            </p:txBody>
          </p:sp>
          <p:sp>
            <p:nvSpPr>
              <p:cNvPr id="18" name="Ovale 17"/>
              <p:cNvSpPr/>
              <p:nvPr/>
            </p:nvSpPr>
            <p:spPr>
              <a:xfrm>
                <a:off x="3524615" y="5481216"/>
                <a:ext cx="1321947" cy="1271831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9" name="Connettore 1 18"/>
              <p:cNvCxnSpPr/>
              <p:nvPr/>
            </p:nvCxnSpPr>
            <p:spPr>
              <a:xfrm flipV="1">
                <a:off x="4729926" y="5564958"/>
                <a:ext cx="2529651" cy="559369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CasellaDiTesto 14"/>
            <p:cNvSpPr txBox="1"/>
            <p:nvPr/>
          </p:nvSpPr>
          <p:spPr>
            <a:xfrm>
              <a:off x="6455572" y="4082651"/>
              <a:ext cx="14157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smtClean="0">
                  <a:solidFill>
                    <a:schemeClr val="bg1"/>
                  </a:solidFill>
                </a:rPr>
                <a:t>2012-2014</a:t>
              </a:r>
              <a:endParaRPr lang="it-IT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Rectangle 1"/>
          <p:cNvSpPr/>
          <p:nvPr/>
        </p:nvSpPr>
        <p:spPr>
          <a:xfrm>
            <a:off x="323528" y="3492296"/>
            <a:ext cx="5523768" cy="523220"/>
          </a:xfrm>
          <a:prstGeom prst="rect">
            <a:avLst/>
          </a:prstGeom>
          <a:ln w="28575" cmpd="sng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 err="1">
                <a:solidFill>
                  <a:srgbClr val="FFFF00"/>
                </a:solidFill>
                <a:latin typeface="Calibri"/>
                <a:cs typeface="Calibri"/>
              </a:rPr>
              <a:t>Pygmy</a:t>
            </a:r>
            <a:r>
              <a:rPr lang="it-IT" sz="2800" dirty="0">
                <a:solidFill>
                  <a:srgbClr val="FFFF00"/>
                </a:solidFill>
                <a:latin typeface="Calibri"/>
                <a:cs typeface="Calibri"/>
              </a:rPr>
              <a:t>  </a:t>
            </a:r>
            <a:r>
              <a:rPr lang="it-IT" sz="2800" dirty="0" err="1">
                <a:solidFill>
                  <a:srgbClr val="FFFF00"/>
                </a:solidFill>
                <a:latin typeface="Calibri"/>
                <a:cs typeface="Calibri"/>
              </a:rPr>
              <a:t>Resonances</a:t>
            </a:r>
            <a:r>
              <a:rPr lang="it-IT" sz="2800" dirty="0">
                <a:solidFill>
                  <a:srgbClr val="FFFF00"/>
                </a:solidFill>
                <a:latin typeface="Calibri"/>
                <a:cs typeface="Calibri"/>
              </a:rPr>
              <a:t> in </a:t>
            </a:r>
            <a:r>
              <a:rPr lang="it-IT" sz="2800" dirty="0" smtClean="0">
                <a:solidFill>
                  <a:srgbClr val="FFFF00"/>
                </a:solidFill>
                <a:latin typeface="Calibri"/>
                <a:cs typeface="Calibri"/>
              </a:rPr>
              <a:t>EXOTIC Nuclei</a:t>
            </a:r>
            <a:endParaRPr lang="it-IT" sz="28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21" name="Rectangle 2"/>
          <p:cNvSpPr/>
          <p:nvPr/>
        </p:nvSpPr>
        <p:spPr>
          <a:xfrm>
            <a:off x="107504" y="2996952"/>
            <a:ext cx="59766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400" dirty="0" err="1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Relativistic</a:t>
            </a:r>
            <a:r>
              <a:rPr lang="it-IT" sz="2400" dirty="0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 Coulomb </a:t>
            </a:r>
            <a:r>
              <a:rPr lang="it-IT" sz="2400" dirty="0" err="1" smtClean="0">
                <a:solidFill>
                  <a:srgbClr val="00FFFF"/>
                </a:solidFill>
                <a:latin typeface="Corbel"/>
                <a:cs typeface="Corbel"/>
                <a:sym typeface="Wingdings"/>
              </a:rPr>
              <a:t>Excitation</a:t>
            </a:r>
            <a:endParaRPr lang="it-IT" sz="2000" dirty="0" smtClean="0">
              <a:solidFill>
                <a:srgbClr val="00FFFF"/>
              </a:solidFill>
              <a:latin typeface="Corbel"/>
              <a:cs typeface="Corbel"/>
              <a:sym typeface="Wingdings"/>
            </a:endParaRPr>
          </a:p>
        </p:txBody>
      </p:sp>
      <p:grpSp>
        <p:nvGrpSpPr>
          <p:cNvPr id="41" name="Gruppo 40"/>
          <p:cNvGrpSpPr/>
          <p:nvPr/>
        </p:nvGrpSpPr>
        <p:grpSpPr>
          <a:xfrm>
            <a:off x="107504" y="3709481"/>
            <a:ext cx="8907075" cy="3178864"/>
            <a:chOff x="107504" y="3709481"/>
            <a:chExt cx="8907075" cy="3178864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04" y="4365104"/>
              <a:ext cx="3096344" cy="2304256"/>
            </a:xfrm>
            <a:prstGeom prst="rect">
              <a:avLst/>
            </a:prstGeom>
          </p:spPr>
        </p:pic>
        <p:grpSp>
          <p:nvGrpSpPr>
            <p:cNvPr id="27" name="Gruppo 26"/>
            <p:cNvGrpSpPr/>
            <p:nvPr/>
          </p:nvGrpSpPr>
          <p:grpSpPr>
            <a:xfrm>
              <a:off x="2865975" y="3960668"/>
              <a:ext cx="3938273" cy="2927677"/>
              <a:chOff x="1039670" y="700142"/>
              <a:chExt cx="3938273" cy="2927677"/>
            </a:xfrm>
          </p:grpSpPr>
          <p:pic>
            <p:nvPicPr>
              <p:cNvPr id="29" name="Immagine 28"/>
              <p:cNvPicPr/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2580"/>
              <a:stretch/>
            </p:blipFill>
            <p:spPr bwMode="auto">
              <a:xfrm>
                <a:off x="1385905" y="1248595"/>
                <a:ext cx="2919294" cy="213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Rettangolo 25"/>
              <p:cNvSpPr/>
              <p:nvPr/>
            </p:nvSpPr>
            <p:spPr>
              <a:xfrm>
                <a:off x="1039670" y="3320042"/>
                <a:ext cx="393827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400" dirty="0" err="1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O.Wieland</a:t>
                </a:r>
                <a:r>
                  <a:rPr lang="it-IT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, A. Bracco </a:t>
                </a:r>
                <a:r>
                  <a:rPr lang="it-IT" sz="1400" i="1" dirty="0">
                    <a:solidFill>
                      <a:srgbClr val="FFFFFF"/>
                    </a:solidFill>
                    <a:latin typeface="Calibri"/>
                    <a:cs typeface="Calibri"/>
                  </a:rPr>
                  <a:t>et al</a:t>
                </a:r>
                <a:r>
                  <a:rPr lang="it-IT" sz="1400" dirty="0" smtClean="0">
                    <a:solidFill>
                      <a:srgbClr val="FFFFFF"/>
                    </a:solidFill>
                    <a:latin typeface="Calibri"/>
                    <a:cs typeface="Calibri"/>
                  </a:rPr>
                  <a:t>., </a:t>
                </a:r>
                <a:r>
                  <a:rPr lang="it-IT" sz="1400" dirty="0">
                    <a:solidFill>
                      <a:srgbClr val="FFFFFF"/>
                    </a:solidFill>
                    <a:latin typeface="Calibri"/>
                    <a:cs typeface="Calibri"/>
                  </a:rPr>
                  <a:t>PRL 102, 092502 (2009)</a:t>
                </a:r>
              </a:p>
            </p:txBody>
          </p:sp>
          <p:sp>
            <p:nvSpPr>
              <p:cNvPr id="32" name="Rectangle 25"/>
              <p:cNvSpPr>
                <a:spLocks noChangeArrowheads="1"/>
              </p:cNvSpPr>
              <p:nvPr/>
            </p:nvSpPr>
            <p:spPr bwMode="auto">
              <a:xfrm>
                <a:off x="2250001" y="2256706"/>
                <a:ext cx="712004" cy="46166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2400" b="1" baseline="30000" dirty="0">
                    <a:solidFill>
                      <a:srgbClr val="CC0099"/>
                    </a:solidFill>
                    <a:latin typeface="Corbel" charset="0"/>
                    <a:cs typeface="Corbel" charset="0"/>
                  </a:rPr>
                  <a:t>68</a:t>
                </a:r>
                <a:r>
                  <a:rPr lang="it-IT" sz="2400" b="1" dirty="0">
                    <a:solidFill>
                      <a:srgbClr val="CC0099"/>
                    </a:solidFill>
                    <a:latin typeface="Corbel" charset="0"/>
                    <a:cs typeface="Corbel" charset="0"/>
                  </a:rPr>
                  <a:t>Ni  </a:t>
                </a:r>
                <a:endParaRPr lang="en-US" dirty="0">
                  <a:solidFill>
                    <a:srgbClr val="CC0099"/>
                  </a:solidFill>
                </a:endParaRPr>
              </a:p>
            </p:txBody>
          </p:sp>
          <p:sp>
            <p:nvSpPr>
              <p:cNvPr id="33" name="Rettangolo 32"/>
              <p:cNvSpPr/>
              <p:nvPr/>
            </p:nvSpPr>
            <p:spPr>
              <a:xfrm>
                <a:off x="1454930" y="700142"/>
                <a:ext cx="2765676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dirty="0" smtClean="0">
                    <a:solidFill>
                      <a:schemeClr val="bg1"/>
                    </a:solidFill>
                    <a:latin typeface="Corbel"/>
                    <a:cs typeface="Corbel"/>
                    <a:sym typeface="Wingdings"/>
                  </a:rPr>
                  <a:t>2005: FIRST Case</a:t>
                </a:r>
              </a:p>
              <a:p>
                <a:pPr algn="ctr"/>
                <a:r>
                  <a:rPr lang="it-IT" sz="1400" dirty="0" smtClean="0">
                    <a:solidFill>
                      <a:schemeClr val="bg1"/>
                    </a:solidFill>
                    <a:latin typeface="Corbel"/>
                    <a:cs typeface="Corbel"/>
                    <a:sym typeface="Wingdings"/>
                  </a:rPr>
                  <a:t>(2005: EUROBALL Clusters + BaF2)</a:t>
                </a:r>
                <a:endParaRPr lang="it-IT" sz="1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8" name="Immagine 37"/>
            <p:cNvPicPr>
              <a:picLocks noChangeAspect="1"/>
            </p:cNvPicPr>
            <p:nvPr/>
          </p:nvPicPr>
          <p:blipFill rotWithShape="1">
            <a:blip r:embed="rId6"/>
            <a:srcRect l="1943" r="849"/>
            <a:stretch/>
          </p:blipFill>
          <p:spPr>
            <a:xfrm>
              <a:off x="6212190" y="4541058"/>
              <a:ext cx="2802389" cy="2070100"/>
            </a:xfrm>
            <a:prstGeom prst="rect">
              <a:avLst/>
            </a:prstGeom>
          </p:spPr>
        </p:pic>
        <p:sp>
          <p:nvSpPr>
            <p:cNvPr id="40" name="Rettangolo 39"/>
            <p:cNvSpPr/>
            <p:nvPr/>
          </p:nvSpPr>
          <p:spPr>
            <a:xfrm>
              <a:off x="6489896" y="3709481"/>
              <a:ext cx="2240284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2000" dirty="0" smtClean="0">
                  <a:solidFill>
                    <a:srgbClr val="FFFFFF"/>
                  </a:solidFill>
                </a:rPr>
                <a:t>MILANO </a:t>
              </a:r>
              <a:r>
                <a:rPr lang="it-IT" sz="2000" dirty="0" err="1" smtClean="0">
                  <a:solidFill>
                    <a:srgbClr val="FFFFFF"/>
                  </a:solidFill>
                </a:rPr>
                <a:t>proposal</a:t>
              </a:r>
              <a:endParaRPr lang="it-IT" sz="2000" dirty="0" smtClean="0">
                <a:solidFill>
                  <a:srgbClr val="FFFFFF"/>
                </a:solidFill>
              </a:endParaRPr>
            </a:p>
            <a:p>
              <a:pPr algn="ctr"/>
              <a:r>
                <a:rPr lang="it-IT" i="1" dirty="0" err="1">
                  <a:solidFill>
                    <a:srgbClr val="FFFFFF"/>
                  </a:solidFill>
                </a:rPr>
                <a:t>O.Wieland</a:t>
              </a:r>
              <a:r>
                <a:rPr lang="it-IT" i="1" dirty="0">
                  <a:solidFill>
                    <a:srgbClr val="FFFFFF"/>
                  </a:solidFill>
                </a:rPr>
                <a:t>, </a:t>
              </a:r>
              <a:r>
                <a:rPr lang="it-IT" i="1" dirty="0" smtClean="0">
                  <a:solidFill>
                    <a:srgbClr val="FFFFFF"/>
                  </a:solidFill>
                </a:rPr>
                <a:t>et al. </a:t>
              </a:r>
              <a:r>
                <a:rPr lang="is-IS" i="1" dirty="0" smtClean="0">
                  <a:solidFill>
                    <a:srgbClr val="FFFFFF"/>
                  </a:solidFill>
                </a:rPr>
                <a:t>…</a:t>
              </a:r>
              <a:r>
                <a:rPr lang="it-IT" i="1" dirty="0" smtClean="0">
                  <a:solidFill>
                    <a:srgbClr val="FFFFFF"/>
                  </a:solidFill>
                </a:rPr>
                <a:t> </a:t>
              </a:r>
              <a:endParaRPr lang="it-IT" i="1" dirty="0">
                <a:solidFill>
                  <a:srgbClr val="FFFFFF"/>
                </a:solidFill>
              </a:endParaRPr>
            </a:p>
            <a:p>
              <a:pPr algn="ctr"/>
              <a:endParaRPr lang="it-IT" sz="20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1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744" y="692696"/>
            <a:ext cx="4460050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800" dirty="0" smtClean="0">
                <a:solidFill>
                  <a:srgbClr val="FFFF00"/>
                </a:solidFill>
                <a:latin typeface="Corbel"/>
                <a:cs typeface="Corbel"/>
              </a:rPr>
              <a:t>GAMMA </a:t>
            </a:r>
            <a:r>
              <a:rPr lang="it-IT" sz="2800" dirty="0" err="1" smtClean="0">
                <a:solidFill>
                  <a:srgbClr val="FFFF00"/>
                </a:solidFill>
                <a:latin typeface="Corbel"/>
                <a:cs typeface="Corbel"/>
              </a:rPr>
              <a:t>Campaign</a:t>
            </a:r>
            <a:r>
              <a:rPr lang="it-IT" sz="2800" dirty="0" smtClean="0">
                <a:solidFill>
                  <a:srgbClr val="FFFF00"/>
                </a:solidFill>
                <a:latin typeface="Corbel"/>
                <a:cs typeface="Corbel"/>
              </a:rPr>
              <a:t> in Japan</a:t>
            </a:r>
          </a:p>
        </p:txBody>
      </p:sp>
      <p:pic>
        <p:nvPicPr>
          <p:cNvPr id="79" name="Picture 9" descr="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0392" y="2702"/>
            <a:ext cx="1043608" cy="696370"/>
          </a:xfrm>
          <a:prstGeom prst="rect">
            <a:avLst/>
          </a:prstGeom>
        </p:spPr>
      </p:pic>
      <p:sp>
        <p:nvSpPr>
          <p:cNvPr id="80" name="Rectangle 1"/>
          <p:cNvSpPr/>
          <p:nvPr/>
        </p:nvSpPr>
        <p:spPr>
          <a:xfrm>
            <a:off x="1224595" y="97468"/>
            <a:ext cx="6731781" cy="523220"/>
          </a:xfrm>
          <a:prstGeom prst="rect">
            <a:avLst/>
          </a:prstGeom>
          <a:ln w="28575" cmpd="sng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dirty="0" err="1">
                <a:solidFill>
                  <a:srgbClr val="FFFF00"/>
                </a:solidFill>
                <a:latin typeface="Calibri"/>
                <a:cs typeface="Calibri"/>
              </a:rPr>
              <a:t>Pygmy</a:t>
            </a:r>
            <a:r>
              <a:rPr lang="it-IT" sz="2800" dirty="0">
                <a:solidFill>
                  <a:srgbClr val="FFFF00"/>
                </a:solidFill>
                <a:latin typeface="Calibri"/>
                <a:cs typeface="Calibri"/>
              </a:rPr>
              <a:t>  </a:t>
            </a:r>
            <a:r>
              <a:rPr lang="it-IT" sz="2800" dirty="0" err="1">
                <a:solidFill>
                  <a:srgbClr val="FFFF00"/>
                </a:solidFill>
                <a:latin typeface="Calibri"/>
                <a:cs typeface="Calibri"/>
              </a:rPr>
              <a:t>Resonances</a:t>
            </a:r>
            <a:r>
              <a:rPr lang="it-IT" sz="2800" dirty="0">
                <a:solidFill>
                  <a:srgbClr val="FFFF00"/>
                </a:solidFill>
                <a:latin typeface="Calibri"/>
                <a:cs typeface="Calibri"/>
              </a:rPr>
              <a:t> in </a:t>
            </a:r>
            <a:r>
              <a:rPr lang="it-IT" sz="2800" dirty="0" smtClean="0">
                <a:solidFill>
                  <a:srgbClr val="FFFF00"/>
                </a:solidFill>
                <a:latin typeface="Calibri"/>
                <a:cs typeface="Calibri"/>
              </a:rPr>
              <a:t>EXOTIC/STABLE Nuclei</a:t>
            </a:r>
            <a:endParaRPr lang="it-IT" sz="28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pic>
        <p:nvPicPr>
          <p:cNvPr id="81" name="Picture 9" descr="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902" y="0"/>
            <a:ext cx="1043608" cy="696370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-108520" y="1268760"/>
            <a:ext cx="5137195" cy="5531261"/>
            <a:chOff x="-108520" y="1268760"/>
            <a:chExt cx="5137195" cy="5531261"/>
          </a:xfrm>
        </p:grpSpPr>
        <p:sp>
          <p:nvSpPr>
            <p:cNvPr id="40" name="Rectangle 39"/>
            <p:cNvSpPr/>
            <p:nvPr/>
          </p:nvSpPr>
          <p:spPr>
            <a:xfrm>
              <a:off x="79469" y="2055295"/>
              <a:ext cx="2411336" cy="9335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it-IT" sz="2000" b="1" baseline="30000" dirty="0" smtClean="0">
                  <a:solidFill>
                    <a:srgbClr val="00FFFF"/>
                  </a:solidFill>
                  <a:latin typeface="Corbel"/>
                  <a:cs typeface="Corbel"/>
                </a:rPr>
                <a:t>70</a:t>
              </a:r>
              <a:r>
                <a:rPr lang="it-IT" sz="20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Zn</a:t>
              </a:r>
              <a:r>
                <a:rPr lang="it-IT" sz="2000" b="1" baseline="30000" dirty="0" smtClean="0">
                  <a:solidFill>
                    <a:srgbClr val="00FFFF"/>
                  </a:solidFill>
                  <a:latin typeface="Corbel"/>
                  <a:cs typeface="Corbel"/>
                </a:rPr>
                <a:t> ,</a:t>
              </a:r>
              <a:r>
                <a:rPr lang="it-IT" sz="20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 </a:t>
              </a:r>
              <a:r>
                <a:rPr lang="it-IT" sz="2000" b="1" baseline="30000" dirty="0" smtClean="0">
                  <a:solidFill>
                    <a:srgbClr val="00FFFF"/>
                  </a:solidFill>
                  <a:latin typeface="Corbel"/>
                  <a:cs typeface="Corbel"/>
                </a:rPr>
                <a:t>76</a:t>
              </a:r>
              <a:r>
                <a:rPr lang="it-IT" sz="20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Ge, </a:t>
              </a:r>
              <a:r>
                <a:rPr lang="it-IT" sz="2000" b="1" baseline="30000" dirty="0" smtClean="0">
                  <a:solidFill>
                    <a:srgbClr val="00FFFF"/>
                  </a:solidFill>
                  <a:latin typeface="Corbel"/>
                  <a:cs typeface="Corbel"/>
                </a:rPr>
                <a:t>86</a:t>
              </a:r>
              <a:r>
                <a:rPr lang="it-IT" sz="20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Kr, </a:t>
              </a:r>
              <a:r>
                <a:rPr lang="it-IT" sz="2000" b="1" baseline="30000" dirty="0" smtClean="0">
                  <a:solidFill>
                    <a:srgbClr val="00FFFF"/>
                  </a:solidFill>
                  <a:latin typeface="Corbel"/>
                  <a:cs typeface="Corbel"/>
                </a:rPr>
                <a:t>238</a:t>
              </a:r>
              <a:r>
                <a:rPr lang="it-IT" sz="2000" b="1" dirty="0" smtClean="0">
                  <a:solidFill>
                    <a:srgbClr val="00FFFF"/>
                  </a:solidFill>
                  <a:latin typeface="Corbel"/>
                  <a:cs typeface="Corbel"/>
                </a:rPr>
                <a:t>U </a:t>
              </a:r>
            </a:p>
            <a:p>
              <a:pPr>
                <a:lnSpc>
                  <a:spcPct val="50000"/>
                </a:lnSpc>
                <a:defRPr/>
              </a:pPr>
              <a:endParaRPr lang="it-IT" sz="1200" b="1" dirty="0" smtClean="0">
                <a:solidFill>
                  <a:srgbClr val="00FFFF"/>
                </a:solidFill>
                <a:latin typeface="Corbel"/>
                <a:cs typeface="Corbel"/>
              </a:endParaRPr>
            </a:p>
            <a:p>
              <a:pPr>
                <a:lnSpc>
                  <a:spcPct val="80000"/>
                </a:lnSpc>
                <a:defRPr/>
              </a:pPr>
              <a:r>
                <a:rPr lang="it-IT" sz="2000" dirty="0" smtClean="0">
                  <a:solidFill>
                    <a:srgbClr val="00FFFF"/>
                  </a:solidFill>
                  <a:latin typeface="Corbel"/>
                  <a:cs typeface="Corbel"/>
                </a:rPr>
                <a:t>250-350 </a:t>
              </a:r>
              <a:r>
                <a:rPr lang="it-IT" sz="2000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MeV</a:t>
              </a:r>
              <a:r>
                <a:rPr lang="it-IT" sz="2000" dirty="0" smtClean="0">
                  <a:solidFill>
                    <a:srgbClr val="00FFFF"/>
                  </a:solidFill>
                  <a:latin typeface="Corbel"/>
                  <a:cs typeface="Corbel"/>
                </a:rPr>
                <a:t>/A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it-IT" sz="2000" dirty="0" smtClean="0">
                  <a:solidFill>
                    <a:srgbClr val="00FFFF"/>
                  </a:solidFill>
                  <a:latin typeface="Corbel"/>
                  <a:cs typeface="Corbel"/>
                </a:rPr>
                <a:t>up </a:t>
              </a:r>
              <a:r>
                <a:rPr lang="it-IT" sz="2000" dirty="0">
                  <a:solidFill>
                    <a:srgbClr val="00FFFF"/>
                  </a:solidFill>
                  <a:latin typeface="Corbel"/>
                  <a:cs typeface="Corbel"/>
                </a:rPr>
                <a:t>to 100 </a:t>
              </a:r>
              <a:r>
                <a:rPr lang="it-IT" sz="2000" dirty="0" err="1" smtClean="0">
                  <a:solidFill>
                    <a:srgbClr val="00FFFF"/>
                  </a:solidFill>
                  <a:latin typeface="Corbel"/>
                  <a:cs typeface="Corbel"/>
                </a:rPr>
                <a:t>pnA</a:t>
              </a:r>
              <a:endParaRPr lang="it-IT" sz="2800" dirty="0">
                <a:solidFill>
                  <a:srgbClr val="00FFFF"/>
                </a:solidFill>
                <a:latin typeface="Corbel"/>
                <a:cs typeface="Corbel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-108520" y="3140968"/>
              <a:ext cx="3423768" cy="2357975"/>
              <a:chOff x="3247065" y="655994"/>
              <a:chExt cx="3423768" cy="2357975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3247065" y="660148"/>
                <a:ext cx="3240359" cy="235382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6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r="6642"/>
              <a:stretch/>
            </p:blipFill>
            <p:spPr bwMode="auto">
              <a:xfrm>
                <a:off x="3986713" y="1338979"/>
                <a:ext cx="2500712" cy="922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CasellaDiTesto 19"/>
              <p:cNvSpPr txBox="1"/>
              <p:nvPr/>
            </p:nvSpPr>
            <p:spPr>
              <a:xfrm>
                <a:off x="5463506" y="1734956"/>
                <a:ext cx="101653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14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Analysis</a:t>
                </a:r>
                <a:endParaRPr lang="it-IT" sz="14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2" name="TextBox 33"/>
              <p:cNvSpPr txBox="1"/>
              <p:nvPr/>
            </p:nvSpPr>
            <p:spPr>
              <a:xfrm>
                <a:off x="4268567" y="833532"/>
                <a:ext cx="2402266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6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MILANO</a:t>
                </a:r>
                <a:r>
                  <a:rPr lang="en-US" sz="14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 LaBr</a:t>
                </a:r>
                <a:r>
                  <a:rPr lang="en-US" sz="1400" b="1" baseline="-25000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3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200" b="1" dirty="0" smtClean="0">
                    <a:solidFill>
                      <a:srgbClr val="CC0099"/>
                    </a:solidFill>
                    <a:latin typeface="Symbol" charset="2"/>
                    <a:cs typeface="Symbol" charset="2"/>
                  </a:rPr>
                  <a:t>e</a:t>
                </a:r>
                <a:r>
                  <a:rPr lang="en-US" sz="12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=1-2%@ 10 MeV</a:t>
                </a:r>
              </a:p>
              <a:p>
                <a:pPr algn="ctr">
                  <a:lnSpc>
                    <a:spcPct val="80000"/>
                  </a:lnSpc>
                </a:pPr>
                <a:endParaRPr lang="en-US" sz="1200" b="1" dirty="0">
                  <a:solidFill>
                    <a:srgbClr val="CC0099"/>
                  </a:solidFill>
                  <a:latin typeface="Corbel"/>
                  <a:cs typeface="Corbel"/>
                </a:endParaRPr>
              </a:p>
            </p:txBody>
          </p: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391081" y="1270286"/>
                <a:ext cx="1421480" cy="1650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1" name="Straight Connector 36"/>
              <p:cNvCxnSpPr/>
              <p:nvPr/>
            </p:nvCxnSpPr>
            <p:spPr>
              <a:xfrm flipV="1">
                <a:off x="4489129" y="1116687"/>
                <a:ext cx="335761" cy="416023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6"/>
              <p:cNvCxnSpPr/>
              <p:nvPr/>
            </p:nvCxnSpPr>
            <p:spPr>
              <a:xfrm>
                <a:off x="4223061" y="2261814"/>
                <a:ext cx="601829" cy="298981"/>
              </a:xfrm>
              <a:prstGeom prst="line">
                <a:avLst/>
              </a:prstGeom>
              <a:ln w="952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8"/>
              <p:cNvSpPr txBox="1"/>
              <p:nvPr/>
            </p:nvSpPr>
            <p:spPr>
              <a:xfrm>
                <a:off x="4812561" y="2365146"/>
                <a:ext cx="1384062" cy="566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14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DALI</a:t>
                </a:r>
                <a:r>
                  <a:rPr lang="en-US" sz="1400" b="1" baseline="-25000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2</a:t>
                </a:r>
                <a:r>
                  <a:rPr lang="en-US" sz="14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 -</a:t>
                </a:r>
                <a:r>
                  <a:rPr lang="en-US" sz="1200" b="1" dirty="0" err="1" smtClean="0">
                    <a:solidFill>
                      <a:srgbClr val="CC0099"/>
                    </a:solidFill>
                    <a:latin typeface="Corbel"/>
                    <a:cs typeface="Corbel"/>
                  </a:rPr>
                  <a:t>NaI</a:t>
                </a:r>
                <a:endParaRPr lang="en-US" sz="1200" b="1" dirty="0" smtClean="0">
                  <a:solidFill>
                    <a:srgbClr val="CC0099"/>
                  </a:solidFill>
                  <a:latin typeface="Corbel"/>
                  <a:cs typeface="Corbel"/>
                </a:endParaRPr>
              </a:p>
              <a:p>
                <a:pPr algn="just">
                  <a:lnSpc>
                    <a:spcPct val="80000"/>
                  </a:lnSpc>
                </a:pPr>
                <a:r>
                  <a:rPr lang="en-US" sz="1200" b="1" dirty="0" smtClean="0">
                    <a:solidFill>
                      <a:srgbClr val="CC0099"/>
                    </a:solidFill>
                    <a:latin typeface="Symbol" charset="2"/>
                    <a:cs typeface="Symbol" charset="2"/>
                  </a:rPr>
                  <a:t>e</a:t>
                </a:r>
                <a:r>
                  <a:rPr lang="en-US" sz="1200" b="1" dirty="0" smtClean="0">
                    <a:solidFill>
                      <a:srgbClr val="CC0099"/>
                    </a:solidFill>
                    <a:latin typeface="Corbel"/>
                    <a:cs typeface="Corbel"/>
                  </a:rPr>
                  <a:t>=4%@ 10 MeV</a:t>
                </a:r>
              </a:p>
              <a:p>
                <a:pPr algn="r">
                  <a:lnSpc>
                    <a:spcPct val="80000"/>
                  </a:lnSpc>
                </a:pPr>
                <a:endParaRPr lang="en-US" sz="1200" b="1" dirty="0">
                  <a:solidFill>
                    <a:srgbClr val="CC0099"/>
                  </a:solidFill>
                  <a:latin typeface="Corbel"/>
                  <a:cs typeface="Corbel"/>
                </a:endParaRPr>
              </a:p>
            </p:txBody>
          </p:sp>
          <p:pic>
            <p:nvPicPr>
              <p:cNvPr id="43" name="Picture 2" descr="C:\Users\oliver\Desktop\SFC-Logo-L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8256" y="655994"/>
                <a:ext cx="576850" cy="5791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5" name="Group 74"/>
            <p:cNvGrpSpPr/>
            <p:nvPr/>
          </p:nvGrpSpPr>
          <p:grpSpPr>
            <a:xfrm>
              <a:off x="3175049" y="2564904"/>
              <a:ext cx="1853626" cy="3025197"/>
              <a:chOff x="7190487" y="328958"/>
              <a:chExt cx="1853626" cy="3025197"/>
            </a:xfrm>
          </p:grpSpPr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74" t="23368" r="50066" b="29969"/>
              <a:stretch/>
            </p:blipFill>
            <p:spPr bwMode="auto">
              <a:xfrm>
                <a:off x="7190487" y="787268"/>
                <a:ext cx="1853626" cy="2566887"/>
              </a:xfrm>
              <a:prstGeom prst="rect">
                <a:avLst/>
              </a:prstGeom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7286402" y="328958"/>
                <a:ext cx="1607331" cy="494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600" dirty="0" smtClean="0">
                    <a:solidFill>
                      <a:srgbClr val="00FFFF"/>
                    </a:solidFill>
                    <a:latin typeface="Calibri"/>
                    <a:cs typeface="Calibri"/>
                  </a:rPr>
                  <a:t>Pygmy Evolution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600" dirty="0" smtClean="0">
                    <a:solidFill>
                      <a:srgbClr val="00FFFF"/>
                    </a:solidFill>
                    <a:latin typeface="Calibri"/>
                    <a:cs typeface="Calibri"/>
                  </a:rPr>
                  <a:t>In n-Rich Nuclei</a:t>
                </a:r>
                <a:endParaRPr lang="en-US" sz="1600" dirty="0">
                  <a:solidFill>
                    <a:srgbClr val="00FF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259154" y="776229"/>
                <a:ext cx="5519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 smtClean="0">
                    <a:solidFill>
                      <a:srgbClr val="CC0099"/>
                    </a:solidFill>
                    <a:latin typeface="Calibri"/>
                    <a:cs typeface="Calibri"/>
                  </a:rPr>
                  <a:t>Ca</a:t>
                </a:r>
                <a:endParaRPr lang="en-US" sz="2800" b="1" dirty="0">
                  <a:solidFill>
                    <a:srgbClr val="CC0099"/>
                  </a:solidFill>
                  <a:latin typeface="Calibri"/>
                  <a:cs typeface="Calibri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100383" y="5661248"/>
              <a:ext cx="3797584" cy="1138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solidFill>
                    <a:srgbClr val="FFFF00"/>
                  </a:solidFill>
                  <a:latin typeface="Corbel"/>
                  <a:cs typeface="Corbel"/>
                </a:rPr>
                <a:t>The </a:t>
              </a:r>
              <a:r>
                <a:rPr lang="en-US" sz="2400" dirty="0">
                  <a:solidFill>
                    <a:srgbClr val="FFFF00"/>
                  </a:solidFill>
                  <a:latin typeface="Corbel"/>
                  <a:cs typeface="Corbel"/>
                </a:rPr>
                <a:t>most </a:t>
              </a:r>
              <a:r>
                <a:rPr lang="en-US" sz="2400" dirty="0" smtClean="0">
                  <a:solidFill>
                    <a:srgbClr val="FFFF00"/>
                  </a:solidFill>
                  <a:latin typeface="Corbel"/>
                  <a:cs typeface="Corbel"/>
                </a:rPr>
                <a:t>Exotic Nuclei: </a:t>
              </a:r>
            </a:p>
            <a:p>
              <a:r>
                <a:rPr lang="en-US" sz="2400" baseline="30000" dirty="0" smtClean="0">
                  <a:solidFill>
                    <a:srgbClr val="FFFF00"/>
                  </a:solidFill>
                  <a:latin typeface="Corbel"/>
                  <a:cs typeface="Corbel"/>
                </a:rPr>
                <a:t>20,22,24</a:t>
              </a:r>
              <a:r>
                <a:rPr lang="en-US" sz="2400" dirty="0" smtClean="0">
                  <a:solidFill>
                    <a:srgbClr val="FFFF00"/>
                  </a:solidFill>
                  <a:latin typeface="Corbel"/>
                  <a:cs typeface="Corbel"/>
                </a:rPr>
                <a:t>O, </a:t>
              </a:r>
              <a:r>
                <a:rPr lang="en-US" sz="2400" baseline="30000" dirty="0" smtClean="0">
                  <a:solidFill>
                    <a:srgbClr val="FFFF00"/>
                  </a:solidFill>
                  <a:latin typeface="Corbel"/>
                  <a:cs typeface="Corbel"/>
                </a:rPr>
                <a:t>50,52</a:t>
              </a:r>
              <a:r>
                <a:rPr lang="en-US" sz="2400" dirty="0" smtClean="0">
                  <a:solidFill>
                    <a:srgbClr val="FFFF00"/>
                  </a:solidFill>
                  <a:latin typeface="Corbel"/>
                  <a:cs typeface="Corbel"/>
                </a:rPr>
                <a:t>Ca, </a:t>
              </a:r>
              <a:r>
                <a:rPr lang="en-US" sz="2400" baseline="30000" dirty="0" smtClean="0">
                  <a:solidFill>
                    <a:srgbClr val="FFFF00"/>
                  </a:solidFill>
                  <a:latin typeface="Corbel"/>
                  <a:cs typeface="Corbel"/>
                </a:rPr>
                <a:t>70</a:t>
              </a:r>
              <a:r>
                <a:rPr lang="en-US" sz="2400" dirty="0" smtClean="0">
                  <a:solidFill>
                    <a:srgbClr val="FFFF00"/>
                  </a:solidFill>
                  <a:latin typeface="Corbel"/>
                  <a:cs typeface="Corbel"/>
                </a:rPr>
                <a:t>Ni, </a:t>
              </a:r>
              <a:r>
                <a:rPr lang="en-US" sz="2400" baseline="30000" dirty="0" smtClean="0">
                  <a:solidFill>
                    <a:srgbClr val="FFFF00"/>
                  </a:solidFill>
                  <a:latin typeface="Corbel"/>
                  <a:cs typeface="Corbel"/>
                </a:rPr>
                <a:t>128,132</a:t>
              </a:r>
              <a:r>
                <a:rPr lang="en-US" sz="2400" dirty="0" smtClean="0">
                  <a:solidFill>
                    <a:srgbClr val="FFFF00"/>
                  </a:solidFill>
                  <a:latin typeface="Corbel"/>
                  <a:cs typeface="Corbel"/>
                </a:rPr>
                <a:t>Sn</a:t>
              </a:r>
            </a:p>
            <a:p>
              <a:r>
                <a:rPr lang="en-US" sz="2000" i="1" dirty="0" smtClean="0">
                  <a:solidFill>
                    <a:srgbClr val="FFFFFF"/>
                  </a:solidFill>
                  <a:latin typeface="Corbel"/>
                  <a:cs typeface="Corbel"/>
                </a:rPr>
                <a:t>O. Wieland et al., </a:t>
              </a:r>
              <a:r>
                <a:rPr lang="is-IS" sz="2000" i="1" dirty="0" smtClean="0">
                  <a:solidFill>
                    <a:srgbClr val="FFFFFF"/>
                  </a:solidFill>
                  <a:latin typeface="Corbel"/>
                  <a:cs typeface="Corbel"/>
                </a:rPr>
                <a:t>…</a:t>
              </a:r>
              <a:endParaRPr lang="en-US" sz="2000" i="1" dirty="0"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  <p:sp>
          <p:nvSpPr>
            <p:cNvPr id="3" name="Rettangolo 2"/>
            <p:cNvSpPr/>
            <p:nvPr/>
          </p:nvSpPr>
          <p:spPr>
            <a:xfrm>
              <a:off x="107504" y="1268760"/>
              <a:ext cx="4162468" cy="7448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it-IT" sz="2800" b="1" dirty="0">
                  <a:solidFill>
                    <a:srgbClr val="FFFF00"/>
                  </a:solidFill>
                  <a:latin typeface="Corbel"/>
                  <a:cs typeface="Corbel"/>
                </a:rPr>
                <a:t>@RIKEN: </a:t>
              </a:r>
              <a:endParaRPr lang="it-IT" sz="2800" b="1" dirty="0" smtClean="0">
                <a:solidFill>
                  <a:srgbClr val="FFFF00"/>
                </a:solidFill>
                <a:latin typeface="Corbel"/>
                <a:cs typeface="Corbel"/>
              </a:endParaRPr>
            </a:p>
            <a:p>
              <a:pPr>
                <a:lnSpc>
                  <a:spcPct val="80000"/>
                </a:lnSpc>
                <a:defRPr/>
              </a:pPr>
              <a:r>
                <a:rPr lang="it-IT" sz="2400" dirty="0" smtClean="0">
                  <a:solidFill>
                    <a:srgbClr val="FFFF00"/>
                  </a:solidFill>
                  <a:latin typeface="Corbel"/>
                  <a:cs typeface="Corbel"/>
                </a:rPr>
                <a:t>The </a:t>
              </a:r>
              <a:r>
                <a:rPr lang="it-IT" sz="2400" dirty="0" err="1">
                  <a:solidFill>
                    <a:srgbClr val="FFFF00"/>
                  </a:solidFill>
                  <a:latin typeface="Corbel"/>
                  <a:cs typeface="Corbel"/>
                </a:rPr>
                <a:t>most</a:t>
              </a:r>
              <a:r>
                <a:rPr lang="it-IT" sz="2400" dirty="0">
                  <a:solidFill>
                    <a:srgbClr val="FFFF00"/>
                  </a:solidFill>
                  <a:latin typeface="Corbel"/>
                  <a:cs typeface="Corbel"/>
                </a:rPr>
                <a:t> Intense RIB </a:t>
              </a:r>
              <a:r>
                <a:rPr lang="it-IT" sz="2400" dirty="0" err="1">
                  <a:solidFill>
                    <a:srgbClr val="FFFF00"/>
                  </a:solidFill>
                  <a:latin typeface="Corbel"/>
                  <a:cs typeface="Corbel"/>
                </a:rPr>
                <a:t>Facility</a:t>
              </a:r>
              <a:r>
                <a:rPr lang="it-IT" sz="2400" dirty="0">
                  <a:solidFill>
                    <a:srgbClr val="FFFF00"/>
                  </a:solidFill>
                  <a:latin typeface="Corbel"/>
                  <a:cs typeface="Corbel"/>
                </a:rPr>
                <a:t> …</a:t>
              </a:r>
              <a:endParaRPr lang="it-IT" sz="2800" dirty="0">
                <a:solidFill>
                  <a:srgbClr val="FFFF00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5508104" y="1340768"/>
            <a:ext cx="3744416" cy="5481900"/>
            <a:chOff x="5508104" y="1340768"/>
            <a:chExt cx="3744416" cy="5481900"/>
          </a:xfrm>
        </p:grpSpPr>
        <p:sp>
          <p:nvSpPr>
            <p:cNvPr id="83" name="Rettangolo 82"/>
            <p:cNvSpPr/>
            <p:nvPr/>
          </p:nvSpPr>
          <p:spPr>
            <a:xfrm>
              <a:off x="5652120" y="1340768"/>
              <a:ext cx="3489927" cy="744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  <a:defRPr/>
              </a:pPr>
              <a:r>
                <a:rPr lang="it-IT" sz="2800" b="1" dirty="0" smtClean="0">
                  <a:solidFill>
                    <a:srgbClr val="FFFF00"/>
                  </a:solidFill>
                  <a:latin typeface="Corbel"/>
                  <a:cs typeface="Corbel"/>
                </a:rPr>
                <a:t>@OSAKA: </a:t>
              </a:r>
            </a:p>
            <a:p>
              <a:pPr algn="r">
                <a:lnSpc>
                  <a:spcPct val="80000"/>
                </a:lnSpc>
                <a:defRPr/>
              </a:pPr>
              <a:r>
                <a:rPr lang="it-IT" sz="2400" dirty="0" smtClean="0">
                  <a:solidFill>
                    <a:srgbClr val="FFFF00"/>
                  </a:solidFill>
                  <a:latin typeface="Corbel"/>
                  <a:cs typeface="Corbel"/>
                </a:rPr>
                <a:t>Fine </a:t>
              </a:r>
              <a:r>
                <a:rPr lang="it-IT" sz="2400" dirty="0" err="1" smtClean="0">
                  <a:solidFill>
                    <a:srgbClr val="FFFF00"/>
                  </a:solidFill>
                  <a:latin typeface="Corbel"/>
                  <a:cs typeface="Corbel"/>
                </a:rPr>
                <a:t>structure</a:t>
              </a:r>
              <a:r>
                <a:rPr lang="it-IT" sz="2400" dirty="0" smtClean="0">
                  <a:solidFill>
                    <a:srgbClr val="FFFF00"/>
                  </a:solidFill>
                  <a:latin typeface="Corbel"/>
                  <a:cs typeface="Corbel"/>
                </a:rPr>
                <a:t> of </a:t>
              </a:r>
              <a:r>
                <a:rPr lang="it-IT" sz="2400" dirty="0" err="1" smtClean="0">
                  <a:solidFill>
                    <a:srgbClr val="FFFF00"/>
                  </a:solidFill>
                  <a:latin typeface="Corbel"/>
                  <a:cs typeface="Corbel"/>
                </a:rPr>
                <a:t>Pygmy</a:t>
              </a:r>
              <a:endParaRPr lang="it-IT" sz="2800" dirty="0">
                <a:solidFill>
                  <a:srgbClr val="FFFF00"/>
                </a:solidFill>
                <a:latin typeface="Corbel"/>
                <a:cs typeface="Corbel"/>
              </a:endParaRPr>
            </a:p>
          </p:txBody>
        </p:sp>
        <p:sp>
          <p:nvSpPr>
            <p:cNvPr id="4" name="Rettangolo 3"/>
            <p:cNvSpPr/>
            <p:nvPr/>
          </p:nvSpPr>
          <p:spPr>
            <a:xfrm>
              <a:off x="5652120" y="2132856"/>
              <a:ext cx="3491880" cy="1661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baseline="30000" dirty="0">
                  <a:solidFill>
                    <a:srgbClr val="00FFFF"/>
                  </a:solidFill>
                </a:rPr>
                <a:t>90,94</a:t>
              </a:r>
              <a:r>
                <a:rPr lang="en-US" dirty="0">
                  <a:solidFill>
                    <a:srgbClr val="00FFFF"/>
                  </a:solidFill>
                </a:rPr>
                <a:t>Zr(α,α’</a:t>
              </a:r>
              <a:r>
                <a:rPr lang="en-US" dirty="0" err="1">
                  <a:solidFill>
                    <a:srgbClr val="00FFFF"/>
                  </a:solidFill>
                </a:rPr>
                <a:t>γ</a:t>
              </a:r>
              <a:r>
                <a:rPr lang="en-US" dirty="0">
                  <a:solidFill>
                    <a:srgbClr val="00FFFF"/>
                  </a:solidFill>
                </a:rPr>
                <a:t>) 140 MeV </a:t>
              </a:r>
            </a:p>
            <a:p>
              <a:pPr algn="r"/>
              <a:r>
                <a:rPr lang="en-US" baseline="30000" dirty="0" smtClean="0">
                  <a:solidFill>
                    <a:srgbClr val="00FFFF"/>
                  </a:solidFill>
                </a:rPr>
                <a:t>90,94</a:t>
              </a:r>
              <a:r>
                <a:rPr lang="en-US" dirty="0" smtClean="0">
                  <a:solidFill>
                    <a:srgbClr val="00FFFF"/>
                  </a:solidFill>
                </a:rPr>
                <a:t>Zr</a:t>
              </a:r>
              <a:r>
                <a:rPr lang="en-US" dirty="0">
                  <a:solidFill>
                    <a:srgbClr val="00FFFF"/>
                  </a:solidFill>
                </a:rPr>
                <a:t>(</a:t>
              </a:r>
              <a:r>
                <a:rPr lang="en-US" dirty="0" err="1">
                  <a:solidFill>
                    <a:srgbClr val="00FFFF"/>
                  </a:solidFill>
                </a:rPr>
                <a:t>p,p’γ</a:t>
              </a:r>
              <a:r>
                <a:rPr lang="en-US" dirty="0">
                  <a:solidFill>
                    <a:srgbClr val="00FFFF"/>
                  </a:solidFill>
                </a:rPr>
                <a:t>) reactions</a:t>
              </a:r>
            </a:p>
            <a:p>
              <a:pPr algn="r"/>
              <a:r>
                <a:rPr lang="en-US" sz="1600" dirty="0">
                  <a:solidFill>
                    <a:srgbClr val="FFFFFF"/>
                  </a:solidFill>
                </a:rPr>
                <a:t>31 days </a:t>
              </a:r>
              <a:r>
                <a:rPr lang="en-US" sz="1600" dirty="0" smtClean="0">
                  <a:solidFill>
                    <a:srgbClr val="FFFFFF"/>
                  </a:solidFill>
                </a:rPr>
                <a:t>approved</a:t>
              </a:r>
              <a:endParaRPr lang="en-US" sz="1600" dirty="0">
                <a:solidFill>
                  <a:srgbClr val="FFFFFF"/>
                </a:solidFill>
              </a:endParaRPr>
            </a:p>
            <a:p>
              <a:pPr algn="r"/>
              <a:r>
                <a:rPr lang="en-US" sz="1600" i="1" dirty="0" err="1" smtClean="0">
                  <a:solidFill>
                    <a:srgbClr val="FFFFFF"/>
                  </a:solidFill>
                </a:rPr>
                <a:t>A.Bracco</a:t>
              </a:r>
              <a:r>
                <a:rPr lang="en-US" sz="1600" i="1" dirty="0">
                  <a:solidFill>
                    <a:srgbClr val="FFFFFF"/>
                  </a:solidFill>
                </a:rPr>
                <a:t>, F. </a:t>
              </a:r>
              <a:r>
                <a:rPr lang="en-US" sz="1600" i="1" dirty="0" err="1">
                  <a:solidFill>
                    <a:srgbClr val="FFFFFF"/>
                  </a:solidFill>
                </a:rPr>
                <a:t>Crespi</a:t>
              </a:r>
              <a:r>
                <a:rPr lang="en-US" sz="1600" i="1" dirty="0">
                  <a:solidFill>
                    <a:srgbClr val="FFFFFF"/>
                  </a:solidFill>
                </a:rPr>
                <a:t>, … </a:t>
              </a:r>
              <a:endParaRPr lang="en-US" sz="1600" i="1" dirty="0" smtClean="0">
                <a:solidFill>
                  <a:srgbClr val="FFFFFF"/>
                </a:solidFill>
              </a:endParaRPr>
            </a:p>
            <a:p>
              <a:pPr algn="r"/>
              <a:r>
                <a:rPr lang="en-US" sz="1600" dirty="0" smtClean="0">
                  <a:solidFill>
                    <a:srgbClr val="FFFFFF"/>
                  </a:solidFill>
                </a:rPr>
                <a:t>June-October 2016</a:t>
              </a:r>
            </a:p>
            <a:p>
              <a:pPr algn="r"/>
              <a:r>
                <a:rPr lang="en-US" sz="1600" dirty="0" smtClean="0">
                  <a:solidFill>
                    <a:srgbClr val="FFFFFF"/>
                  </a:solidFill>
                </a:rPr>
                <a:t>2017</a:t>
              </a:r>
              <a:r>
                <a:rPr lang="is-IS" sz="1600" dirty="0" smtClean="0">
                  <a:solidFill>
                    <a:srgbClr val="FFFFFF"/>
                  </a:solidFill>
                </a:rPr>
                <a:t>… 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7"/>
            <a:srcRect r="9823"/>
            <a:stretch/>
          </p:blipFill>
          <p:spPr>
            <a:xfrm>
              <a:off x="5508104" y="3861048"/>
              <a:ext cx="3563888" cy="2924944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5789538" y="6453336"/>
              <a:ext cx="34629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Grand</a:t>
              </a:r>
              <a:r>
                <a:rPr lang="it-IT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it-IT" dirty="0" err="1">
                  <a:solidFill>
                    <a:srgbClr val="0000FF"/>
                  </a:solidFill>
                  <a:latin typeface="Corbel"/>
                  <a:cs typeface="Corbel"/>
                </a:rPr>
                <a:t>RAiden</a:t>
              </a:r>
              <a:r>
                <a:rPr lang="it-IT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it-IT" dirty="0" err="1">
                  <a:solidFill>
                    <a:srgbClr val="0000FF"/>
                  </a:solidFill>
                  <a:latin typeface="Corbel"/>
                  <a:cs typeface="Corbel"/>
                </a:rPr>
                <a:t>Forward</a:t>
              </a:r>
              <a:r>
                <a:rPr lang="it-IT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it-IT" dirty="0" err="1">
                  <a:solidFill>
                    <a:srgbClr val="0000FF"/>
                  </a:solidFill>
                  <a:latin typeface="Corbel"/>
                  <a:cs typeface="Corbel"/>
                </a:rPr>
                <a:t>beam</a:t>
              </a:r>
              <a:r>
                <a:rPr lang="it-IT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it-IT" dirty="0" smtClean="0">
                  <a:solidFill>
                    <a:srgbClr val="0000FF"/>
                  </a:solidFill>
                  <a:latin typeface="Corbel"/>
                  <a:cs typeface="Corbel"/>
                </a:rPr>
                <a:t>line</a:t>
              </a:r>
              <a:endParaRPr lang="it-IT" dirty="0"/>
            </a:p>
          </p:txBody>
        </p:sp>
      </p:grpSp>
      <p:cxnSp>
        <p:nvCxnSpPr>
          <p:cNvPr id="10" name="Connettore 1 9"/>
          <p:cNvCxnSpPr/>
          <p:nvPr/>
        </p:nvCxnSpPr>
        <p:spPr>
          <a:xfrm>
            <a:off x="5220072" y="1224136"/>
            <a:ext cx="0" cy="5517232"/>
          </a:xfrm>
          <a:prstGeom prst="line">
            <a:avLst/>
          </a:prstGeom>
          <a:ln>
            <a:solidFill>
              <a:srgbClr val="FFFF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" name="Immagine 83"/>
          <p:cNvPicPr>
            <a:picLocks noChangeAspect="1"/>
          </p:cNvPicPr>
          <p:nvPr/>
        </p:nvPicPr>
        <p:blipFill rotWithShape="1">
          <a:blip r:embed="rId8"/>
          <a:srcRect r="64380" b="32343"/>
          <a:stretch/>
        </p:blipFill>
        <p:spPr>
          <a:xfrm>
            <a:off x="5508104" y="4077072"/>
            <a:ext cx="994265" cy="1076092"/>
          </a:xfrm>
          <a:prstGeom prst="rect">
            <a:avLst/>
          </a:prstGeom>
        </p:spPr>
      </p:pic>
      <p:sp>
        <p:nvSpPr>
          <p:cNvPr id="85" name="CasellaDiTesto 84"/>
          <p:cNvSpPr txBox="1"/>
          <p:nvPr/>
        </p:nvSpPr>
        <p:spPr>
          <a:xfrm>
            <a:off x="5436096" y="3861048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0000FF"/>
                </a:solidFill>
                <a:latin typeface="+mn-lt"/>
              </a:rPr>
              <a:t>16 </a:t>
            </a:r>
            <a:r>
              <a:rPr lang="it-IT" sz="1400" b="1" dirty="0" err="1" smtClean="0">
                <a:solidFill>
                  <a:srgbClr val="0000FF"/>
                </a:solidFill>
                <a:latin typeface="+mn-lt"/>
              </a:rPr>
              <a:t>Clovers</a:t>
            </a:r>
            <a:r>
              <a:rPr lang="it-IT" sz="1400" b="1" dirty="0" smtClean="0">
                <a:solidFill>
                  <a:srgbClr val="0000FF"/>
                </a:solidFill>
                <a:latin typeface="+mn-lt"/>
              </a:rPr>
              <a:t>, 6% </a:t>
            </a:r>
            <a:r>
              <a:rPr lang="it-IT" sz="1400" b="1" dirty="0" err="1" smtClean="0">
                <a:solidFill>
                  <a:srgbClr val="0000FF"/>
                </a:solidFill>
                <a:latin typeface="+mn-lt"/>
              </a:rPr>
              <a:t>eff</a:t>
            </a:r>
            <a:endParaRPr lang="it-IT" sz="14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727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78110" y="666770"/>
            <a:ext cx="4434050" cy="233018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653101"/>
            <a:ext cx="3131840" cy="235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 l="5286" t="44310" r="32233"/>
          <a:stretch>
            <a:fillRect/>
          </a:stretch>
        </p:blipFill>
        <p:spPr bwMode="auto">
          <a:xfrm>
            <a:off x="1578118" y="936787"/>
            <a:ext cx="4434047" cy="2079625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5" name="Image 45" descr="YZ.png"/>
          <p:cNvPicPr>
            <a:picLocks noChangeAspect="1"/>
          </p:cNvPicPr>
          <p:nvPr/>
        </p:nvPicPr>
        <p:blipFill>
          <a:blip r:embed="rId4" cstate="print"/>
          <a:srcRect l="18501" t="17967" r="41310" b="24373"/>
          <a:stretch>
            <a:fillRect/>
          </a:stretch>
        </p:blipFill>
        <p:spPr bwMode="auto">
          <a:xfrm>
            <a:off x="296993" y="1987737"/>
            <a:ext cx="1065212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48"/>
          <p:cNvCxnSpPr>
            <a:cxnSpLocks noChangeShapeType="1"/>
          </p:cNvCxnSpPr>
          <p:nvPr/>
        </p:nvCxnSpPr>
        <p:spPr bwMode="auto">
          <a:xfrm>
            <a:off x="1001857" y="2197259"/>
            <a:ext cx="720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071693" y="1584484"/>
            <a:ext cx="577850" cy="576262"/>
          </a:xfrm>
          <a:prstGeom prst="line">
            <a:avLst/>
          </a:prstGeom>
          <a:noFill/>
          <a:ln w="180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ZoneTexte 52"/>
          <p:cNvSpPr txBox="1">
            <a:spLocks noChangeArrowheads="1"/>
          </p:cNvSpPr>
          <p:nvPr/>
        </p:nvSpPr>
        <p:spPr bwMode="auto">
          <a:xfrm>
            <a:off x="2545914" y="863787"/>
            <a:ext cx="17372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orbel"/>
                <a:cs typeface="Corbel"/>
              </a:rPr>
              <a:t>VAMOS</a:t>
            </a:r>
          </a:p>
          <a:p>
            <a:pPr algn="ctr"/>
            <a:r>
              <a:rPr lang="en-US" dirty="0">
                <a:latin typeface="Corbel"/>
                <a:cs typeface="Corbel"/>
              </a:rPr>
              <a:t>dispersive mode</a:t>
            </a:r>
          </a:p>
        </p:txBody>
      </p:sp>
      <p:sp>
        <p:nvSpPr>
          <p:cNvPr id="9" name="Rectangle 54"/>
          <p:cNvSpPr>
            <a:spLocks noChangeArrowheads="1"/>
          </p:cNvSpPr>
          <p:nvPr/>
        </p:nvSpPr>
        <p:spPr bwMode="auto">
          <a:xfrm>
            <a:off x="21193" y="1570512"/>
            <a:ext cx="1305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  <a:latin typeface="Corbel"/>
                <a:cs typeface="Corbel"/>
              </a:rPr>
              <a:t>AGATA</a:t>
            </a:r>
            <a:endParaRPr lang="en-US" sz="24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sp>
        <p:nvSpPr>
          <p:cNvPr id="10" name="ZoneTexte 10"/>
          <p:cNvSpPr txBox="1"/>
          <p:nvPr/>
        </p:nvSpPr>
        <p:spPr>
          <a:xfrm rot="2727250">
            <a:off x="935597" y="1341663"/>
            <a:ext cx="80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beam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0" y="-99392"/>
            <a:ext cx="9144000" cy="86409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b="1" dirty="0" smtClean="0">
                <a:solidFill>
                  <a:srgbClr val="FFFF00"/>
                </a:solidFill>
                <a:latin typeface="Corbel"/>
                <a:cs typeface="Corbel"/>
              </a:rPr>
              <a:t>AGATA@GANIL  (2014-2019)</a:t>
            </a:r>
            <a:endParaRPr lang="en-US" sz="3200" b="1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140968"/>
            <a:ext cx="3096344" cy="3398106"/>
          </a:xfrm>
          <a:prstGeom prst="rect">
            <a:avLst/>
          </a:prstGeom>
        </p:spPr>
      </p:pic>
      <p:pic>
        <p:nvPicPr>
          <p:cNvPr id="13" name="Image 19" descr="ganilacce.jpg"/>
          <p:cNvPicPr>
            <a:picLocks noChangeAspect="1"/>
          </p:cNvPicPr>
          <p:nvPr/>
        </p:nvPicPr>
        <p:blipFill>
          <a:blip r:embed="rId6" cstate="print"/>
          <a:srcRect l="70653" t="9534" b="45953"/>
          <a:stretch>
            <a:fillRect/>
          </a:stretch>
        </p:blipFill>
        <p:spPr>
          <a:xfrm>
            <a:off x="242278" y="745359"/>
            <a:ext cx="792088" cy="766472"/>
          </a:xfrm>
          <a:prstGeom prst="rect">
            <a:avLst/>
          </a:prstGeom>
        </p:spPr>
      </p:pic>
      <p:sp>
        <p:nvSpPr>
          <p:cNvPr id="14" name="ZoneTexte 26"/>
          <p:cNvSpPr txBox="1"/>
          <p:nvPr/>
        </p:nvSpPr>
        <p:spPr>
          <a:xfrm>
            <a:off x="7308310" y="5694350"/>
            <a:ext cx="1656184" cy="54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b="1" dirty="0" smtClean="0">
                <a:solidFill>
                  <a:srgbClr val="FF0000"/>
                </a:solidFill>
                <a:latin typeface="Corbel"/>
                <a:cs typeface="Corbel"/>
              </a:rPr>
              <a:t>PSA hits for 24 crystals</a:t>
            </a:r>
            <a:endParaRPr lang="en-US" b="1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79512" y="3212976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solidFill>
                  <a:srgbClr val="00FFFF"/>
                </a:solidFill>
                <a:latin typeface="Corbel"/>
                <a:cs typeface="Corbel"/>
              </a:rPr>
              <a:t>Commissioning</a:t>
            </a:r>
            <a:r>
              <a:rPr lang="fr-FR" sz="2400" b="1" dirty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fr-FR" sz="2400" b="1" dirty="0" err="1" smtClean="0">
                <a:solidFill>
                  <a:srgbClr val="00FFFF"/>
                </a:solidFill>
                <a:latin typeface="Corbel"/>
                <a:cs typeface="Corbel"/>
              </a:rPr>
              <a:t>December</a:t>
            </a:r>
            <a:r>
              <a:rPr lang="fr-FR" sz="2400" b="1" dirty="0" smtClean="0">
                <a:solidFill>
                  <a:srgbClr val="00FFFF"/>
                </a:solidFill>
                <a:latin typeface="Corbel"/>
                <a:cs typeface="Corbel"/>
              </a:rPr>
              <a:t> 2014</a:t>
            </a:r>
          </a:p>
          <a:p>
            <a:r>
              <a:rPr lang="fr-FR" sz="2400" b="1" dirty="0" smtClean="0">
                <a:solidFill>
                  <a:srgbClr val="00FFFF"/>
                </a:solidFill>
                <a:latin typeface="Corbel"/>
                <a:cs typeface="Corbel"/>
              </a:rPr>
              <a:t>10 </a:t>
            </a:r>
            <a:r>
              <a:rPr lang="fr-FR" sz="2400" b="1" dirty="0" err="1" smtClean="0">
                <a:solidFill>
                  <a:srgbClr val="00FFFF"/>
                </a:solidFill>
                <a:latin typeface="Corbel"/>
                <a:cs typeface="Corbel"/>
              </a:rPr>
              <a:t>Experiments</a:t>
            </a:r>
            <a:r>
              <a:rPr lang="fr-FR" sz="2400" b="1" dirty="0">
                <a:solidFill>
                  <a:srgbClr val="00FFFF"/>
                </a:solidFill>
                <a:latin typeface="Corbel"/>
                <a:cs typeface="Corbel"/>
              </a:rPr>
              <a:t> </a:t>
            </a:r>
            <a:r>
              <a:rPr lang="fr-FR" sz="2400" b="1" dirty="0" smtClean="0">
                <a:solidFill>
                  <a:srgbClr val="00FFFF"/>
                </a:solidFill>
                <a:latin typeface="Corbel"/>
                <a:cs typeface="Corbel"/>
              </a:rPr>
              <a:t>in 2015-2016</a:t>
            </a:r>
            <a:endParaRPr lang="en-US" sz="2400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169935" y="671169"/>
            <a:ext cx="249310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fr-FR" dirty="0" err="1" smtClean="0">
                <a:latin typeface="Corbel"/>
                <a:cs typeface="Corbel"/>
              </a:rPr>
              <a:t>Magnetic</a:t>
            </a:r>
            <a:r>
              <a:rPr lang="fr-FR" dirty="0" smtClean="0">
                <a:latin typeface="Corbel"/>
                <a:cs typeface="Corbel"/>
              </a:rPr>
              <a:t>  </a:t>
            </a:r>
            <a:r>
              <a:rPr lang="fr-FR" dirty="0" err="1">
                <a:latin typeface="Corbel"/>
                <a:cs typeface="Corbel"/>
              </a:rPr>
              <a:t>S</a:t>
            </a:r>
            <a:r>
              <a:rPr lang="fr-FR" dirty="0" err="1" smtClean="0">
                <a:latin typeface="Corbel"/>
                <a:cs typeface="Corbel"/>
              </a:rPr>
              <a:t>pectrometer</a:t>
            </a:r>
            <a:endParaRPr lang="it-IT" dirty="0"/>
          </a:p>
        </p:txBody>
      </p:sp>
      <p:sp>
        <p:nvSpPr>
          <p:cNvPr id="18" name="ZoneTexte 2"/>
          <p:cNvSpPr txBox="1"/>
          <p:nvPr/>
        </p:nvSpPr>
        <p:spPr>
          <a:xfrm>
            <a:off x="251520" y="5294238"/>
            <a:ext cx="46805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smtClean="0">
                <a:solidFill>
                  <a:srgbClr val="FFFF00"/>
                </a:solidFill>
                <a:latin typeface="Corbel"/>
                <a:cs typeface="Corbel"/>
              </a:rPr>
              <a:t>Future campaigns (2018-2019):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NEDA/NWALL and DIAMANT,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VAMOS gas-filled mode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FFFFFF"/>
                </a:solidFill>
                <a:latin typeface="Corbel"/>
                <a:cs typeface="Corbel"/>
              </a:rPr>
              <a:t>Coulex</a:t>
            </a:r>
            <a:r>
              <a:rPr lang="en-US" dirty="0" smtClean="0">
                <a:solidFill>
                  <a:srgbClr val="FFFFFF"/>
                </a:solidFill>
                <a:latin typeface="Corbel"/>
                <a:cs typeface="Corbel"/>
              </a:rPr>
              <a:t> with the upgraded SPIRAL 1</a:t>
            </a:r>
          </a:p>
        </p:txBody>
      </p:sp>
      <p:sp>
        <p:nvSpPr>
          <p:cNvPr id="19" name="Rectangle 24"/>
          <p:cNvSpPr/>
          <p:nvPr/>
        </p:nvSpPr>
        <p:spPr>
          <a:xfrm>
            <a:off x="251524" y="4069521"/>
            <a:ext cx="40679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smtClean="0">
                <a:solidFill>
                  <a:srgbClr val="FFFF00"/>
                </a:solidFill>
                <a:latin typeface="Corbel"/>
                <a:cs typeface="Corbel"/>
              </a:rPr>
              <a:t>1</a:t>
            </a:r>
            <a:r>
              <a:rPr lang="en-US" sz="2000" b="1" u="sng" baseline="30000" dirty="0" smtClean="0">
                <a:solidFill>
                  <a:srgbClr val="FFFF00"/>
                </a:solidFill>
                <a:latin typeface="Corbel"/>
                <a:cs typeface="Corbel"/>
              </a:rPr>
              <a:t>st</a:t>
            </a:r>
            <a:r>
              <a:rPr lang="en-US" sz="2000" b="1" u="sng" dirty="0" smtClean="0">
                <a:solidFill>
                  <a:srgbClr val="FFFF00"/>
                </a:solidFill>
                <a:latin typeface="Corbel"/>
                <a:cs typeface="Corbel"/>
              </a:rPr>
              <a:t> campaign AGATA (2015-2017)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VAMOS  (Vacuum mode)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bg1"/>
                </a:solidFill>
                <a:latin typeface="Corbel"/>
                <a:cs typeface="Corbel"/>
              </a:rPr>
              <a:t>+ plunger; + FATIMA; + PARIS</a:t>
            </a:r>
          </a:p>
        </p:txBody>
      </p:sp>
    </p:spTree>
    <p:extLst>
      <p:ext uri="{BB962C8B-B14F-4D97-AF65-F5344CB8AC3E}">
        <p14:creationId xmlns:p14="http://schemas.microsoft.com/office/powerpoint/2010/main" val="18628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538" y="22173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</a:rPr>
              <a:t>AGATA@GANIL</a:t>
            </a:r>
            <a:endParaRPr lang="en-GB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GB" sz="2800" b="1" dirty="0" smtClean="0">
                <a:solidFill>
                  <a:srgbClr val="00FFFF"/>
                </a:solidFill>
              </a:rPr>
              <a:t>2 </a:t>
            </a:r>
            <a:r>
              <a:rPr lang="en-GB" sz="2800" b="1" dirty="0" err="1">
                <a:solidFill>
                  <a:srgbClr val="00FFFF"/>
                </a:solidFill>
              </a:rPr>
              <a:t>Esperimenti</a:t>
            </a:r>
            <a:r>
              <a:rPr lang="en-GB" sz="2800" b="1" dirty="0">
                <a:solidFill>
                  <a:srgbClr val="00FFFF"/>
                </a:solidFill>
              </a:rPr>
              <a:t> </a:t>
            </a:r>
            <a:r>
              <a:rPr lang="en-GB" sz="2800" b="1" dirty="0" err="1" smtClean="0">
                <a:solidFill>
                  <a:srgbClr val="00FFFF"/>
                </a:solidFill>
              </a:rPr>
              <a:t>approvati</a:t>
            </a:r>
            <a:r>
              <a:rPr lang="en-GB" sz="2800" b="1" dirty="0" smtClean="0">
                <a:solidFill>
                  <a:srgbClr val="00FFFF"/>
                </a:solidFill>
              </a:rPr>
              <a:t> con spokesperson Milano</a:t>
            </a:r>
          </a:p>
          <a:p>
            <a:pPr algn="ctr"/>
            <a:endParaRPr lang="it-IT" sz="2400" dirty="0">
              <a:solidFill>
                <a:srgbClr val="00FFFF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79512" y="1552724"/>
            <a:ext cx="4572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orbel" pitchFamily="34" charset="0"/>
              </a:rPr>
              <a:t>In 2017:</a:t>
            </a:r>
            <a:r>
              <a:rPr lang="en-US" sz="2800" b="1" i="1" dirty="0" smtClean="0">
                <a:solidFill>
                  <a:srgbClr val="FFFF00"/>
                </a:solidFill>
                <a:latin typeface="Corbel" pitchFamily="34" charset="0"/>
              </a:rPr>
              <a:t> </a:t>
            </a:r>
          </a:p>
          <a:p>
            <a:endParaRPr lang="en-US" sz="800" b="1" i="1" dirty="0" smtClean="0">
              <a:solidFill>
                <a:schemeClr val="bg1"/>
              </a:solidFill>
              <a:latin typeface="Corbel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Lifetime </a:t>
            </a:r>
            <a:r>
              <a:rPr lang="en-US" dirty="0">
                <a:solidFill>
                  <a:schemeClr val="bg1"/>
                </a:solidFill>
                <a:latin typeface="Corbel" pitchFamily="34" charset="0"/>
              </a:rPr>
              <a:t>measurements of excited states</a:t>
            </a:r>
          </a:p>
          <a:p>
            <a:r>
              <a:rPr lang="en-US" dirty="0">
                <a:solidFill>
                  <a:schemeClr val="bg1"/>
                </a:solidFill>
                <a:latin typeface="Corbel" pitchFamily="34" charset="0"/>
              </a:rPr>
              <a:t> in neutron-rich C and O isotopes: </a:t>
            </a:r>
            <a:endParaRPr lang="en-US" dirty="0" smtClean="0">
              <a:solidFill>
                <a:schemeClr val="bg1"/>
              </a:solidFill>
              <a:latin typeface="Corbel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Corbel" pitchFamily="34" charset="0"/>
              </a:rPr>
              <a:t>stringent test of the </a:t>
            </a:r>
            <a:r>
              <a:rPr lang="en-US" dirty="0">
                <a:solidFill>
                  <a:srgbClr val="00FFFF"/>
                </a:solidFill>
                <a:latin typeface="Corbel" pitchFamily="34" charset="0"/>
              </a:rPr>
              <a:t>three body forces </a:t>
            </a:r>
            <a:r>
              <a:rPr lang="en-US" dirty="0">
                <a:solidFill>
                  <a:schemeClr val="bg1"/>
                </a:solidFill>
                <a:latin typeface="Corbel" pitchFamily="34" charset="0"/>
              </a:rPr>
              <a:t>with the AGATA+PARIS+VAMOS </a:t>
            </a:r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setup</a:t>
            </a:r>
          </a:p>
          <a:p>
            <a:endParaRPr lang="en-US" sz="800" dirty="0" smtClean="0">
              <a:solidFill>
                <a:schemeClr val="bg1"/>
              </a:solidFill>
              <a:latin typeface="Corbel" pitchFamily="34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Corbel" pitchFamily="34" charset="0"/>
              </a:rPr>
              <a:t>(S. </a:t>
            </a:r>
            <a:r>
              <a:rPr lang="en-US" i="1" dirty="0" err="1" smtClean="0">
                <a:solidFill>
                  <a:schemeClr val="bg1"/>
                </a:solidFill>
                <a:latin typeface="Corbel" pitchFamily="34" charset="0"/>
              </a:rPr>
              <a:t>Leoni,B</a:t>
            </a:r>
            <a:r>
              <a:rPr lang="en-US" i="1" dirty="0" smtClean="0">
                <a:solidFill>
                  <a:schemeClr val="bg1"/>
                </a:solidFill>
                <a:latin typeface="Corbel" pitchFamily="34" charset="0"/>
              </a:rPr>
              <a:t>. </a:t>
            </a:r>
            <a:r>
              <a:rPr lang="en-US" i="1" dirty="0" err="1" smtClean="0">
                <a:solidFill>
                  <a:schemeClr val="bg1"/>
                </a:solidFill>
                <a:latin typeface="Corbel" pitchFamily="34" charset="0"/>
              </a:rPr>
              <a:t>Fornal</a:t>
            </a:r>
            <a:r>
              <a:rPr lang="en-US" i="1" dirty="0" smtClean="0">
                <a:solidFill>
                  <a:schemeClr val="bg1"/>
                </a:solidFill>
                <a:latin typeface="Corbel" pitchFamily="34" charset="0"/>
              </a:rPr>
              <a:t>, M. </a:t>
            </a:r>
            <a:r>
              <a:rPr lang="en-US" i="1" dirty="0" err="1" smtClean="0">
                <a:solidFill>
                  <a:schemeClr val="bg1"/>
                </a:solidFill>
                <a:latin typeface="Corbel" pitchFamily="34" charset="0"/>
              </a:rPr>
              <a:t>Ciemala</a:t>
            </a:r>
            <a:r>
              <a:rPr lang="en-US" i="1" dirty="0" smtClean="0">
                <a:solidFill>
                  <a:schemeClr val="bg1"/>
                </a:solidFill>
                <a:latin typeface="Corbel" pitchFamily="34" charset="0"/>
              </a:rPr>
              <a:t>)</a:t>
            </a:r>
            <a:endParaRPr lang="it-IT" i="1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79512" y="4725144"/>
            <a:ext cx="45720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Corbel" pitchFamily="34" charset="0"/>
              </a:rPr>
              <a:t>In 2018:</a:t>
            </a:r>
            <a:r>
              <a:rPr lang="en-US" sz="2800" b="1" i="1" dirty="0" smtClean="0">
                <a:solidFill>
                  <a:srgbClr val="FFFF00"/>
                </a:solidFill>
                <a:latin typeface="Corbel" pitchFamily="34" charset="0"/>
              </a:rPr>
              <a:t> </a:t>
            </a:r>
          </a:p>
          <a:p>
            <a:endParaRPr lang="en-US" sz="800" b="1" i="1" dirty="0" smtClean="0">
              <a:solidFill>
                <a:schemeClr val="bg1"/>
              </a:solidFill>
              <a:latin typeface="Corbel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rbel" pitchFamily="34" charset="0"/>
              </a:rPr>
              <a:t>Gamma decay from near-threshold states in 14C: </a:t>
            </a:r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a </a:t>
            </a:r>
            <a:r>
              <a:rPr lang="en-US" dirty="0">
                <a:solidFill>
                  <a:schemeClr val="bg1"/>
                </a:solidFill>
                <a:latin typeface="Corbel" pitchFamily="34" charset="0"/>
              </a:rPr>
              <a:t>probe of </a:t>
            </a:r>
            <a:r>
              <a:rPr lang="en-US" dirty="0" err="1">
                <a:solidFill>
                  <a:srgbClr val="00FFFF"/>
                </a:solidFill>
                <a:latin typeface="Corbel" pitchFamily="34" charset="0"/>
              </a:rPr>
              <a:t>clusterization</a:t>
            </a:r>
            <a:r>
              <a:rPr lang="en-US" dirty="0">
                <a:solidFill>
                  <a:srgbClr val="00FFFF"/>
                </a:solidFill>
                <a:latin typeface="Corbel" pitchFamily="34" charset="0"/>
              </a:rPr>
              <a:t> phenomena </a:t>
            </a:r>
          </a:p>
          <a:p>
            <a:r>
              <a:rPr lang="en-US" dirty="0">
                <a:solidFill>
                  <a:schemeClr val="bg1"/>
                </a:solidFill>
                <a:latin typeface="Corbel" pitchFamily="34" charset="0"/>
              </a:rPr>
              <a:t>in open quantum systems </a:t>
            </a:r>
          </a:p>
          <a:p>
            <a:pPr>
              <a:lnSpc>
                <a:spcPct val="50000"/>
              </a:lnSpc>
            </a:pPr>
            <a:endParaRPr lang="en-US" i="1" dirty="0" smtClean="0">
              <a:solidFill>
                <a:schemeClr val="bg1"/>
              </a:solidFill>
              <a:latin typeface="Corbel" pitchFamily="34" charset="0"/>
            </a:endParaRPr>
          </a:p>
          <a:p>
            <a:r>
              <a:rPr lang="en-US" i="1" dirty="0" smtClean="0">
                <a:solidFill>
                  <a:schemeClr val="bg1"/>
                </a:solidFill>
                <a:latin typeface="Corbel" pitchFamily="34" charset="0"/>
              </a:rPr>
              <a:t>(B. </a:t>
            </a:r>
            <a:r>
              <a:rPr lang="en-US" i="1" dirty="0" err="1" smtClean="0">
                <a:solidFill>
                  <a:schemeClr val="bg1"/>
                </a:solidFill>
                <a:latin typeface="Corbel" pitchFamily="34" charset="0"/>
              </a:rPr>
              <a:t>Fornal</a:t>
            </a:r>
            <a:r>
              <a:rPr lang="en-US" i="1" dirty="0" smtClean="0">
                <a:solidFill>
                  <a:schemeClr val="bg1"/>
                </a:solidFill>
                <a:latin typeface="Corbel" pitchFamily="34" charset="0"/>
              </a:rPr>
              <a:t>,</a:t>
            </a:r>
            <a:r>
              <a:rPr lang="en-US" i="1" dirty="0">
                <a:solidFill>
                  <a:schemeClr val="bg1"/>
                </a:solidFill>
                <a:latin typeface="Corbel" pitchFamily="34" charset="0"/>
              </a:rPr>
              <a:t> S. </a:t>
            </a:r>
            <a:r>
              <a:rPr lang="en-US" i="1" dirty="0" err="1">
                <a:solidFill>
                  <a:schemeClr val="bg1"/>
                </a:solidFill>
                <a:latin typeface="Corbel" pitchFamily="34" charset="0"/>
              </a:rPr>
              <a:t>Leoni</a:t>
            </a:r>
            <a:r>
              <a:rPr lang="en-US" i="1" dirty="0">
                <a:solidFill>
                  <a:schemeClr val="bg1"/>
                </a:solidFill>
                <a:latin typeface="Corbel" pitchFamily="34" charset="0"/>
              </a:rPr>
              <a:t>,</a:t>
            </a:r>
            <a:r>
              <a:rPr lang="en-US" i="1" dirty="0" smtClean="0">
                <a:solidFill>
                  <a:schemeClr val="bg1"/>
                </a:solidFill>
                <a:latin typeface="Corbel" pitchFamily="34" charset="0"/>
              </a:rPr>
              <a:t> M. </a:t>
            </a:r>
            <a:r>
              <a:rPr lang="en-US" i="1" dirty="0" err="1" smtClean="0">
                <a:solidFill>
                  <a:schemeClr val="bg1"/>
                </a:solidFill>
                <a:latin typeface="Corbel" pitchFamily="34" charset="0"/>
              </a:rPr>
              <a:t>Ciemala</a:t>
            </a:r>
            <a:r>
              <a:rPr lang="en-US" i="1" dirty="0" smtClean="0">
                <a:solidFill>
                  <a:schemeClr val="bg1"/>
                </a:solidFill>
                <a:latin typeface="Corbel" pitchFamily="34" charset="0"/>
              </a:rPr>
              <a:t>)</a:t>
            </a:r>
            <a:endParaRPr lang="it-IT" i="1" dirty="0">
              <a:solidFill>
                <a:schemeClr val="bg1"/>
              </a:solidFill>
            </a:endParaRPr>
          </a:p>
        </p:txBody>
      </p:sp>
      <p:pic>
        <p:nvPicPr>
          <p:cNvPr id="5" name="Obraz 3" descr="s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1397094"/>
            <a:ext cx="4608512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5004048" y="4277414"/>
            <a:ext cx="4139952" cy="2566857"/>
          </a:xfrm>
          <a:prstGeom prst="rect">
            <a:avLst/>
          </a:prstGeom>
          <a:ln w="28575" cmpd="sng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Corbel" pitchFamily="34" charset="0"/>
              </a:rPr>
              <a:t>Necessità</a:t>
            </a:r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latin typeface="Corbel" pitchFamily="34" charset="0"/>
              </a:rPr>
              <a:t>accoppiare</a:t>
            </a:r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 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Corbel" pitchFamily="34" charset="0"/>
              </a:rPr>
              <a:t>scintillatori</a:t>
            </a:r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latin typeface="Corbel" pitchFamily="34" charset="0"/>
              </a:rPr>
              <a:t>grosso</a:t>
            </a:r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 volume </a:t>
            </a:r>
          </a:p>
          <a:p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(LaBr3 e PARIS array) ad AGATA:</a:t>
            </a:r>
          </a:p>
          <a:p>
            <a:pPr>
              <a:lnSpc>
                <a:spcPct val="60000"/>
              </a:lnSpc>
            </a:pPr>
            <a:endParaRPr lang="en-US" dirty="0" smtClean="0">
              <a:solidFill>
                <a:schemeClr val="bg1"/>
              </a:solidFill>
              <a:latin typeface="Corbel" pitchFamily="34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- </a:t>
            </a:r>
            <a:r>
              <a:rPr lang="en-US" sz="2000" b="1" dirty="0" err="1" smtClean="0">
                <a:solidFill>
                  <a:srgbClr val="FFFF00"/>
                </a:solidFill>
                <a:latin typeface="Corbel" pitchFamily="34" charset="0"/>
              </a:rPr>
              <a:t>Integrazione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  DAQ (S. </a:t>
            </a:r>
            <a:r>
              <a:rPr lang="en-US" sz="2000" b="1" dirty="0" err="1" smtClean="0">
                <a:solidFill>
                  <a:srgbClr val="FFFF00"/>
                </a:solidFill>
                <a:latin typeface="Corbel" pitchFamily="34" charset="0"/>
              </a:rPr>
              <a:t>Brambilla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)</a:t>
            </a:r>
            <a:endParaRPr lang="en-US" sz="2000" b="1" dirty="0">
              <a:solidFill>
                <a:srgbClr val="FFFF00"/>
              </a:solidFill>
              <a:latin typeface="Corbel" pitchFamily="34" charset="0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- </a:t>
            </a:r>
            <a:r>
              <a:rPr lang="en-US" sz="2000" b="1" dirty="0" err="1" smtClean="0">
                <a:solidFill>
                  <a:srgbClr val="FFFF00"/>
                </a:solidFill>
                <a:latin typeface="Corbel" pitchFamily="34" charset="0"/>
              </a:rPr>
              <a:t>Richieste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di </a:t>
            </a:r>
            <a:r>
              <a:rPr lang="en-US" sz="2000" b="1" dirty="0" err="1" smtClean="0">
                <a:solidFill>
                  <a:srgbClr val="FFFF00"/>
                </a:solidFill>
                <a:latin typeface="Corbel" pitchFamily="34" charset="0"/>
              </a:rPr>
              <a:t>meccanica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 per 2017 </a:t>
            </a:r>
          </a:p>
          <a:p>
            <a:r>
              <a:rPr lang="en-US" sz="2000" b="1" smtClean="0">
                <a:solidFill>
                  <a:srgbClr val="FFFF00"/>
                </a:solidFill>
                <a:latin typeface="Corbel" pitchFamily="34" charset="0"/>
              </a:rPr>
              <a:t>  in </a:t>
            </a:r>
            <a:r>
              <a:rPr lang="en-US" sz="2000" b="1" dirty="0" err="1" smtClean="0">
                <a:solidFill>
                  <a:srgbClr val="FFFF00"/>
                </a:solidFill>
                <a:latin typeface="Corbel" pitchFamily="34" charset="0"/>
              </a:rPr>
              <a:t>sezione</a:t>
            </a:r>
            <a:r>
              <a:rPr lang="en-US" sz="2000" b="1" dirty="0" smtClean="0">
                <a:solidFill>
                  <a:srgbClr val="FFFF00"/>
                </a:solidFill>
                <a:latin typeface="Corbel" pitchFamily="34" charset="0"/>
              </a:rPr>
              <a:t> a Milano</a:t>
            </a:r>
            <a:endParaRPr lang="en-US" dirty="0" smtClean="0">
              <a:solidFill>
                <a:schemeClr val="bg1"/>
              </a:solidFill>
              <a:latin typeface="Corbel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Housing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Shielding from magnetic </a:t>
            </a:r>
            <a:r>
              <a:rPr lang="en-US" dirty="0" smtClean="0">
                <a:solidFill>
                  <a:schemeClr val="bg1"/>
                </a:solidFill>
                <a:latin typeface="Corbel" pitchFamily="34" charset="0"/>
              </a:rPr>
              <a:t>field</a:t>
            </a:r>
          </a:p>
        </p:txBody>
      </p:sp>
    </p:spTree>
    <p:extLst>
      <p:ext uri="{BB962C8B-B14F-4D97-AF65-F5344CB8AC3E}">
        <p14:creationId xmlns:p14="http://schemas.microsoft.com/office/powerpoint/2010/main" val="235460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697913"/>
            <a:ext cx="6858000" cy="594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orbel"/>
                <a:cs typeface="Corbel"/>
              </a:rPr>
              <a:t>         </a:t>
            </a:r>
            <a:r>
              <a:rPr lang="en-US" sz="4400" b="1" dirty="0" smtClean="0">
                <a:solidFill>
                  <a:srgbClr val="FFFF00"/>
                </a:solidFill>
                <a:latin typeface="Calibri"/>
                <a:cs typeface="Calibri"/>
              </a:rPr>
              <a:t>HIGHLIGHTS and STATUS </a:t>
            </a:r>
          </a:p>
          <a:p>
            <a:pPr marL="0" lvl="1" algn="ctr">
              <a:lnSpc>
                <a:spcPct val="50000"/>
              </a:lnSpc>
            </a:pPr>
            <a:endParaRPr lang="en-US" sz="36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3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3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16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1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AGATA (LNL, GSI, GANIL)</a:t>
            </a:r>
          </a:p>
          <a:p>
            <a:pPr marL="914400" lvl="3"/>
            <a:endParaRPr lang="it-IT" sz="800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RIKEN</a:t>
            </a:r>
            <a:r>
              <a:rPr lang="it-IT" sz="2800" b="1" dirty="0">
                <a:solidFill>
                  <a:srgbClr val="00FFFF"/>
                </a:solidFill>
                <a:latin typeface="Corbel"/>
                <a:cs typeface="Corbel"/>
              </a:rPr>
              <a:t>, 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OSAKA</a:t>
            </a: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ILL </a:t>
            </a:r>
            <a:r>
              <a:rPr lang="it-IT" sz="2800" b="1" dirty="0">
                <a:solidFill>
                  <a:srgbClr val="00FFFF"/>
                </a:solidFill>
                <a:latin typeface="Corbel"/>
                <a:cs typeface="Corbel"/>
              </a:rPr>
              <a:t>(reattore, Grenoble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)</a:t>
            </a: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ISOLDE-CERN</a:t>
            </a:r>
          </a:p>
          <a:p>
            <a:pPr marL="914400" lvl="3"/>
            <a:endParaRPr lang="it-IT" sz="2800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LNL: Apparato GALILEO </a:t>
            </a:r>
          </a:p>
          <a:p>
            <a:pPr marL="914400" lvl="3"/>
            <a:endParaRPr lang="it-IT" sz="2800" b="1" dirty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err="1" smtClean="0">
                <a:solidFill>
                  <a:srgbClr val="00FFFF"/>
                </a:solidFill>
                <a:latin typeface="Corbel"/>
                <a:cs typeface="Corbel"/>
              </a:rPr>
              <a:t>R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 &amp; D </a:t>
            </a:r>
            <a:r>
              <a:rPr lang="it-IT" sz="2800" b="1" dirty="0" err="1" smtClean="0">
                <a:solidFill>
                  <a:srgbClr val="00FFFF"/>
                </a:solidFill>
                <a:latin typeface="Corbel"/>
                <a:cs typeface="Corbel"/>
              </a:rPr>
              <a:t>HPGe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 e Scintillatori</a:t>
            </a:r>
          </a:p>
          <a:p>
            <a:pPr marL="0" lvl="1" algn="ctr"/>
            <a:endParaRPr lang="it-IT" sz="2800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0" lvl="1" algn="ctr"/>
            <a:endParaRPr lang="en-US" sz="2800" b="1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64613" y="3009146"/>
            <a:ext cx="68710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  <a:sym typeface="Wingdings"/>
              </a:rPr>
              <a:t>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2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LL_schematic_layou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427" y="1108305"/>
            <a:ext cx="8602993" cy="396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13"/>
          <p:cNvCxnSpPr/>
          <p:nvPr/>
        </p:nvCxnSpPr>
        <p:spPr>
          <a:xfrm flipH="1">
            <a:off x="6084168" y="1700808"/>
            <a:ext cx="864097" cy="1728192"/>
          </a:xfrm>
          <a:prstGeom prst="line">
            <a:avLst/>
          </a:prstGeom>
          <a:noFill/>
          <a:ln w="28575" cap="flat" cmpd="sng" algn="ctr">
            <a:solidFill>
              <a:srgbClr val="FF00FF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" name="Straight Arrow Connector 18"/>
          <p:cNvCxnSpPr/>
          <p:nvPr/>
        </p:nvCxnSpPr>
        <p:spPr>
          <a:xfrm>
            <a:off x="1803419" y="3313887"/>
            <a:ext cx="3994102" cy="15533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7" name="TextBox 11"/>
          <p:cNvSpPr txBox="1"/>
          <p:nvPr/>
        </p:nvSpPr>
        <p:spPr>
          <a:xfrm>
            <a:off x="6516216" y="1196752"/>
            <a:ext cx="896395" cy="47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EXILL</a:t>
            </a:r>
            <a:endParaRPr lang="en-US" sz="2400" b="1" baseline="-250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" y="-38099"/>
            <a:ext cx="9144001" cy="92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tIns="90000" bIns="90000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it-IT" sz="2400" b="1" dirty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The </a:t>
            </a:r>
            <a:r>
              <a:rPr lang="it-IT" sz="2400" b="1" dirty="0" smtClean="0">
                <a:solidFill>
                  <a:srgbClr val="FFFF00"/>
                </a:solidFill>
                <a:latin typeface="Symbol" panose="05050102010706020507" pitchFamily="18" charset="2"/>
                <a:ea typeface="+mn-ea"/>
                <a:cs typeface="Symbol" charset="2"/>
              </a:rPr>
              <a:t>g</a:t>
            </a:r>
            <a:r>
              <a:rPr lang="it-IT" sz="2400" b="1" dirty="0" smtClean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-</a:t>
            </a:r>
            <a:r>
              <a:rPr lang="pl-PL" sz="2400" b="1" dirty="0" smtClean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s</a:t>
            </a:r>
            <a:r>
              <a:rPr lang="it-IT" sz="2400" b="1" dirty="0" smtClean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pectroscopy </a:t>
            </a:r>
            <a:r>
              <a:rPr lang="pl-PL" sz="2400" b="1" dirty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c</a:t>
            </a:r>
            <a:r>
              <a:rPr lang="it-IT" sz="2400" b="1" dirty="0" smtClean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ampaign </a:t>
            </a:r>
            <a:r>
              <a:rPr lang="it-IT" sz="2400" b="1" dirty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@ </a:t>
            </a:r>
            <a:r>
              <a:rPr lang="it-IT" sz="2400" b="1" dirty="0" smtClean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ILL-</a:t>
            </a:r>
            <a:r>
              <a:rPr lang="pl-PL" sz="2400" b="1" dirty="0" err="1" smtClean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R</a:t>
            </a:r>
            <a:r>
              <a:rPr lang="it-IT" sz="2400" b="1" dirty="0" smtClean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eactor </a:t>
            </a:r>
            <a:r>
              <a:rPr lang="it-IT" sz="2400" b="1" dirty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(Grenoble)</a:t>
            </a:r>
          </a:p>
          <a:p>
            <a:pPr algn="ctr">
              <a:lnSpc>
                <a:spcPct val="110000"/>
              </a:lnSpc>
              <a:defRPr/>
            </a:pPr>
            <a:r>
              <a:rPr lang="it-IT" sz="2000" b="1" dirty="0">
                <a:solidFill>
                  <a:srgbClr val="7FFFFF"/>
                </a:solidFill>
                <a:latin typeface="Arial"/>
                <a:ea typeface="+mn-ea"/>
                <a:cs typeface="Corbel"/>
              </a:rPr>
              <a:t>2012-2013: </a:t>
            </a:r>
            <a:r>
              <a:rPr lang="it-IT" sz="2000" b="1" dirty="0" smtClean="0">
                <a:solidFill>
                  <a:srgbClr val="7FFFFF"/>
                </a:solidFill>
                <a:latin typeface="Arial"/>
                <a:ea typeface="+mn-ea"/>
                <a:cs typeface="Corbel"/>
              </a:rPr>
              <a:t>100 </a:t>
            </a:r>
            <a:r>
              <a:rPr lang="it-IT" sz="2000" b="1" dirty="0">
                <a:solidFill>
                  <a:srgbClr val="7FFFFF"/>
                </a:solidFill>
                <a:latin typeface="Arial"/>
                <a:ea typeface="+mn-ea"/>
                <a:cs typeface="Corbel"/>
              </a:rPr>
              <a:t>days, 95% DATA </a:t>
            </a:r>
            <a:r>
              <a:rPr lang="pl-PL" sz="2000" b="1" dirty="0" smtClean="0">
                <a:solidFill>
                  <a:srgbClr val="7FFFFF"/>
                </a:solidFill>
                <a:latin typeface="Arial"/>
                <a:ea typeface="+mn-ea"/>
                <a:cs typeface="Corbel"/>
              </a:rPr>
              <a:t>t</a:t>
            </a:r>
            <a:r>
              <a:rPr lang="it-IT" sz="2000" b="1" dirty="0" smtClean="0">
                <a:solidFill>
                  <a:srgbClr val="7FFFFF"/>
                </a:solidFill>
                <a:latin typeface="Arial"/>
                <a:ea typeface="+mn-ea"/>
                <a:cs typeface="Corbel"/>
              </a:rPr>
              <a:t>aking</a:t>
            </a:r>
            <a:endParaRPr lang="it-IT" sz="2000" b="1" dirty="0">
              <a:solidFill>
                <a:srgbClr val="7FFFFF"/>
              </a:solidFill>
              <a:latin typeface="Arial"/>
              <a:ea typeface="+mn-ea"/>
              <a:cs typeface="Corbel"/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323528" y="5229200"/>
            <a:ext cx="2335981" cy="1387798"/>
          </a:xfrm>
          <a:prstGeom prst="rect">
            <a:avLst/>
          </a:prstGeom>
          <a:solidFill>
            <a:srgbClr val="5F5785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FFFF00"/>
                </a:solidFill>
                <a:latin typeface="Arial"/>
                <a:ea typeface="+mn-ea"/>
                <a:cs typeface="Corbel" charset="0"/>
                <a:sym typeface="Wingdings" charset="0"/>
              </a:rPr>
              <a:t>World </a:t>
            </a:r>
            <a:r>
              <a:rPr lang="pl-PL" sz="1600" b="1" dirty="0" smtClean="0">
                <a:solidFill>
                  <a:srgbClr val="FFFF00"/>
                </a:solidFill>
                <a:latin typeface="Arial"/>
                <a:ea typeface="+mn-ea"/>
                <a:cs typeface="Corbel" charset="0"/>
                <a:sym typeface="Wingdings" charset="0"/>
              </a:rPr>
              <a:t>b</a:t>
            </a:r>
            <a:r>
              <a:rPr lang="it-IT" sz="1600" b="1" dirty="0" smtClean="0">
                <a:solidFill>
                  <a:srgbClr val="FFFF00"/>
                </a:solidFill>
                <a:latin typeface="Arial"/>
                <a:ea typeface="+mn-ea"/>
                <a:cs typeface="Corbel" charset="0"/>
                <a:sym typeface="Wingdings" charset="0"/>
              </a:rPr>
              <a:t>rightest </a:t>
            </a:r>
            <a:endParaRPr lang="it-IT" sz="1600" b="1" dirty="0">
              <a:solidFill>
                <a:srgbClr val="FFFF00"/>
              </a:solidFill>
              <a:latin typeface="Arial"/>
              <a:ea typeface="+mn-ea"/>
              <a:cs typeface="Corbel" charset="0"/>
              <a:sym typeface="Wingdings" charset="0"/>
            </a:endParaRPr>
          </a:p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pl-PL" sz="1600" b="1" dirty="0">
                <a:solidFill>
                  <a:srgbClr val="FFFF00"/>
                </a:solidFill>
                <a:latin typeface="Arial"/>
                <a:ea typeface="+mn-ea"/>
                <a:cs typeface="Corbel" charset="0"/>
                <a:sym typeface="Wingdings" charset="0"/>
              </a:rPr>
              <a:t>c</a:t>
            </a:r>
            <a:r>
              <a:rPr lang="it-IT" sz="1600" b="1" dirty="0" smtClean="0">
                <a:solidFill>
                  <a:srgbClr val="FFFF00"/>
                </a:solidFill>
                <a:latin typeface="Arial"/>
                <a:ea typeface="+mn-ea"/>
                <a:cs typeface="Corbel" charset="0"/>
                <a:sym typeface="Wingdings" charset="0"/>
              </a:rPr>
              <a:t>ontinuum </a:t>
            </a:r>
            <a:endParaRPr lang="it-IT" sz="1600" b="1" dirty="0">
              <a:solidFill>
                <a:srgbClr val="FFFF00"/>
              </a:solidFill>
              <a:latin typeface="Arial"/>
              <a:ea typeface="+mn-ea"/>
              <a:cs typeface="Corbel" charset="0"/>
              <a:sym typeface="Wingdings" charset="0"/>
            </a:endParaRPr>
          </a:p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FFFF00"/>
                </a:solidFill>
                <a:latin typeface="Arial"/>
                <a:ea typeface="+mn-ea"/>
                <a:cs typeface="Corbel" charset="0"/>
                <a:sym typeface="Wingdings" charset="0"/>
              </a:rPr>
              <a:t>neutron </a:t>
            </a:r>
            <a:r>
              <a:rPr lang="it-IT" sz="1600" b="1" dirty="0" smtClean="0">
                <a:solidFill>
                  <a:srgbClr val="FFFF00"/>
                </a:solidFill>
                <a:latin typeface="Arial"/>
                <a:ea typeface="+mn-ea"/>
                <a:cs typeface="Corbel" charset="0"/>
                <a:sym typeface="Wingdings" charset="0"/>
              </a:rPr>
              <a:t>source</a:t>
            </a:r>
            <a:r>
              <a:rPr lang="pl-PL" sz="1600" b="1" dirty="0" smtClean="0">
                <a:solidFill>
                  <a:srgbClr val="FFFF00"/>
                </a:solidFill>
                <a:latin typeface="Arial"/>
                <a:ea typeface="+mn-ea"/>
                <a:cs typeface="Corbel" charset="0"/>
                <a:sym typeface="Wingdings" charset="0"/>
              </a:rPr>
              <a:t>.</a:t>
            </a:r>
            <a:endParaRPr lang="it-IT" sz="1600" b="1" dirty="0">
              <a:solidFill>
                <a:srgbClr val="FFFF00"/>
              </a:solidFill>
              <a:latin typeface="Arial"/>
              <a:ea typeface="+mn-ea"/>
              <a:cs typeface="Corbel" charset="0"/>
              <a:sym typeface="Wingdings" charset="0"/>
            </a:endParaRPr>
          </a:p>
          <a:p>
            <a:pPr algn="ctr" defTabSz="457200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</a:pPr>
            <a:endParaRPr lang="it-IT" sz="1600" b="1" dirty="0">
              <a:solidFill>
                <a:srgbClr val="FFFF00"/>
              </a:solidFill>
              <a:latin typeface="Arial"/>
              <a:ea typeface="+mn-ea"/>
              <a:cs typeface="Corbel" charset="0"/>
              <a:sym typeface="Wingdings" charset="0"/>
            </a:endParaRPr>
          </a:p>
          <a:p>
            <a:pPr algn="ctr" defTabSz="457200" fontAlgn="auto">
              <a:lnSpc>
                <a:spcPct val="6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solidFill>
                  <a:srgbClr val="FFFF00"/>
                </a:solidFill>
                <a:latin typeface="Arial"/>
                <a:ea typeface="+mn-ea"/>
                <a:cs typeface="Corbel" charset="0"/>
                <a:sym typeface="Wingdings" charset="0"/>
              </a:rPr>
              <a:t>In pile</a:t>
            </a:r>
          </a:p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solidFill>
                  <a:srgbClr val="FFFF00"/>
                </a:solidFill>
                <a:latin typeface="Symbol" panose="05050102010706020507" pitchFamily="18" charset="2"/>
                <a:ea typeface="+mn-ea"/>
                <a:cs typeface="Symbol" charset="2"/>
                <a:sym typeface="Wingdings" charset="0"/>
              </a:rPr>
              <a:t>F</a:t>
            </a:r>
            <a:r>
              <a:rPr lang="it-IT" sz="2000" b="1" baseline="-25000" dirty="0">
                <a:solidFill>
                  <a:srgbClr val="FFFF00"/>
                </a:solidFill>
                <a:latin typeface="Arial"/>
                <a:ea typeface="+mn-ea"/>
                <a:cs typeface="Symbol" charset="2"/>
                <a:sym typeface="Wingdings" charset="0"/>
              </a:rPr>
              <a:t>n </a:t>
            </a:r>
            <a:r>
              <a:rPr lang="it-IT" sz="2000" b="1" dirty="0">
                <a:solidFill>
                  <a:srgbClr val="FFFF00"/>
                </a:solidFill>
                <a:latin typeface="Arial"/>
                <a:ea typeface="+mn-ea"/>
                <a:cs typeface="Symbol" charset="2"/>
                <a:sym typeface="Wingdings" charset="0"/>
              </a:rPr>
              <a:t>= </a:t>
            </a:r>
            <a:r>
              <a:rPr lang="en-US" sz="1600" b="1" dirty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5×10</a:t>
            </a:r>
            <a:r>
              <a:rPr lang="en-US" sz="1600" b="1" baseline="30000" dirty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14</a:t>
            </a:r>
            <a:r>
              <a:rPr lang="en-US" sz="1600" b="1" dirty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 n cm</a:t>
            </a:r>
            <a:r>
              <a:rPr lang="en-US" sz="1600" b="1" baseline="30000" dirty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-2</a:t>
            </a:r>
            <a:r>
              <a:rPr lang="en-US" sz="1600" b="1" dirty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 s</a:t>
            </a:r>
            <a:r>
              <a:rPr lang="en-US" sz="1600" b="1" baseline="30000" dirty="0">
                <a:solidFill>
                  <a:srgbClr val="FFFF00"/>
                </a:solidFill>
                <a:latin typeface="Arial"/>
                <a:ea typeface="+mn-ea"/>
                <a:cs typeface="Corbel"/>
              </a:rPr>
              <a:t>-1</a:t>
            </a:r>
            <a:endParaRPr lang="it-IT" sz="1600" b="1" dirty="0">
              <a:solidFill>
                <a:srgbClr val="FFFF00"/>
              </a:solidFill>
              <a:latin typeface="Arial"/>
              <a:ea typeface="+mn-ea"/>
              <a:cs typeface="Corbel" charset="0"/>
              <a:sym typeface="Wingdings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3707904" y="5300542"/>
            <a:ext cx="4608512" cy="1368818"/>
          </a:xfrm>
          <a:prstGeom prst="rect">
            <a:avLst/>
          </a:prstGeom>
          <a:solidFill>
            <a:srgbClr val="5F5785"/>
          </a:solidFill>
          <a:ln w="9525">
            <a:solidFill>
              <a:srgbClr val="9933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72000" rIns="72000" bIns="7200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300"/>
              </a:spcAft>
            </a:pPr>
            <a:r>
              <a:rPr lang="it-IT" b="1" dirty="0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First time a large HPGE array</a:t>
            </a:r>
          </a:p>
          <a:p>
            <a:pPr algn="ctr" defTabSz="457200" fontAlgn="auto">
              <a:spcBef>
                <a:spcPts val="0"/>
              </a:spcBef>
              <a:spcAft>
                <a:spcPts val="300"/>
              </a:spcAft>
            </a:pPr>
            <a:r>
              <a:rPr lang="it-IT" b="1" dirty="0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(up to 52 </a:t>
            </a:r>
            <a:r>
              <a:rPr lang="it-IT" b="1" dirty="0" err="1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crystals</a:t>
            </a:r>
            <a:r>
              <a:rPr lang="it-IT" b="1" dirty="0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)</a:t>
            </a:r>
          </a:p>
          <a:p>
            <a:pPr algn="ctr" defTabSz="457200" fontAlgn="auto">
              <a:spcBef>
                <a:spcPts val="0"/>
              </a:spcBef>
              <a:spcAft>
                <a:spcPts val="300"/>
              </a:spcAft>
            </a:pPr>
            <a:r>
              <a:rPr lang="it-IT" b="1" dirty="0" err="1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is</a:t>
            </a:r>
            <a:r>
              <a:rPr lang="it-IT" b="1" dirty="0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 </a:t>
            </a:r>
            <a:r>
              <a:rPr lang="it-IT" b="1" dirty="0" err="1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installed</a:t>
            </a:r>
            <a:r>
              <a:rPr lang="it-IT" b="1" dirty="0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 </a:t>
            </a:r>
            <a:r>
              <a:rPr lang="it-IT" b="1" dirty="0" err="1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around</a:t>
            </a:r>
            <a:r>
              <a:rPr lang="it-IT" b="1" dirty="0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 an</a:t>
            </a:r>
          </a:p>
          <a:p>
            <a:pPr algn="ctr" defTabSz="457200" fontAlgn="auto">
              <a:spcBef>
                <a:spcPts val="0"/>
              </a:spcBef>
              <a:spcAft>
                <a:spcPts val="300"/>
              </a:spcAft>
            </a:pPr>
            <a:r>
              <a:rPr lang="it-IT" b="1" dirty="0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Highly </a:t>
            </a:r>
            <a:r>
              <a:rPr lang="it-IT" b="1" dirty="0" err="1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collimated</a:t>
            </a:r>
            <a:r>
              <a:rPr lang="it-IT" b="1" dirty="0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 </a:t>
            </a:r>
            <a:r>
              <a:rPr lang="it-IT" b="1" dirty="0" err="1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n</a:t>
            </a:r>
            <a:r>
              <a:rPr lang="it-IT" b="1" dirty="0" smtClean="0">
                <a:solidFill>
                  <a:srgbClr val="FFFFFF"/>
                </a:solidFill>
                <a:latin typeface="Arial"/>
                <a:ea typeface="+mn-ea"/>
                <a:cs typeface="Corbel" charset="0"/>
                <a:sym typeface="Wingdings" charset="0"/>
              </a:rPr>
              <a:t>-guide</a:t>
            </a:r>
            <a:endParaRPr lang="it-IT" b="1" dirty="0">
              <a:solidFill>
                <a:srgbClr val="FFFFFF"/>
              </a:solidFill>
              <a:latin typeface="Arial"/>
              <a:ea typeface="+mn-ea"/>
              <a:cs typeface="Corbel" charset="0"/>
              <a:sym typeface="Wingdings" charset="0"/>
            </a:endParaRPr>
          </a:p>
        </p:txBody>
      </p:sp>
      <p:grpSp>
        <p:nvGrpSpPr>
          <p:cNvPr id="11" name="Group 18"/>
          <p:cNvGrpSpPr/>
          <p:nvPr/>
        </p:nvGrpSpPr>
        <p:grpSpPr>
          <a:xfrm>
            <a:off x="7279615" y="788385"/>
            <a:ext cx="1756882" cy="3144671"/>
            <a:chOff x="2421402" y="-1268120"/>
            <a:chExt cx="1903289" cy="3144671"/>
          </a:xfrm>
        </p:grpSpPr>
        <p:pic>
          <p:nvPicPr>
            <p:cNvPr id="15" name="Picture 21"/>
            <p:cNvPicPr>
              <a:picLocks noChangeAspect="1"/>
            </p:cNvPicPr>
            <p:nvPr/>
          </p:nvPicPr>
          <p:blipFill rotWithShape="1">
            <a:blip r:embed="rId3"/>
            <a:srcRect l="18342" r="14326" b="9877"/>
            <a:stretch/>
          </p:blipFill>
          <p:spPr>
            <a:xfrm>
              <a:off x="2466126" y="-1268120"/>
              <a:ext cx="1858565" cy="1758605"/>
            </a:xfrm>
            <a:prstGeom prst="rect">
              <a:avLst/>
            </a:prstGeom>
          </p:spPr>
        </p:pic>
        <p:sp>
          <p:nvSpPr>
            <p:cNvPr id="17" name="Rectangle 30"/>
            <p:cNvSpPr/>
            <p:nvPr/>
          </p:nvSpPr>
          <p:spPr>
            <a:xfrm>
              <a:off x="2421402" y="450520"/>
              <a:ext cx="1903288" cy="1426031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FFFF00"/>
              </a:solidFill>
            </a:ln>
          </p:spPr>
          <p:txBody>
            <a:bodyPr wrap="square">
              <a:spAutoFit/>
            </a:bodyPr>
            <a:lstStyle/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+mn-ea"/>
                  <a:cs typeface="Corbel"/>
                </a:rPr>
                <a:t>10 EXOGAM  </a:t>
              </a:r>
              <a:r>
                <a:rPr lang="it-IT" sz="1600" kern="0" dirty="0" err="1" smtClean="0">
                  <a:solidFill>
                    <a:srgbClr val="0000FF"/>
                  </a:solidFill>
                  <a:latin typeface="Arial"/>
                  <a:ea typeface="+mn-ea"/>
                  <a:cs typeface="Corbel"/>
                </a:rPr>
                <a:t>Clovers</a:t>
              </a:r>
              <a:endParaRPr lang="it-IT" sz="1600" kern="0" dirty="0" smtClean="0">
                <a:solidFill>
                  <a:srgbClr val="0000FF"/>
                </a:solidFill>
                <a:latin typeface="Arial"/>
                <a:ea typeface="+mn-ea"/>
                <a:cs typeface="Corbel"/>
              </a:endParaRPr>
            </a:p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+mn-ea"/>
                  <a:cs typeface="Corbel"/>
                </a:rPr>
                <a:t>+</a:t>
              </a:r>
            </a:p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+mn-ea"/>
                  <a:cs typeface="Corbel"/>
                </a:rPr>
                <a:t>6 </a:t>
              </a:r>
              <a:r>
                <a:rPr lang="it-IT" sz="1600" kern="0" dirty="0" err="1" smtClean="0">
                  <a:solidFill>
                    <a:srgbClr val="0000FF"/>
                  </a:solidFill>
                  <a:latin typeface="Arial"/>
                  <a:ea typeface="+mn-ea"/>
                  <a:cs typeface="Corbel"/>
                </a:rPr>
                <a:t>Ge</a:t>
              </a: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+mn-ea"/>
                  <a:cs typeface="Corbel"/>
                </a:rPr>
                <a:t> GASP</a:t>
              </a:r>
            </a:p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600" kern="0" dirty="0" smtClean="0">
                <a:solidFill>
                  <a:srgbClr val="0000FF"/>
                </a:solidFill>
                <a:latin typeface="Arial"/>
                <a:ea typeface="+mn-ea"/>
                <a:cs typeface="Corbel"/>
              </a:endParaRPr>
            </a:p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 kern="0" dirty="0" smtClean="0">
                  <a:solidFill>
                    <a:srgbClr val="0000FF"/>
                  </a:solidFill>
                  <a:latin typeface="Arial"/>
                  <a:ea typeface="+mn-ea"/>
                  <a:cs typeface="Symbol" charset="2"/>
                </a:rPr>
                <a:t>6% </a:t>
              </a:r>
              <a:r>
                <a:rPr lang="it-IT" sz="1600" b="1" kern="0" dirty="0" err="1" smtClean="0">
                  <a:solidFill>
                    <a:srgbClr val="0000FF"/>
                  </a:solidFill>
                  <a:latin typeface="Arial"/>
                  <a:ea typeface="+mn-ea"/>
                  <a:cs typeface="Symbol" charset="2"/>
                </a:rPr>
                <a:t>efficiency</a:t>
              </a:r>
              <a:endParaRPr lang="en-US" sz="1600" b="1" kern="0" dirty="0" smtClean="0">
                <a:solidFill>
                  <a:srgbClr val="CC0099"/>
                </a:solidFill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51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http://www.nndc.bnl.gov/nudat2/images/ton_c235ufy_z7_cs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689" y="1124744"/>
            <a:ext cx="6652804" cy="4617696"/>
          </a:xfrm>
          <a:prstGeom prst="rect">
            <a:avLst/>
          </a:prstGeom>
          <a:solidFill>
            <a:srgbClr val="FFCC66"/>
          </a:solidFill>
          <a:extLst/>
        </p:spPr>
      </p:pic>
      <p:grpSp>
        <p:nvGrpSpPr>
          <p:cNvPr id="66" name="Gruppo 65"/>
          <p:cNvGrpSpPr/>
          <p:nvPr/>
        </p:nvGrpSpPr>
        <p:grpSpPr>
          <a:xfrm>
            <a:off x="185336" y="764704"/>
            <a:ext cx="5169233" cy="3088010"/>
            <a:chOff x="-8348" y="1448735"/>
            <a:chExt cx="5169233" cy="3088010"/>
          </a:xfrm>
        </p:grpSpPr>
        <p:sp>
          <p:nvSpPr>
            <p:cNvPr id="67" name="Prostokąt 64"/>
            <p:cNvSpPr/>
            <p:nvPr/>
          </p:nvSpPr>
          <p:spPr>
            <a:xfrm>
              <a:off x="4882372" y="4257047"/>
              <a:ext cx="278513" cy="279698"/>
            </a:xfrm>
            <a:prstGeom prst="rect">
              <a:avLst/>
            </a:prstGeom>
            <a:solidFill>
              <a:srgbClr val="FFC000">
                <a:alpha val="58000"/>
              </a:srgbClr>
            </a:solidFill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pic>
          <p:nvPicPr>
            <p:cNvPr id="68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348" y="1448735"/>
              <a:ext cx="3284241" cy="248816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69" name="Dowolny kształt 82"/>
            <p:cNvSpPr/>
            <p:nvPr/>
          </p:nvSpPr>
          <p:spPr bwMode="auto">
            <a:xfrm>
              <a:off x="2290084" y="2744879"/>
              <a:ext cx="2520280" cy="1440160"/>
            </a:xfrm>
            <a:custGeom>
              <a:avLst/>
              <a:gdLst>
                <a:gd name="connsiteX0" fmla="*/ 0 w 620111"/>
                <a:gd name="connsiteY0" fmla="*/ 0 h 777765"/>
                <a:gd name="connsiteX1" fmla="*/ 336331 w 620111"/>
                <a:gd name="connsiteY1" fmla="*/ 273269 h 777765"/>
                <a:gd name="connsiteX2" fmla="*/ 620111 w 620111"/>
                <a:gd name="connsiteY2" fmla="*/ 777765 h 77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111" h="777765">
                  <a:moveTo>
                    <a:pt x="0" y="0"/>
                  </a:moveTo>
                  <a:cubicBezTo>
                    <a:pt x="116489" y="71821"/>
                    <a:pt x="232979" y="143642"/>
                    <a:pt x="336331" y="273269"/>
                  </a:cubicBezTo>
                  <a:cubicBezTo>
                    <a:pt x="439683" y="402896"/>
                    <a:pt x="529897" y="590330"/>
                    <a:pt x="620111" y="777765"/>
                  </a:cubicBezTo>
                </a:path>
              </a:pathLst>
            </a:custGeom>
            <a:noFill/>
            <a:ln w="38100" cap="flat" cmpd="sng" algn="ctr">
              <a:solidFill>
                <a:srgbClr val="FF99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pl-PL" sz="2400" smtClean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72" name="Text Box 12"/>
          <p:cNvSpPr txBox="1">
            <a:spLocks noChangeArrowheads="1"/>
          </p:cNvSpPr>
          <p:nvPr/>
        </p:nvSpPr>
        <p:spPr bwMode="auto">
          <a:xfrm>
            <a:off x="187369" y="3356992"/>
            <a:ext cx="2368407" cy="1631216"/>
          </a:xfrm>
          <a:prstGeom prst="rect">
            <a:avLst/>
          </a:prstGeom>
          <a:solidFill>
            <a:srgbClr val="FFCC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Neutron-</a:t>
            </a:r>
            <a:r>
              <a:rPr lang="pl-PL" b="1" dirty="0" err="1" smtClean="0">
                <a:solidFill>
                  <a:srgbClr val="0000FF"/>
                </a:solidFill>
                <a:latin typeface="Calibri"/>
                <a:cs typeface="Calibri"/>
              </a:rPr>
              <a:t>induced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FISSION</a:t>
            </a:r>
          </a:p>
          <a:p>
            <a:pPr algn="ctr" eaLnBrk="1" hangingPunct="1">
              <a:lnSpc>
                <a:spcPct val="50000"/>
              </a:lnSpc>
            </a:pPr>
            <a:endParaRPr lang="pl-PL" sz="800" b="1" dirty="0">
              <a:solidFill>
                <a:srgbClr val="0000FF"/>
              </a:solidFill>
              <a:latin typeface="Calibri"/>
              <a:cs typeface="Calibri"/>
            </a:endParaRPr>
          </a:p>
          <a:p>
            <a:pPr algn="ctr" eaLnBrk="1" hangingPunct="1"/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 n + </a:t>
            </a:r>
            <a:r>
              <a:rPr lang="pl-PL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235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U</a:t>
            </a:r>
          </a:p>
          <a:p>
            <a:pPr algn="ctr" eaLnBrk="1" hangingPunct="1"/>
            <a:r>
              <a:rPr lang="pl-PL" b="1" dirty="0">
                <a:solidFill>
                  <a:srgbClr val="0000FF"/>
                </a:solidFill>
                <a:latin typeface="Calibri"/>
                <a:cs typeface="Calibri"/>
              </a:rPr>
              <a:t> n + </a:t>
            </a:r>
            <a:r>
              <a:rPr lang="pl-PL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241</a:t>
            </a:r>
            <a:r>
              <a:rPr lang="pl-PL" b="1" dirty="0" smtClean="0">
                <a:solidFill>
                  <a:srgbClr val="0000FF"/>
                </a:solidFill>
                <a:latin typeface="Calibri"/>
                <a:cs typeface="Calibri"/>
              </a:rPr>
              <a:t>Pu</a:t>
            </a:r>
            <a:endParaRPr lang="pl-PL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0" y="143800"/>
            <a:ext cx="9144000" cy="487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it-IT" sz="28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HIGHLIGHTS from EXILL </a:t>
            </a:r>
            <a:r>
              <a:rPr lang="it-IT" sz="2800" b="1" dirty="0" err="1" smtClean="0">
                <a:solidFill>
                  <a:srgbClr val="FFFF00"/>
                </a:solidFill>
                <a:ea typeface="ＭＳ Ｐゴシック" charset="0"/>
                <a:cs typeface="Calibri"/>
              </a:rPr>
              <a:t>Campaign</a:t>
            </a:r>
            <a:r>
              <a:rPr lang="it-IT" sz="2800" b="1" dirty="0" smtClean="0">
                <a:solidFill>
                  <a:srgbClr val="FFFF00"/>
                </a:solidFill>
                <a:ea typeface="ＭＳ Ｐゴシック" charset="0"/>
                <a:cs typeface="Calibri"/>
              </a:rPr>
              <a:t> </a:t>
            </a:r>
          </a:p>
        </p:txBody>
      </p:sp>
      <p:grpSp>
        <p:nvGrpSpPr>
          <p:cNvPr id="82" name="Group 3"/>
          <p:cNvGrpSpPr>
            <a:grpSpLocks noChangeAspect="1"/>
          </p:cNvGrpSpPr>
          <p:nvPr/>
        </p:nvGrpSpPr>
        <p:grpSpPr>
          <a:xfrm>
            <a:off x="1951836" y="1800585"/>
            <a:ext cx="396000" cy="322141"/>
            <a:chOff x="3368910" y="2060656"/>
            <a:chExt cx="364123" cy="296210"/>
          </a:xfrm>
        </p:grpSpPr>
        <p:sp>
          <p:nvSpPr>
            <p:cNvPr id="83" name="Oval 18"/>
            <p:cNvSpPr>
              <a:spLocks noChangeAspect="1" noChangeArrowheads="1"/>
            </p:cNvSpPr>
            <p:nvPr/>
          </p:nvSpPr>
          <p:spPr bwMode="auto">
            <a:xfrm>
              <a:off x="3402856" y="2060656"/>
              <a:ext cx="296231" cy="29621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smtClean="0">
                <a:ln>
                  <a:noFill/>
                </a:ln>
                <a:solidFill>
                  <a:srgbClr val="FF0033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Text Box 23"/>
            <p:cNvSpPr txBox="1">
              <a:spLocks noChangeArrowheads="1"/>
            </p:cNvSpPr>
            <p:nvPr/>
          </p:nvSpPr>
          <p:spPr bwMode="auto">
            <a:xfrm>
              <a:off x="3368910" y="2092926"/>
              <a:ext cx="364123" cy="226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133</a:t>
              </a:r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0" y="5016928"/>
            <a:ext cx="7616480" cy="21564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endParaRPr lang="it-IT" sz="1200" b="1" dirty="0" smtClean="0">
              <a:solidFill>
                <a:schemeClr val="bg1"/>
              </a:solidFill>
              <a:latin typeface="Calibri"/>
              <a:cs typeface="Calibri"/>
              <a:sym typeface="Wingdings"/>
            </a:endParaRPr>
          </a:p>
          <a:p>
            <a:pPr>
              <a:lnSpc>
                <a:spcPct val="90000"/>
              </a:lnSpc>
            </a:pPr>
            <a:r>
              <a:rPr lang="it-IT" sz="3200" baseline="30000" dirty="0">
                <a:solidFill>
                  <a:srgbClr val="00FFFF"/>
                </a:solidFill>
                <a:latin typeface="Calibri"/>
                <a:cs typeface="Calibri"/>
              </a:rPr>
              <a:t>133</a:t>
            </a:r>
            <a:r>
              <a:rPr lang="it-IT" sz="3200" dirty="0">
                <a:solidFill>
                  <a:srgbClr val="00FFFF"/>
                </a:solidFill>
                <a:latin typeface="Calibri"/>
                <a:cs typeface="Calibri"/>
              </a:rPr>
              <a:t>Sb: </a:t>
            </a:r>
            <a:endParaRPr lang="it-IT" sz="3200" dirty="0" smtClean="0">
              <a:solidFill>
                <a:srgbClr val="00FFFF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sz="3200" baseline="30000" dirty="0" smtClean="0">
                <a:solidFill>
                  <a:srgbClr val="00FFFF"/>
                </a:solidFill>
                <a:latin typeface="Calibri"/>
                <a:cs typeface="Calibri"/>
              </a:rPr>
              <a:t>132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Sn </a:t>
            </a:r>
            <a:r>
              <a:rPr lang="it-IT" sz="3200" dirty="0">
                <a:solidFill>
                  <a:srgbClr val="00FFFF"/>
                </a:solidFill>
                <a:latin typeface="Calibri"/>
                <a:cs typeface="Calibri"/>
              </a:rPr>
              <a:t>+ </a:t>
            </a:r>
            <a:r>
              <a:rPr lang="it-IT" sz="3200" dirty="0" smtClean="0">
                <a:solidFill>
                  <a:srgbClr val="00FFFF"/>
                </a:solidFill>
                <a:latin typeface="Calibri"/>
                <a:cs typeface="Calibri"/>
              </a:rPr>
              <a:t>1 </a:t>
            </a:r>
            <a:r>
              <a:rPr lang="it-IT" sz="3200" dirty="0" err="1" smtClean="0">
                <a:solidFill>
                  <a:srgbClr val="00FFFF"/>
                </a:solidFill>
                <a:latin typeface="Symbol" charset="2"/>
                <a:cs typeface="Symbol" charset="2"/>
              </a:rPr>
              <a:t>p</a:t>
            </a:r>
            <a:endParaRPr lang="it-IT" sz="3200" dirty="0" smtClean="0">
              <a:solidFill>
                <a:srgbClr val="00FFFF"/>
              </a:solidFill>
              <a:latin typeface="Symbol" charset="2"/>
              <a:cs typeface="Symbol" charset="2"/>
            </a:endParaRPr>
          </a:p>
          <a:p>
            <a:pPr>
              <a:lnSpc>
                <a:spcPct val="90000"/>
              </a:lnSpc>
            </a:pPr>
            <a:r>
              <a:rPr lang="it-IT" sz="2000" dirty="0" err="1" smtClean="0">
                <a:solidFill>
                  <a:schemeClr val="bg1"/>
                </a:solidFill>
                <a:latin typeface="Calibri"/>
                <a:cs typeface="Calibri"/>
              </a:rPr>
              <a:t>Complex</a:t>
            </a:r>
            <a:r>
              <a:rPr lang="it-IT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Calibri"/>
                <a:cs typeface="Calibri"/>
              </a:rPr>
              <a:t>excitations</a:t>
            </a:r>
            <a:r>
              <a:rPr lang="it-IT" sz="2000" dirty="0" smtClean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  <a:latin typeface="Calibri"/>
                <a:cs typeface="Calibri"/>
              </a:rPr>
              <a:t>couplings</a:t>
            </a:r>
            <a:r>
              <a:rPr lang="it-IT" sz="2000" dirty="0" smtClean="0">
                <a:solidFill>
                  <a:schemeClr val="bg1"/>
                </a:solidFill>
                <a:latin typeface="Calibri"/>
                <a:cs typeface="Calibri"/>
              </a:rPr>
              <a:t> with </a:t>
            </a:r>
            <a:r>
              <a:rPr lang="it-IT" sz="2000" dirty="0" err="1" smtClean="0">
                <a:solidFill>
                  <a:schemeClr val="bg1"/>
                </a:solidFill>
                <a:latin typeface="Calibri"/>
                <a:cs typeface="Calibri"/>
              </a:rPr>
              <a:t>phonons</a:t>
            </a:r>
            <a:r>
              <a:rPr lang="it-IT" sz="2000" dirty="0" smtClean="0">
                <a:solidFill>
                  <a:schemeClr val="bg1"/>
                </a:solidFill>
                <a:latin typeface="Calibri"/>
                <a:cs typeface="Calibri"/>
              </a:rPr>
              <a:t>,</a:t>
            </a:r>
          </a:p>
          <a:p>
            <a:pPr>
              <a:lnSpc>
                <a:spcPct val="90000"/>
              </a:lnSpc>
            </a:pPr>
            <a:r>
              <a:rPr lang="it-IT" sz="2000" dirty="0" smtClean="0">
                <a:solidFill>
                  <a:schemeClr val="bg1"/>
                </a:solidFill>
                <a:latin typeface="Calibri"/>
                <a:cs typeface="Calibri"/>
              </a:rPr>
              <a:t>NEW MODEL </a:t>
            </a:r>
            <a:r>
              <a:rPr lang="it-IT" sz="2000" dirty="0" err="1" smtClean="0">
                <a:solidFill>
                  <a:schemeClr val="bg1"/>
                </a:solidFill>
                <a:latin typeface="Calibri"/>
                <a:cs typeface="Calibri"/>
              </a:rPr>
              <a:t>developed</a:t>
            </a:r>
            <a:endParaRPr lang="it-IT" sz="20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it-IT" dirty="0" smtClean="0">
                <a:solidFill>
                  <a:schemeClr val="bg1"/>
                </a:solidFill>
                <a:latin typeface="Calibri"/>
                <a:cs typeface="Calibri"/>
              </a:rPr>
              <a:t>G. Bocchi, S. Leoni, </a:t>
            </a:r>
            <a:r>
              <a:rPr lang="it-IT" dirty="0" err="1" smtClean="0">
                <a:solidFill>
                  <a:schemeClr val="bg1"/>
                </a:solidFill>
                <a:latin typeface="Calibri"/>
                <a:cs typeface="Calibri"/>
              </a:rPr>
              <a:t>F</a:t>
            </a:r>
            <a:r>
              <a:rPr lang="it-IT" dirty="0" smtClean="0">
                <a:solidFill>
                  <a:schemeClr val="bg1"/>
                </a:solidFill>
                <a:latin typeface="Calibri"/>
                <a:cs typeface="Calibri"/>
              </a:rPr>
              <a:t>. </a:t>
            </a:r>
            <a:r>
              <a:rPr lang="it-IT" dirty="0" err="1" smtClean="0">
                <a:solidFill>
                  <a:schemeClr val="bg1"/>
                </a:solidFill>
                <a:latin typeface="Calibri"/>
                <a:cs typeface="Calibri"/>
              </a:rPr>
              <a:t>Fornal,G</a:t>
            </a:r>
            <a:r>
              <a:rPr lang="it-IT" dirty="0" smtClean="0">
                <a:solidFill>
                  <a:schemeClr val="bg1"/>
                </a:solidFill>
                <a:latin typeface="Calibri"/>
                <a:cs typeface="Calibri"/>
              </a:rPr>
              <a:t>. Colò, </a:t>
            </a:r>
            <a:r>
              <a:rPr lang="is-IS" dirty="0" smtClean="0">
                <a:solidFill>
                  <a:schemeClr val="bg1"/>
                </a:solidFill>
                <a:latin typeface="Calibri"/>
                <a:cs typeface="Calibri"/>
              </a:rPr>
              <a:t>… in print in PLB</a:t>
            </a:r>
            <a:r>
              <a:rPr lang="it-IT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lang="it-IT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it-IT" sz="2000" b="1" dirty="0" smtClean="0">
              <a:solidFill>
                <a:schemeClr val="bg1"/>
              </a:solidFill>
              <a:latin typeface="Corbel"/>
              <a:cs typeface="Corbel"/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6832898" y="5445224"/>
            <a:ext cx="2275606" cy="1322316"/>
            <a:chOff x="3676858" y="4844827"/>
            <a:chExt cx="2275606" cy="1322316"/>
          </a:xfrm>
        </p:grpSpPr>
        <p:grpSp>
          <p:nvGrpSpPr>
            <p:cNvPr id="25" name="Group 11"/>
            <p:cNvGrpSpPr/>
            <p:nvPr/>
          </p:nvGrpSpPr>
          <p:grpSpPr>
            <a:xfrm>
              <a:off x="3676858" y="4844827"/>
              <a:ext cx="1728209" cy="1322316"/>
              <a:chOff x="3982709" y="4974005"/>
              <a:chExt cx="1728209" cy="1322316"/>
            </a:xfrm>
          </p:grpSpPr>
          <p:sp>
            <p:nvSpPr>
              <p:cNvPr id="28" name="Rectangle 86"/>
              <p:cNvSpPr/>
              <p:nvPr/>
            </p:nvSpPr>
            <p:spPr>
              <a:xfrm>
                <a:off x="3982709" y="4974005"/>
                <a:ext cx="18466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400" kern="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86493" y="5576322"/>
                <a:ext cx="724425" cy="719999"/>
              </a:xfrm>
              <a:prstGeom prst="rect">
                <a:avLst/>
              </a:prstGeom>
            </p:spPr>
          </p:pic>
        </p:grpSp>
        <p:sp>
          <p:nvSpPr>
            <p:cNvPr id="26" name="Elipsa 1"/>
            <p:cNvSpPr>
              <a:spLocks noChangeAspect="1"/>
            </p:cNvSpPr>
            <p:nvPr/>
          </p:nvSpPr>
          <p:spPr bwMode="auto">
            <a:xfrm>
              <a:off x="5268348" y="5454847"/>
              <a:ext cx="684116" cy="683020"/>
            </a:xfrm>
            <a:prstGeom prst="ellipse">
              <a:avLst/>
            </a:prstGeom>
            <a:solidFill>
              <a:sysClr val="window" lastClr="FFFFFF"/>
            </a:solidFill>
            <a:ln w="9525" algn="ctr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3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77600" y="5563559"/>
              <a:ext cx="478358" cy="468000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0" name="Rectangle 78"/>
          <p:cNvSpPr/>
          <p:nvPr/>
        </p:nvSpPr>
        <p:spPr>
          <a:xfrm>
            <a:off x="6444208" y="3428304"/>
            <a:ext cx="2330536" cy="830997"/>
          </a:xfrm>
          <a:prstGeom prst="rect">
            <a:avLst/>
          </a:prstGeom>
          <a:solidFill>
            <a:srgbClr val="FFCC66"/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Neutron-capture</a:t>
            </a:r>
          </a:p>
          <a:p>
            <a:r>
              <a:rPr lang="en-US" sz="2400" b="1" baseline="30000" dirty="0" smtClean="0">
                <a:solidFill>
                  <a:srgbClr val="0000FF"/>
                </a:solidFill>
              </a:rPr>
              <a:t>209</a:t>
            </a:r>
            <a:r>
              <a:rPr lang="en-US" sz="2400" b="1" dirty="0" smtClean="0">
                <a:solidFill>
                  <a:srgbClr val="0000FF"/>
                </a:solidFill>
              </a:rPr>
              <a:t>Bi(</a:t>
            </a:r>
            <a:r>
              <a:rPr lang="en-US" sz="2400" b="1" dirty="0" err="1" smtClean="0">
                <a:solidFill>
                  <a:srgbClr val="0000FF"/>
                </a:solidFill>
              </a:rPr>
              <a:t>n,</a:t>
            </a:r>
            <a:r>
              <a:rPr lang="en-US" sz="24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2400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1" name="Prostokąt 64"/>
          <p:cNvSpPr/>
          <p:nvPr/>
        </p:nvSpPr>
        <p:spPr>
          <a:xfrm>
            <a:off x="6660232" y="2356187"/>
            <a:ext cx="278513" cy="279698"/>
          </a:xfrm>
          <a:prstGeom prst="rect">
            <a:avLst/>
          </a:prstGeom>
          <a:solidFill>
            <a:srgbClr val="FFC000">
              <a:alpha val="58000"/>
            </a:srgbClr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968552" y="1053586"/>
            <a:ext cx="4572000" cy="10792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50000"/>
              </a:lnSpc>
            </a:pPr>
            <a:endParaRPr lang="it-IT" sz="1200" b="1" dirty="0">
              <a:solidFill>
                <a:srgbClr val="0000FF"/>
              </a:solidFill>
              <a:latin typeface="Calibri"/>
              <a:cs typeface="Calibri"/>
              <a:sym typeface="Wingdings"/>
            </a:endParaRPr>
          </a:p>
          <a:p>
            <a:pPr>
              <a:lnSpc>
                <a:spcPct val="90000"/>
              </a:lnSpc>
            </a:pPr>
            <a:r>
              <a:rPr lang="it-IT" sz="32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210</a:t>
            </a:r>
            <a:r>
              <a:rPr lang="it-IT" sz="3200" b="1" dirty="0" smtClean="0">
                <a:solidFill>
                  <a:srgbClr val="0000FF"/>
                </a:solidFill>
                <a:latin typeface="Calibri"/>
                <a:cs typeface="Calibri"/>
              </a:rPr>
              <a:t>Bi: </a:t>
            </a:r>
            <a:r>
              <a:rPr lang="it-IT" sz="3200" b="1" baseline="30000" dirty="0" smtClean="0">
                <a:solidFill>
                  <a:srgbClr val="0000FF"/>
                </a:solidFill>
                <a:latin typeface="Calibri"/>
                <a:cs typeface="Calibri"/>
              </a:rPr>
              <a:t>208</a:t>
            </a:r>
            <a:r>
              <a:rPr lang="it-IT" sz="3200" b="1" dirty="0" smtClean="0">
                <a:solidFill>
                  <a:srgbClr val="0000FF"/>
                </a:solidFill>
                <a:latin typeface="Calibri"/>
                <a:cs typeface="Calibri"/>
              </a:rPr>
              <a:t>Pb </a:t>
            </a:r>
            <a:r>
              <a:rPr lang="it-IT" sz="3200" b="1" dirty="0">
                <a:solidFill>
                  <a:srgbClr val="0000FF"/>
                </a:solidFill>
                <a:latin typeface="Calibri"/>
                <a:cs typeface="Calibri"/>
              </a:rPr>
              <a:t>+ 1 </a:t>
            </a:r>
            <a:r>
              <a:rPr lang="it-IT" sz="32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it-IT" sz="32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it-IT" sz="3200" b="1" dirty="0">
                <a:solidFill>
                  <a:srgbClr val="0000FF"/>
                </a:solidFill>
                <a:latin typeface="Calibri"/>
                <a:cs typeface="Calibri"/>
              </a:rPr>
              <a:t>+ 1 </a:t>
            </a:r>
            <a:r>
              <a:rPr lang="it-IT" sz="3200" b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endParaRPr lang="it-IT" sz="3200" b="1" dirty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pPr>
              <a:lnSpc>
                <a:spcPct val="90000"/>
              </a:lnSpc>
            </a:pPr>
            <a:endParaRPr lang="it-IT" sz="3200" b="1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2" name="Dowolny kształt 82"/>
          <p:cNvSpPr/>
          <p:nvPr/>
        </p:nvSpPr>
        <p:spPr bwMode="auto">
          <a:xfrm rot="17038842">
            <a:off x="6750181" y="1798113"/>
            <a:ext cx="756206" cy="331173"/>
          </a:xfrm>
          <a:custGeom>
            <a:avLst/>
            <a:gdLst>
              <a:gd name="connsiteX0" fmla="*/ 0 w 620111"/>
              <a:gd name="connsiteY0" fmla="*/ 0 h 777765"/>
              <a:gd name="connsiteX1" fmla="*/ 336331 w 620111"/>
              <a:gd name="connsiteY1" fmla="*/ 273269 h 777765"/>
              <a:gd name="connsiteX2" fmla="*/ 620111 w 620111"/>
              <a:gd name="connsiteY2" fmla="*/ 777765 h 77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0111" h="777765">
                <a:moveTo>
                  <a:pt x="0" y="0"/>
                </a:moveTo>
                <a:cubicBezTo>
                  <a:pt x="116489" y="71821"/>
                  <a:pt x="232979" y="143642"/>
                  <a:pt x="336331" y="273269"/>
                </a:cubicBezTo>
                <a:cubicBezTo>
                  <a:pt x="439683" y="402896"/>
                  <a:pt x="529897" y="590330"/>
                  <a:pt x="620111" y="777765"/>
                </a:cubicBezTo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pl-PL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616874" y="6027003"/>
            <a:ext cx="1223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</a:rPr>
              <a:t>Milano/</a:t>
            </a:r>
          </a:p>
          <a:p>
            <a:r>
              <a:rPr lang="it-IT" sz="2400" dirty="0" err="1" smtClean="0">
                <a:solidFill>
                  <a:srgbClr val="FFFF00"/>
                </a:solidFill>
              </a:rPr>
              <a:t>Krakow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444208" y="4293096"/>
            <a:ext cx="1454244" cy="595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t-IT" b="1" dirty="0" smtClean="0">
                <a:solidFill>
                  <a:srgbClr val="0000FF"/>
                </a:solidFill>
                <a:latin typeface="Calibri"/>
                <a:cs typeface="Calibri"/>
              </a:rPr>
              <a:t>Full </a:t>
            </a:r>
            <a:r>
              <a:rPr lang="it-IT" b="1" dirty="0" err="1" smtClean="0">
                <a:solidFill>
                  <a:srgbClr val="0000FF"/>
                </a:solidFill>
                <a:latin typeface="Calibri"/>
                <a:cs typeface="Calibri"/>
              </a:rPr>
              <a:t>low</a:t>
            </a:r>
            <a:r>
              <a:rPr lang="it-IT" b="1" dirty="0" smtClean="0">
                <a:solidFill>
                  <a:srgbClr val="0000FF"/>
                </a:solidFill>
                <a:latin typeface="Calibri"/>
                <a:cs typeface="Calibri"/>
              </a:rPr>
              <a:t> spin</a:t>
            </a:r>
          </a:p>
          <a:p>
            <a:pPr>
              <a:lnSpc>
                <a:spcPct val="90000"/>
              </a:lnSpc>
            </a:pPr>
            <a:r>
              <a:rPr lang="it-IT" b="1" dirty="0" err="1" smtClean="0">
                <a:solidFill>
                  <a:srgbClr val="0000FF"/>
                </a:solidFill>
                <a:latin typeface="Calibri"/>
                <a:cs typeface="Calibri"/>
              </a:rPr>
              <a:t>spectroscopy</a:t>
            </a:r>
            <a:endParaRPr lang="it-IT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4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10Bi_ng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86" y="868580"/>
            <a:ext cx="5785072" cy="3568543"/>
          </a:xfrm>
          <a:prstGeom prst="rect">
            <a:avLst/>
          </a:prstGeom>
        </p:spPr>
      </p:pic>
      <p:sp>
        <p:nvSpPr>
          <p:cNvPr id="66" name="Rectangle 4"/>
          <p:cNvSpPr>
            <a:spLocks noChangeArrowheads="1"/>
          </p:cNvSpPr>
          <p:nvPr/>
        </p:nvSpPr>
        <p:spPr bwMode="auto">
          <a:xfrm>
            <a:off x="3491880" y="620700"/>
            <a:ext cx="23042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400" b="1" i="1" dirty="0" smtClean="0">
                <a:solidFill>
                  <a:srgbClr val="0000FF"/>
                </a:solidFill>
              </a:rPr>
              <a:t>Capture Level</a:t>
            </a:r>
            <a:endParaRPr lang="en-US" sz="1400" b="1" baseline="-25000" dirty="0">
              <a:solidFill>
                <a:prstClr val="black"/>
              </a:solidFill>
            </a:endParaRPr>
          </a:p>
        </p:txBody>
      </p:sp>
      <p:sp>
        <p:nvSpPr>
          <p:cNvPr id="67" name="Rectangle 3"/>
          <p:cNvSpPr>
            <a:spLocks noChangeArrowheads="1"/>
          </p:cNvSpPr>
          <p:nvPr/>
        </p:nvSpPr>
        <p:spPr bwMode="auto">
          <a:xfrm>
            <a:off x="3868747" y="980729"/>
            <a:ext cx="1855381" cy="4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sz="1400" b="1" i="1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4605.2(1) </a:t>
            </a:r>
            <a:r>
              <a:rPr lang="en-US" sz="1400" b="1" i="1" dirty="0" err="1" smtClean="0">
                <a:solidFill>
                  <a:srgbClr val="0000FF"/>
                </a:solidFill>
                <a:latin typeface="Corbel" charset="0"/>
                <a:cs typeface="Corbel" charset="0"/>
              </a:rPr>
              <a:t>keV</a:t>
            </a:r>
            <a:endParaRPr lang="en-US" sz="1400" b="1" i="1" dirty="0" smtClean="0">
              <a:solidFill>
                <a:srgbClr val="0000FF"/>
              </a:solidFill>
              <a:latin typeface="Corbel" charset="0"/>
              <a:cs typeface="Corbel" charset="0"/>
            </a:endParaRPr>
          </a:p>
          <a:p>
            <a:pPr algn="r">
              <a:lnSpc>
                <a:spcPct val="70000"/>
              </a:lnSpc>
            </a:pPr>
            <a:r>
              <a:rPr lang="en-US" sz="1400" b="1" i="1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4-,5-</a:t>
            </a:r>
            <a:endParaRPr lang="en-US" sz="1400" b="1" i="1" dirty="0">
              <a:solidFill>
                <a:srgbClr val="0000FF"/>
              </a:solidFill>
              <a:latin typeface="Corbel" charset="0"/>
              <a:cs typeface="Corbe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8676" y="4487998"/>
            <a:ext cx="329520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C0099"/>
                </a:solidFill>
                <a:latin typeface="Corbel"/>
                <a:cs typeface="Corbel"/>
              </a:rPr>
              <a:t>6</a:t>
            </a:r>
            <a:r>
              <a:rPr lang="en-US" sz="1600" b="1" dirty="0" smtClean="0">
                <a:solidFill>
                  <a:srgbClr val="CC0099"/>
                </a:solidFill>
                <a:latin typeface="Corbel"/>
                <a:cs typeface="Corbel"/>
              </a:rPr>
              <a:t>4 primary transitions (40 new)</a:t>
            </a:r>
            <a:endParaRPr lang="en-US" sz="1600" b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51520" y="5157204"/>
            <a:ext cx="3856947" cy="1456081"/>
            <a:chOff x="5053106" y="5178993"/>
            <a:chExt cx="3856947" cy="1456081"/>
          </a:xfrm>
        </p:grpSpPr>
        <p:sp>
          <p:nvSpPr>
            <p:cNvPr id="23" name="Rectangle 22"/>
            <p:cNvSpPr/>
            <p:nvPr/>
          </p:nvSpPr>
          <p:spPr>
            <a:xfrm>
              <a:off x="5053106" y="5178993"/>
              <a:ext cx="3856947" cy="1456081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5376" y="5294134"/>
              <a:ext cx="1152226" cy="127782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4159"/>
            <a:stretch/>
          </p:blipFill>
          <p:spPr>
            <a:xfrm>
              <a:off x="5102961" y="5540780"/>
              <a:ext cx="2870634" cy="503999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5102967" y="5178993"/>
              <a:ext cx="2322671" cy="142808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Angular Correlations</a:t>
              </a:r>
            </a:p>
            <a:p>
              <a:pPr algn="ctr"/>
              <a:endParaRPr lang="en-US" sz="1600" b="1" dirty="0">
                <a:solidFill>
                  <a:srgbClr val="FF00FF"/>
                </a:solidFill>
                <a:latin typeface="Corbel"/>
                <a:cs typeface="Corbel"/>
              </a:endParaRPr>
            </a:p>
            <a:p>
              <a:pPr algn="ctr"/>
              <a:endParaRPr lang="en-US" sz="1600" b="1" dirty="0">
                <a:solidFill>
                  <a:srgbClr val="FF00FF"/>
                </a:solidFill>
                <a:latin typeface="Corbel"/>
                <a:cs typeface="Corbel"/>
              </a:endParaRPr>
            </a:p>
            <a:p>
              <a:pPr algn="ctr">
                <a:lnSpc>
                  <a:spcPct val="60000"/>
                </a:lnSpc>
              </a:pPr>
              <a:endParaRPr lang="en-US" sz="800" b="1" dirty="0">
                <a:solidFill>
                  <a:srgbClr val="FF00FF"/>
                </a:solidFill>
                <a:latin typeface="Corbel"/>
                <a:cs typeface="Corbel"/>
              </a:endParaRPr>
            </a:p>
            <a:p>
              <a:pPr algn="ctr"/>
              <a:r>
                <a:rPr lang="en-US" sz="1600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Multipolarities</a:t>
              </a:r>
              <a:r>
                <a:rPr lang="en-US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 of </a:t>
              </a:r>
              <a:r>
                <a:rPr lang="en-US" sz="16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-decay</a:t>
              </a:r>
            </a:p>
            <a:p>
              <a:pPr algn="ctr"/>
              <a:r>
                <a:rPr lang="en-US" sz="1600" dirty="0" smtClean="0">
                  <a:solidFill>
                    <a:srgbClr val="0000FF"/>
                  </a:solidFill>
                  <a:latin typeface="Corbel"/>
                  <a:cs typeface="Corbel"/>
                </a:rPr>
                <a:t>Spin (Parity) of States</a:t>
              </a:r>
              <a:endParaRPr lang="en-US" sz="1600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0" y="-71593"/>
            <a:ext cx="5331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2800" b="1" baseline="3000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209</a:t>
            </a:r>
            <a:r>
              <a:rPr lang="it-IT" sz="2800" b="1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Bi(</a:t>
            </a:r>
            <a:r>
              <a:rPr lang="it-IT" sz="2800" b="1" dirty="0" err="1" smtClean="0">
                <a:solidFill>
                  <a:srgbClr val="0000FF"/>
                </a:solidFill>
                <a:latin typeface="Corbel" charset="0"/>
                <a:cs typeface="Corbel" charset="0"/>
              </a:rPr>
              <a:t>n,</a:t>
            </a:r>
            <a:r>
              <a:rPr lang="it-IT" sz="2800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2800" b="1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)</a:t>
            </a:r>
            <a:r>
              <a:rPr lang="it-IT" sz="2800" b="1" baseline="30000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210</a:t>
            </a:r>
            <a:r>
              <a:rPr lang="it-IT" sz="2800" b="1" dirty="0" smtClean="0">
                <a:solidFill>
                  <a:srgbClr val="0000FF"/>
                </a:solidFill>
                <a:latin typeface="Corbel" charset="0"/>
                <a:cs typeface="Corbel" charset="0"/>
              </a:rPr>
              <a:t>Bi – ILL Grenoble</a:t>
            </a:r>
          </a:p>
        </p:txBody>
      </p:sp>
      <p:grpSp>
        <p:nvGrpSpPr>
          <p:cNvPr id="44" name="Gruppo 43"/>
          <p:cNvGrpSpPr/>
          <p:nvPr/>
        </p:nvGrpSpPr>
        <p:grpSpPr>
          <a:xfrm>
            <a:off x="7668350" y="18"/>
            <a:ext cx="1485479" cy="567207"/>
            <a:chOff x="7668341" y="0"/>
            <a:chExt cx="1485479" cy="567207"/>
          </a:xfrm>
        </p:grpSpPr>
        <p:sp>
          <p:nvSpPr>
            <p:cNvPr id="46" name="TextBox 11"/>
            <p:cNvSpPr txBox="1"/>
            <p:nvPr/>
          </p:nvSpPr>
          <p:spPr>
            <a:xfrm>
              <a:off x="7668341" y="8945"/>
              <a:ext cx="1138699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EXILL</a:t>
              </a:r>
            </a:p>
          </p:txBody>
        </p:sp>
        <p:pic>
          <p:nvPicPr>
            <p:cNvPr id="47" name="Immagin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1332" y="0"/>
              <a:ext cx="602488" cy="567207"/>
            </a:xfrm>
            <a:prstGeom prst="rect">
              <a:avLst/>
            </a:prstGeom>
          </p:spPr>
        </p:pic>
      </p:grpSp>
      <p:sp>
        <p:nvSpPr>
          <p:cNvPr id="36" name="TextBox 67"/>
          <p:cNvSpPr txBox="1"/>
          <p:nvPr/>
        </p:nvSpPr>
        <p:spPr>
          <a:xfrm>
            <a:off x="255293" y="4725144"/>
            <a:ext cx="244449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CC0099"/>
                </a:solidFill>
                <a:latin typeface="Corbel"/>
                <a:cs typeface="Corbel"/>
              </a:rPr>
              <a:t>70 excited states (33 new)</a:t>
            </a:r>
            <a:endParaRPr lang="en-US" sz="1600" b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  <p:sp>
        <p:nvSpPr>
          <p:cNvPr id="38" name="Rectangle 6"/>
          <p:cNvSpPr/>
          <p:nvPr/>
        </p:nvSpPr>
        <p:spPr>
          <a:xfrm>
            <a:off x="6554754" y="822017"/>
            <a:ext cx="1992853" cy="13890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400" b="1" dirty="0" smtClean="0">
                <a:solidFill>
                  <a:srgbClr val="FF0000"/>
                </a:solidFill>
                <a:latin typeface="Corbel" charset="0"/>
                <a:cs typeface="Corbel" charset="0"/>
              </a:rPr>
              <a:t>Complete </a:t>
            </a:r>
          </a:p>
          <a:p>
            <a:pPr algn="ctr">
              <a:lnSpc>
                <a:spcPct val="80000"/>
              </a:lnSpc>
            </a:pPr>
            <a:r>
              <a:rPr lang="it-IT" sz="2400" b="1" dirty="0" err="1" smtClean="0">
                <a:solidFill>
                  <a:srgbClr val="FF0000"/>
                </a:solidFill>
                <a:latin typeface="Corbel" charset="0"/>
                <a:cs typeface="Corbel" charset="0"/>
              </a:rPr>
              <a:t>Low</a:t>
            </a:r>
            <a:r>
              <a:rPr lang="it-IT" sz="2400" b="1" dirty="0" smtClean="0">
                <a:solidFill>
                  <a:srgbClr val="FF0000"/>
                </a:solidFill>
                <a:latin typeface="Corbel" charset="0"/>
                <a:cs typeface="Corbel" charset="0"/>
              </a:rPr>
              <a:t> Spin</a:t>
            </a:r>
          </a:p>
          <a:p>
            <a:pPr algn="ctr">
              <a:lnSpc>
                <a:spcPct val="80000"/>
              </a:lnSpc>
            </a:pPr>
            <a:r>
              <a:rPr lang="it-IT" sz="2400" b="1" dirty="0" err="1" smtClean="0">
                <a:solidFill>
                  <a:srgbClr val="FF0000"/>
                </a:solidFill>
                <a:latin typeface="Corbel" charset="0"/>
                <a:cs typeface="Corbel" charset="0"/>
              </a:rPr>
              <a:t>Spectroscopy</a:t>
            </a:r>
            <a:r>
              <a:rPr lang="it-IT" sz="2400" b="1" dirty="0" smtClean="0">
                <a:solidFill>
                  <a:srgbClr val="FF0000"/>
                </a:solidFill>
                <a:latin typeface="Corbel" charset="0"/>
                <a:cs typeface="Corbel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it-IT" sz="2400" b="1" dirty="0" smtClean="0">
                <a:solidFill>
                  <a:srgbClr val="FF0000"/>
                </a:solidFill>
                <a:latin typeface="Corbel" charset="0"/>
                <a:cs typeface="Corbel" charset="0"/>
              </a:rPr>
              <a:t>of  </a:t>
            </a:r>
            <a:r>
              <a:rPr lang="it-IT" sz="3200" b="1" baseline="30000" dirty="0" smtClean="0">
                <a:solidFill>
                  <a:srgbClr val="FF0000"/>
                </a:solidFill>
                <a:latin typeface="Corbel" charset="0"/>
                <a:cs typeface="Corbel" charset="0"/>
              </a:rPr>
              <a:t>210</a:t>
            </a:r>
            <a:r>
              <a:rPr lang="it-IT" sz="3200" b="1" dirty="0" smtClean="0">
                <a:solidFill>
                  <a:srgbClr val="FF0000"/>
                </a:solidFill>
                <a:latin typeface="Corbel" charset="0"/>
                <a:cs typeface="Corbel" charset="0"/>
              </a:rPr>
              <a:t>Bi</a:t>
            </a:r>
            <a:endParaRPr lang="it-IT" sz="3200" b="1" dirty="0">
              <a:solidFill>
                <a:srgbClr val="FF0000"/>
              </a:solidFill>
              <a:latin typeface="Corbel" charset="0"/>
              <a:cs typeface="Corbel" charset="0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4572000" y="2219679"/>
            <a:ext cx="5184329" cy="4629276"/>
            <a:chOff x="4571994" y="2219667"/>
            <a:chExt cx="5184329" cy="4629276"/>
          </a:xfrm>
        </p:grpSpPr>
        <p:sp>
          <p:nvSpPr>
            <p:cNvPr id="43" name="Rettangolo 42"/>
            <p:cNvSpPr/>
            <p:nvPr/>
          </p:nvSpPr>
          <p:spPr>
            <a:xfrm>
              <a:off x="6466652" y="3311468"/>
              <a:ext cx="2154141" cy="32138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0" name="Gruppo 19"/>
            <p:cNvGrpSpPr/>
            <p:nvPr/>
          </p:nvGrpSpPr>
          <p:grpSpPr>
            <a:xfrm>
              <a:off x="5220072" y="2219667"/>
              <a:ext cx="4536251" cy="4122781"/>
              <a:chOff x="5220072" y="2219667"/>
              <a:chExt cx="4536251" cy="4122781"/>
            </a:xfrm>
          </p:grpSpPr>
          <p:sp>
            <p:nvSpPr>
              <p:cNvPr id="41" name="Rettangolo 40"/>
              <p:cNvSpPr/>
              <p:nvPr/>
            </p:nvSpPr>
            <p:spPr>
              <a:xfrm>
                <a:off x="5220072" y="2219667"/>
                <a:ext cx="4536251" cy="35855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l-PL" sz="20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One-to-One </a:t>
                </a:r>
              </a:p>
              <a:p>
                <a:pPr algn="ctr"/>
                <a:r>
                  <a:rPr lang="pl-PL" sz="2000" b="1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Comparison</a:t>
                </a:r>
                <a:r>
                  <a:rPr lang="pl-PL" sz="20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</a:p>
              <a:p>
                <a:pPr algn="ctr"/>
                <a:r>
                  <a:rPr lang="pl-PL" sz="20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with SHELL Model</a:t>
                </a: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50000"/>
                  </a:lnSpc>
                </a:pPr>
                <a:endParaRPr lang="pl-PL" sz="800" b="1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it-IT" sz="1600" dirty="0">
                    <a:solidFill>
                      <a:srgbClr val="0000FF"/>
                    </a:solidFill>
                    <a:latin typeface="Corbel" charset="0"/>
                    <a:cs typeface="Corbel" charset="0"/>
                    <a:sym typeface="Wingdings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orbel" charset="0"/>
                    <a:cs typeface="Corbel" charset="0"/>
                    <a:sym typeface="Wingdings" charset="0"/>
                  </a:rPr>
                  <a:t> </a:t>
                </a:r>
                <a:r>
                  <a:rPr lang="it-IT" sz="1600" dirty="0" err="1" smtClean="0">
                    <a:solidFill>
                      <a:srgbClr val="0000FF"/>
                    </a:solidFill>
                    <a:latin typeface="Corbel" charset="0"/>
                    <a:cs typeface="Corbel" charset="0"/>
                    <a:sym typeface="Wingdings" charset="0"/>
                  </a:rPr>
                  <a:t>considering</a:t>
                </a:r>
                <a:endParaRPr lang="it-IT" sz="1600" dirty="0">
                  <a:solidFill>
                    <a:srgbClr val="0000FF"/>
                  </a:solidFill>
                  <a:latin typeface="Corbel" charset="0"/>
                  <a:cs typeface="Corbel" charset="0"/>
                  <a:sym typeface="Wingdings" charset="0"/>
                </a:endParaRPr>
              </a:p>
            </p:txBody>
          </p:sp>
          <p:pic>
            <p:nvPicPr>
              <p:cNvPr id="48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84149" y="4221076"/>
                <a:ext cx="2238698" cy="2121372"/>
              </a:xfrm>
              <a:prstGeom prst="rect">
                <a:avLst/>
              </a:prstGeom>
            </p:spPr>
          </p:pic>
        </p:grpSp>
        <p:sp>
          <p:nvSpPr>
            <p:cNvPr id="49" name="TextBox 9"/>
            <p:cNvSpPr txBox="1"/>
            <p:nvPr/>
          </p:nvSpPr>
          <p:spPr>
            <a:xfrm>
              <a:off x="6466651" y="3468109"/>
              <a:ext cx="206508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200" b="1" baseline="30000" dirty="0" smtClean="0">
                  <a:solidFill>
                    <a:srgbClr val="0000FF"/>
                  </a:solidFill>
                  <a:latin typeface="Corbel"/>
                  <a:cs typeface="Corbel"/>
                </a:rPr>
                <a:t>208</a:t>
              </a:r>
              <a:r>
                <a:rPr lang="en-US" sz="2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Pb + 1𝜋 + 1𝜈</a:t>
              </a:r>
              <a:endParaRPr lang="en-US" sz="22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5734521" y="4309700"/>
              <a:ext cx="893547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  <a:sym typeface="Symbol" charset="0"/>
                </a:rPr>
                <a:t>frozen</a:t>
              </a:r>
              <a:r>
                <a:rPr lang="it-IT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  <a:sym typeface="Symbol" charset="0"/>
                </a:rPr>
                <a:t> </a:t>
              </a:r>
              <a:endPara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rbel"/>
                <a:cs typeface="Corbel"/>
                <a:sym typeface="Symbol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it-IT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  <a:sym typeface="Symbol" charset="0"/>
                </a:rPr>
                <a:t>CORE</a:t>
              </a:r>
              <a:endParaRPr lang="pl-PL" b="1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53" name="Oval 80"/>
            <p:cNvSpPr>
              <a:spLocks noChangeAspect="1"/>
            </p:cNvSpPr>
            <p:nvPr/>
          </p:nvSpPr>
          <p:spPr>
            <a:xfrm>
              <a:off x="6574748" y="3370855"/>
              <a:ext cx="803352" cy="605675"/>
            </a:xfrm>
            <a:prstGeom prst="ellipse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4" name="Straight Connector 85"/>
            <p:cNvCxnSpPr/>
            <p:nvPr/>
          </p:nvCxnSpPr>
          <p:spPr>
            <a:xfrm flipH="1">
              <a:off x="6372200" y="3846353"/>
              <a:ext cx="471850" cy="432048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80"/>
            <p:cNvSpPr>
              <a:spLocks noChangeAspect="1"/>
            </p:cNvSpPr>
            <p:nvPr/>
          </p:nvSpPr>
          <p:spPr>
            <a:xfrm>
              <a:off x="7475492" y="3390774"/>
              <a:ext cx="952306" cy="605675"/>
            </a:xfrm>
            <a:prstGeom prst="ellipse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BBB59">
                    <a:lumMod val="75000"/>
                  </a:srgbClr>
                </a:solidFill>
                <a:latin typeface="Calibri"/>
              </a:endParaRPr>
            </a:p>
          </p:txBody>
        </p:sp>
        <p:cxnSp>
          <p:nvCxnSpPr>
            <p:cNvPr id="56" name="Straight Connector 85"/>
            <p:cNvCxnSpPr/>
            <p:nvPr/>
          </p:nvCxnSpPr>
          <p:spPr>
            <a:xfrm>
              <a:off x="8100392" y="3918361"/>
              <a:ext cx="446269" cy="241001"/>
            </a:xfrm>
            <a:prstGeom prst="line">
              <a:avLst/>
            </a:prstGeom>
            <a:ln w="9525" cmpd="sng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ttangolo 56"/>
            <p:cNvSpPr/>
            <p:nvPr/>
          </p:nvSpPr>
          <p:spPr>
            <a:xfrm>
              <a:off x="8028384" y="4188921"/>
              <a:ext cx="1160294" cy="5447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it-IT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  <a:sym typeface="Symbol" charset="0"/>
                </a:rPr>
                <a:t>VALENCE</a:t>
              </a:r>
            </a:p>
            <a:p>
              <a:pPr algn="ctr">
                <a:lnSpc>
                  <a:spcPct val="80000"/>
                </a:lnSpc>
              </a:pPr>
              <a:r>
                <a:rPr lang="it-IT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cs typeface="Corbel"/>
                  <a:sym typeface="Symbol" charset="0"/>
                </a:rPr>
                <a:t>Particles</a:t>
              </a:r>
              <a:endParaRPr lang="pl-PL" b="1" dirty="0">
                <a:solidFill>
                  <a:srgbClr val="008000"/>
                </a:solidFill>
                <a:latin typeface="Corbel"/>
                <a:cs typeface="Corbel"/>
              </a:endParaRPr>
            </a:p>
          </p:txBody>
        </p:sp>
        <p:sp>
          <p:nvSpPr>
            <p:cNvPr id="37" name="Rettangolo 30"/>
            <p:cNvSpPr/>
            <p:nvPr/>
          </p:nvSpPr>
          <p:spPr>
            <a:xfrm>
              <a:off x="4571994" y="6309308"/>
              <a:ext cx="4586382" cy="5396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600" i="1" dirty="0" err="1" smtClean="0">
                  <a:solidFill>
                    <a:srgbClr val="000000"/>
                  </a:solidFill>
                  <a:latin typeface="Calibri"/>
                </a:rPr>
                <a:t>N.Cieplicka</a:t>
              </a:r>
              <a:r>
                <a:rPr lang="en-US" sz="1600" i="1" dirty="0" smtClean="0">
                  <a:solidFill>
                    <a:srgbClr val="000000"/>
                  </a:solidFill>
                  <a:latin typeface="Calibri"/>
                </a:rPr>
                <a:t>, B. </a:t>
              </a:r>
              <a:r>
                <a:rPr lang="en-US" sz="1600" i="1" dirty="0" err="1" smtClean="0">
                  <a:solidFill>
                    <a:srgbClr val="000000"/>
                  </a:solidFill>
                  <a:latin typeface="Calibri"/>
                </a:rPr>
                <a:t>Fornal</a:t>
              </a:r>
              <a:r>
                <a:rPr lang="en-US" sz="1600" i="1" dirty="0" smtClean="0">
                  <a:solidFill>
                    <a:srgbClr val="000000"/>
                  </a:solidFill>
                  <a:latin typeface="Calibri"/>
                </a:rPr>
                <a:t>, S. </a:t>
              </a:r>
              <a:r>
                <a:rPr lang="en-US" sz="1600" i="1" dirty="0" err="1" smtClean="0">
                  <a:solidFill>
                    <a:srgbClr val="000000"/>
                  </a:solidFill>
                  <a:latin typeface="Calibri"/>
                </a:rPr>
                <a:t>Leoni</a:t>
              </a:r>
              <a:r>
                <a:rPr lang="en-US" sz="1600" i="1" dirty="0" smtClean="0">
                  <a:solidFill>
                    <a:srgbClr val="000000"/>
                  </a:solidFill>
                  <a:latin typeface="Calibri"/>
                </a:rPr>
                <a:t>, PRC</a:t>
              </a:r>
              <a:r>
                <a:rPr lang="is-IS" sz="1600" i="1" dirty="0">
                  <a:solidFill>
                    <a:srgbClr val="000000"/>
                  </a:solidFill>
                  <a:latin typeface="Calibri"/>
                </a:rPr>
                <a:t>93, 054302 (2016</a:t>
              </a:r>
              <a:r>
                <a:rPr lang="is-IS" sz="1600" i="1" dirty="0" smtClean="0">
                  <a:solidFill>
                    <a:srgbClr val="000000"/>
                  </a:solidFill>
                  <a:latin typeface="Calibri"/>
                </a:rPr>
                <a:t>)</a:t>
              </a:r>
            </a:p>
            <a:p>
              <a:pPr algn="r">
                <a:lnSpc>
                  <a:spcPct val="90000"/>
                </a:lnSpc>
              </a:pPr>
              <a:r>
                <a:rPr lang="is-IS" sz="1600" i="1" dirty="0" smtClean="0">
                  <a:solidFill>
                    <a:srgbClr val="000000"/>
                  </a:solidFill>
                  <a:latin typeface="Calibri"/>
                </a:rPr>
                <a:t>N. Cieplicka,</a:t>
              </a:r>
              <a:r>
                <a:rPr lang="en-US" sz="1600" i="1" dirty="0">
                  <a:solidFill>
                    <a:srgbClr val="000000"/>
                  </a:solidFill>
                  <a:latin typeface="Calibri"/>
                </a:rPr>
                <a:t> , S. </a:t>
              </a:r>
              <a:r>
                <a:rPr lang="en-US" sz="1600" i="1" dirty="0" err="1">
                  <a:solidFill>
                    <a:srgbClr val="000000"/>
                  </a:solidFill>
                  <a:latin typeface="Calibri"/>
                </a:rPr>
                <a:t>Leoni</a:t>
              </a:r>
              <a:r>
                <a:rPr lang="en-US" sz="1600" i="1" dirty="0">
                  <a:solidFill>
                    <a:srgbClr val="000000"/>
                  </a:solidFill>
                  <a:latin typeface="Calibri"/>
                </a:rPr>
                <a:t>, </a:t>
              </a:r>
              <a:r>
                <a:rPr lang="en-US" sz="1600" i="1" dirty="0" smtClean="0">
                  <a:solidFill>
                    <a:srgbClr val="000000"/>
                  </a:solidFill>
                  <a:latin typeface="Calibri"/>
                </a:rPr>
                <a:t>B. </a:t>
              </a:r>
              <a:r>
                <a:rPr lang="en-US" sz="1600" i="1" dirty="0" err="1" smtClean="0">
                  <a:solidFill>
                    <a:srgbClr val="000000"/>
                  </a:solidFill>
                  <a:latin typeface="Calibri"/>
                </a:rPr>
                <a:t>Fornal</a:t>
              </a:r>
              <a:r>
                <a:rPr lang="is-IS" sz="1600" i="1" dirty="0" smtClean="0">
                  <a:solidFill>
                    <a:srgbClr val="000000"/>
                  </a:solidFill>
                  <a:latin typeface="Calibri"/>
                </a:rPr>
                <a:t> et al., in print in PRC</a:t>
              </a:r>
              <a:endParaRPr lang="en-US" sz="1600" dirty="0">
                <a:solidFill>
                  <a:srgbClr val="000000"/>
                </a:solidFill>
                <a:latin typeface="Calibri"/>
              </a:endParaRPr>
            </a:p>
          </p:txBody>
        </p:sp>
      </p:grpSp>
      <p:cxnSp>
        <p:nvCxnSpPr>
          <p:cNvPr id="19" name="Connettore 1 18"/>
          <p:cNvCxnSpPr/>
          <p:nvPr/>
        </p:nvCxnSpPr>
        <p:spPr>
          <a:xfrm>
            <a:off x="179512" y="980728"/>
            <a:ext cx="5616624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567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uppo 85"/>
          <p:cNvGrpSpPr/>
          <p:nvPr/>
        </p:nvGrpSpPr>
        <p:grpSpPr>
          <a:xfrm>
            <a:off x="970702" y="283716"/>
            <a:ext cx="7932562" cy="5801264"/>
            <a:chOff x="970702" y="283716"/>
            <a:chExt cx="7932558" cy="5801264"/>
          </a:xfrm>
        </p:grpSpPr>
        <p:grpSp>
          <p:nvGrpSpPr>
            <p:cNvPr id="50" name="Grupa 49"/>
            <p:cNvGrpSpPr/>
            <p:nvPr/>
          </p:nvGrpSpPr>
          <p:grpSpPr>
            <a:xfrm>
              <a:off x="1122247" y="283716"/>
              <a:ext cx="7511084" cy="5801264"/>
              <a:chOff x="1187863" y="-23583"/>
              <a:chExt cx="8592719" cy="6126163"/>
            </a:xfrm>
          </p:grpSpPr>
          <p:grpSp>
            <p:nvGrpSpPr>
              <p:cNvPr id="72" name="Grupa 71"/>
              <p:cNvGrpSpPr/>
              <p:nvPr/>
            </p:nvGrpSpPr>
            <p:grpSpPr>
              <a:xfrm>
                <a:off x="1187863" y="-23583"/>
                <a:ext cx="8592719" cy="6126163"/>
                <a:chOff x="1107970" y="204810"/>
                <a:chExt cx="8592719" cy="6126163"/>
              </a:xfrm>
            </p:grpSpPr>
            <p:sp>
              <p:nvSpPr>
                <p:cNvPr id="3" name="Prostokąt 49"/>
                <p:cNvSpPr>
                  <a:spLocks noChangeArrowheads="1"/>
                </p:cNvSpPr>
                <p:nvPr/>
              </p:nvSpPr>
              <p:spPr bwMode="auto">
                <a:xfrm>
                  <a:off x="1113901" y="204810"/>
                  <a:ext cx="8586788" cy="6126163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4" name="Obraz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63" b="12035"/>
                <a:stretch>
                  <a:fillRect/>
                </a:stretch>
              </p:blipFill>
              <p:spPr bwMode="auto">
                <a:xfrm>
                  <a:off x="6845702" y="311320"/>
                  <a:ext cx="2690383" cy="1814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" name="Obraz 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46" b="7314"/>
                <a:stretch>
                  <a:fillRect/>
                </a:stretch>
              </p:blipFill>
              <p:spPr bwMode="auto">
                <a:xfrm>
                  <a:off x="4585652" y="1405731"/>
                  <a:ext cx="2747345" cy="19113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" name="Obraz 2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4" b="7684"/>
                <a:stretch>
                  <a:fillRect/>
                </a:stretch>
              </p:blipFill>
              <p:spPr bwMode="auto">
                <a:xfrm>
                  <a:off x="2573608" y="2644142"/>
                  <a:ext cx="3001571" cy="1903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" name="Obraz 1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02" r="-7402" b="7880"/>
                <a:stretch>
                  <a:fillRect/>
                </a:stretch>
              </p:blipFill>
              <p:spPr bwMode="auto">
                <a:xfrm>
                  <a:off x="1177577" y="4307994"/>
                  <a:ext cx="3134298" cy="18996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Prostokąt 15"/>
                <p:cNvSpPr>
                  <a:spLocks noChangeArrowheads="1"/>
                </p:cNvSpPr>
                <p:nvPr/>
              </p:nvSpPr>
              <p:spPr bwMode="auto">
                <a:xfrm>
                  <a:off x="1314830" y="5884171"/>
                  <a:ext cx="567076" cy="45719"/>
                </a:xfrm>
                <a:prstGeom prst="rect">
                  <a:avLst/>
                </a:prstGeom>
                <a:noFill/>
                <a:ln w="9525" algn="ctr">
                  <a:solidFill>
                    <a:srgbClr val="0070C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rostokąt 16"/>
                <p:cNvSpPr>
                  <a:spLocks noChangeArrowheads="1"/>
                </p:cNvSpPr>
                <p:nvPr/>
              </p:nvSpPr>
              <p:spPr bwMode="auto">
                <a:xfrm rot="5400000">
                  <a:off x="1276857" y="5857130"/>
                  <a:ext cx="371476" cy="42200"/>
                </a:xfrm>
                <a:prstGeom prst="rect">
                  <a:avLst/>
                </a:prstGeom>
                <a:noFill/>
                <a:ln w="6350" algn="ctr">
                  <a:solidFill>
                    <a:schemeClr val="bg2">
                      <a:alpha val="50980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Prostokąt 19"/>
                <p:cNvSpPr>
                  <a:spLocks noChangeArrowheads="1"/>
                </p:cNvSpPr>
                <p:nvPr/>
              </p:nvSpPr>
              <p:spPr bwMode="auto">
                <a:xfrm>
                  <a:off x="1677495" y="5095823"/>
                  <a:ext cx="92315" cy="13372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Prostokąt 20"/>
                <p:cNvSpPr>
                  <a:spLocks noChangeArrowheads="1"/>
                </p:cNvSpPr>
                <p:nvPr/>
              </p:nvSpPr>
              <p:spPr bwMode="auto">
                <a:xfrm>
                  <a:off x="1367579" y="5581900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Prostokąt 21"/>
                <p:cNvSpPr>
                  <a:spLocks noChangeArrowheads="1"/>
                </p:cNvSpPr>
                <p:nvPr/>
              </p:nvSpPr>
              <p:spPr bwMode="auto">
                <a:xfrm>
                  <a:off x="1685122" y="6037106"/>
                  <a:ext cx="92315" cy="476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Prostokąt 22"/>
                <p:cNvSpPr>
                  <a:spLocks noChangeArrowheads="1"/>
                </p:cNvSpPr>
                <p:nvPr/>
              </p:nvSpPr>
              <p:spPr bwMode="auto">
                <a:xfrm>
                  <a:off x="1416437" y="6040155"/>
                  <a:ext cx="92315" cy="476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Prostokąt 23"/>
                <p:cNvSpPr>
                  <a:spLocks noChangeArrowheads="1"/>
                </p:cNvSpPr>
                <p:nvPr/>
              </p:nvSpPr>
              <p:spPr bwMode="auto">
                <a:xfrm>
                  <a:off x="1285593" y="5811027"/>
                  <a:ext cx="46157" cy="1344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Prostokąt 24"/>
                <p:cNvSpPr>
                  <a:spLocks noChangeArrowheads="1"/>
                </p:cNvSpPr>
                <p:nvPr/>
              </p:nvSpPr>
              <p:spPr bwMode="auto">
                <a:xfrm>
                  <a:off x="1862374" y="5876914"/>
                  <a:ext cx="46157" cy="1344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Prostokąt 25"/>
                <p:cNvSpPr>
                  <a:spLocks noChangeArrowheads="1"/>
                </p:cNvSpPr>
                <p:nvPr/>
              </p:nvSpPr>
              <p:spPr bwMode="auto">
                <a:xfrm>
                  <a:off x="2387209" y="5558087"/>
                  <a:ext cx="46157" cy="1344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Prostokąt 26"/>
                <p:cNvSpPr>
                  <a:spLocks noChangeArrowheads="1"/>
                </p:cNvSpPr>
                <p:nvPr/>
              </p:nvSpPr>
              <p:spPr bwMode="auto">
                <a:xfrm>
                  <a:off x="2210244" y="5752854"/>
                  <a:ext cx="92315" cy="476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Prostokąt 27"/>
                <p:cNvSpPr>
                  <a:spLocks noChangeArrowheads="1"/>
                </p:cNvSpPr>
                <p:nvPr/>
              </p:nvSpPr>
              <p:spPr bwMode="auto">
                <a:xfrm>
                  <a:off x="2561262" y="5558088"/>
                  <a:ext cx="92315" cy="476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Prostokąt 28"/>
                <p:cNvSpPr>
                  <a:spLocks noChangeArrowheads="1"/>
                </p:cNvSpPr>
                <p:nvPr/>
              </p:nvSpPr>
              <p:spPr bwMode="auto">
                <a:xfrm>
                  <a:off x="1445980" y="5671544"/>
                  <a:ext cx="33229" cy="25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pole tekstowe 11"/>
                <p:cNvSpPr txBox="1">
                  <a:spLocks noChangeArrowheads="1"/>
                </p:cNvSpPr>
                <p:nvPr/>
              </p:nvSpPr>
              <p:spPr bwMode="auto">
                <a:xfrm>
                  <a:off x="1196726" y="5451823"/>
                  <a:ext cx="32548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C00000"/>
                      </a:solidFill>
                      <a:ea typeface="+mn-ea"/>
                      <a:cs typeface="+mn-cs"/>
                    </a:rPr>
                    <a:t>8</a:t>
                  </a:r>
                </a:p>
              </p:txBody>
            </p:sp>
            <p:sp>
              <p:nvSpPr>
                <p:cNvPr id="26" name="Prostokąt 29"/>
                <p:cNvSpPr>
                  <a:spLocks noChangeArrowheads="1"/>
                </p:cNvSpPr>
                <p:nvPr/>
              </p:nvSpPr>
              <p:spPr bwMode="auto">
                <a:xfrm>
                  <a:off x="1780919" y="5004121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pole tekstowe 30"/>
                <p:cNvSpPr txBox="1">
                  <a:spLocks noChangeArrowheads="1"/>
                </p:cNvSpPr>
                <p:nvPr/>
              </p:nvSpPr>
              <p:spPr bwMode="auto">
                <a:xfrm>
                  <a:off x="1551563" y="4895051"/>
                  <a:ext cx="439715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C00000"/>
                      </a:solidFill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28" name="Prostokąt 31"/>
                <p:cNvSpPr>
                  <a:spLocks noChangeArrowheads="1"/>
                </p:cNvSpPr>
                <p:nvPr/>
              </p:nvSpPr>
              <p:spPr bwMode="auto">
                <a:xfrm>
                  <a:off x="2055012" y="4635444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Prostokąt 32"/>
                <p:cNvSpPr>
                  <a:spLocks noChangeArrowheads="1"/>
                </p:cNvSpPr>
                <p:nvPr/>
              </p:nvSpPr>
              <p:spPr bwMode="auto">
                <a:xfrm>
                  <a:off x="3170793" y="5006179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pole tekstowe 33"/>
                <p:cNvSpPr txBox="1">
                  <a:spLocks noChangeArrowheads="1"/>
                </p:cNvSpPr>
                <p:nvPr/>
              </p:nvSpPr>
              <p:spPr bwMode="auto">
                <a:xfrm>
                  <a:off x="1829777" y="4504943"/>
                  <a:ext cx="439715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>
                      <a:solidFill>
                        <a:srgbClr val="C00000"/>
                      </a:solidFill>
                      <a:ea typeface="+mn-ea"/>
                      <a:cs typeface="+mn-cs"/>
                    </a:rPr>
                    <a:t>28</a:t>
                  </a:r>
                </a:p>
              </p:txBody>
            </p:sp>
            <p:sp>
              <p:nvSpPr>
                <p:cNvPr id="31" name="Prostokąt 34"/>
                <p:cNvSpPr>
                  <a:spLocks noChangeArrowheads="1"/>
                </p:cNvSpPr>
                <p:nvPr/>
              </p:nvSpPr>
              <p:spPr bwMode="auto">
                <a:xfrm>
                  <a:off x="2210245" y="4443625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Prostokąt 35"/>
                <p:cNvSpPr>
                  <a:spLocks noChangeArrowheads="1"/>
                </p:cNvSpPr>
                <p:nvPr/>
              </p:nvSpPr>
              <p:spPr bwMode="auto">
                <a:xfrm>
                  <a:off x="2548766" y="4190774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Prostokąt 36"/>
                <p:cNvSpPr>
                  <a:spLocks noChangeArrowheads="1"/>
                </p:cNvSpPr>
                <p:nvPr/>
              </p:nvSpPr>
              <p:spPr bwMode="auto">
                <a:xfrm>
                  <a:off x="3529057" y="3375211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Prostokąt 37"/>
                <p:cNvSpPr>
                  <a:spLocks noChangeArrowheads="1"/>
                </p:cNvSpPr>
                <p:nvPr/>
              </p:nvSpPr>
              <p:spPr bwMode="auto">
                <a:xfrm>
                  <a:off x="3314674" y="3596000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Prostokąt 38"/>
                <p:cNvSpPr>
                  <a:spLocks noChangeArrowheads="1"/>
                </p:cNvSpPr>
                <p:nvPr/>
              </p:nvSpPr>
              <p:spPr bwMode="auto">
                <a:xfrm>
                  <a:off x="3751140" y="4614010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Prostokąt 39"/>
                <p:cNvSpPr>
                  <a:spLocks noChangeArrowheads="1"/>
                </p:cNvSpPr>
                <p:nvPr/>
              </p:nvSpPr>
              <p:spPr bwMode="auto">
                <a:xfrm>
                  <a:off x="3527926" y="4812723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pole tekstowe 40"/>
                <p:cNvSpPr txBox="1">
                  <a:spLocks noChangeArrowheads="1"/>
                </p:cNvSpPr>
                <p:nvPr/>
              </p:nvSpPr>
              <p:spPr bwMode="auto">
                <a:xfrm>
                  <a:off x="3113238" y="3459000"/>
                  <a:ext cx="439715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C00000"/>
                      </a:solidFill>
                      <a:ea typeface="+mn-ea"/>
                      <a:cs typeface="+mn-cs"/>
                    </a:rPr>
                    <a:t>50</a:t>
                  </a:r>
                </a:p>
              </p:txBody>
            </p:sp>
            <p:sp>
              <p:nvSpPr>
                <p:cNvPr id="39" name="Prostokąt 41"/>
                <p:cNvSpPr>
                  <a:spLocks noChangeArrowheads="1"/>
                </p:cNvSpPr>
                <p:nvPr/>
              </p:nvSpPr>
              <p:spPr bwMode="auto">
                <a:xfrm>
                  <a:off x="4917648" y="3946066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Prostokąt 42"/>
                <p:cNvSpPr>
                  <a:spLocks noChangeArrowheads="1"/>
                </p:cNvSpPr>
                <p:nvPr/>
              </p:nvSpPr>
              <p:spPr bwMode="auto">
                <a:xfrm>
                  <a:off x="5355575" y="3592411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Prostokąt 43"/>
                <p:cNvSpPr>
                  <a:spLocks noChangeArrowheads="1"/>
                </p:cNvSpPr>
                <p:nvPr/>
              </p:nvSpPr>
              <p:spPr bwMode="auto">
                <a:xfrm>
                  <a:off x="4917648" y="2327980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Prostokąt 44"/>
                <p:cNvSpPr>
                  <a:spLocks noChangeArrowheads="1"/>
                </p:cNvSpPr>
                <p:nvPr/>
              </p:nvSpPr>
              <p:spPr bwMode="auto">
                <a:xfrm>
                  <a:off x="5388317" y="2067730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pole tekstowe 45"/>
                <p:cNvSpPr txBox="1">
                  <a:spLocks noChangeArrowheads="1"/>
                </p:cNvSpPr>
                <p:nvPr/>
              </p:nvSpPr>
              <p:spPr bwMode="auto">
                <a:xfrm>
                  <a:off x="5146574" y="1926614"/>
                  <a:ext cx="439715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C00000"/>
                      </a:solidFill>
                      <a:ea typeface="+mn-ea"/>
                      <a:cs typeface="+mn-cs"/>
                    </a:rPr>
                    <a:t>82</a:t>
                  </a:r>
                </a:p>
              </p:txBody>
            </p:sp>
            <p:sp>
              <p:nvSpPr>
                <p:cNvPr id="44" name="Prostokąt 46"/>
                <p:cNvSpPr>
                  <a:spLocks noChangeArrowheads="1"/>
                </p:cNvSpPr>
                <p:nvPr/>
              </p:nvSpPr>
              <p:spPr bwMode="auto">
                <a:xfrm>
                  <a:off x="6882753" y="2529726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Prostokąt 47"/>
                <p:cNvSpPr>
                  <a:spLocks noChangeArrowheads="1"/>
                </p:cNvSpPr>
                <p:nvPr/>
              </p:nvSpPr>
              <p:spPr bwMode="auto">
                <a:xfrm>
                  <a:off x="6882753" y="1372300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Prostokąt 48"/>
                <p:cNvSpPr>
                  <a:spLocks noChangeArrowheads="1"/>
                </p:cNvSpPr>
                <p:nvPr/>
              </p:nvSpPr>
              <p:spPr bwMode="auto">
                <a:xfrm>
                  <a:off x="7579920" y="2082536"/>
                  <a:ext cx="79609" cy="11249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Dowolny kształt 66"/>
                <p:cNvSpPr/>
                <p:nvPr/>
              </p:nvSpPr>
              <p:spPr bwMode="auto">
                <a:xfrm>
                  <a:off x="6073766" y="311321"/>
                  <a:ext cx="3171526" cy="1615294"/>
                </a:xfrm>
                <a:custGeom>
                  <a:avLst/>
                  <a:gdLst>
                    <a:gd name="connsiteX0" fmla="*/ 0 w 3211174"/>
                    <a:gd name="connsiteY0" fmla="*/ 1496291 h 1506726"/>
                    <a:gd name="connsiteX1" fmla="*/ 118753 w 3211174"/>
                    <a:gd name="connsiteY1" fmla="*/ 1413164 h 1506726"/>
                    <a:gd name="connsiteX2" fmla="*/ 154379 w 3211174"/>
                    <a:gd name="connsiteY2" fmla="*/ 1401288 h 1506726"/>
                    <a:gd name="connsiteX3" fmla="*/ 190005 w 3211174"/>
                    <a:gd name="connsiteY3" fmla="*/ 1389413 h 1506726"/>
                    <a:gd name="connsiteX4" fmla="*/ 201880 w 3211174"/>
                    <a:gd name="connsiteY4" fmla="*/ 1353787 h 1506726"/>
                    <a:gd name="connsiteX5" fmla="*/ 273132 w 3211174"/>
                    <a:gd name="connsiteY5" fmla="*/ 1306286 h 1506726"/>
                    <a:gd name="connsiteX6" fmla="*/ 308758 w 3211174"/>
                    <a:gd name="connsiteY6" fmla="*/ 1270660 h 1506726"/>
                    <a:gd name="connsiteX7" fmla="*/ 320634 w 3211174"/>
                    <a:gd name="connsiteY7" fmla="*/ 1235034 h 1506726"/>
                    <a:gd name="connsiteX8" fmla="*/ 391885 w 3211174"/>
                    <a:gd name="connsiteY8" fmla="*/ 1211283 h 1506726"/>
                    <a:gd name="connsiteX9" fmla="*/ 522514 w 3211174"/>
                    <a:gd name="connsiteY9" fmla="*/ 1187532 h 1506726"/>
                    <a:gd name="connsiteX10" fmla="*/ 581891 w 3211174"/>
                    <a:gd name="connsiteY10" fmla="*/ 1140031 h 1506726"/>
                    <a:gd name="connsiteX11" fmla="*/ 617517 w 3211174"/>
                    <a:gd name="connsiteY11" fmla="*/ 1128156 h 1506726"/>
                    <a:gd name="connsiteX12" fmla="*/ 688769 w 3211174"/>
                    <a:gd name="connsiteY12" fmla="*/ 1080655 h 1506726"/>
                    <a:gd name="connsiteX13" fmla="*/ 724395 w 3211174"/>
                    <a:gd name="connsiteY13" fmla="*/ 1056904 h 1506726"/>
                    <a:gd name="connsiteX14" fmla="*/ 760021 w 3211174"/>
                    <a:gd name="connsiteY14" fmla="*/ 1045029 h 1506726"/>
                    <a:gd name="connsiteX15" fmla="*/ 819397 w 3211174"/>
                    <a:gd name="connsiteY15" fmla="*/ 997527 h 1506726"/>
                    <a:gd name="connsiteX16" fmla="*/ 855023 w 3211174"/>
                    <a:gd name="connsiteY16" fmla="*/ 961901 h 1506726"/>
                    <a:gd name="connsiteX17" fmla="*/ 961901 w 3211174"/>
                    <a:gd name="connsiteY17" fmla="*/ 902525 h 1506726"/>
                    <a:gd name="connsiteX18" fmla="*/ 997527 w 3211174"/>
                    <a:gd name="connsiteY18" fmla="*/ 878774 h 1506726"/>
                    <a:gd name="connsiteX19" fmla="*/ 1045028 w 3211174"/>
                    <a:gd name="connsiteY19" fmla="*/ 807522 h 1506726"/>
                    <a:gd name="connsiteX20" fmla="*/ 1116280 w 3211174"/>
                    <a:gd name="connsiteY20" fmla="*/ 771896 h 1506726"/>
                    <a:gd name="connsiteX21" fmla="*/ 1223158 w 3211174"/>
                    <a:gd name="connsiteY21" fmla="*/ 724395 h 1506726"/>
                    <a:gd name="connsiteX22" fmla="*/ 1258784 w 3211174"/>
                    <a:gd name="connsiteY22" fmla="*/ 712519 h 1506726"/>
                    <a:gd name="connsiteX23" fmla="*/ 1330036 w 3211174"/>
                    <a:gd name="connsiteY23" fmla="*/ 665018 h 1506726"/>
                    <a:gd name="connsiteX24" fmla="*/ 1389413 w 3211174"/>
                    <a:gd name="connsiteY24" fmla="*/ 605642 h 1506726"/>
                    <a:gd name="connsiteX25" fmla="*/ 1496291 w 3211174"/>
                    <a:gd name="connsiteY25" fmla="*/ 570016 h 1506726"/>
                    <a:gd name="connsiteX26" fmla="*/ 1531917 w 3211174"/>
                    <a:gd name="connsiteY26" fmla="*/ 558140 h 1506726"/>
                    <a:gd name="connsiteX27" fmla="*/ 1638795 w 3211174"/>
                    <a:gd name="connsiteY27" fmla="*/ 510639 h 1506726"/>
                    <a:gd name="connsiteX28" fmla="*/ 1698171 w 3211174"/>
                    <a:gd name="connsiteY28" fmla="*/ 498764 h 1506726"/>
                    <a:gd name="connsiteX29" fmla="*/ 1769423 w 3211174"/>
                    <a:gd name="connsiteY29" fmla="*/ 475013 h 1506726"/>
                    <a:gd name="connsiteX30" fmla="*/ 1828800 w 3211174"/>
                    <a:gd name="connsiteY30" fmla="*/ 415636 h 1506726"/>
                    <a:gd name="connsiteX31" fmla="*/ 1864426 w 3211174"/>
                    <a:gd name="connsiteY31" fmla="*/ 380010 h 1506726"/>
                    <a:gd name="connsiteX32" fmla="*/ 2030680 w 3211174"/>
                    <a:gd name="connsiteY32" fmla="*/ 344384 h 1506726"/>
                    <a:gd name="connsiteX33" fmla="*/ 2113808 w 3211174"/>
                    <a:gd name="connsiteY33" fmla="*/ 332509 h 1506726"/>
                    <a:gd name="connsiteX34" fmla="*/ 2232561 w 3211174"/>
                    <a:gd name="connsiteY34" fmla="*/ 296883 h 1506726"/>
                    <a:gd name="connsiteX35" fmla="*/ 2268187 w 3211174"/>
                    <a:gd name="connsiteY35" fmla="*/ 285008 h 1506726"/>
                    <a:gd name="connsiteX36" fmla="*/ 2303813 w 3211174"/>
                    <a:gd name="connsiteY36" fmla="*/ 261257 h 1506726"/>
                    <a:gd name="connsiteX37" fmla="*/ 2339439 w 3211174"/>
                    <a:gd name="connsiteY37" fmla="*/ 249382 h 1506726"/>
                    <a:gd name="connsiteX38" fmla="*/ 2375065 w 3211174"/>
                    <a:gd name="connsiteY38" fmla="*/ 213756 h 1506726"/>
                    <a:gd name="connsiteX39" fmla="*/ 2446317 w 3211174"/>
                    <a:gd name="connsiteY39" fmla="*/ 178130 h 1506726"/>
                    <a:gd name="connsiteX40" fmla="*/ 2481943 w 3211174"/>
                    <a:gd name="connsiteY40" fmla="*/ 154379 h 1506726"/>
                    <a:gd name="connsiteX41" fmla="*/ 2517569 w 3211174"/>
                    <a:gd name="connsiteY41" fmla="*/ 142504 h 1506726"/>
                    <a:gd name="connsiteX42" fmla="*/ 2588821 w 3211174"/>
                    <a:gd name="connsiteY42" fmla="*/ 95003 h 1506726"/>
                    <a:gd name="connsiteX43" fmla="*/ 2624447 w 3211174"/>
                    <a:gd name="connsiteY43" fmla="*/ 71252 h 1506726"/>
                    <a:gd name="connsiteX44" fmla="*/ 2826327 w 3211174"/>
                    <a:gd name="connsiteY44" fmla="*/ 35626 h 1506726"/>
                    <a:gd name="connsiteX45" fmla="*/ 3040083 w 3211174"/>
                    <a:gd name="connsiteY45" fmla="*/ 11875 h 1506726"/>
                    <a:gd name="connsiteX46" fmla="*/ 3099459 w 3211174"/>
                    <a:gd name="connsiteY46" fmla="*/ 0 h 1506726"/>
                    <a:gd name="connsiteX47" fmla="*/ 3194462 w 3211174"/>
                    <a:gd name="connsiteY47" fmla="*/ 11875 h 1506726"/>
                    <a:gd name="connsiteX48" fmla="*/ 3170711 w 3211174"/>
                    <a:gd name="connsiteY48" fmla="*/ 83127 h 1506726"/>
                    <a:gd name="connsiteX49" fmla="*/ 3135085 w 3211174"/>
                    <a:gd name="connsiteY49" fmla="*/ 95003 h 1506726"/>
                    <a:gd name="connsiteX50" fmla="*/ 3051958 w 3211174"/>
                    <a:gd name="connsiteY50" fmla="*/ 118753 h 1506726"/>
                    <a:gd name="connsiteX51" fmla="*/ 2980706 w 3211174"/>
                    <a:gd name="connsiteY51" fmla="*/ 178130 h 1506726"/>
                    <a:gd name="connsiteX52" fmla="*/ 2909454 w 3211174"/>
                    <a:gd name="connsiteY52" fmla="*/ 190005 h 1506726"/>
                    <a:gd name="connsiteX53" fmla="*/ 2660072 w 3211174"/>
                    <a:gd name="connsiteY53" fmla="*/ 249382 h 1506726"/>
                    <a:gd name="connsiteX54" fmla="*/ 2612571 w 3211174"/>
                    <a:gd name="connsiteY54" fmla="*/ 296883 h 1506726"/>
                    <a:gd name="connsiteX55" fmla="*/ 2576945 w 3211174"/>
                    <a:gd name="connsiteY55" fmla="*/ 332509 h 1506726"/>
                    <a:gd name="connsiteX56" fmla="*/ 2541319 w 3211174"/>
                    <a:gd name="connsiteY56" fmla="*/ 344384 h 1506726"/>
                    <a:gd name="connsiteX57" fmla="*/ 2398815 w 3211174"/>
                    <a:gd name="connsiteY57" fmla="*/ 356260 h 1506726"/>
                    <a:gd name="connsiteX58" fmla="*/ 2327563 w 3211174"/>
                    <a:gd name="connsiteY58" fmla="*/ 391886 h 1506726"/>
                    <a:gd name="connsiteX59" fmla="*/ 2256311 w 3211174"/>
                    <a:gd name="connsiteY59" fmla="*/ 415636 h 1506726"/>
                    <a:gd name="connsiteX60" fmla="*/ 2220685 w 3211174"/>
                    <a:gd name="connsiteY60" fmla="*/ 427512 h 1506726"/>
                    <a:gd name="connsiteX61" fmla="*/ 2185059 w 3211174"/>
                    <a:gd name="connsiteY61" fmla="*/ 451262 h 1506726"/>
                    <a:gd name="connsiteX62" fmla="*/ 2173184 w 3211174"/>
                    <a:gd name="connsiteY62" fmla="*/ 486888 h 1506726"/>
                    <a:gd name="connsiteX63" fmla="*/ 2161309 w 3211174"/>
                    <a:gd name="connsiteY63" fmla="*/ 534390 h 1506726"/>
                    <a:gd name="connsiteX64" fmla="*/ 2090057 w 3211174"/>
                    <a:gd name="connsiteY64" fmla="*/ 558140 h 1506726"/>
                    <a:gd name="connsiteX65" fmla="*/ 2006930 w 3211174"/>
                    <a:gd name="connsiteY65" fmla="*/ 581891 h 1506726"/>
                    <a:gd name="connsiteX66" fmla="*/ 1959428 w 3211174"/>
                    <a:gd name="connsiteY66" fmla="*/ 653143 h 1506726"/>
                    <a:gd name="connsiteX67" fmla="*/ 1888176 w 3211174"/>
                    <a:gd name="connsiteY67" fmla="*/ 676893 h 1506726"/>
                    <a:gd name="connsiteX68" fmla="*/ 1852550 w 3211174"/>
                    <a:gd name="connsiteY68" fmla="*/ 688769 h 1506726"/>
                    <a:gd name="connsiteX69" fmla="*/ 1840675 w 3211174"/>
                    <a:gd name="connsiteY69" fmla="*/ 724395 h 1506726"/>
                    <a:gd name="connsiteX70" fmla="*/ 1805049 w 3211174"/>
                    <a:gd name="connsiteY70" fmla="*/ 748145 h 1506726"/>
                    <a:gd name="connsiteX71" fmla="*/ 1721922 w 3211174"/>
                    <a:gd name="connsiteY71" fmla="*/ 771896 h 1506726"/>
                    <a:gd name="connsiteX72" fmla="*/ 1686296 w 3211174"/>
                    <a:gd name="connsiteY72" fmla="*/ 783771 h 1506726"/>
                    <a:gd name="connsiteX73" fmla="*/ 1626919 w 3211174"/>
                    <a:gd name="connsiteY73" fmla="*/ 831273 h 1506726"/>
                    <a:gd name="connsiteX74" fmla="*/ 1567543 w 3211174"/>
                    <a:gd name="connsiteY74" fmla="*/ 878774 h 1506726"/>
                    <a:gd name="connsiteX75" fmla="*/ 1531917 w 3211174"/>
                    <a:gd name="connsiteY75" fmla="*/ 902525 h 1506726"/>
                    <a:gd name="connsiteX76" fmla="*/ 1508166 w 3211174"/>
                    <a:gd name="connsiteY76" fmla="*/ 938151 h 1506726"/>
                    <a:gd name="connsiteX77" fmla="*/ 1436914 w 3211174"/>
                    <a:gd name="connsiteY77" fmla="*/ 961901 h 1506726"/>
                    <a:gd name="connsiteX78" fmla="*/ 1365662 w 3211174"/>
                    <a:gd name="connsiteY78" fmla="*/ 1009403 h 1506726"/>
                    <a:gd name="connsiteX79" fmla="*/ 1306285 w 3211174"/>
                    <a:gd name="connsiteY79" fmla="*/ 1080655 h 1506726"/>
                    <a:gd name="connsiteX80" fmla="*/ 1294410 w 3211174"/>
                    <a:gd name="connsiteY80" fmla="*/ 1116281 h 1506726"/>
                    <a:gd name="connsiteX81" fmla="*/ 1175657 w 3211174"/>
                    <a:gd name="connsiteY81" fmla="*/ 1151906 h 1506726"/>
                    <a:gd name="connsiteX82" fmla="*/ 1104405 w 3211174"/>
                    <a:gd name="connsiteY82" fmla="*/ 1175657 h 1506726"/>
                    <a:gd name="connsiteX83" fmla="*/ 1068779 w 3211174"/>
                    <a:gd name="connsiteY83" fmla="*/ 1187532 h 1506726"/>
                    <a:gd name="connsiteX84" fmla="*/ 1033153 w 3211174"/>
                    <a:gd name="connsiteY84" fmla="*/ 1211283 h 1506726"/>
                    <a:gd name="connsiteX85" fmla="*/ 878774 w 3211174"/>
                    <a:gd name="connsiteY85" fmla="*/ 1246909 h 1506726"/>
                    <a:gd name="connsiteX86" fmla="*/ 831272 w 3211174"/>
                    <a:gd name="connsiteY86" fmla="*/ 1258784 h 1506726"/>
                    <a:gd name="connsiteX87" fmla="*/ 771896 w 3211174"/>
                    <a:gd name="connsiteY87" fmla="*/ 1270660 h 1506726"/>
                    <a:gd name="connsiteX88" fmla="*/ 736270 w 3211174"/>
                    <a:gd name="connsiteY88" fmla="*/ 1282535 h 1506726"/>
                    <a:gd name="connsiteX89" fmla="*/ 593766 w 3211174"/>
                    <a:gd name="connsiteY89" fmla="*/ 1294410 h 1506726"/>
                    <a:gd name="connsiteX90" fmla="*/ 486888 w 3211174"/>
                    <a:gd name="connsiteY90" fmla="*/ 1353787 h 1506726"/>
                    <a:gd name="connsiteX91" fmla="*/ 451262 w 3211174"/>
                    <a:gd name="connsiteY91" fmla="*/ 1377538 h 1506726"/>
                    <a:gd name="connsiteX92" fmla="*/ 368135 w 3211174"/>
                    <a:gd name="connsiteY92" fmla="*/ 1401288 h 1506726"/>
                    <a:gd name="connsiteX93" fmla="*/ 273132 w 3211174"/>
                    <a:gd name="connsiteY93" fmla="*/ 1425039 h 1506726"/>
                    <a:gd name="connsiteX94" fmla="*/ 201880 w 3211174"/>
                    <a:gd name="connsiteY94" fmla="*/ 1496291 h 1506726"/>
                    <a:gd name="connsiteX95" fmla="*/ 0 w 3211174"/>
                    <a:gd name="connsiteY95" fmla="*/ 1496291 h 1506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3211174" h="1506726">
                      <a:moveTo>
                        <a:pt x="0" y="1496291"/>
                      </a:moveTo>
                      <a:cubicBezTo>
                        <a:pt x="63141" y="1417363"/>
                        <a:pt x="23454" y="1444930"/>
                        <a:pt x="118753" y="1413164"/>
                      </a:cubicBezTo>
                      <a:lnTo>
                        <a:pt x="154379" y="1401288"/>
                      </a:lnTo>
                      <a:lnTo>
                        <a:pt x="190005" y="1389413"/>
                      </a:lnTo>
                      <a:cubicBezTo>
                        <a:pt x="193963" y="1377538"/>
                        <a:pt x="193029" y="1362638"/>
                        <a:pt x="201880" y="1353787"/>
                      </a:cubicBezTo>
                      <a:cubicBezTo>
                        <a:pt x="222064" y="1333603"/>
                        <a:pt x="252948" y="1326470"/>
                        <a:pt x="273132" y="1306286"/>
                      </a:cubicBezTo>
                      <a:lnTo>
                        <a:pt x="308758" y="1270660"/>
                      </a:lnTo>
                      <a:cubicBezTo>
                        <a:pt x="312717" y="1258785"/>
                        <a:pt x="310448" y="1242310"/>
                        <a:pt x="320634" y="1235034"/>
                      </a:cubicBezTo>
                      <a:cubicBezTo>
                        <a:pt x="341006" y="1220483"/>
                        <a:pt x="368135" y="1219200"/>
                        <a:pt x="391885" y="1211283"/>
                      </a:cubicBezTo>
                      <a:cubicBezTo>
                        <a:pt x="457784" y="1189317"/>
                        <a:pt x="415100" y="1200959"/>
                        <a:pt x="522514" y="1187532"/>
                      </a:cubicBezTo>
                      <a:cubicBezTo>
                        <a:pt x="612061" y="1157684"/>
                        <a:pt x="505155" y="1201419"/>
                        <a:pt x="581891" y="1140031"/>
                      </a:cubicBezTo>
                      <a:cubicBezTo>
                        <a:pt x="591666" y="1132211"/>
                        <a:pt x="605642" y="1132114"/>
                        <a:pt x="617517" y="1128156"/>
                      </a:cubicBezTo>
                      <a:lnTo>
                        <a:pt x="688769" y="1080655"/>
                      </a:lnTo>
                      <a:cubicBezTo>
                        <a:pt x="700644" y="1072738"/>
                        <a:pt x="710855" y="1061417"/>
                        <a:pt x="724395" y="1056904"/>
                      </a:cubicBezTo>
                      <a:lnTo>
                        <a:pt x="760021" y="1045029"/>
                      </a:lnTo>
                      <a:cubicBezTo>
                        <a:pt x="813136" y="965355"/>
                        <a:pt x="750566" y="1043415"/>
                        <a:pt x="819397" y="997527"/>
                      </a:cubicBezTo>
                      <a:cubicBezTo>
                        <a:pt x="833371" y="988211"/>
                        <a:pt x="841766" y="972212"/>
                        <a:pt x="855023" y="961901"/>
                      </a:cubicBezTo>
                      <a:cubicBezTo>
                        <a:pt x="916274" y="914262"/>
                        <a:pt x="908148" y="920442"/>
                        <a:pt x="961901" y="902525"/>
                      </a:cubicBezTo>
                      <a:cubicBezTo>
                        <a:pt x="973776" y="894608"/>
                        <a:pt x="988129" y="889515"/>
                        <a:pt x="997527" y="878774"/>
                      </a:cubicBezTo>
                      <a:cubicBezTo>
                        <a:pt x="1016324" y="857292"/>
                        <a:pt x="1021277" y="823356"/>
                        <a:pt x="1045028" y="807522"/>
                      </a:cubicBezTo>
                      <a:cubicBezTo>
                        <a:pt x="1091069" y="776827"/>
                        <a:pt x="1067114" y="788284"/>
                        <a:pt x="1116280" y="771896"/>
                      </a:cubicBezTo>
                      <a:cubicBezTo>
                        <a:pt x="1172738" y="734257"/>
                        <a:pt x="1138364" y="752660"/>
                        <a:pt x="1223158" y="724395"/>
                      </a:cubicBezTo>
                      <a:cubicBezTo>
                        <a:pt x="1235033" y="720437"/>
                        <a:pt x="1248369" y="719463"/>
                        <a:pt x="1258784" y="712519"/>
                      </a:cubicBezTo>
                      <a:lnTo>
                        <a:pt x="1330036" y="665018"/>
                      </a:lnTo>
                      <a:cubicBezTo>
                        <a:pt x="1351704" y="632516"/>
                        <a:pt x="1351911" y="622309"/>
                        <a:pt x="1389413" y="605642"/>
                      </a:cubicBezTo>
                      <a:cubicBezTo>
                        <a:pt x="1389428" y="605635"/>
                        <a:pt x="1478470" y="575956"/>
                        <a:pt x="1496291" y="570016"/>
                      </a:cubicBezTo>
                      <a:cubicBezTo>
                        <a:pt x="1508166" y="566057"/>
                        <a:pt x="1521501" y="565083"/>
                        <a:pt x="1531917" y="558140"/>
                      </a:cubicBezTo>
                      <a:cubicBezTo>
                        <a:pt x="1574562" y="529711"/>
                        <a:pt x="1578232" y="522751"/>
                        <a:pt x="1638795" y="510639"/>
                      </a:cubicBezTo>
                      <a:cubicBezTo>
                        <a:pt x="1658587" y="506681"/>
                        <a:pt x="1678698" y="504075"/>
                        <a:pt x="1698171" y="498764"/>
                      </a:cubicBezTo>
                      <a:cubicBezTo>
                        <a:pt x="1722324" y="492177"/>
                        <a:pt x="1769423" y="475013"/>
                        <a:pt x="1769423" y="475013"/>
                      </a:cubicBezTo>
                      <a:cubicBezTo>
                        <a:pt x="1812966" y="409699"/>
                        <a:pt x="1769423" y="465117"/>
                        <a:pt x="1828800" y="415636"/>
                      </a:cubicBezTo>
                      <a:cubicBezTo>
                        <a:pt x="1841702" y="404885"/>
                        <a:pt x="1849745" y="388166"/>
                        <a:pt x="1864426" y="380010"/>
                      </a:cubicBezTo>
                      <a:cubicBezTo>
                        <a:pt x="1914371" y="352263"/>
                        <a:pt x="1976592" y="351596"/>
                        <a:pt x="2030680" y="344384"/>
                      </a:cubicBezTo>
                      <a:cubicBezTo>
                        <a:pt x="2058425" y="340685"/>
                        <a:pt x="2086269" y="337516"/>
                        <a:pt x="2113808" y="332509"/>
                      </a:cubicBezTo>
                      <a:cubicBezTo>
                        <a:pt x="2153295" y="325330"/>
                        <a:pt x="2195375" y="309278"/>
                        <a:pt x="2232561" y="296883"/>
                      </a:cubicBezTo>
                      <a:lnTo>
                        <a:pt x="2268187" y="285008"/>
                      </a:lnTo>
                      <a:cubicBezTo>
                        <a:pt x="2280062" y="277091"/>
                        <a:pt x="2291047" y="267640"/>
                        <a:pt x="2303813" y="261257"/>
                      </a:cubicBezTo>
                      <a:cubicBezTo>
                        <a:pt x="2315009" y="255659"/>
                        <a:pt x="2329024" y="256326"/>
                        <a:pt x="2339439" y="249382"/>
                      </a:cubicBezTo>
                      <a:cubicBezTo>
                        <a:pt x="2353413" y="240066"/>
                        <a:pt x="2362163" y="224507"/>
                        <a:pt x="2375065" y="213756"/>
                      </a:cubicBezTo>
                      <a:cubicBezTo>
                        <a:pt x="2405760" y="188177"/>
                        <a:pt x="2410610" y="190032"/>
                        <a:pt x="2446317" y="178130"/>
                      </a:cubicBezTo>
                      <a:cubicBezTo>
                        <a:pt x="2458192" y="170213"/>
                        <a:pt x="2469177" y="160762"/>
                        <a:pt x="2481943" y="154379"/>
                      </a:cubicBezTo>
                      <a:cubicBezTo>
                        <a:pt x="2493139" y="148781"/>
                        <a:pt x="2507154" y="149448"/>
                        <a:pt x="2517569" y="142504"/>
                      </a:cubicBezTo>
                      <a:cubicBezTo>
                        <a:pt x="2606524" y="83201"/>
                        <a:pt x="2504111" y="123239"/>
                        <a:pt x="2588821" y="95003"/>
                      </a:cubicBezTo>
                      <a:cubicBezTo>
                        <a:pt x="2600696" y="87086"/>
                        <a:pt x="2611405" y="77049"/>
                        <a:pt x="2624447" y="71252"/>
                      </a:cubicBezTo>
                      <a:cubicBezTo>
                        <a:pt x="2701748" y="36895"/>
                        <a:pt x="2732639" y="44143"/>
                        <a:pt x="2826327" y="35626"/>
                      </a:cubicBezTo>
                      <a:cubicBezTo>
                        <a:pt x="2924136" y="3024"/>
                        <a:pt x="2822232" y="33660"/>
                        <a:pt x="3040083" y="11875"/>
                      </a:cubicBezTo>
                      <a:cubicBezTo>
                        <a:pt x="3060167" y="9867"/>
                        <a:pt x="3079667" y="3958"/>
                        <a:pt x="3099459" y="0"/>
                      </a:cubicBezTo>
                      <a:cubicBezTo>
                        <a:pt x="3131127" y="3958"/>
                        <a:pt x="3165298" y="-1086"/>
                        <a:pt x="3194462" y="11875"/>
                      </a:cubicBezTo>
                      <a:cubicBezTo>
                        <a:pt x="3241231" y="32661"/>
                        <a:pt x="3175498" y="79935"/>
                        <a:pt x="3170711" y="83127"/>
                      </a:cubicBezTo>
                      <a:cubicBezTo>
                        <a:pt x="3160296" y="90071"/>
                        <a:pt x="3147121" y="91564"/>
                        <a:pt x="3135085" y="95003"/>
                      </a:cubicBezTo>
                      <a:cubicBezTo>
                        <a:pt x="3030680" y="124834"/>
                        <a:pt x="3137397" y="90274"/>
                        <a:pt x="3051958" y="118753"/>
                      </a:cubicBezTo>
                      <a:cubicBezTo>
                        <a:pt x="3035422" y="135289"/>
                        <a:pt x="3005505" y="169864"/>
                        <a:pt x="2980706" y="178130"/>
                      </a:cubicBezTo>
                      <a:cubicBezTo>
                        <a:pt x="2957863" y="185744"/>
                        <a:pt x="2933205" y="186047"/>
                        <a:pt x="2909454" y="190005"/>
                      </a:cubicBezTo>
                      <a:cubicBezTo>
                        <a:pt x="2788688" y="270515"/>
                        <a:pt x="2866683" y="235607"/>
                        <a:pt x="2660072" y="249382"/>
                      </a:cubicBezTo>
                      <a:cubicBezTo>
                        <a:pt x="2637453" y="317241"/>
                        <a:pt x="2666858" y="260692"/>
                        <a:pt x="2612571" y="296883"/>
                      </a:cubicBezTo>
                      <a:cubicBezTo>
                        <a:pt x="2598597" y="306199"/>
                        <a:pt x="2590919" y="323193"/>
                        <a:pt x="2576945" y="332509"/>
                      </a:cubicBezTo>
                      <a:cubicBezTo>
                        <a:pt x="2566530" y="339453"/>
                        <a:pt x="2553727" y="342730"/>
                        <a:pt x="2541319" y="344384"/>
                      </a:cubicBezTo>
                      <a:cubicBezTo>
                        <a:pt x="2494071" y="350684"/>
                        <a:pt x="2446316" y="352301"/>
                        <a:pt x="2398815" y="356260"/>
                      </a:cubicBezTo>
                      <a:cubicBezTo>
                        <a:pt x="2268888" y="399568"/>
                        <a:pt x="2465687" y="330498"/>
                        <a:pt x="2327563" y="391886"/>
                      </a:cubicBezTo>
                      <a:cubicBezTo>
                        <a:pt x="2304685" y="402054"/>
                        <a:pt x="2280062" y="407719"/>
                        <a:pt x="2256311" y="415636"/>
                      </a:cubicBezTo>
                      <a:cubicBezTo>
                        <a:pt x="2244436" y="419594"/>
                        <a:pt x="2231101" y="420569"/>
                        <a:pt x="2220685" y="427512"/>
                      </a:cubicBezTo>
                      <a:lnTo>
                        <a:pt x="2185059" y="451262"/>
                      </a:lnTo>
                      <a:cubicBezTo>
                        <a:pt x="2181101" y="463137"/>
                        <a:pt x="2176623" y="474852"/>
                        <a:pt x="2173184" y="486888"/>
                      </a:cubicBezTo>
                      <a:cubicBezTo>
                        <a:pt x="2168700" y="502581"/>
                        <a:pt x="2173701" y="523768"/>
                        <a:pt x="2161309" y="534390"/>
                      </a:cubicBezTo>
                      <a:cubicBezTo>
                        <a:pt x="2142301" y="550683"/>
                        <a:pt x="2114345" y="552068"/>
                        <a:pt x="2090057" y="558140"/>
                      </a:cubicBezTo>
                      <a:cubicBezTo>
                        <a:pt x="2030412" y="573052"/>
                        <a:pt x="2058040" y="564855"/>
                        <a:pt x="2006930" y="581891"/>
                      </a:cubicBezTo>
                      <a:cubicBezTo>
                        <a:pt x="1991096" y="605642"/>
                        <a:pt x="1986508" y="644117"/>
                        <a:pt x="1959428" y="653143"/>
                      </a:cubicBezTo>
                      <a:lnTo>
                        <a:pt x="1888176" y="676893"/>
                      </a:lnTo>
                      <a:lnTo>
                        <a:pt x="1852550" y="688769"/>
                      </a:lnTo>
                      <a:cubicBezTo>
                        <a:pt x="1848592" y="700644"/>
                        <a:pt x="1848495" y="714620"/>
                        <a:pt x="1840675" y="724395"/>
                      </a:cubicBezTo>
                      <a:cubicBezTo>
                        <a:pt x="1831759" y="735540"/>
                        <a:pt x="1817814" y="741762"/>
                        <a:pt x="1805049" y="748145"/>
                      </a:cubicBezTo>
                      <a:cubicBezTo>
                        <a:pt x="1786062" y="757639"/>
                        <a:pt x="1739685" y="766821"/>
                        <a:pt x="1721922" y="771896"/>
                      </a:cubicBezTo>
                      <a:cubicBezTo>
                        <a:pt x="1709886" y="775335"/>
                        <a:pt x="1698171" y="779813"/>
                        <a:pt x="1686296" y="783771"/>
                      </a:cubicBezTo>
                      <a:cubicBezTo>
                        <a:pt x="1618227" y="885873"/>
                        <a:pt x="1708864" y="765715"/>
                        <a:pt x="1626919" y="831273"/>
                      </a:cubicBezTo>
                      <a:cubicBezTo>
                        <a:pt x="1550187" y="892660"/>
                        <a:pt x="1657088" y="848927"/>
                        <a:pt x="1567543" y="878774"/>
                      </a:cubicBezTo>
                      <a:cubicBezTo>
                        <a:pt x="1555668" y="886691"/>
                        <a:pt x="1542009" y="892433"/>
                        <a:pt x="1531917" y="902525"/>
                      </a:cubicBezTo>
                      <a:cubicBezTo>
                        <a:pt x="1521825" y="912617"/>
                        <a:pt x="1520269" y="930587"/>
                        <a:pt x="1508166" y="938151"/>
                      </a:cubicBezTo>
                      <a:cubicBezTo>
                        <a:pt x="1486936" y="951420"/>
                        <a:pt x="1436914" y="961901"/>
                        <a:pt x="1436914" y="961901"/>
                      </a:cubicBezTo>
                      <a:cubicBezTo>
                        <a:pt x="1413163" y="977735"/>
                        <a:pt x="1381496" y="985652"/>
                        <a:pt x="1365662" y="1009403"/>
                      </a:cubicBezTo>
                      <a:cubicBezTo>
                        <a:pt x="1332595" y="1059003"/>
                        <a:pt x="1352003" y="1034937"/>
                        <a:pt x="1306285" y="1080655"/>
                      </a:cubicBezTo>
                      <a:cubicBezTo>
                        <a:pt x="1302327" y="1092530"/>
                        <a:pt x="1304596" y="1109005"/>
                        <a:pt x="1294410" y="1116281"/>
                      </a:cubicBezTo>
                      <a:cubicBezTo>
                        <a:pt x="1274141" y="1130759"/>
                        <a:pt x="1204115" y="1143369"/>
                        <a:pt x="1175657" y="1151906"/>
                      </a:cubicBezTo>
                      <a:cubicBezTo>
                        <a:pt x="1151677" y="1159100"/>
                        <a:pt x="1128156" y="1167740"/>
                        <a:pt x="1104405" y="1175657"/>
                      </a:cubicBezTo>
                      <a:lnTo>
                        <a:pt x="1068779" y="1187532"/>
                      </a:lnTo>
                      <a:cubicBezTo>
                        <a:pt x="1056904" y="1195449"/>
                        <a:pt x="1046195" y="1205486"/>
                        <a:pt x="1033153" y="1211283"/>
                      </a:cubicBezTo>
                      <a:cubicBezTo>
                        <a:pt x="962408" y="1242726"/>
                        <a:pt x="956430" y="1232790"/>
                        <a:pt x="878774" y="1246909"/>
                      </a:cubicBezTo>
                      <a:cubicBezTo>
                        <a:pt x="862716" y="1249829"/>
                        <a:pt x="847205" y="1255243"/>
                        <a:pt x="831272" y="1258784"/>
                      </a:cubicBezTo>
                      <a:cubicBezTo>
                        <a:pt x="811569" y="1263163"/>
                        <a:pt x="791477" y="1265765"/>
                        <a:pt x="771896" y="1270660"/>
                      </a:cubicBezTo>
                      <a:cubicBezTo>
                        <a:pt x="759752" y="1273696"/>
                        <a:pt x="748678" y="1280881"/>
                        <a:pt x="736270" y="1282535"/>
                      </a:cubicBezTo>
                      <a:cubicBezTo>
                        <a:pt x="689022" y="1288835"/>
                        <a:pt x="641267" y="1290452"/>
                        <a:pt x="593766" y="1294410"/>
                      </a:cubicBezTo>
                      <a:cubicBezTo>
                        <a:pt x="531061" y="1315313"/>
                        <a:pt x="568554" y="1299343"/>
                        <a:pt x="486888" y="1353787"/>
                      </a:cubicBezTo>
                      <a:cubicBezTo>
                        <a:pt x="475013" y="1361704"/>
                        <a:pt x="464802" y="1373025"/>
                        <a:pt x="451262" y="1377538"/>
                      </a:cubicBezTo>
                      <a:cubicBezTo>
                        <a:pt x="411587" y="1390763"/>
                        <a:pt x="412872" y="1391346"/>
                        <a:pt x="368135" y="1401288"/>
                      </a:cubicBezTo>
                      <a:cubicBezTo>
                        <a:pt x="282156" y="1420395"/>
                        <a:pt x="336792" y="1403820"/>
                        <a:pt x="273132" y="1425039"/>
                      </a:cubicBezTo>
                      <a:cubicBezTo>
                        <a:pt x="249381" y="1448790"/>
                        <a:pt x="235302" y="1492949"/>
                        <a:pt x="201880" y="1496291"/>
                      </a:cubicBezTo>
                      <a:cubicBezTo>
                        <a:pt x="43739" y="1512105"/>
                        <a:pt x="122909" y="1508166"/>
                        <a:pt x="0" y="1496291"/>
                      </a:cubicBezTo>
                      <a:close/>
                    </a:path>
                  </a:pathLst>
                </a:custGeom>
                <a:gradFill>
                  <a:gsLst>
                    <a:gs pos="16000">
                      <a:srgbClr val="080808"/>
                    </a:gs>
                    <a:gs pos="57000">
                      <a:schemeClr val="tx1">
                        <a:lumMod val="94000"/>
                      </a:schemeClr>
                    </a:gs>
                  </a:gsLst>
                  <a:lin ang="14700000" scaled="0"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Dowolny kształt 65"/>
                <p:cNvSpPr/>
                <p:nvPr/>
              </p:nvSpPr>
              <p:spPr bwMode="auto">
                <a:xfrm>
                  <a:off x="2412082" y="287132"/>
                  <a:ext cx="7094483" cy="5234271"/>
                </a:xfrm>
                <a:custGeom>
                  <a:avLst/>
                  <a:gdLst>
                    <a:gd name="connsiteX0" fmla="*/ 0 w 7094483"/>
                    <a:gd name="connsiteY0" fmla="*/ 5181719 h 5234271"/>
                    <a:gd name="connsiteX1" fmla="*/ 0 w 7094483"/>
                    <a:gd name="connsiteY1" fmla="*/ 5181719 h 5234271"/>
                    <a:gd name="connsiteX2" fmla="*/ 73573 w 7094483"/>
                    <a:gd name="connsiteY2" fmla="*/ 5118657 h 5234271"/>
                    <a:gd name="connsiteX3" fmla="*/ 136635 w 7094483"/>
                    <a:gd name="connsiteY3" fmla="*/ 5066105 h 5234271"/>
                    <a:gd name="connsiteX4" fmla="*/ 199697 w 7094483"/>
                    <a:gd name="connsiteY4" fmla="*/ 5045084 h 5234271"/>
                    <a:gd name="connsiteX5" fmla="*/ 220717 w 7094483"/>
                    <a:gd name="connsiteY5" fmla="*/ 5013553 h 5234271"/>
                    <a:gd name="connsiteX6" fmla="*/ 283780 w 7094483"/>
                    <a:gd name="connsiteY6" fmla="*/ 4982022 h 5234271"/>
                    <a:gd name="connsiteX7" fmla="*/ 304800 w 7094483"/>
                    <a:gd name="connsiteY7" fmla="*/ 4950491 h 5234271"/>
                    <a:gd name="connsiteX8" fmla="*/ 367862 w 7094483"/>
                    <a:gd name="connsiteY8" fmla="*/ 4918960 h 5234271"/>
                    <a:gd name="connsiteX9" fmla="*/ 399393 w 7094483"/>
                    <a:gd name="connsiteY9" fmla="*/ 4887429 h 5234271"/>
                    <a:gd name="connsiteX10" fmla="*/ 430924 w 7094483"/>
                    <a:gd name="connsiteY10" fmla="*/ 4866409 h 5234271"/>
                    <a:gd name="connsiteX11" fmla="*/ 483476 w 7094483"/>
                    <a:gd name="connsiteY11" fmla="*/ 4813857 h 5234271"/>
                    <a:gd name="connsiteX12" fmla="*/ 504497 w 7094483"/>
                    <a:gd name="connsiteY12" fmla="*/ 4782326 h 5234271"/>
                    <a:gd name="connsiteX13" fmla="*/ 536028 w 7094483"/>
                    <a:gd name="connsiteY13" fmla="*/ 4761305 h 5234271"/>
                    <a:gd name="connsiteX14" fmla="*/ 546538 w 7094483"/>
                    <a:gd name="connsiteY14" fmla="*/ 4729774 h 5234271"/>
                    <a:gd name="connsiteX15" fmla="*/ 567559 w 7094483"/>
                    <a:gd name="connsiteY15" fmla="*/ 4698243 h 5234271"/>
                    <a:gd name="connsiteX16" fmla="*/ 578069 w 7094483"/>
                    <a:gd name="connsiteY16" fmla="*/ 4666712 h 5234271"/>
                    <a:gd name="connsiteX17" fmla="*/ 609600 w 7094483"/>
                    <a:gd name="connsiteY17" fmla="*/ 4635181 h 5234271"/>
                    <a:gd name="connsiteX18" fmla="*/ 683173 w 7094483"/>
                    <a:gd name="connsiteY18" fmla="*/ 4593140 h 5234271"/>
                    <a:gd name="connsiteX19" fmla="*/ 777766 w 7094483"/>
                    <a:gd name="connsiteY19" fmla="*/ 4519567 h 5234271"/>
                    <a:gd name="connsiteX20" fmla="*/ 819807 w 7094483"/>
                    <a:gd name="connsiteY20" fmla="*/ 4498547 h 5234271"/>
                    <a:gd name="connsiteX21" fmla="*/ 882869 w 7094483"/>
                    <a:gd name="connsiteY21" fmla="*/ 4456505 h 5234271"/>
                    <a:gd name="connsiteX22" fmla="*/ 914400 w 7094483"/>
                    <a:gd name="connsiteY22" fmla="*/ 4435484 h 5234271"/>
                    <a:gd name="connsiteX23" fmla="*/ 1008993 w 7094483"/>
                    <a:gd name="connsiteY23" fmla="*/ 4403953 h 5234271"/>
                    <a:gd name="connsiteX24" fmla="*/ 1040524 w 7094483"/>
                    <a:gd name="connsiteY24" fmla="*/ 4393443 h 5234271"/>
                    <a:gd name="connsiteX25" fmla="*/ 1072055 w 7094483"/>
                    <a:gd name="connsiteY25" fmla="*/ 4382933 h 5234271"/>
                    <a:gd name="connsiteX26" fmla="*/ 1135117 w 7094483"/>
                    <a:gd name="connsiteY26" fmla="*/ 4340891 h 5234271"/>
                    <a:gd name="connsiteX27" fmla="*/ 1229711 w 7094483"/>
                    <a:gd name="connsiteY27" fmla="*/ 4267319 h 5234271"/>
                    <a:gd name="connsiteX28" fmla="*/ 1345324 w 7094483"/>
                    <a:gd name="connsiteY28" fmla="*/ 4235788 h 5234271"/>
                    <a:gd name="connsiteX29" fmla="*/ 1408386 w 7094483"/>
                    <a:gd name="connsiteY29" fmla="*/ 4204257 h 5234271"/>
                    <a:gd name="connsiteX30" fmla="*/ 1439917 w 7094483"/>
                    <a:gd name="connsiteY30" fmla="*/ 4183236 h 5234271"/>
                    <a:gd name="connsiteX31" fmla="*/ 1502980 w 7094483"/>
                    <a:gd name="connsiteY31" fmla="*/ 4162216 h 5234271"/>
                    <a:gd name="connsiteX32" fmla="*/ 1534511 w 7094483"/>
                    <a:gd name="connsiteY32" fmla="*/ 4151705 h 5234271"/>
                    <a:gd name="connsiteX33" fmla="*/ 1629104 w 7094483"/>
                    <a:gd name="connsiteY33" fmla="*/ 4078133 h 5234271"/>
                    <a:gd name="connsiteX34" fmla="*/ 1660635 w 7094483"/>
                    <a:gd name="connsiteY34" fmla="*/ 4057112 h 5234271"/>
                    <a:gd name="connsiteX35" fmla="*/ 1692166 w 7094483"/>
                    <a:gd name="connsiteY35" fmla="*/ 4025581 h 5234271"/>
                    <a:gd name="connsiteX36" fmla="*/ 1723697 w 7094483"/>
                    <a:gd name="connsiteY36" fmla="*/ 4004560 h 5234271"/>
                    <a:gd name="connsiteX37" fmla="*/ 1786759 w 7094483"/>
                    <a:gd name="connsiteY37" fmla="*/ 3952009 h 5234271"/>
                    <a:gd name="connsiteX38" fmla="*/ 1849821 w 7094483"/>
                    <a:gd name="connsiteY38" fmla="*/ 3930988 h 5234271"/>
                    <a:gd name="connsiteX39" fmla="*/ 1881352 w 7094483"/>
                    <a:gd name="connsiteY39" fmla="*/ 3909967 h 5234271"/>
                    <a:gd name="connsiteX40" fmla="*/ 1912883 w 7094483"/>
                    <a:gd name="connsiteY40" fmla="*/ 3899457 h 5234271"/>
                    <a:gd name="connsiteX41" fmla="*/ 1965435 w 7094483"/>
                    <a:gd name="connsiteY41" fmla="*/ 3857416 h 5234271"/>
                    <a:gd name="connsiteX42" fmla="*/ 2028497 w 7094483"/>
                    <a:gd name="connsiteY42" fmla="*/ 3804864 h 5234271"/>
                    <a:gd name="connsiteX43" fmla="*/ 2091559 w 7094483"/>
                    <a:gd name="connsiteY43" fmla="*/ 3783843 h 5234271"/>
                    <a:gd name="connsiteX44" fmla="*/ 2154621 w 7094483"/>
                    <a:gd name="connsiteY44" fmla="*/ 3741802 h 5234271"/>
                    <a:gd name="connsiteX45" fmla="*/ 2186152 w 7094483"/>
                    <a:gd name="connsiteY45" fmla="*/ 3710271 h 5234271"/>
                    <a:gd name="connsiteX46" fmla="*/ 2249214 w 7094483"/>
                    <a:gd name="connsiteY46" fmla="*/ 3689250 h 5234271"/>
                    <a:gd name="connsiteX47" fmla="*/ 2301766 w 7094483"/>
                    <a:gd name="connsiteY47" fmla="*/ 3636698 h 5234271"/>
                    <a:gd name="connsiteX48" fmla="*/ 2333297 w 7094483"/>
                    <a:gd name="connsiteY48" fmla="*/ 3615678 h 5234271"/>
                    <a:gd name="connsiteX49" fmla="*/ 2385849 w 7094483"/>
                    <a:gd name="connsiteY49" fmla="*/ 3552616 h 5234271"/>
                    <a:gd name="connsiteX50" fmla="*/ 2417380 w 7094483"/>
                    <a:gd name="connsiteY50" fmla="*/ 3531595 h 5234271"/>
                    <a:gd name="connsiteX51" fmla="*/ 2448911 w 7094483"/>
                    <a:gd name="connsiteY51" fmla="*/ 3500064 h 5234271"/>
                    <a:gd name="connsiteX52" fmla="*/ 2511973 w 7094483"/>
                    <a:gd name="connsiteY52" fmla="*/ 3479043 h 5234271"/>
                    <a:gd name="connsiteX53" fmla="*/ 2543504 w 7094483"/>
                    <a:gd name="connsiteY53" fmla="*/ 3447512 h 5234271"/>
                    <a:gd name="connsiteX54" fmla="*/ 2575035 w 7094483"/>
                    <a:gd name="connsiteY54" fmla="*/ 3437002 h 5234271"/>
                    <a:gd name="connsiteX55" fmla="*/ 2606566 w 7094483"/>
                    <a:gd name="connsiteY55" fmla="*/ 3415981 h 5234271"/>
                    <a:gd name="connsiteX56" fmla="*/ 2659117 w 7094483"/>
                    <a:gd name="connsiteY56" fmla="*/ 3363429 h 5234271"/>
                    <a:gd name="connsiteX57" fmla="*/ 2690649 w 7094483"/>
                    <a:gd name="connsiteY57" fmla="*/ 3331898 h 5234271"/>
                    <a:gd name="connsiteX58" fmla="*/ 2795752 w 7094483"/>
                    <a:gd name="connsiteY58" fmla="*/ 3258326 h 5234271"/>
                    <a:gd name="connsiteX59" fmla="*/ 2827283 w 7094483"/>
                    <a:gd name="connsiteY59" fmla="*/ 3237305 h 5234271"/>
                    <a:gd name="connsiteX60" fmla="*/ 2858814 w 7094483"/>
                    <a:gd name="connsiteY60" fmla="*/ 3205774 h 5234271"/>
                    <a:gd name="connsiteX61" fmla="*/ 2890345 w 7094483"/>
                    <a:gd name="connsiteY61" fmla="*/ 3195264 h 5234271"/>
                    <a:gd name="connsiteX62" fmla="*/ 2921876 w 7094483"/>
                    <a:gd name="connsiteY62" fmla="*/ 3163733 h 5234271"/>
                    <a:gd name="connsiteX63" fmla="*/ 2984938 w 7094483"/>
                    <a:gd name="connsiteY63" fmla="*/ 3121691 h 5234271"/>
                    <a:gd name="connsiteX64" fmla="*/ 3048000 w 7094483"/>
                    <a:gd name="connsiteY64" fmla="*/ 3058629 h 5234271"/>
                    <a:gd name="connsiteX65" fmla="*/ 3111062 w 7094483"/>
                    <a:gd name="connsiteY65" fmla="*/ 3016588 h 5234271"/>
                    <a:gd name="connsiteX66" fmla="*/ 3174124 w 7094483"/>
                    <a:gd name="connsiteY66" fmla="*/ 2974547 h 5234271"/>
                    <a:gd name="connsiteX67" fmla="*/ 3205655 w 7094483"/>
                    <a:gd name="connsiteY67" fmla="*/ 2953526 h 5234271"/>
                    <a:gd name="connsiteX68" fmla="*/ 3237186 w 7094483"/>
                    <a:gd name="connsiteY68" fmla="*/ 2943016 h 5234271"/>
                    <a:gd name="connsiteX69" fmla="*/ 3289738 w 7094483"/>
                    <a:gd name="connsiteY69" fmla="*/ 2879953 h 5234271"/>
                    <a:gd name="connsiteX70" fmla="*/ 3321269 w 7094483"/>
                    <a:gd name="connsiteY70" fmla="*/ 2858933 h 5234271"/>
                    <a:gd name="connsiteX71" fmla="*/ 3331780 w 7094483"/>
                    <a:gd name="connsiteY71" fmla="*/ 2827402 h 5234271"/>
                    <a:gd name="connsiteX72" fmla="*/ 3363311 w 7094483"/>
                    <a:gd name="connsiteY72" fmla="*/ 2806381 h 5234271"/>
                    <a:gd name="connsiteX73" fmla="*/ 3426373 w 7094483"/>
                    <a:gd name="connsiteY73" fmla="*/ 2753829 h 5234271"/>
                    <a:gd name="connsiteX74" fmla="*/ 3531476 w 7094483"/>
                    <a:gd name="connsiteY74" fmla="*/ 2596174 h 5234271"/>
                    <a:gd name="connsiteX75" fmla="*/ 3552497 w 7094483"/>
                    <a:gd name="connsiteY75" fmla="*/ 2564643 h 5234271"/>
                    <a:gd name="connsiteX76" fmla="*/ 3573517 w 7094483"/>
                    <a:gd name="connsiteY76" fmla="*/ 2533112 h 5234271"/>
                    <a:gd name="connsiteX77" fmla="*/ 3636580 w 7094483"/>
                    <a:gd name="connsiteY77" fmla="*/ 2480560 h 5234271"/>
                    <a:gd name="connsiteX78" fmla="*/ 3657600 w 7094483"/>
                    <a:gd name="connsiteY78" fmla="*/ 2449029 h 5234271"/>
                    <a:gd name="connsiteX79" fmla="*/ 3720662 w 7094483"/>
                    <a:gd name="connsiteY79" fmla="*/ 2406988 h 5234271"/>
                    <a:gd name="connsiteX80" fmla="*/ 3752193 w 7094483"/>
                    <a:gd name="connsiteY80" fmla="*/ 2385967 h 5234271"/>
                    <a:gd name="connsiteX81" fmla="*/ 3815255 w 7094483"/>
                    <a:gd name="connsiteY81" fmla="*/ 2364947 h 5234271"/>
                    <a:gd name="connsiteX82" fmla="*/ 3878317 w 7094483"/>
                    <a:gd name="connsiteY82" fmla="*/ 2322905 h 5234271"/>
                    <a:gd name="connsiteX83" fmla="*/ 3909849 w 7094483"/>
                    <a:gd name="connsiteY83" fmla="*/ 2301884 h 5234271"/>
                    <a:gd name="connsiteX84" fmla="*/ 3941380 w 7094483"/>
                    <a:gd name="connsiteY84" fmla="*/ 2291374 h 5234271"/>
                    <a:gd name="connsiteX85" fmla="*/ 3972911 w 7094483"/>
                    <a:gd name="connsiteY85" fmla="*/ 2270353 h 5234271"/>
                    <a:gd name="connsiteX86" fmla="*/ 4025462 w 7094483"/>
                    <a:gd name="connsiteY86" fmla="*/ 2259843 h 5234271"/>
                    <a:gd name="connsiteX87" fmla="*/ 4056993 w 7094483"/>
                    <a:gd name="connsiteY87" fmla="*/ 2249333 h 5234271"/>
                    <a:gd name="connsiteX88" fmla="*/ 4120055 w 7094483"/>
                    <a:gd name="connsiteY88" fmla="*/ 2196781 h 5234271"/>
                    <a:gd name="connsiteX89" fmla="*/ 4151586 w 7094483"/>
                    <a:gd name="connsiteY89" fmla="*/ 2175760 h 5234271"/>
                    <a:gd name="connsiteX90" fmla="*/ 4214649 w 7094483"/>
                    <a:gd name="connsiteY90" fmla="*/ 2133719 h 5234271"/>
                    <a:gd name="connsiteX91" fmla="*/ 4309242 w 7094483"/>
                    <a:gd name="connsiteY91" fmla="*/ 2091678 h 5234271"/>
                    <a:gd name="connsiteX92" fmla="*/ 4340773 w 7094483"/>
                    <a:gd name="connsiteY92" fmla="*/ 2081167 h 5234271"/>
                    <a:gd name="connsiteX93" fmla="*/ 4372304 w 7094483"/>
                    <a:gd name="connsiteY93" fmla="*/ 2070657 h 5234271"/>
                    <a:gd name="connsiteX94" fmla="*/ 4403835 w 7094483"/>
                    <a:gd name="connsiteY94" fmla="*/ 2039126 h 5234271"/>
                    <a:gd name="connsiteX95" fmla="*/ 4435366 w 7094483"/>
                    <a:gd name="connsiteY95" fmla="*/ 2018105 h 5234271"/>
                    <a:gd name="connsiteX96" fmla="*/ 4466897 w 7094483"/>
                    <a:gd name="connsiteY96" fmla="*/ 1955043 h 5234271"/>
                    <a:gd name="connsiteX97" fmla="*/ 4529959 w 7094483"/>
                    <a:gd name="connsiteY97" fmla="*/ 1913002 h 5234271"/>
                    <a:gd name="connsiteX98" fmla="*/ 4656083 w 7094483"/>
                    <a:gd name="connsiteY98" fmla="*/ 1913002 h 5234271"/>
                    <a:gd name="connsiteX99" fmla="*/ 4687614 w 7094483"/>
                    <a:gd name="connsiteY99" fmla="*/ 1902491 h 5234271"/>
                    <a:gd name="connsiteX100" fmla="*/ 4750676 w 7094483"/>
                    <a:gd name="connsiteY100" fmla="*/ 1860450 h 5234271"/>
                    <a:gd name="connsiteX101" fmla="*/ 4876800 w 7094483"/>
                    <a:gd name="connsiteY101" fmla="*/ 1818409 h 5234271"/>
                    <a:gd name="connsiteX102" fmla="*/ 4908331 w 7094483"/>
                    <a:gd name="connsiteY102" fmla="*/ 1807898 h 5234271"/>
                    <a:gd name="connsiteX103" fmla="*/ 4971393 w 7094483"/>
                    <a:gd name="connsiteY103" fmla="*/ 1765857 h 5234271"/>
                    <a:gd name="connsiteX104" fmla="*/ 5002924 w 7094483"/>
                    <a:gd name="connsiteY104" fmla="*/ 1744836 h 5234271"/>
                    <a:gd name="connsiteX105" fmla="*/ 5034455 w 7094483"/>
                    <a:gd name="connsiteY105" fmla="*/ 1713305 h 5234271"/>
                    <a:gd name="connsiteX106" fmla="*/ 5065986 w 7094483"/>
                    <a:gd name="connsiteY106" fmla="*/ 1702795 h 5234271"/>
                    <a:gd name="connsiteX107" fmla="*/ 5171090 w 7094483"/>
                    <a:gd name="connsiteY107" fmla="*/ 1671264 h 5234271"/>
                    <a:gd name="connsiteX108" fmla="*/ 5202621 w 7094483"/>
                    <a:gd name="connsiteY108" fmla="*/ 1660753 h 5234271"/>
                    <a:gd name="connsiteX109" fmla="*/ 5276193 w 7094483"/>
                    <a:gd name="connsiteY109" fmla="*/ 1608202 h 5234271"/>
                    <a:gd name="connsiteX110" fmla="*/ 5349766 w 7094483"/>
                    <a:gd name="connsiteY110" fmla="*/ 1555650 h 5234271"/>
                    <a:gd name="connsiteX111" fmla="*/ 5391807 w 7094483"/>
                    <a:gd name="connsiteY111" fmla="*/ 1524119 h 5234271"/>
                    <a:gd name="connsiteX112" fmla="*/ 5391807 w 7094483"/>
                    <a:gd name="connsiteY112" fmla="*/ 1471567 h 5234271"/>
                    <a:gd name="connsiteX113" fmla="*/ 5465380 w 7094483"/>
                    <a:gd name="connsiteY113" fmla="*/ 1408505 h 5234271"/>
                    <a:gd name="connsiteX114" fmla="*/ 5475890 w 7094483"/>
                    <a:gd name="connsiteY114" fmla="*/ 1376974 h 5234271"/>
                    <a:gd name="connsiteX115" fmla="*/ 5538952 w 7094483"/>
                    <a:gd name="connsiteY115" fmla="*/ 1345443 h 5234271"/>
                    <a:gd name="connsiteX116" fmla="*/ 5602014 w 7094483"/>
                    <a:gd name="connsiteY116" fmla="*/ 1282381 h 5234271"/>
                    <a:gd name="connsiteX117" fmla="*/ 5654566 w 7094483"/>
                    <a:gd name="connsiteY117" fmla="*/ 1229829 h 5234271"/>
                    <a:gd name="connsiteX118" fmla="*/ 5707117 w 7094483"/>
                    <a:gd name="connsiteY118" fmla="*/ 1135236 h 5234271"/>
                    <a:gd name="connsiteX119" fmla="*/ 5728138 w 7094483"/>
                    <a:gd name="connsiteY119" fmla="*/ 1103705 h 5234271"/>
                    <a:gd name="connsiteX120" fmla="*/ 5791200 w 7094483"/>
                    <a:gd name="connsiteY120" fmla="*/ 1061664 h 5234271"/>
                    <a:gd name="connsiteX121" fmla="*/ 5822731 w 7094483"/>
                    <a:gd name="connsiteY121" fmla="*/ 1040643 h 5234271"/>
                    <a:gd name="connsiteX122" fmla="*/ 5854262 w 7094483"/>
                    <a:gd name="connsiteY122" fmla="*/ 1009112 h 5234271"/>
                    <a:gd name="connsiteX123" fmla="*/ 5917324 w 7094483"/>
                    <a:gd name="connsiteY123" fmla="*/ 967071 h 5234271"/>
                    <a:gd name="connsiteX124" fmla="*/ 5969876 w 7094483"/>
                    <a:gd name="connsiteY124" fmla="*/ 904009 h 5234271"/>
                    <a:gd name="connsiteX125" fmla="*/ 6032938 w 7094483"/>
                    <a:gd name="connsiteY125" fmla="*/ 851457 h 5234271"/>
                    <a:gd name="connsiteX126" fmla="*/ 6074980 w 7094483"/>
                    <a:gd name="connsiteY126" fmla="*/ 809416 h 5234271"/>
                    <a:gd name="connsiteX127" fmla="*/ 6138042 w 7094483"/>
                    <a:gd name="connsiteY127" fmla="*/ 767374 h 5234271"/>
                    <a:gd name="connsiteX128" fmla="*/ 6222124 w 7094483"/>
                    <a:gd name="connsiteY128" fmla="*/ 693802 h 5234271"/>
                    <a:gd name="connsiteX129" fmla="*/ 6253655 w 7094483"/>
                    <a:gd name="connsiteY129" fmla="*/ 662271 h 5234271"/>
                    <a:gd name="connsiteX130" fmla="*/ 6274676 w 7094483"/>
                    <a:gd name="connsiteY130" fmla="*/ 630740 h 5234271"/>
                    <a:gd name="connsiteX131" fmla="*/ 6306207 w 7094483"/>
                    <a:gd name="connsiteY131" fmla="*/ 620229 h 5234271"/>
                    <a:gd name="connsiteX132" fmla="*/ 6358759 w 7094483"/>
                    <a:gd name="connsiteY132" fmla="*/ 557167 h 5234271"/>
                    <a:gd name="connsiteX133" fmla="*/ 6379780 w 7094483"/>
                    <a:gd name="connsiteY133" fmla="*/ 525636 h 5234271"/>
                    <a:gd name="connsiteX134" fmla="*/ 6442842 w 7094483"/>
                    <a:gd name="connsiteY134" fmla="*/ 473084 h 5234271"/>
                    <a:gd name="connsiteX135" fmla="*/ 6453352 w 7094483"/>
                    <a:gd name="connsiteY135" fmla="*/ 441553 h 5234271"/>
                    <a:gd name="connsiteX136" fmla="*/ 6484883 w 7094483"/>
                    <a:gd name="connsiteY136" fmla="*/ 420533 h 5234271"/>
                    <a:gd name="connsiteX137" fmla="*/ 6516414 w 7094483"/>
                    <a:gd name="connsiteY137" fmla="*/ 389002 h 5234271"/>
                    <a:gd name="connsiteX138" fmla="*/ 6547945 w 7094483"/>
                    <a:gd name="connsiteY138" fmla="*/ 367981 h 5234271"/>
                    <a:gd name="connsiteX139" fmla="*/ 6579476 w 7094483"/>
                    <a:gd name="connsiteY139" fmla="*/ 336450 h 5234271"/>
                    <a:gd name="connsiteX140" fmla="*/ 6611007 w 7094483"/>
                    <a:gd name="connsiteY140" fmla="*/ 315429 h 5234271"/>
                    <a:gd name="connsiteX141" fmla="*/ 6695090 w 7094483"/>
                    <a:gd name="connsiteY141" fmla="*/ 220836 h 5234271"/>
                    <a:gd name="connsiteX142" fmla="*/ 6726621 w 7094483"/>
                    <a:gd name="connsiteY142" fmla="*/ 157774 h 5234271"/>
                    <a:gd name="connsiteX143" fmla="*/ 6737131 w 7094483"/>
                    <a:gd name="connsiteY143" fmla="*/ 126243 h 5234271"/>
                    <a:gd name="connsiteX144" fmla="*/ 6747642 w 7094483"/>
                    <a:gd name="connsiteY144" fmla="*/ 42160 h 5234271"/>
                    <a:gd name="connsiteX145" fmla="*/ 6768662 w 7094483"/>
                    <a:gd name="connsiteY145" fmla="*/ 10629 h 5234271"/>
                    <a:gd name="connsiteX146" fmla="*/ 6873766 w 7094483"/>
                    <a:gd name="connsiteY146" fmla="*/ 10629 h 5234271"/>
                    <a:gd name="connsiteX147" fmla="*/ 7020911 w 7094483"/>
                    <a:gd name="connsiteY147" fmla="*/ 21140 h 5234271"/>
                    <a:gd name="connsiteX148" fmla="*/ 7062952 w 7094483"/>
                    <a:gd name="connsiteY148" fmla="*/ 147264 h 5234271"/>
                    <a:gd name="connsiteX149" fmla="*/ 7073462 w 7094483"/>
                    <a:gd name="connsiteY149" fmla="*/ 178795 h 5234271"/>
                    <a:gd name="connsiteX150" fmla="*/ 7094483 w 7094483"/>
                    <a:gd name="connsiteY150" fmla="*/ 210326 h 5234271"/>
                    <a:gd name="connsiteX151" fmla="*/ 7083973 w 7094483"/>
                    <a:gd name="connsiteY151" fmla="*/ 410022 h 5234271"/>
                    <a:gd name="connsiteX152" fmla="*/ 7052442 w 7094483"/>
                    <a:gd name="connsiteY152" fmla="*/ 473084 h 5234271"/>
                    <a:gd name="connsiteX153" fmla="*/ 7020911 w 7094483"/>
                    <a:gd name="connsiteY153" fmla="*/ 578188 h 5234271"/>
                    <a:gd name="connsiteX154" fmla="*/ 7010400 w 7094483"/>
                    <a:gd name="connsiteY154" fmla="*/ 714822 h 5234271"/>
                    <a:gd name="connsiteX155" fmla="*/ 6989380 w 7094483"/>
                    <a:gd name="connsiteY155" fmla="*/ 777884 h 5234271"/>
                    <a:gd name="connsiteX156" fmla="*/ 6968359 w 7094483"/>
                    <a:gd name="connsiteY156" fmla="*/ 840947 h 5234271"/>
                    <a:gd name="connsiteX157" fmla="*/ 6957849 w 7094483"/>
                    <a:gd name="connsiteY157" fmla="*/ 872478 h 5234271"/>
                    <a:gd name="connsiteX158" fmla="*/ 6947338 w 7094483"/>
                    <a:gd name="connsiteY158" fmla="*/ 914519 h 5234271"/>
                    <a:gd name="connsiteX159" fmla="*/ 6936828 w 7094483"/>
                    <a:gd name="connsiteY159" fmla="*/ 977581 h 5234271"/>
                    <a:gd name="connsiteX160" fmla="*/ 6915807 w 7094483"/>
                    <a:gd name="connsiteY160" fmla="*/ 1009112 h 5234271"/>
                    <a:gd name="connsiteX161" fmla="*/ 6884276 w 7094483"/>
                    <a:gd name="connsiteY161" fmla="*/ 1072174 h 5234271"/>
                    <a:gd name="connsiteX162" fmla="*/ 6842235 w 7094483"/>
                    <a:gd name="connsiteY162" fmla="*/ 1135236 h 5234271"/>
                    <a:gd name="connsiteX163" fmla="*/ 6800193 w 7094483"/>
                    <a:gd name="connsiteY163" fmla="*/ 1229829 h 5234271"/>
                    <a:gd name="connsiteX164" fmla="*/ 6768662 w 7094483"/>
                    <a:gd name="connsiteY164" fmla="*/ 1261360 h 5234271"/>
                    <a:gd name="connsiteX165" fmla="*/ 6695090 w 7094483"/>
                    <a:gd name="connsiteY165" fmla="*/ 1345443 h 5234271"/>
                    <a:gd name="connsiteX166" fmla="*/ 6621517 w 7094483"/>
                    <a:gd name="connsiteY166" fmla="*/ 1419016 h 5234271"/>
                    <a:gd name="connsiteX167" fmla="*/ 6589986 w 7094483"/>
                    <a:gd name="connsiteY167" fmla="*/ 1440036 h 5234271"/>
                    <a:gd name="connsiteX168" fmla="*/ 6537435 w 7094483"/>
                    <a:gd name="connsiteY168" fmla="*/ 1503098 h 5234271"/>
                    <a:gd name="connsiteX169" fmla="*/ 6474373 w 7094483"/>
                    <a:gd name="connsiteY169" fmla="*/ 1545140 h 5234271"/>
                    <a:gd name="connsiteX170" fmla="*/ 6442842 w 7094483"/>
                    <a:gd name="connsiteY170" fmla="*/ 1576671 h 5234271"/>
                    <a:gd name="connsiteX171" fmla="*/ 6337738 w 7094483"/>
                    <a:gd name="connsiteY171" fmla="*/ 1639733 h 5234271"/>
                    <a:gd name="connsiteX172" fmla="*/ 6274676 w 7094483"/>
                    <a:gd name="connsiteY172" fmla="*/ 1671264 h 5234271"/>
                    <a:gd name="connsiteX173" fmla="*/ 6253655 w 7094483"/>
                    <a:gd name="connsiteY173" fmla="*/ 1702795 h 5234271"/>
                    <a:gd name="connsiteX174" fmla="*/ 6190593 w 7094483"/>
                    <a:gd name="connsiteY174" fmla="*/ 1744836 h 5234271"/>
                    <a:gd name="connsiteX175" fmla="*/ 6127531 w 7094483"/>
                    <a:gd name="connsiteY175" fmla="*/ 1786878 h 5234271"/>
                    <a:gd name="connsiteX176" fmla="*/ 6096000 w 7094483"/>
                    <a:gd name="connsiteY176" fmla="*/ 1807898 h 5234271"/>
                    <a:gd name="connsiteX177" fmla="*/ 6064469 w 7094483"/>
                    <a:gd name="connsiteY177" fmla="*/ 1839429 h 5234271"/>
                    <a:gd name="connsiteX178" fmla="*/ 6043449 w 7094483"/>
                    <a:gd name="connsiteY178" fmla="*/ 1870960 h 5234271"/>
                    <a:gd name="connsiteX179" fmla="*/ 6001407 w 7094483"/>
                    <a:gd name="connsiteY179" fmla="*/ 1881471 h 5234271"/>
                    <a:gd name="connsiteX180" fmla="*/ 5927835 w 7094483"/>
                    <a:gd name="connsiteY180" fmla="*/ 1965553 h 5234271"/>
                    <a:gd name="connsiteX181" fmla="*/ 5906814 w 7094483"/>
                    <a:gd name="connsiteY181" fmla="*/ 1997084 h 5234271"/>
                    <a:gd name="connsiteX182" fmla="*/ 5875283 w 7094483"/>
                    <a:gd name="connsiteY182" fmla="*/ 2007595 h 5234271"/>
                    <a:gd name="connsiteX183" fmla="*/ 5843752 w 7094483"/>
                    <a:gd name="connsiteY183" fmla="*/ 2028616 h 5234271"/>
                    <a:gd name="connsiteX184" fmla="*/ 5728138 w 7094483"/>
                    <a:gd name="connsiteY184" fmla="*/ 2049636 h 5234271"/>
                    <a:gd name="connsiteX185" fmla="*/ 5665076 w 7094483"/>
                    <a:gd name="connsiteY185" fmla="*/ 2070657 h 5234271"/>
                    <a:gd name="connsiteX186" fmla="*/ 5602014 w 7094483"/>
                    <a:gd name="connsiteY186" fmla="*/ 2133719 h 5234271"/>
                    <a:gd name="connsiteX187" fmla="*/ 5549462 w 7094483"/>
                    <a:gd name="connsiteY187" fmla="*/ 2186271 h 5234271"/>
                    <a:gd name="connsiteX188" fmla="*/ 5496911 w 7094483"/>
                    <a:gd name="connsiteY188" fmla="*/ 2249333 h 5234271"/>
                    <a:gd name="connsiteX189" fmla="*/ 5433849 w 7094483"/>
                    <a:gd name="connsiteY189" fmla="*/ 2291374 h 5234271"/>
                    <a:gd name="connsiteX190" fmla="*/ 5402317 w 7094483"/>
                    <a:gd name="connsiteY190" fmla="*/ 2322905 h 5234271"/>
                    <a:gd name="connsiteX191" fmla="*/ 5339255 w 7094483"/>
                    <a:gd name="connsiteY191" fmla="*/ 2364947 h 5234271"/>
                    <a:gd name="connsiteX192" fmla="*/ 5255173 w 7094483"/>
                    <a:gd name="connsiteY192" fmla="*/ 2459540 h 5234271"/>
                    <a:gd name="connsiteX193" fmla="*/ 5223642 w 7094483"/>
                    <a:gd name="connsiteY193" fmla="*/ 2491071 h 5234271"/>
                    <a:gd name="connsiteX194" fmla="*/ 5192111 w 7094483"/>
                    <a:gd name="connsiteY194" fmla="*/ 2512091 h 5234271"/>
                    <a:gd name="connsiteX195" fmla="*/ 5160580 w 7094483"/>
                    <a:gd name="connsiteY195" fmla="*/ 2543622 h 5234271"/>
                    <a:gd name="connsiteX196" fmla="*/ 5139559 w 7094483"/>
                    <a:gd name="connsiteY196" fmla="*/ 2575153 h 5234271"/>
                    <a:gd name="connsiteX197" fmla="*/ 5076497 w 7094483"/>
                    <a:gd name="connsiteY197" fmla="*/ 2617195 h 5234271"/>
                    <a:gd name="connsiteX198" fmla="*/ 4981904 w 7094483"/>
                    <a:gd name="connsiteY198" fmla="*/ 2701278 h 5234271"/>
                    <a:gd name="connsiteX199" fmla="*/ 4929352 w 7094483"/>
                    <a:gd name="connsiteY199" fmla="*/ 2743319 h 5234271"/>
                    <a:gd name="connsiteX200" fmla="*/ 4908331 w 7094483"/>
                    <a:gd name="connsiteY200" fmla="*/ 2774850 h 5234271"/>
                    <a:gd name="connsiteX201" fmla="*/ 4845269 w 7094483"/>
                    <a:gd name="connsiteY201" fmla="*/ 2816891 h 5234271"/>
                    <a:gd name="connsiteX202" fmla="*/ 4771697 w 7094483"/>
                    <a:gd name="connsiteY202" fmla="*/ 2900974 h 5234271"/>
                    <a:gd name="connsiteX203" fmla="*/ 4508938 w 7094483"/>
                    <a:gd name="connsiteY203" fmla="*/ 2900974 h 5234271"/>
                    <a:gd name="connsiteX204" fmla="*/ 4477407 w 7094483"/>
                    <a:gd name="connsiteY204" fmla="*/ 2932505 h 5234271"/>
                    <a:gd name="connsiteX205" fmla="*/ 4445876 w 7094483"/>
                    <a:gd name="connsiteY205" fmla="*/ 2953526 h 5234271"/>
                    <a:gd name="connsiteX206" fmla="*/ 4340773 w 7094483"/>
                    <a:gd name="connsiteY206" fmla="*/ 2985057 h 5234271"/>
                    <a:gd name="connsiteX207" fmla="*/ 4309242 w 7094483"/>
                    <a:gd name="connsiteY207" fmla="*/ 2995567 h 5234271"/>
                    <a:gd name="connsiteX208" fmla="*/ 4277711 w 7094483"/>
                    <a:gd name="connsiteY208" fmla="*/ 3027098 h 5234271"/>
                    <a:gd name="connsiteX209" fmla="*/ 4246180 w 7094483"/>
                    <a:gd name="connsiteY209" fmla="*/ 3048119 h 5234271"/>
                    <a:gd name="connsiteX210" fmla="*/ 4225159 w 7094483"/>
                    <a:gd name="connsiteY210" fmla="*/ 3079650 h 5234271"/>
                    <a:gd name="connsiteX211" fmla="*/ 4193628 w 7094483"/>
                    <a:gd name="connsiteY211" fmla="*/ 3100671 h 5234271"/>
                    <a:gd name="connsiteX212" fmla="*/ 4099035 w 7094483"/>
                    <a:gd name="connsiteY212" fmla="*/ 3174243 h 5234271"/>
                    <a:gd name="connsiteX213" fmla="*/ 4067504 w 7094483"/>
                    <a:gd name="connsiteY213" fmla="*/ 3195264 h 5234271"/>
                    <a:gd name="connsiteX214" fmla="*/ 4004442 w 7094483"/>
                    <a:gd name="connsiteY214" fmla="*/ 3216284 h 5234271"/>
                    <a:gd name="connsiteX215" fmla="*/ 3972911 w 7094483"/>
                    <a:gd name="connsiteY215" fmla="*/ 3226795 h 5234271"/>
                    <a:gd name="connsiteX216" fmla="*/ 3909849 w 7094483"/>
                    <a:gd name="connsiteY216" fmla="*/ 3237305 h 5234271"/>
                    <a:gd name="connsiteX217" fmla="*/ 3815255 w 7094483"/>
                    <a:gd name="connsiteY217" fmla="*/ 3268836 h 5234271"/>
                    <a:gd name="connsiteX218" fmla="*/ 3783724 w 7094483"/>
                    <a:gd name="connsiteY218" fmla="*/ 3279347 h 5234271"/>
                    <a:gd name="connsiteX219" fmla="*/ 3752193 w 7094483"/>
                    <a:gd name="connsiteY219" fmla="*/ 3300367 h 5234271"/>
                    <a:gd name="connsiteX220" fmla="*/ 3731173 w 7094483"/>
                    <a:gd name="connsiteY220" fmla="*/ 3363429 h 5234271"/>
                    <a:gd name="connsiteX221" fmla="*/ 3636580 w 7094483"/>
                    <a:gd name="connsiteY221" fmla="*/ 3415981 h 5234271"/>
                    <a:gd name="connsiteX222" fmla="*/ 3584028 w 7094483"/>
                    <a:gd name="connsiteY222" fmla="*/ 3468533 h 5234271"/>
                    <a:gd name="connsiteX223" fmla="*/ 3541986 w 7094483"/>
                    <a:gd name="connsiteY223" fmla="*/ 3563126 h 5234271"/>
                    <a:gd name="connsiteX224" fmla="*/ 3478924 w 7094483"/>
                    <a:gd name="connsiteY224" fmla="*/ 3584147 h 5234271"/>
                    <a:gd name="connsiteX225" fmla="*/ 3447393 w 7094483"/>
                    <a:gd name="connsiteY225" fmla="*/ 3594657 h 5234271"/>
                    <a:gd name="connsiteX226" fmla="*/ 3415862 w 7094483"/>
                    <a:gd name="connsiteY226" fmla="*/ 3615678 h 5234271"/>
                    <a:gd name="connsiteX227" fmla="*/ 3384331 w 7094483"/>
                    <a:gd name="connsiteY227" fmla="*/ 3626188 h 5234271"/>
                    <a:gd name="connsiteX228" fmla="*/ 3373821 w 7094483"/>
                    <a:gd name="connsiteY228" fmla="*/ 3657719 h 5234271"/>
                    <a:gd name="connsiteX229" fmla="*/ 3363311 w 7094483"/>
                    <a:gd name="connsiteY229" fmla="*/ 3783843 h 5234271"/>
                    <a:gd name="connsiteX230" fmla="*/ 3331780 w 7094483"/>
                    <a:gd name="connsiteY230" fmla="*/ 3794353 h 5234271"/>
                    <a:gd name="connsiteX231" fmla="*/ 3300249 w 7094483"/>
                    <a:gd name="connsiteY231" fmla="*/ 3815374 h 5234271"/>
                    <a:gd name="connsiteX232" fmla="*/ 3153104 w 7094483"/>
                    <a:gd name="connsiteY232" fmla="*/ 3836395 h 5234271"/>
                    <a:gd name="connsiteX233" fmla="*/ 3090042 w 7094483"/>
                    <a:gd name="connsiteY233" fmla="*/ 3878436 h 5234271"/>
                    <a:gd name="connsiteX234" fmla="*/ 2995449 w 7094483"/>
                    <a:gd name="connsiteY234" fmla="*/ 3899457 h 5234271"/>
                    <a:gd name="connsiteX235" fmla="*/ 2932386 w 7094483"/>
                    <a:gd name="connsiteY235" fmla="*/ 3952009 h 5234271"/>
                    <a:gd name="connsiteX236" fmla="*/ 2869324 w 7094483"/>
                    <a:gd name="connsiteY236" fmla="*/ 3983540 h 5234271"/>
                    <a:gd name="connsiteX237" fmla="*/ 2806262 w 7094483"/>
                    <a:gd name="connsiteY237" fmla="*/ 4015071 h 5234271"/>
                    <a:gd name="connsiteX238" fmla="*/ 2764221 w 7094483"/>
                    <a:gd name="connsiteY238" fmla="*/ 4057112 h 5234271"/>
                    <a:gd name="connsiteX239" fmla="*/ 2743200 w 7094483"/>
                    <a:gd name="connsiteY239" fmla="*/ 4088643 h 5234271"/>
                    <a:gd name="connsiteX240" fmla="*/ 2711669 w 7094483"/>
                    <a:gd name="connsiteY240" fmla="*/ 4109664 h 5234271"/>
                    <a:gd name="connsiteX241" fmla="*/ 2617076 w 7094483"/>
                    <a:gd name="connsiteY241" fmla="*/ 4183236 h 5234271"/>
                    <a:gd name="connsiteX242" fmla="*/ 2585545 w 7094483"/>
                    <a:gd name="connsiteY242" fmla="*/ 4214767 h 5234271"/>
                    <a:gd name="connsiteX243" fmla="*/ 2522483 w 7094483"/>
                    <a:gd name="connsiteY243" fmla="*/ 4235788 h 5234271"/>
                    <a:gd name="connsiteX244" fmla="*/ 2459421 w 7094483"/>
                    <a:gd name="connsiteY244" fmla="*/ 4277829 h 5234271"/>
                    <a:gd name="connsiteX245" fmla="*/ 2396359 w 7094483"/>
                    <a:gd name="connsiteY245" fmla="*/ 4330381 h 5234271"/>
                    <a:gd name="connsiteX246" fmla="*/ 2375338 w 7094483"/>
                    <a:gd name="connsiteY246" fmla="*/ 4361912 h 5234271"/>
                    <a:gd name="connsiteX247" fmla="*/ 2270235 w 7094483"/>
                    <a:gd name="connsiteY247" fmla="*/ 4414464 h 5234271"/>
                    <a:gd name="connsiteX248" fmla="*/ 2217683 w 7094483"/>
                    <a:gd name="connsiteY248" fmla="*/ 4424974 h 5234271"/>
                    <a:gd name="connsiteX249" fmla="*/ 2154621 w 7094483"/>
                    <a:gd name="connsiteY249" fmla="*/ 4445995 h 5234271"/>
                    <a:gd name="connsiteX250" fmla="*/ 2091559 w 7094483"/>
                    <a:gd name="connsiteY250" fmla="*/ 4488036 h 5234271"/>
                    <a:gd name="connsiteX251" fmla="*/ 2028497 w 7094483"/>
                    <a:gd name="connsiteY251" fmla="*/ 4519567 h 5234271"/>
                    <a:gd name="connsiteX252" fmla="*/ 1933904 w 7094483"/>
                    <a:gd name="connsiteY252" fmla="*/ 4572119 h 5234271"/>
                    <a:gd name="connsiteX253" fmla="*/ 1723697 w 7094483"/>
                    <a:gd name="connsiteY253" fmla="*/ 4603650 h 5234271"/>
                    <a:gd name="connsiteX254" fmla="*/ 1713186 w 7094483"/>
                    <a:gd name="connsiteY254" fmla="*/ 4635181 h 5234271"/>
                    <a:gd name="connsiteX255" fmla="*/ 1650124 w 7094483"/>
                    <a:gd name="connsiteY255" fmla="*/ 4687733 h 5234271"/>
                    <a:gd name="connsiteX256" fmla="*/ 1618593 w 7094483"/>
                    <a:gd name="connsiteY256" fmla="*/ 4719264 h 5234271"/>
                    <a:gd name="connsiteX257" fmla="*/ 1555531 w 7094483"/>
                    <a:gd name="connsiteY257" fmla="*/ 4740284 h 5234271"/>
                    <a:gd name="connsiteX258" fmla="*/ 1524000 w 7094483"/>
                    <a:gd name="connsiteY258" fmla="*/ 4750795 h 5234271"/>
                    <a:gd name="connsiteX259" fmla="*/ 1460938 w 7094483"/>
                    <a:gd name="connsiteY259" fmla="*/ 4792836 h 5234271"/>
                    <a:gd name="connsiteX260" fmla="*/ 1397876 w 7094483"/>
                    <a:gd name="connsiteY260" fmla="*/ 4834878 h 5234271"/>
                    <a:gd name="connsiteX261" fmla="*/ 1366345 w 7094483"/>
                    <a:gd name="connsiteY261" fmla="*/ 4845388 h 5234271"/>
                    <a:gd name="connsiteX262" fmla="*/ 1271752 w 7094483"/>
                    <a:gd name="connsiteY262" fmla="*/ 4866409 h 5234271"/>
                    <a:gd name="connsiteX263" fmla="*/ 1208690 w 7094483"/>
                    <a:gd name="connsiteY263" fmla="*/ 4876919 h 5234271"/>
                    <a:gd name="connsiteX264" fmla="*/ 1093076 w 7094483"/>
                    <a:gd name="connsiteY264" fmla="*/ 4908450 h 5234271"/>
                    <a:gd name="connsiteX265" fmla="*/ 1061545 w 7094483"/>
                    <a:gd name="connsiteY265" fmla="*/ 4929471 h 5234271"/>
                    <a:gd name="connsiteX266" fmla="*/ 998483 w 7094483"/>
                    <a:gd name="connsiteY266" fmla="*/ 4950491 h 5234271"/>
                    <a:gd name="connsiteX267" fmla="*/ 935421 w 7094483"/>
                    <a:gd name="connsiteY267" fmla="*/ 4982022 h 5234271"/>
                    <a:gd name="connsiteX268" fmla="*/ 872359 w 7094483"/>
                    <a:gd name="connsiteY268" fmla="*/ 5024064 h 5234271"/>
                    <a:gd name="connsiteX269" fmla="*/ 777766 w 7094483"/>
                    <a:gd name="connsiteY269" fmla="*/ 5034574 h 5234271"/>
                    <a:gd name="connsiteX270" fmla="*/ 756745 w 7094483"/>
                    <a:gd name="connsiteY270" fmla="*/ 5066105 h 5234271"/>
                    <a:gd name="connsiteX271" fmla="*/ 693683 w 7094483"/>
                    <a:gd name="connsiteY271" fmla="*/ 5097636 h 5234271"/>
                    <a:gd name="connsiteX272" fmla="*/ 493986 w 7094483"/>
                    <a:gd name="connsiteY272" fmla="*/ 5087126 h 5234271"/>
                    <a:gd name="connsiteX273" fmla="*/ 388883 w 7094483"/>
                    <a:gd name="connsiteY273" fmla="*/ 5097636 h 5234271"/>
                    <a:gd name="connsiteX274" fmla="*/ 325821 w 7094483"/>
                    <a:gd name="connsiteY274" fmla="*/ 5118657 h 5234271"/>
                    <a:gd name="connsiteX275" fmla="*/ 294290 w 7094483"/>
                    <a:gd name="connsiteY275" fmla="*/ 5139678 h 5234271"/>
                    <a:gd name="connsiteX276" fmla="*/ 252249 w 7094483"/>
                    <a:gd name="connsiteY276" fmla="*/ 5181719 h 5234271"/>
                    <a:gd name="connsiteX277" fmla="*/ 220717 w 7094483"/>
                    <a:gd name="connsiteY277" fmla="*/ 5202740 h 5234271"/>
                    <a:gd name="connsiteX278" fmla="*/ 94593 w 7094483"/>
                    <a:gd name="connsiteY278" fmla="*/ 5234271 h 5234271"/>
                    <a:gd name="connsiteX279" fmla="*/ 52552 w 7094483"/>
                    <a:gd name="connsiteY279" fmla="*/ 5171209 h 5234271"/>
                    <a:gd name="connsiteX280" fmla="*/ 63062 w 7094483"/>
                    <a:gd name="connsiteY280" fmla="*/ 5139678 h 5234271"/>
                    <a:gd name="connsiteX281" fmla="*/ 94593 w 7094483"/>
                    <a:gd name="connsiteY281" fmla="*/ 5118657 h 5234271"/>
                    <a:gd name="connsiteX282" fmla="*/ 94593 w 7094483"/>
                    <a:gd name="connsiteY282" fmla="*/ 5118657 h 5234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</a:cxnLst>
                  <a:rect l="l" t="t" r="r" b="b"/>
                  <a:pathLst>
                    <a:path w="7094483" h="5234271">
                      <a:moveTo>
                        <a:pt x="0" y="5181719"/>
                      </a:moveTo>
                      <a:lnTo>
                        <a:pt x="0" y="5181719"/>
                      </a:lnTo>
                      <a:cubicBezTo>
                        <a:pt x="24524" y="5160698"/>
                        <a:pt x="49564" y="5140265"/>
                        <a:pt x="73573" y="5118657"/>
                      </a:cubicBezTo>
                      <a:cubicBezTo>
                        <a:pt x="97720" y="5096924"/>
                        <a:pt x="106602" y="5079453"/>
                        <a:pt x="136635" y="5066105"/>
                      </a:cubicBezTo>
                      <a:cubicBezTo>
                        <a:pt x="156883" y="5057106"/>
                        <a:pt x="199697" y="5045084"/>
                        <a:pt x="199697" y="5045084"/>
                      </a:cubicBezTo>
                      <a:cubicBezTo>
                        <a:pt x="206704" y="5034574"/>
                        <a:pt x="211785" y="5022485"/>
                        <a:pt x="220717" y="5013553"/>
                      </a:cubicBezTo>
                      <a:cubicBezTo>
                        <a:pt x="241090" y="4993181"/>
                        <a:pt x="258138" y="4990570"/>
                        <a:pt x="283780" y="4982022"/>
                      </a:cubicBezTo>
                      <a:cubicBezTo>
                        <a:pt x="290787" y="4971512"/>
                        <a:pt x="295868" y="4959423"/>
                        <a:pt x="304800" y="4950491"/>
                      </a:cubicBezTo>
                      <a:cubicBezTo>
                        <a:pt x="325173" y="4930118"/>
                        <a:pt x="342219" y="4927508"/>
                        <a:pt x="367862" y="4918960"/>
                      </a:cubicBezTo>
                      <a:cubicBezTo>
                        <a:pt x="378372" y="4908450"/>
                        <a:pt x="387974" y="4896945"/>
                        <a:pt x="399393" y="4887429"/>
                      </a:cubicBezTo>
                      <a:cubicBezTo>
                        <a:pt x="409097" y="4879342"/>
                        <a:pt x="421992" y="4875341"/>
                        <a:pt x="430924" y="4866409"/>
                      </a:cubicBezTo>
                      <a:cubicBezTo>
                        <a:pt x="500997" y="4796337"/>
                        <a:pt x="399389" y="4869916"/>
                        <a:pt x="483476" y="4813857"/>
                      </a:cubicBezTo>
                      <a:cubicBezTo>
                        <a:pt x="490483" y="4803347"/>
                        <a:pt x="495565" y="4791258"/>
                        <a:pt x="504497" y="4782326"/>
                      </a:cubicBezTo>
                      <a:cubicBezTo>
                        <a:pt x="513429" y="4773394"/>
                        <a:pt x="528137" y="4771169"/>
                        <a:pt x="536028" y="4761305"/>
                      </a:cubicBezTo>
                      <a:cubicBezTo>
                        <a:pt x="542949" y="4752654"/>
                        <a:pt x="541583" y="4739683"/>
                        <a:pt x="546538" y="4729774"/>
                      </a:cubicBezTo>
                      <a:cubicBezTo>
                        <a:pt x="552187" y="4718476"/>
                        <a:pt x="560552" y="4708753"/>
                        <a:pt x="567559" y="4698243"/>
                      </a:cubicBezTo>
                      <a:cubicBezTo>
                        <a:pt x="571062" y="4687733"/>
                        <a:pt x="571924" y="4675930"/>
                        <a:pt x="578069" y="4666712"/>
                      </a:cubicBezTo>
                      <a:cubicBezTo>
                        <a:pt x="586314" y="4654344"/>
                        <a:pt x="598181" y="4644697"/>
                        <a:pt x="609600" y="4635181"/>
                      </a:cubicBezTo>
                      <a:cubicBezTo>
                        <a:pt x="631886" y="4616609"/>
                        <a:pt x="657469" y="4605991"/>
                        <a:pt x="683173" y="4593140"/>
                      </a:cubicBezTo>
                      <a:cubicBezTo>
                        <a:pt x="717774" y="4558539"/>
                        <a:pt x="727483" y="4544708"/>
                        <a:pt x="777766" y="4519567"/>
                      </a:cubicBezTo>
                      <a:cubicBezTo>
                        <a:pt x="791780" y="4512560"/>
                        <a:pt x="806372" y="4506608"/>
                        <a:pt x="819807" y="4498547"/>
                      </a:cubicBezTo>
                      <a:cubicBezTo>
                        <a:pt x="841471" y="4485549"/>
                        <a:pt x="861848" y="4470519"/>
                        <a:pt x="882869" y="4456505"/>
                      </a:cubicBezTo>
                      <a:cubicBezTo>
                        <a:pt x="893379" y="4449498"/>
                        <a:pt x="902416" y="4439478"/>
                        <a:pt x="914400" y="4435484"/>
                      </a:cubicBezTo>
                      <a:lnTo>
                        <a:pt x="1008993" y="4403953"/>
                      </a:lnTo>
                      <a:lnTo>
                        <a:pt x="1040524" y="4393443"/>
                      </a:lnTo>
                      <a:lnTo>
                        <a:pt x="1072055" y="4382933"/>
                      </a:lnTo>
                      <a:cubicBezTo>
                        <a:pt x="1093076" y="4368919"/>
                        <a:pt x="1117252" y="4358755"/>
                        <a:pt x="1135117" y="4340891"/>
                      </a:cubicBezTo>
                      <a:cubicBezTo>
                        <a:pt x="1162323" y="4313686"/>
                        <a:pt x="1191997" y="4279891"/>
                        <a:pt x="1229711" y="4267319"/>
                      </a:cubicBezTo>
                      <a:cubicBezTo>
                        <a:pt x="1309720" y="4240649"/>
                        <a:pt x="1271046" y="4250643"/>
                        <a:pt x="1345324" y="4235788"/>
                      </a:cubicBezTo>
                      <a:cubicBezTo>
                        <a:pt x="1435688" y="4175544"/>
                        <a:pt x="1321357" y="4247772"/>
                        <a:pt x="1408386" y="4204257"/>
                      </a:cubicBezTo>
                      <a:cubicBezTo>
                        <a:pt x="1419684" y="4198608"/>
                        <a:pt x="1428374" y="4188366"/>
                        <a:pt x="1439917" y="4183236"/>
                      </a:cubicBezTo>
                      <a:cubicBezTo>
                        <a:pt x="1460165" y="4174237"/>
                        <a:pt x="1481959" y="4169223"/>
                        <a:pt x="1502980" y="4162216"/>
                      </a:cubicBezTo>
                      <a:cubicBezTo>
                        <a:pt x="1513490" y="4158713"/>
                        <a:pt x="1525293" y="4157850"/>
                        <a:pt x="1534511" y="4151705"/>
                      </a:cubicBezTo>
                      <a:cubicBezTo>
                        <a:pt x="1693888" y="4045455"/>
                        <a:pt x="1530319" y="4160455"/>
                        <a:pt x="1629104" y="4078133"/>
                      </a:cubicBezTo>
                      <a:cubicBezTo>
                        <a:pt x="1638808" y="4070046"/>
                        <a:pt x="1650931" y="4065199"/>
                        <a:pt x="1660635" y="4057112"/>
                      </a:cubicBezTo>
                      <a:cubicBezTo>
                        <a:pt x="1672054" y="4047596"/>
                        <a:pt x="1680747" y="4035097"/>
                        <a:pt x="1692166" y="4025581"/>
                      </a:cubicBezTo>
                      <a:cubicBezTo>
                        <a:pt x="1701870" y="4017494"/>
                        <a:pt x="1713993" y="4012647"/>
                        <a:pt x="1723697" y="4004560"/>
                      </a:cubicBezTo>
                      <a:cubicBezTo>
                        <a:pt x="1751986" y="3980986"/>
                        <a:pt x="1753206" y="3966921"/>
                        <a:pt x="1786759" y="3952009"/>
                      </a:cubicBezTo>
                      <a:cubicBezTo>
                        <a:pt x="1807007" y="3943010"/>
                        <a:pt x="1849821" y="3930988"/>
                        <a:pt x="1849821" y="3930988"/>
                      </a:cubicBezTo>
                      <a:cubicBezTo>
                        <a:pt x="1860331" y="3923981"/>
                        <a:pt x="1870054" y="3915616"/>
                        <a:pt x="1881352" y="3909967"/>
                      </a:cubicBezTo>
                      <a:cubicBezTo>
                        <a:pt x="1891261" y="3905012"/>
                        <a:pt x="1904232" y="3906378"/>
                        <a:pt x="1912883" y="3899457"/>
                      </a:cubicBezTo>
                      <a:cubicBezTo>
                        <a:pt x="1980799" y="3845125"/>
                        <a:pt x="1886181" y="3883833"/>
                        <a:pt x="1965435" y="3857416"/>
                      </a:cubicBezTo>
                      <a:cubicBezTo>
                        <a:pt x="1985238" y="3837612"/>
                        <a:pt x="2002155" y="3816571"/>
                        <a:pt x="2028497" y="3804864"/>
                      </a:cubicBezTo>
                      <a:cubicBezTo>
                        <a:pt x="2048745" y="3795865"/>
                        <a:pt x="2091559" y="3783843"/>
                        <a:pt x="2091559" y="3783843"/>
                      </a:cubicBezTo>
                      <a:cubicBezTo>
                        <a:pt x="2112580" y="3769829"/>
                        <a:pt x="2136757" y="3759666"/>
                        <a:pt x="2154621" y="3741802"/>
                      </a:cubicBezTo>
                      <a:cubicBezTo>
                        <a:pt x="2165131" y="3731292"/>
                        <a:pt x="2173159" y="3717490"/>
                        <a:pt x="2186152" y="3710271"/>
                      </a:cubicBezTo>
                      <a:cubicBezTo>
                        <a:pt x="2205521" y="3699510"/>
                        <a:pt x="2249214" y="3689250"/>
                        <a:pt x="2249214" y="3689250"/>
                      </a:cubicBezTo>
                      <a:cubicBezTo>
                        <a:pt x="2333301" y="3633191"/>
                        <a:pt x="2231693" y="3706770"/>
                        <a:pt x="2301766" y="3636698"/>
                      </a:cubicBezTo>
                      <a:cubicBezTo>
                        <a:pt x="2310698" y="3627766"/>
                        <a:pt x="2322787" y="3622685"/>
                        <a:pt x="2333297" y="3615678"/>
                      </a:cubicBezTo>
                      <a:cubicBezTo>
                        <a:pt x="2353967" y="3584672"/>
                        <a:pt x="2355499" y="3577908"/>
                        <a:pt x="2385849" y="3552616"/>
                      </a:cubicBezTo>
                      <a:cubicBezTo>
                        <a:pt x="2395553" y="3544529"/>
                        <a:pt x="2407676" y="3539682"/>
                        <a:pt x="2417380" y="3531595"/>
                      </a:cubicBezTo>
                      <a:cubicBezTo>
                        <a:pt x="2428799" y="3522079"/>
                        <a:pt x="2435918" y="3507283"/>
                        <a:pt x="2448911" y="3500064"/>
                      </a:cubicBezTo>
                      <a:cubicBezTo>
                        <a:pt x="2468280" y="3489303"/>
                        <a:pt x="2511973" y="3479043"/>
                        <a:pt x="2511973" y="3479043"/>
                      </a:cubicBezTo>
                      <a:cubicBezTo>
                        <a:pt x="2522483" y="3468533"/>
                        <a:pt x="2531136" y="3455757"/>
                        <a:pt x="2543504" y="3447512"/>
                      </a:cubicBezTo>
                      <a:cubicBezTo>
                        <a:pt x="2552722" y="3441367"/>
                        <a:pt x="2565126" y="3441957"/>
                        <a:pt x="2575035" y="3437002"/>
                      </a:cubicBezTo>
                      <a:cubicBezTo>
                        <a:pt x="2586333" y="3431353"/>
                        <a:pt x="2596056" y="3422988"/>
                        <a:pt x="2606566" y="3415981"/>
                      </a:cubicBezTo>
                      <a:cubicBezTo>
                        <a:pt x="2645101" y="3358177"/>
                        <a:pt x="2606568" y="3407220"/>
                        <a:pt x="2659117" y="3363429"/>
                      </a:cubicBezTo>
                      <a:cubicBezTo>
                        <a:pt x="2670536" y="3353913"/>
                        <a:pt x="2679363" y="3341571"/>
                        <a:pt x="2690649" y="3331898"/>
                      </a:cubicBezTo>
                      <a:cubicBezTo>
                        <a:pt x="2717889" y="3308550"/>
                        <a:pt x="2768610" y="3276421"/>
                        <a:pt x="2795752" y="3258326"/>
                      </a:cubicBezTo>
                      <a:cubicBezTo>
                        <a:pt x="2806262" y="3251319"/>
                        <a:pt x="2818351" y="3246237"/>
                        <a:pt x="2827283" y="3237305"/>
                      </a:cubicBezTo>
                      <a:cubicBezTo>
                        <a:pt x="2837793" y="3226795"/>
                        <a:pt x="2846446" y="3214019"/>
                        <a:pt x="2858814" y="3205774"/>
                      </a:cubicBezTo>
                      <a:cubicBezTo>
                        <a:pt x="2868032" y="3199629"/>
                        <a:pt x="2879835" y="3198767"/>
                        <a:pt x="2890345" y="3195264"/>
                      </a:cubicBezTo>
                      <a:cubicBezTo>
                        <a:pt x="2900855" y="3184754"/>
                        <a:pt x="2910143" y="3172859"/>
                        <a:pt x="2921876" y="3163733"/>
                      </a:cubicBezTo>
                      <a:cubicBezTo>
                        <a:pt x="2941818" y="3148222"/>
                        <a:pt x="2967074" y="3139555"/>
                        <a:pt x="2984938" y="3121691"/>
                      </a:cubicBezTo>
                      <a:cubicBezTo>
                        <a:pt x="3005959" y="3100670"/>
                        <a:pt x="3023265" y="3075119"/>
                        <a:pt x="3048000" y="3058629"/>
                      </a:cubicBezTo>
                      <a:cubicBezTo>
                        <a:pt x="3069021" y="3044615"/>
                        <a:pt x="3093198" y="3034452"/>
                        <a:pt x="3111062" y="3016588"/>
                      </a:cubicBezTo>
                      <a:cubicBezTo>
                        <a:pt x="3150427" y="2977223"/>
                        <a:pt x="3128492" y="2989757"/>
                        <a:pt x="3174124" y="2974547"/>
                      </a:cubicBezTo>
                      <a:cubicBezTo>
                        <a:pt x="3184634" y="2967540"/>
                        <a:pt x="3194357" y="2959175"/>
                        <a:pt x="3205655" y="2953526"/>
                      </a:cubicBezTo>
                      <a:cubicBezTo>
                        <a:pt x="3215564" y="2948571"/>
                        <a:pt x="3227968" y="2949161"/>
                        <a:pt x="3237186" y="2943016"/>
                      </a:cubicBezTo>
                      <a:cubicBezTo>
                        <a:pt x="3288841" y="2908579"/>
                        <a:pt x="3250961" y="2918729"/>
                        <a:pt x="3289738" y="2879953"/>
                      </a:cubicBezTo>
                      <a:cubicBezTo>
                        <a:pt x="3298670" y="2871021"/>
                        <a:pt x="3310759" y="2865940"/>
                        <a:pt x="3321269" y="2858933"/>
                      </a:cubicBezTo>
                      <a:cubicBezTo>
                        <a:pt x="3324773" y="2848423"/>
                        <a:pt x="3324859" y="2836053"/>
                        <a:pt x="3331780" y="2827402"/>
                      </a:cubicBezTo>
                      <a:cubicBezTo>
                        <a:pt x="3339671" y="2817538"/>
                        <a:pt x="3353607" y="2814468"/>
                        <a:pt x="3363311" y="2806381"/>
                      </a:cubicBezTo>
                      <a:cubicBezTo>
                        <a:pt x="3444237" y="2738942"/>
                        <a:pt x="3348087" y="2806020"/>
                        <a:pt x="3426373" y="2753829"/>
                      </a:cubicBezTo>
                      <a:lnTo>
                        <a:pt x="3531476" y="2596174"/>
                      </a:lnTo>
                      <a:lnTo>
                        <a:pt x="3552497" y="2564643"/>
                      </a:lnTo>
                      <a:cubicBezTo>
                        <a:pt x="3559504" y="2554133"/>
                        <a:pt x="3563007" y="2540119"/>
                        <a:pt x="3573517" y="2533112"/>
                      </a:cubicBezTo>
                      <a:cubicBezTo>
                        <a:pt x="3604521" y="2512443"/>
                        <a:pt x="3611291" y="2510907"/>
                        <a:pt x="3636580" y="2480560"/>
                      </a:cubicBezTo>
                      <a:cubicBezTo>
                        <a:pt x="3644667" y="2470856"/>
                        <a:pt x="3648094" y="2457347"/>
                        <a:pt x="3657600" y="2449029"/>
                      </a:cubicBezTo>
                      <a:cubicBezTo>
                        <a:pt x="3676613" y="2432393"/>
                        <a:pt x="3699641" y="2421002"/>
                        <a:pt x="3720662" y="2406988"/>
                      </a:cubicBezTo>
                      <a:cubicBezTo>
                        <a:pt x="3731172" y="2399981"/>
                        <a:pt x="3740209" y="2389961"/>
                        <a:pt x="3752193" y="2385967"/>
                      </a:cubicBezTo>
                      <a:lnTo>
                        <a:pt x="3815255" y="2364947"/>
                      </a:lnTo>
                      <a:cubicBezTo>
                        <a:pt x="3852202" y="2309527"/>
                        <a:pt x="3814972" y="2350053"/>
                        <a:pt x="3878317" y="2322905"/>
                      </a:cubicBezTo>
                      <a:cubicBezTo>
                        <a:pt x="3889928" y="2317929"/>
                        <a:pt x="3898550" y="2307533"/>
                        <a:pt x="3909849" y="2301884"/>
                      </a:cubicBezTo>
                      <a:cubicBezTo>
                        <a:pt x="3919758" y="2296929"/>
                        <a:pt x="3930870" y="2294877"/>
                        <a:pt x="3941380" y="2291374"/>
                      </a:cubicBezTo>
                      <a:cubicBezTo>
                        <a:pt x="3951890" y="2284367"/>
                        <a:pt x="3961083" y="2274788"/>
                        <a:pt x="3972911" y="2270353"/>
                      </a:cubicBezTo>
                      <a:cubicBezTo>
                        <a:pt x="3989637" y="2264081"/>
                        <a:pt x="4008131" y="2264176"/>
                        <a:pt x="4025462" y="2259843"/>
                      </a:cubicBezTo>
                      <a:cubicBezTo>
                        <a:pt x="4036210" y="2257156"/>
                        <a:pt x="4046483" y="2252836"/>
                        <a:pt x="4056993" y="2249333"/>
                      </a:cubicBezTo>
                      <a:cubicBezTo>
                        <a:pt x="4135279" y="2197142"/>
                        <a:pt x="4039129" y="2264220"/>
                        <a:pt x="4120055" y="2196781"/>
                      </a:cubicBezTo>
                      <a:cubicBezTo>
                        <a:pt x="4129759" y="2188694"/>
                        <a:pt x="4141882" y="2183847"/>
                        <a:pt x="4151586" y="2175760"/>
                      </a:cubicBezTo>
                      <a:cubicBezTo>
                        <a:pt x="4204072" y="2132022"/>
                        <a:pt x="4159236" y="2152189"/>
                        <a:pt x="4214649" y="2133719"/>
                      </a:cubicBezTo>
                      <a:cubicBezTo>
                        <a:pt x="4264618" y="2100406"/>
                        <a:pt x="4234194" y="2116694"/>
                        <a:pt x="4309242" y="2091678"/>
                      </a:cubicBezTo>
                      <a:lnTo>
                        <a:pt x="4340773" y="2081167"/>
                      </a:lnTo>
                      <a:lnTo>
                        <a:pt x="4372304" y="2070657"/>
                      </a:lnTo>
                      <a:cubicBezTo>
                        <a:pt x="4382814" y="2060147"/>
                        <a:pt x="4392416" y="2048642"/>
                        <a:pt x="4403835" y="2039126"/>
                      </a:cubicBezTo>
                      <a:cubicBezTo>
                        <a:pt x="4413539" y="2031039"/>
                        <a:pt x="4426434" y="2027037"/>
                        <a:pt x="4435366" y="2018105"/>
                      </a:cubicBezTo>
                      <a:cubicBezTo>
                        <a:pt x="4484977" y="1968493"/>
                        <a:pt x="4432705" y="2006331"/>
                        <a:pt x="4466897" y="1955043"/>
                      </a:cubicBezTo>
                      <a:cubicBezTo>
                        <a:pt x="4489392" y="1921301"/>
                        <a:pt x="4496901" y="1924021"/>
                        <a:pt x="4529959" y="1913002"/>
                      </a:cubicBezTo>
                      <a:cubicBezTo>
                        <a:pt x="4587489" y="1932178"/>
                        <a:pt x="4562214" y="1928647"/>
                        <a:pt x="4656083" y="1913002"/>
                      </a:cubicBezTo>
                      <a:cubicBezTo>
                        <a:pt x="4667011" y="1911181"/>
                        <a:pt x="4677929" y="1907871"/>
                        <a:pt x="4687614" y="1902491"/>
                      </a:cubicBezTo>
                      <a:cubicBezTo>
                        <a:pt x="4709698" y="1890222"/>
                        <a:pt x="4726709" y="1868439"/>
                        <a:pt x="4750676" y="1860450"/>
                      </a:cubicBezTo>
                      <a:lnTo>
                        <a:pt x="4876800" y="1818409"/>
                      </a:lnTo>
                      <a:cubicBezTo>
                        <a:pt x="4887310" y="1814905"/>
                        <a:pt x="4899113" y="1814043"/>
                        <a:pt x="4908331" y="1807898"/>
                      </a:cubicBezTo>
                      <a:lnTo>
                        <a:pt x="4971393" y="1765857"/>
                      </a:lnTo>
                      <a:cubicBezTo>
                        <a:pt x="4981903" y="1758850"/>
                        <a:pt x="4993992" y="1753768"/>
                        <a:pt x="5002924" y="1744836"/>
                      </a:cubicBezTo>
                      <a:cubicBezTo>
                        <a:pt x="5013434" y="1734326"/>
                        <a:pt x="5022087" y="1721550"/>
                        <a:pt x="5034455" y="1713305"/>
                      </a:cubicBezTo>
                      <a:cubicBezTo>
                        <a:pt x="5043673" y="1707160"/>
                        <a:pt x="5055333" y="1705839"/>
                        <a:pt x="5065986" y="1702795"/>
                      </a:cubicBezTo>
                      <a:cubicBezTo>
                        <a:pt x="5177155" y="1671032"/>
                        <a:pt x="5021263" y="1721206"/>
                        <a:pt x="5171090" y="1671264"/>
                      </a:cubicBezTo>
                      <a:cubicBezTo>
                        <a:pt x="5181600" y="1667761"/>
                        <a:pt x="5193403" y="1666898"/>
                        <a:pt x="5202621" y="1660753"/>
                      </a:cubicBezTo>
                      <a:cubicBezTo>
                        <a:pt x="5276911" y="1611228"/>
                        <a:pt x="5184963" y="1673367"/>
                        <a:pt x="5276193" y="1608202"/>
                      </a:cubicBezTo>
                      <a:cubicBezTo>
                        <a:pt x="5309462" y="1584438"/>
                        <a:pt x="5315421" y="1585088"/>
                        <a:pt x="5349766" y="1555650"/>
                      </a:cubicBezTo>
                      <a:cubicBezTo>
                        <a:pt x="5389443" y="1521642"/>
                        <a:pt x="5365097" y="1524119"/>
                        <a:pt x="5391807" y="1524119"/>
                      </a:cubicBezTo>
                      <a:lnTo>
                        <a:pt x="5391807" y="1471567"/>
                      </a:lnTo>
                      <a:cubicBezTo>
                        <a:pt x="5416331" y="1450546"/>
                        <a:pt x="5443921" y="1432647"/>
                        <a:pt x="5465380" y="1408505"/>
                      </a:cubicBezTo>
                      <a:cubicBezTo>
                        <a:pt x="5472740" y="1400225"/>
                        <a:pt x="5468969" y="1385625"/>
                        <a:pt x="5475890" y="1376974"/>
                      </a:cubicBezTo>
                      <a:cubicBezTo>
                        <a:pt x="5490708" y="1358451"/>
                        <a:pt x="5518180" y="1352367"/>
                        <a:pt x="5538952" y="1345443"/>
                      </a:cubicBezTo>
                      <a:cubicBezTo>
                        <a:pt x="5559973" y="1324422"/>
                        <a:pt x="5585524" y="1307116"/>
                        <a:pt x="5602014" y="1282381"/>
                      </a:cubicBezTo>
                      <a:cubicBezTo>
                        <a:pt x="5630042" y="1240340"/>
                        <a:pt x="5612525" y="1257857"/>
                        <a:pt x="5654566" y="1229829"/>
                      </a:cubicBezTo>
                      <a:cubicBezTo>
                        <a:pt x="5673065" y="1174331"/>
                        <a:pt x="5658931" y="1207515"/>
                        <a:pt x="5707117" y="1135236"/>
                      </a:cubicBezTo>
                      <a:cubicBezTo>
                        <a:pt x="5714124" y="1124726"/>
                        <a:pt x="5717628" y="1110712"/>
                        <a:pt x="5728138" y="1103705"/>
                      </a:cubicBezTo>
                      <a:lnTo>
                        <a:pt x="5791200" y="1061664"/>
                      </a:lnTo>
                      <a:cubicBezTo>
                        <a:pt x="5801710" y="1054657"/>
                        <a:pt x="5813799" y="1049575"/>
                        <a:pt x="5822731" y="1040643"/>
                      </a:cubicBezTo>
                      <a:cubicBezTo>
                        <a:pt x="5833241" y="1030133"/>
                        <a:pt x="5842529" y="1018237"/>
                        <a:pt x="5854262" y="1009112"/>
                      </a:cubicBezTo>
                      <a:cubicBezTo>
                        <a:pt x="5874204" y="993602"/>
                        <a:pt x="5899460" y="984935"/>
                        <a:pt x="5917324" y="967071"/>
                      </a:cubicBezTo>
                      <a:cubicBezTo>
                        <a:pt x="6009442" y="874953"/>
                        <a:pt x="5896712" y="991806"/>
                        <a:pt x="5969876" y="904009"/>
                      </a:cubicBezTo>
                      <a:cubicBezTo>
                        <a:pt x="5995166" y="873662"/>
                        <a:pt x="6001935" y="872126"/>
                        <a:pt x="6032938" y="851457"/>
                      </a:cubicBezTo>
                      <a:cubicBezTo>
                        <a:pt x="6052960" y="791396"/>
                        <a:pt x="6026932" y="841449"/>
                        <a:pt x="6074980" y="809416"/>
                      </a:cubicBezTo>
                      <a:cubicBezTo>
                        <a:pt x="6153710" y="756929"/>
                        <a:pt x="6063069" y="792364"/>
                        <a:pt x="6138042" y="767374"/>
                      </a:cubicBezTo>
                      <a:cubicBezTo>
                        <a:pt x="6197597" y="678038"/>
                        <a:pt x="6099507" y="816419"/>
                        <a:pt x="6222124" y="693802"/>
                      </a:cubicBezTo>
                      <a:cubicBezTo>
                        <a:pt x="6232634" y="683292"/>
                        <a:pt x="6244139" y="673690"/>
                        <a:pt x="6253655" y="662271"/>
                      </a:cubicBezTo>
                      <a:cubicBezTo>
                        <a:pt x="6261742" y="652567"/>
                        <a:pt x="6264812" y="638631"/>
                        <a:pt x="6274676" y="630740"/>
                      </a:cubicBezTo>
                      <a:cubicBezTo>
                        <a:pt x="6283327" y="623819"/>
                        <a:pt x="6295697" y="623733"/>
                        <a:pt x="6306207" y="620229"/>
                      </a:cubicBezTo>
                      <a:cubicBezTo>
                        <a:pt x="6358398" y="541943"/>
                        <a:pt x="6291320" y="638093"/>
                        <a:pt x="6358759" y="557167"/>
                      </a:cubicBezTo>
                      <a:cubicBezTo>
                        <a:pt x="6366846" y="547463"/>
                        <a:pt x="6371693" y="535340"/>
                        <a:pt x="6379780" y="525636"/>
                      </a:cubicBezTo>
                      <a:cubicBezTo>
                        <a:pt x="6405070" y="495289"/>
                        <a:pt x="6411839" y="493753"/>
                        <a:pt x="6442842" y="473084"/>
                      </a:cubicBezTo>
                      <a:cubicBezTo>
                        <a:pt x="6446345" y="462574"/>
                        <a:pt x="6446431" y="450204"/>
                        <a:pt x="6453352" y="441553"/>
                      </a:cubicBezTo>
                      <a:cubicBezTo>
                        <a:pt x="6461243" y="431689"/>
                        <a:pt x="6475179" y="428620"/>
                        <a:pt x="6484883" y="420533"/>
                      </a:cubicBezTo>
                      <a:cubicBezTo>
                        <a:pt x="6496302" y="411017"/>
                        <a:pt x="6504995" y="398518"/>
                        <a:pt x="6516414" y="389002"/>
                      </a:cubicBezTo>
                      <a:cubicBezTo>
                        <a:pt x="6526118" y="380915"/>
                        <a:pt x="6538241" y="376068"/>
                        <a:pt x="6547945" y="367981"/>
                      </a:cubicBezTo>
                      <a:cubicBezTo>
                        <a:pt x="6559364" y="358465"/>
                        <a:pt x="6568057" y="345966"/>
                        <a:pt x="6579476" y="336450"/>
                      </a:cubicBezTo>
                      <a:cubicBezTo>
                        <a:pt x="6589180" y="328363"/>
                        <a:pt x="6601566" y="323821"/>
                        <a:pt x="6611007" y="315429"/>
                      </a:cubicBezTo>
                      <a:cubicBezTo>
                        <a:pt x="6669911" y="263070"/>
                        <a:pt x="6663141" y="268759"/>
                        <a:pt x="6695090" y="220836"/>
                      </a:cubicBezTo>
                      <a:cubicBezTo>
                        <a:pt x="6721507" y="141582"/>
                        <a:pt x="6685872" y="239272"/>
                        <a:pt x="6726621" y="157774"/>
                      </a:cubicBezTo>
                      <a:cubicBezTo>
                        <a:pt x="6731576" y="147865"/>
                        <a:pt x="6733628" y="136753"/>
                        <a:pt x="6737131" y="126243"/>
                      </a:cubicBezTo>
                      <a:cubicBezTo>
                        <a:pt x="6712117" y="51197"/>
                        <a:pt x="6697675" y="75472"/>
                        <a:pt x="6747642" y="42160"/>
                      </a:cubicBezTo>
                      <a:cubicBezTo>
                        <a:pt x="6754649" y="31650"/>
                        <a:pt x="6758798" y="18520"/>
                        <a:pt x="6768662" y="10629"/>
                      </a:cubicBezTo>
                      <a:cubicBezTo>
                        <a:pt x="6797018" y="-12056"/>
                        <a:pt x="6848879" y="8259"/>
                        <a:pt x="6873766" y="10629"/>
                      </a:cubicBezTo>
                      <a:cubicBezTo>
                        <a:pt x="6922718" y="15291"/>
                        <a:pt x="6971863" y="17636"/>
                        <a:pt x="7020911" y="21140"/>
                      </a:cubicBezTo>
                      <a:lnTo>
                        <a:pt x="7062952" y="147264"/>
                      </a:lnTo>
                      <a:cubicBezTo>
                        <a:pt x="7066455" y="157774"/>
                        <a:pt x="7067317" y="169577"/>
                        <a:pt x="7073462" y="178795"/>
                      </a:cubicBezTo>
                      <a:lnTo>
                        <a:pt x="7094483" y="210326"/>
                      </a:lnTo>
                      <a:cubicBezTo>
                        <a:pt x="7090980" y="276891"/>
                        <a:pt x="7090008" y="343638"/>
                        <a:pt x="7083973" y="410022"/>
                      </a:cubicBezTo>
                      <a:cubicBezTo>
                        <a:pt x="7080688" y="446159"/>
                        <a:pt x="7066814" y="440746"/>
                        <a:pt x="7052442" y="473084"/>
                      </a:cubicBezTo>
                      <a:cubicBezTo>
                        <a:pt x="7037819" y="505987"/>
                        <a:pt x="7029646" y="543246"/>
                        <a:pt x="7020911" y="578188"/>
                      </a:cubicBezTo>
                      <a:cubicBezTo>
                        <a:pt x="7017407" y="623733"/>
                        <a:pt x="7017524" y="669702"/>
                        <a:pt x="7010400" y="714822"/>
                      </a:cubicBezTo>
                      <a:cubicBezTo>
                        <a:pt x="7006944" y="736709"/>
                        <a:pt x="6996387" y="756863"/>
                        <a:pt x="6989380" y="777884"/>
                      </a:cubicBezTo>
                      <a:lnTo>
                        <a:pt x="6968359" y="840947"/>
                      </a:lnTo>
                      <a:cubicBezTo>
                        <a:pt x="6964856" y="851457"/>
                        <a:pt x="6960536" y="861730"/>
                        <a:pt x="6957849" y="872478"/>
                      </a:cubicBezTo>
                      <a:cubicBezTo>
                        <a:pt x="6954345" y="886492"/>
                        <a:pt x="6950171" y="900355"/>
                        <a:pt x="6947338" y="914519"/>
                      </a:cubicBezTo>
                      <a:cubicBezTo>
                        <a:pt x="6943159" y="935416"/>
                        <a:pt x="6943567" y="957364"/>
                        <a:pt x="6936828" y="977581"/>
                      </a:cubicBezTo>
                      <a:cubicBezTo>
                        <a:pt x="6932833" y="989565"/>
                        <a:pt x="6922814" y="998602"/>
                        <a:pt x="6915807" y="1009112"/>
                      </a:cubicBezTo>
                      <a:cubicBezTo>
                        <a:pt x="6889390" y="1088366"/>
                        <a:pt x="6925025" y="990676"/>
                        <a:pt x="6884276" y="1072174"/>
                      </a:cubicBezTo>
                      <a:cubicBezTo>
                        <a:pt x="6853854" y="1133018"/>
                        <a:pt x="6902009" y="1075462"/>
                        <a:pt x="6842235" y="1135236"/>
                      </a:cubicBezTo>
                      <a:cubicBezTo>
                        <a:pt x="6826958" y="1181067"/>
                        <a:pt x="6827953" y="1196517"/>
                        <a:pt x="6800193" y="1229829"/>
                      </a:cubicBezTo>
                      <a:cubicBezTo>
                        <a:pt x="6790677" y="1241248"/>
                        <a:pt x="6777787" y="1249627"/>
                        <a:pt x="6768662" y="1261360"/>
                      </a:cubicBezTo>
                      <a:cubicBezTo>
                        <a:pt x="6702635" y="1346252"/>
                        <a:pt x="6756131" y="1304748"/>
                        <a:pt x="6695090" y="1345443"/>
                      </a:cubicBezTo>
                      <a:cubicBezTo>
                        <a:pt x="6676591" y="1400941"/>
                        <a:pt x="6693798" y="1370829"/>
                        <a:pt x="6621517" y="1419016"/>
                      </a:cubicBezTo>
                      <a:lnTo>
                        <a:pt x="6589986" y="1440036"/>
                      </a:lnTo>
                      <a:cubicBezTo>
                        <a:pt x="6571301" y="1468065"/>
                        <a:pt x="6565449" y="1481309"/>
                        <a:pt x="6537435" y="1503098"/>
                      </a:cubicBezTo>
                      <a:cubicBezTo>
                        <a:pt x="6517493" y="1518609"/>
                        <a:pt x="6492237" y="1527276"/>
                        <a:pt x="6474373" y="1545140"/>
                      </a:cubicBezTo>
                      <a:cubicBezTo>
                        <a:pt x="6463863" y="1555650"/>
                        <a:pt x="6454575" y="1567546"/>
                        <a:pt x="6442842" y="1576671"/>
                      </a:cubicBezTo>
                      <a:cubicBezTo>
                        <a:pt x="6371647" y="1632044"/>
                        <a:pt x="6399335" y="1604535"/>
                        <a:pt x="6337738" y="1639733"/>
                      </a:cubicBezTo>
                      <a:cubicBezTo>
                        <a:pt x="6280689" y="1672332"/>
                        <a:pt x="6332487" y="1651993"/>
                        <a:pt x="6274676" y="1671264"/>
                      </a:cubicBezTo>
                      <a:cubicBezTo>
                        <a:pt x="6267669" y="1681774"/>
                        <a:pt x="6263162" y="1694477"/>
                        <a:pt x="6253655" y="1702795"/>
                      </a:cubicBezTo>
                      <a:cubicBezTo>
                        <a:pt x="6234642" y="1719431"/>
                        <a:pt x="6211614" y="1730822"/>
                        <a:pt x="6190593" y="1744836"/>
                      </a:cubicBezTo>
                      <a:lnTo>
                        <a:pt x="6127531" y="1786878"/>
                      </a:lnTo>
                      <a:cubicBezTo>
                        <a:pt x="6117021" y="1793885"/>
                        <a:pt x="6104932" y="1798966"/>
                        <a:pt x="6096000" y="1807898"/>
                      </a:cubicBezTo>
                      <a:cubicBezTo>
                        <a:pt x="6085490" y="1818408"/>
                        <a:pt x="6073985" y="1828010"/>
                        <a:pt x="6064469" y="1839429"/>
                      </a:cubicBezTo>
                      <a:cubicBezTo>
                        <a:pt x="6056382" y="1849133"/>
                        <a:pt x="6053959" y="1863953"/>
                        <a:pt x="6043449" y="1870960"/>
                      </a:cubicBezTo>
                      <a:cubicBezTo>
                        <a:pt x="6031430" y="1878973"/>
                        <a:pt x="6015421" y="1877967"/>
                        <a:pt x="6001407" y="1881471"/>
                      </a:cubicBezTo>
                      <a:cubicBezTo>
                        <a:pt x="5952359" y="1955043"/>
                        <a:pt x="5980387" y="1930520"/>
                        <a:pt x="5927835" y="1965553"/>
                      </a:cubicBezTo>
                      <a:cubicBezTo>
                        <a:pt x="5920828" y="1976063"/>
                        <a:pt x="5916678" y="1989193"/>
                        <a:pt x="5906814" y="1997084"/>
                      </a:cubicBezTo>
                      <a:cubicBezTo>
                        <a:pt x="5898163" y="2004005"/>
                        <a:pt x="5885192" y="2002640"/>
                        <a:pt x="5875283" y="2007595"/>
                      </a:cubicBezTo>
                      <a:cubicBezTo>
                        <a:pt x="5863985" y="2013244"/>
                        <a:pt x="5855580" y="2024181"/>
                        <a:pt x="5843752" y="2028616"/>
                      </a:cubicBezTo>
                      <a:cubicBezTo>
                        <a:pt x="5832001" y="2033023"/>
                        <a:pt x="5735220" y="2048456"/>
                        <a:pt x="5728138" y="2049636"/>
                      </a:cubicBezTo>
                      <a:cubicBezTo>
                        <a:pt x="5707117" y="2056643"/>
                        <a:pt x="5680744" y="2054989"/>
                        <a:pt x="5665076" y="2070657"/>
                      </a:cubicBezTo>
                      <a:cubicBezTo>
                        <a:pt x="5644055" y="2091678"/>
                        <a:pt x="5618504" y="2108984"/>
                        <a:pt x="5602014" y="2133719"/>
                      </a:cubicBezTo>
                      <a:cubicBezTo>
                        <a:pt x="5573986" y="2175760"/>
                        <a:pt x="5591503" y="2158243"/>
                        <a:pt x="5549462" y="2186271"/>
                      </a:cubicBezTo>
                      <a:cubicBezTo>
                        <a:pt x="5530777" y="2214299"/>
                        <a:pt x="5524925" y="2227545"/>
                        <a:pt x="5496911" y="2249333"/>
                      </a:cubicBezTo>
                      <a:cubicBezTo>
                        <a:pt x="5476969" y="2264843"/>
                        <a:pt x="5451713" y="2273510"/>
                        <a:pt x="5433849" y="2291374"/>
                      </a:cubicBezTo>
                      <a:cubicBezTo>
                        <a:pt x="5423338" y="2301884"/>
                        <a:pt x="5414050" y="2313779"/>
                        <a:pt x="5402317" y="2322905"/>
                      </a:cubicBezTo>
                      <a:cubicBezTo>
                        <a:pt x="5382375" y="2338415"/>
                        <a:pt x="5339255" y="2364947"/>
                        <a:pt x="5339255" y="2364947"/>
                      </a:cubicBezTo>
                      <a:cubicBezTo>
                        <a:pt x="5301745" y="2421213"/>
                        <a:pt x="5327167" y="2387546"/>
                        <a:pt x="5255173" y="2459540"/>
                      </a:cubicBezTo>
                      <a:cubicBezTo>
                        <a:pt x="5244663" y="2470050"/>
                        <a:pt x="5236010" y="2482826"/>
                        <a:pt x="5223642" y="2491071"/>
                      </a:cubicBezTo>
                      <a:cubicBezTo>
                        <a:pt x="5213132" y="2498078"/>
                        <a:pt x="5201815" y="2504004"/>
                        <a:pt x="5192111" y="2512091"/>
                      </a:cubicBezTo>
                      <a:cubicBezTo>
                        <a:pt x="5180692" y="2521607"/>
                        <a:pt x="5170096" y="2532203"/>
                        <a:pt x="5160580" y="2543622"/>
                      </a:cubicBezTo>
                      <a:cubicBezTo>
                        <a:pt x="5152493" y="2553326"/>
                        <a:pt x="5149065" y="2566835"/>
                        <a:pt x="5139559" y="2575153"/>
                      </a:cubicBezTo>
                      <a:cubicBezTo>
                        <a:pt x="5120546" y="2591789"/>
                        <a:pt x="5094361" y="2599331"/>
                        <a:pt x="5076497" y="2617195"/>
                      </a:cubicBezTo>
                      <a:cubicBezTo>
                        <a:pt x="5004503" y="2689189"/>
                        <a:pt x="5038170" y="2663767"/>
                        <a:pt x="4981904" y="2701278"/>
                      </a:cubicBezTo>
                      <a:cubicBezTo>
                        <a:pt x="4921660" y="2791642"/>
                        <a:pt x="5001877" y="2685300"/>
                        <a:pt x="4929352" y="2743319"/>
                      </a:cubicBezTo>
                      <a:cubicBezTo>
                        <a:pt x="4919488" y="2751210"/>
                        <a:pt x="4917838" y="2766532"/>
                        <a:pt x="4908331" y="2774850"/>
                      </a:cubicBezTo>
                      <a:cubicBezTo>
                        <a:pt x="4889318" y="2791486"/>
                        <a:pt x="4845269" y="2816891"/>
                        <a:pt x="4845269" y="2816891"/>
                      </a:cubicBezTo>
                      <a:cubicBezTo>
                        <a:pt x="4796221" y="2890463"/>
                        <a:pt x="4824249" y="2865939"/>
                        <a:pt x="4771697" y="2900974"/>
                      </a:cubicBezTo>
                      <a:cubicBezTo>
                        <a:pt x="4685744" y="2893811"/>
                        <a:pt x="4594849" y="2879497"/>
                        <a:pt x="4508938" y="2900974"/>
                      </a:cubicBezTo>
                      <a:cubicBezTo>
                        <a:pt x="4494518" y="2904579"/>
                        <a:pt x="4488826" y="2922989"/>
                        <a:pt x="4477407" y="2932505"/>
                      </a:cubicBezTo>
                      <a:cubicBezTo>
                        <a:pt x="4467703" y="2940592"/>
                        <a:pt x="4457419" y="2948396"/>
                        <a:pt x="4445876" y="2953526"/>
                      </a:cubicBezTo>
                      <a:cubicBezTo>
                        <a:pt x="4400916" y="2973508"/>
                        <a:pt x="4383576" y="2972828"/>
                        <a:pt x="4340773" y="2985057"/>
                      </a:cubicBezTo>
                      <a:cubicBezTo>
                        <a:pt x="4330120" y="2988101"/>
                        <a:pt x="4319752" y="2992064"/>
                        <a:pt x="4309242" y="2995567"/>
                      </a:cubicBezTo>
                      <a:cubicBezTo>
                        <a:pt x="4298732" y="3006077"/>
                        <a:pt x="4289130" y="3017582"/>
                        <a:pt x="4277711" y="3027098"/>
                      </a:cubicBezTo>
                      <a:cubicBezTo>
                        <a:pt x="4268007" y="3035185"/>
                        <a:pt x="4255112" y="3039187"/>
                        <a:pt x="4246180" y="3048119"/>
                      </a:cubicBezTo>
                      <a:cubicBezTo>
                        <a:pt x="4237248" y="3057051"/>
                        <a:pt x="4234091" y="3070718"/>
                        <a:pt x="4225159" y="3079650"/>
                      </a:cubicBezTo>
                      <a:cubicBezTo>
                        <a:pt x="4216227" y="3088582"/>
                        <a:pt x="4203332" y="3092584"/>
                        <a:pt x="4193628" y="3100671"/>
                      </a:cubicBezTo>
                      <a:cubicBezTo>
                        <a:pt x="4094840" y="3182995"/>
                        <a:pt x="4258417" y="3067988"/>
                        <a:pt x="4099035" y="3174243"/>
                      </a:cubicBezTo>
                      <a:cubicBezTo>
                        <a:pt x="4088525" y="3181250"/>
                        <a:pt x="4079488" y="3191270"/>
                        <a:pt x="4067504" y="3195264"/>
                      </a:cubicBezTo>
                      <a:lnTo>
                        <a:pt x="4004442" y="3216284"/>
                      </a:lnTo>
                      <a:cubicBezTo>
                        <a:pt x="3993932" y="3219787"/>
                        <a:pt x="3983839" y="3224974"/>
                        <a:pt x="3972911" y="3226795"/>
                      </a:cubicBezTo>
                      <a:lnTo>
                        <a:pt x="3909849" y="3237305"/>
                      </a:lnTo>
                      <a:lnTo>
                        <a:pt x="3815255" y="3268836"/>
                      </a:lnTo>
                      <a:cubicBezTo>
                        <a:pt x="3804745" y="3272340"/>
                        <a:pt x="3792942" y="3273202"/>
                        <a:pt x="3783724" y="3279347"/>
                      </a:cubicBezTo>
                      <a:lnTo>
                        <a:pt x="3752193" y="3300367"/>
                      </a:lnTo>
                      <a:cubicBezTo>
                        <a:pt x="3745186" y="3321388"/>
                        <a:pt x="3749609" y="3351138"/>
                        <a:pt x="3731173" y="3363429"/>
                      </a:cubicBezTo>
                      <a:cubicBezTo>
                        <a:pt x="3658893" y="3411616"/>
                        <a:pt x="3692078" y="3397482"/>
                        <a:pt x="3636580" y="3415981"/>
                      </a:cubicBezTo>
                      <a:cubicBezTo>
                        <a:pt x="3607815" y="3435158"/>
                        <a:pt x="3598779" y="3435343"/>
                        <a:pt x="3584028" y="3468533"/>
                      </a:cubicBezTo>
                      <a:cubicBezTo>
                        <a:pt x="3578930" y="3480002"/>
                        <a:pt x="3563943" y="3549403"/>
                        <a:pt x="3541986" y="3563126"/>
                      </a:cubicBezTo>
                      <a:cubicBezTo>
                        <a:pt x="3523196" y="3574870"/>
                        <a:pt x="3499945" y="3577140"/>
                        <a:pt x="3478924" y="3584147"/>
                      </a:cubicBezTo>
                      <a:lnTo>
                        <a:pt x="3447393" y="3594657"/>
                      </a:lnTo>
                      <a:cubicBezTo>
                        <a:pt x="3436883" y="3601664"/>
                        <a:pt x="3427160" y="3610029"/>
                        <a:pt x="3415862" y="3615678"/>
                      </a:cubicBezTo>
                      <a:cubicBezTo>
                        <a:pt x="3405953" y="3620633"/>
                        <a:pt x="3392165" y="3618354"/>
                        <a:pt x="3384331" y="3626188"/>
                      </a:cubicBezTo>
                      <a:cubicBezTo>
                        <a:pt x="3376497" y="3634022"/>
                        <a:pt x="3377324" y="3647209"/>
                        <a:pt x="3373821" y="3657719"/>
                      </a:cubicBezTo>
                      <a:cubicBezTo>
                        <a:pt x="3370318" y="3699760"/>
                        <a:pt x="3375718" y="3743521"/>
                        <a:pt x="3363311" y="3783843"/>
                      </a:cubicBezTo>
                      <a:cubicBezTo>
                        <a:pt x="3360053" y="3794432"/>
                        <a:pt x="3341689" y="3789398"/>
                        <a:pt x="3331780" y="3794353"/>
                      </a:cubicBezTo>
                      <a:cubicBezTo>
                        <a:pt x="3320482" y="3800002"/>
                        <a:pt x="3311547" y="3809725"/>
                        <a:pt x="3300249" y="3815374"/>
                      </a:cubicBezTo>
                      <a:cubicBezTo>
                        <a:pt x="3259812" y="3835592"/>
                        <a:pt x="3182632" y="3833710"/>
                        <a:pt x="3153104" y="3836395"/>
                      </a:cubicBezTo>
                      <a:cubicBezTo>
                        <a:pt x="3132083" y="3850409"/>
                        <a:pt x="3114962" y="3874282"/>
                        <a:pt x="3090042" y="3878436"/>
                      </a:cubicBezTo>
                      <a:cubicBezTo>
                        <a:pt x="3016052" y="3890768"/>
                        <a:pt x="3047197" y="3882208"/>
                        <a:pt x="2995449" y="3899457"/>
                      </a:cubicBezTo>
                      <a:cubicBezTo>
                        <a:pt x="2917159" y="3951649"/>
                        <a:pt x="3013315" y="3884569"/>
                        <a:pt x="2932386" y="3952009"/>
                      </a:cubicBezTo>
                      <a:cubicBezTo>
                        <a:pt x="2887209" y="3989656"/>
                        <a:pt x="2916722" y="3959841"/>
                        <a:pt x="2869324" y="3983540"/>
                      </a:cubicBezTo>
                      <a:cubicBezTo>
                        <a:pt x="2787825" y="4024289"/>
                        <a:pt x="2885517" y="3988651"/>
                        <a:pt x="2806262" y="4015071"/>
                      </a:cubicBezTo>
                      <a:cubicBezTo>
                        <a:pt x="2783331" y="4083865"/>
                        <a:pt x="2815180" y="4016346"/>
                        <a:pt x="2764221" y="4057112"/>
                      </a:cubicBezTo>
                      <a:cubicBezTo>
                        <a:pt x="2754357" y="4065003"/>
                        <a:pt x="2752132" y="4079711"/>
                        <a:pt x="2743200" y="4088643"/>
                      </a:cubicBezTo>
                      <a:cubicBezTo>
                        <a:pt x="2734268" y="4097575"/>
                        <a:pt x="2721110" y="4101272"/>
                        <a:pt x="2711669" y="4109664"/>
                      </a:cubicBezTo>
                      <a:cubicBezTo>
                        <a:pt x="2626595" y="4185286"/>
                        <a:pt x="2682093" y="4161564"/>
                        <a:pt x="2617076" y="4183236"/>
                      </a:cubicBezTo>
                      <a:cubicBezTo>
                        <a:pt x="2606566" y="4193746"/>
                        <a:pt x="2598538" y="4207548"/>
                        <a:pt x="2585545" y="4214767"/>
                      </a:cubicBezTo>
                      <a:cubicBezTo>
                        <a:pt x="2566176" y="4225528"/>
                        <a:pt x="2522483" y="4235788"/>
                        <a:pt x="2522483" y="4235788"/>
                      </a:cubicBezTo>
                      <a:cubicBezTo>
                        <a:pt x="2501462" y="4249802"/>
                        <a:pt x="2477285" y="4259965"/>
                        <a:pt x="2459421" y="4277829"/>
                      </a:cubicBezTo>
                      <a:cubicBezTo>
                        <a:pt x="2418958" y="4318292"/>
                        <a:pt x="2440257" y="4301115"/>
                        <a:pt x="2396359" y="4330381"/>
                      </a:cubicBezTo>
                      <a:cubicBezTo>
                        <a:pt x="2389352" y="4340891"/>
                        <a:pt x="2384845" y="4353594"/>
                        <a:pt x="2375338" y="4361912"/>
                      </a:cubicBezTo>
                      <a:cubicBezTo>
                        <a:pt x="2329175" y="4402305"/>
                        <a:pt x="2320251" y="4403349"/>
                        <a:pt x="2270235" y="4414464"/>
                      </a:cubicBezTo>
                      <a:cubicBezTo>
                        <a:pt x="2252796" y="4418339"/>
                        <a:pt x="2234918" y="4420274"/>
                        <a:pt x="2217683" y="4424974"/>
                      </a:cubicBezTo>
                      <a:cubicBezTo>
                        <a:pt x="2196306" y="4430804"/>
                        <a:pt x="2154621" y="4445995"/>
                        <a:pt x="2154621" y="4445995"/>
                      </a:cubicBezTo>
                      <a:cubicBezTo>
                        <a:pt x="2094847" y="4505769"/>
                        <a:pt x="2152403" y="4457614"/>
                        <a:pt x="2091559" y="4488036"/>
                      </a:cubicBezTo>
                      <a:cubicBezTo>
                        <a:pt x="2010061" y="4528785"/>
                        <a:pt x="2107751" y="4493150"/>
                        <a:pt x="2028497" y="4519567"/>
                      </a:cubicBezTo>
                      <a:cubicBezTo>
                        <a:pt x="1956217" y="4567754"/>
                        <a:pt x="1989402" y="4553620"/>
                        <a:pt x="1933904" y="4572119"/>
                      </a:cubicBezTo>
                      <a:cubicBezTo>
                        <a:pt x="1837843" y="4636161"/>
                        <a:pt x="1985306" y="4545515"/>
                        <a:pt x="1723697" y="4603650"/>
                      </a:cubicBezTo>
                      <a:cubicBezTo>
                        <a:pt x="1712882" y="4606053"/>
                        <a:pt x="1719332" y="4625963"/>
                        <a:pt x="1713186" y="4635181"/>
                      </a:cubicBezTo>
                      <a:cubicBezTo>
                        <a:pt x="1690156" y="4669725"/>
                        <a:pt x="1679207" y="4663497"/>
                        <a:pt x="1650124" y="4687733"/>
                      </a:cubicBezTo>
                      <a:cubicBezTo>
                        <a:pt x="1638705" y="4697249"/>
                        <a:pt x="1631586" y="4712046"/>
                        <a:pt x="1618593" y="4719264"/>
                      </a:cubicBezTo>
                      <a:cubicBezTo>
                        <a:pt x="1599224" y="4730025"/>
                        <a:pt x="1576552" y="4733277"/>
                        <a:pt x="1555531" y="4740284"/>
                      </a:cubicBezTo>
                      <a:lnTo>
                        <a:pt x="1524000" y="4750795"/>
                      </a:lnTo>
                      <a:cubicBezTo>
                        <a:pt x="1454022" y="4820773"/>
                        <a:pt x="1529388" y="4754808"/>
                        <a:pt x="1460938" y="4792836"/>
                      </a:cubicBezTo>
                      <a:cubicBezTo>
                        <a:pt x="1438853" y="4805105"/>
                        <a:pt x="1421843" y="4826889"/>
                        <a:pt x="1397876" y="4834878"/>
                      </a:cubicBezTo>
                      <a:cubicBezTo>
                        <a:pt x="1387366" y="4838381"/>
                        <a:pt x="1376998" y="4842344"/>
                        <a:pt x="1366345" y="4845388"/>
                      </a:cubicBezTo>
                      <a:cubicBezTo>
                        <a:pt x="1336829" y="4853821"/>
                        <a:pt x="1301545" y="4860992"/>
                        <a:pt x="1271752" y="4866409"/>
                      </a:cubicBezTo>
                      <a:cubicBezTo>
                        <a:pt x="1250785" y="4870221"/>
                        <a:pt x="1229528" y="4872454"/>
                        <a:pt x="1208690" y="4876919"/>
                      </a:cubicBezTo>
                      <a:cubicBezTo>
                        <a:pt x="1142313" y="4891143"/>
                        <a:pt x="1141103" y="4892441"/>
                        <a:pt x="1093076" y="4908450"/>
                      </a:cubicBezTo>
                      <a:cubicBezTo>
                        <a:pt x="1082566" y="4915457"/>
                        <a:pt x="1073088" y="4924341"/>
                        <a:pt x="1061545" y="4929471"/>
                      </a:cubicBezTo>
                      <a:cubicBezTo>
                        <a:pt x="1041297" y="4938470"/>
                        <a:pt x="998483" y="4950491"/>
                        <a:pt x="998483" y="4950491"/>
                      </a:cubicBezTo>
                      <a:cubicBezTo>
                        <a:pt x="858504" y="5043812"/>
                        <a:pt x="1065965" y="4909497"/>
                        <a:pt x="935421" y="4982022"/>
                      </a:cubicBezTo>
                      <a:cubicBezTo>
                        <a:pt x="913336" y="4994291"/>
                        <a:pt x="897468" y="5021274"/>
                        <a:pt x="872359" y="5024064"/>
                      </a:cubicBezTo>
                      <a:lnTo>
                        <a:pt x="777766" y="5034574"/>
                      </a:lnTo>
                      <a:cubicBezTo>
                        <a:pt x="770759" y="5045084"/>
                        <a:pt x="765677" y="5057173"/>
                        <a:pt x="756745" y="5066105"/>
                      </a:cubicBezTo>
                      <a:cubicBezTo>
                        <a:pt x="736369" y="5086481"/>
                        <a:pt x="719329" y="5089088"/>
                        <a:pt x="693683" y="5097636"/>
                      </a:cubicBezTo>
                      <a:cubicBezTo>
                        <a:pt x="627117" y="5094133"/>
                        <a:pt x="560644" y="5087126"/>
                        <a:pt x="493986" y="5087126"/>
                      </a:cubicBezTo>
                      <a:cubicBezTo>
                        <a:pt x="458777" y="5087126"/>
                        <a:pt x="423489" y="5091147"/>
                        <a:pt x="388883" y="5097636"/>
                      </a:cubicBezTo>
                      <a:cubicBezTo>
                        <a:pt x="367105" y="5101719"/>
                        <a:pt x="325821" y="5118657"/>
                        <a:pt x="325821" y="5118657"/>
                      </a:cubicBezTo>
                      <a:cubicBezTo>
                        <a:pt x="315311" y="5125664"/>
                        <a:pt x="302181" y="5129814"/>
                        <a:pt x="294290" y="5139678"/>
                      </a:cubicBezTo>
                      <a:cubicBezTo>
                        <a:pt x="253524" y="5190637"/>
                        <a:pt x="321043" y="5158788"/>
                        <a:pt x="252249" y="5181719"/>
                      </a:cubicBezTo>
                      <a:cubicBezTo>
                        <a:pt x="241738" y="5188726"/>
                        <a:pt x="232972" y="5199676"/>
                        <a:pt x="220717" y="5202740"/>
                      </a:cubicBezTo>
                      <a:cubicBezTo>
                        <a:pt x="77854" y="5238455"/>
                        <a:pt x="166741" y="5186171"/>
                        <a:pt x="94593" y="5234271"/>
                      </a:cubicBezTo>
                      <a:cubicBezTo>
                        <a:pt x="80579" y="5213250"/>
                        <a:pt x="44563" y="5195176"/>
                        <a:pt x="52552" y="5171209"/>
                      </a:cubicBezTo>
                      <a:cubicBezTo>
                        <a:pt x="56055" y="5160699"/>
                        <a:pt x="56141" y="5148329"/>
                        <a:pt x="63062" y="5139678"/>
                      </a:cubicBezTo>
                      <a:cubicBezTo>
                        <a:pt x="70953" y="5129814"/>
                        <a:pt x="94593" y="5118657"/>
                        <a:pt x="94593" y="5118657"/>
                      </a:cubicBezTo>
                      <a:lnTo>
                        <a:pt x="94593" y="5118657"/>
                      </a:lnTo>
                    </a:path>
                  </a:pathLst>
                </a:custGeom>
                <a:gradFill>
                  <a:gsLst>
                    <a:gs pos="21000">
                      <a:srgbClr val="494949"/>
                    </a:gs>
                    <a:gs pos="62000">
                      <a:schemeClr val="tx1">
                        <a:lumMod val="94000"/>
                      </a:schemeClr>
                    </a:gs>
                  </a:gsLst>
                  <a:lin ang="2400000" scaled="0"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68" name="Grupa 67"/>
                <p:cNvGrpSpPr/>
                <p:nvPr/>
              </p:nvGrpSpPr>
              <p:grpSpPr>
                <a:xfrm>
                  <a:off x="2052139" y="2206532"/>
                  <a:ext cx="5189314" cy="3775714"/>
                  <a:chOff x="1614481" y="2497350"/>
                  <a:chExt cx="5189314" cy="3775714"/>
                </a:xfrm>
              </p:grpSpPr>
              <p:sp>
                <p:nvSpPr>
                  <p:cNvPr id="8" name="pole tekstowe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5555" y="5796080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7030A0"/>
                        </a:solidFill>
                        <a:ea typeface="+mn-ea"/>
                        <a:cs typeface="+mn-cs"/>
                      </a:rPr>
                      <a:t>28</a:t>
                    </a:r>
                  </a:p>
                </p:txBody>
              </p:sp>
              <p:sp>
                <p:nvSpPr>
                  <p:cNvPr id="37" name="pole tekstowe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5874" y="4949650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000000"/>
                        </a:solidFill>
                        <a:ea typeface="+mn-ea"/>
                        <a:cs typeface="+mn-cs"/>
                      </a:rPr>
                      <a:t>50</a:t>
                    </a:r>
                  </a:p>
                </p:txBody>
              </p:sp>
              <p:sp>
                <p:nvSpPr>
                  <p:cNvPr id="45" name="pole tekstowe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9851" y="2497350"/>
                    <a:ext cx="553944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000000"/>
                        </a:solidFill>
                        <a:ea typeface="+mn-ea"/>
                        <a:cs typeface="+mn-cs"/>
                      </a:rPr>
                      <a:t>126</a:t>
                    </a:r>
                  </a:p>
                </p:txBody>
              </p:sp>
              <p:sp>
                <p:nvSpPr>
                  <p:cNvPr id="48" name="pole tekstowe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70949" y="4207245"/>
                    <a:ext cx="518200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000000"/>
                        </a:solidFill>
                        <a:ea typeface="+mn-ea"/>
                        <a:cs typeface="+mn-cs"/>
                      </a:rPr>
                      <a:t>82</a:t>
                    </a:r>
                  </a:p>
                </p:txBody>
              </p:sp>
              <p:sp>
                <p:nvSpPr>
                  <p:cNvPr id="22" name="pole tekstowe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14481" y="5948050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7030A0"/>
                        </a:solidFill>
                        <a:ea typeface="+mn-ea"/>
                        <a:cs typeface="+mn-cs"/>
                      </a:rPr>
                      <a:t>20</a:t>
                    </a:r>
                  </a:p>
                </p:txBody>
              </p:sp>
            </p:grpSp>
            <p:sp>
              <p:nvSpPr>
                <p:cNvPr id="13" name="pole tekstowe 18"/>
                <p:cNvSpPr txBox="1">
                  <a:spLocks noChangeArrowheads="1"/>
                </p:cNvSpPr>
                <p:nvPr/>
              </p:nvSpPr>
              <p:spPr bwMode="auto">
                <a:xfrm>
                  <a:off x="1107970" y="5753140"/>
                  <a:ext cx="32548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C00000"/>
                      </a:solidFill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2" name="pole tekstowe 17"/>
                <p:cNvSpPr txBox="1">
                  <a:spLocks noChangeArrowheads="1"/>
                </p:cNvSpPr>
                <p:nvPr/>
              </p:nvSpPr>
              <p:spPr bwMode="auto">
                <a:xfrm>
                  <a:off x="1303961" y="5977017"/>
                  <a:ext cx="32548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7030A0"/>
                      </a:solidFill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9" name="pole tekstowe 10"/>
                <p:cNvSpPr txBox="1">
                  <a:spLocks noChangeArrowheads="1"/>
                </p:cNvSpPr>
                <p:nvPr/>
              </p:nvSpPr>
              <p:spPr bwMode="auto">
                <a:xfrm>
                  <a:off x="1578338" y="5972979"/>
                  <a:ext cx="32548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7030A0"/>
                      </a:solidFill>
                      <a:ea typeface="+mn-ea"/>
                      <a:cs typeface="+mn-cs"/>
                    </a:rPr>
                    <a:t>8</a:t>
                  </a:r>
                </a:p>
              </p:txBody>
            </p:sp>
          </p:grpSp>
          <p:sp>
            <p:nvSpPr>
              <p:cNvPr id="2" name="Prostokąt 1"/>
              <p:cNvSpPr/>
              <p:nvPr/>
            </p:nvSpPr>
            <p:spPr bwMode="auto">
              <a:xfrm>
                <a:off x="7765200" y="1375200"/>
                <a:ext cx="45719" cy="45719"/>
              </a:xfrm>
              <a:prstGeom prst="rect">
                <a:avLst/>
              </a:prstGeom>
              <a:solidFill>
                <a:schemeClr val="bg2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" name="Prostokąt 54"/>
              <p:cNvSpPr/>
              <p:nvPr/>
            </p:nvSpPr>
            <p:spPr bwMode="auto">
              <a:xfrm>
                <a:off x="7855200" y="1375200"/>
                <a:ext cx="45719" cy="45719"/>
              </a:xfrm>
              <a:prstGeom prst="rect">
                <a:avLst/>
              </a:prstGeom>
              <a:solidFill>
                <a:schemeClr val="bg2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" name="Prostokąt 55"/>
              <p:cNvSpPr/>
              <p:nvPr/>
            </p:nvSpPr>
            <p:spPr bwMode="auto">
              <a:xfrm>
                <a:off x="7676757" y="1462679"/>
                <a:ext cx="45719" cy="45719"/>
              </a:xfrm>
              <a:prstGeom prst="rect">
                <a:avLst/>
              </a:prstGeom>
              <a:solidFill>
                <a:schemeClr val="bg2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" name="Prostokąt 70"/>
              <p:cNvSpPr/>
              <p:nvPr/>
            </p:nvSpPr>
            <p:spPr bwMode="auto">
              <a:xfrm>
                <a:off x="2661240" y="4799748"/>
                <a:ext cx="45719" cy="45719"/>
              </a:xfrm>
              <a:prstGeom prst="rect">
                <a:avLst/>
              </a:prstGeom>
              <a:solidFill>
                <a:schemeClr val="bg2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3" name="Prostokąt 72"/>
              <p:cNvSpPr/>
              <p:nvPr/>
            </p:nvSpPr>
            <p:spPr bwMode="auto">
              <a:xfrm>
                <a:off x="2574000" y="4799748"/>
                <a:ext cx="45719" cy="45719"/>
              </a:xfrm>
              <a:prstGeom prst="rect">
                <a:avLst/>
              </a:prstGeom>
              <a:solidFill>
                <a:schemeClr val="bg2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1" name="Prostokąt 170"/>
            <p:cNvSpPr/>
            <p:nvPr/>
          </p:nvSpPr>
          <p:spPr bwMode="auto">
            <a:xfrm>
              <a:off x="2401293" y="5256755"/>
              <a:ext cx="123630" cy="9633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l-PL" sz="240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68" name="Grupa 167"/>
            <p:cNvGrpSpPr/>
            <p:nvPr/>
          </p:nvGrpSpPr>
          <p:grpSpPr>
            <a:xfrm>
              <a:off x="2086318" y="5256755"/>
              <a:ext cx="154125" cy="281626"/>
              <a:chOff x="2387592" y="4973039"/>
              <a:chExt cx="166970" cy="281626"/>
            </a:xfrm>
          </p:grpSpPr>
          <p:sp>
            <p:nvSpPr>
              <p:cNvPr id="167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6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0" name="Prostokąt 169"/>
            <p:cNvSpPr/>
            <p:nvPr/>
          </p:nvSpPr>
          <p:spPr bwMode="auto">
            <a:xfrm>
              <a:off x="2381679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l-PL" sz="240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97" name="Łącznik prosty ze strzałką 96"/>
            <p:cNvCxnSpPr/>
            <p:nvPr/>
          </p:nvCxnSpPr>
          <p:spPr bwMode="auto">
            <a:xfrm>
              <a:off x="5620882" y="5532232"/>
              <a:ext cx="3202075" cy="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" name="pole tekstowe 101"/>
            <p:cNvSpPr txBox="1"/>
            <p:nvPr/>
          </p:nvSpPr>
          <p:spPr>
            <a:xfrm>
              <a:off x="6467253" y="5514937"/>
              <a:ext cx="24360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 smtClean="0">
                  <a:solidFill>
                    <a:srgbClr val="0070C0"/>
                  </a:solidFill>
                  <a:latin typeface="Arial" pitchFamily="34" charset="0"/>
                  <a:ea typeface="+mn-ea"/>
                  <a:cs typeface="Arial" pitchFamily="34" charset="0"/>
                </a:rPr>
                <a:t>Neutron </a:t>
              </a:r>
              <a:r>
                <a:rPr lang="pl-PL" sz="2000" b="1" dirty="0" err="1" smtClean="0">
                  <a:solidFill>
                    <a:srgbClr val="0070C0"/>
                  </a:solidFill>
                  <a:latin typeface="Arial" pitchFamily="34" charset="0"/>
                  <a:ea typeface="+mn-ea"/>
                  <a:cs typeface="Arial" pitchFamily="34" charset="0"/>
                </a:rPr>
                <a:t>number</a:t>
              </a:r>
              <a:r>
                <a:rPr lang="pl-PL" sz="2000" b="1" dirty="0" smtClean="0">
                  <a:solidFill>
                    <a:srgbClr val="0070C0"/>
                  </a:solidFill>
                  <a:latin typeface="Arial" pitchFamily="34" charset="0"/>
                  <a:ea typeface="+mn-ea"/>
                  <a:cs typeface="Arial" pitchFamily="34" charset="0"/>
                </a:rPr>
                <a:t> N</a:t>
              </a:r>
              <a:endParaRPr lang="pl-PL" sz="2000" b="1" dirty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116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7" name="pole tekstowe 104"/>
            <p:cNvSpPr txBox="1"/>
            <p:nvPr/>
          </p:nvSpPr>
          <p:spPr>
            <a:xfrm rot="16200000">
              <a:off x="9797" y="3043393"/>
              <a:ext cx="2321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ea typeface="+mn-ea"/>
                  <a:cs typeface="Arial" pitchFamily="34" charset="0"/>
                </a:rPr>
                <a:t>Proton </a:t>
              </a:r>
              <a:r>
                <a:rPr lang="pl-PL" sz="2000" b="1" dirty="0" err="1" smtClean="0">
                  <a:solidFill>
                    <a:srgbClr val="C00000"/>
                  </a:solidFill>
                  <a:latin typeface="Arial" pitchFamily="34" charset="0"/>
                  <a:ea typeface="+mn-ea"/>
                  <a:cs typeface="Arial" pitchFamily="34" charset="0"/>
                </a:rPr>
                <a:t>number</a:t>
              </a:r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ea typeface="+mn-ea"/>
                  <a:cs typeface="Arial" pitchFamily="34" charset="0"/>
                </a:rPr>
                <a:t>  Z</a:t>
              </a:r>
              <a:endParaRPr lang="pl-PL" sz="2000" b="1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92" name="TextBox 2"/>
          <p:cNvSpPr txBox="1">
            <a:spLocks noChangeArrowheads="1"/>
          </p:cNvSpPr>
          <p:nvPr/>
        </p:nvSpPr>
        <p:spPr bwMode="auto">
          <a:xfrm>
            <a:off x="1343220" y="-53192"/>
            <a:ext cx="6959708" cy="6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rbel" charset="0"/>
              </a:rPr>
              <a:t>Challenge</a:t>
            </a:r>
            <a:r>
              <a:rPr lang="pl-PL" sz="2800" b="1" dirty="0" smtClean="0">
                <a:solidFill>
                  <a:srgbClr val="FF0000"/>
                </a:solidFill>
                <a:latin typeface="Corbel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Corbel" charset="0"/>
              </a:rPr>
              <a:t> in MODERN NUCLEAR PHYSICS</a:t>
            </a:r>
          </a:p>
          <a:p>
            <a:pPr defTabSz="457200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en-US" sz="900" b="1" dirty="0" smtClean="0">
              <a:solidFill>
                <a:srgbClr val="FF0000"/>
              </a:solidFill>
              <a:latin typeface="Corbel" charset="0"/>
            </a:endParaRPr>
          </a:p>
        </p:txBody>
      </p:sp>
      <p:sp>
        <p:nvSpPr>
          <p:cNvPr id="93" name="Rectangle 144"/>
          <p:cNvSpPr>
            <a:spLocks noChangeArrowheads="1"/>
          </p:cNvSpPr>
          <p:nvPr/>
        </p:nvSpPr>
        <p:spPr bwMode="auto">
          <a:xfrm>
            <a:off x="2097416" y="326135"/>
            <a:ext cx="5693547" cy="5304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it-IT" b="1" kern="0" dirty="0" err="1" smtClean="0">
                <a:solidFill>
                  <a:srgbClr val="FF0000"/>
                </a:solidFill>
                <a:latin typeface="Corbel" charset="0"/>
                <a:ea typeface="+mn-ea"/>
                <a:cs typeface="Corbel" charset="0"/>
              </a:rPr>
              <a:t>Quest</a:t>
            </a:r>
            <a:r>
              <a:rPr lang="it-IT" b="1" kern="0" dirty="0" smtClean="0">
                <a:solidFill>
                  <a:srgbClr val="FF0000"/>
                </a:solidFill>
                <a:latin typeface="Corbel" charset="0"/>
                <a:ea typeface="+mn-ea"/>
                <a:cs typeface="Corbel" charset="0"/>
              </a:rPr>
              <a:t> for a UNIFIED DESCRIPTION of ALL Nuclei</a:t>
            </a:r>
            <a:endParaRPr lang="it-IT" sz="800" kern="0" dirty="0" smtClean="0">
              <a:solidFill>
                <a:srgbClr val="FF0000"/>
              </a:solidFill>
              <a:latin typeface="Corbel" charset="0"/>
              <a:ea typeface="+mn-ea"/>
              <a:cs typeface="Corbel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it-IT" sz="800" kern="0" dirty="0" smtClean="0">
              <a:solidFill>
                <a:srgbClr val="FF0000"/>
              </a:solidFill>
              <a:latin typeface="Corbel" charset="0"/>
              <a:ea typeface="+mn-ea"/>
              <a:cs typeface="Corbel" charset="0"/>
            </a:endParaRPr>
          </a:p>
        </p:txBody>
      </p:sp>
      <p:grpSp>
        <p:nvGrpSpPr>
          <p:cNvPr id="99" name="Gruppo 98"/>
          <p:cNvGrpSpPr/>
          <p:nvPr/>
        </p:nvGrpSpPr>
        <p:grpSpPr>
          <a:xfrm>
            <a:off x="3475394" y="961159"/>
            <a:ext cx="2788436" cy="3997215"/>
            <a:chOff x="3475408" y="961131"/>
            <a:chExt cx="2788436" cy="3997215"/>
          </a:xfrm>
        </p:grpSpPr>
        <p:cxnSp>
          <p:nvCxnSpPr>
            <p:cNvPr id="126" name="Straight Connector 66"/>
            <p:cNvCxnSpPr/>
            <p:nvPr/>
          </p:nvCxnSpPr>
          <p:spPr>
            <a:xfrm flipV="1">
              <a:off x="5085066" y="1349837"/>
              <a:ext cx="535816" cy="1396000"/>
            </a:xfrm>
            <a:prstGeom prst="line">
              <a:avLst/>
            </a:prstGeom>
            <a:ln w="28575" cmpd="sng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7"/>
            <p:cNvSpPr txBox="1">
              <a:spLocks noChangeArrowheads="1"/>
            </p:cNvSpPr>
            <p:nvPr/>
          </p:nvSpPr>
          <p:spPr bwMode="auto">
            <a:xfrm>
              <a:off x="5027132" y="961131"/>
              <a:ext cx="12367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000000"/>
                  </a:solidFill>
                  <a:latin typeface="Corbel" charset="0"/>
                  <a:cs typeface="Corbel" charset="0"/>
                </a:rPr>
                <a:t>248 Stable</a:t>
              </a:r>
            </a:p>
          </p:txBody>
        </p:sp>
        <p:sp>
          <p:nvSpPr>
            <p:cNvPr id="129" name="TextBox 18"/>
            <p:cNvSpPr txBox="1">
              <a:spLocks noChangeArrowheads="1"/>
            </p:cNvSpPr>
            <p:nvPr/>
          </p:nvSpPr>
          <p:spPr bwMode="auto">
            <a:xfrm>
              <a:off x="3475408" y="1506489"/>
              <a:ext cx="18962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pl-PL" sz="1800" b="1" dirty="0" smtClean="0">
                  <a:solidFill>
                    <a:srgbClr val="000000"/>
                  </a:solidFill>
                  <a:latin typeface="Corbel" charset="0"/>
                  <a:cs typeface="Corbel" charset="0"/>
                </a:rPr>
                <a:t>~</a:t>
              </a:r>
              <a:r>
                <a:rPr lang="en-US" sz="1800" b="1" dirty="0" smtClean="0">
                  <a:solidFill>
                    <a:srgbClr val="000000"/>
                  </a:solidFill>
                  <a:latin typeface="Corbel" charset="0"/>
                  <a:cs typeface="Corbel" charset="0"/>
                </a:rPr>
                <a:t>3000 </a:t>
              </a:r>
              <a:r>
                <a:rPr lang="en-US" sz="1800" b="1" dirty="0">
                  <a:solidFill>
                    <a:srgbClr val="000000"/>
                  </a:solidFill>
                  <a:latin typeface="Corbel" charset="0"/>
                  <a:cs typeface="Corbel" charset="0"/>
                </a:rPr>
                <a:t>discovered</a:t>
              </a:r>
            </a:p>
          </p:txBody>
        </p:sp>
        <p:cxnSp>
          <p:nvCxnSpPr>
            <p:cNvPr id="130" name="Straight Connector 69"/>
            <p:cNvCxnSpPr>
              <a:endCxn id="129" idx="2"/>
            </p:cNvCxnSpPr>
            <p:nvPr/>
          </p:nvCxnSpPr>
          <p:spPr>
            <a:xfrm flipV="1">
              <a:off x="3922851" y="1875821"/>
              <a:ext cx="500706" cy="1355120"/>
            </a:xfrm>
            <a:prstGeom prst="line">
              <a:avLst/>
            </a:prstGeom>
            <a:ln w="28575" cmpd="sng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70"/>
            <p:cNvCxnSpPr/>
            <p:nvPr/>
          </p:nvCxnSpPr>
          <p:spPr>
            <a:xfrm flipH="1" flipV="1">
              <a:off x="4877880" y="3634222"/>
              <a:ext cx="312808" cy="1003434"/>
            </a:xfrm>
            <a:prstGeom prst="line">
              <a:avLst/>
            </a:prstGeom>
            <a:ln w="28575" cmpd="sng">
              <a:solidFill>
                <a:srgbClr val="FFC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71"/>
            <p:cNvSpPr txBox="1">
              <a:spLocks noChangeArrowheads="1"/>
            </p:cNvSpPr>
            <p:nvPr/>
          </p:nvSpPr>
          <p:spPr bwMode="auto">
            <a:xfrm>
              <a:off x="4455376" y="4589014"/>
              <a:ext cx="18056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Corbel" charset="0"/>
                  <a:ea typeface="+mn-ea"/>
                  <a:cs typeface="Corbel" charset="0"/>
                </a:rPr>
                <a:t>&gt; 6000 expected</a:t>
              </a:r>
            </a:p>
          </p:txBody>
        </p:sp>
      </p:grpSp>
      <p:grpSp>
        <p:nvGrpSpPr>
          <p:cNvPr id="51" name="Gruppo 50"/>
          <p:cNvGrpSpPr/>
          <p:nvPr/>
        </p:nvGrpSpPr>
        <p:grpSpPr>
          <a:xfrm>
            <a:off x="6728032" y="1904877"/>
            <a:ext cx="2422337" cy="1884619"/>
            <a:chOff x="6728032" y="1904859"/>
            <a:chExt cx="2422337" cy="1884619"/>
          </a:xfrm>
        </p:grpSpPr>
        <p:grpSp>
          <p:nvGrpSpPr>
            <p:cNvPr id="118" name="Gruppo 117"/>
            <p:cNvGrpSpPr/>
            <p:nvPr/>
          </p:nvGrpSpPr>
          <p:grpSpPr>
            <a:xfrm>
              <a:off x="6728032" y="1904859"/>
              <a:ext cx="2422337" cy="1884619"/>
              <a:chOff x="753851" y="1053062"/>
              <a:chExt cx="2422337" cy="1884619"/>
            </a:xfrm>
          </p:grpSpPr>
          <p:sp>
            <p:nvSpPr>
              <p:cNvPr id="120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753851" y="1053062"/>
                <a:ext cx="2325208" cy="1884619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wrap="square">
                <a:spAutoFit/>
              </a:bodyPr>
              <a:lstStyle/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it-IT" sz="2000" b="1" kern="0" dirty="0" smtClean="0">
                    <a:solidFill>
                      <a:srgbClr val="0000FF"/>
                    </a:solidFill>
                    <a:latin typeface="Corbel" charset="0"/>
                    <a:ea typeface="+mn-ea"/>
                    <a:cs typeface="Corbel" charset="0"/>
                  </a:rPr>
                  <a:t>BASIC SCIENCE </a:t>
                </a:r>
              </a:p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endParaRPr lang="it-IT" sz="800" kern="0" dirty="0" smtClean="0">
                  <a:solidFill>
                    <a:srgbClr val="FF00FF"/>
                  </a:solidFill>
                  <a:latin typeface="Corbel" charset="0"/>
                  <a:ea typeface="+mn-ea"/>
                  <a:cs typeface="Corbel" charset="0"/>
                </a:endParaRPr>
              </a:p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endParaRPr lang="it-IT" sz="800" kern="0" dirty="0">
                  <a:solidFill>
                    <a:srgbClr val="FF00FF"/>
                  </a:solidFill>
                  <a:latin typeface="Corbel" charset="0"/>
                  <a:ea typeface="+mn-ea"/>
                  <a:cs typeface="Corbel" charset="0"/>
                </a:endParaRPr>
              </a:p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endParaRPr lang="it-IT" sz="800" kern="0" dirty="0" smtClean="0">
                  <a:solidFill>
                    <a:srgbClr val="FF00FF"/>
                  </a:solidFill>
                  <a:latin typeface="Corbel" charset="0"/>
                  <a:ea typeface="+mn-ea"/>
                  <a:cs typeface="Corbel" charset="0"/>
                </a:endParaRPr>
              </a:p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endParaRPr lang="it-IT" sz="800" kern="0" dirty="0">
                  <a:solidFill>
                    <a:srgbClr val="FF00FF"/>
                  </a:solidFill>
                  <a:latin typeface="Corbel" charset="0"/>
                  <a:ea typeface="+mn-ea"/>
                  <a:cs typeface="Corbel" charset="0"/>
                </a:endParaRPr>
              </a:p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endParaRPr lang="it-IT" sz="1400" kern="0" dirty="0">
                  <a:solidFill>
                    <a:srgbClr val="FF00FF"/>
                  </a:solidFill>
                  <a:latin typeface="Corbel" charset="0"/>
                  <a:ea typeface="+mn-ea"/>
                  <a:cs typeface="Corbel" charset="0"/>
                </a:endParaRPr>
              </a:p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endParaRPr lang="it-IT" sz="800" kern="0" dirty="0" smtClean="0">
                  <a:solidFill>
                    <a:srgbClr val="FF00FF"/>
                  </a:solidFill>
                  <a:latin typeface="Corbel" charset="0"/>
                  <a:ea typeface="+mn-ea"/>
                  <a:cs typeface="Corbel" charset="0"/>
                </a:endParaRPr>
              </a:p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endParaRPr lang="it-IT" sz="800" kern="0" dirty="0">
                  <a:solidFill>
                    <a:srgbClr val="FF00FF"/>
                  </a:solidFill>
                  <a:latin typeface="Corbel" charset="0"/>
                  <a:ea typeface="+mn-ea"/>
                  <a:cs typeface="Corbel" charset="0"/>
                </a:endParaRPr>
              </a:p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endParaRPr lang="it-IT" sz="800" kern="0" dirty="0" smtClean="0">
                  <a:solidFill>
                    <a:srgbClr val="FF00FF"/>
                  </a:solidFill>
                  <a:latin typeface="Corbel" charset="0"/>
                  <a:ea typeface="+mn-ea"/>
                  <a:cs typeface="Corbel" charset="0"/>
                </a:endParaRPr>
              </a:p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endParaRPr lang="it-IT" sz="800" kern="0" dirty="0">
                  <a:solidFill>
                    <a:srgbClr val="FF00FF"/>
                  </a:solidFill>
                  <a:latin typeface="Corbel" charset="0"/>
                  <a:ea typeface="+mn-ea"/>
                  <a:cs typeface="Corbel" charset="0"/>
                </a:endParaRPr>
              </a:p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endParaRPr lang="it-IT" sz="800" kern="0" dirty="0" smtClean="0">
                  <a:solidFill>
                    <a:srgbClr val="FF00FF"/>
                  </a:solidFill>
                  <a:latin typeface="Corbel" charset="0"/>
                  <a:ea typeface="+mn-ea"/>
                  <a:cs typeface="Corbel" charset="0"/>
                </a:endParaRPr>
              </a:p>
            </p:txBody>
          </p:sp>
          <p:pic>
            <p:nvPicPr>
              <p:cNvPr id="121" name="Picture 146"/>
              <p:cNvPicPr>
                <a:picLocks noChangeAspect="1"/>
              </p:cNvPicPr>
              <p:nvPr/>
            </p:nvPicPr>
            <p:blipFill rotWithShape="1">
              <a:blip r:embed="rId11"/>
              <a:srcRect b="50864"/>
              <a:stretch/>
            </p:blipFill>
            <p:spPr>
              <a:xfrm>
                <a:off x="874902" y="1496764"/>
                <a:ext cx="832629" cy="767692"/>
              </a:xfrm>
              <a:prstGeom prst="rect">
                <a:avLst/>
              </a:prstGeom>
            </p:spPr>
          </p:pic>
          <p:sp>
            <p:nvSpPr>
              <p:cNvPr id="122" name="Rectangle 3"/>
              <p:cNvSpPr/>
              <p:nvPr/>
            </p:nvSpPr>
            <p:spPr>
              <a:xfrm>
                <a:off x="1786990" y="1473810"/>
                <a:ext cx="1389198" cy="6776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0000"/>
                  </a:buClr>
                </a:pPr>
                <a:r>
                  <a:rPr lang="it-IT" sz="1400" kern="0" dirty="0" err="1">
                    <a:solidFill>
                      <a:srgbClr val="CC0099"/>
                    </a:solidFill>
                    <a:latin typeface="Corbel" charset="0"/>
                    <a:ea typeface="+mn-ea"/>
                    <a:cs typeface="Corbel" charset="0"/>
                  </a:rPr>
                  <a:t>Many</a:t>
                </a:r>
                <a:r>
                  <a:rPr lang="it-IT" sz="1400" kern="0" dirty="0">
                    <a:solidFill>
                      <a:srgbClr val="CC0099"/>
                    </a:solidFill>
                    <a:latin typeface="Corbel" charset="0"/>
                    <a:ea typeface="+mn-ea"/>
                    <a:cs typeface="Corbel" charset="0"/>
                  </a:rPr>
                  <a:t> Body Finite Quantum System</a:t>
                </a:r>
                <a:endParaRPr lang="it-IT" sz="1200" kern="0" dirty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</a:endParaRPr>
              </a:p>
            </p:txBody>
          </p:sp>
          <p:pic>
            <p:nvPicPr>
              <p:cNvPr id="123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187" y="2363376"/>
                <a:ext cx="963947" cy="46999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24" name="Rectangle 147"/>
              <p:cNvSpPr/>
              <p:nvPr/>
            </p:nvSpPr>
            <p:spPr>
              <a:xfrm>
                <a:off x="2055858" y="2338437"/>
                <a:ext cx="8849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kern="0" dirty="0" err="1" smtClean="0">
                    <a:solidFill>
                      <a:srgbClr val="0000FF"/>
                    </a:solidFill>
                    <a:latin typeface="Corbel" charset="0"/>
                    <a:ea typeface="+mn-ea"/>
                    <a:cs typeface="Corbel" charset="0"/>
                  </a:rPr>
                  <a:t>Symmetry</a:t>
                </a:r>
                <a:r>
                  <a:rPr lang="it-IT" sz="1200" b="1" kern="0" dirty="0" smtClean="0">
                    <a:solidFill>
                      <a:srgbClr val="0000FF"/>
                    </a:solidFill>
                    <a:latin typeface="Corbel" charset="0"/>
                    <a:ea typeface="+mn-ea"/>
                    <a:cs typeface="Corbel" charset="0"/>
                  </a:rPr>
                  <a:t> 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1200" b="1" kern="0" dirty="0" smtClean="0">
                    <a:solidFill>
                      <a:srgbClr val="0000FF"/>
                    </a:solidFill>
                    <a:latin typeface="Corbel" charset="0"/>
                    <a:ea typeface="+mn-ea"/>
                    <a:cs typeface="Corbel" charset="0"/>
                  </a:rPr>
                  <a:t>Principle</a:t>
                </a:r>
                <a:endParaRPr lang="en-US" sz="1200" b="1" dirty="0">
                  <a:solidFill>
                    <a:srgbClr val="0000FF"/>
                  </a:solidFill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49" name="CasellaDiTesto 48"/>
            <p:cNvSpPr txBox="1"/>
            <p:nvPr/>
          </p:nvSpPr>
          <p:spPr>
            <a:xfrm>
              <a:off x="6797240" y="3098268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err="1" smtClean="0">
                  <a:solidFill>
                    <a:srgbClr val="0000FF"/>
                  </a:solidFill>
                  <a:latin typeface="Corbel"/>
                  <a:ea typeface="+mn-ea"/>
                  <a:cs typeface="Corbel"/>
                </a:rPr>
                <a:t>n</a:t>
              </a:r>
              <a:endParaRPr lang="it-IT" sz="1200" b="1" dirty="0">
                <a:solidFill>
                  <a:srgbClr val="0000FF"/>
                </a:solidFill>
                <a:latin typeface="Corbel"/>
                <a:ea typeface="+mn-ea"/>
                <a:cs typeface="Corbel"/>
              </a:endParaRPr>
            </a:p>
          </p:txBody>
        </p:sp>
        <p:sp>
          <p:nvSpPr>
            <p:cNvPr id="84" name="CasellaDiTesto 83"/>
            <p:cNvSpPr txBox="1"/>
            <p:nvPr/>
          </p:nvSpPr>
          <p:spPr>
            <a:xfrm>
              <a:off x="7365710" y="3087453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dirty="0" err="1">
                  <a:solidFill>
                    <a:srgbClr val="0000FF"/>
                  </a:solidFill>
                  <a:latin typeface="Corbel"/>
                  <a:ea typeface="+mn-ea"/>
                  <a:cs typeface="Corbel"/>
                </a:rPr>
                <a:t>p</a:t>
              </a:r>
              <a:endParaRPr lang="it-IT" sz="1200" b="1" dirty="0">
                <a:solidFill>
                  <a:srgbClr val="0000FF"/>
                </a:solidFill>
                <a:latin typeface="Corbel"/>
                <a:ea typeface="+mn-ea"/>
                <a:cs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6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3342"/>
            <a:ext cx="2808313" cy="265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5709213" y="1035952"/>
            <a:ext cx="2451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4 MeV/A – HIE-ISOLDE</a:t>
            </a:r>
            <a:endParaRPr lang="it-IT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707904" y="620688"/>
            <a:ext cx="46245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i="1" dirty="0">
                <a:solidFill>
                  <a:srgbClr val="FF00FF"/>
                </a:solidFill>
                <a:latin typeface="Corbel"/>
                <a:cs typeface="Corbel"/>
              </a:rPr>
              <a:t>New </a:t>
            </a:r>
            <a:r>
              <a:rPr lang="en-US" sz="2400" b="1" i="1" dirty="0" err="1" smtClean="0">
                <a:solidFill>
                  <a:srgbClr val="FF00FF"/>
                </a:solidFill>
                <a:latin typeface="Corbel"/>
                <a:cs typeface="Corbel"/>
              </a:rPr>
              <a:t>exp</a:t>
            </a:r>
            <a:r>
              <a:rPr lang="en-US" sz="2400" b="1" i="1" dirty="0" smtClean="0">
                <a:solidFill>
                  <a:srgbClr val="FF00FF"/>
                </a:solidFill>
                <a:latin typeface="Corbel"/>
                <a:cs typeface="Corbel"/>
              </a:rPr>
              <a:t> at HIE-ISOLDE in 2017</a:t>
            </a:r>
          </a:p>
          <a:p>
            <a:r>
              <a:rPr lang="en-US" sz="2400" b="1" i="1" dirty="0">
                <a:solidFill>
                  <a:srgbClr val="FF00FF"/>
                </a:solidFill>
                <a:latin typeface="Corbel"/>
                <a:cs typeface="Corbel"/>
              </a:rPr>
              <a:t> </a:t>
            </a:r>
            <a:r>
              <a:rPr lang="en-US" sz="2400" b="1" i="1" dirty="0" smtClean="0">
                <a:solidFill>
                  <a:srgbClr val="FF00FF"/>
                </a:solidFill>
                <a:latin typeface="Corbel"/>
                <a:cs typeface="Corbel"/>
              </a:rPr>
              <a:t>     On  </a:t>
            </a:r>
            <a:r>
              <a:rPr lang="en-US" sz="2400" b="1" i="1" baseline="30000" dirty="0" smtClean="0">
                <a:solidFill>
                  <a:srgbClr val="FF00FF"/>
                </a:solidFill>
                <a:latin typeface="Corbel"/>
                <a:cs typeface="Corbel"/>
              </a:rPr>
              <a:t>133</a:t>
            </a:r>
            <a:r>
              <a:rPr lang="en-US" sz="2400" b="1" i="1" dirty="0" smtClean="0">
                <a:solidFill>
                  <a:srgbClr val="FF00FF"/>
                </a:solidFill>
                <a:latin typeface="Corbel"/>
                <a:cs typeface="Corbel"/>
              </a:rPr>
              <a:t>Sb</a:t>
            </a:r>
          </a:p>
          <a:p>
            <a:r>
              <a:rPr lang="en-US" sz="2400" i="1" dirty="0" smtClean="0">
                <a:solidFill>
                  <a:srgbClr val="FF00FF"/>
                </a:solidFill>
                <a:latin typeface="Corbel"/>
                <a:cs typeface="Corbel"/>
              </a:rPr>
              <a:t>      (complementary to EXILL results</a:t>
            </a:r>
          </a:p>
          <a:p>
            <a:r>
              <a:rPr lang="en-US" sz="2400" i="1" dirty="0">
                <a:solidFill>
                  <a:srgbClr val="FF00FF"/>
                </a:solidFill>
                <a:latin typeface="Corbel"/>
                <a:cs typeface="Corbel"/>
              </a:rPr>
              <a:t> </a:t>
            </a:r>
            <a:r>
              <a:rPr lang="en-US" sz="2400" i="1" dirty="0" smtClean="0">
                <a:solidFill>
                  <a:srgbClr val="FF00FF"/>
                </a:solidFill>
                <a:latin typeface="Corbel"/>
                <a:cs typeface="Corbel"/>
              </a:rPr>
              <a:t>      </a:t>
            </a:r>
            <a:r>
              <a:rPr lang="en-US" sz="2400" i="1" dirty="0" err="1" smtClean="0">
                <a:solidFill>
                  <a:srgbClr val="FF00FF"/>
                </a:solidFill>
                <a:latin typeface="Corbel"/>
                <a:cs typeface="Corbel"/>
              </a:rPr>
              <a:t>Spokepersons</a:t>
            </a:r>
            <a:r>
              <a:rPr lang="en-US" sz="2400" i="1" dirty="0" smtClean="0">
                <a:solidFill>
                  <a:srgbClr val="FF00FF"/>
                </a:solidFill>
                <a:latin typeface="Corbel"/>
                <a:cs typeface="Corbel"/>
              </a:rPr>
              <a:t> Milano)</a:t>
            </a:r>
            <a:endParaRPr lang="en-US" sz="2400" i="1" dirty="0">
              <a:solidFill>
                <a:srgbClr val="FF00FF"/>
              </a:solidFill>
              <a:latin typeface="Corbel"/>
              <a:cs typeface="Corbel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3707904" y="2341329"/>
            <a:ext cx="54614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i="1" dirty="0" smtClean="0">
                <a:solidFill>
                  <a:srgbClr val="FF00FF"/>
                </a:solidFill>
                <a:latin typeface="Corbel"/>
                <a:cs typeface="Corbel"/>
              </a:rPr>
              <a:t>Same Reaction Mechanism </a:t>
            </a:r>
          </a:p>
          <a:p>
            <a:r>
              <a:rPr lang="en-US" sz="2000" b="1" i="1" dirty="0">
                <a:solidFill>
                  <a:srgbClr val="FF00FF"/>
                </a:solidFill>
                <a:latin typeface="Corbel"/>
                <a:cs typeface="Corbel"/>
              </a:rPr>
              <a:t> </a:t>
            </a:r>
            <a:r>
              <a:rPr lang="en-US" sz="2000" b="1" i="1" dirty="0" smtClean="0">
                <a:solidFill>
                  <a:srgbClr val="FF00FF"/>
                </a:solidFill>
                <a:latin typeface="Corbel"/>
                <a:cs typeface="Corbel"/>
              </a:rPr>
              <a:t>     at CARIBU to reach </a:t>
            </a:r>
            <a:r>
              <a:rPr lang="en-US" sz="2000" b="1" i="1" baseline="30000" dirty="0" smtClean="0">
                <a:solidFill>
                  <a:srgbClr val="FF00FF"/>
                </a:solidFill>
                <a:latin typeface="Corbel"/>
                <a:cs typeface="Corbel"/>
              </a:rPr>
              <a:t>105,106</a:t>
            </a:r>
            <a:r>
              <a:rPr lang="en-US" sz="2000" b="1" i="1" dirty="0" smtClean="0">
                <a:solidFill>
                  <a:srgbClr val="FF00FF"/>
                </a:solidFill>
                <a:latin typeface="Corbel"/>
                <a:cs typeface="Corbel"/>
              </a:rPr>
              <a:t>Nb </a:t>
            </a:r>
          </a:p>
          <a:p>
            <a:r>
              <a:rPr lang="en-US" sz="2000" b="1" i="1" dirty="0">
                <a:solidFill>
                  <a:srgbClr val="FF00FF"/>
                </a:solidFill>
                <a:latin typeface="Corbel"/>
                <a:cs typeface="Corbel"/>
              </a:rPr>
              <a:t> </a:t>
            </a:r>
            <a:r>
              <a:rPr lang="en-US" sz="2000" b="1" i="1" dirty="0" smtClean="0">
                <a:solidFill>
                  <a:srgbClr val="FF00FF"/>
                </a:solidFill>
                <a:latin typeface="Corbel"/>
                <a:cs typeface="Corbel"/>
              </a:rPr>
              <a:t>     on stand by </a:t>
            </a:r>
            <a:r>
              <a:rPr lang="en-US" b="1" i="1" dirty="0" smtClean="0">
                <a:solidFill>
                  <a:srgbClr val="FF00FF"/>
                </a:solidFill>
                <a:latin typeface="Corbel"/>
                <a:cs typeface="Corbel"/>
              </a:rPr>
              <a:t>(too low beam intensity)</a:t>
            </a:r>
            <a:endParaRPr lang="en-US" b="1" i="1" dirty="0">
              <a:solidFill>
                <a:srgbClr val="FF00FF"/>
              </a:solidFill>
              <a:latin typeface="Corbel"/>
              <a:cs typeface="Corbel"/>
            </a:endParaRPr>
          </a:p>
        </p:txBody>
      </p:sp>
      <p:sp>
        <p:nvSpPr>
          <p:cNvPr id="17" name="Rectangle 3"/>
          <p:cNvSpPr/>
          <p:nvPr/>
        </p:nvSpPr>
        <p:spPr>
          <a:xfrm>
            <a:off x="35496" y="97081"/>
            <a:ext cx="7995298" cy="379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+mn-lt"/>
                <a:cs typeface="Symbol" charset="0"/>
              </a:rPr>
              <a:t>Da </a:t>
            </a:r>
            <a:r>
              <a:rPr lang="en-US" sz="3200" b="1" dirty="0" err="1" smtClean="0">
                <a:solidFill>
                  <a:srgbClr val="FF0000"/>
                </a:solidFill>
                <a:latin typeface="+mn-lt"/>
                <a:cs typeface="Symbol" charset="0"/>
              </a:rPr>
              <a:t>Autunno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cs typeface="Symbol" charset="0"/>
              </a:rPr>
              <a:t> 2015: </a:t>
            </a:r>
            <a:r>
              <a:rPr lang="en-US" sz="3200" b="1" dirty="0" smtClean="0">
                <a:solidFill>
                  <a:srgbClr val="FF0000"/>
                </a:solidFill>
                <a:latin typeface="Corbel" charset="0"/>
              </a:rPr>
              <a:t>HIE-ISOLDE (&gt; 4-5 MeV/A)</a:t>
            </a:r>
            <a:endParaRPr lang="en-US" sz="3200" b="1" dirty="0">
              <a:solidFill>
                <a:srgbClr val="FF0000"/>
              </a:solidFill>
              <a:latin typeface="Corbel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961435" y="54868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orbel"/>
                <a:cs typeface="Corbel"/>
              </a:rPr>
              <a:t>MINIBALL+T-REX</a:t>
            </a:r>
            <a:endParaRPr lang="it-IT" dirty="0"/>
          </a:p>
        </p:txBody>
      </p:sp>
      <p:grpSp>
        <p:nvGrpSpPr>
          <p:cNvPr id="23" name="Group 24"/>
          <p:cNvGrpSpPr/>
          <p:nvPr/>
        </p:nvGrpSpPr>
        <p:grpSpPr>
          <a:xfrm>
            <a:off x="0" y="3573016"/>
            <a:ext cx="9252520" cy="3453433"/>
            <a:chOff x="0" y="4437111"/>
            <a:chExt cx="9252520" cy="3453433"/>
          </a:xfrm>
          <a:effectLst/>
        </p:grpSpPr>
        <p:sp>
          <p:nvSpPr>
            <p:cNvPr id="27" name="Rectangle 23"/>
            <p:cNvSpPr/>
            <p:nvPr/>
          </p:nvSpPr>
          <p:spPr>
            <a:xfrm>
              <a:off x="0" y="4581127"/>
              <a:ext cx="9144000" cy="3309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12"/>
            <p:cNvSpPr/>
            <p:nvPr/>
          </p:nvSpPr>
          <p:spPr>
            <a:xfrm>
              <a:off x="107504" y="4437111"/>
              <a:ext cx="6768752" cy="1723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28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</a:p>
            <a:p>
              <a:pPr>
                <a:lnSpc>
                  <a:spcPct val="50000"/>
                </a:lnSpc>
              </a:pPr>
              <a:r>
                <a:rPr lang="en-US" sz="2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New</a:t>
              </a:r>
              <a:r>
                <a:rPr lang="en-US" sz="2400" dirty="0" smtClean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en-US" sz="2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reaction </a:t>
              </a:r>
              <a:r>
                <a:rPr lang="en-US" sz="2400" b="1" dirty="0">
                  <a:solidFill>
                    <a:srgbClr val="0000FF"/>
                  </a:solidFill>
                  <a:latin typeface="Corbel"/>
                  <a:cs typeface="Corbel"/>
                </a:rPr>
                <a:t>mechanism </a:t>
              </a:r>
              <a:r>
                <a:rPr lang="en-US" sz="2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- </a:t>
              </a:r>
              <a:r>
                <a:rPr lang="en-US" sz="2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CLUSTER TRANSFER </a:t>
              </a:r>
              <a:r>
                <a:rPr lang="en-US" sz="24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- </a:t>
              </a:r>
              <a:endParaRPr lang="en-US" sz="24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r>
                <a:rPr lang="en-US" dirty="0" smtClean="0">
                  <a:solidFill>
                    <a:srgbClr val="0000FF"/>
                  </a:solidFill>
                  <a:latin typeface="Corbel"/>
                  <a:cs typeface="Corbel"/>
                </a:rPr>
                <a:t>with RIB’s to </a:t>
              </a:r>
              <a:r>
                <a:rPr lang="en-US" dirty="0">
                  <a:solidFill>
                    <a:srgbClr val="0000FF"/>
                  </a:solidFill>
                  <a:latin typeface="Corbel"/>
                  <a:cs typeface="Corbel"/>
                </a:rPr>
                <a:t>populate neutron-rich nuclei</a:t>
              </a:r>
            </a:p>
            <a:p>
              <a:r>
                <a:rPr lang="en-US" dirty="0">
                  <a:solidFill>
                    <a:srgbClr val="0000FF"/>
                  </a:solidFill>
                  <a:latin typeface="Corbel"/>
                  <a:cs typeface="Corbel"/>
                </a:rPr>
                <a:t>at medium-high energy and </a:t>
              </a:r>
              <a:r>
                <a:rPr lang="en-US" dirty="0" smtClean="0">
                  <a:solidFill>
                    <a:srgbClr val="0000FF"/>
                  </a:solidFill>
                  <a:latin typeface="Corbel"/>
                  <a:cs typeface="Corbel"/>
                </a:rPr>
                <a:t>spin</a:t>
              </a:r>
            </a:p>
            <a:p>
              <a:endParaRPr lang="en-US" sz="8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r>
                <a:rPr lang="en-US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Pilot </a:t>
              </a:r>
              <a:r>
                <a:rPr lang="en-US" sz="2000" b="1" dirty="0">
                  <a:solidFill>
                    <a:srgbClr val="0000FF"/>
                  </a:solidFill>
                  <a:latin typeface="Corbel"/>
                  <a:cs typeface="Corbel"/>
                </a:rPr>
                <a:t>Experiment </a:t>
              </a:r>
              <a:r>
                <a:rPr lang="en-US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@ REX-ISOLDE</a:t>
              </a:r>
              <a:endParaRPr lang="en-US" sz="2000" b="1" dirty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endParaRPr lang="en-US" sz="1600" dirty="0" smtClean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29" name="Rectangle 13"/>
            <p:cNvSpPr/>
            <p:nvPr/>
          </p:nvSpPr>
          <p:spPr>
            <a:xfrm>
              <a:off x="6546688" y="5157191"/>
              <a:ext cx="263382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000" b="1" i="1" baseline="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ea typeface="ＭＳ Ｐゴシック" charset="0"/>
                  <a:cs typeface="Corbel"/>
                </a:rPr>
                <a:t>A</a:t>
              </a:r>
              <a:r>
                <a:rPr lang="en-US" sz="20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ea typeface="ＭＳ Ｐゴシック" charset="0"/>
                  <a:cs typeface="Corbel"/>
                </a:rPr>
                <a:t>X + </a:t>
              </a:r>
              <a:r>
                <a:rPr lang="en-US" sz="2000" b="1" i="1" baseline="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ea typeface="ＭＳ Ｐゴシック" charset="0"/>
                  <a:cs typeface="Corbel"/>
                </a:rPr>
                <a:t>7</a:t>
              </a:r>
              <a:r>
                <a:rPr lang="en-US" sz="20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ea typeface="ＭＳ Ｐゴシック" charset="0"/>
                  <a:cs typeface="Corbel"/>
                </a:rPr>
                <a:t>Li </a:t>
              </a:r>
              <a:r>
                <a:rPr lang="en-US" sz="20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ea typeface="ＭＳ Ｐゴシック" charset="0"/>
                  <a:cs typeface="Corbel"/>
                  <a:sym typeface="Wingdings"/>
                </a:rPr>
                <a:t> (</a:t>
              </a:r>
              <a:r>
                <a:rPr lang="en-US" sz="2000" b="1" i="1" baseline="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ea typeface="ＭＳ Ｐゴシック" charset="0"/>
                  <a:cs typeface="Corbel"/>
                </a:rPr>
                <a:t>A</a:t>
              </a:r>
              <a:r>
                <a:rPr lang="en-US" sz="20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ea typeface="ＭＳ Ｐゴシック" charset="0"/>
                  <a:cs typeface="Corbel"/>
                </a:rPr>
                <a:t>X + t)  + </a:t>
              </a:r>
              <a:r>
                <a:rPr lang="en-US" sz="20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ＭＳ Ｐゴシック" charset="0"/>
                  <a:cs typeface="Symbol" charset="2"/>
                </a:rPr>
                <a:t>a</a:t>
              </a:r>
            </a:p>
            <a:p>
              <a:pPr eaLnBrk="1" hangingPunct="1">
                <a:defRPr/>
              </a:pPr>
              <a:r>
                <a:rPr lang="en-US" sz="20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ea typeface="ＭＳ Ｐゴシック" charset="0"/>
                  <a:cs typeface="Corbel"/>
                  <a:sym typeface="Wingdings"/>
                </a:rPr>
                <a:t>                 (</a:t>
              </a:r>
              <a:r>
                <a:rPr lang="en-US" sz="2000" b="1" i="1" baseline="30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ea typeface="ＭＳ Ｐゴシック" charset="0"/>
                  <a:cs typeface="Corbel"/>
                </a:rPr>
                <a:t>A</a:t>
              </a:r>
              <a:r>
                <a:rPr lang="en-US" sz="20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ea typeface="ＭＳ Ｐゴシック" charset="0"/>
                  <a:cs typeface="Corbel"/>
                </a:rPr>
                <a:t>X + </a:t>
              </a:r>
              <a:r>
                <a:rPr lang="en-US" sz="20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ea typeface="ＭＳ Ｐゴシック" charset="0"/>
                  <a:cs typeface="Symbol" charset="2"/>
                </a:rPr>
                <a:t>a</a:t>
              </a:r>
              <a:r>
                <a:rPr lang="en-US" sz="2000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rbel"/>
                  <a:ea typeface="ＭＳ Ｐゴシック" charset="0"/>
                  <a:cs typeface="Corbel"/>
                </a:rPr>
                <a:t>) + t</a:t>
              </a:r>
              <a:endParaRPr lang="en-US" sz="2000" b="1" dirty="0">
                <a:latin typeface="Corbel"/>
                <a:ea typeface="ＭＳ Ｐゴシック" charset="0"/>
                <a:cs typeface="Corbel"/>
              </a:endParaRPr>
            </a:p>
            <a:p>
              <a:pPr eaLnBrk="1" hangingPunct="1">
                <a:defRPr/>
              </a:pPr>
              <a:endParaRPr lang="en-US" sz="2000" b="1" dirty="0">
                <a:latin typeface="Symbol" charset="2"/>
                <a:ea typeface="ＭＳ Ｐゴシック" charset="0"/>
                <a:cs typeface="Symbol" charset="2"/>
              </a:endParaRPr>
            </a:p>
          </p:txBody>
        </p:sp>
        <p:pic>
          <p:nvPicPr>
            <p:cNvPr id="3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5925497"/>
              <a:ext cx="976014" cy="887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7"/>
            <p:cNvSpPr>
              <a:spLocks noChangeArrowheads="1"/>
            </p:cNvSpPr>
            <p:nvPr/>
          </p:nvSpPr>
          <p:spPr bwMode="auto">
            <a:xfrm>
              <a:off x="7277124" y="6021287"/>
              <a:ext cx="197539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 i="1" dirty="0">
                  <a:solidFill>
                    <a:srgbClr val="0000FF"/>
                  </a:solidFill>
                  <a:latin typeface="Corbel" charset="0"/>
                </a:rPr>
                <a:t>Weakly Bound Target</a:t>
              </a:r>
            </a:p>
            <a:p>
              <a:pPr eaLnBrk="1" hangingPunct="1"/>
              <a:r>
                <a:rPr lang="en-US" sz="1600" i="1" dirty="0">
                  <a:solidFill>
                    <a:srgbClr val="0000FF"/>
                  </a:solidFill>
                  <a:latin typeface="Corbel" charset="0"/>
                </a:rPr>
                <a:t>B.E.(</a:t>
              </a:r>
              <a:r>
                <a:rPr lang="en-US" sz="1600" i="1" dirty="0">
                  <a:solidFill>
                    <a:srgbClr val="0000FF"/>
                  </a:solidFill>
                  <a:latin typeface="Symbol" charset="0"/>
                </a:rPr>
                <a:t>a</a:t>
              </a:r>
              <a:r>
                <a:rPr lang="en-US" sz="1600" i="1" dirty="0">
                  <a:solidFill>
                    <a:srgbClr val="0000FF"/>
                  </a:solidFill>
                  <a:latin typeface="Corbel" charset="0"/>
                </a:rPr>
                <a:t>-t) = 2.5 </a:t>
              </a:r>
              <a:r>
                <a:rPr lang="en-US" sz="1600" i="1" dirty="0" smtClean="0">
                  <a:solidFill>
                    <a:srgbClr val="0000FF"/>
                  </a:solidFill>
                  <a:latin typeface="Corbel" charset="0"/>
                </a:rPr>
                <a:t>MeV</a:t>
              </a:r>
              <a:endParaRPr lang="en-US" sz="1600" i="1" dirty="0">
                <a:solidFill>
                  <a:srgbClr val="0000FF"/>
                </a:solidFill>
                <a:latin typeface="Corbel" charset="0"/>
              </a:endParaRPr>
            </a:p>
            <a:p>
              <a:pPr eaLnBrk="1" hangingPunct="1"/>
              <a:r>
                <a:rPr lang="en-US" sz="1600" b="1" i="1" dirty="0">
                  <a:solidFill>
                    <a:srgbClr val="0000FF"/>
                  </a:solidFill>
                  <a:latin typeface="Corbel" charset="0"/>
                </a:rPr>
                <a:t>Cluster Structure </a:t>
              </a:r>
              <a:endParaRPr lang="en-US" sz="1600" b="1" dirty="0"/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9353" r="7851" b="59229"/>
            <a:stretch/>
          </p:blipFill>
          <p:spPr bwMode="auto">
            <a:xfrm>
              <a:off x="179512" y="5880222"/>
              <a:ext cx="3344848" cy="1797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20"/>
            <p:cNvSpPr/>
            <p:nvPr/>
          </p:nvSpPr>
          <p:spPr>
            <a:xfrm>
              <a:off x="3203848" y="5964620"/>
              <a:ext cx="4896544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Corbel"/>
                  <a:cs typeface="Corbel"/>
                </a:rPr>
                <a:t>S. </a:t>
              </a:r>
              <a:r>
                <a:rPr lang="en-US" dirty="0" err="1" smtClean="0">
                  <a:solidFill>
                    <a:srgbClr val="0000FF"/>
                  </a:solidFill>
                  <a:latin typeface="Corbel"/>
                  <a:cs typeface="Corbel"/>
                </a:rPr>
                <a:t>Bottoni</a:t>
              </a:r>
              <a:r>
                <a:rPr lang="en-US" dirty="0" smtClean="0">
                  <a:solidFill>
                    <a:srgbClr val="0000FF"/>
                  </a:solidFill>
                  <a:latin typeface="Corbel"/>
                  <a:cs typeface="Corbel"/>
                </a:rPr>
                <a:t>, PhD-Thesis, Milano</a:t>
              </a:r>
            </a:p>
            <a:p>
              <a:pPr>
                <a:lnSpc>
                  <a:spcPct val="50000"/>
                </a:lnSpc>
              </a:pPr>
              <a:endParaRPr lang="en-US" dirty="0" smtClean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34" name="Rectangle 21"/>
            <p:cNvSpPr/>
            <p:nvPr/>
          </p:nvSpPr>
          <p:spPr>
            <a:xfrm>
              <a:off x="6300192" y="6885383"/>
              <a:ext cx="28803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u="sng" dirty="0" smtClean="0">
                  <a:solidFill>
                    <a:srgbClr val="FF00FF"/>
                  </a:solidFill>
                  <a:latin typeface="Corbel"/>
                  <a:cs typeface="Corbel"/>
                </a:rPr>
                <a:t>Future  Applications</a:t>
              </a:r>
            </a:p>
            <a:p>
              <a:pPr algn="ctr"/>
              <a:r>
                <a:rPr lang="en-US" sz="2400" b="1" i="1" u="sng" dirty="0" smtClean="0">
                  <a:solidFill>
                    <a:srgbClr val="FF00FF"/>
                  </a:solidFill>
                  <a:latin typeface="Corbel"/>
                  <a:cs typeface="Corbel"/>
                </a:rPr>
                <a:t> at SPES (2 LOIs)</a:t>
              </a:r>
              <a:endParaRPr lang="en-US" sz="2400" b="1" i="1" u="sng" dirty="0">
                <a:solidFill>
                  <a:srgbClr val="FF00FF"/>
                </a:solidFill>
              </a:endParaRPr>
            </a:p>
          </p:txBody>
        </p:sp>
      </p:grpSp>
      <p:sp>
        <p:nvSpPr>
          <p:cNvPr id="35" name="Rettangolo 34"/>
          <p:cNvSpPr/>
          <p:nvPr/>
        </p:nvSpPr>
        <p:spPr>
          <a:xfrm>
            <a:off x="5709213" y="7444664"/>
            <a:ext cx="2451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4 MeV/A – HIE-ISOLDE</a:t>
            </a:r>
            <a:endParaRPr lang="it-IT" dirty="0">
              <a:solidFill>
                <a:srgbClr val="0000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3382055" y="5445224"/>
            <a:ext cx="18838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600" dirty="0" smtClean="0">
                <a:solidFill>
                  <a:srgbClr val="0000FF"/>
                </a:solidFill>
                <a:latin typeface="Calibri"/>
              </a:rPr>
              <a:t>PRC92</a:t>
            </a:r>
            <a:r>
              <a:rPr lang="it-IT" sz="1600" dirty="0">
                <a:solidFill>
                  <a:srgbClr val="0000FF"/>
                </a:solidFill>
                <a:latin typeface="Calibri"/>
              </a:rPr>
              <a:t>(2015)024322</a:t>
            </a:r>
          </a:p>
        </p:txBody>
      </p:sp>
    </p:spTree>
    <p:extLst>
      <p:ext uri="{BB962C8B-B14F-4D97-AF65-F5344CB8AC3E}">
        <p14:creationId xmlns:p14="http://schemas.microsoft.com/office/powerpoint/2010/main" val="176071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96" y="228"/>
            <a:ext cx="6320159" cy="7140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70000"/>
              </a:lnSpc>
            </a:pPr>
            <a:r>
              <a:rPr lang="en-US" sz="3200" b="1" dirty="0">
                <a:solidFill>
                  <a:srgbClr val="FF0000"/>
                </a:solidFill>
                <a:latin typeface="Symbol" charset="0"/>
                <a:cs typeface="Symbol" charset="0"/>
              </a:rPr>
              <a:t>b</a:t>
            </a:r>
            <a:r>
              <a:rPr lang="en-US" sz="3200" b="1" dirty="0">
                <a:solidFill>
                  <a:srgbClr val="FF0000"/>
                </a:solidFill>
                <a:latin typeface="Corbel" charset="0"/>
              </a:rPr>
              <a:t>-decay </a:t>
            </a:r>
            <a:r>
              <a:rPr lang="en-US" sz="3200" b="1" dirty="0" smtClean="0">
                <a:solidFill>
                  <a:srgbClr val="FF0000"/>
                </a:solidFill>
                <a:latin typeface="Corbel" charset="0"/>
              </a:rPr>
              <a:t>Studies @ ISOLDE (CERN)</a:t>
            </a:r>
          </a:p>
          <a:p>
            <a:pPr lvl="0">
              <a:lnSpc>
                <a:spcPct val="70000"/>
              </a:lnSpc>
            </a:pPr>
            <a:r>
              <a:rPr lang="en-US" sz="2400" dirty="0" smtClean="0">
                <a:solidFill>
                  <a:srgbClr val="0000FF"/>
                </a:solidFill>
                <a:latin typeface="Corbel" charset="0"/>
              </a:rPr>
              <a:t>G. </a:t>
            </a:r>
            <a:r>
              <a:rPr lang="en-US" sz="2400" dirty="0" err="1" smtClean="0">
                <a:solidFill>
                  <a:srgbClr val="0000FF"/>
                </a:solidFill>
                <a:latin typeface="Corbel" charset="0"/>
              </a:rPr>
              <a:t>Benzoni</a:t>
            </a:r>
            <a:r>
              <a:rPr lang="en-US" sz="2400" dirty="0" smtClean="0">
                <a:solidFill>
                  <a:srgbClr val="0000FF"/>
                </a:solidFill>
                <a:latin typeface="Corbel" charset="0"/>
              </a:rPr>
              <a:t> et al., </a:t>
            </a:r>
            <a:r>
              <a:rPr lang="is-IS" sz="2400" dirty="0" smtClean="0">
                <a:solidFill>
                  <a:srgbClr val="0000FF"/>
                </a:solidFill>
                <a:latin typeface="Corbel" charset="0"/>
              </a:rPr>
              <a:t>…</a:t>
            </a:r>
            <a:endParaRPr lang="en-US" sz="2400" dirty="0">
              <a:solidFill>
                <a:srgbClr val="0000FF"/>
              </a:solidFill>
              <a:latin typeface="Corbe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764704"/>
            <a:ext cx="54151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Corbel"/>
                <a:cs typeface="Corbel"/>
              </a:rPr>
              <a:t>Studies of </a:t>
            </a:r>
            <a:r>
              <a:rPr lang="en-US" sz="2400" baseline="30000" dirty="0" smtClean="0">
                <a:solidFill>
                  <a:srgbClr val="0000FF"/>
                </a:solidFill>
                <a:latin typeface="Corbel"/>
                <a:cs typeface="Corbel"/>
              </a:rPr>
              <a:t>150-152</a:t>
            </a:r>
            <a:r>
              <a:rPr lang="en-US" sz="2400" dirty="0" smtClean="0">
                <a:solidFill>
                  <a:srgbClr val="0000FF"/>
                </a:solidFill>
                <a:latin typeface="Corbel"/>
                <a:cs typeface="Corbel"/>
              </a:rPr>
              <a:t>Ba via by </a:t>
            </a:r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sz="2400" dirty="0">
                <a:solidFill>
                  <a:srgbClr val="0000FF"/>
                </a:solidFill>
                <a:latin typeface="Corbel"/>
                <a:cs typeface="Corbel"/>
              </a:rPr>
              <a:t>-decay </a:t>
            </a:r>
            <a:r>
              <a:rPr lang="en-US" sz="2400" baseline="30000" dirty="0" smtClean="0">
                <a:solidFill>
                  <a:srgbClr val="0000FF"/>
                </a:solidFill>
                <a:latin typeface="Corbel"/>
                <a:cs typeface="Corbel"/>
              </a:rPr>
              <a:t>150-152</a:t>
            </a:r>
            <a:r>
              <a:rPr lang="en-US" sz="2400" dirty="0" smtClean="0">
                <a:solidFill>
                  <a:srgbClr val="0000FF"/>
                </a:solidFill>
                <a:latin typeface="Corbel"/>
                <a:cs typeface="Corbel"/>
              </a:rPr>
              <a:t>Cs</a:t>
            </a:r>
            <a:endParaRPr lang="en-US" sz="2400" dirty="0">
              <a:solidFill>
                <a:srgbClr val="0000FF"/>
              </a:solidFill>
              <a:latin typeface="Corbel"/>
              <a:cs typeface="Corbel"/>
            </a:endParaRP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CasellaDiTesto 1"/>
          <p:cNvSpPr txBox="1"/>
          <p:nvPr/>
        </p:nvSpPr>
        <p:spPr>
          <a:xfrm>
            <a:off x="251522" y="803144"/>
            <a:ext cx="5904654" cy="211134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</a:pPr>
            <a:endParaRPr lang="en-US" sz="8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Corbel"/>
                <a:cs typeface="Corbel"/>
              </a:rPr>
              <a:t>High intensity </a:t>
            </a:r>
            <a:r>
              <a:rPr lang="en-US" sz="2000" baseline="30000" dirty="0" smtClean="0">
                <a:solidFill>
                  <a:srgbClr val="0000FF"/>
                </a:solidFill>
                <a:latin typeface="Corbel"/>
                <a:cs typeface="Corbel"/>
              </a:rPr>
              <a:t>150-152</a:t>
            </a:r>
            <a:r>
              <a:rPr lang="en-US" sz="2000" dirty="0" smtClean="0">
                <a:solidFill>
                  <a:srgbClr val="0000FF"/>
                </a:solidFill>
                <a:latin typeface="Corbel"/>
                <a:cs typeface="Corbel"/>
              </a:rPr>
              <a:t>Cs beams are unique to ISOLDE </a:t>
            </a:r>
          </a:p>
          <a:p>
            <a:pPr>
              <a:lnSpc>
                <a:spcPct val="70000"/>
              </a:lnSpc>
            </a:pPr>
            <a:endParaRPr lang="en-US" sz="1600" b="1" dirty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1600" dirty="0" smtClean="0">
                <a:latin typeface="Corbel"/>
                <a:cs typeface="Corbel"/>
              </a:rPr>
              <a:t>ISOLDE Decay Station in phase1 configuration </a:t>
            </a:r>
          </a:p>
          <a:p>
            <a:r>
              <a:rPr lang="en-US" sz="1600" dirty="0" smtClean="0">
                <a:latin typeface="Corbel"/>
                <a:cs typeface="Corbel"/>
              </a:rPr>
              <a:t>4 </a:t>
            </a:r>
            <a:r>
              <a:rPr lang="en-US" sz="1600" dirty="0" err="1" smtClean="0">
                <a:latin typeface="Corbel"/>
                <a:cs typeface="Corbel"/>
              </a:rPr>
              <a:t>HPGe</a:t>
            </a:r>
            <a:r>
              <a:rPr lang="en-US" sz="1600" dirty="0" smtClean="0">
                <a:latin typeface="Corbel"/>
                <a:cs typeface="Corbel"/>
              </a:rPr>
              <a:t> + LEP + 4 FAST-TIMING </a:t>
            </a:r>
            <a:r>
              <a:rPr lang="en-US" sz="1600" dirty="0">
                <a:latin typeface="Corbel"/>
                <a:cs typeface="Corbel"/>
              </a:rPr>
              <a:t>detectors LaBr</a:t>
            </a:r>
            <a:r>
              <a:rPr lang="en-US" sz="1600" baseline="-25000" dirty="0">
                <a:latin typeface="Corbel"/>
                <a:cs typeface="Corbel"/>
              </a:rPr>
              <a:t>3</a:t>
            </a:r>
            <a:r>
              <a:rPr lang="en-US" sz="1600" dirty="0">
                <a:latin typeface="Corbel"/>
                <a:cs typeface="Corbel"/>
              </a:rPr>
              <a:t> </a:t>
            </a:r>
            <a:endParaRPr lang="en-US" sz="1600" dirty="0" smtClean="0">
              <a:latin typeface="Corbel"/>
              <a:cs typeface="Corbel"/>
            </a:endParaRPr>
          </a:p>
          <a:p>
            <a:pPr>
              <a:lnSpc>
                <a:spcPct val="50000"/>
              </a:lnSpc>
            </a:pPr>
            <a:endParaRPr lang="en-US" sz="1600" dirty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       Measurements of </a:t>
            </a:r>
            <a:r>
              <a:rPr lang="en-US" b="1" i="1" dirty="0" err="1" smtClean="0">
                <a:solidFill>
                  <a:srgbClr val="0000FF"/>
                </a:solidFill>
                <a:latin typeface="Corbel"/>
                <a:cs typeface="Corbel"/>
              </a:rPr>
              <a:t>halflives</a:t>
            </a:r>
            <a:r>
              <a:rPr lang="en-US" b="1" i="1" dirty="0" smtClean="0">
                <a:solidFill>
                  <a:srgbClr val="0000FF"/>
                </a:solidFill>
                <a:latin typeface="Corbel"/>
                <a:cs typeface="Corbel"/>
              </a:rPr>
              <a:t> of decay and </a:t>
            </a:r>
            <a:r>
              <a:rPr lang="en-US" b="1" i="1" dirty="0" err="1" smtClean="0">
                <a:solidFill>
                  <a:srgbClr val="0000FF"/>
                </a:solidFill>
                <a:latin typeface="Corbel"/>
                <a:cs typeface="Corbel"/>
              </a:rPr>
              <a:t>P</a:t>
            </a:r>
            <a:r>
              <a:rPr lang="en-US" b="1" i="1" baseline="-25000" dirty="0" err="1" smtClean="0">
                <a:solidFill>
                  <a:srgbClr val="0000FF"/>
                </a:solidFill>
                <a:latin typeface="Corbel"/>
                <a:cs typeface="Corbel"/>
              </a:rPr>
              <a:t>n</a:t>
            </a:r>
            <a:endParaRPr lang="en-US" b="1" i="1" baseline="-250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       Information on </a:t>
            </a:r>
            <a:r>
              <a:rPr lang="en-US" b="1" i="1" dirty="0" smtClean="0">
                <a:solidFill>
                  <a:srgbClr val="0000FF"/>
                </a:solidFill>
                <a:latin typeface="Corbel"/>
                <a:cs typeface="Corbel"/>
              </a:rPr>
              <a:t>low-lying levels (OCTUPOLES) </a:t>
            </a:r>
            <a:r>
              <a:rPr lang="en-US" b="1" i="1" dirty="0">
                <a:solidFill>
                  <a:srgbClr val="0000FF"/>
                </a:solidFill>
                <a:latin typeface="Corbel"/>
                <a:cs typeface="Corbel"/>
              </a:rPr>
              <a:t>in </a:t>
            </a:r>
            <a:r>
              <a:rPr lang="en-US" b="1" i="1" baseline="30000" dirty="0">
                <a:solidFill>
                  <a:srgbClr val="0000FF"/>
                </a:solidFill>
                <a:latin typeface="Corbel"/>
                <a:cs typeface="Corbel"/>
              </a:rPr>
              <a:t>150-152</a:t>
            </a:r>
            <a:r>
              <a:rPr lang="en-US" b="1" i="1" dirty="0">
                <a:solidFill>
                  <a:srgbClr val="0000FF"/>
                </a:solidFill>
                <a:latin typeface="Corbel"/>
                <a:cs typeface="Corbel"/>
              </a:rPr>
              <a:t>Ba </a:t>
            </a:r>
            <a:endParaRPr lang="en-US" sz="1600" dirty="0" smtClean="0">
              <a:solidFill>
                <a:srgbClr val="0000FF"/>
              </a:solidFill>
              <a:latin typeface="Corbel"/>
              <a:cs typeface="Corbe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8563" t="14395" r="1181" b="5906"/>
          <a:stretch>
            <a:fillRect/>
          </a:stretch>
        </p:blipFill>
        <p:spPr bwMode="auto">
          <a:xfrm>
            <a:off x="6542916" y="517322"/>
            <a:ext cx="2528460" cy="212888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228184" y="3493457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 i="1" u="sng" dirty="0" smtClean="0">
                <a:solidFill>
                  <a:srgbClr val="FF00FF"/>
                </a:solidFill>
                <a:latin typeface="Corbel"/>
                <a:cs typeface="Corbel"/>
              </a:rPr>
              <a:t>Important Activity </a:t>
            </a:r>
          </a:p>
          <a:p>
            <a:pPr algn="r"/>
            <a:r>
              <a:rPr lang="en-US" sz="2000" b="1" i="1" u="sng" dirty="0" smtClean="0">
                <a:solidFill>
                  <a:srgbClr val="FF00FF"/>
                </a:solidFill>
                <a:latin typeface="Corbel"/>
                <a:cs typeface="Corbel"/>
              </a:rPr>
              <a:t>for Development of </a:t>
            </a:r>
          </a:p>
          <a:p>
            <a:pPr algn="r"/>
            <a:r>
              <a:rPr lang="en-US" sz="2000" b="1" i="1" u="sng" dirty="0" smtClean="0">
                <a:solidFill>
                  <a:srgbClr val="FF00FF"/>
                </a:solidFill>
                <a:latin typeface="Corbel"/>
                <a:cs typeface="Corbel"/>
              </a:rPr>
              <a:t>decay-station for SPES</a:t>
            </a:r>
            <a:endParaRPr lang="en-US" sz="2000" b="1" i="1" u="sng" dirty="0">
              <a:solidFill>
                <a:srgbClr val="FF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95109" y="116632"/>
            <a:ext cx="2302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FF"/>
                </a:solidFill>
                <a:latin typeface="Corbel"/>
                <a:cs typeface="Corbel"/>
              </a:rPr>
              <a:t>New Decay Station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90074" y="557984"/>
            <a:ext cx="753308" cy="493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b="1" i="1" dirty="0" smtClean="0">
                <a:solidFill>
                  <a:srgbClr val="FF00FF"/>
                </a:solidFill>
                <a:latin typeface="Corbel"/>
                <a:cs typeface="Corbel"/>
              </a:rPr>
              <a:t>July</a:t>
            </a:r>
          </a:p>
          <a:p>
            <a:pPr algn="r">
              <a:lnSpc>
                <a:spcPct val="70000"/>
              </a:lnSpc>
            </a:pPr>
            <a:r>
              <a:rPr lang="en-US" b="1" i="1" dirty="0" smtClean="0">
                <a:solidFill>
                  <a:srgbClr val="FF00FF"/>
                </a:solidFill>
                <a:latin typeface="Corbel"/>
                <a:cs typeface="Corbel"/>
              </a:rPr>
              <a:t> 2014</a:t>
            </a:r>
            <a:endParaRPr lang="en-US" i="1" dirty="0">
              <a:solidFill>
                <a:srgbClr val="FF00FF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545" y="4749494"/>
            <a:ext cx="1555455" cy="210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/>
          <a:stretch/>
        </p:blipFill>
        <p:spPr bwMode="auto">
          <a:xfrm>
            <a:off x="323528" y="3039566"/>
            <a:ext cx="5611957" cy="348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560614" y="2610648"/>
            <a:ext cx="252028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FF0000"/>
                </a:solidFill>
              </a:rPr>
              <a:t>Recovery</a:t>
            </a:r>
            <a:r>
              <a:rPr lang="it-IT" sz="2000" b="1" dirty="0" smtClean="0">
                <a:solidFill>
                  <a:srgbClr val="FF0000"/>
                </a:solidFill>
              </a:rPr>
              <a:t> in 2016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6557918"/>
            <a:ext cx="691828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7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Corbel" charset="0"/>
              </a:rPr>
              <a:t>Additional activity on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  <a:latin typeface="Corbel" charset="0"/>
              </a:rPr>
              <a:t>-decay at RIKEN </a:t>
            </a:r>
            <a:r>
              <a:rPr lang="en-US" sz="2000" dirty="0" smtClean="0">
                <a:solidFill>
                  <a:srgbClr val="0000FF"/>
                </a:solidFill>
                <a:latin typeface="Corbel" charset="0"/>
              </a:rPr>
              <a:t>(G</a:t>
            </a:r>
            <a:r>
              <a:rPr lang="en-US" sz="2000" dirty="0">
                <a:solidFill>
                  <a:srgbClr val="0000FF"/>
                </a:solidFill>
                <a:latin typeface="Corbel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latin typeface="Corbel" charset="0"/>
              </a:rPr>
              <a:t>Benzoni</a:t>
            </a:r>
            <a:r>
              <a:rPr lang="en-US" sz="2000" dirty="0">
                <a:solidFill>
                  <a:srgbClr val="0000FF"/>
                </a:solidFill>
                <a:latin typeface="Corbel" charset="0"/>
              </a:rPr>
              <a:t> et al., </a:t>
            </a:r>
            <a:r>
              <a:rPr lang="is-IS" sz="2000" dirty="0" smtClean="0">
                <a:solidFill>
                  <a:srgbClr val="0000FF"/>
                </a:solidFill>
                <a:latin typeface="Corbel" charset="0"/>
              </a:rPr>
              <a:t>…)</a:t>
            </a:r>
            <a:endParaRPr lang="en-US" sz="2000" dirty="0">
              <a:solidFill>
                <a:srgbClr val="0000FF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0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352928" cy="355707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</a:rPr>
              <a:t>Richieste</a:t>
            </a:r>
            <a:r>
              <a:rPr lang="en-US" sz="3200" b="1" dirty="0" smtClean="0">
                <a:solidFill>
                  <a:srgbClr val="0000FF"/>
                </a:solidFill>
              </a:rPr>
              <a:t> di </a:t>
            </a:r>
            <a:r>
              <a:rPr lang="en-US" sz="3200" b="1" dirty="0" err="1" smtClean="0">
                <a:solidFill>
                  <a:srgbClr val="0000FF"/>
                </a:solidFill>
              </a:rPr>
              <a:t>meccanica</a:t>
            </a:r>
            <a:r>
              <a:rPr lang="en-US" sz="3200" b="1" dirty="0" smtClean="0">
                <a:solidFill>
                  <a:srgbClr val="0000FF"/>
                </a:solidFill>
              </a:rPr>
              <a:t> 2017 –TAPE Station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8313" y="808733"/>
            <a:ext cx="7725427" cy="5287267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>
                <a:solidFill>
                  <a:srgbClr val="0000FF"/>
                </a:solidFill>
              </a:rPr>
              <a:t>* </a:t>
            </a:r>
            <a:r>
              <a:rPr lang="en-US" sz="1800" dirty="0" err="1" smtClean="0">
                <a:solidFill>
                  <a:srgbClr val="0000FF"/>
                </a:solidFill>
              </a:rPr>
              <a:t>Realizzazione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della</a:t>
            </a:r>
            <a:r>
              <a:rPr lang="en-US" sz="1800" dirty="0" smtClean="0">
                <a:solidFill>
                  <a:srgbClr val="0000FF"/>
                </a:solidFill>
              </a:rPr>
              <a:t> camera di </a:t>
            </a:r>
            <a:r>
              <a:rPr lang="en-US" sz="1800" dirty="0" err="1" smtClean="0">
                <a:solidFill>
                  <a:srgbClr val="0000FF"/>
                </a:solidFill>
              </a:rPr>
              <a:t>alloggiamento</a:t>
            </a:r>
            <a:r>
              <a:rPr lang="en-US" sz="1800" dirty="0" smtClean="0">
                <a:solidFill>
                  <a:srgbClr val="0000FF"/>
                </a:solidFill>
              </a:rPr>
              <a:t> del </a:t>
            </a:r>
            <a:r>
              <a:rPr lang="en-US" sz="1800" dirty="0" err="1" smtClean="0">
                <a:solidFill>
                  <a:srgbClr val="0000FF"/>
                </a:solidFill>
              </a:rPr>
              <a:t>nastro</a:t>
            </a:r>
            <a:r>
              <a:rPr lang="en-US" sz="1800" dirty="0" smtClean="0">
                <a:solidFill>
                  <a:srgbClr val="0000FF"/>
                </a:solidFill>
              </a:rPr>
              <a:t> per b-decay Tape Station</a:t>
            </a:r>
          </a:p>
          <a:p>
            <a:pPr algn="l"/>
            <a:endParaRPr lang="en-US" sz="1800" dirty="0" smtClean="0">
              <a:solidFill>
                <a:srgbClr val="0000FF"/>
              </a:solidFill>
            </a:endParaRPr>
          </a:p>
          <a:p>
            <a:pPr algn="l"/>
            <a:endParaRPr lang="en-US" sz="1800" dirty="0">
              <a:solidFill>
                <a:srgbClr val="0000FF"/>
              </a:solidFill>
            </a:endParaRPr>
          </a:p>
          <a:p>
            <a:pPr algn="l"/>
            <a:endParaRPr lang="en-US" sz="1800" dirty="0" smtClean="0">
              <a:solidFill>
                <a:srgbClr val="0000FF"/>
              </a:solidFill>
            </a:endParaRPr>
          </a:p>
          <a:p>
            <a:pPr algn="l"/>
            <a:endParaRPr lang="en-US" sz="1800" dirty="0">
              <a:solidFill>
                <a:srgbClr val="0000FF"/>
              </a:solidFill>
            </a:endParaRPr>
          </a:p>
          <a:p>
            <a:pPr algn="l"/>
            <a:endParaRPr lang="en-US" sz="1800" dirty="0" smtClean="0">
              <a:solidFill>
                <a:srgbClr val="0000FF"/>
              </a:solidFill>
            </a:endParaRPr>
          </a:p>
          <a:p>
            <a:pPr algn="l"/>
            <a:endParaRPr lang="en-US" sz="1800" dirty="0">
              <a:solidFill>
                <a:srgbClr val="0000FF"/>
              </a:solidFill>
            </a:endParaRPr>
          </a:p>
          <a:p>
            <a:pPr algn="l"/>
            <a:endParaRPr lang="en-US" sz="1800" dirty="0" smtClean="0">
              <a:solidFill>
                <a:srgbClr val="0000FF"/>
              </a:solidFill>
            </a:endParaRPr>
          </a:p>
          <a:p>
            <a:pPr algn="l"/>
            <a:endParaRPr lang="en-US" sz="1800" dirty="0" smtClean="0">
              <a:solidFill>
                <a:srgbClr val="0000FF"/>
              </a:solidFill>
            </a:endParaRPr>
          </a:p>
          <a:p>
            <a:pPr algn="l"/>
            <a:endParaRPr lang="en-US" sz="1800" dirty="0">
              <a:solidFill>
                <a:srgbClr val="0000FF"/>
              </a:solidFill>
            </a:endParaRPr>
          </a:p>
          <a:p>
            <a:pPr algn="l"/>
            <a:r>
              <a:rPr lang="en-US" sz="1800" dirty="0" smtClean="0">
                <a:solidFill>
                  <a:srgbClr val="0000FF"/>
                </a:solidFill>
              </a:rPr>
              <a:t>* </a:t>
            </a:r>
            <a:r>
              <a:rPr lang="en-US" sz="1800" dirty="0" err="1">
                <a:solidFill>
                  <a:srgbClr val="0000FF"/>
                </a:solidFill>
              </a:rPr>
              <a:t>Progettazione</a:t>
            </a:r>
            <a:r>
              <a:rPr lang="en-US" sz="1800" dirty="0">
                <a:solidFill>
                  <a:srgbClr val="0000FF"/>
                </a:solidFill>
              </a:rPr>
              <a:t> camera di scattering per b-decay Tape Station @SPES</a:t>
            </a:r>
          </a:p>
          <a:p>
            <a:pPr algn="l"/>
            <a:r>
              <a:rPr lang="en-US" sz="1800" dirty="0" smtClean="0">
                <a:solidFill>
                  <a:srgbClr val="0000FF"/>
                </a:solidFill>
              </a:rPr>
              <a:t>* </a:t>
            </a:r>
            <a:r>
              <a:rPr lang="en-US" sz="1800" dirty="0" err="1" smtClean="0">
                <a:solidFill>
                  <a:srgbClr val="0000FF"/>
                </a:solidFill>
              </a:rPr>
              <a:t>Progettazione</a:t>
            </a:r>
            <a:r>
              <a:rPr lang="en-US" sz="1800" dirty="0" smtClean="0">
                <a:solidFill>
                  <a:srgbClr val="0000FF"/>
                </a:solidFill>
              </a:rPr>
              <a:t> e </a:t>
            </a:r>
            <a:r>
              <a:rPr lang="en-US" sz="1800" dirty="0" err="1" smtClean="0">
                <a:solidFill>
                  <a:srgbClr val="0000FF"/>
                </a:solidFill>
              </a:rPr>
              <a:t>realizzazione</a:t>
            </a:r>
            <a:r>
              <a:rPr lang="en-US" sz="1800" dirty="0" smtClean="0">
                <a:solidFill>
                  <a:srgbClr val="0000FF"/>
                </a:solidFill>
              </a:rPr>
              <a:t> di </a:t>
            </a:r>
            <a:r>
              <a:rPr lang="en-US" sz="1800" dirty="0" err="1" smtClean="0">
                <a:solidFill>
                  <a:srgbClr val="0000FF"/>
                </a:solidFill>
              </a:rPr>
              <a:t>una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stazione</a:t>
            </a:r>
            <a:r>
              <a:rPr lang="en-US" sz="1800" dirty="0" smtClean="0">
                <a:solidFill>
                  <a:srgbClr val="0000FF"/>
                </a:solidFill>
              </a:rPr>
              <a:t> per </a:t>
            </a:r>
          </a:p>
          <a:p>
            <a:pPr algn="l"/>
            <a:r>
              <a:rPr lang="en-US" sz="1800" dirty="0" smtClean="0">
                <a:solidFill>
                  <a:srgbClr val="0000FF"/>
                </a:solidFill>
              </a:rPr>
              <a:t>   </a:t>
            </a:r>
            <a:r>
              <a:rPr lang="en-US" sz="1800" dirty="0" err="1" smtClean="0">
                <a:solidFill>
                  <a:srgbClr val="0000FF"/>
                </a:solidFill>
              </a:rPr>
              <a:t>avvolgimento</a:t>
            </a:r>
            <a:r>
              <a:rPr lang="en-US" sz="1800" dirty="0" smtClean="0">
                <a:solidFill>
                  <a:srgbClr val="0000FF"/>
                </a:solidFill>
              </a:rPr>
              <a:t> del </a:t>
            </a:r>
            <a:r>
              <a:rPr lang="en-US" sz="1800" dirty="0" err="1" smtClean="0">
                <a:solidFill>
                  <a:srgbClr val="0000FF"/>
                </a:solidFill>
              </a:rPr>
              <a:t>nastro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</a:p>
          <a:p>
            <a:pPr algn="l"/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t="1549" r="3159" b="4166"/>
          <a:stretch/>
        </p:blipFill>
        <p:spPr>
          <a:xfrm>
            <a:off x="5061057" y="1442022"/>
            <a:ext cx="2565861" cy="2063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781072"/>
            <a:ext cx="1848593" cy="1168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6" y="1191973"/>
            <a:ext cx="3947479" cy="3025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7584" y="5733256"/>
            <a:ext cx="3297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RICHIESTA 6-8 </a:t>
            </a:r>
            <a:r>
              <a:rPr lang="en-US" dirty="0" err="1" smtClean="0"/>
              <a:t>mesi</a:t>
            </a:r>
            <a:r>
              <a:rPr lang="en-US" dirty="0" smtClean="0"/>
              <a:t> </a:t>
            </a:r>
            <a:r>
              <a:rPr lang="en-US" dirty="0" err="1" smtClean="0"/>
              <a:t>Progettazione</a:t>
            </a:r>
            <a:endParaRPr lang="en-US" dirty="0" smtClean="0"/>
          </a:p>
          <a:p>
            <a:r>
              <a:rPr lang="en-US" dirty="0" smtClean="0"/>
              <a:t>4 </a:t>
            </a:r>
            <a:r>
              <a:rPr lang="en-US" dirty="0" err="1" smtClean="0"/>
              <a:t>mesi</a:t>
            </a:r>
            <a:r>
              <a:rPr lang="en-US" dirty="0" smtClean="0"/>
              <a:t> </a:t>
            </a:r>
            <a:r>
              <a:rPr lang="en-US" dirty="0" err="1" smtClean="0"/>
              <a:t>realizzazione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5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697913"/>
            <a:ext cx="6858000" cy="594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orbel"/>
                <a:cs typeface="Corbel"/>
              </a:rPr>
              <a:t>         </a:t>
            </a:r>
            <a:r>
              <a:rPr lang="en-US" sz="4400" b="1" dirty="0" smtClean="0">
                <a:solidFill>
                  <a:srgbClr val="FFFF00"/>
                </a:solidFill>
                <a:latin typeface="Calibri"/>
                <a:cs typeface="Calibri"/>
              </a:rPr>
              <a:t>HIGHLIGHTS and STATUS </a:t>
            </a:r>
          </a:p>
          <a:p>
            <a:pPr marL="0" lvl="1" algn="ctr">
              <a:lnSpc>
                <a:spcPct val="50000"/>
              </a:lnSpc>
            </a:pPr>
            <a:endParaRPr lang="en-US" sz="36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3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3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16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1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AGATA (LNL, GSI, GANIL)</a:t>
            </a:r>
          </a:p>
          <a:p>
            <a:pPr marL="914400" lvl="3"/>
            <a:endParaRPr lang="it-IT" sz="800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RIKEN</a:t>
            </a:r>
            <a:r>
              <a:rPr lang="it-IT" sz="2800" b="1" dirty="0">
                <a:solidFill>
                  <a:srgbClr val="00FFFF"/>
                </a:solidFill>
                <a:latin typeface="Corbel"/>
                <a:cs typeface="Corbel"/>
              </a:rPr>
              <a:t>, 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OSAKA</a:t>
            </a: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ILL </a:t>
            </a:r>
            <a:r>
              <a:rPr lang="it-IT" sz="2800" b="1" dirty="0">
                <a:solidFill>
                  <a:srgbClr val="00FFFF"/>
                </a:solidFill>
                <a:latin typeface="Corbel"/>
                <a:cs typeface="Corbel"/>
              </a:rPr>
              <a:t>(reattore, Grenoble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)</a:t>
            </a: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ISOLDE-CERN</a:t>
            </a:r>
          </a:p>
          <a:p>
            <a:pPr marL="914400" lvl="3"/>
            <a:endParaRPr lang="it-IT" sz="2800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LNL: Apparato GALILEO </a:t>
            </a:r>
          </a:p>
          <a:p>
            <a:pPr marL="914400" lvl="3"/>
            <a:endParaRPr lang="it-IT" sz="2800" b="1" dirty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err="1" smtClean="0">
                <a:solidFill>
                  <a:srgbClr val="00FFFF"/>
                </a:solidFill>
                <a:latin typeface="Corbel"/>
                <a:cs typeface="Corbel"/>
              </a:rPr>
              <a:t>R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 &amp; D </a:t>
            </a:r>
            <a:r>
              <a:rPr lang="it-IT" sz="2800" b="1" dirty="0" err="1" smtClean="0">
                <a:solidFill>
                  <a:srgbClr val="00FFFF"/>
                </a:solidFill>
                <a:latin typeface="Corbel"/>
                <a:cs typeface="Corbel"/>
              </a:rPr>
              <a:t>HPGe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 e Scintillatori</a:t>
            </a:r>
          </a:p>
          <a:p>
            <a:pPr marL="0" lvl="1" algn="ctr"/>
            <a:endParaRPr lang="it-IT" sz="2800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0" lvl="1" algn="ctr"/>
            <a:endParaRPr lang="en-US" sz="2800" b="1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64613" y="4305290"/>
            <a:ext cx="68710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  <a:sym typeface="Wingdings"/>
              </a:rPr>
              <a:t>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63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302314" y="1465696"/>
            <a:ext cx="165618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stomShape 1"/>
          <p:cNvSpPr/>
          <p:nvPr/>
        </p:nvSpPr>
        <p:spPr>
          <a:xfrm>
            <a:off x="4860032" y="2751866"/>
            <a:ext cx="4320480" cy="4104456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r">
              <a:tabLst>
                <a:tab pos="268288" algn="l"/>
              </a:tabLst>
            </a:pPr>
            <a:r>
              <a:rPr lang="en" sz="2000" b="1" dirty="0" smtClean="0">
                <a:solidFill>
                  <a:srgbClr val="FF0000"/>
                </a:solidFill>
                <a:latin typeface="Arial"/>
                <a:cs typeface="Arial"/>
              </a:rPr>
              <a:t>using AGATA R&amp;D</a:t>
            </a:r>
          </a:p>
          <a:p>
            <a:pPr marL="274638" indent="-274638" algn="r">
              <a:tabLst>
                <a:tab pos="268288" algn="l"/>
              </a:tabLst>
            </a:pPr>
            <a: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  <a:t>	preamplifiers</a:t>
            </a:r>
            <a:r>
              <a:rPr lang="en" dirty="0">
                <a:solidFill>
                  <a:srgbClr val="0000FF"/>
                </a:solidFill>
                <a:latin typeface="Arial"/>
                <a:cs typeface="Arial"/>
              </a:rPr>
              <a:t>, digital </a:t>
            </a:r>
            <a: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  <a:t>sampling,</a:t>
            </a:r>
            <a:r>
              <a:rPr lang="en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  <a:t>preprocessing</a:t>
            </a:r>
            <a:r>
              <a:rPr lang="en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  <a:t>DAQ</a:t>
            </a:r>
            <a:endParaRPr dirty="0">
              <a:solidFill>
                <a:srgbClr val="0000FF"/>
              </a:solidFill>
              <a:latin typeface="Arial"/>
              <a:cs typeface="Arial"/>
            </a:endParaRPr>
          </a:p>
          <a:p>
            <a:pPr algn="r">
              <a:tabLst>
                <a:tab pos="268288" algn="l"/>
              </a:tabLst>
            </a:pPr>
            <a:r>
              <a:rPr lang="en" b="1" dirty="0" smtClean="0">
                <a:solidFill>
                  <a:srgbClr val="0000FF"/>
                </a:solidFill>
                <a:latin typeface="Arial"/>
                <a:cs typeface="Arial"/>
              </a:rPr>
              <a:t>→ high count rates</a:t>
            </a:r>
          </a:p>
          <a:p>
            <a:pPr algn="r">
              <a:tabLst>
                <a:tab pos="268288" algn="l"/>
              </a:tabLst>
            </a:pPr>
            <a:r>
              <a:rPr lang="en" b="1" dirty="0" smtClean="0">
                <a:solidFill>
                  <a:srgbClr val="0000FF"/>
                </a:solidFill>
                <a:latin typeface="Arial"/>
                <a:cs typeface="Arial"/>
              </a:rPr>
              <a:t>	(30–50 </a:t>
            </a:r>
            <a:r>
              <a:rPr lang="en" b="1" dirty="0">
                <a:solidFill>
                  <a:srgbClr val="0000FF"/>
                </a:solidFill>
                <a:latin typeface="Arial"/>
                <a:cs typeface="Arial"/>
              </a:rPr>
              <a:t>kHz/det)</a:t>
            </a:r>
            <a:endParaRPr dirty="0">
              <a:solidFill>
                <a:srgbClr val="0000FF"/>
              </a:solidFill>
              <a:latin typeface="Arial"/>
              <a:cs typeface="Arial"/>
            </a:endParaRPr>
          </a:p>
          <a:p>
            <a:pPr algn="r">
              <a:tabLst>
                <a:tab pos="268288" algn="l"/>
              </a:tabLst>
            </a:pP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>
              <a:tabLst>
                <a:tab pos="268288" algn="l"/>
              </a:tabLst>
            </a:pPr>
            <a:r>
              <a:rPr lang="en" sz="2000" b="1" dirty="0" smtClean="0">
                <a:solidFill>
                  <a:srgbClr val="FF0000"/>
                </a:solidFill>
                <a:latin typeface="Arial"/>
                <a:cs typeface="Arial"/>
              </a:rPr>
              <a:t>using </a:t>
            </a:r>
            <a:r>
              <a:rPr lang="it-IT" sz="2000" b="1" dirty="0" smtClean="0">
                <a:solidFill>
                  <a:srgbClr val="FF0000"/>
                </a:solidFill>
                <a:latin typeface="Arial"/>
                <a:cs typeface="Arial"/>
              </a:rPr>
              <a:t>EXISTING DETECTORS</a:t>
            </a:r>
            <a:endParaRPr sz="20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r">
              <a:tabLst>
                <a:tab pos="268288" algn="l"/>
              </a:tabLst>
            </a:pPr>
            <a: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  <a:t>	</a:t>
            </a:r>
            <a:r>
              <a:rPr lang="en" dirty="0">
                <a:solidFill>
                  <a:srgbClr val="0000FF"/>
                </a:solidFill>
                <a:latin typeface="Arial"/>
                <a:cs typeface="Arial"/>
              </a:rPr>
              <a:t>GASP </a:t>
            </a:r>
            <a: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  <a:t>detectors</a:t>
            </a:r>
            <a:endParaRPr lang="it-IT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>
              <a:tabLst>
                <a:tab pos="268288" algn="l"/>
              </a:tabLst>
            </a:pPr>
            <a: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  <a:t>EB </a:t>
            </a:r>
            <a:r>
              <a:rPr lang="en" dirty="0">
                <a:solidFill>
                  <a:srgbClr val="0000FF"/>
                </a:solidFill>
                <a:latin typeface="Arial"/>
                <a:cs typeface="Arial"/>
              </a:rPr>
              <a:t>cluster detectors capsules </a:t>
            </a:r>
          </a:p>
          <a:p>
            <a:pPr algn="r">
              <a:tabLst>
                <a:tab pos="268288" algn="l"/>
              </a:tabLst>
            </a:pPr>
            <a:r>
              <a:rPr lang="en" b="1" dirty="0" smtClean="0">
                <a:solidFill>
                  <a:srgbClr val="0000FF"/>
                </a:solidFill>
                <a:latin typeface="Arial"/>
                <a:cs typeface="Arial"/>
              </a:rPr>
              <a:t>→</a:t>
            </a:r>
            <a: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" b="1" dirty="0">
                <a:solidFill>
                  <a:srgbClr val="0000FF"/>
                </a:solidFill>
                <a:latin typeface="Arial"/>
                <a:cs typeface="Arial"/>
              </a:rPr>
              <a:t>high photopeak efficiency</a:t>
            </a:r>
            <a:endParaRPr dirty="0">
              <a:solidFill>
                <a:srgbClr val="0000FF"/>
              </a:solidFill>
              <a:latin typeface="Arial"/>
              <a:cs typeface="Arial"/>
            </a:endParaRPr>
          </a:p>
          <a:p>
            <a:pPr algn="r">
              <a:tabLst>
                <a:tab pos="268288" algn="l"/>
              </a:tabLst>
            </a:pPr>
            <a:endParaRPr lang="en-US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>
              <a:tabLst>
                <a:tab pos="268288" algn="l"/>
              </a:tabLst>
            </a:pPr>
            <a:r>
              <a:rPr lang="en" sz="2000" b="1" dirty="0" smtClean="0">
                <a:solidFill>
                  <a:srgbClr val="FF0000"/>
                </a:solidFill>
                <a:latin typeface="Arial"/>
                <a:cs typeface="Arial"/>
              </a:rPr>
              <a:t>at LNL</a:t>
            </a:r>
            <a:endParaRPr sz="20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algn="r">
              <a:tabLst>
                <a:tab pos="268288" algn="l"/>
              </a:tabLst>
            </a:pPr>
            <a: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  <a:t>	Tandem</a:t>
            </a:r>
            <a:r>
              <a:rPr lang="en" dirty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  <a:t>ALPI - PIAVE</a:t>
            </a:r>
            <a:b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" dirty="0" smtClean="0">
                <a:solidFill>
                  <a:srgbClr val="0000FF"/>
                </a:solidFill>
                <a:latin typeface="Arial"/>
                <a:cs typeface="Arial"/>
              </a:rPr>
              <a:t>	SPES</a:t>
            </a:r>
            <a:r>
              <a:rPr lang="it-IT" dirty="0" smtClean="0">
                <a:solidFill>
                  <a:srgbClr val="0000FF"/>
                </a:solidFill>
                <a:latin typeface="Arial"/>
                <a:cs typeface="Arial"/>
              </a:rPr>
              <a:t> – ISOL </a:t>
            </a:r>
            <a:r>
              <a:rPr lang="it-IT" dirty="0" err="1" smtClean="0">
                <a:solidFill>
                  <a:srgbClr val="0000FF"/>
                </a:solidFill>
                <a:latin typeface="Arial"/>
                <a:cs typeface="Arial"/>
              </a:rPr>
              <a:t>Beams</a:t>
            </a:r>
            <a:endParaRPr lang="en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>
              <a:tabLst>
                <a:tab pos="268288" algn="l"/>
              </a:tabLst>
            </a:pPr>
            <a:endParaRPr lang="en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r">
              <a:tabLst>
                <a:tab pos="268288" algn="l"/>
              </a:tabLst>
            </a:pPr>
            <a:endParaRPr lang="en" b="1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5508104" y="980728"/>
            <a:ext cx="3923928" cy="180020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/>
            <a:r>
              <a:rPr lang="en" b="1" u="sng" dirty="0" smtClean="0">
                <a:solidFill>
                  <a:srgbClr val="0000FF"/>
                </a:solidFill>
                <a:latin typeface="Arial"/>
                <a:cs typeface="Arial"/>
              </a:rPr>
              <a:t>30 </a:t>
            </a:r>
            <a:r>
              <a:rPr lang="en" b="1" u="sng" dirty="0">
                <a:solidFill>
                  <a:srgbClr val="0000FF"/>
                </a:solidFill>
                <a:latin typeface="Arial"/>
                <a:cs typeface="Arial"/>
              </a:rPr>
              <a:t>GASP </a:t>
            </a:r>
            <a:r>
              <a:rPr lang="it-IT" b="1" u="sng" dirty="0" err="1" smtClean="0">
                <a:solidFill>
                  <a:srgbClr val="0000FF"/>
                </a:solidFill>
                <a:latin typeface="Arial"/>
                <a:cs typeface="Arial"/>
              </a:rPr>
              <a:t>HPGe</a:t>
            </a:r>
            <a:r>
              <a:rPr lang="it-IT" b="1" u="sng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1600" b="1" dirty="0" smtClean="0">
                <a:solidFill>
                  <a:srgbClr val="0000FF"/>
                </a:solidFill>
                <a:latin typeface="Arial"/>
                <a:cs typeface="Arial"/>
              </a:rPr>
              <a:t>(80%)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" sz="1600" b="1" dirty="0">
                <a:solidFill>
                  <a:srgbClr val="0000FF"/>
                </a:solidFill>
                <a:latin typeface="Arial"/>
                <a:cs typeface="Arial"/>
              </a:rPr>
              <a:t>@ 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22.5</a:t>
            </a:r>
            <a:r>
              <a:rPr lang="it-IT" sz="16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cm</a:t>
            </a:r>
            <a:r>
              <a:rPr lang="it-IT" sz="16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1600" b="1" dirty="0" smtClean="0">
                <a:solidFill>
                  <a:srgbClr val="0000FF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it-IT" sz="16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5       5        5        5        5        5      </a:t>
            </a:r>
          </a:p>
          <a:p>
            <a:pPr algn="ctr"/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29</a:t>
            </a:r>
            <a:r>
              <a:rPr lang="en" sz="16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     51</a:t>
            </a:r>
            <a:r>
              <a:rPr lang="en" sz="16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     59</a:t>
            </a:r>
            <a:r>
              <a:rPr lang="en" sz="16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    121</a:t>
            </a:r>
            <a:r>
              <a:rPr lang="en" sz="16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  129</a:t>
            </a:r>
            <a:r>
              <a:rPr lang="en" sz="16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  151</a:t>
            </a:r>
            <a:r>
              <a:rPr lang="en" sz="16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endParaRPr lang="en-US" sz="1600" b="1" baseline="30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endParaRPr sz="1600" b="1" baseline="300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it-IT" b="1" u="sng" dirty="0" smtClean="0">
                <a:solidFill>
                  <a:srgbClr val="0000FF"/>
                </a:solidFill>
                <a:latin typeface="Arial"/>
                <a:cs typeface="Arial"/>
              </a:rPr>
              <a:t>30 EB cluster </a:t>
            </a:r>
            <a:r>
              <a:rPr lang="it-IT" b="1" u="sng" dirty="0" err="1" smtClean="0">
                <a:solidFill>
                  <a:srgbClr val="0000FF"/>
                </a:solidFill>
                <a:latin typeface="Arial"/>
                <a:cs typeface="Arial"/>
              </a:rPr>
              <a:t>capsules</a:t>
            </a:r>
            <a:r>
              <a:rPr lang="it-IT" b="1" u="sng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1600" b="1" dirty="0" smtClean="0">
                <a:solidFill>
                  <a:srgbClr val="0000FF"/>
                </a:solidFill>
                <a:latin typeface="Arial"/>
                <a:cs typeface="Arial"/>
              </a:rPr>
              <a:t>(60%) </a:t>
            </a:r>
            <a:endParaRPr lang="it-IT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algn="ctr"/>
            <a:r>
              <a:rPr lang="it-IT" sz="1600" b="1" dirty="0" smtClean="0">
                <a:solidFill>
                  <a:srgbClr val="0000FF"/>
                </a:solidFill>
                <a:latin typeface="Arial"/>
                <a:cs typeface="Arial"/>
              </a:rPr>
              <a:t>(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10 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EB clusters)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" sz="1600" b="1" dirty="0">
                <a:solidFill>
                  <a:srgbClr val="0000FF"/>
                </a:solidFill>
                <a:latin typeface="Arial"/>
                <a:cs typeface="Arial"/>
              </a:rPr>
              <a:t>@ 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24</a:t>
            </a:r>
            <a:r>
              <a:rPr lang="it-IT" sz="16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cm</a:t>
            </a:r>
            <a:r>
              <a:rPr lang="it-IT" sz="1600" b="1" dirty="0" smtClean="0">
                <a:solidFill>
                  <a:srgbClr val="0000FF"/>
                </a:solidFill>
                <a:latin typeface="Arial"/>
                <a:cs typeface="Arial"/>
              </a:rPr>
              <a:t>, </a:t>
            </a:r>
            <a:r>
              <a:rPr lang="it-IT" sz="16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" sz="1600" b="1" dirty="0" smtClean="0">
                <a:solidFill>
                  <a:srgbClr val="0000FF"/>
                </a:solidFill>
                <a:latin typeface="Arial"/>
                <a:cs typeface="Arial"/>
              </a:rPr>
              <a:t>90</a:t>
            </a:r>
            <a:r>
              <a:rPr lang="en" sz="16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o</a:t>
            </a:r>
            <a:endParaRPr sz="1600" b="1" baseline="30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4" name="Rettangolo 13"/>
          <p:cNvSpPr>
            <a:spLocks/>
          </p:cNvSpPr>
          <p:nvPr/>
        </p:nvSpPr>
        <p:spPr>
          <a:xfrm>
            <a:off x="3378070" y="1412775"/>
            <a:ext cx="1697991" cy="9664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" sz="2400" dirty="0">
                <a:solidFill>
                  <a:srgbClr val="0000FF"/>
                </a:solidFill>
                <a:latin typeface="Symbol"/>
              </a:rPr>
              <a:t> </a:t>
            </a:r>
            <a:r>
              <a:rPr lang="en" sz="2400" b="1" dirty="0">
                <a:solidFill>
                  <a:srgbClr val="0000FF"/>
                </a:solidFill>
                <a:latin typeface="Symbol"/>
              </a:rPr>
              <a:t>e</a:t>
            </a:r>
            <a:r>
              <a:rPr lang="en" sz="2400" b="1" baseline="-25000" dirty="0">
                <a:solidFill>
                  <a:srgbClr val="0000FF"/>
                </a:solidFill>
                <a:latin typeface="Helvetica Neue"/>
              </a:rPr>
              <a:t>ph</a:t>
            </a:r>
            <a:r>
              <a:rPr lang="en" sz="2400" b="1" dirty="0">
                <a:solidFill>
                  <a:srgbClr val="0000FF"/>
                </a:solidFill>
                <a:latin typeface="Helvetica Neue"/>
              </a:rPr>
              <a:t> </a:t>
            </a:r>
            <a:r>
              <a:rPr lang="it-IT" sz="2400" b="1" dirty="0" smtClean="0">
                <a:solidFill>
                  <a:srgbClr val="0000FF"/>
                </a:solidFill>
                <a:latin typeface="Helvetica Neue"/>
              </a:rPr>
              <a:t> </a:t>
            </a:r>
            <a:r>
              <a:rPr lang="en" sz="2400" b="1" dirty="0" smtClean="0">
                <a:solidFill>
                  <a:srgbClr val="0000FF"/>
                </a:solidFill>
                <a:latin typeface="Helvetica Neue"/>
              </a:rPr>
              <a:t>~ </a:t>
            </a:r>
            <a:r>
              <a:rPr lang="en" sz="2400" b="1" dirty="0">
                <a:solidFill>
                  <a:srgbClr val="0000FF"/>
                </a:solidFill>
                <a:latin typeface="Helvetica Neue"/>
              </a:rPr>
              <a:t>8%    </a:t>
            </a:r>
            <a:endParaRPr lang="it-IT" sz="2400" b="1" dirty="0" smtClean="0">
              <a:solidFill>
                <a:srgbClr val="0000FF"/>
              </a:solidFill>
              <a:latin typeface="Helvetica Neue"/>
            </a:endParaRPr>
          </a:p>
          <a:p>
            <a:pPr>
              <a:lnSpc>
                <a:spcPct val="120000"/>
              </a:lnSpc>
            </a:pPr>
            <a:r>
              <a:rPr lang="en" sz="2400" b="1" dirty="0" smtClean="0">
                <a:solidFill>
                  <a:srgbClr val="0000FF"/>
                </a:solidFill>
                <a:latin typeface="Helvetica Neue"/>
              </a:rPr>
              <a:t>P/T </a:t>
            </a:r>
            <a:r>
              <a:rPr lang="en" sz="2400" b="1" dirty="0">
                <a:solidFill>
                  <a:srgbClr val="0000FF"/>
                </a:solidFill>
                <a:latin typeface="Helvetica Neue"/>
              </a:rPr>
              <a:t>~ 50%</a:t>
            </a:r>
            <a:endParaRPr lang="en" sz="2400" dirty="0">
              <a:solidFill>
                <a:srgbClr val="0000FF"/>
              </a:solidFill>
            </a:endParaRPr>
          </a:p>
        </p:txBody>
      </p:sp>
      <p:sp>
        <p:nvSpPr>
          <p:cNvPr id="15" name="Titolo 4"/>
          <p:cNvSpPr>
            <a:spLocks noGrp="1"/>
          </p:cNvSpPr>
          <p:nvPr>
            <p:ph type="title"/>
          </p:nvPr>
        </p:nvSpPr>
        <p:spPr>
          <a:xfrm>
            <a:off x="3707904" y="-27384"/>
            <a:ext cx="5400600" cy="936104"/>
          </a:xfrm>
        </p:spPr>
        <p:txBody>
          <a:bodyPr>
            <a:noAutofit/>
          </a:bodyPr>
          <a:lstStyle/>
          <a:p>
            <a:pPr algn="r"/>
            <a:r>
              <a:rPr lang="it-IT" sz="3600" b="1" dirty="0" smtClean="0">
                <a:solidFill>
                  <a:srgbClr val="FF0000"/>
                </a:solidFill>
              </a:rPr>
              <a:t>GALILEO</a:t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Sistema ad alta efficienza e versatilità</a:t>
            </a:r>
            <a:endParaRPr lang="it-IT" sz="3600" dirty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076056" y="1228690"/>
            <a:ext cx="797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0000FF"/>
                </a:solidFill>
                <a:latin typeface="Helvetica Neue"/>
              </a:rPr>
              <a:t>4.5</a:t>
            </a:r>
            <a:r>
              <a:rPr lang="en" sz="2000" b="1" dirty="0" smtClean="0">
                <a:solidFill>
                  <a:srgbClr val="0000FF"/>
                </a:solidFill>
                <a:latin typeface="Helvetica Neue"/>
              </a:rPr>
              <a:t>%</a:t>
            </a:r>
            <a:endParaRPr lang="it-IT" sz="2000" dirty="0"/>
          </a:p>
        </p:txBody>
      </p:sp>
      <p:sp>
        <p:nvSpPr>
          <p:cNvPr id="10" name="Rettangolo 9"/>
          <p:cNvSpPr/>
          <p:nvPr/>
        </p:nvSpPr>
        <p:spPr>
          <a:xfrm>
            <a:off x="5212393" y="1835532"/>
            <a:ext cx="583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0000FF"/>
                </a:solidFill>
                <a:latin typeface="Helvetica Neue"/>
              </a:rPr>
              <a:t>4</a:t>
            </a:r>
            <a:r>
              <a:rPr lang="en" sz="2000" b="1" dirty="0" smtClean="0">
                <a:solidFill>
                  <a:srgbClr val="0000FF"/>
                </a:solidFill>
                <a:latin typeface="Helvetica Neue"/>
              </a:rPr>
              <a:t>%</a:t>
            </a:r>
            <a:endParaRPr lang="it-IT" sz="2000" dirty="0"/>
          </a:p>
        </p:txBody>
      </p:sp>
      <p:cxnSp>
        <p:nvCxnSpPr>
          <p:cNvPr id="4" name="Connettore 1 3"/>
          <p:cNvCxnSpPr/>
          <p:nvPr/>
        </p:nvCxnSpPr>
        <p:spPr>
          <a:xfrm flipV="1">
            <a:off x="4860038" y="1484796"/>
            <a:ext cx="288032" cy="247963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>
            <a:endCxn id="10" idx="1"/>
          </p:cNvCxnSpPr>
          <p:nvPr/>
        </p:nvCxnSpPr>
        <p:spPr>
          <a:xfrm>
            <a:off x="4852350" y="1844825"/>
            <a:ext cx="360043" cy="190762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2"/>
          <a:srcRect t="1166" b="15884"/>
          <a:stretch/>
        </p:blipFill>
        <p:spPr>
          <a:xfrm>
            <a:off x="0" y="3214986"/>
            <a:ext cx="4716016" cy="3742406"/>
          </a:xfrm>
          <a:prstGeom prst="rect">
            <a:avLst/>
          </a:prstGeom>
        </p:spPr>
      </p:pic>
      <p:pic>
        <p:nvPicPr>
          <p:cNvPr id="8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347863" cy="317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1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080" y="3356992"/>
            <a:ext cx="4467432" cy="3501008"/>
          </a:xfrm>
          <a:prstGeom prst="rect">
            <a:avLst/>
          </a:prstGeom>
        </p:spPr>
      </p:pic>
      <p:sp>
        <p:nvSpPr>
          <p:cNvPr id="15" name="Titolo 4"/>
          <p:cNvSpPr>
            <a:spLocks noGrp="1"/>
          </p:cNvSpPr>
          <p:nvPr>
            <p:ph type="title"/>
          </p:nvPr>
        </p:nvSpPr>
        <p:spPr>
          <a:xfrm>
            <a:off x="0" y="-27384"/>
            <a:ext cx="8568952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+mn-lt"/>
              </a:rPr>
              <a:t>Integrazione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n-lt"/>
              </a:rPr>
              <a:t>dei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n-lt"/>
              </a:rPr>
              <a:t>rivelatori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n-lt"/>
              </a:rPr>
              <a:t>ancillari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Segnaposto contenuto 2"/>
          <p:cNvSpPr txBox="1">
            <a:spLocks/>
          </p:cNvSpPr>
          <p:nvPr/>
        </p:nvSpPr>
        <p:spPr>
          <a:xfrm>
            <a:off x="179517" y="659076"/>
            <a:ext cx="4824535" cy="6154300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4000"/>
              </a:lnSpc>
              <a:spcBef>
                <a:spcPts val="0"/>
              </a:spcBef>
              <a:buFont typeface="Courier New" pitchFamily="49" charset="0"/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n-lt"/>
                <a:cs typeface="Arial"/>
              </a:rPr>
              <a:t>Ancillary detectors</a:t>
            </a:r>
          </a:p>
          <a:p>
            <a:pPr marL="0" lvl="1">
              <a:lnSpc>
                <a:spcPct val="114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0000FF"/>
                </a:solidFill>
                <a:latin typeface="+mn-lt"/>
                <a:cs typeface="Arial"/>
              </a:rPr>
              <a:t>INTERNI (reaction chamber)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EUCLIDES (GAMMAPOOL)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+mn-lt"/>
                <a:cs typeface="Arial"/>
              </a:rPr>
              <a:t>PLUNGER (</a:t>
            </a:r>
            <a:r>
              <a:rPr lang="en-US" sz="1800" dirty="0" err="1">
                <a:solidFill>
                  <a:schemeClr val="tx1"/>
                </a:solidFill>
                <a:latin typeface="+mn-lt"/>
                <a:cs typeface="Arial"/>
              </a:rPr>
              <a:t>Kholn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Arial"/>
              </a:rPr>
              <a:t>/LNL)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TRACE (</a:t>
            </a:r>
            <a:r>
              <a:rPr lang="en-US" sz="1800" dirty="0" err="1" smtClean="0">
                <a:solidFill>
                  <a:schemeClr val="tx1"/>
                </a:solidFill>
                <a:latin typeface="+mn-lt"/>
                <a:cs typeface="Arial"/>
              </a:rPr>
              <a:t>Padova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)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SPIDER (Firenze)</a:t>
            </a:r>
          </a:p>
          <a:p>
            <a:pPr marL="400050" lvl="2"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DANTE (LNL)</a:t>
            </a:r>
          </a:p>
          <a:p>
            <a:pPr marL="0" lvl="1">
              <a:lnSpc>
                <a:spcPct val="150000"/>
              </a:lnSpc>
              <a:spcBef>
                <a:spcPts val="0"/>
              </a:spcBef>
            </a:pPr>
            <a:r>
              <a:rPr lang="en-US" sz="1800" b="1" dirty="0" smtClean="0">
                <a:solidFill>
                  <a:srgbClr val="0000FF"/>
                </a:solidFill>
                <a:latin typeface="+mn-lt"/>
                <a:cs typeface="Arial"/>
              </a:rPr>
              <a:t>ESTERNI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+mn-lt"/>
                <a:cs typeface="Arial"/>
              </a:rPr>
              <a:t>n–Wall (GAMMAPOOL)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+mn-lt"/>
                <a:cs typeface="Arial"/>
              </a:rPr>
              <a:t>LaBr</a:t>
            </a:r>
            <a:r>
              <a:rPr lang="en-US" sz="1800" baseline="-25000" dirty="0">
                <a:solidFill>
                  <a:schemeClr val="tx1"/>
                </a:solidFill>
                <a:latin typeface="+mn-lt"/>
                <a:cs typeface="Arial"/>
              </a:rPr>
              <a:t>3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Arial"/>
              </a:rPr>
              <a:t> (Milano)</a:t>
            </a:r>
          </a:p>
          <a:p>
            <a:pPr marL="400050" lvl="2"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RFD (IFJ PAN Krakow)</a:t>
            </a:r>
          </a:p>
          <a:p>
            <a:pPr marL="400050" lvl="2"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NEDA (LNL)</a:t>
            </a:r>
          </a:p>
          <a:p>
            <a:pPr marL="0" lvl="1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n-lt"/>
                <a:cs typeface="Arial"/>
              </a:rPr>
              <a:t>Mechanical integration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reaction chamber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support and cabling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holding structure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mounting on the rails</a:t>
            </a:r>
          </a:p>
          <a:p>
            <a:pPr marL="0" lvl="1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n-lt"/>
                <a:cs typeface="Arial"/>
              </a:rPr>
              <a:t>DAQ integration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AGATA-like solution</a:t>
            </a:r>
          </a:p>
          <a:p>
            <a:pPr marL="457200" lvl="2" indent="-285750">
              <a:spcBef>
                <a:spcPts val="0"/>
              </a:spcBef>
              <a:buFont typeface="Wingdings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Arial"/>
              </a:rPr>
              <a:t>VME + AGAVA (IFJ PAN - INFN Mi)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499998" y="2938447"/>
            <a:ext cx="3008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GALILEO + RFD</a:t>
            </a:r>
            <a:endParaRPr lang="it-IT" dirty="0">
              <a:latin typeface="Arial" charset="0"/>
            </a:endParaRPr>
          </a:p>
        </p:txBody>
      </p:sp>
      <p:pic>
        <p:nvPicPr>
          <p:cNvPr id="8" name="Picture 7" descr="AAB_4773.JPG"/>
          <p:cNvPicPr>
            <a:picLocks noChangeAspect="1"/>
          </p:cNvPicPr>
          <p:nvPr/>
        </p:nvPicPr>
        <p:blipFill>
          <a:blip r:embed="rId3" cstate="print"/>
          <a:srcRect l="8206" r="16411"/>
          <a:stretch>
            <a:fillRect/>
          </a:stretch>
        </p:blipFill>
        <p:spPr>
          <a:xfrm>
            <a:off x="3322353" y="792000"/>
            <a:ext cx="2977845" cy="2633472"/>
          </a:xfrm>
          <a:prstGeom prst="rect">
            <a:avLst/>
          </a:prstGeom>
        </p:spPr>
      </p:pic>
      <p:pic>
        <p:nvPicPr>
          <p:cNvPr id="11" name="Picture 10" descr="PD_GAMMA_all_3GALILEO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9" y="12"/>
            <a:ext cx="2915815" cy="341345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808270" y="3429000"/>
            <a:ext cx="1328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cs typeface="Arial"/>
              </a:rPr>
              <a:t>n–Wall </a:t>
            </a:r>
            <a:endParaRPr lang="it-I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4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" y="4238211"/>
            <a:ext cx="2238251" cy="2154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7" y="1292755"/>
            <a:ext cx="4246094" cy="2280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9274" y="1340768"/>
            <a:ext cx="4002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Progettazione</a:t>
            </a:r>
            <a:r>
              <a:rPr lang="en-US" dirty="0" smtClean="0"/>
              <a:t> e </a:t>
            </a:r>
            <a:r>
              <a:rPr lang="en-US" dirty="0" err="1" smtClean="0"/>
              <a:t>realizzazione</a:t>
            </a:r>
            <a:r>
              <a:rPr lang="en-US" dirty="0" smtClean="0"/>
              <a:t> di un </a:t>
            </a:r>
            <a:r>
              <a:rPr lang="en-US" dirty="0" err="1" smtClean="0"/>
              <a:t>sistema</a:t>
            </a:r>
            <a:r>
              <a:rPr lang="en-US" dirty="0" smtClean="0"/>
              <a:t> di </a:t>
            </a:r>
            <a:r>
              <a:rPr lang="en-US" dirty="0" err="1" smtClean="0"/>
              <a:t>sostituzione</a:t>
            </a:r>
            <a:r>
              <a:rPr lang="en-US" dirty="0"/>
              <a:t> </a:t>
            </a:r>
            <a:r>
              <a:rPr lang="en-US" dirty="0" err="1" smtClean="0"/>
              <a:t>remoto</a:t>
            </a:r>
            <a:r>
              <a:rPr lang="en-US" dirty="0" smtClean="0"/>
              <a:t> del target di Galileo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 smtClean="0"/>
              <a:t>Progettazione</a:t>
            </a:r>
            <a:r>
              <a:rPr lang="en-US" dirty="0" smtClean="0"/>
              <a:t> </a:t>
            </a:r>
            <a:r>
              <a:rPr lang="en-US" dirty="0" err="1" smtClean="0"/>
              <a:t>terminata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Realizzazione</a:t>
            </a:r>
            <a:r>
              <a:rPr lang="en-US" dirty="0" smtClean="0"/>
              <a:t> di un dummy per </a:t>
            </a:r>
            <a:r>
              <a:rPr lang="en-US" dirty="0" err="1" smtClean="0"/>
              <a:t>verifica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movimentazione</a:t>
            </a:r>
            <a:r>
              <a:rPr lang="en-US" dirty="0" smtClean="0"/>
              <a:t> </a:t>
            </a:r>
            <a:r>
              <a:rPr lang="en-US" dirty="0" err="1" smtClean="0"/>
              <a:t>terminata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63" y="4238211"/>
            <a:ext cx="3324943" cy="2154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7916" y="4482985"/>
            <a:ext cx="261011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Realizzazione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componenti</a:t>
            </a:r>
            <a:r>
              <a:rPr lang="en-US" dirty="0" smtClean="0"/>
              <a:t> da </a:t>
            </a:r>
            <a:r>
              <a:rPr lang="en-US" dirty="0" err="1" smtClean="0"/>
              <a:t>vuoto</a:t>
            </a:r>
            <a:r>
              <a:rPr lang="en-US" dirty="0" smtClean="0"/>
              <a:t> in </a:t>
            </a:r>
            <a:r>
              <a:rPr lang="en-US" dirty="0" err="1" smtClean="0"/>
              <a:t>corso</a:t>
            </a:r>
            <a:r>
              <a:rPr lang="en-US" dirty="0" smtClean="0"/>
              <a:t> e </a:t>
            </a:r>
            <a:r>
              <a:rPr lang="en-US" dirty="0" err="1" smtClean="0"/>
              <a:t>successiva</a:t>
            </a:r>
            <a:r>
              <a:rPr lang="en-US" dirty="0" smtClean="0"/>
              <a:t> </a:t>
            </a:r>
            <a:r>
              <a:rPr lang="en-US" dirty="0" err="1" smtClean="0"/>
              <a:t>verifica</a:t>
            </a:r>
            <a:r>
              <a:rPr lang="en-US" dirty="0" smtClean="0"/>
              <a:t> del </a:t>
            </a:r>
            <a:r>
              <a:rPr lang="en-US" dirty="0" err="1" smtClean="0"/>
              <a:t>funzionamente</a:t>
            </a:r>
            <a:r>
              <a:rPr lang="en-US" dirty="0" smtClean="0"/>
              <a:t> sotto </a:t>
            </a:r>
            <a:r>
              <a:rPr lang="en-US" dirty="0" err="1" smtClean="0"/>
              <a:t>vuoto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-45387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FF"/>
                </a:solidFill>
                <a:latin typeface="Calibri"/>
                <a:cs typeface="Calibri"/>
              </a:rPr>
              <a:t>OFFICINA SEDE - </a:t>
            </a:r>
            <a:r>
              <a:rPr lang="en-US" sz="2800" b="1" dirty="0" err="1" smtClean="0">
                <a:solidFill>
                  <a:srgbClr val="3366FF"/>
                </a:solidFill>
                <a:latin typeface="Calibri"/>
                <a:cs typeface="Calibri"/>
              </a:rPr>
              <a:t>Attivita</a:t>
            </a:r>
            <a:r>
              <a:rPr lang="en-US" sz="2800" b="1" dirty="0" smtClean="0">
                <a:solidFill>
                  <a:srgbClr val="3366FF"/>
                </a:solidFill>
                <a:latin typeface="Calibri"/>
                <a:cs typeface="Calibri"/>
              </a:rPr>
              <a:t>’ </a:t>
            </a:r>
            <a:r>
              <a:rPr lang="en-US" sz="2800" b="1" dirty="0" err="1" smtClean="0">
                <a:solidFill>
                  <a:srgbClr val="3366FF"/>
                </a:solidFill>
                <a:latin typeface="Calibri"/>
                <a:cs typeface="Calibri"/>
              </a:rPr>
              <a:t>principale</a:t>
            </a:r>
            <a:r>
              <a:rPr lang="en-US" sz="2800" b="1" dirty="0" smtClean="0">
                <a:solidFill>
                  <a:srgbClr val="3366FF"/>
                </a:solidFill>
                <a:latin typeface="Calibri"/>
                <a:cs typeface="Calibri"/>
              </a:rPr>
              <a:t> </a:t>
            </a:r>
            <a:r>
              <a:rPr lang="en-US" sz="2800" b="1" dirty="0" err="1" smtClean="0">
                <a:solidFill>
                  <a:srgbClr val="3366FF"/>
                </a:solidFill>
                <a:latin typeface="Calibri"/>
                <a:cs typeface="Calibri"/>
              </a:rPr>
              <a:t>nel</a:t>
            </a:r>
            <a:r>
              <a:rPr lang="en-US" sz="2800" b="1" dirty="0" smtClean="0">
                <a:solidFill>
                  <a:srgbClr val="3366FF"/>
                </a:solidFill>
                <a:latin typeface="Calibri"/>
                <a:cs typeface="Calibri"/>
              </a:rPr>
              <a:t> 2017: </a:t>
            </a:r>
          </a:p>
          <a:p>
            <a:pPr algn="ctr"/>
            <a:r>
              <a:rPr lang="en-US" sz="2800" dirty="0" smtClean="0">
                <a:solidFill>
                  <a:srgbClr val="3366FF"/>
                </a:solidFill>
                <a:latin typeface="Calibri"/>
                <a:cs typeface="Calibri"/>
              </a:rPr>
              <a:t>Multi-target system per GALILEO (LNL)</a:t>
            </a:r>
            <a:endParaRPr lang="en-US" sz="2800" dirty="0">
              <a:solidFill>
                <a:srgbClr val="3366FF"/>
              </a:solidFill>
              <a:latin typeface="Calibri"/>
              <a:cs typeface="Calibri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236296" y="6413266"/>
            <a:ext cx="1907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00FF"/>
                </a:solidFill>
                <a:latin typeface="Calibri"/>
                <a:cs typeface="Calibri"/>
              </a:rPr>
              <a:t>C. </a:t>
            </a:r>
            <a:r>
              <a:rPr lang="it-IT" sz="2000" b="1" dirty="0" err="1" smtClean="0">
                <a:solidFill>
                  <a:srgbClr val="0000FF"/>
                </a:solidFill>
                <a:latin typeface="Calibri"/>
                <a:cs typeface="Calibri"/>
              </a:rPr>
              <a:t>Gesmundo</a:t>
            </a:r>
            <a:r>
              <a:rPr lang="it-IT" sz="2000" b="1" dirty="0" smtClean="0">
                <a:solidFill>
                  <a:srgbClr val="0000FF"/>
                </a:solidFill>
                <a:latin typeface="Calibri"/>
                <a:cs typeface="Calibri"/>
              </a:rPr>
              <a:t>, </a:t>
            </a:r>
            <a:r>
              <a:rPr lang="is-IS" sz="2000" b="1" dirty="0" smtClean="0">
                <a:solidFill>
                  <a:srgbClr val="0000FF"/>
                </a:solidFill>
                <a:latin typeface="Calibri"/>
                <a:cs typeface="Calibri"/>
              </a:rPr>
              <a:t>…</a:t>
            </a:r>
            <a:endParaRPr lang="it-IT" sz="20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19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4"/>
          <p:cNvSpPr txBox="1">
            <a:spLocks/>
          </p:cNvSpPr>
          <p:nvPr/>
        </p:nvSpPr>
        <p:spPr>
          <a:xfrm>
            <a:off x="35496" y="-27384"/>
            <a:ext cx="9108504" cy="93610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it-IT" sz="3600" b="1" dirty="0" smtClean="0">
                <a:solidFill>
                  <a:srgbClr val="FFFF00"/>
                </a:solidFill>
              </a:rPr>
              <a:t>GALILEO - </a:t>
            </a:r>
            <a:r>
              <a:rPr lang="it-IT" sz="3200" b="1" dirty="0" smtClean="0">
                <a:solidFill>
                  <a:srgbClr val="FFFF00"/>
                </a:solidFill>
              </a:rPr>
              <a:t>Inizio attività nel 2015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07504" y="980728"/>
            <a:ext cx="5210231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it-IT" sz="2400" b="1" dirty="0" smtClean="0">
                <a:solidFill>
                  <a:srgbClr val="00FFFF"/>
                </a:solidFill>
                <a:latin typeface="Calibri"/>
                <a:cs typeface="Calibri"/>
              </a:rPr>
              <a:t>2014-2015:    </a:t>
            </a:r>
            <a:r>
              <a:rPr lang="it-IT" sz="2400" dirty="0" smtClean="0">
                <a:solidFill>
                  <a:srgbClr val="00FFFF"/>
                </a:solidFill>
                <a:latin typeface="Calibri"/>
                <a:cs typeface="Calibri"/>
              </a:rPr>
              <a:t>3 Turni di </a:t>
            </a:r>
            <a:r>
              <a:rPr lang="it-IT" sz="2400" dirty="0" err="1" smtClean="0">
                <a:solidFill>
                  <a:srgbClr val="00FFFF"/>
                </a:solidFill>
                <a:latin typeface="Calibri"/>
                <a:cs typeface="Calibri"/>
              </a:rPr>
              <a:t>Commissioning</a:t>
            </a:r>
            <a:endParaRPr lang="it-IT" sz="2400" dirty="0" smtClean="0">
              <a:solidFill>
                <a:srgbClr val="00FFFF"/>
              </a:solidFill>
              <a:latin typeface="Calibri"/>
              <a:cs typeface="Calibri"/>
            </a:endParaRPr>
          </a:p>
          <a:p>
            <a:pPr>
              <a:lnSpc>
                <a:spcPct val="50000"/>
              </a:lnSpc>
            </a:pPr>
            <a:endParaRPr lang="it-IT" sz="1200" dirty="0" smtClean="0">
              <a:solidFill>
                <a:srgbClr val="00FFFF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it-IT" sz="700" dirty="0" smtClean="0">
              <a:solidFill>
                <a:srgbClr val="00FFFF"/>
              </a:solidFill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it-IT" sz="2400" dirty="0" smtClean="0">
                <a:solidFill>
                  <a:srgbClr val="00FFFF"/>
                </a:solidFill>
                <a:latin typeface="Calibri"/>
                <a:cs typeface="Calibri"/>
              </a:rPr>
              <a:t>da Luglio </a:t>
            </a:r>
            <a:r>
              <a:rPr lang="it-IT" sz="2400" b="1" dirty="0" smtClean="0">
                <a:solidFill>
                  <a:srgbClr val="00FFFF"/>
                </a:solidFill>
                <a:latin typeface="Calibri"/>
                <a:cs typeface="Calibri"/>
              </a:rPr>
              <a:t>2015</a:t>
            </a:r>
            <a:r>
              <a:rPr lang="it-IT" sz="2400" b="1" dirty="0">
                <a:solidFill>
                  <a:srgbClr val="00FFFF"/>
                </a:solidFill>
                <a:latin typeface="Calibri"/>
                <a:cs typeface="Calibri"/>
              </a:rPr>
              <a:t>: </a:t>
            </a:r>
            <a:r>
              <a:rPr lang="it-IT" sz="2400" dirty="0">
                <a:solidFill>
                  <a:srgbClr val="00FFFF"/>
                </a:solidFill>
                <a:latin typeface="Calibri"/>
                <a:cs typeface="Calibri"/>
              </a:rPr>
              <a:t>C</a:t>
            </a:r>
            <a:r>
              <a:rPr lang="it-IT" sz="2400" dirty="0" smtClean="0">
                <a:solidFill>
                  <a:srgbClr val="00FFFF"/>
                </a:solidFill>
                <a:latin typeface="Calibri"/>
                <a:cs typeface="Calibri"/>
              </a:rPr>
              <a:t>ampagna Sperimentale</a:t>
            </a:r>
            <a:endParaRPr lang="it-IT" sz="2400" dirty="0">
              <a:solidFill>
                <a:srgbClr val="00FFFF"/>
              </a:solidFill>
              <a:latin typeface="Calibri"/>
              <a:cs typeface="Calibri"/>
            </a:endParaRPr>
          </a:p>
          <a:p>
            <a:endParaRPr lang="it-IT" sz="2400" dirty="0" smtClean="0">
              <a:solidFill>
                <a:srgbClr val="00FFFF"/>
              </a:solidFill>
              <a:latin typeface="Calibri"/>
              <a:cs typeface="Calibri"/>
            </a:endParaRPr>
          </a:p>
          <a:p>
            <a:endParaRPr lang="it-IT" sz="2400" dirty="0">
              <a:solidFill>
                <a:srgbClr val="00FFFF"/>
              </a:solidFill>
              <a:latin typeface="Calibri"/>
              <a:cs typeface="Calibri"/>
            </a:endParaRPr>
          </a:p>
          <a:p>
            <a:r>
              <a:rPr lang="it-IT" sz="2400" dirty="0" smtClean="0">
                <a:solidFill>
                  <a:srgbClr val="00FFFF"/>
                </a:solidFill>
                <a:latin typeface="Calibri"/>
                <a:cs typeface="Calibri"/>
              </a:rPr>
              <a:t>                         </a:t>
            </a:r>
          </a:p>
          <a:p>
            <a:r>
              <a:rPr lang="it-IT" sz="2400" dirty="0" smtClean="0">
                <a:solidFill>
                  <a:srgbClr val="00FFFF"/>
                </a:solidFill>
                <a:latin typeface="Calibri"/>
                <a:cs typeface="Calibri"/>
              </a:rPr>
              <a:t> </a:t>
            </a:r>
            <a:endParaRPr lang="it-IT" sz="2400" dirty="0">
              <a:solidFill>
                <a:srgbClr val="00FFFF"/>
              </a:solidFill>
              <a:latin typeface="Calibri"/>
              <a:cs typeface="Calibri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79512" y="2347714"/>
            <a:ext cx="9145016" cy="4465662"/>
            <a:chOff x="179512" y="2347714"/>
            <a:chExt cx="9145016" cy="4465662"/>
          </a:xfrm>
        </p:grpSpPr>
        <p:sp>
          <p:nvSpPr>
            <p:cNvPr id="6" name="Rettangolo 5"/>
            <p:cNvSpPr/>
            <p:nvPr/>
          </p:nvSpPr>
          <p:spPr>
            <a:xfrm>
              <a:off x="179512" y="2347714"/>
              <a:ext cx="8784976" cy="33855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endParaRPr lang="en-GB" sz="2400" dirty="0">
                <a:solidFill>
                  <a:schemeClr val="bg1"/>
                </a:solidFill>
              </a:endParaRPr>
            </a:p>
            <a:p>
              <a:pPr lvl="0"/>
              <a:r>
                <a:rPr lang="en-GB" sz="2400" b="1" dirty="0" err="1" smtClean="0">
                  <a:solidFill>
                    <a:srgbClr val="FFFF00"/>
                  </a:solidFill>
                </a:rPr>
                <a:t>Giugno</a:t>
              </a:r>
              <a:r>
                <a:rPr lang="en-GB" sz="2400" b="1" dirty="0" smtClean="0">
                  <a:solidFill>
                    <a:srgbClr val="FFFF00"/>
                  </a:solidFill>
                </a:rPr>
                <a:t> 2016 </a:t>
              </a:r>
              <a:r>
                <a:rPr lang="en-GB" sz="2000" dirty="0" smtClean="0">
                  <a:solidFill>
                    <a:srgbClr val="FFFF00"/>
                  </a:solidFill>
                </a:rPr>
                <a:t>– 2 weeks</a:t>
              </a:r>
            </a:p>
            <a:p>
              <a:pPr lvl="0">
                <a:lnSpc>
                  <a:spcPct val="50000"/>
                </a:lnSpc>
              </a:pPr>
              <a:endParaRPr lang="en-GB" sz="2400" b="1" dirty="0" smtClean="0">
                <a:solidFill>
                  <a:srgbClr val="FFFF00"/>
                </a:solidFill>
              </a:endParaRPr>
            </a:p>
            <a:p>
              <a:pPr lvl="0"/>
              <a:r>
                <a:rPr lang="en-GB" sz="2000" i="1" dirty="0" smtClean="0">
                  <a:solidFill>
                    <a:schemeClr val="bg1"/>
                  </a:solidFill>
                </a:rPr>
                <a:t>S. </a:t>
              </a:r>
              <a:r>
                <a:rPr lang="en-GB" sz="2000" i="1" dirty="0" err="1" smtClean="0">
                  <a:solidFill>
                    <a:schemeClr val="bg1"/>
                  </a:solidFill>
                </a:rPr>
                <a:t>Ceruti</a:t>
              </a:r>
              <a:r>
                <a:rPr lang="en-GB" sz="2000" i="1" dirty="0" smtClean="0">
                  <a:solidFill>
                    <a:schemeClr val="bg1"/>
                  </a:solidFill>
                </a:rPr>
                <a:t>, A. </a:t>
              </a:r>
              <a:r>
                <a:rPr lang="en-GB" sz="2000" i="1" dirty="0" err="1" smtClean="0">
                  <a:solidFill>
                    <a:schemeClr val="bg1"/>
                  </a:solidFill>
                </a:rPr>
                <a:t>Mentana</a:t>
              </a:r>
              <a:r>
                <a:rPr lang="en-GB" sz="2000" i="1" dirty="0" smtClean="0">
                  <a:solidFill>
                    <a:schemeClr val="bg1"/>
                  </a:solidFill>
                </a:rPr>
                <a:t>, F. Camera, et al., </a:t>
              </a:r>
              <a:r>
                <a:rPr lang="is-IS" sz="2000" i="1" dirty="0" smtClean="0">
                  <a:solidFill>
                    <a:schemeClr val="bg1"/>
                  </a:solidFill>
                </a:rPr>
                <a:t>…</a:t>
              </a:r>
            </a:p>
            <a:p>
              <a:r>
                <a:rPr lang="it-IT" sz="2000" dirty="0">
                  <a:solidFill>
                    <a:srgbClr val="FFFFFF"/>
                  </a:solidFill>
                </a:rPr>
                <a:t>Misura della simmetria di </a:t>
              </a:r>
              <a:r>
                <a:rPr lang="it-IT" sz="2000" dirty="0" err="1">
                  <a:solidFill>
                    <a:srgbClr val="FFFFFF"/>
                  </a:solidFill>
                </a:rPr>
                <a:t>isospin</a:t>
              </a:r>
              <a:r>
                <a:rPr lang="it-IT" sz="2000" dirty="0">
                  <a:solidFill>
                    <a:srgbClr val="FFFFFF"/>
                  </a:solidFill>
                </a:rPr>
                <a:t> </a:t>
              </a:r>
              <a:endParaRPr lang="it-IT" sz="2000" dirty="0" smtClean="0">
                <a:solidFill>
                  <a:srgbClr val="FFFFFF"/>
                </a:solidFill>
              </a:endParaRPr>
            </a:p>
            <a:p>
              <a:r>
                <a:rPr lang="it-IT" sz="2000" dirty="0" smtClean="0">
                  <a:solidFill>
                    <a:srgbClr val="FFFFFF"/>
                  </a:solidFill>
                </a:rPr>
                <a:t>attraverso </a:t>
              </a:r>
              <a:r>
                <a:rPr lang="it-IT" sz="2000" dirty="0">
                  <a:solidFill>
                    <a:srgbClr val="FFFFFF"/>
                  </a:solidFill>
                </a:rPr>
                <a:t>il decadimento </a:t>
              </a:r>
              <a:r>
                <a:rPr lang="it-IT" sz="2000" dirty="0">
                  <a:solidFill>
                    <a:srgbClr val="FFFFFF"/>
                  </a:solidFill>
                  <a:latin typeface="Symbol" pitchFamily="18" charset="2"/>
                </a:rPr>
                <a:t>g</a:t>
              </a:r>
              <a:r>
                <a:rPr lang="it-IT" sz="2000" dirty="0">
                  <a:solidFill>
                    <a:srgbClr val="FFFFFF"/>
                  </a:solidFill>
                </a:rPr>
                <a:t> della </a:t>
              </a:r>
              <a:r>
                <a:rPr lang="it-IT" sz="2000" dirty="0" smtClean="0">
                  <a:solidFill>
                    <a:srgbClr val="FFFFFF"/>
                  </a:solidFill>
                </a:rPr>
                <a:t>GDR</a:t>
              </a:r>
            </a:p>
            <a:p>
              <a:endParaRPr lang="it-IT" sz="800" i="1" dirty="0" smtClean="0">
                <a:solidFill>
                  <a:srgbClr val="FFFFFF"/>
                </a:solidFill>
              </a:endParaRPr>
            </a:p>
            <a:p>
              <a:r>
                <a:rPr lang="it-IT" dirty="0" err="1" smtClean="0">
                  <a:solidFill>
                    <a:srgbClr val="FFFF00"/>
                  </a:solidFill>
                </a:rPr>
                <a:t>Follow</a:t>
              </a:r>
              <a:r>
                <a:rPr lang="it-IT" dirty="0" smtClean="0">
                  <a:solidFill>
                    <a:srgbClr val="FFFF00"/>
                  </a:solidFill>
                </a:rPr>
                <a:t> up di esperimento AGATA@LNL</a:t>
              </a:r>
              <a:endParaRPr lang="it-IT" dirty="0">
                <a:solidFill>
                  <a:srgbClr val="FFFF00"/>
                </a:solidFill>
              </a:endParaRPr>
            </a:p>
            <a:p>
              <a:pPr lvl="0"/>
              <a:endParaRPr lang="en-GB" sz="2000" dirty="0" smtClean="0">
                <a:solidFill>
                  <a:schemeClr val="bg1"/>
                </a:solidFill>
              </a:endParaRPr>
            </a:p>
            <a:p>
              <a:pPr lvl="0"/>
              <a:endParaRPr lang="en-GB" sz="2400" dirty="0">
                <a:solidFill>
                  <a:schemeClr val="bg1"/>
                </a:solidFill>
              </a:endParaRPr>
            </a:p>
            <a:p>
              <a:pPr lvl="0"/>
              <a:endParaRPr lang="en-GB" sz="2400" dirty="0">
                <a:solidFill>
                  <a:schemeClr val="bg1"/>
                </a:solidFill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6179073" y="3225170"/>
              <a:ext cx="285742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GALILEO + EUCLIDES </a:t>
              </a:r>
              <a:endParaRPr lang="en-GB" sz="2000" dirty="0" smtClean="0">
                <a:solidFill>
                  <a:schemeClr val="bg1"/>
                </a:solidFill>
              </a:endParaRPr>
            </a:p>
            <a:p>
              <a:r>
                <a:rPr lang="en-GB" sz="2000" dirty="0" smtClean="0">
                  <a:solidFill>
                    <a:schemeClr val="bg1"/>
                  </a:solidFill>
                </a:rPr>
                <a:t>+ NWALL + 10 LaBr</a:t>
              </a:r>
              <a:r>
                <a:rPr lang="en-GB" sz="2000" baseline="-25000" dirty="0" smtClean="0">
                  <a:solidFill>
                    <a:schemeClr val="bg1"/>
                  </a:solidFill>
                </a:rPr>
                <a:t>3</a:t>
              </a:r>
              <a:r>
                <a:rPr lang="en-GB" sz="2000" dirty="0" smtClean="0">
                  <a:solidFill>
                    <a:schemeClr val="bg1"/>
                  </a:solidFill>
                </a:rPr>
                <a:t>  </a:t>
              </a:r>
              <a:endParaRPr lang="it-IT" sz="2000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521" y="4941168"/>
              <a:ext cx="2592288" cy="1872208"/>
            </a:xfrm>
            <a:prstGeom prst="rect">
              <a:avLst/>
            </a:prstGeom>
          </p:spPr>
        </p:pic>
        <p:pic>
          <p:nvPicPr>
            <p:cNvPr id="9" name="Picture 2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5816" y="4941168"/>
              <a:ext cx="2417612" cy="1872208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 rotWithShape="1">
            <a:blip r:embed="rId4"/>
            <a:srcRect r="18878"/>
            <a:stretch/>
          </p:blipFill>
          <p:spPr>
            <a:xfrm>
              <a:off x="5586019" y="4005064"/>
              <a:ext cx="3738509" cy="2592288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179512" y="4581128"/>
              <a:ext cx="32302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dirty="0">
                  <a:solidFill>
                    <a:srgbClr val="FFFFFF"/>
                  </a:solidFill>
                  <a:latin typeface="Corbel"/>
                  <a:cs typeface="Corbel"/>
                </a:rPr>
                <a:t>S. </a:t>
              </a:r>
              <a:r>
                <a:rPr lang="fr-FR" sz="1600" dirty="0" err="1">
                  <a:solidFill>
                    <a:srgbClr val="FFFFFF"/>
                  </a:solidFill>
                  <a:latin typeface="Corbel"/>
                  <a:cs typeface="Corbel"/>
                </a:rPr>
                <a:t>Ceruti</a:t>
              </a:r>
              <a:r>
                <a:rPr lang="fr-FR" sz="1600" dirty="0">
                  <a:solidFill>
                    <a:srgbClr val="FFFFFF"/>
                  </a:solidFill>
                  <a:latin typeface="Corbel"/>
                  <a:cs typeface="Corbel"/>
                </a:rPr>
                <a:t> et al, PRL115 (2016) </a:t>
              </a:r>
              <a:r>
                <a:rPr lang="it-IT" sz="1600" dirty="0">
                  <a:solidFill>
                    <a:srgbClr val="FFFFFF"/>
                  </a:solidFill>
                  <a:latin typeface="Corbel"/>
                  <a:cs typeface="Corbel"/>
                </a:rPr>
                <a:t>222502 </a:t>
              </a:r>
              <a:endParaRPr lang="it-IT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107504" y="1887215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FFFF"/>
                </a:solidFill>
                <a:latin typeface="Calibri"/>
                <a:cs typeface="Calibri"/>
              </a:rPr>
              <a:t>2 Esperimenti </a:t>
            </a:r>
            <a:r>
              <a:rPr lang="it-IT" sz="2400" dirty="0" smtClean="0">
                <a:solidFill>
                  <a:srgbClr val="FFFFFF"/>
                </a:solidFill>
                <a:latin typeface="Calibri"/>
                <a:cs typeface="Calibri"/>
              </a:rPr>
              <a:t>svolti </a:t>
            </a:r>
            <a:r>
              <a:rPr lang="it-IT" sz="240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lang="it-IT" sz="2400" dirty="0" err="1">
                <a:solidFill>
                  <a:srgbClr val="FFFFFF"/>
                </a:solidFill>
                <a:latin typeface="Calibri"/>
                <a:cs typeface="Calibri"/>
              </a:rPr>
              <a:t>spokesperson</a:t>
            </a:r>
            <a:r>
              <a:rPr lang="it-IT" sz="2400" dirty="0">
                <a:solidFill>
                  <a:srgbClr val="FFFFFF"/>
                </a:solidFill>
                <a:latin typeface="Calibri"/>
                <a:cs typeface="Calibri"/>
              </a:rPr>
              <a:t> di Milano</a:t>
            </a:r>
          </a:p>
        </p:txBody>
      </p:sp>
    </p:spTree>
    <p:extLst>
      <p:ext uri="{BB962C8B-B14F-4D97-AF65-F5344CB8AC3E}">
        <p14:creationId xmlns:p14="http://schemas.microsoft.com/office/powerpoint/2010/main" val="177655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79512" y="-325294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GB" sz="2400" dirty="0">
              <a:solidFill>
                <a:schemeClr val="bg1"/>
              </a:solidFill>
            </a:endParaRPr>
          </a:p>
          <a:p>
            <a:pPr lvl="0"/>
            <a:r>
              <a:rPr lang="en-GB" sz="2400" b="1" dirty="0" err="1" smtClean="0">
                <a:solidFill>
                  <a:srgbClr val="FFFF00"/>
                </a:solidFill>
              </a:rPr>
              <a:t>Luglio</a:t>
            </a:r>
            <a:r>
              <a:rPr lang="en-GB" sz="2400" b="1" dirty="0" smtClean="0">
                <a:solidFill>
                  <a:srgbClr val="FFFF00"/>
                </a:solidFill>
              </a:rPr>
              <a:t> 2016 </a:t>
            </a:r>
            <a:r>
              <a:rPr lang="en-GB" sz="2000" dirty="0" smtClean="0">
                <a:solidFill>
                  <a:srgbClr val="FFFF00"/>
                </a:solidFill>
              </a:rPr>
              <a:t>– 2 days</a:t>
            </a:r>
          </a:p>
          <a:p>
            <a:pPr lvl="0">
              <a:lnSpc>
                <a:spcPct val="50000"/>
              </a:lnSpc>
            </a:pPr>
            <a:endParaRPr lang="en-GB" sz="2400" b="1" dirty="0" smtClean="0">
              <a:solidFill>
                <a:srgbClr val="FFFF00"/>
              </a:solidFill>
            </a:endParaRPr>
          </a:p>
          <a:p>
            <a:pPr lvl="0"/>
            <a:r>
              <a:rPr lang="en-GB" sz="2000" dirty="0" smtClean="0">
                <a:solidFill>
                  <a:schemeClr val="bg1"/>
                </a:solidFill>
              </a:rPr>
              <a:t>S. </a:t>
            </a:r>
            <a:r>
              <a:rPr lang="en-GB" sz="2000" dirty="0" err="1" smtClean="0">
                <a:solidFill>
                  <a:schemeClr val="bg1"/>
                </a:solidFill>
              </a:rPr>
              <a:t>Leoni</a:t>
            </a:r>
            <a:r>
              <a:rPr lang="en-GB" sz="2000" dirty="0" smtClean="0">
                <a:solidFill>
                  <a:schemeClr val="bg1"/>
                </a:solidFill>
              </a:rPr>
              <a:t>, B. </a:t>
            </a:r>
            <a:r>
              <a:rPr lang="en-GB" sz="2000" dirty="0" err="1" smtClean="0">
                <a:solidFill>
                  <a:schemeClr val="bg1"/>
                </a:solidFill>
              </a:rPr>
              <a:t>Fornal</a:t>
            </a:r>
            <a:r>
              <a:rPr lang="en-GB" sz="2000" dirty="0" smtClean="0">
                <a:solidFill>
                  <a:schemeClr val="bg1"/>
                </a:solidFill>
              </a:rPr>
              <a:t>, et al., </a:t>
            </a:r>
            <a:r>
              <a:rPr lang="is-IS" sz="2000" dirty="0" smtClean="0">
                <a:solidFill>
                  <a:schemeClr val="bg1"/>
                </a:solidFill>
              </a:rPr>
              <a:t>…</a:t>
            </a:r>
          </a:p>
          <a:p>
            <a:r>
              <a:rPr lang="it-IT" sz="2000" i="1" dirty="0" err="1">
                <a:solidFill>
                  <a:srgbClr val="FFFFFF"/>
                </a:solidFill>
              </a:rPr>
              <a:t>Testing</a:t>
            </a:r>
            <a:r>
              <a:rPr lang="it-IT" sz="2000" i="1" dirty="0">
                <a:solidFill>
                  <a:srgbClr val="FFFFFF"/>
                </a:solidFill>
              </a:rPr>
              <a:t> the performances of the TRACE detector </a:t>
            </a:r>
          </a:p>
          <a:p>
            <a:r>
              <a:rPr lang="it-IT" sz="2000" i="1" dirty="0">
                <a:solidFill>
                  <a:srgbClr val="FFFFFF"/>
                </a:solidFill>
              </a:rPr>
              <a:t>for </a:t>
            </a:r>
            <a:r>
              <a:rPr lang="it-IT" sz="2000" i="1" dirty="0" err="1">
                <a:solidFill>
                  <a:srgbClr val="FFFFFF"/>
                </a:solidFill>
              </a:rPr>
              <a:t>identification</a:t>
            </a:r>
            <a:r>
              <a:rPr lang="it-IT" sz="2000" i="1" dirty="0">
                <a:solidFill>
                  <a:srgbClr val="FFFFFF"/>
                </a:solidFill>
              </a:rPr>
              <a:t> of A 10 mass </a:t>
            </a:r>
            <a:r>
              <a:rPr lang="it-IT" sz="2000" i="1" dirty="0" err="1">
                <a:solidFill>
                  <a:srgbClr val="FFFFFF"/>
                </a:solidFill>
              </a:rPr>
              <a:t>ions</a:t>
            </a:r>
            <a:r>
              <a:rPr lang="it-IT" sz="2000" i="1" dirty="0">
                <a:solidFill>
                  <a:srgbClr val="FFFFFF"/>
                </a:solidFill>
              </a:rPr>
              <a:t> </a:t>
            </a:r>
          </a:p>
          <a:p>
            <a:r>
              <a:rPr lang="it-IT" sz="2000" i="1" dirty="0" err="1">
                <a:solidFill>
                  <a:srgbClr val="FFFFFF"/>
                </a:solidFill>
              </a:rPr>
              <a:t>at</a:t>
            </a:r>
            <a:r>
              <a:rPr lang="it-IT" sz="2000" i="1" dirty="0">
                <a:solidFill>
                  <a:srgbClr val="FFFFFF"/>
                </a:solidFill>
              </a:rPr>
              <a:t> </a:t>
            </a:r>
            <a:r>
              <a:rPr lang="it-IT" sz="2000" i="1" dirty="0" err="1">
                <a:solidFill>
                  <a:srgbClr val="FFFFFF"/>
                </a:solidFill>
              </a:rPr>
              <a:t>low</a:t>
            </a:r>
            <a:r>
              <a:rPr lang="it-IT" sz="2000" i="1" dirty="0">
                <a:solidFill>
                  <a:srgbClr val="FFFFFF"/>
                </a:solidFill>
              </a:rPr>
              <a:t> </a:t>
            </a:r>
            <a:r>
              <a:rPr lang="it-IT" sz="2000" i="1" dirty="0" err="1">
                <a:solidFill>
                  <a:srgbClr val="FFFFFF"/>
                </a:solidFill>
              </a:rPr>
              <a:t>kinetic</a:t>
            </a:r>
            <a:r>
              <a:rPr lang="it-IT" sz="2000" i="1" dirty="0">
                <a:solidFill>
                  <a:srgbClr val="FFFFFF"/>
                </a:solidFill>
              </a:rPr>
              <a:t> </a:t>
            </a:r>
            <a:r>
              <a:rPr lang="it-IT" sz="2000" i="1" dirty="0" err="1">
                <a:solidFill>
                  <a:srgbClr val="FFFFFF"/>
                </a:solidFill>
              </a:rPr>
              <a:t>energy</a:t>
            </a:r>
            <a:r>
              <a:rPr lang="it-IT" sz="2000" i="1" dirty="0">
                <a:solidFill>
                  <a:srgbClr val="FFFFFF"/>
                </a:solidFill>
              </a:rPr>
              <a:t>, by PSA </a:t>
            </a:r>
            <a:r>
              <a:rPr lang="it-IT" sz="2000" i="1" dirty="0" err="1">
                <a:solidFill>
                  <a:srgbClr val="FFFFFF"/>
                </a:solidFill>
              </a:rPr>
              <a:t>analysis</a:t>
            </a:r>
            <a:endParaRPr lang="it-IT" sz="2000" i="1" dirty="0">
              <a:solidFill>
                <a:srgbClr val="FFFFFF"/>
              </a:solidFill>
            </a:endParaRPr>
          </a:p>
          <a:p>
            <a:pPr>
              <a:lnSpc>
                <a:spcPct val="50000"/>
              </a:lnSpc>
            </a:pPr>
            <a:endParaRPr lang="it-IT" sz="2000" i="1" dirty="0" smtClean="0">
              <a:solidFill>
                <a:srgbClr val="FFFFFF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In </a:t>
            </a:r>
            <a:r>
              <a:rPr lang="it-IT" dirty="0" err="1" smtClean="0">
                <a:solidFill>
                  <a:srgbClr val="FFFF00"/>
                </a:solidFill>
              </a:rPr>
              <a:t>view</a:t>
            </a:r>
            <a:r>
              <a:rPr lang="it-IT" dirty="0" smtClean="0">
                <a:solidFill>
                  <a:srgbClr val="FFFF00"/>
                </a:solidFill>
              </a:rPr>
              <a:t> of a new </a:t>
            </a:r>
            <a:r>
              <a:rPr lang="it-IT" dirty="0" err="1" smtClean="0">
                <a:solidFill>
                  <a:srgbClr val="FFFF00"/>
                </a:solidFill>
              </a:rPr>
              <a:t>Physics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program</a:t>
            </a:r>
            <a:r>
              <a:rPr lang="it-IT" dirty="0" smtClean="0">
                <a:solidFill>
                  <a:srgbClr val="FFFF00"/>
                </a:solidFill>
              </a:rPr>
              <a:t> GALILEO/AGATA:</a:t>
            </a:r>
          </a:p>
          <a:p>
            <a:r>
              <a:rPr lang="it-IT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g</a:t>
            </a:r>
            <a:r>
              <a:rPr lang="it-IT" dirty="0" smtClean="0">
                <a:solidFill>
                  <a:srgbClr val="FFFF00"/>
                </a:solidFill>
              </a:rPr>
              <a:t>-</a:t>
            </a:r>
            <a:r>
              <a:rPr lang="it-IT" dirty="0" err="1" smtClean="0">
                <a:solidFill>
                  <a:srgbClr val="FFFF00"/>
                </a:solidFill>
              </a:rPr>
              <a:t>decay</a:t>
            </a:r>
            <a:r>
              <a:rPr lang="it-IT" dirty="0" smtClean="0">
                <a:solidFill>
                  <a:srgbClr val="FFFF00"/>
                </a:solidFill>
              </a:rPr>
              <a:t> from </a:t>
            </a:r>
            <a:r>
              <a:rPr lang="it-IT" dirty="0" err="1" smtClean="0">
                <a:solidFill>
                  <a:srgbClr val="FFFF00"/>
                </a:solidFill>
              </a:rPr>
              <a:t>unbound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states</a:t>
            </a:r>
            <a:r>
              <a:rPr lang="it-IT" dirty="0" smtClean="0">
                <a:solidFill>
                  <a:srgbClr val="FFFF00"/>
                </a:solidFill>
              </a:rPr>
              <a:t> in</a:t>
            </a:r>
          </a:p>
          <a:p>
            <a:r>
              <a:rPr lang="it-IT" dirty="0" smtClean="0">
                <a:solidFill>
                  <a:srgbClr val="FFFF00"/>
                </a:solidFill>
              </a:rPr>
              <a:t>Light </a:t>
            </a:r>
            <a:r>
              <a:rPr lang="it-IT" dirty="0" err="1" smtClean="0">
                <a:solidFill>
                  <a:srgbClr val="FFFF00"/>
                </a:solidFill>
              </a:rPr>
              <a:t>systems</a:t>
            </a:r>
            <a:r>
              <a:rPr lang="is-IS" dirty="0" smtClean="0">
                <a:solidFill>
                  <a:srgbClr val="FFFF00"/>
                </a:solidFill>
              </a:rPr>
              <a:t>…</a:t>
            </a:r>
            <a:endParaRPr lang="en-GB" sz="2000" dirty="0" smtClean="0">
              <a:solidFill>
                <a:schemeClr val="bg1"/>
              </a:solidFill>
            </a:endParaRPr>
          </a:p>
          <a:p>
            <a:pPr lvl="0"/>
            <a:endParaRPr lang="en-GB" sz="2400" dirty="0">
              <a:solidFill>
                <a:schemeClr val="bg1"/>
              </a:solidFill>
            </a:endParaRPr>
          </a:p>
          <a:p>
            <a:pPr lvl="0"/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3528" y="2967916"/>
            <a:ext cx="251863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GALILEO + </a:t>
            </a:r>
            <a:r>
              <a:rPr lang="en-GB" sz="2000" b="1" dirty="0" smtClean="0">
                <a:solidFill>
                  <a:srgbClr val="FFFF00"/>
                </a:solidFill>
              </a:rPr>
              <a:t>TRACE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+ </a:t>
            </a:r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NWALL + 10 LaBr</a:t>
            </a:r>
            <a:r>
              <a:rPr lang="en-GB" baseline="-25000" dirty="0" smtClean="0">
                <a:solidFill>
                  <a:schemeClr val="bg1"/>
                </a:solidFill>
              </a:rPr>
              <a:t>3</a:t>
            </a:r>
            <a:r>
              <a:rPr lang="en-GB" dirty="0" smtClean="0">
                <a:solidFill>
                  <a:schemeClr val="bg1"/>
                </a:solidFill>
              </a:rPr>
              <a:t> 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" name="Rectangle 15"/>
          <p:cNvSpPr/>
          <p:nvPr/>
        </p:nvSpPr>
        <p:spPr>
          <a:xfrm>
            <a:off x="6230793" y="2616635"/>
            <a:ext cx="287771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solidFill>
                  <a:srgbClr val="FFFF00"/>
                </a:solidFill>
                <a:latin typeface="Calibri"/>
                <a:cs typeface="Calibri"/>
              </a:rPr>
              <a:t>TWO ACQ – SYSTEMS</a:t>
            </a:r>
            <a:endParaRPr lang="it-IT" sz="1600" dirty="0" smtClean="0">
              <a:solidFill>
                <a:srgbClr val="66FFFF"/>
              </a:solidFill>
              <a:latin typeface="Calibri"/>
              <a:cs typeface="Calibri"/>
            </a:endParaRPr>
          </a:p>
          <a:p>
            <a:pPr marL="285750" indent="-285750">
              <a:buFont typeface="Courier New"/>
              <a:buChar char="o"/>
            </a:pPr>
            <a:r>
              <a:rPr lang="it-IT" sz="1600" dirty="0" err="1" smtClean="0">
                <a:solidFill>
                  <a:srgbClr val="66FFFF"/>
                </a:solidFill>
                <a:latin typeface="Calibri"/>
                <a:cs typeface="Calibri"/>
              </a:rPr>
              <a:t>Analog</a:t>
            </a:r>
            <a:r>
              <a:rPr lang="it-IT" sz="1600" dirty="0" smtClean="0">
                <a:solidFill>
                  <a:srgbClr val="66FFFF"/>
                </a:solidFill>
                <a:latin typeface="Calibri"/>
                <a:cs typeface="Calibri"/>
              </a:rPr>
              <a:t> </a:t>
            </a:r>
            <a:r>
              <a:rPr lang="it-IT" dirty="0" smtClean="0">
                <a:solidFill>
                  <a:srgbClr val="66FFFF"/>
                </a:solidFill>
                <a:latin typeface="Calibri"/>
                <a:cs typeface="Calibri"/>
              </a:rPr>
              <a:t>(Brambilla, Boiano)</a:t>
            </a:r>
          </a:p>
          <a:p>
            <a:pPr marL="285750" indent="-285750">
              <a:buFont typeface="Courier New"/>
              <a:buChar char="o"/>
            </a:pPr>
            <a:r>
              <a:rPr lang="it-IT" sz="1600" dirty="0" smtClean="0">
                <a:solidFill>
                  <a:srgbClr val="66FFFF"/>
                </a:solidFill>
                <a:latin typeface="Calibri"/>
                <a:cs typeface="Calibri"/>
              </a:rPr>
              <a:t>Digital</a:t>
            </a:r>
            <a:endParaRPr lang="it-IT" sz="1600" dirty="0">
              <a:solidFill>
                <a:srgbClr val="66FFFF"/>
              </a:solidFill>
              <a:latin typeface="Calibri"/>
              <a:cs typeface="Calibri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086777" y="168901"/>
            <a:ext cx="2270046" cy="2444832"/>
            <a:chOff x="430045" y="5175622"/>
            <a:chExt cx="2270046" cy="2444832"/>
          </a:xfrm>
        </p:grpSpPr>
        <p:pic>
          <p:nvPicPr>
            <p:cNvPr id="13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045" y="5175622"/>
              <a:ext cx="2183099" cy="1366956"/>
            </a:xfrm>
            <a:prstGeom prst="rect">
              <a:avLst/>
            </a:prstGeom>
          </p:spPr>
        </p:pic>
        <p:sp>
          <p:nvSpPr>
            <p:cNvPr id="14" name="Rectangle 19"/>
            <p:cNvSpPr/>
            <p:nvPr/>
          </p:nvSpPr>
          <p:spPr>
            <a:xfrm>
              <a:off x="502053" y="6543236"/>
              <a:ext cx="2198038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 err="1" smtClean="0">
                  <a:solidFill>
                    <a:srgbClr val="FFFF00"/>
                  </a:solidFill>
                  <a:latin typeface="Calibri"/>
                  <a:cs typeface="Calibri"/>
                </a:rPr>
                <a:t>Different</a:t>
              </a:r>
              <a:r>
                <a:rPr lang="it-IT" sz="1600" dirty="0" smtClean="0">
                  <a:solidFill>
                    <a:srgbClr val="FFFF00"/>
                  </a:solidFill>
                  <a:latin typeface="Calibri"/>
                  <a:cs typeface="Calibri"/>
                </a:rPr>
                <a:t> </a:t>
              </a:r>
              <a:r>
                <a:rPr lang="it-IT" sz="1600" dirty="0" err="1">
                  <a:solidFill>
                    <a:srgbClr val="FFFF00"/>
                  </a:solidFill>
                  <a:latin typeface="Calibri"/>
                  <a:cs typeface="Calibri"/>
                </a:rPr>
                <a:t>C</a:t>
              </a:r>
              <a:r>
                <a:rPr lang="it-IT" sz="1600" dirty="0" err="1" smtClean="0">
                  <a:solidFill>
                    <a:srgbClr val="FFFF00"/>
                  </a:solidFill>
                  <a:latin typeface="Calibri"/>
                  <a:cs typeface="Calibri"/>
                </a:rPr>
                <a:t>onfigurations</a:t>
              </a:r>
              <a:endParaRPr lang="it-IT" sz="1600" dirty="0" smtClean="0">
                <a:solidFill>
                  <a:srgbClr val="66FFFF"/>
                </a:solidFill>
                <a:latin typeface="Calibri"/>
                <a:cs typeface="Calibri"/>
              </a:endParaRPr>
            </a:p>
            <a:p>
              <a:pPr marL="285750" indent="-285750">
                <a:buFont typeface="Courier New"/>
                <a:buChar char="o"/>
              </a:pPr>
              <a:r>
                <a:rPr lang="it-IT" sz="1600" dirty="0" err="1" smtClean="0">
                  <a:solidFill>
                    <a:srgbClr val="66FFFF"/>
                  </a:solidFill>
                  <a:latin typeface="Calibri"/>
                  <a:cs typeface="Calibri"/>
                </a:rPr>
                <a:t>Individual</a:t>
              </a:r>
              <a:r>
                <a:rPr lang="it-IT" sz="1600" dirty="0" smtClean="0">
                  <a:solidFill>
                    <a:srgbClr val="66FFFF"/>
                  </a:solidFill>
                  <a:latin typeface="Calibri"/>
                  <a:cs typeface="Calibri"/>
                </a:rPr>
                <a:t> </a:t>
              </a:r>
              <a:r>
                <a:rPr lang="it-IT" sz="1600" dirty="0" err="1" smtClean="0">
                  <a:solidFill>
                    <a:srgbClr val="66FFFF"/>
                  </a:solidFill>
                  <a:latin typeface="Calibri"/>
                  <a:cs typeface="Calibri"/>
                </a:rPr>
                <a:t>pads</a:t>
              </a:r>
              <a:endParaRPr lang="it-IT" sz="1600" dirty="0" smtClean="0">
                <a:solidFill>
                  <a:srgbClr val="66FFFF"/>
                </a:solidFill>
                <a:latin typeface="Calibri"/>
                <a:cs typeface="Calibri"/>
              </a:endParaRPr>
            </a:p>
            <a:p>
              <a:pPr marL="285750" indent="-285750">
                <a:buFont typeface="Courier New"/>
                <a:buChar char="o"/>
              </a:pPr>
              <a:r>
                <a:rPr lang="it-IT" sz="1600" dirty="0" smtClean="0">
                  <a:solidFill>
                    <a:srgbClr val="66FFFF"/>
                  </a:solidFill>
                  <a:latin typeface="Calibri"/>
                  <a:cs typeface="Calibri"/>
                </a:rPr>
                <a:t>2 </a:t>
              </a:r>
              <a:r>
                <a:rPr lang="it-IT" sz="1600" dirty="0" err="1" smtClean="0">
                  <a:solidFill>
                    <a:srgbClr val="66FFFF"/>
                  </a:solidFill>
                  <a:latin typeface="Calibri"/>
                  <a:cs typeface="Calibri"/>
                </a:rPr>
                <a:t>pads</a:t>
              </a:r>
              <a:endParaRPr lang="it-IT" sz="1600" dirty="0" smtClean="0">
                <a:solidFill>
                  <a:srgbClr val="66FFFF"/>
                </a:solidFill>
                <a:latin typeface="Calibri"/>
                <a:cs typeface="Calibri"/>
              </a:endParaRPr>
            </a:p>
            <a:p>
              <a:pPr marL="285750" indent="-285750">
                <a:buFont typeface="Courier New"/>
                <a:buChar char="o"/>
              </a:pPr>
              <a:r>
                <a:rPr lang="it-IT" sz="1600" dirty="0" smtClean="0">
                  <a:solidFill>
                    <a:srgbClr val="66FFFF"/>
                  </a:solidFill>
                  <a:latin typeface="Calibri"/>
                  <a:cs typeface="Calibri"/>
                </a:rPr>
                <a:t>4 </a:t>
              </a:r>
              <a:r>
                <a:rPr lang="it-IT" sz="1600" dirty="0" err="1" smtClean="0">
                  <a:solidFill>
                    <a:srgbClr val="66FFFF"/>
                  </a:solidFill>
                  <a:latin typeface="Calibri"/>
                  <a:cs typeface="Calibri"/>
                </a:rPr>
                <a:t>pads</a:t>
              </a:r>
              <a:endParaRPr lang="it-IT" sz="1600" dirty="0">
                <a:solidFill>
                  <a:srgbClr val="66FF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736191"/>
            <a:ext cx="3096344" cy="2480844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213646" y="6413266"/>
            <a:ext cx="88948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SVILUPPO –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costruzione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di un array TRACE (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Meccanica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ed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elettronica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, INFN 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sezione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3559792" y="4365104"/>
            <a:ext cx="15195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Supporto</a:t>
            </a:r>
          </a:p>
          <a:p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Stampante 3D</a:t>
            </a:r>
          </a:p>
          <a:p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it-IT" dirty="0" err="1" smtClean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. Tomasi, </a:t>
            </a:r>
          </a:p>
          <a:p>
            <a:r>
              <a:rPr lang="it-IT" dirty="0" smtClean="0">
                <a:solidFill>
                  <a:srgbClr val="FFFFFF"/>
                </a:solidFill>
                <a:latin typeface="Calibri"/>
                <a:cs typeface="Calibri"/>
              </a:rPr>
              <a:t>INFN sezione)</a:t>
            </a:r>
            <a:endParaRPr lang="it-IT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cxnSp>
        <p:nvCxnSpPr>
          <p:cNvPr id="24" name="Connettore 1 23"/>
          <p:cNvCxnSpPr/>
          <p:nvPr/>
        </p:nvCxnSpPr>
        <p:spPr>
          <a:xfrm flipV="1">
            <a:off x="2267744" y="5013176"/>
            <a:ext cx="1368152" cy="5760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uppo 28"/>
          <p:cNvGrpSpPr/>
          <p:nvPr/>
        </p:nvGrpSpPr>
        <p:grpSpPr>
          <a:xfrm>
            <a:off x="5292080" y="3552739"/>
            <a:ext cx="3672408" cy="2792934"/>
            <a:chOff x="5292080" y="3552739"/>
            <a:chExt cx="3672408" cy="279293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2080" y="3552739"/>
              <a:ext cx="3672408" cy="2792934"/>
            </a:xfrm>
            <a:prstGeom prst="rect">
              <a:avLst/>
            </a:prstGeom>
          </p:spPr>
        </p:pic>
        <p:sp>
          <p:nvSpPr>
            <p:cNvPr id="16" name="CasellaDiTesto 15"/>
            <p:cNvSpPr txBox="1"/>
            <p:nvPr/>
          </p:nvSpPr>
          <p:spPr>
            <a:xfrm>
              <a:off x="6199912" y="5697601"/>
              <a:ext cx="3717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a</a:t>
              </a:r>
              <a:endParaRPr lang="it-IT" sz="2000" b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7072448" y="5625593"/>
              <a:ext cx="443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Li</a:t>
              </a:r>
              <a:endParaRPr lang="it-IT" sz="2000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7672134" y="5409569"/>
              <a:ext cx="644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Be</a:t>
              </a:r>
              <a:endParaRPr lang="it-IT" sz="2000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8032174" y="5030365"/>
              <a:ext cx="644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Calibri"/>
                  <a:cs typeface="Calibri"/>
                </a:rPr>
                <a:t>B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8248198" y="4649419"/>
              <a:ext cx="644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C</a:t>
              </a:r>
              <a:endParaRPr lang="it-IT" sz="2000" b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25" name="Connettore 1 24"/>
            <p:cNvCxnSpPr/>
            <p:nvPr/>
          </p:nvCxnSpPr>
          <p:spPr>
            <a:xfrm flipV="1">
              <a:off x="6375183" y="4653136"/>
              <a:ext cx="0" cy="864096"/>
            </a:xfrm>
            <a:prstGeom prst="line">
              <a:avLst/>
            </a:prstGeom>
            <a:ln w="127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CasellaDiTesto 27"/>
            <p:cNvSpPr txBox="1"/>
            <p:nvPr/>
          </p:nvSpPr>
          <p:spPr>
            <a:xfrm>
              <a:off x="6156176" y="4437112"/>
              <a:ext cx="12241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i="1" dirty="0" smtClean="0">
                  <a:solidFill>
                    <a:srgbClr val="FF0000"/>
                  </a:solidFill>
                  <a:latin typeface="Calibri"/>
                  <a:cs typeface="Calibri"/>
                </a:rPr>
                <a:t>13 </a:t>
              </a:r>
              <a:r>
                <a:rPr lang="it-IT" sz="2000" b="1" i="1" dirty="0" err="1" smtClean="0">
                  <a:solidFill>
                    <a:srgbClr val="FF0000"/>
                  </a:solidFill>
                  <a:latin typeface="Calibri"/>
                  <a:cs typeface="Calibri"/>
                </a:rPr>
                <a:t>MeV</a:t>
              </a:r>
              <a:endParaRPr lang="it-IT" sz="2000" b="1" i="1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67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4"/>
          <p:cNvSpPr>
            <a:spLocks noGrp="1"/>
          </p:cNvSpPr>
          <p:nvPr>
            <p:ph type="title"/>
          </p:nvPr>
        </p:nvSpPr>
        <p:spPr>
          <a:xfrm>
            <a:off x="35496" y="-27384"/>
            <a:ext cx="9108504" cy="936104"/>
          </a:xfrm>
        </p:spPr>
        <p:txBody>
          <a:bodyPr>
            <a:noAutofit/>
          </a:bodyPr>
          <a:lstStyle/>
          <a:p>
            <a:pPr algn="l"/>
            <a:r>
              <a:rPr lang="it-IT" sz="3600" b="1" dirty="0" smtClean="0">
                <a:solidFill>
                  <a:srgbClr val="FF0000"/>
                </a:solidFill>
              </a:rPr>
              <a:t>GALILEO – </a:t>
            </a:r>
            <a:r>
              <a:rPr lang="it-IT" sz="3200" b="1" dirty="0" smtClean="0">
                <a:solidFill>
                  <a:srgbClr val="FF0000"/>
                </a:solidFill>
              </a:rPr>
              <a:t>NEXT Major </a:t>
            </a:r>
            <a:r>
              <a:rPr lang="it-IT" sz="3200" b="1" dirty="0" err="1" smtClean="0">
                <a:solidFill>
                  <a:srgbClr val="FF0000"/>
                </a:solidFill>
              </a:rPr>
              <a:t>Steps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9518" y="951927"/>
            <a:ext cx="9058890" cy="4872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sz="900" b="1" dirty="0" smtClean="0">
              <a:solidFill>
                <a:srgbClr val="FF0000"/>
              </a:solidFill>
              <a:latin typeface="+mn-lt"/>
              <a:cs typeface="Corbel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smtClean="0">
                <a:solidFill>
                  <a:srgbClr val="0000FF"/>
                </a:solidFill>
                <a:latin typeface="+mn-lt"/>
                <a:cs typeface="Corbel"/>
              </a:rPr>
              <a:t>Implementazione dei </a:t>
            </a:r>
            <a:r>
              <a:rPr lang="it-IT" sz="2400" b="1" dirty="0" smtClean="0">
                <a:solidFill>
                  <a:srgbClr val="0000FF"/>
                </a:solidFill>
                <a:latin typeface="+mn-lt"/>
                <a:cs typeface="Corbel"/>
              </a:rPr>
              <a:t>10 TRIPLI CLUSTERS </a:t>
            </a:r>
            <a:r>
              <a:rPr lang="it-IT" sz="2400" dirty="0" smtClean="0">
                <a:solidFill>
                  <a:srgbClr val="0000FF"/>
                </a:solidFill>
                <a:latin typeface="+mn-lt"/>
                <a:cs typeface="Corbel"/>
              </a:rPr>
              <a:t>(ex-EUROBALL Detectors):</a:t>
            </a:r>
          </a:p>
          <a:p>
            <a:pPr marL="342900" indent="-342900">
              <a:buFont typeface="Arial"/>
              <a:buChar char="•"/>
            </a:pPr>
            <a:r>
              <a:rPr lang="it-IT" sz="2400" b="1" dirty="0" smtClean="0">
                <a:solidFill>
                  <a:srgbClr val="0000FF"/>
                </a:solidFill>
                <a:latin typeface="+mn-lt"/>
                <a:cs typeface="Corbel"/>
              </a:rPr>
              <a:t>Criostati </a:t>
            </a:r>
          </a:p>
          <a:p>
            <a:pPr marL="342900" indent="-342900">
              <a:buFont typeface="Arial"/>
              <a:buChar char="•"/>
            </a:pPr>
            <a:r>
              <a:rPr lang="it-IT" sz="2400" b="1" dirty="0" smtClean="0">
                <a:solidFill>
                  <a:srgbClr val="0000FF"/>
                </a:solidFill>
                <a:latin typeface="+mn-lt"/>
                <a:cs typeface="Corbel"/>
              </a:rPr>
              <a:t>Anti-Compton SHIELDS</a:t>
            </a:r>
          </a:p>
          <a:p>
            <a:pPr marL="342900" indent="-342900">
              <a:buFont typeface="Arial"/>
              <a:buChar char="•"/>
            </a:pPr>
            <a:endParaRPr lang="it-IT" sz="2400" dirty="0" smtClean="0">
              <a:solidFill>
                <a:srgbClr val="0000FF"/>
              </a:solidFill>
              <a:latin typeface="+mn-lt"/>
              <a:cs typeface="Corbel"/>
            </a:endParaRPr>
          </a:p>
          <a:p>
            <a:pPr marL="342900" indent="-342900">
              <a:lnSpc>
                <a:spcPct val="70000"/>
              </a:lnSpc>
              <a:buFont typeface="Arial"/>
              <a:buChar char="•"/>
            </a:pPr>
            <a:endParaRPr lang="it-IT" sz="800" b="1" dirty="0" smtClean="0">
              <a:solidFill>
                <a:srgbClr val="0000FF"/>
              </a:solidFill>
              <a:latin typeface="+mn-lt"/>
              <a:cs typeface="Corbel"/>
            </a:endParaRPr>
          </a:p>
          <a:p>
            <a:pPr marL="342900" indent="-342900">
              <a:buFont typeface="Wingdings" charset="2"/>
              <a:buChar char="Ø"/>
            </a:pPr>
            <a:r>
              <a:rPr lang="it-IT" sz="2400" dirty="0" smtClean="0">
                <a:solidFill>
                  <a:srgbClr val="0000FF"/>
                </a:solidFill>
                <a:latin typeface="+mn-lt"/>
                <a:cs typeface="Corbel"/>
              </a:rPr>
              <a:t>Implementazione</a:t>
            </a:r>
            <a:r>
              <a:rPr lang="it-IT" sz="2400" b="1" dirty="0" smtClean="0">
                <a:solidFill>
                  <a:srgbClr val="0000FF"/>
                </a:solidFill>
                <a:latin typeface="+mn-lt"/>
                <a:cs typeface="Corbel"/>
              </a:rPr>
              <a:t> Array 10 </a:t>
            </a:r>
            <a:r>
              <a:rPr lang="it-IT" sz="2400" b="1" dirty="0" err="1" smtClean="0">
                <a:solidFill>
                  <a:srgbClr val="0000FF"/>
                </a:solidFill>
                <a:latin typeface="+mn-lt"/>
                <a:cs typeface="Corbel"/>
              </a:rPr>
              <a:t>Scintillatory</a:t>
            </a:r>
            <a:r>
              <a:rPr lang="it-IT" sz="2400" b="1" dirty="0" smtClean="0">
                <a:solidFill>
                  <a:srgbClr val="0000FF"/>
                </a:solidFill>
                <a:latin typeface="+mn-lt"/>
                <a:cs typeface="Corbel"/>
              </a:rPr>
              <a:t> LaBr3 </a:t>
            </a:r>
            <a:r>
              <a:rPr lang="it-IT" sz="2400" dirty="0" smtClean="0">
                <a:solidFill>
                  <a:srgbClr val="0000FF"/>
                </a:solidFill>
                <a:latin typeface="+mn-lt"/>
                <a:cs typeface="Corbel"/>
              </a:rPr>
              <a:t>a 90°  </a:t>
            </a:r>
          </a:p>
          <a:p>
            <a:r>
              <a:rPr lang="it-IT" sz="2400" dirty="0" smtClean="0">
                <a:solidFill>
                  <a:srgbClr val="0000FF"/>
                </a:solidFill>
                <a:latin typeface="+mn-lt"/>
                <a:cs typeface="Corbel"/>
              </a:rPr>
              <a:t>(4 rivelatori – mancanti, </a:t>
            </a:r>
            <a:r>
              <a:rPr lang="it-IT" sz="2400" dirty="0">
                <a:solidFill>
                  <a:srgbClr val="0000FF"/>
                </a:solidFill>
                <a:latin typeface="+mn-lt"/>
                <a:cs typeface="Corbel"/>
              </a:rPr>
              <a:t>6</a:t>
            </a:r>
            <a:r>
              <a:rPr lang="it-IT" sz="2400" dirty="0" smtClean="0">
                <a:solidFill>
                  <a:srgbClr val="0000FF"/>
                </a:solidFill>
                <a:latin typeface="+mn-lt"/>
                <a:cs typeface="Corbel"/>
              </a:rPr>
              <a:t> già in possesso)</a:t>
            </a:r>
            <a:endParaRPr lang="it-IT" sz="2400" dirty="0">
              <a:solidFill>
                <a:srgbClr val="0000FF"/>
              </a:solidFill>
              <a:latin typeface="+mn-lt"/>
              <a:cs typeface="Corbel"/>
            </a:endParaRPr>
          </a:p>
          <a:p>
            <a:endParaRPr lang="it-IT" sz="2800" b="1" dirty="0">
              <a:solidFill>
                <a:srgbClr val="FF0000"/>
              </a:solidFill>
              <a:latin typeface="+mn-lt"/>
              <a:cs typeface="Corbel"/>
            </a:endParaRPr>
          </a:p>
          <a:p>
            <a:pPr marL="342900" lvl="0" indent="-342900">
              <a:buFont typeface="Wingdings" charset="2"/>
              <a:buChar char="Ø"/>
            </a:pPr>
            <a:r>
              <a:rPr lang="it-IT" sz="2400" dirty="0" smtClean="0">
                <a:solidFill>
                  <a:srgbClr val="0000FF"/>
                </a:solidFill>
                <a:latin typeface="Calibri"/>
                <a:cs typeface="Corbel"/>
              </a:rPr>
              <a:t>Array Rivelatori a Si segmentati – pixel</a:t>
            </a:r>
            <a:r>
              <a:rPr lang="it-IT" sz="2800" dirty="0" smtClean="0">
                <a:solidFill>
                  <a:srgbClr val="0000FF"/>
                </a:solidFill>
                <a:latin typeface="Calibri"/>
                <a:cs typeface="Corbel"/>
              </a:rPr>
              <a:t>:</a:t>
            </a:r>
            <a:r>
              <a:rPr lang="it-IT" sz="2800" b="1" dirty="0" smtClean="0">
                <a:solidFill>
                  <a:srgbClr val="0000FF"/>
                </a:solidFill>
                <a:latin typeface="Calibri"/>
                <a:cs typeface="Corbel"/>
              </a:rPr>
              <a:t> </a:t>
            </a:r>
            <a:r>
              <a:rPr lang="it-IT" sz="2400" b="1" dirty="0" smtClean="0">
                <a:solidFill>
                  <a:srgbClr val="0000FF"/>
                </a:solidFill>
                <a:latin typeface="Calibri"/>
                <a:cs typeface="Corbel"/>
              </a:rPr>
              <a:t>TRACE</a:t>
            </a:r>
          </a:p>
          <a:p>
            <a:pPr marL="342900" lvl="0" indent="-342900">
              <a:buFont typeface="Arial"/>
              <a:buChar char="•"/>
            </a:pPr>
            <a:r>
              <a:rPr lang="it-IT" sz="2400" b="1" dirty="0" smtClean="0">
                <a:solidFill>
                  <a:srgbClr val="0000FF"/>
                </a:solidFill>
                <a:latin typeface="Calibri"/>
                <a:cs typeface="Corbel"/>
              </a:rPr>
              <a:t>Studio geometria, </a:t>
            </a:r>
            <a:r>
              <a:rPr lang="is-IS" sz="2400" b="1" dirty="0" smtClean="0">
                <a:solidFill>
                  <a:srgbClr val="0000FF"/>
                </a:solidFill>
                <a:latin typeface="Calibri"/>
                <a:cs typeface="Corbel"/>
              </a:rPr>
              <a:t>…</a:t>
            </a:r>
            <a:endParaRPr lang="it-IT" sz="2400" b="1" dirty="0" smtClean="0">
              <a:solidFill>
                <a:srgbClr val="0000FF"/>
              </a:solidFill>
              <a:latin typeface="Calibri"/>
              <a:cs typeface="Corbel"/>
            </a:endParaRPr>
          </a:p>
          <a:p>
            <a:pPr marL="342900" lvl="0" indent="-342900">
              <a:buFont typeface="Arial"/>
              <a:buChar char="•"/>
            </a:pPr>
            <a:r>
              <a:rPr lang="it-IT" sz="2400" b="1" dirty="0" smtClean="0">
                <a:solidFill>
                  <a:srgbClr val="0000FF"/>
                </a:solidFill>
                <a:latin typeface="Calibri"/>
                <a:cs typeface="Corbel"/>
              </a:rPr>
              <a:t>elettronica, </a:t>
            </a:r>
            <a:r>
              <a:rPr lang="is-IS" sz="2400" b="1" dirty="0" smtClean="0">
                <a:solidFill>
                  <a:srgbClr val="0000FF"/>
                </a:solidFill>
                <a:latin typeface="Calibri"/>
                <a:cs typeface="Corbel"/>
              </a:rPr>
              <a:t>…</a:t>
            </a:r>
          </a:p>
          <a:p>
            <a:pPr marL="342900" lvl="0" indent="-342900">
              <a:buFont typeface="Arial"/>
              <a:buChar char="•"/>
            </a:pPr>
            <a:r>
              <a:rPr lang="it-IT" sz="2400" b="1" dirty="0" smtClean="0">
                <a:solidFill>
                  <a:srgbClr val="0000FF"/>
                </a:solidFill>
                <a:latin typeface="Calibri"/>
                <a:cs typeface="Corbel"/>
              </a:rPr>
              <a:t>I</a:t>
            </a:r>
            <a:r>
              <a:rPr lang="is-IS" sz="2400" b="1" dirty="0" smtClean="0">
                <a:solidFill>
                  <a:srgbClr val="0000FF"/>
                </a:solidFill>
                <a:latin typeface="Calibri"/>
                <a:cs typeface="Corbel"/>
              </a:rPr>
              <a:t>mplementazione in GALILEO</a:t>
            </a:r>
            <a:endParaRPr lang="it-IT" sz="2400" dirty="0">
              <a:solidFill>
                <a:srgbClr val="0000FF"/>
              </a:solidFill>
              <a:latin typeface="+mn-lt"/>
              <a:cs typeface="Corbel"/>
            </a:endParaRPr>
          </a:p>
          <a:p>
            <a:pPr marL="342900" lvl="0" indent="-342900">
              <a:buFont typeface="Arial"/>
              <a:buChar char="•"/>
            </a:pPr>
            <a:endParaRPr lang="it-IT" sz="2400" b="1" dirty="0" smtClean="0">
              <a:solidFill>
                <a:srgbClr val="FF0000"/>
              </a:solidFill>
              <a:latin typeface="+mn-lt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1970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uppo 85"/>
          <p:cNvGrpSpPr/>
          <p:nvPr/>
        </p:nvGrpSpPr>
        <p:grpSpPr>
          <a:xfrm>
            <a:off x="970702" y="283716"/>
            <a:ext cx="7932562" cy="5801264"/>
            <a:chOff x="970702" y="283716"/>
            <a:chExt cx="7932558" cy="5801264"/>
          </a:xfrm>
        </p:grpSpPr>
        <p:grpSp>
          <p:nvGrpSpPr>
            <p:cNvPr id="50" name="Grupa 49"/>
            <p:cNvGrpSpPr/>
            <p:nvPr/>
          </p:nvGrpSpPr>
          <p:grpSpPr>
            <a:xfrm>
              <a:off x="1122247" y="283716"/>
              <a:ext cx="7511084" cy="5801264"/>
              <a:chOff x="1187863" y="-23583"/>
              <a:chExt cx="8592719" cy="6126163"/>
            </a:xfrm>
          </p:grpSpPr>
          <p:grpSp>
            <p:nvGrpSpPr>
              <p:cNvPr id="72" name="Grupa 71"/>
              <p:cNvGrpSpPr/>
              <p:nvPr/>
            </p:nvGrpSpPr>
            <p:grpSpPr>
              <a:xfrm>
                <a:off x="1187863" y="-23583"/>
                <a:ext cx="8592719" cy="6126163"/>
                <a:chOff x="1107970" y="204810"/>
                <a:chExt cx="8592719" cy="6126163"/>
              </a:xfrm>
            </p:grpSpPr>
            <p:sp>
              <p:nvSpPr>
                <p:cNvPr id="3" name="Prostokąt 49"/>
                <p:cNvSpPr>
                  <a:spLocks noChangeArrowheads="1"/>
                </p:cNvSpPr>
                <p:nvPr/>
              </p:nvSpPr>
              <p:spPr bwMode="auto">
                <a:xfrm>
                  <a:off x="1113901" y="204810"/>
                  <a:ext cx="8586788" cy="6126163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4" name="Obraz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63" b="12035"/>
                <a:stretch>
                  <a:fillRect/>
                </a:stretch>
              </p:blipFill>
              <p:spPr bwMode="auto">
                <a:xfrm>
                  <a:off x="6845702" y="311320"/>
                  <a:ext cx="2690383" cy="1814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" name="Obraz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346" b="7314"/>
                <a:stretch>
                  <a:fillRect/>
                </a:stretch>
              </p:blipFill>
              <p:spPr bwMode="auto">
                <a:xfrm>
                  <a:off x="4585652" y="1405731"/>
                  <a:ext cx="2747345" cy="19113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" name="Obraz 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4" b="7684"/>
                <a:stretch>
                  <a:fillRect/>
                </a:stretch>
              </p:blipFill>
              <p:spPr bwMode="auto">
                <a:xfrm>
                  <a:off x="2573608" y="2644142"/>
                  <a:ext cx="3001571" cy="19037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" name="Obraz 1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02" r="-7402" b="7880"/>
                <a:stretch>
                  <a:fillRect/>
                </a:stretch>
              </p:blipFill>
              <p:spPr bwMode="auto">
                <a:xfrm>
                  <a:off x="1177577" y="4307994"/>
                  <a:ext cx="3134298" cy="18996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Prostokąt 15"/>
                <p:cNvSpPr>
                  <a:spLocks noChangeArrowheads="1"/>
                </p:cNvSpPr>
                <p:nvPr/>
              </p:nvSpPr>
              <p:spPr bwMode="auto">
                <a:xfrm>
                  <a:off x="1314830" y="5884171"/>
                  <a:ext cx="567076" cy="45719"/>
                </a:xfrm>
                <a:prstGeom prst="rect">
                  <a:avLst/>
                </a:prstGeom>
                <a:noFill/>
                <a:ln w="9525" algn="ctr">
                  <a:solidFill>
                    <a:srgbClr val="0070C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Prostokąt 16"/>
                <p:cNvSpPr>
                  <a:spLocks noChangeArrowheads="1"/>
                </p:cNvSpPr>
                <p:nvPr/>
              </p:nvSpPr>
              <p:spPr bwMode="auto">
                <a:xfrm rot="5400000">
                  <a:off x="1276857" y="5857130"/>
                  <a:ext cx="371476" cy="42200"/>
                </a:xfrm>
                <a:prstGeom prst="rect">
                  <a:avLst/>
                </a:prstGeom>
                <a:noFill/>
                <a:ln w="6350" algn="ctr">
                  <a:solidFill>
                    <a:schemeClr val="bg2">
                      <a:alpha val="50980"/>
                    </a:schemeClr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Prostokąt 19"/>
                <p:cNvSpPr>
                  <a:spLocks noChangeArrowheads="1"/>
                </p:cNvSpPr>
                <p:nvPr/>
              </p:nvSpPr>
              <p:spPr bwMode="auto">
                <a:xfrm>
                  <a:off x="1677495" y="5095823"/>
                  <a:ext cx="92315" cy="13372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Prostokąt 20"/>
                <p:cNvSpPr>
                  <a:spLocks noChangeArrowheads="1"/>
                </p:cNvSpPr>
                <p:nvPr/>
              </p:nvSpPr>
              <p:spPr bwMode="auto">
                <a:xfrm>
                  <a:off x="1367579" y="5581900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Prostokąt 21"/>
                <p:cNvSpPr>
                  <a:spLocks noChangeArrowheads="1"/>
                </p:cNvSpPr>
                <p:nvPr/>
              </p:nvSpPr>
              <p:spPr bwMode="auto">
                <a:xfrm>
                  <a:off x="1685122" y="6037106"/>
                  <a:ext cx="92315" cy="476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Prostokąt 22"/>
                <p:cNvSpPr>
                  <a:spLocks noChangeArrowheads="1"/>
                </p:cNvSpPr>
                <p:nvPr/>
              </p:nvSpPr>
              <p:spPr bwMode="auto">
                <a:xfrm>
                  <a:off x="1416437" y="6040155"/>
                  <a:ext cx="92315" cy="476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Prostokąt 23"/>
                <p:cNvSpPr>
                  <a:spLocks noChangeArrowheads="1"/>
                </p:cNvSpPr>
                <p:nvPr/>
              </p:nvSpPr>
              <p:spPr bwMode="auto">
                <a:xfrm>
                  <a:off x="1285593" y="5811027"/>
                  <a:ext cx="46157" cy="1344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Prostokąt 24"/>
                <p:cNvSpPr>
                  <a:spLocks noChangeArrowheads="1"/>
                </p:cNvSpPr>
                <p:nvPr/>
              </p:nvSpPr>
              <p:spPr bwMode="auto">
                <a:xfrm>
                  <a:off x="1862374" y="5876914"/>
                  <a:ext cx="46157" cy="1344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Prostokąt 25"/>
                <p:cNvSpPr>
                  <a:spLocks noChangeArrowheads="1"/>
                </p:cNvSpPr>
                <p:nvPr/>
              </p:nvSpPr>
              <p:spPr bwMode="auto">
                <a:xfrm>
                  <a:off x="2387209" y="5558087"/>
                  <a:ext cx="46157" cy="13440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Prostokąt 26"/>
                <p:cNvSpPr>
                  <a:spLocks noChangeArrowheads="1"/>
                </p:cNvSpPr>
                <p:nvPr/>
              </p:nvSpPr>
              <p:spPr bwMode="auto">
                <a:xfrm>
                  <a:off x="2210244" y="5752854"/>
                  <a:ext cx="92315" cy="476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Prostokąt 27"/>
                <p:cNvSpPr>
                  <a:spLocks noChangeArrowheads="1"/>
                </p:cNvSpPr>
                <p:nvPr/>
              </p:nvSpPr>
              <p:spPr bwMode="auto">
                <a:xfrm>
                  <a:off x="2561262" y="5558088"/>
                  <a:ext cx="92315" cy="476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Prostokąt 28"/>
                <p:cNvSpPr>
                  <a:spLocks noChangeArrowheads="1"/>
                </p:cNvSpPr>
                <p:nvPr/>
              </p:nvSpPr>
              <p:spPr bwMode="auto">
                <a:xfrm>
                  <a:off x="1445980" y="5671544"/>
                  <a:ext cx="33229" cy="252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pole tekstowe 11"/>
                <p:cNvSpPr txBox="1">
                  <a:spLocks noChangeArrowheads="1"/>
                </p:cNvSpPr>
                <p:nvPr/>
              </p:nvSpPr>
              <p:spPr bwMode="auto">
                <a:xfrm>
                  <a:off x="1196726" y="5451823"/>
                  <a:ext cx="32548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C00000"/>
                      </a:solidFill>
                      <a:ea typeface="+mn-ea"/>
                      <a:cs typeface="+mn-cs"/>
                    </a:rPr>
                    <a:t>8</a:t>
                  </a:r>
                </a:p>
              </p:txBody>
            </p:sp>
            <p:sp>
              <p:nvSpPr>
                <p:cNvPr id="26" name="Prostokąt 29"/>
                <p:cNvSpPr>
                  <a:spLocks noChangeArrowheads="1"/>
                </p:cNvSpPr>
                <p:nvPr/>
              </p:nvSpPr>
              <p:spPr bwMode="auto">
                <a:xfrm>
                  <a:off x="1780919" y="5004121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pole tekstowe 30"/>
                <p:cNvSpPr txBox="1">
                  <a:spLocks noChangeArrowheads="1"/>
                </p:cNvSpPr>
                <p:nvPr/>
              </p:nvSpPr>
              <p:spPr bwMode="auto">
                <a:xfrm>
                  <a:off x="1551563" y="4895051"/>
                  <a:ext cx="439715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C00000"/>
                      </a:solidFill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28" name="Prostokąt 31"/>
                <p:cNvSpPr>
                  <a:spLocks noChangeArrowheads="1"/>
                </p:cNvSpPr>
                <p:nvPr/>
              </p:nvSpPr>
              <p:spPr bwMode="auto">
                <a:xfrm>
                  <a:off x="2055012" y="4635444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Prostokąt 32"/>
                <p:cNvSpPr>
                  <a:spLocks noChangeArrowheads="1"/>
                </p:cNvSpPr>
                <p:nvPr/>
              </p:nvSpPr>
              <p:spPr bwMode="auto">
                <a:xfrm>
                  <a:off x="3170793" y="5006179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pole tekstowe 33"/>
                <p:cNvSpPr txBox="1">
                  <a:spLocks noChangeArrowheads="1"/>
                </p:cNvSpPr>
                <p:nvPr/>
              </p:nvSpPr>
              <p:spPr bwMode="auto">
                <a:xfrm>
                  <a:off x="1829777" y="4504943"/>
                  <a:ext cx="439715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>
                      <a:solidFill>
                        <a:srgbClr val="C00000"/>
                      </a:solidFill>
                      <a:ea typeface="+mn-ea"/>
                      <a:cs typeface="+mn-cs"/>
                    </a:rPr>
                    <a:t>28</a:t>
                  </a:r>
                </a:p>
              </p:txBody>
            </p:sp>
            <p:sp>
              <p:nvSpPr>
                <p:cNvPr id="31" name="Prostokąt 34"/>
                <p:cNvSpPr>
                  <a:spLocks noChangeArrowheads="1"/>
                </p:cNvSpPr>
                <p:nvPr/>
              </p:nvSpPr>
              <p:spPr bwMode="auto">
                <a:xfrm>
                  <a:off x="2210245" y="4443625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Prostokąt 35"/>
                <p:cNvSpPr>
                  <a:spLocks noChangeArrowheads="1"/>
                </p:cNvSpPr>
                <p:nvPr/>
              </p:nvSpPr>
              <p:spPr bwMode="auto">
                <a:xfrm>
                  <a:off x="2548766" y="4190774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Prostokąt 36"/>
                <p:cNvSpPr>
                  <a:spLocks noChangeArrowheads="1"/>
                </p:cNvSpPr>
                <p:nvPr/>
              </p:nvSpPr>
              <p:spPr bwMode="auto">
                <a:xfrm>
                  <a:off x="3529057" y="3375211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Prostokąt 37"/>
                <p:cNvSpPr>
                  <a:spLocks noChangeArrowheads="1"/>
                </p:cNvSpPr>
                <p:nvPr/>
              </p:nvSpPr>
              <p:spPr bwMode="auto">
                <a:xfrm>
                  <a:off x="3314674" y="3596000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Prostokąt 38"/>
                <p:cNvSpPr>
                  <a:spLocks noChangeArrowheads="1"/>
                </p:cNvSpPr>
                <p:nvPr/>
              </p:nvSpPr>
              <p:spPr bwMode="auto">
                <a:xfrm>
                  <a:off x="3751140" y="4614010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Prostokąt 39"/>
                <p:cNvSpPr>
                  <a:spLocks noChangeArrowheads="1"/>
                </p:cNvSpPr>
                <p:nvPr/>
              </p:nvSpPr>
              <p:spPr bwMode="auto">
                <a:xfrm>
                  <a:off x="3527926" y="4812723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pole tekstowe 40"/>
                <p:cNvSpPr txBox="1">
                  <a:spLocks noChangeArrowheads="1"/>
                </p:cNvSpPr>
                <p:nvPr/>
              </p:nvSpPr>
              <p:spPr bwMode="auto">
                <a:xfrm>
                  <a:off x="3113238" y="3459000"/>
                  <a:ext cx="439715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C00000"/>
                      </a:solidFill>
                      <a:ea typeface="+mn-ea"/>
                      <a:cs typeface="+mn-cs"/>
                    </a:rPr>
                    <a:t>50</a:t>
                  </a:r>
                </a:p>
              </p:txBody>
            </p:sp>
            <p:sp>
              <p:nvSpPr>
                <p:cNvPr id="39" name="Prostokąt 41"/>
                <p:cNvSpPr>
                  <a:spLocks noChangeArrowheads="1"/>
                </p:cNvSpPr>
                <p:nvPr/>
              </p:nvSpPr>
              <p:spPr bwMode="auto">
                <a:xfrm>
                  <a:off x="4917648" y="3946066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Prostokąt 42"/>
                <p:cNvSpPr>
                  <a:spLocks noChangeArrowheads="1"/>
                </p:cNvSpPr>
                <p:nvPr/>
              </p:nvSpPr>
              <p:spPr bwMode="auto">
                <a:xfrm>
                  <a:off x="5355575" y="3592411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Prostokąt 43"/>
                <p:cNvSpPr>
                  <a:spLocks noChangeArrowheads="1"/>
                </p:cNvSpPr>
                <p:nvPr/>
              </p:nvSpPr>
              <p:spPr bwMode="auto">
                <a:xfrm>
                  <a:off x="4917648" y="2327980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Prostokąt 44"/>
                <p:cNvSpPr>
                  <a:spLocks noChangeArrowheads="1"/>
                </p:cNvSpPr>
                <p:nvPr/>
              </p:nvSpPr>
              <p:spPr bwMode="auto">
                <a:xfrm>
                  <a:off x="5388317" y="2067730"/>
                  <a:ext cx="48858" cy="8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pole tekstowe 45"/>
                <p:cNvSpPr txBox="1">
                  <a:spLocks noChangeArrowheads="1"/>
                </p:cNvSpPr>
                <p:nvPr/>
              </p:nvSpPr>
              <p:spPr bwMode="auto">
                <a:xfrm>
                  <a:off x="5146574" y="1926614"/>
                  <a:ext cx="439715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C00000"/>
                      </a:solidFill>
                      <a:ea typeface="+mn-ea"/>
                      <a:cs typeface="+mn-cs"/>
                    </a:rPr>
                    <a:t>82</a:t>
                  </a:r>
                </a:p>
              </p:txBody>
            </p:sp>
            <p:sp>
              <p:nvSpPr>
                <p:cNvPr id="44" name="Prostokąt 46"/>
                <p:cNvSpPr>
                  <a:spLocks noChangeArrowheads="1"/>
                </p:cNvSpPr>
                <p:nvPr/>
              </p:nvSpPr>
              <p:spPr bwMode="auto">
                <a:xfrm>
                  <a:off x="6882753" y="2529726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Prostokąt 47"/>
                <p:cNvSpPr>
                  <a:spLocks noChangeArrowheads="1"/>
                </p:cNvSpPr>
                <p:nvPr/>
              </p:nvSpPr>
              <p:spPr bwMode="auto">
                <a:xfrm>
                  <a:off x="6882753" y="1372300"/>
                  <a:ext cx="92315" cy="6686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Prostokąt 48"/>
                <p:cNvSpPr>
                  <a:spLocks noChangeArrowheads="1"/>
                </p:cNvSpPr>
                <p:nvPr/>
              </p:nvSpPr>
              <p:spPr bwMode="auto">
                <a:xfrm>
                  <a:off x="7579920" y="2082536"/>
                  <a:ext cx="79609" cy="11249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/>
                <a:lstStyle/>
                <a:p>
                  <a:endParaRPr lang="pl-PL" sz="240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Dowolny kształt 66"/>
                <p:cNvSpPr/>
                <p:nvPr/>
              </p:nvSpPr>
              <p:spPr bwMode="auto">
                <a:xfrm>
                  <a:off x="6073766" y="311321"/>
                  <a:ext cx="3171526" cy="1615294"/>
                </a:xfrm>
                <a:custGeom>
                  <a:avLst/>
                  <a:gdLst>
                    <a:gd name="connsiteX0" fmla="*/ 0 w 3211174"/>
                    <a:gd name="connsiteY0" fmla="*/ 1496291 h 1506726"/>
                    <a:gd name="connsiteX1" fmla="*/ 118753 w 3211174"/>
                    <a:gd name="connsiteY1" fmla="*/ 1413164 h 1506726"/>
                    <a:gd name="connsiteX2" fmla="*/ 154379 w 3211174"/>
                    <a:gd name="connsiteY2" fmla="*/ 1401288 h 1506726"/>
                    <a:gd name="connsiteX3" fmla="*/ 190005 w 3211174"/>
                    <a:gd name="connsiteY3" fmla="*/ 1389413 h 1506726"/>
                    <a:gd name="connsiteX4" fmla="*/ 201880 w 3211174"/>
                    <a:gd name="connsiteY4" fmla="*/ 1353787 h 1506726"/>
                    <a:gd name="connsiteX5" fmla="*/ 273132 w 3211174"/>
                    <a:gd name="connsiteY5" fmla="*/ 1306286 h 1506726"/>
                    <a:gd name="connsiteX6" fmla="*/ 308758 w 3211174"/>
                    <a:gd name="connsiteY6" fmla="*/ 1270660 h 1506726"/>
                    <a:gd name="connsiteX7" fmla="*/ 320634 w 3211174"/>
                    <a:gd name="connsiteY7" fmla="*/ 1235034 h 1506726"/>
                    <a:gd name="connsiteX8" fmla="*/ 391885 w 3211174"/>
                    <a:gd name="connsiteY8" fmla="*/ 1211283 h 1506726"/>
                    <a:gd name="connsiteX9" fmla="*/ 522514 w 3211174"/>
                    <a:gd name="connsiteY9" fmla="*/ 1187532 h 1506726"/>
                    <a:gd name="connsiteX10" fmla="*/ 581891 w 3211174"/>
                    <a:gd name="connsiteY10" fmla="*/ 1140031 h 1506726"/>
                    <a:gd name="connsiteX11" fmla="*/ 617517 w 3211174"/>
                    <a:gd name="connsiteY11" fmla="*/ 1128156 h 1506726"/>
                    <a:gd name="connsiteX12" fmla="*/ 688769 w 3211174"/>
                    <a:gd name="connsiteY12" fmla="*/ 1080655 h 1506726"/>
                    <a:gd name="connsiteX13" fmla="*/ 724395 w 3211174"/>
                    <a:gd name="connsiteY13" fmla="*/ 1056904 h 1506726"/>
                    <a:gd name="connsiteX14" fmla="*/ 760021 w 3211174"/>
                    <a:gd name="connsiteY14" fmla="*/ 1045029 h 1506726"/>
                    <a:gd name="connsiteX15" fmla="*/ 819397 w 3211174"/>
                    <a:gd name="connsiteY15" fmla="*/ 997527 h 1506726"/>
                    <a:gd name="connsiteX16" fmla="*/ 855023 w 3211174"/>
                    <a:gd name="connsiteY16" fmla="*/ 961901 h 1506726"/>
                    <a:gd name="connsiteX17" fmla="*/ 961901 w 3211174"/>
                    <a:gd name="connsiteY17" fmla="*/ 902525 h 1506726"/>
                    <a:gd name="connsiteX18" fmla="*/ 997527 w 3211174"/>
                    <a:gd name="connsiteY18" fmla="*/ 878774 h 1506726"/>
                    <a:gd name="connsiteX19" fmla="*/ 1045028 w 3211174"/>
                    <a:gd name="connsiteY19" fmla="*/ 807522 h 1506726"/>
                    <a:gd name="connsiteX20" fmla="*/ 1116280 w 3211174"/>
                    <a:gd name="connsiteY20" fmla="*/ 771896 h 1506726"/>
                    <a:gd name="connsiteX21" fmla="*/ 1223158 w 3211174"/>
                    <a:gd name="connsiteY21" fmla="*/ 724395 h 1506726"/>
                    <a:gd name="connsiteX22" fmla="*/ 1258784 w 3211174"/>
                    <a:gd name="connsiteY22" fmla="*/ 712519 h 1506726"/>
                    <a:gd name="connsiteX23" fmla="*/ 1330036 w 3211174"/>
                    <a:gd name="connsiteY23" fmla="*/ 665018 h 1506726"/>
                    <a:gd name="connsiteX24" fmla="*/ 1389413 w 3211174"/>
                    <a:gd name="connsiteY24" fmla="*/ 605642 h 1506726"/>
                    <a:gd name="connsiteX25" fmla="*/ 1496291 w 3211174"/>
                    <a:gd name="connsiteY25" fmla="*/ 570016 h 1506726"/>
                    <a:gd name="connsiteX26" fmla="*/ 1531917 w 3211174"/>
                    <a:gd name="connsiteY26" fmla="*/ 558140 h 1506726"/>
                    <a:gd name="connsiteX27" fmla="*/ 1638795 w 3211174"/>
                    <a:gd name="connsiteY27" fmla="*/ 510639 h 1506726"/>
                    <a:gd name="connsiteX28" fmla="*/ 1698171 w 3211174"/>
                    <a:gd name="connsiteY28" fmla="*/ 498764 h 1506726"/>
                    <a:gd name="connsiteX29" fmla="*/ 1769423 w 3211174"/>
                    <a:gd name="connsiteY29" fmla="*/ 475013 h 1506726"/>
                    <a:gd name="connsiteX30" fmla="*/ 1828800 w 3211174"/>
                    <a:gd name="connsiteY30" fmla="*/ 415636 h 1506726"/>
                    <a:gd name="connsiteX31" fmla="*/ 1864426 w 3211174"/>
                    <a:gd name="connsiteY31" fmla="*/ 380010 h 1506726"/>
                    <a:gd name="connsiteX32" fmla="*/ 2030680 w 3211174"/>
                    <a:gd name="connsiteY32" fmla="*/ 344384 h 1506726"/>
                    <a:gd name="connsiteX33" fmla="*/ 2113808 w 3211174"/>
                    <a:gd name="connsiteY33" fmla="*/ 332509 h 1506726"/>
                    <a:gd name="connsiteX34" fmla="*/ 2232561 w 3211174"/>
                    <a:gd name="connsiteY34" fmla="*/ 296883 h 1506726"/>
                    <a:gd name="connsiteX35" fmla="*/ 2268187 w 3211174"/>
                    <a:gd name="connsiteY35" fmla="*/ 285008 h 1506726"/>
                    <a:gd name="connsiteX36" fmla="*/ 2303813 w 3211174"/>
                    <a:gd name="connsiteY36" fmla="*/ 261257 h 1506726"/>
                    <a:gd name="connsiteX37" fmla="*/ 2339439 w 3211174"/>
                    <a:gd name="connsiteY37" fmla="*/ 249382 h 1506726"/>
                    <a:gd name="connsiteX38" fmla="*/ 2375065 w 3211174"/>
                    <a:gd name="connsiteY38" fmla="*/ 213756 h 1506726"/>
                    <a:gd name="connsiteX39" fmla="*/ 2446317 w 3211174"/>
                    <a:gd name="connsiteY39" fmla="*/ 178130 h 1506726"/>
                    <a:gd name="connsiteX40" fmla="*/ 2481943 w 3211174"/>
                    <a:gd name="connsiteY40" fmla="*/ 154379 h 1506726"/>
                    <a:gd name="connsiteX41" fmla="*/ 2517569 w 3211174"/>
                    <a:gd name="connsiteY41" fmla="*/ 142504 h 1506726"/>
                    <a:gd name="connsiteX42" fmla="*/ 2588821 w 3211174"/>
                    <a:gd name="connsiteY42" fmla="*/ 95003 h 1506726"/>
                    <a:gd name="connsiteX43" fmla="*/ 2624447 w 3211174"/>
                    <a:gd name="connsiteY43" fmla="*/ 71252 h 1506726"/>
                    <a:gd name="connsiteX44" fmla="*/ 2826327 w 3211174"/>
                    <a:gd name="connsiteY44" fmla="*/ 35626 h 1506726"/>
                    <a:gd name="connsiteX45" fmla="*/ 3040083 w 3211174"/>
                    <a:gd name="connsiteY45" fmla="*/ 11875 h 1506726"/>
                    <a:gd name="connsiteX46" fmla="*/ 3099459 w 3211174"/>
                    <a:gd name="connsiteY46" fmla="*/ 0 h 1506726"/>
                    <a:gd name="connsiteX47" fmla="*/ 3194462 w 3211174"/>
                    <a:gd name="connsiteY47" fmla="*/ 11875 h 1506726"/>
                    <a:gd name="connsiteX48" fmla="*/ 3170711 w 3211174"/>
                    <a:gd name="connsiteY48" fmla="*/ 83127 h 1506726"/>
                    <a:gd name="connsiteX49" fmla="*/ 3135085 w 3211174"/>
                    <a:gd name="connsiteY49" fmla="*/ 95003 h 1506726"/>
                    <a:gd name="connsiteX50" fmla="*/ 3051958 w 3211174"/>
                    <a:gd name="connsiteY50" fmla="*/ 118753 h 1506726"/>
                    <a:gd name="connsiteX51" fmla="*/ 2980706 w 3211174"/>
                    <a:gd name="connsiteY51" fmla="*/ 178130 h 1506726"/>
                    <a:gd name="connsiteX52" fmla="*/ 2909454 w 3211174"/>
                    <a:gd name="connsiteY52" fmla="*/ 190005 h 1506726"/>
                    <a:gd name="connsiteX53" fmla="*/ 2660072 w 3211174"/>
                    <a:gd name="connsiteY53" fmla="*/ 249382 h 1506726"/>
                    <a:gd name="connsiteX54" fmla="*/ 2612571 w 3211174"/>
                    <a:gd name="connsiteY54" fmla="*/ 296883 h 1506726"/>
                    <a:gd name="connsiteX55" fmla="*/ 2576945 w 3211174"/>
                    <a:gd name="connsiteY55" fmla="*/ 332509 h 1506726"/>
                    <a:gd name="connsiteX56" fmla="*/ 2541319 w 3211174"/>
                    <a:gd name="connsiteY56" fmla="*/ 344384 h 1506726"/>
                    <a:gd name="connsiteX57" fmla="*/ 2398815 w 3211174"/>
                    <a:gd name="connsiteY57" fmla="*/ 356260 h 1506726"/>
                    <a:gd name="connsiteX58" fmla="*/ 2327563 w 3211174"/>
                    <a:gd name="connsiteY58" fmla="*/ 391886 h 1506726"/>
                    <a:gd name="connsiteX59" fmla="*/ 2256311 w 3211174"/>
                    <a:gd name="connsiteY59" fmla="*/ 415636 h 1506726"/>
                    <a:gd name="connsiteX60" fmla="*/ 2220685 w 3211174"/>
                    <a:gd name="connsiteY60" fmla="*/ 427512 h 1506726"/>
                    <a:gd name="connsiteX61" fmla="*/ 2185059 w 3211174"/>
                    <a:gd name="connsiteY61" fmla="*/ 451262 h 1506726"/>
                    <a:gd name="connsiteX62" fmla="*/ 2173184 w 3211174"/>
                    <a:gd name="connsiteY62" fmla="*/ 486888 h 1506726"/>
                    <a:gd name="connsiteX63" fmla="*/ 2161309 w 3211174"/>
                    <a:gd name="connsiteY63" fmla="*/ 534390 h 1506726"/>
                    <a:gd name="connsiteX64" fmla="*/ 2090057 w 3211174"/>
                    <a:gd name="connsiteY64" fmla="*/ 558140 h 1506726"/>
                    <a:gd name="connsiteX65" fmla="*/ 2006930 w 3211174"/>
                    <a:gd name="connsiteY65" fmla="*/ 581891 h 1506726"/>
                    <a:gd name="connsiteX66" fmla="*/ 1959428 w 3211174"/>
                    <a:gd name="connsiteY66" fmla="*/ 653143 h 1506726"/>
                    <a:gd name="connsiteX67" fmla="*/ 1888176 w 3211174"/>
                    <a:gd name="connsiteY67" fmla="*/ 676893 h 1506726"/>
                    <a:gd name="connsiteX68" fmla="*/ 1852550 w 3211174"/>
                    <a:gd name="connsiteY68" fmla="*/ 688769 h 1506726"/>
                    <a:gd name="connsiteX69" fmla="*/ 1840675 w 3211174"/>
                    <a:gd name="connsiteY69" fmla="*/ 724395 h 1506726"/>
                    <a:gd name="connsiteX70" fmla="*/ 1805049 w 3211174"/>
                    <a:gd name="connsiteY70" fmla="*/ 748145 h 1506726"/>
                    <a:gd name="connsiteX71" fmla="*/ 1721922 w 3211174"/>
                    <a:gd name="connsiteY71" fmla="*/ 771896 h 1506726"/>
                    <a:gd name="connsiteX72" fmla="*/ 1686296 w 3211174"/>
                    <a:gd name="connsiteY72" fmla="*/ 783771 h 1506726"/>
                    <a:gd name="connsiteX73" fmla="*/ 1626919 w 3211174"/>
                    <a:gd name="connsiteY73" fmla="*/ 831273 h 1506726"/>
                    <a:gd name="connsiteX74" fmla="*/ 1567543 w 3211174"/>
                    <a:gd name="connsiteY74" fmla="*/ 878774 h 1506726"/>
                    <a:gd name="connsiteX75" fmla="*/ 1531917 w 3211174"/>
                    <a:gd name="connsiteY75" fmla="*/ 902525 h 1506726"/>
                    <a:gd name="connsiteX76" fmla="*/ 1508166 w 3211174"/>
                    <a:gd name="connsiteY76" fmla="*/ 938151 h 1506726"/>
                    <a:gd name="connsiteX77" fmla="*/ 1436914 w 3211174"/>
                    <a:gd name="connsiteY77" fmla="*/ 961901 h 1506726"/>
                    <a:gd name="connsiteX78" fmla="*/ 1365662 w 3211174"/>
                    <a:gd name="connsiteY78" fmla="*/ 1009403 h 1506726"/>
                    <a:gd name="connsiteX79" fmla="*/ 1306285 w 3211174"/>
                    <a:gd name="connsiteY79" fmla="*/ 1080655 h 1506726"/>
                    <a:gd name="connsiteX80" fmla="*/ 1294410 w 3211174"/>
                    <a:gd name="connsiteY80" fmla="*/ 1116281 h 1506726"/>
                    <a:gd name="connsiteX81" fmla="*/ 1175657 w 3211174"/>
                    <a:gd name="connsiteY81" fmla="*/ 1151906 h 1506726"/>
                    <a:gd name="connsiteX82" fmla="*/ 1104405 w 3211174"/>
                    <a:gd name="connsiteY82" fmla="*/ 1175657 h 1506726"/>
                    <a:gd name="connsiteX83" fmla="*/ 1068779 w 3211174"/>
                    <a:gd name="connsiteY83" fmla="*/ 1187532 h 1506726"/>
                    <a:gd name="connsiteX84" fmla="*/ 1033153 w 3211174"/>
                    <a:gd name="connsiteY84" fmla="*/ 1211283 h 1506726"/>
                    <a:gd name="connsiteX85" fmla="*/ 878774 w 3211174"/>
                    <a:gd name="connsiteY85" fmla="*/ 1246909 h 1506726"/>
                    <a:gd name="connsiteX86" fmla="*/ 831272 w 3211174"/>
                    <a:gd name="connsiteY86" fmla="*/ 1258784 h 1506726"/>
                    <a:gd name="connsiteX87" fmla="*/ 771896 w 3211174"/>
                    <a:gd name="connsiteY87" fmla="*/ 1270660 h 1506726"/>
                    <a:gd name="connsiteX88" fmla="*/ 736270 w 3211174"/>
                    <a:gd name="connsiteY88" fmla="*/ 1282535 h 1506726"/>
                    <a:gd name="connsiteX89" fmla="*/ 593766 w 3211174"/>
                    <a:gd name="connsiteY89" fmla="*/ 1294410 h 1506726"/>
                    <a:gd name="connsiteX90" fmla="*/ 486888 w 3211174"/>
                    <a:gd name="connsiteY90" fmla="*/ 1353787 h 1506726"/>
                    <a:gd name="connsiteX91" fmla="*/ 451262 w 3211174"/>
                    <a:gd name="connsiteY91" fmla="*/ 1377538 h 1506726"/>
                    <a:gd name="connsiteX92" fmla="*/ 368135 w 3211174"/>
                    <a:gd name="connsiteY92" fmla="*/ 1401288 h 1506726"/>
                    <a:gd name="connsiteX93" fmla="*/ 273132 w 3211174"/>
                    <a:gd name="connsiteY93" fmla="*/ 1425039 h 1506726"/>
                    <a:gd name="connsiteX94" fmla="*/ 201880 w 3211174"/>
                    <a:gd name="connsiteY94" fmla="*/ 1496291 h 1506726"/>
                    <a:gd name="connsiteX95" fmla="*/ 0 w 3211174"/>
                    <a:gd name="connsiteY95" fmla="*/ 1496291 h 1506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3211174" h="1506726">
                      <a:moveTo>
                        <a:pt x="0" y="1496291"/>
                      </a:moveTo>
                      <a:cubicBezTo>
                        <a:pt x="63141" y="1417363"/>
                        <a:pt x="23454" y="1444930"/>
                        <a:pt x="118753" y="1413164"/>
                      </a:cubicBezTo>
                      <a:lnTo>
                        <a:pt x="154379" y="1401288"/>
                      </a:lnTo>
                      <a:lnTo>
                        <a:pt x="190005" y="1389413"/>
                      </a:lnTo>
                      <a:cubicBezTo>
                        <a:pt x="193963" y="1377538"/>
                        <a:pt x="193029" y="1362638"/>
                        <a:pt x="201880" y="1353787"/>
                      </a:cubicBezTo>
                      <a:cubicBezTo>
                        <a:pt x="222064" y="1333603"/>
                        <a:pt x="252948" y="1326470"/>
                        <a:pt x="273132" y="1306286"/>
                      </a:cubicBezTo>
                      <a:lnTo>
                        <a:pt x="308758" y="1270660"/>
                      </a:lnTo>
                      <a:cubicBezTo>
                        <a:pt x="312717" y="1258785"/>
                        <a:pt x="310448" y="1242310"/>
                        <a:pt x="320634" y="1235034"/>
                      </a:cubicBezTo>
                      <a:cubicBezTo>
                        <a:pt x="341006" y="1220483"/>
                        <a:pt x="368135" y="1219200"/>
                        <a:pt x="391885" y="1211283"/>
                      </a:cubicBezTo>
                      <a:cubicBezTo>
                        <a:pt x="457784" y="1189317"/>
                        <a:pt x="415100" y="1200959"/>
                        <a:pt x="522514" y="1187532"/>
                      </a:cubicBezTo>
                      <a:cubicBezTo>
                        <a:pt x="612061" y="1157684"/>
                        <a:pt x="505155" y="1201419"/>
                        <a:pt x="581891" y="1140031"/>
                      </a:cubicBezTo>
                      <a:cubicBezTo>
                        <a:pt x="591666" y="1132211"/>
                        <a:pt x="605642" y="1132114"/>
                        <a:pt x="617517" y="1128156"/>
                      </a:cubicBezTo>
                      <a:lnTo>
                        <a:pt x="688769" y="1080655"/>
                      </a:lnTo>
                      <a:cubicBezTo>
                        <a:pt x="700644" y="1072738"/>
                        <a:pt x="710855" y="1061417"/>
                        <a:pt x="724395" y="1056904"/>
                      </a:cubicBezTo>
                      <a:lnTo>
                        <a:pt x="760021" y="1045029"/>
                      </a:lnTo>
                      <a:cubicBezTo>
                        <a:pt x="813136" y="965355"/>
                        <a:pt x="750566" y="1043415"/>
                        <a:pt x="819397" y="997527"/>
                      </a:cubicBezTo>
                      <a:cubicBezTo>
                        <a:pt x="833371" y="988211"/>
                        <a:pt x="841766" y="972212"/>
                        <a:pt x="855023" y="961901"/>
                      </a:cubicBezTo>
                      <a:cubicBezTo>
                        <a:pt x="916274" y="914262"/>
                        <a:pt x="908148" y="920442"/>
                        <a:pt x="961901" y="902525"/>
                      </a:cubicBezTo>
                      <a:cubicBezTo>
                        <a:pt x="973776" y="894608"/>
                        <a:pt x="988129" y="889515"/>
                        <a:pt x="997527" y="878774"/>
                      </a:cubicBezTo>
                      <a:cubicBezTo>
                        <a:pt x="1016324" y="857292"/>
                        <a:pt x="1021277" y="823356"/>
                        <a:pt x="1045028" y="807522"/>
                      </a:cubicBezTo>
                      <a:cubicBezTo>
                        <a:pt x="1091069" y="776827"/>
                        <a:pt x="1067114" y="788284"/>
                        <a:pt x="1116280" y="771896"/>
                      </a:cubicBezTo>
                      <a:cubicBezTo>
                        <a:pt x="1172738" y="734257"/>
                        <a:pt x="1138364" y="752660"/>
                        <a:pt x="1223158" y="724395"/>
                      </a:cubicBezTo>
                      <a:cubicBezTo>
                        <a:pt x="1235033" y="720437"/>
                        <a:pt x="1248369" y="719463"/>
                        <a:pt x="1258784" y="712519"/>
                      </a:cubicBezTo>
                      <a:lnTo>
                        <a:pt x="1330036" y="665018"/>
                      </a:lnTo>
                      <a:cubicBezTo>
                        <a:pt x="1351704" y="632516"/>
                        <a:pt x="1351911" y="622309"/>
                        <a:pt x="1389413" y="605642"/>
                      </a:cubicBezTo>
                      <a:cubicBezTo>
                        <a:pt x="1389428" y="605635"/>
                        <a:pt x="1478470" y="575956"/>
                        <a:pt x="1496291" y="570016"/>
                      </a:cubicBezTo>
                      <a:cubicBezTo>
                        <a:pt x="1508166" y="566057"/>
                        <a:pt x="1521501" y="565083"/>
                        <a:pt x="1531917" y="558140"/>
                      </a:cubicBezTo>
                      <a:cubicBezTo>
                        <a:pt x="1574562" y="529711"/>
                        <a:pt x="1578232" y="522751"/>
                        <a:pt x="1638795" y="510639"/>
                      </a:cubicBezTo>
                      <a:cubicBezTo>
                        <a:pt x="1658587" y="506681"/>
                        <a:pt x="1678698" y="504075"/>
                        <a:pt x="1698171" y="498764"/>
                      </a:cubicBezTo>
                      <a:cubicBezTo>
                        <a:pt x="1722324" y="492177"/>
                        <a:pt x="1769423" y="475013"/>
                        <a:pt x="1769423" y="475013"/>
                      </a:cubicBezTo>
                      <a:cubicBezTo>
                        <a:pt x="1812966" y="409699"/>
                        <a:pt x="1769423" y="465117"/>
                        <a:pt x="1828800" y="415636"/>
                      </a:cubicBezTo>
                      <a:cubicBezTo>
                        <a:pt x="1841702" y="404885"/>
                        <a:pt x="1849745" y="388166"/>
                        <a:pt x="1864426" y="380010"/>
                      </a:cubicBezTo>
                      <a:cubicBezTo>
                        <a:pt x="1914371" y="352263"/>
                        <a:pt x="1976592" y="351596"/>
                        <a:pt x="2030680" y="344384"/>
                      </a:cubicBezTo>
                      <a:cubicBezTo>
                        <a:pt x="2058425" y="340685"/>
                        <a:pt x="2086269" y="337516"/>
                        <a:pt x="2113808" y="332509"/>
                      </a:cubicBezTo>
                      <a:cubicBezTo>
                        <a:pt x="2153295" y="325330"/>
                        <a:pt x="2195375" y="309278"/>
                        <a:pt x="2232561" y="296883"/>
                      </a:cubicBezTo>
                      <a:lnTo>
                        <a:pt x="2268187" y="285008"/>
                      </a:lnTo>
                      <a:cubicBezTo>
                        <a:pt x="2280062" y="277091"/>
                        <a:pt x="2291047" y="267640"/>
                        <a:pt x="2303813" y="261257"/>
                      </a:cubicBezTo>
                      <a:cubicBezTo>
                        <a:pt x="2315009" y="255659"/>
                        <a:pt x="2329024" y="256326"/>
                        <a:pt x="2339439" y="249382"/>
                      </a:cubicBezTo>
                      <a:cubicBezTo>
                        <a:pt x="2353413" y="240066"/>
                        <a:pt x="2362163" y="224507"/>
                        <a:pt x="2375065" y="213756"/>
                      </a:cubicBezTo>
                      <a:cubicBezTo>
                        <a:pt x="2405760" y="188177"/>
                        <a:pt x="2410610" y="190032"/>
                        <a:pt x="2446317" y="178130"/>
                      </a:cubicBezTo>
                      <a:cubicBezTo>
                        <a:pt x="2458192" y="170213"/>
                        <a:pt x="2469177" y="160762"/>
                        <a:pt x="2481943" y="154379"/>
                      </a:cubicBezTo>
                      <a:cubicBezTo>
                        <a:pt x="2493139" y="148781"/>
                        <a:pt x="2507154" y="149448"/>
                        <a:pt x="2517569" y="142504"/>
                      </a:cubicBezTo>
                      <a:cubicBezTo>
                        <a:pt x="2606524" y="83201"/>
                        <a:pt x="2504111" y="123239"/>
                        <a:pt x="2588821" y="95003"/>
                      </a:cubicBezTo>
                      <a:cubicBezTo>
                        <a:pt x="2600696" y="87086"/>
                        <a:pt x="2611405" y="77049"/>
                        <a:pt x="2624447" y="71252"/>
                      </a:cubicBezTo>
                      <a:cubicBezTo>
                        <a:pt x="2701748" y="36895"/>
                        <a:pt x="2732639" y="44143"/>
                        <a:pt x="2826327" y="35626"/>
                      </a:cubicBezTo>
                      <a:cubicBezTo>
                        <a:pt x="2924136" y="3024"/>
                        <a:pt x="2822232" y="33660"/>
                        <a:pt x="3040083" y="11875"/>
                      </a:cubicBezTo>
                      <a:cubicBezTo>
                        <a:pt x="3060167" y="9867"/>
                        <a:pt x="3079667" y="3958"/>
                        <a:pt x="3099459" y="0"/>
                      </a:cubicBezTo>
                      <a:cubicBezTo>
                        <a:pt x="3131127" y="3958"/>
                        <a:pt x="3165298" y="-1086"/>
                        <a:pt x="3194462" y="11875"/>
                      </a:cubicBezTo>
                      <a:cubicBezTo>
                        <a:pt x="3241231" y="32661"/>
                        <a:pt x="3175498" y="79935"/>
                        <a:pt x="3170711" y="83127"/>
                      </a:cubicBezTo>
                      <a:cubicBezTo>
                        <a:pt x="3160296" y="90071"/>
                        <a:pt x="3147121" y="91564"/>
                        <a:pt x="3135085" y="95003"/>
                      </a:cubicBezTo>
                      <a:cubicBezTo>
                        <a:pt x="3030680" y="124834"/>
                        <a:pt x="3137397" y="90274"/>
                        <a:pt x="3051958" y="118753"/>
                      </a:cubicBezTo>
                      <a:cubicBezTo>
                        <a:pt x="3035422" y="135289"/>
                        <a:pt x="3005505" y="169864"/>
                        <a:pt x="2980706" y="178130"/>
                      </a:cubicBezTo>
                      <a:cubicBezTo>
                        <a:pt x="2957863" y="185744"/>
                        <a:pt x="2933205" y="186047"/>
                        <a:pt x="2909454" y="190005"/>
                      </a:cubicBezTo>
                      <a:cubicBezTo>
                        <a:pt x="2788688" y="270515"/>
                        <a:pt x="2866683" y="235607"/>
                        <a:pt x="2660072" y="249382"/>
                      </a:cubicBezTo>
                      <a:cubicBezTo>
                        <a:pt x="2637453" y="317241"/>
                        <a:pt x="2666858" y="260692"/>
                        <a:pt x="2612571" y="296883"/>
                      </a:cubicBezTo>
                      <a:cubicBezTo>
                        <a:pt x="2598597" y="306199"/>
                        <a:pt x="2590919" y="323193"/>
                        <a:pt x="2576945" y="332509"/>
                      </a:cubicBezTo>
                      <a:cubicBezTo>
                        <a:pt x="2566530" y="339453"/>
                        <a:pt x="2553727" y="342730"/>
                        <a:pt x="2541319" y="344384"/>
                      </a:cubicBezTo>
                      <a:cubicBezTo>
                        <a:pt x="2494071" y="350684"/>
                        <a:pt x="2446316" y="352301"/>
                        <a:pt x="2398815" y="356260"/>
                      </a:cubicBezTo>
                      <a:cubicBezTo>
                        <a:pt x="2268888" y="399568"/>
                        <a:pt x="2465687" y="330498"/>
                        <a:pt x="2327563" y="391886"/>
                      </a:cubicBezTo>
                      <a:cubicBezTo>
                        <a:pt x="2304685" y="402054"/>
                        <a:pt x="2280062" y="407719"/>
                        <a:pt x="2256311" y="415636"/>
                      </a:cubicBezTo>
                      <a:cubicBezTo>
                        <a:pt x="2244436" y="419594"/>
                        <a:pt x="2231101" y="420569"/>
                        <a:pt x="2220685" y="427512"/>
                      </a:cubicBezTo>
                      <a:lnTo>
                        <a:pt x="2185059" y="451262"/>
                      </a:lnTo>
                      <a:cubicBezTo>
                        <a:pt x="2181101" y="463137"/>
                        <a:pt x="2176623" y="474852"/>
                        <a:pt x="2173184" y="486888"/>
                      </a:cubicBezTo>
                      <a:cubicBezTo>
                        <a:pt x="2168700" y="502581"/>
                        <a:pt x="2173701" y="523768"/>
                        <a:pt x="2161309" y="534390"/>
                      </a:cubicBezTo>
                      <a:cubicBezTo>
                        <a:pt x="2142301" y="550683"/>
                        <a:pt x="2114345" y="552068"/>
                        <a:pt x="2090057" y="558140"/>
                      </a:cubicBezTo>
                      <a:cubicBezTo>
                        <a:pt x="2030412" y="573052"/>
                        <a:pt x="2058040" y="564855"/>
                        <a:pt x="2006930" y="581891"/>
                      </a:cubicBezTo>
                      <a:cubicBezTo>
                        <a:pt x="1991096" y="605642"/>
                        <a:pt x="1986508" y="644117"/>
                        <a:pt x="1959428" y="653143"/>
                      </a:cubicBezTo>
                      <a:lnTo>
                        <a:pt x="1888176" y="676893"/>
                      </a:lnTo>
                      <a:lnTo>
                        <a:pt x="1852550" y="688769"/>
                      </a:lnTo>
                      <a:cubicBezTo>
                        <a:pt x="1848592" y="700644"/>
                        <a:pt x="1848495" y="714620"/>
                        <a:pt x="1840675" y="724395"/>
                      </a:cubicBezTo>
                      <a:cubicBezTo>
                        <a:pt x="1831759" y="735540"/>
                        <a:pt x="1817814" y="741762"/>
                        <a:pt x="1805049" y="748145"/>
                      </a:cubicBezTo>
                      <a:cubicBezTo>
                        <a:pt x="1786062" y="757639"/>
                        <a:pt x="1739685" y="766821"/>
                        <a:pt x="1721922" y="771896"/>
                      </a:cubicBezTo>
                      <a:cubicBezTo>
                        <a:pt x="1709886" y="775335"/>
                        <a:pt x="1698171" y="779813"/>
                        <a:pt x="1686296" y="783771"/>
                      </a:cubicBezTo>
                      <a:cubicBezTo>
                        <a:pt x="1618227" y="885873"/>
                        <a:pt x="1708864" y="765715"/>
                        <a:pt x="1626919" y="831273"/>
                      </a:cubicBezTo>
                      <a:cubicBezTo>
                        <a:pt x="1550187" y="892660"/>
                        <a:pt x="1657088" y="848927"/>
                        <a:pt x="1567543" y="878774"/>
                      </a:cubicBezTo>
                      <a:cubicBezTo>
                        <a:pt x="1555668" y="886691"/>
                        <a:pt x="1542009" y="892433"/>
                        <a:pt x="1531917" y="902525"/>
                      </a:cubicBezTo>
                      <a:cubicBezTo>
                        <a:pt x="1521825" y="912617"/>
                        <a:pt x="1520269" y="930587"/>
                        <a:pt x="1508166" y="938151"/>
                      </a:cubicBezTo>
                      <a:cubicBezTo>
                        <a:pt x="1486936" y="951420"/>
                        <a:pt x="1436914" y="961901"/>
                        <a:pt x="1436914" y="961901"/>
                      </a:cubicBezTo>
                      <a:cubicBezTo>
                        <a:pt x="1413163" y="977735"/>
                        <a:pt x="1381496" y="985652"/>
                        <a:pt x="1365662" y="1009403"/>
                      </a:cubicBezTo>
                      <a:cubicBezTo>
                        <a:pt x="1332595" y="1059003"/>
                        <a:pt x="1352003" y="1034937"/>
                        <a:pt x="1306285" y="1080655"/>
                      </a:cubicBezTo>
                      <a:cubicBezTo>
                        <a:pt x="1302327" y="1092530"/>
                        <a:pt x="1304596" y="1109005"/>
                        <a:pt x="1294410" y="1116281"/>
                      </a:cubicBezTo>
                      <a:cubicBezTo>
                        <a:pt x="1274141" y="1130759"/>
                        <a:pt x="1204115" y="1143369"/>
                        <a:pt x="1175657" y="1151906"/>
                      </a:cubicBezTo>
                      <a:cubicBezTo>
                        <a:pt x="1151677" y="1159100"/>
                        <a:pt x="1128156" y="1167740"/>
                        <a:pt x="1104405" y="1175657"/>
                      </a:cubicBezTo>
                      <a:lnTo>
                        <a:pt x="1068779" y="1187532"/>
                      </a:lnTo>
                      <a:cubicBezTo>
                        <a:pt x="1056904" y="1195449"/>
                        <a:pt x="1046195" y="1205486"/>
                        <a:pt x="1033153" y="1211283"/>
                      </a:cubicBezTo>
                      <a:cubicBezTo>
                        <a:pt x="962408" y="1242726"/>
                        <a:pt x="956430" y="1232790"/>
                        <a:pt x="878774" y="1246909"/>
                      </a:cubicBezTo>
                      <a:cubicBezTo>
                        <a:pt x="862716" y="1249829"/>
                        <a:pt x="847205" y="1255243"/>
                        <a:pt x="831272" y="1258784"/>
                      </a:cubicBezTo>
                      <a:cubicBezTo>
                        <a:pt x="811569" y="1263163"/>
                        <a:pt x="791477" y="1265765"/>
                        <a:pt x="771896" y="1270660"/>
                      </a:cubicBezTo>
                      <a:cubicBezTo>
                        <a:pt x="759752" y="1273696"/>
                        <a:pt x="748678" y="1280881"/>
                        <a:pt x="736270" y="1282535"/>
                      </a:cubicBezTo>
                      <a:cubicBezTo>
                        <a:pt x="689022" y="1288835"/>
                        <a:pt x="641267" y="1290452"/>
                        <a:pt x="593766" y="1294410"/>
                      </a:cubicBezTo>
                      <a:cubicBezTo>
                        <a:pt x="531061" y="1315313"/>
                        <a:pt x="568554" y="1299343"/>
                        <a:pt x="486888" y="1353787"/>
                      </a:cubicBezTo>
                      <a:cubicBezTo>
                        <a:pt x="475013" y="1361704"/>
                        <a:pt x="464802" y="1373025"/>
                        <a:pt x="451262" y="1377538"/>
                      </a:cubicBezTo>
                      <a:cubicBezTo>
                        <a:pt x="411587" y="1390763"/>
                        <a:pt x="412872" y="1391346"/>
                        <a:pt x="368135" y="1401288"/>
                      </a:cubicBezTo>
                      <a:cubicBezTo>
                        <a:pt x="282156" y="1420395"/>
                        <a:pt x="336792" y="1403820"/>
                        <a:pt x="273132" y="1425039"/>
                      </a:cubicBezTo>
                      <a:cubicBezTo>
                        <a:pt x="249381" y="1448790"/>
                        <a:pt x="235302" y="1492949"/>
                        <a:pt x="201880" y="1496291"/>
                      </a:cubicBezTo>
                      <a:cubicBezTo>
                        <a:pt x="43739" y="1512105"/>
                        <a:pt x="122909" y="1508166"/>
                        <a:pt x="0" y="1496291"/>
                      </a:cubicBezTo>
                      <a:close/>
                    </a:path>
                  </a:pathLst>
                </a:custGeom>
                <a:gradFill>
                  <a:gsLst>
                    <a:gs pos="16000">
                      <a:srgbClr val="080808"/>
                    </a:gs>
                    <a:gs pos="57000">
                      <a:schemeClr val="tx1">
                        <a:lumMod val="94000"/>
                      </a:schemeClr>
                    </a:gs>
                  </a:gsLst>
                  <a:lin ang="14700000" scaled="0"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Dowolny kształt 65"/>
                <p:cNvSpPr/>
                <p:nvPr/>
              </p:nvSpPr>
              <p:spPr bwMode="auto">
                <a:xfrm>
                  <a:off x="2412082" y="287132"/>
                  <a:ext cx="7094483" cy="5234271"/>
                </a:xfrm>
                <a:custGeom>
                  <a:avLst/>
                  <a:gdLst>
                    <a:gd name="connsiteX0" fmla="*/ 0 w 7094483"/>
                    <a:gd name="connsiteY0" fmla="*/ 5181719 h 5234271"/>
                    <a:gd name="connsiteX1" fmla="*/ 0 w 7094483"/>
                    <a:gd name="connsiteY1" fmla="*/ 5181719 h 5234271"/>
                    <a:gd name="connsiteX2" fmla="*/ 73573 w 7094483"/>
                    <a:gd name="connsiteY2" fmla="*/ 5118657 h 5234271"/>
                    <a:gd name="connsiteX3" fmla="*/ 136635 w 7094483"/>
                    <a:gd name="connsiteY3" fmla="*/ 5066105 h 5234271"/>
                    <a:gd name="connsiteX4" fmla="*/ 199697 w 7094483"/>
                    <a:gd name="connsiteY4" fmla="*/ 5045084 h 5234271"/>
                    <a:gd name="connsiteX5" fmla="*/ 220717 w 7094483"/>
                    <a:gd name="connsiteY5" fmla="*/ 5013553 h 5234271"/>
                    <a:gd name="connsiteX6" fmla="*/ 283780 w 7094483"/>
                    <a:gd name="connsiteY6" fmla="*/ 4982022 h 5234271"/>
                    <a:gd name="connsiteX7" fmla="*/ 304800 w 7094483"/>
                    <a:gd name="connsiteY7" fmla="*/ 4950491 h 5234271"/>
                    <a:gd name="connsiteX8" fmla="*/ 367862 w 7094483"/>
                    <a:gd name="connsiteY8" fmla="*/ 4918960 h 5234271"/>
                    <a:gd name="connsiteX9" fmla="*/ 399393 w 7094483"/>
                    <a:gd name="connsiteY9" fmla="*/ 4887429 h 5234271"/>
                    <a:gd name="connsiteX10" fmla="*/ 430924 w 7094483"/>
                    <a:gd name="connsiteY10" fmla="*/ 4866409 h 5234271"/>
                    <a:gd name="connsiteX11" fmla="*/ 483476 w 7094483"/>
                    <a:gd name="connsiteY11" fmla="*/ 4813857 h 5234271"/>
                    <a:gd name="connsiteX12" fmla="*/ 504497 w 7094483"/>
                    <a:gd name="connsiteY12" fmla="*/ 4782326 h 5234271"/>
                    <a:gd name="connsiteX13" fmla="*/ 536028 w 7094483"/>
                    <a:gd name="connsiteY13" fmla="*/ 4761305 h 5234271"/>
                    <a:gd name="connsiteX14" fmla="*/ 546538 w 7094483"/>
                    <a:gd name="connsiteY14" fmla="*/ 4729774 h 5234271"/>
                    <a:gd name="connsiteX15" fmla="*/ 567559 w 7094483"/>
                    <a:gd name="connsiteY15" fmla="*/ 4698243 h 5234271"/>
                    <a:gd name="connsiteX16" fmla="*/ 578069 w 7094483"/>
                    <a:gd name="connsiteY16" fmla="*/ 4666712 h 5234271"/>
                    <a:gd name="connsiteX17" fmla="*/ 609600 w 7094483"/>
                    <a:gd name="connsiteY17" fmla="*/ 4635181 h 5234271"/>
                    <a:gd name="connsiteX18" fmla="*/ 683173 w 7094483"/>
                    <a:gd name="connsiteY18" fmla="*/ 4593140 h 5234271"/>
                    <a:gd name="connsiteX19" fmla="*/ 777766 w 7094483"/>
                    <a:gd name="connsiteY19" fmla="*/ 4519567 h 5234271"/>
                    <a:gd name="connsiteX20" fmla="*/ 819807 w 7094483"/>
                    <a:gd name="connsiteY20" fmla="*/ 4498547 h 5234271"/>
                    <a:gd name="connsiteX21" fmla="*/ 882869 w 7094483"/>
                    <a:gd name="connsiteY21" fmla="*/ 4456505 h 5234271"/>
                    <a:gd name="connsiteX22" fmla="*/ 914400 w 7094483"/>
                    <a:gd name="connsiteY22" fmla="*/ 4435484 h 5234271"/>
                    <a:gd name="connsiteX23" fmla="*/ 1008993 w 7094483"/>
                    <a:gd name="connsiteY23" fmla="*/ 4403953 h 5234271"/>
                    <a:gd name="connsiteX24" fmla="*/ 1040524 w 7094483"/>
                    <a:gd name="connsiteY24" fmla="*/ 4393443 h 5234271"/>
                    <a:gd name="connsiteX25" fmla="*/ 1072055 w 7094483"/>
                    <a:gd name="connsiteY25" fmla="*/ 4382933 h 5234271"/>
                    <a:gd name="connsiteX26" fmla="*/ 1135117 w 7094483"/>
                    <a:gd name="connsiteY26" fmla="*/ 4340891 h 5234271"/>
                    <a:gd name="connsiteX27" fmla="*/ 1229711 w 7094483"/>
                    <a:gd name="connsiteY27" fmla="*/ 4267319 h 5234271"/>
                    <a:gd name="connsiteX28" fmla="*/ 1345324 w 7094483"/>
                    <a:gd name="connsiteY28" fmla="*/ 4235788 h 5234271"/>
                    <a:gd name="connsiteX29" fmla="*/ 1408386 w 7094483"/>
                    <a:gd name="connsiteY29" fmla="*/ 4204257 h 5234271"/>
                    <a:gd name="connsiteX30" fmla="*/ 1439917 w 7094483"/>
                    <a:gd name="connsiteY30" fmla="*/ 4183236 h 5234271"/>
                    <a:gd name="connsiteX31" fmla="*/ 1502980 w 7094483"/>
                    <a:gd name="connsiteY31" fmla="*/ 4162216 h 5234271"/>
                    <a:gd name="connsiteX32" fmla="*/ 1534511 w 7094483"/>
                    <a:gd name="connsiteY32" fmla="*/ 4151705 h 5234271"/>
                    <a:gd name="connsiteX33" fmla="*/ 1629104 w 7094483"/>
                    <a:gd name="connsiteY33" fmla="*/ 4078133 h 5234271"/>
                    <a:gd name="connsiteX34" fmla="*/ 1660635 w 7094483"/>
                    <a:gd name="connsiteY34" fmla="*/ 4057112 h 5234271"/>
                    <a:gd name="connsiteX35" fmla="*/ 1692166 w 7094483"/>
                    <a:gd name="connsiteY35" fmla="*/ 4025581 h 5234271"/>
                    <a:gd name="connsiteX36" fmla="*/ 1723697 w 7094483"/>
                    <a:gd name="connsiteY36" fmla="*/ 4004560 h 5234271"/>
                    <a:gd name="connsiteX37" fmla="*/ 1786759 w 7094483"/>
                    <a:gd name="connsiteY37" fmla="*/ 3952009 h 5234271"/>
                    <a:gd name="connsiteX38" fmla="*/ 1849821 w 7094483"/>
                    <a:gd name="connsiteY38" fmla="*/ 3930988 h 5234271"/>
                    <a:gd name="connsiteX39" fmla="*/ 1881352 w 7094483"/>
                    <a:gd name="connsiteY39" fmla="*/ 3909967 h 5234271"/>
                    <a:gd name="connsiteX40" fmla="*/ 1912883 w 7094483"/>
                    <a:gd name="connsiteY40" fmla="*/ 3899457 h 5234271"/>
                    <a:gd name="connsiteX41" fmla="*/ 1965435 w 7094483"/>
                    <a:gd name="connsiteY41" fmla="*/ 3857416 h 5234271"/>
                    <a:gd name="connsiteX42" fmla="*/ 2028497 w 7094483"/>
                    <a:gd name="connsiteY42" fmla="*/ 3804864 h 5234271"/>
                    <a:gd name="connsiteX43" fmla="*/ 2091559 w 7094483"/>
                    <a:gd name="connsiteY43" fmla="*/ 3783843 h 5234271"/>
                    <a:gd name="connsiteX44" fmla="*/ 2154621 w 7094483"/>
                    <a:gd name="connsiteY44" fmla="*/ 3741802 h 5234271"/>
                    <a:gd name="connsiteX45" fmla="*/ 2186152 w 7094483"/>
                    <a:gd name="connsiteY45" fmla="*/ 3710271 h 5234271"/>
                    <a:gd name="connsiteX46" fmla="*/ 2249214 w 7094483"/>
                    <a:gd name="connsiteY46" fmla="*/ 3689250 h 5234271"/>
                    <a:gd name="connsiteX47" fmla="*/ 2301766 w 7094483"/>
                    <a:gd name="connsiteY47" fmla="*/ 3636698 h 5234271"/>
                    <a:gd name="connsiteX48" fmla="*/ 2333297 w 7094483"/>
                    <a:gd name="connsiteY48" fmla="*/ 3615678 h 5234271"/>
                    <a:gd name="connsiteX49" fmla="*/ 2385849 w 7094483"/>
                    <a:gd name="connsiteY49" fmla="*/ 3552616 h 5234271"/>
                    <a:gd name="connsiteX50" fmla="*/ 2417380 w 7094483"/>
                    <a:gd name="connsiteY50" fmla="*/ 3531595 h 5234271"/>
                    <a:gd name="connsiteX51" fmla="*/ 2448911 w 7094483"/>
                    <a:gd name="connsiteY51" fmla="*/ 3500064 h 5234271"/>
                    <a:gd name="connsiteX52" fmla="*/ 2511973 w 7094483"/>
                    <a:gd name="connsiteY52" fmla="*/ 3479043 h 5234271"/>
                    <a:gd name="connsiteX53" fmla="*/ 2543504 w 7094483"/>
                    <a:gd name="connsiteY53" fmla="*/ 3447512 h 5234271"/>
                    <a:gd name="connsiteX54" fmla="*/ 2575035 w 7094483"/>
                    <a:gd name="connsiteY54" fmla="*/ 3437002 h 5234271"/>
                    <a:gd name="connsiteX55" fmla="*/ 2606566 w 7094483"/>
                    <a:gd name="connsiteY55" fmla="*/ 3415981 h 5234271"/>
                    <a:gd name="connsiteX56" fmla="*/ 2659117 w 7094483"/>
                    <a:gd name="connsiteY56" fmla="*/ 3363429 h 5234271"/>
                    <a:gd name="connsiteX57" fmla="*/ 2690649 w 7094483"/>
                    <a:gd name="connsiteY57" fmla="*/ 3331898 h 5234271"/>
                    <a:gd name="connsiteX58" fmla="*/ 2795752 w 7094483"/>
                    <a:gd name="connsiteY58" fmla="*/ 3258326 h 5234271"/>
                    <a:gd name="connsiteX59" fmla="*/ 2827283 w 7094483"/>
                    <a:gd name="connsiteY59" fmla="*/ 3237305 h 5234271"/>
                    <a:gd name="connsiteX60" fmla="*/ 2858814 w 7094483"/>
                    <a:gd name="connsiteY60" fmla="*/ 3205774 h 5234271"/>
                    <a:gd name="connsiteX61" fmla="*/ 2890345 w 7094483"/>
                    <a:gd name="connsiteY61" fmla="*/ 3195264 h 5234271"/>
                    <a:gd name="connsiteX62" fmla="*/ 2921876 w 7094483"/>
                    <a:gd name="connsiteY62" fmla="*/ 3163733 h 5234271"/>
                    <a:gd name="connsiteX63" fmla="*/ 2984938 w 7094483"/>
                    <a:gd name="connsiteY63" fmla="*/ 3121691 h 5234271"/>
                    <a:gd name="connsiteX64" fmla="*/ 3048000 w 7094483"/>
                    <a:gd name="connsiteY64" fmla="*/ 3058629 h 5234271"/>
                    <a:gd name="connsiteX65" fmla="*/ 3111062 w 7094483"/>
                    <a:gd name="connsiteY65" fmla="*/ 3016588 h 5234271"/>
                    <a:gd name="connsiteX66" fmla="*/ 3174124 w 7094483"/>
                    <a:gd name="connsiteY66" fmla="*/ 2974547 h 5234271"/>
                    <a:gd name="connsiteX67" fmla="*/ 3205655 w 7094483"/>
                    <a:gd name="connsiteY67" fmla="*/ 2953526 h 5234271"/>
                    <a:gd name="connsiteX68" fmla="*/ 3237186 w 7094483"/>
                    <a:gd name="connsiteY68" fmla="*/ 2943016 h 5234271"/>
                    <a:gd name="connsiteX69" fmla="*/ 3289738 w 7094483"/>
                    <a:gd name="connsiteY69" fmla="*/ 2879953 h 5234271"/>
                    <a:gd name="connsiteX70" fmla="*/ 3321269 w 7094483"/>
                    <a:gd name="connsiteY70" fmla="*/ 2858933 h 5234271"/>
                    <a:gd name="connsiteX71" fmla="*/ 3331780 w 7094483"/>
                    <a:gd name="connsiteY71" fmla="*/ 2827402 h 5234271"/>
                    <a:gd name="connsiteX72" fmla="*/ 3363311 w 7094483"/>
                    <a:gd name="connsiteY72" fmla="*/ 2806381 h 5234271"/>
                    <a:gd name="connsiteX73" fmla="*/ 3426373 w 7094483"/>
                    <a:gd name="connsiteY73" fmla="*/ 2753829 h 5234271"/>
                    <a:gd name="connsiteX74" fmla="*/ 3531476 w 7094483"/>
                    <a:gd name="connsiteY74" fmla="*/ 2596174 h 5234271"/>
                    <a:gd name="connsiteX75" fmla="*/ 3552497 w 7094483"/>
                    <a:gd name="connsiteY75" fmla="*/ 2564643 h 5234271"/>
                    <a:gd name="connsiteX76" fmla="*/ 3573517 w 7094483"/>
                    <a:gd name="connsiteY76" fmla="*/ 2533112 h 5234271"/>
                    <a:gd name="connsiteX77" fmla="*/ 3636580 w 7094483"/>
                    <a:gd name="connsiteY77" fmla="*/ 2480560 h 5234271"/>
                    <a:gd name="connsiteX78" fmla="*/ 3657600 w 7094483"/>
                    <a:gd name="connsiteY78" fmla="*/ 2449029 h 5234271"/>
                    <a:gd name="connsiteX79" fmla="*/ 3720662 w 7094483"/>
                    <a:gd name="connsiteY79" fmla="*/ 2406988 h 5234271"/>
                    <a:gd name="connsiteX80" fmla="*/ 3752193 w 7094483"/>
                    <a:gd name="connsiteY80" fmla="*/ 2385967 h 5234271"/>
                    <a:gd name="connsiteX81" fmla="*/ 3815255 w 7094483"/>
                    <a:gd name="connsiteY81" fmla="*/ 2364947 h 5234271"/>
                    <a:gd name="connsiteX82" fmla="*/ 3878317 w 7094483"/>
                    <a:gd name="connsiteY82" fmla="*/ 2322905 h 5234271"/>
                    <a:gd name="connsiteX83" fmla="*/ 3909849 w 7094483"/>
                    <a:gd name="connsiteY83" fmla="*/ 2301884 h 5234271"/>
                    <a:gd name="connsiteX84" fmla="*/ 3941380 w 7094483"/>
                    <a:gd name="connsiteY84" fmla="*/ 2291374 h 5234271"/>
                    <a:gd name="connsiteX85" fmla="*/ 3972911 w 7094483"/>
                    <a:gd name="connsiteY85" fmla="*/ 2270353 h 5234271"/>
                    <a:gd name="connsiteX86" fmla="*/ 4025462 w 7094483"/>
                    <a:gd name="connsiteY86" fmla="*/ 2259843 h 5234271"/>
                    <a:gd name="connsiteX87" fmla="*/ 4056993 w 7094483"/>
                    <a:gd name="connsiteY87" fmla="*/ 2249333 h 5234271"/>
                    <a:gd name="connsiteX88" fmla="*/ 4120055 w 7094483"/>
                    <a:gd name="connsiteY88" fmla="*/ 2196781 h 5234271"/>
                    <a:gd name="connsiteX89" fmla="*/ 4151586 w 7094483"/>
                    <a:gd name="connsiteY89" fmla="*/ 2175760 h 5234271"/>
                    <a:gd name="connsiteX90" fmla="*/ 4214649 w 7094483"/>
                    <a:gd name="connsiteY90" fmla="*/ 2133719 h 5234271"/>
                    <a:gd name="connsiteX91" fmla="*/ 4309242 w 7094483"/>
                    <a:gd name="connsiteY91" fmla="*/ 2091678 h 5234271"/>
                    <a:gd name="connsiteX92" fmla="*/ 4340773 w 7094483"/>
                    <a:gd name="connsiteY92" fmla="*/ 2081167 h 5234271"/>
                    <a:gd name="connsiteX93" fmla="*/ 4372304 w 7094483"/>
                    <a:gd name="connsiteY93" fmla="*/ 2070657 h 5234271"/>
                    <a:gd name="connsiteX94" fmla="*/ 4403835 w 7094483"/>
                    <a:gd name="connsiteY94" fmla="*/ 2039126 h 5234271"/>
                    <a:gd name="connsiteX95" fmla="*/ 4435366 w 7094483"/>
                    <a:gd name="connsiteY95" fmla="*/ 2018105 h 5234271"/>
                    <a:gd name="connsiteX96" fmla="*/ 4466897 w 7094483"/>
                    <a:gd name="connsiteY96" fmla="*/ 1955043 h 5234271"/>
                    <a:gd name="connsiteX97" fmla="*/ 4529959 w 7094483"/>
                    <a:gd name="connsiteY97" fmla="*/ 1913002 h 5234271"/>
                    <a:gd name="connsiteX98" fmla="*/ 4656083 w 7094483"/>
                    <a:gd name="connsiteY98" fmla="*/ 1913002 h 5234271"/>
                    <a:gd name="connsiteX99" fmla="*/ 4687614 w 7094483"/>
                    <a:gd name="connsiteY99" fmla="*/ 1902491 h 5234271"/>
                    <a:gd name="connsiteX100" fmla="*/ 4750676 w 7094483"/>
                    <a:gd name="connsiteY100" fmla="*/ 1860450 h 5234271"/>
                    <a:gd name="connsiteX101" fmla="*/ 4876800 w 7094483"/>
                    <a:gd name="connsiteY101" fmla="*/ 1818409 h 5234271"/>
                    <a:gd name="connsiteX102" fmla="*/ 4908331 w 7094483"/>
                    <a:gd name="connsiteY102" fmla="*/ 1807898 h 5234271"/>
                    <a:gd name="connsiteX103" fmla="*/ 4971393 w 7094483"/>
                    <a:gd name="connsiteY103" fmla="*/ 1765857 h 5234271"/>
                    <a:gd name="connsiteX104" fmla="*/ 5002924 w 7094483"/>
                    <a:gd name="connsiteY104" fmla="*/ 1744836 h 5234271"/>
                    <a:gd name="connsiteX105" fmla="*/ 5034455 w 7094483"/>
                    <a:gd name="connsiteY105" fmla="*/ 1713305 h 5234271"/>
                    <a:gd name="connsiteX106" fmla="*/ 5065986 w 7094483"/>
                    <a:gd name="connsiteY106" fmla="*/ 1702795 h 5234271"/>
                    <a:gd name="connsiteX107" fmla="*/ 5171090 w 7094483"/>
                    <a:gd name="connsiteY107" fmla="*/ 1671264 h 5234271"/>
                    <a:gd name="connsiteX108" fmla="*/ 5202621 w 7094483"/>
                    <a:gd name="connsiteY108" fmla="*/ 1660753 h 5234271"/>
                    <a:gd name="connsiteX109" fmla="*/ 5276193 w 7094483"/>
                    <a:gd name="connsiteY109" fmla="*/ 1608202 h 5234271"/>
                    <a:gd name="connsiteX110" fmla="*/ 5349766 w 7094483"/>
                    <a:gd name="connsiteY110" fmla="*/ 1555650 h 5234271"/>
                    <a:gd name="connsiteX111" fmla="*/ 5391807 w 7094483"/>
                    <a:gd name="connsiteY111" fmla="*/ 1524119 h 5234271"/>
                    <a:gd name="connsiteX112" fmla="*/ 5391807 w 7094483"/>
                    <a:gd name="connsiteY112" fmla="*/ 1471567 h 5234271"/>
                    <a:gd name="connsiteX113" fmla="*/ 5465380 w 7094483"/>
                    <a:gd name="connsiteY113" fmla="*/ 1408505 h 5234271"/>
                    <a:gd name="connsiteX114" fmla="*/ 5475890 w 7094483"/>
                    <a:gd name="connsiteY114" fmla="*/ 1376974 h 5234271"/>
                    <a:gd name="connsiteX115" fmla="*/ 5538952 w 7094483"/>
                    <a:gd name="connsiteY115" fmla="*/ 1345443 h 5234271"/>
                    <a:gd name="connsiteX116" fmla="*/ 5602014 w 7094483"/>
                    <a:gd name="connsiteY116" fmla="*/ 1282381 h 5234271"/>
                    <a:gd name="connsiteX117" fmla="*/ 5654566 w 7094483"/>
                    <a:gd name="connsiteY117" fmla="*/ 1229829 h 5234271"/>
                    <a:gd name="connsiteX118" fmla="*/ 5707117 w 7094483"/>
                    <a:gd name="connsiteY118" fmla="*/ 1135236 h 5234271"/>
                    <a:gd name="connsiteX119" fmla="*/ 5728138 w 7094483"/>
                    <a:gd name="connsiteY119" fmla="*/ 1103705 h 5234271"/>
                    <a:gd name="connsiteX120" fmla="*/ 5791200 w 7094483"/>
                    <a:gd name="connsiteY120" fmla="*/ 1061664 h 5234271"/>
                    <a:gd name="connsiteX121" fmla="*/ 5822731 w 7094483"/>
                    <a:gd name="connsiteY121" fmla="*/ 1040643 h 5234271"/>
                    <a:gd name="connsiteX122" fmla="*/ 5854262 w 7094483"/>
                    <a:gd name="connsiteY122" fmla="*/ 1009112 h 5234271"/>
                    <a:gd name="connsiteX123" fmla="*/ 5917324 w 7094483"/>
                    <a:gd name="connsiteY123" fmla="*/ 967071 h 5234271"/>
                    <a:gd name="connsiteX124" fmla="*/ 5969876 w 7094483"/>
                    <a:gd name="connsiteY124" fmla="*/ 904009 h 5234271"/>
                    <a:gd name="connsiteX125" fmla="*/ 6032938 w 7094483"/>
                    <a:gd name="connsiteY125" fmla="*/ 851457 h 5234271"/>
                    <a:gd name="connsiteX126" fmla="*/ 6074980 w 7094483"/>
                    <a:gd name="connsiteY126" fmla="*/ 809416 h 5234271"/>
                    <a:gd name="connsiteX127" fmla="*/ 6138042 w 7094483"/>
                    <a:gd name="connsiteY127" fmla="*/ 767374 h 5234271"/>
                    <a:gd name="connsiteX128" fmla="*/ 6222124 w 7094483"/>
                    <a:gd name="connsiteY128" fmla="*/ 693802 h 5234271"/>
                    <a:gd name="connsiteX129" fmla="*/ 6253655 w 7094483"/>
                    <a:gd name="connsiteY129" fmla="*/ 662271 h 5234271"/>
                    <a:gd name="connsiteX130" fmla="*/ 6274676 w 7094483"/>
                    <a:gd name="connsiteY130" fmla="*/ 630740 h 5234271"/>
                    <a:gd name="connsiteX131" fmla="*/ 6306207 w 7094483"/>
                    <a:gd name="connsiteY131" fmla="*/ 620229 h 5234271"/>
                    <a:gd name="connsiteX132" fmla="*/ 6358759 w 7094483"/>
                    <a:gd name="connsiteY132" fmla="*/ 557167 h 5234271"/>
                    <a:gd name="connsiteX133" fmla="*/ 6379780 w 7094483"/>
                    <a:gd name="connsiteY133" fmla="*/ 525636 h 5234271"/>
                    <a:gd name="connsiteX134" fmla="*/ 6442842 w 7094483"/>
                    <a:gd name="connsiteY134" fmla="*/ 473084 h 5234271"/>
                    <a:gd name="connsiteX135" fmla="*/ 6453352 w 7094483"/>
                    <a:gd name="connsiteY135" fmla="*/ 441553 h 5234271"/>
                    <a:gd name="connsiteX136" fmla="*/ 6484883 w 7094483"/>
                    <a:gd name="connsiteY136" fmla="*/ 420533 h 5234271"/>
                    <a:gd name="connsiteX137" fmla="*/ 6516414 w 7094483"/>
                    <a:gd name="connsiteY137" fmla="*/ 389002 h 5234271"/>
                    <a:gd name="connsiteX138" fmla="*/ 6547945 w 7094483"/>
                    <a:gd name="connsiteY138" fmla="*/ 367981 h 5234271"/>
                    <a:gd name="connsiteX139" fmla="*/ 6579476 w 7094483"/>
                    <a:gd name="connsiteY139" fmla="*/ 336450 h 5234271"/>
                    <a:gd name="connsiteX140" fmla="*/ 6611007 w 7094483"/>
                    <a:gd name="connsiteY140" fmla="*/ 315429 h 5234271"/>
                    <a:gd name="connsiteX141" fmla="*/ 6695090 w 7094483"/>
                    <a:gd name="connsiteY141" fmla="*/ 220836 h 5234271"/>
                    <a:gd name="connsiteX142" fmla="*/ 6726621 w 7094483"/>
                    <a:gd name="connsiteY142" fmla="*/ 157774 h 5234271"/>
                    <a:gd name="connsiteX143" fmla="*/ 6737131 w 7094483"/>
                    <a:gd name="connsiteY143" fmla="*/ 126243 h 5234271"/>
                    <a:gd name="connsiteX144" fmla="*/ 6747642 w 7094483"/>
                    <a:gd name="connsiteY144" fmla="*/ 42160 h 5234271"/>
                    <a:gd name="connsiteX145" fmla="*/ 6768662 w 7094483"/>
                    <a:gd name="connsiteY145" fmla="*/ 10629 h 5234271"/>
                    <a:gd name="connsiteX146" fmla="*/ 6873766 w 7094483"/>
                    <a:gd name="connsiteY146" fmla="*/ 10629 h 5234271"/>
                    <a:gd name="connsiteX147" fmla="*/ 7020911 w 7094483"/>
                    <a:gd name="connsiteY147" fmla="*/ 21140 h 5234271"/>
                    <a:gd name="connsiteX148" fmla="*/ 7062952 w 7094483"/>
                    <a:gd name="connsiteY148" fmla="*/ 147264 h 5234271"/>
                    <a:gd name="connsiteX149" fmla="*/ 7073462 w 7094483"/>
                    <a:gd name="connsiteY149" fmla="*/ 178795 h 5234271"/>
                    <a:gd name="connsiteX150" fmla="*/ 7094483 w 7094483"/>
                    <a:gd name="connsiteY150" fmla="*/ 210326 h 5234271"/>
                    <a:gd name="connsiteX151" fmla="*/ 7083973 w 7094483"/>
                    <a:gd name="connsiteY151" fmla="*/ 410022 h 5234271"/>
                    <a:gd name="connsiteX152" fmla="*/ 7052442 w 7094483"/>
                    <a:gd name="connsiteY152" fmla="*/ 473084 h 5234271"/>
                    <a:gd name="connsiteX153" fmla="*/ 7020911 w 7094483"/>
                    <a:gd name="connsiteY153" fmla="*/ 578188 h 5234271"/>
                    <a:gd name="connsiteX154" fmla="*/ 7010400 w 7094483"/>
                    <a:gd name="connsiteY154" fmla="*/ 714822 h 5234271"/>
                    <a:gd name="connsiteX155" fmla="*/ 6989380 w 7094483"/>
                    <a:gd name="connsiteY155" fmla="*/ 777884 h 5234271"/>
                    <a:gd name="connsiteX156" fmla="*/ 6968359 w 7094483"/>
                    <a:gd name="connsiteY156" fmla="*/ 840947 h 5234271"/>
                    <a:gd name="connsiteX157" fmla="*/ 6957849 w 7094483"/>
                    <a:gd name="connsiteY157" fmla="*/ 872478 h 5234271"/>
                    <a:gd name="connsiteX158" fmla="*/ 6947338 w 7094483"/>
                    <a:gd name="connsiteY158" fmla="*/ 914519 h 5234271"/>
                    <a:gd name="connsiteX159" fmla="*/ 6936828 w 7094483"/>
                    <a:gd name="connsiteY159" fmla="*/ 977581 h 5234271"/>
                    <a:gd name="connsiteX160" fmla="*/ 6915807 w 7094483"/>
                    <a:gd name="connsiteY160" fmla="*/ 1009112 h 5234271"/>
                    <a:gd name="connsiteX161" fmla="*/ 6884276 w 7094483"/>
                    <a:gd name="connsiteY161" fmla="*/ 1072174 h 5234271"/>
                    <a:gd name="connsiteX162" fmla="*/ 6842235 w 7094483"/>
                    <a:gd name="connsiteY162" fmla="*/ 1135236 h 5234271"/>
                    <a:gd name="connsiteX163" fmla="*/ 6800193 w 7094483"/>
                    <a:gd name="connsiteY163" fmla="*/ 1229829 h 5234271"/>
                    <a:gd name="connsiteX164" fmla="*/ 6768662 w 7094483"/>
                    <a:gd name="connsiteY164" fmla="*/ 1261360 h 5234271"/>
                    <a:gd name="connsiteX165" fmla="*/ 6695090 w 7094483"/>
                    <a:gd name="connsiteY165" fmla="*/ 1345443 h 5234271"/>
                    <a:gd name="connsiteX166" fmla="*/ 6621517 w 7094483"/>
                    <a:gd name="connsiteY166" fmla="*/ 1419016 h 5234271"/>
                    <a:gd name="connsiteX167" fmla="*/ 6589986 w 7094483"/>
                    <a:gd name="connsiteY167" fmla="*/ 1440036 h 5234271"/>
                    <a:gd name="connsiteX168" fmla="*/ 6537435 w 7094483"/>
                    <a:gd name="connsiteY168" fmla="*/ 1503098 h 5234271"/>
                    <a:gd name="connsiteX169" fmla="*/ 6474373 w 7094483"/>
                    <a:gd name="connsiteY169" fmla="*/ 1545140 h 5234271"/>
                    <a:gd name="connsiteX170" fmla="*/ 6442842 w 7094483"/>
                    <a:gd name="connsiteY170" fmla="*/ 1576671 h 5234271"/>
                    <a:gd name="connsiteX171" fmla="*/ 6337738 w 7094483"/>
                    <a:gd name="connsiteY171" fmla="*/ 1639733 h 5234271"/>
                    <a:gd name="connsiteX172" fmla="*/ 6274676 w 7094483"/>
                    <a:gd name="connsiteY172" fmla="*/ 1671264 h 5234271"/>
                    <a:gd name="connsiteX173" fmla="*/ 6253655 w 7094483"/>
                    <a:gd name="connsiteY173" fmla="*/ 1702795 h 5234271"/>
                    <a:gd name="connsiteX174" fmla="*/ 6190593 w 7094483"/>
                    <a:gd name="connsiteY174" fmla="*/ 1744836 h 5234271"/>
                    <a:gd name="connsiteX175" fmla="*/ 6127531 w 7094483"/>
                    <a:gd name="connsiteY175" fmla="*/ 1786878 h 5234271"/>
                    <a:gd name="connsiteX176" fmla="*/ 6096000 w 7094483"/>
                    <a:gd name="connsiteY176" fmla="*/ 1807898 h 5234271"/>
                    <a:gd name="connsiteX177" fmla="*/ 6064469 w 7094483"/>
                    <a:gd name="connsiteY177" fmla="*/ 1839429 h 5234271"/>
                    <a:gd name="connsiteX178" fmla="*/ 6043449 w 7094483"/>
                    <a:gd name="connsiteY178" fmla="*/ 1870960 h 5234271"/>
                    <a:gd name="connsiteX179" fmla="*/ 6001407 w 7094483"/>
                    <a:gd name="connsiteY179" fmla="*/ 1881471 h 5234271"/>
                    <a:gd name="connsiteX180" fmla="*/ 5927835 w 7094483"/>
                    <a:gd name="connsiteY180" fmla="*/ 1965553 h 5234271"/>
                    <a:gd name="connsiteX181" fmla="*/ 5906814 w 7094483"/>
                    <a:gd name="connsiteY181" fmla="*/ 1997084 h 5234271"/>
                    <a:gd name="connsiteX182" fmla="*/ 5875283 w 7094483"/>
                    <a:gd name="connsiteY182" fmla="*/ 2007595 h 5234271"/>
                    <a:gd name="connsiteX183" fmla="*/ 5843752 w 7094483"/>
                    <a:gd name="connsiteY183" fmla="*/ 2028616 h 5234271"/>
                    <a:gd name="connsiteX184" fmla="*/ 5728138 w 7094483"/>
                    <a:gd name="connsiteY184" fmla="*/ 2049636 h 5234271"/>
                    <a:gd name="connsiteX185" fmla="*/ 5665076 w 7094483"/>
                    <a:gd name="connsiteY185" fmla="*/ 2070657 h 5234271"/>
                    <a:gd name="connsiteX186" fmla="*/ 5602014 w 7094483"/>
                    <a:gd name="connsiteY186" fmla="*/ 2133719 h 5234271"/>
                    <a:gd name="connsiteX187" fmla="*/ 5549462 w 7094483"/>
                    <a:gd name="connsiteY187" fmla="*/ 2186271 h 5234271"/>
                    <a:gd name="connsiteX188" fmla="*/ 5496911 w 7094483"/>
                    <a:gd name="connsiteY188" fmla="*/ 2249333 h 5234271"/>
                    <a:gd name="connsiteX189" fmla="*/ 5433849 w 7094483"/>
                    <a:gd name="connsiteY189" fmla="*/ 2291374 h 5234271"/>
                    <a:gd name="connsiteX190" fmla="*/ 5402317 w 7094483"/>
                    <a:gd name="connsiteY190" fmla="*/ 2322905 h 5234271"/>
                    <a:gd name="connsiteX191" fmla="*/ 5339255 w 7094483"/>
                    <a:gd name="connsiteY191" fmla="*/ 2364947 h 5234271"/>
                    <a:gd name="connsiteX192" fmla="*/ 5255173 w 7094483"/>
                    <a:gd name="connsiteY192" fmla="*/ 2459540 h 5234271"/>
                    <a:gd name="connsiteX193" fmla="*/ 5223642 w 7094483"/>
                    <a:gd name="connsiteY193" fmla="*/ 2491071 h 5234271"/>
                    <a:gd name="connsiteX194" fmla="*/ 5192111 w 7094483"/>
                    <a:gd name="connsiteY194" fmla="*/ 2512091 h 5234271"/>
                    <a:gd name="connsiteX195" fmla="*/ 5160580 w 7094483"/>
                    <a:gd name="connsiteY195" fmla="*/ 2543622 h 5234271"/>
                    <a:gd name="connsiteX196" fmla="*/ 5139559 w 7094483"/>
                    <a:gd name="connsiteY196" fmla="*/ 2575153 h 5234271"/>
                    <a:gd name="connsiteX197" fmla="*/ 5076497 w 7094483"/>
                    <a:gd name="connsiteY197" fmla="*/ 2617195 h 5234271"/>
                    <a:gd name="connsiteX198" fmla="*/ 4981904 w 7094483"/>
                    <a:gd name="connsiteY198" fmla="*/ 2701278 h 5234271"/>
                    <a:gd name="connsiteX199" fmla="*/ 4929352 w 7094483"/>
                    <a:gd name="connsiteY199" fmla="*/ 2743319 h 5234271"/>
                    <a:gd name="connsiteX200" fmla="*/ 4908331 w 7094483"/>
                    <a:gd name="connsiteY200" fmla="*/ 2774850 h 5234271"/>
                    <a:gd name="connsiteX201" fmla="*/ 4845269 w 7094483"/>
                    <a:gd name="connsiteY201" fmla="*/ 2816891 h 5234271"/>
                    <a:gd name="connsiteX202" fmla="*/ 4771697 w 7094483"/>
                    <a:gd name="connsiteY202" fmla="*/ 2900974 h 5234271"/>
                    <a:gd name="connsiteX203" fmla="*/ 4508938 w 7094483"/>
                    <a:gd name="connsiteY203" fmla="*/ 2900974 h 5234271"/>
                    <a:gd name="connsiteX204" fmla="*/ 4477407 w 7094483"/>
                    <a:gd name="connsiteY204" fmla="*/ 2932505 h 5234271"/>
                    <a:gd name="connsiteX205" fmla="*/ 4445876 w 7094483"/>
                    <a:gd name="connsiteY205" fmla="*/ 2953526 h 5234271"/>
                    <a:gd name="connsiteX206" fmla="*/ 4340773 w 7094483"/>
                    <a:gd name="connsiteY206" fmla="*/ 2985057 h 5234271"/>
                    <a:gd name="connsiteX207" fmla="*/ 4309242 w 7094483"/>
                    <a:gd name="connsiteY207" fmla="*/ 2995567 h 5234271"/>
                    <a:gd name="connsiteX208" fmla="*/ 4277711 w 7094483"/>
                    <a:gd name="connsiteY208" fmla="*/ 3027098 h 5234271"/>
                    <a:gd name="connsiteX209" fmla="*/ 4246180 w 7094483"/>
                    <a:gd name="connsiteY209" fmla="*/ 3048119 h 5234271"/>
                    <a:gd name="connsiteX210" fmla="*/ 4225159 w 7094483"/>
                    <a:gd name="connsiteY210" fmla="*/ 3079650 h 5234271"/>
                    <a:gd name="connsiteX211" fmla="*/ 4193628 w 7094483"/>
                    <a:gd name="connsiteY211" fmla="*/ 3100671 h 5234271"/>
                    <a:gd name="connsiteX212" fmla="*/ 4099035 w 7094483"/>
                    <a:gd name="connsiteY212" fmla="*/ 3174243 h 5234271"/>
                    <a:gd name="connsiteX213" fmla="*/ 4067504 w 7094483"/>
                    <a:gd name="connsiteY213" fmla="*/ 3195264 h 5234271"/>
                    <a:gd name="connsiteX214" fmla="*/ 4004442 w 7094483"/>
                    <a:gd name="connsiteY214" fmla="*/ 3216284 h 5234271"/>
                    <a:gd name="connsiteX215" fmla="*/ 3972911 w 7094483"/>
                    <a:gd name="connsiteY215" fmla="*/ 3226795 h 5234271"/>
                    <a:gd name="connsiteX216" fmla="*/ 3909849 w 7094483"/>
                    <a:gd name="connsiteY216" fmla="*/ 3237305 h 5234271"/>
                    <a:gd name="connsiteX217" fmla="*/ 3815255 w 7094483"/>
                    <a:gd name="connsiteY217" fmla="*/ 3268836 h 5234271"/>
                    <a:gd name="connsiteX218" fmla="*/ 3783724 w 7094483"/>
                    <a:gd name="connsiteY218" fmla="*/ 3279347 h 5234271"/>
                    <a:gd name="connsiteX219" fmla="*/ 3752193 w 7094483"/>
                    <a:gd name="connsiteY219" fmla="*/ 3300367 h 5234271"/>
                    <a:gd name="connsiteX220" fmla="*/ 3731173 w 7094483"/>
                    <a:gd name="connsiteY220" fmla="*/ 3363429 h 5234271"/>
                    <a:gd name="connsiteX221" fmla="*/ 3636580 w 7094483"/>
                    <a:gd name="connsiteY221" fmla="*/ 3415981 h 5234271"/>
                    <a:gd name="connsiteX222" fmla="*/ 3584028 w 7094483"/>
                    <a:gd name="connsiteY222" fmla="*/ 3468533 h 5234271"/>
                    <a:gd name="connsiteX223" fmla="*/ 3541986 w 7094483"/>
                    <a:gd name="connsiteY223" fmla="*/ 3563126 h 5234271"/>
                    <a:gd name="connsiteX224" fmla="*/ 3478924 w 7094483"/>
                    <a:gd name="connsiteY224" fmla="*/ 3584147 h 5234271"/>
                    <a:gd name="connsiteX225" fmla="*/ 3447393 w 7094483"/>
                    <a:gd name="connsiteY225" fmla="*/ 3594657 h 5234271"/>
                    <a:gd name="connsiteX226" fmla="*/ 3415862 w 7094483"/>
                    <a:gd name="connsiteY226" fmla="*/ 3615678 h 5234271"/>
                    <a:gd name="connsiteX227" fmla="*/ 3384331 w 7094483"/>
                    <a:gd name="connsiteY227" fmla="*/ 3626188 h 5234271"/>
                    <a:gd name="connsiteX228" fmla="*/ 3373821 w 7094483"/>
                    <a:gd name="connsiteY228" fmla="*/ 3657719 h 5234271"/>
                    <a:gd name="connsiteX229" fmla="*/ 3363311 w 7094483"/>
                    <a:gd name="connsiteY229" fmla="*/ 3783843 h 5234271"/>
                    <a:gd name="connsiteX230" fmla="*/ 3331780 w 7094483"/>
                    <a:gd name="connsiteY230" fmla="*/ 3794353 h 5234271"/>
                    <a:gd name="connsiteX231" fmla="*/ 3300249 w 7094483"/>
                    <a:gd name="connsiteY231" fmla="*/ 3815374 h 5234271"/>
                    <a:gd name="connsiteX232" fmla="*/ 3153104 w 7094483"/>
                    <a:gd name="connsiteY232" fmla="*/ 3836395 h 5234271"/>
                    <a:gd name="connsiteX233" fmla="*/ 3090042 w 7094483"/>
                    <a:gd name="connsiteY233" fmla="*/ 3878436 h 5234271"/>
                    <a:gd name="connsiteX234" fmla="*/ 2995449 w 7094483"/>
                    <a:gd name="connsiteY234" fmla="*/ 3899457 h 5234271"/>
                    <a:gd name="connsiteX235" fmla="*/ 2932386 w 7094483"/>
                    <a:gd name="connsiteY235" fmla="*/ 3952009 h 5234271"/>
                    <a:gd name="connsiteX236" fmla="*/ 2869324 w 7094483"/>
                    <a:gd name="connsiteY236" fmla="*/ 3983540 h 5234271"/>
                    <a:gd name="connsiteX237" fmla="*/ 2806262 w 7094483"/>
                    <a:gd name="connsiteY237" fmla="*/ 4015071 h 5234271"/>
                    <a:gd name="connsiteX238" fmla="*/ 2764221 w 7094483"/>
                    <a:gd name="connsiteY238" fmla="*/ 4057112 h 5234271"/>
                    <a:gd name="connsiteX239" fmla="*/ 2743200 w 7094483"/>
                    <a:gd name="connsiteY239" fmla="*/ 4088643 h 5234271"/>
                    <a:gd name="connsiteX240" fmla="*/ 2711669 w 7094483"/>
                    <a:gd name="connsiteY240" fmla="*/ 4109664 h 5234271"/>
                    <a:gd name="connsiteX241" fmla="*/ 2617076 w 7094483"/>
                    <a:gd name="connsiteY241" fmla="*/ 4183236 h 5234271"/>
                    <a:gd name="connsiteX242" fmla="*/ 2585545 w 7094483"/>
                    <a:gd name="connsiteY242" fmla="*/ 4214767 h 5234271"/>
                    <a:gd name="connsiteX243" fmla="*/ 2522483 w 7094483"/>
                    <a:gd name="connsiteY243" fmla="*/ 4235788 h 5234271"/>
                    <a:gd name="connsiteX244" fmla="*/ 2459421 w 7094483"/>
                    <a:gd name="connsiteY244" fmla="*/ 4277829 h 5234271"/>
                    <a:gd name="connsiteX245" fmla="*/ 2396359 w 7094483"/>
                    <a:gd name="connsiteY245" fmla="*/ 4330381 h 5234271"/>
                    <a:gd name="connsiteX246" fmla="*/ 2375338 w 7094483"/>
                    <a:gd name="connsiteY246" fmla="*/ 4361912 h 5234271"/>
                    <a:gd name="connsiteX247" fmla="*/ 2270235 w 7094483"/>
                    <a:gd name="connsiteY247" fmla="*/ 4414464 h 5234271"/>
                    <a:gd name="connsiteX248" fmla="*/ 2217683 w 7094483"/>
                    <a:gd name="connsiteY248" fmla="*/ 4424974 h 5234271"/>
                    <a:gd name="connsiteX249" fmla="*/ 2154621 w 7094483"/>
                    <a:gd name="connsiteY249" fmla="*/ 4445995 h 5234271"/>
                    <a:gd name="connsiteX250" fmla="*/ 2091559 w 7094483"/>
                    <a:gd name="connsiteY250" fmla="*/ 4488036 h 5234271"/>
                    <a:gd name="connsiteX251" fmla="*/ 2028497 w 7094483"/>
                    <a:gd name="connsiteY251" fmla="*/ 4519567 h 5234271"/>
                    <a:gd name="connsiteX252" fmla="*/ 1933904 w 7094483"/>
                    <a:gd name="connsiteY252" fmla="*/ 4572119 h 5234271"/>
                    <a:gd name="connsiteX253" fmla="*/ 1723697 w 7094483"/>
                    <a:gd name="connsiteY253" fmla="*/ 4603650 h 5234271"/>
                    <a:gd name="connsiteX254" fmla="*/ 1713186 w 7094483"/>
                    <a:gd name="connsiteY254" fmla="*/ 4635181 h 5234271"/>
                    <a:gd name="connsiteX255" fmla="*/ 1650124 w 7094483"/>
                    <a:gd name="connsiteY255" fmla="*/ 4687733 h 5234271"/>
                    <a:gd name="connsiteX256" fmla="*/ 1618593 w 7094483"/>
                    <a:gd name="connsiteY256" fmla="*/ 4719264 h 5234271"/>
                    <a:gd name="connsiteX257" fmla="*/ 1555531 w 7094483"/>
                    <a:gd name="connsiteY257" fmla="*/ 4740284 h 5234271"/>
                    <a:gd name="connsiteX258" fmla="*/ 1524000 w 7094483"/>
                    <a:gd name="connsiteY258" fmla="*/ 4750795 h 5234271"/>
                    <a:gd name="connsiteX259" fmla="*/ 1460938 w 7094483"/>
                    <a:gd name="connsiteY259" fmla="*/ 4792836 h 5234271"/>
                    <a:gd name="connsiteX260" fmla="*/ 1397876 w 7094483"/>
                    <a:gd name="connsiteY260" fmla="*/ 4834878 h 5234271"/>
                    <a:gd name="connsiteX261" fmla="*/ 1366345 w 7094483"/>
                    <a:gd name="connsiteY261" fmla="*/ 4845388 h 5234271"/>
                    <a:gd name="connsiteX262" fmla="*/ 1271752 w 7094483"/>
                    <a:gd name="connsiteY262" fmla="*/ 4866409 h 5234271"/>
                    <a:gd name="connsiteX263" fmla="*/ 1208690 w 7094483"/>
                    <a:gd name="connsiteY263" fmla="*/ 4876919 h 5234271"/>
                    <a:gd name="connsiteX264" fmla="*/ 1093076 w 7094483"/>
                    <a:gd name="connsiteY264" fmla="*/ 4908450 h 5234271"/>
                    <a:gd name="connsiteX265" fmla="*/ 1061545 w 7094483"/>
                    <a:gd name="connsiteY265" fmla="*/ 4929471 h 5234271"/>
                    <a:gd name="connsiteX266" fmla="*/ 998483 w 7094483"/>
                    <a:gd name="connsiteY266" fmla="*/ 4950491 h 5234271"/>
                    <a:gd name="connsiteX267" fmla="*/ 935421 w 7094483"/>
                    <a:gd name="connsiteY267" fmla="*/ 4982022 h 5234271"/>
                    <a:gd name="connsiteX268" fmla="*/ 872359 w 7094483"/>
                    <a:gd name="connsiteY268" fmla="*/ 5024064 h 5234271"/>
                    <a:gd name="connsiteX269" fmla="*/ 777766 w 7094483"/>
                    <a:gd name="connsiteY269" fmla="*/ 5034574 h 5234271"/>
                    <a:gd name="connsiteX270" fmla="*/ 756745 w 7094483"/>
                    <a:gd name="connsiteY270" fmla="*/ 5066105 h 5234271"/>
                    <a:gd name="connsiteX271" fmla="*/ 693683 w 7094483"/>
                    <a:gd name="connsiteY271" fmla="*/ 5097636 h 5234271"/>
                    <a:gd name="connsiteX272" fmla="*/ 493986 w 7094483"/>
                    <a:gd name="connsiteY272" fmla="*/ 5087126 h 5234271"/>
                    <a:gd name="connsiteX273" fmla="*/ 388883 w 7094483"/>
                    <a:gd name="connsiteY273" fmla="*/ 5097636 h 5234271"/>
                    <a:gd name="connsiteX274" fmla="*/ 325821 w 7094483"/>
                    <a:gd name="connsiteY274" fmla="*/ 5118657 h 5234271"/>
                    <a:gd name="connsiteX275" fmla="*/ 294290 w 7094483"/>
                    <a:gd name="connsiteY275" fmla="*/ 5139678 h 5234271"/>
                    <a:gd name="connsiteX276" fmla="*/ 252249 w 7094483"/>
                    <a:gd name="connsiteY276" fmla="*/ 5181719 h 5234271"/>
                    <a:gd name="connsiteX277" fmla="*/ 220717 w 7094483"/>
                    <a:gd name="connsiteY277" fmla="*/ 5202740 h 5234271"/>
                    <a:gd name="connsiteX278" fmla="*/ 94593 w 7094483"/>
                    <a:gd name="connsiteY278" fmla="*/ 5234271 h 5234271"/>
                    <a:gd name="connsiteX279" fmla="*/ 52552 w 7094483"/>
                    <a:gd name="connsiteY279" fmla="*/ 5171209 h 5234271"/>
                    <a:gd name="connsiteX280" fmla="*/ 63062 w 7094483"/>
                    <a:gd name="connsiteY280" fmla="*/ 5139678 h 5234271"/>
                    <a:gd name="connsiteX281" fmla="*/ 94593 w 7094483"/>
                    <a:gd name="connsiteY281" fmla="*/ 5118657 h 5234271"/>
                    <a:gd name="connsiteX282" fmla="*/ 94593 w 7094483"/>
                    <a:gd name="connsiteY282" fmla="*/ 5118657 h 5234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</a:cxnLst>
                  <a:rect l="l" t="t" r="r" b="b"/>
                  <a:pathLst>
                    <a:path w="7094483" h="5234271">
                      <a:moveTo>
                        <a:pt x="0" y="5181719"/>
                      </a:moveTo>
                      <a:lnTo>
                        <a:pt x="0" y="5181719"/>
                      </a:lnTo>
                      <a:cubicBezTo>
                        <a:pt x="24524" y="5160698"/>
                        <a:pt x="49564" y="5140265"/>
                        <a:pt x="73573" y="5118657"/>
                      </a:cubicBezTo>
                      <a:cubicBezTo>
                        <a:pt x="97720" y="5096924"/>
                        <a:pt x="106602" y="5079453"/>
                        <a:pt x="136635" y="5066105"/>
                      </a:cubicBezTo>
                      <a:cubicBezTo>
                        <a:pt x="156883" y="5057106"/>
                        <a:pt x="199697" y="5045084"/>
                        <a:pt x="199697" y="5045084"/>
                      </a:cubicBezTo>
                      <a:cubicBezTo>
                        <a:pt x="206704" y="5034574"/>
                        <a:pt x="211785" y="5022485"/>
                        <a:pt x="220717" y="5013553"/>
                      </a:cubicBezTo>
                      <a:cubicBezTo>
                        <a:pt x="241090" y="4993181"/>
                        <a:pt x="258138" y="4990570"/>
                        <a:pt x="283780" y="4982022"/>
                      </a:cubicBezTo>
                      <a:cubicBezTo>
                        <a:pt x="290787" y="4971512"/>
                        <a:pt x="295868" y="4959423"/>
                        <a:pt x="304800" y="4950491"/>
                      </a:cubicBezTo>
                      <a:cubicBezTo>
                        <a:pt x="325173" y="4930118"/>
                        <a:pt x="342219" y="4927508"/>
                        <a:pt x="367862" y="4918960"/>
                      </a:cubicBezTo>
                      <a:cubicBezTo>
                        <a:pt x="378372" y="4908450"/>
                        <a:pt x="387974" y="4896945"/>
                        <a:pt x="399393" y="4887429"/>
                      </a:cubicBezTo>
                      <a:cubicBezTo>
                        <a:pt x="409097" y="4879342"/>
                        <a:pt x="421992" y="4875341"/>
                        <a:pt x="430924" y="4866409"/>
                      </a:cubicBezTo>
                      <a:cubicBezTo>
                        <a:pt x="500997" y="4796337"/>
                        <a:pt x="399389" y="4869916"/>
                        <a:pt x="483476" y="4813857"/>
                      </a:cubicBezTo>
                      <a:cubicBezTo>
                        <a:pt x="490483" y="4803347"/>
                        <a:pt x="495565" y="4791258"/>
                        <a:pt x="504497" y="4782326"/>
                      </a:cubicBezTo>
                      <a:cubicBezTo>
                        <a:pt x="513429" y="4773394"/>
                        <a:pt x="528137" y="4771169"/>
                        <a:pt x="536028" y="4761305"/>
                      </a:cubicBezTo>
                      <a:cubicBezTo>
                        <a:pt x="542949" y="4752654"/>
                        <a:pt x="541583" y="4739683"/>
                        <a:pt x="546538" y="4729774"/>
                      </a:cubicBezTo>
                      <a:cubicBezTo>
                        <a:pt x="552187" y="4718476"/>
                        <a:pt x="560552" y="4708753"/>
                        <a:pt x="567559" y="4698243"/>
                      </a:cubicBezTo>
                      <a:cubicBezTo>
                        <a:pt x="571062" y="4687733"/>
                        <a:pt x="571924" y="4675930"/>
                        <a:pt x="578069" y="4666712"/>
                      </a:cubicBezTo>
                      <a:cubicBezTo>
                        <a:pt x="586314" y="4654344"/>
                        <a:pt x="598181" y="4644697"/>
                        <a:pt x="609600" y="4635181"/>
                      </a:cubicBezTo>
                      <a:cubicBezTo>
                        <a:pt x="631886" y="4616609"/>
                        <a:pt x="657469" y="4605991"/>
                        <a:pt x="683173" y="4593140"/>
                      </a:cubicBezTo>
                      <a:cubicBezTo>
                        <a:pt x="717774" y="4558539"/>
                        <a:pt x="727483" y="4544708"/>
                        <a:pt x="777766" y="4519567"/>
                      </a:cubicBezTo>
                      <a:cubicBezTo>
                        <a:pt x="791780" y="4512560"/>
                        <a:pt x="806372" y="4506608"/>
                        <a:pt x="819807" y="4498547"/>
                      </a:cubicBezTo>
                      <a:cubicBezTo>
                        <a:pt x="841471" y="4485549"/>
                        <a:pt x="861848" y="4470519"/>
                        <a:pt x="882869" y="4456505"/>
                      </a:cubicBezTo>
                      <a:cubicBezTo>
                        <a:pt x="893379" y="4449498"/>
                        <a:pt x="902416" y="4439478"/>
                        <a:pt x="914400" y="4435484"/>
                      </a:cubicBezTo>
                      <a:lnTo>
                        <a:pt x="1008993" y="4403953"/>
                      </a:lnTo>
                      <a:lnTo>
                        <a:pt x="1040524" y="4393443"/>
                      </a:lnTo>
                      <a:lnTo>
                        <a:pt x="1072055" y="4382933"/>
                      </a:lnTo>
                      <a:cubicBezTo>
                        <a:pt x="1093076" y="4368919"/>
                        <a:pt x="1117252" y="4358755"/>
                        <a:pt x="1135117" y="4340891"/>
                      </a:cubicBezTo>
                      <a:cubicBezTo>
                        <a:pt x="1162323" y="4313686"/>
                        <a:pt x="1191997" y="4279891"/>
                        <a:pt x="1229711" y="4267319"/>
                      </a:cubicBezTo>
                      <a:cubicBezTo>
                        <a:pt x="1309720" y="4240649"/>
                        <a:pt x="1271046" y="4250643"/>
                        <a:pt x="1345324" y="4235788"/>
                      </a:cubicBezTo>
                      <a:cubicBezTo>
                        <a:pt x="1435688" y="4175544"/>
                        <a:pt x="1321357" y="4247772"/>
                        <a:pt x="1408386" y="4204257"/>
                      </a:cubicBezTo>
                      <a:cubicBezTo>
                        <a:pt x="1419684" y="4198608"/>
                        <a:pt x="1428374" y="4188366"/>
                        <a:pt x="1439917" y="4183236"/>
                      </a:cubicBezTo>
                      <a:cubicBezTo>
                        <a:pt x="1460165" y="4174237"/>
                        <a:pt x="1481959" y="4169223"/>
                        <a:pt x="1502980" y="4162216"/>
                      </a:cubicBezTo>
                      <a:cubicBezTo>
                        <a:pt x="1513490" y="4158713"/>
                        <a:pt x="1525293" y="4157850"/>
                        <a:pt x="1534511" y="4151705"/>
                      </a:cubicBezTo>
                      <a:cubicBezTo>
                        <a:pt x="1693888" y="4045455"/>
                        <a:pt x="1530319" y="4160455"/>
                        <a:pt x="1629104" y="4078133"/>
                      </a:cubicBezTo>
                      <a:cubicBezTo>
                        <a:pt x="1638808" y="4070046"/>
                        <a:pt x="1650931" y="4065199"/>
                        <a:pt x="1660635" y="4057112"/>
                      </a:cubicBezTo>
                      <a:cubicBezTo>
                        <a:pt x="1672054" y="4047596"/>
                        <a:pt x="1680747" y="4035097"/>
                        <a:pt x="1692166" y="4025581"/>
                      </a:cubicBezTo>
                      <a:cubicBezTo>
                        <a:pt x="1701870" y="4017494"/>
                        <a:pt x="1713993" y="4012647"/>
                        <a:pt x="1723697" y="4004560"/>
                      </a:cubicBezTo>
                      <a:cubicBezTo>
                        <a:pt x="1751986" y="3980986"/>
                        <a:pt x="1753206" y="3966921"/>
                        <a:pt x="1786759" y="3952009"/>
                      </a:cubicBezTo>
                      <a:cubicBezTo>
                        <a:pt x="1807007" y="3943010"/>
                        <a:pt x="1849821" y="3930988"/>
                        <a:pt x="1849821" y="3930988"/>
                      </a:cubicBezTo>
                      <a:cubicBezTo>
                        <a:pt x="1860331" y="3923981"/>
                        <a:pt x="1870054" y="3915616"/>
                        <a:pt x="1881352" y="3909967"/>
                      </a:cubicBezTo>
                      <a:cubicBezTo>
                        <a:pt x="1891261" y="3905012"/>
                        <a:pt x="1904232" y="3906378"/>
                        <a:pt x="1912883" y="3899457"/>
                      </a:cubicBezTo>
                      <a:cubicBezTo>
                        <a:pt x="1980799" y="3845125"/>
                        <a:pt x="1886181" y="3883833"/>
                        <a:pt x="1965435" y="3857416"/>
                      </a:cubicBezTo>
                      <a:cubicBezTo>
                        <a:pt x="1985238" y="3837612"/>
                        <a:pt x="2002155" y="3816571"/>
                        <a:pt x="2028497" y="3804864"/>
                      </a:cubicBezTo>
                      <a:cubicBezTo>
                        <a:pt x="2048745" y="3795865"/>
                        <a:pt x="2091559" y="3783843"/>
                        <a:pt x="2091559" y="3783843"/>
                      </a:cubicBezTo>
                      <a:cubicBezTo>
                        <a:pt x="2112580" y="3769829"/>
                        <a:pt x="2136757" y="3759666"/>
                        <a:pt x="2154621" y="3741802"/>
                      </a:cubicBezTo>
                      <a:cubicBezTo>
                        <a:pt x="2165131" y="3731292"/>
                        <a:pt x="2173159" y="3717490"/>
                        <a:pt x="2186152" y="3710271"/>
                      </a:cubicBezTo>
                      <a:cubicBezTo>
                        <a:pt x="2205521" y="3699510"/>
                        <a:pt x="2249214" y="3689250"/>
                        <a:pt x="2249214" y="3689250"/>
                      </a:cubicBezTo>
                      <a:cubicBezTo>
                        <a:pt x="2333301" y="3633191"/>
                        <a:pt x="2231693" y="3706770"/>
                        <a:pt x="2301766" y="3636698"/>
                      </a:cubicBezTo>
                      <a:cubicBezTo>
                        <a:pt x="2310698" y="3627766"/>
                        <a:pt x="2322787" y="3622685"/>
                        <a:pt x="2333297" y="3615678"/>
                      </a:cubicBezTo>
                      <a:cubicBezTo>
                        <a:pt x="2353967" y="3584672"/>
                        <a:pt x="2355499" y="3577908"/>
                        <a:pt x="2385849" y="3552616"/>
                      </a:cubicBezTo>
                      <a:cubicBezTo>
                        <a:pt x="2395553" y="3544529"/>
                        <a:pt x="2407676" y="3539682"/>
                        <a:pt x="2417380" y="3531595"/>
                      </a:cubicBezTo>
                      <a:cubicBezTo>
                        <a:pt x="2428799" y="3522079"/>
                        <a:pt x="2435918" y="3507283"/>
                        <a:pt x="2448911" y="3500064"/>
                      </a:cubicBezTo>
                      <a:cubicBezTo>
                        <a:pt x="2468280" y="3489303"/>
                        <a:pt x="2511973" y="3479043"/>
                        <a:pt x="2511973" y="3479043"/>
                      </a:cubicBezTo>
                      <a:cubicBezTo>
                        <a:pt x="2522483" y="3468533"/>
                        <a:pt x="2531136" y="3455757"/>
                        <a:pt x="2543504" y="3447512"/>
                      </a:cubicBezTo>
                      <a:cubicBezTo>
                        <a:pt x="2552722" y="3441367"/>
                        <a:pt x="2565126" y="3441957"/>
                        <a:pt x="2575035" y="3437002"/>
                      </a:cubicBezTo>
                      <a:cubicBezTo>
                        <a:pt x="2586333" y="3431353"/>
                        <a:pt x="2596056" y="3422988"/>
                        <a:pt x="2606566" y="3415981"/>
                      </a:cubicBezTo>
                      <a:cubicBezTo>
                        <a:pt x="2645101" y="3358177"/>
                        <a:pt x="2606568" y="3407220"/>
                        <a:pt x="2659117" y="3363429"/>
                      </a:cubicBezTo>
                      <a:cubicBezTo>
                        <a:pt x="2670536" y="3353913"/>
                        <a:pt x="2679363" y="3341571"/>
                        <a:pt x="2690649" y="3331898"/>
                      </a:cubicBezTo>
                      <a:cubicBezTo>
                        <a:pt x="2717889" y="3308550"/>
                        <a:pt x="2768610" y="3276421"/>
                        <a:pt x="2795752" y="3258326"/>
                      </a:cubicBezTo>
                      <a:cubicBezTo>
                        <a:pt x="2806262" y="3251319"/>
                        <a:pt x="2818351" y="3246237"/>
                        <a:pt x="2827283" y="3237305"/>
                      </a:cubicBezTo>
                      <a:cubicBezTo>
                        <a:pt x="2837793" y="3226795"/>
                        <a:pt x="2846446" y="3214019"/>
                        <a:pt x="2858814" y="3205774"/>
                      </a:cubicBezTo>
                      <a:cubicBezTo>
                        <a:pt x="2868032" y="3199629"/>
                        <a:pt x="2879835" y="3198767"/>
                        <a:pt x="2890345" y="3195264"/>
                      </a:cubicBezTo>
                      <a:cubicBezTo>
                        <a:pt x="2900855" y="3184754"/>
                        <a:pt x="2910143" y="3172859"/>
                        <a:pt x="2921876" y="3163733"/>
                      </a:cubicBezTo>
                      <a:cubicBezTo>
                        <a:pt x="2941818" y="3148222"/>
                        <a:pt x="2967074" y="3139555"/>
                        <a:pt x="2984938" y="3121691"/>
                      </a:cubicBezTo>
                      <a:cubicBezTo>
                        <a:pt x="3005959" y="3100670"/>
                        <a:pt x="3023265" y="3075119"/>
                        <a:pt x="3048000" y="3058629"/>
                      </a:cubicBezTo>
                      <a:cubicBezTo>
                        <a:pt x="3069021" y="3044615"/>
                        <a:pt x="3093198" y="3034452"/>
                        <a:pt x="3111062" y="3016588"/>
                      </a:cubicBezTo>
                      <a:cubicBezTo>
                        <a:pt x="3150427" y="2977223"/>
                        <a:pt x="3128492" y="2989757"/>
                        <a:pt x="3174124" y="2974547"/>
                      </a:cubicBezTo>
                      <a:cubicBezTo>
                        <a:pt x="3184634" y="2967540"/>
                        <a:pt x="3194357" y="2959175"/>
                        <a:pt x="3205655" y="2953526"/>
                      </a:cubicBezTo>
                      <a:cubicBezTo>
                        <a:pt x="3215564" y="2948571"/>
                        <a:pt x="3227968" y="2949161"/>
                        <a:pt x="3237186" y="2943016"/>
                      </a:cubicBezTo>
                      <a:cubicBezTo>
                        <a:pt x="3288841" y="2908579"/>
                        <a:pt x="3250961" y="2918729"/>
                        <a:pt x="3289738" y="2879953"/>
                      </a:cubicBezTo>
                      <a:cubicBezTo>
                        <a:pt x="3298670" y="2871021"/>
                        <a:pt x="3310759" y="2865940"/>
                        <a:pt x="3321269" y="2858933"/>
                      </a:cubicBezTo>
                      <a:cubicBezTo>
                        <a:pt x="3324773" y="2848423"/>
                        <a:pt x="3324859" y="2836053"/>
                        <a:pt x="3331780" y="2827402"/>
                      </a:cubicBezTo>
                      <a:cubicBezTo>
                        <a:pt x="3339671" y="2817538"/>
                        <a:pt x="3353607" y="2814468"/>
                        <a:pt x="3363311" y="2806381"/>
                      </a:cubicBezTo>
                      <a:cubicBezTo>
                        <a:pt x="3444237" y="2738942"/>
                        <a:pt x="3348087" y="2806020"/>
                        <a:pt x="3426373" y="2753829"/>
                      </a:cubicBezTo>
                      <a:lnTo>
                        <a:pt x="3531476" y="2596174"/>
                      </a:lnTo>
                      <a:lnTo>
                        <a:pt x="3552497" y="2564643"/>
                      </a:lnTo>
                      <a:cubicBezTo>
                        <a:pt x="3559504" y="2554133"/>
                        <a:pt x="3563007" y="2540119"/>
                        <a:pt x="3573517" y="2533112"/>
                      </a:cubicBezTo>
                      <a:cubicBezTo>
                        <a:pt x="3604521" y="2512443"/>
                        <a:pt x="3611291" y="2510907"/>
                        <a:pt x="3636580" y="2480560"/>
                      </a:cubicBezTo>
                      <a:cubicBezTo>
                        <a:pt x="3644667" y="2470856"/>
                        <a:pt x="3648094" y="2457347"/>
                        <a:pt x="3657600" y="2449029"/>
                      </a:cubicBezTo>
                      <a:cubicBezTo>
                        <a:pt x="3676613" y="2432393"/>
                        <a:pt x="3699641" y="2421002"/>
                        <a:pt x="3720662" y="2406988"/>
                      </a:cubicBezTo>
                      <a:cubicBezTo>
                        <a:pt x="3731172" y="2399981"/>
                        <a:pt x="3740209" y="2389961"/>
                        <a:pt x="3752193" y="2385967"/>
                      </a:cubicBezTo>
                      <a:lnTo>
                        <a:pt x="3815255" y="2364947"/>
                      </a:lnTo>
                      <a:cubicBezTo>
                        <a:pt x="3852202" y="2309527"/>
                        <a:pt x="3814972" y="2350053"/>
                        <a:pt x="3878317" y="2322905"/>
                      </a:cubicBezTo>
                      <a:cubicBezTo>
                        <a:pt x="3889928" y="2317929"/>
                        <a:pt x="3898550" y="2307533"/>
                        <a:pt x="3909849" y="2301884"/>
                      </a:cubicBezTo>
                      <a:cubicBezTo>
                        <a:pt x="3919758" y="2296929"/>
                        <a:pt x="3930870" y="2294877"/>
                        <a:pt x="3941380" y="2291374"/>
                      </a:cubicBezTo>
                      <a:cubicBezTo>
                        <a:pt x="3951890" y="2284367"/>
                        <a:pt x="3961083" y="2274788"/>
                        <a:pt x="3972911" y="2270353"/>
                      </a:cubicBezTo>
                      <a:cubicBezTo>
                        <a:pt x="3989637" y="2264081"/>
                        <a:pt x="4008131" y="2264176"/>
                        <a:pt x="4025462" y="2259843"/>
                      </a:cubicBezTo>
                      <a:cubicBezTo>
                        <a:pt x="4036210" y="2257156"/>
                        <a:pt x="4046483" y="2252836"/>
                        <a:pt x="4056993" y="2249333"/>
                      </a:cubicBezTo>
                      <a:cubicBezTo>
                        <a:pt x="4135279" y="2197142"/>
                        <a:pt x="4039129" y="2264220"/>
                        <a:pt x="4120055" y="2196781"/>
                      </a:cubicBezTo>
                      <a:cubicBezTo>
                        <a:pt x="4129759" y="2188694"/>
                        <a:pt x="4141882" y="2183847"/>
                        <a:pt x="4151586" y="2175760"/>
                      </a:cubicBezTo>
                      <a:cubicBezTo>
                        <a:pt x="4204072" y="2132022"/>
                        <a:pt x="4159236" y="2152189"/>
                        <a:pt x="4214649" y="2133719"/>
                      </a:cubicBezTo>
                      <a:cubicBezTo>
                        <a:pt x="4264618" y="2100406"/>
                        <a:pt x="4234194" y="2116694"/>
                        <a:pt x="4309242" y="2091678"/>
                      </a:cubicBezTo>
                      <a:lnTo>
                        <a:pt x="4340773" y="2081167"/>
                      </a:lnTo>
                      <a:lnTo>
                        <a:pt x="4372304" y="2070657"/>
                      </a:lnTo>
                      <a:cubicBezTo>
                        <a:pt x="4382814" y="2060147"/>
                        <a:pt x="4392416" y="2048642"/>
                        <a:pt x="4403835" y="2039126"/>
                      </a:cubicBezTo>
                      <a:cubicBezTo>
                        <a:pt x="4413539" y="2031039"/>
                        <a:pt x="4426434" y="2027037"/>
                        <a:pt x="4435366" y="2018105"/>
                      </a:cubicBezTo>
                      <a:cubicBezTo>
                        <a:pt x="4484977" y="1968493"/>
                        <a:pt x="4432705" y="2006331"/>
                        <a:pt x="4466897" y="1955043"/>
                      </a:cubicBezTo>
                      <a:cubicBezTo>
                        <a:pt x="4489392" y="1921301"/>
                        <a:pt x="4496901" y="1924021"/>
                        <a:pt x="4529959" y="1913002"/>
                      </a:cubicBezTo>
                      <a:cubicBezTo>
                        <a:pt x="4587489" y="1932178"/>
                        <a:pt x="4562214" y="1928647"/>
                        <a:pt x="4656083" y="1913002"/>
                      </a:cubicBezTo>
                      <a:cubicBezTo>
                        <a:pt x="4667011" y="1911181"/>
                        <a:pt x="4677929" y="1907871"/>
                        <a:pt x="4687614" y="1902491"/>
                      </a:cubicBezTo>
                      <a:cubicBezTo>
                        <a:pt x="4709698" y="1890222"/>
                        <a:pt x="4726709" y="1868439"/>
                        <a:pt x="4750676" y="1860450"/>
                      </a:cubicBezTo>
                      <a:lnTo>
                        <a:pt x="4876800" y="1818409"/>
                      </a:lnTo>
                      <a:cubicBezTo>
                        <a:pt x="4887310" y="1814905"/>
                        <a:pt x="4899113" y="1814043"/>
                        <a:pt x="4908331" y="1807898"/>
                      </a:cubicBezTo>
                      <a:lnTo>
                        <a:pt x="4971393" y="1765857"/>
                      </a:lnTo>
                      <a:cubicBezTo>
                        <a:pt x="4981903" y="1758850"/>
                        <a:pt x="4993992" y="1753768"/>
                        <a:pt x="5002924" y="1744836"/>
                      </a:cubicBezTo>
                      <a:cubicBezTo>
                        <a:pt x="5013434" y="1734326"/>
                        <a:pt x="5022087" y="1721550"/>
                        <a:pt x="5034455" y="1713305"/>
                      </a:cubicBezTo>
                      <a:cubicBezTo>
                        <a:pt x="5043673" y="1707160"/>
                        <a:pt x="5055333" y="1705839"/>
                        <a:pt x="5065986" y="1702795"/>
                      </a:cubicBezTo>
                      <a:cubicBezTo>
                        <a:pt x="5177155" y="1671032"/>
                        <a:pt x="5021263" y="1721206"/>
                        <a:pt x="5171090" y="1671264"/>
                      </a:cubicBezTo>
                      <a:cubicBezTo>
                        <a:pt x="5181600" y="1667761"/>
                        <a:pt x="5193403" y="1666898"/>
                        <a:pt x="5202621" y="1660753"/>
                      </a:cubicBezTo>
                      <a:cubicBezTo>
                        <a:pt x="5276911" y="1611228"/>
                        <a:pt x="5184963" y="1673367"/>
                        <a:pt x="5276193" y="1608202"/>
                      </a:cubicBezTo>
                      <a:cubicBezTo>
                        <a:pt x="5309462" y="1584438"/>
                        <a:pt x="5315421" y="1585088"/>
                        <a:pt x="5349766" y="1555650"/>
                      </a:cubicBezTo>
                      <a:cubicBezTo>
                        <a:pt x="5389443" y="1521642"/>
                        <a:pt x="5365097" y="1524119"/>
                        <a:pt x="5391807" y="1524119"/>
                      </a:cubicBezTo>
                      <a:lnTo>
                        <a:pt x="5391807" y="1471567"/>
                      </a:lnTo>
                      <a:cubicBezTo>
                        <a:pt x="5416331" y="1450546"/>
                        <a:pt x="5443921" y="1432647"/>
                        <a:pt x="5465380" y="1408505"/>
                      </a:cubicBezTo>
                      <a:cubicBezTo>
                        <a:pt x="5472740" y="1400225"/>
                        <a:pt x="5468969" y="1385625"/>
                        <a:pt x="5475890" y="1376974"/>
                      </a:cubicBezTo>
                      <a:cubicBezTo>
                        <a:pt x="5490708" y="1358451"/>
                        <a:pt x="5518180" y="1352367"/>
                        <a:pt x="5538952" y="1345443"/>
                      </a:cubicBezTo>
                      <a:cubicBezTo>
                        <a:pt x="5559973" y="1324422"/>
                        <a:pt x="5585524" y="1307116"/>
                        <a:pt x="5602014" y="1282381"/>
                      </a:cubicBezTo>
                      <a:cubicBezTo>
                        <a:pt x="5630042" y="1240340"/>
                        <a:pt x="5612525" y="1257857"/>
                        <a:pt x="5654566" y="1229829"/>
                      </a:cubicBezTo>
                      <a:cubicBezTo>
                        <a:pt x="5673065" y="1174331"/>
                        <a:pt x="5658931" y="1207515"/>
                        <a:pt x="5707117" y="1135236"/>
                      </a:cubicBezTo>
                      <a:cubicBezTo>
                        <a:pt x="5714124" y="1124726"/>
                        <a:pt x="5717628" y="1110712"/>
                        <a:pt x="5728138" y="1103705"/>
                      </a:cubicBezTo>
                      <a:lnTo>
                        <a:pt x="5791200" y="1061664"/>
                      </a:lnTo>
                      <a:cubicBezTo>
                        <a:pt x="5801710" y="1054657"/>
                        <a:pt x="5813799" y="1049575"/>
                        <a:pt x="5822731" y="1040643"/>
                      </a:cubicBezTo>
                      <a:cubicBezTo>
                        <a:pt x="5833241" y="1030133"/>
                        <a:pt x="5842529" y="1018237"/>
                        <a:pt x="5854262" y="1009112"/>
                      </a:cubicBezTo>
                      <a:cubicBezTo>
                        <a:pt x="5874204" y="993602"/>
                        <a:pt x="5899460" y="984935"/>
                        <a:pt x="5917324" y="967071"/>
                      </a:cubicBezTo>
                      <a:cubicBezTo>
                        <a:pt x="6009442" y="874953"/>
                        <a:pt x="5896712" y="991806"/>
                        <a:pt x="5969876" y="904009"/>
                      </a:cubicBezTo>
                      <a:cubicBezTo>
                        <a:pt x="5995166" y="873662"/>
                        <a:pt x="6001935" y="872126"/>
                        <a:pt x="6032938" y="851457"/>
                      </a:cubicBezTo>
                      <a:cubicBezTo>
                        <a:pt x="6052960" y="791396"/>
                        <a:pt x="6026932" y="841449"/>
                        <a:pt x="6074980" y="809416"/>
                      </a:cubicBezTo>
                      <a:cubicBezTo>
                        <a:pt x="6153710" y="756929"/>
                        <a:pt x="6063069" y="792364"/>
                        <a:pt x="6138042" y="767374"/>
                      </a:cubicBezTo>
                      <a:cubicBezTo>
                        <a:pt x="6197597" y="678038"/>
                        <a:pt x="6099507" y="816419"/>
                        <a:pt x="6222124" y="693802"/>
                      </a:cubicBezTo>
                      <a:cubicBezTo>
                        <a:pt x="6232634" y="683292"/>
                        <a:pt x="6244139" y="673690"/>
                        <a:pt x="6253655" y="662271"/>
                      </a:cubicBezTo>
                      <a:cubicBezTo>
                        <a:pt x="6261742" y="652567"/>
                        <a:pt x="6264812" y="638631"/>
                        <a:pt x="6274676" y="630740"/>
                      </a:cubicBezTo>
                      <a:cubicBezTo>
                        <a:pt x="6283327" y="623819"/>
                        <a:pt x="6295697" y="623733"/>
                        <a:pt x="6306207" y="620229"/>
                      </a:cubicBezTo>
                      <a:cubicBezTo>
                        <a:pt x="6358398" y="541943"/>
                        <a:pt x="6291320" y="638093"/>
                        <a:pt x="6358759" y="557167"/>
                      </a:cubicBezTo>
                      <a:cubicBezTo>
                        <a:pt x="6366846" y="547463"/>
                        <a:pt x="6371693" y="535340"/>
                        <a:pt x="6379780" y="525636"/>
                      </a:cubicBezTo>
                      <a:cubicBezTo>
                        <a:pt x="6405070" y="495289"/>
                        <a:pt x="6411839" y="493753"/>
                        <a:pt x="6442842" y="473084"/>
                      </a:cubicBezTo>
                      <a:cubicBezTo>
                        <a:pt x="6446345" y="462574"/>
                        <a:pt x="6446431" y="450204"/>
                        <a:pt x="6453352" y="441553"/>
                      </a:cubicBezTo>
                      <a:cubicBezTo>
                        <a:pt x="6461243" y="431689"/>
                        <a:pt x="6475179" y="428620"/>
                        <a:pt x="6484883" y="420533"/>
                      </a:cubicBezTo>
                      <a:cubicBezTo>
                        <a:pt x="6496302" y="411017"/>
                        <a:pt x="6504995" y="398518"/>
                        <a:pt x="6516414" y="389002"/>
                      </a:cubicBezTo>
                      <a:cubicBezTo>
                        <a:pt x="6526118" y="380915"/>
                        <a:pt x="6538241" y="376068"/>
                        <a:pt x="6547945" y="367981"/>
                      </a:cubicBezTo>
                      <a:cubicBezTo>
                        <a:pt x="6559364" y="358465"/>
                        <a:pt x="6568057" y="345966"/>
                        <a:pt x="6579476" y="336450"/>
                      </a:cubicBezTo>
                      <a:cubicBezTo>
                        <a:pt x="6589180" y="328363"/>
                        <a:pt x="6601566" y="323821"/>
                        <a:pt x="6611007" y="315429"/>
                      </a:cubicBezTo>
                      <a:cubicBezTo>
                        <a:pt x="6669911" y="263070"/>
                        <a:pt x="6663141" y="268759"/>
                        <a:pt x="6695090" y="220836"/>
                      </a:cubicBezTo>
                      <a:cubicBezTo>
                        <a:pt x="6721507" y="141582"/>
                        <a:pt x="6685872" y="239272"/>
                        <a:pt x="6726621" y="157774"/>
                      </a:cubicBezTo>
                      <a:cubicBezTo>
                        <a:pt x="6731576" y="147865"/>
                        <a:pt x="6733628" y="136753"/>
                        <a:pt x="6737131" y="126243"/>
                      </a:cubicBezTo>
                      <a:cubicBezTo>
                        <a:pt x="6712117" y="51197"/>
                        <a:pt x="6697675" y="75472"/>
                        <a:pt x="6747642" y="42160"/>
                      </a:cubicBezTo>
                      <a:cubicBezTo>
                        <a:pt x="6754649" y="31650"/>
                        <a:pt x="6758798" y="18520"/>
                        <a:pt x="6768662" y="10629"/>
                      </a:cubicBezTo>
                      <a:cubicBezTo>
                        <a:pt x="6797018" y="-12056"/>
                        <a:pt x="6848879" y="8259"/>
                        <a:pt x="6873766" y="10629"/>
                      </a:cubicBezTo>
                      <a:cubicBezTo>
                        <a:pt x="6922718" y="15291"/>
                        <a:pt x="6971863" y="17636"/>
                        <a:pt x="7020911" y="21140"/>
                      </a:cubicBezTo>
                      <a:lnTo>
                        <a:pt x="7062952" y="147264"/>
                      </a:lnTo>
                      <a:cubicBezTo>
                        <a:pt x="7066455" y="157774"/>
                        <a:pt x="7067317" y="169577"/>
                        <a:pt x="7073462" y="178795"/>
                      </a:cubicBezTo>
                      <a:lnTo>
                        <a:pt x="7094483" y="210326"/>
                      </a:lnTo>
                      <a:cubicBezTo>
                        <a:pt x="7090980" y="276891"/>
                        <a:pt x="7090008" y="343638"/>
                        <a:pt x="7083973" y="410022"/>
                      </a:cubicBezTo>
                      <a:cubicBezTo>
                        <a:pt x="7080688" y="446159"/>
                        <a:pt x="7066814" y="440746"/>
                        <a:pt x="7052442" y="473084"/>
                      </a:cubicBezTo>
                      <a:cubicBezTo>
                        <a:pt x="7037819" y="505987"/>
                        <a:pt x="7029646" y="543246"/>
                        <a:pt x="7020911" y="578188"/>
                      </a:cubicBezTo>
                      <a:cubicBezTo>
                        <a:pt x="7017407" y="623733"/>
                        <a:pt x="7017524" y="669702"/>
                        <a:pt x="7010400" y="714822"/>
                      </a:cubicBezTo>
                      <a:cubicBezTo>
                        <a:pt x="7006944" y="736709"/>
                        <a:pt x="6996387" y="756863"/>
                        <a:pt x="6989380" y="777884"/>
                      </a:cubicBezTo>
                      <a:lnTo>
                        <a:pt x="6968359" y="840947"/>
                      </a:lnTo>
                      <a:cubicBezTo>
                        <a:pt x="6964856" y="851457"/>
                        <a:pt x="6960536" y="861730"/>
                        <a:pt x="6957849" y="872478"/>
                      </a:cubicBezTo>
                      <a:cubicBezTo>
                        <a:pt x="6954345" y="886492"/>
                        <a:pt x="6950171" y="900355"/>
                        <a:pt x="6947338" y="914519"/>
                      </a:cubicBezTo>
                      <a:cubicBezTo>
                        <a:pt x="6943159" y="935416"/>
                        <a:pt x="6943567" y="957364"/>
                        <a:pt x="6936828" y="977581"/>
                      </a:cubicBezTo>
                      <a:cubicBezTo>
                        <a:pt x="6932833" y="989565"/>
                        <a:pt x="6922814" y="998602"/>
                        <a:pt x="6915807" y="1009112"/>
                      </a:cubicBezTo>
                      <a:cubicBezTo>
                        <a:pt x="6889390" y="1088366"/>
                        <a:pt x="6925025" y="990676"/>
                        <a:pt x="6884276" y="1072174"/>
                      </a:cubicBezTo>
                      <a:cubicBezTo>
                        <a:pt x="6853854" y="1133018"/>
                        <a:pt x="6902009" y="1075462"/>
                        <a:pt x="6842235" y="1135236"/>
                      </a:cubicBezTo>
                      <a:cubicBezTo>
                        <a:pt x="6826958" y="1181067"/>
                        <a:pt x="6827953" y="1196517"/>
                        <a:pt x="6800193" y="1229829"/>
                      </a:cubicBezTo>
                      <a:cubicBezTo>
                        <a:pt x="6790677" y="1241248"/>
                        <a:pt x="6777787" y="1249627"/>
                        <a:pt x="6768662" y="1261360"/>
                      </a:cubicBezTo>
                      <a:cubicBezTo>
                        <a:pt x="6702635" y="1346252"/>
                        <a:pt x="6756131" y="1304748"/>
                        <a:pt x="6695090" y="1345443"/>
                      </a:cubicBezTo>
                      <a:cubicBezTo>
                        <a:pt x="6676591" y="1400941"/>
                        <a:pt x="6693798" y="1370829"/>
                        <a:pt x="6621517" y="1419016"/>
                      </a:cubicBezTo>
                      <a:lnTo>
                        <a:pt x="6589986" y="1440036"/>
                      </a:lnTo>
                      <a:cubicBezTo>
                        <a:pt x="6571301" y="1468065"/>
                        <a:pt x="6565449" y="1481309"/>
                        <a:pt x="6537435" y="1503098"/>
                      </a:cubicBezTo>
                      <a:cubicBezTo>
                        <a:pt x="6517493" y="1518609"/>
                        <a:pt x="6492237" y="1527276"/>
                        <a:pt x="6474373" y="1545140"/>
                      </a:cubicBezTo>
                      <a:cubicBezTo>
                        <a:pt x="6463863" y="1555650"/>
                        <a:pt x="6454575" y="1567546"/>
                        <a:pt x="6442842" y="1576671"/>
                      </a:cubicBezTo>
                      <a:cubicBezTo>
                        <a:pt x="6371647" y="1632044"/>
                        <a:pt x="6399335" y="1604535"/>
                        <a:pt x="6337738" y="1639733"/>
                      </a:cubicBezTo>
                      <a:cubicBezTo>
                        <a:pt x="6280689" y="1672332"/>
                        <a:pt x="6332487" y="1651993"/>
                        <a:pt x="6274676" y="1671264"/>
                      </a:cubicBezTo>
                      <a:cubicBezTo>
                        <a:pt x="6267669" y="1681774"/>
                        <a:pt x="6263162" y="1694477"/>
                        <a:pt x="6253655" y="1702795"/>
                      </a:cubicBezTo>
                      <a:cubicBezTo>
                        <a:pt x="6234642" y="1719431"/>
                        <a:pt x="6211614" y="1730822"/>
                        <a:pt x="6190593" y="1744836"/>
                      </a:cubicBezTo>
                      <a:lnTo>
                        <a:pt x="6127531" y="1786878"/>
                      </a:lnTo>
                      <a:cubicBezTo>
                        <a:pt x="6117021" y="1793885"/>
                        <a:pt x="6104932" y="1798966"/>
                        <a:pt x="6096000" y="1807898"/>
                      </a:cubicBezTo>
                      <a:cubicBezTo>
                        <a:pt x="6085490" y="1818408"/>
                        <a:pt x="6073985" y="1828010"/>
                        <a:pt x="6064469" y="1839429"/>
                      </a:cubicBezTo>
                      <a:cubicBezTo>
                        <a:pt x="6056382" y="1849133"/>
                        <a:pt x="6053959" y="1863953"/>
                        <a:pt x="6043449" y="1870960"/>
                      </a:cubicBezTo>
                      <a:cubicBezTo>
                        <a:pt x="6031430" y="1878973"/>
                        <a:pt x="6015421" y="1877967"/>
                        <a:pt x="6001407" y="1881471"/>
                      </a:cubicBezTo>
                      <a:cubicBezTo>
                        <a:pt x="5952359" y="1955043"/>
                        <a:pt x="5980387" y="1930520"/>
                        <a:pt x="5927835" y="1965553"/>
                      </a:cubicBezTo>
                      <a:cubicBezTo>
                        <a:pt x="5920828" y="1976063"/>
                        <a:pt x="5916678" y="1989193"/>
                        <a:pt x="5906814" y="1997084"/>
                      </a:cubicBezTo>
                      <a:cubicBezTo>
                        <a:pt x="5898163" y="2004005"/>
                        <a:pt x="5885192" y="2002640"/>
                        <a:pt x="5875283" y="2007595"/>
                      </a:cubicBezTo>
                      <a:cubicBezTo>
                        <a:pt x="5863985" y="2013244"/>
                        <a:pt x="5855580" y="2024181"/>
                        <a:pt x="5843752" y="2028616"/>
                      </a:cubicBezTo>
                      <a:cubicBezTo>
                        <a:pt x="5832001" y="2033023"/>
                        <a:pt x="5735220" y="2048456"/>
                        <a:pt x="5728138" y="2049636"/>
                      </a:cubicBezTo>
                      <a:cubicBezTo>
                        <a:pt x="5707117" y="2056643"/>
                        <a:pt x="5680744" y="2054989"/>
                        <a:pt x="5665076" y="2070657"/>
                      </a:cubicBezTo>
                      <a:cubicBezTo>
                        <a:pt x="5644055" y="2091678"/>
                        <a:pt x="5618504" y="2108984"/>
                        <a:pt x="5602014" y="2133719"/>
                      </a:cubicBezTo>
                      <a:cubicBezTo>
                        <a:pt x="5573986" y="2175760"/>
                        <a:pt x="5591503" y="2158243"/>
                        <a:pt x="5549462" y="2186271"/>
                      </a:cubicBezTo>
                      <a:cubicBezTo>
                        <a:pt x="5530777" y="2214299"/>
                        <a:pt x="5524925" y="2227545"/>
                        <a:pt x="5496911" y="2249333"/>
                      </a:cubicBezTo>
                      <a:cubicBezTo>
                        <a:pt x="5476969" y="2264843"/>
                        <a:pt x="5451713" y="2273510"/>
                        <a:pt x="5433849" y="2291374"/>
                      </a:cubicBezTo>
                      <a:cubicBezTo>
                        <a:pt x="5423338" y="2301884"/>
                        <a:pt x="5414050" y="2313779"/>
                        <a:pt x="5402317" y="2322905"/>
                      </a:cubicBezTo>
                      <a:cubicBezTo>
                        <a:pt x="5382375" y="2338415"/>
                        <a:pt x="5339255" y="2364947"/>
                        <a:pt x="5339255" y="2364947"/>
                      </a:cubicBezTo>
                      <a:cubicBezTo>
                        <a:pt x="5301745" y="2421213"/>
                        <a:pt x="5327167" y="2387546"/>
                        <a:pt x="5255173" y="2459540"/>
                      </a:cubicBezTo>
                      <a:cubicBezTo>
                        <a:pt x="5244663" y="2470050"/>
                        <a:pt x="5236010" y="2482826"/>
                        <a:pt x="5223642" y="2491071"/>
                      </a:cubicBezTo>
                      <a:cubicBezTo>
                        <a:pt x="5213132" y="2498078"/>
                        <a:pt x="5201815" y="2504004"/>
                        <a:pt x="5192111" y="2512091"/>
                      </a:cubicBezTo>
                      <a:cubicBezTo>
                        <a:pt x="5180692" y="2521607"/>
                        <a:pt x="5170096" y="2532203"/>
                        <a:pt x="5160580" y="2543622"/>
                      </a:cubicBezTo>
                      <a:cubicBezTo>
                        <a:pt x="5152493" y="2553326"/>
                        <a:pt x="5149065" y="2566835"/>
                        <a:pt x="5139559" y="2575153"/>
                      </a:cubicBezTo>
                      <a:cubicBezTo>
                        <a:pt x="5120546" y="2591789"/>
                        <a:pt x="5094361" y="2599331"/>
                        <a:pt x="5076497" y="2617195"/>
                      </a:cubicBezTo>
                      <a:cubicBezTo>
                        <a:pt x="5004503" y="2689189"/>
                        <a:pt x="5038170" y="2663767"/>
                        <a:pt x="4981904" y="2701278"/>
                      </a:cubicBezTo>
                      <a:cubicBezTo>
                        <a:pt x="4921660" y="2791642"/>
                        <a:pt x="5001877" y="2685300"/>
                        <a:pt x="4929352" y="2743319"/>
                      </a:cubicBezTo>
                      <a:cubicBezTo>
                        <a:pt x="4919488" y="2751210"/>
                        <a:pt x="4917838" y="2766532"/>
                        <a:pt x="4908331" y="2774850"/>
                      </a:cubicBezTo>
                      <a:cubicBezTo>
                        <a:pt x="4889318" y="2791486"/>
                        <a:pt x="4845269" y="2816891"/>
                        <a:pt x="4845269" y="2816891"/>
                      </a:cubicBezTo>
                      <a:cubicBezTo>
                        <a:pt x="4796221" y="2890463"/>
                        <a:pt x="4824249" y="2865939"/>
                        <a:pt x="4771697" y="2900974"/>
                      </a:cubicBezTo>
                      <a:cubicBezTo>
                        <a:pt x="4685744" y="2893811"/>
                        <a:pt x="4594849" y="2879497"/>
                        <a:pt x="4508938" y="2900974"/>
                      </a:cubicBezTo>
                      <a:cubicBezTo>
                        <a:pt x="4494518" y="2904579"/>
                        <a:pt x="4488826" y="2922989"/>
                        <a:pt x="4477407" y="2932505"/>
                      </a:cubicBezTo>
                      <a:cubicBezTo>
                        <a:pt x="4467703" y="2940592"/>
                        <a:pt x="4457419" y="2948396"/>
                        <a:pt x="4445876" y="2953526"/>
                      </a:cubicBezTo>
                      <a:cubicBezTo>
                        <a:pt x="4400916" y="2973508"/>
                        <a:pt x="4383576" y="2972828"/>
                        <a:pt x="4340773" y="2985057"/>
                      </a:cubicBezTo>
                      <a:cubicBezTo>
                        <a:pt x="4330120" y="2988101"/>
                        <a:pt x="4319752" y="2992064"/>
                        <a:pt x="4309242" y="2995567"/>
                      </a:cubicBezTo>
                      <a:cubicBezTo>
                        <a:pt x="4298732" y="3006077"/>
                        <a:pt x="4289130" y="3017582"/>
                        <a:pt x="4277711" y="3027098"/>
                      </a:cubicBezTo>
                      <a:cubicBezTo>
                        <a:pt x="4268007" y="3035185"/>
                        <a:pt x="4255112" y="3039187"/>
                        <a:pt x="4246180" y="3048119"/>
                      </a:cubicBezTo>
                      <a:cubicBezTo>
                        <a:pt x="4237248" y="3057051"/>
                        <a:pt x="4234091" y="3070718"/>
                        <a:pt x="4225159" y="3079650"/>
                      </a:cubicBezTo>
                      <a:cubicBezTo>
                        <a:pt x="4216227" y="3088582"/>
                        <a:pt x="4203332" y="3092584"/>
                        <a:pt x="4193628" y="3100671"/>
                      </a:cubicBezTo>
                      <a:cubicBezTo>
                        <a:pt x="4094840" y="3182995"/>
                        <a:pt x="4258417" y="3067988"/>
                        <a:pt x="4099035" y="3174243"/>
                      </a:cubicBezTo>
                      <a:cubicBezTo>
                        <a:pt x="4088525" y="3181250"/>
                        <a:pt x="4079488" y="3191270"/>
                        <a:pt x="4067504" y="3195264"/>
                      </a:cubicBezTo>
                      <a:lnTo>
                        <a:pt x="4004442" y="3216284"/>
                      </a:lnTo>
                      <a:cubicBezTo>
                        <a:pt x="3993932" y="3219787"/>
                        <a:pt x="3983839" y="3224974"/>
                        <a:pt x="3972911" y="3226795"/>
                      </a:cubicBezTo>
                      <a:lnTo>
                        <a:pt x="3909849" y="3237305"/>
                      </a:lnTo>
                      <a:lnTo>
                        <a:pt x="3815255" y="3268836"/>
                      </a:lnTo>
                      <a:cubicBezTo>
                        <a:pt x="3804745" y="3272340"/>
                        <a:pt x="3792942" y="3273202"/>
                        <a:pt x="3783724" y="3279347"/>
                      </a:cubicBezTo>
                      <a:lnTo>
                        <a:pt x="3752193" y="3300367"/>
                      </a:lnTo>
                      <a:cubicBezTo>
                        <a:pt x="3745186" y="3321388"/>
                        <a:pt x="3749609" y="3351138"/>
                        <a:pt x="3731173" y="3363429"/>
                      </a:cubicBezTo>
                      <a:cubicBezTo>
                        <a:pt x="3658893" y="3411616"/>
                        <a:pt x="3692078" y="3397482"/>
                        <a:pt x="3636580" y="3415981"/>
                      </a:cubicBezTo>
                      <a:cubicBezTo>
                        <a:pt x="3607815" y="3435158"/>
                        <a:pt x="3598779" y="3435343"/>
                        <a:pt x="3584028" y="3468533"/>
                      </a:cubicBezTo>
                      <a:cubicBezTo>
                        <a:pt x="3578930" y="3480002"/>
                        <a:pt x="3563943" y="3549403"/>
                        <a:pt x="3541986" y="3563126"/>
                      </a:cubicBezTo>
                      <a:cubicBezTo>
                        <a:pt x="3523196" y="3574870"/>
                        <a:pt x="3499945" y="3577140"/>
                        <a:pt x="3478924" y="3584147"/>
                      </a:cubicBezTo>
                      <a:lnTo>
                        <a:pt x="3447393" y="3594657"/>
                      </a:lnTo>
                      <a:cubicBezTo>
                        <a:pt x="3436883" y="3601664"/>
                        <a:pt x="3427160" y="3610029"/>
                        <a:pt x="3415862" y="3615678"/>
                      </a:cubicBezTo>
                      <a:cubicBezTo>
                        <a:pt x="3405953" y="3620633"/>
                        <a:pt x="3392165" y="3618354"/>
                        <a:pt x="3384331" y="3626188"/>
                      </a:cubicBezTo>
                      <a:cubicBezTo>
                        <a:pt x="3376497" y="3634022"/>
                        <a:pt x="3377324" y="3647209"/>
                        <a:pt x="3373821" y="3657719"/>
                      </a:cubicBezTo>
                      <a:cubicBezTo>
                        <a:pt x="3370318" y="3699760"/>
                        <a:pt x="3375718" y="3743521"/>
                        <a:pt x="3363311" y="3783843"/>
                      </a:cubicBezTo>
                      <a:cubicBezTo>
                        <a:pt x="3360053" y="3794432"/>
                        <a:pt x="3341689" y="3789398"/>
                        <a:pt x="3331780" y="3794353"/>
                      </a:cubicBezTo>
                      <a:cubicBezTo>
                        <a:pt x="3320482" y="3800002"/>
                        <a:pt x="3311547" y="3809725"/>
                        <a:pt x="3300249" y="3815374"/>
                      </a:cubicBezTo>
                      <a:cubicBezTo>
                        <a:pt x="3259812" y="3835592"/>
                        <a:pt x="3182632" y="3833710"/>
                        <a:pt x="3153104" y="3836395"/>
                      </a:cubicBezTo>
                      <a:cubicBezTo>
                        <a:pt x="3132083" y="3850409"/>
                        <a:pt x="3114962" y="3874282"/>
                        <a:pt x="3090042" y="3878436"/>
                      </a:cubicBezTo>
                      <a:cubicBezTo>
                        <a:pt x="3016052" y="3890768"/>
                        <a:pt x="3047197" y="3882208"/>
                        <a:pt x="2995449" y="3899457"/>
                      </a:cubicBezTo>
                      <a:cubicBezTo>
                        <a:pt x="2917159" y="3951649"/>
                        <a:pt x="3013315" y="3884569"/>
                        <a:pt x="2932386" y="3952009"/>
                      </a:cubicBezTo>
                      <a:cubicBezTo>
                        <a:pt x="2887209" y="3989656"/>
                        <a:pt x="2916722" y="3959841"/>
                        <a:pt x="2869324" y="3983540"/>
                      </a:cubicBezTo>
                      <a:cubicBezTo>
                        <a:pt x="2787825" y="4024289"/>
                        <a:pt x="2885517" y="3988651"/>
                        <a:pt x="2806262" y="4015071"/>
                      </a:cubicBezTo>
                      <a:cubicBezTo>
                        <a:pt x="2783331" y="4083865"/>
                        <a:pt x="2815180" y="4016346"/>
                        <a:pt x="2764221" y="4057112"/>
                      </a:cubicBezTo>
                      <a:cubicBezTo>
                        <a:pt x="2754357" y="4065003"/>
                        <a:pt x="2752132" y="4079711"/>
                        <a:pt x="2743200" y="4088643"/>
                      </a:cubicBezTo>
                      <a:cubicBezTo>
                        <a:pt x="2734268" y="4097575"/>
                        <a:pt x="2721110" y="4101272"/>
                        <a:pt x="2711669" y="4109664"/>
                      </a:cubicBezTo>
                      <a:cubicBezTo>
                        <a:pt x="2626595" y="4185286"/>
                        <a:pt x="2682093" y="4161564"/>
                        <a:pt x="2617076" y="4183236"/>
                      </a:cubicBezTo>
                      <a:cubicBezTo>
                        <a:pt x="2606566" y="4193746"/>
                        <a:pt x="2598538" y="4207548"/>
                        <a:pt x="2585545" y="4214767"/>
                      </a:cubicBezTo>
                      <a:cubicBezTo>
                        <a:pt x="2566176" y="4225528"/>
                        <a:pt x="2522483" y="4235788"/>
                        <a:pt x="2522483" y="4235788"/>
                      </a:cubicBezTo>
                      <a:cubicBezTo>
                        <a:pt x="2501462" y="4249802"/>
                        <a:pt x="2477285" y="4259965"/>
                        <a:pt x="2459421" y="4277829"/>
                      </a:cubicBezTo>
                      <a:cubicBezTo>
                        <a:pt x="2418958" y="4318292"/>
                        <a:pt x="2440257" y="4301115"/>
                        <a:pt x="2396359" y="4330381"/>
                      </a:cubicBezTo>
                      <a:cubicBezTo>
                        <a:pt x="2389352" y="4340891"/>
                        <a:pt x="2384845" y="4353594"/>
                        <a:pt x="2375338" y="4361912"/>
                      </a:cubicBezTo>
                      <a:cubicBezTo>
                        <a:pt x="2329175" y="4402305"/>
                        <a:pt x="2320251" y="4403349"/>
                        <a:pt x="2270235" y="4414464"/>
                      </a:cubicBezTo>
                      <a:cubicBezTo>
                        <a:pt x="2252796" y="4418339"/>
                        <a:pt x="2234918" y="4420274"/>
                        <a:pt x="2217683" y="4424974"/>
                      </a:cubicBezTo>
                      <a:cubicBezTo>
                        <a:pt x="2196306" y="4430804"/>
                        <a:pt x="2154621" y="4445995"/>
                        <a:pt x="2154621" y="4445995"/>
                      </a:cubicBezTo>
                      <a:cubicBezTo>
                        <a:pt x="2094847" y="4505769"/>
                        <a:pt x="2152403" y="4457614"/>
                        <a:pt x="2091559" y="4488036"/>
                      </a:cubicBezTo>
                      <a:cubicBezTo>
                        <a:pt x="2010061" y="4528785"/>
                        <a:pt x="2107751" y="4493150"/>
                        <a:pt x="2028497" y="4519567"/>
                      </a:cubicBezTo>
                      <a:cubicBezTo>
                        <a:pt x="1956217" y="4567754"/>
                        <a:pt x="1989402" y="4553620"/>
                        <a:pt x="1933904" y="4572119"/>
                      </a:cubicBezTo>
                      <a:cubicBezTo>
                        <a:pt x="1837843" y="4636161"/>
                        <a:pt x="1985306" y="4545515"/>
                        <a:pt x="1723697" y="4603650"/>
                      </a:cubicBezTo>
                      <a:cubicBezTo>
                        <a:pt x="1712882" y="4606053"/>
                        <a:pt x="1719332" y="4625963"/>
                        <a:pt x="1713186" y="4635181"/>
                      </a:cubicBezTo>
                      <a:cubicBezTo>
                        <a:pt x="1690156" y="4669725"/>
                        <a:pt x="1679207" y="4663497"/>
                        <a:pt x="1650124" y="4687733"/>
                      </a:cubicBezTo>
                      <a:cubicBezTo>
                        <a:pt x="1638705" y="4697249"/>
                        <a:pt x="1631586" y="4712046"/>
                        <a:pt x="1618593" y="4719264"/>
                      </a:cubicBezTo>
                      <a:cubicBezTo>
                        <a:pt x="1599224" y="4730025"/>
                        <a:pt x="1576552" y="4733277"/>
                        <a:pt x="1555531" y="4740284"/>
                      </a:cubicBezTo>
                      <a:lnTo>
                        <a:pt x="1524000" y="4750795"/>
                      </a:lnTo>
                      <a:cubicBezTo>
                        <a:pt x="1454022" y="4820773"/>
                        <a:pt x="1529388" y="4754808"/>
                        <a:pt x="1460938" y="4792836"/>
                      </a:cubicBezTo>
                      <a:cubicBezTo>
                        <a:pt x="1438853" y="4805105"/>
                        <a:pt x="1421843" y="4826889"/>
                        <a:pt x="1397876" y="4834878"/>
                      </a:cubicBezTo>
                      <a:cubicBezTo>
                        <a:pt x="1387366" y="4838381"/>
                        <a:pt x="1376998" y="4842344"/>
                        <a:pt x="1366345" y="4845388"/>
                      </a:cubicBezTo>
                      <a:cubicBezTo>
                        <a:pt x="1336829" y="4853821"/>
                        <a:pt x="1301545" y="4860992"/>
                        <a:pt x="1271752" y="4866409"/>
                      </a:cubicBezTo>
                      <a:cubicBezTo>
                        <a:pt x="1250785" y="4870221"/>
                        <a:pt x="1229528" y="4872454"/>
                        <a:pt x="1208690" y="4876919"/>
                      </a:cubicBezTo>
                      <a:cubicBezTo>
                        <a:pt x="1142313" y="4891143"/>
                        <a:pt x="1141103" y="4892441"/>
                        <a:pt x="1093076" y="4908450"/>
                      </a:cubicBezTo>
                      <a:cubicBezTo>
                        <a:pt x="1082566" y="4915457"/>
                        <a:pt x="1073088" y="4924341"/>
                        <a:pt x="1061545" y="4929471"/>
                      </a:cubicBezTo>
                      <a:cubicBezTo>
                        <a:pt x="1041297" y="4938470"/>
                        <a:pt x="998483" y="4950491"/>
                        <a:pt x="998483" y="4950491"/>
                      </a:cubicBezTo>
                      <a:cubicBezTo>
                        <a:pt x="858504" y="5043812"/>
                        <a:pt x="1065965" y="4909497"/>
                        <a:pt x="935421" y="4982022"/>
                      </a:cubicBezTo>
                      <a:cubicBezTo>
                        <a:pt x="913336" y="4994291"/>
                        <a:pt x="897468" y="5021274"/>
                        <a:pt x="872359" y="5024064"/>
                      </a:cubicBezTo>
                      <a:lnTo>
                        <a:pt x="777766" y="5034574"/>
                      </a:lnTo>
                      <a:cubicBezTo>
                        <a:pt x="770759" y="5045084"/>
                        <a:pt x="765677" y="5057173"/>
                        <a:pt x="756745" y="5066105"/>
                      </a:cubicBezTo>
                      <a:cubicBezTo>
                        <a:pt x="736369" y="5086481"/>
                        <a:pt x="719329" y="5089088"/>
                        <a:pt x="693683" y="5097636"/>
                      </a:cubicBezTo>
                      <a:cubicBezTo>
                        <a:pt x="627117" y="5094133"/>
                        <a:pt x="560644" y="5087126"/>
                        <a:pt x="493986" y="5087126"/>
                      </a:cubicBezTo>
                      <a:cubicBezTo>
                        <a:pt x="458777" y="5087126"/>
                        <a:pt x="423489" y="5091147"/>
                        <a:pt x="388883" y="5097636"/>
                      </a:cubicBezTo>
                      <a:cubicBezTo>
                        <a:pt x="367105" y="5101719"/>
                        <a:pt x="325821" y="5118657"/>
                        <a:pt x="325821" y="5118657"/>
                      </a:cubicBezTo>
                      <a:cubicBezTo>
                        <a:pt x="315311" y="5125664"/>
                        <a:pt x="302181" y="5129814"/>
                        <a:pt x="294290" y="5139678"/>
                      </a:cubicBezTo>
                      <a:cubicBezTo>
                        <a:pt x="253524" y="5190637"/>
                        <a:pt x="321043" y="5158788"/>
                        <a:pt x="252249" y="5181719"/>
                      </a:cubicBezTo>
                      <a:cubicBezTo>
                        <a:pt x="241738" y="5188726"/>
                        <a:pt x="232972" y="5199676"/>
                        <a:pt x="220717" y="5202740"/>
                      </a:cubicBezTo>
                      <a:cubicBezTo>
                        <a:pt x="77854" y="5238455"/>
                        <a:pt x="166741" y="5186171"/>
                        <a:pt x="94593" y="5234271"/>
                      </a:cubicBezTo>
                      <a:cubicBezTo>
                        <a:pt x="80579" y="5213250"/>
                        <a:pt x="44563" y="5195176"/>
                        <a:pt x="52552" y="5171209"/>
                      </a:cubicBezTo>
                      <a:cubicBezTo>
                        <a:pt x="56055" y="5160699"/>
                        <a:pt x="56141" y="5148329"/>
                        <a:pt x="63062" y="5139678"/>
                      </a:cubicBezTo>
                      <a:cubicBezTo>
                        <a:pt x="70953" y="5129814"/>
                        <a:pt x="94593" y="5118657"/>
                        <a:pt x="94593" y="5118657"/>
                      </a:cubicBezTo>
                      <a:lnTo>
                        <a:pt x="94593" y="5118657"/>
                      </a:lnTo>
                    </a:path>
                  </a:pathLst>
                </a:custGeom>
                <a:gradFill>
                  <a:gsLst>
                    <a:gs pos="21000">
                      <a:srgbClr val="494949"/>
                    </a:gs>
                    <a:gs pos="62000">
                      <a:schemeClr val="tx1">
                        <a:lumMod val="94000"/>
                      </a:schemeClr>
                    </a:gs>
                  </a:gsLst>
                  <a:lin ang="2400000" scaled="0"/>
                </a:gra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68" name="Grupa 67"/>
                <p:cNvGrpSpPr/>
                <p:nvPr/>
              </p:nvGrpSpPr>
              <p:grpSpPr>
                <a:xfrm>
                  <a:off x="2052139" y="2206532"/>
                  <a:ext cx="5189314" cy="3775714"/>
                  <a:chOff x="1614481" y="2497350"/>
                  <a:chExt cx="5189314" cy="3775714"/>
                </a:xfrm>
              </p:grpSpPr>
              <p:sp>
                <p:nvSpPr>
                  <p:cNvPr id="8" name="pole tekstowe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65555" y="5796080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7030A0"/>
                        </a:solidFill>
                        <a:ea typeface="+mn-ea"/>
                        <a:cs typeface="+mn-cs"/>
                      </a:rPr>
                      <a:t>28</a:t>
                    </a:r>
                  </a:p>
                </p:txBody>
              </p:sp>
              <p:sp>
                <p:nvSpPr>
                  <p:cNvPr id="37" name="pole tekstowe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25874" y="4949650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000000"/>
                        </a:solidFill>
                        <a:ea typeface="+mn-ea"/>
                        <a:cs typeface="+mn-cs"/>
                      </a:rPr>
                      <a:t>50</a:t>
                    </a:r>
                  </a:p>
                </p:txBody>
              </p:sp>
              <p:sp>
                <p:nvSpPr>
                  <p:cNvPr id="45" name="pole tekstowe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9851" y="2497350"/>
                    <a:ext cx="553944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000000"/>
                        </a:solidFill>
                        <a:ea typeface="+mn-ea"/>
                        <a:cs typeface="+mn-cs"/>
                      </a:rPr>
                      <a:t>126</a:t>
                    </a:r>
                  </a:p>
                </p:txBody>
              </p:sp>
              <p:sp>
                <p:nvSpPr>
                  <p:cNvPr id="48" name="pole tekstowe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70949" y="4207245"/>
                    <a:ext cx="518200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000000"/>
                        </a:solidFill>
                        <a:ea typeface="+mn-ea"/>
                        <a:cs typeface="+mn-cs"/>
                      </a:rPr>
                      <a:t>82</a:t>
                    </a:r>
                  </a:p>
                </p:txBody>
              </p:sp>
              <p:sp>
                <p:nvSpPr>
                  <p:cNvPr id="22" name="pole tekstowe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14481" y="5948050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7030A0"/>
                        </a:solidFill>
                        <a:ea typeface="+mn-ea"/>
                        <a:cs typeface="+mn-cs"/>
                      </a:rPr>
                      <a:t>20</a:t>
                    </a:r>
                  </a:p>
                </p:txBody>
              </p:sp>
            </p:grpSp>
            <p:sp>
              <p:nvSpPr>
                <p:cNvPr id="13" name="pole tekstowe 18"/>
                <p:cNvSpPr txBox="1">
                  <a:spLocks noChangeArrowheads="1"/>
                </p:cNvSpPr>
                <p:nvPr/>
              </p:nvSpPr>
              <p:spPr bwMode="auto">
                <a:xfrm>
                  <a:off x="1107970" y="5753140"/>
                  <a:ext cx="32548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C00000"/>
                      </a:solidFill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12" name="pole tekstowe 17"/>
                <p:cNvSpPr txBox="1">
                  <a:spLocks noChangeArrowheads="1"/>
                </p:cNvSpPr>
                <p:nvPr/>
              </p:nvSpPr>
              <p:spPr bwMode="auto">
                <a:xfrm>
                  <a:off x="1303961" y="5977017"/>
                  <a:ext cx="32548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7030A0"/>
                      </a:solidFill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9" name="pole tekstowe 10"/>
                <p:cNvSpPr txBox="1">
                  <a:spLocks noChangeArrowheads="1"/>
                </p:cNvSpPr>
                <p:nvPr/>
              </p:nvSpPr>
              <p:spPr bwMode="auto">
                <a:xfrm>
                  <a:off x="1578338" y="5972979"/>
                  <a:ext cx="325486" cy="3250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pl-PL" sz="1400" b="1" dirty="0">
                      <a:solidFill>
                        <a:srgbClr val="7030A0"/>
                      </a:solidFill>
                      <a:ea typeface="+mn-ea"/>
                      <a:cs typeface="+mn-cs"/>
                    </a:rPr>
                    <a:t>8</a:t>
                  </a:r>
                </a:p>
              </p:txBody>
            </p:sp>
          </p:grpSp>
          <p:sp>
            <p:nvSpPr>
              <p:cNvPr id="2" name="Prostokąt 1"/>
              <p:cNvSpPr/>
              <p:nvPr/>
            </p:nvSpPr>
            <p:spPr bwMode="auto">
              <a:xfrm>
                <a:off x="7765200" y="1375200"/>
                <a:ext cx="45719" cy="45719"/>
              </a:xfrm>
              <a:prstGeom prst="rect">
                <a:avLst/>
              </a:prstGeom>
              <a:solidFill>
                <a:schemeClr val="bg2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5" name="Prostokąt 54"/>
              <p:cNvSpPr/>
              <p:nvPr/>
            </p:nvSpPr>
            <p:spPr bwMode="auto">
              <a:xfrm>
                <a:off x="7855200" y="1375200"/>
                <a:ext cx="45719" cy="45719"/>
              </a:xfrm>
              <a:prstGeom prst="rect">
                <a:avLst/>
              </a:prstGeom>
              <a:solidFill>
                <a:schemeClr val="bg2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6" name="Prostokąt 55"/>
              <p:cNvSpPr/>
              <p:nvPr/>
            </p:nvSpPr>
            <p:spPr bwMode="auto">
              <a:xfrm>
                <a:off x="7676757" y="1462679"/>
                <a:ext cx="45719" cy="45719"/>
              </a:xfrm>
              <a:prstGeom prst="rect">
                <a:avLst/>
              </a:prstGeom>
              <a:solidFill>
                <a:schemeClr val="bg2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1" name="Prostokąt 70"/>
              <p:cNvSpPr/>
              <p:nvPr/>
            </p:nvSpPr>
            <p:spPr bwMode="auto">
              <a:xfrm>
                <a:off x="2661240" y="4799748"/>
                <a:ext cx="45719" cy="45719"/>
              </a:xfrm>
              <a:prstGeom prst="rect">
                <a:avLst/>
              </a:prstGeom>
              <a:solidFill>
                <a:schemeClr val="bg2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3" name="Prostokąt 72"/>
              <p:cNvSpPr/>
              <p:nvPr/>
            </p:nvSpPr>
            <p:spPr bwMode="auto">
              <a:xfrm>
                <a:off x="2574000" y="4799748"/>
                <a:ext cx="45719" cy="45719"/>
              </a:xfrm>
              <a:prstGeom prst="rect">
                <a:avLst/>
              </a:prstGeom>
              <a:solidFill>
                <a:schemeClr val="bg2"/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1" name="Prostokąt 170"/>
            <p:cNvSpPr/>
            <p:nvPr/>
          </p:nvSpPr>
          <p:spPr bwMode="auto">
            <a:xfrm>
              <a:off x="2401293" y="5256755"/>
              <a:ext cx="123630" cy="9633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l-PL" sz="240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68" name="Grupa 167"/>
            <p:cNvGrpSpPr/>
            <p:nvPr/>
          </p:nvGrpSpPr>
          <p:grpSpPr>
            <a:xfrm>
              <a:off x="2086318" y="5256755"/>
              <a:ext cx="154125" cy="281626"/>
              <a:chOff x="2387592" y="4973039"/>
              <a:chExt cx="166970" cy="281626"/>
            </a:xfrm>
          </p:grpSpPr>
          <p:sp>
            <p:nvSpPr>
              <p:cNvPr id="167" name="Prostokąt 166"/>
              <p:cNvSpPr/>
              <p:nvPr/>
            </p:nvSpPr>
            <p:spPr bwMode="auto">
              <a:xfrm>
                <a:off x="2389777" y="5096218"/>
                <a:ext cx="164785" cy="158447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6" name="Prostokąt 165"/>
              <p:cNvSpPr/>
              <p:nvPr/>
            </p:nvSpPr>
            <p:spPr bwMode="auto">
              <a:xfrm>
                <a:off x="2387592" y="4973039"/>
                <a:ext cx="87419" cy="123179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70" name="Prostokąt 169"/>
            <p:cNvSpPr/>
            <p:nvPr/>
          </p:nvSpPr>
          <p:spPr bwMode="auto">
            <a:xfrm>
              <a:off x="2381679" y="5068750"/>
              <a:ext cx="80695" cy="65474"/>
            </a:xfrm>
            <a:prstGeom prst="rect">
              <a:avLst/>
            </a:prstGeom>
            <a:solidFill>
              <a:srgbClr val="FFA3FF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l-PL" sz="2400" smtClean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cxnSp>
          <p:nvCxnSpPr>
            <p:cNvPr id="97" name="Łącznik prosty ze strzałką 96"/>
            <p:cNvCxnSpPr/>
            <p:nvPr/>
          </p:nvCxnSpPr>
          <p:spPr bwMode="auto">
            <a:xfrm>
              <a:off x="5620882" y="5532232"/>
              <a:ext cx="3202075" cy="9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" name="pole tekstowe 101"/>
            <p:cNvSpPr txBox="1"/>
            <p:nvPr/>
          </p:nvSpPr>
          <p:spPr>
            <a:xfrm>
              <a:off x="6467253" y="5514937"/>
              <a:ext cx="24360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 smtClean="0">
                  <a:solidFill>
                    <a:srgbClr val="0070C0"/>
                  </a:solidFill>
                  <a:latin typeface="Arial" pitchFamily="34" charset="0"/>
                  <a:ea typeface="+mn-ea"/>
                  <a:cs typeface="Arial" pitchFamily="34" charset="0"/>
                </a:rPr>
                <a:t>Neutron </a:t>
              </a:r>
              <a:r>
                <a:rPr lang="pl-PL" sz="2000" b="1" dirty="0" err="1" smtClean="0">
                  <a:solidFill>
                    <a:srgbClr val="0070C0"/>
                  </a:solidFill>
                  <a:latin typeface="Arial" pitchFamily="34" charset="0"/>
                  <a:ea typeface="+mn-ea"/>
                  <a:cs typeface="Arial" pitchFamily="34" charset="0"/>
                </a:rPr>
                <a:t>number</a:t>
              </a:r>
              <a:r>
                <a:rPr lang="pl-PL" sz="2000" b="1" dirty="0" smtClean="0">
                  <a:solidFill>
                    <a:srgbClr val="0070C0"/>
                  </a:solidFill>
                  <a:latin typeface="Arial" pitchFamily="34" charset="0"/>
                  <a:ea typeface="+mn-ea"/>
                  <a:cs typeface="Arial" pitchFamily="34" charset="0"/>
                </a:rPr>
                <a:t> N</a:t>
              </a:r>
              <a:endParaRPr lang="pl-PL" sz="2000" b="1" dirty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116" name="Łącznik prosty ze strzałką 93"/>
            <p:cNvCxnSpPr/>
            <p:nvPr/>
          </p:nvCxnSpPr>
          <p:spPr bwMode="auto">
            <a:xfrm flipV="1">
              <a:off x="1406340" y="1843281"/>
              <a:ext cx="0" cy="298744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7" name="pole tekstowe 104"/>
            <p:cNvSpPr txBox="1"/>
            <p:nvPr/>
          </p:nvSpPr>
          <p:spPr>
            <a:xfrm rot="16200000">
              <a:off x="9797" y="3043393"/>
              <a:ext cx="23219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ea typeface="+mn-ea"/>
                  <a:cs typeface="Arial" pitchFamily="34" charset="0"/>
                </a:rPr>
                <a:t>Proton </a:t>
              </a:r>
              <a:r>
                <a:rPr lang="pl-PL" sz="2000" b="1" dirty="0" err="1" smtClean="0">
                  <a:solidFill>
                    <a:srgbClr val="C00000"/>
                  </a:solidFill>
                  <a:latin typeface="Arial" pitchFamily="34" charset="0"/>
                  <a:ea typeface="+mn-ea"/>
                  <a:cs typeface="Arial" pitchFamily="34" charset="0"/>
                </a:rPr>
                <a:t>number</a:t>
              </a:r>
              <a:r>
                <a:rPr lang="pl-PL" sz="2000" b="1" dirty="0" smtClean="0">
                  <a:solidFill>
                    <a:srgbClr val="C00000"/>
                  </a:solidFill>
                  <a:latin typeface="Arial" pitchFamily="34" charset="0"/>
                  <a:ea typeface="+mn-ea"/>
                  <a:cs typeface="Arial" pitchFamily="34" charset="0"/>
                </a:rPr>
                <a:t>  Z</a:t>
              </a:r>
              <a:endParaRPr lang="pl-PL" sz="2000" b="1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92" name="TextBox 2"/>
          <p:cNvSpPr txBox="1">
            <a:spLocks noChangeArrowheads="1"/>
          </p:cNvSpPr>
          <p:nvPr/>
        </p:nvSpPr>
        <p:spPr bwMode="auto">
          <a:xfrm>
            <a:off x="1343220" y="-53192"/>
            <a:ext cx="6959708" cy="6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rbel" charset="0"/>
              </a:rPr>
              <a:t>Challenge</a:t>
            </a:r>
            <a:r>
              <a:rPr lang="pl-PL" sz="2800" b="1" dirty="0" smtClean="0">
                <a:solidFill>
                  <a:srgbClr val="FF0000"/>
                </a:solidFill>
                <a:latin typeface="Corbel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Corbel" charset="0"/>
              </a:rPr>
              <a:t> in MODERN NUCLEAR PHYSICS</a:t>
            </a:r>
          </a:p>
          <a:p>
            <a:pPr defTabSz="457200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en-US" sz="900" b="1" dirty="0" smtClean="0">
              <a:solidFill>
                <a:srgbClr val="FF0000"/>
              </a:solidFill>
              <a:latin typeface="Corbel" charset="0"/>
            </a:endParaRPr>
          </a:p>
        </p:txBody>
      </p:sp>
      <p:sp>
        <p:nvSpPr>
          <p:cNvPr id="93" name="Rectangle 144"/>
          <p:cNvSpPr>
            <a:spLocks noChangeArrowheads="1"/>
          </p:cNvSpPr>
          <p:nvPr/>
        </p:nvSpPr>
        <p:spPr bwMode="auto">
          <a:xfrm>
            <a:off x="2097416" y="326135"/>
            <a:ext cx="5693547" cy="5304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it-IT" b="1" kern="0" dirty="0" err="1" smtClean="0">
                <a:solidFill>
                  <a:srgbClr val="FF0000"/>
                </a:solidFill>
                <a:latin typeface="Corbel" charset="0"/>
                <a:ea typeface="+mn-ea"/>
                <a:cs typeface="Corbel" charset="0"/>
              </a:rPr>
              <a:t>Quest</a:t>
            </a:r>
            <a:r>
              <a:rPr lang="it-IT" b="1" kern="0" dirty="0" smtClean="0">
                <a:solidFill>
                  <a:srgbClr val="FF0000"/>
                </a:solidFill>
                <a:latin typeface="Corbel" charset="0"/>
                <a:ea typeface="+mn-ea"/>
                <a:cs typeface="Corbel" charset="0"/>
              </a:rPr>
              <a:t> for a UNIFIED DESCRIPTION of ALL Nuclei</a:t>
            </a:r>
            <a:endParaRPr lang="it-IT" sz="800" kern="0" dirty="0" smtClean="0">
              <a:solidFill>
                <a:srgbClr val="FF0000"/>
              </a:solidFill>
              <a:latin typeface="Corbel" charset="0"/>
              <a:ea typeface="+mn-ea"/>
              <a:cs typeface="Corbel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it-IT" sz="800" kern="0" dirty="0" smtClean="0">
              <a:solidFill>
                <a:srgbClr val="FF0000"/>
              </a:solidFill>
              <a:latin typeface="Corbel" charset="0"/>
              <a:ea typeface="+mn-ea"/>
              <a:cs typeface="Corbel" charset="0"/>
            </a:endParaRPr>
          </a:p>
        </p:txBody>
      </p:sp>
      <p:grpSp>
        <p:nvGrpSpPr>
          <p:cNvPr id="85" name="Gruppo 84"/>
          <p:cNvGrpSpPr/>
          <p:nvPr/>
        </p:nvGrpSpPr>
        <p:grpSpPr>
          <a:xfrm>
            <a:off x="42612" y="1389355"/>
            <a:ext cx="6766538" cy="5398356"/>
            <a:chOff x="42612" y="1389355"/>
            <a:chExt cx="6766538" cy="5398356"/>
          </a:xfrm>
        </p:grpSpPr>
        <p:pic>
          <p:nvPicPr>
            <p:cNvPr id="87" name="Obraz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12" y="1389355"/>
              <a:ext cx="844857" cy="4175614"/>
            </a:xfrm>
            <a:prstGeom prst="rect">
              <a:avLst/>
            </a:prstGeom>
          </p:spPr>
        </p:pic>
        <p:cxnSp>
          <p:nvCxnSpPr>
            <p:cNvPr id="88" name="Łącznik prostoliniowy 53"/>
            <p:cNvCxnSpPr/>
            <p:nvPr/>
          </p:nvCxnSpPr>
          <p:spPr bwMode="auto">
            <a:xfrm flipH="1" flipV="1">
              <a:off x="943455" y="5564969"/>
              <a:ext cx="239638" cy="18482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Łącznik prostoliniowy 78"/>
            <p:cNvCxnSpPr/>
            <p:nvPr/>
          </p:nvCxnSpPr>
          <p:spPr bwMode="auto">
            <a:xfrm flipH="1" flipV="1">
              <a:off x="1001956" y="4894540"/>
              <a:ext cx="315904" cy="38789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Łącznik prostoliniowy 86"/>
            <p:cNvCxnSpPr/>
            <p:nvPr/>
          </p:nvCxnSpPr>
          <p:spPr bwMode="auto">
            <a:xfrm flipH="1" flipV="1">
              <a:off x="943455" y="3912389"/>
              <a:ext cx="700224" cy="86699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Łącznik prostoliniowy 94"/>
            <p:cNvCxnSpPr/>
            <p:nvPr/>
          </p:nvCxnSpPr>
          <p:spPr bwMode="auto">
            <a:xfrm flipH="1" flipV="1">
              <a:off x="943455" y="2904787"/>
              <a:ext cx="1949721" cy="53219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Łącznik prostoliniowy 109"/>
            <p:cNvCxnSpPr/>
            <p:nvPr/>
          </p:nvCxnSpPr>
          <p:spPr bwMode="auto">
            <a:xfrm flipH="1">
              <a:off x="912615" y="2068094"/>
              <a:ext cx="3739864" cy="1538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Łącznik prostoliniowy 112"/>
            <p:cNvCxnSpPr/>
            <p:nvPr/>
          </p:nvCxnSpPr>
          <p:spPr bwMode="auto">
            <a:xfrm flipV="1">
              <a:off x="6049737" y="2345730"/>
              <a:ext cx="170667" cy="37392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Łącznik prostoliniowy 118"/>
            <p:cNvCxnSpPr>
              <a:endCxn id="48" idx="0"/>
            </p:cNvCxnSpPr>
            <p:nvPr/>
          </p:nvCxnSpPr>
          <p:spPr bwMode="auto">
            <a:xfrm flipH="1" flipV="1">
              <a:off x="4583540" y="3798488"/>
              <a:ext cx="564250" cy="226911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Łącznik prostoliniowy 124"/>
            <p:cNvCxnSpPr/>
            <p:nvPr/>
          </p:nvCxnSpPr>
          <p:spPr bwMode="auto">
            <a:xfrm flipH="1" flipV="1">
              <a:off x="3380996" y="4792977"/>
              <a:ext cx="976059" cy="129200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Łącznik prostoliniowy 126"/>
            <p:cNvCxnSpPr/>
            <p:nvPr/>
          </p:nvCxnSpPr>
          <p:spPr bwMode="auto">
            <a:xfrm flipH="1" flipV="1">
              <a:off x="2597389" y="5514942"/>
              <a:ext cx="885898" cy="53880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Łącznik prostoliniowy 130"/>
            <p:cNvCxnSpPr/>
            <p:nvPr/>
          </p:nvCxnSpPr>
          <p:spPr bwMode="auto">
            <a:xfrm flipH="1" flipV="1">
              <a:off x="2240458" y="5655002"/>
              <a:ext cx="853425" cy="41260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Łącznik prostoliniowy 133"/>
            <p:cNvCxnSpPr/>
            <p:nvPr/>
          </p:nvCxnSpPr>
          <p:spPr bwMode="auto">
            <a:xfrm flipH="1" flipV="1">
              <a:off x="1781692" y="5866766"/>
              <a:ext cx="304640" cy="21821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Łącznik prostoliniowy 138"/>
            <p:cNvCxnSpPr/>
            <p:nvPr/>
          </p:nvCxnSpPr>
          <p:spPr bwMode="auto">
            <a:xfrm flipH="1">
              <a:off x="1183093" y="5915047"/>
              <a:ext cx="187438" cy="12238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Łącznik prosty ze strzałką 93"/>
            <p:cNvCxnSpPr/>
            <p:nvPr/>
          </p:nvCxnSpPr>
          <p:spPr bwMode="auto">
            <a:xfrm flipV="1">
              <a:off x="1406340" y="1403156"/>
              <a:ext cx="0" cy="298744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2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06" name="Obraz 5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948" y="6080541"/>
              <a:ext cx="5651202" cy="707170"/>
            </a:xfrm>
            <a:prstGeom prst="rect">
              <a:avLst/>
            </a:prstGeom>
          </p:spPr>
        </p:pic>
      </p:grpSp>
      <p:grpSp>
        <p:nvGrpSpPr>
          <p:cNvPr id="151" name="Gruppo 150"/>
          <p:cNvGrpSpPr/>
          <p:nvPr/>
        </p:nvGrpSpPr>
        <p:grpSpPr>
          <a:xfrm>
            <a:off x="6728032" y="1904877"/>
            <a:ext cx="2422337" cy="1884619"/>
            <a:chOff x="753851" y="1053062"/>
            <a:chExt cx="2422337" cy="1884619"/>
          </a:xfrm>
        </p:grpSpPr>
        <p:sp>
          <p:nvSpPr>
            <p:cNvPr id="152" name="Rectangle 144"/>
            <p:cNvSpPr>
              <a:spLocks noChangeAspect="1" noChangeArrowheads="1"/>
            </p:cNvSpPr>
            <p:nvPr/>
          </p:nvSpPr>
          <p:spPr bwMode="auto">
            <a:xfrm>
              <a:off x="753851" y="1053062"/>
              <a:ext cx="2325208" cy="188461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sz="2000" b="1" kern="0" dirty="0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BASIC SCIENCE </a:t>
              </a: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14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</p:txBody>
        </p:sp>
        <p:pic>
          <p:nvPicPr>
            <p:cNvPr id="153" name="Picture 146"/>
            <p:cNvPicPr>
              <a:picLocks noChangeAspect="1"/>
            </p:cNvPicPr>
            <p:nvPr/>
          </p:nvPicPr>
          <p:blipFill rotWithShape="1">
            <a:blip r:embed="rId12"/>
            <a:srcRect b="50864"/>
            <a:stretch/>
          </p:blipFill>
          <p:spPr>
            <a:xfrm>
              <a:off x="874902" y="1496764"/>
              <a:ext cx="832629" cy="767692"/>
            </a:xfrm>
            <a:prstGeom prst="rect">
              <a:avLst/>
            </a:prstGeom>
          </p:spPr>
        </p:pic>
        <p:sp>
          <p:nvSpPr>
            <p:cNvPr id="154" name="Rectangle 3"/>
            <p:cNvSpPr/>
            <p:nvPr/>
          </p:nvSpPr>
          <p:spPr>
            <a:xfrm>
              <a:off x="1786990" y="1473810"/>
              <a:ext cx="1389198" cy="677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sz="1400" kern="0" dirty="0" err="1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</a:rPr>
                <a:t>Many</a:t>
              </a:r>
              <a:r>
                <a:rPr lang="it-IT" sz="1400" kern="0" dirty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</a:rPr>
                <a:t> Body Finite Quantum System</a:t>
              </a:r>
              <a:endParaRPr lang="it-IT" sz="1200" kern="0" dirty="0">
                <a:solidFill>
                  <a:srgbClr val="CC0099"/>
                </a:solidFill>
                <a:latin typeface="Corbel" charset="0"/>
                <a:ea typeface="+mn-ea"/>
                <a:cs typeface="Corbel" charset="0"/>
              </a:endParaRPr>
            </a:p>
          </p:txBody>
        </p:sp>
        <p:pic>
          <p:nvPicPr>
            <p:cNvPr id="155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87" y="2363376"/>
              <a:ext cx="963947" cy="4699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6" name="Rectangle 147"/>
            <p:cNvSpPr/>
            <p:nvPr/>
          </p:nvSpPr>
          <p:spPr>
            <a:xfrm>
              <a:off x="2055858" y="2338437"/>
              <a:ext cx="8849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kern="0" dirty="0" err="1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Symmetry</a:t>
              </a:r>
              <a:r>
                <a:rPr lang="it-IT" sz="1200" b="1" kern="0" dirty="0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kern="0" dirty="0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Principle</a:t>
              </a:r>
              <a:endParaRPr lang="en-US" sz="12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157" name="Rettangolo 156"/>
          <p:cNvSpPr/>
          <p:nvPr/>
        </p:nvSpPr>
        <p:spPr>
          <a:xfrm>
            <a:off x="6375257" y="4021321"/>
            <a:ext cx="2671436" cy="595035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SHELL STRUCTURE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000" b="1" kern="0" dirty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 </a:t>
            </a:r>
            <a:r>
              <a:rPr lang="en-US" sz="2000" b="1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   </a:t>
            </a:r>
            <a:r>
              <a:rPr lang="en-US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 (Magic Numbers)</a:t>
            </a:r>
            <a:endParaRPr lang="en-US" kern="0" dirty="0">
              <a:solidFill>
                <a:srgbClr val="0000FF"/>
              </a:solidFill>
              <a:latin typeface="Corbel"/>
              <a:ea typeface="+mn-ea"/>
              <a:cs typeface="Corbel"/>
            </a:endParaRPr>
          </a:p>
        </p:txBody>
      </p:sp>
      <p:grpSp>
        <p:nvGrpSpPr>
          <p:cNvPr id="53" name="Gruppo 52"/>
          <p:cNvGrpSpPr/>
          <p:nvPr/>
        </p:nvGrpSpPr>
        <p:grpSpPr>
          <a:xfrm>
            <a:off x="1413795" y="1820733"/>
            <a:ext cx="5093650" cy="3790104"/>
            <a:chOff x="1413788" y="1820733"/>
            <a:chExt cx="5093648" cy="3790104"/>
          </a:xfrm>
        </p:grpSpPr>
        <p:grpSp>
          <p:nvGrpSpPr>
            <p:cNvPr id="52" name="Gruppo 51"/>
            <p:cNvGrpSpPr>
              <a:grpSpLocks noChangeAspect="1"/>
            </p:cNvGrpSpPr>
            <p:nvPr/>
          </p:nvGrpSpPr>
          <p:grpSpPr>
            <a:xfrm>
              <a:off x="5925225" y="1820733"/>
              <a:ext cx="582211" cy="430041"/>
              <a:chOff x="5838704" y="1820735"/>
              <a:chExt cx="758233" cy="588697"/>
            </a:xfrm>
          </p:grpSpPr>
          <p:sp>
            <p:nvSpPr>
              <p:cNvPr id="51" name="Ovale 50"/>
              <p:cNvSpPr/>
              <p:nvPr/>
            </p:nvSpPr>
            <p:spPr bwMode="auto">
              <a:xfrm>
                <a:off x="5911160" y="1820735"/>
                <a:ext cx="590253" cy="5886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 dirty="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6" name="TextBox 342"/>
              <p:cNvSpPr txBox="1"/>
              <p:nvPr/>
            </p:nvSpPr>
            <p:spPr>
              <a:xfrm>
                <a:off x="5838704" y="1886086"/>
                <a:ext cx="758233" cy="42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baseline="30000" dirty="0" smtClean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208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Pb</a:t>
                </a:r>
                <a:endParaRPr lang="en-US" sz="1400" b="1" dirty="0">
                  <a:solidFill>
                    <a:srgbClr val="FF0000"/>
                  </a:solidFill>
                  <a:latin typeface="Corbel"/>
                  <a:ea typeface="+mn-ea"/>
                  <a:cs typeface="Corbel"/>
                </a:endParaRPr>
              </a:p>
            </p:txBody>
          </p:sp>
        </p:grpSp>
        <p:grpSp>
          <p:nvGrpSpPr>
            <p:cNvPr id="58" name="Gruppo 57"/>
            <p:cNvGrpSpPr>
              <a:grpSpLocks noChangeAspect="1"/>
            </p:cNvGrpSpPr>
            <p:nvPr/>
          </p:nvGrpSpPr>
          <p:grpSpPr>
            <a:xfrm>
              <a:off x="4239925" y="3296665"/>
              <a:ext cx="666581" cy="403255"/>
              <a:chOff x="4064356" y="3244833"/>
              <a:chExt cx="863143" cy="453675"/>
            </a:xfrm>
          </p:grpSpPr>
          <p:sp>
            <p:nvSpPr>
              <p:cNvPr id="143" name="Ovale 142"/>
              <p:cNvSpPr/>
              <p:nvPr/>
            </p:nvSpPr>
            <p:spPr bwMode="auto">
              <a:xfrm>
                <a:off x="4114977" y="3244833"/>
                <a:ext cx="589338" cy="453675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 dirty="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" name="TextBox 342"/>
              <p:cNvSpPr txBox="1"/>
              <p:nvPr/>
            </p:nvSpPr>
            <p:spPr>
              <a:xfrm>
                <a:off x="4064356" y="3266539"/>
                <a:ext cx="863143" cy="346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baseline="30000" dirty="0" smtClean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132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Sn</a:t>
                </a:r>
                <a:endParaRPr lang="en-US" sz="1400" b="1" dirty="0">
                  <a:solidFill>
                    <a:srgbClr val="FF0000"/>
                  </a:solidFill>
                  <a:latin typeface="Corbel"/>
                  <a:ea typeface="+mn-ea"/>
                  <a:cs typeface="Corbel"/>
                </a:endParaRPr>
              </a:p>
            </p:txBody>
          </p:sp>
        </p:grpSp>
        <p:grpSp>
          <p:nvGrpSpPr>
            <p:cNvPr id="57" name="Gruppo 56"/>
            <p:cNvGrpSpPr>
              <a:grpSpLocks noChangeAspect="1"/>
            </p:cNvGrpSpPr>
            <p:nvPr/>
          </p:nvGrpSpPr>
          <p:grpSpPr>
            <a:xfrm>
              <a:off x="2212936" y="4682896"/>
              <a:ext cx="558399" cy="410026"/>
              <a:chOff x="1656199" y="5032467"/>
              <a:chExt cx="682417" cy="464879"/>
            </a:xfrm>
          </p:grpSpPr>
          <p:sp>
            <p:nvSpPr>
              <p:cNvPr id="145" name="Ovale 144"/>
              <p:cNvSpPr/>
              <p:nvPr/>
            </p:nvSpPr>
            <p:spPr bwMode="auto">
              <a:xfrm>
                <a:off x="1694425" y="5032467"/>
                <a:ext cx="571936" cy="46487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 dirty="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6" name="TextBox 342"/>
              <p:cNvSpPr txBox="1"/>
              <p:nvPr/>
            </p:nvSpPr>
            <p:spPr>
              <a:xfrm>
                <a:off x="1656199" y="5081708"/>
                <a:ext cx="682417" cy="3838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baseline="30000" dirty="0" smtClean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48</a:t>
                </a:r>
                <a:r>
                  <a:rPr lang="en-US" sz="1600" b="1" dirty="0" smtClean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Ca</a:t>
                </a:r>
                <a:endParaRPr lang="en-US" sz="1600" b="1" dirty="0">
                  <a:solidFill>
                    <a:srgbClr val="FF0000"/>
                  </a:solidFill>
                  <a:latin typeface="Corbel"/>
                  <a:ea typeface="+mn-ea"/>
                  <a:cs typeface="Corbel"/>
                </a:endParaRPr>
              </a:p>
            </p:txBody>
          </p:sp>
        </p:grpSp>
        <p:grpSp>
          <p:nvGrpSpPr>
            <p:cNvPr id="110" name="Gruppo 109"/>
            <p:cNvGrpSpPr>
              <a:grpSpLocks noChangeAspect="1"/>
            </p:cNvGrpSpPr>
            <p:nvPr/>
          </p:nvGrpSpPr>
          <p:grpSpPr>
            <a:xfrm>
              <a:off x="3064492" y="4357119"/>
              <a:ext cx="666581" cy="403255"/>
              <a:chOff x="4112725" y="3244833"/>
              <a:chExt cx="863143" cy="453675"/>
            </a:xfrm>
          </p:grpSpPr>
          <p:sp>
            <p:nvSpPr>
              <p:cNvPr id="111" name="Ovale 110"/>
              <p:cNvSpPr/>
              <p:nvPr/>
            </p:nvSpPr>
            <p:spPr bwMode="auto">
              <a:xfrm>
                <a:off x="4114977" y="3244833"/>
                <a:ext cx="589338" cy="453675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 dirty="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2" name="TextBox 342"/>
              <p:cNvSpPr txBox="1"/>
              <p:nvPr/>
            </p:nvSpPr>
            <p:spPr>
              <a:xfrm>
                <a:off x="4112725" y="3280548"/>
                <a:ext cx="863143" cy="346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baseline="30000" dirty="0" smtClean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78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Ni</a:t>
                </a:r>
                <a:endParaRPr lang="en-US" sz="1400" b="1" dirty="0">
                  <a:solidFill>
                    <a:srgbClr val="FF0000"/>
                  </a:solidFill>
                  <a:latin typeface="Corbel"/>
                  <a:ea typeface="+mn-ea"/>
                  <a:cs typeface="Corbel"/>
                </a:endParaRPr>
              </a:p>
            </p:txBody>
          </p:sp>
        </p:grpSp>
        <p:grpSp>
          <p:nvGrpSpPr>
            <p:cNvPr id="114" name="Gruppo 113"/>
            <p:cNvGrpSpPr>
              <a:grpSpLocks noChangeAspect="1"/>
            </p:cNvGrpSpPr>
            <p:nvPr/>
          </p:nvGrpSpPr>
          <p:grpSpPr>
            <a:xfrm>
              <a:off x="2927318" y="3303507"/>
              <a:ext cx="666581" cy="403255"/>
              <a:chOff x="4112725" y="3202806"/>
              <a:chExt cx="863143" cy="453675"/>
            </a:xfrm>
          </p:grpSpPr>
          <p:sp>
            <p:nvSpPr>
              <p:cNvPr id="115" name="Ovale 114"/>
              <p:cNvSpPr/>
              <p:nvPr/>
            </p:nvSpPr>
            <p:spPr bwMode="auto">
              <a:xfrm>
                <a:off x="4163344" y="3202806"/>
                <a:ext cx="589338" cy="453675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 dirty="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8" name="TextBox 342"/>
              <p:cNvSpPr txBox="1"/>
              <p:nvPr/>
            </p:nvSpPr>
            <p:spPr>
              <a:xfrm>
                <a:off x="4112725" y="3224512"/>
                <a:ext cx="863143" cy="346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baseline="30000" dirty="0" smtClean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100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Sn</a:t>
                </a:r>
                <a:endParaRPr lang="en-US" sz="1400" b="1" dirty="0">
                  <a:solidFill>
                    <a:srgbClr val="FF0000"/>
                  </a:solidFill>
                  <a:latin typeface="Corbel"/>
                  <a:ea typeface="+mn-ea"/>
                  <a:cs typeface="Corbel"/>
                </a:endParaRPr>
              </a:p>
            </p:txBody>
          </p:sp>
        </p:grpSp>
        <p:grpSp>
          <p:nvGrpSpPr>
            <p:cNvPr id="134" name="Gruppo 133"/>
            <p:cNvGrpSpPr>
              <a:grpSpLocks noChangeAspect="1"/>
            </p:cNvGrpSpPr>
            <p:nvPr/>
          </p:nvGrpSpPr>
          <p:grpSpPr>
            <a:xfrm>
              <a:off x="1413788" y="5207582"/>
              <a:ext cx="666581" cy="403255"/>
              <a:chOff x="4064356" y="3244833"/>
              <a:chExt cx="863143" cy="453675"/>
            </a:xfrm>
          </p:grpSpPr>
          <p:sp>
            <p:nvSpPr>
              <p:cNvPr id="135" name="Ovale 134"/>
              <p:cNvSpPr/>
              <p:nvPr/>
            </p:nvSpPr>
            <p:spPr bwMode="auto">
              <a:xfrm>
                <a:off x="4114977" y="3244833"/>
                <a:ext cx="589338" cy="453675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it-IT" sz="2400" dirty="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7" name="TextBox 342"/>
              <p:cNvSpPr txBox="1"/>
              <p:nvPr/>
            </p:nvSpPr>
            <p:spPr>
              <a:xfrm>
                <a:off x="4064356" y="3266539"/>
                <a:ext cx="863143" cy="41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baseline="30000" dirty="0" smtClean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16</a:t>
                </a:r>
                <a:r>
                  <a:rPr lang="en-US" b="1" dirty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rPr>
                  <a:t>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62180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697913"/>
            <a:ext cx="6858000" cy="594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orbel"/>
                <a:cs typeface="Corbel"/>
              </a:rPr>
              <a:t>         </a:t>
            </a:r>
            <a:r>
              <a:rPr lang="en-US" sz="4400" b="1" dirty="0" smtClean="0">
                <a:solidFill>
                  <a:srgbClr val="FFFF00"/>
                </a:solidFill>
                <a:latin typeface="Calibri"/>
                <a:cs typeface="Calibri"/>
              </a:rPr>
              <a:t>HIGHLIGHTS and STATUS </a:t>
            </a:r>
          </a:p>
          <a:p>
            <a:pPr marL="0" lvl="1" algn="ctr">
              <a:lnSpc>
                <a:spcPct val="50000"/>
              </a:lnSpc>
            </a:pPr>
            <a:endParaRPr lang="en-US" sz="36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3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3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16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1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AGATA (LNL, GSI, GANIL)</a:t>
            </a:r>
          </a:p>
          <a:p>
            <a:pPr marL="914400" lvl="3"/>
            <a:endParaRPr lang="it-IT" sz="800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RIKEN</a:t>
            </a:r>
            <a:r>
              <a:rPr lang="it-IT" sz="2800" b="1" dirty="0">
                <a:solidFill>
                  <a:srgbClr val="00FFFF"/>
                </a:solidFill>
                <a:latin typeface="Corbel"/>
                <a:cs typeface="Corbel"/>
              </a:rPr>
              <a:t>, 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OSAKA</a:t>
            </a: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ILL </a:t>
            </a:r>
            <a:r>
              <a:rPr lang="it-IT" sz="2800" b="1" dirty="0">
                <a:solidFill>
                  <a:srgbClr val="00FFFF"/>
                </a:solidFill>
                <a:latin typeface="Corbel"/>
                <a:cs typeface="Corbel"/>
              </a:rPr>
              <a:t>(reattore, Grenoble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)</a:t>
            </a: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ISOLDE-CERN</a:t>
            </a:r>
          </a:p>
          <a:p>
            <a:pPr marL="914400" lvl="3"/>
            <a:endParaRPr lang="it-IT" sz="2800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LNL: Apparato GALILEO </a:t>
            </a:r>
          </a:p>
          <a:p>
            <a:pPr marL="914400" lvl="3"/>
            <a:endParaRPr lang="it-IT" sz="2800" b="1" dirty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err="1" smtClean="0">
                <a:solidFill>
                  <a:srgbClr val="00FFFF"/>
                </a:solidFill>
                <a:latin typeface="Corbel"/>
                <a:cs typeface="Corbel"/>
              </a:rPr>
              <a:t>R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 &amp; D </a:t>
            </a:r>
            <a:r>
              <a:rPr lang="it-IT" sz="2800" b="1" dirty="0" err="1" smtClean="0">
                <a:solidFill>
                  <a:srgbClr val="00FFFF"/>
                </a:solidFill>
                <a:latin typeface="Corbel"/>
                <a:cs typeface="Corbel"/>
              </a:rPr>
              <a:t>HPGe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 e Scintillatori</a:t>
            </a:r>
          </a:p>
          <a:p>
            <a:pPr marL="0" lvl="1" algn="ctr"/>
            <a:endParaRPr lang="it-IT" sz="2800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0" lvl="1" algn="ctr"/>
            <a:endParaRPr lang="en-US" sz="2800" b="1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64613" y="5085184"/>
            <a:ext cx="68710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  <a:sym typeface="Wingdings"/>
              </a:rPr>
              <a:t>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67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/>
          <p:nvPr/>
        </p:nvSpPr>
        <p:spPr>
          <a:xfrm>
            <a:off x="0" y="-99392"/>
            <a:ext cx="8604448" cy="4467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35100" lvl="1" indent="-14351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r>
              <a:rPr lang="en-US" sz="3600" b="1" dirty="0" smtClean="0">
                <a:solidFill>
                  <a:srgbClr val="FF0000"/>
                </a:solidFill>
                <a:latin typeface="Corbel"/>
                <a:cs typeface="Corbel"/>
              </a:rPr>
              <a:t>GAMMA - R &amp; D</a:t>
            </a:r>
            <a:endParaRPr lang="en-US" sz="3600" b="1" dirty="0">
              <a:solidFill>
                <a:srgbClr val="FF0000"/>
              </a:solidFill>
              <a:latin typeface="Corbel"/>
              <a:cs typeface="Corbel"/>
            </a:endParaRPr>
          </a:p>
          <a:p>
            <a:pPr marL="1435100" indent="-1435100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endParaRPr lang="en-US" sz="800" b="1" dirty="0" smtClean="0">
              <a:solidFill>
                <a:srgbClr val="0000FF"/>
              </a:solidFill>
              <a:latin typeface="Calibri"/>
            </a:endParaRPr>
          </a:p>
          <a:p>
            <a:pPr marL="1435100" indent="-14351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r>
              <a:rPr lang="en-US" sz="2800" b="1" dirty="0" err="1" smtClean="0">
                <a:solidFill>
                  <a:srgbClr val="0000FF"/>
                </a:solidFill>
                <a:latin typeface="Calibri"/>
              </a:rPr>
              <a:t>Elettronica</a:t>
            </a:r>
            <a:r>
              <a:rPr lang="en-US" sz="2800" b="1" dirty="0" smtClean="0">
                <a:solidFill>
                  <a:srgbClr val="0000FF"/>
                </a:solidFill>
                <a:latin typeface="Calibri"/>
              </a:rPr>
              <a:t> e DAQ 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(AGATA/GALILEO e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</a:rPr>
              <a:t>Ancillari</a:t>
            </a: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)</a:t>
            </a:r>
            <a:endParaRPr lang="en-US" sz="2400" dirty="0">
              <a:solidFill>
                <a:srgbClr val="0000FF"/>
              </a:solidFill>
              <a:latin typeface="Calibri"/>
            </a:endParaRPr>
          </a:p>
          <a:p>
            <a:pPr marL="1435100" indent="-14351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Preamplifiatori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e </a:t>
            </a: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Digitalizzatori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per AGATA/GALILEO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(A.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Pullia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pPr marL="1435100" indent="-14351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Preamplificatori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integrati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per Si </a:t>
            </a: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segmentati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TRACE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(A.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Pullia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, S. Capra)</a:t>
            </a:r>
          </a:p>
          <a:p>
            <a:pPr marL="1435100" indent="-14351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Preamplificatori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Analogici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(C.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Boiano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pPr marL="1435100" indent="-14351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Elettronica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e DAQ per </a:t>
            </a: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scintillatori</a:t>
            </a:r>
            <a:r>
              <a:rPr lang="en-US" sz="16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LaBr3/PARIS 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(S.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Brambilla,S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.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Riboldi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, C.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Boiano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pPr marL="1435100" indent="-1435100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endParaRPr lang="en-US" sz="2800" b="1" dirty="0" smtClean="0">
              <a:solidFill>
                <a:srgbClr val="0000FF"/>
              </a:solidFill>
              <a:latin typeface="Calibri"/>
            </a:endParaRPr>
          </a:p>
          <a:p>
            <a:pPr marL="1435100" indent="-14351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r>
              <a:rPr lang="en-US" sz="2800" b="1" dirty="0" err="1" smtClean="0">
                <a:solidFill>
                  <a:srgbClr val="0000FF"/>
                </a:solidFill>
                <a:latin typeface="Calibri"/>
              </a:rPr>
              <a:t>Scintillatori</a:t>
            </a:r>
            <a:r>
              <a:rPr lang="en-US" sz="2800" b="1" dirty="0" smtClean="0">
                <a:solidFill>
                  <a:srgbClr val="0000FF"/>
                </a:solidFill>
                <a:latin typeface="Calibri"/>
              </a:rPr>
              <a:t> e </a:t>
            </a:r>
            <a:r>
              <a:rPr lang="en-US" sz="2800" b="1" dirty="0" err="1" smtClean="0">
                <a:solidFill>
                  <a:srgbClr val="0000FF"/>
                </a:solidFill>
                <a:latin typeface="Calibri"/>
              </a:rPr>
              <a:t>Nuovi</a:t>
            </a:r>
            <a:r>
              <a:rPr lang="en-US" sz="2800" b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Calibri"/>
              </a:rPr>
              <a:t>Materiali</a:t>
            </a:r>
            <a:r>
              <a:rPr lang="en-US" sz="2800" b="1" dirty="0" smtClean="0">
                <a:solidFill>
                  <a:srgbClr val="0000FF"/>
                </a:solidFill>
                <a:latin typeface="Calibri"/>
              </a:rPr>
              <a:t> </a:t>
            </a:r>
          </a:p>
          <a:p>
            <a:pPr marL="1435100" indent="-14351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r>
              <a:rPr lang="en-US" dirty="0" smtClean="0">
                <a:solidFill>
                  <a:srgbClr val="0000FF"/>
                </a:solidFill>
                <a:latin typeface="Calibri"/>
              </a:rPr>
              <a:t>(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F.Camera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, A.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Giaz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, N. </a:t>
            </a:r>
            <a:r>
              <a:rPr lang="en-US" dirty="0" err="1" smtClean="0">
                <a:solidFill>
                  <a:srgbClr val="0000FF"/>
                </a:solidFill>
                <a:latin typeface="Calibri"/>
              </a:rPr>
              <a:t>Blasi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, B. Million, </a:t>
            </a:r>
            <a:r>
              <a:rPr lang="is-IS" dirty="0" smtClean="0">
                <a:solidFill>
                  <a:srgbClr val="0000FF"/>
                </a:solidFill>
                <a:latin typeface="Calibri"/>
              </a:rPr>
              <a:t>…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pPr marL="1435100" indent="-1435100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endParaRPr lang="en-US" sz="2000" dirty="0" smtClean="0">
              <a:solidFill>
                <a:srgbClr val="0000FF"/>
              </a:solidFill>
              <a:latin typeface="Calibri"/>
            </a:endParaRPr>
          </a:p>
          <a:p>
            <a:pPr marL="1435100" indent="-14351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Misure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di Performances LaBr3 con p</a:t>
            </a:r>
          </a:p>
          <a:p>
            <a:pPr marL="1435100" indent="-143510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Misure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di </a:t>
            </a: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nuovi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materiali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CLYC, GYGAG, …</a:t>
            </a:r>
            <a:endParaRPr lang="en-US" sz="1600" dirty="0">
              <a:solidFill>
                <a:srgbClr val="0000FF"/>
              </a:solidFill>
              <a:latin typeface="Calibri"/>
            </a:endParaRPr>
          </a:p>
          <a:p>
            <a:pPr marL="1435100" indent="-1435100" fontAlgn="auto"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Sensitività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posizionale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con LaBr3 di </a:t>
            </a:r>
            <a:r>
              <a:rPr lang="en-US" sz="1600" dirty="0" err="1" smtClean="0">
                <a:solidFill>
                  <a:srgbClr val="0000FF"/>
                </a:solidFill>
                <a:latin typeface="Calibri"/>
              </a:rPr>
              <a:t>grossi</a:t>
            </a:r>
            <a:r>
              <a:rPr lang="en-US" sz="1600" dirty="0" smtClean="0">
                <a:solidFill>
                  <a:srgbClr val="0000FF"/>
                </a:solidFill>
                <a:latin typeface="Calibri"/>
              </a:rPr>
              <a:t> volume</a:t>
            </a:r>
          </a:p>
          <a:p>
            <a:pPr marL="1435100" indent="-1435100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tabLst>
                <a:tab pos="1435100" algn="l"/>
              </a:tabLst>
            </a:pPr>
            <a:endParaRPr lang="en-US" sz="2800" b="1" dirty="0" smtClean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5471" y="3523186"/>
            <a:ext cx="4361138" cy="33348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323528" y="4149080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Studio funzione di risposta</a:t>
            </a:r>
          </a:p>
          <a:p>
            <a:r>
              <a:rPr lang="it-IT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b="1" dirty="0" smtClean="0">
                <a:solidFill>
                  <a:srgbClr val="0000FF"/>
                </a:solidFill>
              </a:rPr>
              <a:t> Monocromatici</a:t>
            </a:r>
          </a:p>
          <a:p>
            <a:r>
              <a:rPr lang="it-IT" b="1" dirty="0" smtClean="0">
                <a:solidFill>
                  <a:srgbClr val="0000FF"/>
                </a:solidFill>
              </a:rPr>
              <a:t>Giugno 2016</a:t>
            </a:r>
          </a:p>
          <a:p>
            <a:pPr>
              <a:lnSpc>
                <a:spcPct val="50000"/>
              </a:lnSpc>
            </a:pPr>
            <a:endParaRPr lang="en-US" sz="2400" dirty="0" smtClean="0">
              <a:solidFill>
                <a:srgbClr val="0000FF"/>
              </a:solidFill>
              <a:latin typeface="Calibri"/>
            </a:endParaRPr>
          </a:p>
          <a:p>
            <a:r>
              <a:rPr lang="da-DK" dirty="0" err="1">
                <a:solidFill>
                  <a:srgbClr val="0000FF"/>
                </a:solidFill>
              </a:rPr>
              <a:t>LaBr:Ce</a:t>
            </a:r>
            <a:r>
              <a:rPr lang="da-DK" dirty="0">
                <a:solidFill>
                  <a:srgbClr val="0000FF"/>
                </a:solidFill>
              </a:rPr>
              <a:t> 3.5”X8” </a:t>
            </a:r>
            <a:endParaRPr lang="da-DK" dirty="0" smtClean="0">
              <a:solidFill>
                <a:srgbClr val="0000FF"/>
              </a:solidFill>
            </a:endParaRPr>
          </a:p>
          <a:p>
            <a:endParaRPr lang="it-IT" sz="2000" dirty="0" smtClean="0">
              <a:solidFill>
                <a:srgbClr val="0000FF"/>
              </a:solidFill>
            </a:endParaRPr>
          </a:p>
          <a:p>
            <a:r>
              <a:rPr lang="it-IT" sz="2000" b="1" dirty="0">
                <a:solidFill>
                  <a:srgbClr val="0000FF"/>
                </a:solidFill>
                <a:latin typeface="ArialMT"/>
              </a:rPr>
              <a:t>New SUBARU - SPring-</a:t>
            </a:r>
            <a:r>
              <a:rPr lang="it-IT" sz="2000" b="1" dirty="0" smtClean="0">
                <a:solidFill>
                  <a:srgbClr val="0000FF"/>
                </a:solidFill>
                <a:latin typeface="ArialMT"/>
              </a:rPr>
              <a:t>8 </a:t>
            </a:r>
            <a:r>
              <a:rPr lang="it-IT" sz="2000" dirty="0" smtClean="0">
                <a:solidFill>
                  <a:srgbClr val="0000FF"/>
                </a:solidFill>
                <a:latin typeface="ArialMT"/>
              </a:rPr>
              <a:t>(Giappone)</a:t>
            </a:r>
            <a:endParaRPr lang="it-IT" sz="2000" dirty="0">
              <a:solidFill>
                <a:srgbClr val="0000FF"/>
              </a:solidFill>
            </a:endParaRP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1050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2924944"/>
            <a:ext cx="42238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0000FF"/>
                </a:solidFill>
                <a:latin typeface="Corbel"/>
                <a:cs typeface="Corbel"/>
              </a:rPr>
              <a:t>Grazie per </a:t>
            </a:r>
            <a:r>
              <a:rPr lang="en-US" sz="3200" b="1" i="1" dirty="0" err="1" smtClean="0">
                <a:solidFill>
                  <a:srgbClr val="0000FF"/>
                </a:solidFill>
                <a:latin typeface="Corbel"/>
                <a:cs typeface="Corbel"/>
              </a:rPr>
              <a:t>l’attenzione</a:t>
            </a:r>
            <a:endParaRPr lang="en-US" sz="3200" b="1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1947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/>
          <p:nvPr/>
        </p:nvSpPr>
        <p:spPr>
          <a:xfrm rot="5400000">
            <a:off x="4106958" y="-4128319"/>
            <a:ext cx="930084" cy="9144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020" b="2329"/>
          <a:stretch/>
        </p:blipFill>
        <p:spPr>
          <a:xfrm>
            <a:off x="38100" y="1510018"/>
            <a:ext cx="9051168" cy="5188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59832" y="2420888"/>
            <a:ext cx="1080120" cy="50405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211960" y="2420888"/>
            <a:ext cx="1080120" cy="50405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66672" y="4108048"/>
            <a:ext cx="1080120" cy="50405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64192" y="4676368"/>
            <a:ext cx="1080120" cy="50405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59832" y="4118104"/>
            <a:ext cx="1080120" cy="50405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27448" y="4110360"/>
            <a:ext cx="1080120" cy="50405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37976" y="6384617"/>
            <a:ext cx="772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E. </a:t>
            </a:r>
            <a:r>
              <a:rPr lang="en-US" sz="1200" b="1" dirty="0" err="1" smtClean="0">
                <a:solidFill>
                  <a:srgbClr val="FF0000"/>
                </a:solidFill>
              </a:rPr>
              <a:t>Farnea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95254" y="6498404"/>
            <a:ext cx="184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Status June 2016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2580" y="477"/>
            <a:ext cx="9468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+mn-lt"/>
              </a:rPr>
              <a:t>AGATA Steering Committee</a:t>
            </a:r>
            <a:r>
              <a:rPr lang="en-US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Italian 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Members: A.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Bracco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, G. De Angelis</a:t>
            </a:r>
          </a:p>
          <a:p>
            <a:r>
              <a:rPr lang="en-US" sz="2400" b="1" dirty="0" smtClean="0">
                <a:solidFill>
                  <a:srgbClr val="FFFF00"/>
                </a:solidFill>
                <a:latin typeface="+mn-lt"/>
              </a:rPr>
              <a:t>AGATA Collaboration Council 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Italian Members: S. </a:t>
            </a:r>
            <a:r>
              <a:rPr lang="en-US" dirty="0" err="1" smtClean="0">
                <a:solidFill>
                  <a:srgbClr val="FFFFFF"/>
                </a:solidFill>
                <a:latin typeface="+mn-lt"/>
              </a:rPr>
              <a:t>Lenzi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, B. Million, A. </a:t>
            </a:r>
            <a:r>
              <a:rPr lang="en-US" dirty="0" err="1" smtClean="0">
                <a:solidFill>
                  <a:srgbClr val="FFFFFF"/>
                </a:solidFill>
                <a:latin typeface="+mn-lt"/>
              </a:rPr>
              <a:t>Nannini</a:t>
            </a:r>
            <a:r>
              <a:rPr lang="en-US" dirty="0" smtClean="0">
                <a:solidFill>
                  <a:srgbClr val="FFFFFF"/>
                </a:solidFill>
                <a:latin typeface="+mn-lt"/>
              </a:rPr>
              <a:t>, D. Napoli</a:t>
            </a:r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720" y="980728"/>
            <a:ext cx="5656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AGATA MANAGEMENT BOARD and TEAMS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073" y="3068844"/>
            <a:ext cx="149349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34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2569451" y="541020"/>
            <a:ext cx="6529190" cy="6285792"/>
            <a:chOff x="2569449" y="541020"/>
            <a:chExt cx="6529190" cy="6285792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/>
            <a:srcRect l="-1" r="1387" b="1953"/>
            <a:stretch/>
          </p:blipFill>
          <p:spPr>
            <a:xfrm>
              <a:off x="2569449" y="691752"/>
              <a:ext cx="6529190" cy="6135060"/>
            </a:xfrm>
            <a:prstGeom prst="rect">
              <a:avLst/>
            </a:prstGeom>
          </p:spPr>
        </p:pic>
        <p:sp>
          <p:nvSpPr>
            <p:cNvPr id="10" name="Rectangle 27"/>
            <p:cNvSpPr/>
            <p:nvPr/>
          </p:nvSpPr>
          <p:spPr>
            <a:xfrm>
              <a:off x="2958992" y="738719"/>
              <a:ext cx="6119999" cy="60800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extBox 32"/>
            <p:cNvSpPr txBox="1"/>
            <p:nvPr/>
          </p:nvSpPr>
          <p:spPr>
            <a:xfrm>
              <a:off x="7595389" y="541020"/>
              <a:ext cx="1499003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SOFTWARE</a:t>
              </a:r>
              <a:endParaRPr lang="it-IT" sz="20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0" y="-97126"/>
            <a:ext cx="9144000" cy="83820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sz="3600" b="1" dirty="0" smtClean="0">
                <a:solidFill>
                  <a:srgbClr val="0000FF"/>
                </a:solidFill>
                <a:latin typeface="Corbel"/>
                <a:cs typeface="Corbel"/>
              </a:rPr>
              <a:t>The Gamma </a:t>
            </a:r>
            <a:r>
              <a:rPr lang="en-GB" sz="3600" b="1" dirty="0" smtClean="0">
                <a:solidFill>
                  <a:srgbClr val="0000FF"/>
                </a:solidFill>
                <a:latin typeface="Corbel"/>
                <a:cs typeface="Corbel"/>
              </a:rPr>
              <a:t>Tracking Array Concept</a:t>
            </a:r>
            <a:endParaRPr lang="en-US" sz="36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55937" y="518340"/>
            <a:ext cx="2903055" cy="6308472"/>
            <a:chOff x="55937" y="518340"/>
            <a:chExt cx="2903055" cy="630847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/>
            <a:srcRect l="7799" r="19651" b="2258"/>
            <a:stretch/>
          </p:blipFill>
          <p:spPr>
            <a:xfrm>
              <a:off x="272153" y="733738"/>
              <a:ext cx="2545961" cy="6093074"/>
            </a:xfrm>
            <a:prstGeom prst="rect">
              <a:avLst/>
            </a:prstGeom>
          </p:spPr>
        </p:pic>
        <p:sp>
          <p:nvSpPr>
            <p:cNvPr id="6" name="Rectangle 27"/>
            <p:cNvSpPr/>
            <p:nvPr/>
          </p:nvSpPr>
          <p:spPr>
            <a:xfrm>
              <a:off x="78617" y="733739"/>
              <a:ext cx="2880375" cy="60800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TextBox 29"/>
            <p:cNvSpPr txBox="1"/>
            <p:nvPr/>
          </p:nvSpPr>
          <p:spPr>
            <a:xfrm>
              <a:off x="55937" y="518340"/>
              <a:ext cx="1569660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HARDWARE</a:t>
              </a:r>
              <a:endParaRPr lang="it-IT" sz="20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169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8" y="4462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solidFill>
                  <a:srgbClr val="FF0000"/>
                </a:solidFill>
              </a:rPr>
              <a:t>P</a:t>
            </a:r>
            <a:r>
              <a:rPr lang="en-GB" sz="3600" b="1" dirty="0" smtClean="0">
                <a:solidFill>
                  <a:srgbClr val="FF0000"/>
                </a:solidFill>
              </a:rPr>
              <a:t>rimo </a:t>
            </a:r>
            <a:r>
              <a:rPr lang="en-GB" sz="3600" b="1" dirty="0" err="1" smtClean="0">
                <a:solidFill>
                  <a:srgbClr val="FF0000"/>
                </a:solidFill>
              </a:rPr>
              <a:t>turno</a:t>
            </a:r>
            <a:r>
              <a:rPr lang="en-GB" sz="3600" b="1" dirty="0" smtClean="0">
                <a:solidFill>
                  <a:srgbClr val="FF0000"/>
                </a:solidFill>
              </a:rPr>
              <a:t> di </a:t>
            </a:r>
            <a:r>
              <a:rPr lang="en-GB" sz="3600" b="1" dirty="0" err="1" smtClean="0">
                <a:solidFill>
                  <a:srgbClr val="FF0000"/>
                </a:solidFill>
              </a:rPr>
              <a:t>misura</a:t>
            </a:r>
            <a:r>
              <a:rPr lang="en-GB" sz="3600" b="1" dirty="0" smtClean="0">
                <a:solidFill>
                  <a:srgbClr val="FF0000"/>
                </a:solidFill>
              </a:rPr>
              <a:t> - </a:t>
            </a:r>
            <a:r>
              <a:rPr lang="en-GB" sz="3600" b="1" dirty="0" err="1" smtClean="0">
                <a:solidFill>
                  <a:srgbClr val="FF0000"/>
                </a:solidFill>
              </a:rPr>
              <a:t>luglio</a:t>
            </a:r>
            <a:r>
              <a:rPr lang="en-GB" sz="3600" b="1" dirty="0" smtClean="0">
                <a:solidFill>
                  <a:srgbClr val="FF0000"/>
                </a:solidFill>
              </a:rPr>
              <a:t> 2015</a:t>
            </a:r>
            <a:br>
              <a:rPr lang="en-GB" sz="3600" b="1" dirty="0" smtClean="0">
                <a:solidFill>
                  <a:srgbClr val="FF0000"/>
                </a:solidFill>
              </a:rPr>
            </a:br>
            <a:r>
              <a:rPr lang="en-GB" sz="2800" b="1" dirty="0" smtClean="0">
                <a:solidFill>
                  <a:srgbClr val="0000FF"/>
                </a:solidFill>
              </a:rPr>
              <a:t>GALILEO + EUCLIDES + NWALL  (analysis on going)</a:t>
            </a:r>
            <a:br>
              <a:rPr lang="en-GB" sz="2800" b="1" dirty="0" smtClean="0">
                <a:solidFill>
                  <a:srgbClr val="0000FF"/>
                </a:solidFill>
              </a:rPr>
            </a:br>
            <a:r>
              <a:rPr lang="en-GB" sz="2400" dirty="0" smtClean="0">
                <a:solidFill>
                  <a:srgbClr val="0000FF"/>
                </a:solidFill>
              </a:rPr>
              <a:t>25 </a:t>
            </a:r>
            <a:r>
              <a:rPr lang="en-GB" sz="2400" dirty="0" err="1" smtClean="0">
                <a:solidFill>
                  <a:srgbClr val="0000FF"/>
                </a:solidFill>
              </a:rPr>
              <a:t>HPGe</a:t>
            </a:r>
            <a:r>
              <a:rPr lang="en-GB" sz="2400" dirty="0" smtClean="0">
                <a:solidFill>
                  <a:srgbClr val="0000FF"/>
                </a:solidFill>
              </a:rPr>
              <a:t> (4 Rings) – 3.6% </a:t>
            </a:r>
            <a:r>
              <a:rPr lang="en-GB" sz="2400" dirty="0" err="1" smtClean="0">
                <a:solidFill>
                  <a:srgbClr val="0000FF"/>
                </a:solidFill>
              </a:rPr>
              <a:t>eff</a:t>
            </a:r>
            <a:r>
              <a:rPr lang="en-GB" sz="2400" dirty="0" smtClean="0">
                <a:solidFill>
                  <a:srgbClr val="0000FF"/>
                </a:solidFill>
              </a:rPr>
              <a:t> </a:t>
            </a:r>
            <a:endParaRPr lang="en-GB" sz="3200" dirty="0">
              <a:solidFill>
                <a:srgbClr val="0000FF"/>
              </a:solidFill>
            </a:endParaRPr>
          </a:p>
        </p:txBody>
      </p:sp>
      <p:pic>
        <p:nvPicPr>
          <p:cNvPr id="6" name="Content Placeholder 5" descr="gate1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720" t="8278" r="5720" b="1774"/>
          <a:stretch>
            <a:fillRect/>
          </a:stretch>
        </p:blipFill>
        <p:spPr>
          <a:xfrm>
            <a:off x="5758705" y="3505992"/>
            <a:ext cx="3384376" cy="3324829"/>
          </a:xfrm>
        </p:spPr>
      </p:pic>
      <p:pic>
        <p:nvPicPr>
          <p:cNvPr id="7" name="Picture 6" descr="gammagammaDC_CS.png"/>
          <p:cNvPicPr>
            <a:picLocks noChangeAspect="1"/>
          </p:cNvPicPr>
          <p:nvPr/>
        </p:nvPicPr>
        <p:blipFill>
          <a:blip r:embed="rId3" cstate="print"/>
          <a:srcRect l="647" t="9324" r="8413" b="1865"/>
          <a:stretch>
            <a:fillRect/>
          </a:stretch>
        </p:blipFill>
        <p:spPr>
          <a:xfrm>
            <a:off x="2123731" y="3501008"/>
            <a:ext cx="3661115" cy="33947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99992" y="36450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  <a:latin typeface="NimbusRomNo9L-Regu"/>
              </a:rPr>
              <a:t>γγ</a:t>
            </a:r>
            <a:r>
              <a:rPr lang="en-US" dirty="0" smtClean="0">
                <a:solidFill>
                  <a:schemeClr val="bg1"/>
                </a:solidFill>
                <a:latin typeface="NimbusRomNo9L-Regu"/>
              </a:rPr>
              <a:t>-matrix 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07505" y="1797796"/>
            <a:ext cx="8651702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+mn-lt"/>
              </a:rPr>
              <a:t>High spin structure of </a:t>
            </a:r>
            <a:r>
              <a:rPr lang="en-US" sz="2400" b="1" baseline="30000" dirty="0">
                <a:solidFill>
                  <a:srgbClr val="0000FF"/>
                </a:solidFill>
                <a:latin typeface="+mn-lt"/>
              </a:rPr>
              <a:t>84</a:t>
            </a:r>
            <a:r>
              <a:rPr lang="en-US" sz="2400" b="1" dirty="0">
                <a:solidFill>
                  <a:srgbClr val="0000FF"/>
                </a:solidFill>
                <a:latin typeface="+mn-lt"/>
              </a:rPr>
              <a:t>Br (N=49) 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-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situated next to </a:t>
            </a:r>
            <a:r>
              <a:rPr lang="en-US" dirty="0">
                <a:solidFill>
                  <a:srgbClr val="0000FF"/>
                </a:solidFill>
                <a:latin typeface="+mn-lt"/>
              </a:rPr>
              <a:t>major Shell closure (N=50)</a:t>
            </a:r>
          </a:p>
          <a:p>
            <a:r>
              <a:rPr lang="en-US" sz="2000" baseline="30000" dirty="0" smtClean="0">
                <a:solidFill>
                  <a:srgbClr val="0000FF"/>
                </a:solidFill>
                <a:latin typeface="+mn-lt"/>
              </a:rPr>
              <a:t>82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Se (250 MeV) + </a:t>
            </a:r>
            <a:r>
              <a:rPr lang="en-US" sz="2000" baseline="30000" dirty="0" smtClean="0">
                <a:solidFill>
                  <a:srgbClr val="0000FF"/>
                </a:solidFill>
                <a:latin typeface="+mn-lt"/>
              </a:rPr>
              <a:t>7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Li (1 mg/cm</a:t>
            </a:r>
            <a:r>
              <a:rPr lang="en-US" sz="2000" baseline="30000" dirty="0" smtClean="0">
                <a:solidFill>
                  <a:srgbClr val="0000FF"/>
                </a:solidFill>
                <a:latin typeface="+mn-lt"/>
              </a:rPr>
              <a:t>2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) </a:t>
            </a:r>
            <a:r>
              <a:rPr lang="en-US" sz="2000" dirty="0" smtClean="0">
                <a:solidFill>
                  <a:srgbClr val="0000FF"/>
                </a:solidFill>
                <a:latin typeface="+mn-lt"/>
                <a:sym typeface="Wingdings"/>
              </a:rPr>
              <a:t> </a:t>
            </a:r>
            <a:r>
              <a:rPr lang="en-US" sz="2000" baseline="30000" dirty="0" smtClean="0">
                <a:solidFill>
                  <a:srgbClr val="0000FF"/>
                </a:solidFill>
                <a:latin typeface="+mn-lt"/>
                <a:sym typeface="Wingdings"/>
              </a:rPr>
              <a:t>84</a:t>
            </a:r>
            <a:r>
              <a:rPr lang="en-US" sz="2000" dirty="0" smtClean="0">
                <a:solidFill>
                  <a:srgbClr val="0000FF"/>
                </a:solidFill>
                <a:latin typeface="+mn-lt"/>
                <a:sym typeface="Wingdings"/>
              </a:rPr>
              <a:t>Br + 1n + 1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a</a:t>
            </a:r>
            <a:endParaRPr lang="en-US" sz="2000" dirty="0" smtClean="0">
              <a:solidFill>
                <a:srgbClr val="0000FF"/>
              </a:solidFill>
              <a:latin typeface="+mn-lt"/>
            </a:endParaRPr>
          </a:p>
          <a:p>
            <a:r>
              <a:rPr lang="el-GR" sz="20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γ</a:t>
            </a:r>
            <a:r>
              <a:rPr lang="en-GB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-n</a:t>
            </a:r>
            <a:r>
              <a:rPr lang="el-GR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α</a:t>
            </a:r>
            <a:r>
              <a:rPr lang="en-GB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l-GR" sz="20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γγ</a:t>
            </a:r>
            <a:r>
              <a:rPr lang="en-GB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-n</a:t>
            </a:r>
            <a:r>
              <a:rPr lang="el-GR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α</a:t>
            </a:r>
            <a:r>
              <a:rPr lang="en-GB" sz="20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0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coincidences</a:t>
            </a:r>
          </a:p>
          <a:p>
            <a:r>
              <a:rPr lang="en-GB" sz="2000" dirty="0" smtClean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Angular correlations</a:t>
            </a:r>
            <a:endParaRPr lang="it-IT" sz="2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8172406" y="3625860"/>
            <a:ext cx="851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baseline="30000" dirty="0">
                <a:solidFill>
                  <a:srgbClr val="0000FF"/>
                </a:solidFill>
                <a:sym typeface="Wingdings"/>
              </a:rPr>
              <a:t>84</a:t>
            </a:r>
            <a:r>
              <a:rPr lang="en-US" sz="2800" b="1" dirty="0">
                <a:solidFill>
                  <a:srgbClr val="0000FF"/>
                </a:solidFill>
                <a:sym typeface="Wingdings"/>
              </a:rPr>
              <a:t>Br</a:t>
            </a:r>
            <a:endParaRPr lang="it-IT" sz="2800" b="1" dirty="0"/>
          </a:p>
        </p:txBody>
      </p:sp>
      <p:sp>
        <p:nvSpPr>
          <p:cNvPr id="5" name="Rettangolo 4"/>
          <p:cNvSpPr/>
          <p:nvPr/>
        </p:nvSpPr>
        <p:spPr>
          <a:xfrm>
            <a:off x="53530" y="4737338"/>
            <a:ext cx="2070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Corbel"/>
                <a:cs typeface="Corbel"/>
              </a:rPr>
              <a:t>Online Spectra</a:t>
            </a:r>
          </a:p>
          <a:p>
            <a:r>
              <a:rPr lang="en-GB" sz="2000" dirty="0" smtClean="0">
                <a:solidFill>
                  <a:srgbClr val="FF0000"/>
                </a:solidFill>
                <a:latin typeface="Corbel"/>
                <a:cs typeface="Corbel"/>
              </a:rPr>
              <a:t>Analysis on-going</a:t>
            </a:r>
          </a:p>
        </p:txBody>
      </p:sp>
    </p:spTree>
    <p:extLst>
      <p:ext uri="{BB962C8B-B14F-4D97-AF65-F5344CB8AC3E}">
        <p14:creationId xmlns:p14="http://schemas.microsoft.com/office/powerpoint/2010/main" val="203766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1406" y="71414"/>
            <a:ext cx="8929750" cy="6509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3200" dirty="0" smtClean="0">
                <a:solidFill>
                  <a:srgbClr val="FFFF00"/>
                </a:solidFill>
                <a:latin typeface="Calibri"/>
              </a:rPr>
              <a:t>Attività di R&amp;D con scintillatori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3200" dirty="0" smtClean="0">
              <a:solidFill>
                <a:srgbClr val="FFFF00"/>
              </a:solidFill>
              <a:latin typeface="Calibri"/>
            </a:endParaRPr>
          </a:p>
          <a:p>
            <a:pPr algn="ctr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000" dirty="0" smtClean="0">
                <a:solidFill>
                  <a:srgbClr val="FFFF00"/>
                </a:solidFill>
                <a:latin typeface="Calibri"/>
              </a:rPr>
              <a:t> </a:t>
            </a:r>
            <a:endParaRPr lang="it-IT" sz="2800" dirty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240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alibri"/>
              </a:rPr>
              <a:t>R&amp;D</a:t>
            </a:r>
            <a:r>
              <a:rPr lang="it-IT" sz="2400" dirty="0" smtClean="0">
                <a:solidFill>
                  <a:srgbClr val="FFFF00"/>
                </a:solidFill>
                <a:latin typeface="Calibri"/>
              </a:rPr>
              <a:t> su nuovi Scintillatori  (i.e. SrI</a:t>
            </a:r>
            <a:r>
              <a:rPr lang="it-IT" sz="2400" baseline="-25000" dirty="0" smtClean="0">
                <a:solidFill>
                  <a:srgbClr val="FFFF00"/>
                </a:solidFill>
                <a:latin typeface="Calibri"/>
              </a:rPr>
              <a:t>2</a:t>
            </a:r>
            <a:r>
              <a:rPr lang="it-IT" sz="2400" dirty="0" smtClean="0">
                <a:solidFill>
                  <a:srgbClr val="FFFF00"/>
                </a:solidFill>
                <a:latin typeface="Calibri"/>
              </a:rPr>
              <a:t>, GYGAG, CLYC, Ce:Br</a:t>
            </a:r>
            <a:r>
              <a:rPr lang="it-IT" sz="2400" baseline="-25000" dirty="0" smtClean="0">
                <a:solidFill>
                  <a:srgbClr val="FFFF00"/>
                </a:solidFill>
                <a:latin typeface="Calibri"/>
              </a:rPr>
              <a:t>3</a:t>
            </a:r>
            <a:r>
              <a:rPr lang="it-IT" sz="2400" dirty="0" smtClean="0">
                <a:solidFill>
                  <a:srgbClr val="FFFF00"/>
                </a:solidFill>
                <a:latin typeface="Calibri"/>
              </a:rPr>
              <a:t>, LaBr</a:t>
            </a:r>
            <a:r>
              <a:rPr lang="it-IT" sz="2400" baseline="-25000" dirty="0" smtClean="0">
                <a:solidFill>
                  <a:srgbClr val="FFFF00"/>
                </a:solidFill>
                <a:latin typeface="Calibri"/>
              </a:rPr>
              <a:t>3</a:t>
            </a:r>
            <a:r>
              <a:rPr lang="it-IT" sz="2400" dirty="0" smtClean="0">
                <a:solidFill>
                  <a:srgbClr val="FFFF00"/>
                </a:solidFill>
                <a:latin typeface="Calibri"/>
              </a:rPr>
              <a:t>:Ce)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dirty="0" smtClean="0">
              <a:solidFill>
                <a:srgbClr val="FFFF00"/>
              </a:solidFill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Misurate le performance di CeBr</a:t>
            </a:r>
            <a:r>
              <a:rPr lang="it-IT" sz="1600" baseline="-25000" dirty="0" smtClean="0">
                <a:solidFill>
                  <a:prstClr val="white"/>
                </a:solidFill>
                <a:latin typeface="Calibri"/>
              </a:rPr>
              <a:t>3</a:t>
            </a: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(2”x3” e 3”x3”), GYGAG, SrI</a:t>
            </a:r>
            <a:r>
              <a:rPr lang="it-IT" sz="1600" baseline="-25000" dirty="0" smtClean="0">
                <a:solidFill>
                  <a:prstClr val="white"/>
                </a:solidFill>
                <a:latin typeface="Calibri"/>
              </a:rPr>
              <a:t>2</a:t>
            </a: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e CLYC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Risoluzione energetica e linearità da 0.5 a 9 </a:t>
            </a:r>
            <a:r>
              <a:rPr lang="it-IT" sz="1600" dirty="0" err="1" smtClean="0">
                <a:solidFill>
                  <a:prstClr val="white"/>
                </a:solidFill>
                <a:latin typeface="Calibri"/>
              </a:rPr>
              <a:t>MeV</a:t>
            </a:r>
            <a:endParaRPr lang="it-IT" sz="1600" dirty="0" smtClean="0">
              <a:solidFill>
                <a:prstClr val="white"/>
              </a:solidFill>
              <a:latin typeface="Calibri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Calibri"/>
              </a:rPr>
              <a:t>Pulse</a:t>
            </a: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Calibri"/>
              </a:rPr>
              <a:t>lineshape</a:t>
            </a: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vs Posizione di interazione con una sorgente g collimata di 661 </a:t>
            </a:r>
            <a:r>
              <a:rPr lang="it-IT" sz="1600" dirty="0" err="1" smtClean="0">
                <a:solidFill>
                  <a:prstClr val="white"/>
                </a:solidFill>
                <a:latin typeface="Calibri"/>
              </a:rPr>
              <a:t>keV</a:t>
            </a:r>
            <a:endParaRPr lang="it-IT" sz="1600" dirty="0" smtClean="0">
              <a:solidFill>
                <a:prstClr val="white"/>
              </a:solidFill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Misura a BCC (Cracovia) del quenching indotto da Protoni in LaBr</a:t>
            </a:r>
            <a:r>
              <a:rPr lang="it-IT" sz="1600" baseline="-25000" dirty="0" smtClean="0">
                <a:solidFill>
                  <a:prstClr val="white"/>
                </a:solidFill>
                <a:latin typeface="Calibri"/>
              </a:rPr>
              <a:t>3</a:t>
            </a: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:Ce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Due misure con neutroni monocromatici su CLYC-6 e CLYC-7 (Enea Frascati e LNL)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Misura dell’efficienza per neutroni veloci del CLYC-6 e CLYC-7 al LASA (Mi) </a:t>
            </a:r>
          </a:p>
          <a:p>
            <a:pPr lvl="1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sz="1600" dirty="0" smtClean="0">
              <a:solidFill>
                <a:prstClr val="white"/>
              </a:solidFill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altLang="zh-CN" sz="1600" dirty="0" err="1" smtClean="0">
                <a:solidFill>
                  <a:prstClr val="white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Nucl</a:t>
            </a:r>
            <a:r>
              <a:rPr lang="it-IT" altLang="zh-CN" sz="1600" dirty="0" smtClean="0">
                <a:solidFill>
                  <a:prstClr val="white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1600" dirty="0" smtClean="0">
                <a:solidFill>
                  <a:prstClr val="white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Instr. and Meth. A 778 (2015) 20–25   </a:t>
            </a:r>
            <a:endParaRPr lang="it-IT" sz="1600" dirty="0" smtClean="0">
              <a:solidFill>
                <a:prstClr val="white"/>
              </a:solidFill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sottomessi nel 2015 un articolo sui nuovi scintillatori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sottomesso nel 2015 un articolo sulle proprietà dei CLYC-6 e CLYC-7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In preparazione un articolo sulle misure con il CLYC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dirty="0" smtClean="0">
              <a:solidFill>
                <a:srgbClr val="FFFF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alibri"/>
              </a:rPr>
              <a:t>Imaging</a:t>
            </a:r>
            <a:r>
              <a:rPr lang="it-IT" sz="2400" dirty="0" smtClean="0">
                <a:solidFill>
                  <a:srgbClr val="FFFF00"/>
                </a:solidFill>
                <a:latin typeface="Calibri"/>
              </a:rPr>
              <a:t> Gamma con scintillatori a grande volume, 	          spettroscopici e continui (3”x3” LaBr</a:t>
            </a:r>
            <a:r>
              <a:rPr lang="it-IT" sz="2400" baseline="-25000" dirty="0" smtClean="0">
                <a:solidFill>
                  <a:srgbClr val="FFFF00"/>
                </a:solidFill>
                <a:latin typeface="Calibri"/>
              </a:rPr>
              <a:t>3</a:t>
            </a:r>
            <a:r>
              <a:rPr lang="it-IT" sz="2400" dirty="0" smtClean="0">
                <a:solidFill>
                  <a:srgbClr val="FFFF00"/>
                </a:solidFill>
                <a:latin typeface="Calibri"/>
              </a:rPr>
              <a:t>:Ce)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dirty="0" smtClean="0">
              <a:solidFill>
                <a:srgbClr val="FFFF00"/>
              </a:solidFill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 Misure di sensitività posizionale con sorgente collimata e LaBr</a:t>
            </a:r>
            <a:r>
              <a:rPr lang="it-IT" sz="1600" baseline="-25000" dirty="0" smtClean="0">
                <a:solidFill>
                  <a:prstClr val="white"/>
                </a:solidFill>
                <a:latin typeface="Calibri"/>
              </a:rPr>
              <a:t>3</a:t>
            </a:r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:Ce 3”x3” </a:t>
            </a:r>
          </a:p>
          <a:p>
            <a:pPr lvl="1"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sz="1600" dirty="0" smtClean="0">
              <a:solidFill>
                <a:prstClr val="white"/>
              </a:solidFill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600" dirty="0" smtClean="0">
                <a:solidFill>
                  <a:prstClr val="white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 </a:t>
            </a:r>
            <a:r>
              <a:rPr lang="it-IT" sz="1600" dirty="0" err="1" smtClean="0">
                <a:solidFill>
                  <a:prstClr val="white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Nucl</a:t>
            </a:r>
            <a:r>
              <a:rPr lang="it-IT" sz="1600" dirty="0" smtClean="0">
                <a:solidFill>
                  <a:prstClr val="white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smtClean="0">
                <a:solidFill>
                  <a:prstClr val="white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Instr. and Meth. </a:t>
            </a:r>
            <a:r>
              <a:rPr lang="en-US" altLang="zh-CN" sz="1600" dirty="0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A 772, (2015), 103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sz="1600" dirty="0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 In </a:t>
            </a:r>
            <a:r>
              <a:rPr lang="en-US" altLang="zh-CN" sz="1600" dirty="0" err="1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preparazione</a:t>
            </a:r>
            <a:r>
              <a:rPr lang="en-US" altLang="zh-CN" sz="1600" dirty="0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 un </a:t>
            </a:r>
            <a:r>
              <a:rPr lang="en-US" altLang="zh-CN" sz="1600" dirty="0" err="1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articolo</a:t>
            </a:r>
            <a:r>
              <a:rPr lang="en-US" altLang="zh-CN" sz="1600" dirty="0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  </a:t>
            </a:r>
            <a:r>
              <a:rPr lang="en-US" altLang="zh-CN" sz="1600" dirty="0" err="1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misure</a:t>
            </a:r>
            <a:r>
              <a:rPr lang="en-US" altLang="zh-CN" sz="1600" dirty="0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 con </a:t>
            </a:r>
            <a:r>
              <a:rPr lang="en-US" altLang="zh-CN" sz="1600" dirty="0" err="1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nuovo</a:t>
            </a:r>
            <a:r>
              <a:rPr lang="en-US" altLang="zh-CN" sz="1600" dirty="0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 PMT </a:t>
            </a:r>
            <a:r>
              <a:rPr lang="en-US" altLang="zh-CN" sz="1600" dirty="0" err="1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finanziato</a:t>
            </a:r>
            <a:r>
              <a:rPr lang="en-US" altLang="zh-CN" sz="1600" dirty="0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1600" dirty="0" err="1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nel</a:t>
            </a:r>
            <a:r>
              <a:rPr lang="en-US" altLang="zh-CN" sz="1600" dirty="0" smtClean="0">
                <a:solidFill>
                  <a:prstClr val="white"/>
                </a:solidFill>
                <a:latin typeface="Calibri"/>
                <a:ea typeface="SimSun" pitchFamily="2" charset="-122"/>
                <a:cs typeface="Times New Roman" pitchFamily="18" charset="0"/>
              </a:rPr>
              <a:t> 2015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dirty="0" smtClean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4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7965" t="29761" r="12074" b="42461"/>
          <a:stretch>
            <a:fillRect/>
          </a:stretch>
        </p:blipFill>
        <p:spPr bwMode="auto">
          <a:xfrm>
            <a:off x="214282" y="571480"/>
            <a:ext cx="364333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9"/>
          <p:cNvSpPr txBox="1"/>
          <p:nvPr/>
        </p:nvSpPr>
        <p:spPr>
          <a:xfrm>
            <a:off x="6643702" y="571480"/>
            <a:ext cx="242889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</a:t>
            </a:r>
            <a:r>
              <a:rPr lang="it-IT" sz="1400" b="1" dirty="0" err="1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resolution</a:t>
            </a:r>
            <a:r>
              <a:rPr lang="it-IT" sz="1400" b="1" dirty="0" smtClean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it-IT" sz="1400" b="1" dirty="0">
              <a:solidFill>
                <a:srgbClr val="C0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C0000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Fixed source       </a:t>
            </a:r>
            <a:r>
              <a:rPr lang="it-IT" sz="1400" b="1" dirty="0" smtClean="0">
                <a:solidFill>
                  <a:srgbClr val="C0000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~ </a:t>
            </a:r>
            <a:r>
              <a:rPr lang="it-IT" sz="1400" b="1" dirty="0">
                <a:solidFill>
                  <a:srgbClr val="C0000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50 keV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rgbClr val="C0000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Source </a:t>
            </a:r>
            <a:r>
              <a:rPr lang="it-IT" sz="1400" b="1" dirty="0">
                <a:solidFill>
                  <a:srgbClr val="C0000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v/c=0.5   ~ 250 keV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C0000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Doppler </a:t>
            </a:r>
            <a:r>
              <a:rPr lang="it-IT" sz="1400" b="1" dirty="0" err="1">
                <a:solidFill>
                  <a:srgbClr val="C0000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corrected</a:t>
            </a:r>
            <a:r>
              <a:rPr lang="it-IT" sz="1400" b="1" dirty="0">
                <a:solidFill>
                  <a:srgbClr val="C0000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it-IT" sz="1400" b="1" dirty="0" smtClean="0">
                <a:solidFill>
                  <a:srgbClr val="C0000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~ </a:t>
            </a:r>
            <a:r>
              <a:rPr lang="it-IT" sz="1400" b="1" dirty="0">
                <a:solidFill>
                  <a:srgbClr val="C00000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rPr>
              <a:t>100 keV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7" t="12520" r="10743" b="6016"/>
          <a:stretch/>
        </p:blipFill>
        <p:spPr>
          <a:xfrm>
            <a:off x="4071934" y="571480"/>
            <a:ext cx="2571768" cy="21993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asellaDiTesto 4"/>
          <p:cNvSpPr txBox="1"/>
          <p:nvPr/>
        </p:nvSpPr>
        <p:spPr>
          <a:xfrm>
            <a:off x="142844" y="71414"/>
            <a:ext cx="378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prstClr val="white"/>
                </a:solidFill>
                <a:latin typeface="Calibri"/>
              </a:rPr>
              <a:t>Misura con il CLYC - En = 3.3 </a:t>
            </a:r>
            <a:r>
              <a:rPr lang="it-IT" sz="2000" b="1" dirty="0" err="1" smtClean="0">
                <a:solidFill>
                  <a:prstClr val="white"/>
                </a:solidFill>
                <a:latin typeface="Calibri"/>
              </a:rPr>
              <a:t>MeV</a:t>
            </a:r>
            <a:endParaRPr lang="it-IT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071934" y="71414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b="1" dirty="0" smtClean="0">
                <a:solidFill>
                  <a:prstClr val="white"/>
                </a:solidFill>
                <a:latin typeface="Calibri"/>
              </a:rPr>
              <a:t>Doppler </a:t>
            </a:r>
            <a:r>
              <a:rPr lang="it-IT" b="1" dirty="0" err="1" smtClean="0">
                <a:solidFill>
                  <a:prstClr val="white"/>
                </a:solidFill>
                <a:latin typeface="Calibri"/>
              </a:rPr>
              <a:t>Broadening</a:t>
            </a:r>
            <a:r>
              <a:rPr lang="it-IT" b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b="1" dirty="0" err="1" smtClean="0">
                <a:solidFill>
                  <a:prstClr val="white"/>
                </a:solidFill>
                <a:latin typeface="Calibri"/>
              </a:rPr>
              <a:t>correction</a:t>
            </a:r>
            <a:r>
              <a:rPr lang="it-IT" b="1" dirty="0" smtClean="0">
                <a:solidFill>
                  <a:prstClr val="white"/>
                </a:solidFill>
                <a:latin typeface="Calibri"/>
              </a:rPr>
              <a:t> in 3x3 LaBr</a:t>
            </a:r>
            <a:r>
              <a:rPr lang="it-IT" b="1" baseline="-25000" dirty="0" smtClean="0">
                <a:solidFill>
                  <a:prstClr val="white"/>
                </a:solidFill>
                <a:latin typeface="Calibri"/>
              </a:rPr>
              <a:t>3</a:t>
            </a:r>
            <a:r>
              <a:rPr lang="it-IT" b="1" dirty="0" smtClean="0">
                <a:solidFill>
                  <a:prstClr val="white"/>
                </a:solidFill>
                <a:latin typeface="Calibri"/>
              </a:rPr>
              <a:t>:Ce</a:t>
            </a:r>
            <a:endParaRPr lang="it-I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28596" y="3903439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400" b="1" dirty="0" smtClean="0">
                <a:solidFill>
                  <a:prstClr val="white"/>
                </a:solidFill>
                <a:latin typeface="Calibri"/>
              </a:rPr>
              <a:t>Linearità (residui) nel SrI</a:t>
            </a:r>
            <a:r>
              <a:rPr lang="it-IT" sz="2400" b="1" baseline="-25000" dirty="0" smtClean="0">
                <a:solidFill>
                  <a:prstClr val="white"/>
                </a:solidFill>
                <a:latin typeface="Calibri"/>
              </a:rPr>
              <a:t>2</a:t>
            </a:r>
            <a:endParaRPr lang="it-IT" sz="2400" b="1" baseline="-250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449895"/>
            <a:ext cx="3801632" cy="21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4942" y="4378457"/>
            <a:ext cx="3286131" cy="229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4929190" y="3357562"/>
            <a:ext cx="3786214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b="1" dirty="0" smtClean="0">
                <a:solidFill>
                  <a:prstClr val="white"/>
                </a:solidFill>
                <a:latin typeface="Calibri"/>
              </a:rPr>
              <a:t>Risoluzione energetica al variare della posizione di collimazione</a:t>
            </a:r>
            <a:endParaRPr lang="it-IT" sz="2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95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3" descr="GRFBL平面図_10degs.png"/>
          <p:cNvPicPr>
            <a:picLocks noChangeAspect="1"/>
          </p:cNvPicPr>
          <p:nvPr/>
        </p:nvPicPr>
        <p:blipFill rotWithShape="1">
          <a:blip r:embed="rId2" cstate="print"/>
          <a:srcRect r="3811" b="4086"/>
          <a:stretch/>
        </p:blipFill>
        <p:spPr>
          <a:xfrm>
            <a:off x="452325" y="2176527"/>
            <a:ext cx="6926375" cy="46368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" y="-26988"/>
            <a:ext cx="9540875" cy="43191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 err="1" smtClean="0">
                <a:solidFill>
                  <a:srgbClr val="FFFF66"/>
                </a:solidFill>
                <a:latin typeface="Corbel"/>
                <a:cs typeface="Corbel"/>
              </a:rPr>
              <a:t>Pygmy</a:t>
            </a:r>
            <a:r>
              <a:rPr lang="it-IT" sz="2800" b="1" dirty="0" smtClean="0">
                <a:solidFill>
                  <a:srgbClr val="FFFF66"/>
                </a:solidFill>
                <a:latin typeface="Corbel"/>
                <a:cs typeface="Corbel"/>
              </a:rPr>
              <a:t>  </a:t>
            </a:r>
            <a:r>
              <a:rPr lang="it-IT" sz="2800" b="1" dirty="0" err="1" smtClean="0">
                <a:solidFill>
                  <a:srgbClr val="FFFF66"/>
                </a:solidFill>
                <a:latin typeface="Corbel"/>
                <a:cs typeface="Corbel"/>
              </a:rPr>
              <a:t>Resonances</a:t>
            </a:r>
            <a:r>
              <a:rPr lang="it-IT" sz="2800" b="1" dirty="0" smtClean="0">
                <a:solidFill>
                  <a:srgbClr val="FFFF66"/>
                </a:solidFill>
                <a:latin typeface="Corbel"/>
                <a:cs typeface="Corbel"/>
              </a:rPr>
              <a:t> in STABLE NUCLEI </a:t>
            </a:r>
            <a:endParaRPr lang="it-IT" sz="2800" b="1" dirty="0">
              <a:solidFill>
                <a:srgbClr val="FFFF66"/>
              </a:solidFill>
              <a:latin typeface="Corbel"/>
              <a:cs typeface="Corbel"/>
            </a:endParaRPr>
          </a:p>
          <a:p>
            <a:pPr>
              <a:defRPr/>
            </a:pPr>
            <a:r>
              <a:rPr lang="it-IT" sz="2400" b="1" i="1" dirty="0" err="1" smtClean="0">
                <a:solidFill>
                  <a:srgbClr val="00FFFF"/>
                </a:solidFill>
                <a:latin typeface="Corbel"/>
                <a:cs typeface="Corbel"/>
              </a:rPr>
              <a:t>Study</a:t>
            </a:r>
            <a:r>
              <a:rPr lang="it-IT" sz="2400" b="1" i="1" dirty="0" smtClean="0">
                <a:solidFill>
                  <a:srgbClr val="00FFFF"/>
                </a:solidFill>
                <a:latin typeface="Corbel"/>
                <a:cs typeface="Corbel"/>
              </a:rPr>
              <a:t> of ISOSCALAR part of PDR</a:t>
            </a:r>
          </a:p>
          <a:p>
            <a:pPr>
              <a:defRPr/>
            </a:pPr>
            <a:endParaRPr lang="en-US" sz="2400" i="1" baseline="30000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defRPr/>
            </a:pPr>
            <a:r>
              <a:rPr lang="en-US" sz="2400" i="1" baseline="30000" dirty="0" smtClean="0">
                <a:solidFill>
                  <a:schemeClr val="bg1"/>
                </a:solidFill>
                <a:latin typeface="Corbel"/>
                <a:cs typeface="Corbel"/>
              </a:rPr>
              <a:t>90,94</a:t>
            </a:r>
            <a:r>
              <a:rPr lang="en-US" sz="2400" i="1" dirty="0" smtClean="0">
                <a:solidFill>
                  <a:schemeClr val="bg1"/>
                </a:solidFill>
                <a:latin typeface="Corbel"/>
                <a:cs typeface="Corbel"/>
              </a:rPr>
              <a:t>Zr</a:t>
            </a:r>
            <a:r>
              <a:rPr lang="en-US" sz="2400" i="1" dirty="0">
                <a:solidFill>
                  <a:schemeClr val="bg1"/>
                </a:solidFill>
                <a:latin typeface="Corbel"/>
                <a:cs typeface="Corbel"/>
              </a:rPr>
              <a:t>(α,α’</a:t>
            </a:r>
            <a:r>
              <a:rPr lang="en-US" sz="2400" i="1" dirty="0" err="1">
                <a:solidFill>
                  <a:schemeClr val="bg1"/>
                </a:solidFill>
                <a:latin typeface="Corbel"/>
                <a:cs typeface="Corbel"/>
              </a:rPr>
              <a:t>γ</a:t>
            </a:r>
            <a:r>
              <a:rPr lang="en-US" sz="2400" i="1" dirty="0">
                <a:solidFill>
                  <a:schemeClr val="bg1"/>
                </a:solidFill>
                <a:latin typeface="Corbel"/>
                <a:cs typeface="Corbel"/>
              </a:rPr>
              <a:t>) 140 MeV and </a:t>
            </a:r>
            <a:r>
              <a:rPr lang="en-US" sz="2400" i="1" baseline="30000" dirty="0">
                <a:solidFill>
                  <a:schemeClr val="bg1"/>
                </a:solidFill>
                <a:latin typeface="Corbel"/>
                <a:cs typeface="Corbel"/>
              </a:rPr>
              <a:t>90,94</a:t>
            </a:r>
            <a:r>
              <a:rPr lang="en-US" sz="2400" i="1" dirty="0">
                <a:solidFill>
                  <a:schemeClr val="bg1"/>
                </a:solidFill>
                <a:latin typeface="Corbel"/>
                <a:cs typeface="Corbel"/>
              </a:rPr>
              <a:t>Zr(</a:t>
            </a:r>
            <a:r>
              <a:rPr lang="en-US" sz="2400" i="1" dirty="0" err="1">
                <a:solidFill>
                  <a:schemeClr val="bg1"/>
                </a:solidFill>
                <a:latin typeface="Corbel"/>
                <a:cs typeface="Corbel"/>
              </a:rPr>
              <a:t>p,p’γ</a:t>
            </a:r>
            <a:r>
              <a:rPr lang="en-US" sz="2400" i="1" dirty="0" smtClean="0">
                <a:solidFill>
                  <a:schemeClr val="bg1"/>
                </a:solidFill>
                <a:latin typeface="Corbel"/>
                <a:cs typeface="Corbel"/>
              </a:rPr>
              <a:t>) </a:t>
            </a:r>
            <a:r>
              <a:rPr lang="it-IT" sz="2400" i="1" dirty="0" err="1" smtClean="0">
                <a:solidFill>
                  <a:schemeClr val="bg1"/>
                </a:solidFill>
                <a:latin typeface="Corbel"/>
                <a:cs typeface="Corbel"/>
              </a:rPr>
              <a:t>reactions</a:t>
            </a:r>
            <a:endParaRPr lang="it-IT" sz="2400" i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defRPr/>
            </a:pPr>
            <a:r>
              <a:rPr lang="it-IT" sz="2000" i="1" dirty="0" smtClean="0">
                <a:solidFill>
                  <a:schemeClr val="bg1"/>
                </a:solidFill>
                <a:latin typeface="Corbel"/>
                <a:cs typeface="Corbel"/>
              </a:rPr>
              <a:t>31 </a:t>
            </a:r>
            <a:r>
              <a:rPr lang="it-IT" sz="2000" i="1" dirty="0" err="1">
                <a:solidFill>
                  <a:schemeClr val="bg1"/>
                </a:solidFill>
                <a:latin typeface="Corbel"/>
                <a:cs typeface="Corbel"/>
              </a:rPr>
              <a:t>d</a:t>
            </a:r>
            <a:r>
              <a:rPr lang="it-IT" sz="2000" i="1" dirty="0" err="1" smtClean="0">
                <a:solidFill>
                  <a:schemeClr val="bg1"/>
                </a:solidFill>
                <a:latin typeface="Corbel"/>
                <a:cs typeface="Corbel"/>
              </a:rPr>
              <a:t>ays</a:t>
            </a:r>
            <a:r>
              <a:rPr lang="it-IT" sz="2000" i="1" dirty="0" smtClean="0">
                <a:solidFill>
                  <a:schemeClr val="bg1"/>
                </a:solidFill>
                <a:latin typeface="Corbel"/>
                <a:cs typeface="Corbel"/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  <a:latin typeface="Corbel"/>
                <a:cs typeface="Corbel"/>
              </a:rPr>
              <a:t>approved</a:t>
            </a:r>
            <a:r>
              <a:rPr lang="it-IT" sz="2400" i="1" dirty="0" smtClean="0">
                <a:solidFill>
                  <a:schemeClr val="bg1"/>
                </a:solidFill>
                <a:latin typeface="Corbel"/>
                <a:cs typeface="Corbel"/>
              </a:rPr>
              <a:t>, </a:t>
            </a:r>
            <a:r>
              <a:rPr lang="it-IT" sz="2000" i="1" dirty="0" err="1" smtClean="0">
                <a:solidFill>
                  <a:schemeClr val="bg1"/>
                </a:solidFill>
                <a:latin typeface="Corbel"/>
                <a:cs typeface="Corbel"/>
              </a:rPr>
              <a:t>A.Bracco</a:t>
            </a:r>
            <a:r>
              <a:rPr lang="it-IT" sz="2000" i="1" dirty="0" smtClean="0">
                <a:solidFill>
                  <a:schemeClr val="bg1"/>
                </a:solidFill>
                <a:latin typeface="Corbel"/>
                <a:cs typeface="Corbel"/>
              </a:rPr>
              <a:t>, </a:t>
            </a:r>
            <a:r>
              <a:rPr lang="it-IT" sz="2000" i="1" dirty="0" err="1" smtClean="0">
                <a:solidFill>
                  <a:schemeClr val="bg1"/>
                </a:solidFill>
                <a:latin typeface="Corbel"/>
                <a:cs typeface="Corbel"/>
              </a:rPr>
              <a:t>F</a:t>
            </a:r>
            <a:r>
              <a:rPr lang="it-IT" sz="2000" i="1" dirty="0" smtClean="0">
                <a:solidFill>
                  <a:schemeClr val="bg1"/>
                </a:solidFill>
                <a:latin typeface="Corbel"/>
                <a:cs typeface="Corbel"/>
              </a:rPr>
              <a:t>. Crespi, … 2016-2017</a:t>
            </a:r>
          </a:p>
          <a:p>
            <a:pPr>
              <a:lnSpc>
                <a:spcPct val="50000"/>
              </a:lnSpc>
              <a:defRPr/>
            </a:pPr>
            <a:endParaRPr lang="it-IT" sz="2800" b="1" dirty="0" smtClean="0">
              <a:solidFill>
                <a:schemeClr val="bg1"/>
              </a:solidFill>
              <a:latin typeface="Corbel"/>
              <a:cs typeface="Corbel"/>
            </a:endParaRPr>
          </a:p>
          <a:p>
            <a:pPr>
              <a:lnSpc>
                <a:spcPct val="50000"/>
              </a:lnSpc>
              <a:defRPr/>
            </a:pPr>
            <a:endParaRPr lang="it-IT" sz="28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defRPr/>
            </a:pPr>
            <a:r>
              <a:rPr lang="it-IT" sz="2800" b="1" dirty="0" smtClean="0">
                <a:solidFill>
                  <a:srgbClr val="0000FF"/>
                </a:solidFill>
                <a:latin typeface="Corbel"/>
                <a:cs typeface="Corbel"/>
              </a:rPr>
              <a:t>       OSAKA</a:t>
            </a:r>
            <a:r>
              <a:rPr lang="it-IT" sz="2800" b="1" dirty="0">
                <a:solidFill>
                  <a:srgbClr val="0000FF"/>
                </a:solidFill>
                <a:latin typeface="Corbel"/>
                <a:cs typeface="Corbel"/>
              </a:rPr>
              <a:t>: GRAF </a:t>
            </a:r>
            <a:r>
              <a:rPr lang="it-IT" sz="2400" dirty="0">
                <a:solidFill>
                  <a:srgbClr val="0000FF"/>
                </a:solidFill>
                <a:latin typeface="Corbel"/>
                <a:cs typeface="Corbel"/>
              </a:rPr>
              <a:t>(</a:t>
            </a:r>
            <a:r>
              <a:rPr lang="it-IT" sz="2400" dirty="0" err="1">
                <a:solidFill>
                  <a:srgbClr val="0000FF"/>
                </a:solidFill>
                <a:latin typeface="Corbel"/>
                <a:cs typeface="Corbel"/>
              </a:rPr>
              <a:t>Grand</a:t>
            </a:r>
            <a:r>
              <a:rPr lang="it-IT" sz="2400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2400" dirty="0" err="1">
                <a:solidFill>
                  <a:srgbClr val="0000FF"/>
                </a:solidFill>
                <a:latin typeface="Corbel"/>
                <a:cs typeface="Corbel"/>
              </a:rPr>
              <a:t>RAiden</a:t>
            </a:r>
            <a:r>
              <a:rPr lang="it-IT" sz="2400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2400" dirty="0" err="1">
                <a:solidFill>
                  <a:srgbClr val="0000FF"/>
                </a:solidFill>
                <a:latin typeface="Corbel"/>
                <a:cs typeface="Corbel"/>
              </a:rPr>
              <a:t>Forward</a:t>
            </a:r>
            <a:r>
              <a:rPr lang="it-IT" sz="2400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r>
              <a:rPr lang="it-IT" sz="2400" dirty="0" err="1">
                <a:solidFill>
                  <a:srgbClr val="0000FF"/>
                </a:solidFill>
                <a:latin typeface="Corbel"/>
                <a:cs typeface="Corbel"/>
              </a:rPr>
              <a:t>beam</a:t>
            </a:r>
            <a:r>
              <a:rPr lang="it-IT" sz="2400" dirty="0">
                <a:solidFill>
                  <a:srgbClr val="0000FF"/>
                </a:solidFill>
                <a:latin typeface="Corbel"/>
                <a:cs typeface="Corbel"/>
              </a:rPr>
              <a:t> line)   </a:t>
            </a:r>
            <a:endParaRPr lang="it-IT" sz="2800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defRPr/>
            </a:pPr>
            <a:endParaRPr lang="it-IT" sz="2400" i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defRPr/>
            </a:pPr>
            <a:endParaRPr lang="it-IT" sz="1400" b="1" i="1" dirty="0">
              <a:solidFill>
                <a:srgbClr val="FF33CC"/>
              </a:solidFill>
              <a:latin typeface="Corbel"/>
              <a:cs typeface="Corbel"/>
            </a:endParaRPr>
          </a:p>
          <a:p>
            <a:pPr>
              <a:defRPr/>
            </a:pPr>
            <a:endParaRPr lang="it-IT" sz="1600" baseline="-25000" dirty="0" smtClean="0">
              <a:solidFill>
                <a:srgbClr val="FF33CC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endParaRPr lang="it-IT" sz="1600" baseline="-25000" dirty="0" smtClean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endParaRPr lang="it-IT" sz="1600" baseline="-25000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endParaRPr lang="it-IT" sz="1600" baseline="-25000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endParaRPr lang="it-IT" baseline="-25000" dirty="0" smtClean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</p:txBody>
      </p:sp>
      <p:sp>
        <p:nvSpPr>
          <p:cNvPr id="4" name="テキスト ボックス 6"/>
          <p:cNvSpPr txBox="1"/>
          <p:nvPr/>
        </p:nvSpPr>
        <p:spPr>
          <a:xfrm>
            <a:off x="381000" y="4104333"/>
            <a:ext cx="28228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b="1" i="1" dirty="0">
                <a:solidFill>
                  <a:srgbClr val="FF33CC"/>
                </a:solidFill>
                <a:latin typeface="Symbol" charset="2"/>
                <a:cs typeface="Symbol" charset="2"/>
              </a:rPr>
              <a:t>g</a:t>
            </a:r>
            <a:r>
              <a:rPr lang="en-US" altLang="ja-JP" b="1" i="1" dirty="0">
                <a:solidFill>
                  <a:srgbClr val="FF33CC"/>
                </a:solidFill>
                <a:latin typeface="+mn-lt"/>
              </a:rPr>
              <a:t>-ray detector</a:t>
            </a:r>
          </a:p>
          <a:p>
            <a:r>
              <a:rPr kumimoji="1" lang="en-US" altLang="ja-JP" b="1" i="1" dirty="0">
                <a:solidFill>
                  <a:srgbClr val="FF33CC"/>
                </a:solidFill>
                <a:latin typeface="+mn-lt"/>
              </a:rPr>
              <a:t>(CAGRA</a:t>
            </a:r>
            <a:r>
              <a:rPr kumimoji="1" lang="en-US" altLang="ja-JP" b="1" i="1" dirty="0" smtClean="0">
                <a:solidFill>
                  <a:srgbClr val="FF33CC"/>
                </a:solidFill>
                <a:latin typeface="+mn-lt"/>
              </a:rPr>
              <a:t>+ 8 LaBr</a:t>
            </a:r>
            <a:r>
              <a:rPr kumimoji="1" lang="en-US" altLang="ja-JP" b="1" i="1" baseline="-25000" dirty="0" smtClean="0">
                <a:solidFill>
                  <a:srgbClr val="FF33CC"/>
                </a:solidFill>
                <a:latin typeface="+mn-lt"/>
              </a:rPr>
              <a:t>3</a:t>
            </a:r>
            <a:r>
              <a:rPr kumimoji="1" lang="en-US" altLang="ja-JP" b="1" i="1" dirty="0" smtClean="0">
                <a:solidFill>
                  <a:srgbClr val="FF33CC"/>
                </a:solidFill>
                <a:latin typeface="+mn-lt"/>
              </a:rPr>
              <a:t> HECTOR</a:t>
            </a:r>
            <a:r>
              <a:rPr kumimoji="1" lang="en-US" altLang="ja-JP" b="1" i="1" baseline="30000" dirty="0">
                <a:solidFill>
                  <a:srgbClr val="FF33CC"/>
                </a:solidFill>
                <a:latin typeface="+mn-lt"/>
              </a:rPr>
              <a:t>+</a:t>
            </a:r>
            <a:r>
              <a:rPr kumimoji="1" lang="en-US" altLang="ja-JP" b="1" i="1" dirty="0">
                <a:solidFill>
                  <a:srgbClr val="FF33CC"/>
                </a:solidFill>
                <a:latin typeface="+mn-lt"/>
              </a:rPr>
              <a:t>)</a:t>
            </a:r>
            <a:endParaRPr kumimoji="1" lang="ja-JP" altLang="en-US" b="1" i="1" dirty="0">
              <a:solidFill>
                <a:srgbClr val="FF33CC"/>
              </a:solidFill>
              <a:latin typeface="+mn-lt"/>
            </a:endParaRPr>
          </a:p>
        </p:txBody>
      </p:sp>
      <p:cxnSp>
        <p:nvCxnSpPr>
          <p:cNvPr id="5" name="直線矢印コネクタ 8"/>
          <p:cNvCxnSpPr/>
          <p:nvPr/>
        </p:nvCxnSpPr>
        <p:spPr>
          <a:xfrm>
            <a:off x="2135660" y="4699955"/>
            <a:ext cx="607445" cy="559441"/>
          </a:xfrm>
          <a:prstGeom prst="straightConnector1">
            <a:avLst/>
          </a:prstGeom>
          <a:ln w="9525" cmpd="sng">
            <a:solidFill>
              <a:srgbClr val="FF0000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2699792" y="5559623"/>
            <a:ext cx="96704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solidFill>
                  <a:srgbClr val="0000FF"/>
                </a:solidFill>
                <a:latin typeface="Corbel"/>
                <a:cs typeface="Corbel"/>
              </a:rPr>
              <a:t>GRAF</a:t>
            </a:r>
            <a:endParaRPr kumimoji="1" lang="ja-JP" altLang="en-US" sz="2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039" y="2736180"/>
            <a:ext cx="3538473" cy="2016224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6444208" y="4671104"/>
            <a:ext cx="222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b="1" i="1" dirty="0" smtClean="0">
                <a:solidFill>
                  <a:srgbClr val="FF33CC"/>
                </a:solidFill>
              </a:rPr>
              <a:t>US-JAPAN Project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436251" y="2764314"/>
            <a:ext cx="1672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  <a:latin typeface="+mn-lt"/>
              </a:rPr>
              <a:t>16 </a:t>
            </a:r>
            <a:r>
              <a:rPr lang="it-IT" sz="1600" dirty="0" err="1" smtClean="0">
                <a:solidFill>
                  <a:schemeClr val="bg1"/>
                </a:solidFill>
                <a:latin typeface="+mn-lt"/>
              </a:rPr>
              <a:t>Clovers</a:t>
            </a:r>
            <a:r>
              <a:rPr lang="it-IT" sz="1600" dirty="0" smtClean="0">
                <a:solidFill>
                  <a:schemeClr val="bg1"/>
                </a:solidFill>
                <a:latin typeface="+mn-lt"/>
              </a:rPr>
              <a:t>, 6% </a:t>
            </a:r>
            <a:r>
              <a:rPr lang="it-IT" sz="1600" dirty="0" err="1" smtClean="0">
                <a:solidFill>
                  <a:schemeClr val="bg1"/>
                </a:solidFill>
                <a:latin typeface="+mn-lt"/>
              </a:rPr>
              <a:t>eff</a:t>
            </a:r>
            <a:endParaRPr lang="it-IT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216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7"/>
          <p:cNvSpPr/>
          <p:nvPr/>
        </p:nvSpPr>
        <p:spPr>
          <a:xfrm>
            <a:off x="361250" y="15923"/>
            <a:ext cx="8463566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time </a:t>
            </a:r>
            <a:r>
              <a:rPr lang="it-IT" sz="24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lang="it-IT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large </a:t>
            </a:r>
            <a:r>
              <a:rPr lang="it-IT" sz="24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HPGe</a:t>
            </a:r>
            <a:r>
              <a:rPr lang="it-IT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array </a:t>
            </a:r>
            <a:r>
              <a:rPr lang="it-IT" sz="24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(52 </a:t>
            </a:r>
            <a:r>
              <a:rPr lang="it-IT" sz="2400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</a:t>
            </a:r>
            <a:r>
              <a:rPr lang="it-IT" sz="24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crystals</a:t>
            </a:r>
            <a:r>
              <a:rPr lang="it-IT" sz="24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algn="ctr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installed</a:t>
            </a:r>
            <a:r>
              <a:rPr lang="it-IT" sz="24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around</a:t>
            </a:r>
            <a:r>
              <a:rPr lang="it-IT" sz="24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lang="it-IT" sz="24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highly</a:t>
            </a:r>
            <a:r>
              <a:rPr lang="it-IT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collimated</a:t>
            </a:r>
            <a:r>
              <a:rPr lang="it-IT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cold-neutron</a:t>
            </a:r>
            <a:r>
              <a:rPr lang="it-IT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</a:t>
            </a:r>
            <a:endParaRPr lang="it-IT" sz="24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38522" y="4751993"/>
            <a:ext cx="9173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2400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15 (</a:t>
            </a:r>
            <a:r>
              <a:rPr lang="it-IT" sz="2400" dirty="0" err="1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n,</a:t>
            </a:r>
            <a:r>
              <a:rPr lang="it-IT" sz="2400" dirty="0" err="1" smtClean="0">
                <a:solidFill>
                  <a:srgbClr val="FFFF00"/>
                </a:solidFill>
                <a:latin typeface="Symbol" charset="2"/>
                <a:ea typeface="+mn-ea"/>
                <a:cs typeface="Symbol" charset="2"/>
                <a:sym typeface="Wingdings"/>
              </a:rPr>
              <a:t>g</a:t>
            </a:r>
            <a:r>
              <a:rPr lang="it-IT" sz="2400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) and </a:t>
            </a:r>
            <a:r>
              <a:rPr lang="pl-PL" sz="2400" dirty="0" err="1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cold</a:t>
            </a:r>
            <a:r>
              <a:rPr lang="pl-PL" sz="2400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-neutron </a:t>
            </a:r>
            <a:r>
              <a:rPr lang="pl-PL" sz="2400" dirty="0" err="1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induced</a:t>
            </a:r>
            <a:r>
              <a:rPr lang="it-IT" sz="2400" b="1" u="sng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it-IT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fission </a:t>
            </a:r>
            <a:r>
              <a:rPr lang="it-IT" sz="24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</a:t>
            </a:r>
            <a:r>
              <a:rPr lang="it-IT" sz="2400" b="1" baseline="300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235</a:t>
            </a:r>
            <a:r>
              <a:rPr lang="it-IT" sz="2400" b="1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lang="it-IT" sz="2400" dirty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lang="it-IT" sz="2400" b="1" baseline="30000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241</a:t>
            </a:r>
            <a:r>
              <a:rPr lang="it-IT" sz="2400" b="1" dirty="0" smtClean="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</a:t>
            </a:r>
            <a:endParaRPr lang="it-IT" sz="2400" b="1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18"/>
          <p:cNvGrpSpPr/>
          <p:nvPr/>
        </p:nvGrpSpPr>
        <p:grpSpPr>
          <a:xfrm>
            <a:off x="539888" y="874763"/>
            <a:ext cx="3600064" cy="3732533"/>
            <a:chOff x="203874" y="874747"/>
            <a:chExt cx="3900070" cy="3732533"/>
          </a:xfrm>
        </p:grpSpPr>
        <p:sp>
          <p:nvSpPr>
            <p:cNvPr id="5" name="Rettangolo 8"/>
            <p:cNvSpPr/>
            <p:nvPr/>
          </p:nvSpPr>
          <p:spPr>
            <a:xfrm>
              <a:off x="284125" y="874747"/>
              <a:ext cx="3688158" cy="3732533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 smtClean="0">
                <a:solidFill>
                  <a:srgbClr val="CC0099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838" y="2161001"/>
              <a:ext cx="3398361" cy="2402394"/>
            </a:xfrm>
            <a:prstGeom prst="rect">
              <a:avLst/>
            </a:prstGeom>
          </p:spPr>
        </p:pic>
        <p:sp>
          <p:nvSpPr>
            <p:cNvPr id="7" name="Rectangle 29"/>
            <p:cNvSpPr/>
            <p:nvPr/>
          </p:nvSpPr>
          <p:spPr>
            <a:xfrm>
              <a:off x="457796" y="3965226"/>
              <a:ext cx="1609545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i="1" kern="0" dirty="0" err="1" smtClean="0">
                  <a:solidFill>
                    <a:srgbClr val="0000FF"/>
                  </a:solidFill>
                  <a:latin typeface="Corbel"/>
                  <a:ea typeface="+mn-ea"/>
                  <a:cs typeface="Corbel"/>
                </a:rPr>
                <a:t>Autumn</a:t>
              </a: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+mn-ea"/>
                  <a:cs typeface="Corbel"/>
                </a:rPr>
                <a:t> </a:t>
              </a:r>
            </a:p>
            <a:p>
              <a:pPr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+mn-ea"/>
                  <a:cs typeface="Corbel"/>
                </a:rPr>
                <a:t>2012</a:t>
              </a:r>
              <a:endParaRPr lang="en-US" b="1" kern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30"/>
            <p:cNvSpPr/>
            <p:nvPr/>
          </p:nvSpPr>
          <p:spPr>
            <a:xfrm>
              <a:off x="203874" y="1615469"/>
              <a:ext cx="3900070" cy="5396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+mn-ea"/>
                  <a:cs typeface="Corbel"/>
                </a:rPr>
                <a:t>10 EXOGAM – </a:t>
              </a:r>
              <a:r>
                <a:rPr lang="it-IT" sz="1600" kern="0" dirty="0" err="1" smtClean="0">
                  <a:solidFill>
                    <a:srgbClr val="0000FF"/>
                  </a:solidFill>
                  <a:latin typeface="Arial"/>
                  <a:ea typeface="+mn-ea"/>
                  <a:cs typeface="Corbel"/>
                </a:rPr>
                <a:t>Clovers</a:t>
              </a: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+mn-ea"/>
                  <a:cs typeface="Corbel"/>
                </a:rPr>
                <a:t> + 6 </a:t>
              </a:r>
              <a:r>
                <a:rPr lang="it-IT" sz="1600" kern="0" dirty="0" err="1" smtClean="0">
                  <a:solidFill>
                    <a:srgbClr val="0000FF"/>
                  </a:solidFill>
                  <a:latin typeface="Arial"/>
                  <a:ea typeface="+mn-ea"/>
                  <a:cs typeface="Corbel"/>
                </a:rPr>
                <a:t>Ge</a:t>
              </a:r>
              <a:r>
                <a:rPr lang="it-IT" sz="1600" kern="0" dirty="0" smtClean="0">
                  <a:solidFill>
                    <a:srgbClr val="0000FF"/>
                  </a:solidFill>
                  <a:latin typeface="Arial"/>
                  <a:ea typeface="+mn-ea"/>
                  <a:cs typeface="Corbel"/>
                </a:rPr>
                <a:t> GASP</a:t>
              </a:r>
            </a:p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 kern="0" dirty="0" smtClean="0">
                  <a:solidFill>
                    <a:srgbClr val="0000FF"/>
                  </a:solidFill>
                  <a:latin typeface="Arial"/>
                  <a:ea typeface="+mn-ea"/>
                  <a:cs typeface="Symbol" charset="2"/>
                </a:rPr>
                <a:t>6% </a:t>
              </a:r>
              <a:r>
                <a:rPr lang="it-IT" sz="1600" b="1" kern="0" dirty="0" err="1" smtClean="0">
                  <a:solidFill>
                    <a:srgbClr val="0000FF"/>
                  </a:solidFill>
                  <a:latin typeface="Arial"/>
                  <a:ea typeface="+mn-ea"/>
                  <a:cs typeface="Symbol" charset="2"/>
                </a:rPr>
                <a:t>efficiency</a:t>
              </a:r>
              <a:endParaRPr lang="en-US" sz="1600" b="1" kern="0" dirty="0" smtClean="0">
                <a:solidFill>
                  <a:srgbClr val="CC0099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Rectangle 13"/>
            <p:cNvSpPr/>
            <p:nvPr/>
          </p:nvSpPr>
          <p:spPr>
            <a:xfrm>
              <a:off x="913845" y="1279832"/>
              <a:ext cx="2263119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i="1" kern="0" dirty="0" smtClean="0">
                  <a:solidFill>
                    <a:srgbClr val="CC0099"/>
                  </a:solidFill>
                  <a:latin typeface="Symbol" panose="05050102010706020507" pitchFamily="18" charset="2"/>
                  <a:ea typeface="+mn-ea"/>
                  <a:cs typeface="Symbol" charset="2"/>
                </a:rPr>
                <a:t>g</a:t>
              </a:r>
              <a:r>
                <a:rPr lang="it-IT" b="1" i="1" kern="0" dirty="0" smtClean="0">
                  <a:solidFill>
                    <a:srgbClr val="CC0099"/>
                  </a:solidFill>
                  <a:latin typeface="Arial"/>
                  <a:ea typeface="+mn-ea"/>
                  <a:cs typeface="Symbol" charset="2"/>
                </a:rPr>
                <a:t> </a:t>
              </a:r>
              <a:r>
                <a:rPr lang="it-IT" b="1" i="1" kern="0" dirty="0" smtClean="0">
                  <a:solidFill>
                    <a:srgbClr val="CC0099"/>
                  </a:solidFill>
                  <a:latin typeface="Arial"/>
                  <a:ea typeface="+mn-ea"/>
                  <a:cs typeface="Corbel"/>
                </a:rPr>
                <a:t>– </a:t>
              </a:r>
              <a:r>
                <a:rPr lang="it-IT" b="1" kern="0" dirty="0" err="1" smtClean="0">
                  <a:solidFill>
                    <a:srgbClr val="CC0099"/>
                  </a:solidFill>
                  <a:latin typeface="Arial"/>
                  <a:ea typeface="+mn-ea"/>
                  <a:cs typeface="Corbel"/>
                </a:rPr>
                <a:t>spectroscopy</a:t>
              </a:r>
              <a:endParaRPr lang="en-US" b="1" kern="0" dirty="0" smtClean="0">
                <a:solidFill>
                  <a:srgbClr val="CC0099"/>
                </a:solidFill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 17"/>
            <p:cNvSpPr/>
            <p:nvPr/>
          </p:nvSpPr>
          <p:spPr>
            <a:xfrm>
              <a:off x="1592287" y="916840"/>
              <a:ext cx="12423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SETUP 1</a:t>
              </a:r>
              <a:endParaRPr lang="en-US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5138055" y="902972"/>
            <a:ext cx="3404454" cy="3732532"/>
            <a:chOff x="5185224" y="902972"/>
            <a:chExt cx="3688158" cy="3732532"/>
          </a:xfrm>
        </p:grpSpPr>
        <p:sp>
          <p:nvSpPr>
            <p:cNvPr id="12" name="Rettangolo 8"/>
            <p:cNvSpPr/>
            <p:nvPr/>
          </p:nvSpPr>
          <p:spPr>
            <a:xfrm>
              <a:off x="5185224" y="902972"/>
              <a:ext cx="3688158" cy="3732532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 smtClean="0">
                <a:solidFill>
                  <a:srgbClr val="CC0099"/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3728" y="2252729"/>
              <a:ext cx="3427779" cy="2334878"/>
            </a:xfrm>
            <a:prstGeom prst="rect">
              <a:avLst/>
            </a:prstGeom>
          </p:spPr>
        </p:pic>
        <p:sp>
          <p:nvSpPr>
            <p:cNvPr id="14" name="Rectangle 31"/>
            <p:cNvSpPr/>
            <p:nvPr/>
          </p:nvSpPr>
          <p:spPr>
            <a:xfrm>
              <a:off x="5414359" y="4009273"/>
              <a:ext cx="2168950" cy="544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+mn-ea"/>
                  <a:cs typeface="Corbel"/>
                </a:rPr>
                <a:t>Spring </a:t>
              </a:r>
            </a:p>
            <a:p>
              <a:pPr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i="1" kern="0" dirty="0" smtClean="0">
                  <a:solidFill>
                    <a:srgbClr val="0000FF"/>
                  </a:solidFill>
                  <a:latin typeface="Corbel"/>
                  <a:ea typeface="+mn-ea"/>
                  <a:cs typeface="Corbel"/>
                </a:rPr>
                <a:t>2013</a:t>
              </a:r>
              <a:endParaRPr lang="en-US" b="1" kern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32"/>
            <p:cNvSpPr/>
            <p:nvPr/>
          </p:nvSpPr>
          <p:spPr>
            <a:xfrm>
              <a:off x="5350021" y="1677887"/>
              <a:ext cx="3517260" cy="5329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300"/>
                </a:spcAft>
                <a:defRPr/>
              </a:pPr>
              <a:r>
                <a:rPr lang="it-IT" sz="1600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EXOGAM – </a:t>
              </a:r>
              <a:r>
                <a:rPr lang="it-IT" sz="1600" kern="0" dirty="0" err="1" smtClean="0">
                  <a:solidFill>
                    <a:srgbClr val="0000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Clovers</a:t>
              </a:r>
              <a:r>
                <a:rPr lang="it-IT" sz="1600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+ 16 LaBr3 </a:t>
              </a:r>
            </a:p>
            <a:p>
              <a:pPr algn="ctr"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 kern="0" dirty="0" smtClean="0">
                  <a:solidFill>
                    <a:srgbClr val="FF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FATIMA ARRAY</a:t>
              </a:r>
              <a:endParaRPr lang="en-US" sz="1600" b="1" kern="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 34"/>
            <p:cNvSpPr/>
            <p:nvPr/>
          </p:nvSpPr>
          <p:spPr>
            <a:xfrm rot="19229042">
              <a:off x="7068741" y="2973342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+mn-ea"/>
                  <a:cs typeface="Corbel"/>
                </a:rPr>
                <a:t>LaBr3</a:t>
              </a:r>
            </a:p>
          </p:txBody>
        </p:sp>
        <p:sp>
          <p:nvSpPr>
            <p:cNvPr id="17" name="Rectangle 35"/>
            <p:cNvSpPr/>
            <p:nvPr/>
          </p:nvSpPr>
          <p:spPr>
            <a:xfrm rot="19229042">
              <a:off x="6487159" y="3397616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+mn-ea"/>
                  <a:cs typeface="Corbel"/>
                </a:rPr>
                <a:t>LaBr3</a:t>
              </a:r>
            </a:p>
          </p:txBody>
        </p:sp>
        <p:sp>
          <p:nvSpPr>
            <p:cNvPr id="18" name="Rectangle 36"/>
            <p:cNvSpPr/>
            <p:nvPr/>
          </p:nvSpPr>
          <p:spPr>
            <a:xfrm rot="2629361">
              <a:off x="7062280" y="3405277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+mn-ea"/>
                  <a:cs typeface="Corbel"/>
                </a:rPr>
                <a:t>LaBr3</a:t>
              </a:r>
            </a:p>
          </p:txBody>
        </p:sp>
        <p:sp>
          <p:nvSpPr>
            <p:cNvPr id="19" name="Rectangle 37"/>
            <p:cNvSpPr/>
            <p:nvPr/>
          </p:nvSpPr>
          <p:spPr>
            <a:xfrm rot="2629361">
              <a:off x="6493933" y="2992619"/>
              <a:ext cx="586004" cy="2205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000" b="1" i="1" kern="0" dirty="0" smtClean="0">
                  <a:solidFill>
                    <a:srgbClr val="FF00FF"/>
                  </a:solidFill>
                  <a:latin typeface="Corbel"/>
                  <a:ea typeface="+mn-ea"/>
                  <a:cs typeface="Corbel"/>
                </a:rPr>
                <a:t>LaBr3</a:t>
              </a:r>
            </a:p>
          </p:txBody>
        </p:sp>
        <p:sp>
          <p:nvSpPr>
            <p:cNvPr id="20" name="Rectangle 14"/>
            <p:cNvSpPr/>
            <p:nvPr/>
          </p:nvSpPr>
          <p:spPr>
            <a:xfrm>
              <a:off x="5879671" y="1246138"/>
              <a:ext cx="27711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b="1" kern="0" dirty="0">
                  <a:solidFill>
                    <a:srgbClr val="CC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</a:t>
              </a:r>
              <a:r>
                <a:rPr lang="it-IT" b="1" kern="0" dirty="0" smtClean="0">
                  <a:solidFill>
                    <a:srgbClr val="CC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ifetime </a:t>
              </a:r>
              <a:r>
                <a:rPr lang="pl-PL" b="1" kern="0" dirty="0" err="1">
                  <a:solidFill>
                    <a:srgbClr val="CC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</a:t>
              </a:r>
              <a:r>
                <a:rPr lang="it-IT" b="1" kern="0" dirty="0" smtClean="0">
                  <a:solidFill>
                    <a:srgbClr val="CC0099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easurement</a:t>
              </a:r>
              <a:endParaRPr lang="en-US" kern="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Rectangle 39"/>
            <p:cNvSpPr/>
            <p:nvPr/>
          </p:nvSpPr>
          <p:spPr>
            <a:xfrm>
              <a:off x="6437282" y="970080"/>
              <a:ext cx="124233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kern="0" dirty="0" smtClean="0">
                  <a:solidFill>
                    <a:srgbClr val="0000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SETUP 2</a:t>
              </a:r>
              <a:endParaRPr lang="en-US" b="1" kern="0" dirty="0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0"/>
          <p:cNvGrpSpPr/>
          <p:nvPr/>
        </p:nvGrpSpPr>
        <p:grpSpPr>
          <a:xfrm>
            <a:off x="772466" y="5314050"/>
            <a:ext cx="7596554" cy="1143000"/>
            <a:chOff x="284125" y="4670087"/>
            <a:chExt cx="8229600" cy="1143000"/>
          </a:xfrm>
        </p:grpSpPr>
        <p:sp>
          <p:nvSpPr>
            <p:cNvPr id="23" name="Title 1"/>
            <p:cNvSpPr txBox="1">
              <a:spLocks/>
            </p:cNvSpPr>
            <p:nvPr/>
          </p:nvSpPr>
          <p:spPr>
            <a:xfrm>
              <a:off x="284125" y="4670087"/>
              <a:ext cx="8229600" cy="11430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en-US" sz="2000" b="1" dirty="0" smtClean="0">
                  <a:solidFill>
                    <a:srgbClr val="7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ACQUISITION </a:t>
              </a:r>
              <a:r>
                <a:rPr lang="en-US" sz="2000" b="1" dirty="0">
                  <a:solidFill>
                    <a:srgbClr val="7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</a:p>
            <a:p>
              <a:pPr fontAlgn="auto">
                <a:spcAft>
                  <a:spcPts val="0"/>
                </a:spcAft>
                <a:defRPr/>
              </a:pPr>
              <a:endParaRPr lang="en-US" sz="2000" b="1" dirty="0">
                <a:solidFill>
                  <a:srgbClr val="0000FF"/>
                </a:solidFill>
                <a:latin typeface="Corbel"/>
                <a:cs typeface="Corbel"/>
              </a:endParaRPr>
            </a:p>
          </p:txBody>
        </p:sp>
        <p:sp>
          <p:nvSpPr>
            <p:cNvPr id="24" name="Rettangolo 12"/>
            <p:cNvSpPr/>
            <p:nvPr/>
          </p:nvSpPr>
          <p:spPr>
            <a:xfrm>
              <a:off x="1999868" y="4987002"/>
              <a:ext cx="4712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b="1" i="1" dirty="0" smtClean="0">
                  <a:solidFill>
                    <a:srgbClr val="CC0099"/>
                  </a:solidFill>
                  <a:latin typeface="Corbel"/>
                  <a:ea typeface="+mn-ea"/>
                  <a:cs typeface="Corbel"/>
                </a:rPr>
                <a:t> </a:t>
              </a:r>
              <a:r>
                <a:rPr lang="pl-PL" b="1" dirty="0" err="1" smtClean="0">
                  <a:solidFill>
                    <a:srgbClr val="7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</a:t>
              </a:r>
              <a:r>
                <a:rPr lang="it-IT" b="1" dirty="0" smtClean="0">
                  <a:solidFill>
                    <a:srgbClr val="7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ully </a:t>
              </a:r>
              <a:r>
                <a:rPr lang="pl-PL" b="1" dirty="0" smtClean="0">
                  <a:solidFill>
                    <a:srgbClr val="7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r>
                <a:rPr lang="it-IT" b="1" dirty="0" smtClean="0">
                  <a:solidFill>
                    <a:srgbClr val="7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igital </a:t>
              </a:r>
              <a:r>
                <a:rPr lang="pl-PL" b="1" dirty="0" err="1" smtClean="0">
                  <a:solidFill>
                    <a:srgbClr val="7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lang="it-IT" b="1" dirty="0" smtClean="0">
                  <a:solidFill>
                    <a:srgbClr val="7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pproach</a:t>
              </a:r>
              <a:r>
                <a:rPr lang="it-IT" b="1" dirty="0">
                  <a:solidFill>
                    <a:srgbClr val="7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TRIGGERLESS</a:t>
              </a:r>
            </a:p>
          </p:txBody>
        </p:sp>
      </p:grpSp>
      <p:sp>
        <p:nvSpPr>
          <p:cNvPr id="25" name="Rectangle 42"/>
          <p:cNvSpPr/>
          <p:nvPr/>
        </p:nvSpPr>
        <p:spPr>
          <a:xfrm>
            <a:off x="454803" y="6060866"/>
            <a:ext cx="84406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&gt;10 kHz/crystal, 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&gt;600 kHz total, 10 ns clock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Unique opportunity for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srgbClr val="FFFFFF"/>
                </a:solidFill>
                <a:latin typeface="Symbol" panose="05050102010706020507" pitchFamily="18" charset="2"/>
                <a:ea typeface="+mn-ea"/>
                <a:cs typeface="Symbol" charset="2"/>
              </a:rPr>
              <a:t>g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-coincidences </a:t>
            </a:r>
            <a:r>
              <a:rPr lang="en-US" sz="16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over 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several </a:t>
            </a:r>
            <a:r>
              <a:rPr lang="en-US" sz="1600" b="1" dirty="0" err="1">
                <a:solidFill>
                  <a:srgbClr val="FFFFFF"/>
                </a:solidFill>
                <a:latin typeface="Symbol" panose="05050102010706020507" pitchFamily="18" charset="2"/>
                <a:ea typeface="+mn-ea"/>
                <a:cs typeface="Symbol" charset="2"/>
              </a:rPr>
              <a:t>m</a:t>
            </a:r>
            <a:r>
              <a:rPr lang="en-US" sz="1600" b="1" dirty="0" err="1">
                <a:solidFill>
                  <a:srgbClr val="FFFFFF"/>
                </a:solidFill>
                <a:latin typeface="Arial"/>
                <a:ea typeface="+mn-ea"/>
                <a:cs typeface="+mn-cs"/>
              </a:rPr>
              <a:t>s</a:t>
            </a:r>
            <a:r>
              <a:rPr lang="en-US" sz="1600" b="1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time window</a:t>
            </a:r>
          </a:p>
        </p:txBody>
      </p:sp>
      <p:sp>
        <p:nvSpPr>
          <p:cNvPr id="26" name="Ovale 25"/>
          <p:cNvSpPr/>
          <p:nvPr/>
        </p:nvSpPr>
        <p:spPr>
          <a:xfrm>
            <a:off x="2843808" y="1484784"/>
            <a:ext cx="1296144" cy="57606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05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po 48"/>
          <p:cNvGrpSpPr/>
          <p:nvPr/>
        </p:nvGrpSpPr>
        <p:grpSpPr>
          <a:xfrm>
            <a:off x="970702" y="283716"/>
            <a:ext cx="7932562" cy="5801264"/>
            <a:chOff x="970702" y="283716"/>
            <a:chExt cx="7932562" cy="5801264"/>
          </a:xfrm>
        </p:grpSpPr>
        <p:grpSp>
          <p:nvGrpSpPr>
            <p:cNvPr id="86" name="Gruppo 85"/>
            <p:cNvGrpSpPr/>
            <p:nvPr/>
          </p:nvGrpSpPr>
          <p:grpSpPr>
            <a:xfrm>
              <a:off x="970702" y="283716"/>
              <a:ext cx="7932562" cy="5801264"/>
              <a:chOff x="970702" y="283716"/>
              <a:chExt cx="7932558" cy="5801264"/>
            </a:xfrm>
          </p:grpSpPr>
          <p:grpSp>
            <p:nvGrpSpPr>
              <p:cNvPr id="50" name="Grupa 49"/>
              <p:cNvGrpSpPr/>
              <p:nvPr/>
            </p:nvGrpSpPr>
            <p:grpSpPr>
              <a:xfrm>
                <a:off x="1122247" y="283716"/>
                <a:ext cx="7511084" cy="5801264"/>
                <a:chOff x="1187863" y="-23583"/>
                <a:chExt cx="8592719" cy="6126163"/>
              </a:xfrm>
            </p:grpSpPr>
            <p:grpSp>
              <p:nvGrpSpPr>
                <p:cNvPr id="72" name="Grupa 71"/>
                <p:cNvGrpSpPr/>
                <p:nvPr/>
              </p:nvGrpSpPr>
              <p:grpSpPr>
                <a:xfrm>
                  <a:off x="1187863" y="-23583"/>
                  <a:ext cx="8592719" cy="6126163"/>
                  <a:chOff x="1107970" y="204810"/>
                  <a:chExt cx="8592719" cy="6126163"/>
                </a:xfrm>
              </p:grpSpPr>
              <p:sp>
                <p:nvSpPr>
                  <p:cNvPr id="3" name="Prostokąt 49"/>
                  <p:cNvSpPr>
                    <a:spLocks noChangeArrowheads="1"/>
                  </p:cNvSpPr>
                  <p:nvPr/>
                </p:nvSpPr>
                <p:spPr bwMode="auto">
                  <a:xfrm>
                    <a:off x="1113901" y="204810"/>
                    <a:ext cx="8586788" cy="61261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4" name="Obraz 4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163" b="12035"/>
                  <a:stretch>
                    <a:fillRect/>
                  </a:stretch>
                </p:blipFill>
                <p:spPr bwMode="auto">
                  <a:xfrm>
                    <a:off x="6845702" y="311320"/>
                    <a:ext cx="2690383" cy="18140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" name="Obraz 3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346" b="7314"/>
                  <a:stretch>
                    <a:fillRect/>
                  </a:stretch>
                </p:blipFill>
                <p:spPr bwMode="auto">
                  <a:xfrm>
                    <a:off x="4585652" y="1405731"/>
                    <a:ext cx="2747345" cy="19113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" name="Obraz 2"/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34" b="7684"/>
                  <a:stretch>
                    <a:fillRect/>
                  </a:stretch>
                </p:blipFill>
                <p:spPr bwMode="auto">
                  <a:xfrm>
                    <a:off x="2573608" y="2644142"/>
                    <a:ext cx="3001571" cy="19037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" name="Obraz 1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402" r="-7402" b="7880"/>
                  <a:stretch>
                    <a:fillRect/>
                  </a:stretch>
                </p:blipFill>
                <p:spPr bwMode="auto">
                  <a:xfrm>
                    <a:off x="1177577" y="4307994"/>
                    <a:ext cx="3134298" cy="18996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" name="Prostokąt 15"/>
                  <p:cNvSpPr>
                    <a:spLocks noChangeArrowheads="1"/>
                  </p:cNvSpPr>
                  <p:nvPr/>
                </p:nvSpPr>
                <p:spPr bwMode="auto">
                  <a:xfrm>
                    <a:off x="1314830" y="5884171"/>
                    <a:ext cx="567076" cy="45719"/>
                  </a:xfrm>
                  <a:prstGeom prst="rect">
                    <a:avLst/>
                  </a:prstGeom>
                  <a:noFill/>
                  <a:ln w="9525" algn="ctr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Prostokąt 1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276857" y="5857130"/>
                    <a:ext cx="371476" cy="42200"/>
                  </a:xfrm>
                  <a:prstGeom prst="rect">
                    <a:avLst/>
                  </a:prstGeom>
                  <a:noFill/>
                  <a:ln w="6350" algn="ctr">
                    <a:solidFill>
                      <a:schemeClr val="bg2">
                        <a:alpha val="5098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Prostokąt 19"/>
                  <p:cNvSpPr>
                    <a:spLocks noChangeArrowheads="1"/>
                  </p:cNvSpPr>
                  <p:nvPr/>
                </p:nvSpPr>
                <p:spPr bwMode="auto">
                  <a:xfrm>
                    <a:off x="1677495" y="5095823"/>
                    <a:ext cx="92315" cy="13372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Prostokąt 20"/>
                  <p:cNvSpPr>
                    <a:spLocks noChangeArrowheads="1"/>
                  </p:cNvSpPr>
                  <p:nvPr/>
                </p:nvSpPr>
                <p:spPr bwMode="auto">
                  <a:xfrm>
                    <a:off x="1367579" y="5581900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Prostokąt 21"/>
                  <p:cNvSpPr>
                    <a:spLocks noChangeArrowheads="1"/>
                  </p:cNvSpPr>
                  <p:nvPr/>
                </p:nvSpPr>
                <p:spPr bwMode="auto">
                  <a:xfrm>
                    <a:off x="1685122" y="6037106"/>
                    <a:ext cx="92315" cy="4762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Prostokąt 22"/>
                  <p:cNvSpPr>
                    <a:spLocks noChangeArrowheads="1"/>
                  </p:cNvSpPr>
                  <p:nvPr/>
                </p:nvSpPr>
                <p:spPr bwMode="auto">
                  <a:xfrm>
                    <a:off x="1416437" y="6040155"/>
                    <a:ext cx="92315" cy="4762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Prostokąt 23"/>
                  <p:cNvSpPr>
                    <a:spLocks noChangeArrowheads="1"/>
                  </p:cNvSpPr>
                  <p:nvPr/>
                </p:nvSpPr>
                <p:spPr bwMode="auto">
                  <a:xfrm>
                    <a:off x="1285593" y="5811027"/>
                    <a:ext cx="46157" cy="13440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Prostokąt 24"/>
                  <p:cNvSpPr>
                    <a:spLocks noChangeArrowheads="1"/>
                  </p:cNvSpPr>
                  <p:nvPr/>
                </p:nvSpPr>
                <p:spPr bwMode="auto">
                  <a:xfrm>
                    <a:off x="1862374" y="5876914"/>
                    <a:ext cx="46157" cy="13440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Prostokąt 25"/>
                  <p:cNvSpPr>
                    <a:spLocks noChangeArrowheads="1"/>
                  </p:cNvSpPr>
                  <p:nvPr/>
                </p:nvSpPr>
                <p:spPr bwMode="auto">
                  <a:xfrm>
                    <a:off x="2387209" y="5558087"/>
                    <a:ext cx="46157" cy="13440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Prostokąt 26"/>
                  <p:cNvSpPr>
                    <a:spLocks noChangeArrowheads="1"/>
                  </p:cNvSpPr>
                  <p:nvPr/>
                </p:nvSpPr>
                <p:spPr bwMode="auto">
                  <a:xfrm>
                    <a:off x="2210244" y="5752854"/>
                    <a:ext cx="92315" cy="4762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Prostokąt 27"/>
                  <p:cNvSpPr>
                    <a:spLocks noChangeArrowheads="1"/>
                  </p:cNvSpPr>
                  <p:nvPr/>
                </p:nvSpPr>
                <p:spPr bwMode="auto">
                  <a:xfrm>
                    <a:off x="2561262" y="5558088"/>
                    <a:ext cx="92315" cy="4762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Prostokąt 28"/>
                  <p:cNvSpPr>
                    <a:spLocks noChangeArrowheads="1"/>
                  </p:cNvSpPr>
                  <p:nvPr/>
                </p:nvSpPr>
                <p:spPr bwMode="auto">
                  <a:xfrm>
                    <a:off x="1445980" y="5671544"/>
                    <a:ext cx="33229" cy="252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pole tekstowe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96726" y="5451823"/>
                    <a:ext cx="32548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C00000"/>
                        </a:solidFill>
                        <a:ea typeface="+mn-ea"/>
                        <a:cs typeface="+mn-cs"/>
                      </a:rPr>
                      <a:t>8</a:t>
                    </a:r>
                  </a:p>
                </p:txBody>
              </p:sp>
              <p:sp>
                <p:nvSpPr>
                  <p:cNvPr id="26" name="Prostokąt 29"/>
                  <p:cNvSpPr>
                    <a:spLocks noChangeArrowheads="1"/>
                  </p:cNvSpPr>
                  <p:nvPr/>
                </p:nvSpPr>
                <p:spPr bwMode="auto">
                  <a:xfrm>
                    <a:off x="1780919" y="5004121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pole tekstowe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1563" y="4895051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C00000"/>
                        </a:solidFill>
                        <a:ea typeface="+mn-ea"/>
                        <a:cs typeface="+mn-cs"/>
                      </a:rPr>
                      <a:t>20</a:t>
                    </a:r>
                  </a:p>
                </p:txBody>
              </p:sp>
              <p:sp>
                <p:nvSpPr>
                  <p:cNvPr id="28" name="Prostokąt 31"/>
                  <p:cNvSpPr>
                    <a:spLocks noChangeArrowheads="1"/>
                  </p:cNvSpPr>
                  <p:nvPr/>
                </p:nvSpPr>
                <p:spPr bwMode="auto">
                  <a:xfrm>
                    <a:off x="2055012" y="4635444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Prostokąt 32"/>
                  <p:cNvSpPr>
                    <a:spLocks noChangeArrowheads="1"/>
                  </p:cNvSpPr>
                  <p:nvPr/>
                </p:nvSpPr>
                <p:spPr bwMode="auto">
                  <a:xfrm>
                    <a:off x="3170793" y="5006179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pole tekstowe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9777" y="4504943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>
                        <a:solidFill>
                          <a:srgbClr val="C00000"/>
                        </a:solidFill>
                        <a:ea typeface="+mn-ea"/>
                        <a:cs typeface="+mn-cs"/>
                      </a:rPr>
                      <a:t>28</a:t>
                    </a:r>
                  </a:p>
                </p:txBody>
              </p:sp>
              <p:sp>
                <p:nvSpPr>
                  <p:cNvPr id="31" name="Prostokąt 34"/>
                  <p:cNvSpPr>
                    <a:spLocks noChangeArrowheads="1"/>
                  </p:cNvSpPr>
                  <p:nvPr/>
                </p:nvSpPr>
                <p:spPr bwMode="auto">
                  <a:xfrm>
                    <a:off x="2210245" y="4443625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Prostokąt 35"/>
                  <p:cNvSpPr>
                    <a:spLocks noChangeArrowheads="1"/>
                  </p:cNvSpPr>
                  <p:nvPr/>
                </p:nvSpPr>
                <p:spPr bwMode="auto">
                  <a:xfrm>
                    <a:off x="2548766" y="4190774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Prostokąt 36"/>
                  <p:cNvSpPr>
                    <a:spLocks noChangeArrowheads="1"/>
                  </p:cNvSpPr>
                  <p:nvPr/>
                </p:nvSpPr>
                <p:spPr bwMode="auto">
                  <a:xfrm>
                    <a:off x="3529057" y="3375211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Prostokąt 37"/>
                  <p:cNvSpPr>
                    <a:spLocks noChangeArrowheads="1"/>
                  </p:cNvSpPr>
                  <p:nvPr/>
                </p:nvSpPr>
                <p:spPr bwMode="auto">
                  <a:xfrm>
                    <a:off x="3314674" y="3596000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Prostokąt 38"/>
                  <p:cNvSpPr>
                    <a:spLocks noChangeArrowheads="1"/>
                  </p:cNvSpPr>
                  <p:nvPr/>
                </p:nvSpPr>
                <p:spPr bwMode="auto">
                  <a:xfrm>
                    <a:off x="3751140" y="4614010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Prostokąt 39"/>
                  <p:cNvSpPr>
                    <a:spLocks noChangeArrowheads="1"/>
                  </p:cNvSpPr>
                  <p:nvPr/>
                </p:nvSpPr>
                <p:spPr bwMode="auto">
                  <a:xfrm>
                    <a:off x="3527926" y="4812723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Prostokąt 41"/>
                  <p:cNvSpPr>
                    <a:spLocks noChangeArrowheads="1"/>
                  </p:cNvSpPr>
                  <p:nvPr/>
                </p:nvSpPr>
                <p:spPr bwMode="auto">
                  <a:xfrm>
                    <a:off x="4917648" y="3946066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Prostokąt 42"/>
                  <p:cNvSpPr>
                    <a:spLocks noChangeArrowheads="1"/>
                  </p:cNvSpPr>
                  <p:nvPr/>
                </p:nvSpPr>
                <p:spPr bwMode="auto">
                  <a:xfrm>
                    <a:off x="5355575" y="3592411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Prostokąt 43"/>
                  <p:cNvSpPr>
                    <a:spLocks noChangeArrowheads="1"/>
                  </p:cNvSpPr>
                  <p:nvPr/>
                </p:nvSpPr>
                <p:spPr bwMode="auto">
                  <a:xfrm>
                    <a:off x="4917648" y="2327980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Prostokąt 44"/>
                  <p:cNvSpPr>
                    <a:spLocks noChangeArrowheads="1"/>
                  </p:cNvSpPr>
                  <p:nvPr/>
                </p:nvSpPr>
                <p:spPr bwMode="auto">
                  <a:xfrm>
                    <a:off x="5388317" y="2067730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pole tekstowe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46574" y="1926614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C00000"/>
                        </a:solidFill>
                        <a:ea typeface="+mn-ea"/>
                        <a:cs typeface="+mn-cs"/>
                      </a:rPr>
                      <a:t>82</a:t>
                    </a:r>
                  </a:p>
                </p:txBody>
              </p:sp>
              <p:sp>
                <p:nvSpPr>
                  <p:cNvPr id="44" name="Prostokąt 46"/>
                  <p:cNvSpPr>
                    <a:spLocks noChangeArrowheads="1"/>
                  </p:cNvSpPr>
                  <p:nvPr/>
                </p:nvSpPr>
                <p:spPr bwMode="auto">
                  <a:xfrm>
                    <a:off x="6882753" y="2529726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Prostokąt 47"/>
                  <p:cNvSpPr>
                    <a:spLocks noChangeArrowheads="1"/>
                  </p:cNvSpPr>
                  <p:nvPr/>
                </p:nvSpPr>
                <p:spPr bwMode="auto">
                  <a:xfrm>
                    <a:off x="6882753" y="1372300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Prostokąt 48"/>
                  <p:cNvSpPr>
                    <a:spLocks noChangeArrowheads="1"/>
                  </p:cNvSpPr>
                  <p:nvPr/>
                </p:nvSpPr>
                <p:spPr bwMode="auto">
                  <a:xfrm>
                    <a:off x="7579920" y="2082536"/>
                    <a:ext cx="79609" cy="11249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Dowolny kształt 66"/>
                  <p:cNvSpPr/>
                  <p:nvPr/>
                </p:nvSpPr>
                <p:spPr bwMode="auto">
                  <a:xfrm>
                    <a:off x="6073766" y="311321"/>
                    <a:ext cx="3171526" cy="1615294"/>
                  </a:xfrm>
                  <a:custGeom>
                    <a:avLst/>
                    <a:gdLst>
                      <a:gd name="connsiteX0" fmla="*/ 0 w 3211174"/>
                      <a:gd name="connsiteY0" fmla="*/ 1496291 h 1506726"/>
                      <a:gd name="connsiteX1" fmla="*/ 118753 w 3211174"/>
                      <a:gd name="connsiteY1" fmla="*/ 1413164 h 1506726"/>
                      <a:gd name="connsiteX2" fmla="*/ 154379 w 3211174"/>
                      <a:gd name="connsiteY2" fmla="*/ 1401288 h 1506726"/>
                      <a:gd name="connsiteX3" fmla="*/ 190005 w 3211174"/>
                      <a:gd name="connsiteY3" fmla="*/ 1389413 h 1506726"/>
                      <a:gd name="connsiteX4" fmla="*/ 201880 w 3211174"/>
                      <a:gd name="connsiteY4" fmla="*/ 1353787 h 1506726"/>
                      <a:gd name="connsiteX5" fmla="*/ 273132 w 3211174"/>
                      <a:gd name="connsiteY5" fmla="*/ 1306286 h 1506726"/>
                      <a:gd name="connsiteX6" fmla="*/ 308758 w 3211174"/>
                      <a:gd name="connsiteY6" fmla="*/ 1270660 h 1506726"/>
                      <a:gd name="connsiteX7" fmla="*/ 320634 w 3211174"/>
                      <a:gd name="connsiteY7" fmla="*/ 1235034 h 1506726"/>
                      <a:gd name="connsiteX8" fmla="*/ 391885 w 3211174"/>
                      <a:gd name="connsiteY8" fmla="*/ 1211283 h 1506726"/>
                      <a:gd name="connsiteX9" fmla="*/ 522514 w 3211174"/>
                      <a:gd name="connsiteY9" fmla="*/ 1187532 h 1506726"/>
                      <a:gd name="connsiteX10" fmla="*/ 581891 w 3211174"/>
                      <a:gd name="connsiteY10" fmla="*/ 1140031 h 1506726"/>
                      <a:gd name="connsiteX11" fmla="*/ 617517 w 3211174"/>
                      <a:gd name="connsiteY11" fmla="*/ 1128156 h 1506726"/>
                      <a:gd name="connsiteX12" fmla="*/ 688769 w 3211174"/>
                      <a:gd name="connsiteY12" fmla="*/ 1080655 h 1506726"/>
                      <a:gd name="connsiteX13" fmla="*/ 724395 w 3211174"/>
                      <a:gd name="connsiteY13" fmla="*/ 1056904 h 1506726"/>
                      <a:gd name="connsiteX14" fmla="*/ 760021 w 3211174"/>
                      <a:gd name="connsiteY14" fmla="*/ 1045029 h 1506726"/>
                      <a:gd name="connsiteX15" fmla="*/ 819397 w 3211174"/>
                      <a:gd name="connsiteY15" fmla="*/ 997527 h 1506726"/>
                      <a:gd name="connsiteX16" fmla="*/ 855023 w 3211174"/>
                      <a:gd name="connsiteY16" fmla="*/ 961901 h 1506726"/>
                      <a:gd name="connsiteX17" fmla="*/ 961901 w 3211174"/>
                      <a:gd name="connsiteY17" fmla="*/ 902525 h 1506726"/>
                      <a:gd name="connsiteX18" fmla="*/ 997527 w 3211174"/>
                      <a:gd name="connsiteY18" fmla="*/ 878774 h 1506726"/>
                      <a:gd name="connsiteX19" fmla="*/ 1045028 w 3211174"/>
                      <a:gd name="connsiteY19" fmla="*/ 807522 h 1506726"/>
                      <a:gd name="connsiteX20" fmla="*/ 1116280 w 3211174"/>
                      <a:gd name="connsiteY20" fmla="*/ 771896 h 1506726"/>
                      <a:gd name="connsiteX21" fmla="*/ 1223158 w 3211174"/>
                      <a:gd name="connsiteY21" fmla="*/ 724395 h 1506726"/>
                      <a:gd name="connsiteX22" fmla="*/ 1258784 w 3211174"/>
                      <a:gd name="connsiteY22" fmla="*/ 712519 h 1506726"/>
                      <a:gd name="connsiteX23" fmla="*/ 1330036 w 3211174"/>
                      <a:gd name="connsiteY23" fmla="*/ 665018 h 1506726"/>
                      <a:gd name="connsiteX24" fmla="*/ 1389413 w 3211174"/>
                      <a:gd name="connsiteY24" fmla="*/ 605642 h 1506726"/>
                      <a:gd name="connsiteX25" fmla="*/ 1496291 w 3211174"/>
                      <a:gd name="connsiteY25" fmla="*/ 570016 h 1506726"/>
                      <a:gd name="connsiteX26" fmla="*/ 1531917 w 3211174"/>
                      <a:gd name="connsiteY26" fmla="*/ 558140 h 1506726"/>
                      <a:gd name="connsiteX27" fmla="*/ 1638795 w 3211174"/>
                      <a:gd name="connsiteY27" fmla="*/ 510639 h 1506726"/>
                      <a:gd name="connsiteX28" fmla="*/ 1698171 w 3211174"/>
                      <a:gd name="connsiteY28" fmla="*/ 498764 h 1506726"/>
                      <a:gd name="connsiteX29" fmla="*/ 1769423 w 3211174"/>
                      <a:gd name="connsiteY29" fmla="*/ 475013 h 1506726"/>
                      <a:gd name="connsiteX30" fmla="*/ 1828800 w 3211174"/>
                      <a:gd name="connsiteY30" fmla="*/ 415636 h 1506726"/>
                      <a:gd name="connsiteX31" fmla="*/ 1864426 w 3211174"/>
                      <a:gd name="connsiteY31" fmla="*/ 380010 h 1506726"/>
                      <a:gd name="connsiteX32" fmla="*/ 2030680 w 3211174"/>
                      <a:gd name="connsiteY32" fmla="*/ 344384 h 1506726"/>
                      <a:gd name="connsiteX33" fmla="*/ 2113808 w 3211174"/>
                      <a:gd name="connsiteY33" fmla="*/ 332509 h 1506726"/>
                      <a:gd name="connsiteX34" fmla="*/ 2232561 w 3211174"/>
                      <a:gd name="connsiteY34" fmla="*/ 296883 h 1506726"/>
                      <a:gd name="connsiteX35" fmla="*/ 2268187 w 3211174"/>
                      <a:gd name="connsiteY35" fmla="*/ 285008 h 1506726"/>
                      <a:gd name="connsiteX36" fmla="*/ 2303813 w 3211174"/>
                      <a:gd name="connsiteY36" fmla="*/ 261257 h 1506726"/>
                      <a:gd name="connsiteX37" fmla="*/ 2339439 w 3211174"/>
                      <a:gd name="connsiteY37" fmla="*/ 249382 h 1506726"/>
                      <a:gd name="connsiteX38" fmla="*/ 2375065 w 3211174"/>
                      <a:gd name="connsiteY38" fmla="*/ 213756 h 1506726"/>
                      <a:gd name="connsiteX39" fmla="*/ 2446317 w 3211174"/>
                      <a:gd name="connsiteY39" fmla="*/ 178130 h 1506726"/>
                      <a:gd name="connsiteX40" fmla="*/ 2481943 w 3211174"/>
                      <a:gd name="connsiteY40" fmla="*/ 154379 h 1506726"/>
                      <a:gd name="connsiteX41" fmla="*/ 2517569 w 3211174"/>
                      <a:gd name="connsiteY41" fmla="*/ 142504 h 1506726"/>
                      <a:gd name="connsiteX42" fmla="*/ 2588821 w 3211174"/>
                      <a:gd name="connsiteY42" fmla="*/ 95003 h 1506726"/>
                      <a:gd name="connsiteX43" fmla="*/ 2624447 w 3211174"/>
                      <a:gd name="connsiteY43" fmla="*/ 71252 h 1506726"/>
                      <a:gd name="connsiteX44" fmla="*/ 2826327 w 3211174"/>
                      <a:gd name="connsiteY44" fmla="*/ 35626 h 1506726"/>
                      <a:gd name="connsiteX45" fmla="*/ 3040083 w 3211174"/>
                      <a:gd name="connsiteY45" fmla="*/ 11875 h 1506726"/>
                      <a:gd name="connsiteX46" fmla="*/ 3099459 w 3211174"/>
                      <a:gd name="connsiteY46" fmla="*/ 0 h 1506726"/>
                      <a:gd name="connsiteX47" fmla="*/ 3194462 w 3211174"/>
                      <a:gd name="connsiteY47" fmla="*/ 11875 h 1506726"/>
                      <a:gd name="connsiteX48" fmla="*/ 3170711 w 3211174"/>
                      <a:gd name="connsiteY48" fmla="*/ 83127 h 1506726"/>
                      <a:gd name="connsiteX49" fmla="*/ 3135085 w 3211174"/>
                      <a:gd name="connsiteY49" fmla="*/ 95003 h 1506726"/>
                      <a:gd name="connsiteX50" fmla="*/ 3051958 w 3211174"/>
                      <a:gd name="connsiteY50" fmla="*/ 118753 h 1506726"/>
                      <a:gd name="connsiteX51" fmla="*/ 2980706 w 3211174"/>
                      <a:gd name="connsiteY51" fmla="*/ 178130 h 1506726"/>
                      <a:gd name="connsiteX52" fmla="*/ 2909454 w 3211174"/>
                      <a:gd name="connsiteY52" fmla="*/ 190005 h 1506726"/>
                      <a:gd name="connsiteX53" fmla="*/ 2660072 w 3211174"/>
                      <a:gd name="connsiteY53" fmla="*/ 249382 h 1506726"/>
                      <a:gd name="connsiteX54" fmla="*/ 2612571 w 3211174"/>
                      <a:gd name="connsiteY54" fmla="*/ 296883 h 1506726"/>
                      <a:gd name="connsiteX55" fmla="*/ 2576945 w 3211174"/>
                      <a:gd name="connsiteY55" fmla="*/ 332509 h 1506726"/>
                      <a:gd name="connsiteX56" fmla="*/ 2541319 w 3211174"/>
                      <a:gd name="connsiteY56" fmla="*/ 344384 h 1506726"/>
                      <a:gd name="connsiteX57" fmla="*/ 2398815 w 3211174"/>
                      <a:gd name="connsiteY57" fmla="*/ 356260 h 1506726"/>
                      <a:gd name="connsiteX58" fmla="*/ 2327563 w 3211174"/>
                      <a:gd name="connsiteY58" fmla="*/ 391886 h 1506726"/>
                      <a:gd name="connsiteX59" fmla="*/ 2256311 w 3211174"/>
                      <a:gd name="connsiteY59" fmla="*/ 415636 h 1506726"/>
                      <a:gd name="connsiteX60" fmla="*/ 2220685 w 3211174"/>
                      <a:gd name="connsiteY60" fmla="*/ 427512 h 1506726"/>
                      <a:gd name="connsiteX61" fmla="*/ 2185059 w 3211174"/>
                      <a:gd name="connsiteY61" fmla="*/ 451262 h 1506726"/>
                      <a:gd name="connsiteX62" fmla="*/ 2173184 w 3211174"/>
                      <a:gd name="connsiteY62" fmla="*/ 486888 h 1506726"/>
                      <a:gd name="connsiteX63" fmla="*/ 2161309 w 3211174"/>
                      <a:gd name="connsiteY63" fmla="*/ 534390 h 1506726"/>
                      <a:gd name="connsiteX64" fmla="*/ 2090057 w 3211174"/>
                      <a:gd name="connsiteY64" fmla="*/ 558140 h 1506726"/>
                      <a:gd name="connsiteX65" fmla="*/ 2006930 w 3211174"/>
                      <a:gd name="connsiteY65" fmla="*/ 581891 h 1506726"/>
                      <a:gd name="connsiteX66" fmla="*/ 1959428 w 3211174"/>
                      <a:gd name="connsiteY66" fmla="*/ 653143 h 1506726"/>
                      <a:gd name="connsiteX67" fmla="*/ 1888176 w 3211174"/>
                      <a:gd name="connsiteY67" fmla="*/ 676893 h 1506726"/>
                      <a:gd name="connsiteX68" fmla="*/ 1852550 w 3211174"/>
                      <a:gd name="connsiteY68" fmla="*/ 688769 h 1506726"/>
                      <a:gd name="connsiteX69" fmla="*/ 1840675 w 3211174"/>
                      <a:gd name="connsiteY69" fmla="*/ 724395 h 1506726"/>
                      <a:gd name="connsiteX70" fmla="*/ 1805049 w 3211174"/>
                      <a:gd name="connsiteY70" fmla="*/ 748145 h 1506726"/>
                      <a:gd name="connsiteX71" fmla="*/ 1721922 w 3211174"/>
                      <a:gd name="connsiteY71" fmla="*/ 771896 h 1506726"/>
                      <a:gd name="connsiteX72" fmla="*/ 1686296 w 3211174"/>
                      <a:gd name="connsiteY72" fmla="*/ 783771 h 1506726"/>
                      <a:gd name="connsiteX73" fmla="*/ 1626919 w 3211174"/>
                      <a:gd name="connsiteY73" fmla="*/ 831273 h 1506726"/>
                      <a:gd name="connsiteX74" fmla="*/ 1567543 w 3211174"/>
                      <a:gd name="connsiteY74" fmla="*/ 878774 h 1506726"/>
                      <a:gd name="connsiteX75" fmla="*/ 1531917 w 3211174"/>
                      <a:gd name="connsiteY75" fmla="*/ 902525 h 1506726"/>
                      <a:gd name="connsiteX76" fmla="*/ 1508166 w 3211174"/>
                      <a:gd name="connsiteY76" fmla="*/ 938151 h 1506726"/>
                      <a:gd name="connsiteX77" fmla="*/ 1436914 w 3211174"/>
                      <a:gd name="connsiteY77" fmla="*/ 961901 h 1506726"/>
                      <a:gd name="connsiteX78" fmla="*/ 1365662 w 3211174"/>
                      <a:gd name="connsiteY78" fmla="*/ 1009403 h 1506726"/>
                      <a:gd name="connsiteX79" fmla="*/ 1306285 w 3211174"/>
                      <a:gd name="connsiteY79" fmla="*/ 1080655 h 1506726"/>
                      <a:gd name="connsiteX80" fmla="*/ 1294410 w 3211174"/>
                      <a:gd name="connsiteY80" fmla="*/ 1116281 h 1506726"/>
                      <a:gd name="connsiteX81" fmla="*/ 1175657 w 3211174"/>
                      <a:gd name="connsiteY81" fmla="*/ 1151906 h 1506726"/>
                      <a:gd name="connsiteX82" fmla="*/ 1104405 w 3211174"/>
                      <a:gd name="connsiteY82" fmla="*/ 1175657 h 1506726"/>
                      <a:gd name="connsiteX83" fmla="*/ 1068779 w 3211174"/>
                      <a:gd name="connsiteY83" fmla="*/ 1187532 h 1506726"/>
                      <a:gd name="connsiteX84" fmla="*/ 1033153 w 3211174"/>
                      <a:gd name="connsiteY84" fmla="*/ 1211283 h 1506726"/>
                      <a:gd name="connsiteX85" fmla="*/ 878774 w 3211174"/>
                      <a:gd name="connsiteY85" fmla="*/ 1246909 h 1506726"/>
                      <a:gd name="connsiteX86" fmla="*/ 831272 w 3211174"/>
                      <a:gd name="connsiteY86" fmla="*/ 1258784 h 1506726"/>
                      <a:gd name="connsiteX87" fmla="*/ 771896 w 3211174"/>
                      <a:gd name="connsiteY87" fmla="*/ 1270660 h 1506726"/>
                      <a:gd name="connsiteX88" fmla="*/ 736270 w 3211174"/>
                      <a:gd name="connsiteY88" fmla="*/ 1282535 h 1506726"/>
                      <a:gd name="connsiteX89" fmla="*/ 593766 w 3211174"/>
                      <a:gd name="connsiteY89" fmla="*/ 1294410 h 1506726"/>
                      <a:gd name="connsiteX90" fmla="*/ 486888 w 3211174"/>
                      <a:gd name="connsiteY90" fmla="*/ 1353787 h 1506726"/>
                      <a:gd name="connsiteX91" fmla="*/ 451262 w 3211174"/>
                      <a:gd name="connsiteY91" fmla="*/ 1377538 h 1506726"/>
                      <a:gd name="connsiteX92" fmla="*/ 368135 w 3211174"/>
                      <a:gd name="connsiteY92" fmla="*/ 1401288 h 1506726"/>
                      <a:gd name="connsiteX93" fmla="*/ 273132 w 3211174"/>
                      <a:gd name="connsiteY93" fmla="*/ 1425039 h 1506726"/>
                      <a:gd name="connsiteX94" fmla="*/ 201880 w 3211174"/>
                      <a:gd name="connsiteY94" fmla="*/ 1496291 h 1506726"/>
                      <a:gd name="connsiteX95" fmla="*/ 0 w 3211174"/>
                      <a:gd name="connsiteY95" fmla="*/ 1496291 h 1506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</a:cxnLst>
                    <a:rect l="l" t="t" r="r" b="b"/>
                    <a:pathLst>
                      <a:path w="3211174" h="1506726">
                        <a:moveTo>
                          <a:pt x="0" y="1496291"/>
                        </a:moveTo>
                        <a:cubicBezTo>
                          <a:pt x="63141" y="1417363"/>
                          <a:pt x="23454" y="1444930"/>
                          <a:pt x="118753" y="1413164"/>
                        </a:cubicBezTo>
                        <a:lnTo>
                          <a:pt x="154379" y="1401288"/>
                        </a:lnTo>
                        <a:lnTo>
                          <a:pt x="190005" y="1389413"/>
                        </a:lnTo>
                        <a:cubicBezTo>
                          <a:pt x="193963" y="1377538"/>
                          <a:pt x="193029" y="1362638"/>
                          <a:pt x="201880" y="1353787"/>
                        </a:cubicBezTo>
                        <a:cubicBezTo>
                          <a:pt x="222064" y="1333603"/>
                          <a:pt x="252948" y="1326470"/>
                          <a:pt x="273132" y="1306286"/>
                        </a:cubicBezTo>
                        <a:lnTo>
                          <a:pt x="308758" y="1270660"/>
                        </a:lnTo>
                        <a:cubicBezTo>
                          <a:pt x="312717" y="1258785"/>
                          <a:pt x="310448" y="1242310"/>
                          <a:pt x="320634" y="1235034"/>
                        </a:cubicBezTo>
                        <a:cubicBezTo>
                          <a:pt x="341006" y="1220483"/>
                          <a:pt x="368135" y="1219200"/>
                          <a:pt x="391885" y="1211283"/>
                        </a:cubicBezTo>
                        <a:cubicBezTo>
                          <a:pt x="457784" y="1189317"/>
                          <a:pt x="415100" y="1200959"/>
                          <a:pt x="522514" y="1187532"/>
                        </a:cubicBezTo>
                        <a:cubicBezTo>
                          <a:pt x="612061" y="1157684"/>
                          <a:pt x="505155" y="1201419"/>
                          <a:pt x="581891" y="1140031"/>
                        </a:cubicBezTo>
                        <a:cubicBezTo>
                          <a:pt x="591666" y="1132211"/>
                          <a:pt x="605642" y="1132114"/>
                          <a:pt x="617517" y="1128156"/>
                        </a:cubicBezTo>
                        <a:lnTo>
                          <a:pt x="688769" y="1080655"/>
                        </a:lnTo>
                        <a:cubicBezTo>
                          <a:pt x="700644" y="1072738"/>
                          <a:pt x="710855" y="1061417"/>
                          <a:pt x="724395" y="1056904"/>
                        </a:cubicBezTo>
                        <a:lnTo>
                          <a:pt x="760021" y="1045029"/>
                        </a:lnTo>
                        <a:cubicBezTo>
                          <a:pt x="813136" y="965355"/>
                          <a:pt x="750566" y="1043415"/>
                          <a:pt x="819397" y="997527"/>
                        </a:cubicBezTo>
                        <a:cubicBezTo>
                          <a:pt x="833371" y="988211"/>
                          <a:pt x="841766" y="972212"/>
                          <a:pt x="855023" y="961901"/>
                        </a:cubicBezTo>
                        <a:cubicBezTo>
                          <a:pt x="916274" y="914262"/>
                          <a:pt x="908148" y="920442"/>
                          <a:pt x="961901" y="902525"/>
                        </a:cubicBezTo>
                        <a:cubicBezTo>
                          <a:pt x="973776" y="894608"/>
                          <a:pt x="988129" y="889515"/>
                          <a:pt x="997527" y="878774"/>
                        </a:cubicBezTo>
                        <a:cubicBezTo>
                          <a:pt x="1016324" y="857292"/>
                          <a:pt x="1021277" y="823356"/>
                          <a:pt x="1045028" y="807522"/>
                        </a:cubicBezTo>
                        <a:cubicBezTo>
                          <a:pt x="1091069" y="776827"/>
                          <a:pt x="1067114" y="788284"/>
                          <a:pt x="1116280" y="771896"/>
                        </a:cubicBezTo>
                        <a:cubicBezTo>
                          <a:pt x="1172738" y="734257"/>
                          <a:pt x="1138364" y="752660"/>
                          <a:pt x="1223158" y="724395"/>
                        </a:cubicBezTo>
                        <a:cubicBezTo>
                          <a:pt x="1235033" y="720437"/>
                          <a:pt x="1248369" y="719463"/>
                          <a:pt x="1258784" y="712519"/>
                        </a:cubicBezTo>
                        <a:lnTo>
                          <a:pt x="1330036" y="665018"/>
                        </a:lnTo>
                        <a:cubicBezTo>
                          <a:pt x="1351704" y="632516"/>
                          <a:pt x="1351911" y="622309"/>
                          <a:pt x="1389413" y="605642"/>
                        </a:cubicBezTo>
                        <a:cubicBezTo>
                          <a:pt x="1389428" y="605635"/>
                          <a:pt x="1478470" y="575956"/>
                          <a:pt x="1496291" y="570016"/>
                        </a:cubicBezTo>
                        <a:cubicBezTo>
                          <a:pt x="1508166" y="566057"/>
                          <a:pt x="1521501" y="565083"/>
                          <a:pt x="1531917" y="558140"/>
                        </a:cubicBezTo>
                        <a:cubicBezTo>
                          <a:pt x="1574562" y="529711"/>
                          <a:pt x="1578232" y="522751"/>
                          <a:pt x="1638795" y="510639"/>
                        </a:cubicBezTo>
                        <a:cubicBezTo>
                          <a:pt x="1658587" y="506681"/>
                          <a:pt x="1678698" y="504075"/>
                          <a:pt x="1698171" y="498764"/>
                        </a:cubicBezTo>
                        <a:cubicBezTo>
                          <a:pt x="1722324" y="492177"/>
                          <a:pt x="1769423" y="475013"/>
                          <a:pt x="1769423" y="475013"/>
                        </a:cubicBezTo>
                        <a:cubicBezTo>
                          <a:pt x="1812966" y="409699"/>
                          <a:pt x="1769423" y="465117"/>
                          <a:pt x="1828800" y="415636"/>
                        </a:cubicBezTo>
                        <a:cubicBezTo>
                          <a:pt x="1841702" y="404885"/>
                          <a:pt x="1849745" y="388166"/>
                          <a:pt x="1864426" y="380010"/>
                        </a:cubicBezTo>
                        <a:cubicBezTo>
                          <a:pt x="1914371" y="352263"/>
                          <a:pt x="1976592" y="351596"/>
                          <a:pt x="2030680" y="344384"/>
                        </a:cubicBezTo>
                        <a:cubicBezTo>
                          <a:pt x="2058425" y="340685"/>
                          <a:pt x="2086269" y="337516"/>
                          <a:pt x="2113808" y="332509"/>
                        </a:cubicBezTo>
                        <a:cubicBezTo>
                          <a:pt x="2153295" y="325330"/>
                          <a:pt x="2195375" y="309278"/>
                          <a:pt x="2232561" y="296883"/>
                        </a:cubicBezTo>
                        <a:lnTo>
                          <a:pt x="2268187" y="285008"/>
                        </a:lnTo>
                        <a:cubicBezTo>
                          <a:pt x="2280062" y="277091"/>
                          <a:pt x="2291047" y="267640"/>
                          <a:pt x="2303813" y="261257"/>
                        </a:cubicBezTo>
                        <a:cubicBezTo>
                          <a:pt x="2315009" y="255659"/>
                          <a:pt x="2329024" y="256326"/>
                          <a:pt x="2339439" y="249382"/>
                        </a:cubicBezTo>
                        <a:cubicBezTo>
                          <a:pt x="2353413" y="240066"/>
                          <a:pt x="2362163" y="224507"/>
                          <a:pt x="2375065" y="213756"/>
                        </a:cubicBezTo>
                        <a:cubicBezTo>
                          <a:pt x="2405760" y="188177"/>
                          <a:pt x="2410610" y="190032"/>
                          <a:pt x="2446317" y="178130"/>
                        </a:cubicBezTo>
                        <a:cubicBezTo>
                          <a:pt x="2458192" y="170213"/>
                          <a:pt x="2469177" y="160762"/>
                          <a:pt x="2481943" y="154379"/>
                        </a:cubicBezTo>
                        <a:cubicBezTo>
                          <a:pt x="2493139" y="148781"/>
                          <a:pt x="2507154" y="149448"/>
                          <a:pt x="2517569" y="142504"/>
                        </a:cubicBezTo>
                        <a:cubicBezTo>
                          <a:pt x="2606524" y="83201"/>
                          <a:pt x="2504111" y="123239"/>
                          <a:pt x="2588821" y="95003"/>
                        </a:cubicBezTo>
                        <a:cubicBezTo>
                          <a:pt x="2600696" y="87086"/>
                          <a:pt x="2611405" y="77049"/>
                          <a:pt x="2624447" y="71252"/>
                        </a:cubicBezTo>
                        <a:cubicBezTo>
                          <a:pt x="2701748" y="36895"/>
                          <a:pt x="2732639" y="44143"/>
                          <a:pt x="2826327" y="35626"/>
                        </a:cubicBezTo>
                        <a:cubicBezTo>
                          <a:pt x="2924136" y="3024"/>
                          <a:pt x="2822232" y="33660"/>
                          <a:pt x="3040083" y="11875"/>
                        </a:cubicBezTo>
                        <a:cubicBezTo>
                          <a:pt x="3060167" y="9867"/>
                          <a:pt x="3079667" y="3958"/>
                          <a:pt x="3099459" y="0"/>
                        </a:cubicBezTo>
                        <a:cubicBezTo>
                          <a:pt x="3131127" y="3958"/>
                          <a:pt x="3165298" y="-1086"/>
                          <a:pt x="3194462" y="11875"/>
                        </a:cubicBezTo>
                        <a:cubicBezTo>
                          <a:pt x="3241231" y="32661"/>
                          <a:pt x="3175498" y="79935"/>
                          <a:pt x="3170711" y="83127"/>
                        </a:cubicBezTo>
                        <a:cubicBezTo>
                          <a:pt x="3160296" y="90071"/>
                          <a:pt x="3147121" y="91564"/>
                          <a:pt x="3135085" y="95003"/>
                        </a:cubicBezTo>
                        <a:cubicBezTo>
                          <a:pt x="3030680" y="124834"/>
                          <a:pt x="3137397" y="90274"/>
                          <a:pt x="3051958" y="118753"/>
                        </a:cubicBezTo>
                        <a:cubicBezTo>
                          <a:pt x="3035422" y="135289"/>
                          <a:pt x="3005505" y="169864"/>
                          <a:pt x="2980706" y="178130"/>
                        </a:cubicBezTo>
                        <a:cubicBezTo>
                          <a:pt x="2957863" y="185744"/>
                          <a:pt x="2933205" y="186047"/>
                          <a:pt x="2909454" y="190005"/>
                        </a:cubicBezTo>
                        <a:cubicBezTo>
                          <a:pt x="2788688" y="270515"/>
                          <a:pt x="2866683" y="235607"/>
                          <a:pt x="2660072" y="249382"/>
                        </a:cubicBezTo>
                        <a:cubicBezTo>
                          <a:pt x="2637453" y="317241"/>
                          <a:pt x="2666858" y="260692"/>
                          <a:pt x="2612571" y="296883"/>
                        </a:cubicBezTo>
                        <a:cubicBezTo>
                          <a:pt x="2598597" y="306199"/>
                          <a:pt x="2590919" y="323193"/>
                          <a:pt x="2576945" y="332509"/>
                        </a:cubicBezTo>
                        <a:cubicBezTo>
                          <a:pt x="2566530" y="339453"/>
                          <a:pt x="2553727" y="342730"/>
                          <a:pt x="2541319" y="344384"/>
                        </a:cubicBezTo>
                        <a:cubicBezTo>
                          <a:pt x="2494071" y="350684"/>
                          <a:pt x="2446316" y="352301"/>
                          <a:pt x="2398815" y="356260"/>
                        </a:cubicBezTo>
                        <a:cubicBezTo>
                          <a:pt x="2268888" y="399568"/>
                          <a:pt x="2465687" y="330498"/>
                          <a:pt x="2327563" y="391886"/>
                        </a:cubicBezTo>
                        <a:cubicBezTo>
                          <a:pt x="2304685" y="402054"/>
                          <a:pt x="2280062" y="407719"/>
                          <a:pt x="2256311" y="415636"/>
                        </a:cubicBezTo>
                        <a:cubicBezTo>
                          <a:pt x="2244436" y="419594"/>
                          <a:pt x="2231101" y="420569"/>
                          <a:pt x="2220685" y="427512"/>
                        </a:cubicBezTo>
                        <a:lnTo>
                          <a:pt x="2185059" y="451262"/>
                        </a:lnTo>
                        <a:cubicBezTo>
                          <a:pt x="2181101" y="463137"/>
                          <a:pt x="2176623" y="474852"/>
                          <a:pt x="2173184" y="486888"/>
                        </a:cubicBezTo>
                        <a:cubicBezTo>
                          <a:pt x="2168700" y="502581"/>
                          <a:pt x="2173701" y="523768"/>
                          <a:pt x="2161309" y="534390"/>
                        </a:cubicBezTo>
                        <a:cubicBezTo>
                          <a:pt x="2142301" y="550683"/>
                          <a:pt x="2114345" y="552068"/>
                          <a:pt x="2090057" y="558140"/>
                        </a:cubicBezTo>
                        <a:cubicBezTo>
                          <a:pt x="2030412" y="573052"/>
                          <a:pt x="2058040" y="564855"/>
                          <a:pt x="2006930" y="581891"/>
                        </a:cubicBezTo>
                        <a:cubicBezTo>
                          <a:pt x="1991096" y="605642"/>
                          <a:pt x="1986508" y="644117"/>
                          <a:pt x="1959428" y="653143"/>
                        </a:cubicBezTo>
                        <a:lnTo>
                          <a:pt x="1888176" y="676893"/>
                        </a:lnTo>
                        <a:lnTo>
                          <a:pt x="1852550" y="688769"/>
                        </a:lnTo>
                        <a:cubicBezTo>
                          <a:pt x="1848592" y="700644"/>
                          <a:pt x="1848495" y="714620"/>
                          <a:pt x="1840675" y="724395"/>
                        </a:cubicBezTo>
                        <a:cubicBezTo>
                          <a:pt x="1831759" y="735540"/>
                          <a:pt x="1817814" y="741762"/>
                          <a:pt x="1805049" y="748145"/>
                        </a:cubicBezTo>
                        <a:cubicBezTo>
                          <a:pt x="1786062" y="757639"/>
                          <a:pt x="1739685" y="766821"/>
                          <a:pt x="1721922" y="771896"/>
                        </a:cubicBezTo>
                        <a:cubicBezTo>
                          <a:pt x="1709886" y="775335"/>
                          <a:pt x="1698171" y="779813"/>
                          <a:pt x="1686296" y="783771"/>
                        </a:cubicBezTo>
                        <a:cubicBezTo>
                          <a:pt x="1618227" y="885873"/>
                          <a:pt x="1708864" y="765715"/>
                          <a:pt x="1626919" y="831273"/>
                        </a:cubicBezTo>
                        <a:cubicBezTo>
                          <a:pt x="1550187" y="892660"/>
                          <a:pt x="1657088" y="848927"/>
                          <a:pt x="1567543" y="878774"/>
                        </a:cubicBezTo>
                        <a:cubicBezTo>
                          <a:pt x="1555668" y="886691"/>
                          <a:pt x="1542009" y="892433"/>
                          <a:pt x="1531917" y="902525"/>
                        </a:cubicBezTo>
                        <a:cubicBezTo>
                          <a:pt x="1521825" y="912617"/>
                          <a:pt x="1520269" y="930587"/>
                          <a:pt x="1508166" y="938151"/>
                        </a:cubicBezTo>
                        <a:cubicBezTo>
                          <a:pt x="1486936" y="951420"/>
                          <a:pt x="1436914" y="961901"/>
                          <a:pt x="1436914" y="961901"/>
                        </a:cubicBezTo>
                        <a:cubicBezTo>
                          <a:pt x="1413163" y="977735"/>
                          <a:pt x="1381496" y="985652"/>
                          <a:pt x="1365662" y="1009403"/>
                        </a:cubicBezTo>
                        <a:cubicBezTo>
                          <a:pt x="1332595" y="1059003"/>
                          <a:pt x="1352003" y="1034937"/>
                          <a:pt x="1306285" y="1080655"/>
                        </a:cubicBezTo>
                        <a:cubicBezTo>
                          <a:pt x="1302327" y="1092530"/>
                          <a:pt x="1304596" y="1109005"/>
                          <a:pt x="1294410" y="1116281"/>
                        </a:cubicBezTo>
                        <a:cubicBezTo>
                          <a:pt x="1274141" y="1130759"/>
                          <a:pt x="1204115" y="1143369"/>
                          <a:pt x="1175657" y="1151906"/>
                        </a:cubicBezTo>
                        <a:cubicBezTo>
                          <a:pt x="1151677" y="1159100"/>
                          <a:pt x="1128156" y="1167740"/>
                          <a:pt x="1104405" y="1175657"/>
                        </a:cubicBezTo>
                        <a:lnTo>
                          <a:pt x="1068779" y="1187532"/>
                        </a:lnTo>
                        <a:cubicBezTo>
                          <a:pt x="1056904" y="1195449"/>
                          <a:pt x="1046195" y="1205486"/>
                          <a:pt x="1033153" y="1211283"/>
                        </a:cubicBezTo>
                        <a:cubicBezTo>
                          <a:pt x="962408" y="1242726"/>
                          <a:pt x="956430" y="1232790"/>
                          <a:pt x="878774" y="1246909"/>
                        </a:cubicBezTo>
                        <a:cubicBezTo>
                          <a:pt x="862716" y="1249829"/>
                          <a:pt x="847205" y="1255243"/>
                          <a:pt x="831272" y="1258784"/>
                        </a:cubicBezTo>
                        <a:cubicBezTo>
                          <a:pt x="811569" y="1263163"/>
                          <a:pt x="791477" y="1265765"/>
                          <a:pt x="771896" y="1270660"/>
                        </a:cubicBezTo>
                        <a:cubicBezTo>
                          <a:pt x="759752" y="1273696"/>
                          <a:pt x="748678" y="1280881"/>
                          <a:pt x="736270" y="1282535"/>
                        </a:cubicBezTo>
                        <a:cubicBezTo>
                          <a:pt x="689022" y="1288835"/>
                          <a:pt x="641267" y="1290452"/>
                          <a:pt x="593766" y="1294410"/>
                        </a:cubicBezTo>
                        <a:cubicBezTo>
                          <a:pt x="531061" y="1315313"/>
                          <a:pt x="568554" y="1299343"/>
                          <a:pt x="486888" y="1353787"/>
                        </a:cubicBezTo>
                        <a:cubicBezTo>
                          <a:pt x="475013" y="1361704"/>
                          <a:pt x="464802" y="1373025"/>
                          <a:pt x="451262" y="1377538"/>
                        </a:cubicBezTo>
                        <a:cubicBezTo>
                          <a:pt x="411587" y="1390763"/>
                          <a:pt x="412872" y="1391346"/>
                          <a:pt x="368135" y="1401288"/>
                        </a:cubicBezTo>
                        <a:cubicBezTo>
                          <a:pt x="282156" y="1420395"/>
                          <a:pt x="336792" y="1403820"/>
                          <a:pt x="273132" y="1425039"/>
                        </a:cubicBezTo>
                        <a:cubicBezTo>
                          <a:pt x="249381" y="1448790"/>
                          <a:pt x="235302" y="1492949"/>
                          <a:pt x="201880" y="1496291"/>
                        </a:cubicBezTo>
                        <a:cubicBezTo>
                          <a:pt x="43739" y="1512105"/>
                          <a:pt x="122909" y="1508166"/>
                          <a:pt x="0" y="1496291"/>
                        </a:cubicBezTo>
                        <a:close/>
                      </a:path>
                    </a:pathLst>
                  </a:custGeom>
                  <a:gradFill>
                    <a:gsLst>
                      <a:gs pos="16000">
                        <a:srgbClr val="080808"/>
                      </a:gs>
                      <a:gs pos="57000">
                        <a:schemeClr val="tx1">
                          <a:lumMod val="94000"/>
                        </a:schemeClr>
                      </a:gs>
                    </a:gsLst>
                    <a:lin ang="14700000" scaled="0"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 sz="2400" smtClean="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Dowolny kształt 65"/>
                  <p:cNvSpPr/>
                  <p:nvPr/>
                </p:nvSpPr>
                <p:spPr bwMode="auto">
                  <a:xfrm>
                    <a:off x="2412082" y="287132"/>
                    <a:ext cx="7094483" cy="5234271"/>
                  </a:xfrm>
                  <a:custGeom>
                    <a:avLst/>
                    <a:gdLst>
                      <a:gd name="connsiteX0" fmla="*/ 0 w 7094483"/>
                      <a:gd name="connsiteY0" fmla="*/ 5181719 h 5234271"/>
                      <a:gd name="connsiteX1" fmla="*/ 0 w 7094483"/>
                      <a:gd name="connsiteY1" fmla="*/ 5181719 h 5234271"/>
                      <a:gd name="connsiteX2" fmla="*/ 73573 w 7094483"/>
                      <a:gd name="connsiteY2" fmla="*/ 5118657 h 5234271"/>
                      <a:gd name="connsiteX3" fmla="*/ 136635 w 7094483"/>
                      <a:gd name="connsiteY3" fmla="*/ 5066105 h 5234271"/>
                      <a:gd name="connsiteX4" fmla="*/ 199697 w 7094483"/>
                      <a:gd name="connsiteY4" fmla="*/ 5045084 h 5234271"/>
                      <a:gd name="connsiteX5" fmla="*/ 220717 w 7094483"/>
                      <a:gd name="connsiteY5" fmla="*/ 5013553 h 5234271"/>
                      <a:gd name="connsiteX6" fmla="*/ 283780 w 7094483"/>
                      <a:gd name="connsiteY6" fmla="*/ 4982022 h 5234271"/>
                      <a:gd name="connsiteX7" fmla="*/ 304800 w 7094483"/>
                      <a:gd name="connsiteY7" fmla="*/ 4950491 h 5234271"/>
                      <a:gd name="connsiteX8" fmla="*/ 367862 w 7094483"/>
                      <a:gd name="connsiteY8" fmla="*/ 4918960 h 5234271"/>
                      <a:gd name="connsiteX9" fmla="*/ 399393 w 7094483"/>
                      <a:gd name="connsiteY9" fmla="*/ 4887429 h 5234271"/>
                      <a:gd name="connsiteX10" fmla="*/ 430924 w 7094483"/>
                      <a:gd name="connsiteY10" fmla="*/ 4866409 h 5234271"/>
                      <a:gd name="connsiteX11" fmla="*/ 483476 w 7094483"/>
                      <a:gd name="connsiteY11" fmla="*/ 4813857 h 5234271"/>
                      <a:gd name="connsiteX12" fmla="*/ 504497 w 7094483"/>
                      <a:gd name="connsiteY12" fmla="*/ 4782326 h 5234271"/>
                      <a:gd name="connsiteX13" fmla="*/ 536028 w 7094483"/>
                      <a:gd name="connsiteY13" fmla="*/ 4761305 h 5234271"/>
                      <a:gd name="connsiteX14" fmla="*/ 546538 w 7094483"/>
                      <a:gd name="connsiteY14" fmla="*/ 4729774 h 5234271"/>
                      <a:gd name="connsiteX15" fmla="*/ 567559 w 7094483"/>
                      <a:gd name="connsiteY15" fmla="*/ 4698243 h 5234271"/>
                      <a:gd name="connsiteX16" fmla="*/ 578069 w 7094483"/>
                      <a:gd name="connsiteY16" fmla="*/ 4666712 h 5234271"/>
                      <a:gd name="connsiteX17" fmla="*/ 609600 w 7094483"/>
                      <a:gd name="connsiteY17" fmla="*/ 4635181 h 5234271"/>
                      <a:gd name="connsiteX18" fmla="*/ 683173 w 7094483"/>
                      <a:gd name="connsiteY18" fmla="*/ 4593140 h 5234271"/>
                      <a:gd name="connsiteX19" fmla="*/ 777766 w 7094483"/>
                      <a:gd name="connsiteY19" fmla="*/ 4519567 h 5234271"/>
                      <a:gd name="connsiteX20" fmla="*/ 819807 w 7094483"/>
                      <a:gd name="connsiteY20" fmla="*/ 4498547 h 5234271"/>
                      <a:gd name="connsiteX21" fmla="*/ 882869 w 7094483"/>
                      <a:gd name="connsiteY21" fmla="*/ 4456505 h 5234271"/>
                      <a:gd name="connsiteX22" fmla="*/ 914400 w 7094483"/>
                      <a:gd name="connsiteY22" fmla="*/ 4435484 h 5234271"/>
                      <a:gd name="connsiteX23" fmla="*/ 1008993 w 7094483"/>
                      <a:gd name="connsiteY23" fmla="*/ 4403953 h 5234271"/>
                      <a:gd name="connsiteX24" fmla="*/ 1040524 w 7094483"/>
                      <a:gd name="connsiteY24" fmla="*/ 4393443 h 5234271"/>
                      <a:gd name="connsiteX25" fmla="*/ 1072055 w 7094483"/>
                      <a:gd name="connsiteY25" fmla="*/ 4382933 h 5234271"/>
                      <a:gd name="connsiteX26" fmla="*/ 1135117 w 7094483"/>
                      <a:gd name="connsiteY26" fmla="*/ 4340891 h 5234271"/>
                      <a:gd name="connsiteX27" fmla="*/ 1229711 w 7094483"/>
                      <a:gd name="connsiteY27" fmla="*/ 4267319 h 5234271"/>
                      <a:gd name="connsiteX28" fmla="*/ 1345324 w 7094483"/>
                      <a:gd name="connsiteY28" fmla="*/ 4235788 h 5234271"/>
                      <a:gd name="connsiteX29" fmla="*/ 1408386 w 7094483"/>
                      <a:gd name="connsiteY29" fmla="*/ 4204257 h 5234271"/>
                      <a:gd name="connsiteX30" fmla="*/ 1439917 w 7094483"/>
                      <a:gd name="connsiteY30" fmla="*/ 4183236 h 5234271"/>
                      <a:gd name="connsiteX31" fmla="*/ 1502980 w 7094483"/>
                      <a:gd name="connsiteY31" fmla="*/ 4162216 h 5234271"/>
                      <a:gd name="connsiteX32" fmla="*/ 1534511 w 7094483"/>
                      <a:gd name="connsiteY32" fmla="*/ 4151705 h 5234271"/>
                      <a:gd name="connsiteX33" fmla="*/ 1629104 w 7094483"/>
                      <a:gd name="connsiteY33" fmla="*/ 4078133 h 5234271"/>
                      <a:gd name="connsiteX34" fmla="*/ 1660635 w 7094483"/>
                      <a:gd name="connsiteY34" fmla="*/ 4057112 h 5234271"/>
                      <a:gd name="connsiteX35" fmla="*/ 1692166 w 7094483"/>
                      <a:gd name="connsiteY35" fmla="*/ 4025581 h 5234271"/>
                      <a:gd name="connsiteX36" fmla="*/ 1723697 w 7094483"/>
                      <a:gd name="connsiteY36" fmla="*/ 4004560 h 5234271"/>
                      <a:gd name="connsiteX37" fmla="*/ 1786759 w 7094483"/>
                      <a:gd name="connsiteY37" fmla="*/ 3952009 h 5234271"/>
                      <a:gd name="connsiteX38" fmla="*/ 1849821 w 7094483"/>
                      <a:gd name="connsiteY38" fmla="*/ 3930988 h 5234271"/>
                      <a:gd name="connsiteX39" fmla="*/ 1881352 w 7094483"/>
                      <a:gd name="connsiteY39" fmla="*/ 3909967 h 5234271"/>
                      <a:gd name="connsiteX40" fmla="*/ 1912883 w 7094483"/>
                      <a:gd name="connsiteY40" fmla="*/ 3899457 h 5234271"/>
                      <a:gd name="connsiteX41" fmla="*/ 1965435 w 7094483"/>
                      <a:gd name="connsiteY41" fmla="*/ 3857416 h 5234271"/>
                      <a:gd name="connsiteX42" fmla="*/ 2028497 w 7094483"/>
                      <a:gd name="connsiteY42" fmla="*/ 3804864 h 5234271"/>
                      <a:gd name="connsiteX43" fmla="*/ 2091559 w 7094483"/>
                      <a:gd name="connsiteY43" fmla="*/ 3783843 h 5234271"/>
                      <a:gd name="connsiteX44" fmla="*/ 2154621 w 7094483"/>
                      <a:gd name="connsiteY44" fmla="*/ 3741802 h 5234271"/>
                      <a:gd name="connsiteX45" fmla="*/ 2186152 w 7094483"/>
                      <a:gd name="connsiteY45" fmla="*/ 3710271 h 5234271"/>
                      <a:gd name="connsiteX46" fmla="*/ 2249214 w 7094483"/>
                      <a:gd name="connsiteY46" fmla="*/ 3689250 h 5234271"/>
                      <a:gd name="connsiteX47" fmla="*/ 2301766 w 7094483"/>
                      <a:gd name="connsiteY47" fmla="*/ 3636698 h 5234271"/>
                      <a:gd name="connsiteX48" fmla="*/ 2333297 w 7094483"/>
                      <a:gd name="connsiteY48" fmla="*/ 3615678 h 5234271"/>
                      <a:gd name="connsiteX49" fmla="*/ 2385849 w 7094483"/>
                      <a:gd name="connsiteY49" fmla="*/ 3552616 h 5234271"/>
                      <a:gd name="connsiteX50" fmla="*/ 2417380 w 7094483"/>
                      <a:gd name="connsiteY50" fmla="*/ 3531595 h 5234271"/>
                      <a:gd name="connsiteX51" fmla="*/ 2448911 w 7094483"/>
                      <a:gd name="connsiteY51" fmla="*/ 3500064 h 5234271"/>
                      <a:gd name="connsiteX52" fmla="*/ 2511973 w 7094483"/>
                      <a:gd name="connsiteY52" fmla="*/ 3479043 h 5234271"/>
                      <a:gd name="connsiteX53" fmla="*/ 2543504 w 7094483"/>
                      <a:gd name="connsiteY53" fmla="*/ 3447512 h 5234271"/>
                      <a:gd name="connsiteX54" fmla="*/ 2575035 w 7094483"/>
                      <a:gd name="connsiteY54" fmla="*/ 3437002 h 5234271"/>
                      <a:gd name="connsiteX55" fmla="*/ 2606566 w 7094483"/>
                      <a:gd name="connsiteY55" fmla="*/ 3415981 h 5234271"/>
                      <a:gd name="connsiteX56" fmla="*/ 2659117 w 7094483"/>
                      <a:gd name="connsiteY56" fmla="*/ 3363429 h 5234271"/>
                      <a:gd name="connsiteX57" fmla="*/ 2690649 w 7094483"/>
                      <a:gd name="connsiteY57" fmla="*/ 3331898 h 5234271"/>
                      <a:gd name="connsiteX58" fmla="*/ 2795752 w 7094483"/>
                      <a:gd name="connsiteY58" fmla="*/ 3258326 h 5234271"/>
                      <a:gd name="connsiteX59" fmla="*/ 2827283 w 7094483"/>
                      <a:gd name="connsiteY59" fmla="*/ 3237305 h 5234271"/>
                      <a:gd name="connsiteX60" fmla="*/ 2858814 w 7094483"/>
                      <a:gd name="connsiteY60" fmla="*/ 3205774 h 5234271"/>
                      <a:gd name="connsiteX61" fmla="*/ 2890345 w 7094483"/>
                      <a:gd name="connsiteY61" fmla="*/ 3195264 h 5234271"/>
                      <a:gd name="connsiteX62" fmla="*/ 2921876 w 7094483"/>
                      <a:gd name="connsiteY62" fmla="*/ 3163733 h 5234271"/>
                      <a:gd name="connsiteX63" fmla="*/ 2984938 w 7094483"/>
                      <a:gd name="connsiteY63" fmla="*/ 3121691 h 5234271"/>
                      <a:gd name="connsiteX64" fmla="*/ 3048000 w 7094483"/>
                      <a:gd name="connsiteY64" fmla="*/ 3058629 h 5234271"/>
                      <a:gd name="connsiteX65" fmla="*/ 3111062 w 7094483"/>
                      <a:gd name="connsiteY65" fmla="*/ 3016588 h 5234271"/>
                      <a:gd name="connsiteX66" fmla="*/ 3174124 w 7094483"/>
                      <a:gd name="connsiteY66" fmla="*/ 2974547 h 5234271"/>
                      <a:gd name="connsiteX67" fmla="*/ 3205655 w 7094483"/>
                      <a:gd name="connsiteY67" fmla="*/ 2953526 h 5234271"/>
                      <a:gd name="connsiteX68" fmla="*/ 3237186 w 7094483"/>
                      <a:gd name="connsiteY68" fmla="*/ 2943016 h 5234271"/>
                      <a:gd name="connsiteX69" fmla="*/ 3289738 w 7094483"/>
                      <a:gd name="connsiteY69" fmla="*/ 2879953 h 5234271"/>
                      <a:gd name="connsiteX70" fmla="*/ 3321269 w 7094483"/>
                      <a:gd name="connsiteY70" fmla="*/ 2858933 h 5234271"/>
                      <a:gd name="connsiteX71" fmla="*/ 3331780 w 7094483"/>
                      <a:gd name="connsiteY71" fmla="*/ 2827402 h 5234271"/>
                      <a:gd name="connsiteX72" fmla="*/ 3363311 w 7094483"/>
                      <a:gd name="connsiteY72" fmla="*/ 2806381 h 5234271"/>
                      <a:gd name="connsiteX73" fmla="*/ 3426373 w 7094483"/>
                      <a:gd name="connsiteY73" fmla="*/ 2753829 h 5234271"/>
                      <a:gd name="connsiteX74" fmla="*/ 3531476 w 7094483"/>
                      <a:gd name="connsiteY74" fmla="*/ 2596174 h 5234271"/>
                      <a:gd name="connsiteX75" fmla="*/ 3552497 w 7094483"/>
                      <a:gd name="connsiteY75" fmla="*/ 2564643 h 5234271"/>
                      <a:gd name="connsiteX76" fmla="*/ 3573517 w 7094483"/>
                      <a:gd name="connsiteY76" fmla="*/ 2533112 h 5234271"/>
                      <a:gd name="connsiteX77" fmla="*/ 3636580 w 7094483"/>
                      <a:gd name="connsiteY77" fmla="*/ 2480560 h 5234271"/>
                      <a:gd name="connsiteX78" fmla="*/ 3657600 w 7094483"/>
                      <a:gd name="connsiteY78" fmla="*/ 2449029 h 5234271"/>
                      <a:gd name="connsiteX79" fmla="*/ 3720662 w 7094483"/>
                      <a:gd name="connsiteY79" fmla="*/ 2406988 h 5234271"/>
                      <a:gd name="connsiteX80" fmla="*/ 3752193 w 7094483"/>
                      <a:gd name="connsiteY80" fmla="*/ 2385967 h 5234271"/>
                      <a:gd name="connsiteX81" fmla="*/ 3815255 w 7094483"/>
                      <a:gd name="connsiteY81" fmla="*/ 2364947 h 5234271"/>
                      <a:gd name="connsiteX82" fmla="*/ 3878317 w 7094483"/>
                      <a:gd name="connsiteY82" fmla="*/ 2322905 h 5234271"/>
                      <a:gd name="connsiteX83" fmla="*/ 3909849 w 7094483"/>
                      <a:gd name="connsiteY83" fmla="*/ 2301884 h 5234271"/>
                      <a:gd name="connsiteX84" fmla="*/ 3941380 w 7094483"/>
                      <a:gd name="connsiteY84" fmla="*/ 2291374 h 5234271"/>
                      <a:gd name="connsiteX85" fmla="*/ 3972911 w 7094483"/>
                      <a:gd name="connsiteY85" fmla="*/ 2270353 h 5234271"/>
                      <a:gd name="connsiteX86" fmla="*/ 4025462 w 7094483"/>
                      <a:gd name="connsiteY86" fmla="*/ 2259843 h 5234271"/>
                      <a:gd name="connsiteX87" fmla="*/ 4056993 w 7094483"/>
                      <a:gd name="connsiteY87" fmla="*/ 2249333 h 5234271"/>
                      <a:gd name="connsiteX88" fmla="*/ 4120055 w 7094483"/>
                      <a:gd name="connsiteY88" fmla="*/ 2196781 h 5234271"/>
                      <a:gd name="connsiteX89" fmla="*/ 4151586 w 7094483"/>
                      <a:gd name="connsiteY89" fmla="*/ 2175760 h 5234271"/>
                      <a:gd name="connsiteX90" fmla="*/ 4214649 w 7094483"/>
                      <a:gd name="connsiteY90" fmla="*/ 2133719 h 5234271"/>
                      <a:gd name="connsiteX91" fmla="*/ 4309242 w 7094483"/>
                      <a:gd name="connsiteY91" fmla="*/ 2091678 h 5234271"/>
                      <a:gd name="connsiteX92" fmla="*/ 4340773 w 7094483"/>
                      <a:gd name="connsiteY92" fmla="*/ 2081167 h 5234271"/>
                      <a:gd name="connsiteX93" fmla="*/ 4372304 w 7094483"/>
                      <a:gd name="connsiteY93" fmla="*/ 2070657 h 5234271"/>
                      <a:gd name="connsiteX94" fmla="*/ 4403835 w 7094483"/>
                      <a:gd name="connsiteY94" fmla="*/ 2039126 h 5234271"/>
                      <a:gd name="connsiteX95" fmla="*/ 4435366 w 7094483"/>
                      <a:gd name="connsiteY95" fmla="*/ 2018105 h 5234271"/>
                      <a:gd name="connsiteX96" fmla="*/ 4466897 w 7094483"/>
                      <a:gd name="connsiteY96" fmla="*/ 1955043 h 5234271"/>
                      <a:gd name="connsiteX97" fmla="*/ 4529959 w 7094483"/>
                      <a:gd name="connsiteY97" fmla="*/ 1913002 h 5234271"/>
                      <a:gd name="connsiteX98" fmla="*/ 4656083 w 7094483"/>
                      <a:gd name="connsiteY98" fmla="*/ 1913002 h 5234271"/>
                      <a:gd name="connsiteX99" fmla="*/ 4687614 w 7094483"/>
                      <a:gd name="connsiteY99" fmla="*/ 1902491 h 5234271"/>
                      <a:gd name="connsiteX100" fmla="*/ 4750676 w 7094483"/>
                      <a:gd name="connsiteY100" fmla="*/ 1860450 h 5234271"/>
                      <a:gd name="connsiteX101" fmla="*/ 4876800 w 7094483"/>
                      <a:gd name="connsiteY101" fmla="*/ 1818409 h 5234271"/>
                      <a:gd name="connsiteX102" fmla="*/ 4908331 w 7094483"/>
                      <a:gd name="connsiteY102" fmla="*/ 1807898 h 5234271"/>
                      <a:gd name="connsiteX103" fmla="*/ 4971393 w 7094483"/>
                      <a:gd name="connsiteY103" fmla="*/ 1765857 h 5234271"/>
                      <a:gd name="connsiteX104" fmla="*/ 5002924 w 7094483"/>
                      <a:gd name="connsiteY104" fmla="*/ 1744836 h 5234271"/>
                      <a:gd name="connsiteX105" fmla="*/ 5034455 w 7094483"/>
                      <a:gd name="connsiteY105" fmla="*/ 1713305 h 5234271"/>
                      <a:gd name="connsiteX106" fmla="*/ 5065986 w 7094483"/>
                      <a:gd name="connsiteY106" fmla="*/ 1702795 h 5234271"/>
                      <a:gd name="connsiteX107" fmla="*/ 5171090 w 7094483"/>
                      <a:gd name="connsiteY107" fmla="*/ 1671264 h 5234271"/>
                      <a:gd name="connsiteX108" fmla="*/ 5202621 w 7094483"/>
                      <a:gd name="connsiteY108" fmla="*/ 1660753 h 5234271"/>
                      <a:gd name="connsiteX109" fmla="*/ 5276193 w 7094483"/>
                      <a:gd name="connsiteY109" fmla="*/ 1608202 h 5234271"/>
                      <a:gd name="connsiteX110" fmla="*/ 5349766 w 7094483"/>
                      <a:gd name="connsiteY110" fmla="*/ 1555650 h 5234271"/>
                      <a:gd name="connsiteX111" fmla="*/ 5391807 w 7094483"/>
                      <a:gd name="connsiteY111" fmla="*/ 1524119 h 5234271"/>
                      <a:gd name="connsiteX112" fmla="*/ 5391807 w 7094483"/>
                      <a:gd name="connsiteY112" fmla="*/ 1471567 h 5234271"/>
                      <a:gd name="connsiteX113" fmla="*/ 5465380 w 7094483"/>
                      <a:gd name="connsiteY113" fmla="*/ 1408505 h 5234271"/>
                      <a:gd name="connsiteX114" fmla="*/ 5475890 w 7094483"/>
                      <a:gd name="connsiteY114" fmla="*/ 1376974 h 5234271"/>
                      <a:gd name="connsiteX115" fmla="*/ 5538952 w 7094483"/>
                      <a:gd name="connsiteY115" fmla="*/ 1345443 h 5234271"/>
                      <a:gd name="connsiteX116" fmla="*/ 5602014 w 7094483"/>
                      <a:gd name="connsiteY116" fmla="*/ 1282381 h 5234271"/>
                      <a:gd name="connsiteX117" fmla="*/ 5654566 w 7094483"/>
                      <a:gd name="connsiteY117" fmla="*/ 1229829 h 5234271"/>
                      <a:gd name="connsiteX118" fmla="*/ 5707117 w 7094483"/>
                      <a:gd name="connsiteY118" fmla="*/ 1135236 h 5234271"/>
                      <a:gd name="connsiteX119" fmla="*/ 5728138 w 7094483"/>
                      <a:gd name="connsiteY119" fmla="*/ 1103705 h 5234271"/>
                      <a:gd name="connsiteX120" fmla="*/ 5791200 w 7094483"/>
                      <a:gd name="connsiteY120" fmla="*/ 1061664 h 5234271"/>
                      <a:gd name="connsiteX121" fmla="*/ 5822731 w 7094483"/>
                      <a:gd name="connsiteY121" fmla="*/ 1040643 h 5234271"/>
                      <a:gd name="connsiteX122" fmla="*/ 5854262 w 7094483"/>
                      <a:gd name="connsiteY122" fmla="*/ 1009112 h 5234271"/>
                      <a:gd name="connsiteX123" fmla="*/ 5917324 w 7094483"/>
                      <a:gd name="connsiteY123" fmla="*/ 967071 h 5234271"/>
                      <a:gd name="connsiteX124" fmla="*/ 5969876 w 7094483"/>
                      <a:gd name="connsiteY124" fmla="*/ 904009 h 5234271"/>
                      <a:gd name="connsiteX125" fmla="*/ 6032938 w 7094483"/>
                      <a:gd name="connsiteY125" fmla="*/ 851457 h 5234271"/>
                      <a:gd name="connsiteX126" fmla="*/ 6074980 w 7094483"/>
                      <a:gd name="connsiteY126" fmla="*/ 809416 h 5234271"/>
                      <a:gd name="connsiteX127" fmla="*/ 6138042 w 7094483"/>
                      <a:gd name="connsiteY127" fmla="*/ 767374 h 5234271"/>
                      <a:gd name="connsiteX128" fmla="*/ 6222124 w 7094483"/>
                      <a:gd name="connsiteY128" fmla="*/ 693802 h 5234271"/>
                      <a:gd name="connsiteX129" fmla="*/ 6253655 w 7094483"/>
                      <a:gd name="connsiteY129" fmla="*/ 662271 h 5234271"/>
                      <a:gd name="connsiteX130" fmla="*/ 6274676 w 7094483"/>
                      <a:gd name="connsiteY130" fmla="*/ 630740 h 5234271"/>
                      <a:gd name="connsiteX131" fmla="*/ 6306207 w 7094483"/>
                      <a:gd name="connsiteY131" fmla="*/ 620229 h 5234271"/>
                      <a:gd name="connsiteX132" fmla="*/ 6358759 w 7094483"/>
                      <a:gd name="connsiteY132" fmla="*/ 557167 h 5234271"/>
                      <a:gd name="connsiteX133" fmla="*/ 6379780 w 7094483"/>
                      <a:gd name="connsiteY133" fmla="*/ 525636 h 5234271"/>
                      <a:gd name="connsiteX134" fmla="*/ 6442842 w 7094483"/>
                      <a:gd name="connsiteY134" fmla="*/ 473084 h 5234271"/>
                      <a:gd name="connsiteX135" fmla="*/ 6453352 w 7094483"/>
                      <a:gd name="connsiteY135" fmla="*/ 441553 h 5234271"/>
                      <a:gd name="connsiteX136" fmla="*/ 6484883 w 7094483"/>
                      <a:gd name="connsiteY136" fmla="*/ 420533 h 5234271"/>
                      <a:gd name="connsiteX137" fmla="*/ 6516414 w 7094483"/>
                      <a:gd name="connsiteY137" fmla="*/ 389002 h 5234271"/>
                      <a:gd name="connsiteX138" fmla="*/ 6547945 w 7094483"/>
                      <a:gd name="connsiteY138" fmla="*/ 367981 h 5234271"/>
                      <a:gd name="connsiteX139" fmla="*/ 6579476 w 7094483"/>
                      <a:gd name="connsiteY139" fmla="*/ 336450 h 5234271"/>
                      <a:gd name="connsiteX140" fmla="*/ 6611007 w 7094483"/>
                      <a:gd name="connsiteY140" fmla="*/ 315429 h 5234271"/>
                      <a:gd name="connsiteX141" fmla="*/ 6695090 w 7094483"/>
                      <a:gd name="connsiteY141" fmla="*/ 220836 h 5234271"/>
                      <a:gd name="connsiteX142" fmla="*/ 6726621 w 7094483"/>
                      <a:gd name="connsiteY142" fmla="*/ 157774 h 5234271"/>
                      <a:gd name="connsiteX143" fmla="*/ 6737131 w 7094483"/>
                      <a:gd name="connsiteY143" fmla="*/ 126243 h 5234271"/>
                      <a:gd name="connsiteX144" fmla="*/ 6747642 w 7094483"/>
                      <a:gd name="connsiteY144" fmla="*/ 42160 h 5234271"/>
                      <a:gd name="connsiteX145" fmla="*/ 6768662 w 7094483"/>
                      <a:gd name="connsiteY145" fmla="*/ 10629 h 5234271"/>
                      <a:gd name="connsiteX146" fmla="*/ 6873766 w 7094483"/>
                      <a:gd name="connsiteY146" fmla="*/ 10629 h 5234271"/>
                      <a:gd name="connsiteX147" fmla="*/ 7020911 w 7094483"/>
                      <a:gd name="connsiteY147" fmla="*/ 21140 h 5234271"/>
                      <a:gd name="connsiteX148" fmla="*/ 7062952 w 7094483"/>
                      <a:gd name="connsiteY148" fmla="*/ 147264 h 5234271"/>
                      <a:gd name="connsiteX149" fmla="*/ 7073462 w 7094483"/>
                      <a:gd name="connsiteY149" fmla="*/ 178795 h 5234271"/>
                      <a:gd name="connsiteX150" fmla="*/ 7094483 w 7094483"/>
                      <a:gd name="connsiteY150" fmla="*/ 210326 h 5234271"/>
                      <a:gd name="connsiteX151" fmla="*/ 7083973 w 7094483"/>
                      <a:gd name="connsiteY151" fmla="*/ 410022 h 5234271"/>
                      <a:gd name="connsiteX152" fmla="*/ 7052442 w 7094483"/>
                      <a:gd name="connsiteY152" fmla="*/ 473084 h 5234271"/>
                      <a:gd name="connsiteX153" fmla="*/ 7020911 w 7094483"/>
                      <a:gd name="connsiteY153" fmla="*/ 578188 h 5234271"/>
                      <a:gd name="connsiteX154" fmla="*/ 7010400 w 7094483"/>
                      <a:gd name="connsiteY154" fmla="*/ 714822 h 5234271"/>
                      <a:gd name="connsiteX155" fmla="*/ 6989380 w 7094483"/>
                      <a:gd name="connsiteY155" fmla="*/ 777884 h 5234271"/>
                      <a:gd name="connsiteX156" fmla="*/ 6968359 w 7094483"/>
                      <a:gd name="connsiteY156" fmla="*/ 840947 h 5234271"/>
                      <a:gd name="connsiteX157" fmla="*/ 6957849 w 7094483"/>
                      <a:gd name="connsiteY157" fmla="*/ 872478 h 5234271"/>
                      <a:gd name="connsiteX158" fmla="*/ 6947338 w 7094483"/>
                      <a:gd name="connsiteY158" fmla="*/ 914519 h 5234271"/>
                      <a:gd name="connsiteX159" fmla="*/ 6936828 w 7094483"/>
                      <a:gd name="connsiteY159" fmla="*/ 977581 h 5234271"/>
                      <a:gd name="connsiteX160" fmla="*/ 6915807 w 7094483"/>
                      <a:gd name="connsiteY160" fmla="*/ 1009112 h 5234271"/>
                      <a:gd name="connsiteX161" fmla="*/ 6884276 w 7094483"/>
                      <a:gd name="connsiteY161" fmla="*/ 1072174 h 5234271"/>
                      <a:gd name="connsiteX162" fmla="*/ 6842235 w 7094483"/>
                      <a:gd name="connsiteY162" fmla="*/ 1135236 h 5234271"/>
                      <a:gd name="connsiteX163" fmla="*/ 6800193 w 7094483"/>
                      <a:gd name="connsiteY163" fmla="*/ 1229829 h 5234271"/>
                      <a:gd name="connsiteX164" fmla="*/ 6768662 w 7094483"/>
                      <a:gd name="connsiteY164" fmla="*/ 1261360 h 5234271"/>
                      <a:gd name="connsiteX165" fmla="*/ 6695090 w 7094483"/>
                      <a:gd name="connsiteY165" fmla="*/ 1345443 h 5234271"/>
                      <a:gd name="connsiteX166" fmla="*/ 6621517 w 7094483"/>
                      <a:gd name="connsiteY166" fmla="*/ 1419016 h 5234271"/>
                      <a:gd name="connsiteX167" fmla="*/ 6589986 w 7094483"/>
                      <a:gd name="connsiteY167" fmla="*/ 1440036 h 5234271"/>
                      <a:gd name="connsiteX168" fmla="*/ 6537435 w 7094483"/>
                      <a:gd name="connsiteY168" fmla="*/ 1503098 h 5234271"/>
                      <a:gd name="connsiteX169" fmla="*/ 6474373 w 7094483"/>
                      <a:gd name="connsiteY169" fmla="*/ 1545140 h 5234271"/>
                      <a:gd name="connsiteX170" fmla="*/ 6442842 w 7094483"/>
                      <a:gd name="connsiteY170" fmla="*/ 1576671 h 5234271"/>
                      <a:gd name="connsiteX171" fmla="*/ 6337738 w 7094483"/>
                      <a:gd name="connsiteY171" fmla="*/ 1639733 h 5234271"/>
                      <a:gd name="connsiteX172" fmla="*/ 6274676 w 7094483"/>
                      <a:gd name="connsiteY172" fmla="*/ 1671264 h 5234271"/>
                      <a:gd name="connsiteX173" fmla="*/ 6253655 w 7094483"/>
                      <a:gd name="connsiteY173" fmla="*/ 1702795 h 5234271"/>
                      <a:gd name="connsiteX174" fmla="*/ 6190593 w 7094483"/>
                      <a:gd name="connsiteY174" fmla="*/ 1744836 h 5234271"/>
                      <a:gd name="connsiteX175" fmla="*/ 6127531 w 7094483"/>
                      <a:gd name="connsiteY175" fmla="*/ 1786878 h 5234271"/>
                      <a:gd name="connsiteX176" fmla="*/ 6096000 w 7094483"/>
                      <a:gd name="connsiteY176" fmla="*/ 1807898 h 5234271"/>
                      <a:gd name="connsiteX177" fmla="*/ 6064469 w 7094483"/>
                      <a:gd name="connsiteY177" fmla="*/ 1839429 h 5234271"/>
                      <a:gd name="connsiteX178" fmla="*/ 6043449 w 7094483"/>
                      <a:gd name="connsiteY178" fmla="*/ 1870960 h 5234271"/>
                      <a:gd name="connsiteX179" fmla="*/ 6001407 w 7094483"/>
                      <a:gd name="connsiteY179" fmla="*/ 1881471 h 5234271"/>
                      <a:gd name="connsiteX180" fmla="*/ 5927835 w 7094483"/>
                      <a:gd name="connsiteY180" fmla="*/ 1965553 h 5234271"/>
                      <a:gd name="connsiteX181" fmla="*/ 5906814 w 7094483"/>
                      <a:gd name="connsiteY181" fmla="*/ 1997084 h 5234271"/>
                      <a:gd name="connsiteX182" fmla="*/ 5875283 w 7094483"/>
                      <a:gd name="connsiteY182" fmla="*/ 2007595 h 5234271"/>
                      <a:gd name="connsiteX183" fmla="*/ 5843752 w 7094483"/>
                      <a:gd name="connsiteY183" fmla="*/ 2028616 h 5234271"/>
                      <a:gd name="connsiteX184" fmla="*/ 5728138 w 7094483"/>
                      <a:gd name="connsiteY184" fmla="*/ 2049636 h 5234271"/>
                      <a:gd name="connsiteX185" fmla="*/ 5665076 w 7094483"/>
                      <a:gd name="connsiteY185" fmla="*/ 2070657 h 5234271"/>
                      <a:gd name="connsiteX186" fmla="*/ 5602014 w 7094483"/>
                      <a:gd name="connsiteY186" fmla="*/ 2133719 h 5234271"/>
                      <a:gd name="connsiteX187" fmla="*/ 5549462 w 7094483"/>
                      <a:gd name="connsiteY187" fmla="*/ 2186271 h 5234271"/>
                      <a:gd name="connsiteX188" fmla="*/ 5496911 w 7094483"/>
                      <a:gd name="connsiteY188" fmla="*/ 2249333 h 5234271"/>
                      <a:gd name="connsiteX189" fmla="*/ 5433849 w 7094483"/>
                      <a:gd name="connsiteY189" fmla="*/ 2291374 h 5234271"/>
                      <a:gd name="connsiteX190" fmla="*/ 5402317 w 7094483"/>
                      <a:gd name="connsiteY190" fmla="*/ 2322905 h 5234271"/>
                      <a:gd name="connsiteX191" fmla="*/ 5339255 w 7094483"/>
                      <a:gd name="connsiteY191" fmla="*/ 2364947 h 5234271"/>
                      <a:gd name="connsiteX192" fmla="*/ 5255173 w 7094483"/>
                      <a:gd name="connsiteY192" fmla="*/ 2459540 h 5234271"/>
                      <a:gd name="connsiteX193" fmla="*/ 5223642 w 7094483"/>
                      <a:gd name="connsiteY193" fmla="*/ 2491071 h 5234271"/>
                      <a:gd name="connsiteX194" fmla="*/ 5192111 w 7094483"/>
                      <a:gd name="connsiteY194" fmla="*/ 2512091 h 5234271"/>
                      <a:gd name="connsiteX195" fmla="*/ 5160580 w 7094483"/>
                      <a:gd name="connsiteY195" fmla="*/ 2543622 h 5234271"/>
                      <a:gd name="connsiteX196" fmla="*/ 5139559 w 7094483"/>
                      <a:gd name="connsiteY196" fmla="*/ 2575153 h 5234271"/>
                      <a:gd name="connsiteX197" fmla="*/ 5076497 w 7094483"/>
                      <a:gd name="connsiteY197" fmla="*/ 2617195 h 5234271"/>
                      <a:gd name="connsiteX198" fmla="*/ 4981904 w 7094483"/>
                      <a:gd name="connsiteY198" fmla="*/ 2701278 h 5234271"/>
                      <a:gd name="connsiteX199" fmla="*/ 4929352 w 7094483"/>
                      <a:gd name="connsiteY199" fmla="*/ 2743319 h 5234271"/>
                      <a:gd name="connsiteX200" fmla="*/ 4908331 w 7094483"/>
                      <a:gd name="connsiteY200" fmla="*/ 2774850 h 5234271"/>
                      <a:gd name="connsiteX201" fmla="*/ 4845269 w 7094483"/>
                      <a:gd name="connsiteY201" fmla="*/ 2816891 h 5234271"/>
                      <a:gd name="connsiteX202" fmla="*/ 4771697 w 7094483"/>
                      <a:gd name="connsiteY202" fmla="*/ 2900974 h 5234271"/>
                      <a:gd name="connsiteX203" fmla="*/ 4508938 w 7094483"/>
                      <a:gd name="connsiteY203" fmla="*/ 2900974 h 5234271"/>
                      <a:gd name="connsiteX204" fmla="*/ 4477407 w 7094483"/>
                      <a:gd name="connsiteY204" fmla="*/ 2932505 h 5234271"/>
                      <a:gd name="connsiteX205" fmla="*/ 4445876 w 7094483"/>
                      <a:gd name="connsiteY205" fmla="*/ 2953526 h 5234271"/>
                      <a:gd name="connsiteX206" fmla="*/ 4340773 w 7094483"/>
                      <a:gd name="connsiteY206" fmla="*/ 2985057 h 5234271"/>
                      <a:gd name="connsiteX207" fmla="*/ 4309242 w 7094483"/>
                      <a:gd name="connsiteY207" fmla="*/ 2995567 h 5234271"/>
                      <a:gd name="connsiteX208" fmla="*/ 4277711 w 7094483"/>
                      <a:gd name="connsiteY208" fmla="*/ 3027098 h 5234271"/>
                      <a:gd name="connsiteX209" fmla="*/ 4246180 w 7094483"/>
                      <a:gd name="connsiteY209" fmla="*/ 3048119 h 5234271"/>
                      <a:gd name="connsiteX210" fmla="*/ 4225159 w 7094483"/>
                      <a:gd name="connsiteY210" fmla="*/ 3079650 h 5234271"/>
                      <a:gd name="connsiteX211" fmla="*/ 4193628 w 7094483"/>
                      <a:gd name="connsiteY211" fmla="*/ 3100671 h 5234271"/>
                      <a:gd name="connsiteX212" fmla="*/ 4099035 w 7094483"/>
                      <a:gd name="connsiteY212" fmla="*/ 3174243 h 5234271"/>
                      <a:gd name="connsiteX213" fmla="*/ 4067504 w 7094483"/>
                      <a:gd name="connsiteY213" fmla="*/ 3195264 h 5234271"/>
                      <a:gd name="connsiteX214" fmla="*/ 4004442 w 7094483"/>
                      <a:gd name="connsiteY214" fmla="*/ 3216284 h 5234271"/>
                      <a:gd name="connsiteX215" fmla="*/ 3972911 w 7094483"/>
                      <a:gd name="connsiteY215" fmla="*/ 3226795 h 5234271"/>
                      <a:gd name="connsiteX216" fmla="*/ 3909849 w 7094483"/>
                      <a:gd name="connsiteY216" fmla="*/ 3237305 h 5234271"/>
                      <a:gd name="connsiteX217" fmla="*/ 3815255 w 7094483"/>
                      <a:gd name="connsiteY217" fmla="*/ 3268836 h 5234271"/>
                      <a:gd name="connsiteX218" fmla="*/ 3783724 w 7094483"/>
                      <a:gd name="connsiteY218" fmla="*/ 3279347 h 5234271"/>
                      <a:gd name="connsiteX219" fmla="*/ 3752193 w 7094483"/>
                      <a:gd name="connsiteY219" fmla="*/ 3300367 h 5234271"/>
                      <a:gd name="connsiteX220" fmla="*/ 3731173 w 7094483"/>
                      <a:gd name="connsiteY220" fmla="*/ 3363429 h 5234271"/>
                      <a:gd name="connsiteX221" fmla="*/ 3636580 w 7094483"/>
                      <a:gd name="connsiteY221" fmla="*/ 3415981 h 5234271"/>
                      <a:gd name="connsiteX222" fmla="*/ 3584028 w 7094483"/>
                      <a:gd name="connsiteY222" fmla="*/ 3468533 h 5234271"/>
                      <a:gd name="connsiteX223" fmla="*/ 3541986 w 7094483"/>
                      <a:gd name="connsiteY223" fmla="*/ 3563126 h 5234271"/>
                      <a:gd name="connsiteX224" fmla="*/ 3478924 w 7094483"/>
                      <a:gd name="connsiteY224" fmla="*/ 3584147 h 5234271"/>
                      <a:gd name="connsiteX225" fmla="*/ 3447393 w 7094483"/>
                      <a:gd name="connsiteY225" fmla="*/ 3594657 h 5234271"/>
                      <a:gd name="connsiteX226" fmla="*/ 3415862 w 7094483"/>
                      <a:gd name="connsiteY226" fmla="*/ 3615678 h 5234271"/>
                      <a:gd name="connsiteX227" fmla="*/ 3384331 w 7094483"/>
                      <a:gd name="connsiteY227" fmla="*/ 3626188 h 5234271"/>
                      <a:gd name="connsiteX228" fmla="*/ 3373821 w 7094483"/>
                      <a:gd name="connsiteY228" fmla="*/ 3657719 h 5234271"/>
                      <a:gd name="connsiteX229" fmla="*/ 3363311 w 7094483"/>
                      <a:gd name="connsiteY229" fmla="*/ 3783843 h 5234271"/>
                      <a:gd name="connsiteX230" fmla="*/ 3331780 w 7094483"/>
                      <a:gd name="connsiteY230" fmla="*/ 3794353 h 5234271"/>
                      <a:gd name="connsiteX231" fmla="*/ 3300249 w 7094483"/>
                      <a:gd name="connsiteY231" fmla="*/ 3815374 h 5234271"/>
                      <a:gd name="connsiteX232" fmla="*/ 3153104 w 7094483"/>
                      <a:gd name="connsiteY232" fmla="*/ 3836395 h 5234271"/>
                      <a:gd name="connsiteX233" fmla="*/ 3090042 w 7094483"/>
                      <a:gd name="connsiteY233" fmla="*/ 3878436 h 5234271"/>
                      <a:gd name="connsiteX234" fmla="*/ 2995449 w 7094483"/>
                      <a:gd name="connsiteY234" fmla="*/ 3899457 h 5234271"/>
                      <a:gd name="connsiteX235" fmla="*/ 2932386 w 7094483"/>
                      <a:gd name="connsiteY235" fmla="*/ 3952009 h 5234271"/>
                      <a:gd name="connsiteX236" fmla="*/ 2869324 w 7094483"/>
                      <a:gd name="connsiteY236" fmla="*/ 3983540 h 5234271"/>
                      <a:gd name="connsiteX237" fmla="*/ 2806262 w 7094483"/>
                      <a:gd name="connsiteY237" fmla="*/ 4015071 h 5234271"/>
                      <a:gd name="connsiteX238" fmla="*/ 2764221 w 7094483"/>
                      <a:gd name="connsiteY238" fmla="*/ 4057112 h 5234271"/>
                      <a:gd name="connsiteX239" fmla="*/ 2743200 w 7094483"/>
                      <a:gd name="connsiteY239" fmla="*/ 4088643 h 5234271"/>
                      <a:gd name="connsiteX240" fmla="*/ 2711669 w 7094483"/>
                      <a:gd name="connsiteY240" fmla="*/ 4109664 h 5234271"/>
                      <a:gd name="connsiteX241" fmla="*/ 2617076 w 7094483"/>
                      <a:gd name="connsiteY241" fmla="*/ 4183236 h 5234271"/>
                      <a:gd name="connsiteX242" fmla="*/ 2585545 w 7094483"/>
                      <a:gd name="connsiteY242" fmla="*/ 4214767 h 5234271"/>
                      <a:gd name="connsiteX243" fmla="*/ 2522483 w 7094483"/>
                      <a:gd name="connsiteY243" fmla="*/ 4235788 h 5234271"/>
                      <a:gd name="connsiteX244" fmla="*/ 2459421 w 7094483"/>
                      <a:gd name="connsiteY244" fmla="*/ 4277829 h 5234271"/>
                      <a:gd name="connsiteX245" fmla="*/ 2396359 w 7094483"/>
                      <a:gd name="connsiteY245" fmla="*/ 4330381 h 5234271"/>
                      <a:gd name="connsiteX246" fmla="*/ 2375338 w 7094483"/>
                      <a:gd name="connsiteY246" fmla="*/ 4361912 h 5234271"/>
                      <a:gd name="connsiteX247" fmla="*/ 2270235 w 7094483"/>
                      <a:gd name="connsiteY247" fmla="*/ 4414464 h 5234271"/>
                      <a:gd name="connsiteX248" fmla="*/ 2217683 w 7094483"/>
                      <a:gd name="connsiteY248" fmla="*/ 4424974 h 5234271"/>
                      <a:gd name="connsiteX249" fmla="*/ 2154621 w 7094483"/>
                      <a:gd name="connsiteY249" fmla="*/ 4445995 h 5234271"/>
                      <a:gd name="connsiteX250" fmla="*/ 2091559 w 7094483"/>
                      <a:gd name="connsiteY250" fmla="*/ 4488036 h 5234271"/>
                      <a:gd name="connsiteX251" fmla="*/ 2028497 w 7094483"/>
                      <a:gd name="connsiteY251" fmla="*/ 4519567 h 5234271"/>
                      <a:gd name="connsiteX252" fmla="*/ 1933904 w 7094483"/>
                      <a:gd name="connsiteY252" fmla="*/ 4572119 h 5234271"/>
                      <a:gd name="connsiteX253" fmla="*/ 1723697 w 7094483"/>
                      <a:gd name="connsiteY253" fmla="*/ 4603650 h 5234271"/>
                      <a:gd name="connsiteX254" fmla="*/ 1713186 w 7094483"/>
                      <a:gd name="connsiteY254" fmla="*/ 4635181 h 5234271"/>
                      <a:gd name="connsiteX255" fmla="*/ 1650124 w 7094483"/>
                      <a:gd name="connsiteY255" fmla="*/ 4687733 h 5234271"/>
                      <a:gd name="connsiteX256" fmla="*/ 1618593 w 7094483"/>
                      <a:gd name="connsiteY256" fmla="*/ 4719264 h 5234271"/>
                      <a:gd name="connsiteX257" fmla="*/ 1555531 w 7094483"/>
                      <a:gd name="connsiteY257" fmla="*/ 4740284 h 5234271"/>
                      <a:gd name="connsiteX258" fmla="*/ 1524000 w 7094483"/>
                      <a:gd name="connsiteY258" fmla="*/ 4750795 h 5234271"/>
                      <a:gd name="connsiteX259" fmla="*/ 1460938 w 7094483"/>
                      <a:gd name="connsiteY259" fmla="*/ 4792836 h 5234271"/>
                      <a:gd name="connsiteX260" fmla="*/ 1397876 w 7094483"/>
                      <a:gd name="connsiteY260" fmla="*/ 4834878 h 5234271"/>
                      <a:gd name="connsiteX261" fmla="*/ 1366345 w 7094483"/>
                      <a:gd name="connsiteY261" fmla="*/ 4845388 h 5234271"/>
                      <a:gd name="connsiteX262" fmla="*/ 1271752 w 7094483"/>
                      <a:gd name="connsiteY262" fmla="*/ 4866409 h 5234271"/>
                      <a:gd name="connsiteX263" fmla="*/ 1208690 w 7094483"/>
                      <a:gd name="connsiteY263" fmla="*/ 4876919 h 5234271"/>
                      <a:gd name="connsiteX264" fmla="*/ 1093076 w 7094483"/>
                      <a:gd name="connsiteY264" fmla="*/ 4908450 h 5234271"/>
                      <a:gd name="connsiteX265" fmla="*/ 1061545 w 7094483"/>
                      <a:gd name="connsiteY265" fmla="*/ 4929471 h 5234271"/>
                      <a:gd name="connsiteX266" fmla="*/ 998483 w 7094483"/>
                      <a:gd name="connsiteY266" fmla="*/ 4950491 h 5234271"/>
                      <a:gd name="connsiteX267" fmla="*/ 935421 w 7094483"/>
                      <a:gd name="connsiteY267" fmla="*/ 4982022 h 5234271"/>
                      <a:gd name="connsiteX268" fmla="*/ 872359 w 7094483"/>
                      <a:gd name="connsiteY268" fmla="*/ 5024064 h 5234271"/>
                      <a:gd name="connsiteX269" fmla="*/ 777766 w 7094483"/>
                      <a:gd name="connsiteY269" fmla="*/ 5034574 h 5234271"/>
                      <a:gd name="connsiteX270" fmla="*/ 756745 w 7094483"/>
                      <a:gd name="connsiteY270" fmla="*/ 5066105 h 5234271"/>
                      <a:gd name="connsiteX271" fmla="*/ 693683 w 7094483"/>
                      <a:gd name="connsiteY271" fmla="*/ 5097636 h 5234271"/>
                      <a:gd name="connsiteX272" fmla="*/ 493986 w 7094483"/>
                      <a:gd name="connsiteY272" fmla="*/ 5087126 h 5234271"/>
                      <a:gd name="connsiteX273" fmla="*/ 388883 w 7094483"/>
                      <a:gd name="connsiteY273" fmla="*/ 5097636 h 5234271"/>
                      <a:gd name="connsiteX274" fmla="*/ 325821 w 7094483"/>
                      <a:gd name="connsiteY274" fmla="*/ 5118657 h 5234271"/>
                      <a:gd name="connsiteX275" fmla="*/ 294290 w 7094483"/>
                      <a:gd name="connsiteY275" fmla="*/ 5139678 h 5234271"/>
                      <a:gd name="connsiteX276" fmla="*/ 252249 w 7094483"/>
                      <a:gd name="connsiteY276" fmla="*/ 5181719 h 5234271"/>
                      <a:gd name="connsiteX277" fmla="*/ 220717 w 7094483"/>
                      <a:gd name="connsiteY277" fmla="*/ 5202740 h 5234271"/>
                      <a:gd name="connsiteX278" fmla="*/ 94593 w 7094483"/>
                      <a:gd name="connsiteY278" fmla="*/ 5234271 h 5234271"/>
                      <a:gd name="connsiteX279" fmla="*/ 52552 w 7094483"/>
                      <a:gd name="connsiteY279" fmla="*/ 5171209 h 5234271"/>
                      <a:gd name="connsiteX280" fmla="*/ 63062 w 7094483"/>
                      <a:gd name="connsiteY280" fmla="*/ 5139678 h 5234271"/>
                      <a:gd name="connsiteX281" fmla="*/ 94593 w 7094483"/>
                      <a:gd name="connsiteY281" fmla="*/ 5118657 h 5234271"/>
                      <a:gd name="connsiteX282" fmla="*/ 94593 w 7094483"/>
                      <a:gd name="connsiteY282" fmla="*/ 5118657 h 5234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</a:cxnLst>
                    <a:rect l="l" t="t" r="r" b="b"/>
                    <a:pathLst>
                      <a:path w="7094483" h="5234271">
                        <a:moveTo>
                          <a:pt x="0" y="5181719"/>
                        </a:moveTo>
                        <a:lnTo>
                          <a:pt x="0" y="5181719"/>
                        </a:lnTo>
                        <a:cubicBezTo>
                          <a:pt x="24524" y="5160698"/>
                          <a:pt x="49564" y="5140265"/>
                          <a:pt x="73573" y="5118657"/>
                        </a:cubicBezTo>
                        <a:cubicBezTo>
                          <a:pt x="97720" y="5096924"/>
                          <a:pt x="106602" y="5079453"/>
                          <a:pt x="136635" y="5066105"/>
                        </a:cubicBezTo>
                        <a:cubicBezTo>
                          <a:pt x="156883" y="5057106"/>
                          <a:pt x="199697" y="5045084"/>
                          <a:pt x="199697" y="5045084"/>
                        </a:cubicBezTo>
                        <a:cubicBezTo>
                          <a:pt x="206704" y="5034574"/>
                          <a:pt x="211785" y="5022485"/>
                          <a:pt x="220717" y="5013553"/>
                        </a:cubicBezTo>
                        <a:cubicBezTo>
                          <a:pt x="241090" y="4993181"/>
                          <a:pt x="258138" y="4990570"/>
                          <a:pt x="283780" y="4982022"/>
                        </a:cubicBezTo>
                        <a:cubicBezTo>
                          <a:pt x="290787" y="4971512"/>
                          <a:pt x="295868" y="4959423"/>
                          <a:pt x="304800" y="4950491"/>
                        </a:cubicBezTo>
                        <a:cubicBezTo>
                          <a:pt x="325173" y="4930118"/>
                          <a:pt x="342219" y="4927508"/>
                          <a:pt x="367862" y="4918960"/>
                        </a:cubicBezTo>
                        <a:cubicBezTo>
                          <a:pt x="378372" y="4908450"/>
                          <a:pt x="387974" y="4896945"/>
                          <a:pt x="399393" y="4887429"/>
                        </a:cubicBezTo>
                        <a:cubicBezTo>
                          <a:pt x="409097" y="4879342"/>
                          <a:pt x="421992" y="4875341"/>
                          <a:pt x="430924" y="4866409"/>
                        </a:cubicBezTo>
                        <a:cubicBezTo>
                          <a:pt x="500997" y="4796337"/>
                          <a:pt x="399389" y="4869916"/>
                          <a:pt x="483476" y="4813857"/>
                        </a:cubicBezTo>
                        <a:cubicBezTo>
                          <a:pt x="490483" y="4803347"/>
                          <a:pt x="495565" y="4791258"/>
                          <a:pt x="504497" y="4782326"/>
                        </a:cubicBezTo>
                        <a:cubicBezTo>
                          <a:pt x="513429" y="4773394"/>
                          <a:pt x="528137" y="4771169"/>
                          <a:pt x="536028" y="4761305"/>
                        </a:cubicBezTo>
                        <a:cubicBezTo>
                          <a:pt x="542949" y="4752654"/>
                          <a:pt x="541583" y="4739683"/>
                          <a:pt x="546538" y="4729774"/>
                        </a:cubicBezTo>
                        <a:cubicBezTo>
                          <a:pt x="552187" y="4718476"/>
                          <a:pt x="560552" y="4708753"/>
                          <a:pt x="567559" y="4698243"/>
                        </a:cubicBezTo>
                        <a:cubicBezTo>
                          <a:pt x="571062" y="4687733"/>
                          <a:pt x="571924" y="4675930"/>
                          <a:pt x="578069" y="4666712"/>
                        </a:cubicBezTo>
                        <a:cubicBezTo>
                          <a:pt x="586314" y="4654344"/>
                          <a:pt x="598181" y="4644697"/>
                          <a:pt x="609600" y="4635181"/>
                        </a:cubicBezTo>
                        <a:cubicBezTo>
                          <a:pt x="631886" y="4616609"/>
                          <a:pt x="657469" y="4605991"/>
                          <a:pt x="683173" y="4593140"/>
                        </a:cubicBezTo>
                        <a:cubicBezTo>
                          <a:pt x="717774" y="4558539"/>
                          <a:pt x="727483" y="4544708"/>
                          <a:pt x="777766" y="4519567"/>
                        </a:cubicBezTo>
                        <a:cubicBezTo>
                          <a:pt x="791780" y="4512560"/>
                          <a:pt x="806372" y="4506608"/>
                          <a:pt x="819807" y="4498547"/>
                        </a:cubicBezTo>
                        <a:cubicBezTo>
                          <a:pt x="841471" y="4485549"/>
                          <a:pt x="861848" y="4470519"/>
                          <a:pt x="882869" y="4456505"/>
                        </a:cubicBezTo>
                        <a:cubicBezTo>
                          <a:pt x="893379" y="4449498"/>
                          <a:pt x="902416" y="4439478"/>
                          <a:pt x="914400" y="4435484"/>
                        </a:cubicBezTo>
                        <a:lnTo>
                          <a:pt x="1008993" y="4403953"/>
                        </a:lnTo>
                        <a:lnTo>
                          <a:pt x="1040524" y="4393443"/>
                        </a:lnTo>
                        <a:lnTo>
                          <a:pt x="1072055" y="4382933"/>
                        </a:lnTo>
                        <a:cubicBezTo>
                          <a:pt x="1093076" y="4368919"/>
                          <a:pt x="1117252" y="4358755"/>
                          <a:pt x="1135117" y="4340891"/>
                        </a:cubicBezTo>
                        <a:cubicBezTo>
                          <a:pt x="1162323" y="4313686"/>
                          <a:pt x="1191997" y="4279891"/>
                          <a:pt x="1229711" y="4267319"/>
                        </a:cubicBezTo>
                        <a:cubicBezTo>
                          <a:pt x="1309720" y="4240649"/>
                          <a:pt x="1271046" y="4250643"/>
                          <a:pt x="1345324" y="4235788"/>
                        </a:cubicBezTo>
                        <a:cubicBezTo>
                          <a:pt x="1435688" y="4175544"/>
                          <a:pt x="1321357" y="4247772"/>
                          <a:pt x="1408386" y="4204257"/>
                        </a:cubicBezTo>
                        <a:cubicBezTo>
                          <a:pt x="1419684" y="4198608"/>
                          <a:pt x="1428374" y="4188366"/>
                          <a:pt x="1439917" y="4183236"/>
                        </a:cubicBezTo>
                        <a:cubicBezTo>
                          <a:pt x="1460165" y="4174237"/>
                          <a:pt x="1481959" y="4169223"/>
                          <a:pt x="1502980" y="4162216"/>
                        </a:cubicBezTo>
                        <a:cubicBezTo>
                          <a:pt x="1513490" y="4158713"/>
                          <a:pt x="1525293" y="4157850"/>
                          <a:pt x="1534511" y="4151705"/>
                        </a:cubicBezTo>
                        <a:cubicBezTo>
                          <a:pt x="1693888" y="4045455"/>
                          <a:pt x="1530319" y="4160455"/>
                          <a:pt x="1629104" y="4078133"/>
                        </a:cubicBezTo>
                        <a:cubicBezTo>
                          <a:pt x="1638808" y="4070046"/>
                          <a:pt x="1650931" y="4065199"/>
                          <a:pt x="1660635" y="4057112"/>
                        </a:cubicBezTo>
                        <a:cubicBezTo>
                          <a:pt x="1672054" y="4047596"/>
                          <a:pt x="1680747" y="4035097"/>
                          <a:pt x="1692166" y="4025581"/>
                        </a:cubicBezTo>
                        <a:cubicBezTo>
                          <a:pt x="1701870" y="4017494"/>
                          <a:pt x="1713993" y="4012647"/>
                          <a:pt x="1723697" y="4004560"/>
                        </a:cubicBezTo>
                        <a:cubicBezTo>
                          <a:pt x="1751986" y="3980986"/>
                          <a:pt x="1753206" y="3966921"/>
                          <a:pt x="1786759" y="3952009"/>
                        </a:cubicBezTo>
                        <a:cubicBezTo>
                          <a:pt x="1807007" y="3943010"/>
                          <a:pt x="1849821" y="3930988"/>
                          <a:pt x="1849821" y="3930988"/>
                        </a:cubicBezTo>
                        <a:cubicBezTo>
                          <a:pt x="1860331" y="3923981"/>
                          <a:pt x="1870054" y="3915616"/>
                          <a:pt x="1881352" y="3909967"/>
                        </a:cubicBezTo>
                        <a:cubicBezTo>
                          <a:pt x="1891261" y="3905012"/>
                          <a:pt x="1904232" y="3906378"/>
                          <a:pt x="1912883" y="3899457"/>
                        </a:cubicBezTo>
                        <a:cubicBezTo>
                          <a:pt x="1980799" y="3845125"/>
                          <a:pt x="1886181" y="3883833"/>
                          <a:pt x="1965435" y="3857416"/>
                        </a:cubicBezTo>
                        <a:cubicBezTo>
                          <a:pt x="1985238" y="3837612"/>
                          <a:pt x="2002155" y="3816571"/>
                          <a:pt x="2028497" y="3804864"/>
                        </a:cubicBezTo>
                        <a:cubicBezTo>
                          <a:pt x="2048745" y="3795865"/>
                          <a:pt x="2091559" y="3783843"/>
                          <a:pt x="2091559" y="3783843"/>
                        </a:cubicBezTo>
                        <a:cubicBezTo>
                          <a:pt x="2112580" y="3769829"/>
                          <a:pt x="2136757" y="3759666"/>
                          <a:pt x="2154621" y="3741802"/>
                        </a:cubicBezTo>
                        <a:cubicBezTo>
                          <a:pt x="2165131" y="3731292"/>
                          <a:pt x="2173159" y="3717490"/>
                          <a:pt x="2186152" y="3710271"/>
                        </a:cubicBezTo>
                        <a:cubicBezTo>
                          <a:pt x="2205521" y="3699510"/>
                          <a:pt x="2249214" y="3689250"/>
                          <a:pt x="2249214" y="3689250"/>
                        </a:cubicBezTo>
                        <a:cubicBezTo>
                          <a:pt x="2333301" y="3633191"/>
                          <a:pt x="2231693" y="3706770"/>
                          <a:pt x="2301766" y="3636698"/>
                        </a:cubicBezTo>
                        <a:cubicBezTo>
                          <a:pt x="2310698" y="3627766"/>
                          <a:pt x="2322787" y="3622685"/>
                          <a:pt x="2333297" y="3615678"/>
                        </a:cubicBezTo>
                        <a:cubicBezTo>
                          <a:pt x="2353967" y="3584672"/>
                          <a:pt x="2355499" y="3577908"/>
                          <a:pt x="2385849" y="3552616"/>
                        </a:cubicBezTo>
                        <a:cubicBezTo>
                          <a:pt x="2395553" y="3544529"/>
                          <a:pt x="2407676" y="3539682"/>
                          <a:pt x="2417380" y="3531595"/>
                        </a:cubicBezTo>
                        <a:cubicBezTo>
                          <a:pt x="2428799" y="3522079"/>
                          <a:pt x="2435918" y="3507283"/>
                          <a:pt x="2448911" y="3500064"/>
                        </a:cubicBezTo>
                        <a:cubicBezTo>
                          <a:pt x="2468280" y="3489303"/>
                          <a:pt x="2511973" y="3479043"/>
                          <a:pt x="2511973" y="3479043"/>
                        </a:cubicBezTo>
                        <a:cubicBezTo>
                          <a:pt x="2522483" y="3468533"/>
                          <a:pt x="2531136" y="3455757"/>
                          <a:pt x="2543504" y="3447512"/>
                        </a:cubicBezTo>
                        <a:cubicBezTo>
                          <a:pt x="2552722" y="3441367"/>
                          <a:pt x="2565126" y="3441957"/>
                          <a:pt x="2575035" y="3437002"/>
                        </a:cubicBezTo>
                        <a:cubicBezTo>
                          <a:pt x="2586333" y="3431353"/>
                          <a:pt x="2596056" y="3422988"/>
                          <a:pt x="2606566" y="3415981"/>
                        </a:cubicBezTo>
                        <a:cubicBezTo>
                          <a:pt x="2645101" y="3358177"/>
                          <a:pt x="2606568" y="3407220"/>
                          <a:pt x="2659117" y="3363429"/>
                        </a:cubicBezTo>
                        <a:cubicBezTo>
                          <a:pt x="2670536" y="3353913"/>
                          <a:pt x="2679363" y="3341571"/>
                          <a:pt x="2690649" y="3331898"/>
                        </a:cubicBezTo>
                        <a:cubicBezTo>
                          <a:pt x="2717889" y="3308550"/>
                          <a:pt x="2768610" y="3276421"/>
                          <a:pt x="2795752" y="3258326"/>
                        </a:cubicBezTo>
                        <a:cubicBezTo>
                          <a:pt x="2806262" y="3251319"/>
                          <a:pt x="2818351" y="3246237"/>
                          <a:pt x="2827283" y="3237305"/>
                        </a:cubicBezTo>
                        <a:cubicBezTo>
                          <a:pt x="2837793" y="3226795"/>
                          <a:pt x="2846446" y="3214019"/>
                          <a:pt x="2858814" y="3205774"/>
                        </a:cubicBezTo>
                        <a:cubicBezTo>
                          <a:pt x="2868032" y="3199629"/>
                          <a:pt x="2879835" y="3198767"/>
                          <a:pt x="2890345" y="3195264"/>
                        </a:cubicBezTo>
                        <a:cubicBezTo>
                          <a:pt x="2900855" y="3184754"/>
                          <a:pt x="2910143" y="3172859"/>
                          <a:pt x="2921876" y="3163733"/>
                        </a:cubicBezTo>
                        <a:cubicBezTo>
                          <a:pt x="2941818" y="3148222"/>
                          <a:pt x="2967074" y="3139555"/>
                          <a:pt x="2984938" y="3121691"/>
                        </a:cubicBezTo>
                        <a:cubicBezTo>
                          <a:pt x="3005959" y="3100670"/>
                          <a:pt x="3023265" y="3075119"/>
                          <a:pt x="3048000" y="3058629"/>
                        </a:cubicBezTo>
                        <a:cubicBezTo>
                          <a:pt x="3069021" y="3044615"/>
                          <a:pt x="3093198" y="3034452"/>
                          <a:pt x="3111062" y="3016588"/>
                        </a:cubicBezTo>
                        <a:cubicBezTo>
                          <a:pt x="3150427" y="2977223"/>
                          <a:pt x="3128492" y="2989757"/>
                          <a:pt x="3174124" y="2974547"/>
                        </a:cubicBezTo>
                        <a:cubicBezTo>
                          <a:pt x="3184634" y="2967540"/>
                          <a:pt x="3194357" y="2959175"/>
                          <a:pt x="3205655" y="2953526"/>
                        </a:cubicBezTo>
                        <a:cubicBezTo>
                          <a:pt x="3215564" y="2948571"/>
                          <a:pt x="3227968" y="2949161"/>
                          <a:pt x="3237186" y="2943016"/>
                        </a:cubicBezTo>
                        <a:cubicBezTo>
                          <a:pt x="3288841" y="2908579"/>
                          <a:pt x="3250961" y="2918729"/>
                          <a:pt x="3289738" y="2879953"/>
                        </a:cubicBezTo>
                        <a:cubicBezTo>
                          <a:pt x="3298670" y="2871021"/>
                          <a:pt x="3310759" y="2865940"/>
                          <a:pt x="3321269" y="2858933"/>
                        </a:cubicBezTo>
                        <a:cubicBezTo>
                          <a:pt x="3324773" y="2848423"/>
                          <a:pt x="3324859" y="2836053"/>
                          <a:pt x="3331780" y="2827402"/>
                        </a:cubicBezTo>
                        <a:cubicBezTo>
                          <a:pt x="3339671" y="2817538"/>
                          <a:pt x="3353607" y="2814468"/>
                          <a:pt x="3363311" y="2806381"/>
                        </a:cubicBezTo>
                        <a:cubicBezTo>
                          <a:pt x="3444237" y="2738942"/>
                          <a:pt x="3348087" y="2806020"/>
                          <a:pt x="3426373" y="2753829"/>
                        </a:cubicBezTo>
                        <a:lnTo>
                          <a:pt x="3531476" y="2596174"/>
                        </a:lnTo>
                        <a:lnTo>
                          <a:pt x="3552497" y="2564643"/>
                        </a:lnTo>
                        <a:cubicBezTo>
                          <a:pt x="3559504" y="2554133"/>
                          <a:pt x="3563007" y="2540119"/>
                          <a:pt x="3573517" y="2533112"/>
                        </a:cubicBezTo>
                        <a:cubicBezTo>
                          <a:pt x="3604521" y="2512443"/>
                          <a:pt x="3611291" y="2510907"/>
                          <a:pt x="3636580" y="2480560"/>
                        </a:cubicBezTo>
                        <a:cubicBezTo>
                          <a:pt x="3644667" y="2470856"/>
                          <a:pt x="3648094" y="2457347"/>
                          <a:pt x="3657600" y="2449029"/>
                        </a:cubicBezTo>
                        <a:cubicBezTo>
                          <a:pt x="3676613" y="2432393"/>
                          <a:pt x="3699641" y="2421002"/>
                          <a:pt x="3720662" y="2406988"/>
                        </a:cubicBezTo>
                        <a:cubicBezTo>
                          <a:pt x="3731172" y="2399981"/>
                          <a:pt x="3740209" y="2389961"/>
                          <a:pt x="3752193" y="2385967"/>
                        </a:cubicBezTo>
                        <a:lnTo>
                          <a:pt x="3815255" y="2364947"/>
                        </a:lnTo>
                        <a:cubicBezTo>
                          <a:pt x="3852202" y="2309527"/>
                          <a:pt x="3814972" y="2350053"/>
                          <a:pt x="3878317" y="2322905"/>
                        </a:cubicBezTo>
                        <a:cubicBezTo>
                          <a:pt x="3889928" y="2317929"/>
                          <a:pt x="3898550" y="2307533"/>
                          <a:pt x="3909849" y="2301884"/>
                        </a:cubicBezTo>
                        <a:cubicBezTo>
                          <a:pt x="3919758" y="2296929"/>
                          <a:pt x="3930870" y="2294877"/>
                          <a:pt x="3941380" y="2291374"/>
                        </a:cubicBezTo>
                        <a:cubicBezTo>
                          <a:pt x="3951890" y="2284367"/>
                          <a:pt x="3961083" y="2274788"/>
                          <a:pt x="3972911" y="2270353"/>
                        </a:cubicBezTo>
                        <a:cubicBezTo>
                          <a:pt x="3989637" y="2264081"/>
                          <a:pt x="4008131" y="2264176"/>
                          <a:pt x="4025462" y="2259843"/>
                        </a:cubicBezTo>
                        <a:cubicBezTo>
                          <a:pt x="4036210" y="2257156"/>
                          <a:pt x="4046483" y="2252836"/>
                          <a:pt x="4056993" y="2249333"/>
                        </a:cubicBezTo>
                        <a:cubicBezTo>
                          <a:pt x="4135279" y="2197142"/>
                          <a:pt x="4039129" y="2264220"/>
                          <a:pt x="4120055" y="2196781"/>
                        </a:cubicBezTo>
                        <a:cubicBezTo>
                          <a:pt x="4129759" y="2188694"/>
                          <a:pt x="4141882" y="2183847"/>
                          <a:pt x="4151586" y="2175760"/>
                        </a:cubicBezTo>
                        <a:cubicBezTo>
                          <a:pt x="4204072" y="2132022"/>
                          <a:pt x="4159236" y="2152189"/>
                          <a:pt x="4214649" y="2133719"/>
                        </a:cubicBezTo>
                        <a:cubicBezTo>
                          <a:pt x="4264618" y="2100406"/>
                          <a:pt x="4234194" y="2116694"/>
                          <a:pt x="4309242" y="2091678"/>
                        </a:cubicBezTo>
                        <a:lnTo>
                          <a:pt x="4340773" y="2081167"/>
                        </a:lnTo>
                        <a:lnTo>
                          <a:pt x="4372304" y="2070657"/>
                        </a:lnTo>
                        <a:cubicBezTo>
                          <a:pt x="4382814" y="2060147"/>
                          <a:pt x="4392416" y="2048642"/>
                          <a:pt x="4403835" y="2039126"/>
                        </a:cubicBezTo>
                        <a:cubicBezTo>
                          <a:pt x="4413539" y="2031039"/>
                          <a:pt x="4426434" y="2027037"/>
                          <a:pt x="4435366" y="2018105"/>
                        </a:cubicBezTo>
                        <a:cubicBezTo>
                          <a:pt x="4484977" y="1968493"/>
                          <a:pt x="4432705" y="2006331"/>
                          <a:pt x="4466897" y="1955043"/>
                        </a:cubicBezTo>
                        <a:cubicBezTo>
                          <a:pt x="4489392" y="1921301"/>
                          <a:pt x="4496901" y="1924021"/>
                          <a:pt x="4529959" y="1913002"/>
                        </a:cubicBezTo>
                        <a:cubicBezTo>
                          <a:pt x="4587489" y="1932178"/>
                          <a:pt x="4562214" y="1928647"/>
                          <a:pt x="4656083" y="1913002"/>
                        </a:cubicBezTo>
                        <a:cubicBezTo>
                          <a:pt x="4667011" y="1911181"/>
                          <a:pt x="4677929" y="1907871"/>
                          <a:pt x="4687614" y="1902491"/>
                        </a:cubicBezTo>
                        <a:cubicBezTo>
                          <a:pt x="4709698" y="1890222"/>
                          <a:pt x="4726709" y="1868439"/>
                          <a:pt x="4750676" y="1860450"/>
                        </a:cubicBezTo>
                        <a:lnTo>
                          <a:pt x="4876800" y="1818409"/>
                        </a:lnTo>
                        <a:cubicBezTo>
                          <a:pt x="4887310" y="1814905"/>
                          <a:pt x="4899113" y="1814043"/>
                          <a:pt x="4908331" y="1807898"/>
                        </a:cubicBezTo>
                        <a:lnTo>
                          <a:pt x="4971393" y="1765857"/>
                        </a:lnTo>
                        <a:cubicBezTo>
                          <a:pt x="4981903" y="1758850"/>
                          <a:pt x="4993992" y="1753768"/>
                          <a:pt x="5002924" y="1744836"/>
                        </a:cubicBezTo>
                        <a:cubicBezTo>
                          <a:pt x="5013434" y="1734326"/>
                          <a:pt x="5022087" y="1721550"/>
                          <a:pt x="5034455" y="1713305"/>
                        </a:cubicBezTo>
                        <a:cubicBezTo>
                          <a:pt x="5043673" y="1707160"/>
                          <a:pt x="5055333" y="1705839"/>
                          <a:pt x="5065986" y="1702795"/>
                        </a:cubicBezTo>
                        <a:cubicBezTo>
                          <a:pt x="5177155" y="1671032"/>
                          <a:pt x="5021263" y="1721206"/>
                          <a:pt x="5171090" y="1671264"/>
                        </a:cubicBezTo>
                        <a:cubicBezTo>
                          <a:pt x="5181600" y="1667761"/>
                          <a:pt x="5193403" y="1666898"/>
                          <a:pt x="5202621" y="1660753"/>
                        </a:cubicBezTo>
                        <a:cubicBezTo>
                          <a:pt x="5276911" y="1611228"/>
                          <a:pt x="5184963" y="1673367"/>
                          <a:pt x="5276193" y="1608202"/>
                        </a:cubicBezTo>
                        <a:cubicBezTo>
                          <a:pt x="5309462" y="1584438"/>
                          <a:pt x="5315421" y="1585088"/>
                          <a:pt x="5349766" y="1555650"/>
                        </a:cubicBezTo>
                        <a:cubicBezTo>
                          <a:pt x="5389443" y="1521642"/>
                          <a:pt x="5365097" y="1524119"/>
                          <a:pt x="5391807" y="1524119"/>
                        </a:cubicBezTo>
                        <a:lnTo>
                          <a:pt x="5391807" y="1471567"/>
                        </a:lnTo>
                        <a:cubicBezTo>
                          <a:pt x="5416331" y="1450546"/>
                          <a:pt x="5443921" y="1432647"/>
                          <a:pt x="5465380" y="1408505"/>
                        </a:cubicBezTo>
                        <a:cubicBezTo>
                          <a:pt x="5472740" y="1400225"/>
                          <a:pt x="5468969" y="1385625"/>
                          <a:pt x="5475890" y="1376974"/>
                        </a:cubicBezTo>
                        <a:cubicBezTo>
                          <a:pt x="5490708" y="1358451"/>
                          <a:pt x="5518180" y="1352367"/>
                          <a:pt x="5538952" y="1345443"/>
                        </a:cubicBezTo>
                        <a:cubicBezTo>
                          <a:pt x="5559973" y="1324422"/>
                          <a:pt x="5585524" y="1307116"/>
                          <a:pt x="5602014" y="1282381"/>
                        </a:cubicBezTo>
                        <a:cubicBezTo>
                          <a:pt x="5630042" y="1240340"/>
                          <a:pt x="5612525" y="1257857"/>
                          <a:pt x="5654566" y="1229829"/>
                        </a:cubicBezTo>
                        <a:cubicBezTo>
                          <a:pt x="5673065" y="1174331"/>
                          <a:pt x="5658931" y="1207515"/>
                          <a:pt x="5707117" y="1135236"/>
                        </a:cubicBezTo>
                        <a:cubicBezTo>
                          <a:pt x="5714124" y="1124726"/>
                          <a:pt x="5717628" y="1110712"/>
                          <a:pt x="5728138" y="1103705"/>
                        </a:cubicBezTo>
                        <a:lnTo>
                          <a:pt x="5791200" y="1061664"/>
                        </a:lnTo>
                        <a:cubicBezTo>
                          <a:pt x="5801710" y="1054657"/>
                          <a:pt x="5813799" y="1049575"/>
                          <a:pt x="5822731" y="1040643"/>
                        </a:cubicBezTo>
                        <a:cubicBezTo>
                          <a:pt x="5833241" y="1030133"/>
                          <a:pt x="5842529" y="1018237"/>
                          <a:pt x="5854262" y="1009112"/>
                        </a:cubicBezTo>
                        <a:cubicBezTo>
                          <a:pt x="5874204" y="993602"/>
                          <a:pt x="5899460" y="984935"/>
                          <a:pt x="5917324" y="967071"/>
                        </a:cubicBezTo>
                        <a:cubicBezTo>
                          <a:pt x="6009442" y="874953"/>
                          <a:pt x="5896712" y="991806"/>
                          <a:pt x="5969876" y="904009"/>
                        </a:cubicBezTo>
                        <a:cubicBezTo>
                          <a:pt x="5995166" y="873662"/>
                          <a:pt x="6001935" y="872126"/>
                          <a:pt x="6032938" y="851457"/>
                        </a:cubicBezTo>
                        <a:cubicBezTo>
                          <a:pt x="6052960" y="791396"/>
                          <a:pt x="6026932" y="841449"/>
                          <a:pt x="6074980" y="809416"/>
                        </a:cubicBezTo>
                        <a:cubicBezTo>
                          <a:pt x="6153710" y="756929"/>
                          <a:pt x="6063069" y="792364"/>
                          <a:pt x="6138042" y="767374"/>
                        </a:cubicBezTo>
                        <a:cubicBezTo>
                          <a:pt x="6197597" y="678038"/>
                          <a:pt x="6099507" y="816419"/>
                          <a:pt x="6222124" y="693802"/>
                        </a:cubicBezTo>
                        <a:cubicBezTo>
                          <a:pt x="6232634" y="683292"/>
                          <a:pt x="6244139" y="673690"/>
                          <a:pt x="6253655" y="662271"/>
                        </a:cubicBezTo>
                        <a:cubicBezTo>
                          <a:pt x="6261742" y="652567"/>
                          <a:pt x="6264812" y="638631"/>
                          <a:pt x="6274676" y="630740"/>
                        </a:cubicBezTo>
                        <a:cubicBezTo>
                          <a:pt x="6283327" y="623819"/>
                          <a:pt x="6295697" y="623733"/>
                          <a:pt x="6306207" y="620229"/>
                        </a:cubicBezTo>
                        <a:cubicBezTo>
                          <a:pt x="6358398" y="541943"/>
                          <a:pt x="6291320" y="638093"/>
                          <a:pt x="6358759" y="557167"/>
                        </a:cubicBezTo>
                        <a:cubicBezTo>
                          <a:pt x="6366846" y="547463"/>
                          <a:pt x="6371693" y="535340"/>
                          <a:pt x="6379780" y="525636"/>
                        </a:cubicBezTo>
                        <a:cubicBezTo>
                          <a:pt x="6405070" y="495289"/>
                          <a:pt x="6411839" y="493753"/>
                          <a:pt x="6442842" y="473084"/>
                        </a:cubicBezTo>
                        <a:cubicBezTo>
                          <a:pt x="6446345" y="462574"/>
                          <a:pt x="6446431" y="450204"/>
                          <a:pt x="6453352" y="441553"/>
                        </a:cubicBezTo>
                        <a:cubicBezTo>
                          <a:pt x="6461243" y="431689"/>
                          <a:pt x="6475179" y="428620"/>
                          <a:pt x="6484883" y="420533"/>
                        </a:cubicBezTo>
                        <a:cubicBezTo>
                          <a:pt x="6496302" y="411017"/>
                          <a:pt x="6504995" y="398518"/>
                          <a:pt x="6516414" y="389002"/>
                        </a:cubicBezTo>
                        <a:cubicBezTo>
                          <a:pt x="6526118" y="380915"/>
                          <a:pt x="6538241" y="376068"/>
                          <a:pt x="6547945" y="367981"/>
                        </a:cubicBezTo>
                        <a:cubicBezTo>
                          <a:pt x="6559364" y="358465"/>
                          <a:pt x="6568057" y="345966"/>
                          <a:pt x="6579476" y="336450"/>
                        </a:cubicBezTo>
                        <a:cubicBezTo>
                          <a:pt x="6589180" y="328363"/>
                          <a:pt x="6601566" y="323821"/>
                          <a:pt x="6611007" y="315429"/>
                        </a:cubicBezTo>
                        <a:cubicBezTo>
                          <a:pt x="6669911" y="263070"/>
                          <a:pt x="6663141" y="268759"/>
                          <a:pt x="6695090" y="220836"/>
                        </a:cubicBezTo>
                        <a:cubicBezTo>
                          <a:pt x="6721507" y="141582"/>
                          <a:pt x="6685872" y="239272"/>
                          <a:pt x="6726621" y="157774"/>
                        </a:cubicBezTo>
                        <a:cubicBezTo>
                          <a:pt x="6731576" y="147865"/>
                          <a:pt x="6733628" y="136753"/>
                          <a:pt x="6737131" y="126243"/>
                        </a:cubicBezTo>
                        <a:cubicBezTo>
                          <a:pt x="6712117" y="51197"/>
                          <a:pt x="6697675" y="75472"/>
                          <a:pt x="6747642" y="42160"/>
                        </a:cubicBezTo>
                        <a:cubicBezTo>
                          <a:pt x="6754649" y="31650"/>
                          <a:pt x="6758798" y="18520"/>
                          <a:pt x="6768662" y="10629"/>
                        </a:cubicBezTo>
                        <a:cubicBezTo>
                          <a:pt x="6797018" y="-12056"/>
                          <a:pt x="6848879" y="8259"/>
                          <a:pt x="6873766" y="10629"/>
                        </a:cubicBezTo>
                        <a:cubicBezTo>
                          <a:pt x="6922718" y="15291"/>
                          <a:pt x="6971863" y="17636"/>
                          <a:pt x="7020911" y="21140"/>
                        </a:cubicBezTo>
                        <a:lnTo>
                          <a:pt x="7062952" y="147264"/>
                        </a:lnTo>
                        <a:cubicBezTo>
                          <a:pt x="7066455" y="157774"/>
                          <a:pt x="7067317" y="169577"/>
                          <a:pt x="7073462" y="178795"/>
                        </a:cubicBezTo>
                        <a:lnTo>
                          <a:pt x="7094483" y="210326"/>
                        </a:lnTo>
                        <a:cubicBezTo>
                          <a:pt x="7090980" y="276891"/>
                          <a:pt x="7090008" y="343638"/>
                          <a:pt x="7083973" y="410022"/>
                        </a:cubicBezTo>
                        <a:cubicBezTo>
                          <a:pt x="7080688" y="446159"/>
                          <a:pt x="7066814" y="440746"/>
                          <a:pt x="7052442" y="473084"/>
                        </a:cubicBezTo>
                        <a:cubicBezTo>
                          <a:pt x="7037819" y="505987"/>
                          <a:pt x="7029646" y="543246"/>
                          <a:pt x="7020911" y="578188"/>
                        </a:cubicBezTo>
                        <a:cubicBezTo>
                          <a:pt x="7017407" y="623733"/>
                          <a:pt x="7017524" y="669702"/>
                          <a:pt x="7010400" y="714822"/>
                        </a:cubicBezTo>
                        <a:cubicBezTo>
                          <a:pt x="7006944" y="736709"/>
                          <a:pt x="6996387" y="756863"/>
                          <a:pt x="6989380" y="777884"/>
                        </a:cubicBezTo>
                        <a:lnTo>
                          <a:pt x="6968359" y="840947"/>
                        </a:lnTo>
                        <a:cubicBezTo>
                          <a:pt x="6964856" y="851457"/>
                          <a:pt x="6960536" y="861730"/>
                          <a:pt x="6957849" y="872478"/>
                        </a:cubicBezTo>
                        <a:cubicBezTo>
                          <a:pt x="6954345" y="886492"/>
                          <a:pt x="6950171" y="900355"/>
                          <a:pt x="6947338" y="914519"/>
                        </a:cubicBezTo>
                        <a:cubicBezTo>
                          <a:pt x="6943159" y="935416"/>
                          <a:pt x="6943567" y="957364"/>
                          <a:pt x="6936828" y="977581"/>
                        </a:cubicBezTo>
                        <a:cubicBezTo>
                          <a:pt x="6932833" y="989565"/>
                          <a:pt x="6922814" y="998602"/>
                          <a:pt x="6915807" y="1009112"/>
                        </a:cubicBezTo>
                        <a:cubicBezTo>
                          <a:pt x="6889390" y="1088366"/>
                          <a:pt x="6925025" y="990676"/>
                          <a:pt x="6884276" y="1072174"/>
                        </a:cubicBezTo>
                        <a:cubicBezTo>
                          <a:pt x="6853854" y="1133018"/>
                          <a:pt x="6902009" y="1075462"/>
                          <a:pt x="6842235" y="1135236"/>
                        </a:cubicBezTo>
                        <a:cubicBezTo>
                          <a:pt x="6826958" y="1181067"/>
                          <a:pt x="6827953" y="1196517"/>
                          <a:pt x="6800193" y="1229829"/>
                        </a:cubicBezTo>
                        <a:cubicBezTo>
                          <a:pt x="6790677" y="1241248"/>
                          <a:pt x="6777787" y="1249627"/>
                          <a:pt x="6768662" y="1261360"/>
                        </a:cubicBezTo>
                        <a:cubicBezTo>
                          <a:pt x="6702635" y="1346252"/>
                          <a:pt x="6756131" y="1304748"/>
                          <a:pt x="6695090" y="1345443"/>
                        </a:cubicBezTo>
                        <a:cubicBezTo>
                          <a:pt x="6676591" y="1400941"/>
                          <a:pt x="6693798" y="1370829"/>
                          <a:pt x="6621517" y="1419016"/>
                        </a:cubicBezTo>
                        <a:lnTo>
                          <a:pt x="6589986" y="1440036"/>
                        </a:lnTo>
                        <a:cubicBezTo>
                          <a:pt x="6571301" y="1468065"/>
                          <a:pt x="6565449" y="1481309"/>
                          <a:pt x="6537435" y="1503098"/>
                        </a:cubicBezTo>
                        <a:cubicBezTo>
                          <a:pt x="6517493" y="1518609"/>
                          <a:pt x="6492237" y="1527276"/>
                          <a:pt x="6474373" y="1545140"/>
                        </a:cubicBezTo>
                        <a:cubicBezTo>
                          <a:pt x="6463863" y="1555650"/>
                          <a:pt x="6454575" y="1567546"/>
                          <a:pt x="6442842" y="1576671"/>
                        </a:cubicBezTo>
                        <a:cubicBezTo>
                          <a:pt x="6371647" y="1632044"/>
                          <a:pt x="6399335" y="1604535"/>
                          <a:pt x="6337738" y="1639733"/>
                        </a:cubicBezTo>
                        <a:cubicBezTo>
                          <a:pt x="6280689" y="1672332"/>
                          <a:pt x="6332487" y="1651993"/>
                          <a:pt x="6274676" y="1671264"/>
                        </a:cubicBezTo>
                        <a:cubicBezTo>
                          <a:pt x="6267669" y="1681774"/>
                          <a:pt x="6263162" y="1694477"/>
                          <a:pt x="6253655" y="1702795"/>
                        </a:cubicBezTo>
                        <a:cubicBezTo>
                          <a:pt x="6234642" y="1719431"/>
                          <a:pt x="6211614" y="1730822"/>
                          <a:pt x="6190593" y="1744836"/>
                        </a:cubicBezTo>
                        <a:lnTo>
                          <a:pt x="6127531" y="1786878"/>
                        </a:lnTo>
                        <a:cubicBezTo>
                          <a:pt x="6117021" y="1793885"/>
                          <a:pt x="6104932" y="1798966"/>
                          <a:pt x="6096000" y="1807898"/>
                        </a:cubicBezTo>
                        <a:cubicBezTo>
                          <a:pt x="6085490" y="1818408"/>
                          <a:pt x="6073985" y="1828010"/>
                          <a:pt x="6064469" y="1839429"/>
                        </a:cubicBezTo>
                        <a:cubicBezTo>
                          <a:pt x="6056382" y="1849133"/>
                          <a:pt x="6053959" y="1863953"/>
                          <a:pt x="6043449" y="1870960"/>
                        </a:cubicBezTo>
                        <a:cubicBezTo>
                          <a:pt x="6031430" y="1878973"/>
                          <a:pt x="6015421" y="1877967"/>
                          <a:pt x="6001407" y="1881471"/>
                        </a:cubicBezTo>
                        <a:cubicBezTo>
                          <a:pt x="5952359" y="1955043"/>
                          <a:pt x="5980387" y="1930520"/>
                          <a:pt x="5927835" y="1965553"/>
                        </a:cubicBezTo>
                        <a:cubicBezTo>
                          <a:pt x="5920828" y="1976063"/>
                          <a:pt x="5916678" y="1989193"/>
                          <a:pt x="5906814" y="1997084"/>
                        </a:cubicBezTo>
                        <a:cubicBezTo>
                          <a:pt x="5898163" y="2004005"/>
                          <a:pt x="5885192" y="2002640"/>
                          <a:pt x="5875283" y="2007595"/>
                        </a:cubicBezTo>
                        <a:cubicBezTo>
                          <a:pt x="5863985" y="2013244"/>
                          <a:pt x="5855580" y="2024181"/>
                          <a:pt x="5843752" y="2028616"/>
                        </a:cubicBezTo>
                        <a:cubicBezTo>
                          <a:pt x="5832001" y="2033023"/>
                          <a:pt x="5735220" y="2048456"/>
                          <a:pt x="5728138" y="2049636"/>
                        </a:cubicBezTo>
                        <a:cubicBezTo>
                          <a:pt x="5707117" y="2056643"/>
                          <a:pt x="5680744" y="2054989"/>
                          <a:pt x="5665076" y="2070657"/>
                        </a:cubicBezTo>
                        <a:cubicBezTo>
                          <a:pt x="5644055" y="2091678"/>
                          <a:pt x="5618504" y="2108984"/>
                          <a:pt x="5602014" y="2133719"/>
                        </a:cubicBezTo>
                        <a:cubicBezTo>
                          <a:pt x="5573986" y="2175760"/>
                          <a:pt x="5591503" y="2158243"/>
                          <a:pt x="5549462" y="2186271"/>
                        </a:cubicBezTo>
                        <a:cubicBezTo>
                          <a:pt x="5530777" y="2214299"/>
                          <a:pt x="5524925" y="2227545"/>
                          <a:pt x="5496911" y="2249333"/>
                        </a:cubicBezTo>
                        <a:cubicBezTo>
                          <a:pt x="5476969" y="2264843"/>
                          <a:pt x="5451713" y="2273510"/>
                          <a:pt x="5433849" y="2291374"/>
                        </a:cubicBezTo>
                        <a:cubicBezTo>
                          <a:pt x="5423338" y="2301884"/>
                          <a:pt x="5414050" y="2313779"/>
                          <a:pt x="5402317" y="2322905"/>
                        </a:cubicBezTo>
                        <a:cubicBezTo>
                          <a:pt x="5382375" y="2338415"/>
                          <a:pt x="5339255" y="2364947"/>
                          <a:pt x="5339255" y="2364947"/>
                        </a:cubicBezTo>
                        <a:cubicBezTo>
                          <a:pt x="5301745" y="2421213"/>
                          <a:pt x="5327167" y="2387546"/>
                          <a:pt x="5255173" y="2459540"/>
                        </a:cubicBezTo>
                        <a:cubicBezTo>
                          <a:pt x="5244663" y="2470050"/>
                          <a:pt x="5236010" y="2482826"/>
                          <a:pt x="5223642" y="2491071"/>
                        </a:cubicBezTo>
                        <a:cubicBezTo>
                          <a:pt x="5213132" y="2498078"/>
                          <a:pt x="5201815" y="2504004"/>
                          <a:pt x="5192111" y="2512091"/>
                        </a:cubicBezTo>
                        <a:cubicBezTo>
                          <a:pt x="5180692" y="2521607"/>
                          <a:pt x="5170096" y="2532203"/>
                          <a:pt x="5160580" y="2543622"/>
                        </a:cubicBezTo>
                        <a:cubicBezTo>
                          <a:pt x="5152493" y="2553326"/>
                          <a:pt x="5149065" y="2566835"/>
                          <a:pt x="5139559" y="2575153"/>
                        </a:cubicBezTo>
                        <a:cubicBezTo>
                          <a:pt x="5120546" y="2591789"/>
                          <a:pt x="5094361" y="2599331"/>
                          <a:pt x="5076497" y="2617195"/>
                        </a:cubicBezTo>
                        <a:cubicBezTo>
                          <a:pt x="5004503" y="2689189"/>
                          <a:pt x="5038170" y="2663767"/>
                          <a:pt x="4981904" y="2701278"/>
                        </a:cubicBezTo>
                        <a:cubicBezTo>
                          <a:pt x="4921660" y="2791642"/>
                          <a:pt x="5001877" y="2685300"/>
                          <a:pt x="4929352" y="2743319"/>
                        </a:cubicBezTo>
                        <a:cubicBezTo>
                          <a:pt x="4919488" y="2751210"/>
                          <a:pt x="4917838" y="2766532"/>
                          <a:pt x="4908331" y="2774850"/>
                        </a:cubicBezTo>
                        <a:cubicBezTo>
                          <a:pt x="4889318" y="2791486"/>
                          <a:pt x="4845269" y="2816891"/>
                          <a:pt x="4845269" y="2816891"/>
                        </a:cubicBezTo>
                        <a:cubicBezTo>
                          <a:pt x="4796221" y="2890463"/>
                          <a:pt x="4824249" y="2865939"/>
                          <a:pt x="4771697" y="2900974"/>
                        </a:cubicBezTo>
                        <a:cubicBezTo>
                          <a:pt x="4685744" y="2893811"/>
                          <a:pt x="4594849" y="2879497"/>
                          <a:pt x="4508938" y="2900974"/>
                        </a:cubicBezTo>
                        <a:cubicBezTo>
                          <a:pt x="4494518" y="2904579"/>
                          <a:pt x="4488826" y="2922989"/>
                          <a:pt x="4477407" y="2932505"/>
                        </a:cubicBezTo>
                        <a:cubicBezTo>
                          <a:pt x="4467703" y="2940592"/>
                          <a:pt x="4457419" y="2948396"/>
                          <a:pt x="4445876" y="2953526"/>
                        </a:cubicBezTo>
                        <a:cubicBezTo>
                          <a:pt x="4400916" y="2973508"/>
                          <a:pt x="4383576" y="2972828"/>
                          <a:pt x="4340773" y="2985057"/>
                        </a:cubicBezTo>
                        <a:cubicBezTo>
                          <a:pt x="4330120" y="2988101"/>
                          <a:pt x="4319752" y="2992064"/>
                          <a:pt x="4309242" y="2995567"/>
                        </a:cubicBezTo>
                        <a:cubicBezTo>
                          <a:pt x="4298732" y="3006077"/>
                          <a:pt x="4289130" y="3017582"/>
                          <a:pt x="4277711" y="3027098"/>
                        </a:cubicBezTo>
                        <a:cubicBezTo>
                          <a:pt x="4268007" y="3035185"/>
                          <a:pt x="4255112" y="3039187"/>
                          <a:pt x="4246180" y="3048119"/>
                        </a:cubicBezTo>
                        <a:cubicBezTo>
                          <a:pt x="4237248" y="3057051"/>
                          <a:pt x="4234091" y="3070718"/>
                          <a:pt x="4225159" y="3079650"/>
                        </a:cubicBezTo>
                        <a:cubicBezTo>
                          <a:pt x="4216227" y="3088582"/>
                          <a:pt x="4203332" y="3092584"/>
                          <a:pt x="4193628" y="3100671"/>
                        </a:cubicBezTo>
                        <a:cubicBezTo>
                          <a:pt x="4094840" y="3182995"/>
                          <a:pt x="4258417" y="3067988"/>
                          <a:pt x="4099035" y="3174243"/>
                        </a:cubicBezTo>
                        <a:cubicBezTo>
                          <a:pt x="4088525" y="3181250"/>
                          <a:pt x="4079488" y="3191270"/>
                          <a:pt x="4067504" y="3195264"/>
                        </a:cubicBezTo>
                        <a:lnTo>
                          <a:pt x="4004442" y="3216284"/>
                        </a:lnTo>
                        <a:cubicBezTo>
                          <a:pt x="3993932" y="3219787"/>
                          <a:pt x="3983839" y="3224974"/>
                          <a:pt x="3972911" y="3226795"/>
                        </a:cubicBezTo>
                        <a:lnTo>
                          <a:pt x="3909849" y="3237305"/>
                        </a:lnTo>
                        <a:lnTo>
                          <a:pt x="3815255" y="3268836"/>
                        </a:lnTo>
                        <a:cubicBezTo>
                          <a:pt x="3804745" y="3272340"/>
                          <a:pt x="3792942" y="3273202"/>
                          <a:pt x="3783724" y="3279347"/>
                        </a:cubicBezTo>
                        <a:lnTo>
                          <a:pt x="3752193" y="3300367"/>
                        </a:lnTo>
                        <a:cubicBezTo>
                          <a:pt x="3745186" y="3321388"/>
                          <a:pt x="3749609" y="3351138"/>
                          <a:pt x="3731173" y="3363429"/>
                        </a:cubicBezTo>
                        <a:cubicBezTo>
                          <a:pt x="3658893" y="3411616"/>
                          <a:pt x="3692078" y="3397482"/>
                          <a:pt x="3636580" y="3415981"/>
                        </a:cubicBezTo>
                        <a:cubicBezTo>
                          <a:pt x="3607815" y="3435158"/>
                          <a:pt x="3598779" y="3435343"/>
                          <a:pt x="3584028" y="3468533"/>
                        </a:cubicBezTo>
                        <a:cubicBezTo>
                          <a:pt x="3578930" y="3480002"/>
                          <a:pt x="3563943" y="3549403"/>
                          <a:pt x="3541986" y="3563126"/>
                        </a:cubicBezTo>
                        <a:cubicBezTo>
                          <a:pt x="3523196" y="3574870"/>
                          <a:pt x="3499945" y="3577140"/>
                          <a:pt x="3478924" y="3584147"/>
                        </a:cubicBezTo>
                        <a:lnTo>
                          <a:pt x="3447393" y="3594657"/>
                        </a:lnTo>
                        <a:cubicBezTo>
                          <a:pt x="3436883" y="3601664"/>
                          <a:pt x="3427160" y="3610029"/>
                          <a:pt x="3415862" y="3615678"/>
                        </a:cubicBezTo>
                        <a:cubicBezTo>
                          <a:pt x="3405953" y="3620633"/>
                          <a:pt x="3392165" y="3618354"/>
                          <a:pt x="3384331" y="3626188"/>
                        </a:cubicBezTo>
                        <a:cubicBezTo>
                          <a:pt x="3376497" y="3634022"/>
                          <a:pt x="3377324" y="3647209"/>
                          <a:pt x="3373821" y="3657719"/>
                        </a:cubicBezTo>
                        <a:cubicBezTo>
                          <a:pt x="3370318" y="3699760"/>
                          <a:pt x="3375718" y="3743521"/>
                          <a:pt x="3363311" y="3783843"/>
                        </a:cubicBezTo>
                        <a:cubicBezTo>
                          <a:pt x="3360053" y="3794432"/>
                          <a:pt x="3341689" y="3789398"/>
                          <a:pt x="3331780" y="3794353"/>
                        </a:cubicBezTo>
                        <a:cubicBezTo>
                          <a:pt x="3320482" y="3800002"/>
                          <a:pt x="3311547" y="3809725"/>
                          <a:pt x="3300249" y="3815374"/>
                        </a:cubicBezTo>
                        <a:cubicBezTo>
                          <a:pt x="3259812" y="3835592"/>
                          <a:pt x="3182632" y="3833710"/>
                          <a:pt x="3153104" y="3836395"/>
                        </a:cubicBezTo>
                        <a:cubicBezTo>
                          <a:pt x="3132083" y="3850409"/>
                          <a:pt x="3114962" y="3874282"/>
                          <a:pt x="3090042" y="3878436"/>
                        </a:cubicBezTo>
                        <a:cubicBezTo>
                          <a:pt x="3016052" y="3890768"/>
                          <a:pt x="3047197" y="3882208"/>
                          <a:pt x="2995449" y="3899457"/>
                        </a:cubicBezTo>
                        <a:cubicBezTo>
                          <a:pt x="2917159" y="3951649"/>
                          <a:pt x="3013315" y="3884569"/>
                          <a:pt x="2932386" y="3952009"/>
                        </a:cubicBezTo>
                        <a:cubicBezTo>
                          <a:pt x="2887209" y="3989656"/>
                          <a:pt x="2916722" y="3959841"/>
                          <a:pt x="2869324" y="3983540"/>
                        </a:cubicBezTo>
                        <a:cubicBezTo>
                          <a:pt x="2787825" y="4024289"/>
                          <a:pt x="2885517" y="3988651"/>
                          <a:pt x="2806262" y="4015071"/>
                        </a:cubicBezTo>
                        <a:cubicBezTo>
                          <a:pt x="2783331" y="4083865"/>
                          <a:pt x="2815180" y="4016346"/>
                          <a:pt x="2764221" y="4057112"/>
                        </a:cubicBezTo>
                        <a:cubicBezTo>
                          <a:pt x="2754357" y="4065003"/>
                          <a:pt x="2752132" y="4079711"/>
                          <a:pt x="2743200" y="4088643"/>
                        </a:cubicBezTo>
                        <a:cubicBezTo>
                          <a:pt x="2734268" y="4097575"/>
                          <a:pt x="2721110" y="4101272"/>
                          <a:pt x="2711669" y="4109664"/>
                        </a:cubicBezTo>
                        <a:cubicBezTo>
                          <a:pt x="2626595" y="4185286"/>
                          <a:pt x="2682093" y="4161564"/>
                          <a:pt x="2617076" y="4183236"/>
                        </a:cubicBezTo>
                        <a:cubicBezTo>
                          <a:pt x="2606566" y="4193746"/>
                          <a:pt x="2598538" y="4207548"/>
                          <a:pt x="2585545" y="4214767"/>
                        </a:cubicBezTo>
                        <a:cubicBezTo>
                          <a:pt x="2566176" y="4225528"/>
                          <a:pt x="2522483" y="4235788"/>
                          <a:pt x="2522483" y="4235788"/>
                        </a:cubicBezTo>
                        <a:cubicBezTo>
                          <a:pt x="2501462" y="4249802"/>
                          <a:pt x="2477285" y="4259965"/>
                          <a:pt x="2459421" y="4277829"/>
                        </a:cubicBezTo>
                        <a:cubicBezTo>
                          <a:pt x="2418958" y="4318292"/>
                          <a:pt x="2440257" y="4301115"/>
                          <a:pt x="2396359" y="4330381"/>
                        </a:cubicBezTo>
                        <a:cubicBezTo>
                          <a:pt x="2389352" y="4340891"/>
                          <a:pt x="2384845" y="4353594"/>
                          <a:pt x="2375338" y="4361912"/>
                        </a:cubicBezTo>
                        <a:cubicBezTo>
                          <a:pt x="2329175" y="4402305"/>
                          <a:pt x="2320251" y="4403349"/>
                          <a:pt x="2270235" y="4414464"/>
                        </a:cubicBezTo>
                        <a:cubicBezTo>
                          <a:pt x="2252796" y="4418339"/>
                          <a:pt x="2234918" y="4420274"/>
                          <a:pt x="2217683" y="4424974"/>
                        </a:cubicBezTo>
                        <a:cubicBezTo>
                          <a:pt x="2196306" y="4430804"/>
                          <a:pt x="2154621" y="4445995"/>
                          <a:pt x="2154621" y="4445995"/>
                        </a:cubicBezTo>
                        <a:cubicBezTo>
                          <a:pt x="2094847" y="4505769"/>
                          <a:pt x="2152403" y="4457614"/>
                          <a:pt x="2091559" y="4488036"/>
                        </a:cubicBezTo>
                        <a:cubicBezTo>
                          <a:pt x="2010061" y="4528785"/>
                          <a:pt x="2107751" y="4493150"/>
                          <a:pt x="2028497" y="4519567"/>
                        </a:cubicBezTo>
                        <a:cubicBezTo>
                          <a:pt x="1956217" y="4567754"/>
                          <a:pt x="1989402" y="4553620"/>
                          <a:pt x="1933904" y="4572119"/>
                        </a:cubicBezTo>
                        <a:cubicBezTo>
                          <a:pt x="1837843" y="4636161"/>
                          <a:pt x="1985306" y="4545515"/>
                          <a:pt x="1723697" y="4603650"/>
                        </a:cubicBezTo>
                        <a:cubicBezTo>
                          <a:pt x="1712882" y="4606053"/>
                          <a:pt x="1719332" y="4625963"/>
                          <a:pt x="1713186" y="4635181"/>
                        </a:cubicBezTo>
                        <a:cubicBezTo>
                          <a:pt x="1690156" y="4669725"/>
                          <a:pt x="1679207" y="4663497"/>
                          <a:pt x="1650124" y="4687733"/>
                        </a:cubicBezTo>
                        <a:cubicBezTo>
                          <a:pt x="1638705" y="4697249"/>
                          <a:pt x="1631586" y="4712046"/>
                          <a:pt x="1618593" y="4719264"/>
                        </a:cubicBezTo>
                        <a:cubicBezTo>
                          <a:pt x="1599224" y="4730025"/>
                          <a:pt x="1576552" y="4733277"/>
                          <a:pt x="1555531" y="4740284"/>
                        </a:cubicBezTo>
                        <a:lnTo>
                          <a:pt x="1524000" y="4750795"/>
                        </a:lnTo>
                        <a:cubicBezTo>
                          <a:pt x="1454022" y="4820773"/>
                          <a:pt x="1529388" y="4754808"/>
                          <a:pt x="1460938" y="4792836"/>
                        </a:cubicBezTo>
                        <a:cubicBezTo>
                          <a:pt x="1438853" y="4805105"/>
                          <a:pt x="1421843" y="4826889"/>
                          <a:pt x="1397876" y="4834878"/>
                        </a:cubicBezTo>
                        <a:cubicBezTo>
                          <a:pt x="1387366" y="4838381"/>
                          <a:pt x="1376998" y="4842344"/>
                          <a:pt x="1366345" y="4845388"/>
                        </a:cubicBezTo>
                        <a:cubicBezTo>
                          <a:pt x="1336829" y="4853821"/>
                          <a:pt x="1301545" y="4860992"/>
                          <a:pt x="1271752" y="4866409"/>
                        </a:cubicBezTo>
                        <a:cubicBezTo>
                          <a:pt x="1250785" y="4870221"/>
                          <a:pt x="1229528" y="4872454"/>
                          <a:pt x="1208690" y="4876919"/>
                        </a:cubicBezTo>
                        <a:cubicBezTo>
                          <a:pt x="1142313" y="4891143"/>
                          <a:pt x="1141103" y="4892441"/>
                          <a:pt x="1093076" y="4908450"/>
                        </a:cubicBezTo>
                        <a:cubicBezTo>
                          <a:pt x="1082566" y="4915457"/>
                          <a:pt x="1073088" y="4924341"/>
                          <a:pt x="1061545" y="4929471"/>
                        </a:cubicBezTo>
                        <a:cubicBezTo>
                          <a:pt x="1041297" y="4938470"/>
                          <a:pt x="998483" y="4950491"/>
                          <a:pt x="998483" y="4950491"/>
                        </a:cubicBezTo>
                        <a:cubicBezTo>
                          <a:pt x="858504" y="5043812"/>
                          <a:pt x="1065965" y="4909497"/>
                          <a:pt x="935421" y="4982022"/>
                        </a:cubicBezTo>
                        <a:cubicBezTo>
                          <a:pt x="913336" y="4994291"/>
                          <a:pt x="897468" y="5021274"/>
                          <a:pt x="872359" y="5024064"/>
                        </a:cubicBezTo>
                        <a:lnTo>
                          <a:pt x="777766" y="5034574"/>
                        </a:lnTo>
                        <a:cubicBezTo>
                          <a:pt x="770759" y="5045084"/>
                          <a:pt x="765677" y="5057173"/>
                          <a:pt x="756745" y="5066105"/>
                        </a:cubicBezTo>
                        <a:cubicBezTo>
                          <a:pt x="736369" y="5086481"/>
                          <a:pt x="719329" y="5089088"/>
                          <a:pt x="693683" y="5097636"/>
                        </a:cubicBezTo>
                        <a:cubicBezTo>
                          <a:pt x="627117" y="5094133"/>
                          <a:pt x="560644" y="5087126"/>
                          <a:pt x="493986" y="5087126"/>
                        </a:cubicBezTo>
                        <a:cubicBezTo>
                          <a:pt x="458777" y="5087126"/>
                          <a:pt x="423489" y="5091147"/>
                          <a:pt x="388883" y="5097636"/>
                        </a:cubicBezTo>
                        <a:cubicBezTo>
                          <a:pt x="367105" y="5101719"/>
                          <a:pt x="325821" y="5118657"/>
                          <a:pt x="325821" y="5118657"/>
                        </a:cubicBezTo>
                        <a:cubicBezTo>
                          <a:pt x="315311" y="5125664"/>
                          <a:pt x="302181" y="5129814"/>
                          <a:pt x="294290" y="5139678"/>
                        </a:cubicBezTo>
                        <a:cubicBezTo>
                          <a:pt x="253524" y="5190637"/>
                          <a:pt x="321043" y="5158788"/>
                          <a:pt x="252249" y="5181719"/>
                        </a:cubicBezTo>
                        <a:cubicBezTo>
                          <a:pt x="241738" y="5188726"/>
                          <a:pt x="232972" y="5199676"/>
                          <a:pt x="220717" y="5202740"/>
                        </a:cubicBezTo>
                        <a:cubicBezTo>
                          <a:pt x="77854" y="5238455"/>
                          <a:pt x="166741" y="5186171"/>
                          <a:pt x="94593" y="5234271"/>
                        </a:cubicBezTo>
                        <a:cubicBezTo>
                          <a:pt x="80579" y="5213250"/>
                          <a:pt x="44563" y="5195176"/>
                          <a:pt x="52552" y="5171209"/>
                        </a:cubicBezTo>
                        <a:cubicBezTo>
                          <a:pt x="56055" y="5160699"/>
                          <a:pt x="56141" y="5148329"/>
                          <a:pt x="63062" y="5139678"/>
                        </a:cubicBezTo>
                        <a:cubicBezTo>
                          <a:pt x="70953" y="5129814"/>
                          <a:pt x="94593" y="5118657"/>
                          <a:pt x="94593" y="5118657"/>
                        </a:cubicBezTo>
                        <a:lnTo>
                          <a:pt x="94593" y="5118657"/>
                        </a:lnTo>
                      </a:path>
                    </a:pathLst>
                  </a:custGeom>
                  <a:gradFill>
                    <a:gsLst>
                      <a:gs pos="21000">
                        <a:srgbClr val="494949"/>
                      </a:gs>
                      <a:gs pos="62000">
                        <a:schemeClr val="tx1">
                          <a:lumMod val="94000"/>
                        </a:schemeClr>
                      </a:gs>
                    </a:gsLst>
                    <a:lin ang="2400000" scaled="0"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 sz="2400" smtClean="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upa 67"/>
                  <p:cNvGrpSpPr/>
                  <p:nvPr/>
                </p:nvGrpSpPr>
                <p:grpSpPr>
                  <a:xfrm>
                    <a:off x="2052139" y="2206532"/>
                    <a:ext cx="5189314" cy="3775714"/>
                    <a:chOff x="1614481" y="2497350"/>
                    <a:chExt cx="5189314" cy="3775714"/>
                  </a:xfrm>
                </p:grpSpPr>
                <p:sp>
                  <p:nvSpPr>
                    <p:cNvPr id="8" name="pole tekstowe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65555" y="5796080"/>
                      <a:ext cx="439715" cy="3250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pl-PL" sz="1400" b="1" dirty="0">
                          <a:solidFill>
                            <a:srgbClr val="7030A0"/>
                          </a:solidFill>
                          <a:ea typeface="+mn-ea"/>
                          <a:cs typeface="+mn-cs"/>
                        </a:rPr>
                        <a:t>28</a:t>
                      </a:r>
                    </a:p>
                  </p:txBody>
                </p:sp>
                <p:sp>
                  <p:nvSpPr>
                    <p:cNvPr id="37" name="pole tekstowe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25874" y="4949650"/>
                      <a:ext cx="439715" cy="3250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pl-PL" sz="1400" b="1" dirty="0">
                          <a:solidFill>
                            <a:srgbClr val="000000"/>
                          </a:solidFill>
                          <a:ea typeface="+mn-ea"/>
                          <a:cs typeface="+mn-cs"/>
                        </a:rPr>
                        <a:t>50</a:t>
                      </a:r>
                    </a:p>
                  </p:txBody>
                </p:sp>
                <p:sp>
                  <p:nvSpPr>
                    <p:cNvPr id="45" name="pole tekstowe 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49851" y="2497350"/>
                      <a:ext cx="553944" cy="3250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pl-PL" sz="1400" b="1" dirty="0">
                          <a:solidFill>
                            <a:srgbClr val="000000"/>
                          </a:solidFill>
                          <a:ea typeface="+mn-ea"/>
                          <a:cs typeface="+mn-cs"/>
                        </a:rPr>
                        <a:t>126</a:t>
                      </a:r>
                    </a:p>
                  </p:txBody>
                </p:sp>
                <p:sp>
                  <p:nvSpPr>
                    <p:cNvPr id="48" name="pole tekstowe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70949" y="4207245"/>
                      <a:ext cx="518200" cy="3250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pl-PL" sz="1400" b="1" dirty="0">
                          <a:solidFill>
                            <a:srgbClr val="000000"/>
                          </a:solidFill>
                          <a:ea typeface="+mn-ea"/>
                          <a:cs typeface="+mn-cs"/>
                        </a:rPr>
                        <a:t>82</a:t>
                      </a:r>
                    </a:p>
                  </p:txBody>
                </p:sp>
                <p:sp>
                  <p:nvSpPr>
                    <p:cNvPr id="22" name="pole tekstowe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14481" y="5948050"/>
                      <a:ext cx="439715" cy="3250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pl-PL" sz="1400" b="1" dirty="0">
                          <a:solidFill>
                            <a:srgbClr val="7030A0"/>
                          </a:solidFill>
                          <a:ea typeface="+mn-ea"/>
                          <a:cs typeface="+mn-cs"/>
                        </a:rPr>
                        <a:t>20</a:t>
                      </a:r>
                    </a:p>
                  </p:txBody>
                </p:sp>
              </p:grpSp>
              <p:sp>
                <p:nvSpPr>
                  <p:cNvPr id="13" name="pole tekstowe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07970" y="5753140"/>
                    <a:ext cx="32548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C00000"/>
                        </a:solidFill>
                        <a:ea typeface="+mn-ea"/>
                        <a:cs typeface="+mn-cs"/>
                      </a:rPr>
                      <a:t>2</a:t>
                    </a:r>
                  </a:p>
                </p:txBody>
              </p:sp>
              <p:sp>
                <p:nvSpPr>
                  <p:cNvPr id="12" name="pole tekstowe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03961" y="5977017"/>
                    <a:ext cx="32548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7030A0"/>
                        </a:solidFill>
                        <a:ea typeface="+mn-ea"/>
                        <a:cs typeface="+mn-cs"/>
                      </a:rPr>
                      <a:t>2</a:t>
                    </a:r>
                  </a:p>
                </p:txBody>
              </p:sp>
              <p:sp>
                <p:nvSpPr>
                  <p:cNvPr id="9" name="pole tekstowe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78338" y="5972979"/>
                    <a:ext cx="32548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7030A0"/>
                        </a:solidFill>
                        <a:ea typeface="+mn-ea"/>
                        <a:cs typeface="+mn-cs"/>
                      </a:rPr>
                      <a:t>8</a:t>
                    </a:r>
                  </a:p>
                </p:txBody>
              </p:sp>
            </p:grpSp>
            <p:sp>
              <p:nvSpPr>
                <p:cNvPr id="2" name="Prostokąt 1"/>
                <p:cNvSpPr/>
                <p:nvPr/>
              </p:nvSpPr>
              <p:spPr bwMode="auto">
                <a:xfrm>
                  <a:off x="7765200" y="137520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Prostokąt 54"/>
                <p:cNvSpPr/>
                <p:nvPr/>
              </p:nvSpPr>
              <p:spPr bwMode="auto">
                <a:xfrm>
                  <a:off x="7855200" y="137520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Prostokąt 55"/>
                <p:cNvSpPr/>
                <p:nvPr/>
              </p:nvSpPr>
              <p:spPr bwMode="auto">
                <a:xfrm>
                  <a:off x="7676757" y="1462679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Prostokąt 70"/>
                <p:cNvSpPr/>
                <p:nvPr/>
              </p:nvSpPr>
              <p:spPr bwMode="auto">
                <a:xfrm>
                  <a:off x="2661240" y="4799748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Prostokąt 72"/>
                <p:cNvSpPr/>
                <p:nvPr/>
              </p:nvSpPr>
              <p:spPr bwMode="auto">
                <a:xfrm>
                  <a:off x="2574000" y="4799748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1" name="Prostokąt 170"/>
              <p:cNvSpPr/>
              <p:nvPr/>
            </p:nvSpPr>
            <p:spPr bwMode="auto">
              <a:xfrm>
                <a:off x="2401293" y="5256755"/>
                <a:ext cx="123630" cy="9633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68" name="Grupa 167"/>
              <p:cNvGrpSpPr/>
              <p:nvPr/>
            </p:nvGrpSpPr>
            <p:grpSpPr>
              <a:xfrm>
                <a:off x="2086318" y="5256755"/>
                <a:ext cx="154125" cy="281626"/>
                <a:chOff x="2387592" y="4973039"/>
                <a:chExt cx="166970" cy="281626"/>
              </a:xfrm>
            </p:grpSpPr>
            <p:sp>
              <p:nvSpPr>
                <p:cNvPr id="167" name="Prostokąt 166"/>
                <p:cNvSpPr/>
                <p:nvPr/>
              </p:nvSpPr>
              <p:spPr bwMode="auto">
                <a:xfrm>
                  <a:off x="2389777" y="5096218"/>
                  <a:ext cx="164785" cy="158447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Prostokąt 165"/>
                <p:cNvSpPr/>
                <p:nvPr/>
              </p:nvSpPr>
              <p:spPr bwMode="auto">
                <a:xfrm>
                  <a:off x="2387592" y="4973039"/>
                  <a:ext cx="87419" cy="123179"/>
                </a:xfrm>
                <a:prstGeom prst="rect">
                  <a:avLst/>
                </a:prstGeom>
                <a:solidFill>
                  <a:srgbClr val="FFA3FF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" name="Prostokąt 169"/>
              <p:cNvSpPr/>
              <p:nvPr/>
            </p:nvSpPr>
            <p:spPr bwMode="auto">
              <a:xfrm>
                <a:off x="2381679" y="5068750"/>
                <a:ext cx="80695" cy="65474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97" name="Łącznik prosty ze strzałką 96"/>
              <p:cNvCxnSpPr/>
              <p:nvPr/>
            </p:nvCxnSpPr>
            <p:spPr bwMode="auto">
              <a:xfrm>
                <a:off x="5620882" y="5532232"/>
                <a:ext cx="3202075" cy="9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2" name="pole tekstowe 101"/>
              <p:cNvSpPr txBox="1"/>
              <p:nvPr/>
            </p:nvSpPr>
            <p:spPr>
              <a:xfrm>
                <a:off x="6467253" y="5514937"/>
                <a:ext cx="24360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b="1" dirty="0" smtClean="0">
                    <a:solidFill>
                      <a:srgbClr val="0070C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Neutron </a:t>
                </a:r>
                <a:r>
                  <a:rPr lang="pl-PL" sz="2000" b="1" dirty="0" err="1" smtClean="0">
                    <a:solidFill>
                      <a:srgbClr val="0070C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number</a:t>
                </a:r>
                <a:r>
                  <a:rPr lang="pl-PL" sz="2000" b="1" dirty="0" smtClean="0">
                    <a:solidFill>
                      <a:srgbClr val="0070C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 N</a:t>
                </a:r>
                <a:endParaRPr lang="pl-PL" sz="2000" b="1" dirty="0">
                  <a:solidFill>
                    <a:srgbClr val="0070C0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16" name="Łącznik prosty ze strzałką 93"/>
              <p:cNvCxnSpPr/>
              <p:nvPr/>
            </p:nvCxnSpPr>
            <p:spPr bwMode="auto">
              <a:xfrm flipV="1">
                <a:off x="1406340" y="1843281"/>
                <a:ext cx="0" cy="298744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7" name="pole tekstowe 104"/>
              <p:cNvSpPr txBox="1"/>
              <p:nvPr/>
            </p:nvSpPr>
            <p:spPr>
              <a:xfrm rot="16200000">
                <a:off x="9797" y="3043393"/>
                <a:ext cx="23219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b="1" dirty="0" smtClean="0">
                    <a:solidFill>
                      <a:srgbClr val="C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Proton </a:t>
                </a:r>
                <a:r>
                  <a:rPr lang="pl-PL" sz="2000" b="1" dirty="0" err="1" smtClean="0">
                    <a:solidFill>
                      <a:srgbClr val="C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number</a:t>
                </a:r>
                <a:r>
                  <a:rPr lang="pl-PL" sz="2000" b="1" dirty="0" smtClean="0">
                    <a:solidFill>
                      <a:srgbClr val="C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  Z</a:t>
                </a:r>
                <a:endParaRPr lang="pl-PL" sz="2000" b="1" dirty="0">
                  <a:solidFill>
                    <a:srgbClr val="C00000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36" name="pole tekstowe 40"/>
            <p:cNvSpPr txBox="1">
              <a:spLocks noChangeArrowheads="1"/>
            </p:cNvSpPr>
            <p:nvPr/>
          </p:nvSpPr>
          <p:spPr bwMode="auto">
            <a:xfrm>
              <a:off x="2875097" y="3365321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1400" b="1" dirty="0">
                  <a:solidFill>
                    <a:srgbClr val="C00000"/>
                  </a:solidFill>
                  <a:ea typeface="+mn-ea"/>
                  <a:cs typeface="+mn-cs"/>
                </a:rPr>
                <a:t>50</a:t>
              </a:r>
            </a:p>
          </p:txBody>
        </p:sp>
      </p:grpSp>
      <p:sp>
        <p:nvSpPr>
          <p:cNvPr id="92" name="TextBox 2"/>
          <p:cNvSpPr txBox="1">
            <a:spLocks noChangeArrowheads="1"/>
          </p:cNvSpPr>
          <p:nvPr/>
        </p:nvSpPr>
        <p:spPr bwMode="auto">
          <a:xfrm>
            <a:off x="1343220" y="-53192"/>
            <a:ext cx="6959708" cy="6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rbel" charset="0"/>
              </a:rPr>
              <a:t>Challenge</a:t>
            </a:r>
            <a:r>
              <a:rPr lang="pl-PL" sz="2800" b="1" dirty="0" smtClean="0">
                <a:solidFill>
                  <a:srgbClr val="FF0000"/>
                </a:solidFill>
                <a:latin typeface="Corbel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Corbel" charset="0"/>
              </a:rPr>
              <a:t> in MODERN NUCLEAR PHYSICS</a:t>
            </a:r>
          </a:p>
          <a:p>
            <a:pPr defTabSz="457200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en-US" sz="900" b="1" dirty="0" smtClean="0">
              <a:solidFill>
                <a:srgbClr val="FF0000"/>
              </a:solidFill>
              <a:latin typeface="Corbel" charset="0"/>
            </a:endParaRPr>
          </a:p>
        </p:txBody>
      </p:sp>
      <p:sp>
        <p:nvSpPr>
          <p:cNvPr id="93" name="Rectangle 144"/>
          <p:cNvSpPr>
            <a:spLocks noChangeArrowheads="1"/>
          </p:cNvSpPr>
          <p:nvPr/>
        </p:nvSpPr>
        <p:spPr bwMode="auto">
          <a:xfrm>
            <a:off x="2097416" y="326135"/>
            <a:ext cx="5693547" cy="5304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it-IT" b="1" kern="0" dirty="0" err="1" smtClean="0">
                <a:solidFill>
                  <a:srgbClr val="FF0000"/>
                </a:solidFill>
                <a:latin typeface="Corbel" charset="0"/>
                <a:ea typeface="+mn-ea"/>
                <a:cs typeface="Corbel" charset="0"/>
              </a:rPr>
              <a:t>Quest</a:t>
            </a:r>
            <a:r>
              <a:rPr lang="it-IT" b="1" kern="0" dirty="0" smtClean="0">
                <a:solidFill>
                  <a:srgbClr val="FF0000"/>
                </a:solidFill>
                <a:latin typeface="Corbel" charset="0"/>
                <a:ea typeface="+mn-ea"/>
                <a:cs typeface="Corbel" charset="0"/>
              </a:rPr>
              <a:t> for a UNIFIED DESCRIPTION of ALL Nuclei</a:t>
            </a:r>
            <a:endParaRPr lang="it-IT" sz="800" kern="0" dirty="0" smtClean="0">
              <a:solidFill>
                <a:srgbClr val="FF0000"/>
              </a:solidFill>
              <a:latin typeface="Corbel" charset="0"/>
              <a:ea typeface="+mn-ea"/>
              <a:cs typeface="Corbel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it-IT" sz="800" kern="0" dirty="0" smtClean="0">
              <a:solidFill>
                <a:srgbClr val="FF0000"/>
              </a:solidFill>
              <a:latin typeface="Corbel" charset="0"/>
              <a:ea typeface="+mn-ea"/>
              <a:cs typeface="Corbel" charset="0"/>
            </a:endParaRPr>
          </a:p>
        </p:txBody>
      </p:sp>
      <p:sp>
        <p:nvSpPr>
          <p:cNvPr id="113" name="Rettangolo 112"/>
          <p:cNvSpPr/>
          <p:nvPr/>
        </p:nvSpPr>
        <p:spPr>
          <a:xfrm>
            <a:off x="6375257" y="4021321"/>
            <a:ext cx="2671436" cy="595035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SHELL STRUCTURE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000" b="1" kern="0" dirty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 </a:t>
            </a:r>
            <a:r>
              <a:rPr lang="en-US" sz="2000" b="1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   </a:t>
            </a:r>
            <a:r>
              <a:rPr lang="en-US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 (Magic Numbers)</a:t>
            </a:r>
            <a:endParaRPr lang="en-US" kern="0" dirty="0">
              <a:solidFill>
                <a:srgbClr val="0000FF"/>
              </a:solidFill>
              <a:latin typeface="Corbel"/>
              <a:ea typeface="+mn-ea"/>
              <a:cs typeface="Corbel"/>
            </a:endParaRPr>
          </a:p>
        </p:txBody>
      </p:sp>
      <p:grpSp>
        <p:nvGrpSpPr>
          <p:cNvPr id="151" name="Gruppo 150"/>
          <p:cNvGrpSpPr/>
          <p:nvPr/>
        </p:nvGrpSpPr>
        <p:grpSpPr>
          <a:xfrm>
            <a:off x="6728032" y="1904877"/>
            <a:ext cx="2422337" cy="1884619"/>
            <a:chOff x="753851" y="1053062"/>
            <a:chExt cx="2422337" cy="1884619"/>
          </a:xfrm>
        </p:grpSpPr>
        <p:sp>
          <p:nvSpPr>
            <p:cNvPr id="152" name="Rectangle 144"/>
            <p:cNvSpPr>
              <a:spLocks noChangeAspect="1" noChangeArrowheads="1"/>
            </p:cNvSpPr>
            <p:nvPr/>
          </p:nvSpPr>
          <p:spPr bwMode="auto">
            <a:xfrm>
              <a:off x="753851" y="1053062"/>
              <a:ext cx="2325208" cy="188461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sz="2000" b="1" kern="0" dirty="0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BASIC SCIENCE </a:t>
              </a: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14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</p:txBody>
        </p:sp>
        <p:pic>
          <p:nvPicPr>
            <p:cNvPr id="153" name="Picture 146"/>
            <p:cNvPicPr>
              <a:picLocks noChangeAspect="1"/>
            </p:cNvPicPr>
            <p:nvPr/>
          </p:nvPicPr>
          <p:blipFill rotWithShape="1">
            <a:blip r:embed="rId11"/>
            <a:srcRect b="50864"/>
            <a:stretch/>
          </p:blipFill>
          <p:spPr>
            <a:xfrm>
              <a:off x="874902" y="1496764"/>
              <a:ext cx="832629" cy="767692"/>
            </a:xfrm>
            <a:prstGeom prst="rect">
              <a:avLst/>
            </a:prstGeom>
          </p:spPr>
        </p:pic>
        <p:sp>
          <p:nvSpPr>
            <p:cNvPr id="154" name="Rectangle 3"/>
            <p:cNvSpPr/>
            <p:nvPr/>
          </p:nvSpPr>
          <p:spPr>
            <a:xfrm>
              <a:off x="1786990" y="1473810"/>
              <a:ext cx="1389198" cy="677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sz="1400" kern="0" dirty="0" err="1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</a:rPr>
                <a:t>Many</a:t>
              </a:r>
              <a:r>
                <a:rPr lang="it-IT" sz="1400" kern="0" dirty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</a:rPr>
                <a:t> Body Finite Quantum System</a:t>
              </a:r>
              <a:endParaRPr lang="it-IT" sz="1200" kern="0" dirty="0">
                <a:solidFill>
                  <a:srgbClr val="CC0099"/>
                </a:solidFill>
                <a:latin typeface="Corbel" charset="0"/>
                <a:ea typeface="+mn-ea"/>
                <a:cs typeface="Corbel" charset="0"/>
              </a:endParaRPr>
            </a:p>
          </p:txBody>
        </p:sp>
        <p:pic>
          <p:nvPicPr>
            <p:cNvPr id="155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87" y="2363376"/>
              <a:ext cx="963947" cy="4699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6" name="Rectangle 147"/>
            <p:cNvSpPr/>
            <p:nvPr/>
          </p:nvSpPr>
          <p:spPr>
            <a:xfrm>
              <a:off x="2055858" y="2338437"/>
              <a:ext cx="8849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kern="0" dirty="0" err="1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Symmetry</a:t>
              </a:r>
              <a:r>
                <a:rPr lang="it-IT" sz="1200" b="1" kern="0" dirty="0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kern="0" dirty="0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Principle</a:t>
              </a:r>
              <a:endParaRPr lang="en-US" sz="12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107" name="Rettangolo 106"/>
          <p:cNvSpPr/>
          <p:nvPr/>
        </p:nvSpPr>
        <p:spPr>
          <a:xfrm>
            <a:off x="6375257" y="4608548"/>
            <a:ext cx="2665071" cy="348813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SHAPES</a:t>
            </a:r>
            <a:endParaRPr lang="en-US" sz="2000" b="1" kern="0" dirty="0">
              <a:solidFill>
                <a:srgbClr val="0000FF"/>
              </a:solidFill>
              <a:latin typeface="Corbel"/>
              <a:ea typeface="+mn-ea"/>
              <a:cs typeface="Corbel"/>
            </a:endParaRPr>
          </a:p>
        </p:txBody>
      </p:sp>
      <p:sp>
        <p:nvSpPr>
          <p:cNvPr id="112" name="Rettangolo 111"/>
          <p:cNvSpPr/>
          <p:nvPr/>
        </p:nvSpPr>
        <p:spPr>
          <a:xfrm>
            <a:off x="6375258" y="4950339"/>
            <a:ext cx="2667718" cy="348813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EXCITATIONS</a:t>
            </a:r>
            <a:endParaRPr lang="en-US" sz="2000" b="1" kern="0" dirty="0">
              <a:solidFill>
                <a:srgbClr val="0000FF"/>
              </a:solidFill>
              <a:latin typeface="Corbel"/>
              <a:ea typeface="+mn-ea"/>
              <a:cs typeface="Corbel"/>
            </a:endParaRPr>
          </a:p>
        </p:txBody>
      </p:sp>
      <p:grpSp>
        <p:nvGrpSpPr>
          <p:cNvPr id="114" name="Gruppo 113"/>
          <p:cNvGrpSpPr/>
          <p:nvPr/>
        </p:nvGrpSpPr>
        <p:grpSpPr>
          <a:xfrm>
            <a:off x="1092009" y="1138201"/>
            <a:ext cx="3939705" cy="1443880"/>
            <a:chOff x="1590049" y="5195022"/>
            <a:chExt cx="5109187" cy="1822533"/>
          </a:xfrm>
        </p:grpSpPr>
        <p:pic>
          <p:nvPicPr>
            <p:cNvPr id="115" name="Picture 5" descr="dipole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0695" y="5247284"/>
              <a:ext cx="1491209" cy="1096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Rettangolo 118"/>
            <p:cNvSpPr/>
            <p:nvPr/>
          </p:nvSpPr>
          <p:spPr>
            <a:xfrm>
              <a:off x="2437503" y="5220670"/>
              <a:ext cx="1844114" cy="310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Corbel"/>
                  <a:ea typeface="+mn-ea"/>
                  <a:cs typeface="Corbel"/>
                </a:rPr>
                <a:t>GIANT DIPOLE </a:t>
              </a:r>
              <a:endParaRPr lang="en-US" sz="1200" b="1" kern="0" dirty="0">
                <a:solidFill>
                  <a:srgbClr val="FFFFFF"/>
                </a:solidFill>
                <a:latin typeface="Corbel"/>
                <a:ea typeface="+mn-ea"/>
                <a:cs typeface="Corbel"/>
              </a:endParaRPr>
            </a:p>
          </p:txBody>
        </p:sp>
        <p:pic>
          <p:nvPicPr>
            <p:cNvPr id="120" name="Picture 3" descr="povnuc_pdr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0054" y="5242433"/>
              <a:ext cx="1480214" cy="1101191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Rettangolo 120"/>
            <p:cNvSpPr/>
            <p:nvPr/>
          </p:nvSpPr>
          <p:spPr>
            <a:xfrm>
              <a:off x="3900541" y="6097554"/>
              <a:ext cx="1844114" cy="497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Corbel"/>
                  <a:ea typeface="+mn-ea"/>
                  <a:cs typeface="Corbel"/>
                </a:rPr>
                <a:t>N SKIN  OSCILLATION </a:t>
              </a:r>
              <a:endParaRPr lang="en-US" sz="1200" b="1" kern="0" dirty="0">
                <a:solidFill>
                  <a:srgbClr val="FFFFFF"/>
                </a:solidFill>
                <a:latin typeface="Corbel"/>
                <a:ea typeface="+mn-ea"/>
                <a:cs typeface="Corbel"/>
              </a:endParaRPr>
            </a:p>
          </p:txBody>
        </p:sp>
        <p:sp>
          <p:nvSpPr>
            <p:cNvPr id="122" name="Rettangolo 121"/>
            <p:cNvSpPr/>
            <p:nvPr/>
          </p:nvSpPr>
          <p:spPr>
            <a:xfrm>
              <a:off x="3927538" y="5195022"/>
              <a:ext cx="1844114" cy="3107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rgbClr val="FFFFFF"/>
                  </a:solidFill>
                  <a:latin typeface="Corbel"/>
                  <a:ea typeface="+mn-ea"/>
                  <a:cs typeface="Corbel"/>
                </a:rPr>
                <a:t>pygmy DIPOLE </a:t>
              </a:r>
              <a:endParaRPr lang="en-US" sz="1200" b="1" kern="0" dirty="0">
                <a:solidFill>
                  <a:srgbClr val="FFFFFF"/>
                </a:solidFill>
                <a:latin typeface="Corbel"/>
                <a:ea typeface="+mn-ea"/>
                <a:cs typeface="Corbel"/>
              </a:endParaRPr>
            </a:p>
          </p:txBody>
        </p:sp>
        <p:sp>
          <p:nvSpPr>
            <p:cNvPr id="118" name="Rettangolo 117"/>
            <p:cNvSpPr/>
            <p:nvPr/>
          </p:nvSpPr>
          <p:spPr>
            <a:xfrm>
              <a:off x="1590049" y="6329927"/>
              <a:ext cx="5109187" cy="687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F0000"/>
                  </a:solidFill>
                  <a:latin typeface="Corbel"/>
                  <a:ea typeface="+mn-ea"/>
                  <a:cs typeface="Corbel"/>
                </a:rPr>
                <a:t>Collective Excitations: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F0000"/>
                  </a:solidFill>
                  <a:latin typeface="Corbel"/>
                  <a:ea typeface="+mn-ea"/>
                  <a:cs typeface="Corbel"/>
                </a:rPr>
                <a:t>RESONANCES</a:t>
              </a:r>
              <a:endParaRPr lang="en-US" kern="0" dirty="0">
                <a:solidFill>
                  <a:srgbClr val="FF0000"/>
                </a:solidFill>
                <a:latin typeface="Corbel"/>
                <a:ea typeface="+mn-ea"/>
                <a:cs typeface="Corbel"/>
              </a:endParaRPr>
            </a:p>
          </p:txBody>
        </p:sp>
      </p:grpSp>
      <p:grpSp>
        <p:nvGrpSpPr>
          <p:cNvPr id="51" name="Gruppo 50"/>
          <p:cNvGrpSpPr/>
          <p:nvPr/>
        </p:nvGrpSpPr>
        <p:grpSpPr>
          <a:xfrm>
            <a:off x="1833823" y="884629"/>
            <a:ext cx="6518943" cy="5917267"/>
            <a:chOff x="1833813" y="884622"/>
            <a:chExt cx="6518943" cy="5917267"/>
          </a:xfrm>
        </p:grpSpPr>
        <p:grpSp>
          <p:nvGrpSpPr>
            <p:cNvPr id="62" name="Gruppo 61"/>
            <p:cNvGrpSpPr/>
            <p:nvPr/>
          </p:nvGrpSpPr>
          <p:grpSpPr>
            <a:xfrm>
              <a:off x="1833813" y="884622"/>
              <a:ext cx="6518943" cy="5917267"/>
              <a:chOff x="1833813" y="884622"/>
              <a:chExt cx="6518943" cy="5917267"/>
            </a:xfrm>
          </p:grpSpPr>
          <p:grpSp>
            <p:nvGrpSpPr>
              <p:cNvPr id="108" name="Gruppo 107"/>
              <p:cNvGrpSpPr/>
              <p:nvPr/>
            </p:nvGrpSpPr>
            <p:grpSpPr>
              <a:xfrm>
                <a:off x="6447481" y="884622"/>
                <a:ext cx="1905275" cy="913461"/>
                <a:chOff x="6434528" y="962360"/>
                <a:chExt cx="1905275" cy="913461"/>
              </a:xfrm>
            </p:grpSpPr>
            <p:pic>
              <p:nvPicPr>
                <p:cNvPr id="109" name="Immagine 108"/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5285" t="50000" r="50598"/>
                <a:stretch/>
              </p:blipFill>
              <p:spPr>
                <a:xfrm>
                  <a:off x="6563680" y="1038518"/>
                  <a:ext cx="811231" cy="827999"/>
                </a:xfrm>
                <a:prstGeom prst="rect">
                  <a:avLst/>
                </a:prstGeom>
                <a:ln>
                  <a:solidFill>
                    <a:schemeClr val="accent4">
                      <a:lumMod val="50000"/>
                    </a:schemeClr>
                  </a:solidFill>
                </a:ln>
              </p:spPr>
            </p:pic>
            <p:sp>
              <p:nvSpPr>
                <p:cNvPr id="110" name="TextBox 342"/>
                <p:cNvSpPr txBox="1"/>
                <p:nvPr/>
              </p:nvSpPr>
              <p:spPr>
                <a:xfrm>
                  <a:off x="7317242" y="962360"/>
                  <a:ext cx="1022561" cy="8894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5720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800" b="1" baseline="30000" dirty="0" smtClean="0">
                      <a:solidFill>
                        <a:srgbClr val="FF0000"/>
                      </a:solidFill>
                      <a:latin typeface="Corbel"/>
                      <a:ea typeface="+mn-ea"/>
                      <a:cs typeface="Corbel"/>
                    </a:rPr>
                    <a:t>224</a:t>
                  </a:r>
                  <a:r>
                    <a:rPr lang="en-US" sz="2800" b="1" dirty="0" smtClean="0">
                      <a:solidFill>
                        <a:srgbClr val="FF0000"/>
                      </a:solidFill>
                      <a:latin typeface="Corbel"/>
                      <a:ea typeface="+mn-ea"/>
                      <a:cs typeface="Corbel"/>
                    </a:rPr>
                    <a:t>Ra</a:t>
                  </a:r>
                </a:p>
                <a:p>
                  <a:pPr algn="ctr" defTabSz="45720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smtClean="0">
                      <a:solidFill>
                        <a:srgbClr val="FF0000"/>
                      </a:solidFill>
                      <a:latin typeface="Corbel"/>
                      <a:ea typeface="+mn-ea"/>
                      <a:cs typeface="Corbel"/>
                    </a:rPr>
                    <a:t>Stable </a:t>
                  </a:r>
                </a:p>
                <a:p>
                  <a:pPr algn="ctr" defTabSz="45720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err="1" smtClean="0">
                      <a:solidFill>
                        <a:srgbClr val="FF0000"/>
                      </a:solidFill>
                      <a:latin typeface="Corbel"/>
                      <a:ea typeface="+mn-ea"/>
                      <a:cs typeface="Corbel"/>
                    </a:rPr>
                    <a:t>octupole</a:t>
                  </a:r>
                  <a:endParaRPr lang="en-US" dirty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endParaRPr>
                </a:p>
              </p:txBody>
            </p:sp>
            <p:cxnSp>
              <p:nvCxnSpPr>
                <p:cNvPr id="111" name="Straight Connector 9"/>
                <p:cNvCxnSpPr>
                  <a:cxnSpLocks noChangeShapeType="1"/>
                </p:cNvCxnSpPr>
                <p:nvPr/>
              </p:nvCxnSpPr>
              <p:spPr bwMode="auto">
                <a:xfrm flipH="1">
                  <a:off x="6434528" y="1651609"/>
                  <a:ext cx="293500" cy="22421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oval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58" name="Gruppo 57"/>
              <p:cNvGrpSpPr/>
              <p:nvPr/>
            </p:nvGrpSpPr>
            <p:grpSpPr>
              <a:xfrm>
                <a:off x="2590957" y="5235547"/>
                <a:ext cx="1358415" cy="913208"/>
                <a:chOff x="2590957" y="5235547"/>
                <a:chExt cx="1358415" cy="913208"/>
              </a:xfrm>
            </p:grpSpPr>
            <p:pic>
              <p:nvPicPr>
                <p:cNvPr id="53" name="Immagine 52"/>
                <p:cNvPicPr>
                  <a:picLocks noChangeAspect="1"/>
                </p:cNvPicPr>
                <p:nvPr/>
              </p:nvPicPr>
              <p:blipFill>
                <a:blip r:embed="rId16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590957" y="5235547"/>
                  <a:ext cx="956050" cy="708981"/>
                </a:xfrm>
                <a:prstGeom prst="rect">
                  <a:avLst/>
                </a:prstGeom>
              </p:spPr>
            </p:pic>
            <p:sp>
              <p:nvSpPr>
                <p:cNvPr id="99" name="Rettangolo 98"/>
                <p:cNvSpPr/>
                <p:nvPr/>
              </p:nvSpPr>
              <p:spPr>
                <a:xfrm>
                  <a:off x="2995265" y="5779423"/>
                  <a:ext cx="95410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smtClean="0">
                      <a:solidFill>
                        <a:srgbClr val="FF0000"/>
                      </a:solidFill>
                      <a:latin typeface="Corbel"/>
                      <a:ea typeface="+mn-ea"/>
                      <a:cs typeface="Corbel"/>
                    </a:rPr>
                    <a:t>Clusters</a:t>
                  </a:r>
                  <a:endParaRPr lang="it-IT" dirty="0">
                    <a:solidFill>
                      <a:srgbClr val="FFFFFF"/>
                    </a:solidFill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ttangolo 53"/>
                <p:cNvSpPr/>
                <p:nvPr/>
              </p:nvSpPr>
              <p:spPr>
                <a:xfrm>
                  <a:off x="3327398" y="5371753"/>
                  <a:ext cx="580850" cy="4514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45720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800" b="1" baseline="30000" dirty="0" smtClean="0">
                      <a:solidFill>
                        <a:srgbClr val="FF0000"/>
                      </a:solidFill>
                      <a:latin typeface="Corbel"/>
                      <a:ea typeface="+mn-ea"/>
                      <a:cs typeface="Corbel"/>
                    </a:rPr>
                    <a:t>12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Corbel"/>
                      <a:ea typeface="+mn-ea"/>
                      <a:cs typeface="Corbel"/>
                    </a:rPr>
                    <a:t>c</a:t>
                  </a:r>
                </a:p>
              </p:txBody>
            </p:sp>
          </p:grpSp>
          <p:grpSp>
            <p:nvGrpSpPr>
              <p:cNvPr id="57" name="Gruppo 56"/>
              <p:cNvGrpSpPr/>
              <p:nvPr/>
            </p:nvGrpSpPr>
            <p:grpSpPr>
              <a:xfrm>
                <a:off x="1833813" y="5767428"/>
                <a:ext cx="1320963" cy="1034461"/>
                <a:chOff x="1833813" y="5767428"/>
                <a:chExt cx="1320963" cy="1034461"/>
              </a:xfrm>
            </p:grpSpPr>
            <p:pic>
              <p:nvPicPr>
                <p:cNvPr id="94" name="Immagine 93"/>
                <p:cNvPicPr>
                  <a:picLocks noChangeAspect="1"/>
                </p:cNvPicPr>
                <p:nvPr/>
              </p:nvPicPr>
              <p:blipFill rotWithShape="1">
                <a:blip r:embed="rId17"/>
                <a:srcRect r="51082"/>
                <a:stretch/>
              </p:blipFill>
              <p:spPr>
                <a:xfrm>
                  <a:off x="1833813" y="5767428"/>
                  <a:ext cx="789077" cy="806522"/>
                </a:xfrm>
                <a:prstGeom prst="rect">
                  <a:avLst/>
                </a:prstGeom>
              </p:spPr>
            </p:pic>
            <p:sp>
              <p:nvSpPr>
                <p:cNvPr id="38" name="Rettangolo 37"/>
                <p:cNvSpPr/>
                <p:nvPr/>
              </p:nvSpPr>
              <p:spPr>
                <a:xfrm>
                  <a:off x="2249814" y="6432557"/>
                  <a:ext cx="7232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dirty="0" smtClean="0">
                      <a:solidFill>
                        <a:srgbClr val="FF0000"/>
                      </a:solidFill>
                      <a:latin typeface="Corbel"/>
                      <a:ea typeface="+mn-ea"/>
                      <a:cs typeface="Corbel"/>
                    </a:rPr>
                    <a:t>Halos</a:t>
                  </a:r>
                  <a:endParaRPr lang="it-IT" dirty="0">
                    <a:solidFill>
                      <a:srgbClr val="FFFFFF"/>
                    </a:solidFill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Rettangolo 100"/>
                <p:cNvSpPr/>
                <p:nvPr/>
              </p:nvSpPr>
              <p:spPr>
                <a:xfrm>
                  <a:off x="2451021" y="6140913"/>
                  <a:ext cx="703755" cy="4514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457200" fontAlgn="auto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800" b="1" baseline="30000" dirty="0" smtClean="0">
                      <a:solidFill>
                        <a:srgbClr val="FF0000"/>
                      </a:solidFill>
                      <a:latin typeface="Corbel"/>
                      <a:ea typeface="+mn-ea"/>
                      <a:cs typeface="Corbel"/>
                    </a:rPr>
                    <a:t>11</a:t>
                  </a:r>
                  <a:r>
                    <a:rPr lang="en-US" sz="2800" b="1" dirty="0" smtClean="0">
                      <a:solidFill>
                        <a:srgbClr val="FF0000"/>
                      </a:solidFill>
                      <a:latin typeface="Corbel"/>
                      <a:ea typeface="+mn-ea"/>
                      <a:cs typeface="Corbel"/>
                    </a:rPr>
                    <a:t>Li</a:t>
                  </a:r>
                  <a:endParaRPr lang="en-US" sz="2800" b="1" dirty="0">
                    <a:solidFill>
                      <a:srgbClr val="FF0000"/>
                    </a:solidFill>
                    <a:latin typeface="Corbel"/>
                    <a:ea typeface="+mn-ea"/>
                    <a:cs typeface="Corbel"/>
                  </a:endParaRPr>
                </a:p>
              </p:txBody>
            </p:sp>
          </p:grpSp>
        </p:grpSp>
        <p:pic>
          <p:nvPicPr>
            <p:cNvPr id="105" name="Immagine 104"/>
            <p:cNvPicPr>
              <a:picLocks noChangeAspect="1"/>
            </p:cNvPicPr>
            <p:nvPr/>
          </p:nvPicPr>
          <p:blipFill rotWithShape="1">
            <a:blip r:embed="rId15"/>
            <a:srcRect l="24801" r="50249" b="50000"/>
            <a:stretch/>
          </p:blipFill>
          <p:spPr>
            <a:xfrm>
              <a:off x="3384712" y="3604650"/>
              <a:ext cx="860656" cy="899997"/>
            </a:xfrm>
            <a:prstGeom prst="rect">
              <a:avLst/>
            </a:prstGeom>
          </p:spPr>
        </p:pic>
      </p:grpSp>
      <p:grpSp>
        <p:nvGrpSpPr>
          <p:cNvPr id="60" name="Gruppo 59"/>
          <p:cNvGrpSpPr/>
          <p:nvPr/>
        </p:nvGrpSpPr>
        <p:grpSpPr>
          <a:xfrm>
            <a:off x="2524927" y="3604668"/>
            <a:ext cx="3455219" cy="1204647"/>
            <a:chOff x="2732302" y="3777306"/>
            <a:chExt cx="3455219" cy="1204647"/>
          </a:xfrm>
        </p:grpSpPr>
        <p:grpSp>
          <p:nvGrpSpPr>
            <p:cNvPr id="59" name="Gruppo 58"/>
            <p:cNvGrpSpPr>
              <a:grpSpLocks noChangeAspect="1"/>
            </p:cNvGrpSpPr>
            <p:nvPr/>
          </p:nvGrpSpPr>
          <p:grpSpPr>
            <a:xfrm>
              <a:off x="2732302" y="3777306"/>
              <a:ext cx="3455219" cy="899997"/>
              <a:chOff x="2894022" y="4224173"/>
              <a:chExt cx="3429196" cy="817793"/>
            </a:xfrm>
          </p:grpSpPr>
          <p:pic>
            <p:nvPicPr>
              <p:cNvPr id="149" name="Immagine 148"/>
              <p:cNvPicPr>
                <a:picLocks noChangeAspect="1"/>
              </p:cNvPicPr>
              <p:nvPr/>
            </p:nvPicPr>
            <p:blipFill rotWithShape="1">
              <a:blip r:embed="rId15"/>
              <a:srcRect r="24716" b="50000"/>
              <a:stretch/>
            </p:blipFill>
            <p:spPr>
              <a:xfrm>
                <a:off x="2894022" y="4224173"/>
                <a:ext cx="2577313" cy="817793"/>
              </a:xfrm>
              <a:prstGeom prst="rect">
                <a:avLst/>
              </a:prstGeom>
            </p:spPr>
          </p:pic>
          <p:pic>
            <p:nvPicPr>
              <p:cNvPr id="150" name="Immagine 149"/>
              <p:cNvPicPr>
                <a:picLocks noChangeAspect="1"/>
              </p:cNvPicPr>
              <p:nvPr/>
            </p:nvPicPr>
            <p:blipFill rotWithShape="1">
              <a:blip r:embed="rId15"/>
              <a:srcRect t="50000" r="74700"/>
              <a:stretch/>
            </p:blipFill>
            <p:spPr>
              <a:xfrm>
                <a:off x="5457101" y="4224173"/>
                <a:ext cx="866117" cy="817792"/>
              </a:xfrm>
              <a:prstGeom prst="rect">
                <a:avLst/>
              </a:prstGeom>
            </p:spPr>
          </p:pic>
        </p:grpSp>
        <p:sp>
          <p:nvSpPr>
            <p:cNvPr id="52" name="Rettangolo 51"/>
            <p:cNvSpPr/>
            <p:nvPr/>
          </p:nvSpPr>
          <p:spPr>
            <a:xfrm>
              <a:off x="3710826" y="4658788"/>
              <a:ext cx="1739967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kern="0" dirty="0" smtClean="0">
                  <a:solidFill>
                    <a:srgbClr val="FF0000"/>
                  </a:solidFill>
                  <a:latin typeface="Corbel"/>
                  <a:ea typeface="+mn-ea"/>
                  <a:cs typeface="Corbel"/>
                </a:rPr>
                <a:t>Shape Evolution</a:t>
              </a:r>
              <a:endParaRPr lang="en-US" kern="0" dirty="0">
                <a:solidFill>
                  <a:srgbClr val="FF0000"/>
                </a:solidFill>
                <a:latin typeface="Corbel"/>
                <a:ea typeface="+mn-ea"/>
                <a:cs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2466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23677"/>
            <a:ext cx="907300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Test experiment in </a:t>
            </a:r>
            <a:r>
              <a:rPr lang="it-IT" sz="32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June </a:t>
            </a:r>
            <a:r>
              <a:rPr lang="it-IT" sz="3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27-30,  RCNP Osaka</a:t>
            </a:r>
            <a:endParaRPr lang="it-IT" sz="32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Beam Time: from 9pm June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27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1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pm June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30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Beam: alpha </a:t>
            </a:r>
            <a:r>
              <a:rPr lang="it-IT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130 </a:t>
            </a:r>
            <a:r>
              <a:rPr lang="it-IT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Mode: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GrandRaiden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at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4.7 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deg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with the GRAF beam line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Gamma Detectors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1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clover at 45°, 2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LaBr:Ce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3.5”X8” at 45°,135°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20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20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20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20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20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Purposes:</a:t>
            </a:r>
            <a:endParaRPr lang="it-IT" sz="20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• background condition test with alpha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130 MeV and different targets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• background test for LaBr3 detectors (+1 cm lead shield)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• neutron 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flux and background spectrum in clover, esp. at 45 </a:t>
            </a:r>
            <a:r>
              <a:rPr lang="en-US" sz="20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deg</a:t>
            </a:r>
            <a:endParaRPr lang="en-US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• rate test for resistive feedback type clover (US clover)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• DAQ/analyzer system test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• elastic scattering stopper &amp; background reduction at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4.7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deg</a:t>
            </a:r>
            <a:endParaRPr lang="it-IT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40" y="2070576"/>
            <a:ext cx="3646320" cy="2734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37935"/>
            <a:ext cx="3709505" cy="278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151477" y="2842415"/>
            <a:ext cx="4753546" cy="178385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/>
          <a:srcRect b="36256"/>
          <a:stretch>
            <a:fillRect/>
          </a:stretch>
        </p:blipFill>
        <p:spPr bwMode="auto">
          <a:xfrm>
            <a:off x="151477" y="2831361"/>
            <a:ext cx="3467666" cy="149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-8847"/>
            <a:ext cx="7695561" cy="7961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GAMMA@RIKEN: </a:t>
            </a:r>
            <a:r>
              <a:rPr lang="it-IT" sz="2800" dirty="0" smtClean="0">
                <a:solidFill>
                  <a:srgbClr val="FFFF00"/>
                </a:solidFill>
                <a:latin typeface="Corbel"/>
                <a:cs typeface="Corbel"/>
              </a:rPr>
              <a:t>The </a:t>
            </a:r>
            <a:r>
              <a:rPr lang="it-IT" sz="2800" dirty="0" err="1" smtClean="0">
                <a:solidFill>
                  <a:srgbClr val="FFFF00"/>
                </a:solidFill>
                <a:latin typeface="Corbel"/>
                <a:cs typeface="Corbel"/>
              </a:rPr>
              <a:t>most</a:t>
            </a:r>
            <a:r>
              <a:rPr lang="it-IT" sz="2800" dirty="0" smtClean="0">
                <a:solidFill>
                  <a:srgbClr val="FFFF00"/>
                </a:solidFill>
                <a:latin typeface="Corbel"/>
                <a:cs typeface="Corbel"/>
              </a:rPr>
              <a:t> Intense RIB </a:t>
            </a:r>
            <a:r>
              <a:rPr lang="it-IT" sz="2800" dirty="0" err="1" smtClean="0">
                <a:solidFill>
                  <a:srgbClr val="FFFF00"/>
                </a:solidFill>
                <a:latin typeface="Corbel"/>
                <a:cs typeface="Corbel"/>
              </a:rPr>
              <a:t>Facility</a:t>
            </a:r>
            <a:r>
              <a:rPr lang="it-IT" sz="2800" dirty="0" smtClean="0">
                <a:solidFill>
                  <a:srgbClr val="FFFF00"/>
                </a:solidFill>
                <a:latin typeface="Corbel"/>
                <a:cs typeface="Corbel"/>
              </a:rPr>
              <a:t> …</a:t>
            </a:r>
            <a:endParaRPr lang="it-IT" sz="3200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  <a:defRPr/>
            </a:pPr>
            <a:r>
              <a:rPr lang="it-IT" sz="2800" b="1" dirty="0">
                <a:solidFill>
                  <a:srgbClr val="FFFF00"/>
                </a:solidFill>
                <a:latin typeface="Corbel"/>
                <a:cs typeface="Corbel"/>
              </a:rPr>
              <a:t> </a:t>
            </a:r>
            <a:r>
              <a:rPr lang="it-IT" sz="2800" b="1" dirty="0" smtClean="0">
                <a:solidFill>
                  <a:srgbClr val="FFFF00"/>
                </a:solidFill>
                <a:latin typeface="Corbel"/>
                <a:cs typeface="Corbel"/>
              </a:rPr>
              <a:t>               </a:t>
            </a:r>
            <a:endParaRPr lang="it-IT" sz="3200" b="1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cxnSp>
        <p:nvCxnSpPr>
          <p:cNvPr id="25" name="Straight Arrow Connector 34"/>
          <p:cNvCxnSpPr/>
          <p:nvPr/>
        </p:nvCxnSpPr>
        <p:spPr>
          <a:xfrm>
            <a:off x="1231597" y="3119380"/>
            <a:ext cx="1468726" cy="0"/>
          </a:xfrm>
          <a:prstGeom prst="straightConnector1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35"/>
          <p:cNvSpPr txBox="1"/>
          <p:nvPr/>
        </p:nvSpPr>
        <p:spPr>
          <a:xfrm>
            <a:off x="1231597" y="2811603"/>
            <a:ext cx="713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orbel"/>
                <a:cs typeface="Corbel"/>
              </a:rPr>
              <a:t>Beam</a:t>
            </a:r>
            <a:endParaRPr lang="en-US" sz="1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7" name="TextBox 35"/>
          <p:cNvSpPr txBox="1"/>
          <p:nvPr/>
        </p:nvSpPr>
        <p:spPr>
          <a:xfrm>
            <a:off x="1207181" y="4318495"/>
            <a:ext cx="128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orbel"/>
                <a:cs typeface="Corbel"/>
              </a:rPr>
              <a:t>Big Rips</a:t>
            </a:r>
            <a:endParaRPr lang="en-US" sz="1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9" name="TextBox 6"/>
          <p:cNvSpPr txBox="1">
            <a:spLocks noChangeArrowheads="1"/>
          </p:cNvSpPr>
          <p:nvPr/>
        </p:nvSpPr>
        <p:spPr bwMode="auto">
          <a:xfrm>
            <a:off x="3391081" y="3375677"/>
            <a:ext cx="1584176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it-IT" sz="2000" b="1" dirty="0" smtClean="0">
                <a:solidFill>
                  <a:srgbClr val="CC0099"/>
                </a:solidFill>
                <a:latin typeface="Corbel"/>
                <a:cs typeface="Corbel"/>
              </a:rPr>
              <a:t>Gamma Arrays</a:t>
            </a:r>
            <a:endParaRPr lang="it-IT" b="1" dirty="0">
              <a:solidFill>
                <a:srgbClr val="CC0099"/>
              </a:solidFill>
              <a:latin typeface="Corbel"/>
              <a:cs typeface="Corbe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1477" y="1116354"/>
            <a:ext cx="1788170" cy="1672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it-IT" sz="20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70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</a:rPr>
              <a:t>Zn</a:t>
            </a:r>
            <a:r>
              <a:rPr lang="it-IT" sz="20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it-IT" sz="20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76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</a:rPr>
              <a:t>Ge</a:t>
            </a:r>
          </a:p>
          <a:p>
            <a:pPr>
              <a:lnSpc>
                <a:spcPct val="80000"/>
              </a:lnSpc>
              <a:defRPr/>
            </a:pPr>
            <a:r>
              <a:rPr lang="it-IT" sz="20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86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</a:rPr>
              <a:t>Kr</a:t>
            </a:r>
          </a:p>
          <a:p>
            <a:pPr>
              <a:lnSpc>
                <a:spcPct val="80000"/>
              </a:lnSpc>
              <a:defRPr/>
            </a:pPr>
            <a:r>
              <a:rPr lang="it-IT" sz="2000" b="1" baseline="30000" dirty="0" smtClean="0">
                <a:solidFill>
                  <a:srgbClr val="00FFFF"/>
                </a:solidFill>
                <a:latin typeface="Corbel"/>
                <a:cs typeface="Corbel"/>
              </a:rPr>
              <a:t>238</a:t>
            </a:r>
            <a:r>
              <a:rPr lang="it-IT" sz="2000" b="1" dirty="0" smtClean="0">
                <a:solidFill>
                  <a:srgbClr val="00FFFF"/>
                </a:solidFill>
                <a:latin typeface="Corbel"/>
                <a:cs typeface="Corbel"/>
              </a:rPr>
              <a:t>U </a:t>
            </a:r>
          </a:p>
          <a:p>
            <a:pPr>
              <a:lnSpc>
                <a:spcPct val="50000"/>
              </a:lnSpc>
              <a:defRPr/>
            </a:pPr>
            <a:endParaRPr lang="it-IT" sz="1200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>
              <a:lnSpc>
                <a:spcPct val="80000"/>
              </a:lnSpc>
              <a:defRPr/>
            </a:pPr>
            <a:r>
              <a:rPr lang="it-IT" sz="2000" dirty="0" smtClean="0">
                <a:solidFill>
                  <a:srgbClr val="00FFFF"/>
                </a:solidFill>
                <a:latin typeface="Corbel"/>
                <a:cs typeface="Corbel"/>
              </a:rPr>
              <a:t>250-350 </a:t>
            </a:r>
            <a:r>
              <a:rPr lang="it-IT" sz="2000" dirty="0" err="1" smtClean="0">
                <a:solidFill>
                  <a:srgbClr val="00FFFF"/>
                </a:solidFill>
                <a:latin typeface="Corbel"/>
                <a:cs typeface="Corbel"/>
              </a:rPr>
              <a:t>MeV</a:t>
            </a:r>
            <a:r>
              <a:rPr lang="it-IT" sz="2000" dirty="0" smtClean="0">
                <a:solidFill>
                  <a:srgbClr val="00FFFF"/>
                </a:solidFill>
                <a:latin typeface="Corbel"/>
                <a:cs typeface="Corbel"/>
              </a:rPr>
              <a:t>/A</a:t>
            </a:r>
          </a:p>
          <a:p>
            <a:pPr>
              <a:lnSpc>
                <a:spcPct val="80000"/>
              </a:lnSpc>
              <a:defRPr/>
            </a:pPr>
            <a:r>
              <a:rPr lang="it-IT" sz="2000" dirty="0" smtClean="0">
                <a:solidFill>
                  <a:srgbClr val="00FFFF"/>
                </a:solidFill>
                <a:latin typeface="Corbel"/>
                <a:cs typeface="Corbel"/>
              </a:rPr>
              <a:t>up </a:t>
            </a:r>
            <a:r>
              <a:rPr lang="it-IT" sz="2000" dirty="0">
                <a:solidFill>
                  <a:srgbClr val="00FFFF"/>
                </a:solidFill>
                <a:latin typeface="Corbel"/>
                <a:cs typeface="Corbel"/>
              </a:rPr>
              <a:t>to 100 </a:t>
            </a:r>
            <a:r>
              <a:rPr lang="it-IT" sz="2000" dirty="0" err="1" smtClean="0">
                <a:solidFill>
                  <a:srgbClr val="00FFFF"/>
                </a:solidFill>
                <a:latin typeface="Corbel"/>
                <a:cs typeface="Corbel"/>
              </a:rPr>
              <a:t>pnA</a:t>
            </a:r>
            <a:endParaRPr lang="it-IT" sz="2800" dirty="0">
              <a:solidFill>
                <a:srgbClr val="00FFFF"/>
              </a:solidFill>
              <a:latin typeface="Corbel"/>
              <a:cs typeface="Corbel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391081" y="961419"/>
            <a:ext cx="3499309" cy="2357975"/>
            <a:chOff x="3391081" y="655994"/>
            <a:chExt cx="3499309" cy="2357975"/>
          </a:xfrm>
        </p:grpSpPr>
        <p:sp>
          <p:nvSpPr>
            <p:cNvPr id="42" name="Rectangle 41"/>
            <p:cNvSpPr/>
            <p:nvPr/>
          </p:nvSpPr>
          <p:spPr>
            <a:xfrm>
              <a:off x="3391081" y="660148"/>
              <a:ext cx="3499309" cy="235382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31481" y="1338979"/>
              <a:ext cx="2678619" cy="922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CasellaDiTesto 19"/>
            <p:cNvSpPr txBox="1"/>
            <p:nvPr/>
          </p:nvSpPr>
          <p:spPr>
            <a:xfrm>
              <a:off x="5463506" y="1734956"/>
              <a:ext cx="10165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 smtClean="0">
                  <a:solidFill>
                    <a:srgbClr val="0000FF"/>
                  </a:solidFill>
                  <a:latin typeface="Calibri"/>
                  <a:cs typeface="Calibri"/>
                </a:rPr>
                <a:t>Analysis</a:t>
              </a:r>
              <a:endParaRPr lang="it-IT" sz="1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TextBox 33"/>
            <p:cNvSpPr txBox="1"/>
            <p:nvPr/>
          </p:nvSpPr>
          <p:spPr>
            <a:xfrm>
              <a:off x="4268567" y="833532"/>
              <a:ext cx="2402266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MILANO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LaBr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orbel"/>
                  <a:cs typeface="Corbel"/>
                </a:rPr>
                <a:t>3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 b="1" dirty="0" smtClean="0">
                  <a:solidFill>
                    <a:srgbClr val="CC0099"/>
                  </a:solidFill>
                  <a:latin typeface="Symbol" charset="2"/>
                  <a:cs typeface="Symbol" charset="2"/>
                </a:rPr>
                <a:t>e</a:t>
              </a:r>
              <a:r>
                <a:rPr lang="en-US" sz="12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=1-2%@ 10 MeV</a:t>
              </a:r>
            </a:p>
            <a:p>
              <a:pPr algn="ctr">
                <a:lnSpc>
                  <a:spcPct val="80000"/>
                </a:lnSpc>
              </a:pPr>
              <a:endParaRPr lang="en-US" sz="12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91081" y="1270286"/>
              <a:ext cx="1421480" cy="1650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Straight Connector 36"/>
            <p:cNvCxnSpPr/>
            <p:nvPr/>
          </p:nvCxnSpPr>
          <p:spPr>
            <a:xfrm flipV="1">
              <a:off x="4489129" y="1116687"/>
              <a:ext cx="335761" cy="416023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/>
            <p:cNvCxnSpPr/>
            <p:nvPr/>
          </p:nvCxnSpPr>
          <p:spPr>
            <a:xfrm>
              <a:off x="4223061" y="2261814"/>
              <a:ext cx="601829" cy="298981"/>
            </a:xfrm>
            <a:prstGeom prst="line">
              <a:avLst/>
            </a:prstGeom>
            <a:ln w="9525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8"/>
            <p:cNvSpPr txBox="1"/>
            <p:nvPr/>
          </p:nvSpPr>
          <p:spPr>
            <a:xfrm>
              <a:off x="4812561" y="2365146"/>
              <a:ext cx="1384062" cy="56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DALI</a:t>
              </a:r>
              <a:r>
                <a:rPr lang="en-US" sz="1400" b="1" baseline="-25000" dirty="0" smtClean="0">
                  <a:solidFill>
                    <a:srgbClr val="CC0099"/>
                  </a:solidFill>
                  <a:latin typeface="Corbel"/>
                  <a:cs typeface="Corbel"/>
                </a:rPr>
                <a:t>2</a:t>
              </a:r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 -</a:t>
              </a:r>
              <a:r>
                <a:rPr lang="en-US" sz="1200" b="1" dirty="0" err="1" smtClean="0">
                  <a:solidFill>
                    <a:srgbClr val="CC0099"/>
                  </a:solidFill>
                  <a:latin typeface="Corbel"/>
                  <a:cs typeface="Corbel"/>
                </a:rPr>
                <a:t>NaI</a:t>
              </a:r>
              <a:endParaRPr lang="en-US" sz="12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  <a:p>
              <a:pPr algn="just">
                <a:lnSpc>
                  <a:spcPct val="80000"/>
                </a:lnSpc>
              </a:pPr>
              <a:r>
                <a:rPr lang="en-US" sz="1200" b="1" dirty="0" smtClean="0">
                  <a:solidFill>
                    <a:srgbClr val="CC0099"/>
                  </a:solidFill>
                  <a:latin typeface="Symbol" charset="2"/>
                  <a:cs typeface="Symbol" charset="2"/>
                </a:rPr>
                <a:t>e</a:t>
              </a:r>
              <a:r>
                <a:rPr lang="en-US" sz="12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=4%@ 10 MeV</a:t>
              </a:r>
            </a:p>
            <a:p>
              <a:pPr algn="r">
                <a:lnSpc>
                  <a:spcPct val="80000"/>
                </a:lnSpc>
              </a:pPr>
              <a:endParaRPr lang="en-US" sz="12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pic>
          <p:nvPicPr>
            <p:cNvPr id="43" name="Picture 2" descr="C:\Users\oliver\Desktop\SFC-Logo-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8256" y="655994"/>
              <a:ext cx="576850" cy="579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/>
          <p:cNvGrpSpPr/>
          <p:nvPr/>
        </p:nvGrpSpPr>
        <p:grpSpPr>
          <a:xfrm>
            <a:off x="7190487" y="328958"/>
            <a:ext cx="1853626" cy="3025197"/>
            <a:chOff x="7190487" y="328958"/>
            <a:chExt cx="1853626" cy="3025197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74" t="23368" r="50066" b="29969"/>
            <a:stretch/>
          </p:blipFill>
          <p:spPr bwMode="auto">
            <a:xfrm>
              <a:off x="7190487" y="787268"/>
              <a:ext cx="1853626" cy="2566887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7286402" y="328958"/>
              <a:ext cx="1607331" cy="494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00FFFF"/>
                  </a:solidFill>
                  <a:latin typeface="Calibri"/>
                  <a:cs typeface="Calibri"/>
                </a:rPr>
                <a:t>Pygmy Evolution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00FFFF"/>
                  </a:solidFill>
                  <a:latin typeface="Calibri"/>
                  <a:cs typeface="Calibri"/>
                </a:rPr>
                <a:t>In n-Rich Nuclei</a:t>
              </a:r>
              <a:endParaRPr lang="en-US" sz="1600" b="1" dirty="0">
                <a:solidFill>
                  <a:srgbClr val="00FFFF"/>
                </a:solidFill>
                <a:latin typeface="Calibri"/>
                <a:cs typeface="Calibri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259154" y="776229"/>
              <a:ext cx="551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CC0099"/>
                  </a:solidFill>
                  <a:latin typeface="Calibri"/>
                  <a:cs typeface="Calibri"/>
                </a:rPr>
                <a:t>Ca</a:t>
              </a:r>
              <a:endParaRPr lang="en-US" sz="2800" b="1" dirty="0">
                <a:solidFill>
                  <a:srgbClr val="CC0099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391080" y="4031505"/>
            <a:ext cx="3662221" cy="2735260"/>
            <a:chOff x="3391080" y="3790380"/>
            <a:chExt cx="3662221" cy="2735260"/>
          </a:xfrm>
        </p:grpSpPr>
        <p:sp>
          <p:nvSpPr>
            <p:cNvPr id="47" name="Rectangle 46"/>
            <p:cNvSpPr/>
            <p:nvPr/>
          </p:nvSpPr>
          <p:spPr>
            <a:xfrm>
              <a:off x="3391080" y="3790380"/>
              <a:ext cx="3499309" cy="2353821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5" name="Picture 4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44" r="12730" b="21391"/>
            <a:stretch/>
          </p:blipFill>
          <p:spPr bwMode="auto">
            <a:xfrm>
              <a:off x="3436961" y="4299320"/>
              <a:ext cx="1484280" cy="1735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4" descr="eurica_logo_xfi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607" y="3804733"/>
              <a:ext cx="601028" cy="60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28"/>
            <p:cNvSpPr txBox="1"/>
            <p:nvPr/>
          </p:nvSpPr>
          <p:spPr>
            <a:xfrm>
              <a:off x="5193496" y="3933075"/>
              <a:ext cx="1701954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6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EURICA ARRAY</a:t>
              </a:r>
              <a:endParaRPr lang="en-US" sz="1400" b="1" dirty="0" smtClean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50" name="TextBox 35"/>
            <p:cNvSpPr txBox="1"/>
            <p:nvPr/>
          </p:nvSpPr>
          <p:spPr>
            <a:xfrm>
              <a:off x="3536968" y="5837364"/>
              <a:ext cx="3316182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CC0099"/>
                  </a:solidFill>
                  <a:latin typeface="Corbel"/>
                  <a:cs typeface="Corbel"/>
                </a:rPr>
                <a:t>At Final  FOCAL PLANE of Big Rips</a:t>
              </a:r>
              <a:endParaRPr lang="en-US" sz="1400" b="1" dirty="0">
                <a:solidFill>
                  <a:srgbClr val="CC0099"/>
                </a:solidFill>
                <a:latin typeface="Corbel"/>
                <a:cs typeface="Corbel"/>
              </a:endParaRPr>
            </a:p>
          </p:txBody>
        </p:sp>
        <p:sp>
          <p:nvSpPr>
            <p:cNvPr id="51" name="CasellaDiTesto 10"/>
            <p:cNvSpPr txBox="1">
              <a:spLocks noChangeArrowheads="1"/>
            </p:cNvSpPr>
            <p:nvPr/>
          </p:nvSpPr>
          <p:spPr bwMode="auto">
            <a:xfrm>
              <a:off x="4973274" y="4292149"/>
              <a:ext cx="2080027" cy="1591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0" tIns="45715" rIns="91430" bIns="457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marL="171450" indent="-171450" eaLnBrk="1" hangingPunct="1">
                <a:lnSpc>
                  <a:spcPct val="80000"/>
                </a:lnSpc>
                <a:buFont typeface="Arial"/>
                <a:buChar char="•"/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rbel"/>
                  <a:cs typeface="Corbel"/>
                </a:rPr>
                <a:t>12 </a:t>
              </a:r>
              <a:r>
                <a:rPr lang="en-US" sz="1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EUROBALL Clusters </a:t>
              </a:r>
            </a:p>
            <a:p>
              <a:pPr eaLnBrk="1" hangingPunct="1">
                <a:lnSpc>
                  <a:spcPct val="80000"/>
                </a:lnSpc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en-US" sz="1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    </a:t>
              </a:r>
              <a:r>
                <a:rPr lang="en-US" sz="1200" b="1" dirty="0" smtClean="0">
                  <a:solidFill>
                    <a:srgbClr val="000000"/>
                  </a:solidFill>
                  <a:latin typeface="Corbel"/>
                  <a:cs typeface="Corbel"/>
                </a:rPr>
                <a:t> </a:t>
              </a:r>
              <a:r>
                <a:rPr lang="en-US" sz="1100" b="1" dirty="0" smtClean="0">
                  <a:solidFill>
                    <a:srgbClr val="000000"/>
                  </a:solidFill>
                  <a:latin typeface="Corbel"/>
                  <a:cs typeface="Corbel"/>
                </a:rPr>
                <a:t>(</a:t>
              </a:r>
              <a:r>
                <a:rPr lang="en-US" sz="1100" dirty="0" err="1" smtClean="0">
                  <a:solidFill>
                    <a:srgbClr val="000000"/>
                  </a:solidFill>
                  <a:latin typeface="Corbel"/>
                  <a:cs typeface="Corbel"/>
                </a:rPr>
                <a:t>Eff</a:t>
              </a:r>
              <a:r>
                <a:rPr lang="en-US" sz="1100" dirty="0" smtClean="0">
                  <a:solidFill>
                    <a:srgbClr val="000000"/>
                  </a:solidFill>
                  <a:latin typeface="Corbel"/>
                  <a:cs typeface="Corbel"/>
                </a:rPr>
                <a:t> 15</a:t>
              </a:r>
              <a:r>
                <a:rPr lang="en-US" sz="1100" dirty="0">
                  <a:solidFill>
                    <a:srgbClr val="000000"/>
                  </a:solidFill>
                  <a:latin typeface="Corbel"/>
                  <a:cs typeface="Corbel"/>
                </a:rPr>
                <a:t>% at </a:t>
              </a:r>
              <a:r>
                <a:rPr lang="en-US" sz="1100" dirty="0" smtClean="0">
                  <a:solidFill>
                    <a:srgbClr val="000000"/>
                  </a:solidFill>
                  <a:latin typeface="Corbel"/>
                  <a:cs typeface="Corbel"/>
                </a:rPr>
                <a:t>662keV)</a:t>
              </a:r>
            </a:p>
            <a:p>
              <a:pPr eaLnBrk="1" hangingPunct="1">
                <a:lnSpc>
                  <a:spcPct val="50000"/>
                </a:lnSpc>
                <a:defRPr/>
              </a:pPr>
              <a:endParaRPr lang="en-US" sz="1200" dirty="0" smtClean="0">
                <a:solidFill>
                  <a:srgbClr val="000000"/>
                </a:solidFill>
                <a:latin typeface="Corbel"/>
                <a:cs typeface="Corbel"/>
              </a:endParaRPr>
            </a:p>
            <a:p>
              <a:pPr marL="285750" indent="-285750" eaLnBrk="1" hangingPunct="1">
                <a:lnSpc>
                  <a:spcPct val="80000"/>
                </a:lnSpc>
                <a:buFont typeface="Arial"/>
                <a:buChar char="•"/>
                <a:defRPr/>
              </a:pPr>
              <a:r>
                <a:rPr lang="en-US" sz="1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18 LaBr3 array </a:t>
              </a:r>
            </a:p>
            <a:p>
              <a:pPr eaLnBrk="1" hangingPunct="1">
                <a:lnSpc>
                  <a:spcPct val="80000"/>
                </a:lnSpc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en-US" sz="1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    </a:t>
              </a:r>
              <a:r>
                <a:rPr lang="en-US" sz="1100" dirty="0" smtClean="0">
                  <a:solidFill>
                    <a:srgbClr val="000000"/>
                  </a:solidFill>
                  <a:latin typeface="Corbel"/>
                  <a:cs typeface="Corbel"/>
                </a:rPr>
                <a:t> </a:t>
              </a:r>
              <a:r>
                <a:rPr lang="en-US" sz="1050" dirty="0" smtClean="0">
                  <a:solidFill>
                    <a:srgbClr val="000000"/>
                  </a:solidFill>
                  <a:latin typeface="Corbel"/>
                  <a:cs typeface="Corbel"/>
                </a:rPr>
                <a:t>(for FAST TIMING)  </a:t>
              </a:r>
              <a:endParaRPr lang="en-US" sz="1200" dirty="0" smtClean="0">
                <a:solidFill>
                  <a:srgbClr val="000000"/>
                </a:solidFill>
                <a:latin typeface="Corbel"/>
                <a:cs typeface="Corbel"/>
              </a:endParaRPr>
            </a:p>
            <a:p>
              <a:pPr eaLnBrk="1" hangingPunct="1">
                <a:lnSpc>
                  <a:spcPct val="50000"/>
                </a:lnSpc>
                <a:defRPr/>
              </a:pPr>
              <a:endParaRPr lang="en-US" sz="1200" dirty="0">
                <a:solidFill>
                  <a:srgbClr val="000000"/>
                </a:solidFill>
                <a:latin typeface="Corbel"/>
                <a:cs typeface="Corbel"/>
              </a:endParaRPr>
            </a:p>
            <a:p>
              <a:pPr marL="259204" indent="-259204" eaLnBrk="1" hangingPunct="1">
                <a:buFont typeface="Arial" pitchFamily="34" charset="0"/>
                <a:buChar char="•"/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rbel"/>
                  <a:cs typeface="Corbel"/>
                </a:rPr>
                <a:t>WAS3ABi </a:t>
              </a:r>
              <a:endParaRPr lang="en-US" sz="1200" b="1" dirty="0" smtClean="0">
                <a:solidFill>
                  <a:srgbClr val="0000FF"/>
                </a:solidFill>
                <a:latin typeface="Corbel"/>
                <a:cs typeface="Corbel"/>
              </a:endParaRPr>
            </a:p>
            <a:p>
              <a:pPr eaLnBrk="1" hangingPunct="1">
                <a:defRPr/>
              </a:pPr>
              <a:r>
                <a:rPr lang="en-US" sz="1200" b="1" dirty="0">
                  <a:solidFill>
                    <a:srgbClr val="0000FF"/>
                  </a:solidFill>
                  <a:latin typeface="Corbel"/>
                  <a:cs typeface="Corbel"/>
                </a:rPr>
                <a:t> </a:t>
              </a:r>
              <a:r>
                <a:rPr lang="en-US" sz="1200" b="1" dirty="0" smtClean="0">
                  <a:solidFill>
                    <a:srgbClr val="0000FF"/>
                  </a:solidFill>
                  <a:latin typeface="Corbel"/>
                  <a:cs typeface="Corbel"/>
                </a:rPr>
                <a:t>     </a:t>
              </a:r>
              <a:r>
                <a:rPr lang="en-US" sz="1100" dirty="0" smtClean="0">
                  <a:solidFill>
                    <a:srgbClr val="000000"/>
                  </a:solidFill>
                  <a:latin typeface="Corbel"/>
                  <a:cs typeface="Corbel"/>
                </a:rPr>
                <a:t>(</a:t>
              </a:r>
              <a:r>
                <a:rPr lang="en-US" sz="1100" dirty="0">
                  <a:solidFill>
                    <a:srgbClr val="000000"/>
                  </a:solidFill>
                  <a:latin typeface="Corbel"/>
                  <a:cs typeface="Corbel"/>
                </a:rPr>
                <a:t>Wide-range </a:t>
              </a:r>
              <a:r>
                <a:rPr lang="en-US" sz="1100" dirty="0" smtClean="0">
                  <a:solidFill>
                    <a:srgbClr val="000000"/>
                  </a:solidFill>
                  <a:latin typeface="Corbel"/>
                  <a:cs typeface="Corbel"/>
                </a:rPr>
                <a:t>Active </a:t>
              </a:r>
            </a:p>
            <a:p>
              <a:pPr eaLnBrk="1" hangingPunct="1">
                <a:defRPr/>
              </a:pPr>
              <a:r>
                <a:rPr lang="en-US" sz="1100" dirty="0" smtClean="0">
                  <a:solidFill>
                    <a:srgbClr val="000000"/>
                  </a:solidFill>
                  <a:latin typeface="Corbel"/>
                  <a:cs typeface="Corbel"/>
                </a:rPr>
                <a:t>        Silicon </a:t>
              </a:r>
              <a:r>
                <a:rPr lang="en-US" sz="1100" dirty="0">
                  <a:solidFill>
                    <a:srgbClr val="000000"/>
                  </a:solidFill>
                  <a:latin typeface="Corbel"/>
                  <a:cs typeface="Corbel"/>
                </a:rPr>
                <a:t>Strip  </a:t>
              </a:r>
              <a:r>
                <a:rPr lang="en-US" sz="1100" dirty="0" smtClean="0">
                  <a:solidFill>
                    <a:srgbClr val="000000"/>
                  </a:solidFill>
                  <a:latin typeface="Corbel"/>
                  <a:cs typeface="Corbel"/>
                </a:rPr>
                <a:t>Stopper Array)</a:t>
              </a:r>
              <a:endParaRPr lang="it-IT" sz="1100" dirty="0">
                <a:solidFill>
                  <a:srgbClr val="000000"/>
                </a:solidFill>
                <a:latin typeface="Corbel"/>
                <a:cs typeface="Corbel"/>
              </a:endParaRPr>
            </a:p>
            <a:p>
              <a:pPr eaLnBrk="1" hangingPunct="1">
                <a:defRPr/>
              </a:pPr>
              <a:r>
                <a:rPr lang="en-US" sz="1200" dirty="0">
                  <a:solidFill>
                    <a:srgbClr val="000000"/>
                  </a:solidFill>
                  <a:latin typeface="Corbel"/>
                  <a:cs typeface="Corbel"/>
                </a:rPr>
                <a:t>     </a:t>
              </a:r>
              <a:endParaRPr lang="en-US" sz="1400" dirty="0">
                <a:solidFill>
                  <a:srgbClr val="000000"/>
                </a:solidFill>
                <a:latin typeface="Corbel"/>
                <a:cs typeface="Corbe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34008" y="6202475"/>
              <a:ext cx="281359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b="1" dirty="0" smtClean="0">
                  <a:solidFill>
                    <a:srgbClr val="00FFFF"/>
                  </a:solidFill>
                  <a:latin typeface="Symbol" charset="2"/>
                  <a:cs typeface="Symbol" charset="2"/>
                </a:rPr>
                <a:t>b</a:t>
              </a:r>
              <a:r>
                <a:rPr lang="en-US" b="1" dirty="0" smtClean="0">
                  <a:solidFill>
                    <a:srgbClr val="00FFFF"/>
                  </a:solidFill>
                  <a:latin typeface="Calibri"/>
                  <a:cs typeface="Calibri"/>
                </a:rPr>
                <a:t> decay and </a:t>
              </a:r>
              <a:r>
                <a:rPr lang="en-US" b="1" dirty="0" smtClean="0">
                  <a:solidFill>
                    <a:srgbClr val="00FFFF"/>
                  </a:solidFill>
                  <a:latin typeface="Symbol" charset="2"/>
                  <a:cs typeface="Symbol" charset="2"/>
                </a:rPr>
                <a:t>g</a:t>
              </a:r>
              <a:r>
                <a:rPr lang="en-US" b="1" dirty="0" smtClean="0">
                  <a:solidFill>
                    <a:srgbClr val="00FFFF"/>
                  </a:solidFill>
                  <a:latin typeface="Calibri"/>
                  <a:cs typeface="Calibri"/>
                </a:rPr>
                <a:t> spectroscopy</a:t>
              </a:r>
              <a:endParaRPr lang="en-US" b="1" dirty="0">
                <a:solidFill>
                  <a:srgbClr val="00FF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997491" y="3790380"/>
            <a:ext cx="2046623" cy="2979068"/>
            <a:chOff x="6997491" y="3790380"/>
            <a:chExt cx="2046623" cy="2979068"/>
          </a:xfrm>
        </p:grpSpPr>
        <p:sp>
          <p:nvSpPr>
            <p:cNvPr id="74" name="Rectangle 73"/>
            <p:cNvSpPr/>
            <p:nvPr/>
          </p:nvSpPr>
          <p:spPr>
            <a:xfrm>
              <a:off x="6997492" y="3790380"/>
              <a:ext cx="2046622" cy="297906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54" name="Gruppo 27"/>
            <p:cNvGrpSpPr/>
            <p:nvPr/>
          </p:nvGrpSpPr>
          <p:grpSpPr>
            <a:xfrm>
              <a:off x="6997491" y="3868103"/>
              <a:ext cx="2046622" cy="1969262"/>
              <a:chOff x="-740207" y="116632"/>
              <a:chExt cx="9776310" cy="6624736"/>
            </a:xfrm>
          </p:grpSpPr>
          <p:pic>
            <p:nvPicPr>
              <p:cNvPr id="55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0207" y="116632"/>
                <a:ext cx="9776310" cy="6624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6" name="Gruppo 26"/>
              <p:cNvGrpSpPr/>
              <p:nvPr/>
            </p:nvGrpSpPr>
            <p:grpSpPr>
              <a:xfrm>
                <a:off x="2339752" y="1844824"/>
                <a:ext cx="2592288" cy="3024336"/>
                <a:chOff x="2339752" y="1844824"/>
                <a:chExt cx="2592288" cy="3024336"/>
              </a:xfrm>
            </p:grpSpPr>
            <p:cxnSp>
              <p:nvCxnSpPr>
                <p:cNvPr id="57" name="Connettore 1 9"/>
                <p:cNvCxnSpPr/>
                <p:nvPr/>
              </p:nvCxnSpPr>
              <p:spPr>
                <a:xfrm flipH="1">
                  <a:off x="2751007" y="1844824"/>
                  <a:ext cx="913872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ttore 1 11"/>
                <p:cNvCxnSpPr/>
                <p:nvPr/>
              </p:nvCxnSpPr>
              <p:spPr>
                <a:xfrm>
                  <a:off x="2751007" y="1844824"/>
                  <a:ext cx="0" cy="86409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nettore 1 13"/>
                <p:cNvCxnSpPr/>
                <p:nvPr/>
              </p:nvCxnSpPr>
              <p:spPr>
                <a:xfrm>
                  <a:off x="2751007" y="2708920"/>
                  <a:ext cx="2181033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ttore 1 15"/>
                <p:cNvCxnSpPr/>
                <p:nvPr/>
              </p:nvCxnSpPr>
              <p:spPr>
                <a:xfrm>
                  <a:off x="4932040" y="2708920"/>
                  <a:ext cx="0" cy="72008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ttore 1 17"/>
                <p:cNvCxnSpPr/>
                <p:nvPr/>
              </p:nvCxnSpPr>
              <p:spPr>
                <a:xfrm flipH="1">
                  <a:off x="2339752" y="3429000"/>
                  <a:ext cx="2592288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ttore 1 21"/>
                <p:cNvCxnSpPr/>
                <p:nvPr/>
              </p:nvCxnSpPr>
              <p:spPr>
                <a:xfrm>
                  <a:off x="2339752" y="3429000"/>
                  <a:ext cx="0" cy="79208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ttore 1 23"/>
                <p:cNvCxnSpPr/>
                <p:nvPr/>
              </p:nvCxnSpPr>
              <p:spPr>
                <a:xfrm>
                  <a:off x="2339752" y="4221088"/>
                  <a:ext cx="2238999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nettore 1 25"/>
                <p:cNvCxnSpPr/>
                <p:nvPr/>
              </p:nvCxnSpPr>
              <p:spPr>
                <a:xfrm>
                  <a:off x="4578751" y="4221088"/>
                  <a:ext cx="0" cy="64807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6" name="CasellaDiTesto 30"/>
            <p:cNvSpPr txBox="1"/>
            <p:nvPr/>
          </p:nvSpPr>
          <p:spPr>
            <a:xfrm>
              <a:off x="8485216" y="4784921"/>
              <a:ext cx="4865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Fe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sp>
          <p:nvSpPr>
            <p:cNvPr id="67" name="CasellaDiTesto 31"/>
            <p:cNvSpPr txBox="1"/>
            <p:nvPr/>
          </p:nvSpPr>
          <p:spPr>
            <a:xfrm>
              <a:off x="8531787" y="4978066"/>
              <a:ext cx="4107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solidFill>
                    <a:srgbClr val="000000"/>
                  </a:solidFill>
                </a:rPr>
                <a:t>Mn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sp>
          <p:nvSpPr>
            <p:cNvPr id="68" name="CasellaDiTesto 32"/>
            <p:cNvSpPr txBox="1"/>
            <p:nvPr/>
          </p:nvSpPr>
          <p:spPr>
            <a:xfrm>
              <a:off x="8325348" y="4540683"/>
              <a:ext cx="5534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Co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sp>
          <p:nvSpPr>
            <p:cNvPr id="69" name="CasellaDiTesto 33"/>
            <p:cNvSpPr txBox="1"/>
            <p:nvPr/>
          </p:nvSpPr>
          <p:spPr>
            <a:xfrm>
              <a:off x="8131517" y="4329375"/>
              <a:ext cx="561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Ni</a:t>
              </a:r>
              <a:endParaRPr lang="it-IT" sz="1200" dirty="0">
                <a:solidFill>
                  <a:srgbClr val="000000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563440" y="5288134"/>
              <a:ext cx="1330603" cy="3939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2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New </a:t>
              </a:r>
            </a:p>
            <a:p>
              <a:pPr algn="r">
                <a:lnSpc>
                  <a:spcPct val="80000"/>
                </a:lnSpc>
              </a:pPr>
              <a:r>
                <a:rPr lang="en-US" sz="12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Isotopes</a:t>
              </a:r>
              <a:endParaRPr lang="it-IT" sz="1200" b="1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sp>
          <p:nvSpPr>
            <p:cNvPr id="71" name="CasellaDiTesto 5"/>
            <p:cNvSpPr txBox="1"/>
            <p:nvPr/>
          </p:nvSpPr>
          <p:spPr>
            <a:xfrm>
              <a:off x="6997491" y="3790880"/>
              <a:ext cx="204662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  <a:latin typeface="Corbel"/>
                  <a:cs typeface="Corbel"/>
                </a:rPr>
                <a:t>Particle id. plot</a:t>
              </a:r>
              <a:endParaRPr lang="it-IT" sz="1400" b="1" dirty="0">
                <a:solidFill>
                  <a:srgbClr val="FF0000"/>
                </a:solidFill>
                <a:latin typeface="Corbel"/>
                <a:cs typeface="Corbel"/>
              </a:endParaRPr>
            </a:p>
          </p:txBody>
        </p:sp>
        <p:pic>
          <p:nvPicPr>
            <p:cNvPr id="72" name="Picture 5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0" t="42723" r="13508" b="2926"/>
            <a:stretch/>
          </p:blipFill>
          <p:spPr bwMode="auto">
            <a:xfrm>
              <a:off x="7164427" y="5778975"/>
              <a:ext cx="1764567" cy="990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ttangolo 5"/>
            <p:cNvSpPr/>
            <p:nvPr/>
          </p:nvSpPr>
          <p:spPr>
            <a:xfrm>
              <a:off x="8349116" y="5782101"/>
              <a:ext cx="57626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baseline="30000" dirty="0" smtClean="0">
                  <a:solidFill>
                    <a:srgbClr val="CC0099"/>
                  </a:solidFill>
                </a:rPr>
                <a:t>70</a:t>
              </a:r>
              <a:r>
                <a:rPr lang="en-US" sz="1600" b="1" dirty="0" smtClean="0">
                  <a:solidFill>
                    <a:srgbClr val="CC0099"/>
                  </a:solidFill>
                </a:rPr>
                <a:t>Fe</a:t>
              </a:r>
              <a:endParaRPr lang="it-IT" sz="1600" b="1" dirty="0">
                <a:solidFill>
                  <a:srgbClr val="CC0099"/>
                </a:solidFill>
              </a:endParaRPr>
            </a:p>
          </p:txBody>
        </p:sp>
      </p:grpSp>
      <p:sp>
        <p:nvSpPr>
          <p:cNvPr id="78" name="Rectangle 77"/>
          <p:cNvSpPr/>
          <p:nvPr/>
        </p:nvSpPr>
        <p:spPr>
          <a:xfrm>
            <a:off x="100383" y="5693271"/>
            <a:ext cx="21132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Corbel"/>
                <a:cs typeface="Corbel"/>
              </a:rPr>
              <a:t>… The </a:t>
            </a:r>
            <a:r>
              <a:rPr lang="en-US" sz="2800" dirty="0">
                <a:solidFill>
                  <a:srgbClr val="FFFF00"/>
                </a:solidFill>
                <a:latin typeface="Corbel"/>
                <a:cs typeface="Corbel"/>
              </a:rPr>
              <a:t>most </a:t>
            </a:r>
            <a:endParaRPr lang="en-US" sz="2800" dirty="0" smtClean="0">
              <a:solidFill>
                <a:srgbClr val="FFFF00"/>
              </a:solidFill>
              <a:latin typeface="Corbel"/>
              <a:cs typeface="Corbel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Corbel"/>
                <a:cs typeface="Corbel"/>
              </a:rPr>
              <a:t>Exotic Nuclei</a:t>
            </a:r>
            <a:endParaRPr lang="en-US" sz="2800" dirty="0">
              <a:solidFill>
                <a:srgbClr val="FFFF00"/>
              </a:solidFill>
              <a:latin typeface="Corbel"/>
              <a:cs typeface="Corbel"/>
            </a:endParaRPr>
          </a:p>
        </p:txBody>
      </p:sp>
      <p:pic>
        <p:nvPicPr>
          <p:cNvPr id="79" name="Picture 9" descr="d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231" y="447486"/>
            <a:ext cx="784868" cy="52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82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-108518" y="4365104"/>
            <a:ext cx="9433048" cy="249289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" y="-26988"/>
            <a:ext cx="9540875" cy="19492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 dirty="0" err="1" smtClean="0">
                <a:solidFill>
                  <a:srgbClr val="0000FF"/>
                </a:solidFill>
                <a:latin typeface="Corbel"/>
                <a:cs typeface="Corbel"/>
              </a:rPr>
              <a:t>Pygmy</a:t>
            </a:r>
            <a:r>
              <a:rPr lang="it-IT" sz="2800" b="1" dirty="0" smtClean="0">
                <a:solidFill>
                  <a:srgbClr val="0000FF"/>
                </a:solidFill>
                <a:latin typeface="Corbel"/>
                <a:cs typeface="Corbel"/>
              </a:rPr>
              <a:t>  </a:t>
            </a:r>
            <a:r>
              <a:rPr lang="it-IT" sz="2800" b="1" dirty="0" err="1" smtClean="0">
                <a:solidFill>
                  <a:srgbClr val="0000FF"/>
                </a:solidFill>
                <a:latin typeface="Corbel"/>
                <a:cs typeface="Corbel"/>
              </a:rPr>
              <a:t>Resonances</a:t>
            </a:r>
            <a:r>
              <a:rPr lang="it-IT" sz="2800" b="1" dirty="0" smtClean="0">
                <a:solidFill>
                  <a:srgbClr val="0000FF"/>
                </a:solidFill>
                <a:latin typeface="Corbel"/>
                <a:cs typeface="Corbel"/>
              </a:rPr>
              <a:t> in EXOTIC NUCLEI</a:t>
            </a:r>
            <a:endParaRPr lang="it-IT" sz="28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defRPr/>
            </a:pPr>
            <a:r>
              <a:rPr lang="it-IT" sz="2400" b="1" i="1" dirty="0" err="1" smtClean="0">
                <a:solidFill>
                  <a:srgbClr val="FF0000"/>
                </a:solidFill>
                <a:latin typeface="Corbel"/>
                <a:cs typeface="Corbel"/>
              </a:rPr>
              <a:t>Relativistic</a:t>
            </a:r>
            <a:r>
              <a:rPr lang="it-IT" sz="2400" b="1" i="1" dirty="0" smtClean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lang="it-IT" sz="2400" b="1" i="1" dirty="0">
                <a:solidFill>
                  <a:srgbClr val="FF0000"/>
                </a:solidFill>
                <a:latin typeface="Corbel"/>
                <a:cs typeface="Corbel"/>
              </a:rPr>
              <a:t>Coulomb </a:t>
            </a:r>
            <a:r>
              <a:rPr lang="it-IT" sz="2400" b="1" i="1" dirty="0" err="1" smtClean="0">
                <a:solidFill>
                  <a:srgbClr val="FF0000"/>
                </a:solidFill>
                <a:latin typeface="Corbel"/>
                <a:cs typeface="Corbel"/>
              </a:rPr>
              <a:t>Excitation</a:t>
            </a:r>
            <a:endParaRPr lang="it-IT" sz="2400" b="1" i="1" dirty="0" smtClean="0">
              <a:solidFill>
                <a:srgbClr val="FF0000"/>
              </a:solidFill>
              <a:latin typeface="Corbel"/>
              <a:cs typeface="Corbel"/>
            </a:endParaRPr>
          </a:p>
          <a:p>
            <a:pPr>
              <a:defRPr/>
            </a:pPr>
            <a:endParaRPr lang="it-IT" sz="1400" b="1" i="1" dirty="0">
              <a:solidFill>
                <a:srgbClr val="FF33CC"/>
              </a:solidFill>
              <a:latin typeface="Corbel"/>
              <a:cs typeface="Corbel"/>
            </a:endParaRPr>
          </a:p>
          <a:p>
            <a:pPr>
              <a:defRPr/>
            </a:pPr>
            <a:endParaRPr lang="it-IT" sz="1600" baseline="-25000" dirty="0" smtClean="0">
              <a:solidFill>
                <a:srgbClr val="FF33CC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endParaRPr lang="it-IT" sz="1600" baseline="-25000" dirty="0" smtClean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endParaRPr lang="it-IT" sz="1600" baseline="-25000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endParaRPr lang="it-IT" sz="1600" baseline="-25000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endParaRPr lang="it-IT" baseline="-25000" dirty="0" smtClean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/>
          <a:srcRect l="10326" t="31738" r="44492" b="37239"/>
          <a:stretch>
            <a:fillRect/>
          </a:stretch>
        </p:blipFill>
        <p:spPr bwMode="auto">
          <a:xfrm>
            <a:off x="4067944" y="964735"/>
            <a:ext cx="4987164" cy="2608293"/>
          </a:xfrm>
          <a:prstGeom prst="rect">
            <a:avLst/>
          </a:prstGeom>
          <a:noFill/>
          <a:ln w="19050" algn="ctr">
            <a:solidFill>
              <a:srgbClr val="FFC000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2010" y="1069779"/>
            <a:ext cx="51480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b="1" dirty="0" smtClean="0">
                <a:solidFill>
                  <a:srgbClr val="FF33CC"/>
                </a:solidFill>
                <a:latin typeface="Corbel"/>
                <a:cs typeface="Corbel"/>
              </a:rPr>
              <a:t>@</a:t>
            </a:r>
            <a:r>
              <a:rPr lang="it-IT" sz="2800" b="1" dirty="0">
                <a:solidFill>
                  <a:srgbClr val="FF33CC"/>
                </a:solidFill>
                <a:latin typeface="Corbel"/>
                <a:cs typeface="Corbel"/>
              </a:rPr>
              <a:t>RIKEN-</a:t>
            </a:r>
            <a:r>
              <a:rPr lang="it-IT" sz="2400" b="1" dirty="0" err="1" smtClean="0">
                <a:solidFill>
                  <a:srgbClr val="FF33CC"/>
                </a:solidFill>
                <a:latin typeface="Corbel"/>
                <a:cs typeface="Corbel"/>
              </a:rPr>
              <a:t>BigRips</a:t>
            </a:r>
            <a:endParaRPr lang="it-IT" baseline="-25000" dirty="0">
              <a:solidFill>
                <a:srgbClr val="FF33CC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2014</a:t>
            </a:r>
            <a:r>
              <a:rPr lang="it-IT" sz="2000" b="1" dirty="0">
                <a:solidFill>
                  <a:srgbClr val="0000FF"/>
                </a:solidFill>
                <a:latin typeface="Corbel"/>
                <a:cs typeface="Corbel"/>
              </a:rPr>
              <a:t>:</a:t>
            </a:r>
            <a:endParaRPr lang="it-IT" sz="1400" baseline="-25000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r>
              <a:rPr lang="it-IT" b="1" baseline="30000" dirty="0">
                <a:solidFill>
                  <a:srgbClr val="0000FF"/>
                </a:solidFill>
                <a:latin typeface="Corbel"/>
                <a:cs typeface="Corbel"/>
              </a:rPr>
              <a:t>70,72</a:t>
            </a:r>
            <a:r>
              <a:rPr lang="it-IT" b="1" dirty="0">
                <a:solidFill>
                  <a:srgbClr val="0000FF"/>
                </a:solidFill>
                <a:latin typeface="Corbel"/>
                <a:cs typeface="Corbel"/>
              </a:rPr>
              <a:t>Ni </a:t>
            </a:r>
            <a:r>
              <a:rPr lang="it-IT" b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(260 </a:t>
            </a:r>
            <a:r>
              <a:rPr lang="it-IT" b="1" dirty="0" err="1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MeV</a:t>
            </a:r>
            <a:r>
              <a:rPr lang="it-IT" b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, 10</a:t>
            </a:r>
            <a:r>
              <a:rPr lang="it-IT" b="1" baseline="30000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4</a:t>
            </a:r>
            <a:r>
              <a:rPr lang="it-IT" b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-10</a:t>
            </a:r>
            <a:r>
              <a:rPr lang="it-IT" b="1" baseline="30000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3 </a:t>
            </a:r>
            <a:r>
              <a:rPr lang="it-IT" b="1" dirty="0" err="1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pps</a:t>
            </a:r>
            <a:r>
              <a:rPr lang="it-IT" b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) + </a:t>
            </a:r>
            <a:r>
              <a:rPr lang="it-IT" b="1" baseline="30000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208</a:t>
            </a:r>
            <a:r>
              <a:rPr lang="it-IT" b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Pb </a:t>
            </a:r>
            <a:r>
              <a:rPr lang="it-IT" sz="2000" b="1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 </a:t>
            </a:r>
          </a:p>
          <a:p>
            <a:pPr>
              <a:defRPr/>
            </a:pPr>
            <a:r>
              <a:rPr lang="it-IT" sz="1400" dirty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BaF2 Array DALI2+ 8 </a:t>
            </a:r>
            <a:r>
              <a:rPr lang="it-IT" sz="1400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LaBr</a:t>
            </a:r>
            <a:r>
              <a:rPr lang="it-IT" sz="1400" baseline="-25000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3</a:t>
            </a:r>
            <a:endParaRPr lang="it-IT" sz="1400" baseline="-25000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endParaRPr lang="it-IT" sz="1400" baseline="-25000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Pygmy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 in </a:t>
            </a:r>
            <a:r>
              <a:rPr lang="it-IT" b="1" baseline="30000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132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Sn and O –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isotopes</a:t>
            </a:r>
            <a:endParaRPr lang="it-IT" b="1" dirty="0" smtClean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(T.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Aumann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, </a:t>
            </a:r>
            <a:r>
              <a:rPr lang="it-IT" b="1" dirty="0" err="1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Baba</a:t>
            </a:r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)</a:t>
            </a:r>
          </a:p>
          <a:p>
            <a:pPr>
              <a:defRPr/>
            </a:pPr>
            <a:endParaRPr lang="it-IT" b="1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r>
              <a:rPr lang="it-IT" sz="24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3 </a:t>
            </a:r>
            <a:r>
              <a:rPr lang="it-IT" sz="2400" b="1" dirty="0" err="1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S</a:t>
            </a:r>
            <a:r>
              <a:rPr lang="it-IT" sz="2400" b="1" dirty="0" err="1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uccesfull</a:t>
            </a:r>
            <a:r>
              <a:rPr lang="it-IT" sz="2400" b="1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Experiments</a:t>
            </a:r>
            <a:endParaRPr lang="it-IT" sz="2400" b="1" dirty="0" smtClean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New </a:t>
            </a:r>
            <a:r>
              <a:rPr lang="it-IT" dirty="0" err="1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Proposasl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 on </a:t>
            </a:r>
            <a:r>
              <a:rPr lang="it-IT" baseline="30000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72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Ni and  </a:t>
            </a:r>
            <a:r>
              <a:rPr lang="it-IT" baseline="30000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52,54</a:t>
            </a:r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  <a:sym typeface="Wingdings"/>
              </a:rPr>
              <a:t>Ca in 2016-2017 </a:t>
            </a:r>
            <a:endParaRPr lang="it-IT" b="1" dirty="0" smtClean="0">
              <a:solidFill>
                <a:srgbClr val="FF0000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endParaRPr lang="it-IT" b="1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  <a:p>
            <a:pPr>
              <a:defRPr/>
            </a:pPr>
            <a:endParaRPr lang="it-IT" sz="1600" baseline="-25000" dirty="0">
              <a:solidFill>
                <a:srgbClr val="0000FF"/>
              </a:solidFill>
              <a:latin typeface="Corbel"/>
              <a:cs typeface="Corbel"/>
              <a:sym typeface="Wingdings"/>
            </a:endParaRPr>
          </a:p>
        </p:txBody>
      </p:sp>
      <p:sp>
        <p:nvSpPr>
          <p:cNvPr id="24" name="Ovale 6"/>
          <p:cNvSpPr/>
          <p:nvPr/>
        </p:nvSpPr>
        <p:spPr>
          <a:xfrm>
            <a:off x="5233309" y="1921103"/>
            <a:ext cx="470545" cy="31798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5" name="Ovale 7"/>
          <p:cNvSpPr/>
          <p:nvPr/>
        </p:nvSpPr>
        <p:spPr>
          <a:xfrm>
            <a:off x="5590012" y="1718751"/>
            <a:ext cx="470545" cy="3179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6" name="Ovale 8"/>
          <p:cNvSpPr/>
          <p:nvPr/>
        </p:nvSpPr>
        <p:spPr>
          <a:xfrm>
            <a:off x="5884736" y="1522421"/>
            <a:ext cx="470545" cy="3179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7" name="CasellaDiTesto 9"/>
          <p:cNvSpPr txBox="1"/>
          <p:nvPr/>
        </p:nvSpPr>
        <p:spPr>
          <a:xfrm>
            <a:off x="4551085" y="1758553"/>
            <a:ext cx="668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0000FF"/>
                </a:solidFill>
                <a:latin typeface="Corbel"/>
                <a:cs typeface="Corbel"/>
              </a:rPr>
              <a:t>BaF2</a:t>
            </a:r>
          </a:p>
          <a:p>
            <a:pPr algn="ctr"/>
            <a:r>
              <a:rPr lang="it-IT" b="1" dirty="0" smtClean="0">
                <a:solidFill>
                  <a:srgbClr val="0000FF"/>
                </a:solidFill>
                <a:latin typeface="Corbel"/>
                <a:cs typeface="Corbel"/>
              </a:rPr>
              <a:t>GSI</a:t>
            </a:r>
            <a:endParaRPr lang="it-IT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8" name="CasellaDiTesto 10"/>
          <p:cNvSpPr txBox="1"/>
          <p:nvPr/>
        </p:nvSpPr>
        <p:spPr>
          <a:xfrm>
            <a:off x="4756716" y="1276603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rbel"/>
                <a:cs typeface="Corbel"/>
              </a:rPr>
              <a:t>Dali2+LaBr</a:t>
            </a:r>
            <a:endParaRPr lang="it-IT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31" name="Rettangolo 12"/>
          <p:cNvSpPr/>
          <p:nvPr/>
        </p:nvSpPr>
        <p:spPr>
          <a:xfrm>
            <a:off x="5105548" y="1051694"/>
            <a:ext cx="561617" cy="289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ttangolo 13"/>
          <p:cNvSpPr/>
          <p:nvPr/>
        </p:nvSpPr>
        <p:spPr>
          <a:xfrm>
            <a:off x="7411476" y="2648089"/>
            <a:ext cx="1215573" cy="564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98601" y="2508173"/>
            <a:ext cx="16217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 dirty="0" err="1">
                <a:solidFill>
                  <a:srgbClr val="0000FF"/>
                </a:solidFill>
                <a:latin typeface="Corbel"/>
                <a:cs typeface="Corbel"/>
              </a:rPr>
              <a:t>Evolution</a:t>
            </a:r>
            <a:r>
              <a:rPr lang="it-IT" b="1" i="1" dirty="0">
                <a:solidFill>
                  <a:srgbClr val="0000FF"/>
                </a:solidFill>
                <a:latin typeface="Corbel"/>
                <a:cs typeface="Corbel"/>
              </a:rPr>
              <a:t> of </a:t>
            </a:r>
          </a:p>
          <a:p>
            <a:r>
              <a:rPr lang="it-IT" b="1" i="1" dirty="0" smtClean="0">
                <a:solidFill>
                  <a:srgbClr val="0000FF"/>
                </a:solidFill>
                <a:latin typeface="Corbel"/>
                <a:cs typeface="Corbel"/>
              </a:rPr>
              <a:t>PDR </a:t>
            </a:r>
            <a:r>
              <a:rPr lang="it-IT" b="1" i="1" dirty="0" err="1">
                <a:solidFill>
                  <a:srgbClr val="0000FF"/>
                </a:solidFill>
                <a:latin typeface="Corbel"/>
                <a:cs typeface="Corbel"/>
              </a:rPr>
              <a:t>strength</a:t>
            </a:r>
            <a:r>
              <a:rPr lang="it-IT" b="1" i="1" dirty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endParaRPr lang="it-IT" b="1" i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r>
              <a:rPr lang="it-IT" b="1" i="1" dirty="0" smtClean="0">
                <a:solidFill>
                  <a:srgbClr val="0000FF"/>
                </a:solidFill>
                <a:latin typeface="Corbel"/>
                <a:cs typeface="Corbel"/>
              </a:rPr>
              <a:t>in </a:t>
            </a:r>
            <a:r>
              <a:rPr lang="it-IT" sz="2000" b="1" i="1" dirty="0">
                <a:solidFill>
                  <a:srgbClr val="0000FF"/>
                </a:solidFill>
                <a:latin typeface="Corbel"/>
                <a:cs typeface="Corbel"/>
              </a:rPr>
              <a:t>Ni </a:t>
            </a:r>
            <a:r>
              <a:rPr lang="it-IT" sz="2000" b="1" i="1" dirty="0" err="1">
                <a:solidFill>
                  <a:srgbClr val="0000FF"/>
                </a:solidFill>
                <a:latin typeface="Corbel"/>
                <a:cs typeface="Corbel"/>
              </a:rPr>
              <a:t>isotopes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8" name="Picture 2" descr="C:\Users\oliver\Desktop\SFC-Logo-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813" y="5511884"/>
            <a:ext cx="100419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8139808" y="6479925"/>
            <a:ext cx="104522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RIKEN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4" cstate="print"/>
          <a:srcRect b="36256"/>
          <a:stretch>
            <a:fillRect/>
          </a:stretch>
        </p:blipFill>
        <p:spPr bwMode="auto">
          <a:xfrm>
            <a:off x="251520" y="4509132"/>
            <a:ext cx="4032448" cy="174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4365116"/>
            <a:ext cx="1791466" cy="207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437111"/>
            <a:ext cx="2855468" cy="91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CasellaDiTesto 40"/>
          <p:cNvSpPr txBox="1"/>
          <p:nvPr/>
        </p:nvSpPr>
        <p:spPr>
          <a:xfrm>
            <a:off x="7306845" y="5013176"/>
            <a:ext cx="96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Calibri"/>
              </a:rPr>
              <a:t>Analysis</a:t>
            </a:r>
            <a:endParaRPr lang="it-IT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4427984" y="6309332"/>
            <a:ext cx="1300356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b="1" dirty="0" smtClean="0">
                <a:solidFill>
                  <a:srgbClr val="0000FF"/>
                </a:solidFill>
                <a:latin typeface="Calibri"/>
                <a:cs typeface="Corbel"/>
              </a:rPr>
              <a:t>Gamma </a:t>
            </a:r>
            <a:r>
              <a:rPr lang="it-IT" b="1" dirty="0" err="1" smtClean="0">
                <a:solidFill>
                  <a:srgbClr val="0000FF"/>
                </a:solidFill>
                <a:latin typeface="Calibri"/>
                <a:cs typeface="Corbel"/>
              </a:rPr>
              <a:t>ray</a:t>
            </a:r>
            <a:endParaRPr lang="it-IT" b="1" dirty="0" smtClean="0">
              <a:solidFill>
                <a:srgbClr val="0000FF"/>
              </a:solidFill>
              <a:latin typeface="Calibri"/>
              <a:cs typeface="Corbel"/>
            </a:endParaRPr>
          </a:p>
          <a:p>
            <a:pPr>
              <a:lnSpc>
                <a:spcPct val="80000"/>
              </a:lnSpc>
            </a:pPr>
            <a:r>
              <a:rPr lang="it-IT" b="1" dirty="0" smtClean="0">
                <a:solidFill>
                  <a:srgbClr val="0000FF"/>
                </a:solidFill>
                <a:latin typeface="Calibri"/>
                <a:cs typeface="Corbel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alibri"/>
                <a:cs typeface="Corbel"/>
              </a:rPr>
              <a:t>detection</a:t>
            </a:r>
            <a:endParaRPr lang="it-IT" b="1" dirty="0">
              <a:solidFill>
                <a:srgbClr val="0000FF"/>
              </a:solidFill>
              <a:latin typeface="Calibri"/>
              <a:cs typeface="Corbel"/>
            </a:endParaRPr>
          </a:p>
        </p:txBody>
      </p:sp>
      <p:sp>
        <p:nvSpPr>
          <p:cNvPr id="43" name="TextBox 33"/>
          <p:cNvSpPr txBox="1"/>
          <p:nvPr/>
        </p:nvSpPr>
        <p:spPr>
          <a:xfrm>
            <a:off x="5338086" y="3645024"/>
            <a:ext cx="2402266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1" dirty="0" smtClean="0">
                <a:solidFill>
                  <a:srgbClr val="FF33CC"/>
                </a:solidFill>
                <a:latin typeface="Corbel"/>
                <a:cs typeface="Corbel"/>
              </a:rPr>
              <a:t>Milano LaBr3</a:t>
            </a:r>
          </a:p>
          <a:p>
            <a:pPr algn="ctr">
              <a:lnSpc>
                <a:spcPct val="80000"/>
              </a:lnSpc>
            </a:pPr>
            <a:r>
              <a:rPr lang="en-US" b="1" i="1" dirty="0" smtClean="0">
                <a:solidFill>
                  <a:srgbClr val="FF33CC"/>
                </a:solidFill>
                <a:latin typeface="Symbol" charset="2"/>
                <a:cs typeface="Symbol" charset="2"/>
              </a:rPr>
              <a:t>e</a:t>
            </a:r>
            <a:r>
              <a:rPr lang="en-US" b="1" i="1" dirty="0" smtClean="0">
                <a:solidFill>
                  <a:srgbClr val="FF33CC"/>
                </a:solidFill>
                <a:latin typeface="Corbel"/>
                <a:cs typeface="Corbel"/>
              </a:rPr>
              <a:t>=1-2%@ 10 MeV</a:t>
            </a:r>
          </a:p>
          <a:p>
            <a:pPr algn="ctr">
              <a:lnSpc>
                <a:spcPct val="80000"/>
              </a:lnSpc>
            </a:pPr>
            <a:endParaRPr lang="en-US" b="1" i="1" dirty="0">
              <a:solidFill>
                <a:srgbClr val="FF33CC"/>
              </a:solidFill>
              <a:latin typeface="Corbel"/>
              <a:cs typeface="Corbel"/>
            </a:endParaRPr>
          </a:p>
        </p:txBody>
      </p:sp>
      <p:cxnSp>
        <p:nvCxnSpPr>
          <p:cNvPr id="44" name="Straight Connector 36"/>
          <p:cNvCxnSpPr/>
          <p:nvPr/>
        </p:nvCxnSpPr>
        <p:spPr>
          <a:xfrm flipV="1">
            <a:off x="5796136" y="4221088"/>
            <a:ext cx="432048" cy="432048"/>
          </a:xfrm>
          <a:prstGeom prst="line">
            <a:avLst/>
          </a:prstGeom>
          <a:ln w="952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28"/>
          <p:cNvSpPr txBox="1"/>
          <p:nvPr/>
        </p:nvSpPr>
        <p:spPr>
          <a:xfrm>
            <a:off x="5645083" y="5662350"/>
            <a:ext cx="2239285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 smtClean="0">
                <a:solidFill>
                  <a:srgbClr val="FF33CC"/>
                </a:solidFill>
                <a:latin typeface="Corbel"/>
                <a:cs typeface="Corbel"/>
              </a:rPr>
              <a:t>DALI2 -</a:t>
            </a:r>
            <a:r>
              <a:rPr lang="en-US" b="1" i="1" dirty="0" err="1" smtClean="0">
                <a:solidFill>
                  <a:srgbClr val="FF33CC"/>
                </a:solidFill>
                <a:latin typeface="Corbel"/>
                <a:cs typeface="Corbel"/>
              </a:rPr>
              <a:t>NaI</a:t>
            </a:r>
            <a:endParaRPr lang="en-US" b="1" i="1" dirty="0" smtClean="0">
              <a:solidFill>
                <a:srgbClr val="FF33CC"/>
              </a:solidFill>
              <a:latin typeface="Corbel"/>
              <a:cs typeface="Corbel"/>
            </a:endParaRPr>
          </a:p>
          <a:p>
            <a:pPr algn="just">
              <a:lnSpc>
                <a:spcPct val="80000"/>
              </a:lnSpc>
            </a:pPr>
            <a:r>
              <a:rPr lang="en-US" b="1" i="1" dirty="0" smtClean="0">
                <a:solidFill>
                  <a:srgbClr val="FF33CC"/>
                </a:solidFill>
                <a:latin typeface="Symbol" charset="2"/>
                <a:cs typeface="Symbol" charset="2"/>
              </a:rPr>
              <a:t>e</a:t>
            </a:r>
            <a:r>
              <a:rPr lang="en-US" b="1" i="1" dirty="0" smtClean="0">
                <a:solidFill>
                  <a:srgbClr val="FF33CC"/>
                </a:solidFill>
                <a:latin typeface="Corbel"/>
                <a:cs typeface="Corbel"/>
              </a:rPr>
              <a:t>=4%@ 10 MeV</a:t>
            </a:r>
          </a:p>
          <a:p>
            <a:pPr algn="r">
              <a:lnSpc>
                <a:spcPct val="80000"/>
              </a:lnSpc>
            </a:pPr>
            <a:endParaRPr lang="en-US" b="1" i="1" dirty="0">
              <a:solidFill>
                <a:srgbClr val="FF33CC"/>
              </a:solidFill>
              <a:latin typeface="Corbel"/>
              <a:cs typeface="Corbel"/>
            </a:endParaRPr>
          </a:p>
        </p:txBody>
      </p:sp>
      <p:cxnSp>
        <p:nvCxnSpPr>
          <p:cNvPr id="46" name="Straight Arrow Connector 34"/>
          <p:cNvCxnSpPr/>
          <p:nvPr/>
        </p:nvCxnSpPr>
        <p:spPr>
          <a:xfrm>
            <a:off x="1331640" y="4797152"/>
            <a:ext cx="2376264" cy="0"/>
          </a:xfrm>
          <a:prstGeom prst="straightConnector1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35"/>
          <p:cNvSpPr txBox="1"/>
          <p:nvPr/>
        </p:nvSpPr>
        <p:spPr>
          <a:xfrm>
            <a:off x="2221396" y="4356467"/>
            <a:ext cx="982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  <a:latin typeface="Corbel"/>
                <a:cs typeface="Corbel"/>
              </a:rPr>
              <a:t>Beam</a:t>
            </a:r>
            <a:endParaRPr lang="en-US" sz="2400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53" name="TextBox 35"/>
          <p:cNvSpPr txBox="1"/>
          <p:nvPr/>
        </p:nvSpPr>
        <p:spPr>
          <a:xfrm>
            <a:off x="1475662" y="6165316"/>
            <a:ext cx="1254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orbel"/>
                <a:cs typeface="Corbel"/>
              </a:rPr>
              <a:t>Big Rips</a:t>
            </a:r>
            <a:endParaRPr lang="en-US" sz="2400" b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143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7505" y="116632"/>
            <a:ext cx="90364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4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Misura della simmetria di </a:t>
            </a:r>
            <a:r>
              <a:rPr lang="it-IT" sz="2400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isospin</a:t>
            </a:r>
            <a:r>
              <a:rPr lang="it-IT" sz="24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attraverso il decadimento </a:t>
            </a:r>
            <a:r>
              <a:rPr lang="it-IT" sz="2400" dirty="0" smtClean="0">
                <a:solidFill>
                  <a:srgbClr val="FFFF00"/>
                </a:solidFill>
                <a:latin typeface="Symbol" pitchFamily="18" charset="2"/>
                <a:ea typeface="+mn-ea"/>
                <a:cs typeface="+mn-cs"/>
              </a:rPr>
              <a:t>g</a:t>
            </a:r>
            <a:r>
              <a:rPr lang="it-IT" sz="24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della GDR</a:t>
            </a: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L’interazione</a:t>
            </a:r>
            <a:r>
              <a:rPr lang="en-US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Coulombiana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rompe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la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simmetria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isopin</a:t>
            </a:r>
            <a:endParaRPr lang="en-US" b="1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Ad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alta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energia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eccitazione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la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simmetria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isopin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viene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dinamicamente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ristabilita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La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rottura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della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simmetria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di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isospin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è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importante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per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il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decadimento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b, per le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proprieta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	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dell’isobaric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analog state (IAS) e per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il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termine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Vud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della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b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matrice</a:t>
            </a:r>
            <a:r>
              <a:rPr lang="en-US" b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CKM </a:t>
            </a:r>
          </a:p>
          <a:p>
            <a:pPr fontAlgn="auto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Misura della simmetria di isopin nello </a:t>
            </a:r>
            <a:r>
              <a:rPr lang="it-IT" baseline="30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80</a:t>
            </a:r>
            <a:r>
              <a:rPr lang="it-IT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Zr 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analizzata  all’interno di una tesi di dottorato e pubblicata su PRL a fine 2015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Simmetria di isopin nello </a:t>
            </a:r>
            <a:r>
              <a:rPr lang="it-IT" baseline="30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60</a:t>
            </a:r>
            <a:r>
              <a:rPr lang="it-IT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Zn 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Misura svolta a </a:t>
            </a:r>
            <a:r>
              <a:rPr lang="it-IT" dirty="0" err="1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Legnaro</a:t>
            </a:r>
            <a:r>
              <a:rPr lang="it-IT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 usando GALILIEO + 10 LaBr</a:t>
            </a:r>
            <a:r>
              <a:rPr lang="it-IT" baseline="-25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3</a:t>
            </a:r>
            <a:r>
              <a:rPr lang="it-IT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:Ce + EUCLIDES + NEUTRON WALL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it-IT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593815"/>
            <a:ext cx="4320480" cy="2571489"/>
          </a:xfrm>
          <a:prstGeom prst="rect">
            <a:avLst/>
          </a:prstGeom>
        </p:spPr>
      </p:pic>
      <p:sp>
        <p:nvSpPr>
          <p:cNvPr id="7" name="Rettangolo 2"/>
          <p:cNvSpPr/>
          <p:nvPr/>
        </p:nvSpPr>
        <p:spPr>
          <a:xfrm>
            <a:off x="179512" y="6211669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white"/>
                </a:solidFill>
                <a:latin typeface="Garamond" panose="02020404030301010803" pitchFamily="18" charset="0"/>
                <a:ea typeface="+mn-ea"/>
                <a:cs typeface="+mn-cs"/>
              </a:rPr>
              <a:t>Satula</a:t>
            </a:r>
            <a:r>
              <a:rPr lang="en-US" sz="1200" dirty="0" smtClean="0">
                <a:solidFill>
                  <a:prstClr val="white"/>
                </a:solidFill>
                <a:latin typeface="Garamond" panose="02020404030301010803" pitchFamily="18" charset="0"/>
                <a:ea typeface="+mn-ea"/>
                <a:cs typeface="+mn-cs"/>
              </a:rPr>
              <a:t> et al., PRL 106(, 132502 (2011)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A.Corsi</a:t>
            </a:r>
            <a:r>
              <a:rPr lang="en-US" sz="1200" dirty="0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 </a:t>
            </a:r>
            <a:r>
              <a:rPr lang="en-US" sz="1200" dirty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et al. PRC 84, 041304(R) (2011</a:t>
            </a:r>
            <a:r>
              <a:rPr lang="en-US" sz="1200" dirty="0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S.Ceruti et al., PRL 115, 222502 (2015) </a:t>
            </a:r>
            <a:endParaRPr lang="en-US" sz="1200" dirty="0">
              <a:solidFill>
                <a:prstClr val="white"/>
              </a:solidFill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8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645024"/>
            <a:ext cx="3312368" cy="256511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6660232" y="3645024"/>
            <a:ext cx="144016" cy="2088232"/>
          </a:xfrm>
          <a:prstGeom prst="rect">
            <a:avLst/>
          </a:prstGeom>
          <a:solidFill>
            <a:srgbClr val="050A0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572000" y="6257836"/>
            <a:ext cx="4572000" cy="81560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I</a:t>
            </a:r>
            <a:r>
              <a:rPr lang="en-US" sz="1200" dirty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. S. Towner, J. C. Hardy, and M. Harvey, </a:t>
            </a:r>
            <a:r>
              <a:rPr lang="en-US" sz="1200" dirty="0" err="1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Nucl</a:t>
            </a:r>
            <a:r>
              <a:rPr lang="en-US" sz="1200" dirty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. Phys. A284</a:t>
            </a:r>
            <a:r>
              <a:rPr lang="en-US" sz="1200" dirty="0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, </a:t>
            </a:r>
            <a:r>
              <a:rPr lang="it-IT" sz="1200" dirty="0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269 </a:t>
            </a:r>
            <a:r>
              <a:rPr lang="it-IT" sz="1200" dirty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(1977</a:t>
            </a:r>
            <a:r>
              <a:rPr lang="it-IT" sz="1200" dirty="0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N. Auerbach, Phys. </a:t>
            </a:r>
            <a:r>
              <a:rPr lang="de-DE" sz="1200" dirty="0" err="1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Rev</a:t>
            </a:r>
            <a:r>
              <a:rPr lang="de-DE" sz="1200" dirty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. C 79, 035502 (2009</a:t>
            </a:r>
            <a:r>
              <a:rPr lang="de-DE" sz="1200" dirty="0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err="1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S.Ceruti</a:t>
            </a:r>
            <a:r>
              <a:rPr lang="it-IT" sz="1200" dirty="0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 </a:t>
            </a:r>
            <a:r>
              <a:rPr lang="it-IT" sz="1200" dirty="0" err="1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et</a:t>
            </a:r>
            <a:r>
              <a:rPr lang="it-IT" sz="1200" dirty="0" smtClean="0">
                <a:solidFill>
                  <a:prstClr val="white"/>
                </a:solidFill>
                <a:latin typeface="Garamond" pitchFamily="18" charset="0"/>
                <a:ea typeface="+mn-ea"/>
                <a:cs typeface="+mn-cs"/>
              </a:rPr>
              <a:t> al., PRL 115, 222502 (2015) </a:t>
            </a:r>
            <a:endParaRPr lang="en-US" sz="1200" dirty="0" smtClean="0">
              <a:solidFill>
                <a:prstClr val="white"/>
              </a:solidFill>
              <a:latin typeface="Garamond" pitchFamily="18" charset="0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 sz="11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3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po 48"/>
          <p:cNvGrpSpPr/>
          <p:nvPr/>
        </p:nvGrpSpPr>
        <p:grpSpPr>
          <a:xfrm>
            <a:off x="970702" y="283716"/>
            <a:ext cx="7932562" cy="5801264"/>
            <a:chOff x="970702" y="283716"/>
            <a:chExt cx="7932562" cy="5801264"/>
          </a:xfrm>
        </p:grpSpPr>
        <p:grpSp>
          <p:nvGrpSpPr>
            <p:cNvPr id="86" name="Gruppo 85"/>
            <p:cNvGrpSpPr/>
            <p:nvPr/>
          </p:nvGrpSpPr>
          <p:grpSpPr>
            <a:xfrm>
              <a:off x="970702" y="283716"/>
              <a:ext cx="7932562" cy="5801264"/>
              <a:chOff x="970702" y="283716"/>
              <a:chExt cx="7932558" cy="5801264"/>
            </a:xfrm>
          </p:grpSpPr>
          <p:grpSp>
            <p:nvGrpSpPr>
              <p:cNvPr id="50" name="Grupa 49"/>
              <p:cNvGrpSpPr/>
              <p:nvPr/>
            </p:nvGrpSpPr>
            <p:grpSpPr>
              <a:xfrm>
                <a:off x="1122247" y="283716"/>
                <a:ext cx="7511084" cy="5801264"/>
                <a:chOff x="1187863" y="-23583"/>
                <a:chExt cx="8592719" cy="6126163"/>
              </a:xfrm>
            </p:grpSpPr>
            <p:grpSp>
              <p:nvGrpSpPr>
                <p:cNvPr id="72" name="Grupa 71"/>
                <p:cNvGrpSpPr/>
                <p:nvPr/>
              </p:nvGrpSpPr>
              <p:grpSpPr>
                <a:xfrm>
                  <a:off x="1187863" y="-23583"/>
                  <a:ext cx="8592719" cy="6126163"/>
                  <a:chOff x="1107970" y="204810"/>
                  <a:chExt cx="8592719" cy="6126163"/>
                </a:xfrm>
              </p:grpSpPr>
              <p:sp>
                <p:nvSpPr>
                  <p:cNvPr id="3" name="Prostokąt 49"/>
                  <p:cNvSpPr>
                    <a:spLocks noChangeArrowheads="1"/>
                  </p:cNvSpPr>
                  <p:nvPr/>
                </p:nvSpPr>
                <p:spPr bwMode="auto">
                  <a:xfrm>
                    <a:off x="1113901" y="204810"/>
                    <a:ext cx="8586788" cy="6126163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4" name="Obraz 4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163" b="12035"/>
                  <a:stretch>
                    <a:fillRect/>
                  </a:stretch>
                </p:blipFill>
                <p:spPr bwMode="auto">
                  <a:xfrm>
                    <a:off x="6845702" y="311320"/>
                    <a:ext cx="2690383" cy="18140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" name="Obraz 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2346" b="7314"/>
                  <a:stretch>
                    <a:fillRect/>
                  </a:stretch>
                </p:blipFill>
                <p:spPr bwMode="auto">
                  <a:xfrm>
                    <a:off x="4585652" y="1405731"/>
                    <a:ext cx="2747345" cy="19113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" name="Obraz 2"/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234" b="7684"/>
                  <a:stretch>
                    <a:fillRect/>
                  </a:stretch>
                </p:blipFill>
                <p:spPr bwMode="auto">
                  <a:xfrm>
                    <a:off x="2573608" y="2644142"/>
                    <a:ext cx="3001571" cy="19037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" name="Obraz 1"/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rightnessContrast contrast="5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402" r="-7402" b="7880"/>
                  <a:stretch>
                    <a:fillRect/>
                  </a:stretch>
                </p:blipFill>
                <p:spPr bwMode="auto">
                  <a:xfrm>
                    <a:off x="1177577" y="4307994"/>
                    <a:ext cx="3134298" cy="18996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" name="Prostokąt 15"/>
                  <p:cNvSpPr>
                    <a:spLocks noChangeArrowheads="1"/>
                  </p:cNvSpPr>
                  <p:nvPr/>
                </p:nvSpPr>
                <p:spPr bwMode="auto">
                  <a:xfrm>
                    <a:off x="1314830" y="5884171"/>
                    <a:ext cx="567076" cy="45719"/>
                  </a:xfrm>
                  <a:prstGeom prst="rect">
                    <a:avLst/>
                  </a:prstGeom>
                  <a:noFill/>
                  <a:ln w="9525" algn="ctr">
                    <a:solidFill>
                      <a:srgbClr val="0070C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Prostokąt 16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1276857" y="5857130"/>
                    <a:ext cx="371476" cy="42200"/>
                  </a:xfrm>
                  <a:prstGeom prst="rect">
                    <a:avLst/>
                  </a:prstGeom>
                  <a:noFill/>
                  <a:ln w="6350" algn="ctr">
                    <a:solidFill>
                      <a:schemeClr val="bg2">
                        <a:alpha val="50980"/>
                      </a:schemeClr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Prostokąt 19"/>
                  <p:cNvSpPr>
                    <a:spLocks noChangeArrowheads="1"/>
                  </p:cNvSpPr>
                  <p:nvPr/>
                </p:nvSpPr>
                <p:spPr bwMode="auto">
                  <a:xfrm>
                    <a:off x="1677495" y="5095823"/>
                    <a:ext cx="92315" cy="13372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Prostokąt 20"/>
                  <p:cNvSpPr>
                    <a:spLocks noChangeArrowheads="1"/>
                  </p:cNvSpPr>
                  <p:nvPr/>
                </p:nvSpPr>
                <p:spPr bwMode="auto">
                  <a:xfrm>
                    <a:off x="1367579" y="5581900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Prostokąt 21"/>
                  <p:cNvSpPr>
                    <a:spLocks noChangeArrowheads="1"/>
                  </p:cNvSpPr>
                  <p:nvPr/>
                </p:nvSpPr>
                <p:spPr bwMode="auto">
                  <a:xfrm>
                    <a:off x="1685122" y="6037106"/>
                    <a:ext cx="92315" cy="4762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Prostokąt 22"/>
                  <p:cNvSpPr>
                    <a:spLocks noChangeArrowheads="1"/>
                  </p:cNvSpPr>
                  <p:nvPr/>
                </p:nvSpPr>
                <p:spPr bwMode="auto">
                  <a:xfrm>
                    <a:off x="1416437" y="6040155"/>
                    <a:ext cx="92315" cy="4762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Prostokąt 23"/>
                  <p:cNvSpPr>
                    <a:spLocks noChangeArrowheads="1"/>
                  </p:cNvSpPr>
                  <p:nvPr/>
                </p:nvSpPr>
                <p:spPr bwMode="auto">
                  <a:xfrm>
                    <a:off x="1285593" y="5811027"/>
                    <a:ext cx="46157" cy="13440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Prostokąt 24"/>
                  <p:cNvSpPr>
                    <a:spLocks noChangeArrowheads="1"/>
                  </p:cNvSpPr>
                  <p:nvPr/>
                </p:nvSpPr>
                <p:spPr bwMode="auto">
                  <a:xfrm>
                    <a:off x="1862374" y="5876914"/>
                    <a:ext cx="46157" cy="13440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Prostokąt 25"/>
                  <p:cNvSpPr>
                    <a:spLocks noChangeArrowheads="1"/>
                  </p:cNvSpPr>
                  <p:nvPr/>
                </p:nvSpPr>
                <p:spPr bwMode="auto">
                  <a:xfrm>
                    <a:off x="2387209" y="5558087"/>
                    <a:ext cx="46157" cy="13440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Prostokąt 26"/>
                  <p:cNvSpPr>
                    <a:spLocks noChangeArrowheads="1"/>
                  </p:cNvSpPr>
                  <p:nvPr/>
                </p:nvSpPr>
                <p:spPr bwMode="auto">
                  <a:xfrm>
                    <a:off x="2210244" y="5752854"/>
                    <a:ext cx="92315" cy="4762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Prostokąt 27"/>
                  <p:cNvSpPr>
                    <a:spLocks noChangeArrowheads="1"/>
                  </p:cNvSpPr>
                  <p:nvPr/>
                </p:nvSpPr>
                <p:spPr bwMode="auto">
                  <a:xfrm>
                    <a:off x="2561262" y="5558088"/>
                    <a:ext cx="92315" cy="4762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Prostokąt 28"/>
                  <p:cNvSpPr>
                    <a:spLocks noChangeArrowheads="1"/>
                  </p:cNvSpPr>
                  <p:nvPr/>
                </p:nvSpPr>
                <p:spPr bwMode="auto">
                  <a:xfrm>
                    <a:off x="1445980" y="5671544"/>
                    <a:ext cx="33229" cy="252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pole tekstowe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96726" y="5451823"/>
                    <a:ext cx="32548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C00000"/>
                        </a:solidFill>
                        <a:ea typeface="+mn-ea"/>
                        <a:cs typeface="+mn-cs"/>
                      </a:rPr>
                      <a:t>8</a:t>
                    </a:r>
                  </a:p>
                </p:txBody>
              </p:sp>
              <p:sp>
                <p:nvSpPr>
                  <p:cNvPr id="26" name="Prostokąt 29"/>
                  <p:cNvSpPr>
                    <a:spLocks noChangeArrowheads="1"/>
                  </p:cNvSpPr>
                  <p:nvPr/>
                </p:nvSpPr>
                <p:spPr bwMode="auto">
                  <a:xfrm>
                    <a:off x="1780919" y="5004121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pole tekstowe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1563" y="4895051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C00000"/>
                        </a:solidFill>
                        <a:ea typeface="+mn-ea"/>
                        <a:cs typeface="+mn-cs"/>
                      </a:rPr>
                      <a:t>20</a:t>
                    </a:r>
                  </a:p>
                </p:txBody>
              </p:sp>
              <p:sp>
                <p:nvSpPr>
                  <p:cNvPr id="28" name="Prostokąt 31"/>
                  <p:cNvSpPr>
                    <a:spLocks noChangeArrowheads="1"/>
                  </p:cNvSpPr>
                  <p:nvPr/>
                </p:nvSpPr>
                <p:spPr bwMode="auto">
                  <a:xfrm>
                    <a:off x="2055012" y="4635444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Prostokąt 32"/>
                  <p:cNvSpPr>
                    <a:spLocks noChangeArrowheads="1"/>
                  </p:cNvSpPr>
                  <p:nvPr/>
                </p:nvSpPr>
                <p:spPr bwMode="auto">
                  <a:xfrm>
                    <a:off x="3170793" y="5006179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pole tekstowe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29777" y="4504943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>
                        <a:solidFill>
                          <a:srgbClr val="C00000"/>
                        </a:solidFill>
                        <a:ea typeface="+mn-ea"/>
                        <a:cs typeface="+mn-cs"/>
                      </a:rPr>
                      <a:t>28</a:t>
                    </a:r>
                  </a:p>
                </p:txBody>
              </p:sp>
              <p:sp>
                <p:nvSpPr>
                  <p:cNvPr id="31" name="Prostokąt 34"/>
                  <p:cNvSpPr>
                    <a:spLocks noChangeArrowheads="1"/>
                  </p:cNvSpPr>
                  <p:nvPr/>
                </p:nvSpPr>
                <p:spPr bwMode="auto">
                  <a:xfrm>
                    <a:off x="2210245" y="4443625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Prostokąt 35"/>
                  <p:cNvSpPr>
                    <a:spLocks noChangeArrowheads="1"/>
                  </p:cNvSpPr>
                  <p:nvPr/>
                </p:nvSpPr>
                <p:spPr bwMode="auto">
                  <a:xfrm>
                    <a:off x="2548766" y="4190774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Prostokąt 36"/>
                  <p:cNvSpPr>
                    <a:spLocks noChangeArrowheads="1"/>
                  </p:cNvSpPr>
                  <p:nvPr/>
                </p:nvSpPr>
                <p:spPr bwMode="auto">
                  <a:xfrm>
                    <a:off x="3529057" y="3375211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Prostokąt 37"/>
                  <p:cNvSpPr>
                    <a:spLocks noChangeArrowheads="1"/>
                  </p:cNvSpPr>
                  <p:nvPr/>
                </p:nvSpPr>
                <p:spPr bwMode="auto">
                  <a:xfrm>
                    <a:off x="3314674" y="3596000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Prostokąt 38"/>
                  <p:cNvSpPr>
                    <a:spLocks noChangeArrowheads="1"/>
                  </p:cNvSpPr>
                  <p:nvPr/>
                </p:nvSpPr>
                <p:spPr bwMode="auto">
                  <a:xfrm>
                    <a:off x="3751140" y="4614010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Prostokąt 39"/>
                  <p:cNvSpPr>
                    <a:spLocks noChangeArrowheads="1"/>
                  </p:cNvSpPr>
                  <p:nvPr/>
                </p:nvSpPr>
                <p:spPr bwMode="auto">
                  <a:xfrm>
                    <a:off x="3527926" y="4812723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Prostokąt 41"/>
                  <p:cNvSpPr>
                    <a:spLocks noChangeArrowheads="1"/>
                  </p:cNvSpPr>
                  <p:nvPr/>
                </p:nvSpPr>
                <p:spPr bwMode="auto">
                  <a:xfrm>
                    <a:off x="4917648" y="3946066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Prostokąt 42"/>
                  <p:cNvSpPr>
                    <a:spLocks noChangeArrowheads="1"/>
                  </p:cNvSpPr>
                  <p:nvPr/>
                </p:nvSpPr>
                <p:spPr bwMode="auto">
                  <a:xfrm>
                    <a:off x="5355575" y="3592411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Prostokąt 43"/>
                  <p:cNvSpPr>
                    <a:spLocks noChangeArrowheads="1"/>
                  </p:cNvSpPr>
                  <p:nvPr/>
                </p:nvSpPr>
                <p:spPr bwMode="auto">
                  <a:xfrm>
                    <a:off x="4917648" y="2327980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Prostokąt 44"/>
                  <p:cNvSpPr>
                    <a:spLocks noChangeArrowheads="1"/>
                  </p:cNvSpPr>
                  <p:nvPr/>
                </p:nvSpPr>
                <p:spPr bwMode="auto">
                  <a:xfrm>
                    <a:off x="5388317" y="2067730"/>
                    <a:ext cx="48858" cy="8964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pole tekstowe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46574" y="1926614"/>
                    <a:ext cx="439715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C00000"/>
                        </a:solidFill>
                        <a:ea typeface="+mn-ea"/>
                        <a:cs typeface="+mn-cs"/>
                      </a:rPr>
                      <a:t>82</a:t>
                    </a:r>
                  </a:p>
                </p:txBody>
              </p:sp>
              <p:sp>
                <p:nvSpPr>
                  <p:cNvPr id="44" name="Prostokąt 46"/>
                  <p:cNvSpPr>
                    <a:spLocks noChangeArrowheads="1"/>
                  </p:cNvSpPr>
                  <p:nvPr/>
                </p:nvSpPr>
                <p:spPr bwMode="auto">
                  <a:xfrm>
                    <a:off x="6882753" y="2529726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Prostokąt 47"/>
                  <p:cNvSpPr>
                    <a:spLocks noChangeArrowheads="1"/>
                  </p:cNvSpPr>
                  <p:nvPr/>
                </p:nvSpPr>
                <p:spPr bwMode="auto">
                  <a:xfrm>
                    <a:off x="6882753" y="1372300"/>
                    <a:ext cx="92315" cy="6686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Prostokąt 48"/>
                  <p:cNvSpPr>
                    <a:spLocks noChangeArrowheads="1"/>
                  </p:cNvSpPr>
                  <p:nvPr/>
                </p:nvSpPr>
                <p:spPr bwMode="auto">
                  <a:xfrm>
                    <a:off x="7579920" y="2082536"/>
                    <a:ext cx="79609" cy="11249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/>
                  <a:lstStyle/>
                  <a:p>
                    <a:endParaRPr lang="pl-PL" sz="240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Dowolny kształt 66"/>
                  <p:cNvSpPr/>
                  <p:nvPr/>
                </p:nvSpPr>
                <p:spPr bwMode="auto">
                  <a:xfrm>
                    <a:off x="6073766" y="311321"/>
                    <a:ext cx="3171526" cy="1615294"/>
                  </a:xfrm>
                  <a:custGeom>
                    <a:avLst/>
                    <a:gdLst>
                      <a:gd name="connsiteX0" fmla="*/ 0 w 3211174"/>
                      <a:gd name="connsiteY0" fmla="*/ 1496291 h 1506726"/>
                      <a:gd name="connsiteX1" fmla="*/ 118753 w 3211174"/>
                      <a:gd name="connsiteY1" fmla="*/ 1413164 h 1506726"/>
                      <a:gd name="connsiteX2" fmla="*/ 154379 w 3211174"/>
                      <a:gd name="connsiteY2" fmla="*/ 1401288 h 1506726"/>
                      <a:gd name="connsiteX3" fmla="*/ 190005 w 3211174"/>
                      <a:gd name="connsiteY3" fmla="*/ 1389413 h 1506726"/>
                      <a:gd name="connsiteX4" fmla="*/ 201880 w 3211174"/>
                      <a:gd name="connsiteY4" fmla="*/ 1353787 h 1506726"/>
                      <a:gd name="connsiteX5" fmla="*/ 273132 w 3211174"/>
                      <a:gd name="connsiteY5" fmla="*/ 1306286 h 1506726"/>
                      <a:gd name="connsiteX6" fmla="*/ 308758 w 3211174"/>
                      <a:gd name="connsiteY6" fmla="*/ 1270660 h 1506726"/>
                      <a:gd name="connsiteX7" fmla="*/ 320634 w 3211174"/>
                      <a:gd name="connsiteY7" fmla="*/ 1235034 h 1506726"/>
                      <a:gd name="connsiteX8" fmla="*/ 391885 w 3211174"/>
                      <a:gd name="connsiteY8" fmla="*/ 1211283 h 1506726"/>
                      <a:gd name="connsiteX9" fmla="*/ 522514 w 3211174"/>
                      <a:gd name="connsiteY9" fmla="*/ 1187532 h 1506726"/>
                      <a:gd name="connsiteX10" fmla="*/ 581891 w 3211174"/>
                      <a:gd name="connsiteY10" fmla="*/ 1140031 h 1506726"/>
                      <a:gd name="connsiteX11" fmla="*/ 617517 w 3211174"/>
                      <a:gd name="connsiteY11" fmla="*/ 1128156 h 1506726"/>
                      <a:gd name="connsiteX12" fmla="*/ 688769 w 3211174"/>
                      <a:gd name="connsiteY12" fmla="*/ 1080655 h 1506726"/>
                      <a:gd name="connsiteX13" fmla="*/ 724395 w 3211174"/>
                      <a:gd name="connsiteY13" fmla="*/ 1056904 h 1506726"/>
                      <a:gd name="connsiteX14" fmla="*/ 760021 w 3211174"/>
                      <a:gd name="connsiteY14" fmla="*/ 1045029 h 1506726"/>
                      <a:gd name="connsiteX15" fmla="*/ 819397 w 3211174"/>
                      <a:gd name="connsiteY15" fmla="*/ 997527 h 1506726"/>
                      <a:gd name="connsiteX16" fmla="*/ 855023 w 3211174"/>
                      <a:gd name="connsiteY16" fmla="*/ 961901 h 1506726"/>
                      <a:gd name="connsiteX17" fmla="*/ 961901 w 3211174"/>
                      <a:gd name="connsiteY17" fmla="*/ 902525 h 1506726"/>
                      <a:gd name="connsiteX18" fmla="*/ 997527 w 3211174"/>
                      <a:gd name="connsiteY18" fmla="*/ 878774 h 1506726"/>
                      <a:gd name="connsiteX19" fmla="*/ 1045028 w 3211174"/>
                      <a:gd name="connsiteY19" fmla="*/ 807522 h 1506726"/>
                      <a:gd name="connsiteX20" fmla="*/ 1116280 w 3211174"/>
                      <a:gd name="connsiteY20" fmla="*/ 771896 h 1506726"/>
                      <a:gd name="connsiteX21" fmla="*/ 1223158 w 3211174"/>
                      <a:gd name="connsiteY21" fmla="*/ 724395 h 1506726"/>
                      <a:gd name="connsiteX22" fmla="*/ 1258784 w 3211174"/>
                      <a:gd name="connsiteY22" fmla="*/ 712519 h 1506726"/>
                      <a:gd name="connsiteX23" fmla="*/ 1330036 w 3211174"/>
                      <a:gd name="connsiteY23" fmla="*/ 665018 h 1506726"/>
                      <a:gd name="connsiteX24" fmla="*/ 1389413 w 3211174"/>
                      <a:gd name="connsiteY24" fmla="*/ 605642 h 1506726"/>
                      <a:gd name="connsiteX25" fmla="*/ 1496291 w 3211174"/>
                      <a:gd name="connsiteY25" fmla="*/ 570016 h 1506726"/>
                      <a:gd name="connsiteX26" fmla="*/ 1531917 w 3211174"/>
                      <a:gd name="connsiteY26" fmla="*/ 558140 h 1506726"/>
                      <a:gd name="connsiteX27" fmla="*/ 1638795 w 3211174"/>
                      <a:gd name="connsiteY27" fmla="*/ 510639 h 1506726"/>
                      <a:gd name="connsiteX28" fmla="*/ 1698171 w 3211174"/>
                      <a:gd name="connsiteY28" fmla="*/ 498764 h 1506726"/>
                      <a:gd name="connsiteX29" fmla="*/ 1769423 w 3211174"/>
                      <a:gd name="connsiteY29" fmla="*/ 475013 h 1506726"/>
                      <a:gd name="connsiteX30" fmla="*/ 1828800 w 3211174"/>
                      <a:gd name="connsiteY30" fmla="*/ 415636 h 1506726"/>
                      <a:gd name="connsiteX31" fmla="*/ 1864426 w 3211174"/>
                      <a:gd name="connsiteY31" fmla="*/ 380010 h 1506726"/>
                      <a:gd name="connsiteX32" fmla="*/ 2030680 w 3211174"/>
                      <a:gd name="connsiteY32" fmla="*/ 344384 h 1506726"/>
                      <a:gd name="connsiteX33" fmla="*/ 2113808 w 3211174"/>
                      <a:gd name="connsiteY33" fmla="*/ 332509 h 1506726"/>
                      <a:gd name="connsiteX34" fmla="*/ 2232561 w 3211174"/>
                      <a:gd name="connsiteY34" fmla="*/ 296883 h 1506726"/>
                      <a:gd name="connsiteX35" fmla="*/ 2268187 w 3211174"/>
                      <a:gd name="connsiteY35" fmla="*/ 285008 h 1506726"/>
                      <a:gd name="connsiteX36" fmla="*/ 2303813 w 3211174"/>
                      <a:gd name="connsiteY36" fmla="*/ 261257 h 1506726"/>
                      <a:gd name="connsiteX37" fmla="*/ 2339439 w 3211174"/>
                      <a:gd name="connsiteY37" fmla="*/ 249382 h 1506726"/>
                      <a:gd name="connsiteX38" fmla="*/ 2375065 w 3211174"/>
                      <a:gd name="connsiteY38" fmla="*/ 213756 h 1506726"/>
                      <a:gd name="connsiteX39" fmla="*/ 2446317 w 3211174"/>
                      <a:gd name="connsiteY39" fmla="*/ 178130 h 1506726"/>
                      <a:gd name="connsiteX40" fmla="*/ 2481943 w 3211174"/>
                      <a:gd name="connsiteY40" fmla="*/ 154379 h 1506726"/>
                      <a:gd name="connsiteX41" fmla="*/ 2517569 w 3211174"/>
                      <a:gd name="connsiteY41" fmla="*/ 142504 h 1506726"/>
                      <a:gd name="connsiteX42" fmla="*/ 2588821 w 3211174"/>
                      <a:gd name="connsiteY42" fmla="*/ 95003 h 1506726"/>
                      <a:gd name="connsiteX43" fmla="*/ 2624447 w 3211174"/>
                      <a:gd name="connsiteY43" fmla="*/ 71252 h 1506726"/>
                      <a:gd name="connsiteX44" fmla="*/ 2826327 w 3211174"/>
                      <a:gd name="connsiteY44" fmla="*/ 35626 h 1506726"/>
                      <a:gd name="connsiteX45" fmla="*/ 3040083 w 3211174"/>
                      <a:gd name="connsiteY45" fmla="*/ 11875 h 1506726"/>
                      <a:gd name="connsiteX46" fmla="*/ 3099459 w 3211174"/>
                      <a:gd name="connsiteY46" fmla="*/ 0 h 1506726"/>
                      <a:gd name="connsiteX47" fmla="*/ 3194462 w 3211174"/>
                      <a:gd name="connsiteY47" fmla="*/ 11875 h 1506726"/>
                      <a:gd name="connsiteX48" fmla="*/ 3170711 w 3211174"/>
                      <a:gd name="connsiteY48" fmla="*/ 83127 h 1506726"/>
                      <a:gd name="connsiteX49" fmla="*/ 3135085 w 3211174"/>
                      <a:gd name="connsiteY49" fmla="*/ 95003 h 1506726"/>
                      <a:gd name="connsiteX50" fmla="*/ 3051958 w 3211174"/>
                      <a:gd name="connsiteY50" fmla="*/ 118753 h 1506726"/>
                      <a:gd name="connsiteX51" fmla="*/ 2980706 w 3211174"/>
                      <a:gd name="connsiteY51" fmla="*/ 178130 h 1506726"/>
                      <a:gd name="connsiteX52" fmla="*/ 2909454 w 3211174"/>
                      <a:gd name="connsiteY52" fmla="*/ 190005 h 1506726"/>
                      <a:gd name="connsiteX53" fmla="*/ 2660072 w 3211174"/>
                      <a:gd name="connsiteY53" fmla="*/ 249382 h 1506726"/>
                      <a:gd name="connsiteX54" fmla="*/ 2612571 w 3211174"/>
                      <a:gd name="connsiteY54" fmla="*/ 296883 h 1506726"/>
                      <a:gd name="connsiteX55" fmla="*/ 2576945 w 3211174"/>
                      <a:gd name="connsiteY55" fmla="*/ 332509 h 1506726"/>
                      <a:gd name="connsiteX56" fmla="*/ 2541319 w 3211174"/>
                      <a:gd name="connsiteY56" fmla="*/ 344384 h 1506726"/>
                      <a:gd name="connsiteX57" fmla="*/ 2398815 w 3211174"/>
                      <a:gd name="connsiteY57" fmla="*/ 356260 h 1506726"/>
                      <a:gd name="connsiteX58" fmla="*/ 2327563 w 3211174"/>
                      <a:gd name="connsiteY58" fmla="*/ 391886 h 1506726"/>
                      <a:gd name="connsiteX59" fmla="*/ 2256311 w 3211174"/>
                      <a:gd name="connsiteY59" fmla="*/ 415636 h 1506726"/>
                      <a:gd name="connsiteX60" fmla="*/ 2220685 w 3211174"/>
                      <a:gd name="connsiteY60" fmla="*/ 427512 h 1506726"/>
                      <a:gd name="connsiteX61" fmla="*/ 2185059 w 3211174"/>
                      <a:gd name="connsiteY61" fmla="*/ 451262 h 1506726"/>
                      <a:gd name="connsiteX62" fmla="*/ 2173184 w 3211174"/>
                      <a:gd name="connsiteY62" fmla="*/ 486888 h 1506726"/>
                      <a:gd name="connsiteX63" fmla="*/ 2161309 w 3211174"/>
                      <a:gd name="connsiteY63" fmla="*/ 534390 h 1506726"/>
                      <a:gd name="connsiteX64" fmla="*/ 2090057 w 3211174"/>
                      <a:gd name="connsiteY64" fmla="*/ 558140 h 1506726"/>
                      <a:gd name="connsiteX65" fmla="*/ 2006930 w 3211174"/>
                      <a:gd name="connsiteY65" fmla="*/ 581891 h 1506726"/>
                      <a:gd name="connsiteX66" fmla="*/ 1959428 w 3211174"/>
                      <a:gd name="connsiteY66" fmla="*/ 653143 h 1506726"/>
                      <a:gd name="connsiteX67" fmla="*/ 1888176 w 3211174"/>
                      <a:gd name="connsiteY67" fmla="*/ 676893 h 1506726"/>
                      <a:gd name="connsiteX68" fmla="*/ 1852550 w 3211174"/>
                      <a:gd name="connsiteY68" fmla="*/ 688769 h 1506726"/>
                      <a:gd name="connsiteX69" fmla="*/ 1840675 w 3211174"/>
                      <a:gd name="connsiteY69" fmla="*/ 724395 h 1506726"/>
                      <a:gd name="connsiteX70" fmla="*/ 1805049 w 3211174"/>
                      <a:gd name="connsiteY70" fmla="*/ 748145 h 1506726"/>
                      <a:gd name="connsiteX71" fmla="*/ 1721922 w 3211174"/>
                      <a:gd name="connsiteY71" fmla="*/ 771896 h 1506726"/>
                      <a:gd name="connsiteX72" fmla="*/ 1686296 w 3211174"/>
                      <a:gd name="connsiteY72" fmla="*/ 783771 h 1506726"/>
                      <a:gd name="connsiteX73" fmla="*/ 1626919 w 3211174"/>
                      <a:gd name="connsiteY73" fmla="*/ 831273 h 1506726"/>
                      <a:gd name="connsiteX74" fmla="*/ 1567543 w 3211174"/>
                      <a:gd name="connsiteY74" fmla="*/ 878774 h 1506726"/>
                      <a:gd name="connsiteX75" fmla="*/ 1531917 w 3211174"/>
                      <a:gd name="connsiteY75" fmla="*/ 902525 h 1506726"/>
                      <a:gd name="connsiteX76" fmla="*/ 1508166 w 3211174"/>
                      <a:gd name="connsiteY76" fmla="*/ 938151 h 1506726"/>
                      <a:gd name="connsiteX77" fmla="*/ 1436914 w 3211174"/>
                      <a:gd name="connsiteY77" fmla="*/ 961901 h 1506726"/>
                      <a:gd name="connsiteX78" fmla="*/ 1365662 w 3211174"/>
                      <a:gd name="connsiteY78" fmla="*/ 1009403 h 1506726"/>
                      <a:gd name="connsiteX79" fmla="*/ 1306285 w 3211174"/>
                      <a:gd name="connsiteY79" fmla="*/ 1080655 h 1506726"/>
                      <a:gd name="connsiteX80" fmla="*/ 1294410 w 3211174"/>
                      <a:gd name="connsiteY80" fmla="*/ 1116281 h 1506726"/>
                      <a:gd name="connsiteX81" fmla="*/ 1175657 w 3211174"/>
                      <a:gd name="connsiteY81" fmla="*/ 1151906 h 1506726"/>
                      <a:gd name="connsiteX82" fmla="*/ 1104405 w 3211174"/>
                      <a:gd name="connsiteY82" fmla="*/ 1175657 h 1506726"/>
                      <a:gd name="connsiteX83" fmla="*/ 1068779 w 3211174"/>
                      <a:gd name="connsiteY83" fmla="*/ 1187532 h 1506726"/>
                      <a:gd name="connsiteX84" fmla="*/ 1033153 w 3211174"/>
                      <a:gd name="connsiteY84" fmla="*/ 1211283 h 1506726"/>
                      <a:gd name="connsiteX85" fmla="*/ 878774 w 3211174"/>
                      <a:gd name="connsiteY85" fmla="*/ 1246909 h 1506726"/>
                      <a:gd name="connsiteX86" fmla="*/ 831272 w 3211174"/>
                      <a:gd name="connsiteY86" fmla="*/ 1258784 h 1506726"/>
                      <a:gd name="connsiteX87" fmla="*/ 771896 w 3211174"/>
                      <a:gd name="connsiteY87" fmla="*/ 1270660 h 1506726"/>
                      <a:gd name="connsiteX88" fmla="*/ 736270 w 3211174"/>
                      <a:gd name="connsiteY88" fmla="*/ 1282535 h 1506726"/>
                      <a:gd name="connsiteX89" fmla="*/ 593766 w 3211174"/>
                      <a:gd name="connsiteY89" fmla="*/ 1294410 h 1506726"/>
                      <a:gd name="connsiteX90" fmla="*/ 486888 w 3211174"/>
                      <a:gd name="connsiteY90" fmla="*/ 1353787 h 1506726"/>
                      <a:gd name="connsiteX91" fmla="*/ 451262 w 3211174"/>
                      <a:gd name="connsiteY91" fmla="*/ 1377538 h 1506726"/>
                      <a:gd name="connsiteX92" fmla="*/ 368135 w 3211174"/>
                      <a:gd name="connsiteY92" fmla="*/ 1401288 h 1506726"/>
                      <a:gd name="connsiteX93" fmla="*/ 273132 w 3211174"/>
                      <a:gd name="connsiteY93" fmla="*/ 1425039 h 1506726"/>
                      <a:gd name="connsiteX94" fmla="*/ 201880 w 3211174"/>
                      <a:gd name="connsiteY94" fmla="*/ 1496291 h 1506726"/>
                      <a:gd name="connsiteX95" fmla="*/ 0 w 3211174"/>
                      <a:gd name="connsiteY95" fmla="*/ 1496291 h 1506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</a:cxnLst>
                    <a:rect l="l" t="t" r="r" b="b"/>
                    <a:pathLst>
                      <a:path w="3211174" h="1506726">
                        <a:moveTo>
                          <a:pt x="0" y="1496291"/>
                        </a:moveTo>
                        <a:cubicBezTo>
                          <a:pt x="63141" y="1417363"/>
                          <a:pt x="23454" y="1444930"/>
                          <a:pt x="118753" y="1413164"/>
                        </a:cubicBezTo>
                        <a:lnTo>
                          <a:pt x="154379" y="1401288"/>
                        </a:lnTo>
                        <a:lnTo>
                          <a:pt x="190005" y="1389413"/>
                        </a:lnTo>
                        <a:cubicBezTo>
                          <a:pt x="193963" y="1377538"/>
                          <a:pt x="193029" y="1362638"/>
                          <a:pt x="201880" y="1353787"/>
                        </a:cubicBezTo>
                        <a:cubicBezTo>
                          <a:pt x="222064" y="1333603"/>
                          <a:pt x="252948" y="1326470"/>
                          <a:pt x="273132" y="1306286"/>
                        </a:cubicBezTo>
                        <a:lnTo>
                          <a:pt x="308758" y="1270660"/>
                        </a:lnTo>
                        <a:cubicBezTo>
                          <a:pt x="312717" y="1258785"/>
                          <a:pt x="310448" y="1242310"/>
                          <a:pt x="320634" y="1235034"/>
                        </a:cubicBezTo>
                        <a:cubicBezTo>
                          <a:pt x="341006" y="1220483"/>
                          <a:pt x="368135" y="1219200"/>
                          <a:pt x="391885" y="1211283"/>
                        </a:cubicBezTo>
                        <a:cubicBezTo>
                          <a:pt x="457784" y="1189317"/>
                          <a:pt x="415100" y="1200959"/>
                          <a:pt x="522514" y="1187532"/>
                        </a:cubicBezTo>
                        <a:cubicBezTo>
                          <a:pt x="612061" y="1157684"/>
                          <a:pt x="505155" y="1201419"/>
                          <a:pt x="581891" y="1140031"/>
                        </a:cubicBezTo>
                        <a:cubicBezTo>
                          <a:pt x="591666" y="1132211"/>
                          <a:pt x="605642" y="1132114"/>
                          <a:pt x="617517" y="1128156"/>
                        </a:cubicBezTo>
                        <a:lnTo>
                          <a:pt x="688769" y="1080655"/>
                        </a:lnTo>
                        <a:cubicBezTo>
                          <a:pt x="700644" y="1072738"/>
                          <a:pt x="710855" y="1061417"/>
                          <a:pt x="724395" y="1056904"/>
                        </a:cubicBezTo>
                        <a:lnTo>
                          <a:pt x="760021" y="1045029"/>
                        </a:lnTo>
                        <a:cubicBezTo>
                          <a:pt x="813136" y="965355"/>
                          <a:pt x="750566" y="1043415"/>
                          <a:pt x="819397" y="997527"/>
                        </a:cubicBezTo>
                        <a:cubicBezTo>
                          <a:pt x="833371" y="988211"/>
                          <a:pt x="841766" y="972212"/>
                          <a:pt x="855023" y="961901"/>
                        </a:cubicBezTo>
                        <a:cubicBezTo>
                          <a:pt x="916274" y="914262"/>
                          <a:pt x="908148" y="920442"/>
                          <a:pt x="961901" y="902525"/>
                        </a:cubicBezTo>
                        <a:cubicBezTo>
                          <a:pt x="973776" y="894608"/>
                          <a:pt x="988129" y="889515"/>
                          <a:pt x="997527" y="878774"/>
                        </a:cubicBezTo>
                        <a:cubicBezTo>
                          <a:pt x="1016324" y="857292"/>
                          <a:pt x="1021277" y="823356"/>
                          <a:pt x="1045028" y="807522"/>
                        </a:cubicBezTo>
                        <a:cubicBezTo>
                          <a:pt x="1091069" y="776827"/>
                          <a:pt x="1067114" y="788284"/>
                          <a:pt x="1116280" y="771896"/>
                        </a:cubicBezTo>
                        <a:cubicBezTo>
                          <a:pt x="1172738" y="734257"/>
                          <a:pt x="1138364" y="752660"/>
                          <a:pt x="1223158" y="724395"/>
                        </a:cubicBezTo>
                        <a:cubicBezTo>
                          <a:pt x="1235033" y="720437"/>
                          <a:pt x="1248369" y="719463"/>
                          <a:pt x="1258784" y="712519"/>
                        </a:cubicBezTo>
                        <a:lnTo>
                          <a:pt x="1330036" y="665018"/>
                        </a:lnTo>
                        <a:cubicBezTo>
                          <a:pt x="1351704" y="632516"/>
                          <a:pt x="1351911" y="622309"/>
                          <a:pt x="1389413" y="605642"/>
                        </a:cubicBezTo>
                        <a:cubicBezTo>
                          <a:pt x="1389428" y="605635"/>
                          <a:pt x="1478470" y="575956"/>
                          <a:pt x="1496291" y="570016"/>
                        </a:cubicBezTo>
                        <a:cubicBezTo>
                          <a:pt x="1508166" y="566057"/>
                          <a:pt x="1521501" y="565083"/>
                          <a:pt x="1531917" y="558140"/>
                        </a:cubicBezTo>
                        <a:cubicBezTo>
                          <a:pt x="1574562" y="529711"/>
                          <a:pt x="1578232" y="522751"/>
                          <a:pt x="1638795" y="510639"/>
                        </a:cubicBezTo>
                        <a:cubicBezTo>
                          <a:pt x="1658587" y="506681"/>
                          <a:pt x="1678698" y="504075"/>
                          <a:pt x="1698171" y="498764"/>
                        </a:cubicBezTo>
                        <a:cubicBezTo>
                          <a:pt x="1722324" y="492177"/>
                          <a:pt x="1769423" y="475013"/>
                          <a:pt x="1769423" y="475013"/>
                        </a:cubicBezTo>
                        <a:cubicBezTo>
                          <a:pt x="1812966" y="409699"/>
                          <a:pt x="1769423" y="465117"/>
                          <a:pt x="1828800" y="415636"/>
                        </a:cubicBezTo>
                        <a:cubicBezTo>
                          <a:pt x="1841702" y="404885"/>
                          <a:pt x="1849745" y="388166"/>
                          <a:pt x="1864426" y="380010"/>
                        </a:cubicBezTo>
                        <a:cubicBezTo>
                          <a:pt x="1914371" y="352263"/>
                          <a:pt x="1976592" y="351596"/>
                          <a:pt x="2030680" y="344384"/>
                        </a:cubicBezTo>
                        <a:cubicBezTo>
                          <a:pt x="2058425" y="340685"/>
                          <a:pt x="2086269" y="337516"/>
                          <a:pt x="2113808" y="332509"/>
                        </a:cubicBezTo>
                        <a:cubicBezTo>
                          <a:pt x="2153295" y="325330"/>
                          <a:pt x="2195375" y="309278"/>
                          <a:pt x="2232561" y="296883"/>
                        </a:cubicBezTo>
                        <a:lnTo>
                          <a:pt x="2268187" y="285008"/>
                        </a:lnTo>
                        <a:cubicBezTo>
                          <a:pt x="2280062" y="277091"/>
                          <a:pt x="2291047" y="267640"/>
                          <a:pt x="2303813" y="261257"/>
                        </a:cubicBezTo>
                        <a:cubicBezTo>
                          <a:pt x="2315009" y="255659"/>
                          <a:pt x="2329024" y="256326"/>
                          <a:pt x="2339439" y="249382"/>
                        </a:cubicBezTo>
                        <a:cubicBezTo>
                          <a:pt x="2353413" y="240066"/>
                          <a:pt x="2362163" y="224507"/>
                          <a:pt x="2375065" y="213756"/>
                        </a:cubicBezTo>
                        <a:cubicBezTo>
                          <a:pt x="2405760" y="188177"/>
                          <a:pt x="2410610" y="190032"/>
                          <a:pt x="2446317" y="178130"/>
                        </a:cubicBezTo>
                        <a:cubicBezTo>
                          <a:pt x="2458192" y="170213"/>
                          <a:pt x="2469177" y="160762"/>
                          <a:pt x="2481943" y="154379"/>
                        </a:cubicBezTo>
                        <a:cubicBezTo>
                          <a:pt x="2493139" y="148781"/>
                          <a:pt x="2507154" y="149448"/>
                          <a:pt x="2517569" y="142504"/>
                        </a:cubicBezTo>
                        <a:cubicBezTo>
                          <a:pt x="2606524" y="83201"/>
                          <a:pt x="2504111" y="123239"/>
                          <a:pt x="2588821" y="95003"/>
                        </a:cubicBezTo>
                        <a:cubicBezTo>
                          <a:pt x="2600696" y="87086"/>
                          <a:pt x="2611405" y="77049"/>
                          <a:pt x="2624447" y="71252"/>
                        </a:cubicBezTo>
                        <a:cubicBezTo>
                          <a:pt x="2701748" y="36895"/>
                          <a:pt x="2732639" y="44143"/>
                          <a:pt x="2826327" y="35626"/>
                        </a:cubicBezTo>
                        <a:cubicBezTo>
                          <a:pt x="2924136" y="3024"/>
                          <a:pt x="2822232" y="33660"/>
                          <a:pt x="3040083" y="11875"/>
                        </a:cubicBezTo>
                        <a:cubicBezTo>
                          <a:pt x="3060167" y="9867"/>
                          <a:pt x="3079667" y="3958"/>
                          <a:pt x="3099459" y="0"/>
                        </a:cubicBezTo>
                        <a:cubicBezTo>
                          <a:pt x="3131127" y="3958"/>
                          <a:pt x="3165298" y="-1086"/>
                          <a:pt x="3194462" y="11875"/>
                        </a:cubicBezTo>
                        <a:cubicBezTo>
                          <a:pt x="3241231" y="32661"/>
                          <a:pt x="3175498" y="79935"/>
                          <a:pt x="3170711" y="83127"/>
                        </a:cubicBezTo>
                        <a:cubicBezTo>
                          <a:pt x="3160296" y="90071"/>
                          <a:pt x="3147121" y="91564"/>
                          <a:pt x="3135085" y="95003"/>
                        </a:cubicBezTo>
                        <a:cubicBezTo>
                          <a:pt x="3030680" y="124834"/>
                          <a:pt x="3137397" y="90274"/>
                          <a:pt x="3051958" y="118753"/>
                        </a:cubicBezTo>
                        <a:cubicBezTo>
                          <a:pt x="3035422" y="135289"/>
                          <a:pt x="3005505" y="169864"/>
                          <a:pt x="2980706" y="178130"/>
                        </a:cubicBezTo>
                        <a:cubicBezTo>
                          <a:pt x="2957863" y="185744"/>
                          <a:pt x="2933205" y="186047"/>
                          <a:pt x="2909454" y="190005"/>
                        </a:cubicBezTo>
                        <a:cubicBezTo>
                          <a:pt x="2788688" y="270515"/>
                          <a:pt x="2866683" y="235607"/>
                          <a:pt x="2660072" y="249382"/>
                        </a:cubicBezTo>
                        <a:cubicBezTo>
                          <a:pt x="2637453" y="317241"/>
                          <a:pt x="2666858" y="260692"/>
                          <a:pt x="2612571" y="296883"/>
                        </a:cubicBezTo>
                        <a:cubicBezTo>
                          <a:pt x="2598597" y="306199"/>
                          <a:pt x="2590919" y="323193"/>
                          <a:pt x="2576945" y="332509"/>
                        </a:cubicBezTo>
                        <a:cubicBezTo>
                          <a:pt x="2566530" y="339453"/>
                          <a:pt x="2553727" y="342730"/>
                          <a:pt x="2541319" y="344384"/>
                        </a:cubicBezTo>
                        <a:cubicBezTo>
                          <a:pt x="2494071" y="350684"/>
                          <a:pt x="2446316" y="352301"/>
                          <a:pt x="2398815" y="356260"/>
                        </a:cubicBezTo>
                        <a:cubicBezTo>
                          <a:pt x="2268888" y="399568"/>
                          <a:pt x="2465687" y="330498"/>
                          <a:pt x="2327563" y="391886"/>
                        </a:cubicBezTo>
                        <a:cubicBezTo>
                          <a:pt x="2304685" y="402054"/>
                          <a:pt x="2280062" y="407719"/>
                          <a:pt x="2256311" y="415636"/>
                        </a:cubicBezTo>
                        <a:cubicBezTo>
                          <a:pt x="2244436" y="419594"/>
                          <a:pt x="2231101" y="420569"/>
                          <a:pt x="2220685" y="427512"/>
                        </a:cubicBezTo>
                        <a:lnTo>
                          <a:pt x="2185059" y="451262"/>
                        </a:lnTo>
                        <a:cubicBezTo>
                          <a:pt x="2181101" y="463137"/>
                          <a:pt x="2176623" y="474852"/>
                          <a:pt x="2173184" y="486888"/>
                        </a:cubicBezTo>
                        <a:cubicBezTo>
                          <a:pt x="2168700" y="502581"/>
                          <a:pt x="2173701" y="523768"/>
                          <a:pt x="2161309" y="534390"/>
                        </a:cubicBezTo>
                        <a:cubicBezTo>
                          <a:pt x="2142301" y="550683"/>
                          <a:pt x="2114345" y="552068"/>
                          <a:pt x="2090057" y="558140"/>
                        </a:cubicBezTo>
                        <a:cubicBezTo>
                          <a:pt x="2030412" y="573052"/>
                          <a:pt x="2058040" y="564855"/>
                          <a:pt x="2006930" y="581891"/>
                        </a:cubicBezTo>
                        <a:cubicBezTo>
                          <a:pt x="1991096" y="605642"/>
                          <a:pt x="1986508" y="644117"/>
                          <a:pt x="1959428" y="653143"/>
                        </a:cubicBezTo>
                        <a:lnTo>
                          <a:pt x="1888176" y="676893"/>
                        </a:lnTo>
                        <a:lnTo>
                          <a:pt x="1852550" y="688769"/>
                        </a:lnTo>
                        <a:cubicBezTo>
                          <a:pt x="1848592" y="700644"/>
                          <a:pt x="1848495" y="714620"/>
                          <a:pt x="1840675" y="724395"/>
                        </a:cubicBezTo>
                        <a:cubicBezTo>
                          <a:pt x="1831759" y="735540"/>
                          <a:pt x="1817814" y="741762"/>
                          <a:pt x="1805049" y="748145"/>
                        </a:cubicBezTo>
                        <a:cubicBezTo>
                          <a:pt x="1786062" y="757639"/>
                          <a:pt x="1739685" y="766821"/>
                          <a:pt x="1721922" y="771896"/>
                        </a:cubicBezTo>
                        <a:cubicBezTo>
                          <a:pt x="1709886" y="775335"/>
                          <a:pt x="1698171" y="779813"/>
                          <a:pt x="1686296" y="783771"/>
                        </a:cubicBezTo>
                        <a:cubicBezTo>
                          <a:pt x="1618227" y="885873"/>
                          <a:pt x="1708864" y="765715"/>
                          <a:pt x="1626919" y="831273"/>
                        </a:cubicBezTo>
                        <a:cubicBezTo>
                          <a:pt x="1550187" y="892660"/>
                          <a:pt x="1657088" y="848927"/>
                          <a:pt x="1567543" y="878774"/>
                        </a:cubicBezTo>
                        <a:cubicBezTo>
                          <a:pt x="1555668" y="886691"/>
                          <a:pt x="1542009" y="892433"/>
                          <a:pt x="1531917" y="902525"/>
                        </a:cubicBezTo>
                        <a:cubicBezTo>
                          <a:pt x="1521825" y="912617"/>
                          <a:pt x="1520269" y="930587"/>
                          <a:pt x="1508166" y="938151"/>
                        </a:cubicBezTo>
                        <a:cubicBezTo>
                          <a:pt x="1486936" y="951420"/>
                          <a:pt x="1436914" y="961901"/>
                          <a:pt x="1436914" y="961901"/>
                        </a:cubicBezTo>
                        <a:cubicBezTo>
                          <a:pt x="1413163" y="977735"/>
                          <a:pt x="1381496" y="985652"/>
                          <a:pt x="1365662" y="1009403"/>
                        </a:cubicBezTo>
                        <a:cubicBezTo>
                          <a:pt x="1332595" y="1059003"/>
                          <a:pt x="1352003" y="1034937"/>
                          <a:pt x="1306285" y="1080655"/>
                        </a:cubicBezTo>
                        <a:cubicBezTo>
                          <a:pt x="1302327" y="1092530"/>
                          <a:pt x="1304596" y="1109005"/>
                          <a:pt x="1294410" y="1116281"/>
                        </a:cubicBezTo>
                        <a:cubicBezTo>
                          <a:pt x="1274141" y="1130759"/>
                          <a:pt x="1204115" y="1143369"/>
                          <a:pt x="1175657" y="1151906"/>
                        </a:cubicBezTo>
                        <a:cubicBezTo>
                          <a:pt x="1151677" y="1159100"/>
                          <a:pt x="1128156" y="1167740"/>
                          <a:pt x="1104405" y="1175657"/>
                        </a:cubicBezTo>
                        <a:lnTo>
                          <a:pt x="1068779" y="1187532"/>
                        </a:lnTo>
                        <a:cubicBezTo>
                          <a:pt x="1056904" y="1195449"/>
                          <a:pt x="1046195" y="1205486"/>
                          <a:pt x="1033153" y="1211283"/>
                        </a:cubicBezTo>
                        <a:cubicBezTo>
                          <a:pt x="962408" y="1242726"/>
                          <a:pt x="956430" y="1232790"/>
                          <a:pt x="878774" y="1246909"/>
                        </a:cubicBezTo>
                        <a:cubicBezTo>
                          <a:pt x="862716" y="1249829"/>
                          <a:pt x="847205" y="1255243"/>
                          <a:pt x="831272" y="1258784"/>
                        </a:cubicBezTo>
                        <a:cubicBezTo>
                          <a:pt x="811569" y="1263163"/>
                          <a:pt x="791477" y="1265765"/>
                          <a:pt x="771896" y="1270660"/>
                        </a:cubicBezTo>
                        <a:cubicBezTo>
                          <a:pt x="759752" y="1273696"/>
                          <a:pt x="748678" y="1280881"/>
                          <a:pt x="736270" y="1282535"/>
                        </a:cubicBezTo>
                        <a:cubicBezTo>
                          <a:pt x="689022" y="1288835"/>
                          <a:pt x="641267" y="1290452"/>
                          <a:pt x="593766" y="1294410"/>
                        </a:cubicBezTo>
                        <a:cubicBezTo>
                          <a:pt x="531061" y="1315313"/>
                          <a:pt x="568554" y="1299343"/>
                          <a:pt x="486888" y="1353787"/>
                        </a:cubicBezTo>
                        <a:cubicBezTo>
                          <a:pt x="475013" y="1361704"/>
                          <a:pt x="464802" y="1373025"/>
                          <a:pt x="451262" y="1377538"/>
                        </a:cubicBezTo>
                        <a:cubicBezTo>
                          <a:pt x="411587" y="1390763"/>
                          <a:pt x="412872" y="1391346"/>
                          <a:pt x="368135" y="1401288"/>
                        </a:cubicBezTo>
                        <a:cubicBezTo>
                          <a:pt x="282156" y="1420395"/>
                          <a:pt x="336792" y="1403820"/>
                          <a:pt x="273132" y="1425039"/>
                        </a:cubicBezTo>
                        <a:cubicBezTo>
                          <a:pt x="249381" y="1448790"/>
                          <a:pt x="235302" y="1492949"/>
                          <a:pt x="201880" y="1496291"/>
                        </a:cubicBezTo>
                        <a:cubicBezTo>
                          <a:pt x="43739" y="1512105"/>
                          <a:pt x="122909" y="1508166"/>
                          <a:pt x="0" y="1496291"/>
                        </a:cubicBezTo>
                        <a:close/>
                      </a:path>
                    </a:pathLst>
                  </a:custGeom>
                  <a:gradFill>
                    <a:gsLst>
                      <a:gs pos="16000">
                        <a:srgbClr val="080808"/>
                      </a:gs>
                      <a:gs pos="57000">
                        <a:schemeClr val="tx1">
                          <a:lumMod val="94000"/>
                        </a:schemeClr>
                      </a:gs>
                    </a:gsLst>
                    <a:lin ang="14700000" scaled="0"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l-PL" sz="2400" smtClean="0">
                      <a:solidFill>
                        <a:srgbClr val="FFFFFF"/>
                      </a:solidFill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Dowolny kształt 65"/>
                  <p:cNvSpPr/>
                  <p:nvPr/>
                </p:nvSpPr>
                <p:spPr bwMode="auto">
                  <a:xfrm>
                    <a:off x="2412082" y="287132"/>
                    <a:ext cx="7094483" cy="5234271"/>
                  </a:xfrm>
                  <a:custGeom>
                    <a:avLst/>
                    <a:gdLst>
                      <a:gd name="connsiteX0" fmla="*/ 0 w 7094483"/>
                      <a:gd name="connsiteY0" fmla="*/ 5181719 h 5234271"/>
                      <a:gd name="connsiteX1" fmla="*/ 0 w 7094483"/>
                      <a:gd name="connsiteY1" fmla="*/ 5181719 h 5234271"/>
                      <a:gd name="connsiteX2" fmla="*/ 73573 w 7094483"/>
                      <a:gd name="connsiteY2" fmla="*/ 5118657 h 5234271"/>
                      <a:gd name="connsiteX3" fmla="*/ 136635 w 7094483"/>
                      <a:gd name="connsiteY3" fmla="*/ 5066105 h 5234271"/>
                      <a:gd name="connsiteX4" fmla="*/ 199697 w 7094483"/>
                      <a:gd name="connsiteY4" fmla="*/ 5045084 h 5234271"/>
                      <a:gd name="connsiteX5" fmla="*/ 220717 w 7094483"/>
                      <a:gd name="connsiteY5" fmla="*/ 5013553 h 5234271"/>
                      <a:gd name="connsiteX6" fmla="*/ 283780 w 7094483"/>
                      <a:gd name="connsiteY6" fmla="*/ 4982022 h 5234271"/>
                      <a:gd name="connsiteX7" fmla="*/ 304800 w 7094483"/>
                      <a:gd name="connsiteY7" fmla="*/ 4950491 h 5234271"/>
                      <a:gd name="connsiteX8" fmla="*/ 367862 w 7094483"/>
                      <a:gd name="connsiteY8" fmla="*/ 4918960 h 5234271"/>
                      <a:gd name="connsiteX9" fmla="*/ 399393 w 7094483"/>
                      <a:gd name="connsiteY9" fmla="*/ 4887429 h 5234271"/>
                      <a:gd name="connsiteX10" fmla="*/ 430924 w 7094483"/>
                      <a:gd name="connsiteY10" fmla="*/ 4866409 h 5234271"/>
                      <a:gd name="connsiteX11" fmla="*/ 483476 w 7094483"/>
                      <a:gd name="connsiteY11" fmla="*/ 4813857 h 5234271"/>
                      <a:gd name="connsiteX12" fmla="*/ 504497 w 7094483"/>
                      <a:gd name="connsiteY12" fmla="*/ 4782326 h 5234271"/>
                      <a:gd name="connsiteX13" fmla="*/ 536028 w 7094483"/>
                      <a:gd name="connsiteY13" fmla="*/ 4761305 h 5234271"/>
                      <a:gd name="connsiteX14" fmla="*/ 546538 w 7094483"/>
                      <a:gd name="connsiteY14" fmla="*/ 4729774 h 5234271"/>
                      <a:gd name="connsiteX15" fmla="*/ 567559 w 7094483"/>
                      <a:gd name="connsiteY15" fmla="*/ 4698243 h 5234271"/>
                      <a:gd name="connsiteX16" fmla="*/ 578069 w 7094483"/>
                      <a:gd name="connsiteY16" fmla="*/ 4666712 h 5234271"/>
                      <a:gd name="connsiteX17" fmla="*/ 609600 w 7094483"/>
                      <a:gd name="connsiteY17" fmla="*/ 4635181 h 5234271"/>
                      <a:gd name="connsiteX18" fmla="*/ 683173 w 7094483"/>
                      <a:gd name="connsiteY18" fmla="*/ 4593140 h 5234271"/>
                      <a:gd name="connsiteX19" fmla="*/ 777766 w 7094483"/>
                      <a:gd name="connsiteY19" fmla="*/ 4519567 h 5234271"/>
                      <a:gd name="connsiteX20" fmla="*/ 819807 w 7094483"/>
                      <a:gd name="connsiteY20" fmla="*/ 4498547 h 5234271"/>
                      <a:gd name="connsiteX21" fmla="*/ 882869 w 7094483"/>
                      <a:gd name="connsiteY21" fmla="*/ 4456505 h 5234271"/>
                      <a:gd name="connsiteX22" fmla="*/ 914400 w 7094483"/>
                      <a:gd name="connsiteY22" fmla="*/ 4435484 h 5234271"/>
                      <a:gd name="connsiteX23" fmla="*/ 1008993 w 7094483"/>
                      <a:gd name="connsiteY23" fmla="*/ 4403953 h 5234271"/>
                      <a:gd name="connsiteX24" fmla="*/ 1040524 w 7094483"/>
                      <a:gd name="connsiteY24" fmla="*/ 4393443 h 5234271"/>
                      <a:gd name="connsiteX25" fmla="*/ 1072055 w 7094483"/>
                      <a:gd name="connsiteY25" fmla="*/ 4382933 h 5234271"/>
                      <a:gd name="connsiteX26" fmla="*/ 1135117 w 7094483"/>
                      <a:gd name="connsiteY26" fmla="*/ 4340891 h 5234271"/>
                      <a:gd name="connsiteX27" fmla="*/ 1229711 w 7094483"/>
                      <a:gd name="connsiteY27" fmla="*/ 4267319 h 5234271"/>
                      <a:gd name="connsiteX28" fmla="*/ 1345324 w 7094483"/>
                      <a:gd name="connsiteY28" fmla="*/ 4235788 h 5234271"/>
                      <a:gd name="connsiteX29" fmla="*/ 1408386 w 7094483"/>
                      <a:gd name="connsiteY29" fmla="*/ 4204257 h 5234271"/>
                      <a:gd name="connsiteX30" fmla="*/ 1439917 w 7094483"/>
                      <a:gd name="connsiteY30" fmla="*/ 4183236 h 5234271"/>
                      <a:gd name="connsiteX31" fmla="*/ 1502980 w 7094483"/>
                      <a:gd name="connsiteY31" fmla="*/ 4162216 h 5234271"/>
                      <a:gd name="connsiteX32" fmla="*/ 1534511 w 7094483"/>
                      <a:gd name="connsiteY32" fmla="*/ 4151705 h 5234271"/>
                      <a:gd name="connsiteX33" fmla="*/ 1629104 w 7094483"/>
                      <a:gd name="connsiteY33" fmla="*/ 4078133 h 5234271"/>
                      <a:gd name="connsiteX34" fmla="*/ 1660635 w 7094483"/>
                      <a:gd name="connsiteY34" fmla="*/ 4057112 h 5234271"/>
                      <a:gd name="connsiteX35" fmla="*/ 1692166 w 7094483"/>
                      <a:gd name="connsiteY35" fmla="*/ 4025581 h 5234271"/>
                      <a:gd name="connsiteX36" fmla="*/ 1723697 w 7094483"/>
                      <a:gd name="connsiteY36" fmla="*/ 4004560 h 5234271"/>
                      <a:gd name="connsiteX37" fmla="*/ 1786759 w 7094483"/>
                      <a:gd name="connsiteY37" fmla="*/ 3952009 h 5234271"/>
                      <a:gd name="connsiteX38" fmla="*/ 1849821 w 7094483"/>
                      <a:gd name="connsiteY38" fmla="*/ 3930988 h 5234271"/>
                      <a:gd name="connsiteX39" fmla="*/ 1881352 w 7094483"/>
                      <a:gd name="connsiteY39" fmla="*/ 3909967 h 5234271"/>
                      <a:gd name="connsiteX40" fmla="*/ 1912883 w 7094483"/>
                      <a:gd name="connsiteY40" fmla="*/ 3899457 h 5234271"/>
                      <a:gd name="connsiteX41" fmla="*/ 1965435 w 7094483"/>
                      <a:gd name="connsiteY41" fmla="*/ 3857416 h 5234271"/>
                      <a:gd name="connsiteX42" fmla="*/ 2028497 w 7094483"/>
                      <a:gd name="connsiteY42" fmla="*/ 3804864 h 5234271"/>
                      <a:gd name="connsiteX43" fmla="*/ 2091559 w 7094483"/>
                      <a:gd name="connsiteY43" fmla="*/ 3783843 h 5234271"/>
                      <a:gd name="connsiteX44" fmla="*/ 2154621 w 7094483"/>
                      <a:gd name="connsiteY44" fmla="*/ 3741802 h 5234271"/>
                      <a:gd name="connsiteX45" fmla="*/ 2186152 w 7094483"/>
                      <a:gd name="connsiteY45" fmla="*/ 3710271 h 5234271"/>
                      <a:gd name="connsiteX46" fmla="*/ 2249214 w 7094483"/>
                      <a:gd name="connsiteY46" fmla="*/ 3689250 h 5234271"/>
                      <a:gd name="connsiteX47" fmla="*/ 2301766 w 7094483"/>
                      <a:gd name="connsiteY47" fmla="*/ 3636698 h 5234271"/>
                      <a:gd name="connsiteX48" fmla="*/ 2333297 w 7094483"/>
                      <a:gd name="connsiteY48" fmla="*/ 3615678 h 5234271"/>
                      <a:gd name="connsiteX49" fmla="*/ 2385849 w 7094483"/>
                      <a:gd name="connsiteY49" fmla="*/ 3552616 h 5234271"/>
                      <a:gd name="connsiteX50" fmla="*/ 2417380 w 7094483"/>
                      <a:gd name="connsiteY50" fmla="*/ 3531595 h 5234271"/>
                      <a:gd name="connsiteX51" fmla="*/ 2448911 w 7094483"/>
                      <a:gd name="connsiteY51" fmla="*/ 3500064 h 5234271"/>
                      <a:gd name="connsiteX52" fmla="*/ 2511973 w 7094483"/>
                      <a:gd name="connsiteY52" fmla="*/ 3479043 h 5234271"/>
                      <a:gd name="connsiteX53" fmla="*/ 2543504 w 7094483"/>
                      <a:gd name="connsiteY53" fmla="*/ 3447512 h 5234271"/>
                      <a:gd name="connsiteX54" fmla="*/ 2575035 w 7094483"/>
                      <a:gd name="connsiteY54" fmla="*/ 3437002 h 5234271"/>
                      <a:gd name="connsiteX55" fmla="*/ 2606566 w 7094483"/>
                      <a:gd name="connsiteY55" fmla="*/ 3415981 h 5234271"/>
                      <a:gd name="connsiteX56" fmla="*/ 2659117 w 7094483"/>
                      <a:gd name="connsiteY56" fmla="*/ 3363429 h 5234271"/>
                      <a:gd name="connsiteX57" fmla="*/ 2690649 w 7094483"/>
                      <a:gd name="connsiteY57" fmla="*/ 3331898 h 5234271"/>
                      <a:gd name="connsiteX58" fmla="*/ 2795752 w 7094483"/>
                      <a:gd name="connsiteY58" fmla="*/ 3258326 h 5234271"/>
                      <a:gd name="connsiteX59" fmla="*/ 2827283 w 7094483"/>
                      <a:gd name="connsiteY59" fmla="*/ 3237305 h 5234271"/>
                      <a:gd name="connsiteX60" fmla="*/ 2858814 w 7094483"/>
                      <a:gd name="connsiteY60" fmla="*/ 3205774 h 5234271"/>
                      <a:gd name="connsiteX61" fmla="*/ 2890345 w 7094483"/>
                      <a:gd name="connsiteY61" fmla="*/ 3195264 h 5234271"/>
                      <a:gd name="connsiteX62" fmla="*/ 2921876 w 7094483"/>
                      <a:gd name="connsiteY62" fmla="*/ 3163733 h 5234271"/>
                      <a:gd name="connsiteX63" fmla="*/ 2984938 w 7094483"/>
                      <a:gd name="connsiteY63" fmla="*/ 3121691 h 5234271"/>
                      <a:gd name="connsiteX64" fmla="*/ 3048000 w 7094483"/>
                      <a:gd name="connsiteY64" fmla="*/ 3058629 h 5234271"/>
                      <a:gd name="connsiteX65" fmla="*/ 3111062 w 7094483"/>
                      <a:gd name="connsiteY65" fmla="*/ 3016588 h 5234271"/>
                      <a:gd name="connsiteX66" fmla="*/ 3174124 w 7094483"/>
                      <a:gd name="connsiteY66" fmla="*/ 2974547 h 5234271"/>
                      <a:gd name="connsiteX67" fmla="*/ 3205655 w 7094483"/>
                      <a:gd name="connsiteY67" fmla="*/ 2953526 h 5234271"/>
                      <a:gd name="connsiteX68" fmla="*/ 3237186 w 7094483"/>
                      <a:gd name="connsiteY68" fmla="*/ 2943016 h 5234271"/>
                      <a:gd name="connsiteX69" fmla="*/ 3289738 w 7094483"/>
                      <a:gd name="connsiteY69" fmla="*/ 2879953 h 5234271"/>
                      <a:gd name="connsiteX70" fmla="*/ 3321269 w 7094483"/>
                      <a:gd name="connsiteY70" fmla="*/ 2858933 h 5234271"/>
                      <a:gd name="connsiteX71" fmla="*/ 3331780 w 7094483"/>
                      <a:gd name="connsiteY71" fmla="*/ 2827402 h 5234271"/>
                      <a:gd name="connsiteX72" fmla="*/ 3363311 w 7094483"/>
                      <a:gd name="connsiteY72" fmla="*/ 2806381 h 5234271"/>
                      <a:gd name="connsiteX73" fmla="*/ 3426373 w 7094483"/>
                      <a:gd name="connsiteY73" fmla="*/ 2753829 h 5234271"/>
                      <a:gd name="connsiteX74" fmla="*/ 3531476 w 7094483"/>
                      <a:gd name="connsiteY74" fmla="*/ 2596174 h 5234271"/>
                      <a:gd name="connsiteX75" fmla="*/ 3552497 w 7094483"/>
                      <a:gd name="connsiteY75" fmla="*/ 2564643 h 5234271"/>
                      <a:gd name="connsiteX76" fmla="*/ 3573517 w 7094483"/>
                      <a:gd name="connsiteY76" fmla="*/ 2533112 h 5234271"/>
                      <a:gd name="connsiteX77" fmla="*/ 3636580 w 7094483"/>
                      <a:gd name="connsiteY77" fmla="*/ 2480560 h 5234271"/>
                      <a:gd name="connsiteX78" fmla="*/ 3657600 w 7094483"/>
                      <a:gd name="connsiteY78" fmla="*/ 2449029 h 5234271"/>
                      <a:gd name="connsiteX79" fmla="*/ 3720662 w 7094483"/>
                      <a:gd name="connsiteY79" fmla="*/ 2406988 h 5234271"/>
                      <a:gd name="connsiteX80" fmla="*/ 3752193 w 7094483"/>
                      <a:gd name="connsiteY80" fmla="*/ 2385967 h 5234271"/>
                      <a:gd name="connsiteX81" fmla="*/ 3815255 w 7094483"/>
                      <a:gd name="connsiteY81" fmla="*/ 2364947 h 5234271"/>
                      <a:gd name="connsiteX82" fmla="*/ 3878317 w 7094483"/>
                      <a:gd name="connsiteY82" fmla="*/ 2322905 h 5234271"/>
                      <a:gd name="connsiteX83" fmla="*/ 3909849 w 7094483"/>
                      <a:gd name="connsiteY83" fmla="*/ 2301884 h 5234271"/>
                      <a:gd name="connsiteX84" fmla="*/ 3941380 w 7094483"/>
                      <a:gd name="connsiteY84" fmla="*/ 2291374 h 5234271"/>
                      <a:gd name="connsiteX85" fmla="*/ 3972911 w 7094483"/>
                      <a:gd name="connsiteY85" fmla="*/ 2270353 h 5234271"/>
                      <a:gd name="connsiteX86" fmla="*/ 4025462 w 7094483"/>
                      <a:gd name="connsiteY86" fmla="*/ 2259843 h 5234271"/>
                      <a:gd name="connsiteX87" fmla="*/ 4056993 w 7094483"/>
                      <a:gd name="connsiteY87" fmla="*/ 2249333 h 5234271"/>
                      <a:gd name="connsiteX88" fmla="*/ 4120055 w 7094483"/>
                      <a:gd name="connsiteY88" fmla="*/ 2196781 h 5234271"/>
                      <a:gd name="connsiteX89" fmla="*/ 4151586 w 7094483"/>
                      <a:gd name="connsiteY89" fmla="*/ 2175760 h 5234271"/>
                      <a:gd name="connsiteX90" fmla="*/ 4214649 w 7094483"/>
                      <a:gd name="connsiteY90" fmla="*/ 2133719 h 5234271"/>
                      <a:gd name="connsiteX91" fmla="*/ 4309242 w 7094483"/>
                      <a:gd name="connsiteY91" fmla="*/ 2091678 h 5234271"/>
                      <a:gd name="connsiteX92" fmla="*/ 4340773 w 7094483"/>
                      <a:gd name="connsiteY92" fmla="*/ 2081167 h 5234271"/>
                      <a:gd name="connsiteX93" fmla="*/ 4372304 w 7094483"/>
                      <a:gd name="connsiteY93" fmla="*/ 2070657 h 5234271"/>
                      <a:gd name="connsiteX94" fmla="*/ 4403835 w 7094483"/>
                      <a:gd name="connsiteY94" fmla="*/ 2039126 h 5234271"/>
                      <a:gd name="connsiteX95" fmla="*/ 4435366 w 7094483"/>
                      <a:gd name="connsiteY95" fmla="*/ 2018105 h 5234271"/>
                      <a:gd name="connsiteX96" fmla="*/ 4466897 w 7094483"/>
                      <a:gd name="connsiteY96" fmla="*/ 1955043 h 5234271"/>
                      <a:gd name="connsiteX97" fmla="*/ 4529959 w 7094483"/>
                      <a:gd name="connsiteY97" fmla="*/ 1913002 h 5234271"/>
                      <a:gd name="connsiteX98" fmla="*/ 4656083 w 7094483"/>
                      <a:gd name="connsiteY98" fmla="*/ 1913002 h 5234271"/>
                      <a:gd name="connsiteX99" fmla="*/ 4687614 w 7094483"/>
                      <a:gd name="connsiteY99" fmla="*/ 1902491 h 5234271"/>
                      <a:gd name="connsiteX100" fmla="*/ 4750676 w 7094483"/>
                      <a:gd name="connsiteY100" fmla="*/ 1860450 h 5234271"/>
                      <a:gd name="connsiteX101" fmla="*/ 4876800 w 7094483"/>
                      <a:gd name="connsiteY101" fmla="*/ 1818409 h 5234271"/>
                      <a:gd name="connsiteX102" fmla="*/ 4908331 w 7094483"/>
                      <a:gd name="connsiteY102" fmla="*/ 1807898 h 5234271"/>
                      <a:gd name="connsiteX103" fmla="*/ 4971393 w 7094483"/>
                      <a:gd name="connsiteY103" fmla="*/ 1765857 h 5234271"/>
                      <a:gd name="connsiteX104" fmla="*/ 5002924 w 7094483"/>
                      <a:gd name="connsiteY104" fmla="*/ 1744836 h 5234271"/>
                      <a:gd name="connsiteX105" fmla="*/ 5034455 w 7094483"/>
                      <a:gd name="connsiteY105" fmla="*/ 1713305 h 5234271"/>
                      <a:gd name="connsiteX106" fmla="*/ 5065986 w 7094483"/>
                      <a:gd name="connsiteY106" fmla="*/ 1702795 h 5234271"/>
                      <a:gd name="connsiteX107" fmla="*/ 5171090 w 7094483"/>
                      <a:gd name="connsiteY107" fmla="*/ 1671264 h 5234271"/>
                      <a:gd name="connsiteX108" fmla="*/ 5202621 w 7094483"/>
                      <a:gd name="connsiteY108" fmla="*/ 1660753 h 5234271"/>
                      <a:gd name="connsiteX109" fmla="*/ 5276193 w 7094483"/>
                      <a:gd name="connsiteY109" fmla="*/ 1608202 h 5234271"/>
                      <a:gd name="connsiteX110" fmla="*/ 5349766 w 7094483"/>
                      <a:gd name="connsiteY110" fmla="*/ 1555650 h 5234271"/>
                      <a:gd name="connsiteX111" fmla="*/ 5391807 w 7094483"/>
                      <a:gd name="connsiteY111" fmla="*/ 1524119 h 5234271"/>
                      <a:gd name="connsiteX112" fmla="*/ 5391807 w 7094483"/>
                      <a:gd name="connsiteY112" fmla="*/ 1471567 h 5234271"/>
                      <a:gd name="connsiteX113" fmla="*/ 5465380 w 7094483"/>
                      <a:gd name="connsiteY113" fmla="*/ 1408505 h 5234271"/>
                      <a:gd name="connsiteX114" fmla="*/ 5475890 w 7094483"/>
                      <a:gd name="connsiteY114" fmla="*/ 1376974 h 5234271"/>
                      <a:gd name="connsiteX115" fmla="*/ 5538952 w 7094483"/>
                      <a:gd name="connsiteY115" fmla="*/ 1345443 h 5234271"/>
                      <a:gd name="connsiteX116" fmla="*/ 5602014 w 7094483"/>
                      <a:gd name="connsiteY116" fmla="*/ 1282381 h 5234271"/>
                      <a:gd name="connsiteX117" fmla="*/ 5654566 w 7094483"/>
                      <a:gd name="connsiteY117" fmla="*/ 1229829 h 5234271"/>
                      <a:gd name="connsiteX118" fmla="*/ 5707117 w 7094483"/>
                      <a:gd name="connsiteY118" fmla="*/ 1135236 h 5234271"/>
                      <a:gd name="connsiteX119" fmla="*/ 5728138 w 7094483"/>
                      <a:gd name="connsiteY119" fmla="*/ 1103705 h 5234271"/>
                      <a:gd name="connsiteX120" fmla="*/ 5791200 w 7094483"/>
                      <a:gd name="connsiteY120" fmla="*/ 1061664 h 5234271"/>
                      <a:gd name="connsiteX121" fmla="*/ 5822731 w 7094483"/>
                      <a:gd name="connsiteY121" fmla="*/ 1040643 h 5234271"/>
                      <a:gd name="connsiteX122" fmla="*/ 5854262 w 7094483"/>
                      <a:gd name="connsiteY122" fmla="*/ 1009112 h 5234271"/>
                      <a:gd name="connsiteX123" fmla="*/ 5917324 w 7094483"/>
                      <a:gd name="connsiteY123" fmla="*/ 967071 h 5234271"/>
                      <a:gd name="connsiteX124" fmla="*/ 5969876 w 7094483"/>
                      <a:gd name="connsiteY124" fmla="*/ 904009 h 5234271"/>
                      <a:gd name="connsiteX125" fmla="*/ 6032938 w 7094483"/>
                      <a:gd name="connsiteY125" fmla="*/ 851457 h 5234271"/>
                      <a:gd name="connsiteX126" fmla="*/ 6074980 w 7094483"/>
                      <a:gd name="connsiteY126" fmla="*/ 809416 h 5234271"/>
                      <a:gd name="connsiteX127" fmla="*/ 6138042 w 7094483"/>
                      <a:gd name="connsiteY127" fmla="*/ 767374 h 5234271"/>
                      <a:gd name="connsiteX128" fmla="*/ 6222124 w 7094483"/>
                      <a:gd name="connsiteY128" fmla="*/ 693802 h 5234271"/>
                      <a:gd name="connsiteX129" fmla="*/ 6253655 w 7094483"/>
                      <a:gd name="connsiteY129" fmla="*/ 662271 h 5234271"/>
                      <a:gd name="connsiteX130" fmla="*/ 6274676 w 7094483"/>
                      <a:gd name="connsiteY130" fmla="*/ 630740 h 5234271"/>
                      <a:gd name="connsiteX131" fmla="*/ 6306207 w 7094483"/>
                      <a:gd name="connsiteY131" fmla="*/ 620229 h 5234271"/>
                      <a:gd name="connsiteX132" fmla="*/ 6358759 w 7094483"/>
                      <a:gd name="connsiteY132" fmla="*/ 557167 h 5234271"/>
                      <a:gd name="connsiteX133" fmla="*/ 6379780 w 7094483"/>
                      <a:gd name="connsiteY133" fmla="*/ 525636 h 5234271"/>
                      <a:gd name="connsiteX134" fmla="*/ 6442842 w 7094483"/>
                      <a:gd name="connsiteY134" fmla="*/ 473084 h 5234271"/>
                      <a:gd name="connsiteX135" fmla="*/ 6453352 w 7094483"/>
                      <a:gd name="connsiteY135" fmla="*/ 441553 h 5234271"/>
                      <a:gd name="connsiteX136" fmla="*/ 6484883 w 7094483"/>
                      <a:gd name="connsiteY136" fmla="*/ 420533 h 5234271"/>
                      <a:gd name="connsiteX137" fmla="*/ 6516414 w 7094483"/>
                      <a:gd name="connsiteY137" fmla="*/ 389002 h 5234271"/>
                      <a:gd name="connsiteX138" fmla="*/ 6547945 w 7094483"/>
                      <a:gd name="connsiteY138" fmla="*/ 367981 h 5234271"/>
                      <a:gd name="connsiteX139" fmla="*/ 6579476 w 7094483"/>
                      <a:gd name="connsiteY139" fmla="*/ 336450 h 5234271"/>
                      <a:gd name="connsiteX140" fmla="*/ 6611007 w 7094483"/>
                      <a:gd name="connsiteY140" fmla="*/ 315429 h 5234271"/>
                      <a:gd name="connsiteX141" fmla="*/ 6695090 w 7094483"/>
                      <a:gd name="connsiteY141" fmla="*/ 220836 h 5234271"/>
                      <a:gd name="connsiteX142" fmla="*/ 6726621 w 7094483"/>
                      <a:gd name="connsiteY142" fmla="*/ 157774 h 5234271"/>
                      <a:gd name="connsiteX143" fmla="*/ 6737131 w 7094483"/>
                      <a:gd name="connsiteY143" fmla="*/ 126243 h 5234271"/>
                      <a:gd name="connsiteX144" fmla="*/ 6747642 w 7094483"/>
                      <a:gd name="connsiteY144" fmla="*/ 42160 h 5234271"/>
                      <a:gd name="connsiteX145" fmla="*/ 6768662 w 7094483"/>
                      <a:gd name="connsiteY145" fmla="*/ 10629 h 5234271"/>
                      <a:gd name="connsiteX146" fmla="*/ 6873766 w 7094483"/>
                      <a:gd name="connsiteY146" fmla="*/ 10629 h 5234271"/>
                      <a:gd name="connsiteX147" fmla="*/ 7020911 w 7094483"/>
                      <a:gd name="connsiteY147" fmla="*/ 21140 h 5234271"/>
                      <a:gd name="connsiteX148" fmla="*/ 7062952 w 7094483"/>
                      <a:gd name="connsiteY148" fmla="*/ 147264 h 5234271"/>
                      <a:gd name="connsiteX149" fmla="*/ 7073462 w 7094483"/>
                      <a:gd name="connsiteY149" fmla="*/ 178795 h 5234271"/>
                      <a:gd name="connsiteX150" fmla="*/ 7094483 w 7094483"/>
                      <a:gd name="connsiteY150" fmla="*/ 210326 h 5234271"/>
                      <a:gd name="connsiteX151" fmla="*/ 7083973 w 7094483"/>
                      <a:gd name="connsiteY151" fmla="*/ 410022 h 5234271"/>
                      <a:gd name="connsiteX152" fmla="*/ 7052442 w 7094483"/>
                      <a:gd name="connsiteY152" fmla="*/ 473084 h 5234271"/>
                      <a:gd name="connsiteX153" fmla="*/ 7020911 w 7094483"/>
                      <a:gd name="connsiteY153" fmla="*/ 578188 h 5234271"/>
                      <a:gd name="connsiteX154" fmla="*/ 7010400 w 7094483"/>
                      <a:gd name="connsiteY154" fmla="*/ 714822 h 5234271"/>
                      <a:gd name="connsiteX155" fmla="*/ 6989380 w 7094483"/>
                      <a:gd name="connsiteY155" fmla="*/ 777884 h 5234271"/>
                      <a:gd name="connsiteX156" fmla="*/ 6968359 w 7094483"/>
                      <a:gd name="connsiteY156" fmla="*/ 840947 h 5234271"/>
                      <a:gd name="connsiteX157" fmla="*/ 6957849 w 7094483"/>
                      <a:gd name="connsiteY157" fmla="*/ 872478 h 5234271"/>
                      <a:gd name="connsiteX158" fmla="*/ 6947338 w 7094483"/>
                      <a:gd name="connsiteY158" fmla="*/ 914519 h 5234271"/>
                      <a:gd name="connsiteX159" fmla="*/ 6936828 w 7094483"/>
                      <a:gd name="connsiteY159" fmla="*/ 977581 h 5234271"/>
                      <a:gd name="connsiteX160" fmla="*/ 6915807 w 7094483"/>
                      <a:gd name="connsiteY160" fmla="*/ 1009112 h 5234271"/>
                      <a:gd name="connsiteX161" fmla="*/ 6884276 w 7094483"/>
                      <a:gd name="connsiteY161" fmla="*/ 1072174 h 5234271"/>
                      <a:gd name="connsiteX162" fmla="*/ 6842235 w 7094483"/>
                      <a:gd name="connsiteY162" fmla="*/ 1135236 h 5234271"/>
                      <a:gd name="connsiteX163" fmla="*/ 6800193 w 7094483"/>
                      <a:gd name="connsiteY163" fmla="*/ 1229829 h 5234271"/>
                      <a:gd name="connsiteX164" fmla="*/ 6768662 w 7094483"/>
                      <a:gd name="connsiteY164" fmla="*/ 1261360 h 5234271"/>
                      <a:gd name="connsiteX165" fmla="*/ 6695090 w 7094483"/>
                      <a:gd name="connsiteY165" fmla="*/ 1345443 h 5234271"/>
                      <a:gd name="connsiteX166" fmla="*/ 6621517 w 7094483"/>
                      <a:gd name="connsiteY166" fmla="*/ 1419016 h 5234271"/>
                      <a:gd name="connsiteX167" fmla="*/ 6589986 w 7094483"/>
                      <a:gd name="connsiteY167" fmla="*/ 1440036 h 5234271"/>
                      <a:gd name="connsiteX168" fmla="*/ 6537435 w 7094483"/>
                      <a:gd name="connsiteY168" fmla="*/ 1503098 h 5234271"/>
                      <a:gd name="connsiteX169" fmla="*/ 6474373 w 7094483"/>
                      <a:gd name="connsiteY169" fmla="*/ 1545140 h 5234271"/>
                      <a:gd name="connsiteX170" fmla="*/ 6442842 w 7094483"/>
                      <a:gd name="connsiteY170" fmla="*/ 1576671 h 5234271"/>
                      <a:gd name="connsiteX171" fmla="*/ 6337738 w 7094483"/>
                      <a:gd name="connsiteY171" fmla="*/ 1639733 h 5234271"/>
                      <a:gd name="connsiteX172" fmla="*/ 6274676 w 7094483"/>
                      <a:gd name="connsiteY172" fmla="*/ 1671264 h 5234271"/>
                      <a:gd name="connsiteX173" fmla="*/ 6253655 w 7094483"/>
                      <a:gd name="connsiteY173" fmla="*/ 1702795 h 5234271"/>
                      <a:gd name="connsiteX174" fmla="*/ 6190593 w 7094483"/>
                      <a:gd name="connsiteY174" fmla="*/ 1744836 h 5234271"/>
                      <a:gd name="connsiteX175" fmla="*/ 6127531 w 7094483"/>
                      <a:gd name="connsiteY175" fmla="*/ 1786878 h 5234271"/>
                      <a:gd name="connsiteX176" fmla="*/ 6096000 w 7094483"/>
                      <a:gd name="connsiteY176" fmla="*/ 1807898 h 5234271"/>
                      <a:gd name="connsiteX177" fmla="*/ 6064469 w 7094483"/>
                      <a:gd name="connsiteY177" fmla="*/ 1839429 h 5234271"/>
                      <a:gd name="connsiteX178" fmla="*/ 6043449 w 7094483"/>
                      <a:gd name="connsiteY178" fmla="*/ 1870960 h 5234271"/>
                      <a:gd name="connsiteX179" fmla="*/ 6001407 w 7094483"/>
                      <a:gd name="connsiteY179" fmla="*/ 1881471 h 5234271"/>
                      <a:gd name="connsiteX180" fmla="*/ 5927835 w 7094483"/>
                      <a:gd name="connsiteY180" fmla="*/ 1965553 h 5234271"/>
                      <a:gd name="connsiteX181" fmla="*/ 5906814 w 7094483"/>
                      <a:gd name="connsiteY181" fmla="*/ 1997084 h 5234271"/>
                      <a:gd name="connsiteX182" fmla="*/ 5875283 w 7094483"/>
                      <a:gd name="connsiteY182" fmla="*/ 2007595 h 5234271"/>
                      <a:gd name="connsiteX183" fmla="*/ 5843752 w 7094483"/>
                      <a:gd name="connsiteY183" fmla="*/ 2028616 h 5234271"/>
                      <a:gd name="connsiteX184" fmla="*/ 5728138 w 7094483"/>
                      <a:gd name="connsiteY184" fmla="*/ 2049636 h 5234271"/>
                      <a:gd name="connsiteX185" fmla="*/ 5665076 w 7094483"/>
                      <a:gd name="connsiteY185" fmla="*/ 2070657 h 5234271"/>
                      <a:gd name="connsiteX186" fmla="*/ 5602014 w 7094483"/>
                      <a:gd name="connsiteY186" fmla="*/ 2133719 h 5234271"/>
                      <a:gd name="connsiteX187" fmla="*/ 5549462 w 7094483"/>
                      <a:gd name="connsiteY187" fmla="*/ 2186271 h 5234271"/>
                      <a:gd name="connsiteX188" fmla="*/ 5496911 w 7094483"/>
                      <a:gd name="connsiteY188" fmla="*/ 2249333 h 5234271"/>
                      <a:gd name="connsiteX189" fmla="*/ 5433849 w 7094483"/>
                      <a:gd name="connsiteY189" fmla="*/ 2291374 h 5234271"/>
                      <a:gd name="connsiteX190" fmla="*/ 5402317 w 7094483"/>
                      <a:gd name="connsiteY190" fmla="*/ 2322905 h 5234271"/>
                      <a:gd name="connsiteX191" fmla="*/ 5339255 w 7094483"/>
                      <a:gd name="connsiteY191" fmla="*/ 2364947 h 5234271"/>
                      <a:gd name="connsiteX192" fmla="*/ 5255173 w 7094483"/>
                      <a:gd name="connsiteY192" fmla="*/ 2459540 h 5234271"/>
                      <a:gd name="connsiteX193" fmla="*/ 5223642 w 7094483"/>
                      <a:gd name="connsiteY193" fmla="*/ 2491071 h 5234271"/>
                      <a:gd name="connsiteX194" fmla="*/ 5192111 w 7094483"/>
                      <a:gd name="connsiteY194" fmla="*/ 2512091 h 5234271"/>
                      <a:gd name="connsiteX195" fmla="*/ 5160580 w 7094483"/>
                      <a:gd name="connsiteY195" fmla="*/ 2543622 h 5234271"/>
                      <a:gd name="connsiteX196" fmla="*/ 5139559 w 7094483"/>
                      <a:gd name="connsiteY196" fmla="*/ 2575153 h 5234271"/>
                      <a:gd name="connsiteX197" fmla="*/ 5076497 w 7094483"/>
                      <a:gd name="connsiteY197" fmla="*/ 2617195 h 5234271"/>
                      <a:gd name="connsiteX198" fmla="*/ 4981904 w 7094483"/>
                      <a:gd name="connsiteY198" fmla="*/ 2701278 h 5234271"/>
                      <a:gd name="connsiteX199" fmla="*/ 4929352 w 7094483"/>
                      <a:gd name="connsiteY199" fmla="*/ 2743319 h 5234271"/>
                      <a:gd name="connsiteX200" fmla="*/ 4908331 w 7094483"/>
                      <a:gd name="connsiteY200" fmla="*/ 2774850 h 5234271"/>
                      <a:gd name="connsiteX201" fmla="*/ 4845269 w 7094483"/>
                      <a:gd name="connsiteY201" fmla="*/ 2816891 h 5234271"/>
                      <a:gd name="connsiteX202" fmla="*/ 4771697 w 7094483"/>
                      <a:gd name="connsiteY202" fmla="*/ 2900974 h 5234271"/>
                      <a:gd name="connsiteX203" fmla="*/ 4508938 w 7094483"/>
                      <a:gd name="connsiteY203" fmla="*/ 2900974 h 5234271"/>
                      <a:gd name="connsiteX204" fmla="*/ 4477407 w 7094483"/>
                      <a:gd name="connsiteY204" fmla="*/ 2932505 h 5234271"/>
                      <a:gd name="connsiteX205" fmla="*/ 4445876 w 7094483"/>
                      <a:gd name="connsiteY205" fmla="*/ 2953526 h 5234271"/>
                      <a:gd name="connsiteX206" fmla="*/ 4340773 w 7094483"/>
                      <a:gd name="connsiteY206" fmla="*/ 2985057 h 5234271"/>
                      <a:gd name="connsiteX207" fmla="*/ 4309242 w 7094483"/>
                      <a:gd name="connsiteY207" fmla="*/ 2995567 h 5234271"/>
                      <a:gd name="connsiteX208" fmla="*/ 4277711 w 7094483"/>
                      <a:gd name="connsiteY208" fmla="*/ 3027098 h 5234271"/>
                      <a:gd name="connsiteX209" fmla="*/ 4246180 w 7094483"/>
                      <a:gd name="connsiteY209" fmla="*/ 3048119 h 5234271"/>
                      <a:gd name="connsiteX210" fmla="*/ 4225159 w 7094483"/>
                      <a:gd name="connsiteY210" fmla="*/ 3079650 h 5234271"/>
                      <a:gd name="connsiteX211" fmla="*/ 4193628 w 7094483"/>
                      <a:gd name="connsiteY211" fmla="*/ 3100671 h 5234271"/>
                      <a:gd name="connsiteX212" fmla="*/ 4099035 w 7094483"/>
                      <a:gd name="connsiteY212" fmla="*/ 3174243 h 5234271"/>
                      <a:gd name="connsiteX213" fmla="*/ 4067504 w 7094483"/>
                      <a:gd name="connsiteY213" fmla="*/ 3195264 h 5234271"/>
                      <a:gd name="connsiteX214" fmla="*/ 4004442 w 7094483"/>
                      <a:gd name="connsiteY214" fmla="*/ 3216284 h 5234271"/>
                      <a:gd name="connsiteX215" fmla="*/ 3972911 w 7094483"/>
                      <a:gd name="connsiteY215" fmla="*/ 3226795 h 5234271"/>
                      <a:gd name="connsiteX216" fmla="*/ 3909849 w 7094483"/>
                      <a:gd name="connsiteY216" fmla="*/ 3237305 h 5234271"/>
                      <a:gd name="connsiteX217" fmla="*/ 3815255 w 7094483"/>
                      <a:gd name="connsiteY217" fmla="*/ 3268836 h 5234271"/>
                      <a:gd name="connsiteX218" fmla="*/ 3783724 w 7094483"/>
                      <a:gd name="connsiteY218" fmla="*/ 3279347 h 5234271"/>
                      <a:gd name="connsiteX219" fmla="*/ 3752193 w 7094483"/>
                      <a:gd name="connsiteY219" fmla="*/ 3300367 h 5234271"/>
                      <a:gd name="connsiteX220" fmla="*/ 3731173 w 7094483"/>
                      <a:gd name="connsiteY220" fmla="*/ 3363429 h 5234271"/>
                      <a:gd name="connsiteX221" fmla="*/ 3636580 w 7094483"/>
                      <a:gd name="connsiteY221" fmla="*/ 3415981 h 5234271"/>
                      <a:gd name="connsiteX222" fmla="*/ 3584028 w 7094483"/>
                      <a:gd name="connsiteY222" fmla="*/ 3468533 h 5234271"/>
                      <a:gd name="connsiteX223" fmla="*/ 3541986 w 7094483"/>
                      <a:gd name="connsiteY223" fmla="*/ 3563126 h 5234271"/>
                      <a:gd name="connsiteX224" fmla="*/ 3478924 w 7094483"/>
                      <a:gd name="connsiteY224" fmla="*/ 3584147 h 5234271"/>
                      <a:gd name="connsiteX225" fmla="*/ 3447393 w 7094483"/>
                      <a:gd name="connsiteY225" fmla="*/ 3594657 h 5234271"/>
                      <a:gd name="connsiteX226" fmla="*/ 3415862 w 7094483"/>
                      <a:gd name="connsiteY226" fmla="*/ 3615678 h 5234271"/>
                      <a:gd name="connsiteX227" fmla="*/ 3384331 w 7094483"/>
                      <a:gd name="connsiteY227" fmla="*/ 3626188 h 5234271"/>
                      <a:gd name="connsiteX228" fmla="*/ 3373821 w 7094483"/>
                      <a:gd name="connsiteY228" fmla="*/ 3657719 h 5234271"/>
                      <a:gd name="connsiteX229" fmla="*/ 3363311 w 7094483"/>
                      <a:gd name="connsiteY229" fmla="*/ 3783843 h 5234271"/>
                      <a:gd name="connsiteX230" fmla="*/ 3331780 w 7094483"/>
                      <a:gd name="connsiteY230" fmla="*/ 3794353 h 5234271"/>
                      <a:gd name="connsiteX231" fmla="*/ 3300249 w 7094483"/>
                      <a:gd name="connsiteY231" fmla="*/ 3815374 h 5234271"/>
                      <a:gd name="connsiteX232" fmla="*/ 3153104 w 7094483"/>
                      <a:gd name="connsiteY232" fmla="*/ 3836395 h 5234271"/>
                      <a:gd name="connsiteX233" fmla="*/ 3090042 w 7094483"/>
                      <a:gd name="connsiteY233" fmla="*/ 3878436 h 5234271"/>
                      <a:gd name="connsiteX234" fmla="*/ 2995449 w 7094483"/>
                      <a:gd name="connsiteY234" fmla="*/ 3899457 h 5234271"/>
                      <a:gd name="connsiteX235" fmla="*/ 2932386 w 7094483"/>
                      <a:gd name="connsiteY235" fmla="*/ 3952009 h 5234271"/>
                      <a:gd name="connsiteX236" fmla="*/ 2869324 w 7094483"/>
                      <a:gd name="connsiteY236" fmla="*/ 3983540 h 5234271"/>
                      <a:gd name="connsiteX237" fmla="*/ 2806262 w 7094483"/>
                      <a:gd name="connsiteY237" fmla="*/ 4015071 h 5234271"/>
                      <a:gd name="connsiteX238" fmla="*/ 2764221 w 7094483"/>
                      <a:gd name="connsiteY238" fmla="*/ 4057112 h 5234271"/>
                      <a:gd name="connsiteX239" fmla="*/ 2743200 w 7094483"/>
                      <a:gd name="connsiteY239" fmla="*/ 4088643 h 5234271"/>
                      <a:gd name="connsiteX240" fmla="*/ 2711669 w 7094483"/>
                      <a:gd name="connsiteY240" fmla="*/ 4109664 h 5234271"/>
                      <a:gd name="connsiteX241" fmla="*/ 2617076 w 7094483"/>
                      <a:gd name="connsiteY241" fmla="*/ 4183236 h 5234271"/>
                      <a:gd name="connsiteX242" fmla="*/ 2585545 w 7094483"/>
                      <a:gd name="connsiteY242" fmla="*/ 4214767 h 5234271"/>
                      <a:gd name="connsiteX243" fmla="*/ 2522483 w 7094483"/>
                      <a:gd name="connsiteY243" fmla="*/ 4235788 h 5234271"/>
                      <a:gd name="connsiteX244" fmla="*/ 2459421 w 7094483"/>
                      <a:gd name="connsiteY244" fmla="*/ 4277829 h 5234271"/>
                      <a:gd name="connsiteX245" fmla="*/ 2396359 w 7094483"/>
                      <a:gd name="connsiteY245" fmla="*/ 4330381 h 5234271"/>
                      <a:gd name="connsiteX246" fmla="*/ 2375338 w 7094483"/>
                      <a:gd name="connsiteY246" fmla="*/ 4361912 h 5234271"/>
                      <a:gd name="connsiteX247" fmla="*/ 2270235 w 7094483"/>
                      <a:gd name="connsiteY247" fmla="*/ 4414464 h 5234271"/>
                      <a:gd name="connsiteX248" fmla="*/ 2217683 w 7094483"/>
                      <a:gd name="connsiteY248" fmla="*/ 4424974 h 5234271"/>
                      <a:gd name="connsiteX249" fmla="*/ 2154621 w 7094483"/>
                      <a:gd name="connsiteY249" fmla="*/ 4445995 h 5234271"/>
                      <a:gd name="connsiteX250" fmla="*/ 2091559 w 7094483"/>
                      <a:gd name="connsiteY250" fmla="*/ 4488036 h 5234271"/>
                      <a:gd name="connsiteX251" fmla="*/ 2028497 w 7094483"/>
                      <a:gd name="connsiteY251" fmla="*/ 4519567 h 5234271"/>
                      <a:gd name="connsiteX252" fmla="*/ 1933904 w 7094483"/>
                      <a:gd name="connsiteY252" fmla="*/ 4572119 h 5234271"/>
                      <a:gd name="connsiteX253" fmla="*/ 1723697 w 7094483"/>
                      <a:gd name="connsiteY253" fmla="*/ 4603650 h 5234271"/>
                      <a:gd name="connsiteX254" fmla="*/ 1713186 w 7094483"/>
                      <a:gd name="connsiteY254" fmla="*/ 4635181 h 5234271"/>
                      <a:gd name="connsiteX255" fmla="*/ 1650124 w 7094483"/>
                      <a:gd name="connsiteY255" fmla="*/ 4687733 h 5234271"/>
                      <a:gd name="connsiteX256" fmla="*/ 1618593 w 7094483"/>
                      <a:gd name="connsiteY256" fmla="*/ 4719264 h 5234271"/>
                      <a:gd name="connsiteX257" fmla="*/ 1555531 w 7094483"/>
                      <a:gd name="connsiteY257" fmla="*/ 4740284 h 5234271"/>
                      <a:gd name="connsiteX258" fmla="*/ 1524000 w 7094483"/>
                      <a:gd name="connsiteY258" fmla="*/ 4750795 h 5234271"/>
                      <a:gd name="connsiteX259" fmla="*/ 1460938 w 7094483"/>
                      <a:gd name="connsiteY259" fmla="*/ 4792836 h 5234271"/>
                      <a:gd name="connsiteX260" fmla="*/ 1397876 w 7094483"/>
                      <a:gd name="connsiteY260" fmla="*/ 4834878 h 5234271"/>
                      <a:gd name="connsiteX261" fmla="*/ 1366345 w 7094483"/>
                      <a:gd name="connsiteY261" fmla="*/ 4845388 h 5234271"/>
                      <a:gd name="connsiteX262" fmla="*/ 1271752 w 7094483"/>
                      <a:gd name="connsiteY262" fmla="*/ 4866409 h 5234271"/>
                      <a:gd name="connsiteX263" fmla="*/ 1208690 w 7094483"/>
                      <a:gd name="connsiteY263" fmla="*/ 4876919 h 5234271"/>
                      <a:gd name="connsiteX264" fmla="*/ 1093076 w 7094483"/>
                      <a:gd name="connsiteY264" fmla="*/ 4908450 h 5234271"/>
                      <a:gd name="connsiteX265" fmla="*/ 1061545 w 7094483"/>
                      <a:gd name="connsiteY265" fmla="*/ 4929471 h 5234271"/>
                      <a:gd name="connsiteX266" fmla="*/ 998483 w 7094483"/>
                      <a:gd name="connsiteY266" fmla="*/ 4950491 h 5234271"/>
                      <a:gd name="connsiteX267" fmla="*/ 935421 w 7094483"/>
                      <a:gd name="connsiteY267" fmla="*/ 4982022 h 5234271"/>
                      <a:gd name="connsiteX268" fmla="*/ 872359 w 7094483"/>
                      <a:gd name="connsiteY268" fmla="*/ 5024064 h 5234271"/>
                      <a:gd name="connsiteX269" fmla="*/ 777766 w 7094483"/>
                      <a:gd name="connsiteY269" fmla="*/ 5034574 h 5234271"/>
                      <a:gd name="connsiteX270" fmla="*/ 756745 w 7094483"/>
                      <a:gd name="connsiteY270" fmla="*/ 5066105 h 5234271"/>
                      <a:gd name="connsiteX271" fmla="*/ 693683 w 7094483"/>
                      <a:gd name="connsiteY271" fmla="*/ 5097636 h 5234271"/>
                      <a:gd name="connsiteX272" fmla="*/ 493986 w 7094483"/>
                      <a:gd name="connsiteY272" fmla="*/ 5087126 h 5234271"/>
                      <a:gd name="connsiteX273" fmla="*/ 388883 w 7094483"/>
                      <a:gd name="connsiteY273" fmla="*/ 5097636 h 5234271"/>
                      <a:gd name="connsiteX274" fmla="*/ 325821 w 7094483"/>
                      <a:gd name="connsiteY274" fmla="*/ 5118657 h 5234271"/>
                      <a:gd name="connsiteX275" fmla="*/ 294290 w 7094483"/>
                      <a:gd name="connsiteY275" fmla="*/ 5139678 h 5234271"/>
                      <a:gd name="connsiteX276" fmla="*/ 252249 w 7094483"/>
                      <a:gd name="connsiteY276" fmla="*/ 5181719 h 5234271"/>
                      <a:gd name="connsiteX277" fmla="*/ 220717 w 7094483"/>
                      <a:gd name="connsiteY277" fmla="*/ 5202740 h 5234271"/>
                      <a:gd name="connsiteX278" fmla="*/ 94593 w 7094483"/>
                      <a:gd name="connsiteY278" fmla="*/ 5234271 h 5234271"/>
                      <a:gd name="connsiteX279" fmla="*/ 52552 w 7094483"/>
                      <a:gd name="connsiteY279" fmla="*/ 5171209 h 5234271"/>
                      <a:gd name="connsiteX280" fmla="*/ 63062 w 7094483"/>
                      <a:gd name="connsiteY280" fmla="*/ 5139678 h 5234271"/>
                      <a:gd name="connsiteX281" fmla="*/ 94593 w 7094483"/>
                      <a:gd name="connsiteY281" fmla="*/ 5118657 h 5234271"/>
                      <a:gd name="connsiteX282" fmla="*/ 94593 w 7094483"/>
                      <a:gd name="connsiteY282" fmla="*/ 5118657 h 5234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</a:cxnLst>
                    <a:rect l="l" t="t" r="r" b="b"/>
                    <a:pathLst>
                      <a:path w="7094483" h="5234271">
                        <a:moveTo>
                          <a:pt x="0" y="5181719"/>
                        </a:moveTo>
                        <a:lnTo>
                          <a:pt x="0" y="5181719"/>
                        </a:lnTo>
                        <a:cubicBezTo>
                          <a:pt x="24524" y="5160698"/>
                          <a:pt x="49564" y="5140265"/>
                          <a:pt x="73573" y="5118657"/>
                        </a:cubicBezTo>
                        <a:cubicBezTo>
                          <a:pt x="97720" y="5096924"/>
                          <a:pt x="106602" y="5079453"/>
                          <a:pt x="136635" y="5066105"/>
                        </a:cubicBezTo>
                        <a:cubicBezTo>
                          <a:pt x="156883" y="5057106"/>
                          <a:pt x="199697" y="5045084"/>
                          <a:pt x="199697" y="5045084"/>
                        </a:cubicBezTo>
                        <a:cubicBezTo>
                          <a:pt x="206704" y="5034574"/>
                          <a:pt x="211785" y="5022485"/>
                          <a:pt x="220717" y="5013553"/>
                        </a:cubicBezTo>
                        <a:cubicBezTo>
                          <a:pt x="241090" y="4993181"/>
                          <a:pt x="258138" y="4990570"/>
                          <a:pt x="283780" y="4982022"/>
                        </a:cubicBezTo>
                        <a:cubicBezTo>
                          <a:pt x="290787" y="4971512"/>
                          <a:pt x="295868" y="4959423"/>
                          <a:pt x="304800" y="4950491"/>
                        </a:cubicBezTo>
                        <a:cubicBezTo>
                          <a:pt x="325173" y="4930118"/>
                          <a:pt x="342219" y="4927508"/>
                          <a:pt x="367862" y="4918960"/>
                        </a:cubicBezTo>
                        <a:cubicBezTo>
                          <a:pt x="378372" y="4908450"/>
                          <a:pt x="387974" y="4896945"/>
                          <a:pt x="399393" y="4887429"/>
                        </a:cubicBezTo>
                        <a:cubicBezTo>
                          <a:pt x="409097" y="4879342"/>
                          <a:pt x="421992" y="4875341"/>
                          <a:pt x="430924" y="4866409"/>
                        </a:cubicBezTo>
                        <a:cubicBezTo>
                          <a:pt x="500997" y="4796337"/>
                          <a:pt x="399389" y="4869916"/>
                          <a:pt x="483476" y="4813857"/>
                        </a:cubicBezTo>
                        <a:cubicBezTo>
                          <a:pt x="490483" y="4803347"/>
                          <a:pt x="495565" y="4791258"/>
                          <a:pt x="504497" y="4782326"/>
                        </a:cubicBezTo>
                        <a:cubicBezTo>
                          <a:pt x="513429" y="4773394"/>
                          <a:pt x="528137" y="4771169"/>
                          <a:pt x="536028" y="4761305"/>
                        </a:cubicBezTo>
                        <a:cubicBezTo>
                          <a:pt x="542949" y="4752654"/>
                          <a:pt x="541583" y="4739683"/>
                          <a:pt x="546538" y="4729774"/>
                        </a:cubicBezTo>
                        <a:cubicBezTo>
                          <a:pt x="552187" y="4718476"/>
                          <a:pt x="560552" y="4708753"/>
                          <a:pt x="567559" y="4698243"/>
                        </a:cubicBezTo>
                        <a:cubicBezTo>
                          <a:pt x="571062" y="4687733"/>
                          <a:pt x="571924" y="4675930"/>
                          <a:pt x="578069" y="4666712"/>
                        </a:cubicBezTo>
                        <a:cubicBezTo>
                          <a:pt x="586314" y="4654344"/>
                          <a:pt x="598181" y="4644697"/>
                          <a:pt x="609600" y="4635181"/>
                        </a:cubicBezTo>
                        <a:cubicBezTo>
                          <a:pt x="631886" y="4616609"/>
                          <a:pt x="657469" y="4605991"/>
                          <a:pt x="683173" y="4593140"/>
                        </a:cubicBezTo>
                        <a:cubicBezTo>
                          <a:pt x="717774" y="4558539"/>
                          <a:pt x="727483" y="4544708"/>
                          <a:pt x="777766" y="4519567"/>
                        </a:cubicBezTo>
                        <a:cubicBezTo>
                          <a:pt x="791780" y="4512560"/>
                          <a:pt x="806372" y="4506608"/>
                          <a:pt x="819807" y="4498547"/>
                        </a:cubicBezTo>
                        <a:cubicBezTo>
                          <a:pt x="841471" y="4485549"/>
                          <a:pt x="861848" y="4470519"/>
                          <a:pt x="882869" y="4456505"/>
                        </a:cubicBezTo>
                        <a:cubicBezTo>
                          <a:pt x="893379" y="4449498"/>
                          <a:pt x="902416" y="4439478"/>
                          <a:pt x="914400" y="4435484"/>
                        </a:cubicBezTo>
                        <a:lnTo>
                          <a:pt x="1008993" y="4403953"/>
                        </a:lnTo>
                        <a:lnTo>
                          <a:pt x="1040524" y="4393443"/>
                        </a:lnTo>
                        <a:lnTo>
                          <a:pt x="1072055" y="4382933"/>
                        </a:lnTo>
                        <a:cubicBezTo>
                          <a:pt x="1093076" y="4368919"/>
                          <a:pt x="1117252" y="4358755"/>
                          <a:pt x="1135117" y="4340891"/>
                        </a:cubicBezTo>
                        <a:cubicBezTo>
                          <a:pt x="1162323" y="4313686"/>
                          <a:pt x="1191997" y="4279891"/>
                          <a:pt x="1229711" y="4267319"/>
                        </a:cubicBezTo>
                        <a:cubicBezTo>
                          <a:pt x="1309720" y="4240649"/>
                          <a:pt x="1271046" y="4250643"/>
                          <a:pt x="1345324" y="4235788"/>
                        </a:cubicBezTo>
                        <a:cubicBezTo>
                          <a:pt x="1435688" y="4175544"/>
                          <a:pt x="1321357" y="4247772"/>
                          <a:pt x="1408386" y="4204257"/>
                        </a:cubicBezTo>
                        <a:cubicBezTo>
                          <a:pt x="1419684" y="4198608"/>
                          <a:pt x="1428374" y="4188366"/>
                          <a:pt x="1439917" y="4183236"/>
                        </a:cubicBezTo>
                        <a:cubicBezTo>
                          <a:pt x="1460165" y="4174237"/>
                          <a:pt x="1481959" y="4169223"/>
                          <a:pt x="1502980" y="4162216"/>
                        </a:cubicBezTo>
                        <a:cubicBezTo>
                          <a:pt x="1513490" y="4158713"/>
                          <a:pt x="1525293" y="4157850"/>
                          <a:pt x="1534511" y="4151705"/>
                        </a:cubicBezTo>
                        <a:cubicBezTo>
                          <a:pt x="1693888" y="4045455"/>
                          <a:pt x="1530319" y="4160455"/>
                          <a:pt x="1629104" y="4078133"/>
                        </a:cubicBezTo>
                        <a:cubicBezTo>
                          <a:pt x="1638808" y="4070046"/>
                          <a:pt x="1650931" y="4065199"/>
                          <a:pt x="1660635" y="4057112"/>
                        </a:cubicBezTo>
                        <a:cubicBezTo>
                          <a:pt x="1672054" y="4047596"/>
                          <a:pt x="1680747" y="4035097"/>
                          <a:pt x="1692166" y="4025581"/>
                        </a:cubicBezTo>
                        <a:cubicBezTo>
                          <a:pt x="1701870" y="4017494"/>
                          <a:pt x="1713993" y="4012647"/>
                          <a:pt x="1723697" y="4004560"/>
                        </a:cubicBezTo>
                        <a:cubicBezTo>
                          <a:pt x="1751986" y="3980986"/>
                          <a:pt x="1753206" y="3966921"/>
                          <a:pt x="1786759" y="3952009"/>
                        </a:cubicBezTo>
                        <a:cubicBezTo>
                          <a:pt x="1807007" y="3943010"/>
                          <a:pt x="1849821" y="3930988"/>
                          <a:pt x="1849821" y="3930988"/>
                        </a:cubicBezTo>
                        <a:cubicBezTo>
                          <a:pt x="1860331" y="3923981"/>
                          <a:pt x="1870054" y="3915616"/>
                          <a:pt x="1881352" y="3909967"/>
                        </a:cubicBezTo>
                        <a:cubicBezTo>
                          <a:pt x="1891261" y="3905012"/>
                          <a:pt x="1904232" y="3906378"/>
                          <a:pt x="1912883" y="3899457"/>
                        </a:cubicBezTo>
                        <a:cubicBezTo>
                          <a:pt x="1980799" y="3845125"/>
                          <a:pt x="1886181" y="3883833"/>
                          <a:pt x="1965435" y="3857416"/>
                        </a:cubicBezTo>
                        <a:cubicBezTo>
                          <a:pt x="1985238" y="3837612"/>
                          <a:pt x="2002155" y="3816571"/>
                          <a:pt x="2028497" y="3804864"/>
                        </a:cubicBezTo>
                        <a:cubicBezTo>
                          <a:pt x="2048745" y="3795865"/>
                          <a:pt x="2091559" y="3783843"/>
                          <a:pt x="2091559" y="3783843"/>
                        </a:cubicBezTo>
                        <a:cubicBezTo>
                          <a:pt x="2112580" y="3769829"/>
                          <a:pt x="2136757" y="3759666"/>
                          <a:pt x="2154621" y="3741802"/>
                        </a:cubicBezTo>
                        <a:cubicBezTo>
                          <a:pt x="2165131" y="3731292"/>
                          <a:pt x="2173159" y="3717490"/>
                          <a:pt x="2186152" y="3710271"/>
                        </a:cubicBezTo>
                        <a:cubicBezTo>
                          <a:pt x="2205521" y="3699510"/>
                          <a:pt x="2249214" y="3689250"/>
                          <a:pt x="2249214" y="3689250"/>
                        </a:cubicBezTo>
                        <a:cubicBezTo>
                          <a:pt x="2333301" y="3633191"/>
                          <a:pt x="2231693" y="3706770"/>
                          <a:pt x="2301766" y="3636698"/>
                        </a:cubicBezTo>
                        <a:cubicBezTo>
                          <a:pt x="2310698" y="3627766"/>
                          <a:pt x="2322787" y="3622685"/>
                          <a:pt x="2333297" y="3615678"/>
                        </a:cubicBezTo>
                        <a:cubicBezTo>
                          <a:pt x="2353967" y="3584672"/>
                          <a:pt x="2355499" y="3577908"/>
                          <a:pt x="2385849" y="3552616"/>
                        </a:cubicBezTo>
                        <a:cubicBezTo>
                          <a:pt x="2395553" y="3544529"/>
                          <a:pt x="2407676" y="3539682"/>
                          <a:pt x="2417380" y="3531595"/>
                        </a:cubicBezTo>
                        <a:cubicBezTo>
                          <a:pt x="2428799" y="3522079"/>
                          <a:pt x="2435918" y="3507283"/>
                          <a:pt x="2448911" y="3500064"/>
                        </a:cubicBezTo>
                        <a:cubicBezTo>
                          <a:pt x="2468280" y="3489303"/>
                          <a:pt x="2511973" y="3479043"/>
                          <a:pt x="2511973" y="3479043"/>
                        </a:cubicBezTo>
                        <a:cubicBezTo>
                          <a:pt x="2522483" y="3468533"/>
                          <a:pt x="2531136" y="3455757"/>
                          <a:pt x="2543504" y="3447512"/>
                        </a:cubicBezTo>
                        <a:cubicBezTo>
                          <a:pt x="2552722" y="3441367"/>
                          <a:pt x="2565126" y="3441957"/>
                          <a:pt x="2575035" y="3437002"/>
                        </a:cubicBezTo>
                        <a:cubicBezTo>
                          <a:pt x="2586333" y="3431353"/>
                          <a:pt x="2596056" y="3422988"/>
                          <a:pt x="2606566" y="3415981"/>
                        </a:cubicBezTo>
                        <a:cubicBezTo>
                          <a:pt x="2645101" y="3358177"/>
                          <a:pt x="2606568" y="3407220"/>
                          <a:pt x="2659117" y="3363429"/>
                        </a:cubicBezTo>
                        <a:cubicBezTo>
                          <a:pt x="2670536" y="3353913"/>
                          <a:pt x="2679363" y="3341571"/>
                          <a:pt x="2690649" y="3331898"/>
                        </a:cubicBezTo>
                        <a:cubicBezTo>
                          <a:pt x="2717889" y="3308550"/>
                          <a:pt x="2768610" y="3276421"/>
                          <a:pt x="2795752" y="3258326"/>
                        </a:cubicBezTo>
                        <a:cubicBezTo>
                          <a:pt x="2806262" y="3251319"/>
                          <a:pt x="2818351" y="3246237"/>
                          <a:pt x="2827283" y="3237305"/>
                        </a:cubicBezTo>
                        <a:cubicBezTo>
                          <a:pt x="2837793" y="3226795"/>
                          <a:pt x="2846446" y="3214019"/>
                          <a:pt x="2858814" y="3205774"/>
                        </a:cubicBezTo>
                        <a:cubicBezTo>
                          <a:pt x="2868032" y="3199629"/>
                          <a:pt x="2879835" y="3198767"/>
                          <a:pt x="2890345" y="3195264"/>
                        </a:cubicBezTo>
                        <a:cubicBezTo>
                          <a:pt x="2900855" y="3184754"/>
                          <a:pt x="2910143" y="3172859"/>
                          <a:pt x="2921876" y="3163733"/>
                        </a:cubicBezTo>
                        <a:cubicBezTo>
                          <a:pt x="2941818" y="3148222"/>
                          <a:pt x="2967074" y="3139555"/>
                          <a:pt x="2984938" y="3121691"/>
                        </a:cubicBezTo>
                        <a:cubicBezTo>
                          <a:pt x="3005959" y="3100670"/>
                          <a:pt x="3023265" y="3075119"/>
                          <a:pt x="3048000" y="3058629"/>
                        </a:cubicBezTo>
                        <a:cubicBezTo>
                          <a:pt x="3069021" y="3044615"/>
                          <a:pt x="3093198" y="3034452"/>
                          <a:pt x="3111062" y="3016588"/>
                        </a:cubicBezTo>
                        <a:cubicBezTo>
                          <a:pt x="3150427" y="2977223"/>
                          <a:pt x="3128492" y="2989757"/>
                          <a:pt x="3174124" y="2974547"/>
                        </a:cubicBezTo>
                        <a:cubicBezTo>
                          <a:pt x="3184634" y="2967540"/>
                          <a:pt x="3194357" y="2959175"/>
                          <a:pt x="3205655" y="2953526"/>
                        </a:cubicBezTo>
                        <a:cubicBezTo>
                          <a:pt x="3215564" y="2948571"/>
                          <a:pt x="3227968" y="2949161"/>
                          <a:pt x="3237186" y="2943016"/>
                        </a:cubicBezTo>
                        <a:cubicBezTo>
                          <a:pt x="3288841" y="2908579"/>
                          <a:pt x="3250961" y="2918729"/>
                          <a:pt x="3289738" y="2879953"/>
                        </a:cubicBezTo>
                        <a:cubicBezTo>
                          <a:pt x="3298670" y="2871021"/>
                          <a:pt x="3310759" y="2865940"/>
                          <a:pt x="3321269" y="2858933"/>
                        </a:cubicBezTo>
                        <a:cubicBezTo>
                          <a:pt x="3324773" y="2848423"/>
                          <a:pt x="3324859" y="2836053"/>
                          <a:pt x="3331780" y="2827402"/>
                        </a:cubicBezTo>
                        <a:cubicBezTo>
                          <a:pt x="3339671" y="2817538"/>
                          <a:pt x="3353607" y="2814468"/>
                          <a:pt x="3363311" y="2806381"/>
                        </a:cubicBezTo>
                        <a:cubicBezTo>
                          <a:pt x="3444237" y="2738942"/>
                          <a:pt x="3348087" y="2806020"/>
                          <a:pt x="3426373" y="2753829"/>
                        </a:cubicBezTo>
                        <a:lnTo>
                          <a:pt x="3531476" y="2596174"/>
                        </a:lnTo>
                        <a:lnTo>
                          <a:pt x="3552497" y="2564643"/>
                        </a:lnTo>
                        <a:cubicBezTo>
                          <a:pt x="3559504" y="2554133"/>
                          <a:pt x="3563007" y="2540119"/>
                          <a:pt x="3573517" y="2533112"/>
                        </a:cubicBezTo>
                        <a:cubicBezTo>
                          <a:pt x="3604521" y="2512443"/>
                          <a:pt x="3611291" y="2510907"/>
                          <a:pt x="3636580" y="2480560"/>
                        </a:cubicBezTo>
                        <a:cubicBezTo>
                          <a:pt x="3644667" y="2470856"/>
                          <a:pt x="3648094" y="2457347"/>
                          <a:pt x="3657600" y="2449029"/>
                        </a:cubicBezTo>
                        <a:cubicBezTo>
                          <a:pt x="3676613" y="2432393"/>
                          <a:pt x="3699641" y="2421002"/>
                          <a:pt x="3720662" y="2406988"/>
                        </a:cubicBezTo>
                        <a:cubicBezTo>
                          <a:pt x="3731172" y="2399981"/>
                          <a:pt x="3740209" y="2389961"/>
                          <a:pt x="3752193" y="2385967"/>
                        </a:cubicBezTo>
                        <a:lnTo>
                          <a:pt x="3815255" y="2364947"/>
                        </a:lnTo>
                        <a:cubicBezTo>
                          <a:pt x="3852202" y="2309527"/>
                          <a:pt x="3814972" y="2350053"/>
                          <a:pt x="3878317" y="2322905"/>
                        </a:cubicBezTo>
                        <a:cubicBezTo>
                          <a:pt x="3889928" y="2317929"/>
                          <a:pt x="3898550" y="2307533"/>
                          <a:pt x="3909849" y="2301884"/>
                        </a:cubicBezTo>
                        <a:cubicBezTo>
                          <a:pt x="3919758" y="2296929"/>
                          <a:pt x="3930870" y="2294877"/>
                          <a:pt x="3941380" y="2291374"/>
                        </a:cubicBezTo>
                        <a:cubicBezTo>
                          <a:pt x="3951890" y="2284367"/>
                          <a:pt x="3961083" y="2274788"/>
                          <a:pt x="3972911" y="2270353"/>
                        </a:cubicBezTo>
                        <a:cubicBezTo>
                          <a:pt x="3989637" y="2264081"/>
                          <a:pt x="4008131" y="2264176"/>
                          <a:pt x="4025462" y="2259843"/>
                        </a:cubicBezTo>
                        <a:cubicBezTo>
                          <a:pt x="4036210" y="2257156"/>
                          <a:pt x="4046483" y="2252836"/>
                          <a:pt x="4056993" y="2249333"/>
                        </a:cubicBezTo>
                        <a:cubicBezTo>
                          <a:pt x="4135279" y="2197142"/>
                          <a:pt x="4039129" y="2264220"/>
                          <a:pt x="4120055" y="2196781"/>
                        </a:cubicBezTo>
                        <a:cubicBezTo>
                          <a:pt x="4129759" y="2188694"/>
                          <a:pt x="4141882" y="2183847"/>
                          <a:pt x="4151586" y="2175760"/>
                        </a:cubicBezTo>
                        <a:cubicBezTo>
                          <a:pt x="4204072" y="2132022"/>
                          <a:pt x="4159236" y="2152189"/>
                          <a:pt x="4214649" y="2133719"/>
                        </a:cubicBezTo>
                        <a:cubicBezTo>
                          <a:pt x="4264618" y="2100406"/>
                          <a:pt x="4234194" y="2116694"/>
                          <a:pt x="4309242" y="2091678"/>
                        </a:cubicBezTo>
                        <a:lnTo>
                          <a:pt x="4340773" y="2081167"/>
                        </a:lnTo>
                        <a:lnTo>
                          <a:pt x="4372304" y="2070657"/>
                        </a:lnTo>
                        <a:cubicBezTo>
                          <a:pt x="4382814" y="2060147"/>
                          <a:pt x="4392416" y="2048642"/>
                          <a:pt x="4403835" y="2039126"/>
                        </a:cubicBezTo>
                        <a:cubicBezTo>
                          <a:pt x="4413539" y="2031039"/>
                          <a:pt x="4426434" y="2027037"/>
                          <a:pt x="4435366" y="2018105"/>
                        </a:cubicBezTo>
                        <a:cubicBezTo>
                          <a:pt x="4484977" y="1968493"/>
                          <a:pt x="4432705" y="2006331"/>
                          <a:pt x="4466897" y="1955043"/>
                        </a:cubicBezTo>
                        <a:cubicBezTo>
                          <a:pt x="4489392" y="1921301"/>
                          <a:pt x="4496901" y="1924021"/>
                          <a:pt x="4529959" y="1913002"/>
                        </a:cubicBezTo>
                        <a:cubicBezTo>
                          <a:pt x="4587489" y="1932178"/>
                          <a:pt x="4562214" y="1928647"/>
                          <a:pt x="4656083" y="1913002"/>
                        </a:cubicBezTo>
                        <a:cubicBezTo>
                          <a:pt x="4667011" y="1911181"/>
                          <a:pt x="4677929" y="1907871"/>
                          <a:pt x="4687614" y="1902491"/>
                        </a:cubicBezTo>
                        <a:cubicBezTo>
                          <a:pt x="4709698" y="1890222"/>
                          <a:pt x="4726709" y="1868439"/>
                          <a:pt x="4750676" y="1860450"/>
                        </a:cubicBezTo>
                        <a:lnTo>
                          <a:pt x="4876800" y="1818409"/>
                        </a:lnTo>
                        <a:cubicBezTo>
                          <a:pt x="4887310" y="1814905"/>
                          <a:pt x="4899113" y="1814043"/>
                          <a:pt x="4908331" y="1807898"/>
                        </a:cubicBezTo>
                        <a:lnTo>
                          <a:pt x="4971393" y="1765857"/>
                        </a:lnTo>
                        <a:cubicBezTo>
                          <a:pt x="4981903" y="1758850"/>
                          <a:pt x="4993992" y="1753768"/>
                          <a:pt x="5002924" y="1744836"/>
                        </a:cubicBezTo>
                        <a:cubicBezTo>
                          <a:pt x="5013434" y="1734326"/>
                          <a:pt x="5022087" y="1721550"/>
                          <a:pt x="5034455" y="1713305"/>
                        </a:cubicBezTo>
                        <a:cubicBezTo>
                          <a:pt x="5043673" y="1707160"/>
                          <a:pt x="5055333" y="1705839"/>
                          <a:pt x="5065986" y="1702795"/>
                        </a:cubicBezTo>
                        <a:cubicBezTo>
                          <a:pt x="5177155" y="1671032"/>
                          <a:pt x="5021263" y="1721206"/>
                          <a:pt x="5171090" y="1671264"/>
                        </a:cubicBezTo>
                        <a:cubicBezTo>
                          <a:pt x="5181600" y="1667761"/>
                          <a:pt x="5193403" y="1666898"/>
                          <a:pt x="5202621" y="1660753"/>
                        </a:cubicBezTo>
                        <a:cubicBezTo>
                          <a:pt x="5276911" y="1611228"/>
                          <a:pt x="5184963" y="1673367"/>
                          <a:pt x="5276193" y="1608202"/>
                        </a:cubicBezTo>
                        <a:cubicBezTo>
                          <a:pt x="5309462" y="1584438"/>
                          <a:pt x="5315421" y="1585088"/>
                          <a:pt x="5349766" y="1555650"/>
                        </a:cubicBezTo>
                        <a:cubicBezTo>
                          <a:pt x="5389443" y="1521642"/>
                          <a:pt x="5365097" y="1524119"/>
                          <a:pt x="5391807" y="1524119"/>
                        </a:cubicBezTo>
                        <a:lnTo>
                          <a:pt x="5391807" y="1471567"/>
                        </a:lnTo>
                        <a:cubicBezTo>
                          <a:pt x="5416331" y="1450546"/>
                          <a:pt x="5443921" y="1432647"/>
                          <a:pt x="5465380" y="1408505"/>
                        </a:cubicBezTo>
                        <a:cubicBezTo>
                          <a:pt x="5472740" y="1400225"/>
                          <a:pt x="5468969" y="1385625"/>
                          <a:pt x="5475890" y="1376974"/>
                        </a:cubicBezTo>
                        <a:cubicBezTo>
                          <a:pt x="5490708" y="1358451"/>
                          <a:pt x="5518180" y="1352367"/>
                          <a:pt x="5538952" y="1345443"/>
                        </a:cubicBezTo>
                        <a:cubicBezTo>
                          <a:pt x="5559973" y="1324422"/>
                          <a:pt x="5585524" y="1307116"/>
                          <a:pt x="5602014" y="1282381"/>
                        </a:cubicBezTo>
                        <a:cubicBezTo>
                          <a:pt x="5630042" y="1240340"/>
                          <a:pt x="5612525" y="1257857"/>
                          <a:pt x="5654566" y="1229829"/>
                        </a:cubicBezTo>
                        <a:cubicBezTo>
                          <a:pt x="5673065" y="1174331"/>
                          <a:pt x="5658931" y="1207515"/>
                          <a:pt x="5707117" y="1135236"/>
                        </a:cubicBezTo>
                        <a:cubicBezTo>
                          <a:pt x="5714124" y="1124726"/>
                          <a:pt x="5717628" y="1110712"/>
                          <a:pt x="5728138" y="1103705"/>
                        </a:cubicBezTo>
                        <a:lnTo>
                          <a:pt x="5791200" y="1061664"/>
                        </a:lnTo>
                        <a:cubicBezTo>
                          <a:pt x="5801710" y="1054657"/>
                          <a:pt x="5813799" y="1049575"/>
                          <a:pt x="5822731" y="1040643"/>
                        </a:cubicBezTo>
                        <a:cubicBezTo>
                          <a:pt x="5833241" y="1030133"/>
                          <a:pt x="5842529" y="1018237"/>
                          <a:pt x="5854262" y="1009112"/>
                        </a:cubicBezTo>
                        <a:cubicBezTo>
                          <a:pt x="5874204" y="993602"/>
                          <a:pt x="5899460" y="984935"/>
                          <a:pt x="5917324" y="967071"/>
                        </a:cubicBezTo>
                        <a:cubicBezTo>
                          <a:pt x="6009442" y="874953"/>
                          <a:pt x="5896712" y="991806"/>
                          <a:pt x="5969876" y="904009"/>
                        </a:cubicBezTo>
                        <a:cubicBezTo>
                          <a:pt x="5995166" y="873662"/>
                          <a:pt x="6001935" y="872126"/>
                          <a:pt x="6032938" y="851457"/>
                        </a:cubicBezTo>
                        <a:cubicBezTo>
                          <a:pt x="6052960" y="791396"/>
                          <a:pt x="6026932" y="841449"/>
                          <a:pt x="6074980" y="809416"/>
                        </a:cubicBezTo>
                        <a:cubicBezTo>
                          <a:pt x="6153710" y="756929"/>
                          <a:pt x="6063069" y="792364"/>
                          <a:pt x="6138042" y="767374"/>
                        </a:cubicBezTo>
                        <a:cubicBezTo>
                          <a:pt x="6197597" y="678038"/>
                          <a:pt x="6099507" y="816419"/>
                          <a:pt x="6222124" y="693802"/>
                        </a:cubicBezTo>
                        <a:cubicBezTo>
                          <a:pt x="6232634" y="683292"/>
                          <a:pt x="6244139" y="673690"/>
                          <a:pt x="6253655" y="662271"/>
                        </a:cubicBezTo>
                        <a:cubicBezTo>
                          <a:pt x="6261742" y="652567"/>
                          <a:pt x="6264812" y="638631"/>
                          <a:pt x="6274676" y="630740"/>
                        </a:cubicBezTo>
                        <a:cubicBezTo>
                          <a:pt x="6283327" y="623819"/>
                          <a:pt x="6295697" y="623733"/>
                          <a:pt x="6306207" y="620229"/>
                        </a:cubicBezTo>
                        <a:cubicBezTo>
                          <a:pt x="6358398" y="541943"/>
                          <a:pt x="6291320" y="638093"/>
                          <a:pt x="6358759" y="557167"/>
                        </a:cubicBezTo>
                        <a:cubicBezTo>
                          <a:pt x="6366846" y="547463"/>
                          <a:pt x="6371693" y="535340"/>
                          <a:pt x="6379780" y="525636"/>
                        </a:cubicBezTo>
                        <a:cubicBezTo>
                          <a:pt x="6405070" y="495289"/>
                          <a:pt x="6411839" y="493753"/>
                          <a:pt x="6442842" y="473084"/>
                        </a:cubicBezTo>
                        <a:cubicBezTo>
                          <a:pt x="6446345" y="462574"/>
                          <a:pt x="6446431" y="450204"/>
                          <a:pt x="6453352" y="441553"/>
                        </a:cubicBezTo>
                        <a:cubicBezTo>
                          <a:pt x="6461243" y="431689"/>
                          <a:pt x="6475179" y="428620"/>
                          <a:pt x="6484883" y="420533"/>
                        </a:cubicBezTo>
                        <a:cubicBezTo>
                          <a:pt x="6496302" y="411017"/>
                          <a:pt x="6504995" y="398518"/>
                          <a:pt x="6516414" y="389002"/>
                        </a:cubicBezTo>
                        <a:cubicBezTo>
                          <a:pt x="6526118" y="380915"/>
                          <a:pt x="6538241" y="376068"/>
                          <a:pt x="6547945" y="367981"/>
                        </a:cubicBezTo>
                        <a:cubicBezTo>
                          <a:pt x="6559364" y="358465"/>
                          <a:pt x="6568057" y="345966"/>
                          <a:pt x="6579476" y="336450"/>
                        </a:cubicBezTo>
                        <a:cubicBezTo>
                          <a:pt x="6589180" y="328363"/>
                          <a:pt x="6601566" y="323821"/>
                          <a:pt x="6611007" y="315429"/>
                        </a:cubicBezTo>
                        <a:cubicBezTo>
                          <a:pt x="6669911" y="263070"/>
                          <a:pt x="6663141" y="268759"/>
                          <a:pt x="6695090" y="220836"/>
                        </a:cubicBezTo>
                        <a:cubicBezTo>
                          <a:pt x="6721507" y="141582"/>
                          <a:pt x="6685872" y="239272"/>
                          <a:pt x="6726621" y="157774"/>
                        </a:cubicBezTo>
                        <a:cubicBezTo>
                          <a:pt x="6731576" y="147865"/>
                          <a:pt x="6733628" y="136753"/>
                          <a:pt x="6737131" y="126243"/>
                        </a:cubicBezTo>
                        <a:cubicBezTo>
                          <a:pt x="6712117" y="51197"/>
                          <a:pt x="6697675" y="75472"/>
                          <a:pt x="6747642" y="42160"/>
                        </a:cubicBezTo>
                        <a:cubicBezTo>
                          <a:pt x="6754649" y="31650"/>
                          <a:pt x="6758798" y="18520"/>
                          <a:pt x="6768662" y="10629"/>
                        </a:cubicBezTo>
                        <a:cubicBezTo>
                          <a:pt x="6797018" y="-12056"/>
                          <a:pt x="6848879" y="8259"/>
                          <a:pt x="6873766" y="10629"/>
                        </a:cubicBezTo>
                        <a:cubicBezTo>
                          <a:pt x="6922718" y="15291"/>
                          <a:pt x="6971863" y="17636"/>
                          <a:pt x="7020911" y="21140"/>
                        </a:cubicBezTo>
                        <a:lnTo>
                          <a:pt x="7062952" y="147264"/>
                        </a:lnTo>
                        <a:cubicBezTo>
                          <a:pt x="7066455" y="157774"/>
                          <a:pt x="7067317" y="169577"/>
                          <a:pt x="7073462" y="178795"/>
                        </a:cubicBezTo>
                        <a:lnTo>
                          <a:pt x="7094483" y="210326"/>
                        </a:lnTo>
                        <a:cubicBezTo>
                          <a:pt x="7090980" y="276891"/>
                          <a:pt x="7090008" y="343638"/>
                          <a:pt x="7083973" y="410022"/>
                        </a:cubicBezTo>
                        <a:cubicBezTo>
                          <a:pt x="7080688" y="446159"/>
                          <a:pt x="7066814" y="440746"/>
                          <a:pt x="7052442" y="473084"/>
                        </a:cubicBezTo>
                        <a:cubicBezTo>
                          <a:pt x="7037819" y="505987"/>
                          <a:pt x="7029646" y="543246"/>
                          <a:pt x="7020911" y="578188"/>
                        </a:cubicBezTo>
                        <a:cubicBezTo>
                          <a:pt x="7017407" y="623733"/>
                          <a:pt x="7017524" y="669702"/>
                          <a:pt x="7010400" y="714822"/>
                        </a:cubicBezTo>
                        <a:cubicBezTo>
                          <a:pt x="7006944" y="736709"/>
                          <a:pt x="6996387" y="756863"/>
                          <a:pt x="6989380" y="777884"/>
                        </a:cubicBezTo>
                        <a:lnTo>
                          <a:pt x="6968359" y="840947"/>
                        </a:lnTo>
                        <a:cubicBezTo>
                          <a:pt x="6964856" y="851457"/>
                          <a:pt x="6960536" y="861730"/>
                          <a:pt x="6957849" y="872478"/>
                        </a:cubicBezTo>
                        <a:cubicBezTo>
                          <a:pt x="6954345" y="886492"/>
                          <a:pt x="6950171" y="900355"/>
                          <a:pt x="6947338" y="914519"/>
                        </a:cubicBezTo>
                        <a:cubicBezTo>
                          <a:pt x="6943159" y="935416"/>
                          <a:pt x="6943567" y="957364"/>
                          <a:pt x="6936828" y="977581"/>
                        </a:cubicBezTo>
                        <a:cubicBezTo>
                          <a:pt x="6932833" y="989565"/>
                          <a:pt x="6922814" y="998602"/>
                          <a:pt x="6915807" y="1009112"/>
                        </a:cubicBezTo>
                        <a:cubicBezTo>
                          <a:pt x="6889390" y="1088366"/>
                          <a:pt x="6925025" y="990676"/>
                          <a:pt x="6884276" y="1072174"/>
                        </a:cubicBezTo>
                        <a:cubicBezTo>
                          <a:pt x="6853854" y="1133018"/>
                          <a:pt x="6902009" y="1075462"/>
                          <a:pt x="6842235" y="1135236"/>
                        </a:cubicBezTo>
                        <a:cubicBezTo>
                          <a:pt x="6826958" y="1181067"/>
                          <a:pt x="6827953" y="1196517"/>
                          <a:pt x="6800193" y="1229829"/>
                        </a:cubicBezTo>
                        <a:cubicBezTo>
                          <a:pt x="6790677" y="1241248"/>
                          <a:pt x="6777787" y="1249627"/>
                          <a:pt x="6768662" y="1261360"/>
                        </a:cubicBezTo>
                        <a:cubicBezTo>
                          <a:pt x="6702635" y="1346252"/>
                          <a:pt x="6756131" y="1304748"/>
                          <a:pt x="6695090" y="1345443"/>
                        </a:cubicBezTo>
                        <a:cubicBezTo>
                          <a:pt x="6676591" y="1400941"/>
                          <a:pt x="6693798" y="1370829"/>
                          <a:pt x="6621517" y="1419016"/>
                        </a:cubicBezTo>
                        <a:lnTo>
                          <a:pt x="6589986" y="1440036"/>
                        </a:lnTo>
                        <a:cubicBezTo>
                          <a:pt x="6571301" y="1468065"/>
                          <a:pt x="6565449" y="1481309"/>
                          <a:pt x="6537435" y="1503098"/>
                        </a:cubicBezTo>
                        <a:cubicBezTo>
                          <a:pt x="6517493" y="1518609"/>
                          <a:pt x="6492237" y="1527276"/>
                          <a:pt x="6474373" y="1545140"/>
                        </a:cubicBezTo>
                        <a:cubicBezTo>
                          <a:pt x="6463863" y="1555650"/>
                          <a:pt x="6454575" y="1567546"/>
                          <a:pt x="6442842" y="1576671"/>
                        </a:cubicBezTo>
                        <a:cubicBezTo>
                          <a:pt x="6371647" y="1632044"/>
                          <a:pt x="6399335" y="1604535"/>
                          <a:pt x="6337738" y="1639733"/>
                        </a:cubicBezTo>
                        <a:cubicBezTo>
                          <a:pt x="6280689" y="1672332"/>
                          <a:pt x="6332487" y="1651993"/>
                          <a:pt x="6274676" y="1671264"/>
                        </a:cubicBezTo>
                        <a:cubicBezTo>
                          <a:pt x="6267669" y="1681774"/>
                          <a:pt x="6263162" y="1694477"/>
                          <a:pt x="6253655" y="1702795"/>
                        </a:cubicBezTo>
                        <a:cubicBezTo>
                          <a:pt x="6234642" y="1719431"/>
                          <a:pt x="6211614" y="1730822"/>
                          <a:pt x="6190593" y="1744836"/>
                        </a:cubicBezTo>
                        <a:lnTo>
                          <a:pt x="6127531" y="1786878"/>
                        </a:lnTo>
                        <a:cubicBezTo>
                          <a:pt x="6117021" y="1793885"/>
                          <a:pt x="6104932" y="1798966"/>
                          <a:pt x="6096000" y="1807898"/>
                        </a:cubicBezTo>
                        <a:cubicBezTo>
                          <a:pt x="6085490" y="1818408"/>
                          <a:pt x="6073985" y="1828010"/>
                          <a:pt x="6064469" y="1839429"/>
                        </a:cubicBezTo>
                        <a:cubicBezTo>
                          <a:pt x="6056382" y="1849133"/>
                          <a:pt x="6053959" y="1863953"/>
                          <a:pt x="6043449" y="1870960"/>
                        </a:cubicBezTo>
                        <a:cubicBezTo>
                          <a:pt x="6031430" y="1878973"/>
                          <a:pt x="6015421" y="1877967"/>
                          <a:pt x="6001407" y="1881471"/>
                        </a:cubicBezTo>
                        <a:cubicBezTo>
                          <a:pt x="5952359" y="1955043"/>
                          <a:pt x="5980387" y="1930520"/>
                          <a:pt x="5927835" y="1965553"/>
                        </a:cubicBezTo>
                        <a:cubicBezTo>
                          <a:pt x="5920828" y="1976063"/>
                          <a:pt x="5916678" y="1989193"/>
                          <a:pt x="5906814" y="1997084"/>
                        </a:cubicBezTo>
                        <a:cubicBezTo>
                          <a:pt x="5898163" y="2004005"/>
                          <a:pt x="5885192" y="2002640"/>
                          <a:pt x="5875283" y="2007595"/>
                        </a:cubicBezTo>
                        <a:cubicBezTo>
                          <a:pt x="5863985" y="2013244"/>
                          <a:pt x="5855580" y="2024181"/>
                          <a:pt x="5843752" y="2028616"/>
                        </a:cubicBezTo>
                        <a:cubicBezTo>
                          <a:pt x="5832001" y="2033023"/>
                          <a:pt x="5735220" y="2048456"/>
                          <a:pt x="5728138" y="2049636"/>
                        </a:cubicBezTo>
                        <a:cubicBezTo>
                          <a:pt x="5707117" y="2056643"/>
                          <a:pt x="5680744" y="2054989"/>
                          <a:pt x="5665076" y="2070657"/>
                        </a:cubicBezTo>
                        <a:cubicBezTo>
                          <a:pt x="5644055" y="2091678"/>
                          <a:pt x="5618504" y="2108984"/>
                          <a:pt x="5602014" y="2133719"/>
                        </a:cubicBezTo>
                        <a:cubicBezTo>
                          <a:pt x="5573986" y="2175760"/>
                          <a:pt x="5591503" y="2158243"/>
                          <a:pt x="5549462" y="2186271"/>
                        </a:cubicBezTo>
                        <a:cubicBezTo>
                          <a:pt x="5530777" y="2214299"/>
                          <a:pt x="5524925" y="2227545"/>
                          <a:pt x="5496911" y="2249333"/>
                        </a:cubicBezTo>
                        <a:cubicBezTo>
                          <a:pt x="5476969" y="2264843"/>
                          <a:pt x="5451713" y="2273510"/>
                          <a:pt x="5433849" y="2291374"/>
                        </a:cubicBezTo>
                        <a:cubicBezTo>
                          <a:pt x="5423338" y="2301884"/>
                          <a:pt x="5414050" y="2313779"/>
                          <a:pt x="5402317" y="2322905"/>
                        </a:cubicBezTo>
                        <a:cubicBezTo>
                          <a:pt x="5382375" y="2338415"/>
                          <a:pt x="5339255" y="2364947"/>
                          <a:pt x="5339255" y="2364947"/>
                        </a:cubicBezTo>
                        <a:cubicBezTo>
                          <a:pt x="5301745" y="2421213"/>
                          <a:pt x="5327167" y="2387546"/>
                          <a:pt x="5255173" y="2459540"/>
                        </a:cubicBezTo>
                        <a:cubicBezTo>
                          <a:pt x="5244663" y="2470050"/>
                          <a:pt x="5236010" y="2482826"/>
                          <a:pt x="5223642" y="2491071"/>
                        </a:cubicBezTo>
                        <a:cubicBezTo>
                          <a:pt x="5213132" y="2498078"/>
                          <a:pt x="5201815" y="2504004"/>
                          <a:pt x="5192111" y="2512091"/>
                        </a:cubicBezTo>
                        <a:cubicBezTo>
                          <a:pt x="5180692" y="2521607"/>
                          <a:pt x="5170096" y="2532203"/>
                          <a:pt x="5160580" y="2543622"/>
                        </a:cubicBezTo>
                        <a:cubicBezTo>
                          <a:pt x="5152493" y="2553326"/>
                          <a:pt x="5149065" y="2566835"/>
                          <a:pt x="5139559" y="2575153"/>
                        </a:cubicBezTo>
                        <a:cubicBezTo>
                          <a:pt x="5120546" y="2591789"/>
                          <a:pt x="5094361" y="2599331"/>
                          <a:pt x="5076497" y="2617195"/>
                        </a:cubicBezTo>
                        <a:cubicBezTo>
                          <a:pt x="5004503" y="2689189"/>
                          <a:pt x="5038170" y="2663767"/>
                          <a:pt x="4981904" y="2701278"/>
                        </a:cubicBezTo>
                        <a:cubicBezTo>
                          <a:pt x="4921660" y="2791642"/>
                          <a:pt x="5001877" y="2685300"/>
                          <a:pt x="4929352" y="2743319"/>
                        </a:cubicBezTo>
                        <a:cubicBezTo>
                          <a:pt x="4919488" y="2751210"/>
                          <a:pt x="4917838" y="2766532"/>
                          <a:pt x="4908331" y="2774850"/>
                        </a:cubicBezTo>
                        <a:cubicBezTo>
                          <a:pt x="4889318" y="2791486"/>
                          <a:pt x="4845269" y="2816891"/>
                          <a:pt x="4845269" y="2816891"/>
                        </a:cubicBezTo>
                        <a:cubicBezTo>
                          <a:pt x="4796221" y="2890463"/>
                          <a:pt x="4824249" y="2865939"/>
                          <a:pt x="4771697" y="2900974"/>
                        </a:cubicBezTo>
                        <a:cubicBezTo>
                          <a:pt x="4685744" y="2893811"/>
                          <a:pt x="4594849" y="2879497"/>
                          <a:pt x="4508938" y="2900974"/>
                        </a:cubicBezTo>
                        <a:cubicBezTo>
                          <a:pt x="4494518" y="2904579"/>
                          <a:pt x="4488826" y="2922989"/>
                          <a:pt x="4477407" y="2932505"/>
                        </a:cubicBezTo>
                        <a:cubicBezTo>
                          <a:pt x="4467703" y="2940592"/>
                          <a:pt x="4457419" y="2948396"/>
                          <a:pt x="4445876" y="2953526"/>
                        </a:cubicBezTo>
                        <a:cubicBezTo>
                          <a:pt x="4400916" y="2973508"/>
                          <a:pt x="4383576" y="2972828"/>
                          <a:pt x="4340773" y="2985057"/>
                        </a:cubicBezTo>
                        <a:cubicBezTo>
                          <a:pt x="4330120" y="2988101"/>
                          <a:pt x="4319752" y="2992064"/>
                          <a:pt x="4309242" y="2995567"/>
                        </a:cubicBezTo>
                        <a:cubicBezTo>
                          <a:pt x="4298732" y="3006077"/>
                          <a:pt x="4289130" y="3017582"/>
                          <a:pt x="4277711" y="3027098"/>
                        </a:cubicBezTo>
                        <a:cubicBezTo>
                          <a:pt x="4268007" y="3035185"/>
                          <a:pt x="4255112" y="3039187"/>
                          <a:pt x="4246180" y="3048119"/>
                        </a:cubicBezTo>
                        <a:cubicBezTo>
                          <a:pt x="4237248" y="3057051"/>
                          <a:pt x="4234091" y="3070718"/>
                          <a:pt x="4225159" y="3079650"/>
                        </a:cubicBezTo>
                        <a:cubicBezTo>
                          <a:pt x="4216227" y="3088582"/>
                          <a:pt x="4203332" y="3092584"/>
                          <a:pt x="4193628" y="3100671"/>
                        </a:cubicBezTo>
                        <a:cubicBezTo>
                          <a:pt x="4094840" y="3182995"/>
                          <a:pt x="4258417" y="3067988"/>
                          <a:pt x="4099035" y="3174243"/>
                        </a:cubicBezTo>
                        <a:cubicBezTo>
                          <a:pt x="4088525" y="3181250"/>
                          <a:pt x="4079488" y="3191270"/>
                          <a:pt x="4067504" y="3195264"/>
                        </a:cubicBezTo>
                        <a:lnTo>
                          <a:pt x="4004442" y="3216284"/>
                        </a:lnTo>
                        <a:cubicBezTo>
                          <a:pt x="3993932" y="3219787"/>
                          <a:pt x="3983839" y="3224974"/>
                          <a:pt x="3972911" y="3226795"/>
                        </a:cubicBezTo>
                        <a:lnTo>
                          <a:pt x="3909849" y="3237305"/>
                        </a:lnTo>
                        <a:lnTo>
                          <a:pt x="3815255" y="3268836"/>
                        </a:lnTo>
                        <a:cubicBezTo>
                          <a:pt x="3804745" y="3272340"/>
                          <a:pt x="3792942" y="3273202"/>
                          <a:pt x="3783724" y="3279347"/>
                        </a:cubicBezTo>
                        <a:lnTo>
                          <a:pt x="3752193" y="3300367"/>
                        </a:lnTo>
                        <a:cubicBezTo>
                          <a:pt x="3745186" y="3321388"/>
                          <a:pt x="3749609" y="3351138"/>
                          <a:pt x="3731173" y="3363429"/>
                        </a:cubicBezTo>
                        <a:cubicBezTo>
                          <a:pt x="3658893" y="3411616"/>
                          <a:pt x="3692078" y="3397482"/>
                          <a:pt x="3636580" y="3415981"/>
                        </a:cubicBezTo>
                        <a:cubicBezTo>
                          <a:pt x="3607815" y="3435158"/>
                          <a:pt x="3598779" y="3435343"/>
                          <a:pt x="3584028" y="3468533"/>
                        </a:cubicBezTo>
                        <a:cubicBezTo>
                          <a:pt x="3578930" y="3480002"/>
                          <a:pt x="3563943" y="3549403"/>
                          <a:pt x="3541986" y="3563126"/>
                        </a:cubicBezTo>
                        <a:cubicBezTo>
                          <a:pt x="3523196" y="3574870"/>
                          <a:pt x="3499945" y="3577140"/>
                          <a:pt x="3478924" y="3584147"/>
                        </a:cubicBezTo>
                        <a:lnTo>
                          <a:pt x="3447393" y="3594657"/>
                        </a:lnTo>
                        <a:cubicBezTo>
                          <a:pt x="3436883" y="3601664"/>
                          <a:pt x="3427160" y="3610029"/>
                          <a:pt x="3415862" y="3615678"/>
                        </a:cubicBezTo>
                        <a:cubicBezTo>
                          <a:pt x="3405953" y="3620633"/>
                          <a:pt x="3392165" y="3618354"/>
                          <a:pt x="3384331" y="3626188"/>
                        </a:cubicBezTo>
                        <a:cubicBezTo>
                          <a:pt x="3376497" y="3634022"/>
                          <a:pt x="3377324" y="3647209"/>
                          <a:pt x="3373821" y="3657719"/>
                        </a:cubicBezTo>
                        <a:cubicBezTo>
                          <a:pt x="3370318" y="3699760"/>
                          <a:pt x="3375718" y="3743521"/>
                          <a:pt x="3363311" y="3783843"/>
                        </a:cubicBezTo>
                        <a:cubicBezTo>
                          <a:pt x="3360053" y="3794432"/>
                          <a:pt x="3341689" y="3789398"/>
                          <a:pt x="3331780" y="3794353"/>
                        </a:cubicBezTo>
                        <a:cubicBezTo>
                          <a:pt x="3320482" y="3800002"/>
                          <a:pt x="3311547" y="3809725"/>
                          <a:pt x="3300249" y="3815374"/>
                        </a:cubicBezTo>
                        <a:cubicBezTo>
                          <a:pt x="3259812" y="3835592"/>
                          <a:pt x="3182632" y="3833710"/>
                          <a:pt x="3153104" y="3836395"/>
                        </a:cubicBezTo>
                        <a:cubicBezTo>
                          <a:pt x="3132083" y="3850409"/>
                          <a:pt x="3114962" y="3874282"/>
                          <a:pt x="3090042" y="3878436"/>
                        </a:cubicBezTo>
                        <a:cubicBezTo>
                          <a:pt x="3016052" y="3890768"/>
                          <a:pt x="3047197" y="3882208"/>
                          <a:pt x="2995449" y="3899457"/>
                        </a:cubicBezTo>
                        <a:cubicBezTo>
                          <a:pt x="2917159" y="3951649"/>
                          <a:pt x="3013315" y="3884569"/>
                          <a:pt x="2932386" y="3952009"/>
                        </a:cubicBezTo>
                        <a:cubicBezTo>
                          <a:pt x="2887209" y="3989656"/>
                          <a:pt x="2916722" y="3959841"/>
                          <a:pt x="2869324" y="3983540"/>
                        </a:cubicBezTo>
                        <a:cubicBezTo>
                          <a:pt x="2787825" y="4024289"/>
                          <a:pt x="2885517" y="3988651"/>
                          <a:pt x="2806262" y="4015071"/>
                        </a:cubicBezTo>
                        <a:cubicBezTo>
                          <a:pt x="2783331" y="4083865"/>
                          <a:pt x="2815180" y="4016346"/>
                          <a:pt x="2764221" y="4057112"/>
                        </a:cubicBezTo>
                        <a:cubicBezTo>
                          <a:pt x="2754357" y="4065003"/>
                          <a:pt x="2752132" y="4079711"/>
                          <a:pt x="2743200" y="4088643"/>
                        </a:cubicBezTo>
                        <a:cubicBezTo>
                          <a:pt x="2734268" y="4097575"/>
                          <a:pt x="2721110" y="4101272"/>
                          <a:pt x="2711669" y="4109664"/>
                        </a:cubicBezTo>
                        <a:cubicBezTo>
                          <a:pt x="2626595" y="4185286"/>
                          <a:pt x="2682093" y="4161564"/>
                          <a:pt x="2617076" y="4183236"/>
                        </a:cubicBezTo>
                        <a:cubicBezTo>
                          <a:pt x="2606566" y="4193746"/>
                          <a:pt x="2598538" y="4207548"/>
                          <a:pt x="2585545" y="4214767"/>
                        </a:cubicBezTo>
                        <a:cubicBezTo>
                          <a:pt x="2566176" y="4225528"/>
                          <a:pt x="2522483" y="4235788"/>
                          <a:pt x="2522483" y="4235788"/>
                        </a:cubicBezTo>
                        <a:cubicBezTo>
                          <a:pt x="2501462" y="4249802"/>
                          <a:pt x="2477285" y="4259965"/>
                          <a:pt x="2459421" y="4277829"/>
                        </a:cubicBezTo>
                        <a:cubicBezTo>
                          <a:pt x="2418958" y="4318292"/>
                          <a:pt x="2440257" y="4301115"/>
                          <a:pt x="2396359" y="4330381"/>
                        </a:cubicBezTo>
                        <a:cubicBezTo>
                          <a:pt x="2389352" y="4340891"/>
                          <a:pt x="2384845" y="4353594"/>
                          <a:pt x="2375338" y="4361912"/>
                        </a:cubicBezTo>
                        <a:cubicBezTo>
                          <a:pt x="2329175" y="4402305"/>
                          <a:pt x="2320251" y="4403349"/>
                          <a:pt x="2270235" y="4414464"/>
                        </a:cubicBezTo>
                        <a:cubicBezTo>
                          <a:pt x="2252796" y="4418339"/>
                          <a:pt x="2234918" y="4420274"/>
                          <a:pt x="2217683" y="4424974"/>
                        </a:cubicBezTo>
                        <a:cubicBezTo>
                          <a:pt x="2196306" y="4430804"/>
                          <a:pt x="2154621" y="4445995"/>
                          <a:pt x="2154621" y="4445995"/>
                        </a:cubicBezTo>
                        <a:cubicBezTo>
                          <a:pt x="2094847" y="4505769"/>
                          <a:pt x="2152403" y="4457614"/>
                          <a:pt x="2091559" y="4488036"/>
                        </a:cubicBezTo>
                        <a:cubicBezTo>
                          <a:pt x="2010061" y="4528785"/>
                          <a:pt x="2107751" y="4493150"/>
                          <a:pt x="2028497" y="4519567"/>
                        </a:cubicBezTo>
                        <a:cubicBezTo>
                          <a:pt x="1956217" y="4567754"/>
                          <a:pt x="1989402" y="4553620"/>
                          <a:pt x="1933904" y="4572119"/>
                        </a:cubicBezTo>
                        <a:cubicBezTo>
                          <a:pt x="1837843" y="4636161"/>
                          <a:pt x="1985306" y="4545515"/>
                          <a:pt x="1723697" y="4603650"/>
                        </a:cubicBezTo>
                        <a:cubicBezTo>
                          <a:pt x="1712882" y="4606053"/>
                          <a:pt x="1719332" y="4625963"/>
                          <a:pt x="1713186" y="4635181"/>
                        </a:cubicBezTo>
                        <a:cubicBezTo>
                          <a:pt x="1690156" y="4669725"/>
                          <a:pt x="1679207" y="4663497"/>
                          <a:pt x="1650124" y="4687733"/>
                        </a:cubicBezTo>
                        <a:cubicBezTo>
                          <a:pt x="1638705" y="4697249"/>
                          <a:pt x="1631586" y="4712046"/>
                          <a:pt x="1618593" y="4719264"/>
                        </a:cubicBezTo>
                        <a:cubicBezTo>
                          <a:pt x="1599224" y="4730025"/>
                          <a:pt x="1576552" y="4733277"/>
                          <a:pt x="1555531" y="4740284"/>
                        </a:cubicBezTo>
                        <a:lnTo>
                          <a:pt x="1524000" y="4750795"/>
                        </a:lnTo>
                        <a:cubicBezTo>
                          <a:pt x="1454022" y="4820773"/>
                          <a:pt x="1529388" y="4754808"/>
                          <a:pt x="1460938" y="4792836"/>
                        </a:cubicBezTo>
                        <a:cubicBezTo>
                          <a:pt x="1438853" y="4805105"/>
                          <a:pt x="1421843" y="4826889"/>
                          <a:pt x="1397876" y="4834878"/>
                        </a:cubicBezTo>
                        <a:cubicBezTo>
                          <a:pt x="1387366" y="4838381"/>
                          <a:pt x="1376998" y="4842344"/>
                          <a:pt x="1366345" y="4845388"/>
                        </a:cubicBezTo>
                        <a:cubicBezTo>
                          <a:pt x="1336829" y="4853821"/>
                          <a:pt x="1301545" y="4860992"/>
                          <a:pt x="1271752" y="4866409"/>
                        </a:cubicBezTo>
                        <a:cubicBezTo>
                          <a:pt x="1250785" y="4870221"/>
                          <a:pt x="1229528" y="4872454"/>
                          <a:pt x="1208690" y="4876919"/>
                        </a:cubicBezTo>
                        <a:cubicBezTo>
                          <a:pt x="1142313" y="4891143"/>
                          <a:pt x="1141103" y="4892441"/>
                          <a:pt x="1093076" y="4908450"/>
                        </a:cubicBezTo>
                        <a:cubicBezTo>
                          <a:pt x="1082566" y="4915457"/>
                          <a:pt x="1073088" y="4924341"/>
                          <a:pt x="1061545" y="4929471"/>
                        </a:cubicBezTo>
                        <a:cubicBezTo>
                          <a:pt x="1041297" y="4938470"/>
                          <a:pt x="998483" y="4950491"/>
                          <a:pt x="998483" y="4950491"/>
                        </a:cubicBezTo>
                        <a:cubicBezTo>
                          <a:pt x="858504" y="5043812"/>
                          <a:pt x="1065965" y="4909497"/>
                          <a:pt x="935421" y="4982022"/>
                        </a:cubicBezTo>
                        <a:cubicBezTo>
                          <a:pt x="913336" y="4994291"/>
                          <a:pt x="897468" y="5021274"/>
                          <a:pt x="872359" y="5024064"/>
                        </a:cubicBezTo>
                        <a:lnTo>
                          <a:pt x="777766" y="5034574"/>
                        </a:lnTo>
                        <a:cubicBezTo>
                          <a:pt x="770759" y="5045084"/>
                          <a:pt x="765677" y="5057173"/>
                          <a:pt x="756745" y="5066105"/>
                        </a:cubicBezTo>
                        <a:cubicBezTo>
                          <a:pt x="736369" y="5086481"/>
                          <a:pt x="719329" y="5089088"/>
                          <a:pt x="693683" y="5097636"/>
                        </a:cubicBezTo>
                        <a:cubicBezTo>
                          <a:pt x="627117" y="5094133"/>
                          <a:pt x="560644" y="5087126"/>
                          <a:pt x="493986" y="5087126"/>
                        </a:cubicBezTo>
                        <a:cubicBezTo>
                          <a:pt x="458777" y="5087126"/>
                          <a:pt x="423489" y="5091147"/>
                          <a:pt x="388883" y="5097636"/>
                        </a:cubicBezTo>
                        <a:cubicBezTo>
                          <a:pt x="367105" y="5101719"/>
                          <a:pt x="325821" y="5118657"/>
                          <a:pt x="325821" y="5118657"/>
                        </a:cubicBezTo>
                        <a:cubicBezTo>
                          <a:pt x="315311" y="5125664"/>
                          <a:pt x="302181" y="5129814"/>
                          <a:pt x="294290" y="5139678"/>
                        </a:cubicBezTo>
                        <a:cubicBezTo>
                          <a:pt x="253524" y="5190637"/>
                          <a:pt x="321043" y="5158788"/>
                          <a:pt x="252249" y="5181719"/>
                        </a:cubicBezTo>
                        <a:cubicBezTo>
                          <a:pt x="241738" y="5188726"/>
                          <a:pt x="232972" y="5199676"/>
                          <a:pt x="220717" y="5202740"/>
                        </a:cubicBezTo>
                        <a:cubicBezTo>
                          <a:pt x="77854" y="5238455"/>
                          <a:pt x="166741" y="5186171"/>
                          <a:pt x="94593" y="5234271"/>
                        </a:cubicBezTo>
                        <a:cubicBezTo>
                          <a:pt x="80579" y="5213250"/>
                          <a:pt x="44563" y="5195176"/>
                          <a:pt x="52552" y="5171209"/>
                        </a:cubicBezTo>
                        <a:cubicBezTo>
                          <a:pt x="56055" y="5160699"/>
                          <a:pt x="56141" y="5148329"/>
                          <a:pt x="63062" y="5139678"/>
                        </a:cubicBezTo>
                        <a:cubicBezTo>
                          <a:pt x="70953" y="5129814"/>
                          <a:pt x="94593" y="5118657"/>
                          <a:pt x="94593" y="5118657"/>
                        </a:cubicBezTo>
                        <a:lnTo>
                          <a:pt x="94593" y="5118657"/>
                        </a:lnTo>
                      </a:path>
                    </a:pathLst>
                  </a:custGeom>
                  <a:gradFill>
                    <a:gsLst>
                      <a:gs pos="21000">
                        <a:srgbClr val="494949"/>
                      </a:gs>
                      <a:gs pos="62000">
                        <a:schemeClr val="tx1">
                          <a:lumMod val="94000"/>
                        </a:schemeClr>
                      </a:gs>
                    </a:gsLst>
                    <a:lin ang="2400000" scaled="0"/>
                  </a:gradFill>
                  <a:ln w="9525" cap="flat" cmpd="sng" algn="ctr">
                    <a:noFill/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r>
                      <a:rPr lang="pl-PL" sz="2400" dirty="0" smtClean="0">
                        <a:solidFill>
                          <a:srgbClr val="FFFFFF"/>
                        </a:solidFill>
                        <a:latin typeface="Times New Roman" pitchFamily="18" charset="0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grpSp>
                <p:nvGrpSpPr>
                  <p:cNvPr id="68" name="Grupa 67"/>
                  <p:cNvGrpSpPr/>
                  <p:nvPr/>
                </p:nvGrpSpPr>
                <p:grpSpPr>
                  <a:xfrm>
                    <a:off x="2052139" y="2206532"/>
                    <a:ext cx="5189314" cy="3775714"/>
                    <a:chOff x="1614481" y="2497350"/>
                    <a:chExt cx="5189314" cy="3775714"/>
                  </a:xfrm>
                </p:grpSpPr>
                <p:sp>
                  <p:nvSpPr>
                    <p:cNvPr id="8" name="pole tekstowe 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65555" y="5796080"/>
                      <a:ext cx="439715" cy="3250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pl-PL" sz="1400" b="1" dirty="0">
                          <a:solidFill>
                            <a:srgbClr val="7030A0"/>
                          </a:solidFill>
                          <a:ea typeface="+mn-ea"/>
                          <a:cs typeface="+mn-cs"/>
                        </a:rPr>
                        <a:t>28</a:t>
                      </a:r>
                    </a:p>
                  </p:txBody>
                </p:sp>
                <p:sp>
                  <p:nvSpPr>
                    <p:cNvPr id="37" name="pole tekstowe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25874" y="4949650"/>
                      <a:ext cx="439715" cy="3250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pl-PL" sz="1400" b="1" dirty="0">
                          <a:solidFill>
                            <a:srgbClr val="000000"/>
                          </a:solidFill>
                          <a:ea typeface="+mn-ea"/>
                          <a:cs typeface="+mn-cs"/>
                        </a:rPr>
                        <a:t>50</a:t>
                      </a:r>
                    </a:p>
                  </p:txBody>
                </p:sp>
                <p:sp>
                  <p:nvSpPr>
                    <p:cNvPr id="45" name="pole tekstowe 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249851" y="2497350"/>
                      <a:ext cx="553944" cy="3250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pl-PL" sz="1400" b="1" dirty="0">
                          <a:solidFill>
                            <a:srgbClr val="000000"/>
                          </a:solidFill>
                          <a:ea typeface="+mn-ea"/>
                          <a:cs typeface="+mn-cs"/>
                        </a:rPr>
                        <a:t>126</a:t>
                      </a:r>
                    </a:p>
                  </p:txBody>
                </p:sp>
                <p:sp>
                  <p:nvSpPr>
                    <p:cNvPr id="48" name="pole tekstowe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370949" y="4207245"/>
                      <a:ext cx="518200" cy="3250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pl-PL" sz="1400" b="1" dirty="0">
                          <a:solidFill>
                            <a:srgbClr val="000000"/>
                          </a:solidFill>
                          <a:ea typeface="+mn-ea"/>
                          <a:cs typeface="+mn-cs"/>
                        </a:rPr>
                        <a:t>82</a:t>
                      </a:r>
                    </a:p>
                  </p:txBody>
                </p:sp>
                <p:sp>
                  <p:nvSpPr>
                    <p:cNvPr id="22" name="pole tekstowe 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14481" y="5948050"/>
                      <a:ext cx="439715" cy="32501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pl-PL" sz="1400" b="1" dirty="0">
                          <a:solidFill>
                            <a:srgbClr val="7030A0"/>
                          </a:solidFill>
                          <a:ea typeface="+mn-ea"/>
                          <a:cs typeface="+mn-cs"/>
                        </a:rPr>
                        <a:t>20</a:t>
                      </a:r>
                    </a:p>
                  </p:txBody>
                </p:sp>
              </p:grpSp>
              <p:sp>
                <p:nvSpPr>
                  <p:cNvPr id="13" name="pole tekstowe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07970" y="5753140"/>
                    <a:ext cx="32548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C00000"/>
                        </a:solidFill>
                        <a:ea typeface="+mn-ea"/>
                        <a:cs typeface="+mn-cs"/>
                      </a:rPr>
                      <a:t>2</a:t>
                    </a:r>
                  </a:p>
                </p:txBody>
              </p:sp>
              <p:sp>
                <p:nvSpPr>
                  <p:cNvPr id="12" name="pole tekstowe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03961" y="5977017"/>
                    <a:ext cx="32548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7030A0"/>
                        </a:solidFill>
                        <a:ea typeface="+mn-ea"/>
                        <a:cs typeface="+mn-cs"/>
                      </a:rPr>
                      <a:t>2</a:t>
                    </a:r>
                  </a:p>
                </p:txBody>
              </p:sp>
              <p:sp>
                <p:nvSpPr>
                  <p:cNvPr id="9" name="pole tekstowe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78338" y="5972979"/>
                    <a:ext cx="325486" cy="3250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pl-PL" sz="1400" b="1" dirty="0">
                        <a:solidFill>
                          <a:srgbClr val="7030A0"/>
                        </a:solidFill>
                        <a:ea typeface="+mn-ea"/>
                        <a:cs typeface="+mn-cs"/>
                      </a:rPr>
                      <a:t>8</a:t>
                    </a:r>
                  </a:p>
                </p:txBody>
              </p:sp>
            </p:grpSp>
            <p:sp>
              <p:nvSpPr>
                <p:cNvPr id="2" name="Prostokąt 1"/>
                <p:cNvSpPr/>
                <p:nvPr/>
              </p:nvSpPr>
              <p:spPr bwMode="auto">
                <a:xfrm>
                  <a:off x="7765200" y="137520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Prostokąt 54"/>
                <p:cNvSpPr/>
                <p:nvPr/>
              </p:nvSpPr>
              <p:spPr bwMode="auto">
                <a:xfrm>
                  <a:off x="7855200" y="1375200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Prostokąt 55"/>
                <p:cNvSpPr/>
                <p:nvPr/>
              </p:nvSpPr>
              <p:spPr bwMode="auto">
                <a:xfrm>
                  <a:off x="7676757" y="1462679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Prostokąt 70"/>
                <p:cNvSpPr/>
                <p:nvPr/>
              </p:nvSpPr>
              <p:spPr bwMode="auto">
                <a:xfrm>
                  <a:off x="2661240" y="4799748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Prostokąt 72"/>
                <p:cNvSpPr/>
                <p:nvPr/>
              </p:nvSpPr>
              <p:spPr bwMode="auto">
                <a:xfrm>
                  <a:off x="2574000" y="4799748"/>
                  <a:ext cx="45719" cy="45719"/>
                </a:xfrm>
                <a:prstGeom prst="rect">
                  <a:avLst/>
                </a:prstGeom>
                <a:solidFill>
                  <a:schemeClr val="bg2"/>
                </a:solidFill>
                <a:ln w="6350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1" name="Prostokąt 170"/>
              <p:cNvSpPr/>
              <p:nvPr/>
            </p:nvSpPr>
            <p:spPr bwMode="auto">
              <a:xfrm>
                <a:off x="2401293" y="5256755"/>
                <a:ext cx="123630" cy="9633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168" name="Grupa 167"/>
              <p:cNvGrpSpPr/>
              <p:nvPr/>
            </p:nvGrpSpPr>
            <p:grpSpPr>
              <a:xfrm>
                <a:off x="2086318" y="5256755"/>
                <a:ext cx="154125" cy="281626"/>
                <a:chOff x="2387592" y="4973039"/>
                <a:chExt cx="166970" cy="281626"/>
              </a:xfrm>
            </p:grpSpPr>
            <p:sp>
              <p:nvSpPr>
                <p:cNvPr id="167" name="Prostokąt 166"/>
                <p:cNvSpPr/>
                <p:nvPr/>
              </p:nvSpPr>
              <p:spPr bwMode="auto">
                <a:xfrm>
                  <a:off x="2389777" y="5096218"/>
                  <a:ext cx="164785" cy="158447"/>
                </a:xfrm>
                <a:prstGeom prst="rect">
                  <a:avLst/>
                </a:prstGeom>
                <a:solidFill>
                  <a:schemeClr val="tx1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Prostokąt 165"/>
                <p:cNvSpPr/>
                <p:nvPr/>
              </p:nvSpPr>
              <p:spPr bwMode="auto">
                <a:xfrm>
                  <a:off x="2387592" y="4973039"/>
                  <a:ext cx="87419" cy="123179"/>
                </a:xfrm>
                <a:prstGeom prst="rect">
                  <a:avLst/>
                </a:prstGeom>
                <a:solidFill>
                  <a:srgbClr val="FFA3FF"/>
                </a:solidFill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l-PL" sz="2400" smtClean="0">
                    <a:solidFill>
                      <a:srgbClr val="FFFFFF"/>
                    </a:solidFill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" name="Prostokąt 169"/>
              <p:cNvSpPr/>
              <p:nvPr/>
            </p:nvSpPr>
            <p:spPr bwMode="auto">
              <a:xfrm>
                <a:off x="2381679" y="5068750"/>
                <a:ext cx="80695" cy="65474"/>
              </a:xfrm>
              <a:prstGeom prst="rect">
                <a:avLst/>
              </a:prstGeom>
              <a:solidFill>
                <a:srgbClr val="FFA3FF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l-PL" sz="240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97" name="Łącznik prosty ze strzałką 96"/>
              <p:cNvCxnSpPr/>
              <p:nvPr/>
            </p:nvCxnSpPr>
            <p:spPr bwMode="auto">
              <a:xfrm>
                <a:off x="5620882" y="5532232"/>
                <a:ext cx="3202075" cy="9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2" name="pole tekstowe 101"/>
              <p:cNvSpPr txBox="1"/>
              <p:nvPr/>
            </p:nvSpPr>
            <p:spPr>
              <a:xfrm>
                <a:off x="6467253" y="5514937"/>
                <a:ext cx="24360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b="1" dirty="0" smtClean="0">
                    <a:solidFill>
                      <a:srgbClr val="0070C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Neutron </a:t>
                </a:r>
                <a:r>
                  <a:rPr lang="pl-PL" sz="2000" b="1" dirty="0" err="1" smtClean="0">
                    <a:solidFill>
                      <a:srgbClr val="0070C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number</a:t>
                </a:r>
                <a:r>
                  <a:rPr lang="pl-PL" sz="2000" b="1" dirty="0" smtClean="0">
                    <a:solidFill>
                      <a:srgbClr val="0070C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 N</a:t>
                </a:r>
                <a:endParaRPr lang="pl-PL" sz="2000" b="1" dirty="0">
                  <a:solidFill>
                    <a:srgbClr val="0070C0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cxnSp>
            <p:nvCxnSpPr>
              <p:cNvPr id="116" name="Łącznik prosty ze strzałką 93"/>
              <p:cNvCxnSpPr/>
              <p:nvPr/>
            </p:nvCxnSpPr>
            <p:spPr bwMode="auto">
              <a:xfrm flipV="1">
                <a:off x="1406340" y="1843281"/>
                <a:ext cx="0" cy="298744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2"/>
                </a:solidFill>
                <a:prstDash val="solid"/>
                <a:miter lim="800000"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7" name="pole tekstowe 104"/>
              <p:cNvSpPr txBox="1"/>
              <p:nvPr/>
            </p:nvSpPr>
            <p:spPr>
              <a:xfrm rot="16200000">
                <a:off x="9797" y="3043393"/>
                <a:ext cx="23219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000" b="1" dirty="0" smtClean="0">
                    <a:solidFill>
                      <a:srgbClr val="C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Proton </a:t>
                </a:r>
                <a:r>
                  <a:rPr lang="pl-PL" sz="2000" b="1" dirty="0" err="1" smtClean="0">
                    <a:solidFill>
                      <a:srgbClr val="C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number</a:t>
                </a:r>
                <a:r>
                  <a:rPr lang="pl-PL" sz="2000" b="1" dirty="0" smtClean="0">
                    <a:solidFill>
                      <a:srgbClr val="C00000"/>
                    </a:solidFill>
                    <a:latin typeface="Arial" pitchFamily="34" charset="0"/>
                    <a:ea typeface="+mn-ea"/>
                    <a:cs typeface="Arial" pitchFamily="34" charset="0"/>
                  </a:rPr>
                  <a:t>  Z</a:t>
                </a:r>
                <a:endParaRPr lang="pl-PL" sz="2000" b="1" dirty="0">
                  <a:solidFill>
                    <a:srgbClr val="C00000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96" name="pole tekstowe 40"/>
            <p:cNvSpPr txBox="1">
              <a:spLocks noChangeArrowheads="1"/>
            </p:cNvSpPr>
            <p:nvPr/>
          </p:nvSpPr>
          <p:spPr bwMode="auto">
            <a:xfrm>
              <a:off x="2875097" y="3365321"/>
              <a:ext cx="3843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pl-PL" sz="1400" b="1" dirty="0">
                  <a:solidFill>
                    <a:srgbClr val="C00000"/>
                  </a:solidFill>
                  <a:ea typeface="+mn-ea"/>
                  <a:cs typeface="+mn-cs"/>
                </a:rPr>
                <a:t>50</a:t>
              </a:r>
            </a:p>
          </p:txBody>
        </p:sp>
      </p:grpSp>
      <p:sp>
        <p:nvSpPr>
          <p:cNvPr id="92" name="TextBox 2"/>
          <p:cNvSpPr txBox="1">
            <a:spLocks noChangeArrowheads="1"/>
          </p:cNvSpPr>
          <p:nvPr/>
        </p:nvSpPr>
        <p:spPr bwMode="auto">
          <a:xfrm>
            <a:off x="1343220" y="-53192"/>
            <a:ext cx="6959708" cy="6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orbel" charset="0"/>
              </a:rPr>
              <a:t>Challenge</a:t>
            </a:r>
            <a:r>
              <a:rPr lang="pl-PL" sz="2800" b="1" dirty="0" smtClean="0">
                <a:solidFill>
                  <a:srgbClr val="FF0000"/>
                </a:solidFill>
                <a:latin typeface="Corbel" charset="0"/>
              </a:rPr>
              <a:t>s</a:t>
            </a:r>
            <a:r>
              <a:rPr lang="en-US" sz="2800" b="1" dirty="0" smtClean="0">
                <a:solidFill>
                  <a:srgbClr val="FF0000"/>
                </a:solidFill>
                <a:latin typeface="Corbel" charset="0"/>
              </a:rPr>
              <a:t> in MODERN NUCLEAR PHYSICS</a:t>
            </a:r>
          </a:p>
          <a:p>
            <a:pPr defTabSz="457200" eaLnBrk="1" fontAlgn="auto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</a:pPr>
            <a:endParaRPr lang="en-US" sz="900" b="1" dirty="0" smtClean="0">
              <a:solidFill>
                <a:srgbClr val="FF0000"/>
              </a:solidFill>
              <a:latin typeface="Corbel" charset="0"/>
            </a:endParaRPr>
          </a:p>
        </p:txBody>
      </p:sp>
      <p:sp>
        <p:nvSpPr>
          <p:cNvPr id="93" name="Rectangle 144"/>
          <p:cNvSpPr>
            <a:spLocks noChangeArrowheads="1"/>
          </p:cNvSpPr>
          <p:nvPr/>
        </p:nvSpPr>
        <p:spPr bwMode="auto">
          <a:xfrm>
            <a:off x="2097416" y="326135"/>
            <a:ext cx="5693547" cy="5304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it-IT" b="1" kern="0" dirty="0" err="1" smtClean="0">
                <a:solidFill>
                  <a:srgbClr val="FF0000"/>
                </a:solidFill>
                <a:latin typeface="Corbel" charset="0"/>
                <a:ea typeface="+mn-ea"/>
                <a:cs typeface="Corbel" charset="0"/>
              </a:rPr>
              <a:t>Quest</a:t>
            </a:r>
            <a:r>
              <a:rPr lang="it-IT" b="1" kern="0" dirty="0" smtClean="0">
                <a:solidFill>
                  <a:srgbClr val="FF0000"/>
                </a:solidFill>
                <a:latin typeface="Corbel" charset="0"/>
                <a:ea typeface="+mn-ea"/>
                <a:cs typeface="Corbel" charset="0"/>
              </a:rPr>
              <a:t> for a UNIFIED DESCRIPTION of ALL Nuclei</a:t>
            </a:r>
            <a:endParaRPr lang="it-IT" sz="800" kern="0" dirty="0" smtClean="0">
              <a:solidFill>
                <a:srgbClr val="FF0000"/>
              </a:solidFill>
              <a:latin typeface="Corbel" charset="0"/>
              <a:ea typeface="+mn-ea"/>
              <a:cs typeface="Corbel" charset="0"/>
            </a:endParaRPr>
          </a:p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it-IT" sz="800" kern="0" dirty="0" smtClean="0">
              <a:solidFill>
                <a:srgbClr val="FF0000"/>
              </a:solidFill>
              <a:latin typeface="Corbel" charset="0"/>
              <a:ea typeface="+mn-ea"/>
              <a:cs typeface="Corbel" charset="0"/>
            </a:endParaRPr>
          </a:p>
        </p:txBody>
      </p:sp>
      <p:grpSp>
        <p:nvGrpSpPr>
          <p:cNvPr id="57" name="Gruppo 56"/>
          <p:cNvGrpSpPr/>
          <p:nvPr/>
        </p:nvGrpSpPr>
        <p:grpSpPr>
          <a:xfrm>
            <a:off x="2462387" y="1873214"/>
            <a:ext cx="4993511" cy="2725772"/>
            <a:chOff x="2462373" y="1873214"/>
            <a:chExt cx="4993511" cy="2725772"/>
          </a:xfrm>
        </p:grpSpPr>
        <p:sp>
          <p:nvSpPr>
            <p:cNvPr id="87" name="Dowolny kształt 82"/>
            <p:cNvSpPr/>
            <p:nvPr/>
          </p:nvSpPr>
          <p:spPr bwMode="auto">
            <a:xfrm>
              <a:off x="2462373" y="1873214"/>
              <a:ext cx="4993511" cy="2725772"/>
            </a:xfrm>
            <a:custGeom>
              <a:avLst/>
              <a:gdLst>
                <a:gd name="connsiteX0" fmla="*/ 0 w 5647386"/>
                <a:gd name="connsiteY0" fmla="*/ 2878428 h 2878428"/>
                <a:gd name="connsiteX1" fmla="*/ 508715 w 5647386"/>
                <a:gd name="connsiteY1" fmla="*/ 2878428 h 2878428"/>
                <a:gd name="connsiteX2" fmla="*/ 579549 w 5647386"/>
                <a:gd name="connsiteY2" fmla="*/ 2820473 h 2878428"/>
                <a:gd name="connsiteX3" fmla="*/ 656822 w 5647386"/>
                <a:gd name="connsiteY3" fmla="*/ 2775397 h 2878428"/>
                <a:gd name="connsiteX4" fmla="*/ 708338 w 5647386"/>
                <a:gd name="connsiteY4" fmla="*/ 2762519 h 2878428"/>
                <a:gd name="connsiteX5" fmla="*/ 779172 w 5647386"/>
                <a:gd name="connsiteY5" fmla="*/ 2730321 h 2878428"/>
                <a:gd name="connsiteX6" fmla="*/ 798490 w 5647386"/>
                <a:gd name="connsiteY6" fmla="*/ 2723882 h 2878428"/>
                <a:gd name="connsiteX7" fmla="*/ 850006 w 5647386"/>
                <a:gd name="connsiteY7" fmla="*/ 2620851 h 2878428"/>
                <a:gd name="connsiteX8" fmla="*/ 901521 w 5647386"/>
                <a:gd name="connsiteY8" fmla="*/ 2511380 h 2878428"/>
                <a:gd name="connsiteX9" fmla="*/ 927279 w 5647386"/>
                <a:gd name="connsiteY9" fmla="*/ 2453426 h 2878428"/>
                <a:gd name="connsiteX10" fmla="*/ 965915 w 5647386"/>
                <a:gd name="connsiteY10" fmla="*/ 2427668 h 2878428"/>
                <a:gd name="connsiteX11" fmla="*/ 1133341 w 5647386"/>
                <a:gd name="connsiteY11" fmla="*/ 2389031 h 2878428"/>
                <a:gd name="connsiteX12" fmla="*/ 1384479 w 5647386"/>
                <a:gd name="connsiteY12" fmla="*/ 2343955 h 2878428"/>
                <a:gd name="connsiteX13" fmla="*/ 1693572 w 5647386"/>
                <a:gd name="connsiteY13" fmla="*/ 2279561 h 2878428"/>
                <a:gd name="connsiteX14" fmla="*/ 1938270 w 5647386"/>
                <a:gd name="connsiteY14" fmla="*/ 2234485 h 2878428"/>
                <a:gd name="connsiteX15" fmla="*/ 2157211 w 5647386"/>
                <a:gd name="connsiteY15" fmla="*/ 2157211 h 2878428"/>
                <a:gd name="connsiteX16" fmla="*/ 2273121 w 5647386"/>
                <a:gd name="connsiteY16" fmla="*/ 2041302 h 2878428"/>
                <a:gd name="connsiteX17" fmla="*/ 2343955 w 5647386"/>
                <a:gd name="connsiteY17" fmla="*/ 1770845 h 2878428"/>
                <a:gd name="connsiteX18" fmla="*/ 2363273 w 5647386"/>
                <a:gd name="connsiteY18" fmla="*/ 1725769 h 2878428"/>
                <a:gd name="connsiteX19" fmla="*/ 2498501 w 5647386"/>
                <a:gd name="connsiteY19" fmla="*/ 1661375 h 2878428"/>
                <a:gd name="connsiteX20" fmla="*/ 2723882 w 5647386"/>
                <a:gd name="connsiteY20" fmla="*/ 1584102 h 2878428"/>
                <a:gd name="connsiteX21" fmla="*/ 2994338 w 5647386"/>
                <a:gd name="connsiteY21" fmla="*/ 1500389 h 2878428"/>
                <a:gd name="connsiteX22" fmla="*/ 3129566 w 5647386"/>
                <a:gd name="connsiteY22" fmla="*/ 1468192 h 2878428"/>
                <a:gd name="connsiteX23" fmla="*/ 3303431 w 5647386"/>
                <a:gd name="connsiteY23" fmla="*/ 1423116 h 2878428"/>
                <a:gd name="connsiteX24" fmla="*/ 3477296 w 5647386"/>
                <a:gd name="connsiteY24" fmla="*/ 1397358 h 2878428"/>
                <a:gd name="connsiteX25" fmla="*/ 3625403 w 5647386"/>
                <a:gd name="connsiteY25" fmla="*/ 1378040 h 2878428"/>
                <a:gd name="connsiteX26" fmla="*/ 3715555 w 5647386"/>
                <a:gd name="connsiteY26" fmla="*/ 1352282 h 2878428"/>
                <a:gd name="connsiteX27" fmla="*/ 3960253 w 5647386"/>
                <a:gd name="connsiteY27" fmla="*/ 1217054 h 2878428"/>
                <a:gd name="connsiteX28" fmla="*/ 4101921 w 5647386"/>
                <a:gd name="connsiteY28" fmla="*/ 1126902 h 2878428"/>
                <a:gd name="connsiteX29" fmla="*/ 4159876 w 5647386"/>
                <a:gd name="connsiteY29" fmla="*/ 1088265 h 2878428"/>
                <a:gd name="connsiteX30" fmla="*/ 4185634 w 5647386"/>
                <a:gd name="connsiteY30" fmla="*/ 1004552 h 2878428"/>
                <a:gd name="connsiteX31" fmla="*/ 4179194 w 5647386"/>
                <a:gd name="connsiteY31" fmla="*/ 676141 h 2878428"/>
                <a:gd name="connsiteX32" fmla="*/ 4211391 w 5647386"/>
                <a:gd name="connsiteY32" fmla="*/ 631065 h 2878428"/>
                <a:gd name="connsiteX33" fmla="*/ 4250028 w 5647386"/>
                <a:gd name="connsiteY33" fmla="*/ 598868 h 2878428"/>
                <a:gd name="connsiteX34" fmla="*/ 4365938 w 5647386"/>
                <a:gd name="connsiteY34" fmla="*/ 592428 h 2878428"/>
                <a:gd name="connsiteX35" fmla="*/ 4655713 w 5647386"/>
                <a:gd name="connsiteY35" fmla="*/ 598868 h 2878428"/>
                <a:gd name="connsiteX36" fmla="*/ 4752304 w 5647386"/>
                <a:gd name="connsiteY36" fmla="*/ 585989 h 2878428"/>
                <a:gd name="connsiteX37" fmla="*/ 4848896 w 5647386"/>
                <a:gd name="connsiteY37" fmla="*/ 540913 h 2878428"/>
                <a:gd name="connsiteX38" fmla="*/ 5035639 w 5647386"/>
                <a:gd name="connsiteY38" fmla="*/ 431442 h 2878428"/>
                <a:gd name="connsiteX39" fmla="*/ 5203065 w 5647386"/>
                <a:gd name="connsiteY39" fmla="*/ 315533 h 2878428"/>
                <a:gd name="connsiteX40" fmla="*/ 5402687 w 5647386"/>
                <a:gd name="connsiteY40" fmla="*/ 199623 h 2878428"/>
                <a:gd name="connsiteX41" fmla="*/ 5550794 w 5647386"/>
                <a:gd name="connsiteY41" fmla="*/ 83713 h 2878428"/>
                <a:gd name="connsiteX42" fmla="*/ 5647386 w 5647386"/>
                <a:gd name="connsiteY42" fmla="*/ 0 h 287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647386" h="2878428">
                  <a:moveTo>
                    <a:pt x="0" y="2878428"/>
                  </a:moveTo>
                  <a:lnTo>
                    <a:pt x="508715" y="2878428"/>
                  </a:lnTo>
                  <a:lnTo>
                    <a:pt x="579549" y="2820473"/>
                  </a:lnTo>
                  <a:lnTo>
                    <a:pt x="656822" y="2775397"/>
                  </a:lnTo>
                  <a:lnTo>
                    <a:pt x="708338" y="2762519"/>
                  </a:lnTo>
                  <a:lnTo>
                    <a:pt x="779172" y="2730321"/>
                  </a:lnTo>
                  <a:lnTo>
                    <a:pt x="798490" y="2723882"/>
                  </a:lnTo>
                  <a:lnTo>
                    <a:pt x="850006" y="2620851"/>
                  </a:lnTo>
                  <a:lnTo>
                    <a:pt x="901521" y="2511380"/>
                  </a:lnTo>
                  <a:lnTo>
                    <a:pt x="927279" y="2453426"/>
                  </a:lnTo>
                  <a:lnTo>
                    <a:pt x="965915" y="2427668"/>
                  </a:lnTo>
                  <a:lnTo>
                    <a:pt x="1133341" y="2389031"/>
                  </a:lnTo>
                  <a:lnTo>
                    <a:pt x="1384479" y="2343955"/>
                  </a:lnTo>
                  <a:lnTo>
                    <a:pt x="1693572" y="2279561"/>
                  </a:lnTo>
                  <a:lnTo>
                    <a:pt x="1938270" y="2234485"/>
                  </a:lnTo>
                  <a:lnTo>
                    <a:pt x="2157211" y="2157211"/>
                  </a:lnTo>
                  <a:lnTo>
                    <a:pt x="2273121" y="2041302"/>
                  </a:lnTo>
                  <a:lnTo>
                    <a:pt x="2343955" y="1770845"/>
                  </a:lnTo>
                  <a:lnTo>
                    <a:pt x="2363273" y="1725769"/>
                  </a:lnTo>
                  <a:lnTo>
                    <a:pt x="2498501" y="1661375"/>
                  </a:lnTo>
                  <a:lnTo>
                    <a:pt x="2723882" y="1584102"/>
                  </a:lnTo>
                  <a:lnTo>
                    <a:pt x="2994338" y="1500389"/>
                  </a:lnTo>
                  <a:lnTo>
                    <a:pt x="3129566" y="1468192"/>
                  </a:lnTo>
                  <a:lnTo>
                    <a:pt x="3303431" y="1423116"/>
                  </a:lnTo>
                  <a:lnTo>
                    <a:pt x="3477296" y="1397358"/>
                  </a:lnTo>
                  <a:lnTo>
                    <a:pt x="3625403" y="1378040"/>
                  </a:lnTo>
                  <a:lnTo>
                    <a:pt x="3715555" y="1352282"/>
                  </a:lnTo>
                  <a:lnTo>
                    <a:pt x="3960253" y="1217054"/>
                  </a:lnTo>
                  <a:lnTo>
                    <a:pt x="4101921" y="1126902"/>
                  </a:lnTo>
                  <a:lnTo>
                    <a:pt x="4159876" y="1088265"/>
                  </a:lnTo>
                  <a:lnTo>
                    <a:pt x="4185634" y="1004552"/>
                  </a:lnTo>
                  <a:lnTo>
                    <a:pt x="4179194" y="676141"/>
                  </a:lnTo>
                  <a:lnTo>
                    <a:pt x="4211391" y="631065"/>
                  </a:lnTo>
                  <a:lnTo>
                    <a:pt x="4250028" y="598868"/>
                  </a:lnTo>
                  <a:lnTo>
                    <a:pt x="4365938" y="592428"/>
                  </a:lnTo>
                  <a:lnTo>
                    <a:pt x="4655713" y="598868"/>
                  </a:lnTo>
                  <a:lnTo>
                    <a:pt x="4752304" y="585989"/>
                  </a:lnTo>
                  <a:lnTo>
                    <a:pt x="4848896" y="540913"/>
                  </a:lnTo>
                  <a:lnTo>
                    <a:pt x="5035639" y="431442"/>
                  </a:lnTo>
                  <a:lnTo>
                    <a:pt x="5203065" y="315533"/>
                  </a:lnTo>
                  <a:lnTo>
                    <a:pt x="5402687" y="199623"/>
                  </a:lnTo>
                  <a:lnTo>
                    <a:pt x="5550794" y="83713"/>
                  </a:lnTo>
                  <a:lnTo>
                    <a:pt x="5647386" y="0"/>
                  </a:lnTo>
                </a:path>
              </a:pathLst>
            </a:custGeom>
            <a:noFill/>
            <a:ln w="76200" cap="flat" cmpd="sng" algn="ctr">
              <a:solidFill>
                <a:schemeClr val="tx2">
                  <a:lumMod val="75000"/>
                  <a:alpha val="93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pl-PL" sz="2400" dirty="0" smtClean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88" name="pole tekstowe 83"/>
            <p:cNvSpPr txBox="1"/>
            <p:nvPr/>
          </p:nvSpPr>
          <p:spPr>
            <a:xfrm rot="19646555">
              <a:off x="4453442" y="3596920"/>
              <a:ext cx="23225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dirty="0">
                  <a:solidFill>
                    <a:srgbClr val="FF9933"/>
                  </a:solidFill>
                  <a:latin typeface="Arial" pitchFamily="34" charset="0"/>
                  <a:ea typeface="+mn-ea"/>
                  <a:cs typeface="Arial" pitchFamily="34" charset="0"/>
                </a:rPr>
                <a:t>r</a:t>
              </a:r>
              <a:r>
                <a:rPr lang="pl-PL" sz="2400" b="1" dirty="0" smtClean="0">
                  <a:solidFill>
                    <a:srgbClr val="FF9933"/>
                  </a:solidFill>
                  <a:latin typeface="Arial" pitchFamily="34" charset="0"/>
                  <a:ea typeface="+mn-ea"/>
                  <a:cs typeface="Arial" pitchFamily="34" charset="0"/>
                </a:rPr>
                <a:t>-</a:t>
              </a:r>
              <a:r>
                <a:rPr lang="pl-PL" sz="2400" b="1" dirty="0" err="1" smtClean="0">
                  <a:solidFill>
                    <a:srgbClr val="FF9933"/>
                  </a:solidFill>
                  <a:latin typeface="Arial" pitchFamily="34" charset="0"/>
                  <a:ea typeface="+mn-ea"/>
                  <a:cs typeface="Arial" pitchFamily="34" charset="0"/>
                </a:rPr>
                <a:t>process</a:t>
              </a:r>
              <a:r>
                <a:rPr lang="pl-PL" sz="2400" b="1" dirty="0" smtClean="0">
                  <a:solidFill>
                    <a:srgbClr val="FF9933"/>
                  </a:solidFill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lang="pl-PL" sz="2400" b="1" dirty="0" err="1" smtClean="0">
                  <a:solidFill>
                    <a:srgbClr val="FF9933"/>
                  </a:solidFill>
                  <a:latin typeface="Arial" pitchFamily="34" charset="0"/>
                  <a:ea typeface="+mn-ea"/>
                  <a:cs typeface="Arial" pitchFamily="34" charset="0"/>
                </a:rPr>
                <a:t>path</a:t>
              </a:r>
              <a:endParaRPr lang="pl-PL" sz="2400" b="1" dirty="0">
                <a:solidFill>
                  <a:srgbClr val="FF9933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89" name="Łącznik prosty ze strzałką 58"/>
            <p:cNvCxnSpPr/>
            <p:nvPr/>
          </p:nvCxnSpPr>
          <p:spPr bwMode="auto">
            <a:xfrm flipH="1" flipV="1">
              <a:off x="5256049" y="3219428"/>
              <a:ext cx="208312" cy="58396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9933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uppo 53"/>
          <p:cNvGrpSpPr/>
          <p:nvPr/>
        </p:nvGrpSpPr>
        <p:grpSpPr>
          <a:xfrm>
            <a:off x="380520" y="942063"/>
            <a:ext cx="2802336" cy="1119794"/>
            <a:chOff x="1623023" y="885850"/>
            <a:chExt cx="2802336" cy="1119794"/>
          </a:xfrm>
        </p:grpSpPr>
        <p:sp>
          <p:nvSpPr>
            <p:cNvPr id="91" name="Rectangle 136"/>
            <p:cNvSpPr>
              <a:spLocks noChangeArrowheads="1"/>
            </p:cNvSpPr>
            <p:nvPr/>
          </p:nvSpPr>
          <p:spPr bwMode="auto">
            <a:xfrm>
              <a:off x="1623023" y="885850"/>
              <a:ext cx="2802336" cy="111979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/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b="1" kern="0" dirty="0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INTERDISCIPLINARITY</a:t>
              </a:r>
            </a:p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b="1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b="1" kern="0" dirty="0" err="1" smtClean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  <a:sym typeface="Wingdings" charset="0"/>
                </a:rPr>
                <a:t>Astrophysics</a:t>
              </a:r>
              <a:r>
                <a:rPr lang="it-IT" sz="1600" kern="0" dirty="0" smtClean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  <a:sym typeface="Wingdings" charset="0"/>
                </a:rPr>
                <a:t> </a:t>
              </a: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sz="1400" kern="0" dirty="0" err="1" smtClean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  <a:sym typeface="Wingdings" charset="0"/>
                </a:rPr>
                <a:t>Nucleosynthesis</a:t>
              </a:r>
              <a:endParaRPr lang="it-IT" sz="1400" kern="0" dirty="0" smtClean="0">
                <a:solidFill>
                  <a:srgbClr val="CC0099"/>
                </a:solidFill>
                <a:latin typeface="Corbel" charset="0"/>
                <a:ea typeface="+mn-ea"/>
                <a:cs typeface="Corbel" charset="0"/>
                <a:sym typeface="Wingdings" charset="0"/>
              </a:endParaRPr>
            </a:p>
          </p:txBody>
        </p:sp>
        <p:pic>
          <p:nvPicPr>
            <p:cNvPr id="94" name="Picture 137"/>
            <p:cNvPicPr>
              <a:picLocks noChangeAspect="1"/>
            </p:cNvPicPr>
            <p:nvPr/>
          </p:nvPicPr>
          <p:blipFill rotWithShape="1">
            <a:blip r:embed="rId10"/>
            <a:srcRect t="49432"/>
            <a:stretch/>
          </p:blipFill>
          <p:spPr>
            <a:xfrm>
              <a:off x="3546806" y="1183421"/>
              <a:ext cx="853779" cy="814682"/>
            </a:xfrm>
            <a:prstGeom prst="rect">
              <a:avLst/>
            </a:prstGeom>
          </p:spPr>
        </p:pic>
      </p:grpSp>
      <p:grpSp>
        <p:nvGrpSpPr>
          <p:cNvPr id="53" name="Gruppo 52"/>
          <p:cNvGrpSpPr/>
          <p:nvPr/>
        </p:nvGrpSpPr>
        <p:grpSpPr>
          <a:xfrm>
            <a:off x="179512" y="4851243"/>
            <a:ext cx="5091252" cy="2014488"/>
            <a:chOff x="2833493" y="4851243"/>
            <a:chExt cx="5091252" cy="2014488"/>
          </a:xfrm>
        </p:grpSpPr>
        <p:grpSp>
          <p:nvGrpSpPr>
            <p:cNvPr id="95" name="Group 154"/>
            <p:cNvGrpSpPr/>
            <p:nvPr/>
          </p:nvGrpSpPr>
          <p:grpSpPr>
            <a:xfrm>
              <a:off x="2833493" y="4851243"/>
              <a:ext cx="3047124" cy="2014488"/>
              <a:chOff x="6096876" y="4150816"/>
              <a:chExt cx="3047124" cy="2014488"/>
            </a:xfrm>
          </p:grpSpPr>
          <p:pic>
            <p:nvPicPr>
              <p:cNvPr id="101" name="Picture 15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96876" y="4150816"/>
                <a:ext cx="3047124" cy="2014488"/>
              </a:xfrm>
              <a:prstGeom prst="rect">
                <a:avLst/>
              </a:prstGeom>
            </p:spPr>
          </p:pic>
          <p:sp>
            <p:nvSpPr>
              <p:cNvPr id="106" name="Rectangle 156"/>
              <p:cNvSpPr/>
              <p:nvPr/>
            </p:nvSpPr>
            <p:spPr>
              <a:xfrm>
                <a:off x="7405916" y="4278272"/>
                <a:ext cx="1492634" cy="18466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0" tIns="0" rIns="0" bIns="0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i="1" dirty="0" smtClean="0">
                    <a:solidFill>
                      <a:srgbClr val="FF33CC"/>
                    </a:solidFill>
                    <a:latin typeface="Corbel"/>
                    <a:ea typeface="+mn-ea"/>
                    <a:cs typeface="Corbel"/>
                  </a:rPr>
                  <a:t>Impact on abundances</a:t>
                </a:r>
                <a:endParaRPr lang="en-US" sz="1100" i="1" dirty="0">
                  <a:solidFill>
                    <a:srgbClr val="FF33CC"/>
                  </a:solidFill>
                  <a:latin typeface="Corbel"/>
                  <a:ea typeface="+mn-ea"/>
                  <a:cs typeface="Corbel"/>
                </a:endParaRPr>
              </a:p>
            </p:txBody>
          </p:sp>
        </p:grpSp>
        <p:sp>
          <p:nvSpPr>
            <p:cNvPr id="115" name="Rettangolo 114"/>
            <p:cNvSpPr/>
            <p:nvPr/>
          </p:nvSpPr>
          <p:spPr>
            <a:xfrm>
              <a:off x="5880617" y="4941168"/>
              <a:ext cx="2044128" cy="595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 smtClean="0">
                  <a:solidFill>
                    <a:srgbClr val="0000FF"/>
                  </a:solidFill>
                  <a:latin typeface="Corbel"/>
                  <a:ea typeface="+mn-ea"/>
                  <a:cs typeface="Corbel"/>
                </a:rPr>
                <a:t>Element </a:t>
              </a:r>
            </a:p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kern="0" dirty="0" smtClean="0">
                  <a:solidFill>
                    <a:srgbClr val="0000FF"/>
                  </a:solidFill>
                  <a:latin typeface="Corbel"/>
                  <a:ea typeface="+mn-ea"/>
                  <a:cs typeface="Corbel"/>
                </a:rPr>
                <a:t>ABUNDANCES</a:t>
              </a:r>
              <a:endParaRPr lang="en-US" sz="2000" b="1" kern="0" dirty="0">
                <a:solidFill>
                  <a:srgbClr val="0000FF"/>
                </a:solidFill>
                <a:latin typeface="Corbel"/>
                <a:ea typeface="+mn-ea"/>
                <a:cs typeface="Corbel"/>
              </a:endParaRPr>
            </a:p>
          </p:txBody>
        </p:sp>
      </p:grpSp>
      <p:grpSp>
        <p:nvGrpSpPr>
          <p:cNvPr id="119" name="Gruppo 118"/>
          <p:cNvGrpSpPr/>
          <p:nvPr/>
        </p:nvGrpSpPr>
        <p:grpSpPr>
          <a:xfrm>
            <a:off x="380962" y="2229399"/>
            <a:ext cx="2784784" cy="1242904"/>
            <a:chOff x="1615802" y="2120579"/>
            <a:chExt cx="2784784" cy="1242904"/>
          </a:xfrm>
        </p:grpSpPr>
        <p:sp>
          <p:nvSpPr>
            <p:cNvPr id="120" name="Rectangle 139"/>
            <p:cNvSpPr>
              <a:spLocks noChangeArrowheads="1"/>
            </p:cNvSpPr>
            <p:nvPr/>
          </p:nvSpPr>
          <p:spPr bwMode="auto">
            <a:xfrm>
              <a:off x="1615802" y="2120579"/>
              <a:ext cx="2784784" cy="1242904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/>
            <a:p>
              <a:pPr fontAlgn="auto">
                <a:lnSpc>
                  <a:spcPct val="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b="1" kern="0" dirty="0" smtClean="0">
                <a:solidFill>
                  <a:srgbClr val="CC0099"/>
                </a:solidFill>
                <a:latin typeface="Corbel" charset="0"/>
                <a:ea typeface="+mn-ea"/>
                <a:cs typeface="Corbel" charset="0"/>
                <a:sym typeface="Wingdings" charset="0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b="1" kern="0" dirty="0" smtClean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  <a:sym typeface="Wingdings" charset="0"/>
                </a:rPr>
                <a:t>Applications</a:t>
              </a:r>
              <a:endParaRPr lang="it-IT" sz="1600" kern="0" dirty="0" smtClean="0">
                <a:solidFill>
                  <a:srgbClr val="CC0099"/>
                </a:solidFill>
                <a:latin typeface="Corbel" charset="0"/>
                <a:ea typeface="+mn-ea"/>
                <a:cs typeface="Corbel" charset="0"/>
                <a:sym typeface="Wingdings" charset="0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sz="1400" kern="0" dirty="0" err="1" smtClean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  <a:sym typeface="Wingdings" charset="0"/>
                </a:rPr>
                <a:t>Radioisotopes</a:t>
              </a:r>
              <a:r>
                <a:rPr lang="it-IT" sz="1400" kern="0" dirty="0" smtClean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  <a:sym typeface="Wingdings" charset="0"/>
                </a:rPr>
                <a:t>, </a:t>
              </a: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sz="1400" kern="0" dirty="0" err="1" smtClean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  <a:sym typeface="Wingdings" charset="0"/>
                </a:rPr>
                <a:t>Reactors</a:t>
              </a:r>
              <a:r>
                <a:rPr lang="it-IT" sz="1400" kern="0" dirty="0" smtClean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  <a:sym typeface="Wingdings" charset="0"/>
                </a:rPr>
                <a:t>, …</a:t>
              </a:r>
              <a:endParaRPr lang="it-IT" sz="14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  <a:sym typeface="Wingdings" charset="0"/>
              </a:endParaRPr>
            </a:p>
            <a:p>
              <a:pPr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1400" kern="0" dirty="0" smtClean="0">
                <a:solidFill>
                  <a:srgbClr val="CC0099"/>
                </a:solidFill>
                <a:latin typeface="Corbel" charset="0"/>
                <a:ea typeface="+mn-ea"/>
                <a:cs typeface="Corbel" charset="0"/>
                <a:sym typeface="Wingdings" charset="0"/>
              </a:endParaRPr>
            </a:p>
          </p:txBody>
        </p:sp>
        <p:pic>
          <p:nvPicPr>
            <p:cNvPr id="121" name="Picture 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5400000">
              <a:off x="3407614" y="2229708"/>
              <a:ext cx="860899" cy="986802"/>
            </a:xfrm>
            <a:prstGeom prst="rect">
              <a:avLst/>
            </a:prstGeom>
          </p:spPr>
        </p:pic>
      </p:grpSp>
      <p:sp>
        <p:nvSpPr>
          <p:cNvPr id="125" name="Rettangolo 124"/>
          <p:cNvSpPr/>
          <p:nvPr/>
        </p:nvSpPr>
        <p:spPr>
          <a:xfrm>
            <a:off x="6375257" y="4021321"/>
            <a:ext cx="2671436" cy="595035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SHELL STRUCTURE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000" b="1" kern="0" dirty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 </a:t>
            </a:r>
            <a:r>
              <a:rPr lang="en-US" sz="2000" b="1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   </a:t>
            </a:r>
            <a:r>
              <a:rPr lang="en-US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 (Magic Numbers)</a:t>
            </a:r>
            <a:endParaRPr lang="en-US" kern="0" dirty="0">
              <a:solidFill>
                <a:srgbClr val="0000FF"/>
              </a:solidFill>
              <a:latin typeface="Corbel"/>
              <a:ea typeface="+mn-ea"/>
              <a:cs typeface="Corbel"/>
            </a:endParaRPr>
          </a:p>
        </p:txBody>
      </p:sp>
      <p:grpSp>
        <p:nvGrpSpPr>
          <p:cNvPr id="126" name="Gruppo 125"/>
          <p:cNvGrpSpPr/>
          <p:nvPr/>
        </p:nvGrpSpPr>
        <p:grpSpPr>
          <a:xfrm>
            <a:off x="6728032" y="1904877"/>
            <a:ext cx="2422337" cy="1884619"/>
            <a:chOff x="753851" y="1053062"/>
            <a:chExt cx="2422337" cy="1884619"/>
          </a:xfrm>
        </p:grpSpPr>
        <p:sp>
          <p:nvSpPr>
            <p:cNvPr id="127" name="Rectangle 144"/>
            <p:cNvSpPr>
              <a:spLocks noChangeAspect="1" noChangeArrowheads="1"/>
            </p:cNvSpPr>
            <p:nvPr/>
          </p:nvSpPr>
          <p:spPr bwMode="auto">
            <a:xfrm>
              <a:off x="753851" y="1053062"/>
              <a:ext cx="2325208" cy="1884619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sz="2000" b="1" kern="0" dirty="0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BASIC SCIENCE </a:t>
              </a: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14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endParaRPr lang="it-IT" sz="800" kern="0" dirty="0" smtClean="0">
                <a:solidFill>
                  <a:srgbClr val="FF00FF"/>
                </a:solidFill>
                <a:latin typeface="Corbel" charset="0"/>
                <a:ea typeface="+mn-ea"/>
                <a:cs typeface="Corbel" charset="0"/>
              </a:endParaRPr>
            </a:p>
          </p:txBody>
        </p:sp>
        <p:pic>
          <p:nvPicPr>
            <p:cNvPr id="128" name="Picture 146"/>
            <p:cNvPicPr>
              <a:picLocks noChangeAspect="1"/>
            </p:cNvPicPr>
            <p:nvPr/>
          </p:nvPicPr>
          <p:blipFill rotWithShape="1">
            <a:blip r:embed="rId10"/>
            <a:srcRect b="50864"/>
            <a:stretch/>
          </p:blipFill>
          <p:spPr>
            <a:xfrm>
              <a:off x="874902" y="1496764"/>
              <a:ext cx="832629" cy="767692"/>
            </a:xfrm>
            <a:prstGeom prst="rect">
              <a:avLst/>
            </a:prstGeom>
          </p:spPr>
        </p:pic>
        <p:sp>
          <p:nvSpPr>
            <p:cNvPr id="129" name="Rectangle 3"/>
            <p:cNvSpPr/>
            <p:nvPr/>
          </p:nvSpPr>
          <p:spPr>
            <a:xfrm>
              <a:off x="1786990" y="1473810"/>
              <a:ext cx="1389198" cy="677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</a:pPr>
              <a:r>
                <a:rPr lang="it-IT" sz="1400" kern="0" dirty="0" err="1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</a:rPr>
                <a:t>Many</a:t>
              </a:r>
              <a:r>
                <a:rPr lang="it-IT" sz="1400" kern="0" dirty="0">
                  <a:solidFill>
                    <a:srgbClr val="CC0099"/>
                  </a:solidFill>
                  <a:latin typeface="Corbel" charset="0"/>
                  <a:ea typeface="+mn-ea"/>
                  <a:cs typeface="Corbel" charset="0"/>
                </a:rPr>
                <a:t> Body Finite Quantum System</a:t>
              </a:r>
              <a:endParaRPr lang="it-IT" sz="1200" kern="0" dirty="0">
                <a:solidFill>
                  <a:srgbClr val="CC0099"/>
                </a:solidFill>
                <a:latin typeface="Corbel" charset="0"/>
                <a:ea typeface="+mn-ea"/>
                <a:cs typeface="Corbel" charset="0"/>
              </a:endParaRPr>
            </a:p>
          </p:txBody>
        </p:sp>
        <p:pic>
          <p:nvPicPr>
            <p:cNvPr id="130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187" y="2363376"/>
              <a:ext cx="963947" cy="4699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1" name="Rectangle 147"/>
            <p:cNvSpPr/>
            <p:nvPr/>
          </p:nvSpPr>
          <p:spPr>
            <a:xfrm>
              <a:off x="2055858" y="2338437"/>
              <a:ext cx="8849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kern="0" dirty="0" err="1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Symmetry</a:t>
              </a:r>
              <a:r>
                <a:rPr lang="it-IT" sz="1200" b="1" kern="0" dirty="0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 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200" b="1" kern="0" dirty="0" smtClean="0">
                  <a:solidFill>
                    <a:srgbClr val="0000FF"/>
                  </a:solidFill>
                  <a:latin typeface="Corbel" charset="0"/>
                  <a:ea typeface="+mn-ea"/>
                  <a:cs typeface="Corbel" charset="0"/>
                </a:rPr>
                <a:t>Principle</a:t>
              </a:r>
              <a:endParaRPr lang="en-US" sz="1200" b="1" dirty="0">
                <a:solidFill>
                  <a:srgbClr val="0000FF"/>
                </a:solidFill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132" name="Rettangolo 131"/>
          <p:cNvSpPr/>
          <p:nvPr/>
        </p:nvSpPr>
        <p:spPr>
          <a:xfrm>
            <a:off x="6375257" y="4608548"/>
            <a:ext cx="2665071" cy="348813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SHAPES</a:t>
            </a:r>
            <a:endParaRPr lang="en-US" sz="2000" b="1" kern="0" dirty="0">
              <a:solidFill>
                <a:srgbClr val="0000FF"/>
              </a:solidFill>
              <a:latin typeface="Corbel"/>
              <a:ea typeface="+mn-ea"/>
              <a:cs typeface="Corbel"/>
            </a:endParaRPr>
          </a:p>
        </p:txBody>
      </p:sp>
      <p:sp>
        <p:nvSpPr>
          <p:cNvPr id="133" name="Rettangolo 132"/>
          <p:cNvSpPr/>
          <p:nvPr/>
        </p:nvSpPr>
        <p:spPr>
          <a:xfrm>
            <a:off x="6375258" y="4950339"/>
            <a:ext cx="2667718" cy="348813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charset="2"/>
              <a:buChar char="²"/>
              <a:defRPr/>
            </a:pPr>
            <a:r>
              <a:rPr lang="en-US" sz="2000" b="1" kern="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EXCITATIONS</a:t>
            </a:r>
            <a:endParaRPr lang="en-US" sz="2000" b="1" kern="0" dirty="0">
              <a:solidFill>
                <a:srgbClr val="0000FF"/>
              </a:solidFill>
              <a:latin typeface="Corbel"/>
              <a:ea typeface="+mn-ea"/>
              <a:cs typeface="Corbel"/>
            </a:endParaRPr>
          </a:p>
        </p:txBody>
      </p:sp>
      <p:grpSp>
        <p:nvGrpSpPr>
          <p:cNvPr id="98" name="Group 7"/>
          <p:cNvGrpSpPr/>
          <p:nvPr/>
        </p:nvGrpSpPr>
        <p:grpSpPr>
          <a:xfrm>
            <a:off x="3275859" y="5452787"/>
            <a:ext cx="3024337" cy="1288593"/>
            <a:chOff x="3779910" y="4653135"/>
            <a:chExt cx="2705985" cy="1288593"/>
          </a:xfrm>
        </p:grpSpPr>
        <p:sp>
          <p:nvSpPr>
            <p:cNvPr id="99" name="Rectangle 4"/>
            <p:cNvSpPr/>
            <p:nvPr/>
          </p:nvSpPr>
          <p:spPr>
            <a:xfrm>
              <a:off x="3779912" y="4653135"/>
              <a:ext cx="2254986" cy="128859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00" name="Group 3"/>
            <p:cNvGrpSpPr/>
            <p:nvPr/>
          </p:nvGrpSpPr>
          <p:grpSpPr>
            <a:xfrm>
              <a:off x="3779910" y="4789600"/>
              <a:ext cx="2705985" cy="961742"/>
              <a:chOff x="3707455" y="4789600"/>
              <a:chExt cx="2705985" cy="961742"/>
            </a:xfrm>
          </p:grpSpPr>
          <p:sp>
            <p:nvSpPr>
              <p:cNvPr id="103" name="Rectangle 17"/>
              <p:cNvSpPr/>
              <p:nvPr/>
            </p:nvSpPr>
            <p:spPr>
              <a:xfrm>
                <a:off x="3707457" y="4789600"/>
                <a:ext cx="2448271" cy="40011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b="1" dirty="0" smtClean="0">
                    <a:solidFill>
                      <a:srgbClr val="0000FF"/>
                    </a:solidFill>
                    <a:latin typeface="Corbel"/>
                    <a:ea typeface="+mn-ea"/>
                    <a:cs typeface="Corbel"/>
                  </a:rPr>
                  <a:t>r- process location</a:t>
                </a:r>
                <a:endParaRPr lang="en-US" dirty="0" smtClean="0">
                  <a:solidFill>
                    <a:srgbClr val="0000FF"/>
                  </a:solidFill>
                  <a:latin typeface="Corbel"/>
                  <a:ea typeface="+mn-ea"/>
                  <a:cs typeface="Corbel"/>
                </a:endParaRPr>
              </a:p>
            </p:txBody>
          </p:sp>
          <p:sp>
            <p:nvSpPr>
              <p:cNvPr id="104" name="TextBox 18"/>
              <p:cNvSpPr txBox="1"/>
              <p:nvPr/>
            </p:nvSpPr>
            <p:spPr>
              <a:xfrm>
                <a:off x="3707455" y="5149639"/>
                <a:ext cx="2705985" cy="601703"/>
              </a:xfrm>
              <a:prstGeom prst="rect">
                <a:avLst/>
              </a:prstGeom>
              <a:noFill/>
              <a:ln w="28575" cmpd="sng">
                <a:noFill/>
                <a:prstDash val="dash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square" lIns="72000" r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>
                  <a:lnSpc>
                    <a:spcPct val="70000"/>
                  </a:lnSpc>
                  <a:defRPr/>
                </a:pPr>
                <a:r>
                  <a:rPr lang="en-US" sz="1600" dirty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b</a:t>
                </a:r>
                <a:r>
                  <a:rPr lang="en-US" sz="1600" dirty="0">
                    <a:solidFill>
                      <a:srgbClr val="0000FF"/>
                    </a:solidFill>
                    <a:latin typeface="Corbel"/>
                    <a:cs typeface="Corbel"/>
                  </a:rPr>
                  <a:t>-decay </a:t>
                </a:r>
                <a:r>
                  <a:rPr lang="en-US" sz="2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: </a:t>
                </a:r>
                <a:r>
                  <a:rPr lang="it-IT" sz="20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t</a:t>
                </a:r>
                <a:r>
                  <a:rPr lang="it-IT" sz="1400" baseline="-250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b</a:t>
                </a:r>
                <a:r>
                  <a:rPr lang="it-IT" sz="1400" baseline="-25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SPH</a:t>
                </a:r>
                <a:r>
                  <a:rPr lang="it-IT" sz="14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 ~ </a:t>
                </a:r>
                <a:r>
                  <a:rPr lang="it-IT" sz="14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10</a:t>
                </a:r>
                <a:r>
                  <a:rPr lang="it-IT" sz="14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x </a:t>
                </a:r>
                <a:r>
                  <a:rPr lang="it-IT" sz="20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t</a:t>
                </a:r>
                <a:r>
                  <a:rPr lang="it-IT" sz="1400" baseline="-25000" dirty="0" err="1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b</a:t>
                </a:r>
                <a:r>
                  <a:rPr lang="it-IT" sz="1400" baseline="-25000" dirty="0" smtClean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 </a:t>
                </a:r>
                <a:r>
                  <a:rPr lang="it-IT" sz="1400" baseline="-250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DEF</a:t>
                </a:r>
              </a:p>
              <a:p>
                <a:pPr eaLnBrk="1" hangingPunct="1">
                  <a:lnSpc>
                    <a:spcPct val="70000"/>
                  </a:lnSpc>
                  <a:defRPr/>
                </a:pPr>
                <a:endParaRPr lang="it-IT" sz="1200" baseline="-25000" dirty="0" smtClean="0">
                  <a:solidFill>
                    <a:srgbClr val="0000FF"/>
                  </a:solidFill>
                  <a:latin typeface="Corbel"/>
                  <a:cs typeface="Corbel"/>
                </a:endParaRPr>
              </a:p>
              <a:p>
                <a:pPr eaLnBrk="1" hangingPunct="1">
                  <a:lnSpc>
                    <a:spcPct val="70000"/>
                  </a:lnSpc>
                  <a:defRPr/>
                </a:pPr>
                <a:r>
                  <a:rPr lang="en-US" sz="16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n emission </a:t>
                </a:r>
                <a:r>
                  <a:rPr lang="en-US" sz="1600" b="1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:</a:t>
                </a:r>
                <a:r>
                  <a:rPr lang="en-US" sz="14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 </a:t>
                </a:r>
                <a:r>
                  <a:rPr lang="it-IT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P</a:t>
                </a:r>
                <a:r>
                  <a:rPr lang="it-IT" baseline="-250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n</a:t>
                </a:r>
                <a:r>
                  <a:rPr lang="it-IT" sz="1200" baseline="-250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SPH</a:t>
                </a:r>
                <a:r>
                  <a:rPr lang="it-IT" sz="12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 ~   </a:t>
                </a:r>
                <a:r>
                  <a:rPr lang="it-IT" sz="1400" dirty="0" smtClean="0">
                    <a:solidFill>
                      <a:srgbClr val="FF0000"/>
                    </a:solidFill>
                    <a:latin typeface="Corbel"/>
                    <a:cs typeface="Corbel"/>
                  </a:rPr>
                  <a:t>0.5</a:t>
                </a:r>
                <a:r>
                  <a:rPr lang="it-IT" sz="12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x </a:t>
                </a:r>
                <a:r>
                  <a:rPr lang="it-IT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P</a:t>
                </a:r>
                <a:r>
                  <a:rPr lang="it-IT" baseline="-250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n</a:t>
                </a:r>
                <a:r>
                  <a:rPr lang="it-IT" sz="1200" baseline="-25000" dirty="0" err="1" smtClean="0">
                    <a:solidFill>
                      <a:srgbClr val="0000FF"/>
                    </a:solidFill>
                    <a:latin typeface="Corbel"/>
                    <a:cs typeface="Corbel"/>
                  </a:rPr>
                  <a:t>DEF</a:t>
                </a:r>
                <a:r>
                  <a:rPr lang="it-IT" sz="1200" dirty="0" smtClean="0">
                    <a:solidFill>
                      <a:srgbClr val="0000FF"/>
                    </a:solidFill>
                    <a:latin typeface="Corbel"/>
                    <a:cs typeface="Corbel"/>
                  </a:rPr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24795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2" y="692696"/>
            <a:ext cx="8496944" cy="72008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70000"/>
              </a:lnSpc>
              <a:spcAft>
                <a:spcPts val="0"/>
              </a:spcAft>
              <a:buNone/>
              <a:defRPr/>
            </a:pP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Spettroscopia </a:t>
            </a:r>
            <a:r>
              <a:rPr lang="it-IT" sz="20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cs typeface="Corbel"/>
              </a:rPr>
              <a:t> di alta risoluzione e alta efficienza</a:t>
            </a:r>
            <a:endParaRPr lang="it-IT" sz="18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>
              <a:lnSpc>
                <a:spcPct val="70000"/>
              </a:lnSpc>
              <a:buNone/>
              <a:defRPr/>
            </a:pPr>
            <a:r>
              <a:rPr lang="it-IT" sz="1600" dirty="0" smtClean="0">
                <a:solidFill>
                  <a:srgbClr val="0000FF"/>
                </a:solidFill>
                <a:latin typeface="Corbel"/>
                <a:cs typeface="Corbel"/>
              </a:rPr>
              <a:t>Rivelatori HPGe per raggi gamma ai LNL</a:t>
            </a:r>
            <a:r>
              <a:rPr lang="it-IT" sz="1600" i="1" dirty="0" smtClean="0">
                <a:solidFill>
                  <a:srgbClr val="0000FF"/>
                </a:solidFill>
                <a:latin typeface="Corbel"/>
                <a:cs typeface="Corbel"/>
              </a:rPr>
              <a:t> </a:t>
            </a:r>
            <a:endParaRPr lang="it-IT" sz="1600" dirty="0" smtClean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324544" y="-108104"/>
            <a:ext cx="972108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3200" b="1" dirty="0" smtClean="0">
                <a:solidFill>
                  <a:srgbClr val="FF0000"/>
                </a:solidFill>
                <a:latin typeface="Corbel"/>
                <a:ea typeface="+mn-ea"/>
                <a:cs typeface="Corbel"/>
              </a:rPr>
              <a:t>Spettroscopia GAMMA allo stato dell’arte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652" y="1845004"/>
            <a:ext cx="1439991" cy="143999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1404" y="1844990"/>
            <a:ext cx="1439991" cy="143999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/>
          <a:srcRect l="6214"/>
          <a:stretch/>
        </p:blipFill>
        <p:spPr>
          <a:xfrm>
            <a:off x="3635902" y="1844990"/>
            <a:ext cx="1350503" cy="14399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6"/>
          <a:stretch/>
        </p:blipFill>
        <p:spPr>
          <a:xfrm>
            <a:off x="5127601" y="1845005"/>
            <a:ext cx="1334065" cy="1439991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82670" y="1296063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GASP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1992 - 2012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29511" y="1296063"/>
            <a:ext cx="153348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EUROBALL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1997 - 1998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664705" y="1296062"/>
            <a:ext cx="133934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CLARA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2004 - 2008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127596" y="1311163"/>
            <a:ext cx="129614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AGATA</a:t>
            </a: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2009 - 2011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567755" y="1340780"/>
            <a:ext cx="122413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GALILEO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2014 - ...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Hector_1980_NBI.jpg"/>
          <p:cNvPicPr>
            <a:picLocks noChangeAspect="1"/>
          </p:cNvPicPr>
          <p:nvPr/>
        </p:nvPicPr>
        <p:blipFill>
          <a:blip r:embed="rId7" cstate="print"/>
          <a:srcRect l="8200" t="16040" r="13325" b="16040"/>
          <a:stretch>
            <a:fillRect/>
          </a:stretch>
        </p:blipFill>
        <p:spPr>
          <a:xfrm>
            <a:off x="169942" y="4812742"/>
            <a:ext cx="1521738" cy="1288561"/>
          </a:xfrm>
          <a:prstGeom prst="rect">
            <a:avLst/>
          </a:prstGeom>
        </p:spPr>
      </p:pic>
      <p:sp>
        <p:nvSpPr>
          <p:cNvPr id="16" name="CasellaDiTesto 8"/>
          <p:cNvSpPr txBox="1"/>
          <p:nvPr/>
        </p:nvSpPr>
        <p:spPr>
          <a:xfrm>
            <a:off x="467546" y="4191483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1980' @ NBI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Hector_1990_LNL.jpg"/>
          <p:cNvPicPr>
            <a:picLocks noChangeAspect="1"/>
          </p:cNvPicPr>
          <p:nvPr/>
        </p:nvPicPr>
        <p:blipFill rotWithShape="1">
          <a:blip r:embed="rId8" cstate="print"/>
          <a:srcRect l="10771" t="16770" r="24164" b="18743"/>
          <a:stretch/>
        </p:blipFill>
        <p:spPr>
          <a:xfrm rot="-60000">
            <a:off x="1804058" y="4722843"/>
            <a:ext cx="1425983" cy="1469844"/>
          </a:xfrm>
          <a:prstGeom prst="rect">
            <a:avLst/>
          </a:prstGeom>
        </p:spPr>
      </p:pic>
      <p:sp>
        <p:nvSpPr>
          <p:cNvPr id="18" name="CasellaDiTesto 8"/>
          <p:cNvSpPr txBox="1"/>
          <p:nvPr/>
        </p:nvSpPr>
        <p:spPr>
          <a:xfrm>
            <a:off x="1979714" y="4176990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1990' @ LNL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Hector_2000_IRES.jpg"/>
          <p:cNvPicPr>
            <a:picLocks noChangeAspect="1"/>
          </p:cNvPicPr>
          <p:nvPr/>
        </p:nvPicPr>
        <p:blipFill>
          <a:blip r:embed="rId9" cstate="print"/>
          <a:srcRect l="9336" t="4672" r="12448" b="13081"/>
          <a:stretch>
            <a:fillRect/>
          </a:stretch>
        </p:blipFill>
        <p:spPr>
          <a:xfrm rot="240000">
            <a:off x="3365478" y="4719010"/>
            <a:ext cx="1264381" cy="1476000"/>
          </a:xfrm>
          <a:prstGeom prst="rect">
            <a:avLst/>
          </a:prstGeom>
        </p:spPr>
      </p:pic>
      <p:sp>
        <p:nvSpPr>
          <p:cNvPr id="20" name="CasellaDiTesto 8"/>
          <p:cNvSpPr txBox="1"/>
          <p:nvPr/>
        </p:nvSpPr>
        <p:spPr>
          <a:xfrm>
            <a:off x="3419872" y="4176990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2000' @ IRES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CasellaDiTesto 8"/>
          <p:cNvSpPr txBox="1"/>
          <p:nvPr/>
        </p:nvSpPr>
        <p:spPr>
          <a:xfrm>
            <a:off x="5004050" y="4176990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2000' @ GSI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 descr="rising_hector.jpg"/>
          <p:cNvPicPr>
            <a:picLocks noChangeAspect="1"/>
          </p:cNvPicPr>
          <p:nvPr/>
        </p:nvPicPr>
        <p:blipFill>
          <a:blip r:embed="rId10" cstate="print"/>
          <a:srcRect l="2362" r="16535"/>
          <a:stretch>
            <a:fillRect/>
          </a:stretch>
        </p:blipFill>
        <p:spPr>
          <a:xfrm>
            <a:off x="4755699" y="4737010"/>
            <a:ext cx="1557150" cy="1440000"/>
          </a:xfrm>
          <a:prstGeom prst="rect">
            <a:avLst/>
          </a:prstGeom>
        </p:spPr>
      </p:pic>
      <p:pic>
        <p:nvPicPr>
          <p:cNvPr id="24" name="Picture 23" descr="AGATA@GSI_Scintillatori_GERL_NSP2013_Padov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11878" y="4737010"/>
            <a:ext cx="1328474" cy="1440000"/>
          </a:xfrm>
          <a:prstGeom prst="rect">
            <a:avLst/>
          </a:prstGeom>
        </p:spPr>
      </p:pic>
      <p:sp>
        <p:nvSpPr>
          <p:cNvPr id="25" name="CasellaDiTesto 8"/>
          <p:cNvSpPr txBox="1"/>
          <p:nvPr/>
        </p:nvSpPr>
        <p:spPr>
          <a:xfrm>
            <a:off x="6516218" y="4176990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HECTOR+</a:t>
            </a:r>
            <a:endParaRPr lang="it-IT" sz="12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2010' @ GSI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251522" y="3600914"/>
            <a:ext cx="849694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000" b="1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Spettroscopia </a:t>
            </a:r>
            <a:r>
              <a:rPr lang="it-IT" sz="2000" b="1" dirty="0" smtClean="0">
                <a:solidFill>
                  <a:srgbClr val="0000FF"/>
                </a:solidFill>
                <a:latin typeface="Symbol" charset="2"/>
                <a:ea typeface="+mn-ea"/>
                <a:cs typeface="Symbol" charset="2"/>
              </a:rPr>
              <a:t>g</a:t>
            </a:r>
            <a:r>
              <a:rPr lang="it-IT" sz="2000" b="1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 di alta energia </a:t>
            </a:r>
            <a:r>
              <a:rPr lang="it-IT" sz="2000" b="1" dirty="0" smtClean="0">
                <a:solidFill>
                  <a:srgbClr val="FF0000"/>
                </a:solidFill>
                <a:latin typeface="Corbel"/>
                <a:ea typeface="+mn-ea"/>
                <a:cs typeface="Corbel"/>
              </a:rPr>
              <a:t>– RESPONSABILITA’ di MILANO</a:t>
            </a:r>
          </a:p>
          <a:p>
            <a:pPr marL="342900" indent="-342900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60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Rivelatori scintillatori per raggi gamma (BaF</a:t>
            </a:r>
            <a:r>
              <a:rPr lang="it-IT" sz="1600" baseline="-2500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2</a:t>
            </a:r>
            <a:r>
              <a:rPr lang="it-IT" sz="160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, LaBr</a:t>
            </a:r>
            <a:r>
              <a:rPr lang="it-IT" sz="1600" baseline="-2500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3</a:t>
            </a:r>
            <a:r>
              <a:rPr lang="it-IT" sz="160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, ...) </a:t>
            </a:r>
          </a:p>
        </p:txBody>
      </p:sp>
      <p:sp>
        <p:nvSpPr>
          <p:cNvPr id="27" name="CasellaDiTesto 8"/>
          <p:cNvSpPr txBox="1"/>
          <p:nvPr/>
        </p:nvSpPr>
        <p:spPr>
          <a:xfrm rot="-5400000">
            <a:off x="-684976" y="2174381"/>
            <a:ext cx="1944216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MIPAD  </a:t>
            </a: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1988 - 1992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67761" y="1844836"/>
            <a:ext cx="1244605" cy="1468079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7884369" y="1340780"/>
            <a:ext cx="108012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AGATA</a:t>
            </a:r>
            <a:endParaRPr lang="it-IT" sz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2019 - …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9642" y="1700808"/>
            <a:ext cx="1278862" cy="1728192"/>
          </a:xfrm>
          <a:prstGeom prst="rect">
            <a:avLst/>
          </a:prstGeom>
        </p:spPr>
      </p:pic>
      <p:sp>
        <p:nvSpPr>
          <p:cNvPr id="31" name="CasellaDiTesto 8"/>
          <p:cNvSpPr txBox="1"/>
          <p:nvPr/>
        </p:nvSpPr>
        <p:spPr>
          <a:xfrm>
            <a:off x="7884374" y="4176990"/>
            <a:ext cx="115212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HECTOR+</a:t>
            </a:r>
            <a:endParaRPr lang="it-IT" sz="1200" b="1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2014' @ RIKEN</a:t>
            </a:r>
            <a:endParaRPr lang="it-IT" sz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2" name="Immagine 31" descr="20140922_161242.jpg"/>
          <p:cNvPicPr>
            <a:picLocks noChangeAspect="1"/>
          </p:cNvPicPr>
          <p:nvPr/>
        </p:nvPicPr>
        <p:blipFill rotWithShape="1">
          <a:blip r:embed="rId14" cstate="print"/>
          <a:srcRect l="4400" t="10666" r="6941" b="13225"/>
          <a:stretch/>
        </p:blipFill>
        <p:spPr>
          <a:xfrm>
            <a:off x="7812360" y="4704606"/>
            <a:ext cx="1248535" cy="1481954"/>
          </a:xfrm>
          <a:prstGeom prst="rect">
            <a:avLst/>
          </a:prstGeom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251522" y="6309320"/>
            <a:ext cx="849694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000" b="1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Ricerca e Sviluppo </a:t>
            </a:r>
          </a:p>
          <a:p>
            <a:pPr marL="342900" indent="-342900" fontAlgn="auto">
              <a:lnSpc>
                <a:spcPct val="7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160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Rivelatori </a:t>
            </a:r>
            <a:r>
              <a:rPr lang="it-IT" sz="1600" dirty="0" err="1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HPGe</a:t>
            </a:r>
            <a:r>
              <a:rPr lang="it-IT" sz="1600" dirty="0" smtClean="0">
                <a:solidFill>
                  <a:srgbClr val="0000FF"/>
                </a:solidFill>
                <a:latin typeface="Corbel"/>
                <a:ea typeface="+mn-ea"/>
                <a:cs typeface="Corbel"/>
              </a:rPr>
              <a:t>, scintillatori e nuovi materiali, elettronica dedicata …</a:t>
            </a:r>
          </a:p>
        </p:txBody>
      </p:sp>
    </p:spTree>
    <p:extLst>
      <p:ext uri="{BB962C8B-B14F-4D97-AF65-F5344CB8AC3E}">
        <p14:creationId xmlns:p14="http://schemas.microsoft.com/office/powerpoint/2010/main" val="1214287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1342" t="28586" r="41130" b="45832"/>
          <a:stretch/>
        </p:blipFill>
        <p:spPr>
          <a:xfrm>
            <a:off x="1789368" y="943340"/>
            <a:ext cx="5805772" cy="5686418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grpSp>
        <p:nvGrpSpPr>
          <p:cNvPr id="13" name="Gruppo 12"/>
          <p:cNvGrpSpPr/>
          <p:nvPr/>
        </p:nvGrpSpPr>
        <p:grpSpPr>
          <a:xfrm>
            <a:off x="248170" y="1115243"/>
            <a:ext cx="5506546" cy="2845626"/>
            <a:chOff x="248170" y="1115213"/>
            <a:chExt cx="5506546" cy="2845626"/>
          </a:xfrm>
        </p:grpSpPr>
        <p:grpSp>
          <p:nvGrpSpPr>
            <p:cNvPr id="14" name="Gruppo 13"/>
            <p:cNvGrpSpPr/>
            <p:nvPr/>
          </p:nvGrpSpPr>
          <p:grpSpPr>
            <a:xfrm>
              <a:off x="248170" y="1115213"/>
              <a:ext cx="2813079" cy="2070120"/>
              <a:chOff x="248170" y="1115213"/>
              <a:chExt cx="2813079" cy="2070120"/>
            </a:xfrm>
          </p:grpSpPr>
          <p:pic>
            <p:nvPicPr>
              <p:cNvPr id="22" name="Immagine 21"/>
              <p:cNvPicPr>
                <a:picLocks noChangeAspect="1"/>
              </p:cNvPicPr>
              <p:nvPr/>
            </p:nvPicPr>
            <p:blipFill rotWithShape="1">
              <a:blip r:embed="rId3"/>
              <a:srcRect l="9057" r="8458" b="4405"/>
              <a:stretch/>
            </p:blipFill>
            <p:spPr>
              <a:xfrm>
                <a:off x="248170" y="1115213"/>
                <a:ext cx="1649935" cy="1274802"/>
              </a:xfrm>
              <a:prstGeom prst="rect">
                <a:avLst/>
              </a:prstGeom>
            </p:spPr>
          </p:pic>
          <p:pic>
            <p:nvPicPr>
              <p:cNvPr id="23" name="Immagin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1549" y="1280333"/>
                <a:ext cx="1409700" cy="1905000"/>
              </a:xfrm>
              <a:prstGeom prst="rect">
                <a:avLst/>
              </a:prstGeom>
            </p:spPr>
          </p:pic>
        </p:grpSp>
        <p:grpSp>
          <p:nvGrpSpPr>
            <p:cNvPr id="15" name="Gruppo 14"/>
            <p:cNvGrpSpPr/>
            <p:nvPr/>
          </p:nvGrpSpPr>
          <p:grpSpPr>
            <a:xfrm>
              <a:off x="2763086" y="2665865"/>
              <a:ext cx="2991630" cy="1294974"/>
              <a:chOff x="2763086" y="2665865"/>
              <a:chExt cx="2991630" cy="1294974"/>
            </a:xfrm>
          </p:grpSpPr>
          <p:sp>
            <p:nvSpPr>
              <p:cNvPr id="16" name="Ovale 15"/>
              <p:cNvSpPr/>
              <p:nvPr/>
            </p:nvSpPr>
            <p:spPr>
              <a:xfrm>
                <a:off x="4836858" y="3659043"/>
                <a:ext cx="917858" cy="301796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7" name="Ovale 16"/>
              <p:cNvSpPr/>
              <p:nvPr/>
            </p:nvSpPr>
            <p:spPr>
              <a:xfrm>
                <a:off x="4575477" y="3252002"/>
                <a:ext cx="700962" cy="319032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8" name="Ovale 17"/>
              <p:cNvSpPr/>
              <p:nvPr/>
            </p:nvSpPr>
            <p:spPr>
              <a:xfrm>
                <a:off x="3625900" y="3042186"/>
                <a:ext cx="782824" cy="319032"/>
              </a:xfrm>
              <a:prstGeom prst="ellipse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>
                  <a:solidFill>
                    <a:srgbClr val="FFFFFF"/>
                  </a:solidFill>
                  <a:latin typeface="Arial"/>
                </a:endParaRPr>
              </a:p>
            </p:txBody>
          </p:sp>
          <p:cxnSp>
            <p:nvCxnSpPr>
              <p:cNvPr id="19" name="Connettore 7 18"/>
              <p:cNvCxnSpPr/>
              <p:nvPr/>
            </p:nvCxnSpPr>
            <p:spPr>
              <a:xfrm rot="10800000">
                <a:off x="5254317" y="3423159"/>
                <a:ext cx="287998" cy="235884"/>
              </a:xfrm>
              <a:prstGeom prst="curvedConnector3">
                <a:avLst>
                  <a:gd name="adj1" fmla="val 1976"/>
                </a:avLst>
              </a:prstGeom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7 19"/>
              <p:cNvCxnSpPr>
                <a:stCxn id="17" idx="1"/>
              </p:cNvCxnSpPr>
              <p:nvPr/>
            </p:nvCxnSpPr>
            <p:spPr>
              <a:xfrm rot="16200000" flipV="1">
                <a:off x="4412495" y="3033086"/>
                <a:ext cx="182065" cy="349209"/>
              </a:xfrm>
              <a:prstGeom prst="curvedConnector2">
                <a:avLst/>
              </a:prstGeom>
              <a:ln>
                <a:solidFill>
                  <a:srgbClr val="FF0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/>
              <p:cNvCxnSpPr/>
              <p:nvPr/>
            </p:nvCxnSpPr>
            <p:spPr>
              <a:xfrm flipH="1" flipV="1">
                <a:off x="2763086" y="2665865"/>
                <a:ext cx="862814" cy="4314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uppo 28"/>
          <p:cNvGrpSpPr/>
          <p:nvPr/>
        </p:nvGrpSpPr>
        <p:grpSpPr>
          <a:xfrm>
            <a:off x="817555" y="3573526"/>
            <a:ext cx="2968966" cy="2573354"/>
            <a:chOff x="817555" y="3573526"/>
            <a:chExt cx="2968966" cy="2573354"/>
          </a:xfrm>
        </p:grpSpPr>
        <p:grpSp>
          <p:nvGrpSpPr>
            <p:cNvPr id="30" name="Gruppo 29"/>
            <p:cNvGrpSpPr/>
            <p:nvPr/>
          </p:nvGrpSpPr>
          <p:grpSpPr>
            <a:xfrm>
              <a:off x="817555" y="3573526"/>
              <a:ext cx="2692580" cy="2573354"/>
              <a:chOff x="754690" y="3510651"/>
              <a:chExt cx="2692580" cy="2573354"/>
            </a:xfrm>
          </p:grpSpPr>
          <p:pic>
            <p:nvPicPr>
              <p:cNvPr id="32" name="Immagine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690" y="3510651"/>
                <a:ext cx="2129879" cy="1417338"/>
              </a:xfrm>
              <a:prstGeom prst="rect">
                <a:avLst/>
              </a:prstGeom>
            </p:spPr>
          </p:pic>
          <p:pic>
            <p:nvPicPr>
              <p:cNvPr id="33" name="Immagine 32"/>
              <p:cNvPicPr>
                <a:picLocks noChangeAspect="1"/>
              </p:cNvPicPr>
              <p:nvPr/>
            </p:nvPicPr>
            <p:blipFill rotWithShape="1">
              <a:blip r:embed="rId6"/>
              <a:srcRect t="14185" r="7734" b="7153"/>
              <a:stretch/>
            </p:blipFill>
            <p:spPr>
              <a:xfrm>
                <a:off x="1932655" y="4652521"/>
                <a:ext cx="1514615" cy="1431484"/>
              </a:xfrm>
              <a:prstGeom prst="rect">
                <a:avLst/>
              </a:prstGeom>
            </p:spPr>
          </p:pic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2330" y="3510651"/>
                <a:ext cx="786051" cy="740021"/>
              </a:xfrm>
              <a:prstGeom prst="rect">
                <a:avLst/>
              </a:prstGeom>
            </p:spPr>
          </p:pic>
          <p:sp>
            <p:nvSpPr>
              <p:cNvPr id="35" name="TextBox 11"/>
              <p:cNvSpPr txBox="1"/>
              <p:nvPr/>
            </p:nvSpPr>
            <p:spPr>
              <a:xfrm>
                <a:off x="1932655" y="4716274"/>
                <a:ext cx="12583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 smtClean="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rPr>
                  <a:t>EXILL</a:t>
                </a:r>
              </a:p>
            </p:txBody>
          </p:sp>
        </p:grpSp>
        <p:cxnSp>
          <p:nvCxnSpPr>
            <p:cNvPr id="31" name="Connettore 2 30"/>
            <p:cNvCxnSpPr/>
            <p:nvPr/>
          </p:nvCxnSpPr>
          <p:spPr>
            <a:xfrm flipV="1">
              <a:off x="3281375" y="4353061"/>
              <a:ext cx="505146" cy="513686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po 37"/>
          <p:cNvGrpSpPr/>
          <p:nvPr/>
        </p:nvGrpSpPr>
        <p:grpSpPr>
          <a:xfrm>
            <a:off x="3203848" y="1525897"/>
            <a:ext cx="3806965" cy="3495281"/>
            <a:chOff x="3203845" y="1525887"/>
            <a:chExt cx="3806965" cy="3495281"/>
          </a:xfrm>
          <a:solidFill>
            <a:srgbClr val="0000FF"/>
          </a:solidFill>
        </p:grpSpPr>
        <p:sp>
          <p:nvSpPr>
            <p:cNvPr id="39" name="Rettangolo 38"/>
            <p:cNvSpPr/>
            <p:nvPr/>
          </p:nvSpPr>
          <p:spPr>
            <a:xfrm>
              <a:off x="4928072" y="4713391"/>
              <a:ext cx="46370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0000FF"/>
                  </a:solidFill>
                  <a:latin typeface="Calibri"/>
                  <a:ea typeface="+mn-ea"/>
                  <a:cs typeface="Calibri"/>
                </a:rPr>
                <a:t>LNS</a:t>
              </a:r>
              <a:endParaRPr lang="en-US" sz="1400" b="1" dirty="0">
                <a:solidFill>
                  <a:srgbClr val="0000FF"/>
                </a:solidFill>
                <a:latin typeface="Calibri"/>
                <a:ea typeface="+mn-ea"/>
                <a:cs typeface="Calibri"/>
              </a:endParaRPr>
            </a:p>
          </p:txBody>
        </p:sp>
        <p:grpSp>
          <p:nvGrpSpPr>
            <p:cNvPr id="40" name="Gruppo 39"/>
            <p:cNvGrpSpPr/>
            <p:nvPr/>
          </p:nvGrpSpPr>
          <p:grpSpPr>
            <a:xfrm>
              <a:off x="3203845" y="1525887"/>
              <a:ext cx="3806965" cy="3362642"/>
              <a:chOff x="3203845" y="1525887"/>
              <a:chExt cx="3806965" cy="3362642"/>
            </a:xfrm>
            <a:grpFill/>
          </p:grpSpPr>
          <p:sp>
            <p:nvSpPr>
              <p:cNvPr id="41" name="Stella a 5 punte 7"/>
              <p:cNvSpPr>
                <a:spLocks noChangeAspect="1"/>
              </p:cNvSpPr>
              <p:nvPr/>
            </p:nvSpPr>
            <p:spPr>
              <a:xfrm>
                <a:off x="4777271" y="2915529"/>
                <a:ext cx="143997" cy="157839"/>
              </a:xfrm>
              <a:prstGeom prst="star5">
                <a:avLst/>
              </a:prstGeom>
              <a:grpFill/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2" name="Stella a 5 punte 7"/>
              <p:cNvSpPr>
                <a:spLocks noChangeAspect="1"/>
              </p:cNvSpPr>
              <p:nvPr/>
            </p:nvSpPr>
            <p:spPr>
              <a:xfrm>
                <a:off x="5487764" y="4081809"/>
                <a:ext cx="143997" cy="157839"/>
              </a:xfrm>
              <a:prstGeom prst="star5">
                <a:avLst/>
              </a:prstGeom>
              <a:grpFill/>
              <a:ln>
                <a:solidFill>
                  <a:srgbClr val="00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it-IT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43" name="Rettangolo 42"/>
              <p:cNvSpPr/>
              <p:nvPr/>
            </p:nvSpPr>
            <p:spPr>
              <a:xfrm>
                <a:off x="5333118" y="4227664"/>
                <a:ext cx="93727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 smtClean="0">
                    <a:solidFill>
                      <a:srgbClr val="0000FF"/>
                    </a:solidFill>
                    <a:latin typeface="Arial"/>
                    <a:ea typeface="+mn-ea"/>
                    <a:cs typeface="+mn-cs"/>
                  </a:rPr>
                  <a:t>Bucharest</a:t>
                </a:r>
                <a:endParaRPr lang="en-US" sz="1200" b="1" dirty="0">
                  <a:solidFill>
                    <a:srgbClr val="0000FF"/>
                  </a:solidFill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Rettangolo 43"/>
              <p:cNvSpPr/>
              <p:nvPr/>
            </p:nvSpPr>
            <p:spPr>
              <a:xfrm>
                <a:off x="4894055" y="2819182"/>
                <a:ext cx="69284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dirty="0" smtClean="0">
                    <a:solidFill>
                      <a:srgbClr val="0000FF"/>
                    </a:solidFill>
                    <a:latin typeface="Calibri"/>
                    <a:ea typeface="+mn-ea"/>
                    <a:cs typeface="Calibri"/>
                  </a:rPr>
                  <a:t>Warsaw</a:t>
                </a:r>
                <a:endParaRPr lang="en-US" sz="1200" dirty="0">
                  <a:solidFill>
                    <a:srgbClr val="0000FF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sp>
            <p:nvSpPr>
              <p:cNvPr id="45" name="Rettangolo 44"/>
              <p:cNvSpPr/>
              <p:nvPr/>
            </p:nvSpPr>
            <p:spPr>
              <a:xfrm>
                <a:off x="3203845" y="3500891"/>
                <a:ext cx="67668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b="1" dirty="0" err="1" smtClean="0">
                    <a:solidFill>
                      <a:srgbClr val="0000FF"/>
                    </a:solidFill>
                    <a:latin typeface="Calibri"/>
                    <a:ea typeface="+mn-ea"/>
                    <a:cs typeface="Calibri"/>
                  </a:rPr>
                  <a:t>Orsay</a:t>
                </a:r>
                <a:endParaRPr lang="en-US" sz="1600" b="1" dirty="0">
                  <a:solidFill>
                    <a:srgbClr val="0000FF"/>
                  </a:solidFill>
                  <a:latin typeface="Calibri"/>
                  <a:ea typeface="+mn-ea"/>
                  <a:cs typeface="Calibri"/>
                </a:endParaRPr>
              </a:p>
            </p:txBody>
          </p:sp>
          <p:grpSp>
            <p:nvGrpSpPr>
              <p:cNvPr id="46" name="Gruppo 45"/>
              <p:cNvGrpSpPr/>
              <p:nvPr/>
            </p:nvGrpSpPr>
            <p:grpSpPr>
              <a:xfrm>
                <a:off x="3625910" y="1525887"/>
                <a:ext cx="3384900" cy="3362642"/>
                <a:chOff x="3625910" y="1525887"/>
                <a:chExt cx="3384900" cy="3362642"/>
              </a:xfrm>
              <a:grpFill/>
            </p:grpSpPr>
            <p:grpSp>
              <p:nvGrpSpPr>
                <p:cNvPr id="47" name="Gruppo 46"/>
                <p:cNvGrpSpPr/>
                <p:nvPr/>
              </p:nvGrpSpPr>
              <p:grpSpPr>
                <a:xfrm>
                  <a:off x="3625910" y="1525887"/>
                  <a:ext cx="3384900" cy="3362642"/>
                  <a:chOff x="3625900" y="1525887"/>
                  <a:chExt cx="3384900" cy="3362642"/>
                </a:xfrm>
                <a:grpFill/>
              </p:grpSpPr>
              <p:sp>
                <p:nvSpPr>
                  <p:cNvPr id="50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5307623" y="1616674"/>
                    <a:ext cx="143997" cy="157843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1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6688329" y="1767564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2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815384" y="4730690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3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643304" y="3711643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4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268408" y="3706670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5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4493121" y="3481552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6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3828342" y="3521845"/>
                    <a:ext cx="143997" cy="157839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7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3729093" y="3310394"/>
                    <a:ext cx="143997" cy="157840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8" name="Stella a 5 punte 7"/>
                  <p:cNvSpPr>
                    <a:spLocks noChangeAspect="1"/>
                  </p:cNvSpPr>
                  <p:nvPr/>
                </p:nvSpPr>
                <p:spPr>
                  <a:xfrm>
                    <a:off x="3852601" y="3873609"/>
                    <a:ext cx="179997" cy="197300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59" name="Rettangolo 58"/>
                  <p:cNvSpPr/>
                  <p:nvPr/>
                </p:nvSpPr>
                <p:spPr>
                  <a:xfrm>
                    <a:off x="5210977" y="1737730"/>
                    <a:ext cx="467999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 dirty="0">
                        <a:solidFill>
                          <a:srgbClr val="0000FF"/>
                        </a:solidFill>
                        <a:latin typeface="Calibri"/>
                        <a:ea typeface="+mn-ea"/>
                        <a:cs typeface="Calibri"/>
                      </a:rPr>
                      <a:t>JYFL</a:t>
                    </a:r>
                  </a:p>
                </p:txBody>
              </p:sp>
              <p:sp>
                <p:nvSpPr>
                  <p:cNvPr id="60" name="Rettangolo 59"/>
                  <p:cNvSpPr/>
                  <p:nvPr/>
                </p:nvSpPr>
                <p:spPr>
                  <a:xfrm>
                    <a:off x="6360637" y="1525887"/>
                    <a:ext cx="650163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dirty="0" smtClean="0">
                        <a:solidFill>
                          <a:srgbClr val="0000FF"/>
                        </a:solidFill>
                        <a:latin typeface="Calibri"/>
                        <a:ea typeface="+mn-ea"/>
                        <a:cs typeface="Calibri"/>
                      </a:rPr>
                      <a:t>DUBNA</a:t>
                    </a:r>
                    <a:endParaRPr lang="en-US" sz="1200" dirty="0">
                      <a:solidFill>
                        <a:srgbClr val="0000FF"/>
                      </a:solidFill>
                      <a:latin typeface="Calibri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61" name="Rettangolo 60"/>
                  <p:cNvSpPr/>
                  <p:nvPr/>
                </p:nvSpPr>
                <p:spPr>
                  <a:xfrm>
                    <a:off x="4643303" y="3231433"/>
                    <a:ext cx="502399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b="1" dirty="0" smtClean="0">
                        <a:solidFill>
                          <a:srgbClr val="0000FF"/>
                        </a:solidFill>
                        <a:latin typeface="Calibri"/>
                        <a:ea typeface="+mn-ea"/>
                        <a:cs typeface="Calibri"/>
                      </a:rPr>
                      <a:t>GSI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62" name="Rettangolo 61"/>
                  <p:cNvSpPr/>
                  <p:nvPr/>
                </p:nvSpPr>
                <p:spPr>
                  <a:xfrm>
                    <a:off x="4156894" y="3918742"/>
                    <a:ext cx="715473" cy="38164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defTabSz="457200" fontAlgn="auto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 b="1" dirty="0" smtClean="0">
                        <a:solidFill>
                          <a:srgbClr val="0000FF"/>
                        </a:solidFill>
                        <a:latin typeface="Calibri"/>
                        <a:ea typeface="+mn-ea"/>
                        <a:cs typeface="Calibri"/>
                      </a:rPr>
                      <a:t>ISOLDE</a:t>
                    </a:r>
                    <a:endParaRPr lang="en-US" sz="1400" dirty="0" smtClean="0">
                      <a:solidFill>
                        <a:srgbClr val="0000FF"/>
                      </a:solidFill>
                      <a:latin typeface="Calibri"/>
                      <a:ea typeface="+mn-ea"/>
                      <a:cs typeface="Calibri"/>
                    </a:endParaRPr>
                  </a:p>
                  <a:p>
                    <a:pPr algn="ctr" defTabSz="457200" fontAlgn="auto">
                      <a:lnSpc>
                        <a:spcPct val="7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200" dirty="0" smtClean="0">
                        <a:solidFill>
                          <a:srgbClr val="0000FF"/>
                        </a:solidFill>
                        <a:latin typeface="Calibri"/>
                        <a:ea typeface="+mn-ea"/>
                        <a:cs typeface="Calibri"/>
                      </a:rPr>
                      <a:t>CERN</a:t>
                    </a:r>
                    <a:endParaRPr lang="en-US" sz="1200" dirty="0">
                      <a:solidFill>
                        <a:srgbClr val="0000FF"/>
                      </a:solidFill>
                      <a:latin typeface="Calibri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63" name="Rettangolo 62"/>
                  <p:cNvSpPr/>
                  <p:nvPr/>
                </p:nvSpPr>
                <p:spPr>
                  <a:xfrm>
                    <a:off x="4815384" y="3617874"/>
                    <a:ext cx="95189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b="1" dirty="0" err="1" smtClean="0">
                        <a:solidFill>
                          <a:srgbClr val="0000FF"/>
                        </a:solidFill>
                        <a:latin typeface="Calibri"/>
                        <a:ea typeface="+mn-ea"/>
                        <a:cs typeface="Calibri"/>
                      </a:rPr>
                      <a:t>Legnaro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64" name="Rettangolo 63"/>
                  <p:cNvSpPr/>
                  <p:nvPr/>
                </p:nvSpPr>
                <p:spPr>
                  <a:xfrm>
                    <a:off x="3679378" y="4007589"/>
                    <a:ext cx="441422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b="1" dirty="0" smtClean="0">
                        <a:solidFill>
                          <a:srgbClr val="0000FF"/>
                        </a:solidFill>
                        <a:latin typeface="Calibri"/>
                        <a:ea typeface="+mn-ea"/>
                        <a:cs typeface="Calibri"/>
                      </a:rPr>
                      <a:t>ILL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65" name="Rettangolo 64"/>
                  <p:cNvSpPr/>
                  <p:nvPr/>
                </p:nvSpPr>
                <p:spPr>
                  <a:xfrm>
                    <a:off x="3625900" y="3021617"/>
                    <a:ext cx="782824" cy="36933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b="1" dirty="0" smtClean="0">
                        <a:solidFill>
                          <a:srgbClr val="0000FF"/>
                        </a:solidFill>
                        <a:latin typeface="Calibri"/>
                        <a:ea typeface="+mn-ea"/>
                        <a:cs typeface="Calibri"/>
                      </a:rPr>
                      <a:t>GANIL</a:t>
                    </a:r>
                    <a:endParaRPr lang="en-US" b="1" dirty="0">
                      <a:solidFill>
                        <a:srgbClr val="0000FF"/>
                      </a:solidFill>
                      <a:latin typeface="Calibri"/>
                      <a:ea typeface="+mn-ea"/>
                      <a:cs typeface="Calibri"/>
                    </a:endParaRPr>
                  </a:p>
                </p:txBody>
              </p:sp>
            </p:grpSp>
            <p:sp>
              <p:nvSpPr>
                <p:cNvPr id="48" name="Stella a 5 punte 7"/>
                <p:cNvSpPr>
                  <a:spLocks noChangeAspect="1"/>
                </p:cNvSpPr>
                <p:nvPr/>
              </p:nvSpPr>
              <p:spPr>
                <a:xfrm>
                  <a:off x="4454018" y="1951714"/>
                  <a:ext cx="143997" cy="157839"/>
                </a:xfrm>
                <a:prstGeom prst="star5">
                  <a:avLst/>
                </a:prstGeom>
                <a:grpFill/>
                <a:ln>
                  <a:solidFill>
                    <a:srgbClr val="00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it-IT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  <p:sp>
              <p:nvSpPr>
                <p:cNvPr id="49" name="Rettangolo 48"/>
                <p:cNvSpPr/>
                <p:nvPr/>
              </p:nvSpPr>
              <p:spPr>
                <a:xfrm>
                  <a:off x="4205701" y="1725912"/>
                  <a:ext cx="463213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srgbClr val="0000FF"/>
                      </a:solidFill>
                      <a:latin typeface="Calibri"/>
                      <a:ea typeface="+mn-ea"/>
                      <a:cs typeface="Calibri"/>
                    </a:rPr>
                    <a:t>Oslo</a:t>
                  </a:r>
                  <a:endParaRPr lang="en-US" sz="1200" dirty="0">
                    <a:solidFill>
                      <a:srgbClr val="0000FF"/>
                    </a:solidFill>
                    <a:latin typeface="Calibri"/>
                    <a:ea typeface="+mn-ea"/>
                    <a:cs typeface="Calibri"/>
                  </a:endParaRPr>
                </a:p>
              </p:txBody>
            </p:sp>
          </p:grpSp>
        </p:grpSp>
      </p:grpSp>
      <p:grpSp>
        <p:nvGrpSpPr>
          <p:cNvPr id="74" name="Group 73"/>
          <p:cNvGrpSpPr/>
          <p:nvPr/>
        </p:nvGrpSpPr>
        <p:grpSpPr>
          <a:xfrm>
            <a:off x="5056686" y="5388932"/>
            <a:ext cx="4091712" cy="1477389"/>
            <a:chOff x="5056686" y="5388932"/>
            <a:chExt cx="4091712" cy="1477389"/>
          </a:xfrm>
        </p:grpSpPr>
        <p:sp>
          <p:nvSpPr>
            <p:cNvPr id="73" name="Rectangle 72"/>
            <p:cNvSpPr/>
            <p:nvPr/>
          </p:nvSpPr>
          <p:spPr>
            <a:xfrm>
              <a:off x="5056686" y="5409272"/>
              <a:ext cx="4087313" cy="145704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8" name="Immagin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56686" y="5388932"/>
              <a:ext cx="1244605" cy="1468079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4646" y="6042298"/>
              <a:ext cx="2843752" cy="81583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6601517" y="5438468"/>
              <a:ext cx="2222145" cy="5673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 smtClean="0">
                  <a:solidFill>
                    <a:srgbClr val="0000FF"/>
                  </a:solidFill>
                  <a:latin typeface="Calibri"/>
                  <a:ea typeface="+mn-ea"/>
                  <a:cs typeface="Calibri"/>
                </a:rPr>
                <a:t>GALILEO Array at LNL</a:t>
              </a:r>
            </a:p>
            <a:p>
              <a:pPr algn="ctr" defTabSz="45720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FF"/>
                  </a:solidFill>
                  <a:latin typeface="Calibri"/>
                  <a:ea typeface="+mn-ea"/>
                  <a:cs typeface="Calibri"/>
                </a:rPr>
                <a:t>Working horse for </a:t>
              </a:r>
              <a:endParaRPr lang="en-US" sz="1600" dirty="0">
                <a:solidFill>
                  <a:srgbClr val="0000FF"/>
                </a:solidFill>
                <a:latin typeface="Calibri"/>
                <a:ea typeface="+mn-ea"/>
                <a:cs typeface="Calibri"/>
              </a:endParaRPr>
            </a:p>
          </p:txBody>
        </p:sp>
      </p:grpSp>
      <p:sp>
        <p:nvSpPr>
          <p:cNvPr id="67" name="TextBox 2"/>
          <p:cNvSpPr txBox="1">
            <a:spLocks noChangeArrowheads="1"/>
          </p:cNvSpPr>
          <p:nvPr/>
        </p:nvSpPr>
        <p:spPr bwMode="auto">
          <a:xfrm>
            <a:off x="828855" y="44636"/>
            <a:ext cx="7496388" cy="74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2800" b="1" dirty="0" smtClean="0">
                <a:solidFill>
                  <a:srgbClr val="FFFF00"/>
                </a:solidFill>
                <a:latin typeface="Corbel" charset="0"/>
              </a:rPr>
              <a:t>CAMPAGNE SPERIMENTALI COMPLEMENTARI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b="1" dirty="0" smtClean="0">
                <a:solidFill>
                  <a:srgbClr val="00FFFF"/>
                </a:solidFill>
                <a:latin typeface="Corbel" charset="0"/>
              </a:rPr>
              <a:t>FASCI (</a:t>
            </a:r>
            <a:r>
              <a:rPr lang="en-US" b="1" dirty="0" err="1" smtClean="0">
                <a:solidFill>
                  <a:srgbClr val="00FFFF"/>
                </a:solidFill>
                <a:latin typeface="Corbel" charset="0"/>
              </a:rPr>
              <a:t>stabili</a:t>
            </a:r>
            <a:r>
              <a:rPr lang="en-US" b="1" dirty="0" smtClean="0">
                <a:solidFill>
                  <a:srgbClr val="00FFFF"/>
                </a:solidFill>
                <a:latin typeface="Corbel" charset="0"/>
              </a:rPr>
              <a:t>, </a:t>
            </a:r>
            <a:r>
              <a:rPr lang="en-US" b="1" dirty="0" err="1" smtClean="0">
                <a:solidFill>
                  <a:srgbClr val="00FFFF"/>
                </a:solidFill>
                <a:latin typeface="Corbel" charset="0"/>
              </a:rPr>
              <a:t>instabili</a:t>
            </a:r>
            <a:r>
              <a:rPr lang="en-US" b="1" dirty="0" smtClean="0">
                <a:solidFill>
                  <a:srgbClr val="00FFFF"/>
                </a:solidFill>
                <a:latin typeface="Corbel" charset="0"/>
              </a:rPr>
              <a:t>, </a:t>
            </a:r>
            <a:r>
              <a:rPr lang="en-US" b="1" dirty="0" err="1">
                <a:solidFill>
                  <a:srgbClr val="00FFFF"/>
                </a:solidFill>
                <a:latin typeface="Corbel" charset="0"/>
              </a:rPr>
              <a:t>n</a:t>
            </a:r>
            <a:r>
              <a:rPr lang="en-US" b="1" dirty="0" err="1" smtClean="0">
                <a:solidFill>
                  <a:srgbClr val="00FFFF"/>
                </a:solidFill>
                <a:latin typeface="Corbel" charset="0"/>
              </a:rPr>
              <a:t>eutroni</a:t>
            </a:r>
            <a:r>
              <a:rPr lang="en-US" b="1" dirty="0" smtClean="0">
                <a:solidFill>
                  <a:srgbClr val="00FFFF"/>
                </a:solidFill>
                <a:latin typeface="Corbel" charset="0"/>
              </a:rPr>
              <a:t>), APPARATI, …  </a:t>
            </a:r>
            <a:endParaRPr lang="en-US" b="1" dirty="0">
              <a:solidFill>
                <a:srgbClr val="00FFFF"/>
              </a:solidFill>
              <a:latin typeface="Corbel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7047455" y="1237866"/>
            <a:ext cx="2311243" cy="3357356"/>
            <a:chOff x="7047455" y="1237866"/>
            <a:chExt cx="2311243" cy="3357356"/>
          </a:xfrm>
        </p:grpSpPr>
        <p:grpSp>
          <p:nvGrpSpPr>
            <p:cNvPr id="37" name="Group 36"/>
            <p:cNvGrpSpPr/>
            <p:nvPr/>
          </p:nvGrpSpPr>
          <p:grpSpPr>
            <a:xfrm>
              <a:off x="7047455" y="1237866"/>
              <a:ext cx="2161989" cy="3357356"/>
              <a:chOff x="7047455" y="1237866"/>
              <a:chExt cx="2161989" cy="3357356"/>
            </a:xfrm>
          </p:grpSpPr>
          <p:grpSp>
            <p:nvGrpSpPr>
              <p:cNvPr id="4" name="Gruppo 3"/>
              <p:cNvGrpSpPr/>
              <p:nvPr/>
            </p:nvGrpSpPr>
            <p:grpSpPr>
              <a:xfrm>
                <a:off x="7139610" y="2530572"/>
                <a:ext cx="2069834" cy="2064650"/>
                <a:chOff x="7276833" y="2764540"/>
                <a:chExt cx="2069834" cy="2064650"/>
              </a:xfrm>
              <a:solidFill>
                <a:srgbClr val="0000FF"/>
              </a:solidFill>
            </p:grpSpPr>
            <p:grpSp>
              <p:nvGrpSpPr>
                <p:cNvPr id="5" name="Gruppo 4"/>
                <p:cNvGrpSpPr/>
                <p:nvPr/>
              </p:nvGrpSpPr>
              <p:grpSpPr>
                <a:xfrm>
                  <a:off x="7276833" y="2764540"/>
                  <a:ext cx="1711248" cy="2064650"/>
                  <a:chOff x="7276833" y="2764540"/>
                  <a:chExt cx="1711248" cy="2064650"/>
                </a:xfrm>
                <a:grpFill/>
              </p:grpSpPr>
              <p:pic>
                <p:nvPicPr>
                  <p:cNvPr id="7" name="Picture 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78651" t="33943" r="13226" b="50618"/>
                  <a:stretch/>
                </p:blipFill>
                <p:spPr>
                  <a:xfrm>
                    <a:off x="7276833" y="2764540"/>
                    <a:ext cx="1711248" cy="2064650"/>
                  </a:xfrm>
                  <a:prstGeom prst="rect">
                    <a:avLst/>
                  </a:prstGeom>
                  <a:grpFill/>
                  <a:ln w="57150" cmpd="sng">
                    <a:solidFill>
                      <a:srgbClr val="FF0000"/>
                    </a:solidFill>
                  </a:ln>
                </p:spPr>
              </p:pic>
              <p:sp>
                <p:nvSpPr>
                  <p:cNvPr id="8" name="Stella a 5 punte 7"/>
                  <p:cNvSpPr/>
                  <p:nvPr/>
                </p:nvSpPr>
                <p:spPr>
                  <a:xfrm>
                    <a:off x="8057623" y="4095016"/>
                    <a:ext cx="252000" cy="256843"/>
                  </a:xfrm>
                  <a:prstGeom prst="star5">
                    <a:avLst/>
                  </a:prstGeom>
                  <a:grpFill/>
                  <a:ln>
                    <a:solidFill>
                      <a:srgbClr val="000099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it-IT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6" name="TextBox 11"/>
                <p:cNvSpPr txBox="1"/>
                <p:nvPr/>
              </p:nvSpPr>
              <p:spPr>
                <a:xfrm>
                  <a:off x="8088361" y="4283189"/>
                  <a:ext cx="125830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dirty="0" smtClean="0">
                      <a:solidFill>
                        <a:srgbClr val="0000FF"/>
                      </a:solidFill>
                      <a:latin typeface="Arial"/>
                      <a:ea typeface="+mn-ea"/>
                      <a:cs typeface="+mn-cs"/>
                    </a:rPr>
                    <a:t>RIKEN</a:t>
                  </a:r>
                </a:p>
              </p:txBody>
            </p:sp>
          </p:grpSp>
          <p:grpSp>
            <p:nvGrpSpPr>
              <p:cNvPr id="10" name="Gruppo 9"/>
              <p:cNvGrpSpPr/>
              <p:nvPr/>
            </p:nvGrpSpPr>
            <p:grpSpPr>
              <a:xfrm>
                <a:off x="7047455" y="1237866"/>
                <a:ext cx="1057798" cy="1994253"/>
                <a:chOff x="7405203" y="877398"/>
                <a:chExt cx="1333463" cy="2204771"/>
              </a:xfrm>
            </p:grpSpPr>
            <p:pic>
              <p:nvPicPr>
                <p:cNvPr id="11" name="Immagine 10"/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53713" t="2016" r="4322" b="54837"/>
                <a:stretch/>
              </p:blipFill>
              <p:spPr>
                <a:xfrm>
                  <a:off x="7405203" y="877398"/>
                  <a:ext cx="1333463" cy="1397900"/>
                </a:xfrm>
                <a:prstGeom prst="rect">
                  <a:avLst/>
                </a:prstGeom>
              </p:spPr>
            </p:pic>
            <p:pic>
              <p:nvPicPr>
                <p:cNvPr id="12" name="Immagine 11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21374" y="2322091"/>
                  <a:ext cx="844524" cy="760078"/>
                </a:xfrm>
                <a:prstGeom prst="rect">
                  <a:avLst/>
                </a:prstGeom>
              </p:spPr>
            </p:pic>
          </p:grpSp>
          <p:pic>
            <p:nvPicPr>
              <p:cNvPr id="72" name="Picture 2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8105252" y="1237866"/>
                <a:ext cx="1038747" cy="12644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2" descr="C:\Users\oliver\Desktop\SFC-Logo-L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05253" y="2502290"/>
                <a:ext cx="747771" cy="7506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9" name="Stella a 5 punte 68"/>
            <p:cNvSpPr/>
            <p:nvPr/>
          </p:nvSpPr>
          <p:spPr>
            <a:xfrm>
              <a:off x="8116459" y="3645024"/>
              <a:ext cx="252000" cy="256843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5" name="TextBox 11"/>
            <p:cNvSpPr txBox="1"/>
            <p:nvPr/>
          </p:nvSpPr>
          <p:spPr>
            <a:xfrm>
              <a:off x="8100392" y="3841303"/>
              <a:ext cx="125830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0000FF"/>
                  </a:solidFill>
                  <a:latin typeface="Arial"/>
                  <a:ea typeface="+mn-ea"/>
                  <a:cs typeface="+mn-cs"/>
                </a:rPr>
                <a:t>OSAKA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68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818176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</a:rPr>
              <a:t>GAMMA</a:t>
            </a:r>
          </a:p>
          <a:p>
            <a:pPr algn="ctr"/>
            <a:endParaRPr lang="en-GB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GB" sz="2800" b="1" dirty="0" smtClean="0">
                <a:solidFill>
                  <a:srgbClr val="00FFFF"/>
                </a:solidFill>
              </a:rPr>
              <a:t>13 </a:t>
            </a:r>
            <a:r>
              <a:rPr lang="en-GB" sz="2800" b="1" dirty="0" err="1">
                <a:solidFill>
                  <a:srgbClr val="00FFFF"/>
                </a:solidFill>
              </a:rPr>
              <a:t>Esperimenti</a:t>
            </a:r>
            <a:r>
              <a:rPr lang="en-GB" sz="2800" b="1" dirty="0">
                <a:solidFill>
                  <a:srgbClr val="00FFFF"/>
                </a:solidFill>
              </a:rPr>
              <a:t> </a:t>
            </a:r>
            <a:r>
              <a:rPr lang="en-GB" sz="2800" b="1" dirty="0" err="1" smtClean="0">
                <a:solidFill>
                  <a:srgbClr val="00FFFF"/>
                </a:solidFill>
              </a:rPr>
              <a:t>Realizzati</a:t>
            </a:r>
            <a:r>
              <a:rPr lang="en-GB" sz="2800" b="1" dirty="0" smtClean="0">
                <a:solidFill>
                  <a:srgbClr val="00FFFF"/>
                </a:solidFill>
              </a:rPr>
              <a:t> </a:t>
            </a:r>
            <a:r>
              <a:rPr lang="en-GB" sz="2800" b="1" dirty="0" err="1">
                <a:solidFill>
                  <a:srgbClr val="00FFFF"/>
                </a:solidFill>
              </a:rPr>
              <a:t>nel</a:t>
            </a:r>
            <a:r>
              <a:rPr lang="en-GB" sz="2800" b="1" dirty="0">
                <a:solidFill>
                  <a:srgbClr val="00FFFF"/>
                </a:solidFill>
              </a:rPr>
              <a:t> 2014 – </a:t>
            </a:r>
            <a:r>
              <a:rPr lang="en-GB" sz="2800" b="1" dirty="0" smtClean="0">
                <a:solidFill>
                  <a:srgbClr val="00FFFF"/>
                </a:solidFill>
              </a:rPr>
              <a:t>2016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 (6 con </a:t>
            </a:r>
            <a:r>
              <a:rPr lang="en-GB" sz="2800" dirty="0" err="1" smtClean="0">
                <a:solidFill>
                  <a:schemeClr val="bg1"/>
                </a:solidFill>
              </a:rPr>
              <a:t>spokepersons</a:t>
            </a:r>
            <a:r>
              <a:rPr lang="en-GB" sz="2800" dirty="0" smtClean="0">
                <a:solidFill>
                  <a:schemeClr val="bg1"/>
                </a:solidFill>
              </a:rPr>
              <a:t> di Milano)</a:t>
            </a:r>
            <a:r>
              <a:rPr lang="en-GB" sz="2800" dirty="0">
                <a:solidFill>
                  <a:schemeClr val="bg1"/>
                </a:solidFill>
              </a:rPr>
              <a:t/>
            </a:r>
            <a:br>
              <a:rPr lang="en-GB" sz="2800" dirty="0">
                <a:solidFill>
                  <a:schemeClr val="bg1"/>
                </a:solidFill>
              </a:rPr>
            </a:br>
            <a:endParaRPr lang="en-GB" sz="2800" dirty="0" smtClean="0">
              <a:solidFill>
                <a:schemeClr val="bg1"/>
              </a:solidFill>
            </a:endParaRPr>
          </a:p>
          <a:p>
            <a:pPr algn="ctr"/>
            <a:r>
              <a:rPr lang="en-GB" sz="2800" b="1" dirty="0" smtClean="0">
                <a:solidFill>
                  <a:srgbClr val="00FFFF"/>
                </a:solidFill>
              </a:rPr>
              <a:t>&gt;= 17 </a:t>
            </a:r>
            <a:r>
              <a:rPr lang="en-GB" sz="2800" b="1" dirty="0" err="1">
                <a:solidFill>
                  <a:srgbClr val="00FFFF"/>
                </a:solidFill>
              </a:rPr>
              <a:t>Esperimenti</a:t>
            </a:r>
            <a:r>
              <a:rPr lang="en-GB" sz="2800" b="1" dirty="0">
                <a:solidFill>
                  <a:srgbClr val="00FFFF"/>
                </a:solidFill>
              </a:rPr>
              <a:t> </a:t>
            </a:r>
            <a:r>
              <a:rPr lang="en-GB" sz="2800" b="1" dirty="0" smtClean="0">
                <a:solidFill>
                  <a:srgbClr val="00FFFF"/>
                </a:solidFill>
              </a:rPr>
              <a:t>da </a:t>
            </a:r>
            <a:r>
              <a:rPr lang="en-GB" sz="2800" b="1" dirty="0" err="1">
                <a:solidFill>
                  <a:srgbClr val="00FFFF"/>
                </a:solidFill>
              </a:rPr>
              <a:t>S</a:t>
            </a:r>
            <a:r>
              <a:rPr lang="en-GB" sz="2800" b="1" dirty="0" err="1" smtClean="0">
                <a:solidFill>
                  <a:srgbClr val="00FFFF"/>
                </a:solidFill>
              </a:rPr>
              <a:t>volgere</a:t>
            </a:r>
            <a:r>
              <a:rPr lang="en-GB" sz="2800" b="1" dirty="0" smtClean="0">
                <a:solidFill>
                  <a:srgbClr val="00FFFF"/>
                </a:solidFill>
              </a:rPr>
              <a:t> </a:t>
            </a:r>
            <a:r>
              <a:rPr lang="en-GB" sz="2800" b="1" dirty="0" err="1" smtClean="0">
                <a:solidFill>
                  <a:srgbClr val="00FFFF"/>
                </a:solidFill>
              </a:rPr>
              <a:t>nel</a:t>
            </a:r>
            <a:r>
              <a:rPr lang="en-GB" sz="2800" b="1" dirty="0" smtClean="0">
                <a:solidFill>
                  <a:srgbClr val="00FFFF"/>
                </a:solidFill>
              </a:rPr>
              <a:t> 2016 </a:t>
            </a:r>
            <a:r>
              <a:rPr lang="en-GB" sz="2800" b="1" dirty="0">
                <a:solidFill>
                  <a:srgbClr val="00FFFF"/>
                </a:solidFill>
              </a:rPr>
              <a:t>– </a:t>
            </a:r>
            <a:r>
              <a:rPr lang="en-GB" sz="2800" b="1" dirty="0" smtClean="0">
                <a:solidFill>
                  <a:srgbClr val="00FFFF"/>
                </a:solidFill>
              </a:rPr>
              <a:t>2018 </a:t>
            </a:r>
          </a:p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(&gt;= 6 </a:t>
            </a:r>
            <a:r>
              <a:rPr lang="en-GB" sz="2800" dirty="0">
                <a:solidFill>
                  <a:srgbClr val="FFFFFF"/>
                </a:solidFill>
              </a:rPr>
              <a:t>con </a:t>
            </a:r>
            <a:r>
              <a:rPr lang="en-GB" sz="2800" dirty="0" err="1">
                <a:solidFill>
                  <a:srgbClr val="FFFFFF"/>
                </a:solidFill>
              </a:rPr>
              <a:t>spokepersons</a:t>
            </a:r>
            <a:r>
              <a:rPr lang="en-GB" sz="2800" dirty="0">
                <a:solidFill>
                  <a:srgbClr val="FFFFFF"/>
                </a:solidFill>
              </a:rPr>
              <a:t> di Milano)</a:t>
            </a:r>
            <a:br>
              <a:rPr lang="en-GB" sz="2800" dirty="0">
                <a:solidFill>
                  <a:srgbClr val="FFFFFF"/>
                </a:solidFill>
              </a:rPr>
            </a:br>
            <a:r>
              <a:rPr lang="en-GB" sz="2800" dirty="0">
                <a:solidFill>
                  <a:srgbClr val="FFFFFF"/>
                </a:solidFill>
              </a:rPr>
              <a:t/>
            </a:r>
            <a:br>
              <a:rPr lang="en-GB" sz="2800" dirty="0">
                <a:solidFill>
                  <a:srgbClr val="FFFFFF"/>
                </a:solidFill>
              </a:rPr>
            </a:br>
            <a:endParaRPr lang="it-IT" sz="2800" dirty="0">
              <a:solidFill>
                <a:srgbClr val="FFFFFF"/>
              </a:solidFill>
            </a:endParaRPr>
          </a:p>
          <a:p>
            <a:pPr algn="ctr"/>
            <a:endParaRPr lang="it-IT" sz="24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78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697913"/>
            <a:ext cx="6858000" cy="594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Corbel"/>
                <a:cs typeface="Corbel"/>
              </a:rPr>
              <a:t>         </a:t>
            </a:r>
            <a:r>
              <a:rPr lang="en-US" sz="4400" b="1" dirty="0" smtClean="0">
                <a:solidFill>
                  <a:srgbClr val="FFFF00"/>
                </a:solidFill>
                <a:latin typeface="Calibri"/>
                <a:cs typeface="Calibri"/>
              </a:rPr>
              <a:t>HIGHLIGHTS and STATUS </a:t>
            </a:r>
          </a:p>
          <a:p>
            <a:pPr marL="0" lvl="1" algn="ctr">
              <a:lnSpc>
                <a:spcPct val="50000"/>
              </a:lnSpc>
            </a:pPr>
            <a:endParaRPr lang="en-US" sz="36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3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3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1600" b="1" dirty="0">
              <a:solidFill>
                <a:srgbClr val="0000FF"/>
              </a:solidFill>
              <a:latin typeface="Corbel"/>
              <a:cs typeface="Corbel"/>
            </a:endParaRPr>
          </a:p>
          <a:p>
            <a:pPr marL="0" lvl="1" algn="ctr">
              <a:lnSpc>
                <a:spcPct val="50000"/>
              </a:lnSpc>
            </a:pPr>
            <a:endParaRPr lang="en-US" sz="1600" b="1" dirty="0" smtClean="0">
              <a:solidFill>
                <a:srgbClr val="0000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AGATA (LNL, GSI, GANIL)</a:t>
            </a:r>
          </a:p>
          <a:p>
            <a:pPr marL="914400" lvl="3"/>
            <a:endParaRPr lang="it-IT" sz="800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RIKEN</a:t>
            </a:r>
            <a:r>
              <a:rPr lang="it-IT" sz="2800" b="1" dirty="0">
                <a:solidFill>
                  <a:srgbClr val="00FFFF"/>
                </a:solidFill>
                <a:latin typeface="Corbel"/>
                <a:cs typeface="Corbel"/>
              </a:rPr>
              <a:t>, 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OSAKA</a:t>
            </a: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ILL </a:t>
            </a:r>
            <a:r>
              <a:rPr lang="it-IT" sz="2800" b="1" dirty="0">
                <a:solidFill>
                  <a:srgbClr val="00FFFF"/>
                </a:solidFill>
                <a:latin typeface="Corbel"/>
                <a:cs typeface="Corbel"/>
              </a:rPr>
              <a:t>(reattore, Grenoble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)</a:t>
            </a: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ISOLDE-CERN</a:t>
            </a:r>
          </a:p>
          <a:p>
            <a:pPr marL="914400" lvl="3"/>
            <a:endParaRPr lang="it-IT" sz="2800" b="1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LNL: Apparato GALILEO </a:t>
            </a:r>
          </a:p>
          <a:p>
            <a:pPr marL="914400" lvl="3"/>
            <a:endParaRPr lang="it-IT" sz="2800" b="1" dirty="0">
              <a:solidFill>
                <a:srgbClr val="00FFFF"/>
              </a:solidFill>
              <a:latin typeface="Corbel"/>
              <a:cs typeface="Corbel"/>
            </a:endParaRPr>
          </a:p>
          <a:p>
            <a:pPr marL="914400" lvl="3"/>
            <a:r>
              <a:rPr lang="it-IT" sz="2800" b="1" dirty="0" err="1" smtClean="0">
                <a:solidFill>
                  <a:srgbClr val="00FFFF"/>
                </a:solidFill>
                <a:latin typeface="Corbel"/>
                <a:cs typeface="Corbel"/>
              </a:rPr>
              <a:t>R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 &amp; D </a:t>
            </a:r>
            <a:r>
              <a:rPr lang="it-IT" sz="2800" b="1" dirty="0" err="1" smtClean="0">
                <a:solidFill>
                  <a:srgbClr val="00FFFF"/>
                </a:solidFill>
                <a:latin typeface="Corbel"/>
                <a:cs typeface="Corbel"/>
              </a:rPr>
              <a:t>HPGe</a:t>
            </a:r>
            <a:r>
              <a:rPr lang="it-IT" sz="2800" b="1" dirty="0" smtClean="0">
                <a:solidFill>
                  <a:srgbClr val="00FFFF"/>
                </a:solidFill>
                <a:latin typeface="Corbel"/>
                <a:cs typeface="Corbel"/>
              </a:rPr>
              <a:t> e Scintillatori</a:t>
            </a:r>
          </a:p>
          <a:p>
            <a:pPr marL="0" lvl="1" algn="ctr"/>
            <a:endParaRPr lang="it-IT" sz="2800" dirty="0" smtClean="0">
              <a:solidFill>
                <a:srgbClr val="00FFFF"/>
              </a:solidFill>
              <a:latin typeface="Corbel"/>
              <a:cs typeface="Corbel"/>
            </a:endParaRPr>
          </a:p>
          <a:p>
            <a:pPr marL="0" lvl="1" algn="ctr"/>
            <a:endParaRPr lang="en-US" sz="2800" b="1" i="1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364613" y="1988840"/>
            <a:ext cx="68710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  <a:sym typeface="Wingdings"/>
              </a:rPr>
              <a:t></a:t>
            </a:r>
            <a:endParaRPr lang="it-IT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2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7_Szybki wzrost">
  <a:themeElements>
    <a:clrScheme name="Szybki wzrost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zybki wzros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zybki wzrost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ybki wzrost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ybki wzrost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31534</TotalTime>
  <Words>3659</Words>
  <Application>Microsoft Macintosh PowerPoint</Application>
  <PresentationFormat>Presentazione su schermo (4:3)</PresentationFormat>
  <Paragraphs>988</Paragraphs>
  <Slides>43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Titoli diapositive</vt:lpstr>
      </vt:variant>
      <vt:variant>
        <vt:i4>43</vt:i4>
      </vt:variant>
    </vt:vector>
  </HeadingPairs>
  <TitlesOfParts>
    <vt:vector size="55" baseType="lpstr">
      <vt:lpstr>7_Szybki wzrost</vt:lpstr>
      <vt:lpstr>Office Theme</vt:lpstr>
      <vt:lpstr>1_Projekt domyślny</vt:lpstr>
      <vt:lpstr>5_Office Theme</vt:lpstr>
      <vt:lpstr>Tema di Office</vt:lpstr>
      <vt:lpstr>2_Projekt domyślny</vt:lpstr>
      <vt:lpstr>3_Projekt domyślny</vt:lpstr>
      <vt:lpstr>6_Office Theme</vt:lpstr>
      <vt:lpstr>1_Office Theme</vt:lpstr>
      <vt:lpstr>7_Office Theme</vt:lpstr>
      <vt:lpstr>8_Office Theme</vt:lpstr>
      <vt:lpstr>1_Tema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Richieste di meccanica 2017 –TAPE Station</vt:lpstr>
      <vt:lpstr>Presentazione di PowerPoint</vt:lpstr>
      <vt:lpstr>GALILEO Sistema ad alta efficienza e versatilità</vt:lpstr>
      <vt:lpstr>Integrazione dei rivelatori ancillari</vt:lpstr>
      <vt:lpstr>Presentazione di PowerPoint</vt:lpstr>
      <vt:lpstr>Presentazione di PowerPoint</vt:lpstr>
      <vt:lpstr>Presentazione di PowerPoint</vt:lpstr>
      <vt:lpstr>GALILEO – NEXT Major Steps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Primo turno di misura - luglio 2015 GALILEO + EUCLIDES + NWALL  (analysis on going) 25 HPGe (4 Rings) – 3.6% eff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silvia leoni</dc:creator>
  <cp:lastModifiedBy>silvia Leoni</cp:lastModifiedBy>
  <cp:revision>2188</cp:revision>
  <cp:lastPrinted>2013-08-08T08:00:24Z</cp:lastPrinted>
  <dcterms:created xsi:type="dcterms:W3CDTF">2005-09-07T12:32:01Z</dcterms:created>
  <dcterms:modified xsi:type="dcterms:W3CDTF">2016-07-11T08:05:16Z</dcterms:modified>
</cp:coreProperties>
</file>