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337" r:id="rId3"/>
    <p:sldId id="489" r:id="rId4"/>
    <p:sldId id="299" r:id="rId5"/>
    <p:sldId id="452" r:id="rId6"/>
    <p:sldId id="486" r:id="rId7"/>
    <p:sldId id="487" r:id="rId8"/>
    <p:sldId id="437" r:id="rId9"/>
    <p:sldId id="460" r:id="rId10"/>
    <p:sldId id="511" r:id="rId11"/>
    <p:sldId id="490" r:id="rId12"/>
    <p:sldId id="491" r:id="rId13"/>
    <p:sldId id="492" r:id="rId14"/>
    <p:sldId id="494" r:id="rId15"/>
    <p:sldId id="500" r:id="rId16"/>
    <p:sldId id="501" r:id="rId17"/>
    <p:sldId id="502" r:id="rId18"/>
    <p:sldId id="504" r:id="rId19"/>
    <p:sldId id="505" r:id="rId20"/>
    <p:sldId id="507" r:id="rId21"/>
    <p:sldId id="508" r:id="rId22"/>
    <p:sldId id="509" r:id="rId23"/>
    <p:sldId id="510" r:id="rId24"/>
    <p:sldId id="496" r:id="rId25"/>
    <p:sldId id="497" r:id="rId26"/>
    <p:sldId id="498" r:id="rId27"/>
    <p:sldId id="499" r:id="rId28"/>
    <p:sldId id="454" r:id="rId29"/>
    <p:sldId id="495" r:id="rId30"/>
    <p:sldId id="503" r:id="rId3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2B97E1"/>
    <a:srgbClr val="0F36B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2617" autoAdjust="0"/>
    <p:restoredTop sz="94660"/>
  </p:normalViewPr>
  <p:slideViewPr>
    <p:cSldViewPr>
      <p:cViewPr>
        <p:scale>
          <a:sx n="80" d="100"/>
          <a:sy n="80" d="100"/>
        </p:scale>
        <p:origin x="-1363" y="-154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167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0CA572-1F69-4FCB-AAD0-09FD9C247D6B}" type="datetimeFigureOut">
              <a:rPr lang="it-IT" smtClean="0"/>
              <a:pPr/>
              <a:t>10/07/2016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4C501-E03D-47B0-AA37-93010DBD9F92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4C501-E03D-47B0-AA37-93010DBD9F92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4C501-E03D-47B0-AA37-93010DBD9F92}" type="slidenum">
              <a:rPr lang="it-IT" smtClean="0"/>
              <a:pPr/>
              <a:t>11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4C501-E03D-47B0-AA37-93010DBD9F92}" type="slidenum">
              <a:rPr lang="it-IT" smtClean="0"/>
              <a:pPr/>
              <a:t>13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4C501-E03D-47B0-AA37-93010DBD9F92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9103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4C501-E03D-47B0-AA37-93010DBD9F92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938830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10/07/2016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10/07/2016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10/07/2016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10/07/2016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10/07/2016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10/07/2016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10/07/2016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10/07/2016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10/07/2016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10/07/2016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10/07/2016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10/07/2016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emf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88640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FF00"/>
                </a:solidFill>
              </a:rPr>
              <a:t>Gruppo</a:t>
            </a:r>
            <a:r>
              <a:rPr lang="en-US" sz="4400" dirty="0" smtClean="0">
                <a:solidFill>
                  <a:srgbClr val="FFFF00"/>
                </a:solidFill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</a:rPr>
              <a:t>Terzo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4008" y="1196752"/>
            <a:ext cx="388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Totale</a:t>
            </a:r>
            <a:r>
              <a:rPr lang="en-US" sz="2400" dirty="0" smtClean="0">
                <a:solidFill>
                  <a:schemeClr val="bg1"/>
                </a:solidFill>
              </a:rPr>
              <a:t> (Mi)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34.3 FTE  (-0.3)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ENSAR2 + PRIN </a:t>
            </a:r>
            <a:r>
              <a:rPr lang="en-US" sz="2400" dirty="0" err="1" smtClean="0">
                <a:solidFill>
                  <a:schemeClr val="bg1"/>
                </a:solidFill>
              </a:rPr>
              <a:t>Attivo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PRIN </a:t>
            </a:r>
            <a:r>
              <a:rPr lang="en-US" sz="2400" dirty="0" err="1" smtClean="0">
                <a:solidFill>
                  <a:schemeClr val="bg1"/>
                </a:solidFill>
              </a:rPr>
              <a:t>sottomessi</a:t>
            </a:r>
            <a:r>
              <a:rPr lang="en-US" sz="2400" dirty="0" smtClean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0" y="1124744"/>
            <a:ext cx="4248472" cy="1800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4"/>
          <p:cNvSpPr txBox="1"/>
          <p:nvPr/>
        </p:nvSpPr>
        <p:spPr>
          <a:xfrm>
            <a:off x="385517" y="1124744"/>
            <a:ext cx="3148619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Esperimenti</a:t>
            </a:r>
            <a:r>
              <a:rPr lang="en-US" sz="3200" dirty="0" smtClean="0">
                <a:solidFill>
                  <a:schemeClr val="bg1"/>
                </a:solidFill>
              </a:rPr>
              <a:t> 2017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NEWCHIM</a:t>
            </a:r>
            <a:endParaRPr lang="en-US" sz="32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FAMU</a:t>
            </a:r>
            <a:endParaRPr lang="en-US" sz="3200" u="sng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u="sng" dirty="0" smtClean="0">
                <a:solidFill>
                  <a:schemeClr val="bg1"/>
                </a:solidFill>
              </a:rPr>
              <a:t>KAONNIS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LUNA3</a:t>
            </a:r>
          </a:p>
          <a:p>
            <a:pPr>
              <a:buFont typeface="Arial" pitchFamily="34" charset="0"/>
              <a:buChar char="•"/>
            </a:pPr>
            <a:endParaRPr lang="en-US" sz="32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GAMMA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AEGIS – QUPLAS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FOOT</a:t>
            </a:r>
          </a:p>
        </p:txBody>
      </p:sp>
      <p:sp>
        <p:nvSpPr>
          <p:cNvPr id="12" name="Rectangle 6"/>
          <p:cNvSpPr/>
          <p:nvPr/>
        </p:nvSpPr>
        <p:spPr>
          <a:xfrm>
            <a:off x="251520" y="1124744"/>
            <a:ext cx="4176464" cy="55446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1695" b="5284"/>
          <a:stretch>
            <a:fillRect/>
          </a:stretch>
        </p:blipFill>
        <p:spPr bwMode="auto">
          <a:xfrm>
            <a:off x="4572000" y="3068960"/>
            <a:ext cx="417646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51520" y="260648"/>
            <a:ext cx="3106363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Esperimenti</a:t>
            </a:r>
            <a:r>
              <a:rPr lang="en-US" sz="3200" dirty="0" smtClean="0">
                <a:solidFill>
                  <a:schemeClr val="bg1"/>
                </a:solidFill>
              </a:rPr>
              <a:t> 2017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 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NEWCHIM</a:t>
            </a:r>
          </a:p>
          <a:p>
            <a:pPr>
              <a:buFont typeface="Arial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FAMU</a:t>
            </a:r>
          </a:p>
          <a:p>
            <a:pPr>
              <a:buFont typeface="Arial" pitchFamily="34" charset="0"/>
              <a:buChar char="•"/>
            </a:pPr>
            <a:endParaRPr lang="en-US" sz="3200" u="sng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KAONNIS</a:t>
            </a:r>
          </a:p>
          <a:p>
            <a:pPr>
              <a:buFont typeface="Arial" pitchFamily="34" charset="0"/>
              <a:buChar char="•"/>
            </a:pPr>
            <a:endParaRPr lang="en-US" sz="3200" u="sng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LUNA3</a:t>
            </a:r>
          </a:p>
          <a:p>
            <a:pPr>
              <a:buFont typeface="Arial" pitchFamily="34" charset="0"/>
              <a:buChar char="•"/>
            </a:pPr>
            <a:endParaRPr lang="en-US" sz="3200" dirty="0" smtClean="0">
              <a:solidFill>
                <a:schemeClr val="bg1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707904" y="134076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Scheda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esperimento</a:t>
            </a:r>
            <a:endParaRPr lang="en-US" sz="32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Attivita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di</a:t>
            </a:r>
            <a:r>
              <a:rPr lang="en-US" sz="3200" dirty="0" smtClean="0">
                <a:solidFill>
                  <a:schemeClr val="bg1"/>
                </a:solidFill>
              </a:rPr>
              <a:t> Milano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Uso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Servizi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di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sezione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  <p:sp>
        <p:nvSpPr>
          <p:cNvPr id="6" name="Freccia a destra 5"/>
          <p:cNvSpPr>
            <a:spLocks noChangeAspect="1"/>
          </p:cNvSpPr>
          <p:nvPr/>
        </p:nvSpPr>
        <p:spPr>
          <a:xfrm>
            <a:off x="2915817" y="1700808"/>
            <a:ext cx="691277" cy="633670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destra 6"/>
          <p:cNvSpPr>
            <a:spLocks noChangeAspect="1"/>
          </p:cNvSpPr>
          <p:nvPr/>
        </p:nvSpPr>
        <p:spPr>
          <a:xfrm>
            <a:off x="2915817" y="2636912"/>
            <a:ext cx="691277" cy="633670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/>
          <p:cNvSpPr>
            <a:spLocks noChangeAspect="1"/>
          </p:cNvSpPr>
          <p:nvPr/>
        </p:nvSpPr>
        <p:spPr>
          <a:xfrm>
            <a:off x="2915817" y="3573016"/>
            <a:ext cx="691277" cy="633670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destra 8"/>
          <p:cNvSpPr>
            <a:spLocks noChangeAspect="1"/>
          </p:cNvSpPr>
          <p:nvPr/>
        </p:nvSpPr>
        <p:spPr>
          <a:xfrm>
            <a:off x="2915817" y="4581128"/>
            <a:ext cx="691277" cy="633670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67271"/>
            <a:ext cx="86409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NEWCHIM</a:t>
            </a:r>
            <a:endParaRPr lang="en-US" sz="4400" b="1" dirty="0" smtClean="0">
              <a:solidFill>
                <a:srgbClr val="FFFF00"/>
              </a:solidFill>
            </a:endParaRPr>
          </a:p>
          <a:p>
            <a:r>
              <a:rPr lang="en-US" sz="1600" b="1" dirty="0" err="1">
                <a:solidFill>
                  <a:schemeClr val="bg1"/>
                </a:solidFill>
              </a:rPr>
              <a:t>Responsabili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nazionali</a:t>
            </a:r>
            <a:r>
              <a:rPr lang="en-US" sz="1600" b="1" dirty="0">
                <a:solidFill>
                  <a:schemeClr val="bg1"/>
                </a:solidFill>
              </a:rPr>
              <a:t>:  Giuseppe </a:t>
            </a:r>
            <a:r>
              <a:rPr lang="en-US" sz="1600" b="1" dirty="0" err="1">
                <a:solidFill>
                  <a:schemeClr val="bg1"/>
                </a:solidFill>
              </a:rPr>
              <a:t>Cardella</a:t>
            </a:r>
            <a:r>
              <a:rPr lang="en-US" sz="1600" b="1" dirty="0">
                <a:solidFill>
                  <a:schemeClr val="bg1"/>
                </a:solidFill>
              </a:rPr>
              <a:t> e Sara </a:t>
            </a:r>
            <a:r>
              <a:rPr lang="en-US" sz="1600" b="1" dirty="0" err="1">
                <a:solidFill>
                  <a:schemeClr val="bg1"/>
                </a:solidFill>
              </a:rPr>
              <a:t>Pirrone</a:t>
            </a:r>
            <a:r>
              <a:rPr lang="en-US" sz="1600" b="1" dirty="0">
                <a:solidFill>
                  <a:schemeClr val="bg1"/>
                </a:solidFill>
              </a:rPr>
              <a:t> (CT)</a:t>
            </a:r>
          </a:p>
          <a:p>
            <a:r>
              <a:rPr lang="en-US" sz="1600" b="1" dirty="0" err="1">
                <a:solidFill>
                  <a:schemeClr val="bg1"/>
                </a:solidFill>
              </a:rPr>
              <a:t>Responsabile</a:t>
            </a:r>
            <a:r>
              <a:rPr lang="en-US" sz="1600" b="1" dirty="0">
                <a:solidFill>
                  <a:schemeClr val="bg1"/>
                </a:solidFill>
              </a:rPr>
              <a:t> Locale: Chiara Guazzoni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44208" y="1772816"/>
            <a:ext cx="2500571" cy="31393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Sigla</a:t>
            </a:r>
            <a:r>
              <a:rPr lang="en-US" b="1" dirty="0" smtClean="0">
                <a:solidFill>
                  <a:schemeClr val="bg1"/>
                </a:solidFill>
              </a:rPr>
              <a:t> Milano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# </a:t>
            </a:r>
            <a:r>
              <a:rPr lang="en-US" b="1" dirty="0" err="1" smtClean="0">
                <a:solidFill>
                  <a:schemeClr val="bg1"/>
                </a:solidFill>
              </a:rPr>
              <a:t>persone</a:t>
            </a:r>
            <a:r>
              <a:rPr lang="en-US" b="1" dirty="0" smtClean="0">
                <a:solidFill>
                  <a:schemeClr val="bg1"/>
                </a:solidFill>
              </a:rPr>
              <a:t> = 5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Ricercatori</a:t>
            </a:r>
            <a:r>
              <a:rPr lang="en-US" b="1" dirty="0" smtClean="0">
                <a:solidFill>
                  <a:schemeClr val="bg1"/>
                </a:solidFill>
              </a:rPr>
              <a:t> = 3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Tecnologi</a:t>
            </a:r>
            <a:r>
              <a:rPr lang="en-US" b="1" dirty="0" smtClean="0">
                <a:solidFill>
                  <a:schemeClr val="bg1"/>
                </a:solidFill>
              </a:rPr>
              <a:t>   =  0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Ass-</a:t>
            </a:r>
            <a:r>
              <a:rPr lang="en-US" b="1" dirty="0" err="1" smtClean="0">
                <a:solidFill>
                  <a:schemeClr val="bg1"/>
                </a:solidFill>
              </a:rPr>
              <a:t>Dott</a:t>
            </a:r>
            <a:r>
              <a:rPr lang="en-US" b="1" dirty="0" smtClean="0">
                <a:solidFill>
                  <a:schemeClr val="bg1"/>
                </a:solidFill>
              </a:rPr>
              <a:t>  = 2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FTE  = 3.8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FTE/# </a:t>
            </a:r>
            <a:r>
              <a:rPr lang="en-US" b="1" dirty="0" err="1" smtClean="0">
                <a:solidFill>
                  <a:schemeClr val="bg1"/>
                </a:solidFill>
              </a:rPr>
              <a:t>Persone</a:t>
            </a:r>
            <a:r>
              <a:rPr lang="en-US" b="1" dirty="0" smtClean="0">
                <a:solidFill>
                  <a:schemeClr val="bg1"/>
                </a:solidFill>
              </a:rPr>
              <a:t> = 0.76</a:t>
            </a:r>
          </a:p>
          <a:p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484784"/>
            <a:ext cx="619268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err="1">
                <a:solidFill>
                  <a:schemeClr val="bg1"/>
                </a:solidFill>
              </a:rPr>
              <a:t>Programma</a:t>
            </a:r>
            <a:r>
              <a:rPr lang="en-US" sz="1600" b="1" u="sng" dirty="0">
                <a:solidFill>
                  <a:schemeClr val="bg1"/>
                </a:solidFill>
              </a:rPr>
              <a:t> </a:t>
            </a:r>
            <a:r>
              <a:rPr lang="en-US" sz="1600" b="1" u="sng" dirty="0" err="1">
                <a:solidFill>
                  <a:schemeClr val="bg1"/>
                </a:solidFill>
              </a:rPr>
              <a:t>Scientifico</a:t>
            </a:r>
            <a:r>
              <a:rPr lang="en-US" sz="1600" b="1" u="sng" dirty="0">
                <a:solidFill>
                  <a:schemeClr val="bg1"/>
                </a:solidFill>
              </a:rPr>
              <a:t>: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</a:p>
          <a:p>
            <a:endParaRPr lang="it-IT" sz="1600" dirty="0" smtClean="0">
              <a:solidFill>
                <a:schemeClr val="bg1"/>
              </a:solidFill>
            </a:endParaRPr>
          </a:p>
          <a:p>
            <a:r>
              <a:rPr lang="it-IT" sz="1600" dirty="0" smtClean="0">
                <a:solidFill>
                  <a:schemeClr val="bg1"/>
                </a:solidFill>
              </a:rPr>
              <a:t>Raccoglie </a:t>
            </a:r>
            <a:r>
              <a:rPr lang="it-IT" sz="1600" dirty="0">
                <a:solidFill>
                  <a:schemeClr val="bg1"/>
                </a:solidFill>
              </a:rPr>
              <a:t>l’esperienza fatta con EXOCHIM e la estende puntando anche a misure di seconda generazione caratterizzate da elevata precisione</a:t>
            </a:r>
            <a:r>
              <a:rPr lang="it-IT" sz="1600" dirty="0" smtClean="0">
                <a:solidFill>
                  <a:schemeClr val="bg1"/>
                </a:solidFill>
              </a:rPr>
              <a:t>.</a:t>
            </a:r>
          </a:p>
          <a:p>
            <a:endParaRPr lang="it-IT" sz="16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1600" dirty="0">
                <a:solidFill>
                  <a:schemeClr val="bg1"/>
                </a:solidFill>
              </a:rPr>
              <a:t> Studio della dipendenza dall’isospin dell’equazione di stato della materia nucleare sia a bassa che ad alta densità nucleare utilizzando sia fasci radioattivi che stabili.</a:t>
            </a:r>
          </a:p>
          <a:p>
            <a:pPr marL="285750" indent="-285750">
              <a:buFontTx/>
              <a:buChar char="-"/>
            </a:pPr>
            <a:r>
              <a:rPr lang="it-IT" sz="1600" b="1" dirty="0">
                <a:solidFill>
                  <a:schemeClr val="bg1"/>
                </a:solidFill>
              </a:rPr>
              <a:t>Realizzazione di un correlatore ad elevata risoluzione angolare ed energetica (FARCOS) </a:t>
            </a:r>
            <a:r>
              <a:rPr lang="it-IT" sz="1600" dirty="0">
                <a:solidFill>
                  <a:schemeClr val="bg1"/>
                </a:solidFill>
              </a:rPr>
              <a:t>basato su un array di 20 telescopi per misure di correlazione tra particelle leggere e tra particelle leggere e frammenti di massa intermedia, sia a bassa che ad alta energia</a:t>
            </a:r>
            <a:r>
              <a:rPr lang="it-IT" sz="1600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/>
            <a:endParaRPr lang="it-IT" sz="1600" dirty="0">
              <a:solidFill>
                <a:schemeClr val="bg1"/>
              </a:solidFill>
            </a:endParaRPr>
          </a:p>
          <a:p>
            <a:r>
              <a:rPr lang="en-US" sz="1600" b="1" u="sng" dirty="0" err="1" smtClean="0">
                <a:solidFill>
                  <a:schemeClr val="bg1"/>
                </a:solidFill>
                <a:sym typeface="Symbol"/>
              </a:rPr>
              <a:t>Laboratori</a:t>
            </a:r>
            <a:r>
              <a:rPr lang="en-US" sz="1600" b="1" u="sng" dirty="0" smtClean="0">
                <a:solidFill>
                  <a:schemeClr val="bg1"/>
                </a:solidFill>
                <a:sym typeface="Symbol"/>
              </a:rPr>
              <a:t> </a:t>
            </a:r>
            <a:r>
              <a:rPr lang="en-US" sz="1600" b="1" u="sng" dirty="0">
                <a:solidFill>
                  <a:schemeClr val="bg1"/>
                </a:solidFill>
                <a:sym typeface="Symbol"/>
              </a:rPr>
              <a:t>per </a:t>
            </a:r>
            <a:r>
              <a:rPr lang="en-US" sz="1600" b="1" u="sng" dirty="0" err="1" smtClean="0">
                <a:solidFill>
                  <a:schemeClr val="bg1"/>
                </a:solidFill>
                <a:sym typeface="Symbol"/>
              </a:rPr>
              <a:t>Misure</a:t>
            </a:r>
            <a:endParaRPr lang="en-US" sz="1600" b="1" u="sng" dirty="0" smtClean="0">
              <a:solidFill>
                <a:schemeClr val="bg1"/>
              </a:solidFill>
              <a:sym typeface="Symbol"/>
            </a:endParaRPr>
          </a:p>
          <a:p>
            <a:endParaRPr lang="it-IT" sz="1600" b="1" dirty="0">
              <a:solidFill>
                <a:schemeClr val="bg1"/>
              </a:solidFill>
              <a:sym typeface="Symbol"/>
            </a:endParaRPr>
          </a:p>
          <a:p>
            <a:pPr>
              <a:buFontTx/>
              <a:buChar char="-"/>
            </a:pPr>
            <a:r>
              <a:rPr lang="it-IT" sz="1600" b="1" dirty="0">
                <a:solidFill>
                  <a:schemeClr val="bg1"/>
                </a:solidFill>
                <a:sym typeface="Symbol"/>
              </a:rPr>
              <a:t> Italia: LNS, Labec (caratterizzazione rivelatori e frontend), (SPES)</a:t>
            </a:r>
          </a:p>
          <a:p>
            <a:pPr>
              <a:buFontTx/>
              <a:buChar char="-"/>
            </a:pPr>
            <a:r>
              <a:rPr lang="it-IT" sz="1600" b="1" dirty="0">
                <a:solidFill>
                  <a:schemeClr val="bg1"/>
                </a:solidFill>
                <a:sym typeface="Symbol"/>
              </a:rPr>
              <a:t> Estero: GSI, GANIL, </a:t>
            </a:r>
            <a:endParaRPr lang="it-IT" sz="1600" b="1" dirty="0" smtClean="0">
              <a:solidFill>
                <a:schemeClr val="bg1"/>
              </a:solidFill>
              <a:sym typeface="Symbol"/>
            </a:endParaRPr>
          </a:p>
        </p:txBody>
      </p:sp>
      <p:pic>
        <p:nvPicPr>
          <p:cNvPr id="6" name="Picture 2" descr="http://www.deib.polimi.it/allegati/progetto/216/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927" y="18923"/>
            <a:ext cx="3371577" cy="13938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29496" y="6250402"/>
            <a:ext cx="87849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u="sng" dirty="0">
                <a:solidFill>
                  <a:schemeClr val="bg1"/>
                </a:solidFill>
                <a:latin typeface="Comic Sans MS" pitchFamily="66" charset="0"/>
              </a:rPr>
              <a:t>Sezioni coinvolte</a:t>
            </a:r>
            <a:r>
              <a:rPr lang="it-IT" dirty="0">
                <a:solidFill>
                  <a:schemeClr val="bg1"/>
                </a:solidFill>
                <a:latin typeface="Comic Sans MS" pitchFamily="66" charset="0"/>
              </a:rPr>
              <a:t>: </a:t>
            </a:r>
            <a:r>
              <a:rPr lang="it-IT" dirty="0" smtClean="0">
                <a:solidFill>
                  <a:schemeClr val="bg1"/>
                </a:solidFill>
                <a:latin typeface="Comic Sans MS" pitchFamily="66" charset="0"/>
              </a:rPr>
              <a:t>CT, LNS, Gr. </a:t>
            </a:r>
            <a:r>
              <a:rPr lang="it-IT" dirty="0" err="1" smtClean="0">
                <a:solidFill>
                  <a:schemeClr val="bg1"/>
                </a:solidFill>
                <a:latin typeface="Comic Sans MS" pitchFamily="66" charset="0"/>
              </a:rPr>
              <a:t>Coll</a:t>
            </a:r>
            <a:r>
              <a:rPr lang="it-IT" dirty="0" smtClean="0">
                <a:solidFill>
                  <a:schemeClr val="bg1"/>
                </a:solidFill>
                <a:latin typeface="Comic Sans MS" pitchFamily="66" charset="0"/>
              </a:rPr>
              <a:t>. ME, MI, NA</a:t>
            </a:r>
            <a:endParaRPr lang="it-IT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/>
          <p:nvPr/>
        </p:nvSpPr>
        <p:spPr>
          <a:xfrm>
            <a:off x="251520" y="44624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</a:rPr>
              <a:t>Inquadramento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della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attività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di</a:t>
            </a:r>
            <a:r>
              <a:rPr lang="en-US" sz="3200" dirty="0" smtClean="0">
                <a:solidFill>
                  <a:srgbClr val="FFFF00"/>
                </a:solidFill>
              </a:rPr>
              <a:t> Milano </a:t>
            </a:r>
            <a:r>
              <a:rPr lang="en-US" sz="3200" dirty="0" err="1" smtClean="0">
                <a:solidFill>
                  <a:srgbClr val="FFFF00"/>
                </a:solidFill>
              </a:rPr>
              <a:t>nella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sigla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09" y="1527752"/>
            <a:ext cx="614216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400" dirty="0" smtClean="0">
                <a:solidFill>
                  <a:schemeClr val="bg1"/>
                </a:solidFill>
                <a:latin typeface="Comic Sans MS" pitchFamily="84" charset="0"/>
              </a:rPr>
              <a:t>Completo </a:t>
            </a:r>
            <a:r>
              <a:rPr lang="it-IT" sz="1400" b="1" dirty="0">
                <a:solidFill>
                  <a:schemeClr val="bg1"/>
                </a:solidFill>
                <a:latin typeface="Comic Sans MS" pitchFamily="84" charset="0"/>
              </a:rPr>
              <a:t>sviluppo e qualificazione dell’elettronica di front-end VLSI </a:t>
            </a:r>
            <a:r>
              <a:rPr lang="it-IT" sz="1400" dirty="0">
                <a:solidFill>
                  <a:schemeClr val="bg1"/>
                </a:solidFill>
                <a:latin typeface="Comic Sans MS" pitchFamily="84" charset="0"/>
              </a:rPr>
              <a:t>ad elevata dinamica per riconoscimento in forma anche dei frammenti che si fermano in Silicio. (</a:t>
            </a:r>
            <a:r>
              <a:rPr lang="it-IT" sz="1400" dirty="0">
                <a:solidFill>
                  <a:schemeClr val="bg1"/>
                </a:solidFill>
                <a:latin typeface="Comic Sans MS" pitchFamily="84" charset="0"/>
                <a:sym typeface="Wingdings" panose="05000000000000000000" pitchFamily="2" charset="2"/>
              </a:rPr>
              <a:t> </a:t>
            </a:r>
            <a:r>
              <a:rPr lang="it-IT" sz="1400" i="1" dirty="0" smtClean="0">
                <a:solidFill>
                  <a:schemeClr val="bg1"/>
                </a:solidFill>
                <a:latin typeface="Comic Sans MS" pitchFamily="84" charset="0"/>
                <a:sym typeface="Wingdings" panose="05000000000000000000" pitchFamily="2" charset="2"/>
              </a:rPr>
              <a:t>responsabilita’ stesura </a:t>
            </a:r>
            <a:r>
              <a:rPr lang="it-IT" sz="1400" i="1" dirty="0">
                <a:solidFill>
                  <a:schemeClr val="bg1"/>
                </a:solidFill>
                <a:latin typeface="Comic Sans MS" pitchFamily="84" charset="0"/>
                <a:sym typeface="Wingdings" panose="05000000000000000000" pitchFamily="2" charset="2"/>
              </a:rPr>
              <a:t>della sezione dedicata del </a:t>
            </a:r>
            <a:r>
              <a:rPr lang="it-IT" sz="1400" i="1" dirty="0" smtClean="0">
                <a:solidFill>
                  <a:schemeClr val="bg1"/>
                </a:solidFill>
                <a:latin typeface="Comic Sans MS" pitchFamily="84" charset="0"/>
                <a:sym typeface="Wingdings" panose="05000000000000000000" pitchFamily="2" charset="2"/>
              </a:rPr>
              <a:t>TDR e Technical Coordinator per il frontend</a:t>
            </a:r>
            <a:r>
              <a:rPr lang="it-IT" sz="1400" dirty="0" smtClean="0">
                <a:solidFill>
                  <a:schemeClr val="bg1"/>
                </a:solidFill>
                <a:latin typeface="Comic Sans MS" pitchFamily="84" charset="0"/>
                <a:sym typeface="Wingdings" panose="05000000000000000000" pitchFamily="2" charset="2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400" dirty="0" smtClean="0">
                <a:solidFill>
                  <a:schemeClr val="bg1"/>
                </a:solidFill>
                <a:latin typeface="Comic Sans MS" pitchFamily="84" charset="0"/>
              </a:rPr>
              <a:t>Realizzazione del </a:t>
            </a:r>
            <a:r>
              <a:rPr lang="it-IT" sz="1400" b="1" dirty="0" smtClean="0">
                <a:solidFill>
                  <a:schemeClr val="bg1"/>
                </a:solidFill>
                <a:latin typeface="Comic Sans MS" pitchFamily="84" charset="0"/>
              </a:rPr>
              <a:t>front-end VLSI per</a:t>
            </a:r>
            <a:r>
              <a:rPr lang="it-IT" sz="1400" dirty="0" smtClean="0">
                <a:solidFill>
                  <a:schemeClr val="bg1"/>
                </a:solidFill>
                <a:latin typeface="Comic Sans MS" pitchFamily="84" charset="0"/>
              </a:rPr>
              <a:t> il calorimetro in </a:t>
            </a:r>
            <a:r>
              <a:rPr lang="it-IT" sz="1400" b="1" dirty="0" smtClean="0">
                <a:solidFill>
                  <a:schemeClr val="bg1"/>
                </a:solidFill>
                <a:latin typeface="Comic Sans MS" pitchFamily="84" charset="0"/>
              </a:rPr>
              <a:t>CsI(Tl)</a:t>
            </a:r>
            <a:endParaRPr lang="it-IT" sz="1400" b="1" dirty="0">
              <a:solidFill>
                <a:schemeClr val="bg1"/>
              </a:solidFill>
              <a:latin typeface="Comic Sans MS" pitchFamily="84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it-IT" sz="1400" dirty="0" smtClean="0">
                <a:solidFill>
                  <a:schemeClr val="bg1"/>
                </a:solidFill>
                <a:latin typeface="Comic Sans MS" pitchFamily="84" charset="0"/>
              </a:rPr>
              <a:t>Progetto e realizzazione </a:t>
            </a:r>
            <a:r>
              <a:rPr lang="it-IT" sz="1400" dirty="0">
                <a:solidFill>
                  <a:schemeClr val="bg1"/>
                </a:solidFill>
                <a:latin typeface="Comic Sans MS" pitchFamily="84" charset="0"/>
              </a:rPr>
              <a:t>delle </a:t>
            </a:r>
            <a:r>
              <a:rPr lang="it-IT" sz="1400" b="1" dirty="0">
                <a:solidFill>
                  <a:schemeClr val="bg1"/>
                </a:solidFill>
                <a:latin typeface="Comic Sans MS" pitchFamily="84" charset="0"/>
              </a:rPr>
              <a:t>interconnessioni tra rivelatori e front-end </a:t>
            </a:r>
            <a:r>
              <a:rPr lang="it-IT" sz="1400" dirty="0">
                <a:solidFill>
                  <a:schemeClr val="bg1"/>
                </a:solidFill>
                <a:latin typeface="Comic Sans MS" pitchFamily="84" charset="0"/>
              </a:rPr>
              <a:t>per minimizzare parassitismi ed area morta e preservare </a:t>
            </a:r>
            <a:r>
              <a:rPr lang="it-IT" sz="1400" dirty="0" err="1">
                <a:solidFill>
                  <a:schemeClr val="bg1"/>
                </a:solidFill>
                <a:latin typeface="Comic Sans MS" pitchFamily="84" charset="0"/>
              </a:rPr>
              <a:t>l’integrita’</a:t>
            </a:r>
            <a:r>
              <a:rPr lang="it-IT" sz="1400" dirty="0">
                <a:solidFill>
                  <a:schemeClr val="bg1"/>
                </a:solidFill>
                <a:latin typeface="Comic Sans MS" pitchFamily="84" charset="0"/>
              </a:rPr>
              <a:t> del </a:t>
            </a:r>
            <a:r>
              <a:rPr lang="it-IT" sz="1400" dirty="0" smtClean="0">
                <a:solidFill>
                  <a:schemeClr val="bg1"/>
                </a:solidFill>
                <a:latin typeface="Comic Sans MS" pitchFamily="84" charset="0"/>
              </a:rPr>
              <a:t>segnale e </a:t>
            </a:r>
            <a:r>
              <a:rPr lang="it-IT" sz="1400" b="1" dirty="0" err="1" smtClean="0">
                <a:solidFill>
                  <a:schemeClr val="bg1"/>
                </a:solidFill>
                <a:latin typeface="Comic Sans MS" pitchFamily="84" charset="0"/>
              </a:rPr>
              <a:t>carrier</a:t>
            </a:r>
            <a:r>
              <a:rPr lang="it-IT" sz="1400" b="1" dirty="0" smtClean="0">
                <a:solidFill>
                  <a:schemeClr val="bg1"/>
                </a:solidFill>
                <a:latin typeface="Comic Sans MS" pitchFamily="84" charset="0"/>
              </a:rPr>
              <a:t> </a:t>
            </a:r>
            <a:r>
              <a:rPr lang="it-IT" sz="1400" dirty="0" smtClean="0">
                <a:solidFill>
                  <a:schemeClr val="bg1"/>
                </a:solidFill>
                <a:latin typeface="Comic Sans MS" pitchFamily="84" charset="0"/>
              </a:rPr>
              <a:t>preamplificatori. </a:t>
            </a:r>
            <a:endParaRPr lang="it-IT" sz="1400" dirty="0">
              <a:solidFill>
                <a:schemeClr val="bg1"/>
              </a:solidFill>
              <a:latin typeface="Comic Sans MS" pitchFamily="84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it-IT" sz="1400" b="1" dirty="0" smtClean="0">
                <a:solidFill>
                  <a:schemeClr val="bg1"/>
                </a:solidFill>
                <a:latin typeface="Comic Sans MS" pitchFamily="84" charset="0"/>
              </a:rPr>
              <a:t>Qualificazione </a:t>
            </a:r>
            <a:r>
              <a:rPr lang="it-IT" sz="1400" b="1" dirty="0">
                <a:solidFill>
                  <a:schemeClr val="bg1"/>
                </a:solidFill>
                <a:latin typeface="Comic Sans MS" pitchFamily="84" charset="0"/>
              </a:rPr>
              <a:t>dei rivelatori in Silicio </a:t>
            </a:r>
            <a:r>
              <a:rPr lang="it-IT" sz="1400" dirty="0">
                <a:solidFill>
                  <a:schemeClr val="bg1"/>
                </a:solidFill>
                <a:latin typeface="Comic Sans MS" pitchFamily="84" charset="0"/>
              </a:rPr>
              <a:t>da impiegare prima dei test su </a:t>
            </a:r>
            <a:r>
              <a:rPr lang="it-IT" sz="1400" dirty="0" smtClean="0">
                <a:solidFill>
                  <a:schemeClr val="bg1"/>
                </a:solidFill>
                <a:latin typeface="Comic Sans MS" pitchFamily="84" charset="0"/>
              </a:rPr>
              <a:t>fascio</a:t>
            </a:r>
            <a:endParaRPr lang="it-IT" sz="1400" dirty="0">
              <a:solidFill>
                <a:schemeClr val="bg1"/>
              </a:solidFill>
              <a:latin typeface="Comic Sans MS" pitchFamily="8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644"/>
          <a:stretch/>
        </p:blipFill>
        <p:spPr bwMode="auto">
          <a:xfrm>
            <a:off x="6228184" y="2505551"/>
            <a:ext cx="2736304" cy="209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28184" y="1573006"/>
            <a:ext cx="2710026" cy="918289"/>
            <a:chOff x="553456" y="1494488"/>
            <a:chExt cx="3298464" cy="1358448"/>
          </a:xfrm>
        </p:grpSpPr>
        <p:sp>
          <p:nvSpPr>
            <p:cNvPr id="3" name="Rectangle 2"/>
            <p:cNvSpPr/>
            <p:nvPr/>
          </p:nvSpPr>
          <p:spPr>
            <a:xfrm>
              <a:off x="553456" y="1494488"/>
              <a:ext cx="3298464" cy="13584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3" descr="farco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488" y="1576226"/>
              <a:ext cx="3200400" cy="1194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108520" y="571158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it-IT" b="1" dirty="0" err="1">
                <a:solidFill>
                  <a:schemeClr val="bg1"/>
                </a:solidFill>
                <a:latin typeface="Comic Sans MS" pitchFamily="84" charset="0"/>
              </a:rPr>
              <a:t>Attivita’</a:t>
            </a:r>
            <a:r>
              <a:rPr lang="it-IT" b="1" dirty="0">
                <a:solidFill>
                  <a:schemeClr val="bg1"/>
                </a:solidFill>
                <a:latin typeface="Comic Sans MS" pitchFamily="84" charset="0"/>
              </a:rPr>
              <a:t> legata allo sviluppo strumentale del correlatore </a:t>
            </a:r>
            <a:r>
              <a:rPr lang="it-IT" b="1" dirty="0" smtClean="0">
                <a:solidFill>
                  <a:schemeClr val="bg1"/>
                </a:solidFill>
                <a:latin typeface="Comic Sans MS" pitchFamily="84" charset="0"/>
              </a:rPr>
              <a:t>FARCOS</a:t>
            </a:r>
            <a:endParaRPr lang="it-IT" b="1" dirty="0" smtClean="0">
              <a:solidFill>
                <a:schemeClr val="bg1"/>
              </a:solidFill>
              <a:latin typeface="Comic Sans MS" pitchFamily="8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744016"/>
            <a:ext cx="9190772" cy="134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it-IT" sz="1400" dirty="0">
                <a:solidFill>
                  <a:schemeClr val="bg1"/>
                </a:solidFill>
                <a:latin typeface="Comic Sans MS" pitchFamily="84" charset="0"/>
              </a:rPr>
              <a:t>Consulenza e supporto al gr. della sez. di Catania per lo sviluppo degli </a:t>
            </a:r>
            <a:r>
              <a:rPr lang="it-IT" sz="1400" b="1" dirty="0">
                <a:solidFill>
                  <a:schemeClr val="bg1"/>
                </a:solidFill>
                <a:latin typeface="Comic Sans MS" pitchFamily="84" charset="0"/>
              </a:rPr>
              <a:t>algoritmi di filtraggio digitale </a:t>
            </a:r>
            <a:r>
              <a:rPr lang="it-IT" sz="1400" dirty="0">
                <a:solidFill>
                  <a:schemeClr val="bg1"/>
                </a:solidFill>
                <a:latin typeface="Comic Sans MS" pitchFamily="84" charset="0"/>
              </a:rPr>
              <a:t>da implementare nella nuova elettronica di </a:t>
            </a:r>
            <a:r>
              <a:rPr lang="it-IT" sz="1400" b="1" dirty="0">
                <a:solidFill>
                  <a:schemeClr val="bg1"/>
                </a:solidFill>
                <a:latin typeface="Comic Sans MS" pitchFamily="84" charset="0"/>
              </a:rPr>
              <a:t>back-end GET </a:t>
            </a:r>
            <a:r>
              <a:rPr lang="it-IT" sz="1400" dirty="0">
                <a:solidFill>
                  <a:schemeClr val="bg1"/>
                </a:solidFill>
                <a:latin typeface="Comic Sans MS" pitchFamily="84" charset="0"/>
              </a:rPr>
              <a:t>sia per FARCOS che per l’up-grade dei </a:t>
            </a:r>
            <a:r>
              <a:rPr lang="it-IT" sz="1400" dirty="0" err="1">
                <a:solidFill>
                  <a:schemeClr val="bg1"/>
                </a:solidFill>
                <a:latin typeface="Comic Sans MS" pitchFamily="84" charset="0"/>
              </a:rPr>
              <a:t>CsI</a:t>
            </a:r>
            <a:r>
              <a:rPr lang="it-IT" sz="1400" dirty="0">
                <a:solidFill>
                  <a:schemeClr val="bg1"/>
                </a:solidFill>
                <a:latin typeface="Comic Sans MS" pitchFamily="84" charset="0"/>
              </a:rPr>
              <a:t>(</a:t>
            </a:r>
            <a:r>
              <a:rPr lang="it-IT" sz="1400" dirty="0" err="1">
                <a:solidFill>
                  <a:schemeClr val="bg1"/>
                </a:solidFill>
                <a:latin typeface="Comic Sans MS" pitchFamily="84" charset="0"/>
              </a:rPr>
              <a:t>Tl</a:t>
            </a:r>
            <a:r>
              <a:rPr lang="it-IT" sz="1400" dirty="0">
                <a:solidFill>
                  <a:schemeClr val="bg1"/>
                </a:solidFill>
                <a:latin typeface="Comic Sans MS" pitchFamily="84" charset="0"/>
              </a:rPr>
              <a:t>) di CHIMERA.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it-IT" sz="1400" dirty="0">
                <a:solidFill>
                  <a:schemeClr val="bg1"/>
                </a:solidFill>
                <a:latin typeface="Comic Sans MS" pitchFamily="84" charset="0"/>
              </a:rPr>
              <a:t>Collaborazione ai </a:t>
            </a:r>
            <a:r>
              <a:rPr lang="it-IT" sz="1400" b="1" dirty="0">
                <a:solidFill>
                  <a:schemeClr val="bg1"/>
                </a:solidFill>
                <a:latin typeface="Comic Sans MS" pitchFamily="84" charset="0"/>
              </a:rPr>
              <a:t>beam-time</a:t>
            </a:r>
            <a:r>
              <a:rPr lang="it-IT" sz="1400" dirty="0">
                <a:solidFill>
                  <a:schemeClr val="bg1"/>
                </a:solidFill>
                <a:latin typeface="Comic Sans MS" pitchFamily="84" charset="0"/>
              </a:rPr>
              <a:t> nei diversi lab (GANIL, GSI, LNS, SPES,…) e alla analisi </a:t>
            </a:r>
            <a:r>
              <a:rPr lang="it-IT" sz="1400" dirty="0" smtClean="0">
                <a:solidFill>
                  <a:schemeClr val="bg1"/>
                </a:solidFill>
                <a:latin typeface="Comic Sans MS" pitchFamily="84" charset="0"/>
              </a:rPr>
              <a:t>dati</a:t>
            </a:r>
            <a:endParaRPr lang="it-IT" sz="1400" b="1" dirty="0">
              <a:solidFill>
                <a:schemeClr val="bg1"/>
              </a:solidFill>
              <a:latin typeface="Comic Sans MS" pitchFamily="8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942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/>
          <p:nvPr/>
        </p:nvSpPr>
        <p:spPr>
          <a:xfrm>
            <a:off x="251520" y="-27384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Breve </a:t>
            </a:r>
            <a:r>
              <a:rPr lang="en-US" sz="3600" dirty="0" err="1" smtClean="0">
                <a:solidFill>
                  <a:srgbClr val="FFFF00"/>
                </a:solidFill>
              </a:rPr>
              <a:t>sintesi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attività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sezione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di</a:t>
            </a:r>
            <a:r>
              <a:rPr lang="en-US" sz="3600" dirty="0" smtClean="0">
                <a:solidFill>
                  <a:srgbClr val="FFFF00"/>
                </a:solidFill>
              </a:rPr>
              <a:t> Milano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64704"/>
            <a:ext cx="89147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b="1" dirty="0">
                <a:solidFill>
                  <a:schemeClr val="bg1"/>
                </a:solidFill>
                <a:latin typeface="Comic Sans MS" pitchFamily="84" charset="0"/>
              </a:rPr>
              <a:t>sviluppo e qualificazione dell’elettronica di front-end VLSI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764704"/>
            <a:ext cx="2016224" cy="132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55576" y="1268760"/>
            <a:ext cx="6192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Photograph of the FARCOS readout board. The ASICs directly bonded to the PCB are clearly visible. </a:t>
            </a:r>
            <a:r>
              <a:rPr lang="en-US" sz="1200" dirty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2635260"/>
            <a:ext cx="4032448" cy="209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2"/>
          <p:cNvSpPr/>
          <p:nvPr/>
        </p:nvSpPr>
        <p:spPr>
          <a:xfrm>
            <a:off x="107504" y="2204864"/>
            <a:ext cx="89147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b="1" dirty="0" smtClean="0">
                <a:solidFill>
                  <a:schemeClr val="bg1"/>
                </a:solidFill>
                <a:latin typeface="Comic Sans MS" pitchFamily="84" charset="0"/>
              </a:rPr>
              <a:t>studio del front-end VLSI per i calorimetri CsI(Tl) (32 x 32 x 60 mm</a:t>
            </a:r>
            <a:r>
              <a:rPr lang="it-IT" b="1" baseline="30000" dirty="0" smtClean="0">
                <a:solidFill>
                  <a:schemeClr val="bg1"/>
                </a:solidFill>
                <a:latin typeface="Comic Sans MS" pitchFamily="84" charset="0"/>
              </a:rPr>
              <a:t>3</a:t>
            </a:r>
            <a:r>
              <a:rPr lang="it-IT" b="1" dirty="0" smtClean="0">
                <a:solidFill>
                  <a:schemeClr val="bg1"/>
                </a:solidFill>
                <a:latin typeface="Comic Sans MS" pitchFamily="84" charset="0"/>
              </a:rPr>
              <a:t>)</a:t>
            </a:r>
            <a:endParaRPr lang="en-US" baseline="300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77"/>
          <a:stretch/>
        </p:blipFill>
        <p:spPr bwMode="auto">
          <a:xfrm rot="5400000">
            <a:off x="-95858" y="2984289"/>
            <a:ext cx="1780014" cy="108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1"/>
          <p:cNvSpPr/>
          <p:nvPr/>
        </p:nvSpPr>
        <p:spPr>
          <a:xfrm>
            <a:off x="288033" y="5219908"/>
            <a:ext cx="10801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</a:rPr>
              <a:t>Layout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720" y="2652151"/>
            <a:ext cx="1659242" cy="920865"/>
          </a:xfrm>
          <a:prstGeom prst="snip2DiagRect">
            <a:avLst>
              <a:gd name="adj1" fmla="val 0"/>
              <a:gd name="adj2" fmla="val 8935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11"/>
          <p:cNvSpPr/>
          <p:nvPr/>
        </p:nvSpPr>
        <p:spPr>
          <a:xfrm>
            <a:off x="5796137" y="2636912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</a:rPr>
              <a:t>Mixed nuclei </a:t>
            </a:r>
            <a:r>
              <a:rPr lang="en-US" sz="1200" i="1" dirty="0" smtClean="0">
                <a:solidFill>
                  <a:schemeClr val="bg1"/>
                </a:solidFill>
                <a:latin typeface="Symbol" panose="05050102010706020507" pitchFamily="18" charset="2"/>
              </a:rPr>
              <a:t>a </a:t>
            </a:r>
            <a:r>
              <a:rPr lang="en-US" sz="1200" i="1" dirty="0" smtClean="0">
                <a:solidFill>
                  <a:schemeClr val="bg1"/>
                </a:solidFill>
              </a:rPr>
              <a:t>source spectrum and output waveform in the case of cosmic rays interaction (inset)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9" name="Rectangle 4"/>
          <p:cNvSpPr/>
          <p:nvPr/>
        </p:nvSpPr>
        <p:spPr>
          <a:xfrm>
            <a:off x="3555884" y="2685745"/>
            <a:ext cx="660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aseline="30000" dirty="0"/>
              <a:t>239</a:t>
            </a:r>
            <a:r>
              <a:rPr lang="it-IT" dirty="0" smtClean="0"/>
              <a:t>Pu</a:t>
            </a:r>
            <a:endParaRPr lang="it-IT" dirty="0"/>
          </a:p>
        </p:txBody>
      </p:sp>
      <p:sp>
        <p:nvSpPr>
          <p:cNvPr id="30" name="Rectangle 13"/>
          <p:cNvSpPr/>
          <p:nvPr/>
        </p:nvSpPr>
        <p:spPr>
          <a:xfrm>
            <a:off x="4059940" y="2585579"/>
            <a:ext cx="737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aseline="30000" dirty="0" smtClean="0"/>
              <a:t>241</a:t>
            </a:r>
            <a:r>
              <a:rPr lang="it-IT" dirty="0" smtClean="0"/>
              <a:t>Am</a:t>
            </a:r>
            <a:endParaRPr lang="it-IT" dirty="0"/>
          </a:p>
        </p:txBody>
      </p:sp>
      <p:sp>
        <p:nvSpPr>
          <p:cNvPr id="31" name="Rectangle 14"/>
          <p:cNvSpPr/>
          <p:nvPr/>
        </p:nvSpPr>
        <p:spPr>
          <a:xfrm>
            <a:off x="4636004" y="2770245"/>
            <a:ext cx="728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aseline="30000" dirty="0" smtClean="0"/>
              <a:t>244</a:t>
            </a:r>
            <a:r>
              <a:rPr lang="it-IT" dirty="0" smtClean="0"/>
              <a:t>Cm</a:t>
            </a:r>
            <a:endParaRPr lang="it-IT" dirty="0"/>
          </a:p>
        </p:txBody>
      </p:sp>
      <p:sp>
        <p:nvSpPr>
          <p:cNvPr id="32" name="Rectangle 3"/>
          <p:cNvSpPr/>
          <p:nvPr/>
        </p:nvSpPr>
        <p:spPr>
          <a:xfrm>
            <a:off x="0" y="4787860"/>
            <a:ext cx="89147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b="1" dirty="0" smtClean="0">
                <a:solidFill>
                  <a:schemeClr val="bg1"/>
                </a:solidFill>
                <a:latin typeface="Comic Sans MS" pitchFamily="84" charset="0"/>
              </a:rPr>
              <a:t>sistema di slow-control per i telescopi FARCOS</a:t>
            </a:r>
            <a:endParaRPr lang="en-US" dirty="0"/>
          </a:p>
        </p:txBody>
      </p:sp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6817" b="-2425"/>
          <a:stretch>
            <a:fillRect/>
          </a:stretch>
        </p:blipFill>
        <p:spPr bwMode="auto">
          <a:xfrm rot="16200000">
            <a:off x="1185442" y="4938986"/>
            <a:ext cx="158854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5"/>
          <p:cNvSpPr/>
          <p:nvPr/>
        </p:nvSpPr>
        <p:spPr>
          <a:xfrm>
            <a:off x="3203848" y="5301208"/>
            <a:ext cx="10381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</a:rPr>
              <a:t>Architecture </a:t>
            </a:r>
            <a:r>
              <a:rPr lang="en-US" sz="1200" i="1" dirty="0">
                <a:solidFill>
                  <a:schemeClr val="bg1"/>
                </a:solidFill>
              </a:rPr>
              <a:t>of the slow-control of one FARCOS telescope </a:t>
            </a:r>
            <a:r>
              <a:rPr lang="en-US" sz="1200" dirty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229200"/>
            <a:ext cx="1584176" cy="1374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645024"/>
            <a:ext cx="3918564" cy="318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-27384"/>
            <a:ext cx="864096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FF00"/>
                </a:solidFill>
              </a:rPr>
              <a:t>Richieste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Servizi</a:t>
            </a:r>
            <a:r>
              <a:rPr lang="en-US" sz="3600" dirty="0" smtClean="0">
                <a:solidFill>
                  <a:srgbClr val="FFFF00"/>
                </a:solidFill>
              </a:rPr>
              <a:t> 2015/2016 </a:t>
            </a:r>
            <a:r>
              <a:rPr lang="en-US" sz="2800" dirty="0" err="1" smtClean="0">
                <a:solidFill>
                  <a:srgbClr val="FFFF00"/>
                </a:solidFill>
              </a:rPr>
              <a:t>Resoconto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attività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</a:p>
          <a:p>
            <a:pPr algn="ctr">
              <a:lnSpc>
                <a:spcPct val="50000"/>
              </a:lnSpc>
            </a:pPr>
            <a:endParaRPr lang="en-US" sz="3200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dirty="0" err="1" smtClean="0">
                <a:solidFill>
                  <a:srgbClr val="FFFF00"/>
                </a:solidFill>
              </a:rPr>
              <a:t>Elettronica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000" dirty="0" smtClean="0">
                <a:solidFill>
                  <a:srgbClr val="FFFF00"/>
                </a:solidFill>
              </a:rPr>
              <a:t>3 </a:t>
            </a:r>
            <a:r>
              <a:rPr lang="it-IT" sz="2000" dirty="0">
                <a:solidFill>
                  <a:srgbClr val="FFFF00"/>
                </a:solidFill>
              </a:rPr>
              <a:t>mesi/uomo (nella persona di C. Boiano) per </a:t>
            </a:r>
            <a:r>
              <a:rPr lang="it-IT" sz="2000" dirty="0" smtClean="0">
                <a:solidFill>
                  <a:srgbClr val="FFFF00"/>
                </a:solidFill>
              </a:rPr>
              <a:t>supporto alla sperimentazione</a:t>
            </a:r>
          </a:p>
          <a:p>
            <a:pPr marL="342900" indent="-342900">
              <a:lnSpc>
                <a:spcPct val="50000"/>
              </a:lnSpc>
              <a:buFont typeface="Wingdings" panose="05000000000000000000" pitchFamily="2" charset="2"/>
              <a:buChar char="ü"/>
            </a:pPr>
            <a:endParaRPr lang="it-IT" sz="2000" dirty="0" smtClean="0">
              <a:solidFill>
                <a:srgbClr val="FFFF00"/>
              </a:solidFill>
            </a:endParaRPr>
          </a:p>
          <a:p>
            <a:pPr lvl="0" algn="ctr"/>
            <a:r>
              <a:rPr lang="en-US" sz="3600" dirty="0" err="1" smtClean="0">
                <a:solidFill>
                  <a:srgbClr val="FFFF00"/>
                </a:solidFill>
              </a:rPr>
              <a:t>Officina</a:t>
            </a:r>
            <a:endParaRPr lang="en-US" sz="3600" dirty="0" smtClean="0">
              <a:solidFill>
                <a:srgbClr val="FFFF0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it-IT" sz="2000" dirty="0" smtClean="0">
                <a:solidFill>
                  <a:srgbClr val="FFFF00"/>
                </a:solidFill>
              </a:rPr>
              <a:t>adattamento supporti rivelatori e elettronica per caratterizzazioni su fascio</a:t>
            </a:r>
            <a:endParaRPr lang="it-IT" sz="2000" dirty="0">
              <a:solidFill>
                <a:srgbClr val="FFFF0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it-IT" sz="2000" dirty="0" smtClean="0">
                <a:solidFill>
                  <a:srgbClr val="FFFF00"/>
                </a:solidFill>
              </a:rPr>
              <a:t>sperimentazione realizzazione coperture per package ASIC bondati direttamente su PCB con stampante 3D</a:t>
            </a:r>
          </a:p>
          <a:p>
            <a:pPr lvl="0" algn="ctr"/>
            <a:endParaRPr lang="en-US" sz="3600" dirty="0" smtClean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925" t="4483" r="11096" b="4483"/>
          <a:stretch/>
        </p:blipFill>
        <p:spPr bwMode="auto">
          <a:xfrm rot="5400000">
            <a:off x="983486" y="2661754"/>
            <a:ext cx="1055540" cy="302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8142" y="4609929"/>
            <a:ext cx="1456070" cy="309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98" y="3629114"/>
            <a:ext cx="3067199" cy="217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-31245" y="4853250"/>
            <a:ext cx="26944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 smtClean="0">
                <a:solidFill>
                  <a:schemeClr val="bg1"/>
                </a:solidFill>
              </a:rPr>
              <a:t>coperchi</a:t>
            </a:r>
            <a:r>
              <a:rPr lang="en-US" sz="1200" i="1" dirty="0" smtClean="0">
                <a:solidFill>
                  <a:schemeClr val="bg1"/>
                </a:solidFill>
              </a:rPr>
              <a:t> </a:t>
            </a:r>
            <a:r>
              <a:rPr lang="en-US" sz="1200" i="1" dirty="0" err="1" smtClean="0">
                <a:solidFill>
                  <a:schemeClr val="bg1"/>
                </a:solidFill>
              </a:rPr>
              <a:t>forati</a:t>
            </a:r>
            <a:r>
              <a:rPr lang="en-US" sz="1200" i="1" dirty="0" smtClean="0">
                <a:solidFill>
                  <a:schemeClr val="bg1"/>
                </a:solidFill>
              </a:rPr>
              <a:t> </a:t>
            </a:r>
            <a:r>
              <a:rPr lang="en-US" sz="1200" i="1" dirty="0" err="1" smtClean="0">
                <a:solidFill>
                  <a:schemeClr val="bg1"/>
                </a:solidFill>
              </a:rPr>
              <a:t>troppo</a:t>
            </a:r>
            <a:r>
              <a:rPr lang="en-US" sz="1200" i="1" dirty="0" smtClean="0">
                <a:solidFill>
                  <a:schemeClr val="bg1"/>
                </a:solidFill>
              </a:rPr>
              <a:t> </a:t>
            </a:r>
            <a:r>
              <a:rPr lang="en-US" sz="1200" i="1" dirty="0" err="1" smtClean="0">
                <a:solidFill>
                  <a:schemeClr val="bg1"/>
                </a:solidFill>
              </a:rPr>
              <a:t>deboli</a:t>
            </a:r>
            <a:r>
              <a:rPr lang="en-US" sz="1200" i="1" dirty="0" smtClean="0">
                <a:solidFill>
                  <a:schemeClr val="bg1"/>
                </a:solidFill>
              </a:rPr>
              <a:t>… </a:t>
            </a:r>
          </a:p>
          <a:p>
            <a:r>
              <a:rPr lang="en-US" sz="1200" i="1" dirty="0" err="1" smtClean="0">
                <a:solidFill>
                  <a:schemeClr val="bg1"/>
                </a:solidFill>
              </a:rPr>
              <a:t>coperchi</a:t>
            </a:r>
            <a:r>
              <a:rPr lang="en-US" sz="1200" i="1" dirty="0" smtClean="0">
                <a:solidFill>
                  <a:schemeClr val="bg1"/>
                </a:solidFill>
              </a:rPr>
              <a:t> “</a:t>
            </a:r>
            <a:r>
              <a:rPr lang="en-US" sz="1200" i="1" dirty="0" err="1" smtClean="0">
                <a:solidFill>
                  <a:schemeClr val="bg1"/>
                </a:solidFill>
              </a:rPr>
              <a:t>pieni</a:t>
            </a:r>
            <a:r>
              <a:rPr lang="en-US" sz="1200" i="1" dirty="0" smtClean="0">
                <a:solidFill>
                  <a:schemeClr val="bg1"/>
                </a:solidFill>
              </a:rPr>
              <a:t>” </a:t>
            </a:r>
            <a:r>
              <a:rPr lang="en-US" sz="1200" i="1" dirty="0" err="1" smtClean="0">
                <a:solidFill>
                  <a:schemeClr val="bg1"/>
                </a:solidFill>
              </a:rPr>
              <a:t>perfetti</a:t>
            </a:r>
            <a:r>
              <a:rPr lang="en-US" sz="1200" i="1" dirty="0" smtClean="0">
                <a:solidFill>
                  <a:schemeClr val="bg1"/>
                </a:solidFill>
              </a:rPr>
              <a:t>…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5797713"/>
            <a:ext cx="27951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</a:rPr>
              <a:t>DSSSD </a:t>
            </a:r>
            <a:r>
              <a:rPr lang="en-US" sz="1200" i="1" dirty="0" err="1" smtClean="0">
                <a:solidFill>
                  <a:schemeClr val="bg1"/>
                </a:solidFill>
              </a:rPr>
              <a:t>ed</a:t>
            </a:r>
            <a:r>
              <a:rPr lang="en-US" sz="1200" i="1" dirty="0" smtClean="0">
                <a:solidFill>
                  <a:schemeClr val="bg1"/>
                </a:solidFill>
              </a:rPr>
              <a:t> </a:t>
            </a:r>
            <a:r>
              <a:rPr lang="en-US" sz="1200" i="1" dirty="0" err="1" smtClean="0">
                <a:solidFill>
                  <a:schemeClr val="bg1"/>
                </a:solidFill>
              </a:rPr>
              <a:t>elettronica</a:t>
            </a:r>
            <a:r>
              <a:rPr lang="en-US" sz="1200" i="1" dirty="0" smtClean="0">
                <a:solidFill>
                  <a:schemeClr val="bg1"/>
                </a:solidFill>
              </a:rPr>
              <a:t> di frontend </a:t>
            </a:r>
            <a:r>
              <a:rPr lang="en-US" sz="1200" i="1" dirty="0" err="1" smtClean="0">
                <a:solidFill>
                  <a:schemeClr val="bg1"/>
                </a:solidFill>
              </a:rPr>
              <a:t>montati</a:t>
            </a:r>
            <a:r>
              <a:rPr lang="en-US" sz="1200" i="1" dirty="0" smtClean="0">
                <a:solidFill>
                  <a:schemeClr val="bg1"/>
                </a:solidFill>
              </a:rPr>
              <a:t> c/o </a:t>
            </a:r>
            <a:r>
              <a:rPr lang="en-US" sz="1200" i="1" dirty="0" err="1" smtClean="0">
                <a:solidFill>
                  <a:schemeClr val="bg1"/>
                </a:solidFill>
              </a:rPr>
              <a:t>linea</a:t>
            </a:r>
            <a:r>
              <a:rPr lang="en-US" sz="1200" i="1" dirty="0" smtClean="0">
                <a:solidFill>
                  <a:schemeClr val="bg1"/>
                </a:solidFill>
              </a:rPr>
              <a:t> </a:t>
            </a:r>
            <a:r>
              <a:rPr lang="en-US" sz="1200" i="1" dirty="0" err="1" smtClean="0">
                <a:solidFill>
                  <a:schemeClr val="bg1"/>
                </a:solidFill>
              </a:rPr>
              <a:t>DeFEL</a:t>
            </a:r>
            <a:r>
              <a:rPr lang="en-US" sz="1200" i="1" dirty="0" smtClean="0">
                <a:solidFill>
                  <a:schemeClr val="bg1"/>
                </a:solidFill>
              </a:rPr>
              <a:t> @</a:t>
            </a:r>
            <a:r>
              <a:rPr lang="en-US" sz="1200" i="1" dirty="0" err="1" smtClean="0">
                <a:solidFill>
                  <a:schemeClr val="bg1"/>
                </a:solidFill>
              </a:rPr>
              <a:t>LaBeC</a:t>
            </a:r>
            <a:r>
              <a:rPr lang="en-US" sz="1200" i="1" dirty="0" smtClean="0">
                <a:solidFill>
                  <a:schemeClr val="bg1"/>
                </a:solidFill>
              </a:rPr>
              <a:t>, INFN Sesto </a:t>
            </a:r>
            <a:r>
              <a:rPr lang="en-US" sz="1200" i="1" dirty="0" err="1" smtClean="0">
                <a:solidFill>
                  <a:schemeClr val="bg1"/>
                </a:solidFill>
              </a:rPr>
              <a:t>Fiorentino</a:t>
            </a:r>
            <a:r>
              <a:rPr lang="en-US" sz="1200" i="1" dirty="0" smtClean="0">
                <a:solidFill>
                  <a:schemeClr val="bg1"/>
                </a:solidFill>
              </a:rPr>
              <a:t> per </a:t>
            </a:r>
            <a:r>
              <a:rPr lang="en-US" sz="1200" i="1" dirty="0" err="1" smtClean="0">
                <a:solidFill>
                  <a:schemeClr val="bg1"/>
                </a:solidFill>
              </a:rPr>
              <a:t>qualificazione</a:t>
            </a:r>
            <a:r>
              <a:rPr lang="en-US" sz="1200" i="1" dirty="0" smtClean="0">
                <a:solidFill>
                  <a:schemeClr val="bg1"/>
                </a:solidFill>
              </a:rPr>
              <a:t> </a:t>
            </a:r>
            <a:r>
              <a:rPr lang="en-US" sz="1200" i="1" dirty="0" err="1" smtClean="0">
                <a:solidFill>
                  <a:schemeClr val="bg1"/>
                </a:solidFill>
              </a:rPr>
              <a:t>su</a:t>
            </a:r>
            <a:r>
              <a:rPr lang="en-US" sz="1200" i="1" dirty="0" smtClean="0">
                <a:solidFill>
                  <a:schemeClr val="bg1"/>
                </a:solidFill>
              </a:rPr>
              <a:t> </a:t>
            </a:r>
            <a:r>
              <a:rPr lang="en-US" sz="1200" i="1" dirty="0" err="1" smtClean="0">
                <a:solidFill>
                  <a:schemeClr val="bg1"/>
                </a:solidFill>
              </a:rPr>
              <a:t>fascio</a:t>
            </a:r>
            <a:r>
              <a:rPr lang="en-US" sz="1200" i="1" dirty="0" smtClean="0">
                <a:solidFill>
                  <a:schemeClr val="bg1"/>
                </a:solidFill>
              </a:rPr>
              <a:t> range </a:t>
            </a:r>
            <a:r>
              <a:rPr lang="en-US" sz="1200" i="1" dirty="0" err="1" smtClean="0">
                <a:solidFill>
                  <a:schemeClr val="bg1"/>
                </a:solidFill>
              </a:rPr>
              <a:t>dinamico</a:t>
            </a:r>
            <a:r>
              <a:rPr lang="en-US" sz="1200" i="1" dirty="0" smtClean="0">
                <a:solidFill>
                  <a:schemeClr val="bg1"/>
                </a:solidFill>
              </a:rPr>
              <a:t> ASIC con </a:t>
            </a:r>
            <a:r>
              <a:rPr lang="en-US" sz="1200" i="1" dirty="0" err="1" smtClean="0">
                <a:solidFill>
                  <a:schemeClr val="bg1"/>
                </a:solidFill>
              </a:rPr>
              <a:t>fasci</a:t>
            </a:r>
            <a:r>
              <a:rPr lang="en-US" sz="1200" i="1" dirty="0" smtClean="0">
                <a:solidFill>
                  <a:schemeClr val="bg1"/>
                </a:solidFill>
              </a:rPr>
              <a:t> </a:t>
            </a:r>
            <a:r>
              <a:rPr lang="en-US" sz="1200" i="1" dirty="0" err="1" smtClean="0">
                <a:solidFill>
                  <a:schemeClr val="bg1"/>
                </a:solidFill>
              </a:rPr>
              <a:t>impulsati</a:t>
            </a:r>
            <a:r>
              <a:rPr lang="en-US" sz="1200" i="1" dirty="0" smtClean="0">
                <a:solidFill>
                  <a:schemeClr val="bg1"/>
                </a:solidFill>
              </a:rPr>
              <a:t> di </a:t>
            </a:r>
            <a:r>
              <a:rPr lang="en-US" sz="1200" i="1" dirty="0" err="1" smtClean="0">
                <a:solidFill>
                  <a:schemeClr val="bg1"/>
                </a:solidFill>
              </a:rPr>
              <a:t>protoni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67271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FF00"/>
                </a:solidFill>
              </a:rPr>
              <a:t>Esperimento</a:t>
            </a:r>
            <a:r>
              <a:rPr lang="en-US" sz="4400" b="1" dirty="0" smtClean="0">
                <a:solidFill>
                  <a:srgbClr val="FFFF00"/>
                </a:solidFill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</a:rPr>
              <a:t>Kaonnis</a:t>
            </a:r>
            <a:endParaRPr lang="en-US" sz="4400" b="1" dirty="0" smtClean="0">
              <a:solidFill>
                <a:srgbClr val="FFFF00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76288" y="836712"/>
            <a:ext cx="68439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Responsabile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Nazionale</a:t>
            </a:r>
            <a:r>
              <a:rPr lang="en-US" b="1" dirty="0" smtClean="0">
                <a:solidFill>
                  <a:schemeClr val="bg1"/>
                </a:solidFill>
              </a:rPr>
              <a:t>: Catalina </a:t>
            </a:r>
            <a:r>
              <a:rPr lang="en-US" b="1" dirty="0" err="1" smtClean="0">
                <a:solidFill>
                  <a:schemeClr val="bg1"/>
                </a:solidFill>
              </a:rPr>
              <a:t>Curceanu</a:t>
            </a:r>
            <a:r>
              <a:rPr lang="en-US" b="1" dirty="0" smtClean="0">
                <a:solidFill>
                  <a:schemeClr val="bg1"/>
                </a:solidFill>
              </a:rPr>
              <a:t> (LNF)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err="1">
                <a:solidFill>
                  <a:schemeClr val="bg1"/>
                </a:solidFill>
              </a:rPr>
              <a:t>Responsabile</a:t>
            </a:r>
            <a:r>
              <a:rPr lang="en-US" b="1" dirty="0">
                <a:solidFill>
                  <a:schemeClr val="bg1"/>
                </a:solidFill>
              </a:rPr>
              <a:t> Locale: </a:t>
            </a:r>
            <a:r>
              <a:rPr lang="en-US" b="1" dirty="0" smtClean="0">
                <a:solidFill>
                  <a:schemeClr val="bg1"/>
                </a:solidFill>
              </a:rPr>
              <a:t>Giancarlo </a:t>
            </a:r>
            <a:r>
              <a:rPr lang="en-US" b="1" dirty="0" err="1" smtClean="0">
                <a:solidFill>
                  <a:schemeClr val="bg1"/>
                </a:solidFill>
              </a:rPr>
              <a:t>Ripamonti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i="1" dirty="0" err="1" smtClean="0">
                <a:solidFill>
                  <a:schemeClr val="bg1"/>
                </a:solidFill>
              </a:rPr>
              <a:t>Partecipanti</a:t>
            </a:r>
            <a:r>
              <a:rPr lang="en-US" b="1" i="1" dirty="0" smtClean="0">
                <a:solidFill>
                  <a:schemeClr val="bg1"/>
                </a:solidFill>
              </a:rPr>
              <a:t> Milano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C.Fiorini</a:t>
            </a:r>
            <a:r>
              <a:rPr lang="en-US" b="1" dirty="0" smtClean="0">
                <a:solidFill>
                  <a:schemeClr val="bg1"/>
                </a:solidFill>
              </a:rPr>
              <a:t> (PO)		0.4FTE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G.Ripamonti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(PO) </a:t>
            </a:r>
            <a:r>
              <a:rPr lang="en-US" b="1" dirty="0" smtClean="0">
                <a:solidFill>
                  <a:schemeClr val="bg1"/>
                </a:solidFill>
              </a:rPr>
              <a:t>		1.0FTE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M.Carminati</a:t>
            </a:r>
            <a:r>
              <a:rPr lang="en-US" b="1" dirty="0" smtClean="0">
                <a:solidFill>
                  <a:schemeClr val="bg1"/>
                </a:solidFill>
              </a:rPr>
              <a:t> (</a:t>
            </a:r>
            <a:r>
              <a:rPr lang="en-US" b="1" dirty="0" err="1" smtClean="0">
                <a:solidFill>
                  <a:schemeClr val="bg1"/>
                </a:solidFill>
              </a:rPr>
              <a:t>RTDa</a:t>
            </a:r>
            <a:r>
              <a:rPr lang="en-US" b="1" dirty="0" smtClean="0">
                <a:solidFill>
                  <a:schemeClr val="bg1"/>
                </a:solidFill>
              </a:rPr>
              <a:t>)</a:t>
            </a:r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0.6FTE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A.D.Butt</a:t>
            </a:r>
            <a:r>
              <a:rPr lang="en-US" b="1" dirty="0" smtClean="0">
                <a:solidFill>
                  <a:schemeClr val="bg1"/>
                </a:solidFill>
              </a:rPr>
              <a:t> (</a:t>
            </a:r>
            <a:r>
              <a:rPr lang="en-US" b="1" dirty="0" err="1" smtClean="0">
                <a:solidFill>
                  <a:schemeClr val="bg1"/>
                </a:solidFill>
              </a:rPr>
              <a:t>dott</a:t>
            </a:r>
            <a:r>
              <a:rPr lang="en-US" b="1" dirty="0" smtClean="0">
                <a:solidFill>
                  <a:schemeClr val="bg1"/>
                </a:solidFill>
              </a:rPr>
              <a:t>.)		1FTE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tot.			3FTE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51520" y="3879046"/>
            <a:ext cx="85689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err="1">
                <a:solidFill>
                  <a:schemeClr val="bg1"/>
                </a:solidFill>
              </a:rPr>
              <a:t>Programma</a:t>
            </a:r>
            <a:r>
              <a:rPr lang="en-US" b="1" u="sng" dirty="0">
                <a:solidFill>
                  <a:schemeClr val="bg1"/>
                </a:solidFill>
              </a:rPr>
              <a:t> </a:t>
            </a:r>
            <a:r>
              <a:rPr lang="en-US" b="1" u="sng" dirty="0" err="1">
                <a:solidFill>
                  <a:schemeClr val="bg1"/>
                </a:solidFill>
              </a:rPr>
              <a:t>Scientifico</a:t>
            </a:r>
            <a:r>
              <a:rPr lang="en-US" b="1" u="sng" dirty="0">
                <a:solidFill>
                  <a:schemeClr val="bg1"/>
                </a:solidFill>
              </a:rPr>
              <a:t>: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Misure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di </a:t>
            </a:r>
            <a:r>
              <a:rPr lang="en-US" dirty="0" err="1" smtClean="0">
                <a:solidFill>
                  <a:schemeClr val="bg1"/>
                </a:solidFill>
              </a:rPr>
              <a:t>spettroscopia</a:t>
            </a:r>
            <a:r>
              <a:rPr lang="en-US" dirty="0" smtClean="0">
                <a:solidFill>
                  <a:schemeClr val="bg1"/>
                </a:solidFill>
              </a:rPr>
              <a:t> X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 </a:t>
            </a:r>
            <a:r>
              <a:rPr lang="en-US" dirty="0" smtClean="0">
                <a:solidFill>
                  <a:schemeClr val="bg1"/>
                </a:solidFill>
                <a:cs typeface="Symbol" charset="2"/>
              </a:rPr>
              <a:t>per lo studio di </a:t>
            </a:r>
            <a:r>
              <a:rPr lang="en-US" dirty="0" err="1" smtClean="0">
                <a:solidFill>
                  <a:schemeClr val="bg1"/>
                </a:solidFill>
                <a:cs typeface="Symbol" charset="2"/>
              </a:rPr>
              <a:t>atomi</a:t>
            </a:r>
            <a:r>
              <a:rPr lang="en-US" dirty="0" smtClean="0">
                <a:solidFill>
                  <a:schemeClr val="bg1"/>
                </a:solidFill>
                <a:cs typeface="Symbol" charset="2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cs typeface="Symbol" charset="2"/>
              </a:rPr>
              <a:t>kaonici</a:t>
            </a:r>
            <a:r>
              <a:rPr lang="en-US" dirty="0" smtClean="0">
                <a:solidFill>
                  <a:schemeClr val="bg1"/>
                </a:solidFill>
                <a:cs typeface="Symbol" charset="2"/>
              </a:rPr>
              <a:t> (</a:t>
            </a:r>
            <a:r>
              <a:rPr lang="en-US" dirty="0" err="1" smtClean="0">
                <a:solidFill>
                  <a:schemeClr val="bg1"/>
                </a:solidFill>
                <a:cs typeface="Symbol" charset="2"/>
              </a:rPr>
              <a:t>Deuterio</a:t>
            </a:r>
            <a:r>
              <a:rPr lang="en-US" dirty="0" smtClean="0">
                <a:solidFill>
                  <a:schemeClr val="bg1"/>
                </a:solidFill>
                <a:cs typeface="Symbol" charset="2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cs typeface="Symbol" charset="2"/>
              </a:rPr>
              <a:t>kaonico</a:t>
            </a:r>
            <a:r>
              <a:rPr lang="en-US" dirty="0" smtClean="0">
                <a:solidFill>
                  <a:schemeClr val="bg1"/>
                </a:solidFill>
                <a:cs typeface="Symbol" charset="2"/>
              </a:rPr>
              <a:t>) </a:t>
            </a:r>
            <a:r>
              <a:rPr lang="en-US" dirty="0" err="1" smtClean="0">
                <a:solidFill>
                  <a:schemeClr val="bg1"/>
                </a:solidFill>
                <a:cs typeface="Symbol" charset="2"/>
              </a:rPr>
              <a:t>presso</a:t>
            </a:r>
            <a:r>
              <a:rPr lang="en-US" dirty="0" smtClean="0">
                <a:solidFill>
                  <a:schemeClr val="bg1"/>
                </a:solidFill>
                <a:cs typeface="Symbol" charset="2"/>
              </a:rPr>
              <a:t> DAFNE</a:t>
            </a:r>
          </a:p>
          <a:p>
            <a:r>
              <a:rPr lang="en-US" dirty="0" smtClean="0">
                <a:solidFill>
                  <a:schemeClr val="bg1"/>
                </a:solidFill>
                <a:cs typeface="Symbol" charset="2"/>
              </a:rPr>
              <a:t>(</a:t>
            </a:r>
            <a:r>
              <a:rPr lang="it-IT" dirty="0" smtClean="0">
                <a:solidFill>
                  <a:schemeClr val="bg1"/>
                </a:solidFill>
                <a:cs typeface="Symbol" charset="2"/>
              </a:rPr>
              <a:t>installazione</a:t>
            </a:r>
            <a:r>
              <a:rPr lang="en-US" dirty="0" smtClean="0">
                <a:solidFill>
                  <a:schemeClr val="bg1"/>
                </a:solidFill>
                <a:cs typeface="Symbol" charset="2"/>
              </a:rPr>
              <a:t> e </a:t>
            </a:r>
            <a:r>
              <a:rPr lang="en-US" dirty="0" err="1" smtClean="0">
                <a:solidFill>
                  <a:schemeClr val="bg1"/>
                </a:solidFill>
                <a:cs typeface="Symbol" charset="2"/>
              </a:rPr>
              <a:t>presa</a:t>
            </a:r>
            <a:r>
              <a:rPr lang="en-US" dirty="0" smtClean="0">
                <a:solidFill>
                  <a:schemeClr val="bg1"/>
                </a:solidFill>
                <a:cs typeface="Symbol" charset="2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cs typeface="Symbol" charset="2"/>
              </a:rPr>
              <a:t>dati</a:t>
            </a:r>
            <a:r>
              <a:rPr lang="en-US" dirty="0" smtClean="0">
                <a:solidFill>
                  <a:schemeClr val="bg1"/>
                </a:solidFill>
                <a:cs typeface="Symbol" charset="2"/>
              </a:rPr>
              <a:t>: </a:t>
            </a:r>
            <a:r>
              <a:rPr lang="en-US" u="sng" dirty="0" smtClean="0">
                <a:solidFill>
                  <a:schemeClr val="bg1"/>
                </a:solidFill>
                <a:cs typeface="Symbol" charset="2"/>
              </a:rPr>
              <a:t>2017/2018</a:t>
            </a:r>
            <a:r>
              <a:rPr lang="en-US" dirty="0" smtClean="0">
                <a:solidFill>
                  <a:schemeClr val="bg1"/>
                </a:solidFill>
                <a:cs typeface="Symbol" charset="2"/>
              </a:rPr>
              <a:t>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u="sng" dirty="0" err="1" smtClean="0">
                <a:solidFill>
                  <a:schemeClr val="bg1"/>
                </a:solidFill>
              </a:rPr>
              <a:t>Sezioni</a:t>
            </a:r>
            <a:r>
              <a:rPr lang="en-US" b="1" u="sng" dirty="0" smtClean="0">
                <a:solidFill>
                  <a:schemeClr val="bg1"/>
                </a:solidFill>
              </a:rPr>
              <a:t> </a:t>
            </a:r>
            <a:r>
              <a:rPr lang="en-US" b="1" u="sng" dirty="0" err="1" smtClean="0">
                <a:solidFill>
                  <a:schemeClr val="bg1"/>
                </a:solidFill>
              </a:rPr>
              <a:t>coinvolte</a:t>
            </a:r>
            <a:r>
              <a:rPr lang="en-US" b="1" u="sng" dirty="0" smtClean="0">
                <a:solidFill>
                  <a:schemeClr val="bg1"/>
                </a:solidFill>
              </a:rPr>
              <a:t>:</a:t>
            </a:r>
            <a:r>
              <a:rPr lang="en-US" b="1" dirty="0" smtClean="0">
                <a:solidFill>
                  <a:schemeClr val="bg1"/>
                </a:solidFill>
              </a:rPr>
              <a:t> LNF, MI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u="sng" dirty="0" err="1" smtClean="0">
                <a:solidFill>
                  <a:schemeClr val="bg1"/>
                </a:solidFill>
              </a:rPr>
              <a:t>Ruolo</a:t>
            </a:r>
            <a:r>
              <a:rPr lang="en-US" b="1" u="sng" dirty="0" smtClean="0">
                <a:solidFill>
                  <a:schemeClr val="bg1"/>
                </a:solidFill>
              </a:rPr>
              <a:t> di Milano </a:t>
            </a:r>
            <a:r>
              <a:rPr lang="en-US" b="1" u="sng" dirty="0" err="1" smtClean="0">
                <a:solidFill>
                  <a:schemeClr val="bg1"/>
                </a:solidFill>
              </a:rPr>
              <a:t>nell’esperimento</a:t>
            </a:r>
            <a:r>
              <a:rPr lang="en-US" b="1" u="sng" dirty="0" smtClean="0">
                <a:solidFill>
                  <a:schemeClr val="bg1"/>
                </a:solidFill>
              </a:rPr>
              <a:t>: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Sviluppo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dei</a:t>
            </a:r>
            <a:r>
              <a:rPr lang="en-US" dirty="0" smtClean="0">
                <a:solidFill>
                  <a:schemeClr val="bg1"/>
                </a:solidFill>
              </a:rPr>
              <a:t> moduli di </a:t>
            </a:r>
            <a:r>
              <a:rPr lang="en-US" dirty="0" err="1" smtClean="0">
                <a:solidFill>
                  <a:schemeClr val="bg1"/>
                </a:solidFill>
              </a:rPr>
              <a:t>rivelazione</a:t>
            </a:r>
            <a:r>
              <a:rPr lang="en-US" dirty="0" smtClean="0">
                <a:solidFill>
                  <a:schemeClr val="bg1"/>
                </a:solidFill>
              </a:rPr>
              <a:t> X </a:t>
            </a:r>
            <a:r>
              <a:rPr lang="en-US" dirty="0" err="1" smtClean="0">
                <a:solidFill>
                  <a:schemeClr val="bg1"/>
                </a:solidFill>
              </a:rPr>
              <a:t>basati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matrici</a:t>
            </a:r>
            <a:r>
              <a:rPr lang="en-US" dirty="0" smtClean="0">
                <a:solidFill>
                  <a:schemeClr val="bg1"/>
                </a:solidFill>
              </a:rPr>
              <a:t> di Silicon Drift Detectors (SDDs) e </a:t>
            </a:r>
            <a:r>
              <a:rPr lang="en-US" dirty="0" err="1" smtClean="0">
                <a:solidFill>
                  <a:schemeClr val="bg1"/>
                </a:solidFill>
              </a:rPr>
              <a:t>dei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circuiti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integrati</a:t>
            </a:r>
            <a:r>
              <a:rPr lang="en-US" dirty="0" smtClean="0">
                <a:solidFill>
                  <a:schemeClr val="bg1"/>
                </a:solidFill>
              </a:rPr>
              <a:t> (ASICs) per la </a:t>
            </a:r>
            <a:r>
              <a:rPr lang="en-US" dirty="0" err="1" smtClean="0">
                <a:solidFill>
                  <a:schemeClr val="bg1"/>
                </a:solidFill>
              </a:rPr>
              <a:t>lettura</a:t>
            </a:r>
            <a:r>
              <a:rPr lang="en-US" dirty="0" smtClean="0">
                <a:solidFill>
                  <a:schemeClr val="bg1"/>
                </a:solidFill>
              </a:rPr>
              <a:t> e </a:t>
            </a:r>
            <a:r>
              <a:rPr lang="en-US" dirty="0" err="1" smtClean="0">
                <a:solidFill>
                  <a:schemeClr val="bg1"/>
                </a:solidFill>
              </a:rPr>
              <a:t>processamento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analogico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segnali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41511" y="584771"/>
            <a:ext cx="9036496" cy="323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spcAft>
                <a:spcPct val="30000"/>
              </a:spcAft>
            </a:pPr>
            <a:r>
              <a:rPr lang="it-IT" sz="2000" b="1" u="sng" dirty="0" smtClean="0">
                <a:solidFill>
                  <a:schemeClr val="bg1"/>
                </a:solidFill>
                <a:latin typeface="Comic Sans MS" pitchFamily="66" charset="0"/>
              </a:rPr>
              <a:t>Attività Svolta da Milano </a:t>
            </a:r>
          </a:p>
          <a:p>
            <a:pPr marL="342900" indent="-342900">
              <a:spcAft>
                <a:spcPct val="30000"/>
              </a:spcAft>
              <a:buFont typeface="+mj-lt"/>
              <a:buAutoNum type="arabicPeriod"/>
            </a:pPr>
            <a:r>
              <a:rPr lang="it-IT" b="1" i="1" dirty="0">
                <a:solidFill>
                  <a:schemeClr val="bg1"/>
                </a:solidFill>
                <a:latin typeface="Comic Sans MS" pitchFamily="66" charset="0"/>
              </a:rPr>
              <a:t>Sperimentazione a </a:t>
            </a:r>
            <a:r>
              <a:rPr lang="it-IT" b="1" i="1" dirty="0" smtClean="0">
                <a:solidFill>
                  <a:schemeClr val="bg1"/>
                </a:solidFill>
                <a:latin typeface="Comic Sans MS" pitchFamily="66" charset="0"/>
              </a:rPr>
              <a:t>Frascati e in test su fascio al PSI, al BTF e a J-Park di prototipi di matrici 3x3 di rivelatori SDD prodotti da FBK e assemblati e qualificati a Milano</a:t>
            </a:r>
          </a:p>
          <a:p>
            <a:pPr marL="342900" indent="-342900">
              <a:spcAft>
                <a:spcPct val="30000"/>
              </a:spcAft>
              <a:buFont typeface="+mj-lt"/>
              <a:buAutoNum type="arabicPeriod"/>
            </a:pPr>
            <a:r>
              <a:rPr lang="it-IT" b="1" i="1" dirty="0" smtClean="0">
                <a:solidFill>
                  <a:schemeClr val="bg1"/>
                </a:solidFill>
                <a:latin typeface="Comic Sans MS" pitchFamily="66" charset="0"/>
              </a:rPr>
              <a:t>Attività di assemblaggio e </a:t>
            </a:r>
            <a:r>
              <a:rPr lang="it-IT" b="1" i="1" dirty="0" err="1" smtClean="0">
                <a:solidFill>
                  <a:schemeClr val="bg1"/>
                </a:solidFill>
                <a:latin typeface="Comic Sans MS" pitchFamily="66" charset="0"/>
              </a:rPr>
              <a:t>bonding</a:t>
            </a:r>
            <a:r>
              <a:rPr lang="it-IT" b="1" i="1" dirty="0" smtClean="0">
                <a:solidFill>
                  <a:schemeClr val="bg1"/>
                </a:solidFill>
                <a:latin typeface="Comic Sans MS" pitchFamily="66" charset="0"/>
              </a:rPr>
              <a:t> di nuove matrici SDD 2x4 presso il servizio di Elettronica della Sezione di Milano</a:t>
            </a:r>
          </a:p>
          <a:p>
            <a:pPr marL="342900" indent="-342900">
              <a:spcAft>
                <a:spcPct val="30000"/>
              </a:spcAft>
              <a:buFont typeface="+mj-lt"/>
              <a:buAutoNum type="arabicPeriod"/>
            </a:pPr>
            <a:r>
              <a:rPr lang="it-IT" b="1" i="1" dirty="0">
                <a:solidFill>
                  <a:schemeClr val="bg1"/>
                </a:solidFill>
                <a:latin typeface="Comic Sans MS" pitchFamily="66" charset="0"/>
              </a:rPr>
              <a:t>Attività di </a:t>
            </a:r>
            <a:r>
              <a:rPr lang="it-IT" b="1" i="1" dirty="0" smtClean="0">
                <a:solidFill>
                  <a:schemeClr val="bg1"/>
                </a:solidFill>
                <a:latin typeface="Comic Sans MS" pitchFamily="66" charset="0"/>
              </a:rPr>
              <a:t>sviluppo di test-setup e strutture per assemblaggio, </a:t>
            </a:r>
            <a:r>
              <a:rPr lang="it-IT" b="1" i="1" dirty="0" err="1" smtClean="0">
                <a:solidFill>
                  <a:schemeClr val="bg1"/>
                </a:solidFill>
                <a:latin typeface="Comic Sans MS" pitchFamily="66" charset="0"/>
              </a:rPr>
              <a:t>bonding</a:t>
            </a:r>
            <a:r>
              <a:rPr lang="it-IT" b="1" i="1" dirty="0" smtClean="0">
                <a:solidFill>
                  <a:schemeClr val="bg1"/>
                </a:solidFill>
                <a:latin typeface="Comic Sans MS" pitchFamily="66" charset="0"/>
              </a:rPr>
              <a:t> e trasporto </a:t>
            </a:r>
            <a:r>
              <a:rPr lang="it-IT" b="1" i="1" dirty="0">
                <a:solidFill>
                  <a:schemeClr val="bg1"/>
                </a:solidFill>
                <a:latin typeface="Comic Sans MS" pitchFamily="66" charset="0"/>
              </a:rPr>
              <a:t>di nuove matrici SDD 2x4 presso </a:t>
            </a:r>
            <a:r>
              <a:rPr lang="it-IT" b="1" i="1" dirty="0" smtClean="0">
                <a:solidFill>
                  <a:schemeClr val="bg1"/>
                </a:solidFill>
                <a:latin typeface="Comic Sans MS" pitchFamily="66" charset="0"/>
              </a:rPr>
              <a:t>l’officina della </a:t>
            </a:r>
            <a:r>
              <a:rPr lang="it-IT" b="1" i="1" dirty="0">
                <a:solidFill>
                  <a:schemeClr val="bg1"/>
                </a:solidFill>
                <a:latin typeface="Comic Sans MS" pitchFamily="66" charset="0"/>
              </a:rPr>
              <a:t>Sezione di </a:t>
            </a:r>
            <a:r>
              <a:rPr lang="it-IT" b="1" i="1" dirty="0" smtClean="0">
                <a:solidFill>
                  <a:schemeClr val="bg1"/>
                </a:solidFill>
                <a:latin typeface="Comic Sans MS" pitchFamily="66" charset="0"/>
              </a:rPr>
              <a:t>Milano</a:t>
            </a:r>
          </a:p>
          <a:p>
            <a:pPr marL="342900" indent="-342900">
              <a:spcAft>
                <a:spcPct val="30000"/>
              </a:spcAft>
              <a:buFont typeface="+mj-lt"/>
              <a:buAutoNum type="arabicPeriod"/>
            </a:pPr>
            <a:r>
              <a:rPr lang="it-IT" b="1" i="1" dirty="0" smtClean="0">
                <a:solidFill>
                  <a:schemeClr val="bg1"/>
                </a:solidFill>
                <a:latin typeface="Comic Sans MS" pitchFamily="66" charset="0"/>
              </a:rPr>
              <a:t>Sviluppo e sperimentazione di un nuovo ASIC a 16 canali per l’esperimento </a:t>
            </a:r>
            <a:r>
              <a:rPr lang="it-IT" b="1" i="1" dirty="0" err="1" smtClean="0">
                <a:solidFill>
                  <a:schemeClr val="bg1"/>
                </a:solidFill>
                <a:latin typeface="Comic Sans MS" pitchFamily="66" charset="0"/>
              </a:rPr>
              <a:t>Siddharta</a:t>
            </a:r>
            <a:endParaRPr lang="it-IT" b="1" i="1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970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2" y="695698"/>
            <a:ext cx="3096344" cy="2714621"/>
          </a:xfrm>
          <a:prstGeom prst="rect">
            <a:avLst/>
          </a:prstGeom>
        </p:spPr>
      </p:pic>
      <p:sp>
        <p:nvSpPr>
          <p:cNvPr id="2" name="CasellaDiTesto 28"/>
          <p:cNvSpPr txBox="1">
            <a:spLocks noChangeArrowheads="1"/>
          </p:cNvSpPr>
          <p:nvPr/>
        </p:nvSpPr>
        <p:spPr bwMode="auto">
          <a:xfrm>
            <a:off x="979757" y="198567"/>
            <a:ext cx="6677084" cy="3693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Upgrade </a:t>
            </a:r>
            <a:r>
              <a:rPr lang="en-US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the apparatus with</a:t>
            </a:r>
            <a:r>
              <a:rPr lang="en-US" sz="18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200 cm</a:t>
            </a:r>
            <a:r>
              <a:rPr lang="en-US" sz="1800" baseline="30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of </a:t>
            </a:r>
            <a:r>
              <a:rPr lang="en-US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new SDD detectors</a:t>
            </a:r>
            <a:endParaRPr lang="en-US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" name="Gruppo 17"/>
          <p:cNvGrpSpPr/>
          <p:nvPr/>
        </p:nvGrpSpPr>
        <p:grpSpPr>
          <a:xfrm>
            <a:off x="1403648" y="705712"/>
            <a:ext cx="3456384" cy="2795296"/>
            <a:chOff x="1105490" y="757798"/>
            <a:chExt cx="2585978" cy="2426616"/>
          </a:xfrm>
        </p:grpSpPr>
        <p:pic>
          <p:nvPicPr>
            <p:cNvPr id="3" name="Picture 1"/>
            <p:cNvPicPr>
              <a:picLocks noChangeAspect="1"/>
            </p:cNvPicPr>
            <p:nvPr/>
          </p:nvPicPr>
          <p:blipFill rotWithShape="1">
            <a:blip r:embed="rId3" cstate="print"/>
            <a:srcRect r="61128" b="1252"/>
            <a:stretch/>
          </p:blipFill>
          <p:spPr>
            <a:xfrm>
              <a:off x="1105490" y="757798"/>
              <a:ext cx="2585978" cy="2426616"/>
            </a:xfrm>
            <a:prstGeom prst="rect">
              <a:avLst/>
            </a:prstGeom>
          </p:spPr>
        </p:pic>
        <p:sp>
          <p:nvSpPr>
            <p:cNvPr id="8" name="CasellaDiTesto 7"/>
            <p:cNvSpPr txBox="1"/>
            <p:nvPr/>
          </p:nvSpPr>
          <p:spPr>
            <a:xfrm>
              <a:off x="2049863" y="2323566"/>
              <a:ext cx="10534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solidFill>
                    <a:srgbClr val="FF0000"/>
                  </a:solidFill>
                </a:rPr>
                <a:t>SDD array</a:t>
              </a:r>
              <a:endParaRPr lang="it-IT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9" name="Connettore 2 8"/>
            <p:cNvCxnSpPr/>
            <p:nvPr/>
          </p:nvCxnSpPr>
          <p:spPr>
            <a:xfrm flipH="1" flipV="1">
              <a:off x="2576610" y="1863389"/>
              <a:ext cx="109108" cy="49117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80628"/>
            <a:ext cx="5439983" cy="2712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uppo 20"/>
          <p:cNvGrpSpPr/>
          <p:nvPr/>
        </p:nvGrpSpPr>
        <p:grpSpPr>
          <a:xfrm>
            <a:off x="6021537" y="3835371"/>
            <a:ext cx="2520280" cy="2475989"/>
            <a:chOff x="-2950148" y="1149904"/>
            <a:chExt cx="3185964" cy="2891488"/>
          </a:xfrm>
        </p:grpSpPr>
        <p:grpSp>
          <p:nvGrpSpPr>
            <p:cNvPr id="6" name="Gruppo 19"/>
            <p:cNvGrpSpPr/>
            <p:nvPr/>
          </p:nvGrpSpPr>
          <p:grpSpPr>
            <a:xfrm>
              <a:off x="-2950148" y="1149904"/>
              <a:ext cx="3185964" cy="2146434"/>
              <a:chOff x="-2479113" y="1097949"/>
              <a:chExt cx="3185964" cy="2146434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4385" t="23469" r="67156" b="34488"/>
              <a:stretch/>
            </p:blipFill>
            <p:spPr bwMode="auto">
              <a:xfrm>
                <a:off x="-2479113" y="1097949"/>
                <a:ext cx="3185964" cy="21464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CasellaDiTesto 14"/>
              <p:cNvSpPr txBox="1"/>
              <p:nvPr/>
            </p:nvSpPr>
            <p:spPr>
              <a:xfrm>
                <a:off x="-1014330" y="1800669"/>
                <a:ext cx="150874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>
                    <a:solidFill>
                      <a:srgbClr val="000000"/>
                    </a:solidFill>
                  </a:rPr>
                  <a:t>127.9 </a:t>
                </a:r>
                <a:r>
                  <a:rPr lang="it-IT" sz="1400" dirty="0" err="1" smtClean="0">
                    <a:solidFill>
                      <a:srgbClr val="000000"/>
                    </a:solidFill>
                  </a:rPr>
                  <a:t>eV</a:t>
                </a:r>
                <a:r>
                  <a:rPr lang="it-IT" sz="1400" dirty="0" smtClean="0">
                    <a:solidFill>
                      <a:srgbClr val="000000"/>
                    </a:solidFill>
                  </a:rPr>
                  <a:t> FWHM</a:t>
                </a:r>
              </a:p>
            </p:txBody>
          </p:sp>
          <p:cxnSp>
            <p:nvCxnSpPr>
              <p:cNvPr id="16" name="Connettore 2 15"/>
              <p:cNvCxnSpPr/>
              <p:nvPr/>
            </p:nvCxnSpPr>
            <p:spPr>
              <a:xfrm>
                <a:off x="-1494553" y="2171166"/>
                <a:ext cx="236076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ttore 2 16"/>
              <p:cNvCxnSpPr/>
              <p:nvPr/>
            </p:nvCxnSpPr>
            <p:spPr>
              <a:xfrm flipH="1">
                <a:off x="-917795" y="2177699"/>
                <a:ext cx="236076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CasellaDiTesto 21"/>
            <p:cNvSpPr txBox="1"/>
            <p:nvPr/>
          </p:nvSpPr>
          <p:spPr>
            <a:xfrm>
              <a:off x="-2552373" y="3210395"/>
              <a:ext cx="151355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600" dirty="0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single SDD</a:t>
              </a:r>
              <a:endParaRPr lang="it-IT" sz="1600" baseline="30000" dirty="0" smtClean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600" dirty="0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T= -35°C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600" dirty="0" err="1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T</a:t>
              </a:r>
              <a:r>
                <a:rPr lang="it-IT" sz="1600" baseline="-25000" dirty="0" err="1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sh</a:t>
              </a:r>
              <a:r>
                <a:rPr lang="it-IT" sz="1600" dirty="0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=2</a:t>
              </a:r>
              <a:r>
                <a:rPr lang="it-IT" sz="1600" dirty="0" smtClean="0">
                  <a:solidFill>
                    <a:srgbClr val="000000"/>
                  </a:solidFill>
                  <a:latin typeface="Symbol" panose="05050102010706020507" pitchFamily="18" charset="2"/>
                </a:rPr>
                <a:t>m</a:t>
              </a:r>
              <a:r>
                <a:rPr lang="it-IT" sz="1600" dirty="0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s</a:t>
              </a:r>
              <a:endParaRPr lang="it-IT" sz="16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9" name="CasellaDiTesto 18"/>
          <p:cNvSpPr txBox="1"/>
          <p:nvPr/>
        </p:nvSpPr>
        <p:spPr>
          <a:xfrm>
            <a:off x="6156176" y="3284984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rgbClr val="000000"/>
                </a:solidFill>
              </a:rPr>
              <a:t>first </a:t>
            </a:r>
            <a:r>
              <a:rPr lang="it-IT" sz="1400" dirty="0" err="1" smtClean="0">
                <a:solidFill>
                  <a:srgbClr val="000000"/>
                </a:solidFill>
              </a:rPr>
              <a:t>ceramic</a:t>
            </a:r>
            <a:r>
              <a:rPr lang="it-IT" sz="1400" dirty="0" smtClean="0">
                <a:solidFill>
                  <a:srgbClr val="000000"/>
                </a:solidFill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</a:rPr>
              <a:t>prototype</a:t>
            </a:r>
            <a:endParaRPr lang="it-IT" sz="1400" dirty="0" smtClean="0">
              <a:solidFill>
                <a:srgbClr val="000000"/>
              </a:solidFill>
            </a:endParaRPr>
          </a:p>
          <a:p>
            <a:r>
              <a:rPr lang="it-IT" sz="1400" dirty="0" smtClean="0">
                <a:solidFill>
                  <a:srgbClr val="000000"/>
                </a:solidFill>
              </a:rPr>
              <a:t>(</a:t>
            </a:r>
            <a:r>
              <a:rPr lang="it-IT" sz="1400" dirty="0" err="1" smtClean="0">
                <a:solidFill>
                  <a:srgbClr val="000000"/>
                </a:solidFill>
              </a:rPr>
              <a:t>final</a:t>
            </a:r>
            <a:r>
              <a:rPr lang="it-IT" sz="1400" dirty="0" smtClean="0">
                <a:solidFill>
                  <a:srgbClr val="000000"/>
                </a:solidFill>
              </a:rPr>
              <a:t> design in production)</a:t>
            </a:r>
            <a:endParaRPr lang="it-IT" sz="1400" dirty="0">
              <a:solidFill>
                <a:srgbClr val="000000"/>
              </a:solidFill>
            </a:endParaRPr>
          </a:p>
        </p:txBody>
      </p:sp>
      <p:sp>
        <p:nvSpPr>
          <p:cNvPr id="24" name="Casella di testo 2"/>
          <p:cNvSpPr txBox="1">
            <a:spLocks noChangeAspect="1" noChangeArrowheads="1"/>
          </p:cNvSpPr>
          <p:nvPr/>
        </p:nvSpPr>
        <p:spPr bwMode="auto">
          <a:xfrm flipH="1">
            <a:off x="179512" y="5949280"/>
            <a:ext cx="5639200" cy="54814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>
              <a:spcAft>
                <a:spcPts val="1000"/>
              </a:spcAft>
            </a:pPr>
            <a:r>
              <a:rPr lang="it-IT" sz="1600" b="1" dirty="0" smtClean="0">
                <a:solidFill>
                  <a:srgbClr val="000000"/>
                </a:solidFill>
                <a:ea typeface="Calibri"/>
                <a:cs typeface="Times New Roman"/>
              </a:rPr>
              <a:t>Siddharta-II SDD array (Average I</a:t>
            </a:r>
            <a:r>
              <a:rPr lang="it-IT" sz="1600" b="1" baseline="-25000" dirty="0">
                <a:solidFill>
                  <a:srgbClr val="000000"/>
                </a:solidFill>
                <a:ea typeface="Calibri"/>
                <a:cs typeface="Times New Roman"/>
              </a:rPr>
              <a:t>L</a:t>
            </a:r>
            <a:r>
              <a:rPr lang="it-IT" sz="1600" b="1" baseline="-25000" dirty="0" smtClean="0">
                <a:solidFill>
                  <a:srgbClr val="000000"/>
                </a:solidFill>
                <a:ea typeface="Calibri"/>
                <a:cs typeface="Times New Roman"/>
              </a:rPr>
              <a:t>eakage</a:t>
            </a:r>
            <a:r>
              <a:rPr lang="it-IT" sz="1600" b="1" dirty="0" smtClean="0">
                <a:solidFill>
                  <a:srgbClr val="000000"/>
                </a:solidFill>
                <a:ea typeface="Calibri"/>
                <a:cs typeface="Times New Roman"/>
              </a:rPr>
              <a:t> 200 pA/cm</a:t>
            </a:r>
            <a:r>
              <a:rPr lang="it-IT" sz="1600" b="1" baseline="30000" dirty="0" smtClean="0">
                <a:solidFill>
                  <a:srgbClr val="000000"/>
                </a:solidFill>
                <a:ea typeface="Calibri"/>
                <a:cs typeface="Times New Roman"/>
              </a:rPr>
              <a:t>2</a:t>
            </a:r>
            <a:r>
              <a:rPr lang="it-IT" sz="1600" b="1" dirty="0" smtClean="0">
                <a:solidFill>
                  <a:srgbClr val="000000"/>
                </a:solidFill>
                <a:ea typeface="Calibri"/>
                <a:cs typeface="Times New Roman"/>
              </a:rPr>
              <a:t> @room temperature)</a:t>
            </a:r>
            <a:endParaRPr lang="it-IT" sz="1600" b="1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850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251520" y="179840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FFFF00"/>
                </a:solidFill>
              </a:rPr>
              <a:t>Richieste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Servizi</a:t>
            </a:r>
            <a:r>
              <a:rPr lang="en-US" sz="2000" dirty="0" smtClean="0">
                <a:solidFill>
                  <a:srgbClr val="FFFF00"/>
                </a:solidFill>
              </a:rPr>
              <a:t> 2016: </a:t>
            </a:r>
            <a:r>
              <a:rPr lang="en-US" sz="2000" dirty="0" err="1">
                <a:solidFill>
                  <a:srgbClr val="FFFF00"/>
                </a:solidFill>
              </a:rPr>
              <a:t>Resoconto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attività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587708" y="764704"/>
            <a:ext cx="43767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err="1" smtClean="0">
                <a:solidFill>
                  <a:srgbClr val="FFFF00"/>
                </a:solidFill>
              </a:rPr>
              <a:t>Officina</a:t>
            </a:r>
            <a:r>
              <a:rPr lang="en-US" dirty="0" smtClean="0">
                <a:solidFill>
                  <a:srgbClr val="FFFF00"/>
                </a:solidFill>
              </a:rPr>
              <a:t>: </a:t>
            </a:r>
            <a:r>
              <a:rPr lang="en-US" dirty="0" err="1" smtClean="0">
                <a:solidFill>
                  <a:srgbClr val="FFFF00"/>
                </a:solidFill>
              </a:rPr>
              <a:t>sviluppo</a:t>
            </a:r>
            <a:r>
              <a:rPr lang="en-US" dirty="0" smtClean="0">
                <a:solidFill>
                  <a:srgbClr val="FFFF00"/>
                </a:solidFill>
              </a:rPr>
              <a:t> di </a:t>
            </a:r>
            <a:r>
              <a:rPr lang="en-US" dirty="0" err="1" smtClean="0">
                <a:solidFill>
                  <a:srgbClr val="FFFF00"/>
                </a:solidFill>
              </a:rPr>
              <a:t>supporti</a:t>
            </a:r>
            <a:r>
              <a:rPr lang="en-US" dirty="0" smtClean="0">
                <a:solidFill>
                  <a:srgbClr val="FFFF00"/>
                </a:solidFill>
              </a:rPr>
              <a:t> per </a:t>
            </a:r>
            <a:r>
              <a:rPr lang="en-US" dirty="0" err="1" smtClean="0">
                <a:solidFill>
                  <a:srgbClr val="FFFF00"/>
                </a:solidFill>
              </a:rPr>
              <a:t>rivelatori</a:t>
            </a:r>
            <a:r>
              <a:rPr lang="en-US" dirty="0" smtClean="0">
                <a:solidFill>
                  <a:srgbClr val="FFFF00"/>
                </a:solidFill>
              </a:rPr>
              <a:t> in </a:t>
            </a:r>
            <a:r>
              <a:rPr lang="en-US" dirty="0" err="1" smtClean="0">
                <a:solidFill>
                  <a:srgbClr val="FFFF00"/>
                </a:solidFill>
              </a:rPr>
              <a:t>alluminio</a:t>
            </a:r>
            <a:r>
              <a:rPr lang="en-US" dirty="0" smtClean="0">
                <a:solidFill>
                  <a:srgbClr val="FFFF00"/>
                </a:solidFill>
              </a:rPr>
              <a:t> e con </a:t>
            </a:r>
            <a:r>
              <a:rPr lang="en-US" dirty="0" err="1" smtClean="0">
                <a:solidFill>
                  <a:srgbClr val="FFFF00"/>
                </a:solidFill>
              </a:rPr>
              <a:t>stampante</a:t>
            </a:r>
            <a:r>
              <a:rPr lang="en-US" dirty="0" smtClean="0">
                <a:solidFill>
                  <a:srgbClr val="FFFF00"/>
                </a:solidFill>
              </a:rPr>
              <a:t> 3D e </a:t>
            </a:r>
            <a:r>
              <a:rPr lang="en-US" dirty="0" err="1" smtClean="0">
                <a:solidFill>
                  <a:srgbClr val="FFFF00"/>
                </a:solidFill>
              </a:rPr>
              <a:t>parti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meccaniche</a:t>
            </a:r>
            <a:r>
              <a:rPr lang="en-US" dirty="0" smtClean="0">
                <a:solidFill>
                  <a:srgbClr val="FFFF00"/>
                </a:solidFill>
              </a:rPr>
              <a:t> per setup di test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(Simone </a:t>
            </a:r>
            <a:r>
              <a:rPr lang="en-US" dirty="0" err="1" smtClean="0">
                <a:solidFill>
                  <a:srgbClr val="FFFF00"/>
                </a:solidFill>
              </a:rPr>
              <a:t>Coelli</a:t>
            </a:r>
            <a:r>
              <a:rPr lang="en-US" dirty="0" smtClean="0">
                <a:solidFill>
                  <a:srgbClr val="FFFF00"/>
                </a:solidFill>
              </a:rPr>
              <a:t> e </a:t>
            </a:r>
            <a:r>
              <a:rPr lang="en-US" dirty="0" err="1" smtClean="0">
                <a:solidFill>
                  <a:srgbClr val="FFFF00"/>
                </a:solidFill>
              </a:rPr>
              <a:t>colleghi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officina</a:t>
            </a:r>
            <a:r>
              <a:rPr lang="en-US" dirty="0" smtClean="0">
                <a:solidFill>
                  <a:srgbClr val="FFFF00"/>
                </a:solidFill>
              </a:rPr>
              <a:t> INFN)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07917" y="764704"/>
            <a:ext cx="39930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err="1">
                <a:solidFill>
                  <a:srgbClr val="FFFF00"/>
                </a:solidFill>
              </a:rPr>
              <a:t>Elettronica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: </a:t>
            </a:r>
            <a:r>
              <a:rPr lang="en-US" dirty="0" err="1" smtClean="0">
                <a:solidFill>
                  <a:srgbClr val="FFFF00"/>
                </a:solidFill>
              </a:rPr>
              <a:t>attività</a:t>
            </a:r>
            <a:r>
              <a:rPr lang="en-US" dirty="0" smtClean="0">
                <a:solidFill>
                  <a:srgbClr val="FFFF00"/>
                </a:solidFill>
              </a:rPr>
              <a:t> di </a:t>
            </a:r>
            <a:r>
              <a:rPr lang="en-US" dirty="0" err="1" smtClean="0">
                <a:solidFill>
                  <a:srgbClr val="FFFF00"/>
                </a:solidFill>
              </a:rPr>
              <a:t>assemblaggio</a:t>
            </a:r>
            <a:r>
              <a:rPr lang="en-US" dirty="0" smtClean="0">
                <a:solidFill>
                  <a:srgbClr val="FFFF00"/>
                </a:solidFill>
              </a:rPr>
              <a:t> e bonding </a:t>
            </a:r>
            <a:r>
              <a:rPr lang="en-US" dirty="0" err="1" smtClean="0">
                <a:solidFill>
                  <a:srgbClr val="FFFF00"/>
                </a:solidFill>
              </a:rPr>
              <a:t>matrici</a:t>
            </a:r>
            <a:r>
              <a:rPr lang="en-US" dirty="0" smtClean="0">
                <a:solidFill>
                  <a:srgbClr val="FFFF00"/>
                </a:solidFill>
              </a:rPr>
              <a:t> SDD e </a:t>
            </a:r>
            <a:r>
              <a:rPr lang="en-US" dirty="0" err="1" smtClean="0">
                <a:solidFill>
                  <a:srgbClr val="FFFF00"/>
                </a:solidFill>
              </a:rPr>
              <a:t>preamplificatori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(Fabio </a:t>
            </a:r>
            <a:r>
              <a:rPr lang="en-US" dirty="0" err="1" smtClean="0">
                <a:solidFill>
                  <a:srgbClr val="FFFF00"/>
                </a:solidFill>
              </a:rPr>
              <a:t>Manca</a:t>
            </a:r>
            <a:r>
              <a:rPr lang="en-US" dirty="0" smtClean="0">
                <a:solidFill>
                  <a:srgbClr val="FFFF00"/>
                </a:solidFill>
              </a:rPr>
              <a:t>, Mauro </a:t>
            </a:r>
            <a:r>
              <a:rPr lang="en-US" dirty="0" err="1" smtClean="0">
                <a:solidFill>
                  <a:srgbClr val="FFFF00"/>
                </a:solidFill>
              </a:rPr>
              <a:t>Citterio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219720" y="5674022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Richieste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Servizi</a:t>
            </a:r>
            <a:r>
              <a:rPr lang="en-US" dirty="0" smtClean="0">
                <a:solidFill>
                  <a:srgbClr val="FFFF00"/>
                </a:solidFill>
              </a:rPr>
              <a:t> 2017</a:t>
            </a:r>
          </a:p>
          <a:p>
            <a:r>
              <a:rPr lang="en-US" u="sng" dirty="0" err="1" smtClean="0">
                <a:solidFill>
                  <a:srgbClr val="FFFF00"/>
                </a:solidFill>
              </a:rPr>
              <a:t>Elettronica</a:t>
            </a:r>
            <a:r>
              <a:rPr lang="en-US" dirty="0" smtClean="0">
                <a:solidFill>
                  <a:srgbClr val="FFFF00"/>
                </a:solidFill>
              </a:rPr>
              <a:t> : </a:t>
            </a:r>
            <a:r>
              <a:rPr lang="en-US" dirty="0" err="1" smtClean="0">
                <a:solidFill>
                  <a:srgbClr val="FFFF00"/>
                </a:solidFill>
              </a:rPr>
              <a:t>assemblaggio</a:t>
            </a:r>
            <a:r>
              <a:rPr lang="en-US" dirty="0" smtClean="0">
                <a:solidFill>
                  <a:srgbClr val="FFFF00"/>
                </a:solidFill>
              </a:rPr>
              <a:t> e bonding di 30 </a:t>
            </a:r>
            <a:r>
              <a:rPr lang="en-US" dirty="0" err="1" smtClean="0">
                <a:solidFill>
                  <a:srgbClr val="FFFF00"/>
                </a:solidFill>
              </a:rPr>
              <a:t>matrici</a:t>
            </a:r>
            <a:r>
              <a:rPr lang="en-US" dirty="0" smtClean="0">
                <a:solidFill>
                  <a:srgbClr val="FFFF00"/>
                </a:solidFill>
              </a:rPr>
              <a:t> di SDD con </a:t>
            </a:r>
            <a:r>
              <a:rPr lang="en-US" dirty="0" err="1" smtClean="0">
                <a:solidFill>
                  <a:srgbClr val="FFFF00"/>
                </a:solidFill>
              </a:rPr>
              <a:t>preamplificatori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u="sng" dirty="0" err="1" smtClean="0">
                <a:solidFill>
                  <a:srgbClr val="FFFF00"/>
                </a:solidFill>
              </a:rPr>
              <a:t>Officina</a:t>
            </a:r>
            <a:r>
              <a:rPr lang="en-US" dirty="0" smtClean="0">
                <a:solidFill>
                  <a:srgbClr val="FFFF00"/>
                </a:solidFill>
              </a:rPr>
              <a:t>: </a:t>
            </a:r>
            <a:r>
              <a:rPr lang="en-US" dirty="0" err="1" smtClean="0">
                <a:solidFill>
                  <a:srgbClr val="FFFF00"/>
                </a:solidFill>
              </a:rPr>
              <a:t>realizzazione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supporti</a:t>
            </a:r>
            <a:r>
              <a:rPr lang="en-US" dirty="0" smtClean="0">
                <a:solidFill>
                  <a:srgbClr val="FFFF00"/>
                </a:solidFill>
              </a:rPr>
              <a:t> per </a:t>
            </a:r>
            <a:r>
              <a:rPr lang="en-US" dirty="0" err="1" smtClean="0">
                <a:solidFill>
                  <a:srgbClr val="FFFF00"/>
                </a:solidFill>
              </a:rPr>
              <a:t>rivelatori</a:t>
            </a:r>
            <a:r>
              <a:rPr lang="en-US" dirty="0" smtClean="0">
                <a:solidFill>
                  <a:srgbClr val="FFFF00"/>
                </a:solidFill>
              </a:rPr>
              <a:t> e </a:t>
            </a:r>
            <a:r>
              <a:rPr lang="en-US" dirty="0" err="1" smtClean="0">
                <a:solidFill>
                  <a:srgbClr val="FFFF00"/>
                </a:solidFill>
              </a:rPr>
              <a:t>lavorazioni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meccaniche</a:t>
            </a:r>
            <a:endParaRPr lang="en-US" dirty="0" smtClean="0">
              <a:solidFill>
                <a:srgbClr val="FFFF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76872"/>
            <a:ext cx="4136829" cy="316835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158" y="2239337"/>
            <a:ext cx="3491880" cy="153601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158" y="4073445"/>
            <a:ext cx="3526180" cy="15343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252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67271"/>
            <a:ext cx="86409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SIGLA  	FAMU </a:t>
            </a: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Responsabili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nazionali</a:t>
            </a:r>
            <a:r>
              <a:rPr lang="en-US" sz="1600" b="1" dirty="0" smtClean="0">
                <a:solidFill>
                  <a:schemeClr val="bg1"/>
                </a:solidFill>
              </a:rPr>
              <a:t>: Andrea Vacchi</a:t>
            </a: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Responsabile</a:t>
            </a:r>
            <a:r>
              <a:rPr lang="en-US" sz="1600" b="1" dirty="0" smtClean="0">
                <a:solidFill>
                  <a:schemeClr val="bg1"/>
                </a:solidFill>
              </a:rPr>
              <a:t> Locale:     Roberta </a:t>
            </a:r>
            <a:r>
              <a:rPr lang="en-US" sz="1600" b="1" dirty="0" err="1" smtClean="0">
                <a:solidFill>
                  <a:schemeClr val="bg1"/>
                </a:solidFill>
              </a:rPr>
              <a:t>Ramponi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20272" y="188640"/>
            <a:ext cx="1924507" cy="17543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Sigla</a:t>
            </a:r>
            <a:r>
              <a:rPr lang="en-US" b="1" dirty="0" smtClean="0">
                <a:solidFill>
                  <a:schemeClr val="bg1"/>
                </a:solidFill>
              </a:rPr>
              <a:t> Milano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# </a:t>
            </a:r>
            <a:r>
              <a:rPr lang="en-US" b="1" dirty="0" err="1" smtClean="0">
                <a:solidFill>
                  <a:schemeClr val="bg1"/>
                </a:solidFill>
              </a:rPr>
              <a:t>persone</a:t>
            </a:r>
            <a:r>
              <a:rPr lang="en-US" b="1" dirty="0" smtClean="0">
                <a:solidFill>
                  <a:schemeClr val="bg1"/>
                </a:solidFill>
              </a:rPr>
              <a:t> = 2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FTE  = 0.25</a:t>
            </a:r>
          </a:p>
          <a:p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484784"/>
            <a:ext cx="89644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>
                <a:solidFill>
                  <a:schemeClr val="bg1"/>
                </a:solidFill>
              </a:rPr>
              <a:t>Programma</a:t>
            </a:r>
            <a:r>
              <a:rPr lang="en-US" b="1" u="sng" dirty="0" smtClean="0">
                <a:solidFill>
                  <a:schemeClr val="bg1"/>
                </a:solidFill>
              </a:rPr>
              <a:t> </a:t>
            </a:r>
            <a:r>
              <a:rPr lang="en-US" b="1" u="sng" dirty="0" err="1" smtClean="0">
                <a:solidFill>
                  <a:schemeClr val="bg1"/>
                </a:solidFill>
              </a:rPr>
              <a:t>Scientifico</a:t>
            </a:r>
            <a:r>
              <a:rPr lang="en-US" b="1" u="sng" dirty="0" smtClean="0">
                <a:solidFill>
                  <a:schemeClr val="bg1"/>
                </a:solidFill>
              </a:rPr>
              <a:t>:</a:t>
            </a:r>
            <a:endParaRPr lang="en-US" b="1" u="sng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FF00"/>
                </a:solidFill>
              </a:rPr>
              <a:t> Precision </a:t>
            </a:r>
            <a:r>
              <a:rPr lang="en-US" b="1" dirty="0">
                <a:solidFill>
                  <a:srgbClr val="FFFF00"/>
                </a:solidFill>
              </a:rPr>
              <a:t>measurement of the hyperfine splitting (HFS) in the </a:t>
            </a:r>
            <a:r>
              <a:rPr lang="en-US" b="1" dirty="0" smtClean="0">
                <a:solidFill>
                  <a:srgbClr val="FFFF00"/>
                </a:solidFill>
              </a:rPr>
              <a:t>	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	ground </a:t>
            </a:r>
            <a:r>
              <a:rPr lang="en-US" b="1" dirty="0">
                <a:solidFill>
                  <a:srgbClr val="FFFF00"/>
                </a:solidFill>
              </a:rPr>
              <a:t>state of muonic hydrogen </a:t>
            </a:r>
            <a:r>
              <a:rPr lang="en-GB" b="1" dirty="0">
                <a:solidFill>
                  <a:srgbClr val="FFFF00"/>
                </a:solidFill>
              </a:rPr>
              <a:t>(μ</a:t>
            </a:r>
            <a:r>
              <a:rPr lang="en-GB" b="1" baseline="30000" dirty="0">
                <a:solidFill>
                  <a:srgbClr val="FFFF00"/>
                </a:solidFill>
              </a:rPr>
              <a:t>-</a:t>
            </a:r>
            <a:r>
              <a:rPr lang="en-GB" b="1" dirty="0">
                <a:solidFill>
                  <a:srgbClr val="FFFF00"/>
                </a:solidFill>
              </a:rPr>
              <a:t>p)</a:t>
            </a:r>
            <a:r>
              <a:rPr lang="en-GB" b="1" baseline="-25000" dirty="0">
                <a:solidFill>
                  <a:srgbClr val="FFFF00"/>
                </a:solidFill>
              </a:rPr>
              <a:t>1S </a:t>
            </a:r>
            <a:r>
              <a:rPr lang="en-GB" b="1" dirty="0" err="1">
                <a:solidFill>
                  <a:srgbClr val="FFFF00"/>
                </a:solidFill>
              </a:rPr>
              <a:t>HFS</a:t>
            </a:r>
            <a:r>
              <a:rPr lang="en-GB" dirty="0">
                <a:solidFill>
                  <a:srgbClr val="FFFF00"/>
                </a:solidFill>
              </a:rPr>
              <a:t> 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b="1" u="sng" dirty="0" smtClean="0">
                <a:solidFill>
                  <a:schemeClr val="bg1"/>
                </a:solidFill>
              </a:rPr>
              <a:t/>
            </a:r>
            <a:br>
              <a:rPr lang="en-US" b="1" u="sng" dirty="0" smtClean="0">
                <a:solidFill>
                  <a:schemeClr val="bg1"/>
                </a:solidFill>
              </a:rPr>
            </a:br>
            <a:r>
              <a:rPr lang="en-US" b="1" u="sng" dirty="0" err="1" smtClean="0">
                <a:solidFill>
                  <a:schemeClr val="bg1"/>
                </a:solidFill>
              </a:rPr>
              <a:t>Campagna</a:t>
            </a:r>
            <a:r>
              <a:rPr lang="en-US" b="1" u="sng" dirty="0" smtClean="0">
                <a:solidFill>
                  <a:schemeClr val="bg1"/>
                </a:solidFill>
              </a:rPr>
              <a:t> </a:t>
            </a:r>
            <a:r>
              <a:rPr lang="en-US" b="1" u="sng" dirty="0" err="1" smtClean="0">
                <a:solidFill>
                  <a:schemeClr val="bg1"/>
                </a:solidFill>
              </a:rPr>
              <a:t>sperimentali</a:t>
            </a:r>
            <a:r>
              <a:rPr lang="en-US" b="1" u="sng" dirty="0" smtClean="0">
                <a:solidFill>
                  <a:schemeClr val="bg1"/>
                </a:solidFill>
              </a:rPr>
              <a:t> </a:t>
            </a:r>
            <a:r>
              <a:rPr lang="en-US" b="1" u="sng" dirty="0" err="1" smtClean="0">
                <a:solidFill>
                  <a:schemeClr val="bg1"/>
                </a:solidFill>
              </a:rPr>
              <a:t>della</a:t>
            </a:r>
            <a:r>
              <a:rPr lang="en-US" b="1" u="sng" dirty="0" smtClean="0">
                <a:solidFill>
                  <a:schemeClr val="bg1"/>
                </a:solidFill>
              </a:rPr>
              <a:t> </a:t>
            </a:r>
            <a:r>
              <a:rPr lang="en-US" b="1" u="sng" dirty="0" err="1" smtClean="0">
                <a:solidFill>
                  <a:schemeClr val="bg1"/>
                </a:solidFill>
              </a:rPr>
              <a:t>Sigla</a:t>
            </a:r>
            <a:r>
              <a:rPr lang="en-US" b="1" u="sng" dirty="0" smtClean="0">
                <a:solidFill>
                  <a:schemeClr val="bg1"/>
                </a:solidFill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en-US" b="1" u="sng" dirty="0" smtClean="0">
                <a:solidFill>
                  <a:srgbClr val="FFFF00"/>
                </a:solidFill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</a:rPr>
              <a:t>Spettrometria</a:t>
            </a:r>
            <a:r>
              <a:rPr lang="en-US" b="1" u="sng" dirty="0" smtClean="0">
                <a:solidFill>
                  <a:srgbClr val="FFFF00"/>
                </a:solidFill>
              </a:rPr>
              <a:t> laser /</a:t>
            </a:r>
            <a:r>
              <a:rPr lang="en-US" b="1" u="sng" dirty="0" err="1" smtClean="0">
                <a:solidFill>
                  <a:srgbClr val="FFFF00"/>
                </a:solidFill>
              </a:rPr>
              <a:t>Laboratorio</a:t>
            </a:r>
            <a:r>
              <a:rPr lang="en-US" b="1" u="sng" dirty="0" smtClean="0">
                <a:solidFill>
                  <a:srgbClr val="FFFF00"/>
                </a:solidFill>
              </a:rPr>
              <a:t> RAL Oxford</a:t>
            </a:r>
          </a:p>
          <a:p>
            <a:endParaRPr lang="en-US" b="1" u="sng" dirty="0" smtClean="0">
              <a:solidFill>
                <a:srgbClr val="FFFF00"/>
              </a:solidFill>
            </a:endParaRPr>
          </a:p>
          <a:p>
            <a:r>
              <a:rPr lang="en-US" b="1" u="sng" dirty="0" err="1" smtClean="0">
                <a:solidFill>
                  <a:schemeClr val="bg1"/>
                </a:solidFill>
              </a:rPr>
              <a:t>Inquadramento</a:t>
            </a:r>
            <a:r>
              <a:rPr lang="en-US" b="1" u="sng" dirty="0" smtClean="0">
                <a:solidFill>
                  <a:schemeClr val="bg1"/>
                </a:solidFill>
              </a:rPr>
              <a:t> </a:t>
            </a:r>
            <a:r>
              <a:rPr lang="en-US" b="1" u="sng" dirty="0" err="1" smtClean="0">
                <a:solidFill>
                  <a:schemeClr val="bg1"/>
                </a:solidFill>
              </a:rPr>
              <a:t>della</a:t>
            </a:r>
            <a:r>
              <a:rPr lang="en-US" b="1" u="sng" dirty="0" smtClean="0">
                <a:solidFill>
                  <a:schemeClr val="bg1"/>
                </a:solidFill>
              </a:rPr>
              <a:t> </a:t>
            </a:r>
            <a:r>
              <a:rPr lang="en-US" b="1" u="sng" dirty="0" err="1" smtClean="0">
                <a:solidFill>
                  <a:schemeClr val="bg1"/>
                </a:solidFill>
              </a:rPr>
              <a:t>attività</a:t>
            </a:r>
            <a:r>
              <a:rPr lang="en-US" b="1" u="sng" dirty="0" smtClean="0">
                <a:solidFill>
                  <a:schemeClr val="bg1"/>
                </a:solidFill>
              </a:rPr>
              <a:t> </a:t>
            </a:r>
            <a:r>
              <a:rPr lang="en-US" b="1" u="sng" dirty="0" err="1" smtClean="0">
                <a:solidFill>
                  <a:schemeClr val="bg1"/>
                </a:solidFill>
              </a:rPr>
              <a:t>di</a:t>
            </a:r>
            <a:r>
              <a:rPr lang="en-US" b="1" u="sng" dirty="0" smtClean="0">
                <a:solidFill>
                  <a:schemeClr val="bg1"/>
                </a:solidFill>
              </a:rPr>
              <a:t> Milano </a:t>
            </a:r>
            <a:r>
              <a:rPr lang="en-US" b="1" u="sng" dirty="0" err="1" smtClean="0">
                <a:solidFill>
                  <a:schemeClr val="bg1"/>
                </a:solidFill>
              </a:rPr>
              <a:t>nella</a:t>
            </a:r>
            <a:r>
              <a:rPr lang="en-US" b="1" u="sng" dirty="0" smtClean="0">
                <a:solidFill>
                  <a:schemeClr val="bg1"/>
                </a:solidFill>
              </a:rPr>
              <a:t> </a:t>
            </a:r>
            <a:r>
              <a:rPr lang="en-US" b="1" u="sng" dirty="0" err="1" smtClean="0">
                <a:solidFill>
                  <a:schemeClr val="bg1"/>
                </a:solidFill>
              </a:rPr>
              <a:t>sigla</a:t>
            </a:r>
            <a:endParaRPr lang="en-US" b="1" u="sng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err="1" smtClean="0">
                <a:solidFill>
                  <a:srgbClr val="FFFF00"/>
                </a:solidFill>
              </a:rPr>
              <a:t>Coordinamento</a:t>
            </a:r>
            <a:r>
              <a:rPr lang="en-US" b="1" dirty="0" smtClean="0">
                <a:solidFill>
                  <a:srgbClr val="FFFF00"/>
                </a:solidFill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</a:rPr>
              <a:t>consulenza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dell’attività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sul</a:t>
            </a:r>
            <a:r>
              <a:rPr lang="en-US" b="1" dirty="0" smtClean="0">
                <a:solidFill>
                  <a:srgbClr val="FFFF00"/>
                </a:solidFill>
              </a:rPr>
              <a:t> “</a:t>
            </a:r>
            <a:r>
              <a:rPr lang="en-US" b="1" dirty="0" err="1" smtClean="0">
                <a:solidFill>
                  <a:srgbClr val="FFFF00"/>
                </a:solidFill>
              </a:rPr>
              <a:t>circuito</a:t>
            </a:r>
            <a:r>
              <a:rPr lang="en-US" b="1" dirty="0" smtClean="0">
                <a:solidFill>
                  <a:srgbClr val="FFFF00"/>
                </a:solidFill>
              </a:rPr>
              <a:t>” </a:t>
            </a:r>
            <a:r>
              <a:rPr lang="en-US" b="1" dirty="0" err="1" smtClean="0">
                <a:solidFill>
                  <a:srgbClr val="FFFF00"/>
                </a:solidFill>
              </a:rPr>
              <a:t>ottico</a:t>
            </a:r>
            <a:r>
              <a:rPr lang="en-US" b="1" dirty="0" smtClean="0">
                <a:solidFill>
                  <a:srgbClr val="FFFF00"/>
                </a:solidFill>
              </a:rPr>
              <a:t> laser;  </a:t>
            </a:r>
            <a:r>
              <a:rPr lang="en-US" b="1" dirty="0" err="1" smtClean="0">
                <a:solidFill>
                  <a:srgbClr val="FFFF00"/>
                </a:solidFill>
              </a:rPr>
              <a:t>cavità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ottica</a:t>
            </a:r>
            <a:r>
              <a:rPr lang="en-US" b="1" dirty="0" smtClean="0">
                <a:solidFill>
                  <a:srgbClr val="FFFF00"/>
                </a:solidFill>
              </a:rPr>
              <a:t>;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	</a:t>
            </a:r>
            <a:r>
              <a:rPr lang="en-US" b="1" dirty="0" err="1" smtClean="0">
                <a:solidFill>
                  <a:srgbClr val="FFFF00"/>
                </a:solidFill>
              </a:rPr>
              <a:t>percorso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ottico</a:t>
            </a:r>
            <a:endParaRPr lang="en-US" b="1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err="1" smtClean="0">
                <a:solidFill>
                  <a:srgbClr val="FFFF00"/>
                </a:solidFill>
              </a:rPr>
              <a:t>Sviluppo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di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elettronica</a:t>
            </a:r>
            <a:r>
              <a:rPr lang="en-US" b="1" dirty="0" smtClean="0">
                <a:solidFill>
                  <a:srgbClr val="FFFF00"/>
                </a:solidFill>
              </a:rPr>
              <a:t> custom per </a:t>
            </a:r>
            <a:r>
              <a:rPr lang="en-US" b="1" dirty="0" err="1" smtClean="0">
                <a:solidFill>
                  <a:srgbClr val="FFFF00"/>
                </a:solidFill>
              </a:rPr>
              <a:t>i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rivelatori</a:t>
            </a:r>
            <a:r>
              <a:rPr lang="en-US" b="1" dirty="0" smtClean="0">
                <a:solidFill>
                  <a:srgbClr val="FFFF00"/>
                </a:solidFill>
              </a:rPr>
              <a:t> al </a:t>
            </a:r>
            <a:r>
              <a:rPr lang="en-US" b="1" dirty="0" err="1" smtClean="0">
                <a:solidFill>
                  <a:srgbClr val="FFFF00"/>
                </a:solidFill>
              </a:rPr>
              <a:t>germanio</a:t>
            </a:r>
            <a:endParaRPr lang="en-US" sz="1400" b="1" dirty="0" smtClean="0">
              <a:solidFill>
                <a:srgbClr val="FFFF00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79512" y="6237312"/>
            <a:ext cx="87849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u="sng" dirty="0">
                <a:solidFill>
                  <a:schemeClr val="bg1"/>
                </a:solidFill>
                <a:latin typeface="Comic Sans MS" pitchFamily="66" charset="0"/>
              </a:rPr>
              <a:t>Sezioni coinvolte</a:t>
            </a:r>
            <a:r>
              <a:rPr lang="it-IT" dirty="0" smtClean="0">
                <a:solidFill>
                  <a:schemeClr val="bg1"/>
                </a:solidFill>
                <a:latin typeface="Comic Sans MS" pitchFamily="66" charset="0"/>
              </a:rPr>
              <a:t>: Mib; Trieste; Pavia; Bologna; </a:t>
            </a:r>
            <a:r>
              <a:rPr lang="it-IT" dirty="0" err="1" smtClean="0">
                <a:solidFill>
                  <a:schemeClr val="bg1"/>
                </a:solidFill>
                <a:latin typeface="Comic Sans MS" pitchFamily="66" charset="0"/>
              </a:rPr>
              <a:t>Roma3</a:t>
            </a:r>
            <a:r>
              <a:rPr lang="it-IT" dirty="0" smtClean="0">
                <a:solidFill>
                  <a:schemeClr val="bg1"/>
                </a:solidFill>
                <a:latin typeface="Comic Sans MS" pitchFamily="66" charset="0"/>
              </a:rPr>
              <a:t>; </a:t>
            </a:r>
            <a:r>
              <a:rPr lang="it-IT" dirty="0">
                <a:solidFill>
                  <a:schemeClr val="bg1"/>
                </a:solidFill>
                <a:latin typeface="Comic Sans MS" pitchFamily="66" charset="0"/>
              </a:rPr>
              <a:t>N</a:t>
            </a:r>
            <a:r>
              <a:rPr lang="it-IT" dirty="0" smtClean="0">
                <a:solidFill>
                  <a:schemeClr val="bg1"/>
                </a:solidFill>
                <a:latin typeface="Comic Sans MS" pitchFamily="66" charset="0"/>
              </a:rPr>
              <a:t>apoli </a:t>
            </a:r>
            <a:endParaRPr lang="it-IT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88640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FF00"/>
                </a:solidFill>
              </a:rPr>
              <a:t>Gruppo</a:t>
            </a:r>
            <a:r>
              <a:rPr lang="en-US" sz="4400" dirty="0" smtClean="0">
                <a:solidFill>
                  <a:srgbClr val="FFFF00"/>
                </a:solidFill>
              </a:rPr>
              <a:t> III: </a:t>
            </a:r>
            <a:r>
              <a:rPr lang="en-US" sz="4400" dirty="0" err="1" smtClean="0">
                <a:solidFill>
                  <a:srgbClr val="FFFF00"/>
                </a:solidFill>
              </a:rPr>
              <a:t>Distribuzione</a:t>
            </a:r>
            <a:r>
              <a:rPr lang="en-US" sz="4400" dirty="0" smtClean="0">
                <a:solidFill>
                  <a:srgbClr val="FFFF00"/>
                </a:solidFill>
              </a:rPr>
              <a:t> FTE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10" y="1124744"/>
            <a:ext cx="845536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sellaDiTesto 11"/>
          <p:cNvSpPr txBox="1"/>
          <p:nvPr/>
        </p:nvSpPr>
        <p:spPr>
          <a:xfrm>
            <a:off x="6516216" y="4869160"/>
            <a:ext cx="2160240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</a:rPr>
              <a:t>Produttività</a:t>
            </a:r>
          </a:p>
          <a:p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b="1" dirty="0" smtClean="0">
                <a:solidFill>
                  <a:schemeClr val="bg1"/>
                </a:solidFill>
              </a:rPr>
              <a:t>76 </a:t>
            </a:r>
            <a:r>
              <a:rPr lang="it-IT" b="1" dirty="0" err="1" smtClean="0">
                <a:solidFill>
                  <a:schemeClr val="bg1"/>
                </a:solidFill>
              </a:rPr>
              <a:t>papers</a:t>
            </a:r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b="1" dirty="0" smtClean="0">
                <a:solidFill>
                  <a:schemeClr val="bg1"/>
                </a:solidFill>
              </a:rPr>
              <a:t>11 tesi (LT e LM) 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5 Dottorati conclusi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516216" y="3284984"/>
            <a:ext cx="2160240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</a:rPr>
              <a:t>Sigle 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(assegnazioni 2016)</a:t>
            </a:r>
          </a:p>
          <a:p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b="1" dirty="0" smtClean="0">
                <a:solidFill>
                  <a:schemeClr val="bg1"/>
                </a:solidFill>
              </a:rPr>
              <a:t>Italia     159.0 FTE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Milano   34.6 FTE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284984"/>
            <a:ext cx="2808312" cy="3174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3284984"/>
            <a:ext cx="2880320" cy="317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/>
          <p:nvPr/>
        </p:nvSpPr>
        <p:spPr>
          <a:xfrm>
            <a:off x="251520" y="188640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Breve </a:t>
            </a:r>
            <a:r>
              <a:rPr lang="en-US" sz="4400" dirty="0" err="1" smtClean="0">
                <a:solidFill>
                  <a:srgbClr val="FFFF00"/>
                </a:solidFill>
              </a:rPr>
              <a:t>sintesi</a:t>
            </a:r>
            <a:r>
              <a:rPr lang="en-US" sz="4400" dirty="0" smtClean="0">
                <a:solidFill>
                  <a:srgbClr val="FFFF00"/>
                </a:solidFill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</a:rPr>
              <a:t>attività</a:t>
            </a:r>
            <a:r>
              <a:rPr lang="en-US" sz="4400" dirty="0" smtClean="0">
                <a:solidFill>
                  <a:srgbClr val="FFFF00"/>
                </a:solidFill>
              </a:rPr>
              <a:t> di Milano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1196752"/>
            <a:ext cx="87129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dirty="0" err="1" smtClean="0">
                <a:solidFill>
                  <a:srgbClr val="FFFF00"/>
                </a:solidFill>
              </a:rPr>
              <a:t>Referaggio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interno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sulle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scelte</a:t>
            </a:r>
            <a:r>
              <a:rPr lang="en-US" dirty="0" smtClean="0">
                <a:solidFill>
                  <a:srgbClr val="FFFF00"/>
                </a:solidFill>
              </a:rPr>
              <a:t> relative </a:t>
            </a:r>
            <a:r>
              <a:rPr lang="en-US" dirty="0" err="1" smtClean="0">
                <a:solidFill>
                  <a:srgbClr val="FFFF00"/>
                </a:solidFill>
              </a:rPr>
              <a:t>all’apparato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ottico</a:t>
            </a:r>
            <a:r>
              <a:rPr lang="en-US" dirty="0" smtClean="0">
                <a:solidFill>
                  <a:srgbClr val="FFFF00"/>
                </a:solidFill>
              </a:rPr>
              <a:t> di </a:t>
            </a:r>
            <a:r>
              <a:rPr lang="en-US" dirty="0" err="1" smtClean="0">
                <a:solidFill>
                  <a:srgbClr val="FFFF00"/>
                </a:solidFill>
              </a:rPr>
              <a:t>spettroscopia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che</a:t>
            </a:r>
            <a:r>
              <a:rPr lang="en-US" dirty="0" smtClean="0">
                <a:solidFill>
                  <a:srgbClr val="FFFF00"/>
                </a:solidFill>
              </a:rPr>
              <a:t> è </a:t>
            </a:r>
            <a:r>
              <a:rPr lang="en-US" dirty="0" err="1" smtClean="0">
                <a:solidFill>
                  <a:srgbClr val="FFFF00"/>
                </a:solidFill>
              </a:rPr>
              <a:t>il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cuore</a:t>
            </a:r>
            <a:r>
              <a:rPr lang="en-US" dirty="0" smtClean="0">
                <a:solidFill>
                  <a:srgbClr val="FFFF00"/>
                </a:solidFill>
              </a:rPr>
              <a:t> 	</a:t>
            </a:r>
            <a:r>
              <a:rPr lang="en-US" dirty="0" err="1" smtClean="0">
                <a:solidFill>
                  <a:srgbClr val="FFFF00"/>
                </a:solidFill>
              </a:rPr>
              <a:t>dell’esperimento</a:t>
            </a:r>
            <a:r>
              <a:rPr lang="en-US" dirty="0" smtClean="0">
                <a:solidFill>
                  <a:srgbClr val="FFFF00"/>
                </a:solidFill>
              </a:rPr>
              <a:t>: </a:t>
            </a:r>
            <a:r>
              <a:rPr lang="en-US" dirty="0" err="1" smtClean="0">
                <a:solidFill>
                  <a:srgbClr val="FFFF00"/>
                </a:solidFill>
              </a:rPr>
              <a:t>oltre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alla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cavità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ottica</a:t>
            </a:r>
            <a:r>
              <a:rPr lang="en-US" dirty="0" smtClean="0">
                <a:solidFill>
                  <a:srgbClr val="FFFF00"/>
                </a:solidFill>
              </a:rPr>
              <a:t> le </a:t>
            </a:r>
            <a:r>
              <a:rPr lang="en-US" dirty="0" err="1" smtClean="0">
                <a:solidFill>
                  <a:srgbClr val="FFFF00"/>
                </a:solidFill>
              </a:rPr>
              <a:t>prossime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sfide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saranno</a:t>
            </a:r>
            <a:r>
              <a:rPr lang="en-US" dirty="0" smtClean="0">
                <a:solidFill>
                  <a:srgbClr val="FFFF00"/>
                </a:solidFill>
              </a:rPr>
              <a:t> la </a:t>
            </a:r>
            <a:r>
              <a:rPr lang="en-US" dirty="0" err="1" smtClean="0">
                <a:solidFill>
                  <a:srgbClr val="FFFF00"/>
                </a:solidFill>
              </a:rPr>
              <a:t>misura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di</a:t>
            </a:r>
            <a:r>
              <a:rPr lang="en-US" dirty="0" smtClean="0">
                <a:solidFill>
                  <a:srgbClr val="FFFF00"/>
                </a:solidFill>
              </a:rPr>
              <a:t> 	</a:t>
            </a:r>
            <a:r>
              <a:rPr lang="en-US" dirty="0" err="1" smtClean="0">
                <a:solidFill>
                  <a:srgbClr val="FFFF00"/>
                </a:solidFill>
              </a:rPr>
              <a:t>precisione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della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lunghezza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d’onda</a:t>
            </a:r>
            <a:r>
              <a:rPr lang="en-US" dirty="0" smtClean="0">
                <a:solidFill>
                  <a:srgbClr val="FFFF00"/>
                </a:solidFill>
              </a:rPr>
              <a:t>, la </a:t>
            </a:r>
            <a:r>
              <a:rPr lang="en-US" dirty="0" err="1" smtClean="0">
                <a:solidFill>
                  <a:srgbClr val="FFFF00"/>
                </a:solidFill>
              </a:rPr>
              <a:t>caratterizzazione</a:t>
            </a:r>
            <a:r>
              <a:rPr lang="en-US" dirty="0" smtClean="0">
                <a:solidFill>
                  <a:srgbClr val="FFFF00"/>
                </a:solidFill>
              </a:rPr>
              <a:t> del laser e lo studio di </a:t>
            </a:r>
            <a:r>
              <a:rPr lang="en-US" dirty="0" err="1" smtClean="0">
                <a:solidFill>
                  <a:srgbClr val="FFFF00"/>
                </a:solidFill>
              </a:rPr>
              <a:t>una</a:t>
            </a:r>
            <a:r>
              <a:rPr lang="en-US" dirty="0" smtClean="0">
                <a:solidFill>
                  <a:srgbClr val="FFFF00"/>
                </a:solidFill>
              </a:rPr>
              <a:t> 	</a:t>
            </a:r>
            <a:r>
              <a:rPr lang="en-US" dirty="0" err="1" smtClean="0">
                <a:solidFill>
                  <a:srgbClr val="FFFF00"/>
                </a:solidFill>
              </a:rPr>
              <a:t>prossima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soluzione</a:t>
            </a:r>
            <a:r>
              <a:rPr lang="en-US" dirty="0" smtClean="0">
                <a:solidFill>
                  <a:srgbClr val="FFFF00"/>
                </a:solidFill>
              </a:rPr>
              <a:t> di </a:t>
            </a:r>
            <a:r>
              <a:rPr lang="en-US" dirty="0" err="1" smtClean="0">
                <a:solidFill>
                  <a:srgbClr val="FFFF00"/>
                </a:solidFill>
              </a:rPr>
              <a:t>alta</a:t>
            </a:r>
            <a:r>
              <a:rPr lang="en-US" dirty="0" smtClean="0">
                <a:solidFill>
                  <a:srgbClr val="FFFF00"/>
                </a:solidFill>
              </a:rPr>
              <a:t> Potenza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it-IT" dirty="0" smtClean="0">
                <a:solidFill>
                  <a:srgbClr val="FFFF00"/>
                </a:solidFill>
              </a:rPr>
              <a:t>- Sviluppo </a:t>
            </a:r>
            <a:r>
              <a:rPr lang="it-IT" dirty="0">
                <a:solidFill>
                  <a:srgbClr val="FFFF00"/>
                </a:solidFill>
              </a:rPr>
              <a:t>di una elettronica di front-end innovativa e customizzata per i rivelatori al </a:t>
            </a:r>
            <a:r>
              <a:rPr lang="it-IT" dirty="0" smtClean="0">
                <a:solidFill>
                  <a:srgbClr val="FFFF00"/>
                </a:solidFill>
              </a:rPr>
              <a:t>	germanio </a:t>
            </a:r>
            <a:r>
              <a:rPr lang="it-IT" dirty="0">
                <a:solidFill>
                  <a:srgbClr val="FFFF00"/>
                </a:solidFill>
              </a:rPr>
              <a:t>di </a:t>
            </a:r>
            <a:r>
              <a:rPr lang="it-IT" dirty="0" smtClean="0">
                <a:solidFill>
                  <a:srgbClr val="FFFF00"/>
                </a:solidFill>
              </a:rPr>
              <a:t>FAMU:  l'obiettivo </a:t>
            </a:r>
            <a:r>
              <a:rPr lang="it-IT" dirty="0">
                <a:solidFill>
                  <a:srgbClr val="FFFF00"/>
                </a:solidFill>
              </a:rPr>
              <a:t>principale </a:t>
            </a:r>
            <a:r>
              <a:rPr lang="it-IT" dirty="0" smtClean="0">
                <a:solidFill>
                  <a:srgbClr val="FFFF00"/>
                </a:solidFill>
              </a:rPr>
              <a:t>è </a:t>
            </a:r>
            <a:r>
              <a:rPr lang="it-IT" dirty="0">
                <a:solidFill>
                  <a:srgbClr val="FFFF00"/>
                </a:solidFill>
              </a:rPr>
              <a:t>quello di migliorare significativamente </a:t>
            </a:r>
            <a:r>
              <a:rPr lang="it-IT" dirty="0" smtClean="0">
                <a:solidFill>
                  <a:srgbClr val="FFFF00"/>
                </a:solidFill>
              </a:rPr>
              <a:t>	la rapidità </a:t>
            </a:r>
            <a:r>
              <a:rPr lang="it-IT" dirty="0">
                <a:solidFill>
                  <a:srgbClr val="FFFF00"/>
                </a:solidFill>
              </a:rPr>
              <a:t>di </a:t>
            </a:r>
            <a:r>
              <a:rPr lang="it-IT" dirty="0" smtClean="0">
                <a:solidFill>
                  <a:srgbClr val="FFFF00"/>
                </a:solidFill>
              </a:rPr>
              <a:t>risposta (</a:t>
            </a:r>
            <a:r>
              <a:rPr lang="it-IT" dirty="0">
                <a:solidFill>
                  <a:srgbClr val="FFFF00"/>
                </a:solidFill>
              </a:rPr>
              <a:t>risetime) rispetto a quella del preamplificatore preinstallato </a:t>
            </a:r>
            <a:r>
              <a:rPr lang="it-IT" dirty="0" smtClean="0">
                <a:solidFill>
                  <a:srgbClr val="FFFF00"/>
                </a:solidFill>
              </a:rPr>
              <a:t>	dalla ORTEC</a:t>
            </a:r>
            <a:endParaRPr lang="en-US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67271"/>
            <a:ext cx="86409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LUNA 3</a:t>
            </a: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Responsabile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nazionale</a:t>
            </a:r>
            <a:r>
              <a:rPr lang="en-US" sz="1600" b="1" dirty="0" smtClean="0">
                <a:solidFill>
                  <a:schemeClr val="bg1"/>
                </a:solidFill>
              </a:rPr>
              <a:t>: Paolo </a:t>
            </a:r>
            <a:r>
              <a:rPr lang="en-US" sz="1600" b="1" dirty="0" err="1" smtClean="0">
                <a:solidFill>
                  <a:schemeClr val="bg1"/>
                </a:solidFill>
              </a:rPr>
              <a:t>Prati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Responsabile</a:t>
            </a:r>
            <a:r>
              <a:rPr lang="en-US" sz="1600" b="1" dirty="0" smtClean="0">
                <a:solidFill>
                  <a:schemeClr val="bg1"/>
                </a:solidFill>
              </a:rPr>
              <a:t> Locale:  Alessandra </a:t>
            </a:r>
            <a:r>
              <a:rPr lang="en-US" sz="1600" b="1" dirty="0" err="1" smtClean="0">
                <a:solidFill>
                  <a:schemeClr val="bg1"/>
                </a:solidFill>
              </a:rPr>
              <a:t>Guglielmetti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36750" y="2942362"/>
            <a:ext cx="2644587" cy="31393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Sigla</a:t>
            </a:r>
            <a:r>
              <a:rPr lang="en-US" b="1" dirty="0" smtClean="0">
                <a:solidFill>
                  <a:schemeClr val="bg1"/>
                </a:solidFill>
              </a:rPr>
              <a:t> Milano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# </a:t>
            </a:r>
            <a:r>
              <a:rPr lang="en-US" b="1" dirty="0" err="1" smtClean="0">
                <a:solidFill>
                  <a:schemeClr val="bg1"/>
                </a:solidFill>
              </a:rPr>
              <a:t>persone</a:t>
            </a:r>
            <a:r>
              <a:rPr lang="en-US" b="1" dirty="0" smtClean="0">
                <a:solidFill>
                  <a:schemeClr val="bg1"/>
                </a:solidFill>
              </a:rPr>
              <a:t> = 2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Ricercatori</a:t>
            </a:r>
            <a:r>
              <a:rPr lang="en-US" b="1" dirty="0" smtClean="0">
                <a:solidFill>
                  <a:schemeClr val="bg1"/>
                </a:solidFill>
              </a:rPr>
              <a:t> = 1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Tecnologi</a:t>
            </a:r>
            <a:r>
              <a:rPr lang="en-US" b="1" dirty="0" smtClean="0">
                <a:solidFill>
                  <a:schemeClr val="bg1"/>
                </a:solidFill>
              </a:rPr>
              <a:t>   =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Ass-</a:t>
            </a:r>
            <a:r>
              <a:rPr lang="en-US" b="1" dirty="0" err="1" smtClean="0">
                <a:solidFill>
                  <a:schemeClr val="bg1"/>
                </a:solidFill>
              </a:rPr>
              <a:t>Dott</a:t>
            </a:r>
            <a:r>
              <a:rPr lang="en-US" b="1" dirty="0" smtClean="0">
                <a:solidFill>
                  <a:schemeClr val="bg1"/>
                </a:solidFill>
              </a:rPr>
              <a:t>  = 1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FTE  = 1,8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FTE/# </a:t>
            </a:r>
            <a:r>
              <a:rPr lang="en-US" b="1" dirty="0" err="1" smtClean="0">
                <a:solidFill>
                  <a:schemeClr val="bg1"/>
                </a:solidFill>
              </a:rPr>
              <a:t>Persone</a:t>
            </a:r>
            <a:r>
              <a:rPr lang="en-US" b="1" dirty="0" smtClean="0">
                <a:solidFill>
                  <a:schemeClr val="bg1"/>
                </a:solidFill>
              </a:rPr>
              <a:t> = 0,9</a:t>
            </a:r>
          </a:p>
          <a:p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4614" y="1249054"/>
            <a:ext cx="676875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>
                <a:solidFill>
                  <a:schemeClr val="bg1"/>
                </a:solidFill>
              </a:rPr>
              <a:t>Programma</a:t>
            </a:r>
            <a:r>
              <a:rPr lang="en-US" b="1" u="sng" dirty="0" smtClean="0">
                <a:solidFill>
                  <a:schemeClr val="bg1"/>
                </a:solidFill>
              </a:rPr>
              <a:t> </a:t>
            </a:r>
            <a:r>
              <a:rPr lang="en-US" b="1" u="sng" dirty="0" err="1" smtClean="0">
                <a:solidFill>
                  <a:schemeClr val="bg1"/>
                </a:solidFill>
              </a:rPr>
              <a:t>Scientifico</a:t>
            </a:r>
            <a:r>
              <a:rPr lang="en-US" b="1" u="sng" dirty="0" smtClean="0">
                <a:solidFill>
                  <a:schemeClr val="bg1"/>
                </a:solidFill>
              </a:rPr>
              <a:t>: </a:t>
            </a:r>
            <a:r>
              <a:rPr lang="en-US" b="1" dirty="0" err="1" smtClean="0">
                <a:solidFill>
                  <a:schemeClr val="bg1"/>
                </a:solidFill>
              </a:rPr>
              <a:t>Astrofisica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nucleare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Misure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di </a:t>
            </a:r>
            <a:r>
              <a:rPr lang="en-US" dirty="0" err="1">
                <a:solidFill>
                  <a:schemeClr val="bg1"/>
                </a:solidFill>
              </a:rPr>
              <a:t>sezioni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d’urto</a:t>
            </a:r>
            <a:r>
              <a:rPr lang="en-US" dirty="0">
                <a:solidFill>
                  <a:schemeClr val="bg1"/>
                </a:solidFill>
              </a:rPr>
              <a:t> di </a:t>
            </a:r>
            <a:r>
              <a:rPr lang="en-US" dirty="0" err="1">
                <a:solidFill>
                  <a:schemeClr val="bg1"/>
                </a:solidFill>
              </a:rPr>
              <a:t>reazioni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nucleari</a:t>
            </a:r>
            <a:r>
              <a:rPr lang="en-US" dirty="0">
                <a:solidFill>
                  <a:schemeClr val="bg1"/>
                </a:solidFill>
              </a:rPr>
              <a:t> di </a:t>
            </a:r>
            <a:r>
              <a:rPr lang="en-US" dirty="0" err="1">
                <a:solidFill>
                  <a:schemeClr val="bg1"/>
                </a:solidFill>
              </a:rPr>
              <a:t>interesse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astrofisico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effettuate</a:t>
            </a:r>
            <a:r>
              <a:rPr lang="en-US" dirty="0">
                <a:solidFill>
                  <a:schemeClr val="bg1"/>
                </a:solidFill>
              </a:rPr>
              <a:t> in un </a:t>
            </a:r>
            <a:r>
              <a:rPr lang="en-US" dirty="0" err="1">
                <a:solidFill>
                  <a:schemeClr val="bg1"/>
                </a:solidFill>
              </a:rPr>
              <a:t>laboratorio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sotterraneo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bassissimo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fondo</a:t>
            </a:r>
            <a:r>
              <a:rPr lang="en-US" dirty="0">
                <a:solidFill>
                  <a:schemeClr val="bg1"/>
                </a:solidFill>
              </a:rPr>
              <a:t>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Vengono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studiate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</a:t>
            </a:r>
            <a:r>
              <a:rPr lang="en-US" dirty="0" err="1" smtClean="0">
                <a:solidFill>
                  <a:schemeClr val="bg1"/>
                </a:solidFill>
              </a:rPr>
              <a:t>eazioni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del </a:t>
            </a:r>
            <a:r>
              <a:rPr lang="en-US" dirty="0" err="1">
                <a:solidFill>
                  <a:schemeClr val="bg1"/>
                </a:solidFill>
              </a:rPr>
              <a:t>ciclo</a:t>
            </a:r>
            <a:r>
              <a:rPr lang="en-US" dirty="0">
                <a:solidFill>
                  <a:schemeClr val="bg1"/>
                </a:solidFill>
              </a:rPr>
              <a:t> di </a:t>
            </a:r>
            <a:r>
              <a:rPr lang="en-US" dirty="0" err="1">
                <a:solidFill>
                  <a:schemeClr val="bg1"/>
                </a:solidFill>
              </a:rPr>
              <a:t>combustione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dell’idrogeno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anche</a:t>
            </a:r>
            <a:r>
              <a:rPr lang="en-US" dirty="0" smtClean="0">
                <a:solidFill>
                  <a:schemeClr val="bg1"/>
                </a:solidFill>
              </a:rPr>
              <a:t> in </a:t>
            </a:r>
            <a:r>
              <a:rPr lang="en-US" dirty="0" err="1" smtClean="0">
                <a:solidFill>
                  <a:schemeClr val="bg1"/>
                </a:solidFill>
              </a:rPr>
              <a:t>stelle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evolute</a:t>
            </a:r>
            <a:r>
              <a:rPr lang="en-US" dirty="0" smtClean="0">
                <a:solidFill>
                  <a:schemeClr val="bg1"/>
                </a:solidFill>
              </a:rPr>
              <a:t> e </a:t>
            </a:r>
            <a:r>
              <a:rPr lang="en-US" dirty="0" err="1" smtClean="0">
                <a:solidFill>
                  <a:schemeClr val="bg1"/>
                </a:solidFill>
              </a:rPr>
              <a:t>massicce</a:t>
            </a:r>
            <a:r>
              <a:rPr lang="en-US" dirty="0" smtClean="0">
                <a:solidFill>
                  <a:schemeClr val="bg1"/>
                </a:solidFill>
              </a:rPr>
              <a:t> (</a:t>
            </a:r>
            <a:r>
              <a:rPr lang="en-US" dirty="0" err="1" smtClean="0">
                <a:solidFill>
                  <a:schemeClr val="bg1"/>
                </a:solidFill>
              </a:rPr>
              <a:t>Cicli</a:t>
            </a:r>
            <a:r>
              <a:rPr lang="en-US" dirty="0" smtClean="0">
                <a:solidFill>
                  <a:schemeClr val="bg1"/>
                </a:solidFill>
              </a:rPr>
              <a:t> CNO, </a:t>
            </a:r>
            <a:r>
              <a:rPr lang="en-US" dirty="0" err="1" smtClean="0">
                <a:solidFill>
                  <a:schemeClr val="bg1"/>
                </a:solidFill>
              </a:rPr>
              <a:t>NeNa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MgAl</a:t>
            </a:r>
            <a:r>
              <a:rPr lang="en-US" dirty="0" smtClean="0">
                <a:solidFill>
                  <a:schemeClr val="bg1"/>
                </a:solidFill>
              </a:rPr>
              <a:t>, ..) e </a:t>
            </a:r>
            <a:r>
              <a:rPr lang="en-US" dirty="0" err="1" smtClean="0">
                <a:solidFill>
                  <a:schemeClr val="bg1"/>
                </a:solidFill>
              </a:rPr>
              <a:t>reazioni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chiave</a:t>
            </a:r>
            <a:r>
              <a:rPr lang="en-US" dirty="0" smtClean="0">
                <a:solidFill>
                  <a:schemeClr val="bg1"/>
                </a:solidFill>
              </a:rPr>
              <a:t> per la </a:t>
            </a:r>
            <a:r>
              <a:rPr lang="en-US" dirty="0" err="1" smtClean="0">
                <a:solidFill>
                  <a:schemeClr val="bg1"/>
                </a:solidFill>
              </a:rPr>
              <a:t>nucleosintesi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primordiale</a:t>
            </a:r>
            <a:endParaRPr lang="en-US" b="1" u="sng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b="1" u="sng" dirty="0" err="1" smtClean="0">
                <a:solidFill>
                  <a:schemeClr val="bg1"/>
                </a:solidFill>
              </a:rPr>
              <a:t>Campagne</a:t>
            </a:r>
            <a:r>
              <a:rPr lang="en-US" b="1" u="sng" dirty="0" smtClean="0">
                <a:solidFill>
                  <a:schemeClr val="bg1"/>
                </a:solidFill>
              </a:rPr>
              <a:t> </a:t>
            </a:r>
            <a:r>
              <a:rPr lang="it-IT" b="1" u="sng" dirty="0" smtClean="0">
                <a:solidFill>
                  <a:schemeClr val="bg1"/>
                </a:solidFill>
              </a:rPr>
              <a:t>sperimentali</a:t>
            </a:r>
            <a:r>
              <a:rPr lang="en-US" b="1" u="sng" dirty="0" smtClean="0">
                <a:solidFill>
                  <a:schemeClr val="bg1"/>
                </a:solidFill>
              </a:rPr>
              <a:t> </a:t>
            </a:r>
            <a:r>
              <a:rPr lang="en-US" b="1" u="sng" dirty="0" err="1" smtClean="0">
                <a:solidFill>
                  <a:schemeClr val="bg1"/>
                </a:solidFill>
              </a:rPr>
              <a:t>della</a:t>
            </a:r>
            <a:r>
              <a:rPr lang="en-US" b="1" u="sng" dirty="0" smtClean="0">
                <a:solidFill>
                  <a:schemeClr val="bg1"/>
                </a:solidFill>
              </a:rPr>
              <a:t> </a:t>
            </a:r>
            <a:r>
              <a:rPr lang="en-US" b="1" u="sng" dirty="0" err="1" smtClean="0">
                <a:solidFill>
                  <a:schemeClr val="bg1"/>
                </a:solidFill>
              </a:rPr>
              <a:t>Sigla</a:t>
            </a:r>
            <a:r>
              <a:rPr lang="en-US" b="1" u="sng" dirty="0" smtClean="0">
                <a:solidFill>
                  <a:schemeClr val="bg1"/>
                </a:solidFill>
              </a:rPr>
              <a:t>:</a:t>
            </a:r>
          </a:p>
          <a:p>
            <a:r>
              <a:rPr lang="en-US" b="1" u="sng" dirty="0" err="1" smtClean="0">
                <a:solidFill>
                  <a:schemeClr val="bg1"/>
                </a:solidFill>
              </a:rPr>
              <a:t>Strumento</a:t>
            </a:r>
            <a:r>
              <a:rPr lang="en-US" b="1" u="sng" dirty="0" smtClean="0">
                <a:solidFill>
                  <a:schemeClr val="bg1"/>
                </a:solidFill>
              </a:rPr>
              <a:t>/I e </a:t>
            </a:r>
            <a:r>
              <a:rPr lang="en-US" b="1" u="sng" dirty="0" err="1" smtClean="0">
                <a:solidFill>
                  <a:schemeClr val="bg1"/>
                </a:solidFill>
              </a:rPr>
              <a:t>Luogo</a:t>
            </a:r>
            <a:endParaRPr lang="en-US" b="1" u="sng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Misure</a:t>
            </a:r>
            <a:r>
              <a:rPr lang="en-US" dirty="0" smtClean="0">
                <a:solidFill>
                  <a:schemeClr val="bg1"/>
                </a:solidFill>
              </a:rPr>
              <a:t> di </a:t>
            </a:r>
            <a:r>
              <a:rPr lang="en-US" dirty="0" err="1" smtClean="0">
                <a:solidFill>
                  <a:schemeClr val="bg1"/>
                </a:solidFill>
              </a:rPr>
              <a:t>sezioni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d’urto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effettuate</a:t>
            </a:r>
            <a:r>
              <a:rPr lang="en-US" dirty="0" smtClean="0">
                <a:solidFill>
                  <a:schemeClr val="bg1"/>
                </a:solidFill>
              </a:rPr>
              <a:t> con </a:t>
            </a:r>
            <a:r>
              <a:rPr lang="en-US" dirty="0" err="1" smtClean="0">
                <a:solidFill>
                  <a:schemeClr val="bg1"/>
                </a:solidFill>
              </a:rPr>
              <a:t>l’acceleratore</a:t>
            </a:r>
            <a:r>
              <a:rPr lang="en-US" dirty="0" smtClean="0">
                <a:solidFill>
                  <a:schemeClr val="bg1"/>
                </a:solidFill>
              </a:rPr>
              <a:t> da 400 kV 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installato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presso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 LNGS, </a:t>
            </a:r>
            <a:r>
              <a:rPr lang="en-US" dirty="0" err="1" smtClean="0">
                <a:solidFill>
                  <a:schemeClr val="bg1"/>
                </a:solidFill>
              </a:rPr>
              <a:t>bersagli</a:t>
            </a:r>
            <a:r>
              <a:rPr lang="en-US" dirty="0" smtClean="0">
                <a:solidFill>
                  <a:schemeClr val="bg1"/>
                </a:solidFill>
              </a:rPr>
              <a:t> solidi o </a:t>
            </a:r>
            <a:r>
              <a:rPr lang="en-US" dirty="0" err="1" smtClean="0">
                <a:solidFill>
                  <a:schemeClr val="bg1"/>
                </a:solidFill>
              </a:rPr>
              <a:t>gassosi</a:t>
            </a:r>
            <a:r>
              <a:rPr lang="en-US" dirty="0" smtClean="0">
                <a:solidFill>
                  <a:schemeClr val="bg1"/>
                </a:solidFill>
              </a:rPr>
              <a:t> e </a:t>
            </a:r>
            <a:r>
              <a:rPr lang="en-US" dirty="0" err="1" smtClean="0">
                <a:solidFill>
                  <a:schemeClr val="bg1"/>
                </a:solidFill>
              </a:rPr>
              <a:t>rivelatori</a:t>
            </a:r>
            <a:r>
              <a:rPr lang="en-US" dirty="0" smtClean="0">
                <a:solidFill>
                  <a:schemeClr val="bg1"/>
                </a:solidFill>
              </a:rPr>
              <a:t> per </a:t>
            </a:r>
            <a:r>
              <a:rPr lang="en-US" dirty="0" err="1" smtClean="0">
                <a:solidFill>
                  <a:schemeClr val="bg1"/>
                </a:solidFill>
              </a:rPr>
              <a:t>fotoni</a:t>
            </a:r>
            <a:r>
              <a:rPr lang="en-US" dirty="0" smtClean="0">
                <a:solidFill>
                  <a:schemeClr val="bg1"/>
                </a:solidFill>
              </a:rPr>
              <a:t> o </a:t>
            </a:r>
            <a:r>
              <a:rPr lang="en-US" dirty="0" err="1" smtClean="0">
                <a:solidFill>
                  <a:schemeClr val="bg1"/>
                </a:solidFill>
              </a:rPr>
              <a:t>particelle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  <a:r>
              <a:rPr lang="en-US" dirty="0" err="1" smtClean="0">
                <a:solidFill>
                  <a:schemeClr val="bg1"/>
                </a:solidFill>
              </a:rPr>
              <a:t>Misure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complementari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svolte</a:t>
            </a:r>
            <a:r>
              <a:rPr lang="en-US" dirty="0" smtClean="0">
                <a:solidFill>
                  <a:schemeClr val="bg1"/>
                </a:solidFill>
              </a:rPr>
              <a:t> in </a:t>
            </a:r>
            <a:r>
              <a:rPr lang="en-US" dirty="0" err="1" smtClean="0">
                <a:solidFill>
                  <a:schemeClr val="bg1"/>
                </a:solidFill>
              </a:rPr>
              <a:t>altri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laboratori</a:t>
            </a:r>
            <a:endParaRPr lang="en-US" b="1" u="sng" dirty="0" smtClean="0">
              <a:solidFill>
                <a:schemeClr val="bg1"/>
              </a:solidFill>
            </a:endParaRPr>
          </a:p>
          <a:p>
            <a:r>
              <a:rPr lang="en-US" b="1" u="sng" dirty="0" smtClean="0">
                <a:solidFill>
                  <a:schemeClr val="bg1"/>
                </a:solidFill>
              </a:rPr>
              <a:t>R&amp;D  </a:t>
            </a:r>
            <a:r>
              <a:rPr lang="en-US" b="1" u="sng" dirty="0" err="1" smtClean="0">
                <a:solidFill>
                  <a:schemeClr val="bg1"/>
                </a:solidFill>
              </a:rPr>
              <a:t>della</a:t>
            </a:r>
            <a:r>
              <a:rPr lang="en-US" b="1" u="sng" dirty="0" smtClean="0">
                <a:solidFill>
                  <a:schemeClr val="bg1"/>
                </a:solidFill>
              </a:rPr>
              <a:t> </a:t>
            </a:r>
            <a:r>
              <a:rPr lang="en-US" b="1" u="sng" dirty="0" err="1" smtClean="0">
                <a:solidFill>
                  <a:schemeClr val="bg1"/>
                </a:solidFill>
              </a:rPr>
              <a:t>Sigla</a:t>
            </a:r>
            <a:endParaRPr lang="en-US" b="1" u="sng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n-US" dirty="0" err="1" smtClean="0">
                <a:solidFill>
                  <a:schemeClr val="bg1"/>
                </a:solidFill>
                <a:sym typeface="Symbol"/>
              </a:rPr>
              <a:t>Installazione</a:t>
            </a:r>
            <a:r>
              <a:rPr lang="en-US" dirty="0" smtClean="0">
                <a:solidFill>
                  <a:schemeClr val="bg1"/>
                </a:solidFill>
                <a:sym typeface="Symbol"/>
              </a:rPr>
              <a:t> di un </a:t>
            </a:r>
            <a:r>
              <a:rPr lang="en-US" dirty="0" err="1" smtClean="0">
                <a:solidFill>
                  <a:schemeClr val="bg1"/>
                </a:solidFill>
                <a:sym typeface="Symbol"/>
              </a:rPr>
              <a:t>acceleratore</a:t>
            </a:r>
            <a:r>
              <a:rPr lang="en-US" dirty="0" smtClean="0">
                <a:solidFill>
                  <a:schemeClr val="bg1"/>
                </a:solidFill>
                <a:sym typeface="Symbol"/>
              </a:rPr>
              <a:t> da 3,5 MV </a:t>
            </a:r>
            <a:r>
              <a:rPr lang="en-US" dirty="0" err="1" smtClean="0">
                <a:solidFill>
                  <a:schemeClr val="bg1"/>
                </a:solidFill>
                <a:sym typeface="Symbol"/>
              </a:rPr>
              <a:t>nella</a:t>
            </a:r>
            <a:r>
              <a:rPr lang="en-US" dirty="0" smtClean="0">
                <a:solidFill>
                  <a:schemeClr val="bg1"/>
                </a:solidFill>
                <a:sym typeface="Symbo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sym typeface="Symbol"/>
              </a:rPr>
              <a:t>sala</a:t>
            </a:r>
            <a:r>
              <a:rPr lang="en-US" dirty="0" smtClean="0">
                <a:solidFill>
                  <a:schemeClr val="bg1"/>
                </a:solidFill>
                <a:sym typeface="Symbol"/>
              </a:rPr>
              <a:t> B </a:t>
            </a:r>
            <a:r>
              <a:rPr lang="en-US" dirty="0" err="1" smtClean="0">
                <a:solidFill>
                  <a:schemeClr val="bg1"/>
                </a:solidFill>
                <a:sym typeface="Symbol"/>
              </a:rPr>
              <a:t>dei</a:t>
            </a:r>
            <a:r>
              <a:rPr lang="en-US" dirty="0" smtClean="0">
                <a:solidFill>
                  <a:schemeClr val="bg1"/>
                </a:solidFill>
                <a:sym typeface="Symbol"/>
              </a:rPr>
              <a:t> LNGS per </a:t>
            </a:r>
            <a:r>
              <a:rPr lang="en-US" dirty="0" err="1" smtClean="0">
                <a:solidFill>
                  <a:schemeClr val="bg1"/>
                </a:solidFill>
                <a:sym typeface="Symbol"/>
              </a:rPr>
              <a:t>misure</a:t>
            </a:r>
            <a:r>
              <a:rPr lang="en-US" dirty="0" smtClean="0">
                <a:solidFill>
                  <a:schemeClr val="bg1"/>
                </a:solidFill>
                <a:sym typeface="Symbol"/>
              </a:rPr>
              <a:t> di </a:t>
            </a:r>
            <a:r>
              <a:rPr lang="en-US" dirty="0" err="1" smtClean="0">
                <a:solidFill>
                  <a:schemeClr val="bg1"/>
                </a:solidFill>
                <a:sym typeface="Symbol"/>
              </a:rPr>
              <a:t>interesse</a:t>
            </a:r>
            <a:r>
              <a:rPr lang="en-US" dirty="0" smtClean="0">
                <a:solidFill>
                  <a:schemeClr val="bg1"/>
                </a:solidFill>
                <a:sym typeface="Symbol"/>
              </a:rPr>
              <a:t> per </a:t>
            </a:r>
            <a:r>
              <a:rPr lang="en-US" dirty="0" err="1" smtClean="0">
                <a:solidFill>
                  <a:schemeClr val="bg1"/>
                </a:solidFill>
                <a:sym typeface="Symbol"/>
              </a:rPr>
              <a:t>i</a:t>
            </a:r>
            <a:r>
              <a:rPr lang="en-US" dirty="0" smtClean="0">
                <a:solidFill>
                  <a:schemeClr val="bg1"/>
                </a:solidFill>
                <a:sym typeface="Symbo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sym typeface="Symbol"/>
              </a:rPr>
              <a:t>cicli</a:t>
            </a:r>
            <a:r>
              <a:rPr lang="en-US" dirty="0" smtClean="0">
                <a:solidFill>
                  <a:schemeClr val="bg1"/>
                </a:solidFill>
                <a:sym typeface="Symbol"/>
              </a:rPr>
              <a:t> di </a:t>
            </a:r>
            <a:r>
              <a:rPr lang="en-US" dirty="0" err="1" smtClean="0">
                <a:solidFill>
                  <a:schemeClr val="bg1"/>
                </a:solidFill>
                <a:sym typeface="Symbol"/>
              </a:rPr>
              <a:t>combustione</a:t>
            </a:r>
            <a:r>
              <a:rPr lang="en-US" dirty="0" smtClean="0">
                <a:solidFill>
                  <a:schemeClr val="bg1"/>
                </a:solidFill>
                <a:sym typeface="Symbo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sym typeface="Symbol"/>
              </a:rPr>
              <a:t>dell’He</a:t>
            </a:r>
            <a:r>
              <a:rPr lang="en-US" dirty="0" smtClean="0">
                <a:solidFill>
                  <a:schemeClr val="bg1"/>
                </a:solidFill>
                <a:sym typeface="Symbol"/>
              </a:rPr>
              <a:t> e del C</a:t>
            </a:r>
          </a:p>
          <a:p>
            <a:r>
              <a:rPr lang="en-US" b="1" u="sng" dirty="0" err="1" smtClean="0">
                <a:solidFill>
                  <a:schemeClr val="bg1"/>
                </a:solidFill>
                <a:sym typeface="Symbol"/>
              </a:rPr>
              <a:t>Laboratori</a:t>
            </a:r>
            <a:r>
              <a:rPr lang="en-US" b="1" u="sng" dirty="0" smtClean="0">
                <a:solidFill>
                  <a:schemeClr val="bg1"/>
                </a:solidFill>
                <a:sym typeface="Symbol"/>
              </a:rPr>
              <a:t> per </a:t>
            </a:r>
            <a:r>
              <a:rPr lang="en-US" b="1" u="sng" dirty="0" err="1" smtClean="0">
                <a:solidFill>
                  <a:schemeClr val="bg1"/>
                </a:solidFill>
                <a:sym typeface="Symbol"/>
              </a:rPr>
              <a:t>Misure</a:t>
            </a:r>
            <a:endParaRPr lang="en-US" b="1" u="sng" dirty="0" smtClean="0">
              <a:solidFill>
                <a:schemeClr val="bg1"/>
              </a:solidFill>
              <a:sym typeface="Symbol"/>
            </a:endParaRPr>
          </a:p>
          <a:p>
            <a:pPr>
              <a:buFontTx/>
              <a:buChar char="-"/>
            </a:pPr>
            <a:r>
              <a:rPr lang="it-IT" b="1" dirty="0">
                <a:solidFill>
                  <a:schemeClr val="bg1"/>
                </a:solidFill>
                <a:sym typeface="Symbol"/>
              </a:rPr>
              <a:t>Italia: LNGS, LNL</a:t>
            </a:r>
          </a:p>
          <a:p>
            <a:pPr>
              <a:buFontTx/>
              <a:buChar char="-"/>
            </a:pPr>
            <a:r>
              <a:rPr lang="it-IT" b="1" dirty="0" smtClean="0">
                <a:solidFill>
                  <a:schemeClr val="bg1"/>
                </a:solidFill>
                <a:sym typeface="Symbol"/>
              </a:rPr>
              <a:t>Estero</a:t>
            </a:r>
            <a:r>
              <a:rPr lang="it-IT" b="1" dirty="0">
                <a:solidFill>
                  <a:schemeClr val="bg1"/>
                </a:solidFill>
                <a:sym typeface="Symbol"/>
              </a:rPr>
              <a:t>: Dresda (Germania), </a:t>
            </a:r>
            <a:r>
              <a:rPr lang="it-IT" b="1" dirty="0" err="1">
                <a:solidFill>
                  <a:schemeClr val="bg1"/>
                </a:solidFill>
                <a:sym typeface="Symbol"/>
              </a:rPr>
              <a:t>Atomki</a:t>
            </a:r>
            <a:r>
              <a:rPr lang="it-IT" b="1" dirty="0">
                <a:solidFill>
                  <a:schemeClr val="bg1"/>
                </a:solidFill>
                <a:sym typeface="Symbol"/>
              </a:rPr>
              <a:t> (Ungheria), Notre Dame (USA)</a:t>
            </a:r>
            <a:endParaRPr lang="en-US" dirty="0">
              <a:solidFill>
                <a:schemeClr val="bg1"/>
              </a:solidFill>
              <a:sym typeface="Symbol"/>
            </a:endParaRPr>
          </a:p>
          <a:p>
            <a:endParaRPr lang="it-IT" b="1" dirty="0" smtClean="0">
              <a:solidFill>
                <a:schemeClr val="bg1"/>
              </a:solidFill>
              <a:sym typeface="Symbol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79512" y="6237312"/>
            <a:ext cx="8784976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u="sng" dirty="0">
                <a:solidFill>
                  <a:schemeClr val="bg1"/>
                </a:solidFill>
                <a:latin typeface="Comic Sans MS" pitchFamily="66" charset="0"/>
              </a:rPr>
              <a:t>Sezioni coinvolte</a:t>
            </a:r>
            <a:r>
              <a:rPr lang="it-IT" dirty="0">
                <a:solidFill>
                  <a:schemeClr val="bg1"/>
                </a:solidFill>
                <a:latin typeface="Comic Sans MS" pitchFamily="66" charset="0"/>
              </a:rPr>
              <a:t>: BA, GE, LNGS, </a:t>
            </a:r>
            <a:r>
              <a:rPr lang="it-IT" dirty="0" smtClean="0">
                <a:solidFill>
                  <a:schemeClr val="bg1"/>
                </a:solidFill>
                <a:latin typeface="Comic Sans MS" pitchFamily="66" charset="0"/>
              </a:rPr>
              <a:t>MI</a:t>
            </a:r>
            <a:r>
              <a:rPr lang="it-IT" dirty="0">
                <a:solidFill>
                  <a:schemeClr val="bg1"/>
                </a:solidFill>
                <a:latin typeface="Comic Sans MS" pitchFamily="66" charset="0"/>
              </a:rPr>
              <a:t>, PD, RM1, TO</a:t>
            </a:r>
          </a:p>
          <a:p>
            <a:pPr>
              <a:spcBef>
                <a:spcPct val="50000"/>
              </a:spcBef>
            </a:pPr>
            <a:endParaRPr lang="it-IT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109" y="90788"/>
            <a:ext cx="2305677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40"/>
          <p:cNvSpPr>
            <a:spLocks noChangeAspect="1" noChangeArrowheads="1"/>
          </p:cNvSpPr>
          <p:nvPr/>
        </p:nvSpPr>
        <p:spPr bwMode="auto">
          <a:xfrm rot="20010357">
            <a:off x="6949018" y="189501"/>
            <a:ext cx="651635" cy="1220012"/>
          </a:xfrm>
          <a:prstGeom prst="moon">
            <a:avLst>
              <a:gd name="adj" fmla="val 13380"/>
            </a:avLst>
          </a:prstGeom>
          <a:gradFill rotWithShape="0">
            <a:gsLst>
              <a:gs pos="0">
                <a:srgbClr val="FFFF00"/>
              </a:gs>
              <a:gs pos="100000">
                <a:srgbClr val="FF99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alt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/>
          <p:nvPr/>
        </p:nvSpPr>
        <p:spPr>
          <a:xfrm>
            <a:off x="251520" y="188640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</a:rPr>
              <a:t>Inquadramento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della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attività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di</a:t>
            </a:r>
            <a:r>
              <a:rPr lang="en-US" sz="3200" dirty="0" smtClean="0">
                <a:solidFill>
                  <a:srgbClr val="FFFF00"/>
                </a:solidFill>
              </a:rPr>
              <a:t> Milano </a:t>
            </a:r>
            <a:r>
              <a:rPr lang="en-US" sz="3200" dirty="0" err="1" smtClean="0">
                <a:solidFill>
                  <a:srgbClr val="FFFF00"/>
                </a:solidFill>
              </a:rPr>
              <a:t>nella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sigla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51520" y="908720"/>
            <a:ext cx="87129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Nel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programma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attuale</a:t>
            </a:r>
            <a:r>
              <a:rPr lang="en-US" dirty="0">
                <a:solidFill>
                  <a:schemeClr val="bg1"/>
                </a:solidFill>
              </a:rPr>
              <a:t> di </a:t>
            </a:r>
            <a:r>
              <a:rPr lang="en-US" dirty="0" err="1">
                <a:solidFill>
                  <a:schemeClr val="bg1"/>
                </a:solidFill>
              </a:rPr>
              <a:t>misura</a:t>
            </a:r>
            <a:r>
              <a:rPr lang="en-US" dirty="0">
                <a:solidFill>
                  <a:schemeClr val="bg1"/>
                </a:solidFill>
              </a:rPr>
              <a:t> con </a:t>
            </a:r>
            <a:r>
              <a:rPr lang="en-US" dirty="0" err="1">
                <a:solidFill>
                  <a:schemeClr val="bg1"/>
                </a:solidFill>
              </a:rPr>
              <a:t>l’acceleratore</a:t>
            </a:r>
            <a:r>
              <a:rPr lang="en-US" dirty="0">
                <a:solidFill>
                  <a:schemeClr val="bg1"/>
                </a:solidFill>
              </a:rPr>
              <a:t> LUNA 400 kV Milano ha la </a:t>
            </a:r>
            <a:r>
              <a:rPr lang="en-US" dirty="0" err="1">
                <a:solidFill>
                  <a:schemeClr val="bg1"/>
                </a:solidFill>
              </a:rPr>
              <a:t>responsabilità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della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misura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della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reazione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H(</a:t>
            </a:r>
            <a:r>
              <a:rPr lang="en-US" dirty="0" err="1" smtClean="0">
                <a:solidFill>
                  <a:schemeClr val="bg1"/>
                </a:solidFill>
              </a:rPr>
              <a:t>p,</a:t>
            </a:r>
            <a:r>
              <a:rPr lang="en-US" dirty="0" err="1" smtClean="0">
                <a:solidFill>
                  <a:schemeClr val="bg1"/>
                </a:solidFill>
                <a:latin typeface="Symbol" panose="05050102010706020507" pitchFamily="18" charset="2"/>
              </a:rPr>
              <a:t>g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r>
              <a:rPr lang="en-US" baseline="30000" dirty="0" smtClean="0">
                <a:solidFill>
                  <a:schemeClr val="bg1"/>
                </a:solidFill>
              </a:rPr>
              <a:t>3</a:t>
            </a:r>
            <a:r>
              <a:rPr lang="en-US" dirty="0" smtClean="0">
                <a:solidFill>
                  <a:schemeClr val="bg1"/>
                </a:solidFill>
              </a:rPr>
              <a:t>He (</a:t>
            </a:r>
            <a:r>
              <a:rPr lang="en-US" dirty="0" err="1" smtClean="0">
                <a:solidFill>
                  <a:schemeClr val="bg1"/>
                </a:solidFill>
              </a:rPr>
              <a:t>Davide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Trezzi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coordinatore</a:t>
            </a:r>
            <a:r>
              <a:rPr lang="en-US" dirty="0" smtClean="0">
                <a:solidFill>
                  <a:schemeClr val="bg1"/>
                </a:solidFill>
              </a:rPr>
              <a:t>), </a:t>
            </a:r>
            <a:r>
              <a:rPr lang="en-US" dirty="0" err="1">
                <a:solidFill>
                  <a:schemeClr val="bg1"/>
                </a:solidFill>
              </a:rPr>
              <a:t>fondamentale</a:t>
            </a:r>
            <a:r>
              <a:rPr lang="en-US" dirty="0">
                <a:solidFill>
                  <a:schemeClr val="bg1"/>
                </a:solidFill>
              </a:rPr>
              <a:t> per </a:t>
            </a:r>
            <a:r>
              <a:rPr lang="en-US" dirty="0" err="1">
                <a:solidFill>
                  <a:schemeClr val="bg1"/>
                </a:solidFill>
              </a:rPr>
              <a:t>determinare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l’abbondanza</a:t>
            </a:r>
            <a:r>
              <a:rPr lang="en-US" dirty="0">
                <a:solidFill>
                  <a:schemeClr val="bg1"/>
                </a:solidFill>
              </a:rPr>
              <a:t> di </a:t>
            </a:r>
            <a:r>
              <a:rPr lang="en-US" dirty="0" err="1">
                <a:solidFill>
                  <a:schemeClr val="bg1"/>
                </a:solidFill>
              </a:rPr>
              <a:t>deuterio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primordiale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Nel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programma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futuro</a:t>
            </a:r>
            <a:r>
              <a:rPr lang="en-US" dirty="0">
                <a:solidFill>
                  <a:schemeClr val="bg1"/>
                </a:solidFill>
              </a:rPr>
              <a:t> (LUNA MV) Milano </a:t>
            </a:r>
            <a:r>
              <a:rPr lang="en-US" dirty="0" smtClean="0">
                <a:solidFill>
                  <a:schemeClr val="bg1"/>
                </a:solidFill>
              </a:rPr>
              <a:t>è </a:t>
            </a:r>
            <a:r>
              <a:rPr lang="en-US" dirty="0" err="1" smtClean="0">
                <a:solidFill>
                  <a:schemeClr val="bg1"/>
                </a:solidFill>
              </a:rPr>
              <a:t>responsabile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delle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simulazioni</a:t>
            </a:r>
            <a:r>
              <a:rPr lang="en-US" dirty="0" smtClean="0">
                <a:solidFill>
                  <a:schemeClr val="bg1"/>
                </a:solidFill>
              </a:rPr>
              <a:t> per </a:t>
            </a:r>
            <a:r>
              <a:rPr lang="en-US" dirty="0" err="1" smtClean="0">
                <a:solidFill>
                  <a:schemeClr val="bg1"/>
                </a:solidFill>
              </a:rPr>
              <a:t>l’ottimizzazione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della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schermatura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della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sala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sperimentale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che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ospiterà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l’acceleratore</a:t>
            </a:r>
            <a:r>
              <a:rPr lang="en-US" dirty="0" smtClean="0">
                <a:solidFill>
                  <a:schemeClr val="bg1"/>
                </a:solidFill>
              </a:rPr>
              <a:t> da 3,5 MV </a:t>
            </a:r>
            <a:r>
              <a:rPr lang="en-US" dirty="0" err="1" smtClean="0">
                <a:solidFill>
                  <a:schemeClr val="bg1"/>
                </a:solidFill>
              </a:rPr>
              <a:t>ai</a:t>
            </a:r>
            <a:r>
              <a:rPr lang="en-US" dirty="0" smtClean="0">
                <a:solidFill>
                  <a:schemeClr val="bg1"/>
                </a:solidFill>
              </a:rPr>
              <a:t> LNGS (</a:t>
            </a:r>
            <a:r>
              <a:rPr lang="en-US" dirty="0" err="1" smtClean="0">
                <a:solidFill>
                  <a:schemeClr val="bg1"/>
                </a:solidFill>
              </a:rPr>
              <a:t>Davide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Trezzi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Milano ha </a:t>
            </a:r>
            <a:r>
              <a:rPr lang="en-US" dirty="0" err="1" smtClean="0">
                <a:solidFill>
                  <a:schemeClr val="bg1"/>
                </a:solidFill>
              </a:rPr>
              <a:t>partecipato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alla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stesura</a:t>
            </a:r>
            <a:r>
              <a:rPr lang="en-US" dirty="0" smtClean="0">
                <a:solidFill>
                  <a:schemeClr val="bg1"/>
                </a:solidFill>
              </a:rPr>
              <a:t> del </a:t>
            </a:r>
            <a:r>
              <a:rPr lang="en-US" dirty="0" err="1" smtClean="0">
                <a:solidFill>
                  <a:schemeClr val="bg1"/>
                </a:solidFill>
              </a:rPr>
              <a:t>programma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scientifico</a:t>
            </a:r>
            <a:r>
              <a:rPr lang="en-US" dirty="0" smtClean="0">
                <a:solidFill>
                  <a:schemeClr val="bg1"/>
                </a:solidFill>
              </a:rPr>
              <a:t> per LUNA MV </a:t>
            </a:r>
            <a:r>
              <a:rPr lang="en-US" dirty="0" err="1" smtClean="0">
                <a:solidFill>
                  <a:schemeClr val="bg1"/>
                </a:solidFill>
              </a:rPr>
              <a:t>negli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anni</a:t>
            </a:r>
            <a:r>
              <a:rPr lang="en-US" dirty="0" smtClean="0">
                <a:solidFill>
                  <a:schemeClr val="bg1"/>
                </a:solidFill>
              </a:rPr>
              <a:t> 2019-2023 (Alessandra </a:t>
            </a:r>
            <a:r>
              <a:rPr lang="en-US" dirty="0" err="1" smtClean="0">
                <a:solidFill>
                  <a:schemeClr val="bg1"/>
                </a:solidFill>
              </a:rPr>
              <a:t>Guglielmetti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/>
          <p:nvPr/>
        </p:nvSpPr>
        <p:spPr>
          <a:xfrm>
            <a:off x="251520" y="-4737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Breve </a:t>
            </a:r>
            <a:r>
              <a:rPr lang="en-US" sz="4400" dirty="0" err="1" smtClean="0">
                <a:solidFill>
                  <a:srgbClr val="FFFF00"/>
                </a:solidFill>
              </a:rPr>
              <a:t>sintesi</a:t>
            </a:r>
            <a:r>
              <a:rPr lang="en-US" sz="4400" dirty="0" smtClean="0">
                <a:solidFill>
                  <a:srgbClr val="FFFF00"/>
                </a:solidFill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</a:rPr>
              <a:t>attività</a:t>
            </a:r>
            <a:r>
              <a:rPr lang="en-US" sz="4400" dirty="0" smtClean="0">
                <a:solidFill>
                  <a:srgbClr val="FFFF00"/>
                </a:solidFill>
              </a:rPr>
              <a:t> di Milano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79512" y="771083"/>
            <a:ext cx="87849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Il secondo </a:t>
            </a:r>
            <a:r>
              <a:rPr lang="en-US" dirty="0" err="1" smtClean="0">
                <a:solidFill>
                  <a:schemeClr val="bg1"/>
                </a:solidFill>
              </a:rPr>
              <a:t>semestre</a:t>
            </a:r>
            <a:r>
              <a:rPr lang="en-US" dirty="0" smtClean="0">
                <a:solidFill>
                  <a:schemeClr val="bg1"/>
                </a:solidFill>
              </a:rPr>
              <a:t> del 2015 </a:t>
            </a:r>
            <a:r>
              <a:rPr lang="en-US" dirty="0" err="1" smtClean="0">
                <a:solidFill>
                  <a:schemeClr val="bg1"/>
                </a:solidFill>
              </a:rPr>
              <a:t>ed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il</a:t>
            </a:r>
            <a:r>
              <a:rPr lang="en-US" dirty="0" smtClean="0">
                <a:solidFill>
                  <a:schemeClr val="bg1"/>
                </a:solidFill>
              </a:rPr>
              <a:t> primo del 2016 </a:t>
            </a:r>
            <a:r>
              <a:rPr lang="en-US" dirty="0" err="1" smtClean="0">
                <a:solidFill>
                  <a:schemeClr val="bg1"/>
                </a:solidFill>
              </a:rPr>
              <a:t>sono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stati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dedicati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alle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seguenti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attività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chemeClr val="bg1"/>
                </a:solidFill>
              </a:rPr>
              <a:t>Acceleratore</a:t>
            </a:r>
            <a:r>
              <a:rPr lang="en-US" dirty="0" smtClean="0">
                <a:solidFill>
                  <a:schemeClr val="bg1"/>
                </a:solidFill>
              </a:rPr>
              <a:t> LUNA 400 kV: </a:t>
            </a:r>
            <a:r>
              <a:rPr lang="en-US" dirty="0" err="1" smtClean="0">
                <a:solidFill>
                  <a:schemeClr val="bg1"/>
                </a:solidFill>
              </a:rPr>
              <a:t>Misura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della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sezione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d’urto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della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reazione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reazione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H(</a:t>
            </a:r>
            <a:r>
              <a:rPr lang="en-US" dirty="0" err="1">
                <a:solidFill>
                  <a:schemeClr val="bg1"/>
                </a:solidFill>
              </a:rPr>
              <a:t>p,</a:t>
            </a:r>
            <a:r>
              <a:rPr lang="en-US" dirty="0" err="1">
                <a:solidFill>
                  <a:schemeClr val="bg1"/>
                </a:solidFill>
                <a:latin typeface="Symbol" panose="05050102010706020507" pitchFamily="18" charset="2"/>
              </a:rPr>
              <a:t>g</a:t>
            </a:r>
            <a:r>
              <a:rPr lang="en-US" dirty="0">
                <a:solidFill>
                  <a:schemeClr val="bg1"/>
                </a:solidFill>
              </a:rPr>
              <a:t>)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He  </a:t>
            </a:r>
            <a:r>
              <a:rPr lang="en-US" dirty="0" err="1" smtClean="0">
                <a:solidFill>
                  <a:schemeClr val="bg1"/>
                </a:solidFill>
              </a:rPr>
              <a:t>utilizzando</a:t>
            </a:r>
            <a:r>
              <a:rPr lang="en-US" dirty="0" smtClean="0">
                <a:solidFill>
                  <a:schemeClr val="bg1"/>
                </a:solidFill>
              </a:rPr>
              <a:t> un </a:t>
            </a:r>
            <a:r>
              <a:rPr lang="en-US" dirty="0" err="1" smtClean="0">
                <a:solidFill>
                  <a:schemeClr val="bg1"/>
                </a:solidFill>
              </a:rPr>
              <a:t>rivelatore</a:t>
            </a:r>
            <a:r>
              <a:rPr lang="en-US" dirty="0" smtClean="0">
                <a:solidFill>
                  <a:schemeClr val="bg1"/>
                </a:solidFill>
              </a:rPr>
              <a:t> BGO ad </a:t>
            </a:r>
            <a:r>
              <a:rPr lang="en-US" dirty="0" err="1" smtClean="0">
                <a:solidFill>
                  <a:schemeClr val="bg1"/>
                </a:solidFill>
              </a:rPr>
              <a:t>alta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efficenza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  <a:r>
              <a:rPr lang="en-US" dirty="0" err="1" smtClean="0">
                <a:solidFill>
                  <a:schemeClr val="bg1"/>
                </a:solidFill>
              </a:rPr>
              <a:t>Progettazione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della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seconda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fase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della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misura</a:t>
            </a:r>
            <a:r>
              <a:rPr lang="en-US" dirty="0" smtClean="0">
                <a:solidFill>
                  <a:schemeClr val="bg1"/>
                </a:solidFill>
              </a:rPr>
              <a:t> da </a:t>
            </a:r>
            <a:r>
              <a:rPr lang="en-US" dirty="0" err="1" smtClean="0">
                <a:solidFill>
                  <a:schemeClr val="bg1"/>
                </a:solidFill>
              </a:rPr>
              <a:t>effettuarsi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nell’estate</a:t>
            </a:r>
            <a:r>
              <a:rPr lang="en-US" dirty="0" smtClean="0">
                <a:solidFill>
                  <a:schemeClr val="bg1"/>
                </a:solidFill>
              </a:rPr>
              <a:t> del 2016 con un </a:t>
            </a:r>
            <a:r>
              <a:rPr lang="en-US" dirty="0" err="1" smtClean="0">
                <a:solidFill>
                  <a:schemeClr val="bg1"/>
                </a:solidFill>
              </a:rPr>
              <a:t>rivelatore</a:t>
            </a:r>
            <a:r>
              <a:rPr lang="en-US" dirty="0" smtClean="0">
                <a:solidFill>
                  <a:schemeClr val="bg1"/>
                </a:solidFill>
              </a:rPr>
              <a:t> ad </a:t>
            </a:r>
            <a:r>
              <a:rPr lang="en-US" dirty="0" err="1" smtClean="0">
                <a:solidFill>
                  <a:schemeClr val="bg1"/>
                </a:solidFill>
              </a:rPr>
              <a:t>alta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risoluzione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energetica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HPGe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  <a:r>
              <a:rPr lang="en-US" dirty="0" err="1" smtClean="0">
                <a:solidFill>
                  <a:schemeClr val="bg1"/>
                </a:solidFill>
              </a:rPr>
              <a:t>Misura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della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sezione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d’urto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differenziale</a:t>
            </a:r>
            <a:r>
              <a:rPr lang="en-US" dirty="0" smtClean="0">
                <a:solidFill>
                  <a:schemeClr val="bg1"/>
                </a:solidFill>
              </a:rPr>
              <a:t> a </a:t>
            </a:r>
            <a:r>
              <a:rPr lang="en-US" dirty="0" err="1" smtClean="0">
                <a:solidFill>
                  <a:schemeClr val="bg1"/>
                </a:solidFill>
              </a:rPr>
              <a:t>bassa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energia</a:t>
            </a:r>
            <a:r>
              <a:rPr lang="en-US" dirty="0" smtClean="0">
                <a:solidFill>
                  <a:schemeClr val="bg1"/>
                </a:solidFill>
              </a:rPr>
              <a:t> (</a:t>
            </a:r>
            <a:r>
              <a:rPr lang="en-US" dirty="0" err="1" smtClean="0">
                <a:solidFill>
                  <a:schemeClr val="bg1"/>
                </a:solidFill>
              </a:rPr>
              <a:t>Trezzi</a:t>
            </a:r>
            <a:r>
              <a:rPr lang="en-US" dirty="0" smtClean="0">
                <a:solidFill>
                  <a:schemeClr val="bg1"/>
                </a:solidFill>
              </a:rPr>
              <a:t> coordinator)</a:t>
            </a:r>
          </a:p>
          <a:p>
            <a:pPr marL="285750" indent="-285750">
              <a:lnSpc>
                <a:spcPct val="50000"/>
              </a:lnSpc>
              <a:buFontTx/>
              <a:buChar char="-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chemeClr val="bg1"/>
                </a:solidFill>
              </a:rPr>
              <a:t>Progetto</a:t>
            </a:r>
            <a:r>
              <a:rPr lang="en-US" dirty="0" smtClean="0">
                <a:solidFill>
                  <a:schemeClr val="bg1"/>
                </a:solidFill>
              </a:rPr>
              <a:t> LUNA MV: </a:t>
            </a:r>
            <a:r>
              <a:rPr lang="en-US" dirty="0" err="1" smtClean="0">
                <a:solidFill>
                  <a:schemeClr val="bg1"/>
                </a:solidFill>
              </a:rPr>
              <a:t>simulazioni</a:t>
            </a:r>
            <a:r>
              <a:rPr lang="en-US" dirty="0" smtClean="0">
                <a:solidFill>
                  <a:schemeClr val="bg1"/>
                </a:solidFill>
              </a:rPr>
              <a:t> definitive per </a:t>
            </a:r>
            <a:r>
              <a:rPr lang="en-US" dirty="0" err="1" smtClean="0">
                <a:solidFill>
                  <a:schemeClr val="bg1"/>
                </a:solidFill>
              </a:rPr>
              <a:t>il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calcolo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dello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spessore</a:t>
            </a:r>
            <a:r>
              <a:rPr lang="en-US" dirty="0" smtClean="0">
                <a:solidFill>
                  <a:schemeClr val="bg1"/>
                </a:solidFill>
              </a:rPr>
              <a:t> e del </a:t>
            </a:r>
            <a:r>
              <a:rPr lang="en-US" dirty="0" err="1" smtClean="0">
                <a:solidFill>
                  <a:schemeClr val="bg1"/>
                </a:solidFill>
              </a:rPr>
              <a:t>materiale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ottimale</a:t>
            </a:r>
            <a:r>
              <a:rPr lang="en-US" dirty="0" smtClean="0">
                <a:solidFill>
                  <a:schemeClr val="bg1"/>
                </a:solidFill>
              </a:rPr>
              <a:t> per la </a:t>
            </a:r>
            <a:r>
              <a:rPr lang="en-US" dirty="0" err="1" smtClean="0">
                <a:solidFill>
                  <a:schemeClr val="bg1"/>
                </a:solidFill>
              </a:rPr>
              <a:t>schermatura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della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sala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sperimentale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che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ospiterà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l’acceleratore</a:t>
            </a:r>
            <a:r>
              <a:rPr lang="en-US" dirty="0" smtClean="0">
                <a:solidFill>
                  <a:schemeClr val="bg1"/>
                </a:solidFill>
              </a:rPr>
              <a:t> da 3,5 MV (</a:t>
            </a:r>
            <a:r>
              <a:rPr lang="en-US" dirty="0" err="1" smtClean="0">
                <a:solidFill>
                  <a:schemeClr val="bg1"/>
                </a:solidFill>
              </a:rPr>
              <a:t>Trezzi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responsabile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lnSpc>
                <a:spcPct val="50000"/>
              </a:lnSpc>
              <a:buFontTx/>
              <a:buChar char="-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chemeClr val="bg1"/>
                </a:solidFill>
              </a:rPr>
              <a:t>Aggiudicazione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definitiva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della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gara</a:t>
            </a:r>
            <a:r>
              <a:rPr lang="en-US" dirty="0" smtClean="0">
                <a:solidFill>
                  <a:schemeClr val="bg1"/>
                </a:solidFill>
              </a:rPr>
              <a:t> per </a:t>
            </a:r>
            <a:r>
              <a:rPr lang="en-US" dirty="0" err="1" smtClean="0">
                <a:solidFill>
                  <a:schemeClr val="bg1"/>
                </a:solidFill>
              </a:rPr>
              <a:t>l’acceleratore</a:t>
            </a:r>
            <a:r>
              <a:rPr lang="en-US" dirty="0" smtClean="0">
                <a:solidFill>
                  <a:schemeClr val="bg1"/>
                </a:solidFill>
              </a:rPr>
              <a:t> (</a:t>
            </a:r>
            <a:r>
              <a:rPr lang="en-US" dirty="0" err="1" smtClean="0">
                <a:solidFill>
                  <a:schemeClr val="bg1"/>
                </a:solidFill>
              </a:rPr>
              <a:t>Guglielmetti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membro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della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commissione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aggiudicataria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lnSpc>
                <a:spcPct val="50000"/>
              </a:lnSpc>
              <a:buFontTx/>
              <a:buChar char="-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chemeClr val="bg1"/>
                </a:solidFill>
              </a:rPr>
              <a:t>Stesura</a:t>
            </a:r>
            <a:r>
              <a:rPr lang="en-US" dirty="0" smtClean="0">
                <a:solidFill>
                  <a:schemeClr val="bg1"/>
                </a:solidFill>
              </a:rPr>
              <a:t> del </a:t>
            </a:r>
            <a:r>
              <a:rPr lang="en-US" dirty="0" err="1" smtClean="0">
                <a:solidFill>
                  <a:schemeClr val="bg1"/>
                </a:solidFill>
              </a:rPr>
              <a:t>programma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scientifico</a:t>
            </a:r>
            <a:r>
              <a:rPr lang="en-US" dirty="0" smtClean="0">
                <a:solidFill>
                  <a:schemeClr val="bg1"/>
                </a:solidFill>
              </a:rPr>
              <a:t> per </a:t>
            </a:r>
            <a:r>
              <a:rPr lang="en-US" dirty="0" err="1" smtClean="0">
                <a:solidFill>
                  <a:schemeClr val="bg1"/>
                </a:solidFill>
              </a:rPr>
              <a:t>l’acceleratore</a:t>
            </a:r>
            <a:r>
              <a:rPr lang="en-US" dirty="0" smtClean="0">
                <a:solidFill>
                  <a:schemeClr val="bg1"/>
                </a:solidFill>
              </a:rPr>
              <a:t> LUNA MV (</a:t>
            </a:r>
            <a:r>
              <a:rPr lang="en-US" dirty="0" err="1" smtClean="0">
                <a:solidFill>
                  <a:schemeClr val="bg1"/>
                </a:solidFill>
              </a:rPr>
              <a:t>Guglielmetti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responsabile</a:t>
            </a:r>
            <a:r>
              <a:rPr lang="en-US" dirty="0" smtClean="0">
                <a:solidFill>
                  <a:schemeClr val="bg1"/>
                </a:solidFill>
              </a:rPr>
              <a:t> per la </a:t>
            </a:r>
            <a:r>
              <a:rPr lang="en-US" dirty="0" err="1" smtClean="0">
                <a:solidFill>
                  <a:schemeClr val="bg1"/>
                </a:solidFill>
              </a:rPr>
              <a:t>reazione</a:t>
            </a:r>
            <a:r>
              <a:rPr lang="en-US" dirty="0" smtClean="0">
                <a:solidFill>
                  <a:schemeClr val="bg1"/>
                </a:solidFill>
              </a:rPr>
              <a:t> 12C+12C)</a:t>
            </a:r>
          </a:p>
          <a:p>
            <a:pPr marL="285750" indent="-285750">
              <a:lnSpc>
                <a:spcPct val="50000"/>
              </a:lnSpc>
              <a:buFontTx/>
              <a:buChar char="-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Alessandra </a:t>
            </a:r>
            <a:r>
              <a:rPr lang="en-US" dirty="0" err="1" smtClean="0">
                <a:solidFill>
                  <a:schemeClr val="bg1"/>
                </a:solidFill>
              </a:rPr>
              <a:t>Guglielmetti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membro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dell’Editorial</a:t>
            </a:r>
            <a:r>
              <a:rPr lang="en-US" dirty="0" smtClean="0">
                <a:solidFill>
                  <a:schemeClr val="bg1"/>
                </a:solidFill>
              </a:rPr>
              <a:t> Board </a:t>
            </a:r>
            <a:r>
              <a:rPr lang="en-US" dirty="0" err="1" smtClean="0">
                <a:solidFill>
                  <a:schemeClr val="bg1"/>
                </a:solidFill>
              </a:rPr>
              <a:t>della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collaborazione</a:t>
            </a: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50000"/>
              </a:lnSpc>
              <a:buFontTx/>
              <a:buChar char="-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Alessandra </a:t>
            </a:r>
            <a:r>
              <a:rPr lang="en-US" dirty="0" err="1" smtClean="0">
                <a:solidFill>
                  <a:schemeClr val="bg1"/>
                </a:solidFill>
              </a:rPr>
              <a:t>Guglielmetti</a:t>
            </a:r>
            <a:r>
              <a:rPr lang="en-US" dirty="0" smtClean="0">
                <a:solidFill>
                  <a:schemeClr val="bg1"/>
                </a:solidFill>
              </a:rPr>
              <a:t> e </a:t>
            </a:r>
            <a:r>
              <a:rPr lang="en-US" dirty="0" err="1" smtClean="0">
                <a:solidFill>
                  <a:schemeClr val="bg1"/>
                </a:solidFill>
              </a:rPr>
              <a:t>Davide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Trezzi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membri</a:t>
            </a:r>
            <a:r>
              <a:rPr lang="en-US" dirty="0" smtClean="0">
                <a:solidFill>
                  <a:schemeClr val="bg1"/>
                </a:solidFill>
              </a:rPr>
              <a:t> del </a:t>
            </a:r>
            <a:r>
              <a:rPr lang="en-US" dirty="0" err="1" smtClean="0">
                <a:solidFill>
                  <a:schemeClr val="bg1"/>
                </a:solidFill>
              </a:rPr>
              <a:t>comitato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organizzatore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dell’evento</a:t>
            </a:r>
            <a:r>
              <a:rPr lang="en-US" dirty="0" smtClean="0">
                <a:solidFill>
                  <a:schemeClr val="bg1"/>
                </a:solidFill>
              </a:rPr>
              <a:t> Silver Moon (The first and the next 25 years of Nuclear Astrophysics at LNGS) 1-2 </a:t>
            </a:r>
            <a:r>
              <a:rPr lang="en-US" dirty="0" err="1" smtClean="0">
                <a:solidFill>
                  <a:schemeClr val="bg1"/>
                </a:solidFill>
              </a:rPr>
              <a:t>Dicembre</a:t>
            </a:r>
            <a:r>
              <a:rPr lang="en-US" dirty="0" smtClean="0">
                <a:solidFill>
                  <a:schemeClr val="bg1"/>
                </a:solidFill>
              </a:rPr>
              <a:t> 2016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85517" y="527590"/>
            <a:ext cx="3148619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Esperimenti</a:t>
            </a:r>
            <a:r>
              <a:rPr lang="en-US" sz="3200" dirty="0" smtClean="0">
                <a:solidFill>
                  <a:schemeClr val="bg1"/>
                </a:solidFill>
              </a:rPr>
              <a:t> 2017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NEWCHIM</a:t>
            </a:r>
            <a:endParaRPr lang="en-US" sz="32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FAMU</a:t>
            </a:r>
            <a:endParaRPr lang="en-US" sz="3200" u="sng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u="sng" dirty="0" smtClean="0">
                <a:solidFill>
                  <a:schemeClr val="bg1"/>
                </a:solidFill>
              </a:rPr>
              <a:t>KAONNIS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LUNA3</a:t>
            </a:r>
          </a:p>
          <a:p>
            <a:pPr>
              <a:buFont typeface="Arial" pitchFamily="34" charset="0"/>
              <a:buChar char="•"/>
            </a:pPr>
            <a:endParaRPr lang="en-US" sz="32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GAMMA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AEGIS – QUPLAS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FOOT</a:t>
            </a:r>
          </a:p>
        </p:txBody>
      </p:sp>
      <p:sp>
        <p:nvSpPr>
          <p:cNvPr id="5" name="Rectangle 6"/>
          <p:cNvSpPr/>
          <p:nvPr/>
        </p:nvSpPr>
        <p:spPr>
          <a:xfrm>
            <a:off x="251520" y="527590"/>
            <a:ext cx="4176464" cy="55446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4127"/>
            <a:ext cx="8725421" cy="6587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12882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44624"/>
            <a:ext cx="864096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FF00"/>
                </a:solidFill>
              </a:rPr>
              <a:t>Richieste</a:t>
            </a:r>
            <a:r>
              <a:rPr lang="en-US" sz="4400" dirty="0" smtClean="0">
                <a:solidFill>
                  <a:srgbClr val="FFFF00"/>
                </a:solidFill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</a:rPr>
              <a:t>Servizi</a:t>
            </a:r>
            <a:r>
              <a:rPr lang="en-US" sz="4400" dirty="0" smtClean="0">
                <a:solidFill>
                  <a:srgbClr val="FFFF00"/>
                </a:solidFill>
              </a:rPr>
              <a:t> 2017</a:t>
            </a:r>
          </a:p>
          <a:p>
            <a:pPr algn="ctr"/>
            <a:endParaRPr lang="en-US" sz="3600" dirty="0" smtClean="0">
              <a:solidFill>
                <a:srgbClr val="FFFF00"/>
              </a:solidFill>
            </a:endParaRPr>
          </a:p>
          <a:p>
            <a:pPr algn="ctr"/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636939"/>
            <a:ext cx="8928992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FFFF00"/>
                </a:solidFill>
              </a:rPr>
              <a:t>Elettronica</a:t>
            </a:r>
            <a:endParaRPr lang="en-US" sz="4000" dirty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dirty="0" smtClean="0">
                <a:solidFill>
                  <a:srgbClr val="FFFF00"/>
                </a:solidFill>
              </a:rPr>
              <a:t>4 </a:t>
            </a:r>
            <a:r>
              <a:rPr lang="it-IT" dirty="0">
                <a:solidFill>
                  <a:srgbClr val="FFFF00"/>
                </a:solidFill>
              </a:rPr>
              <a:t>mesi/uomo </a:t>
            </a:r>
            <a:r>
              <a:rPr lang="it-IT" dirty="0" smtClean="0">
                <a:solidFill>
                  <a:srgbClr val="FFFF00"/>
                </a:solidFill>
              </a:rPr>
              <a:t>nella persona di Ciro Boiano per </a:t>
            </a:r>
            <a:r>
              <a:rPr lang="it-IT" dirty="0">
                <a:solidFill>
                  <a:srgbClr val="FFFF00"/>
                </a:solidFill>
              </a:rPr>
              <a:t>caratterizzazione preamplificatori VLSI, progetto e realizzazione </a:t>
            </a:r>
            <a:r>
              <a:rPr lang="it-IT" dirty="0" smtClean="0">
                <a:solidFill>
                  <a:srgbClr val="FFFF00"/>
                </a:solidFill>
              </a:rPr>
              <a:t>sistema di slow control a microcontrollore, </a:t>
            </a:r>
            <a:r>
              <a:rPr lang="it-IT" dirty="0">
                <a:solidFill>
                  <a:srgbClr val="FFFF00"/>
                </a:solidFill>
              </a:rPr>
              <a:t>schede di alimentazione PA, </a:t>
            </a:r>
            <a:r>
              <a:rPr lang="it-IT" dirty="0" smtClean="0">
                <a:solidFill>
                  <a:srgbClr val="FFFF00"/>
                </a:solidFill>
              </a:rPr>
              <a:t>etc…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it-IT" dirty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dirty="0" smtClean="0">
                <a:solidFill>
                  <a:srgbClr val="FFFF00"/>
                </a:solidFill>
              </a:rPr>
              <a:t>bonding ASIC elettronica di frontend su PCB. E’ in corso la valutazione del tempo necessario con il responsabile del servizio. Il lavoro finale prevede il bonding di circa </a:t>
            </a:r>
            <a:r>
              <a:rPr lang="it-IT" dirty="0">
                <a:solidFill>
                  <a:srgbClr val="FFFF00"/>
                </a:solidFill>
              </a:rPr>
              <a:t>24 </a:t>
            </a:r>
            <a:r>
              <a:rPr lang="it-IT" dirty="0" smtClean="0">
                <a:solidFill>
                  <a:srgbClr val="FFFF00"/>
                </a:solidFill>
              </a:rPr>
              <a:t>PCB per </a:t>
            </a:r>
            <a:r>
              <a:rPr lang="it-IT" dirty="0">
                <a:solidFill>
                  <a:srgbClr val="FFFF00"/>
                </a:solidFill>
              </a:rPr>
              <a:t>i telescopi piu' almeno 6 spare di backup. Ogni PCB alloggia 2 ASIC, per un totale di 60 ASIC da bondare  e ciascuno di essi necessita di circa </a:t>
            </a:r>
            <a:r>
              <a:rPr lang="it-IT" dirty="0" smtClean="0">
                <a:solidFill>
                  <a:srgbClr val="FFFF00"/>
                </a:solidFill>
              </a:rPr>
              <a:t>100-120 bonding.</a:t>
            </a:r>
            <a:endParaRPr lang="it-IT" dirty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dirty="0">
              <a:solidFill>
                <a:srgbClr val="FFFF00"/>
              </a:solidFill>
            </a:endParaRPr>
          </a:p>
          <a:p>
            <a:pPr algn="ctr"/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Officina</a:t>
            </a:r>
            <a:endParaRPr lang="en-US" sz="4000" dirty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dirty="0" smtClean="0">
                <a:solidFill>
                  <a:srgbClr val="FFFF00"/>
                </a:solidFill>
              </a:rPr>
              <a:t>0.5 </a:t>
            </a:r>
            <a:r>
              <a:rPr lang="it-IT" dirty="0">
                <a:solidFill>
                  <a:srgbClr val="FFFF00"/>
                </a:solidFill>
              </a:rPr>
              <a:t>mese/uomo per lavorazioni meccaniche per supporti rivelatori, elettronica di front-end sia per caratterizzazioni in laboratorio che su fascio, supporti meccanici funzionali al montaggio dei telescopi. </a:t>
            </a:r>
            <a:endParaRPr lang="it-IT" dirty="0" smtClean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it-IT" dirty="0" smtClean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dirty="0" smtClean="0">
                <a:solidFill>
                  <a:srgbClr val="FFFF00"/>
                </a:solidFill>
              </a:rPr>
              <a:t>1 mese/uomo per produzione enclosure chip elettronica di frontend per montaggio finale e scatole per il trasporto carrier ASIC montati e bondati</a:t>
            </a:r>
            <a:endParaRPr lang="it-IT" dirty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it-IT" dirty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dirty="0">
                <a:solidFill>
                  <a:srgbClr val="FFFF00"/>
                </a:solidFill>
              </a:rPr>
              <a:t>Non </a:t>
            </a:r>
            <a:r>
              <a:rPr lang="it-IT" dirty="0" smtClean="0">
                <a:solidFill>
                  <a:srgbClr val="FFFF00"/>
                </a:solidFill>
              </a:rPr>
              <a:t>sono previste al momento richieste </a:t>
            </a:r>
            <a:r>
              <a:rPr lang="it-IT" dirty="0">
                <a:solidFill>
                  <a:srgbClr val="FFFF00"/>
                </a:solidFill>
              </a:rPr>
              <a:t>per servizio progettazione.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88640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FF00"/>
                </a:solidFill>
              </a:rPr>
              <a:t>Gruppo</a:t>
            </a:r>
            <a:r>
              <a:rPr lang="en-US" sz="4400" dirty="0" smtClean="0">
                <a:solidFill>
                  <a:srgbClr val="FFFF00"/>
                </a:solidFill>
              </a:rPr>
              <a:t> III: </a:t>
            </a:r>
            <a:r>
              <a:rPr lang="en-US" sz="4400" dirty="0" err="1" smtClean="0">
                <a:solidFill>
                  <a:srgbClr val="FFFF00"/>
                </a:solidFill>
              </a:rPr>
              <a:t>Richieste</a:t>
            </a:r>
            <a:r>
              <a:rPr lang="en-US" sz="4400" dirty="0" smtClean="0">
                <a:solidFill>
                  <a:srgbClr val="FFFF00"/>
                </a:solidFill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</a:rPr>
              <a:t>ed</a:t>
            </a:r>
            <a:r>
              <a:rPr lang="en-US" sz="4400" dirty="0" smtClean="0">
                <a:solidFill>
                  <a:srgbClr val="FFFF00"/>
                </a:solidFill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</a:rPr>
              <a:t>Assegnazioni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196752"/>
            <a:ext cx="62674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892252"/>
            <a:ext cx="481012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7"/>
          <p:cNvSpPr/>
          <p:nvPr/>
        </p:nvSpPr>
        <p:spPr>
          <a:xfrm>
            <a:off x="6948264" y="3429000"/>
            <a:ext cx="1008112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6300192" y="6093296"/>
            <a:ext cx="1008112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0"/>
          <p:cNvSpPr/>
          <p:nvPr/>
        </p:nvSpPr>
        <p:spPr>
          <a:xfrm>
            <a:off x="323216" y="5982079"/>
            <a:ext cx="4071083" cy="523230"/>
          </a:xfrm>
          <a:prstGeom prst="rect">
            <a:avLst/>
          </a:prstGeom>
        </p:spPr>
        <p:txBody>
          <a:bodyPr wrap="square" lIns="91449" tIns="45725" rIns="91449" bIns="45725">
            <a:spAutoFit/>
          </a:bodyPr>
          <a:lstStyle/>
          <a:p>
            <a:r>
              <a:rPr lang="en-US" sz="1400" baseline="30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55</a:t>
            </a:r>
            <a:r>
              <a:rPr lang="en-US" sz="14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Fe </a:t>
            </a:r>
            <a:r>
              <a:rPr 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source spectra with </a:t>
            </a:r>
            <a:r>
              <a:rPr lang="en-US" sz="14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10mm</a:t>
            </a:r>
            <a:r>
              <a:rPr lang="en-US" sz="1400" baseline="30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2</a:t>
            </a:r>
            <a:r>
              <a:rPr lang="en-US" sz="14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SDD at </a:t>
            </a:r>
            <a:r>
              <a:rPr lang="en-US" sz="14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-35 </a:t>
            </a:r>
            <a:r>
              <a:rPr 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°C coupled with SFERA (4</a:t>
            </a:r>
            <a:r>
              <a:rPr lang="en-US" sz="14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µs </a:t>
            </a:r>
            <a:r>
              <a:rPr lang="en-US"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peaking </a:t>
            </a:r>
            <a:r>
              <a:rPr lang="en-US" sz="14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time)</a:t>
            </a:r>
            <a:r>
              <a:rPr 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13" name="Titolo 1"/>
          <p:cNvSpPr>
            <a:spLocks noGrp="1"/>
          </p:cNvSpPr>
          <p:nvPr>
            <p:ph type="title"/>
          </p:nvPr>
        </p:nvSpPr>
        <p:spPr>
          <a:xfrm>
            <a:off x="179512" y="152893"/>
            <a:ext cx="8784976" cy="564893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Experimental results of ASIC SFERA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251" y="2972398"/>
            <a:ext cx="3634995" cy="2592644"/>
          </a:xfrm>
          <a:prstGeom prst="rect">
            <a:avLst/>
          </a:prstGeom>
        </p:spPr>
      </p:pic>
      <p:sp>
        <p:nvSpPr>
          <p:cNvPr id="15" name="Rectangle 60"/>
          <p:cNvSpPr/>
          <p:nvPr/>
        </p:nvSpPr>
        <p:spPr>
          <a:xfrm>
            <a:off x="5041448" y="5642654"/>
            <a:ext cx="3970232" cy="738674"/>
          </a:xfrm>
          <a:prstGeom prst="rect">
            <a:avLst/>
          </a:prstGeom>
        </p:spPr>
        <p:txBody>
          <a:bodyPr wrap="square" lIns="91449" tIns="45725" rIns="91449" bIns="45725">
            <a:spAutoFit/>
          </a:bodyPr>
          <a:lstStyle/>
          <a:p>
            <a:r>
              <a:rPr lang="en-US" sz="1400" baseline="30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55</a:t>
            </a:r>
            <a:r>
              <a:rPr lang="en-US" sz="14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Fe </a:t>
            </a:r>
            <a:r>
              <a:rPr 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source spectra with </a:t>
            </a:r>
            <a:r>
              <a:rPr lang="en-US" sz="14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3x3 SDD array (8x8mm</a:t>
            </a:r>
            <a:r>
              <a:rPr lang="en-US" sz="1400" baseline="30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2</a:t>
            </a:r>
            <a:r>
              <a:rPr lang="en-US" sz="14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area single unit) </a:t>
            </a:r>
            <a:r>
              <a:rPr 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at </a:t>
            </a:r>
            <a:r>
              <a:rPr lang="en-US" sz="14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-35 </a:t>
            </a:r>
            <a:r>
              <a:rPr 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°</a:t>
            </a:r>
            <a:r>
              <a:rPr lang="en-US" sz="14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C (</a:t>
            </a:r>
            <a:r>
              <a:rPr 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4</a:t>
            </a:r>
            <a:r>
              <a:rPr lang="en-US" sz="14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µs </a:t>
            </a:r>
            <a:r>
              <a:rPr lang="en-US"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peaking </a:t>
            </a:r>
            <a:r>
              <a:rPr lang="en-US" sz="14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time)</a:t>
            </a:r>
            <a:r>
              <a:rPr 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18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63" y="3718238"/>
            <a:ext cx="4347475" cy="2231042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476" y="908720"/>
            <a:ext cx="3207670" cy="16058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reccia in giù 1"/>
          <p:cNvSpPr/>
          <p:nvPr/>
        </p:nvSpPr>
        <p:spPr>
          <a:xfrm>
            <a:off x="6760288" y="2708920"/>
            <a:ext cx="190919" cy="15072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358758" y="4266594"/>
            <a:ext cx="2357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among</a:t>
            </a:r>
            <a:r>
              <a:rPr lang="it-IT" sz="1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best </a:t>
            </a:r>
            <a:r>
              <a:rPr lang="it-IT" sz="1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results</a:t>
            </a:r>
            <a:r>
              <a:rPr lang="it-IT" sz="1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1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ever</a:t>
            </a:r>
            <a:r>
              <a:rPr lang="it-IT" sz="1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for </a:t>
            </a:r>
            <a:r>
              <a:rPr lang="it-IT" sz="1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SDDs</a:t>
            </a:r>
            <a:endParaRPr lang="it-IT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Ovale 3"/>
          <p:cNvSpPr/>
          <p:nvPr/>
        </p:nvSpPr>
        <p:spPr bwMode="auto">
          <a:xfrm>
            <a:off x="2123727" y="4574371"/>
            <a:ext cx="720080" cy="36004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3600" b="1" smtClean="0">
              <a:solidFill>
                <a:srgbClr val="003F6E"/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7" y="798548"/>
            <a:ext cx="4755520" cy="227041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79512" y="2996952"/>
            <a:ext cx="442798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 err="1">
                <a:latin typeface="Comic Sans MS" panose="030F0702030302020204" pitchFamily="66" charset="0"/>
                <a:cs typeface="Calibri" panose="020F0502020204030204" pitchFamily="34" charset="0"/>
              </a:rPr>
              <a:t>F.Schembari</a:t>
            </a:r>
            <a:r>
              <a:rPr lang="it-IT" sz="1100" dirty="0">
                <a:latin typeface="Comic Sans MS" panose="030F0702030302020204" pitchFamily="66" charset="0"/>
                <a:cs typeface="Calibri" panose="020F0502020204030204" pitchFamily="34" charset="0"/>
              </a:rPr>
              <a:t>, </a:t>
            </a:r>
            <a:r>
              <a:rPr lang="it-IT" sz="1100" dirty="0" err="1">
                <a:latin typeface="Comic Sans MS" panose="030F0702030302020204" pitchFamily="66" charset="0"/>
                <a:cs typeface="Calibri" panose="020F0502020204030204" pitchFamily="34" charset="0"/>
              </a:rPr>
              <a:t>R.Quaglia</a:t>
            </a:r>
            <a:r>
              <a:rPr lang="it-IT" sz="1100" dirty="0">
                <a:latin typeface="Comic Sans MS" panose="030F0702030302020204" pitchFamily="66" charset="0"/>
                <a:cs typeface="Calibri" panose="020F0502020204030204" pitchFamily="34" charset="0"/>
              </a:rPr>
              <a:t>, </a:t>
            </a:r>
            <a:r>
              <a:rPr lang="it-IT" sz="1100" dirty="0" err="1">
                <a:latin typeface="Comic Sans MS" panose="030F0702030302020204" pitchFamily="66" charset="0"/>
                <a:cs typeface="Calibri" panose="020F0502020204030204" pitchFamily="34" charset="0"/>
              </a:rPr>
              <a:t>G.Bellotti</a:t>
            </a:r>
            <a:r>
              <a:rPr lang="it-IT" sz="1100" dirty="0">
                <a:latin typeface="Comic Sans MS" panose="030F0702030302020204" pitchFamily="66" charset="0"/>
                <a:cs typeface="Calibri" panose="020F0502020204030204" pitchFamily="34" charset="0"/>
              </a:rPr>
              <a:t>, </a:t>
            </a:r>
            <a:r>
              <a:rPr lang="it-IT" sz="1100" dirty="0" err="1">
                <a:latin typeface="Comic Sans MS" panose="030F0702030302020204" pitchFamily="66" charset="0"/>
                <a:cs typeface="Calibri" panose="020F0502020204030204" pitchFamily="34" charset="0"/>
              </a:rPr>
              <a:t>C.Fiorini</a:t>
            </a:r>
            <a:r>
              <a:rPr lang="it-IT" sz="1100" dirty="0">
                <a:latin typeface="Comic Sans MS" panose="030F0702030302020204" pitchFamily="66" charset="0"/>
                <a:cs typeface="Calibri" panose="020F0502020204030204" pitchFamily="34" charset="0"/>
              </a:rPr>
              <a:t>, "SFERA: An </a:t>
            </a:r>
            <a:r>
              <a:rPr lang="it-IT" sz="1100" dirty="0" err="1">
                <a:latin typeface="Comic Sans MS" panose="030F0702030302020204" pitchFamily="66" charset="0"/>
                <a:cs typeface="Calibri" panose="020F0502020204030204" pitchFamily="34" charset="0"/>
              </a:rPr>
              <a:t>Integrated</a:t>
            </a:r>
            <a:r>
              <a:rPr lang="it-IT" sz="1100" dirty="0">
                <a:latin typeface="Comic Sans MS" panose="030F0702030302020204" pitchFamily="66" charset="0"/>
                <a:cs typeface="Calibri" panose="020F0502020204030204" pitchFamily="34" charset="0"/>
              </a:rPr>
              <a:t> Circuit for the </a:t>
            </a:r>
            <a:r>
              <a:rPr lang="it-IT" sz="1100" dirty="0" err="1">
                <a:latin typeface="Comic Sans MS" panose="030F0702030302020204" pitchFamily="66" charset="0"/>
                <a:cs typeface="Calibri" panose="020F0502020204030204" pitchFamily="34" charset="0"/>
              </a:rPr>
              <a:t>Readout</a:t>
            </a:r>
            <a:r>
              <a:rPr lang="it-IT" sz="1100" dirty="0">
                <a:latin typeface="Comic Sans MS" panose="030F0702030302020204" pitchFamily="66" charset="0"/>
                <a:cs typeface="Calibri" panose="020F0502020204030204" pitchFamily="34" charset="0"/>
              </a:rPr>
              <a:t> of X and \gamma -</a:t>
            </a:r>
            <a:r>
              <a:rPr lang="it-IT" sz="1100" dirty="0" err="1">
                <a:latin typeface="Comic Sans MS" panose="030F0702030302020204" pitchFamily="66" charset="0"/>
                <a:cs typeface="Calibri" panose="020F0502020204030204" pitchFamily="34" charset="0"/>
              </a:rPr>
              <a:t>Ray</a:t>
            </a:r>
            <a:r>
              <a:rPr lang="it-IT" sz="1100" dirty="0">
                <a:latin typeface="Comic Sans MS" panose="030F0702030302020204" pitchFamily="66" charset="0"/>
                <a:cs typeface="Calibri" panose="020F0502020204030204" pitchFamily="34" charset="0"/>
              </a:rPr>
              <a:t> Detectors", IEEE TNS, 2016, Vol.63, pp.1797-1807.</a:t>
            </a:r>
          </a:p>
        </p:txBody>
      </p:sp>
    </p:spTree>
    <p:extLst>
      <p:ext uri="{BB962C8B-B14F-4D97-AF65-F5344CB8AC3E}">
        <p14:creationId xmlns="" xmlns:p14="http://schemas.microsoft.com/office/powerpoint/2010/main" val="329606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88640"/>
            <a:ext cx="864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FF00"/>
                </a:solidFill>
              </a:rPr>
              <a:t>Gruppo</a:t>
            </a:r>
            <a:r>
              <a:rPr lang="en-US" sz="4400" dirty="0" smtClean="0">
                <a:solidFill>
                  <a:srgbClr val="FFFF00"/>
                </a:solidFill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</a:rPr>
              <a:t>Terzo</a:t>
            </a:r>
            <a:r>
              <a:rPr lang="en-US" sz="4400" dirty="0" smtClean="0">
                <a:solidFill>
                  <a:srgbClr val="FFFF00"/>
                </a:solidFill>
              </a:rPr>
              <a:t>: </a:t>
            </a:r>
            <a:r>
              <a:rPr lang="en-US" sz="4400" dirty="0" err="1" smtClean="0">
                <a:solidFill>
                  <a:srgbClr val="FFFF00"/>
                </a:solidFill>
              </a:rPr>
              <a:t>Richieste</a:t>
            </a:r>
            <a:r>
              <a:rPr lang="en-US" sz="4400" dirty="0" smtClean="0">
                <a:solidFill>
                  <a:srgbClr val="FFFF00"/>
                </a:solidFill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</a:rPr>
              <a:t>Servizi</a:t>
            </a:r>
            <a:endParaRPr lang="en-US" sz="4400" dirty="0" smtClean="0">
              <a:solidFill>
                <a:srgbClr val="FFFF00"/>
              </a:solidFill>
            </a:endParaRPr>
          </a:p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- In </a:t>
            </a:r>
            <a:r>
              <a:rPr lang="en-US" sz="3600" dirty="0" err="1" smtClean="0">
                <a:solidFill>
                  <a:srgbClr val="FFFF00"/>
                </a:solidFill>
              </a:rPr>
              <a:t>mesi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uomo</a:t>
            </a:r>
            <a:r>
              <a:rPr lang="en-US" sz="3600" dirty="0" smtClean="0">
                <a:solidFill>
                  <a:srgbClr val="FFFF00"/>
                </a:solidFill>
              </a:rPr>
              <a:t> -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23528" y="4293096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Le richiesta sono in linea con Il passato (in questa ottica sono stati presi gli impegni con le varie collaborazioni).</a:t>
            </a:r>
          </a:p>
          <a:p>
            <a:endParaRPr lang="it-IT" dirty="0" smtClean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44824"/>
            <a:ext cx="7668344" cy="213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8111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88640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</a:rPr>
              <a:t>Richieste</a:t>
            </a:r>
            <a:r>
              <a:rPr lang="en-US" sz="3200" dirty="0" smtClean="0">
                <a:solidFill>
                  <a:srgbClr val="FFFF00"/>
                </a:solidFill>
              </a:rPr>
              <a:t>  </a:t>
            </a:r>
            <a:r>
              <a:rPr lang="en-US" sz="3200" dirty="0" err="1" smtClean="0">
                <a:solidFill>
                  <a:srgbClr val="FFFF00"/>
                </a:solidFill>
              </a:rPr>
              <a:t>Servizi</a:t>
            </a:r>
            <a:r>
              <a:rPr lang="en-US" sz="3200" dirty="0" smtClean="0">
                <a:solidFill>
                  <a:srgbClr val="FFFF00"/>
                </a:solidFill>
              </a:rPr>
              <a:t>  </a:t>
            </a:r>
            <a:r>
              <a:rPr lang="en-US" sz="3200" dirty="0" err="1" smtClean="0">
                <a:solidFill>
                  <a:srgbClr val="FFFF00"/>
                </a:solidFill>
              </a:rPr>
              <a:t>Officina</a:t>
            </a:r>
            <a:r>
              <a:rPr lang="en-US" sz="3200" dirty="0" smtClean="0">
                <a:solidFill>
                  <a:srgbClr val="FFFF00"/>
                </a:solidFill>
              </a:rPr>
              <a:t> 2017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95536" y="1196752"/>
            <a:ext cx="677794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 18 mesi uomo per sigla GAMMA</a:t>
            </a:r>
          </a:p>
          <a:p>
            <a:pPr lvl="1">
              <a:buFont typeface="Arial" pitchFamily="34" charset="0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 porta target Galileo</a:t>
            </a:r>
          </a:p>
          <a:p>
            <a:pPr lvl="1">
              <a:buFont typeface="Arial" pitchFamily="34" charset="0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 Beta </a:t>
            </a:r>
            <a:r>
              <a:rPr lang="it-IT" dirty="0" err="1" smtClean="0">
                <a:solidFill>
                  <a:schemeClr val="bg1"/>
                </a:solidFill>
              </a:rPr>
              <a:t>decay</a:t>
            </a:r>
            <a:r>
              <a:rPr lang="it-IT" dirty="0" smtClean="0">
                <a:solidFill>
                  <a:schemeClr val="bg1"/>
                </a:solidFill>
              </a:rPr>
              <a:t> station</a:t>
            </a:r>
          </a:p>
          <a:p>
            <a:pPr lvl="1">
              <a:buFont typeface="Arial" pitchFamily="34" charset="0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Housing</a:t>
            </a:r>
            <a:r>
              <a:rPr lang="it-IT" dirty="0" smtClean="0">
                <a:solidFill>
                  <a:schemeClr val="bg1"/>
                </a:solidFill>
              </a:rPr>
              <a:t> e supporto scintillatori e supporto alla sperimentazione</a:t>
            </a:r>
          </a:p>
          <a:p>
            <a:pPr lvl="1">
              <a:buFont typeface="Arial" pitchFamily="34" charset="0"/>
              <a:buChar char="•"/>
            </a:pPr>
            <a:endParaRPr lang="it-IT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 1.5 mesi uomo per sigla </a:t>
            </a:r>
            <a:r>
              <a:rPr lang="it-IT" dirty="0" err="1" smtClean="0">
                <a:solidFill>
                  <a:schemeClr val="bg1"/>
                </a:solidFill>
              </a:rPr>
              <a:t>NewChim</a:t>
            </a:r>
            <a:endParaRPr lang="it-IT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 Nessuna richiesta da LUNA3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 Nessuna richiesta da FOOT</a:t>
            </a:r>
          </a:p>
          <a:p>
            <a:pPr>
              <a:buFont typeface="Arial" pitchFamily="34" charset="0"/>
              <a:buChar char="•"/>
            </a:pPr>
            <a:endParaRPr lang="it-IT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 1 mese uomo per KAONNIS – supporto e uso stampante 3D</a:t>
            </a:r>
          </a:p>
          <a:p>
            <a:pPr>
              <a:buFont typeface="Arial" pitchFamily="34" charset="0"/>
              <a:buChar char="•"/>
            </a:pPr>
            <a:endParaRPr lang="it-IT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 Circa 0.5 mesi uomo per AEGIS</a:t>
            </a:r>
          </a:p>
          <a:p>
            <a:pPr>
              <a:buFont typeface="Arial" pitchFamily="34" charset="0"/>
              <a:buChar char="•"/>
            </a:pPr>
            <a:endParaRPr lang="it-IT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 Totale 21 mesi Uomo</a:t>
            </a:r>
          </a:p>
          <a:p>
            <a:pPr>
              <a:buFont typeface="Arial" pitchFamily="34" charset="0"/>
              <a:buChar char="•"/>
            </a:pPr>
            <a:endParaRPr lang="it-IT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 Tabella </a:t>
            </a:r>
            <a:r>
              <a:rPr lang="it-IT" dirty="0" err="1" smtClean="0">
                <a:solidFill>
                  <a:schemeClr val="bg1"/>
                </a:solidFill>
              </a:rPr>
              <a:t>S.Coelli</a:t>
            </a:r>
            <a:r>
              <a:rPr lang="it-IT" dirty="0" smtClean="0">
                <a:solidFill>
                  <a:schemeClr val="bg1"/>
                </a:solidFill>
              </a:rPr>
              <a:t>  (7/</a:t>
            </a:r>
            <a:r>
              <a:rPr lang="it-IT" dirty="0" err="1" smtClean="0">
                <a:solidFill>
                  <a:schemeClr val="bg1"/>
                </a:solidFill>
              </a:rPr>
              <a:t>7</a:t>
            </a:r>
            <a:r>
              <a:rPr lang="it-IT" dirty="0" smtClean="0">
                <a:solidFill>
                  <a:schemeClr val="bg1"/>
                </a:solidFill>
              </a:rPr>
              <a:t>/2016)  </a:t>
            </a:r>
            <a:r>
              <a:rPr lang="it-IT" dirty="0" smtClean="0">
                <a:solidFill>
                  <a:schemeClr val="bg1"/>
                </a:solidFill>
                <a:sym typeface="Symbol"/>
              </a:rPr>
              <a:t> </a:t>
            </a:r>
            <a:r>
              <a:rPr lang="it-IT" dirty="0" smtClean="0">
                <a:solidFill>
                  <a:schemeClr val="bg1"/>
                </a:solidFill>
              </a:rPr>
              <a:t>19.5 Mesi Uomo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7775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79512" y="332656"/>
            <a:ext cx="8784976" cy="5287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Realizzazione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della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camera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alloggiamento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del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nastro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per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</a:rPr>
              <a:t>b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-decay Tape Station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Progettazione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camera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scattering per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</a:rPr>
              <a:t>b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-decay Tape Station @SPES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Progettazione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realizzazione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stazione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per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A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vvolgimento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del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nastro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40" t="1549" r="3159" b="4166"/>
          <a:stretch/>
        </p:blipFill>
        <p:spPr>
          <a:xfrm>
            <a:off x="5148064" y="1844824"/>
            <a:ext cx="2779683" cy="2063959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013176"/>
            <a:ext cx="2002642" cy="1168208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79834"/>
            <a:ext cx="4276436" cy="3025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88640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</a:rPr>
              <a:t>Richieste</a:t>
            </a:r>
            <a:r>
              <a:rPr lang="en-US" sz="3200" dirty="0" smtClean="0">
                <a:solidFill>
                  <a:srgbClr val="FFFF00"/>
                </a:solidFill>
              </a:rPr>
              <a:t>  </a:t>
            </a:r>
            <a:r>
              <a:rPr lang="en-US" sz="3200" dirty="0" err="1" smtClean="0">
                <a:solidFill>
                  <a:srgbClr val="FFFF00"/>
                </a:solidFill>
              </a:rPr>
              <a:t>Servizi</a:t>
            </a:r>
            <a:r>
              <a:rPr lang="en-US" sz="3200" dirty="0" smtClean="0">
                <a:solidFill>
                  <a:srgbClr val="FFFF00"/>
                </a:solidFill>
              </a:rPr>
              <a:t>  </a:t>
            </a:r>
            <a:r>
              <a:rPr lang="en-US" sz="3200" dirty="0" err="1" smtClean="0">
                <a:solidFill>
                  <a:srgbClr val="FFFF00"/>
                </a:solidFill>
              </a:rPr>
              <a:t>Elettronica</a:t>
            </a:r>
            <a:r>
              <a:rPr lang="en-US" sz="3200" dirty="0" smtClean="0">
                <a:solidFill>
                  <a:srgbClr val="FFFF00"/>
                </a:solidFill>
              </a:rPr>
              <a:t> 2017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79512" y="980728"/>
            <a:ext cx="87129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it-IT" dirty="0" smtClean="0">
                <a:solidFill>
                  <a:schemeClr val="bg1"/>
                </a:solidFill>
              </a:rPr>
              <a:t>4 Mesi Uomo per NEWCHIM - nella persona di Ciro </a:t>
            </a:r>
            <a:r>
              <a:rPr lang="it-IT" dirty="0" err="1" smtClean="0">
                <a:solidFill>
                  <a:schemeClr val="bg1"/>
                </a:solidFill>
              </a:rPr>
              <a:t>Boiano</a:t>
            </a:r>
            <a:r>
              <a:rPr lang="it-IT" dirty="0" smtClean="0">
                <a:solidFill>
                  <a:schemeClr val="bg1"/>
                </a:solidFill>
              </a:rPr>
              <a:t> per caratterizzazione preamplificatori VLSI, progetto e realizzazione sistema di slow </a:t>
            </a:r>
            <a:r>
              <a:rPr lang="it-IT" dirty="0" err="1" smtClean="0">
                <a:solidFill>
                  <a:schemeClr val="bg1"/>
                </a:solidFill>
              </a:rPr>
              <a:t>control</a:t>
            </a:r>
            <a:r>
              <a:rPr lang="it-IT" dirty="0" smtClean="0">
                <a:solidFill>
                  <a:schemeClr val="bg1"/>
                </a:solidFill>
              </a:rPr>
              <a:t> a microcontrollore, schede di alimentazione PA, </a:t>
            </a:r>
            <a:r>
              <a:rPr lang="it-IT" dirty="0" err="1" smtClean="0">
                <a:solidFill>
                  <a:schemeClr val="bg1"/>
                </a:solidFill>
              </a:rPr>
              <a:t>etc…</a:t>
            </a:r>
            <a:endParaRPr lang="it-IT" dirty="0" smtClean="0">
              <a:solidFill>
                <a:schemeClr val="bg1"/>
              </a:solidFill>
            </a:endParaRPr>
          </a:p>
          <a:p>
            <a:pPr marL="342900" indent="-342900"/>
            <a:endParaRPr lang="it-IT" dirty="0" smtClean="0">
              <a:solidFill>
                <a:schemeClr val="bg1"/>
              </a:solidFill>
            </a:endParaRPr>
          </a:p>
          <a:p>
            <a:pPr marL="342900" indent="-342900"/>
            <a:r>
              <a:rPr lang="it-IT" dirty="0" smtClean="0">
                <a:solidFill>
                  <a:schemeClr val="bg1"/>
                </a:solidFill>
              </a:rPr>
              <a:t>3 Mesi Uomo (stimati da Mauro Citterio) per l’attività di </a:t>
            </a:r>
            <a:r>
              <a:rPr lang="it-IT" dirty="0" err="1" smtClean="0">
                <a:solidFill>
                  <a:schemeClr val="bg1"/>
                </a:solidFill>
              </a:rPr>
              <a:t>conding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</a:p>
          <a:p>
            <a:pPr marL="342900" indent="-342900"/>
            <a:endParaRPr lang="it-IT" dirty="0" smtClean="0">
              <a:solidFill>
                <a:schemeClr val="bg1"/>
              </a:solidFill>
            </a:endParaRPr>
          </a:p>
          <a:p>
            <a:pPr marL="342900" indent="-342900"/>
            <a:r>
              <a:rPr lang="it-IT" dirty="0" smtClean="0">
                <a:solidFill>
                  <a:schemeClr val="bg1"/>
                </a:solidFill>
              </a:rPr>
              <a:t>7 Mesi Uomo per GAMMA </a:t>
            </a:r>
          </a:p>
          <a:p>
            <a:pPr marL="342900" indent="-342900"/>
            <a:r>
              <a:rPr lang="it-IT" dirty="0" smtClean="0">
                <a:solidFill>
                  <a:schemeClr val="bg1"/>
                </a:solidFill>
              </a:rPr>
              <a:t>- nella persona di Ciro </a:t>
            </a:r>
            <a:r>
              <a:rPr lang="it-IT" dirty="0" err="1" smtClean="0">
                <a:solidFill>
                  <a:schemeClr val="bg1"/>
                </a:solidFill>
              </a:rPr>
              <a:t>Boiano</a:t>
            </a:r>
            <a:r>
              <a:rPr lang="it-IT" dirty="0" smtClean="0">
                <a:solidFill>
                  <a:schemeClr val="bg1"/>
                </a:solidFill>
              </a:rPr>
              <a:t> per lo sviluppo di elettronica per un target attivo </a:t>
            </a:r>
          </a:p>
          <a:p>
            <a:pPr marL="342900" indent="-342900"/>
            <a:r>
              <a:rPr lang="it-IT" dirty="0" smtClean="0">
                <a:solidFill>
                  <a:schemeClr val="bg1"/>
                </a:solidFill>
              </a:rPr>
              <a:t>- nella persona di Ciro </a:t>
            </a:r>
            <a:r>
              <a:rPr lang="it-IT" dirty="0" err="1" smtClean="0">
                <a:solidFill>
                  <a:schemeClr val="bg1"/>
                </a:solidFill>
              </a:rPr>
              <a:t>Boiano</a:t>
            </a:r>
            <a:r>
              <a:rPr lang="it-IT" dirty="0" smtClean="0">
                <a:solidFill>
                  <a:schemeClr val="bg1"/>
                </a:solidFill>
              </a:rPr>
              <a:t> per il completamento della modulistica BAF-PRO, LABR-PRO, </a:t>
            </a:r>
            <a:r>
              <a:rPr lang="it-IT" dirty="0" err="1" smtClean="0">
                <a:solidFill>
                  <a:schemeClr val="bg1"/>
                </a:solidFill>
              </a:rPr>
              <a:t>PARIS-Pro</a:t>
            </a:r>
            <a:endParaRPr lang="it-IT" dirty="0" smtClean="0">
              <a:solidFill>
                <a:schemeClr val="bg1"/>
              </a:solidFill>
            </a:endParaRPr>
          </a:p>
          <a:p>
            <a:pPr marL="342900" indent="-342900"/>
            <a:r>
              <a:rPr lang="it-IT" dirty="0" smtClean="0">
                <a:solidFill>
                  <a:schemeClr val="bg1"/>
                </a:solidFill>
              </a:rPr>
              <a:t>- nella persona di Ciro </a:t>
            </a:r>
            <a:r>
              <a:rPr lang="it-IT" dirty="0" err="1" smtClean="0">
                <a:solidFill>
                  <a:schemeClr val="bg1"/>
                </a:solidFill>
              </a:rPr>
              <a:t>Boiano</a:t>
            </a:r>
            <a:r>
              <a:rPr lang="it-IT" dirty="0" smtClean="0">
                <a:solidFill>
                  <a:schemeClr val="bg1"/>
                </a:solidFill>
              </a:rPr>
              <a:t> per il supporto alla sperimentazione con i rivelatori al Silicio di TRACE/EUCLIDES nel </a:t>
            </a:r>
            <a:r>
              <a:rPr lang="it-IT" dirty="0" err="1" smtClean="0">
                <a:solidFill>
                  <a:schemeClr val="bg1"/>
                </a:solidFill>
              </a:rPr>
              <a:t>setup</a:t>
            </a:r>
            <a:r>
              <a:rPr lang="it-IT" dirty="0" smtClean="0">
                <a:solidFill>
                  <a:schemeClr val="bg1"/>
                </a:solidFill>
              </a:rPr>
              <a:t> GALILEO a </a:t>
            </a:r>
            <a:r>
              <a:rPr lang="it-IT" dirty="0" err="1" smtClean="0">
                <a:solidFill>
                  <a:schemeClr val="bg1"/>
                </a:solidFill>
              </a:rPr>
              <a:t>Legnaro</a:t>
            </a:r>
            <a:endParaRPr lang="it-IT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endParaRPr lang="it-IT" dirty="0" smtClean="0">
              <a:solidFill>
                <a:schemeClr val="bg1"/>
              </a:solidFill>
            </a:endParaRPr>
          </a:p>
          <a:p>
            <a:pPr marL="342900" indent="-342900"/>
            <a:r>
              <a:rPr lang="it-IT" dirty="0" smtClean="0">
                <a:solidFill>
                  <a:schemeClr val="bg1"/>
                </a:solidFill>
              </a:rPr>
              <a:t>1 mese uomo per KAONNIS (</a:t>
            </a:r>
            <a:r>
              <a:rPr lang="it-IT" dirty="0" err="1" smtClean="0">
                <a:solidFill>
                  <a:schemeClr val="bg1"/>
                </a:solidFill>
              </a:rPr>
              <a:t>Bonding</a:t>
            </a:r>
            <a:r>
              <a:rPr lang="it-IT" dirty="0" smtClean="0">
                <a:solidFill>
                  <a:schemeClr val="bg1"/>
                </a:solidFill>
              </a:rPr>
              <a:t> di rivelatori al silicio) </a:t>
            </a:r>
          </a:p>
          <a:p>
            <a:pPr marL="342900" indent="-342900"/>
            <a:r>
              <a:rPr lang="it-IT" dirty="0" smtClean="0">
                <a:solidFill>
                  <a:schemeClr val="bg1"/>
                </a:solidFill>
              </a:rPr>
              <a:t>1 Mese uomo per FOOT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79512" y="5229200"/>
            <a:ext cx="7817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Sergio Brambilla ovviamente fa supporto a tutta la sperimentazione di GAMMA e 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collaborerà (circa 10%) con FOOT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51520" y="6237312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 Tabella </a:t>
            </a:r>
            <a:r>
              <a:rPr lang="it-IT" dirty="0" err="1" smtClean="0">
                <a:solidFill>
                  <a:schemeClr val="bg1"/>
                </a:solidFill>
              </a:rPr>
              <a:t>M.Citterio</a:t>
            </a:r>
            <a:r>
              <a:rPr lang="it-IT" dirty="0" smtClean="0">
                <a:solidFill>
                  <a:schemeClr val="bg1"/>
                </a:solidFill>
              </a:rPr>
              <a:t> (CDS  20/6/2016)  </a:t>
            </a:r>
            <a:r>
              <a:rPr lang="it-IT" dirty="0" smtClean="0">
                <a:solidFill>
                  <a:schemeClr val="bg1"/>
                </a:solidFill>
                <a:sym typeface="Symbol"/>
              </a:rPr>
              <a:t> </a:t>
            </a:r>
            <a:r>
              <a:rPr lang="it-IT" dirty="0" smtClean="0">
                <a:solidFill>
                  <a:schemeClr val="bg1"/>
                </a:solidFill>
              </a:rPr>
              <a:t>16 Mesi Uomo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7775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95536" y="2204864"/>
            <a:ext cx="83529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FFFF00"/>
                </a:solidFill>
              </a:rPr>
              <a:t>E’ Partita a marzo 2016</a:t>
            </a:r>
          </a:p>
          <a:p>
            <a:endParaRPr lang="it-IT" sz="2400" dirty="0" smtClean="0">
              <a:solidFill>
                <a:srgbClr val="FFFF00"/>
              </a:solidFill>
            </a:endParaRPr>
          </a:p>
          <a:p>
            <a:r>
              <a:rPr lang="it-IT" sz="2400" dirty="0" smtClean="0">
                <a:solidFill>
                  <a:srgbClr val="FFFF00"/>
                </a:solidFill>
              </a:rPr>
              <a:t>Milano - JRA – PASPAG – (Capofila Milano – INFN)</a:t>
            </a:r>
          </a:p>
          <a:p>
            <a:pPr lvl="1">
              <a:buFontTx/>
              <a:buChar char="-"/>
            </a:pPr>
            <a:r>
              <a:rPr lang="it-IT" sz="2400" b="1" i="1" dirty="0" smtClean="0">
                <a:solidFill>
                  <a:srgbClr val="FFFF00"/>
                </a:solidFill>
              </a:rPr>
              <a:t> WP1 - </a:t>
            </a:r>
            <a:r>
              <a:rPr lang="it-IT" sz="2400" b="1" i="1" dirty="0" err="1" smtClean="0">
                <a:solidFill>
                  <a:srgbClr val="FFFF00"/>
                </a:solidFill>
              </a:rPr>
              <a:t>Novel</a:t>
            </a:r>
            <a:r>
              <a:rPr lang="it-IT" sz="2400" b="1" i="1" dirty="0" smtClean="0">
                <a:solidFill>
                  <a:srgbClr val="FFFF00"/>
                </a:solidFill>
              </a:rPr>
              <a:t> </a:t>
            </a:r>
            <a:r>
              <a:rPr lang="it-IT" sz="2400" b="1" i="1" dirty="0" err="1" smtClean="0">
                <a:solidFill>
                  <a:srgbClr val="FFFF00"/>
                </a:solidFill>
              </a:rPr>
              <a:t>Scintillator</a:t>
            </a:r>
            <a:r>
              <a:rPr lang="it-IT" sz="2400" b="1" i="1" dirty="0" smtClean="0">
                <a:solidFill>
                  <a:srgbClr val="FFFF00"/>
                </a:solidFill>
              </a:rPr>
              <a:t> </a:t>
            </a:r>
            <a:r>
              <a:rPr lang="it-IT" sz="2400" b="1" i="1" dirty="0" err="1" smtClean="0">
                <a:solidFill>
                  <a:srgbClr val="FFFF00"/>
                </a:solidFill>
              </a:rPr>
              <a:t>Materials</a:t>
            </a:r>
            <a:r>
              <a:rPr lang="it-IT" sz="2400" b="1" i="1" dirty="0" smtClean="0">
                <a:solidFill>
                  <a:srgbClr val="FFFF00"/>
                </a:solidFill>
              </a:rPr>
              <a:t>  	</a:t>
            </a:r>
          </a:p>
          <a:p>
            <a:pPr>
              <a:buFontTx/>
              <a:buChar char="-"/>
            </a:pPr>
            <a:endParaRPr lang="it-IT" sz="2400" dirty="0" smtClean="0">
              <a:solidFill>
                <a:srgbClr val="FFFF00"/>
              </a:solidFill>
            </a:endParaRPr>
          </a:p>
          <a:p>
            <a:r>
              <a:rPr lang="it-IT" sz="2400" dirty="0" smtClean="0">
                <a:solidFill>
                  <a:srgbClr val="FFFF00"/>
                </a:solidFill>
              </a:rPr>
              <a:t>Milano – JRA – </a:t>
            </a:r>
            <a:r>
              <a:rPr lang="it-IT" sz="2400" dirty="0" err="1" smtClean="0">
                <a:solidFill>
                  <a:srgbClr val="FFFF00"/>
                </a:solidFill>
              </a:rPr>
              <a:t>PSeGe</a:t>
            </a:r>
            <a:r>
              <a:rPr lang="it-IT" sz="2400" dirty="0" smtClean="0">
                <a:solidFill>
                  <a:srgbClr val="FFFF00"/>
                </a:solidFill>
              </a:rPr>
              <a:t> – (capofila LNL – INFN)</a:t>
            </a:r>
          </a:p>
          <a:p>
            <a:pPr>
              <a:buFontTx/>
              <a:buChar char="-"/>
            </a:pPr>
            <a:endParaRPr lang="it-IT" sz="2400" dirty="0" smtClean="0">
              <a:solidFill>
                <a:srgbClr val="FFFF00"/>
              </a:solidFill>
            </a:endParaRPr>
          </a:p>
          <a:p>
            <a:r>
              <a:rPr lang="it-IT" sz="2400" dirty="0" smtClean="0">
                <a:solidFill>
                  <a:srgbClr val="FFFF00"/>
                </a:solidFill>
              </a:rPr>
              <a:t>Milano – JRA - </a:t>
            </a:r>
            <a:r>
              <a:rPr lang="it-IT" sz="2400" dirty="0" err="1" smtClean="0">
                <a:solidFill>
                  <a:srgbClr val="FFFF00"/>
                </a:solidFill>
              </a:rPr>
              <a:t>TheoS</a:t>
            </a:r>
            <a:r>
              <a:rPr lang="it-IT" sz="2400" dirty="0" smtClean="0">
                <a:solidFill>
                  <a:srgbClr val="FFFF00"/>
                </a:solidFill>
              </a:rPr>
              <a:t>    (</a:t>
            </a:r>
            <a:r>
              <a:rPr lang="it-IT" sz="2400" dirty="0" err="1" smtClean="0">
                <a:solidFill>
                  <a:srgbClr val="FFFF00"/>
                </a:solidFill>
              </a:rPr>
              <a:t>Milano-Unimi</a:t>
            </a:r>
            <a:r>
              <a:rPr lang="it-IT" sz="2400" dirty="0" smtClean="0">
                <a:solidFill>
                  <a:srgbClr val="FFFF00"/>
                </a:solidFill>
              </a:rPr>
              <a:t>)</a:t>
            </a:r>
          </a:p>
          <a:p>
            <a:endParaRPr lang="it-IT" sz="2400" dirty="0">
              <a:solidFill>
                <a:srgbClr val="FFFF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28596" y="357166"/>
            <a:ext cx="8286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solidFill>
                  <a:srgbClr val="FFFF00"/>
                </a:solidFill>
              </a:rPr>
              <a:t>ENSAR 2</a:t>
            </a:r>
            <a:r>
              <a:rPr lang="it-IT" sz="2800" dirty="0" smtClean="0">
                <a:solidFill>
                  <a:srgbClr val="FFFF00"/>
                </a:solidFill>
              </a:rPr>
              <a:t/>
            </a:r>
            <a:br>
              <a:rPr lang="it-IT" sz="2800" dirty="0" smtClean="0">
                <a:solidFill>
                  <a:srgbClr val="FFFF00"/>
                </a:solidFill>
              </a:rPr>
            </a:br>
            <a:r>
              <a:rPr lang="it-IT" sz="2800" dirty="0" smtClean="0">
                <a:solidFill>
                  <a:srgbClr val="FFFF00"/>
                </a:solidFill>
              </a:rPr>
              <a:t/>
            </a:r>
            <a:br>
              <a:rPr lang="it-IT" sz="2800" dirty="0" smtClean="0">
                <a:solidFill>
                  <a:srgbClr val="FFFF00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</a:rPr>
              <a:t>European Nuclear Science and Applications Research </a:t>
            </a:r>
            <a:endParaRPr lang="it-IT" sz="2800" dirty="0"/>
          </a:p>
        </p:txBody>
      </p:sp>
    </p:spTree>
  </p:cSld>
  <p:clrMapOvr>
    <a:masterClrMapping/>
  </p:clrMapOvr>
  <p:transition advTm="468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 l="39678" t="16145" r="211" b="23582"/>
          <a:stretch>
            <a:fillRect/>
          </a:stretch>
        </p:blipFill>
        <p:spPr bwMode="auto">
          <a:xfrm>
            <a:off x="221377" y="1196752"/>
            <a:ext cx="3054479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sellaDiTesto 3"/>
          <p:cNvSpPr txBox="1"/>
          <p:nvPr/>
        </p:nvSpPr>
        <p:spPr>
          <a:xfrm>
            <a:off x="755576" y="116632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chemeClr val="bg1"/>
                </a:solidFill>
              </a:rPr>
              <a:t>SPES Avanza 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419872" y="980728"/>
            <a:ext cx="55446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6 </a:t>
            </a:r>
            <a:r>
              <a:rPr lang="it-IT" dirty="0" err="1" smtClean="0">
                <a:solidFill>
                  <a:schemeClr val="bg1"/>
                </a:solidFill>
              </a:rPr>
              <a:t>one-day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workshops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</a:p>
          <a:p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	2 Milano (2013 e 2015)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	1 Firenze (2012)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	1 </a:t>
            </a:r>
            <a:r>
              <a:rPr lang="it-IT" dirty="0" err="1" smtClean="0">
                <a:solidFill>
                  <a:schemeClr val="bg1"/>
                </a:solidFill>
              </a:rPr>
              <a:t>LNS-Catania</a:t>
            </a:r>
            <a:r>
              <a:rPr lang="it-IT" dirty="0" smtClean="0">
                <a:solidFill>
                  <a:schemeClr val="bg1"/>
                </a:solidFill>
              </a:rPr>
              <a:t> (2013)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	1 Caserta  (2015)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	1 Napoli (2012)</a:t>
            </a:r>
          </a:p>
          <a:p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3 </a:t>
            </a:r>
            <a:r>
              <a:rPr lang="it-IT" dirty="0" err="1" smtClean="0">
                <a:solidFill>
                  <a:schemeClr val="bg1"/>
                </a:solidFill>
              </a:rPr>
              <a:t>workshops</a:t>
            </a:r>
            <a:r>
              <a:rPr lang="it-IT" dirty="0" smtClean="0">
                <a:solidFill>
                  <a:schemeClr val="bg1"/>
                </a:solidFill>
              </a:rPr>
              <a:t> internazionali a </a:t>
            </a:r>
            <a:r>
              <a:rPr lang="it-IT" dirty="0" err="1" smtClean="0">
                <a:solidFill>
                  <a:schemeClr val="bg1"/>
                </a:solidFill>
              </a:rPr>
              <a:t>Legnaro</a:t>
            </a:r>
            <a:r>
              <a:rPr lang="it-IT" dirty="0" smtClean="0">
                <a:solidFill>
                  <a:schemeClr val="bg1"/>
                </a:solidFill>
              </a:rPr>
              <a:t>   (2010, 2014,2016)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Ultimo workshop 10-12 ottobre 2016 a LNL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79512" y="3861048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 Il ciclotrone è stato consegnato nel 2015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 Il 31 Maggio 2016 è stato svolto con successo il test di estrazione del fascio, in 	contemporanea, sulle due linee di fascio</a:t>
            </a:r>
          </a:p>
          <a:p>
            <a:endParaRPr lang="it-IT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 energia di 70 </a:t>
            </a:r>
            <a:r>
              <a:rPr lang="it-IT" dirty="0" err="1" smtClean="0">
                <a:solidFill>
                  <a:schemeClr val="bg1"/>
                </a:solidFill>
              </a:rPr>
              <a:t>MeV</a:t>
            </a:r>
            <a:endParaRPr lang="it-IT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 corrente globale estratta 2.5 </a:t>
            </a:r>
            <a:r>
              <a:rPr lang="it-IT" dirty="0" err="1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it-IT" dirty="0" err="1" smtClean="0">
                <a:solidFill>
                  <a:schemeClr val="bg1"/>
                </a:solidFill>
              </a:rPr>
              <a:t>A</a:t>
            </a:r>
            <a:r>
              <a:rPr lang="it-IT" dirty="0" smtClean="0">
                <a:solidFill>
                  <a:schemeClr val="bg1"/>
                </a:solidFill>
              </a:rPr>
              <a:t> con i rapporti di corrente 80/20, 50/</a:t>
            </a:r>
            <a:r>
              <a:rPr lang="it-IT" dirty="0" err="1" smtClean="0">
                <a:solidFill>
                  <a:schemeClr val="bg1"/>
                </a:solidFill>
              </a:rPr>
              <a:t>50</a:t>
            </a:r>
            <a:r>
              <a:rPr lang="it-IT" dirty="0" smtClean="0">
                <a:solidFill>
                  <a:schemeClr val="bg1"/>
                </a:solidFill>
              </a:rPr>
              <a:t> e 20/80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 tempo di estrazione 15 minuti a prova</a:t>
            </a:r>
          </a:p>
        </p:txBody>
      </p:sp>
    </p:spTree>
  </p:cSld>
  <p:clrMapOvr>
    <a:masterClrMapping/>
  </p:clrMapOvr>
  <p:transition advTm="23852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5502</TotalTime>
  <Words>1971</Words>
  <Application>Microsoft Office PowerPoint</Application>
  <PresentationFormat>Presentazione su schermo (4:3)</PresentationFormat>
  <Paragraphs>315</Paragraphs>
  <Slides>30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1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Experimental results of ASIC SFERA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Franco</dc:creator>
  <cp:lastModifiedBy>Franco</cp:lastModifiedBy>
  <cp:revision>568</cp:revision>
  <dcterms:created xsi:type="dcterms:W3CDTF">2012-06-28T16:18:30Z</dcterms:created>
  <dcterms:modified xsi:type="dcterms:W3CDTF">2016-07-10T05:42:24Z</dcterms:modified>
</cp:coreProperties>
</file>