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96" r:id="rId3"/>
    <p:sldId id="402" r:id="rId4"/>
    <p:sldId id="395" r:id="rId5"/>
    <p:sldId id="367" r:id="rId6"/>
    <p:sldId id="399" r:id="rId7"/>
    <p:sldId id="403" r:id="rId8"/>
    <p:sldId id="404" r:id="rId9"/>
    <p:sldId id="379" r:id="rId10"/>
    <p:sldId id="392" r:id="rId11"/>
    <p:sldId id="325" r:id="rId12"/>
    <p:sldId id="378" r:id="rId13"/>
    <p:sldId id="279" r:id="rId14"/>
    <p:sldId id="388" r:id="rId15"/>
    <p:sldId id="34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>
        <p:scale>
          <a:sx n="100" d="100"/>
          <a:sy n="100" d="100"/>
        </p:scale>
        <p:origin x="-10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11/07/16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11/07/16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reventivi@mi.infn.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smtClean="0"/>
              <a:t>GIUGNO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Nuovo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portale</a:t>
            </a:r>
            <a:r>
              <a:rPr lang="en-US" dirty="0" smtClean="0">
                <a:solidFill>
                  <a:schemeClr val="tx1"/>
                </a:solidFill>
              </a:rPr>
              <a:t> web, </a:t>
            </a:r>
            <a:r>
              <a:rPr lang="en-US" dirty="0" err="1" smtClean="0">
                <a:solidFill>
                  <a:schemeClr val="tx1"/>
                </a:solidFill>
              </a:rPr>
              <a:t>l’ufficio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comunicazione</a:t>
            </a:r>
            <a:r>
              <a:rPr lang="en-US" dirty="0" smtClean="0">
                <a:solidFill>
                  <a:schemeClr val="tx1"/>
                </a:solidFill>
              </a:rPr>
              <a:t> ci ha </a:t>
            </a:r>
            <a:r>
              <a:rPr lang="en-US" dirty="0" err="1" smtClean="0">
                <a:solidFill>
                  <a:schemeClr val="tx1"/>
                </a:solidFill>
              </a:rPr>
              <a:t>fornito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bozza</a:t>
            </a:r>
            <a:r>
              <a:rPr lang="en-US" dirty="0" smtClean="0">
                <a:solidFill>
                  <a:schemeClr val="tx1"/>
                </a:solidFill>
              </a:rPr>
              <a:t> di layout.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possiamo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cominciare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popolare</a:t>
            </a:r>
            <a:r>
              <a:rPr lang="en-US" dirty="0" smtClean="0">
                <a:solidFill>
                  <a:schemeClr val="tx1"/>
                </a:solidFill>
              </a:rPr>
              <a:t> con I </a:t>
            </a:r>
            <a:r>
              <a:rPr lang="en-US" dirty="0" err="1" smtClean="0">
                <a:solidFill>
                  <a:schemeClr val="tx1"/>
                </a:solidFill>
              </a:rPr>
              <a:t>nostri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contenuti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LASA </a:t>
            </a:r>
            <a:r>
              <a:rPr lang="en-US" dirty="0" err="1" smtClean="0">
                <a:solidFill>
                  <a:schemeClr val="tx1"/>
                </a:solidFill>
              </a:rPr>
              <a:t>sara</a:t>
            </a:r>
            <a:r>
              <a:rPr lang="en-US" dirty="0" smtClean="0">
                <a:solidFill>
                  <a:schemeClr val="tx1"/>
                </a:solidFill>
              </a:rPr>
              <a:t>’ un </a:t>
            </a:r>
            <a:r>
              <a:rPr lang="en-US" dirty="0" err="1" smtClean="0">
                <a:solidFill>
                  <a:schemeClr val="tx1"/>
                </a:solidFill>
              </a:rPr>
              <a:t>punto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attenzione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prossimo</a:t>
            </a:r>
            <a:r>
              <a:rPr lang="en-US" dirty="0" smtClean="0">
                <a:solidFill>
                  <a:schemeClr val="tx1"/>
                </a:solidFill>
              </a:rPr>
              <a:t> CVI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FERIE – </a:t>
            </a:r>
            <a:r>
              <a:rPr lang="en-US" dirty="0" err="1" smtClean="0">
                <a:solidFill>
                  <a:schemeClr val="tx1"/>
                </a:solidFill>
              </a:rPr>
              <a:t>seguiremo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chiusure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obbligatorie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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estiva</a:t>
            </a:r>
            <a:r>
              <a:rPr lang="en-US" dirty="0" smtClean="0">
                <a:solidFill>
                  <a:schemeClr val="tx1"/>
                </a:solidFill>
              </a:rPr>
              <a:t> 16-19 </a:t>
            </a:r>
            <a:r>
              <a:rPr lang="en-US" dirty="0" err="1" smtClean="0">
                <a:solidFill>
                  <a:schemeClr val="tx1"/>
                </a:solidFill>
              </a:rPr>
              <a:t>Agosto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Amministrazione</a:t>
            </a:r>
            <a:r>
              <a:rPr lang="en-US" dirty="0" smtClean="0">
                <a:solidFill>
                  <a:schemeClr val="tx1"/>
                </a:solidFill>
              </a:rPr>
              <a:t> dal 8 al 19 </a:t>
            </a:r>
            <a:r>
              <a:rPr lang="en-US" dirty="0" err="1" smtClean="0">
                <a:solidFill>
                  <a:schemeClr val="tx1"/>
                </a:solidFill>
              </a:rPr>
              <a:t>Agosto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9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, 1Y , </a:t>
            </a:r>
            <a:r>
              <a:rPr lang="en-US" dirty="0" err="1" smtClean="0"/>
              <a:t>rinnovabile</a:t>
            </a:r>
            <a:r>
              <a:rPr lang="en-US" dirty="0" smtClean="0"/>
              <a:t>, </a:t>
            </a:r>
            <a:r>
              <a:rPr lang="en-US" dirty="0" err="1" smtClean="0"/>
              <a:t>scadenza</a:t>
            </a:r>
            <a:r>
              <a:rPr lang="en-US" dirty="0" smtClean="0"/>
              <a:t> 23luglio</a:t>
            </a:r>
          </a:p>
          <a:p>
            <a:pPr marL="0" indent="0">
              <a:buNone/>
              <a:defRPr/>
            </a:pPr>
            <a:r>
              <a:rPr lang="en-US" dirty="0" err="1" smtClean="0"/>
              <a:t>Amministrativo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Elettronico-Informatico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FATE PUBBLICITA’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Da 1 </a:t>
            </a:r>
            <a:r>
              <a:rPr lang="en-US" dirty="0" err="1"/>
              <a:t>luglio</a:t>
            </a:r>
            <a:r>
              <a:rPr lang="en-US" dirty="0"/>
              <a:t> </a:t>
            </a:r>
            <a:r>
              <a:rPr lang="en-US" dirty="0" err="1"/>
              <a:t>nuova</a:t>
            </a:r>
            <a:r>
              <a:rPr lang="en-US" dirty="0"/>
              <a:t> </a:t>
            </a:r>
            <a:r>
              <a:rPr lang="en-US" dirty="0" err="1"/>
              <a:t>assicurazione</a:t>
            </a:r>
            <a:r>
              <a:rPr lang="en-US" dirty="0"/>
              <a:t> sanitaria, RBM</a:t>
            </a:r>
          </a:p>
          <a:p>
            <a:pPr marL="0" indent="0">
              <a:buNone/>
              <a:defRPr/>
            </a:pPr>
            <a:r>
              <a:rPr lang="en-US" dirty="0" err="1"/>
              <a:t>Commenti</a:t>
            </a:r>
            <a:r>
              <a:rPr lang="en-US" dirty="0"/>
              <a:t>?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0786" y="946347"/>
            <a:ext cx="8396513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18 </a:t>
            </a:r>
            <a:r>
              <a:rPr lang="en-US" dirty="0" err="1" smtClean="0">
                <a:solidFill>
                  <a:srgbClr val="FF0000"/>
                </a:solidFill>
              </a:rPr>
              <a:t>marzo</a:t>
            </a:r>
            <a:r>
              <a:rPr lang="en-US" dirty="0" smtClean="0">
                <a:solidFill>
                  <a:srgbClr val="FF0000"/>
                </a:solidFill>
              </a:rPr>
              <a:t> CDS</a:t>
            </a:r>
          </a:p>
          <a:p>
            <a:r>
              <a:rPr lang="en-US" dirty="0" err="1" smtClean="0"/>
              <a:t>Lavori</a:t>
            </a:r>
            <a:r>
              <a:rPr lang="en-US" dirty="0" smtClean="0"/>
              <a:t> al LASA- </a:t>
            </a:r>
          </a:p>
          <a:p>
            <a:r>
              <a:rPr lang="en-US" dirty="0" err="1" smtClean="0"/>
              <a:t>Mi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annunciato</a:t>
            </a:r>
            <a:r>
              <a:rPr lang="en-US" dirty="0" smtClean="0"/>
              <a:t> a </a:t>
            </a:r>
            <a:r>
              <a:rPr lang="en-US" dirty="0" err="1" smtClean="0"/>
              <a:t>inizio</a:t>
            </a:r>
            <a:r>
              <a:rPr lang="en-US" dirty="0" smtClean="0"/>
              <a:t> </a:t>
            </a:r>
            <a:r>
              <a:rPr lang="en-US" dirty="0" err="1" smtClean="0"/>
              <a:t>marzo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lavori</a:t>
            </a:r>
            <a:r>
              <a:rPr lang="en-US" dirty="0" smtClean="0"/>
              <a:t> per </a:t>
            </a:r>
            <a:r>
              <a:rPr lang="en-US" dirty="0" err="1" smtClean="0"/>
              <a:t>perfezionamento</a:t>
            </a:r>
            <a:r>
              <a:rPr lang="en-US" dirty="0" smtClean="0"/>
              <a:t> </a:t>
            </a:r>
            <a:r>
              <a:rPr lang="en-US" dirty="0" err="1" smtClean="0"/>
              <a:t>contratto</a:t>
            </a:r>
            <a:r>
              <a:rPr lang="en-US" dirty="0" smtClean="0"/>
              <a:t> di </a:t>
            </a:r>
            <a:r>
              <a:rPr lang="en-US" dirty="0" err="1" smtClean="0"/>
              <a:t>appalto</a:t>
            </a:r>
            <a:r>
              <a:rPr lang="en-US" dirty="0" smtClean="0"/>
              <a:t> di </a:t>
            </a:r>
            <a:r>
              <a:rPr lang="en-US" dirty="0" err="1" smtClean="0"/>
              <a:t>sistemazione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  <a:r>
              <a:rPr lang="en-US" dirty="0" err="1" smtClean="0"/>
              <a:t>stavano</a:t>
            </a:r>
            <a:r>
              <a:rPr lang="en-US" dirty="0" smtClean="0"/>
              <a:t> per </a:t>
            </a:r>
            <a:r>
              <a:rPr lang="en-US" dirty="0" err="1" smtClean="0"/>
              <a:t>ripartire</a:t>
            </a:r>
            <a:r>
              <a:rPr lang="en-US" dirty="0" smtClean="0"/>
              <a:t> ma poi non ho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avuto</a:t>
            </a:r>
            <a:r>
              <a:rPr lang="en-US" dirty="0" smtClean="0"/>
              <a:t> </a:t>
            </a:r>
            <a:r>
              <a:rPr lang="en-US" dirty="0" err="1" smtClean="0"/>
              <a:t>notizie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21Marzo</a:t>
            </a:r>
          </a:p>
          <a:p>
            <a:r>
              <a:rPr lang="en-US" dirty="0" err="1" smtClean="0"/>
              <a:t>Mi</a:t>
            </a:r>
            <a:r>
              <a:rPr lang="en-US" dirty="0" smtClean="0"/>
              <a:t> </a:t>
            </a:r>
            <a:r>
              <a:rPr lang="en-US" dirty="0" err="1" smtClean="0"/>
              <a:t>comunicano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la </a:t>
            </a:r>
            <a:r>
              <a:rPr lang="en-US" dirty="0" err="1" smtClean="0"/>
              <a:t>gara</a:t>
            </a:r>
            <a:r>
              <a:rPr lang="en-US" dirty="0" smtClean="0"/>
              <a:t> 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aggiudicata</a:t>
            </a:r>
            <a:r>
              <a:rPr lang="en-US" dirty="0" smtClean="0"/>
              <a:t> e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sara</a:t>
            </a:r>
            <a:r>
              <a:rPr lang="en-US" dirty="0" smtClean="0"/>
              <a:t>’ un </a:t>
            </a:r>
            <a:r>
              <a:rPr lang="en-US" dirty="0" err="1" smtClean="0"/>
              <a:t>sopralluogo</a:t>
            </a:r>
            <a:r>
              <a:rPr lang="en-US" dirty="0" smtClean="0"/>
              <a:t> con la </a:t>
            </a:r>
            <a:r>
              <a:rPr lang="en-US" dirty="0" err="1" smtClean="0"/>
              <a:t>ditta</a:t>
            </a:r>
            <a:r>
              <a:rPr lang="en-US" dirty="0" smtClean="0"/>
              <a:t> per </a:t>
            </a:r>
            <a:r>
              <a:rPr lang="en-US" dirty="0" err="1" smtClean="0"/>
              <a:t>permetterle</a:t>
            </a:r>
            <a:r>
              <a:rPr lang="en-US" dirty="0" smtClean="0"/>
              <a:t> di fare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esecutivo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Sopralluogo</a:t>
            </a:r>
            <a:r>
              <a:rPr lang="en-US" dirty="0" smtClean="0"/>
              <a:t> </a:t>
            </a:r>
            <a:r>
              <a:rPr lang="en-US" dirty="0" err="1" smtClean="0"/>
              <a:t>avvenuto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/>
              <a:t> </a:t>
            </a:r>
            <a:r>
              <a:rPr lang="en-US" dirty="0" smtClean="0"/>
              <a:t>5 Maggio</a:t>
            </a:r>
            <a:endParaRPr lang="is-IS" dirty="0" smtClean="0"/>
          </a:p>
          <a:p>
            <a:r>
              <a:rPr lang="is-IS" dirty="0" smtClean="0"/>
              <a:t>Rispariti tutti</a:t>
            </a:r>
          </a:p>
          <a:p>
            <a:endParaRPr lang="is-IS" dirty="0"/>
          </a:p>
          <a:p>
            <a:r>
              <a:rPr lang="is-IS" dirty="0" smtClean="0">
                <a:solidFill>
                  <a:srgbClr val="FF0000"/>
                </a:solidFill>
              </a:rPr>
              <a:t>8 Luglio</a:t>
            </a:r>
          </a:p>
          <a:p>
            <a:r>
              <a:rPr lang="en-US" dirty="0" smtClean="0"/>
              <a:t>P</a:t>
            </a:r>
            <a:r>
              <a:rPr lang="is-IS" dirty="0" smtClean="0"/>
              <a:t>robabile secondo sopralluogo il 13 luglio</a:t>
            </a:r>
          </a:p>
          <a:p>
            <a:endParaRPr lang="is-IS" dirty="0" smtClean="0"/>
          </a:p>
          <a:p>
            <a:r>
              <a:rPr lang="is-IS" dirty="0" smtClean="0"/>
              <a:t>Iniziata procedura per sostituzione portiere LASA.</a:t>
            </a:r>
          </a:p>
          <a:p>
            <a:r>
              <a:rPr lang="is-IS" dirty="0" smtClean="0"/>
              <a:t>2 turni sorveglianza + sistema di allarmi notturno e festivo</a:t>
            </a:r>
          </a:p>
          <a:p>
            <a:r>
              <a:rPr lang="en-US" dirty="0" smtClean="0"/>
              <a:t>O</a:t>
            </a:r>
            <a:r>
              <a:rPr lang="it-IT" dirty="0" err="1" smtClean="0"/>
              <a:t>ggi</a:t>
            </a:r>
            <a:r>
              <a:rPr lang="it-IT" dirty="0" smtClean="0"/>
              <a:t> iniziata installazione sistemi video sorveglianza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10729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Preventivi</a:t>
            </a:r>
            <a:r>
              <a:rPr lang="en-US" dirty="0" smtClean="0"/>
              <a:t> 2017</a:t>
            </a:r>
          </a:p>
          <a:p>
            <a:r>
              <a:rPr lang="en-US" dirty="0" err="1" smtClean="0"/>
              <a:t>Aperto</a:t>
            </a:r>
            <a:r>
              <a:rPr lang="en-US" dirty="0" smtClean="0"/>
              <a:t> database</a:t>
            </a:r>
          </a:p>
          <a:p>
            <a:r>
              <a:rPr lang="en-US" dirty="0" err="1" smtClean="0"/>
              <a:t>Possibilita</a:t>
            </a:r>
            <a:r>
              <a:rPr lang="en-US" dirty="0" smtClean="0"/>
              <a:t>’ </a:t>
            </a:r>
            <a:r>
              <a:rPr lang="en-US" dirty="0" err="1" smtClean="0"/>
              <a:t>inserimento</a:t>
            </a:r>
            <a:r>
              <a:rPr lang="en-US" dirty="0" smtClean="0"/>
              <a:t> </a:t>
            </a:r>
            <a:r>
              <a:rPr lang="en-US" dirty="0" err="1" smtClean="0"/>
              <a:t>fino</a:t>
            </a:r>
            <a:r>
              <a:rPr lang="en-US" dirty="0" smtClean="0"/>
              <a:t> al 20 </a:t>
            </a:r>
            <a:r>
              <a:rPr lang="en-US" dirty="0" err="1" smtClean="0"/>
              <a:t>Luglio</a:t>
            </a:r>
            <a:r>
              <a:rPr lang="en-US" dirty="0" smtClean="0"/>
              <a:t> per I </a:t>
            </a:r>
            <a:r>
              <a:rPr lang="en-US" dirty="0" err="1" smtClean="0"/>
              <a:t>responsabili</a:t>
            </a:r>
            <a:r>
              <a:rPr lang="en-US" dirty="0" smtClean="0"/>
              <a:t>, ma</a:t>
            </a:r>
            <a:endParaRPr lang="en-US" dirty="0"/>
          </a:p>
          <a:p>
            <a:r>
              <a:rPr lang="en-US" smtClean="0"/>
              <a:t>11 </a:t>
            </a:r>
            <a:r>
              <a:rPr lang="en-US" dirty="0" smtClean="0"/>
              <a:t>LUGLIO  CDS </a:t>
            </a:r>
            <a:r>
              <a:rPr lang="en-US" dirty="0" err="1" smtClean="0"/>
              <a:t>preventivi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e’ di </a:t>
            </a:r>
            <a:r>
              <a:rPr lang="en-US" dirty="0" err="1" smtClean="0"/>
              <a:t>completare</a:t>
            </a:r>
            <a:r>
              <a:rPr lang="en-US" dirty="0" smtClean="0"/>
              <a:t> </a:t>
            </a:r>
            <a:r>
              <a:rPr lang="en-US" dirty="0" err="1" smtClean="0"/>
              <a:t>anagrafica</a:t>
            </a:r>
            <a:r>
              <a:rPr lang="en-US" dirty="0" smtClean="0"/>
              <a:t> per </a:t>
            </a:r>
            <a:r>
              <a:rPr lang="en-US" dirty="0" err="1" smtClean="0"/>
              <a:t>quella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Anagrafica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inserita</a:t>
            </a:r>
            <a:r>
              <a:rPr lang="en-US" dirty="0" smtClean="0"/>
              <a:t> solo da </a:t>
            </a:r>
            <a:r>
              <a:rPr lang="en-US" dirty="0" err="1" smtClean="0"/>
              <a:t>segreterie</a:t>
            </a:r>
            <a:r>
              <a:rPr lang="en-US" dirty="0" smtClean="0"/>
              <a:t> e </a:t>
            </a:r>
            <a:r>
              <a:rPr lang="en-US" dirty="0" err="1" smtClean="0"/>
              <a:t>coordinatori</a:t>
            </a:r>
            <a:endParaRPr lang="en-US" dirty="0" smtClean="0"/>
          </a:p>
          <a:p>
            <a:r>
              <a:rPr lang="en-US" dirty="0"/>
              <a:t>Team locale :Ileana e Silvia</a:t>
            </a:r>
          </a:p>
          <a:p>
            <a:endParaRPr lang="en-US" dirty="0"/>
          </a:p>
          <a:p>
            <a:r>
              <a:rPr lang="en-US" dirty="0" err="1" smtClean="0"/>
              <a:t>Creato</a:t>
            </a:r>
            <a:r>
              <a:rPr lang="en-US" dirty="0" smtClean="0"/>
              <a:t> account </a:t>
            </a:r>
            <a:r>
              <a:rPr lang="en-US" dirty="0" smtClean="0">
                <a:hlinkClick r:id="rId2"/>
              </a:rPr>
              <a:t>preventivi@mi.infn.it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Tutte</a:t>
            </a:r>
            <a:r>
              <a:rPr lang="en-US" dirty="0" smtClean="0">
                <a:solidFill>
                  <a:srgbClr val="FF0000"/>
                </a:solidFill>
              </a:rPr>
              <a:t> le </a:t>
            </a:r>
            <a:r>
              <a:rPr lang="en-US" dirty="0" err="1" smtClean="0">
                <a:solidFill>
                  <a:srgbClr val="FF0000"/>
                </a:solidFill>
              </a:rPr>
              <a:t>comunicazioni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devono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passare</a:t>
            </a:r>
            <a:r>
              <a:rPr lang="en-US" dirty="0" smtClean="0">
                <a:solidFill>
                  <a:srgbClr val="FF0000"/>
                </a:solidFill>
              </a:rPr>
              <a:t> da li,  mediate </a:t>
            </a:r>
            <a:r>
              <a:rPr lang="en-US" dirty="0" err="1" smtClean="0">
                <a:solidFill>
                  <a:srgbClr val="FF0000"/>
                </a:solidFill>
              </a:rPr>
              <a:t>dai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coordinatori</a:t>
            </a:r>
            <a:r>
              <a:rPr lang="en-US" dirty="0" smtClean="0">
                <a:solidFill>
                  <a:srgbClr val="FF0000"/>
                </a:solidFill>
              </a:rPr>
              <a:t>, o non </a:t>
            </a:r>
            <a:r>
              <a:rPr lang="en-US" dirty="0" err="1" smtClean="0">
                <a:solidFill>
                  <a:srgbClr val="FF0000"/>
                </a:solidFill>
              </a:rPr>
              <a:t>saranno</a:t>
            </a:r>
            <a:r>
              <a:rPr lang="en-US" dirty="0" smtClean="0">
                <a:solidFill>
                  <a:srgbClr val="FF0000"/>
                </a:solidFill>
              </a:rPr>
              <a:t> considerate</a:t>
            </a:r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Concorsi</a:t>
            </a:r>
            <a:r>
              <a:rPr lang="en-US" dirty="0" smtClean="0"/>
              <a:t> </a:t>
            </a:r>
            <a:r>
              <a:rPr lang="en-US" dirty="0" err="1" smtClean="0"/>
              <a:t>ricercatore</a:t>
            </a:r>
            <a:r>
              <a:rPr lang="en-US" dirty="0" smtClean="0"/>
              <a:t> 2016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133735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INFN ha </a:t>
            </a:r>
            <a:r>
              <a:rPr lang="en-US" dirty="0" err="1" smtClean="0">
                <a:sym typeface="Wingdings"/>
              </a:rPr>
              <a:t>ottenuto</a:t>
            </a:r>
            <a:r>
              <a:rPr lang="en-US" dirty="0" smtClean="0">
                <a:sym typeface="Wingdings"/>
              </a:rPr>
              <a:t> 73 </a:t>
            </a:r>
            <a:r>
              <a:rPr lang="en-US" dirty="0" err="1" smtClean="0">
                <a:sym typeface="Wingdings"/>
              </a:rPr>
              <a:t>posti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215 da </a:t>
            </a:r>
            <a:r>
              <a:rPr lang="en-US" dirty="0" err="1" smtClean="0">
                <a:sym typeface="Wingdings"/>
              </a:rPr>
              <a:t>mettere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concorso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MIUR </a:t>
            </a:r>
            <a:r>
              <a:rPr lang="en-US" dirty="0" err="1" smtClean="0">
                <a:sym typeface="Wingdings"/>
              </a:rPr>
              <a:t>parla</a:t>
            </a:r>
            <a:r>
              <a:rPr lang="en-US" dirty="0" smtClean="0">
                <a:sym typeface="Wingdings"/>
              </a:rPr>
              <a:t> di dare </a:t>
            </a:r>
            <a:r>
              <a:rPr lang="en-US" dirty="0" err="1" smtClean="0">
                <a:sym typeface="Wingdings"/>
              </a:rPr>
              <a:t>priorita</a:t>
            </a:r>
            <a:r>
              <a:rPr lang="en-US" dirty="0" smtClean="0">
                <a:sym typeface="Wingdings"/>
              </a:rPr>
              <a:t>’ a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con &lt;5y PHD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 a chi ha </a:t>
            </a:r>
            <a:r>
              <a:rPr lang="en-US" dirty="0" err="1" smtClean="0">
                <a:sym typeface="Wingdings"/>
              </a:rPr>
              <a:t>avuto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particolari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riconoscimenti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internazionali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dirtto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Avere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almeno</a:t>
            </a:r>
            <a:r>
              <a:rPr lang="en-US" dirty="0" smtClean="0">
                <a:sym typeface="Wingdings"/>
              </a:rPr>
              <a:t> 3 </a:t>
            </a:r>
            <a:r>
              <a:rPr lang="en-US" dirty="0" err="1" smtClean="0">
                <a:sym typeface="Wingdings"/>
              </a:rPr>
              <a:t>anni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esperienza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ricerca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199" y="2428811"/>
            <a:ext cx="4724970" cy="434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err="1">
                <a:sym typeface="Wingdings"/>
              </a:rPr>
              <a:t>Gruppo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lavoro</a:t>
            </a:r>
            <a:r>
              <a:rPr lang="en-US" dirty="0">
                <a:sym typeface="Wingdings"/>
              </a:rPr>
              <a:t> con </a:t>
            </a:r>
            <a:r>
              <a:rPr lang="en-US" dirty="0" err="1">
                <a:sym typeface="Wingdings"/>
              </a:rPr>
              <a:t>Diemoz,Cuttone,Ragazzi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Passeri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Gomezel,Carletti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Zoccoli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studiare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modalita</a:t>
            </a:r>
            <a:r>
              <a:rPr lang="en-US" dirty="0">
                <a:sym typeface="Wingdings"/>
              </a:rPr>
              <a:t>’ di </a:t>
            </a:r>
            <a:r>
              <a:rPr lang="en-US" dirty="0" err="1">
                <a:sym typeface="Wingdings"/>
              </a:rPr>
              <a:t>concorso</a:t>
            </a:r>
            <a:r>
              <a:rPr lang="en-US" dirty="0">
                <a:sym typeface="Wingdings"/>
              </a:rPr>
              <a:t> e di </a:t>
            </a:r>
            <a:r>
              <a:rPr lang="en-US" dirty="0" err="1">
                <a:sym typeface="Wingdings"/>
              </a:rPr>
              <a:t>attribuzione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posti</a:t>
            </a:r>
            <a:r>
              <a:rPr lang="en-US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Rappresentante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ha </a:t>
            </a:r>
            <a:r>
              <a:rPr lang="en-US" dirty="0" err="1">
                <a:sym typeface="Wingdings"/>
              </a:rPr>
              <a:t>fatto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indagine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statistica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possibile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platea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risultati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del </a:t>
            </a:r>
            <a:r>
              <a:rPr lang="en-US" dirty="0" err="1">
                <a:sym typeface="Wingdings"/>
              </a:rPr>
              <a:t>rappresentante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ricercatori</a:t>
            </a:r>
            <a:r>
              <a:rPr lang="en-US" dirty="0">
                <a:sym typeface="Wingding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1100" dirty="0">
                <a:sym typeface="Wingdings"/>
              </a:rPr>
              <a:t>https://</a:t>
            </a:r>
            <a:r>
              <a:rPr lang="en-US" sz="1100" dirty="0" err="1">
                <a:sym typeface="Wingdings"/>
              </a:rPr>
              <a:t>web.infn.it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rnric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index.php</a:t>
            </a:r>
            <a:r>
              <a:rPr lang="en-US" sz="1100" dirty="0">
                <a:sym typeface="Wingdings"/>
              </a:rPr>
              <a:t>/</a:t>
            </a:r>
            <a:r>
              <a:rPr lang="en-US" sz="1100" dirty="0" err="1">
                <a:sym typeface="Wingdings"/>
              </a:rPr>
              <a:t>organi-dellinfn</a:t>
            </a:r>
            <a:r>
              <a:rPr lang="en-US" sz="1100" dirty="0">
                <a:sym typeface="Wingdings"/>
              </a:rPr>
              <a:t>/assemblea-dei-rappresentanti-9433/</a:t>
            </a:r>
            <a:r>
              <a:rPr lang="en-US" sz="1100" dirty="0" err="1">
                <a:sym typeface="Wingdings"/>
              </a:rPr>
              <a:t>documenti-assemblea</a:t>
            </a:r>
            <a:r>
              <a:rPr lang="en-US" sz="1100" dirty="0">
                <a:sym typeface="Wingdings"/>
              </a:rPr>
              <a:t>/320-una-ricognizione-dei-giovani-ricercatori-non-strutturati-nell-infn</a:t>
            </a: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</p:txBody>
      </p:sp>
      <p:pic>
        <p:nvPicPr>
          <p:cNvPr id="7" name="Picture 6" descr="giovan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027" y="2302936"/>
            <a:ext cx="3607971" cy="455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70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stampa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/>
              <a:t>Via </a:t>
            </a:r>
            <a:r>
              <a:rPr lang="en-US" b="1" dirty="0" err="1"/>
              <a:t>libera</a:t>
            </a:r>
            <a:r>
              <a:rPr lang="en-US" b="1" dirty="0"/>
              <a:t> </a:t>
            </a:r>
            <a:r>
              <a:rPr lang="en-US" b="1" dirty="0" err="1"/>
              <a:t>definitivo</a:t>
            </a:r>
            <a:r>
              <a:rPr lang="en-US" b="1" dirty="0"/>
              <a:t> al </a:t>
            </a:r>
            <a:r>
              <a:rPr lang="en-US" b="1" dirty="0" err="1"/>
              <a:t>decreto</a:t>
            </a:r>
            <a:r>
              <a:rPr lang="en-US" b="1" dirty="0"/>
              <a:t> </a:t>
            </a:r>
            <a:r>
              <a:rPr lang="en-US" b="1" dirty="0" err="1"/>
              <a:t>che</a:t>
            </a:r>
            <a:r>
              <a:rPr lang="en-US" b="1" dirty="0"/>
              <a:t> </a:t>
            </a:r>
            <a:r>
              <a:rPr lang="en-US" b="1" dirty="0" err="1"/>
              <a:t>attua</a:t>
            </a:r>
            <a:r>
              <a:rPr lang="en-US" b="1" dirty="0"/>
              <a:t> la </a:t>
            </a:r>
            <a:r>
              <a:rPr lang="en-US" b="1" dirty="0" err="1"/>
              <a:t>riforma</a:t>
            </a:r>
            <a:r>
              <a:rPr lang="en-US" b="1" dirty="0"/>
              <a:t> </a:t>
            </a:r>
            <a:r>
              <a:rPr lang="en-US" b="1" dirty="0" err="1"/>
              <a:t>Madia</a:t>
            </a:r>
            <a:r>
              <a:rPr lang="en-US" b="1" dirty="0"/>
              <a:t>. </a:t>
            </a:r>
            <a:r>
              <a:rPr lang="en-US" b="1" dirty="0" err="1"/>
              <a:t>L’assenteista</a:t>
            </a:r>
            <a:r>
              <a:rPr lang="en-US" b="1" dirty="0"/>
              <a:t> </a:t>
            </a:r>
            <a:r>
              <a:rPr lang="en-US" b="1" dirty="0" err="1"/>
              <a:t>pagherà</a:t>
            </a:r>
            <a:r>
              <a:rPr lang="en-US" b="1" dirty="0"/>
              <a:t> </a:t>
            </a:r>
            <a:r>
              <a:rPr lang="en-US" b="1" dirty="0" err="1"/>
              <a:t>anche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danni</a:t>
            </a:r>
            <a:r>
              <a:rPr lang="en-US" b="1" dirty="0"/>
              <a:t> </a:t>
            </a:r>
            <a:r>
              <a:rPr lang="en-US" b="1" dirty="0" err="1"/>
              <a:t>all’immagine</a:t>
            </a:r>
            <a:r>
              <a:rPr lang="en-US" b="1" dirty="0"/>
              <a:t> </a:t>
            </a:r>
            <a:r>
              <a:rPr lang="en-US" b="1" dirty="0" err="1"/>
              <a:t>dell’ufficio</a:t>
            </a:r>
            <a:r>
              <a:rPr lang="en-US" b="1" dirty="0"/>
              <a:t>, la </a:t>
            </a:r>
            <a:r>
              <a:rPr lang="en-US" b="1" dirty="0" err="1"/>
              <a:t>sanzione</a:t>
            </a:r>
            <a:r>
              <a:rPr lang="en-US" b="1" dirty="0"/>
              <a:t> </a:t>
            </a:r>
            <a:r>
              <a:rPr lang="en-US" b="1" dirty="0" err="1"/>
              <a:t>legata</a:t>
            </a:r>
            <a:r>
              <a:rPr lang="en-US" b="1" dirty="0"/>
              <a:t> dal </a:t>
            </a:r>
            <a:r>
              <a:rPr lang="en-US" b="1" dirty="0" err="1"/>
              <a:t>clamore</a:t>
            </a:r>
            <a:r>
              <a:rPr lang="en-US" b="1" dirty="0"/>
              <a:t> del </a:t>
            </a:r>
            <a:r>
              <a:rPr lang="en-US" b="1" dirty="0" err="1"/>
              <a:t>caso</a:t>
            </a:r>
            <a:endParaRPr lang="en-US" b="1" dirty="0"/>
          </a:p>
          <a:p>
            <a:pPr marL="274320" lvl="1" indent="0">
              <a:buNone/>
            </a:pPr>
            <a:r>
              <a:rPr lang="en-US" b="1" dirty="0" err="1"/>
              <a:t>Furbetti</a:t>
            </a:r>
            <a:r>
              <a:rPr lang="en-US" b="1" dirty="0"/>
              <a:t> del </a:t>
            </a:r>
            <a:r>
              <a:rPr lang="en-US" b="1" dirty="0" err="1"/>
              <a:t>cartellino</a:t>
            </a:r>
            <a:r>
              <a:rPr lang="en-US" b="1" dirty="0"/>
              <a:t>, </a:t>
            </a:r>
            <a:r>
              <a:rPr lang="en-US" b="1" dirty="0" err="1" smtClean="0"/>
              <a:t>sospensione</a:t>
            </a:r>
            <a:r>
              <a:rPr lang="en-US" b="1" dirty="0" smtClean="0"/>
              <a:t> </a:t>
            </a:r>
            <a:r>
              <a:rPr lang="en-US" b="1" dirty="0" err="1" smtClean="0"/>
              <a:t>immediata</a:t>
            </a:r>
            <a:r>
              <a:rPr lang="en-US" b="1" dirty="0" smtClean="0"/>
              <a:t> </a:t>
            </a:r>
            <a:r>
              <a:rPr lang="en-US" b="1" dirty="0"/>
              <a:t>e </a:t>
            </a:r>
            <a:r>
              <a:rPr lang="en-US" b="1" dirty="0" err="1"/>
              <a:t>licenziamento</a:t>
            </a:r>
            <a:r>
              <a:rPr lang="en-US" b="1" dirty="0"/>
              <a:t> </a:t>
            </a:r>
            <a:r>
              <a:rPr lang="en-US" b="1" dirty="0" err="1"/>
              <a:t>veloce</a:t>
            </a:r>
            <a:endParaRPr lang="en-US" b="1" dirty="0"/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 </a:t>
            </a:r>
            <a:r>
              <a:rPr lang="en-US" dirty="0" err="1" smtClean="0">
                <a:solidFill>
                  <a:schemeClr val="tx1"/>
                </a:solidFill>
              </a:rPr>
              <a:t>applicata</a:t>
            </a:r>
            <a:r>
              <a:rPr lang="en-US" dirty="0" smtClean="0">
                <a:solidFill>
                  <a:schemeClr val="tx1"/>
                </a:solidFill>
              </a:rPr>
              <a:t> dal  1 </a:t>
            </a:r>
            <a:r>
              <a:rPr lang="en-US" dirty="0" err="1" smtClean="0">
                <a:solidFill>
                  <a:schemeClr val="tx1"/>
                </a:solidFill>
              </a:rPr>
              <a:t>maggio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Concorsi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SONO USCITI I BANDI PER I CONCORSI DA RICERCATORE </a:t>
            </a:r>
          </a:p>
          <a:p>
            <a:endParaRPr lang="en-US" dirty="0"/>
          </a:p>
          <a:p>
            <a:r>
              <a:rPr lang="en-US" dirty="0" smtClean="0"/>
              <a:t>SCADENZA 8 </a:t>
            </a:r>
            <a:r>
              <a:rPr lang="en-US" dirty="0" err="1" smtClean="0"/>
              <a:t>Agosto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Scritti</a:t>
            </a:r>
            <a:r>
              <a:rPr lang="en-US" dirty="0" smtClean="0"/>
              <a:t> a </a:t>
            </a:r>
            <a:r>
              <a:rPr lang="en-US" dirty="0" err="1" smtClean="0"/>
              <a:t>roma</a:t>
            </a:r>
            <a:r>
              <a:rPr lang="en-US" dirty="0" smtClean="0"/>
              <a:t>  19-20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err="1" smtClean="0"/>
              <a:t>sperimentali</a:t>
            </a:r>
            <a:r>
              <a:rPr lang="en-US" dirty="0" smtClean="0"/>
              <a:t>,   13-14 </a:t>
            </a:r>
            <a:r>
              <a:rPr lang="en-US" dirty="0" err="1" smtClean="0"/>
              <a:t>ottobre</a:t>
            </a:r>
            <a:r>
              <a:rPr lang="en-US" dirty="0" smtClean="0"/>
              <a:t> </a:t>
            </a:r>
            <a:r>
              <a:rPr lang="en-US" dirty="0" err="1" smtClean="0"/>
              <a:t>teorici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Applicazioni</a:t>
            </a:r>
            <a:r>
              <a:rPr lang="en-US" dirty="0" smtClean="0"/>
              <a:t> Online,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aperte</a:t>
            </a:r>
            <a:r>
              <a:rPr lang="en-US" dirty="0" smtClean="0"/>
              <a:t>. 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fare </a:t>
            </a:r>
            <a:r>
              <a:rPr lang="en-US" dirty="0" err="1" smtClean="0"/>
              <a:t>sottomissione</a:t>
            </a:r>
            <a:r>
              <a:rPr lang="en-US" dirty="0" smtClean="0"/>
              <a:t> in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fasi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10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evidenza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396323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Domani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inaugura</a:t>
            </a:r>
            <a:r>
              <a:rPr lang="en-US" dirty="0" smtClean="0"/>
              <a:t> al </a:t>
            </a:r>
            <a:r>
              <a:rPr lang="en-US" dirty="0" err="1" smtClean="0"/>
              <a:t>Museo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scienza</a:t>
            </a:r>
            <a:r>
              <a:rPr lang="en-US" dirty="0" smtClean="0"/>
              <a:t> 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tecnologia</a:t>
            </a:r>
            <a:r>
              <a:rPr lang="en-US" dirty="0" smtClean="0"/>
              <a:t> la </a:t>
            </a:r>
            <a:r>
              <a:rPr lang="en-US" dirty="0" err="1" smtClean="0"/>
              <a:t>mostra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/>
              <a:t> Extreme,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particelle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Realizzata</a:t>
            </a:r>
            <a:r>
              <a:rPr lang="en-US" dirty="0" smtClean="0"/>
              <a:t> con la </a:t>
            </a:r>
            <a:r>
              <a:rPr lang="en-US" dirty="0" err="1" smtClean="0"/>
              <a:t>collaborazione</a:t>
            </a:r>
            <a:r>
              <a:rPr lang="en-US" dirty="0" smtClean="0"/>
              <a:t> del CERN e </a:t>
            </a:r>
            <a:r>
              <a:rPr lang="en-US" dirty="0" err="1" smtClean="0"/>
              <a:t>dell’INFN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esposti</a:t>
            </a:r>
            <a:r>
              <a:rPr lang="en-US" dirty="0" smtClean="0"/>
              <a:t> </a:t>
            </a:r>
            <a:r>
              <a:rPr lang="en-US" dirty="0" err="1" smtClean="0"/>
              <a:t>pezzi</a:t>
            </a:r>
            <a:r>
              <a:rPr lang="en-US" dirty="0" smtClean="0"/>
              <a:t> di DELPHI, ATLAS e </a:t>
            </a:r>
            <a:r>
              <a:rPr lang="en-US" dirty="0" err="1" smtClean="0"/>
              <a:t>altro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483" y="882596"/>
            <a:ext cx="4228516" cy="597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1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RIFORMA EPR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Giugno</a:t>
            </a:r>
            <a:r>
              <a:rPr lang="en-US" dirty="0" smtClean="0"/>
              <a:t> 2016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682797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appalti</a:t>
            </a:r>
            <a:r>
              <a:rPr lang="en-US" dirty="0" smtClean="0"/>
              <a:t> , ci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figura</a:t>
            </a:r>
            <a:r>
              <a:rPr lang="en-US" dirty="0" smtClean="0"/>
              <a:t> del Rup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Priorita</a:t>
            </a:r>
            <a:r>
              <a:rPr lang="en-US" dirty="0" smtClean="0"/>
              <a:t>’ e’ data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realizzazione</a:t>
            </a:r>
            <a:r>
              <a:rPr lang="en-US" dirty="0" smtClean="0"/>
              <a:t> </a:t>
            </a:r>
            <a:r>
              <a:rPr lang="en-US" dirty="0" err="1" smtClean="0"/>
              <a:t>dell’albo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fornitori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dovrebbe</a:t>
            </a:r>
            <a:r>
              <a:rPr lang="en-US" dirty="0" smtClean="0"/>
              <a:t> </a:t>
            </a:r>
            <a:r>
              <a:rPr lang="en-US" dirty="0" err="1" smtClean="0"/>
              <a:t>permetterci</a:t>
            </a:r>
            <a:r>
              <a:rPr lang="en-US" dirty="0" smtClean="0"/>
              <a:t> di </a:t>
            </a:r>
            <a:r>
              <a:rPr lang="en-US" dirty="0" err="1" smtClean="0"/>
              <a:t>tornare</a:t>
            </a:r>
            <a:r>
              <a:rPr lang="en-US" dirty="0" smtClean="0"/>
              <a:t> a fare </a:t>
            </a:r>
            <a:r>
              <a:rPr lang="en-US" dirty="0" err="1" smtClean="0"/>
              <a:t>ordini</a:t>
            </a:r>
            <a:r>
              <a:rPr lang="en-US" dirty="0" smtClean="0"/>
              <a:t> </a:t>
            </a:r>
            <a:r>
              <a:rPr lang="en-US" dirty="0" err="1" smtClean="0"/>
              <a:t>diretti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CVI –  </a:t>
            </a:r>
            <a:r>
              <a:rPr lang="en-US" dirty="0" err="1" smtClean="0"/>
              <a:t>riunione</a:t>
            </a:r>
            <a:r>
              <a:rPr lang="en-US" dirty="0" smtClean="0"/>
              <a:t> a Torino </a:t>
            </a:r>
            <a:r>
              <a:rPr lang="en-US" dirty="0" smtClean="0"/>
              <a:t>a </a:t>
            </a:r>
            <a:r>
              <a:rPr lang="en-US" dirty="0" err="1" smtClean="0"/>
              <a:t>ottobre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Focus </a:t>
            </a:r>
            <a:r>
              <a:rPr lang="en-US" dirty="0" err="1" smtClean="0"/>
              <a:t>su</a:t>
            </a:r>
            <a:r>
              <a:rPr lang="en-US" dirty="0" smtClean="0"/>
              <a:t> LASA 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buFont typeface="Wingdings" charset="0"/>
              <a:buChar char="à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Vengono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eletti</a:t>
            </a:r>
            <a:r>
              <a:rPr lang="en-US" dirty="0" smtClean="0">
                <a:sym typeface="Wingdings"/>
              </a:rPr>
              <a:t> per un secondo </a:t>
            </a:r>
            <a:r>
              <a:rPr lang="en-US" dirty="0" err="1" smtClean="0">
                <a:sym typeface="Wingdings"/>
              </a:rPr>
              <a:t>mandato</a:t>
            </a:r>
            <a:r>
              <a:rPr lang="en-US" dirty="0" smtClean="0">
                <a:sym typeface="Wingdings"/>
              </a:rPr>
              <a:t>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E. </a:t>
            </a:r>
            <a:r>
              <a:rPr lang="en-US" dirty="0" err="1" smtClean="0">
                <a:sym typeface="Wingdings"/>
              </a:rPr>
              <a:t>Nappi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componente</a:t>
            </a:r>
            <a:r>
              <a:rPr lang="en-US" dirty="0" smtClean="0">
                <a:sym typeface="Wingdings"/>
              </a:rPr>
              <a:t> GE,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S. </a:t>
            </a:r>
            <a:r>
              <a:rPr lang="en-US" dirty="0" err="1" smtClean="0">
                <a:sym typeface="Wingdings"/>
              </a:rPr>
              <a:t>Ragazzi</a:t>
            </a:r>
            <a:r>
              <a:rPr lang="en-US" dirty="0" smtClean="0">
                <a:sym typeface="Wingdings"/>
              </a:rPr>
              <a:t> LNGS,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 D. </a:t>
            </a:r>
            <a:r>
              <a:rPr lang="en-US" dirty="0" err="1" smtClean="0">
                <a:sym typeface="Wingdings"/>
              </a:rPr>
              <a:t>Pedrini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Bicocca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olidFill>
                <a:srgbClr val="103154"/>
              </a:solidFill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2016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smtClean="0"/>
              <a:t>24 </a:t>
            </a:r>
            <a:r>
              <a:rPr lang="en-US" dirty="0" err="1"/>
              <a:t>Giugno</a:t>
            </a:r>
            <a:r>
              <a:rPr lang="en-US" dirty="0"/>
              <a:t>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2622"/>
            <a:ext cx="8229600" cy="5462724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14100</a:t>
            </a:r>
            <a:r>
              <a:rPr lang="en-US" sz="1200" dirty="0" smtClean="0"/>
              <a:t>Variazioni </a:t>
            </a:r>
            <a:r>
              <a:rPr lang="en-US" sz="1200" dirty="0"/>
              <a:t>al </a:t>
            </a:r>
            <a:r>
              <a:rPr lang="en-US" sz="1200" dirty="0" err="1"/>
              <a:t>Bilancio</a:t>
            </a:r>
            <a:r>
              <a:rPr lang="en-US" sz="1200" dirty="0"/>
              <a:t> </a:t>
            </a:r>
            <a:r>
              <a:rPr lang="en-US" sz="1200" dirty="0" smtClean="0"/>
              <a:t>2016</a:t>
            </a:r>
          </a:p>
          <a:p>
            <a:r>
              <a:rPr lang="en-US" sz="1200" b="1" dirty="0" smtClean="0"/>
              <a:t>14101</a:t>
            </a:r>
            <a:r>
              <a:rPr lang="en-US" sz="1200" dirty="0" smtClean="0"/>
              <a:t>autorizzazione </a:t>
            </a:r>
            <a:r>
              <a:rPr lang="en-US" sz="1200" dirty="0" err="1"/>
              <a:t>pagamento</a:t>
            </a:r>
            <a:r>
              <a:rPr lang="en-US" sz="1200" dirty="0"/>
              <a:t> in </a:t>
            </a:r>
            <a:r>
              <a:rPr lang="en-US" sz="1200" dirty="0" err="1"/>
              <a:t>favore</a:t>
            </a:r>
            <a:r>
              <a:rPr lang="en-US" sz="1200" dirty="0"/>
              <a:t> del Consortium GARR per </a:t>
            </a:r>
            <a:r>
              <a:rPr lang="en-US" sz="1200" dirty="0" err="1"/>
              <a:t>il</a:t>
            </a:r>
            <a:r>
              <a:rPr lang="en-US" sz="1200" dirty="0"/>
              <a:t> 2016 (</a:t>
            </a:r>
            <a:r>
              <a:rPr lang="en-US" sz="1200" dirty="0" err="1"/>
              <a:t>I°quota</a:t>
            </a:r>
            <a:r>
              <a:rPr lang="en-US" sz="1200" dirty="0"/>
              <a:t>) </a:t>
            </a:r>
            <a:endParaRPr lang="en-US" sz="1200" dirty="0" smtClean="0"/>
          </a:p>
          <a:p>
            <a:r>
              <a:rPr lang="en-US" sz="1200" b="1" dirty="0" smtClean="0"/>
              <a:t>14102</a:t>
            </a:r>
            <a:r>
              <a:rPr lang="en-US" sz="1200" dirty="0"/>
              <a:t> </a:t>
            </a:r>
            <a:r>
              <a:rPr lang="en-US" sz="1200" dirty="0" err="1" smtClean="0"/>
              <a:t>Accordo</a:t>
            </a:r>
            <a:r>
              <a:rPr lang="en-US" sz="1200" dirty="0" smtClean="0"/>
              <a:t> </a:t>
            </a:r>
            <a:r>
              <a:rPr lang="en-US" sz="1200" dirty="0"/>
              <a:t>di </a:t>
            </a:r>
            <a:r>
              <a:rPr lang="en-US" sz="1200" dirty="0" err="1"/>
              <a:t>Collaborazione</a:t>
            </a:r>
            <a:r>
              <a:rPr lang="en-US" sz="1200" dirty="0"/>
              <a:t> </a:t>
            </a:r>
            <a:r>
              <a:rPr lang="en-US" sz="1200" dirty="0" err="1" smtClean="0"/>
              <a:t>ricerca</a:t>
            </a:r>
            <a:r>
              <a:rPr lang="en-US" sz="1200" dirty="0" smtClean="0"/>
              <a:t> </a:t>
            </a:r>
            <a:r>
              <a:rPr lang="en-US" sz="1200" dirty="0"/>
              <a:t>e </a:t>
            </a:r>
            <a:r>
              <a:rPr lang="en-US" sz="1200" dirty="0" err="1"/>
              <a:t>sviluppo</a:t>
            </a:r>
            <a:r>
              <a:rPr lang="en-US" sz="1200" dirty="0"/>
              <a:t> </a:t>
            </a:r>
            <a:r>
              <a:rPr lang="en-US" sz="1200" dirty="0" err="1"/>
              <a:t>nel</a:t>
            </a:r>
            <a:r>
              <a:rPr lang="en-US" sz="1200" dirty="0"/>
              <a:t> campo </a:t>
            </a:r>
            <a:r>
              <a:rPr lang="en-US" sz="1200" dirty="0" err="1"/>
              <a:t>delle</a:t>
            </a:r>
            <a:r>
              <a:rPr lang="en-US" sz="1200" dirty="0"/>
              <a:t> </a:t>
            </a:r>
            <a:r>
              <a:rPr lang="en-US" sz="1200" dirty="0" err="1"/>
              <a:t>infrastrutture</a:t>
            </a:r>
            <a:r>
              <a:rPr lang="en-US" sz="1200" dirty="0"/>
              <a:t> </a:t>
            </a:r>
            <a:r>
              <a:rPr lang="en-US" sz="1200" dirty="0" err="1"/>
              <a:t>sulla</a:t>
            </a:r>
            <a:r>
              <a:rPr lang="en-US" sz="1200" dirty="0"/>
              <a:t> </a:t>
            </a:r>
            <a:r>
              <a:rPr lang="en-US" sz="1200" dirty="0" err="1"/>
              <a:t>bioinformatica</a:t>
            </a:r>
            <a:r>
              <a:rPr lang="en-US" sz="1200" dirty="0"/>
              <a:t> e la </a:t>
            </a:r>
            <a:r>
              <a:rPr lang="en-US" sz="1200" dirty="0" err="1"/>
              <a:t>costituzione</a:t>
            </a:r>
            <a:r>
              <a:rPr lang="en-US" sz="1200" dirty="0"/>
              <a:t> del </a:t>
            </a:r>
            <a:r>
              <a:rPr lang="en-US" sz="1200" dirty="0" err="1"/>
              <a:t>nodo</a:t>
            </a:r>
            <a:r>
              <a:rPr lang="en-US" sz="1200" dirty="0"/>
              <a:t> </a:t>
            </a:r>
            <a:r>
              <a:rPr lang="en-US" sz="1200" dirty="0" err="1"/>
              <a:t>italiano</a:t>
            </a:r>
            <a:r>
              <a:rPr lang="en-US" sz="1200" dirty="0"/>
              <a:t> di Elixir, </a:t>
            </a:r>
            <a:r>
              <a:rPr lang="en-US" sz="1200" dirty="0" err="1"/>
              <a:t>tramite</a:t>
            </a:r>
            <a:r>
              <a:rPr lang="en-US" sz="1200" dirty="0"/>
              <a:t> </a:t>
            </a:r>
            <a:r>
              <a:rPr lang="en-US" sz="1200" dirty="0" err="1"/>
              <a:t>una</a:t>
            </a:r>
            <a:r>
              <a:rPr lang="en-US" sz="1200" dirty="0"/>
              <a:t> Joint Research Unit (JRU) </a:t>
            </a:r>
            <a:r>
              <a:rPr lang="en-US" sz="1200" dirty="0" err="1"/>
              <a:t>comune</a:t>
            </a:r>
            <a:r>
              <a:rPr lang="en-US" sz="1200" dirty="0"/>
              <a:t> </a:t>
            </a:r>
            <a:r>
              <a:rPr lang="en-US" sz="1200" dirty="0" err="1"/>
              <a:t>denominata</a:t>
            </a:r>
            <a:r>
              <a:rPr lang="en-US" sz="1200" dirty="0"/>
              <a:t> ELIXIR-</a:t>
            </a:r>
            <a:r>
              <a:rPr lang="en-US" sz="1200" dirty="0" smtClean="0"/>
              <a:t>IIB</a:t>
            </a:r>
          </a:p>
          <a:p>
            <a:r>
              <a:rPr lang="en-US" sz="1200" b="1" dirty="0" smtClean="0"/>
              <a:t>14103 </a:t>
            </a:r>
            <a:r>
              <a:rPr lang="en-US" sz="1200" dirty="0" err="1" smtClean="0"/>
              <a:t>Accordo</a:t>
            </a:r>
            <a:r>
              <a:rPr lang="en-US" sz="1200" dirty="0" smtClean="0"/>
              <a:t> </a:t>
            </a:r>
            <a:r>
              <a:rPr lang="en-US" sz="1200" dirty="0"/>
              <a:t>per la </a:t>
            </a:r>
            <a:r>
              <a:rPr lang="en-US" sz="1200" dirty="0" err="1"/>
              <a:t>realizzazione</a:t>
            </a:r>
            <a:r>
              <a:rPr lang="en-US" sz="1200" dirty="0"/>
              <a:t> del </a:t>
            </a:r>
            <a:r>
              <a:rPr lang="en-US" sz="1200" dirty="0" err="1"/>
              <a:t>Progetto</a:t>
            </a:r>
            <a:r>
              <a:rPr lang="en-US" sz="1200" dirty="0"/>
              <a:t> di </a:t>
            </a:r>
            <a:r>
              <a:rPr lang="en-US" sz="1200" dirty="0" err="1"/>
              <a:t>Ricerca</a:t>
            </a:r>
            <a:r>
              <a:rPr lang="en-US" sz="1200" dirty="0"/>
              <a:t> GR-2010-2317873 “Supporting an early autism </a:t>
            </a:r>
            <a:r>
              <a:rPr lang="en-US" sz="1200" dirty="0" err="1"/>
              <a:t>sprectrum</a:t>
            </a:r>
            <a:r>
              <a:rPr lang="en-US" sz="1200" dirty="0"/>
              <a:t> disorders diagnosis through the support vector machine approach” </a:t>
            </a:r>
            <a:r>
              <a:rPr lang="en-US" sz="1200" dirty="0" err="1"/>
              <a:t>tra</a:t>
            </a:r>
            <a:r>
              <a:rPr lang="en-US" sz="1200" dirty="0"/>
              <a:t> </a:t>
            </a:r>
            <a:r>
              <a:rPr lang="en-US" sz="1200" dirty="0" err="1"/>
              <a:t>Irccs</a:t>
            </a:r>
            <a:r>
              <a:rPr lang="en-US" sz="1200" dirty="0"/>
              <a:t> </a:t>
            </a:r>
            <a:r>
              <a:rPr lang="en-US" sz="1200" dirty="0" err="1"/>
              <a:t>Fondazione</a:t>
            </a:r>
            <a:r>
              <a:rPr lang="en-US" sz="1200" dirty="0"/>
              <a:t> Stella Maris, </a:t>
            </a:r>
            <a:r>
              <a:rPr lang="en-US" sz="1200" dirty="0" err="1"/>
              <a:t>Università</a:t>
            </a:r>
            <a:r>
              <a:rPr lang="en-US" sz="1200" dirty="0"/>
              <a:t> di Milano e </a:t>
            </a:r>
            <a:r>
              <a:rPr lang="en-US" sz="1200" dirty="0" smtClean="0"/>
              <a:t>INFN</a:t>
            </a:r>
          </a:p>
          <a:p>
            <a:r>
              <a:rPr lang="en-US" sz="1200" b="1" dirty="0" smtClean="0"/>
              <a:t>14104</a:t>
            </a:r>
            <a:r>
              <a:rPr lang="en-US" sz="1200" dirty="0" smtClean="0"/>
              <a:t>approvazione </a:t>
            </a:r>
            <a:r>
              <a:rPr lang="en-US" sz="1200" dirty="0" err="1"/>
              <a:t>convenzione</a:t>
            </a:r>
            <a:r>
              <a:rPr lang="en-US" sz="1200" dirty="0"/>
              <a:t> </a:t>
            </a:r>
            <a:r>
              <a:rPr lang="en-US" sz="1200" dirty="0" err="1"/>
              <a:t>tra</a:t>
            </a:r>
            <a:r>
              <a:rPr lang="en-US" sz="1200" dirty="0"/>
              <a:t> INFN e </a:t>
            </a:r>
            <a:r>
              <a:rPr lang="en-US" sz="1200" dirty="0" err="1"/>
              <a:t>Università</a:t>
            </a:r>
            <a:r>
              <a:rPr lang="en-US" sz="1200" dirty="0"/>
              <a:t> </a:t>
            </a:r>
            <a:r>
              <a:rPr lang="en-US" sz="1200" dirty="0" err="1"/>
              <a:t>degli</a:t>
            </a:r>
            <a:r>
              <a:rPr lang="en-US" sz="1200" dirty="0"/>
              <a:t> </a:t>
            </a:r>
            <a:r>
              <a:rPr lang="en-US" sz="1200" dirty="0" err="1"/>
              <a:t>Studi</a:t>
            </a:r>
            <a:r>
              <a:rPr lang="en-US" sz="1200" dirty="0"/>
              <a:t> di </a:t>
            </a:r>
            <a:r>
              <a:rPr lang="en-US" sz="1200" dirty="0" err="1"/>
              <a:t>Genova</a:t>
            </a:r>
            <a:r>
              <a:rPr lang="en-US" sz="1200" dirty="0"/>
              <a:t> per </a:t>
            </a:r>
            <a:r>
              <a:rPr lang="en-US" sz="1200" dirty="0" err="1" smtClean="0"/>
              <a:t>cofin</a:t>
            </a:r>
            <a:r>
              <a:rPr lang="en-US" sz="1200" dirty="0" smtClean="0"/>
              <a:t> 3 </a:t>
            </a:r>
            <a:r>
              <a:rPr lang="en-US" sz="1200" dirty="0" err="1" smtClean="0"/>
              <a:t>posti</a:t>
            </a:r>
            <a:r>
              <a:rPr lang="en-US" sz="1200" dirty="0" smtClean="0"/>
              <a:t> </a:t>
            </a:r>
            <a:r>
              <a:rPr lang="en-US" sz="1200" dirty="0" err="1" smtClean="0"/>
              <a:t>rtda</a:t>
            </a:r>
            <a:endParaRPr lang="en-US" sz="1200" dirty="0" smtClean="0"/>
          </a:p>
          <a:p>
            <a:r>
              <a:rPr lang="en-US" sz="1200" dirty="0"/>
              <a:t> </a:t>
            </a:r>
            <a:r>
              <a:rPr lang="en-US" sz="1200" b="1" dirty="0" smtClean="0"/>
              <a:t>14105</a:t>
            </a:r>
            <a:r>
              <a:rPr lang="en-US" sz="1200" dirty="0"/>
              <a:t> </a:t>
            </a:r>
            <a:r>
              <a:rPr lang="en-US" sz="1200" dirty="0" err="1" smtClean="0"/>
              <a:t>approvazione</a:t>
            </a:r>
            <a:r>
              <a:rPr lang="en-US" sz="1200" dirty="0" smtClean="0"/>
              <a:t> </a:t>
            </a:r>
            <a:r>
              <a:rPr lang="en-US" sz="1200" dirty="0" err="1"/>
              <a:t>convenzione</a:t>
            </a:r>
            <a:r>
              <a:rPr lang="en-US" sz="1200" dirty="0"/>
              <a:t> </a:t>
            </a:r>
            <a:r>
              <a:rPr lang="en-US" sz="1200" dirty="0" err="1"/>
              <a:t>quadro</a:t>
            </a:r>
            <a:r>
              <a:rPr lang="en-US" sz="1200" dirty="0"/>
              <a:t> </a:t>
            </a:r>
            <a:r>
              <a:rPr lang="en-US" sz="1200" dirty="0" err="1"/>
              <a:t>tra</a:t>
            </a:r>
            <a:r>
              <a:rPr lang="en-US" sz="1200" dirty="0"/>
              <a:t> ASI e INFN  </a:t>
            </a:r>
            <a:endParaRPr lang="en-US" sz="1200" dirty="0" smtClean="0"/>
          </a:p>
          <a:p>
            <a:r>
              <a:rPr lang="en-US" sz="1200" b="1" dirty="0" smtClean="0"/>
              <a:t>14106</a:t>
            </a:r>
            <a:r>
              <a:rPr lang="en-US" sz="1200" dirty="0" smtClean="0"/>
              <a:t>approvazione </a:t>
            </a:r>
            <a:r>
              <a:rPr lang="en-US" sz="1200" dirty="0"/>
              <a:t>schema di </a:t>
            </a:r>
            <a:r>
              <a:rPr lang="en-US" sz="1200" dirty="0" err="1"/>
              <a:t>Protocollo</a:t>
            </a:r>
            <a:r>
              <a:rPr lang="en-US" sz="1200" dirty="0"/>
              <a:t> </a:t>
            </a:r>
            <a:r>
              <a:rPr lang="en-US" sz="1200" dirty="0" err="1"/>
              <a:t>Aggiuntivo</a:t>
            </a:r>
            <a:r>
              <a:rPr lang="en-US" sz="1200" dirty="0"/>
              <a:t> </a:t>
            </a:r>
            <a:r>
              <a:rPr lang="en-US" sz="1200" dirty="0" err="1"/>
              <a:t>all’accordo</a:t>
            </a:r>
            <a:r>
              <a:rPr lang="en-US" sz="1200" dirty="0"/>
              <a:t> </a:t>
            </a:r>
            <a:r>
              <a:rPr lang="en-US" sz="1200" dirty="0" err="1"/>
              <a:t>Attuativo</a:t>
            </a:r>
            <a:r>
              <a:rPr lang="en-US" sz="1200" dirty="0"/>
              <a:t> </a:t>
            </a:r>
            <a:r>
              <a:rPr lang="en-US" sz="1200" dirty="0" err="1" smtClean="0"/>
              <a:t>tra</a:t>
            </a:r>
            <a:r>
              <a:rPr lang="en-US" sz="1200" dirty="0" smtClean="0"/>
              <a:t> </a:t>
            </a:r>
            <a:r>
              <a:rPr lang="en-US" sz="1200" dirty="0"/>
              <a:t>INFN e </a:t>
            </a:r>
            <a:r>
              <a:rPr lang="en-US" sz="1200" dirty="0" err="1"/>
              <a:t>Università</a:t>
            </a:r>
            <a:r>
              <a:rPr lang="en-US" sz="1200" dirty="0"/>
              <a:t> </a:t>
            </a:r>
            <a:r>
              <a:rPr lang="en-US" sz="1200" dirty="0" err="1"/>
              <a:t>degli</a:t>
            </a:r>
            <a:r>
              <a:rPr lang="en-US" sz="1200" dirty="0"/>
              <a:t> </a:t>
            </a:r>
            <a:r>
              <a:rPr lang="en-US" sz="1200" dirty="0" err="1"/>
              <a:t>Studi</a:t>
            </a:r>
            <a:r>
              <a:rPr lang="en-US" sz="1200" dirty="0"/>
              <a:t> di </a:t>
            </a:r>
            <a:r>
              <a:rPr lang="en-US" sz="1200" dirty="0" smtClean="0"/>
              <a:t>Trento</a:t>
            </a:r>
          </a:p>
          <a:p>
            <a:r>
              <a:rPr lang="en-US" sz="1200" b="1" dirty="0" smtClean="0"/>
              <a:t>1410</a:t>
            </a:r>
            <a:r>
              <a:rPr lang="en-US" sz="1200" dirty="0" smtClean="0"/>
              <a:t>approvazione </a:t>
            </a:r>
            <a:r>
              <a:rPr lang="en-US" sz="1200" dirty="0"/>
              <a:t>“Agreement for scientific collaboration </a:t>
            </a:r>
            <a:r>
              <a:rPr lang="en-US" sz="1200" dirty="0" err="1"/>
              <a:t>betweeen</a:t>
            </a:r>
            <a:r>
              <a:rPr lang="en-US" sz="1200" dirty="0"/>
              <a:t> ICTP and INFN</a:t>
            </a:r>
            <a:r>
              <a:rPr lang="en-US" sz="1200" dirty="0" smtClean="0"/>
              <a:t>”</a:t>
            </a:r>
          </a:p>
          <a:p>
            <a:r>
              <a:rPr lang="en-US" sz="1200" b="1" dirty="0" smtClean="0"/>
              <a:t>14108</a:t>
            </a:r>
            <a:r>
              <a:rPr lang="en-US" sz="1200" dirty="0" smtClean="0"/>
              <a:t>approvazione </a:t>
            </a:r>
            <a:r>
              <a:rPr lang="en-US" sz="1200" dirty="0"/>
              <a:t>" SCHEDULE AIK 3.5 Ion Source &amp; Low Energy Beam Transport (LEBT) to the In-Kind Contribution Agreement signed between European Spallation Source ERIC and </a:t>
            </a:r>
            <a:r>
              <a:rPr lang="en-US" sz="1200" dirty="0" smtClean="0"/>
              <a:t>INFN”</a:t>
            </a:r>
          </a:p>
          <a:p>
            <a:r>
              <a:rPr lang="en-US" sz="1200" b="1" dirty="0" smtClean="0"/>
              <a:t>14109</a:t>
            </a:r>
            <a:r>
              <a:rPr lang="en-US" sz="1200" dirty="0" smtClean="0"/>
              <a:t>approvazione </a:t>
            </a:r>
            <a:r>
              <a:rPr lang="en-US" sz="1200" dirty="0"/>
              <a:t>“Agreement to prolongation to the Memorandum of Understanding between INFN and NRF acting through </a:t>
            </a:r>
            <a:r>
              <a:rPr lang="en-US" sz="1200" dirty="0" err="1"/>
              <a:t>IThemba</a:t>
            </a:r>
            <a:r>
              <a:rPr lang="en-US" sz="1200" dirty="0"/>
              <a:t> Laboratory for Acceleration Based Science, South Africa</a:t>
            </a:r>
            <a:r>
              <a:rPr lang="en-US" sz="1200" dirty="0" smtClean="0"/>
              <a:t>”</a:t>
            </a:r>
          </a:p>
          <a:p>
            <a:r>
              <a:rPr lang="en-US" sz="1200" b="1" dirty="0" smtClean="0"/>
              <a:t>14110</a:t>
            </a:r>
            <a:r>
              <a:rPr lang="en-US" sz="1200" dirty="0" smtClean="0"/>
              <a:t>approvazione </a:t>
            </a:r>
            <a:r>
              <a:rPr lang="en-US" sz="1200" dirty="0"/>
              <a:t>“Collaboration Agreement KE3108/BE related to the development of computing resources for beam dynamic simulations relevant for the upgrade of the LHC and its injectors between CERN and INFN</a:t>
            </a:r>
            <a:r>
              <a:rPr lang="en-US" sz="1200" dirty="0" smtClean="0"/>
              <a:t>”</a:t>
            </a:r>
          </a:p>
          <a:p>
            <a:r>
              <a:rPr lang="en-US" sz="1200" b="1" dirty="0" smtClean="0"/>
              <a:t>14111</a:t>
            </a:r>
            <a:r>
              <a:rPr lang="en-US" sz="1200" dirty="0" smtClean="0"/>
              <a:t>approvazione </a:t>
            </a:r>
            <a:r>
              <a:rPr lang="en-US" sz="1200" dirty="0"/>
              <a:t>“Framework Agreement between RIKEN and </a:t>
            </a:r>
            <a:r>
              <a:rPr lang="en-US" sz="1200" dirty="0" smtClean="0"/>
              <a:t>INFN</a:t>
            </a:r>
          </a:p>
          <a:p>
            <a:r>
              <a:rPr lang="en-US" sz="1200" dirty="0"/>
              <a:t> </a:t>
            </a:r>
            <a:r>
              <a:rPr lang="en-US" sz="1200" b="1" dirty="0"/>
              <a:t>14112</a:t>
            </a:r>
            <a:r>
              <a:rPr lang="en-US" sz="1200" dirty="0"/>
              <a:t>autorizzazione </a:t>
            </a:r>
            <a:r>
              <a:rPr lang="en-US" sz="1200" dirty="0" err="1"/>
              <a:t>congedi</a:t>
            </a:r>
            <a:r>
              <a:rPr lang="en-US" sz="1200" dirty="0"/>
              <a:t> </a:t>
            </a:r>
            <a:r>
              <a:rPr lang="en-US" sz="1200" dirty="0" err="1"/>
              <a:t>straordinari</a:t>
            </a:r>
            <a:r>
              <a:rPr lang="en-US" sz="1200" dirty="0"/>
              <a:t> per </a:t>
            </a:r>
            <a:r>
              <a:rPr lang="en-US" sz="1200" dirty="0" err="1"/>
              <a:t>motivi</a:t>
            </a:r>
            <a:r>
              <a:rPr lang="en-US" sz="1200" dirty="0"/>
              <a:t> studio e </a:t>
            </a:r>
            <a:r>
              <a:rPr lang="en-US" sz="1200" dirty="0" err="1"/>
              <a:t>ricerca</a:t>
            </a:r>
            <a:r>
              <a:rPr lang="en-US" sz="1200" dirty="0"/>
              <a:t> (O. </a:t>
            </a:r>
            <a:r>
              <a:rPr lang="en-US" sz="1200" dirty="0" err="1"/>
              <a:t>Denisov</a:t>
            </a:r>
            <a:r>
              <a:rPr lang="en-US" sz="1200" dirty="0"/>
              <a:t>/Torino) </a:t>
            </a:r>
            <a:endParaRPr lang="en-US" sz="1200" dirty="0" smtClean="0"/>
          </a:p>
          <a:p>
            <a:r>
              <a:rPr lang="en-US" sz="1200" b="1" dirty="0" smtClean="0"/>
              <a:t>14113</a:t>
            </a:r>
            <a:r>
              <a:rPr lang="en-US" sz="1200" dirty="0" smtClean="0"/>
              <a:t>approvazione </a:t>
            </a:r>
            <a:r>
              <a:rPr lang="en-US" sz="1200" dirty="0" err="1"/>
              <a:t>atti</a:t>
            </a:r>
            <a:r>
              <a:rPr lang="en-US" sz="1200" dirty="0"/>
              <a:t> </a:t>
            </a:r>
            <a:r>
              <a:rPr lang="en-US" sz="1200" dirty="0" err="1"/>
              <a:t>concorso</a:t>
            </a:r>
            <a:r>
              <a:rPr lang="en-US" sz="1200" dirty="0"/>
              <a:t> per </a:t>
            </a:r>
            <a:r>
              <a:rPr lang="en-US" sz="1200" dirty="0" err="1"/>
              <a:t>conferimento</a:t>
            </a:r>
            <a:r>
              <a:rPr lang="en-US" sz="1200" dirty="0"/>
              <a:t> </a:t>
            </a:r>
            <a:r>
              <a:rPr lang="en-US" sz="1200" dirty="0" err="1"/>
              <a:t>borse</a:t>
            </a:r>
            <a:r>
              <a:rPr lang="en-US" sz="1200" dirty="0"/>
              <a:t> di studio (</a:t>
            </a:r>
            <a:r>
              <a:rPr lang="en-US" sz="1200" dirty="0" err="1"/>
              <a:t>rif</a:t>
            </a:r>
            <a:r>
              <a:rPr lang="en-US" sz="1200" dirty="0"/>
              <a:t>. 17993/2016, 18041/2016, 17938/2016, 18042/2016, 18068/2016, 17992/2016</a:t>
            </a:r>
            <a:r>
              <a:rPr lang="en-US" sz="1200" dirty="0" smtClean="0"/>
              <a:t>)</a:t>
            </a:r>
          </a:p>
          <a:p>
            <a:r>
              <a:rPr lang="en-US" sz="1200" dirty="0"/>
              <a:t> </a:t>
            </a:r>
            <a:r>
              <a:rPr lang="en-US" sz="1200" b="1" dirty="0"/>
              <a:t>14114</a:t>
            </a:r>
            <a:r>
              <a:rPr lang="en-US" sz="1200" dirty="0"/>
              <a:t>emissione </a:t>
            </a:r>
            <a:r>
              <a:rPr lang="en-US" sz="1200" dirty="0" err="1"/>
              <a:t>bandi</a:t>
            </a:r>
            <a:r>
              <a:rPr lang="en-US" sz="1200" dirty="0"/>
              <a:t> </a:t>
            </a:r>
            <a:r>
              <a:rPr lang="en-US" sz="1200" dirty="0" err="1"/>
              <a:t>concorso</a:t>
            </a:r>
            <a:r>
              <a:rPr lang="en-US" sz="1200" dirty="0"/>
              <a:t> per </a:t>
            </a:r>
            <a:r>
              <a:rPr lang="en-US" sz="1200" dirty="0" err="1"/>
              <a:t>assegnazione</a:t>
            </a:r>
            <a:r>
              <a:rPr lang="en-US" sz="1200" dirty="0"/>
              <a:t> </a:t>
            </a:r>
            <a:r>
              <a:rPr lang="en-US" sz="1200" dirty="0" err="1"/>
              <a:t>borse</a:t>
            </a:r>
            <a:r>
              <a:rPr lang="en-US" sz="1200" dirty="0"/>
              <a:t> di studio, </a:t>
            </a:r>
            <a:r>
              <a:rPr lang="en-US" sz="1200" dirty="0" smtClean="0"/>
              <a:t>LNL</a:t>
            </a:r>
          </a:p>
          <a:p>
            <a:r>
              <a:rPr lang="en-US" sz="1200" b="1" dirty="0" smtClean="0"/>
              <a:t>14115</a:t>
            </a:r>
            <a:r>
              <a:rPr lang="en-US" sz="1200" dirty="0" smtClean="0"/>
              <a:t>emissione </a:t>
            </a:r>
            <a:r>
              <a:rPr lang="en-US" sz="1200" dirty="0" err="1"/>
              <a:t>bando</a:t>
            </a:r>
            <a:r>
              <a:rPr lang="en-US" sz="1200" dirty="0"/>
              <a:t> </a:t>
            </a:r>
            <a:r>
              <a:rPr lang="en-US" sz="1200" dirty="0" err="1"/>
              <a:t>concorso</a:t>
            </a:r>
            <a:r>
              <a:rPr lang="en-US" sz="1200" dirty="0"/>
              <a:t> per un </a:t>
            </a:r>
            <a:r>
              <a:rPr lang="en-US" sz="1200" dirty="0" err="1"/>
              <a:t>posto</a:t>
            </a:r>
            <a:r>
              <a:rPr lang="en-US" sz="1200" dirty="0"/>
              <a:t> a tempo </a:t>
            </a:r>
            <a:r>
              <a:rPr lang="en-US" sz="1200" dirty="0" err="1"/>
              <a:t>indeterminato</a:t>
            </a:r>
            <a:r>
              <a:rPr lang="en-US" sz="1200" dirty="0"/>
              <a:t> di </a:t>
            </a:r>
            <a:r>
              <a:rPr lang="en-US" sz="1200" dirty="0" err="1"/>
              <a:t>Tecnologo</a:t>
            </a:r>
            <a:r>
              <a:rPr lang="en-US" sz="1200" dirty="0"/>
              <a:t> III liv., </a:t>
            </a:r>
            <a:r>
              <a:rPr lang="en-US" sz="1200" dirty="0" smtClean="0"/>
              <a:t>LNGS</a:t>
            </a:r>
          </a:p>
          <a:p>
            <a:r>
              <a:rPr lang="en-US" sz="1200" b="1" dirty="0" smtClean="0"/>
              <a:t>14116</a:t>
            </a:r>
            <a:r>
              <a:rPr lang="en-US" sz="1200" dirty="0" smtClean="0"/>
              <a:t>nomina </a:t>
            </a:r>
            <a:r>
              <a:rPr lang="en-US" sz="1200" dirty="0" err="1"/>
              <a:t>Comitato</a:t>
            </a:r>
            <a:r>
              <a:rPr lang="en-US" sz="1200" dirty="0"/>
              <a:t> </a:t>
            </a:r>
            <a:r>
              <a:rPr lang="en-US" sz="1200" dirty="0" err="1"/>
              <a:t>Scientifico</a:t>
            </a:r>
            <a:r>
              <a:rPr lang="en-US" sz="1200" dirty="0"/>
              <a:t> </a:t>
            </a:r>
            <a:r>
              <a:rPr lang="en-US" sz="1200" dirty="0" err="1"/>
              <a:t>dei</a:t>
            </a:r>
            <a:r>
              <a:rPr lang="en-US" sz="1200" dirty="0"/>
              <a:t> </a:t>
            </a:r>
            <a:r>
              <a:rPr lang="en-US" sz="1200" dirty="0" smtClean="0"/>
              <a:t>LNGS</a:t>
            </a:r>
          </a:p>
          <a:p>
            <a:r>
              <a:rPr lang="en-US" sz="1200" b="1" dirty="0" smtClean="0"/>
              <a:t>14117</a:t>
            </a:r>
            <a:r>
              <a:rPr lang="en-US" sz="1200" dirty="0" smtClean="0"/>
              <a:t>approvazione </a:t>
            </a:r>
            <a:r>
              <a:rPr lang="en-US" sz="1200" dirty="0" err="1"/>
              <a:t>documento</a:t>
            </a:r>
            <a:r>
              <a:rPr lang="en-US" sz="1200" dirty="0"/>
              <a:t> “</a:t>
            </a:r>
            <a:r>
              <a:rPr lang="en-US" sz="1200" dirty="0" err="1"/>
              <a:t>Relazione</a:t>
            </a:r>
            <a:r>
              <a:rPr lang="en-US" sz="1200" dirty="0"/>
              <a:t> </a:t>
            </a:r>
            <a:r>
              <a:rPr lang="en-US" sz="1200" dirty="0" err="1"/>
              <a:t>sulla</a:t>
            </a:r>
            <a:r>
              <a:rPr lang="en-US" sz="1200" dirty="0"/>
              <a:t> performance” per </a:t>
            </a:r>
            <a:r>
              <a:rPr lang="en-US" sz="1200" dirty="0" err="1"/>
              <a:t>l’anno</a:t>
            </a:r>
            <a:r>
              <a:rPr lang="en-US" sz="1200" dirty="0"/>
              <a:t> </a:t>
            </a:r>
            <a:r>
              <a:rPr lang="en-US" sz="1200" dirty="0" smtClean="0"/>
              <a:t>2015</a:t>
            </a:r>
          </a:p>
          <a:p>
            <a:endParaRPr lang="en-US" sz="1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1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smtClean="0"/>
              <a:t>24 </a:t>
            </a:r>
            <a:r>
              <a:rPr lang="en-US" dirty="0" err="1"/>
              <a:t>Giugno</a:t>
            </a:r>
            <a:r>
              <a:rPr lang="en-US" dirty="0"/>
              <a:t>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14118</a:t>
            </a:r>
            <a:r>
              <a:rPr lang="en-US" dirty="0" smtClean="0"/>
              <a:t>approvazione “</a:t>
            </a:r>
            <a:r>
              <a:rPr lang="en-US" dirty="0"/>
              <a:t>Agreement between The European Organization for Nuclear Research (CERN) and </a:t>
            </a:r>
            <a:r>
              <a:rPr lang="en-US" dirty="0" err="1"/>
              <a:t>Istituto</a:t>
            </a:r>
            <a:r>
              <a:rPr lang="en-US" dirty="0"/>
              <a:t> </a:t>
            </a:r>
            <a:r>
              <a:rPr lang="en-US" dirty="0" err="1"/>
              <a:t>Nazionale</a:t>
            </a:r>
            <a:r>
              <a:rPr lang="en-US" dirty="0"/>
              <a:t> di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Nucleare</a:t>
            </a:r>
            <a:r>
              <a:rPr lang="en-US" dirty="0"/>
              <a:t> (INFN)</a:t>
            </a:r>
            <a:r>
              <a:rPr lang="en-US" dirty="0" smtClean="0"/>
              <a:t>”</a:t>
            </a:r>
          </a:p>
          <a:p>
            <a:r>
              <a:rPr lang="en-US" dirty="0"/>
              <a:t> </a:t>
            </a:r>
            <a:r>
              <a:rPr lang="en-US" b="1" dirty="0"/>
              <a:t>14119</a:t>
            </a:r>
            <a:r>
              <a:rPr lang="en-US" dirty="0"/>
              <a:t>approvazione </a:t>
            </a:r>
            <a:r>
              <a:rPr lang="en-US" dirty="0" err="1"/>
              <a:t>tabella</a:t>
            </a:r>
            <a:r>
              <a:rPr lang="en-US" dirty="0"/>
              <a:t> </a:t>
            </a:r>
            <a:r>
              <a:rPr lang="en-US" dirty="0" err="1"/>
              <a:t>borse</a:t>
            </a:r>
            <a:r>
              <a:rPr lang="en-US" dirty="0"/>
              <a:t> di </a:t>
            </a:r>
            <a:r>
              <a:rPr lang="en-US" dirty="0" err="1"/>
              <a:t>dottorato</a:t>
            </a:r>
            <a:r>
              <a:rPr lang="en-US" dirty="0"/>
              <a:t> in </a:t>
            </a:r>
            <a:r>
              <a:rPr lang="en-US" dirty="0" err="1"/>
              <a:t>fisica</a:t>
            </a:r>
            <a:r>
              <a:rPr lang="en-US" dirty="0"/>
              <a:t> XXXII° </a:t>
            </a:r>
            <a:r>
              <a:rPr lang="en-US" dirty="0" err="1"/>
              <a:t>ciclo</a:t>
            </a:r>
            <a:r>
              <a:rPr lang="en-US" dirty="0"/>
              <a:t> da </a:t>
            </a:r>
            <a:r>
              <a:rPr lang="en-US" dirty="0" err="1"/>
              <a:t>attivare</a:t>
            </a:r>
            <a:r>
              <a:rPr lang="en-US" dirty="0"/>
              <a:t> con </a:t>
            </a:r>
            <a:r>
              <a:rPr lang="en-US" dirty="0" err="1"/>
              <a:t>fondi</a:t>
            </a:r>
            <a:r>
              <a:rPr lang="en-US" dirty="0"/>
              <a:t> </a:t>
            </a:r>
            <a:r>
              <a:rPr lang="en-US" dirty="0" smtClean="0"/>
              <a:t>INFN</a:t>
            </a:r>
          </a:p>
          <a:p>
            <a:r>
              <a:rPr lang="en-US" dirty="0"/>
              <a:t> </a:t>
            </a:r>
            <a:r>
              <a:rPr lang="en-US" b="1" dirty="0"/>
              <a:t>14120</a:t>
            </a:r>
            <a:r>
              <a:rPr lang="en-US" dirty="0"/>
              <a:t>approvazione schema di “Implementation Agreement n. 4 to the  Framework Agreement between the National Research Centre-</a:t>
            </a:r>
            <a:r>
              <a:rPr lang="en-US" dirty="0" err="1"/>
              <a:t>Kurchatov</a:t>
            </a:r>
            <a:r>
              <a:rPr lang="en-US" dirty="0"/>
              <a:t> Institute and INFN on the cooperation in the DARKSIDE-50 </a:t>
            </a:r>
            <a:r>
              <a:rPr lang="en-US" dirty="0" smtClean="0"/>
              <a:t>Experiment </a:t>
            </a:r>
          </a:p>
          <a:p>
            <a:r>
              <a:rPr lang="en-US" b="1" dirty="0" smtClean="0"/>
              <a:t>14121</a:t>
            </a:r>
            <a:r>
              <a:rPr lang="en-US" dirty="0" smtClean="0"/>
              <a:t>approvazione </a:t>
            </a:r>
            <a:r>
              <a:rPr lang="en-US" dirty="0"/>
              <a:t>schema di </a:t>
            </a:r>
            <a:r>
              <a:rPr lang="en-US" dirty="0" err="1"/>
              <a:t>convenzione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INFN e </a:t>
            </a:r>
            <a:r>
              <a:rPr lang="en-US" dirty="0" err="1"/>
              <a:t>Fondazione</a:t>
            </a:r>
            <a:r>
              <a:rPr lang="en-US" dirty="0"/>
              <a:t> CRUI per </a:t>
            </a:r>
            <a:r>
              <a:rPr lang="en-US" dirty="0" err="1"/>
              <a:t>accesso</a:t>
            </a:r>
            <a:r>
              <a:rPr lang="en-US" dirty="0"/>
              <a:t> </a:t>
            </a:r>
            <a:r>
              <a:rPr lang="en-US" dirty="0" err="1"/>
              <a:t>all’Enterprise</a:t>
            </a:r>
            <a:r>
              <a:rPr lang="en-US" dirty="0"/>
              <a:t> License Agreement (ELA) per </a:t>
            </a:r>
            <a:r>
              <a:rPr lang="en-US" dirty="0" err="1"/>
              <a:t>utilizzo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licenze</a:t>
            </a:r>
            <a:r>
              <a:rPr lang="en-US" dirty="0"/>
              <a:t> e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Società</a:t>
            </a:r>
            <a:r>
              <a:rPr lang="en-US" dirty="0"/>
              <a:t> VMware International Limited per un </a:t>
            </a:r>
            <a:r>
              <a:rPr lang="en-US" dirty="0" err="1" smtClean="0"/>
              <a:t>triennio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b="1" dirty="0"/>
              <a:t>14122</a:t>
            </a:r>
            <a:r>
              <a:rPr lang="en-US" dirty="0"/>
              <a:t>assegnazione secondo </a:t>
            </a:r>
            <a:r>
              <a:rPr lang="en-US" dirty="0" err="1"/>
              <a:t>contingente</a:t>
            </a:r>
            <a:r>
              <a:rPr lang="en-US" dirty="0"/>
              <a:t> ore </a:t>
            </a:r>
            <a:r>
              <a:rPr lang="en-US" dirty="0" err="1"/>
              <a:t>lavoro</a:t>
            </a:r>
            <a:r>
              <a:rPr lang="en-US" dirty="0"/>
              <a:t> in </a:t>
            </a:r>
            <a:r>
              <a:rPr lang="en-US" dirty="0" err="1"/>
              <a:t>turni</a:t>
            </a:r>
            <a:r>
              <a:rPr lang="en-US" dirty="0"/>
              <a:t> (</a:t>
            </a:r>
            <a:r>
              <a:rPr lang="en-US" dirty="0" err="1"/>
              <a:t>luglio</a:t>
            </a:r>
            <a:r>
              <a:rPr lang="en-US" dirty="0"/>
              <a:t> </a:t>
            </a:r>
            <a:r>
              <a:rPr lang="en-US" dirty="0" err="1"/>
              <a:t>dicembre</a:t>
            </a:r>
            <a:r>
              <a:rPr lang="en-US" dirty="0"/>
              <a:t> 2016</a:t>
            </a:r>
            <a:r>
              <a:rPr lang="en-US" dirty="0" smtClean="0"/>
              <a:t>) </a:t>
            </a:r>
          </a:p>
          <a:p>
            <a:r>
              <a:rPr lang="en-US" b="1" dirty="0" smtClean="0"/>
              <a:t>14123</a:t>
            </a:r>
            <a:r>
              <a:rPr lang="en-US" dirty="0" smtClean="0"/>
              <a:t>autorizzazione </a:t>
            </a:r>
            <a:r>
              <a:rPr lang="en-US" dirty="0" err="1"/>
              <a:t>delegazione</a:t>
            </a:r>
            <a:r>
              <a:rPr lang="en-US" dirty="0"/>
              <a:t> INFN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sottoscrizione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Contratti</a:t>
            </a:r>
            <a:r>
              <a:rPr lang="en-US" dirty="0"/>
              <a:t> </a:t>
            </a:r>
            <a:r>
              <a:rPr lang="en-US" dirty="0" err="1"/>
              <a:t>Collettivi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dirty="0" err="1"/>
              <a:t>Integrativi</a:t>
            </a:r>
            <a:r>
              <a:rPr lang="en-US" dirty="0"/>
              <a:t> in </a:t>
            </a:r>
            <a:r>
              <a:rPr lang="en-US" dirty="0" err="1"/>
              <a:t>tema</a:t>
            </a:r>
            <a:r>
              <a:rPr lang="en-US" dirty="0"/>
              <a:t> di “</a:t>
            </a:r>
            <a:r>
              <a:rPr lang="en-US" dirty="0" err="1"/>
              <a:t>Utilizzazione</a:t>
            </a:r>
            <a:r>
              <a:rPr lang="en-US" dirty="0"/>
              <a:t> del </a:t>
            </a:r>
            <a:r>
              <a:rPr lang="en-US" dirty="0" err="1"/>
              <a:t>fondo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trattamento</a:t>
            </a:r>
            <a:r>
              <a:rPr lang="en-US" dirty="0"/>
              <a:t> </a:t>
            </a:r>
            <a:r>
              <a:rPr lang="en-US" dirty="0" err="1"/>
              <a:t>economico</a:t>
            </a:r>
            <a:r>
              <a:rPr lang="en-US" dirty="0"/>
              <a:t> </a:t>
            </a:r>
            <a:r>
              <a:rPr lang="en-US" dirty="0" err="1"/>
              <a:t>accessorio</a:t>
            </a:r>
            <a:r>
              <a:rPr lang="en-US" dirty="0"/>
              <a:t> per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2011 - 2014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livelli</a:t>
            </a:r>
            <a:r>
              <a:rPr lang="en-US" dirty="0"/>
              <a:t> IV-VIII</a:t>
            </a:r>
            <a:r>
              <a:rPr lang="en-US" dirty="0" smtClean="0"/>
              <a:t>” </a:t>
            </a:r>
            <a:r>
              <a:rPr lang="en-US" b="1" dirty="0" smtClean="0"/>
              <a:t>14124</a:t>
            </a:r>
            <a:r>
              <a:rPr lang="en-US" dirty="0" smtClean="0"/>
              <a:t>approvazione </a:t>
            </a:r>
            <a:r>
              <a:rPr lang="en-US" dirty="0" err="1"/>
              <a:t>graduatoria</a:t>
            </a:r>
            <a:r>
              <a:rPr lang="en-US" dirty="0"/>
              <a:t> </a:t>
            </a:r>
            <a:r>
              <a:rPr lang="en-US" dirty="0" err="1"/>
              <a:t>concorso</a:t>
            </a:r>
            <a:r>
              <a:rPr lang="en-US" dirty="0"/>
              <a:t> per </a:t>
            </a:r>
            <a:r>
              <a:rPr lang="en-US" dirty="0" err="1"/>
              <a:t>conferimento</a:t>
            </a:r>
            <a:r>
              <a:rPr lang="en-US" dirty="0"/>
              <a:t> </a:t>
            </a:r>
            <a:r>
              <a:rPr lang="en-US" dirty="0" err="1"/>
              <a:t>borsa</a:t>
            </a:r>
            <a:r>
              <a:rPr lang="en-US" dirty="0"/>
              <a:t> di studio </a:t>
            </a:r>
            <a:r>
              <a:rPr lang="en-US" dirty="0" err="1"/>
              <a:t>bando</a:t>
            </a:r>
            <a:r>
              <a:rPr lang="en-US" dirty="0"/>
              <a:t> n. 18040/2016; </a:t>
            </a:r>
            <a:r>
              <a:rPr lang="en-US" dirty="0" smtClean="0"/>
              <a:t>CNAF</a:t>
            </a:r>
          </a:p>
          <a:p>
            <a:r>
              <a:rPr lang="en-US" dirty="0"/>
              <a:t> </a:t>
            </a:r>
            <a:r>
              <a:rPr lang="en-US" b="1" dirty="0"/>
              <a:t>14125</a:t>
            </a:r>
            <a:r>
              <a:rPr lang="en-US" dirty="0"/>
              <a:t>assegnazione </a:t>
            </a:r>
            <a:r>
              <a:rPr lang="en-US" dirty="0" err="1"/>
              <a:t>contratti</a:t>
            </a:r>
            <a:r>
              <a:rPr lang="en-US" dirty="0"/>
              <a:t> ex art. 2222 </a:t>
            </a:r>
            <a:endParaRPr lang="en-US" dirty="0" smtClean="0"/>
          </a:p>
          <a:p>
            <a:r>
              <a:rPr lang="en-US" b="1" dirty="0" smtClean="0"/>
              <a:t>14126 </a:t>
            </a:r>
            <a:r>
              <a:rPr lang="en-US" dirty="0" err="1" smtClean="0"/>
              <a:t>assegnazione</a:t>
            </a:r>
            <a:r>
              <a:rPr lang="en-US" dirty="0" smtClean="0"/>
              <a:t> </a:t>
            </a:r>
            <a:r>
              <a:rPr lang="en-US" dirty="0" err="1"/>
              <a:t>contratti</a:t>
            </a:r>
            <a:r>
              <a:rPr lang="en-US" dirty="0"/>
              <a:t> a tempo </a:t>
            </a:r>
            <a:r>
              <a:rPr lang="en-US" dirty="0" err="1"/>
              <a:t>determinato</a:t>
            </a:r>
            <a:r>
              <a:rPr lang="en-US" dirty="0"/>
              <a:t> art. 36 e </a:t>
            </a:r>
            <a:r>
              <a:rPr lang="en-US" dirty="0" smtClean="0"/>
              <a:t>15 </a:t>
            </a:r>
          </a:p>
          <a:p>
            <a:r>
              <a:rPr lang="en-US" b="1" dirty="0" smtClean="0"/>
              <a:t>14127</a:t>
            </a:r>
            <a:r>
              <a:rPr lang="en-US" dirty="0" smtClean="0"/>
              <a:t>assegnazione </a:t>
            </a:r>
            <a:r>
              <a:rPr lang="en-US" dirty="0" err="1"/>
              <a:t>contratto</a:t>
            </a:r>
            <a:r>
              <a:rPr lang="en-US" dirty="0"/>
              <a:t> a tempo </a:t>
            </a:r>
            <a:r>
              <a:rPr lang="en-US" dirty="0" err="1"/>
              <a:t>determinato</a:t>
            </a:r>
            <a:r>
              <a:rPr lang="en-US" dirty="0"/>
              <a:t> art. 20 al </a:t>
            </a:r>
            <a:r>
              <a:rPr lang="en-US" dirty="0" err="1"/>
              <a:t>Dott</a:t>
            </a:r>
            <a:r>
              <a:rPr lang="en-US" dirty="0"/>
              <a:t>. D.T. Palmer </a:t>
            </a:r>
            <a:r>
              <a:rPr lang="en-US" dirty="0" err="1"/>
              <a:t>presso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LNF</a:t>
            </a:r>
          </a:p>
          <a:p>
            <a:r>
              <a:rPr lang="en-US" b="1" dirty="0" smtClean="0"/>
              <a:t>14128</a:t>
            </a:r>
            <a:r>
              <a:rPr lang="en-US" dirty="0" smtClean="0"/>
              <a:t>rettifica </a:t>
            </a:r>
            <a:r>
              <a:rPr lang="en-US" dirty="0" err="1"/>
              <a:t>requisiti</a:t>
            </a:r>
            <a:r>
              <a:rPr lang="en-US" dirty="0"/>
              <a:t> di </a:t>
            </a:r>
            <a:r>
              <a:rPr lang="en-US" dirty="0" err="1"/>
              <a:t>ammissione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scheda</a:t>
            </a:r>
            <a:r>
              <a:rPr lang="en-US" dirty="0"/>
              <a:t> </a:t>
            </a:r>
            <a:r>
              <a:rPr lang="en-US" dirty="0" err="1"/>
              <a:t>allegata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delibera</a:t>
            </a:r>
            <a:r>
              <a:rPr lang="en-US" dirty="0"/>
              <a:t> CD n. 14063 </a:t>
            </a:r>
            <a:r>
              <a:rPr lang="en-US" dirty="0" err="1"/>
              <a:t>relativa</a:t>
            </a:r>
            <a:r>
              <a:rPr lang="en-US" dirty="0"/>
              <a:t> </a:t>
            </a:r>
            <a:r>
              <a:rPr lang="en-US" dirty="0" err="1"/>
              <a:t>avvio</a:t>
            </a:r>
            <a:r>
              <a:rPr lang="en-US" dirty="0"/>
              <a:t> procedure per </a:t>
            </a:r>
            <a:r>
              <a:rPr lang="en-US" dirty="0" err="1"/>
              <a:t>emissione</a:t>
            </a:r>
            <a:r>
              <a:rPr lang="en-US" dirty="0"/>
              <a:t>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concorso</a:t>
            </a:r>
            <a:r>
              <a:rPr lang="en-US" dirty="0"/>
              <a:t> per </a:t>
            </a:r>
            <a:r>
              <a:rPr lang="en-US" dirty="0" err="1"/>
              <a:t>l'assunzione</a:t>
            </a:r>
            <a:r>
              <a:rPr lang="en-US" dirty="0"/>
              <a:t> a tempo </a:t>
            </a:r>
            <a:r>
              <a:rPr lang="en-US" dirty="0" err="1"/>
              <a:t>indeterminato</a:t>
            </a:r>
            <a:r>
              <a:rPr lang="en-US" dirty="0"/>
              <a:t> di n.73 </a:t>
            </a:r>
            <a:r>
              <a:rPr lang="en-US" dirty="0" err="1"/>
              <a:t>unità</a:t>
            </a:r>
            <a:r>
              <a:rPr lang="en-US" dirty="0"/>
              <a:t> di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Ric</a:t>
            </a:r>
            <a:r>
              <a:rPr lang="en-US" dirty="0"/>
              <a:t>. III lv. (DM 105 del 26 </a:t>
            </a:r>
            <a:r>
              <a:rPr lang="en-US" dirty="0" err="1"/>
              <a:t>feb.</a:t>
            </a:r>
            <a:r>
              <a:rPr lang="en-US" dirty="0"/>
              <a:t> 2016 - GU  27 </a:t>
            </a:r>
            <a:r>
              <a:rPr lang="en-US" dirty="0" err="1"/>
              <a:t>maggio</a:t>
            </a:r>
            <a:r>
              <a:rPr lang="en-US" dirty="0"/>
              <a:t> 2016)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18 Marzo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56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elezioni</a:t>
            </a:r>
            <a:r>
              <a:rPr lang="en-US" dirty="0" smtClean="0"/>
              <a:t> del 21 </a:t>
            </a:r>
            <a:r>
              <a:rPr lang="en-US" dirty="0" err="1" smtClean="0"/>
              <a:t>giugno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b="1" dirty="0" err="1"/>
              <a:t>Rappresentante</a:t>
            </a:r>
            <a:r>
              <a:rPr lang="en-US" b="1" dirty="0"/>
              <a:t> </a:t>
            </a:r>
            <a:r>
              <a:rPr lang="en-US" b="1" dirty="0" err="1"/>
              <a:t>personale</a:t>
            </a:r>
            <a:r>
              <a:rPr lang="en-US" b="1" dirty="0"/>
              <a:t> </a:t>
            </a:r>
            <a:r>
              <a:rPr lang="en-US" b="1" dirty="0" err="1" smtClean="0"/>
              <a:t>ricercatore</a:t>
            </a:r>
            <a:r>
              <a:rPr lang="en-US" dirty="0" smtClean="0"/>
              <a:t>    (</a:t>
            </a:r>
            <a:r>
              <a:rPr lang="en-US" dirty="0" err="1" smtClean="0"/>
              <a:t>Sertore</a:t>
            </a:r>
            <a:r>
              <a:rPr lang="en-US" dirty="0" smtClean="0"/>
              <a:t>, 2do </a:t>
            </a:r>
            <a:r>
              <a:rPr lang="en-US" dirty="0" err="1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b="1" dirty="0" err="1"/>
              <a:t>R</a:t>
            </a:r>
            <a:r>
              <a:rPr lang="en-US" b="1" dirty="0" err="1" smtClean="0"/>
              <a:t>appresentante</a:t>
            </a:r>
            <a:r>
              <a:rPr lang="en-US" b="1" dirty="0" smtClean="0"/>
              <a:t> </a:t>
            </a:r>
            <a:r>
              <a:rPr lang="en-US" b="1" dirty="0" err="1" smtClean="0"/>
              <a:t>personale</a:t>
            </a:r>
            <a:r>
              <a:rPr lang="en-US" b="1" dirty="0" smtClean="0"/>
              <a:t> </a:t>
            </a:r>
            <a:r>
              <a:rPr lang="en-US" b="1" dirty="0" err="1" smtClean="0"/>
              <a:t>tecnologo</a:t>
            </a:r>
            <a:r>
              <a:rPr lang="en-US" dirty="0" smtClean="0"/>
              <a:t>     (</a:t>
            </a:r>
            <a:r>
              <a:rPr lang="en-US" dirty="0" smtClean="0">
                <a:solidFill>
                  <a:srgbClr val="3366FF"/>
                </a:solidFill>
              </a:rPr>
              <a:t>Sergio Brambilla,1mo </a:t>
            </a:r>
            <a:r>
              <a:rPr lang="en-US" dirty="0" err="1" smtClean="0">
                <a:solidFill>
                  <a:srgbClr val="3366FF"/>
                </a:solidFill>
              </a:rPr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b="1" dirty="0" err="1"/>
              <a:t>Rappresentante</a:t>
            </a:r>
            <a:r>
              <a:rPr lang="en-US" b="1" dirty="0"/>
              <a:t> </a:t>
            </a:r>
            <a:r>
              <a:rPr lang="en-US" b="1" dirty="0" err="1"/>
              <a:t>personale</a:t>
            </a:r>
            <a:r>
              <a:rPr lang="en-US" b="1" dirty="0"/>
              <a:t> </a:t>
            </a:r>
            <a:r>
              <a:rPr lang="en-US" b="1" dirty="0" smtClean="0"/>
              <a:t>TA		</a:t>
            </a:r>
            <a:r>
              <a:rPr lang="en-US" dirty="0" smtClean="0"/>
              <a:t>    (</a:t>
            </a:r>
            <a:r>
              <a:rPr lang="en-US" dirty="0" smtClean="0">
                <a:solidFill>
                  <a:srgbClr val="3366FF"/>
                </a:solidFill>
              </a:rPr>
              <a:t>Andrea </a:t>
            </a:r>
            <a:r>
              <a:rPr lang="en-US" dirty="0" err="1" smtClean="0">
                <a:solidFill>
                  <a:srgbClr val="3366FF"/>
                </a:solidFill>
              </a:rPr>
              <a:t>Baldini</a:t>
            </a:r>
            <a:r>
              <a:rPr lang="en-US" dirty="0" smtClean="0">
                <a:solidFill>
                  <a:srgbClr val="3366FF"/>
                </a:solidFill>
              </a:rPr>
              <a:t>, 1mo </a:t>
            </a:r>
            <a:r>
              <a:rPr lang="en-US" dirty="0" err="1">
                <a:solidFill>
                  <a:srgbClr val="3366FF"/>
                </a:solidFill>
              </a:rPr>
              <a:t>mandato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b="1" dirty="0" err="1" smtClean="0"/>
              <a:t>Coordinatore</a:t>
            </a:r>
            <a:r>
              <a:rPr lang="en-US" b="1" dirty="0" smtClean="0"/>
              <a:t> csn1                                 </a:t>
            </a:r>
            <a:r>
              <a:rPr lang="en-US" dirty="0" smtClean="0"/>
              <a:t>(</a:t>
            </a:r>
            <a:r>
              <a:rPr lang="en-US" dirty="0" err="1" smtClean="0"/>
              <a:t>Andreazza</a:t>
            </a:r>
            <a:r>
              <a:rPr lang="en-US" dirty="0" smtClean="0"/>
              <a:t> , 2do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b="1" dirty="0" err="1"/>
              <a:t>Coordinatore</a:t>
            </a:r>
            <a:r>
              <a:rPr lang="en-US" b="1" dirty="0"/>
              <a:t> </a:t>
            </a:r>
            <a:r>
              <a:rPr lang="en-US" b="1" dirty="0" smtClean="0"/>
              <a:t>csn2                                 </a:t>
            </a:r>
            <a:r>
              <a:rPr lang="en-US" dirty="0" smtClean="0"/>
              <a:t>(</a:t>
            </a:r>
            <a:r>
              <a:rPr lang="en-US" dirty="0" err="1" smtClean="0"/>
              <a:t>Caccianiga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2do </a:t>
            </a:r>
            <a:r>
              <a:rPr lang="en-US" dirty="0" err="1"/>
              <a:t>mandato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is-IS" dirty="0" smtClean="0"/>
              <a:t>…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18 Marzo 2016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2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27384</TotalTime>
  <Words>877</Words>
  <Application>Microsoft Macintosh PowerPoint</Application>
  <PresentationFormat>On-screen Show (4:3)</PresentationFormat>
  <Paragraphs>199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Cds GIUGNO 2016</vt:lpstr>
      <vt:lpstr>Concorsi ricercatori</vt:lpstr>
      <vt:lpstr>In evidenza</vt:lpstr>
      <vt:lpstr>RIFORMA EPR</vt:lpstr>
      <vt:lpstr>Direttori  Giugno 2016</vt:lpstr>
      <vt:lpstr> Direttivo Giugno 2016 </vt:lpstr>
      <vt:lpstr>Direttivo 24 Giugno 2016</vt:lpstr>
      <vt:lpstr>Direttivo 24 Giugno 2016</vt:lpstr>
      <vt:lpstr>Notizie Locali</vt:lpstr>
      <vt:lpstr>Notizie Locali</vt:lpstr>
      <vt:lpstr>Notizie Locali</vt:lpstr>
      <vt:lpstr>Notizie Locali</vt:lpstr>
      <vt:lpstr>Di scorta</vt:lpstr>
      <vt:lpstr>Concorsi ricercatore 2016</vt:lpstr>
      <vt:lpstr>Notizie Locali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576</cp:revision>
  <cp:lastPrinted>2016-04-08T09:48:16Z</cp:lastPrinted>
  <dcterms:created xsi:type="dcterms:W3CDTF">2012-07-01T07:42:44Z</dcterms:created>
  <dcterms:modified xsi:type="dcterms:W3CDTF">2016-07-11T10:44:35Z</dcterms:modified>
</cp:coreProperties>
</file>