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84" r:id="rId2"/>
    <p:sldId id="256" r:id="rId3"/>
    <p:sldId id="265"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264" r:id="rId22"/>
    <p:sldId id="267" r:id="rId23"/>
    <p:sldId id="269" r:id="rId24"/>
    <p:sldId id="268" r:id="rId25"/>
    <p:sldId id="270" r:id="rId26"/>
    <p:sldId id="271" r:id="rId27"/>
    <p:sldId id="272" r:id="rId28"/>
    <p:sldId id="279" r:id="rId29"/>
    <p:sldId id="278" r:id="rId30"/>
    <p:sldId id="317" r:id="rId31"/>
    <p:sldId id="318" r:id="rId32"/>
    <p:sldId id="319" r:id="rId33"/>
    <p:sldId id="320" r:id="rId34"/>
    <p:sldId id="280" r:id="rId35"/>
    <p:sldId id="298" r:id="rId36"/>
    <p:sldId id="273" r:id="rId37"/>
    <p:sldId id="327" r:id="rId38"/>
    <p:sldId id="328" r:id="rId39"/>
    <p:sldId id="274" r:id="rId40"/>
    <p:sldId id="275" r:id="rId41"/>
    <p:sldId id="287" r:id="rId42"/>
    <p:sldId id="322" r:id="rId43"/>
    <p:sldId id="323" r:id="rId44"/>
    <p:sldId id="324" r:id="rId45"/>
    <p:sldId id="325" r:id="rId46"/>
    <p:sldId id="326" r:id="rId47"/>
    <p:sldId id="276" r:id="rId48"/>
    <p:sldId id="277" r:id="rId49"/>
    <p:sldId id="281" r:id="rId50"/>
    <p:sldId id="299" r:id="rId51"/>
    <p:sldId id="282" r:id="rId52"/>
    <p:sldId id="330" r:id="rId53"/>
    <p:sldId id="321" r:id="rId54"/>
    <p:sldId id="329" r:id="rId55"/>
  </p:sldIdLst>
  <p:sldSz cx="9144000" cy="6858000" type="screen4x3"/>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59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6905926D-92CE-404D-8591-0F67D3032BE5}" type="datetimeFigureOut">
              <a:rPr lang="it-IT" smtClean="0"/>
              <a:pPr/>
              <a:t>13/07/2016</a:t>
            </a:fld>
            <a:endParaRPr lang="it-IT"/>
          </a:p>
        </p:txBody>
      </p:sp>
      <p:sp>
        <p:nvSpPr>
          <p:cNvPr id="4" name="Segnaposto immagine diapositiva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16C7DAAD-9D74-47EC-94FF-5F316D428345}" type="slidenum">
              <a:rPr lang="it-IT" smtClean="0"/>
              <a:pPr/>
              <a:t>‹N›</a:t>
            </a:fld>
            <a:endParaRPr lang="it-IT"/>
          </a:p>
        </p:txBody>
      </p:sp>
    </p:spTree>
    <p:extLst>
      <p:ext uri="{BB962C8B-B14F-4D97-AF65-F5344CB8AC3E}">
        <p14:creationId xmlns:p14="http://schemas.microsoft.com/office/powerpoint/2010/main" val="383248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tlas.web.cern.ch/Atlas/GROUPS/PHYSICS/CONFNOTES/ATLAS-CONF-2016-006/fig_04b.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16C7DAAD-9D74-47EC-94FF-5F316D428345}" type="slidenum">
              <a:rPr lang="it-IT" smtClean="0"/>
              <a:pPr/>
              <a:t>1</a:t>
            </a:fld>
            <a:endParaRPr lang="it-IT"/>
          </a:p>
        </p:txBody>
      </p:sp>
    </p:spTree>
    <p:extLst>
      <p:ext uri="{BB962C8B-B14F-4D97-AF65-F5344CB8AC3E}">
        <p14:creationId xmlns:p14="http://schemas.microsoft.com/office/powerpoint/2010/main" val="75091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16C7DAAD-9D74-47EC-94FF-5F316D428345}" type="slidenum">
              <a:rPr lang="it-IT" smtClean="0"/>
              <a:pPr/>
              <a:t>34</a:t>
            </a:fld>
            <a:endParaRPr lang="it-IT"/>
          </a:p>
        </p:txBody>
      </p:sp>
    </p:spTree>
    <p:extLst>
      <p:ext uri="{BB962C8B-B14F-4D97-AF65-F5344CB8AC3E}">
        <p14:creationId xmlns:p14="http://schemas.microsoft.com/office/powerpoint/2010/main" val="133785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8693B-74F4-6441-A85E-4D4092B65472}" type="slidenum">
              <a:rPr lang="en-US" smtClean="0"/>
              <a:pPr/>
              <a:t>38</a:t>
            </a:fld>
            <a:endParaRPr lang="en-US"/>
          </a:p>
        </p:txBody>
      </p:sp>
    </p:spTree>
    <p:extLst>
      <p:ext uri="{BB962C8B-B14F-4D97-AF65-F5344CB8AC3E}">
        <p14:creationId xmlns:p14="http://schemas.microsoft.com/office/powerpoint/2010/main" val="115459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0"/>
          <p:cNvSpPr>
            <a:spLocks noGrp="1" noChangeArrowheads="1"/>
          </p:cNvSpPr>
          <p:nvPr>
            <p:ph type="sldNum" sz="quarter"/>
          </p:nvPr>
        </p:nvSpPr>
        <p:spPr>
          <a:noFill/>
        </p:spPr>
        <p:txBody>
          <a:bodyPr/>
          <a:lstStyle>
            <a:lvl1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1pPr>
            <a:lvl2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2pPr>
            <a:lvl3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3pPr>
            <a:lvl4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4pPr>
            <a:lvl5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9pPr>
          </a:lstStyle>
          <a:p>
            <a:pPr>
              <a:lnSpc>
                <a:spcPct val="100000"/>
              </a:lnSpc>
            </a:pPr>
            <a:fld id="{2628B5D1-E1A8-418A-B19E-03A84D25C3F8}" type="slidenum">
              <a:rPr lang="en-GB" altLang="it-IT">
                <a:solidFill>
                  <a:srgbClr val="000000"/>
                </a:solidFill>
              </a:rPr>
              <a:pPr>
                <a:lnSpc>
                  <a:spcPct val="100000"/>
                </a:lnSpc>
              </a:pPr>
              <a:t>41</a:t>
            </a:fld>
            <a:endParaRPr lang="en-GB" altLang="it-IT">
              <a:solidFill>
                <a:srgbClr val="000000"/>
              </a:solidFill>
            </a:endParaRPr>
          </a:p>
        </p:txBody>
      </p:sp>
      <p:sp>
        <p:nvSpPr>
          <p:cNvPr id="4099" name="Rectangle 1"/>
          <p:cNvSpPr txBox="1">
            <a:spLocks noGrp="1" noRot="1" noChangeAspect="1" noChangeArrowheads="1" noTextEdit="1"/>
          </p:cNvSpPr>
          <p:nvPr>
            <p:ph type="sldImg"/>
          </p:nvPr>
        </p:nvSpPr>
        <p:spPr>
          <a:xfrm>
            <a:off x="674688" y="809625"/>
            <a:ext cx="5360987" cy="40227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txBox="1">
            <a:spLocks noGrp="1" noChangeArrowheads="1"/>
          </p:cNvSpPr>
          <p:nvPr>
            <p:ph type="body" idx="1"/>
          </p:nvPr>
        </p:nvSpPr>
        <p:spPr>
          <a:xfrm>
            <a:off x="672685" y="5123974"/>
            <a:ext cx="5364146" cy="48322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smtClean="0"/>
          </a:p>
        </p:txBody>
      </p:sp>
    </p:spTree>
    <p:extLst>
      <p:ext uri="{BB962C8B-B14F-4D97-AF65-F5344CB8AC3E}">
        <p14:creationId xmlns:p14="http://schemas.microsoft.com/office/powerpoint/2010/main" val="259979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6C7DAAD-9D74-47EC-94FF-5F316D428345}" type="slidenum">
              <a:rPr lang="it-IT" smtClean="0"/>
              <a:pPr/>
              <a:t>50</a:t>
            </a:fld>
            <a:endParaRPr lang="it-IT"/>
          </a:p>
        </p:txBody>
      </p:sp>
    </p:spTree>
    <p:extLst>
      <p:ext uri="{BB962C8B-B14F-4D97-AF65-F5344CB8AC3E}">
        <p14:creationId xmlns:p14="http://schemas.microsoft.com/office/powerpoint/2010/main" val="116577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New Roman" panose="02020603050405020304" pitchFamily="18" charset="0"/>
                <a:ea typeface="ＭＳ Ｐゴシック" panose="020B0600070205080204" pitchFamily="34" charset="-128"/>
              </a:rPr>
              <a:t>Number of tracks vs pile-up, for Loose (black) and Tight Primary track selection (red). Filled points are the 2015 data, open points Monte Carlo simulation. Data and MC events have been reconstructed with the 2015 reconstruction software (R20.1). The statistical uncertainty on the mean number of tracks is considered, but are too small to be seen. The displayed μ range for data, in contrast to simulation, is limited by the available μ values in the data sample. </a:t>
            </a:r>
          </a:p>
          <a:p>
            <a:endParaRPr lang="en-US" altLang="it-IT" smtClean="0">
              <a:latin typeface="Times New Roman" panose="02020603050405020304" pitchFamily="18" charset="0"/>
              <a:ea typeface="ＭＳ Ｐゴシック" panose="020B0600070205080204" pitchFamily="34" charset="-128"/>
            </a:endParaRPr>
          </a:p>
        </p:txBody>
      </p:sp>
      <p:sp>
        <p:nvSpPr>
          <p:cNvPr id="1843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B7B1C7C4-C979-4935-88C4-90533764A0DC}" type="slidenum">
              <a:rPr lang="en-GB" altLang="it-IT">
                <a:solidFill>
                  <a:srgbClr val="000000"/>
                </a:solidFill>
                <a:latin typeface="Times New Roman" panose="02020603050405020304" pitchFamily="18" charset="0"/>
              </a:rPr>
              <a:pPr>
                <a:lnSpc>
                  <a:spcPct val="93000"/>
                </a:lnSpc>
              </a:pPr>
              <a:t>8</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1790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Slide Number Placeholder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4ED900DD-A693-4E6E-9302-0FCAE1748CE6}" type="slidenum">
              <a:rPr lang="en-GB" altLang="it-IT">
                <a:solidFill>
                  <a:srgbClr val="000000"/>
                </a:solidFill>
                <a:latin typeface="Times New Roman" panose="02020603050405020304" pitchFamily="18" charset="0"/>
              </a:rPr>
              <a:pPr>
                <a:lnSpc>
                  <a:spcPct val="93000"/>
                </a:lnSpc>
              </a:pPr>
              <a:t>9</a:t>
            </a:fld>
            <a:endParaRPr lang="en-GB" altLang="it-IT">
              <a:solidFill>
                <a:srgbClr val="000000"/>
              </a:solidFill>
              <a:latin typeface="Times New Roman" panose="02020603050405020304" pitchFamily="18" charset="0"/>
            </a:endParaRPr>
          </a:p>
        </p:txBody>
      </p:sp>
      <p:sp>
        <p:nvSpPr>
          <p:cNvPr id="6451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4514" name="Text Box 2"/>
          <p:cNvSpPr>
            <a:spLocks noGrp="1" noChangeArrowheads="1"/>
          </p:cNvSpPr>
          <p:nvPr>
            <p:ph type="body" idx="1"/>
          </p:nvPr>
        </p:nvSpPr>
        <p:spPr>
          <a:xfrm>
            <a:off x="755650" y="5078413"/>
            <a:ext cx="6048375" cy="48117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r>
              <a:rPr lang="en-US" altLang="it-IT" smtClean="0">
                <a:latin typeface="Times New Roman" panose="02020603050405020304" pitchFamily="18" charset="0"/>
                <a:ea typeface="ＭＳ Ｐゴシック" panose="020B0600070205080204" pitchFamily="34" charset="-128"/>
              </a:rPr>
              <a:t>At present, wide and deep searches and measurements are crucial as we</a:t>
            </a:r>
          </a:p>
          <a:p>
            <a:pPr>
              <a:defRPr/>
            </a:pPr>
            <a:r>
              <a:rPr lang="en-US" altLang="it-IT" smtClean="0">
                <a:latin typeface="Times New Roman" panose="02020603050405020304" pitchFamily="18" charset="0"/>
                <a:ea typeface="ＭＳ Ｐゴシック" panose="020B0600070205080204" pitchFamily="34" charset="-128"/>
              </a:rPr>
              <a:t>map out the 13 TeV physics landscape</a:t>
            </a:r>
          </a:p>
          <a:p>
            <a:pPr>
              <a:defRPr/>
            </a:pPr>
            <a:r>
              <a:rPr lang="en-US" altLang="it-IT" smtClean="0">
                <a:latin typeface="Times New Roman" panose="02020603050405020304" pitchFamily="18" charset="0"/>
                <a:ea typeface="ＭＳ Ｐゴシック" panose="020B0600070205080204" pitchFamily="34" charset="-128"/>
              </a:rPr>
              <a:t>As we go deep into Run-2, paper rate (&amp; conference rushes) will need to</a:t>
            </a:r>
          </a:p>
          <a:p>
            <a:pPr>
              <a:defRPr/>
            </a:pPr>
            <a:r>
              <a:rPr lang="en-US" altLang="it-IT" smtClean="0">
                <a:latin typeface="Times New Roman" panose="02020603050405020304" pitchFamily="18" charset="0"/>
                <a:ea typeface="ＭＳ Ｐゴシック" panose="020B0600070205080204" pitchFamily="34" charset="-128"/>
              </a:rPr>
              <a:t>slow – because we need effort for operations, and especially upgrades</a:t>
            </a:r>
          </a:p>
        </p:txBody>
      </p:sp>
    </p:spTree>
    <p:extLst>
      <p:ext uri="{BB962C8B-B14F-4D97-AF65-F5344CB8AC3E}">
        <p14:creationId xmlns:p14="http://schemas.microsoft.com/office/powerpoint/2010/main" val="325645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Slide Number Placeholder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5CE40B4E-7DB1-417A-B478-138A832B1F20}" type="slidenum">
              <a:rPr lang="en-GB" altLang="it-IT">
                <a:solidFill>
                  <a:srgbClr val="000000"/>
                </a:solidFill>
                <a:latin typeface="Times New Roman" panose="02020603050405020304" pitchFamily="18" charset="0"/>
              </a:rPr>
              <a:pPr>
                <a:lnSpc>
                  <a:spcPct val="93000"/>
                </a:lnSpc>
              </a:pPr>
              <a:t>10</a:t>
            </a:fld>
            <a:endParaRPr lang="en-GB" altLang="it-IT">
              <a:solidFill>
                <a:srgbClr val="000000"/>
              </a:solidFill>
              <a:latin typeface="Times New Roman" panose="02020603050405020304" pitchFamily="18" charset="0"/>
            </a:endParaRPr>
          </a:p>
        </p:txBody>
      </p:sp>
      <p:sp>
        <p:nvSpPr>
          <p:cNvPr id="6451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4514" name="Text Box 2"/>
          <p:cNvSpPr>
            <a:spLocks noGrp="1" noChangeArrowheads="1"/>
          </p:cNvSpPr>
          <p:nvPr>
            <p:ph type="body" idx="1"/>
          </p:nvPr>
        </p:nvSpPr>
        <p:spPr>
          <a:xfrm>
            <a:off x="755650" y="5078413"/>
            <a:ext cx="6048375" cy="48117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defRPr/>
            </a:pPr>
            <a:r>
              <a:rPr lang="en-US" altLang="it-IT" smtClean="0">
                <a:latin typeface="Times New Roman" panose="02020603050405020304" pitchFamily="18" charset="0"/>
                <a:ea typeface="ＭＳ Ｐゴシック" panose="020B0600070205080204" pitchFamily="34" charset="-128"/>
              </a:rPr>
              <a:t>At present, wide and deep searches and measurements are crucial as we</a:t>
            </a:r>
          </a:p>
          <a:p>
            <a:pPr>
              <a:defRPr/>
            </a:pPr>
            <a:r>
              <a:rPr lang="en-US" altLang="it-IT" smtClean="0">
                <a:latin typeface="Times New Roman" panose="02020603050405020304" pitchFamily="18" charset="0"/>
                <a:ea typeface="ＭＳ Ｐゴシック" panose="020B0600070205080204" pitchFamily="34" charset="-128"/>
              </a:rPr>
              <a:t>map out the 13 TeV physics landscape</a:t>
            </a:r>
          </a:p>
          <a:p>
            <a:pPr>
              <a:defRPr/>
            </a:pPr>
            <a:r>
              <a:rPr lang="en-US" altLang="it-IT" smtClean="0">
                <a:latin typeface="Times New Roman" panose="02020603050405020304" pitchFamily="18" charset="0"/>
                <a:ea typeface="ＭＳ Ｐゴシック" panose="020B0600070205080204" pitchFamily="34" charset="-128"/>
              </a:rPr>
              <a:t>As we go deep into Run-2, paper rate (&amp; conference rushes) will need to</a:t>
            </a:r>
          </a:p>
          <a:p>
            <a:pPr>
              <a:defRPr/>
            </a:pPr>
            <a:r>
              <a:rPr lang="en-US" altLang="it-IT" smtClean="0">
                <a:latin typeface="Times New Roman" panose="02020603050405020304" pitchFamily="18" charset="0"/>
                <a:ea typeface="ＭＳ Ｐゴシック" panose="020B0600070205080204" pitchFamily="34" charset="-128"/>
              </a:rPr>
              <a:t>slow – because we need effort for operations, and especially upgrades</a:t>
            </a:r>
          </a:p>
        </p:txBody>
      </p:sp>
    </p:spTree>
    <p:extLst>
      <p:ext uri="{BB962C8B-B14F-4D97-AF65-F5344CB8AC3E}">
        <p14:creationId xmlns:p14="http://schemas.microsoft.com/office/powerpoint/2010/main" val="141137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altLang="it-IT" smtClean="0">
                <a:latin typeface="Times New Roman" panose="02020603050405020304" pitchFamily="18" charset="0"/>
                <a:ea typeface="ＭＳ Ｐゴシック" panose="020B0600070205080204" pitchFamily="34" charset="-128"/>
              </a:rPr>
              <a:t>Double differential</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 measurement of the double-differential cross section for the Drell-Yan Z/γ∗→ℓ+ℓ− and photon-induced γγ→ℓ+ℓ− processes where ℓ is an electron or muon. The measurement is performed for invariant masses of the lepton pairs, mℓℓ, between 116 GeV and 1500 GeV, using a sample of 20.3 fb−1 of pp collisions data at centre-of-mass energy of s√ = 8 TeV collected by the ATLAS detector at the LHC in 2012. The data are presented double differentially in invariant mass and absolute dilepton rapidity as well as in invariant mass and absolute pseudorapidity separation of the lepton pair. </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Hion</a:t>
            </a:r>
          </a:p>
          <a:p>
            <a:r>
              <a:rPr lang="en-US" altLang="it-IT" smtClean="0">
                <a:latin typeface="Times New Roman" panose="02020603050405020304" pitchFamily="18" charset="0"/>
                <a:ea typeface="ＭＳ Ｐゴシック" panose="020B0600070205080204" pitchFamily="34" charset="-128"/>
              </a:rPr>
              <a:t>====</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RpPb values as a function of pT in the 0-90% centrality interval averaged over |y*|&lt;0.5, are compared to the minimum-bias (0-100%) results from a different pseudorapidity range in the centre-of-mass system: ALICE for |ηCM|&lt;0.3 [26] and CMS for |ηCM|&lt;1 [29]. The ⟨TPb⟩ value for the ATLAS centrality correction is calculated with the Glauber model. The total systematic uncertainties, which include the uncertainty in ⟨TPb⟩, are indicated by lines of the same colour. Strict quantitative agreement is not expected as each measurement uses different rapidity intervals for the centrality determination and apply different event selection criteria to reject diffractive collision</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The combined double-differential cross sections as a function of invariant mass mℓℓ and absolute dilepton rapidity |yℓℓ| (left panel) and as a function of mℓℓ and absolute dilepton pseudorapidity separation |Δ ηℓℓ| (right panel) at the Born-level within the fiducial region with statistical, systematic and total uncertainties, excluding the 1.9% uncertainty on the luminosity. Data are compared to combined NNLO pQCD and NLO EW calculations using the MMHT2014 PDF, where the uncertainty band displays the combined 68% confidence level (CL) PDF and α S variation, the renormalisation and factorisation scale uncertainties and the PI uncertainty.</a:t>
            </a: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H combo</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Likelihood contours in the (μggF+ttHf, μVBF+VHf) plane for the combination of ATLAS and CMS, shown for the five decay channels, H→ ZZ, H→ WW, H→γγ, H→ττ, and H→ bb. The results are shown as 68% CL contours, together with the best-fit values to the data and the SM expectation. Figure 28 in Appendix C shows both the 68% and 95% contours for the results of these fits. </a:t>
            </a:r>
          </a:p>
        </p:txBody>
      </p:sp>
      <p:sp>
        <p:nvSpPr>
          <p:cNvPr id="2560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A10916A2-2412-4E98-ABD2-BC35AFDFFDF3}" type="slidenum">
              <a:rPr lang="en-GB" altLang="it-IT">
                <a:solidFill>
                  <a:srgbClr val="000000"/>
                </a:solidFill>
                <a:latin typeface="Times New Roman" panose="02020603050405020304" pitchFamily="18" charset="0"/>
              </a:rPr>
              <a:pPr>
                <a:lnSpc>
                  <a:spcPct val="93000"/>
                </a:lnSpc>
              </a:pPr>
              <a:t>11</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9637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New Roman" panose="02020603050405020304" pitchFamily="18" charset="0"/>
                <a:ea typeface="ＭＳ Ｐゴシック" panose="020B0600070205080204" pitchFamily="34" charset="-128"/>
              </a:rPr>
              <a:t>W/z in 3 leptons</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Ratio between the measured W+Z integrated cross sections in the fiducial phase space and the NLO SM prediction from Powheg+Pythia in each of the four channels and for their combination. The inner and outer error bars on the data points represent the statistical and total uncertainties, respectively. The shaded violet band represents the uncertainty associated to the SM prediction.</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Pp inelastic cross section</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measurement of the inelastic proton-proton cross section using 60 μb−1 of pp collisions at a center-of-mass energy s√ of 13 TeV with the ATLAS detector at the LHC. Inelastic interactions are selected using highly efficient plastic scintillators in the forward region of the detector.</a:t>
            </a:r>
          </a:p>
          <a:p>
            <a:r>
              <a:rPr lang="en-US" altLang="it-IT" smtClean="0">
                <a:latin typeface="Times New Roman" panose="02020603050405020304" pitchFamily="18" charset="0"/>
                <a:ea typeface="ＭＳ Ｐゴシック" panose="020B0600070205080204" pitchFamily="34" charset="-128"/>
              </a:rPr>
              <a:t> The measurement agrees with a range of theoretical predictions. When extrapolated to the full phase space, the result is consistent with an inelastic cross section increasing with center-of-mass energy, as observed at lower energies.</a:t>
            </a:r>
          </a:p>
          <a:p>
            <a:r>
              <a:rPr lang="en-US" altLang="it-IT" smtClean="0">
                <a:latin typeface="Times New Roman" panose="02020603050405020304" pitchFamily="18" charset="0"/>
                <a:ea typeface="ＭＳ Ｐゴシック" panose="020B0600070205080204" pitchFamily="34" charset="-128"/>
              </a:rPr>
              <a:t>The inelastic proton-proton cross section versus √s. Measurements from other hadron collider experiments [6,10,8,14,15] and the Pierre Auger experiment [16] are also shown. Some of the LHC data points have been slightly shifted in the horizontal position for display purposes. The data are compared to the PYTHIA8, Epos LHC and QGSJet-II MC generator predictions. The uncertainty in the ATLAS ALFA measurement is smaller than the size of the marker.</a:t>
            </a: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p:txBody>
      </p:sp>
      <p:sp>
        <p:nvSpPr>
          <p:cNvPr id="27652"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4EE581BF-50D2-48D5-9A4C-3845F18D10A7}" type="slidenum">
              <a:rPr lang="en-GB" altLang="it-IT">
                <a:solidFill>
                  <a:srgbClr val="000000"/>
                </a:solidFill>
                <a:latin typeface="Times New Roman" panose="02020603050405020304" pitchFamily="18" charset="0"/>
              </a:rPr>
              <a:pPr>
                <a:lnSpc>
                  <a:spcPct val="93000"/>
                </a:lnSpc>
              </a:pPr>
              <a:t>12</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8968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altLang="it-IT" smtClean="0">
                <a:latin typeface="Times New Roman" panose="02020603050405020304" pitchFamily="18" charset="0"/>
                <a:ea typeface="ＭＳ Ｐゴシック" panose="020B0600070205080204" pitchFamily="34" charset="-128"/>
              </a:rPr>
              <a:t>HH-&gt; bbbb</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A search for Higgs-boson pair production in the </a:t>
            </a:r>
            <a:r>
              <a:rPr lang="en-US" altLang="it-IT" i="1" smtClean="0">
                <a:latin typeface="Times New Roman" panose="02020603050405020304" pitchFamily="18" charset="0"/>
                <a:ea typeface="ＭＳ Ｐゴシック" panose="020B0600070205080204" pitchFamily="34" charset="-128"/>
              </a:rPr>
              <a:t>bb</a:t>
            </a:r>
            <a:r>
              <a:rPr lang="en-US" altLang="it-IT" smtClean="0">
                <a:latin typeface="Times New Roman" panose="02020603050405020304" pitchFamily="18" charset="0"/>
                <a:ea typeface="ＭＳ Ｐゴシック" panose="020B0600070205080204" pitchFamily="34" charset="-128"/>
              </a:rPr>
              <a:t>¯</a:t>
            </a:r>
            <a:r>
              <a:rPr lang="en-US" altLang="it-IT" i="1" smtClean="0">
                <a:latin typeface="Times New Roman" panose="02020603050405020304" pitchFamily="18" charset="0"/>
                <a:ea typeface="ＭＳ Ｐゴシック" panose="020B0600070205080204" pitchFamily="34" charset="-128"/>
              </a:rPr>
              <a:t>bb</a:t>
            </a:r>
            <a:r>
              <a:rPr lang="en-US" altLang="it-IT" smtClean="0">
                <a:latin typeface="Times New Roman" panose="02020603050405020304" pitchFamily="18" charset="0"/>
                <a:ea typeface="ＭＳ Ｐゴシック" panose="020B0600070205080204" pitchFamily="34" charset="-128"/>
              </a:rPr>
              <a:t>¯ final state is carried out with 3.2 fb−1 of proton--proton collision data collected at </a:t>
            </a:r>
            <a:r>
              <a:rPr lang="en-US" altLang="it-IT" i="1" smtClean="0">
                <a:latin typeface="Times New Roman" panose="02020603050405020304" pitchFamily="18" charset="0"/>
                <a:ea typeface="ＭＳ Ｐゴシック" panose="020B0600070205080204" pitchFamily="34" charset="-128"/>
              </a:rPr>
              <a:t>s</a:t>
            </a:r>
            <a:r>
              <a:rPr lang="en-US" altLang="it-IT" smtClean="0">
                <a:latin typeface="Times New Roman" panose="02020603050405020304" pitchFamily="18" charset="0"/>
                <a:ea typeface="ＭＳ Ｐゴシック" panose="020B0600070205080204" pitchFamily="34" charset="-128"/>
              </a:rPr>
              <a:t>√=13 TeV with the ATLAS detector. The data are consistent with the estimated background and are used to set upper limits on the production cross section of Higgs-boson pairs times branching ratio to </a:t>
            </a:r>
            <a:r>
              <a:rPr lang="en-US" altLang="it-IT" i="1" smtClean="0">
                <a:latin typeface="Times New Roman" panose="02020603050405020304" pitchFamily="18" charset="0"/>
                <a:ea typeface="ＭＳ Ｐゴシック" panose="020B0600070205080204" pitchFamily="34" charset="-128"/>
              </a:rPr>
              <a:t>bb</a:t>
            </a:r>
            <a:r>
              <a:rPr lang="en-US" altLang="it-IT" smtClean="0">
                <a:latin typeface="Times New Roman" panose="02020603050405020304" pitchFamily="18" charset="0"/>
                <a:ea typeface="ＭＳ Ｐゴシック" panose="020B0600070205080204" pitchFamily="34" charset="-128"/>
              </a:rPr>
              <a:t>¯</a:t>
            </a:r>
            <a:r>
              <a:rPr lang="en-US" altLang="it-IT" i="1" smtClean="0">
                <a:latin typeface="Times New Roman" panose="02020603050405020304" pitchFamily="18" charset="0"/>
                <a:ea typeface="ＭＳ Ｐゴシック" panose="020B0600070205080204" pitchFamily="34" charset="-128"/>
              </a:rPr>
              <a:t>bb</a:t>
            </a:r>
            <a:r>
              <a:rPr lang="en-US" altLang="it-IT" smtClean="0">
                <a:latin typeface="Times New Roman" panose="02020603050405020304" pitchFamily="18" charset="0"/>
                <a:ea typeface="ＭＳ Ｐゴシック" panose="020B0600070205080204" pitchFamily="34" charset="-128"/>
              </a:rPr>
              <a:t>¯ for both nonresonant and resonant production. In the case of resonant production of Kaluza--Klein gravitons within the Randall--Sundrum model, upper limits in the 24 to 91 fb range are obtained for masses between 600 and 3000 GeV, at the 95% confidence level. The production cross section times branching ratio for nonresonant Higgs-boson pairs is also constrained to be less than 1.22 pb, at the 95% confidence level. </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Dijet mass distribution in the hh signal region for data (points) and background estimate (histograms) in the boosted analysis for events in the (left) 3-tag and (right) 4-tag categories. The expected signal distributions for G</a:t>
            </a:r>
            <a:r>
              <a:rPr lang="en-US" altLang="it-IT" baseline="30000" smtClean="0">
                <a:latin typeface="Times New Roman" panose="02020603050405020304" pitchFamily="18" charset="0"/>
                <a:ea typeface="ＭＳ Ｐゴシック" panose="020B0600070205080204" pitchFamily="34" charset="-128"/>
              </a:rPr>
              <a:t>*</a:t>
            </a:r>
            <a:r>
              <a:rPr lang="en-US" altLang="it-IT" baseline="-25000" smtClean="0">
                <a:latin typeface="Times New Roman" panose="02020603050405020304" pitchFamily="18" charset="0"/>
                <a:ea typeface="ＭＳ Ｐゴシック" panose="020B0600070205080204" pitchFamily="34" charset="-128"/>
              </a:rPr>
              <a:t>KK</a:t>
            </a:r>
            <a:r>
              <a:rPr lang="en-US" altLang="it-IT" smtClean="0">
                <a:latin typeface="Times New Roman" panose="02020603050405020304" pitchFamily="18" charset="0"/>
                <a:ea typeface="ＭＳ Ｐゴシック" panose="020B0600070205080204" pitchFamily="34" charset="-128"/>
              </a:rPr>
              <a:t> masses of 1.0, 1.5 and 1.8 TeV are also shown. The uncertainty band includes both the statistical and systematic uncertainties in the background estimate.</a:t>
            </a:r>
          </a:p>
          <a:p>
            <a:endParaRPr lang="en-US" altLang="it-IT" smtClean="0">
              <a:latin typeface="Times New Roman" panose="02020603050405020304" pitchFamily="18" charset="0"/>
              <a:ea typeface="ＭＳ Ｐゴシック" panose="020B0600070205080204" pitchFamily="34" charset="-128"/>
            </a:endParaRPr>
          </a:p>
          <a:p>
            <a:r>
              <a:rPr lang="en-US" altLang="it-IT" smtClean="0">
                <a:latin typeface="Times New Roman" panose="02020603050405020304" pitchFamily="18" charset="0"/>
                <a:ea typeface="ＭＳ Ｐゴシック" panose="020B0600070205080204" pitchFamily="34" charset="-128"/>
              </a:rPr>
              <a:t>TEV graviity</a:t>
            </a:r>
          </a:p>
          <a:p>
            <a:r>
              <a:rPr lang="en-US" altLang="it-IT" smtClean="0">
                <a:latin typeface="Times New Roman" panose="02020603050405020304" pitchFamily="18" charset="0"/>
                <a:ea typeface="ＭＳ Ｐゴシック" panose="020B0600070205080204" pitchFamily="34" charset="-128"/>
              </a:rPr>
              <a:t>=========</a:t>
            </a:r>
          </a:p>
          <a:p>
            <a:r>
              <a:rPr lang="en-US" altLang="it-IT" smtClean="0">
                <a:latin typeface="Times New Roman" panose="02020603050405020304" pitchFamily="18" charset="0"/>
                <a:ea typeface="ＭＳ Ｐゴシック" panose="020B0600070205080204" pitchFamily="34" charset="-128"/>
              </a:rPr>
              <a:t>A search for evidence for physics beyond the Standard Model in final states with at least one high transverse momentum charged lepton (electron or muon), and two additional high transverse momentum leptons or jets, is performed using 3.2 </a:t>
            </a:r>
            <a:r>
              <a:rPr lang="en-US" altLang="it-IT" i="1" smtClean="0">
                <a:latin typeface="Times New Roman" panose="02020603050405020304" pitchFamily="18" charset="0"/>
                <a:ea typeface="ＭＳ Ｐゴシック" panose="020B0600070205080204" pitchFamily="34" charset="-128"/>
              </a:rPr>
              <a:t>fb</a:t>
            </a:r>
            <a:r>
              <a:rPr lang="en-US" altLang="it-IT" smtClean="0">
                <a:latin typeface="Times New Roman" panose="02020603050405020304" pitchFamily="18" charset="0"/>
                <a:ea typeface="ＭＳ Ｐゴシック" panose="020B0600070205080204" pitchFamily="34" charset="-128"/>
              </a:rPr>
              <a:t>−1 of proton-proton collisions recorded by the ATLAS detector at the Large Hadron Collider in 2015 at </a:t>
            </a:r>
            <a:r>
              <a:rPr lang="en-US" altLang="it-IT" i="1" smtClean="0">
                <a:latin typeface="Times New Roman" panose="02020603050405020304" pitchFamily="18" charset="0"/>
                <a:ea typeface="ＭＳ Ｐゴシック" panose="020B0600070205080204" pitchFamily="34" charset="-128"/>
              </a:rPr>
              <a:t>s</a:t>
            </a:r>
            <a:r>
              <a:rPr lang="en-US" altLang="it-IT" smtClean="0">
                <a:latin typeface="Times New Roman" panose="02020603050405020304" pitchFamily="18" charset="0"/>
                <a:ea typeface="ＭＳ Ｐゴシック" panose="020B0600070205080204" pitchFamily="34" charset="-128"/>
              </a:rPr>
              <a:t>√ = 13 TeV. No excess of events beyond Standard Model expectations is observed. Exclusion limits are set for black hole models with two to six extra dimensions.</a:t>
            </a:r>
          </a:p>
          <a:p>
            <a:r>
              <a:rPr lang="en-US" altLang="it-IT" smtClean="0">
                <a:latin typeface="Times New Roman" panose="02020603050405020304" pitchFamily="18" charset="0"/>
                <a:ea typeface="ＭＳ Ｐゴシック" panose="020B0600070205080204" pitchFamily="34" charset="-128"/>
              </a:rPr>
              <a:t> The ∑ p</a:t>
            </a:r>
            <a:r>
              <a:rPr lang="en-US" altLang="it-IT" baseline="-25000" smtClean="0">
                <a:latin typeface="Times New Roman" panose="02020603050405020304" pitchFamily="18" charset="0"/>
                <a:ea typeface="ＭＳ Ｐゴシック" panose="020B0600070205080204" pitchFamily="34" charset="-128"/>
              </a:rPr>
              <a:t>T</a:t>
            </a:r>
            <a:r>
              <a:rPr lang="en-US" altLang="it-IT" smtClean="0">
                <a:latin typeface="Times New Roman" panose="02020603050405020304" pitchFamily="18" charset="0"/>
                <a:ea typeface="ＭＳ Ｐゴシック" panose="020B0600070205080204" pitchFamily="34" charset="-128"/>
              </a:rPr>
              <a:t> distribution in the muon channel for 3.2/fb. The selection is identical to that of the signal regions but for the omission of any requirements on ∑ p</a:t>
            </a:r>
            <a:r>
              <a:rPr lang="en-US" altLang="it-IT" baseline="-25000" smtClean="0">
                <a:latin typeface="Times New Roman" panose="02020603050405020304" pitchFamily="18" charset="0"/>
                <a:ea typeface="ＭＳ Ｐゴシック" panose="020B0600070205080204" pitchFamily="34" charset="-128"/>
              </a:rPr>
              <a:t>T</a:t>
            </a:r>
            <a:r>
              <a:rPr lang="en-US" altLang="it-IT" smtClean="0">
                <a:latin typeface="Times New Roman" panose="02020603050405020304" pitchFamily="18" charset="0"/>
                <a:ea typeface="ＭＳ Ｐゴシック" panose="020B0600070205080204" pitchFamily="34" charset="-128"/>
              </a:rPr>
              <a:t>. The data are shown as points with error bars; all expected backgrounds are shown as stacked coloured histograms, with the total background uncertainty shown as a shaded band. Two representative signal distributions for rotating black holes with n = 6 are overlaid to illustrate the signal properties. The lower panels show the ratio of the data to the expected background. The t-tbar, W+jets and Z+jets backgrounds are normalised by the factors 0.95, 0.81 and 1.01 as obtained from the background likelihood fit. The single top and diboson background normalisations are taken from the simulation. The multijet background is obtained using a data-driven method. Additionally, the likelihood fit may constrain nuisance parameters for certain systematic uncertainties, altering the normalisation and shape of some of the distributions. </a:t>
            </a:r>
            <a:br>
              <a:rPr lang="en-US" altLang="it-IT" smtClean="0">
                <a:latin typeface="Times New Roman" panose="02020603050405020304" pitchFamily="18" charset="0"/>
                <a:ea typeface="ＭＳ Ｐゴシック" panose="020B0600070205080204" pitchFamily="34" charset="-128"/>
              </a:rPr>
            </a:br>
            <a:r>
              <a:rPr lang="en-US" altLang="it-IT" smtClean="0">
                <a:latin typeface="Times New Roman" panose="02020603050405020304" pitchFamily="18" charset="0"/>
                <a:ea typeface="ＭＳ Ｐゴシック" panose="020B0600070205080204" pitchFamily="34" charset="-128"/>
                <a:hlinkClick r:id="rId3"/>
              </a:rPr>
              <a:t>pn</a:t>
            </a:r>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a:p>
            <a:endParaRPr lang="en-US" altLang="it-IT" smtClean="0">
              <a:latin typeface="Times New Roman" panose="02020603050405020304" pitchFamily="18" charset="0"/>
              <a:ea typeface="ＭＳ Ｐゴシック" panose="020B0600070205080204" pitchFamily="34" charset="-128"/>
            </a:endParaRPr>
          </a:p>
        </p:txBody>
      </p:sp>
      <p:sp>
        <p:nvSpPr>
          <p:cNvPr id="30724"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E88F516E-2EF7-44E4-A44D-702DEFE56BB8}" type="slidenum">
              <a:rPr lang="en-GB" altLang="it-IT">
                <a:solidFill>
                  <a:srgbClr val="000000"/>
                </a:solidFill>
                <a:latin typeface="Times New Roman" panose="02020603050405020304" pitchFamily="18" charset="0"/>
              </a:rPr>
              <a:pPr>
                <a:lnSpc>
                  <a:spcPct val="93000"/>
                </a:lnSpc>
              </a:pPr>
              <a:t>14</a:t>
            </a:fld>
            <a:endParaRPr lang="en-GB"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9296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mtClean="0">
                <a:latin typeface="Times New Roman" panose="02020603050405020304" pitchFamily="18" charset="0"/>
                <a:ea typeface="ＭＳ Ｐゴシック" panose="020B0600070205080204" pitchFamily="34" charset="-128"/>
              </a:rPr>
              <a:t>BIS7-8: Sj 20 keuro (BO) al successo dei test con I nuovi volumi di gas per rd-fase 2</a:t>
            </a:r>
          </a:p>
          <a:p>
            <a:r>
              <a:rPr lang="en-US" altLang="it-IT" smtClean="0">
                <a:latin typeface="Times New Roman" panose="02020603050405020304" pitchFamily="18" charset="0"/>
                <a:ea typeface="ＭＳ Ｐゴシック" panose="020B0600070205080204" pitchFamily="34" charset="-128"/>
              </a:rPr>
              <a:t>i gap sono di 1mm invece che 2mm , nuova elettronica di FE (c</a:t>
            </a:r>
            <a:r>
              <a:rPr lang="en-US" altLang="en-US" smtClean="0">
                <a:latin typeface="Times New Roman" panose="02020603050405020304" pitchFamily="18" charset="0"/>
                <a:ea typeface="ＭＳ Ｐゴシック" panose="020B0600070205080204" pitchFamily="34" charset="-128"/>
              </a:rPr>
              <a:t>’</a:t>
            </a:r>
            <a:r>
              <a:rPr lang="en-US" altLang="it-IT" smtClean="0">
                <a:latin typeface="Times New Roman" panose="02020603050405020304" pitchFamily="18" charset="0"/>
                <a:ea typeface="ＭＳ Ｐゴシック" panose="020B0600070205080204" pitchFamily="34" charset="-128"/>
              </a:rPr>
              <a:t>e</a:t>
            </a:r>
            <a:r>
              <a:rPr lang="en-US" altLang="en-US" smtClean="0">
                <a:latin typeface="Times New Roman" panose="02020603050405020304" pitchFamily="18" charset="0"/>
                <a:ea typeface="ＭＳ Ｐゴシック" panose="020B0600070205080204" pitchFamily="34" charset="-128"/>
              </a:rPr>
              <a:t>’</a:t>
            </a:r>
            <a:r>
              <a:rPr lang="en-US" altLang="it-IT" smtClean="0">
                <a:latin typeface="Times New Roman" panose="02020603050405020304" pitchFamily="18" charset="0"/>
                <a:ea typeface="ＭＳ Ｐゴシック" panose="020B0600070205080204" pitchFamily="34" charset="-128"/>
              </a:rPr>
              <a:t> meno carica prodotta) anche questa sotto test</a:t>
            </a:r>
          </a:p>
        </p:txBody>
      </p:sp>
      <p:sp>
        <p:nvSpPr>
          <p:cNvPr id="34820"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1pPr>
            <a:lvl2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chemeClr val="tx1"/>
                </a:solidFill>
                <a:latin typeface="Arial" panose="020B0604020202020204" pitchFamily="34" charset="0"/>
                <a:ea typeface="ＭＳ Ｐゴシック" panose="020B0600070205080204" pitchFamily="34" charset="-128"/>
              </a:defRPr>
            </a:lvl9pPr>
          </a:lstStyle>
          <a:p>
            <a:pPr>
              <a:lnSpc>
                <a:spcPct val="93000"/>
              </a:lnSpc>
            </a:pPr>
            <a:fld id="{8D7A5066-B19A-46C1-8C8B-F5B51FB29FBF}" type="slidenum">
              <a:rPr lang="en-US" altLang="it-IT">
                <a:solidFill>
                  <a:srgbClr val="000000"/>
                </a:solidFill>
                <a:latin typeface="Times New Roman" panose="02020603050405020304" pitchFamily="18" charset="0"/>
              </a:rPr>
              <a:pPr>
                <a:lnSpc>
                  <a:spcPct val="93000"/>
                </a:lnSpc>
              </a:pPr>
              <a:t>17</a:t>
            </a:fld>
            <a:endParaRPr lang="en-US"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172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8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91D5BA-4D4E-4C8C-BECE-EFA1D3B309A6}" type="slidenum">
              <a:rPr lang="it-IT" altLang="it-IT" smtClean="0"/>
              <a:pPr/>
              <a:t>28</a:t>
            </a:fld>
            <a:endParaRPr lang="it-IT" altLang="it-IT" smtClean="0"/>
          </a:p>
        </p:txBody>
      </p:sp>
    </p:spTree>
    <p:extLst>
      <p:ext uri="{BB962C8B-B14F-4D97-AF65-F5344CB8AC3E}">
        <p14:creationId xmlns:p14="http://schemas.microsoft.com/office/powerpoint/2010/main" val="450706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fld id="{DAE599F0-360D-44A4-833D-2EE06003A1F3}" type="datetime1">
              <a:rPr lang="it-IT" smtClean="0"/>
              <a:t>13/07/2016</a:t>
            </a:fld>
            <a:endParaRPr lang="it-IT"/>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r>
              <a:rPr lang="it-IT" smtClean="0"/>
              <a:t>Roma Tor Vergata - 13 luglio 2016</a:t>
            </a:r>
            <a:endParaRPr lang="it-IT"/>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fld id="{B1A8BBA7-3A09-40B6-8F15-0CB63D09A70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6D71B687-2C8A-4BDE-BD82-8F4634466269}" type="datetime1">
              <a:rPr lang="it-IT" smtClean="0"/>
              <a:t>13/07/2016</a:t>
            </a:fld>
            <a:endParaRPr lang="it-IT"/>
          </a:p>
        </p:txBody>
      </p:sp>
      <p:sp>
        <p:nvSpPr>
          <p:cNvPr id="5" name="Segnaposto piè di pagina 4"/>
          <p:cNvSpPr>
            <a:spLocks noGrp="1"/>
          </p:cNvSpPr>
          <p:nvPr>
            <p:ph type="ftr" sz="quarter" idx="11"/>
          </p:nvPr>
        </p:nvSpPr>
        <p:spPr/>
        <p:txBody>
          <a:bodyPr/>
          <a:lstStyle>
            <a:extLst/>
          </a:lstStyle>
          <a:p>
            <a:r>
              <a:rPr lang="it-IT" smtClean="0"/>
              <a:t>Roma Tor Vergata - 13 luglio 2016</a:t>
            </a:r>
            <a:endParaRPr lang="it-IT"/>
          </a:p>
        </p:txBody>
      </p:sp>
      <p:sp>
        <p:nvSpPr>
          <p:cNvPr id="6" name="Segnaposto numero diapositiva 5"/>
          <p:cNvSpPr>
            <a:spLocks noGrp="1"/>
          </p:cNvSpPr>
          <p:nvPr>
            <p:ph type="sldNum" sz="quarter" idx="12"/>
          </p:nvPr>
        </p:nvSpPr>
        <p:spPr/>
        <p:txBody>
          <a:bodyPr/>
          <a:lstStyle>
            <a:extLst/>
          </a:lstStyle>
          <a:p>
            <a:fld id="{B1A8BBA7-3A09-40B6-8F15-0CB63D09A70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32D6115E-8D97-4A4A-88DB-DDC1B165B07F}" type="datetime1">
              <a:rPr lang="it-IT" smtClean="0"/>
              <a:t>13/07/2016</a:t>
            </a:fld>
            <a:endParaRPr lang="it-IT"/>
          </a:p>
        </p:txBody>
      </p:sp>
      <p:sp>
        <p:nvSpPr>
          <p:cNvPr id="5" name="Segnaposto piè di pagina 4"/>
          <p:cNvSpPr>
            <a:spLocks noGrp="1"/>
          </p:cNvSpPr>
          <p:nvPr>
            <p:ph type="ftr" sz="quarter" idx="11"/>
          </p:nvPr>
        </p:nvSpPr>
        <p:spPr/>
        <p:txBody>
          <a:bodyPr/>
          <a:lstStyle>
            <a:extLst/>
          </a:lstStyle>
          <a:p>
            <a:r>
              <a:rPr lang="it-IT" smtClean="0"/>
              <a:t>Roma Tor Vergata - 13 luglio 2016</a:t>
            </a:r>
            <a:endParaRPr lang="it-IT"/>
          </a:p>
        </p:txBody>
      </p:sp>
      <p:sp>
        <p:nvSpPr>
          <p:cNvPr id="6" name="Segnaposto numero diapositiva 5"/>
          <p:cNvSpPr>
            <a:spLocks noGrp="1"/>
          </p:cNvSpPr>
          <p:nvPr>
            <p:ph type="sldNum" sz="quarter" idx="12"/>
          </p:nvPr>
        </p:nvSpPr>
        <p:spPr/>
        <p:txBody>
          <a:bodyPr/>
          <a:lstStyle>
            <a:extLst/>
          </a:lstStyle>
          <a:p>
            <a:fld id="{B1A8BBA7-3A09-40B6-8F15-0CB63D09A708}"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979613" y="188913"/>
            <a:ext cx="6934200" cy="598487"/>
          </a:xfrm>
        </p:spPr>
        <p:txBody>
          <a:bodyPr/>
          <a:lstStyle/>
          <a:p>
            <a:r>
              <a:rPr lang="it-IT" smtClean="0"/>
              <a:t>Fare clic per modificare lo stile del titolo</a:t>
            </a:r>
            <a:endParaRPr lang="it-IT"/>
          </a:p>
        </p:txBody>
      </p:sp>
      <p:sp>
        <p:nvSpPr>
          <p:cNvPr id="3" name="Rectangle 4"/>
          <p:cNvSpPr>
            <a:spLocks noGrp="1" noChangeArrowheads="1"/>
          </p:cNvSpPr>
          <p:nvPr>
            <p:ph type="ftr" idx="10"/>
          </p:nvPr>
        </p:nvSpPr>
        <p:spPr>
          <a:ln/>
        </p:spPr>
        <p:txBody>
          <a:bodyPr/>
          <a:lstStyle>
            <a:lvl1pPr>
              <a:defRPr/>
            </a:lvl1pPr>
          </a:lstStyle>
          <a:p>
            <a:pPr>
              <a:defRPr/>
            </a:pPr>
            <a:r>
              <a:rPr lang="it-IT" altLang="it-IT" smtClean="0"/>
              <a:t>Roma Tor Vergata - 13 luglio 2016</a:t>
            </a:r>
            <a:endParaRPr lang="en-US" altLang="it-IT"/>
          </a:p>
        </p:txBody>
      </p:sp>
      <p:sp>
        <p:nvSpPr>
          <p:cNvPr id="4" name="Rectangle 5"/>
          <p:cNvSpPr>
            <a:spLocks noGrp="1" noChangeArrowheads="1"/>
          </p:cNvSpPr>
          <p:nvPr>
            <p:ph type="dt" idx="11"/>
          </p:nvPr>
        </p:nvSpPr>
        <p:spPr>
          <a:ln/>
        </p:spPr>
        <p:txBody>
          <a:bodyPr/>
          <a:lstStyle>
            <a:lvl1pPr>
              <a:defRPr/>
            </a:lvl1pPr>
          </a:lstStyle>
          <a:p>
            <a:pPr>
              <a:defRPr/>
            </a:pPr>
            <a:fld id="{34BD0DC0-5CDF-46DB-87CE-C72C1DE48B65}" type="datetime1">
              <a:rPr lang="it-IT" altLang="it-IT" smtClean="0"/>
              <a:t>13/07/2016</a:t>
            </a:fld>
            <a:endParaRPr lang="en-US" altLang="it-IT"/>
          </a:p>
        </p:txBody>
      </p:sp>
      <p:sp>
        <p:nvSpPr>
          <p:cNvPr id="5" name="Rectangle 6"/>
          <p:cNvSpPr>
            <a:spLocks noGrp="1" noChangeArrowheads="1"/>
          </p:cNvSpPr>
          <p:nvPr>
            <p:ph type="sldNum" idx="12"/>
          </p:nvPr>
        </p:nvSpPr>
        <p:spPr>
          <a:ln/>
        </p:spPr>
        <p:txBody>
          <a:bodyPr/>
          <a:lstStyle>
            <a:lvl1pPr>
              <a:defRPr/>
            </a:lvl1pPr>
          </a:lstStyle>
          <a:p>
            <a:pPr>
              <a:defRPr/>
            </a:pPr>
            <a:fld id="{90C1DDE6-13A4-4138-BE8A-77A956C2D452}" type="slidenum">
              <a:rPr lang="en-US" altLang="it-IT"/>
              <a:pPr>
                <a:defRPr/>
              </a:pPr>
              <a:t>‹N›</a:t>
            </a:fld>
            <a:endParaRPr lang="en-US" altLang="it-IT"/>
          </a:p>
        </p:txBody>
      </p:sp>
    </p:spTree>
    <p:extLst>
      <p:ext uri="{BB962C8B-B14F-4D97-AF65-F5344CB8AC3E}">
        <p14:creationId xmlns:p14="http://schemas.microsoft.com/office/powerpoint/2010/main" val="2137944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773761" y="6454757"/>
            <a:ext cx="2129760" cy="472370"/>
          </a:xfrm>
          <a:prstGeom prst="rect">
            <a:avLst/>
          </a:prstGeom>
          <a:noFill/>
          <a:ln>
            <a:noFill/>
          </a:ln>
          <a:effectLst/>
          <a:extLst>
            <a:ext uri="{909E8E84-426E-40dd-AFC4-6F175D3DCCD1}"/>
            <a:ext uri="{91240B29-F687-4f45-9708-019B960494DF}"/>
            <a:ext uri="{AF507438-7753-43e0-B8FC-AC1667EBCBE1}"/>
          </a:extLst>
        </p:spPr>
        <p:txBody>
          <a:bodyPr lIns="0" tIns="3200" rIns="0" bIns="0"/>
          <a:lstStyle>
            <a:lvl1pPr eaLnBrk="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1pPr>
            <a:lvl2pPr eaLnBrk="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2pPr>
            <a:lvl3pPr eaLnBrk="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3pPr>
            <a:lvl4pPr eaLnBrk="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4pPr>
            <a:lvl5pPr eaLnBrk="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sz="2400">
                <a:solidFill>
                  <a:schemeClr val="tx1"/>
                </a:solidFill>
                <a:latin typeface="Arial" panose="020B0604020202020204" pitchFamily="34" charset="0"/>
                <a:ea typeface="ＭＳ Ｐゴシック" panose="020B0600070205080204" pitchFamily="34" charset="-128"/>
              </a:defRPr>
            </a:lvl9pPr>
          </a:lstStyle>
          <a:p>
            <a:pPr algn="r" eaLnBrk="1">
              <a:lnSpc>
                <a:spcPct val="98000"/>
              </a:lnSpc>
              <a:buClr>
                <a:srgbClr val="000000"/>
              </a:buClr>
              <a:buSzPct val="100000"/>
              <a:buFont typeface="Times New Roman" panose="02020603050405020304" pitchFamily="18" charset="0"/>
              <a:buNone/>
              <a:defRPr/>
            </a:pPr>
            <a:fld id="{6F2EE938-7A80-465D-B382-CDFF91CF9C53}" type="slidenum">
              <a:rPr lang="en-GB" altLang="it-IT" sz="1270" smtClean="0">
                <a:solidFill>
                  <a:srgbClr val="666666"/>
                </a:solidFill>
                <a:latin typeface="Trebuchet MS" panose="020B0603020202020204" pitchFamily="34" charset="0"/>
              </a:rPr>
              <a:pPr algn="r" eaLnBrk="1">
                <a:lnSpc>
                  <a:spcPct val="98000"/>
                </a:lnSpc>
                <a:buClr>
                  <a:srgbClr val="000000"/>
                </a:buClr>
                <a:buSzPct val="100000"/>
                <a:buFont typeface="Times New Roman" panose="02020603050405020304" pitchFamily="18" charset="0"/>
                <a:buNone/>
                <a:defRPr/>
              </a:pPr>
              <a:t>‹N›</a:t>
            </a:fld>
            <a:endParaRPr lang="en-GB" altLang="it-IT" sz="1270" smtClean="0">
              <a:solidFill>
                <a:srgbClr val="666666"/>
              </a:solidFill>
              <a:latin typeface="Trebuchet MS" panose="020B0603020202020204" pitchFamily="34" charset="0"/>
            </a:endParaRPr>
          </a:p>
        </p:txBody>
      </p:sp>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892969" y="1946672"/>
            <a:ext cx="7358063"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Body Level One</a:t>
            </a:r>
          </a:p>
          <a:p>
            <a:pPr lvl="1"/>
            <a:r>
              <a:t>Body Level Two</a:t>
            </a:r>
          </a:p>
          <a:p>
            <a:pPr lvl="2"/>
            <a:r>
              <a:t>Body Level Three</a:t>
            </a:r>
          </a:p>
          <a:p>
            <a:pPr lvl="3"/>
            <a:r>
              <a:t>Body Level Four</a:t>
            </a:r>
          </a:p>
          <a:p>
            <a:pPr lvl="4"/>
            <a:r>
              <a:t>Body Level Five</a:t>
            </a:r>
          </a:p>
        </p:txBody>
      </p:sp>
      <p:sp>
        <p:nvSpPr>
          <p:cNvPr id="5" name="Shape 22"/>
          <p:cNvSpPr>
            <a:spLocks noGrp="1"/>
          </p:cNvSpPr>
          <p:nvPr>
            <p:ph type="sldNum" sz="quarter" idx="10"/>
          </p:nvPr>
        </p:nvSpPr>
        <p:spPr>
          <a:xfrm>
            <a:off x="4446720" y="6509484"/>
            <a:ext cx="241920" cy="259227"/>
          </a:xfrm>
          <a:prstGeom prst="rect">
            <a:avLst/>
          </a:prstGeom>
        </p:spPr>
        <p:txBody>
          <a:bodyPr vert="horz" wrap="square" lIns="70875" tIns="35438" rIns="70875" bIns="35438" numCol="1" anchor="t" anchorCtr="0" compatLnSpc="1">
            <a:prstTxWarp prst="textNoShape">
              <a:avLst/>
            </a:prstTxWarp>
          </a:bodyPr>
          <a:lstStyle>
            <a:lvl1pPr eaLnBrk="1">
              <a:lnSpc>
                <a:spcPct val="94000"/>
              </a:lnSpc>
              <a:buClr>
                <a:srgbClr val="000000"/>
              </a:buClr>
              <a:buSzPct val="100000"/>
              <a:buFont typeface="Times New Roman" panose="02020603050405020304" pitchFamily="18" charset="0"/>
              <a:buNone/>
              <a:defRPr smtClean="0"/>
            </a:lvl1pPr>
          </a:lstStyle>
          <a:p>
            <a:pPr>
              <a:defRPr/>
            </a:pPr>
            <a:fld id="{300F6351-87FD-4FEB-A74A-7A027289AFBC}" type="slidenum">
              <a:rPr lang="en-US" altLang="it-IT"/>
              <a:pPr>
                <a:defRPr/>
              </a:pPr>
              <a:t>‹N›</a:t>
            </a:fld>
            <a:endParaRPr lang="en-US" altLang="it-IT"/>
          </a:p>
        </p:txBody>
      </p:sp>
    </p:spTree>
    <p:extLst>
      <p:ext uri="{BB962C8B-B14F-4D97-AF65-F5344CB8AC3E}">
        <p14:creationId xmlns:p14="http://schemas.microsoft.com/office/powerpoint/2010/main" val="4836598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87B18D2A-5970-4807-AC85-DFD180B54C4C}" type="datetime1">
              <a:rPr lang="it-IT" smtClean="0"/>
              <a:t>13/07/2016</a:t>
            </a:fld>
            <a:endParaRPr lang="it-IT"/>
          </a:p>
        </p:txBody>
      </p:sp>
      <p:sp>
        <p:nvSpPr>
          <p:cNvPr id="5" name="Segnaposto piè di pagina 4"/>
          <p:cNvSpPr>
            <a:spLocks noGrp="1"/>
          </p:cNvSpPr>
          <p:nvPr>
            <p:ph type="ftr" sz="quarter" idx="11"/>
          </p:nvPr>
        </p:nvSpPr>
        <p:spPr/>
        <p:txBody>
          <a:bodyPr/>
          <a:lstStyle>
            <a:extLst/>
          </a:lstStyle>
          <a:p>
            <a:r>
              <a:rPr lang="it-IT" smtClean="0"/>
              <a:t>Roma Tor Vergata - 13 luglio 2016</a:t>
            </a:r>
            <a:endParaRPr lang="it-IT"/>
          </a:p>
        </p:txBody>
      </p:sp>
      <p:sp>
        <p:nvSpPr>
          <p:cNvPr id="6" name="Segnaposto numero diapositiva 5"/>
          <p:cNvSpPr>
            <a:spLocks noGrp="1"/>
          </p:cNvSpPr>
          <p:nvPr>
            <p:ph type="sldNum" sz="quarter" idx="12"/>
          </p:nvPr>
        </p:nvSpPr>
        <p:spPr/>
        <p:txBody>
          <a:bodyPr/>
          <a:lstStyle>
            <a:extLst/>
          </a:lstStyle>
          <a:p>
            <a:fld id="{B1A8BBA7-3A09-40B6-8F15-0CB63D09A708}" type="slidenum">
              <a:rPr lang="it-IT" smtClean="0"/>
              <a:pPr/>
              <a:t>‹N›</a:t>
            </a:fld>
            <a:endParaRPr lang="it-IT"/>
          </a:p>
        </p:txBody>
      </p:sp>
      <p:sp>
        <p:nvSpPr>
          <p:cNvPr id="7" name="Titolo 6"/>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BCCFE811-053B-4B45-B783-029EA1AC0833}" type="datetime1">
              <a:rPr lang="it-IT" smtClean="0"/>
              <a:t>13/07/2016</a:t>
            </a:fld>
            <a:endParaRPr lang="it-IT"/>
          </a:p>
        </p:txBody>
      </p:sp>
      <p:sp>
        <p:nvSpPr>
          <p:cNvPr id="5" name="Segnaposto piè di pagina 4"/>
          <p:cNvSpPr>
            <a:spLocks noGrp="1"/>
          </p:cNvSpPr>
          <p:nvPr>
            <p:ph type="ftr" sz="quarter" idx="11"/>
          </p:nvPr>
        </p:nvSpPr>
        <p:spPr/>
        <p:txBody>
          <a:bodyPr/>
          <a:lstStyle>
            <a:extLst/>
          </a:lstStyle>
          <a:p>
            <a:r>
              <a:rPr lang="it-IT" smtClean="0"/>
              <a:t>Roma Tor Vergata - 13 luglio 2016</a:t>
            </a:r>
            <a:endParaRPr lang="it-IT"/>
          </a:p>
        </p:txBody>
      </p:sp>
      <p:sp>
        <p:nvSpPr>
          <p:cNvPr id="6" name="Segnaposto numero diapositiva 5"/>
          <p:cNvSpPr>
            <a:spLocks noGrp="1"/>
          </p:cNvSpPr>
          <p:nvPr>
            <p:ph type="sldNum" sz="quarter" idx="12"/>
          </p:nvPr>
        </p:nvSpPr>
        <p:spPr/>
        <p:txBody>
          <a:bodyPr/>
          <a:lstStyle>
            <a:extLst/>
          </a:lstStyle>
          <a:p>
            <a:fld id="{B1A8BBA7-3A09-40B6-8F15-0CB63D09A708}" type="slidenum">
              <a:rPr lang="it-IT" smtClean="0"/>
              <a:pPr/>
              <a:t>‹N›</a:t>
            </a:fld>
            <a:endParaRPr lang="it-IT"/>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Ref idx="1002">
        <a:schemeClr val="bg1"/>
      </p:bgRef>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EDDA24B1-E538-45F4-9191-C105FF6F7DED}" type="datetime1">
              <a:rPr lang="it-IT" smtClean="0"/>
              <a:t>13/07/2016</a:t>
            </a:fld>
            <a:endParaRPr lang="it-IT"/>
          </a:p>
        </p:txBody>
      </p:sp>
      <p:sp>
        <p:nvSpPr>
          <p:cNvPr id="6" name="Segnaposto piè di pagina 5"/>
          <p:cNvSpPr>
            <a:spLocks noGrp="1"/>
          </p:cNvSpPr>
          <p:nvPr>
            <p:ph type="ftr" sz="quarter" idx="11"/>
          </p:nvPr>
        </p:nvSpPr>
        <p:spPr/>
        <p:txBody>
          <a:bodyPr/>
          <a:lstStyle>
            <a:extLst/>
          </a:lstStyle>
          <a:p>
            <a:r>
              <a:rPr lang="it-IT" smtClean="0"/>
              <a:t>Roma Tor Vergata - 13 luglio 2016</a:t>
            </a:r>
            <a:endParaRPr lang="it-IT"/>
          </a:p>
        </p:txBody>
      </p:sp>
      <p:sp>
        <p:nvSpPr>
          <p:cNvPr id="7" name="Segnaposto numero diapositiva 6"/>
          <p:cNvSpPr>
            <a:spLocks noGrp="1"/>
          </p:cNvSpPr>
          <p:nvPr>
            <p:ph type="sldNum" sz="quarter" idx="12"/>
          </p:nvPr>
        </p:nvSpPr>
        <p:spPr/>
        <p:txBody>
          <a:bodyPr/>
          <a:lstStyle>
            <a:extLst/>
          </a:lstStyle>
          <a:p>
            <a:fld id="{B1A8BBA7-3A09-40B6-8F15-0CB63D09A708}" type="slidenum">
              <a:rPr lang="it-IT" smtClean="0"/>
              <a:pPr/>
              <a:t>‹N›</a:t>
            </a:fld>
            <a:endParaRPr lang="it-IT"/>
          </a:p>
        </p:txBody>
      </p:sp>
      <p:sp>
        <p:nvSpPr>
          <p:cNvPr id="8" name="Titolo 7"/>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D30E102A-84B4-4F46-9E3C-69740B85A359}" type="datetime1">
              <a:rPr lang="it-IT" smtClean="0"/>
              <a:t>13/07/2016</a:t>
            </a:fld>
            <a:endParaRPr lang="it-IT"/>
          </a:p>
        </p:txBody>
      </p:sp>
      <p:sp>
        <p:nvSpPr>
          <p:cNvPr id="8" name="Segnaposto piè di pagina 7"/>
          <p:cNvSpPr>
            <a:spLocks noGrp="1"/>
          </p:cNvSpPr>
          <p:nvPr>
            <p:ph type="ftr" sz="quarter" idx="11"/>
          </p:nvPr>
        </p:nvSpPr>
        <p:spPr/>
        <p:txBody>
          <a:bodyPr/>
          <a:lstStyle>
            <a:extLst/>
          </a:lstStyle>
          <a:p>
            <a:r>
              <a:rPr lang="it-IT" smtClean="0"/>
              <a:t>Roma Tor Vergata - 13 luglio 2016</a:t>
            </a:r>
            <a:endParaRPr lang="it-IT"/>
          </a:p>
        </p:txBody>
      </p:sp>
      <p:sp>
        <p:nvSpPr>
          <p:cNvPr id="9" name="Segnaposto numero diapositiva 8"/>
          <p:cNvSpPr>
            <a:spLocks noGrp="1"/>
          </p:cNvSpPr>
          <p:nvPr>
            <p:ph type="sldNum" sz="quarter" idx="12"/>
          </p:nvPr>
        </p:nvSpPr>
        <p:spPr/>
        <p:txBody>
          <a:bodyPr/>
          <a:lstStyle>
            <a:extLst/>
          </a:lstStyle>
          <a:p>
            <a:fld id="{B1A8BBA7-3A09-40B6-8F15-0CB63D09A708}"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Ref idx="1002">
        <a:schemeClr val="bg1"/>
      </p:bgRef>
    </p:bg>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extLst/>
          </a:lstStyle>
          <a:p>
            <a:fld id="{68A63AF1-3884-4A93-93CF-FD8BF646082F}" type="datetime1">
              <a:rPr lang="it-IT" smtClean="0"/>
              <a:t>13/07/2016</a:t>
            </a:fld>
            <a:endParaRPr lang="it-IT"/>
          </a:p>
        </p:txBody>
      </p:sp>
      <p:sp>
        <p:nvSpPr>
          <p:cNvPr id="4" name="Segnaposto piè di pagina 3"/>
          <p:cNvSpPr>
            <a:spLocks noGrp="1"/>
          </p:cNvSpPr>
          <p:nvPr>
            <p:ph type="ftr" sz="quarter" idx="11"/>
          </p:nvPr>
        </p:nvSpPr>
        <p:spPr/>
        <p:txBody>
          <a:bodyPr/>
          <a:lstStyle>
            <a:extLst/>
          </a:lstStyle>
          <a:p>
            <a:r>
              <a:rPr lang="it-IT" smtClean="0"/>
              <a:t>Roma Tor Vergata - 13 luglio 2016</a:t>
            </a:r>
            <a:endParaRPr lang="it-IT"/>
          </a:p>
        </p:txBody>
      </p:sp>
      <p:sp>
        <p:nvSpPr>
          <p:cNvPr id="5" name="Segnaposto numero diapositiva 4"/>
          <p:cNvSpPr>
            <a:spLocks noGrp="1"/>
          </p:cNvSpPr>
          <p:nvPr>
            <p:ph type="sldNum" sz="quarter" idx="12"/>
          </p:nvPr>
        </p:nvSpPr>
        <p:spPr/>
        <p:txBody>
          <a:bodyPr/>
          <a:lstStyle>
            <a:extLst/>
          </a:lstStyle>
          <a:p>
            <a:fld id="{B1A8BBA7-3A09-40B6-8F15-0CB63D09A708}" type="slidenum">
              <a:rPr lang="it-IT" smtClean="0"/>
              <a:pPr/>
              <a:t>‹N›</a:t>
            </a:fld>
            <a:endParaRPr lang="it-IT"/>
          </a:p>
        </p:txBody>
      </p:sp>
      <p:sp>
        <p:nvSpPr>
          <p:cNvPr id="6" name="Titolo 5"/>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fld id="{2937EC7C-E9EC-42FE-8238-4DB9CDF11C2F}" type="datetime1">
              <a:rPr lang="it-IT" smtClean="0"/>
              <a:t>13/07/2016</a:t>
            </a:fld>
            <a:endParaRPr lang="it-IT"/>
          </a:p>
        </p:txBody>
      </p:sp>
      <p:sp>
        <p:nvSpPr>
          <p:cNvPr id="3" name="Segnaposto piè di pagina 2"/>
          <p:cNvSpPr>
            <a:spLocks noGrp="1"/>
          </p:cNvSpPr>
          <p:nvPr>
            <p:ph type="ftr" sz="quarter" idx="11"/>
          </p:nvPr>
        </p:nvSpPr>
        <p:spPr/>
        <p:txBody>
          <a:bodyPr/>
          <a:lstStyle>
            <a:extLst/>
          </a:lstStyle>
          <a:p>
            <a:r>
              <a:rPr lang="it-IT" smtClean="0"/>
              <a:t>Roma Tor Vergata - 13 luglio 2016</a:t>
            </a:r>
            <a:endParaRPr lang="it-IT"/>
          </a:p>
        </p:txBody>
      </p:sp>
      <p:sp>
        <p:nvSpPr>
          <p:cNvPr id="4" name="Segnaposto numero diapositiva 3"/>
          <p:cNvSpPr>
            <a:spLocks noGrp="1"/>
          </p:cNvSpPr>
          <p:nvPr>
            <p:ph type="sldNum" sz="quarter" idx="12"/>
          </p:nvPr>
        </p:nvSpPr>
        <p:spPr/>
        <p:txBody>
          <a:bodyPr/>
          <a:lstStyle>
            <a:extLst/>
          </a:lstStyle>
          <a:p>
            <a:fld id="{B1A8BBA7-3A09-40B6-8F15-0CB63D09A708}"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3">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extLst/>
          </a:lstStyle>
          <a:p>
            <a:fld id="{1DA0C97F-BA4A-4D1F-9944-21CE1B02B4EA}" type="datetime1">
              <a:rPr lang="it-IT" smtClean="0"/>
              <a:t>13/07/2016</a:t>
            </a:fld>
            <a:endParaRPr lang="it-IT"/>
          </a:p>
        </p:txBody>
      </p:sp>
      <p:sp>
        <p:nvSpPr>
          <p:cNvPr id="6" name="Segnaposto piè di pagina 5"/>
          <p:cNvSpPr>
            <a:spLocks noGrp="1"/>
          </p:cNvSpPr>
          <p:nvPr>
            <p:ph type="ftr" sz="quarter" idx="11"/>
          </p:nvPr>
        </p:nvSpPr>
        <p:spPr/>
        <p:txBody>
          <a:bodyPr/>
          <a:lstStyle>
            <a:extLst/>
          </a:lstStyle>
          <a:p>
            <a:r>
              <a:rPr lang="it-IT" smtClean="0"/>
              <a:t>Roma Tor Vergata - 13 luglio 2016</a:t>
            </a:r>
            <a:endParaRPr lang="it-IT"/>
          </a:p>
        </p:txBody>
      </p:sp>
      <p:sp>
        <p:nvSpPr>
          <p:cNvPr id="7" name="Segnaposto numero diapositiva 6"/>
          <p:cNvSpPr>
            <a:spLocks noGrp="1"/>
          </p:cNvSpPr>
          <p:nvPr>
            <p:ph type="sldNum" sz="quarter" idx="12"/>
          </p:nvPr>
        </p:nvSpPr>
        <p:spPr/>
        <p:txBody>
          <a:bodyPr/>
          <a:lstStyle>
            <a:extLst/>
          </a:lstStyle>
          <a:p>
            <a:fld id="{B1A8BBA7-3A09-40B6-8F15-0CB63D09A708}"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2">
        <a:schemeClr val="bg1"/>
      </p:bgRef>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smtClean="0"/>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fld id="{9459A7AC-392D-42B6-B96B-47EE1D9193DB}" type="datetime1">
              <a:rPr lang="it-IT" smtClean="0"/>
              <a:t>13/07/2016</a:t>
            </a:fld>
            <a:endParaRPr lang="it-IT"/>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it-IT" smtClean="0"/>
              <a:t>Roma Tor Vergata - 13 luglio 2016</a:t>
            </a:r>
            <a:endParaRPr lang="it-IT"/>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fld id="{B1A8BBA7-3A09-40B6-8F15-0CB63D09A708}" type="slidenum">
              <a:rPr lang="it-IT" smtClean="0"/>
              <a:pPr/>
              <a:t>‹N›</a:t>
            </a:fld>
            <a:endParaRPr lang="it-IT"/>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smtClean="0"/>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olo rettangolo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olo rettangolo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F43F6EB-8ADC-480F-A38F-888BBCB27A36}" type="datetime1">
              <a:rPr lang="it-IT" smtClean="0"/>
              <a:t>13/07/2016</a:t>
            </a:fld>
            <a:endParaRPr lang="it-IT"/>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it-IT" smtClean="0"/>
              <a:t>Roma Tor Vergata - 13 luglio 2016</a:t>
            </a:r>
            <a:endParaRPr lang="it-IT"/>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A8BBA7-3A09-40B6-8F15-0CB63D09A70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it-IT" sz="3600" dirty="0" smtClean="0"/>
              <a:t>Preventivi INFN 2017</a:t>
            </a:r>
            <a:br>
              <a:rPr lang="it-IT" sz="3600" dirty="0" smtClean="0"/>
            </a:br>
            <a:r>
              <a:rPr lang="it-IT" sz="3600" dirty="0" smtClean="0"/>
              <a:t>anagrafiche e richieste</a:t>
            </a:r>
            <a:br>
              <a:rPr lang="it-IT" sz="3600" dirty="0" smtClean="0"/>
            </a:br>
            <a:r>
              <a:rPr lang="it-IT" sz="3600" dirty="0" smtClean="0"/>
              <a:t>Sezione di Roma Tor Vergata</a:t>
            </a:r>
            <a:br>
              <a:rPr lang="it-IT" sz="3600" dirty="0" smtClean="0"/>
            </a:br>
            <a:r>
              <a:rPr lang="it-IT" sz="3600" dirty="0" smtClean="0"/>
              <a:t>Sigle di CSN1</a:t>
            </a:r>
            <a:r>
              <a:rPr lang="it-IT" dirty="0" smtClean="0"/>
              <a:t/>
            </a:r>
            <a:br>
              <a:rPr lang="it-IT" dirty="0" smtClean="0"/>
            </a:br>
            <a:endParaRPr lang="it-IT" dirty="0"/>
          </a:p>
        </p:txBody>
      </p:sp>
      <p:sp>
        <p:nvSpPr>
          <p:cNvPr id="4" name="Sottotitolo 3"/>
          <p:cNvSpPr>
            <a:spLocks noGrp="1"/>
          </p:cNvSpPr>
          <p:nvPr>
            <p:ph type="subTitle" idx="1"/>
          </p:nvPr>
        </p:nvSpPr>
        <p:spPr/>
        <p:txBody>
          <a:bodyPr/>
          <a:lstStyle/>
          <a:p>
            <a:r>
              <a:rPr lang="it-IT" dirty="0" smtClean="0"/>
              <a:t>A cura di P. </a:t>
            </a:r>
            <a:r>
              <a:rPr lang="it-IT" dirty="0" err="1" smtClean="0"/>
              <a:t>Camarri</a:t>
            </a:r>
            <a:endParaRPr lang="it-IT" dirty="0" smtClean="0"/>
          </a:p>
          <a:p>
            <a:r>
              <a:rPr lang="it-IT" dirty="0" smtClean="0"/>
              <a:t>Coordinatore Locale CSN1</a:t>
            </a:r>
            <a:endParaRPr lang="it-IT" dirty="0"/>
          </a:p>
        </p:txBody>
      </p:sp>
      <p:sp>
        <p:nvSpPr>
          <p:cNvPr id="6" name="Segnaposto piè di pagina 5"/>
          <p:cNvSpPr>
            <a:spLocks noGrp="1"/>
          </p:cNvSpPr>
          <p:nvPr>
            <p:ph type="ftr" sz="quarter" idx="11"/>
          </p:nvPr>
        </p:nvSpPr>
        <p:spPr>
          <a:xfrm>
            <a:off x="4283968" y="6407944"/>
            <a:ext cx="2446785"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908641" y="4949641"/>
            <a:ext cx="3110400" cy="1728000"/>
          </a:xfrm>
          <a:prstGeom prst="rect">
            <a:avLst/>
          </a:prstGeom>
          <a:solidFill>
            <a:srgbClr val="CCFFCC"/>
          </a:solidFill>
          <a:ln w="18000">
            <a:solidFill>
              <a:srgbClr val="800000"/>
            </a:solidFill>
            <a:round/>
            <a:headEnd/>
            <a:tailEnd/>
          </a:ln>
        </p:spPr>
        <p:txBody>
          <a:bodyPr lIns="89802" tIns="53097" rIns="89802" bIns="48983"/>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1pPr>
            <a:lvl2pPr marL="1085850" indent="-342900">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9pPr>
          </a:lstStyle>
          <a:p>
            <a:pPr eaLnBrk="1">
              <a:lnSpc>
                <a:spcPct val="98000"/>
              </a:lnSpc>
            </a:pPr>
            <a:r>
              <a:rPr lang="en-GB" altLang="it-IT" sz="1814">
                <a:latin typeface="Trebuchet MS" panose="020B0603020202020204" pitchFamily="34" charset="0"/>
              </a:rPr>
              <a:t> 562 paper submitted:		</a:t>
            </a:r>
          </a:p>
          <a:p>
            <a:pPr lvl="1" eaLnBrk="1">
              <a:lnSpc>
                <a:spcPct val="98000"/>
              </a:lnSpc>
              <a:buFont typeface="Arial" panose="020B0604020202020204" pitchFamily="34" charset="0"/>
              <a:buChar char="•"/>
            </a:pPr>
            <a:r>
              <a:rPr lang="en-GB" altLang="it-IT" sz="1633">
                <a:latin typeface="Trebuchet MS" panose="020B0603020202020204" pitchFamily="34" charset="0"/>
              </a:rPr>
              <a:t>33 from Run 1	</a:t>
            </a:r>
          </a:p>
          <a:p>
            <a:pPr lvl="1" eaLnBrk="1">
              <a:lnSpc>
                <a:spcPct val="98000"/>
              </a:lnSpc>
              <a:buFont typeface="Arial" panose="020B0604020202020204" pitchFamily="34" charset="0"/>
              <a:buChar char="•"/>
            </a:pPr>
            <a:r>
              <a:rPr lang="en-GB" altLang="it-IT" sz="1633">
                <a:latin typeface="Trebuchet MS" panose="020B0603020202020204" pitchFamily="34" charset="0"/>
              </a:rPr>
              <a:t>529	from Run 2	</a:t>
            </a:r>
          </a:p>
          <a:p>
            <a:pPr eaLnBrk="1">
              <a:lnSpc>
                <a:spcPct val="98000"/>
              </a:lnSpc>
            </a:pPr>
            <a:r>
              <a:rPr lang="en-GB" altLang="it-IT" sz="1814">
                <a:latin typeface="Trebuchet MS" panose="020B0603020202020204" pitchFamily="34" charset="0"/>
              </a:rPr>
              <a:t>44 papers almost ready</a:t>
            </a:r>
          </a:p>
          <a:p>
            <a:pPr lvl="1" eaLnBrk="1">
              <a:lnSpc>
                <a:spcPct val="98000"/>
              </a:lnSpc>
              <a:buFont typeface="Arial" panose="020B0604020202020204" pitchFamily="34" charset="0"/>
              <a:buChar char="•"/>
            </a:pPr>
            <a:r>
              <a:rPr lang="en-GB" altLang="it-IT" sz="1633">
                <a:latin typeface="Trebuchet MS" panose="020B0603020202020204" pitchFamily="34" charset="0"/>
              </a:rPr>
              <a:t>24 from Run	2</a:t>
            </a:r>
          </a:p>
          <a:p>
            <a:pPr lvl="1" eaLnBrk="1">
              <a:lnSpc>
                <a:spcPct val="98000"/>
              </a:lnSpc>
              <a:buFont typeface="Arial" panose="020B0604020202020204" pitchFamily="34" charset="0"/>
              <a:buChar char="•"/>
            </a:pPr>
            <a:r>
              <a:rPr lang="en-GB" altLang="it-IT" sz="1633">
                <a:latin typeface="Trebuchet MS" panose="020B0603020202020204" pitchFamily="34" charset="0"/>
              </a:rPr>
              <a:t>20 from Run	1</a:t>
            </a:r>
            <a:r>
              <a:rPr lang="en-GB" altLang="it-IT" sz="1814">
                <a:latin typeface="Trebuchet MS" panose="020B0603020202020204" pitchFamily="34" charset="0"/>
              </a:rPr>
              <a:t>	</a:t>
            </a:r>
          </a:p>
        </p:txBody>
      </p:sp>
      <p:sp>
        <p:nvSpPr>
          <p:cNvPr id="22531" name="Shape 48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Papers</a:t>
            </a:r>
          </a:p>
        </p:txBody>
      </p:sp>
      <p:pic>
        <p:nvPicPr>
          <p:cNvPr id="225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801" y="-26999"/>
            <a:ext cx="3494880" cy="349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7041" y="3318121"/>
            <a:ext cx="3566880" cy="356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1" y="733321"/>
            <a:ext cx="5529600" cy="41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0" y="733321"/>
            <a:ext cx="5492161" cy="411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521" y="1137961"/>
            <a:ext cx="3051360" cy="394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Shape 56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defTabSz="529928">
              <a:lnSpc>
                <a:spcPct val="94000"/>
              </a:lnSpc>
              <a:buClr>
                <a:srgbClr val="000000"/>
              </a:buClr>
              <a:buSzPct val="100000"/>
              <a:defRPr/>
            </a:pPr>
            <a:r>
              <a:rPr lang="en-US" sz="4354" dirty="0">
                <a:solidFill>
                  <a:srgbClr val="0042AA"/>
                </a:solidFill>
                <a:latin typeface="+mj-lt"/>
                <a:ea typeface="ＭＳ Ｐゴシック" charset="0"/>
                <a:cs typeface="Symbol" charset="2"/>
                <a:sym typeface="Gill Sans" charset="0"/>
              </a:rPr>
              <a:t>Run-1 precision measurements </a:t>
            </a:r>
            <a:endParaRPr lang="en-US" sz="4354" dirty="0">
              <a:solidFill>
                <a:srgbClr val="0042AA"/>
              </a:solidFill>
              <a:latin typeface="+mj-lt"/>
              <a:ea typeface="ＭＳ Ｐゴシック" charset="0"/>
              <a:cs typeface="ＭＳ Ｐゴシック" charset="0"/>
              <a:sym typeface="Gill Sans" charset="0"/>
            </a:endParaRPr>
          </a:p>
        </p:txBody>
      </p:sp>
      <p:sp>
        <p:nvSpPr>
          <p:cNvPr id="3" name="TextBox 2"/>
          <p:cNvSpPr txBox="1"/>
          <p:nvPr/>
        </p:nvSpPr>
        <p:spPr>
          <a:xfrm>
            <a:off x="10081" y="838441"/>
            <a:ext cx="5667840" cy="1352165"/>
          </a:xfrm>
          <a:prstGeom prst="rect">
            <a:avLst/>
          </a:prstGeom>
          <a:noFill/>
        </p:spPr>
        <p:txBody>
          <a:bodyPr>
            <a:spAutoFit/>
          </a:bodyPr>
          <a:lstStyle/>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Run-1 ATLAS+CMS Higgs coupling paper submitted on 7th June</a:t>
            </a:r>
          </a:p>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Many other precision measurements ready or converging</a:t>
            </a:r>
          </a:p>
        </p:txBody>
      </p:sp>
      <p:grpSp>
        <p:nvGrpSpPr>
          <p:cNvPr id="24581" name="Group 4"/>
          <p:cNvGrpSpPr>
            <a:grpSpLocks/>
          </p:cNvGrpSpPr>
          <p:nvPr/>
        </p:nvGrpSpPr>
        <p:grpSpPr bwMode="auto">
          <a:xfrm>
            <a:off x="3120481" y="2668681"/>
            <a:ext cx="3274560" cy="3705120"/>
            <a:chOff x="6684236" y="3932913"/>
            <a:chExt cx="3049130" cy="3626762"/>
          </a:xfrm>
        </p:grpSpPr>
        <p:pic>
          <p:nvPicPr>
            <p:cNvPr id="24585" name="Picture 1" descr="fig_13.png"/>
            <p:cNvPicPr>
              <a:picLocks noChangeAspect="1"/>
            </p:cNvPicPr>
            <p:nvPr/>
          </p:nvPicPr>
          <p:blipFill>
            <a:blip r:embed="rId4" cstate="print">
              <a:extLst>
                <a:ext uri="{28A0092B-C50C-407E-A947-70E740481C1C}">
                  <a14:useLocalDpi xmlns:a14="http://schemas.microsoft.com/office/drawing/2010/main" val="0"/>
                </a:ext>
              </a:extLst>
            </a:blip>
            <a:srcRect l="1414"/>
            <a:stretch>
              <a:fillRect/>
            </a:stretch>
          </p:blipFill>
          <p:spPr bwMode="auto">
            <a:xfrm>
              <a:off x="6684236" y="4541837"/>
              <a:ext cx="304913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3"/>
            <p:cNvSpPr txBox="1">
              <a:spLocks noChangeArrowheads="1"/>
            </p:cNvSpPr>
            <p:nvPr/>
          </p:nvSpPr>
          <p:spPr bwMode="auto">
            <a:xfrm>
              <a:off x="7521081" y="3932913"/>
              <a:ext cx="1316815" cy="50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451" b="1">
                  <a:solidFill>
                    <a:srgbClr val="FF0000"/>
                  </a:solidFill>
                </a:rPr>
                <a:t>ATLAS+ CMS </a:t>
              </a:r>
            </a:p>
            <a:p>
              <a:pPr eaLnBrk="1">
                <a:lnSpc>
                  <a:spcPct val="94000"/>
                </a:lnSpc>
                <a:buClr>
                  <a:srgbClr val="000000"/>
                </a:buClr>
                <a:buSzPct val="100000"/>
                <a:buFont typeface="Times New Roman" panose="02020603050405020304" pitchFamily="18" charset="0"/>
                <a:buNone/>
              </a:pPr>
              <a:r>
                <a:rPr lang="en-US" altLang="it-IT" sz="1451" b="1">
                  <a:solidFill>
                    <a:srgbClr val="FF0000"/>
                  </a:solidFill>
                </a:rPr>
                <a:t>H combo</a:t>
              </a:r>
            </a:p>
          </p:txBody>
        </p:sp>
      </p:grpSp>
      <p:sp>
        <p:nvSpPr>
          <p:cNvPr id="24582" name="TextBox 5"/>
          <p:cNvSpPr txBox="1">
            <a:spLocks noChangeArrowheads="1"/>
          </p:cNvSpPr>
          <p:nvPr/>
        </p:nvSpPr>
        <p:spPr bwMode="auto">
          <a:xfrm>
            <a:off x="3055681" y="6496201"/>
            <a:ext cx="184731"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endParaRPr lang="en-US" altLang="it-IT" sz="1633"/>
          </a:p>
        </p:txBody>
      </p:sp>
      <p:pic>
        <p:nvPicPr>
          <p:cNvPr id="2458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92201"/>
            <a:ext cx="3231360" cy="32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7"/>
          <p:cNvSpPr txBox="1">
            <a:spLocks noChangeArrowheads="1"/>
          </p:cNvSpPr>
          <p:nvPr/>
        </p:nvSpPr>
        <p:spPr bwMode="auto">
          <a:xfrm>
            <a:off x="7336801" y="4949642"/>
            <a:ext cx="625492" cy="354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814">
                <a:solidFill>
                  <a:srgbClr val="FF0000"/>
                </a:solidFill>
              </a:rPr>
              <a:t>R</a:t>
            </a:r>
            <a:r>
              <a:rPr lang="en-US" altLang="it-IT" sz="1814" baseline="-25000">
                <a:solidFill>
                  <a:srgbClr val="FF0000"/>
                </a:solidFill>
              </a:rPr>
              <a:t>ppb</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56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defTabSz="529928">
              <a:lnSpc>
                <a:spcPct val="94000"/>
              </a:lnSpc>
              <a:buClr>
                <a:srgbClr val="000000"/>
              </a:buClr>
              <a:buSzPct val="100000"/>
              <a:defRPr/>
            </a:pPr>
            <a:r>
              <a:rPr lang="en-US" sz="4354" dirty="0">
                <a:solidFill>
                  <a:srgbClr val="0042AA"/>
                </a:solidFill>
                <a:latin typeface="+mj-lt"/>
                <a:ea typeface="ＭＳ Ｐゴシック" charset="0"/>
                <a:cs typeface="Symbol" charset="2"/>
                <a:sym typeface="Gill Sans" charset="0"/>
              </a:rPr>
              <a:t>Run-2 measurements </a:t>
            </a:r>
            <a:endParaRPr lang="en-US" sz="4354" dirty="0">
              <a:solidFill>
                <a:srgbClr val="0042AA"/>
              </a:solidFill>
              <a:latin typeface="+mj-lt"/>
              <a:ea typeface="ＭＳ Ｐゴシック" charset="0"/>
              <a:cs typeface="ＭＳ Ｐゴシック" charset="0"/>
              <a:sym typeface="Gill Sans" charset="0"/>
            </a:endParaRPr>
          </a:p>
        </p:txBody>
      </p:sp>
      <p:sp>
        <p:nvSpPr>
          <p:cNvPr id="26627" name="TextBox 2"/>
          <p:cNvSpPr txBox="1">
            <a:spLocks noChangeArrowheads="1"/>
          </p:cNvSpPr>
          <p:nvPr/>
        </p:nvSpPr>
        <p:spPr bwMode="auto">
          <a:xfrm>
            <a:off x="79201" y="976681"/>
            <a:ext cx="5875200" cy="13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4000"/>
              </a:lnSpc>
              <a:spcAft>
                <a:spcPts val="1413"/>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cs typeface="AR PL ShanHeiSun Uni"/>
              </a:defRPr>
            </a:lvl1pPr>
            <a:lvl2pPr>
              <a:lnSpc>
                <a:spcPct val="94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cs typeface="AR PL ShanHeiSun Uni"/>
              </a:defRPr>
            </a:lvl2pPr>
            <a:lvl3pPr>
              <a:lnSpc>
                <a:spcPct val="94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cs typeface="AR PL ShanHeiSun Uni"/>
              </a:defRPr>
            </a:lvl3pPr>
            <a:lvl4pPr>
              <a:lnSpc>
                <a:spcPct val="94000"/>
              </a:lnSpc>
              <a:spcAft>
                <a:spcPts val="563"/>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4pPr>
            <a:lvl5pPr>
              <a:lnSpc>
                <a:spcPct val="94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9pPr>
          </a:lstStyle>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Many results finalised </a:t>
            </a: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8 papers submitted, 4 more in circulation</a:t>
            </a: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Ridge, MB, inelastic xs, W, Z &amp; dibosons,</a:t>
            </a: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tt  → eµX, single-top, ttV, FB mult corrs…</a:t>
            </a:r>
          </a:p>
        </p:txBody>
      </p:sp>
      <p:pic>
        <p:nvPicPr>
          <p:cNvPr id="26628" name="Picture 11"/>
          <p:cNvPicPr>
            <a:picLocks noChangeAspect="1"/>
          </p:cNvPicPr>
          <p:nvPr/>
        </p:nvPicPr>
        <p:blipFill>
          <a:blip r:embed="rId3">
            <a:extLst>
              <a:ext uri="{28A0092B-C50C-407E-A947-70E740481C1C}">
                <a14:useLocalDpi xmlns:a14="http://schemas.microsoft.com/office/drawing/2010/main" val="0"/>
              </a:ext>
            </a:extLst>
          </a:blip>
          <a:srcRect t="7614"/>
          <a:stretch>
            <a:fillRect/>
          </a:stretch>
        </p:blipFill>
        <p:spPr bwMode="auto">
          <a:xfrm>
            <a:off x="5745601" y="3249001"/>
            <a:ext cx="2973600" cy="370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721" y="5433481"/>
            <a:ext cx="5510880" cy="131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13"/>
          <p:cNvSpPr txBox="1">
            <a:spLocks noChangeArrowheads="1"/>
          </p:cNvSpPr>
          <p:nvPr/>
        </p:nvSpPr>
        <p:spPr bwMode="auto">
          <a:xfrm>
            <a:off x="-1336320" y="6712201"/>
            <a:ext cx="184731"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endParaRPr lang="en-US" altLang="it-IT" sz="1633"/>
          </a:p>
        </p:txBody>
      </p:sp>
      <p:pic>
        <p:nvPicPr>
          <p:cNvPr id="26631" name="Picture 1" descr="figaux_0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240" y="688681"/>
            <a:ext cx="3461760" cy="253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3"/>
          <p:cNvSpPr txBox="1">
            <a:spLocks noChangeArrowheads="1"/>
          </p:cNvSpPr>
          <p:nvPr/>
        </p:nvSpPr>
        <p:spPr bwMode="auto">
          <a:xfrm>
            <a:off x="7751521" y="456841"/>
            <a:ext cx="1183337"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solidFill>
                  <a:srgbClr val="FF0000"/>
                </a:solidFill>
              </a:rPr>
              <a:t>W/Z in 3 l</a:t>
            </a:r>
          </a:p>
        </p:txBody>
      </p:sp>
      <p:pic>
        <p:nvPicPr>
          <p:cNvPr id="26633" name="Picture 4" descr="figaux_1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881" y="2253961"/>
            <a:ext cx="4354560" cy="313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12"/>
          <p:cNvSpPr txBox="1">
            <a:spLocks noChangeArrowheads="1"/>
          </p:cNvSpPr>
          <p:nvPr/>
        </p:nvSpPr>
        <p:spPr bwMode="auto">
          <a:xfrm>
            <a:off x="10081" y="3083401"/>
            <a:ext cx="1516762" cy="56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solidFill>
                  <a:srgbClr val="FF0000"/>
                </a:solidFill>
              </a:rPr>
              <a:t>pp inelastic </a:t>
            </a:r>
          </a:p>
          <a:p>
            <a:pPr eaLnBrk="1">
              <a:lnSpc>
                <a:spcPct val="94000"/>
              </a:lnSpc>
              <a:buClr>
                <a:srgbClr val="000000"/>
              </a:buClr>
              <a:buSzPct val="100000"/>
              <a:buFont typeface="Times New Roman" panose="02020603050405020304" pitchFamily="18" charset="0"/>
              <a:buNone/>
            </a:pPr>
            <a:r>
              <a:rPr lang="en-US" altLang="it-IT" sz="1633" b="1">
                <a:solidFill>
                  <a:srgbClr val="FF0000"/>
                </a:solidFill>
              </a:rPr>
              <a:t>cross section</a:t>
            </a:r>
          </a:p>
        </p:txBody>
      </p:sp>
      <p:sp>
        <p:nvSpPr>
          <p:cNvPr id="26635" name="TextBox 6"/>
          <p:cNvSpPr txBox="1">
            <a:spLocks noChangeArrowheads="1"/>
          </p:cNvSpPr>
          <p:nvPr/>
        </p:nvSpPr>
        <p:spPr bwMode="auto">
          <a:xfrm>
            <a:off x="10105920" y="1198441"/>
            <a:ext cx="184731"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endParaRPr lang="en-US" altLang="it-IT" sz="1633"/>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0" y="695881"/>
            <a:ext cx="9144001" cy="589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5916961" y="5070601"/>
            <a:ext cx="3159817" cy="56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pPr eaLnBrk="1">
              <a:lnSpc>
                <a:spcPct val="94000"/>
              </a:lnSpc>
              <a:buClr>
                <a:srgbClr val="000000"/>
              </a:buClr>
              <a:buSzPct val="100000"/>
              <a:buFont typeface="Times New Roman" panose="02020603050405020304" pitchFamily="18" charset="0"/>
              <a:buNone/>
            </a:pPr>
            <a:r>
              <a:rPr lang="en-US" altLang="it-IT" sz="1633"/>
              <a:t>A factor 10 to 50 higher</a:t>
            </a:r>
          </a:p>
          <a:p>
            <a:pPr eaLnBrk="1">
              <a:lnSpc>
                <a:spcPct val="94000"/>
              </a:lnSpc>
              <a:buClr>
                <a:srgbClr val="000000"/>
              </a:buClr>
              <a:buSzPct val="100000"/>
              <a:buFont typeface="Times New Roman" panose="02020603050405020304" pitchFamily="18" charset="0"/>
              <a:buNone/>
            </a:pPr>
            <a:r>
              <a:rPr lang="en-US" altLang="it-IT" sz="1633"/>
              <a:t>luminosity for 2&lt; Mx&lt; 3 TeV</a:t>
            </a:r>
          </a:p>
        </p:txBody>
      </p:sp>
      <p:sp>
        <p:nvSpPr>
          <p:cNvPr id="28676" name="Shape 529"/>
          <p:cNvSpPr>
            <a:spLocks noChangeArrowheads="1"/>
          </p:cNvSpPr>
          <p:nvPr/>
        </p:nvSpPr>
        <p:spPr bwMode="auto">
          <a:xfrm>
            <a:off x="1" y="-23751"/>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Physics Potential for Run 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56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Searches at 13 TeV</a:t>
            </a:r>
          </a:p>
        </p:txBody>
      </p:sp>
      <p:sp>
        <p:nvSpPr>
          <p:cNvPr id="3" name="TextBox 2"/>
          <p:cNvSpPr txBox="1"/>
          <p:nvPr/>
        </p:nvSpPr>
        <p:spPr>
          <a:xfrm>
            <a:off x="79201" y="1267561"/>
            <a:ext cx="5716935" cy="1394292"/>
          </a:xfrm>
          <a:prstGeom prst="rect">
            <a:avLst/>
          </a:prstGeom>
          <a:noFill/>
        </p:spPr>
        <p:txBody>
          <a:bodyPr wrap="square">
            <a:spAutoFit/>
          </a:bodyPr>
          <a:lstStyle/>
          <a:p>
            <a:pPr marL="311045" indent="-311045">
              <a:lnSpc>
                <a:spcPct val="94000"/>
              </a:lnSpc>
              <a:buClr>
                <a:schemeClr val="accent2"/>
              </a:buClr>
              <a:buSzPct val="125000"/>
              <a:buFont typeface="Arial"/>
              <a:buChar char="•"/>
              <a:defRPr/>
            </a:pPr>
            <a:r>
              <a:rPr lang="en-US" dirty="0">
                <a:latin typeface="+mj-lt"/>
                <a:ea typeface="ＭＳ Ｐゴシック" charset="0"/>
                <a:cs typeface="ＭＳ Ｐゴシック" charset="0"/>
              </a:rPr>
              <a:t>Deep and extensive studies of 2015 data</a:t>
            </a:r>
          </a:p>
          <a:p>
            <a:pPr marL="984975" lvl="1" indent="-311045">
              <a:lnSpc>
                <a:spcPct val="94000"/>
              </a:lnSpc>
              <a:buClr>
                <a:schemeClr val="accent2"/>
              </a:buClr>
              <a:buSzPct val="125000"/>
              <a:buFont typeface="Arial"/>
              <a:buChar char="•"/>
              <a:defRPr/>
            </a:pPr>
            <a:r>
              <a:rPr lang="en-US" dirty="0">
                <a:latin typeface="+mj-lt"/>
                <a:ea typeface="ＭＳ Ｐゴシック" charset="0"/>
                <a:cs typeface="ＭＳ Ｐゴシック" charset="0"/>
              </a:rPr>
              <a:t>21 papers submitted, 8 more drafts</a:t>
            </a:r>
          </a:p>
          <a:p>
            <a:pPr marL="984975" lvl="1" indent="-311045">
              <a:lnSpc>
                <a:spcPct val="94000"/>
              </a:lnSpc>
              <a:buClr>
                <a:schemeClr val="accent2"/>
              </a:buClr>
              <a:buSzPct val="125000"/>
              <a:buFont typeface="Arial"/>
              <a:buChar char="•"/>
              <a:defRPr/>
            </a:pPr>
            <a:r>
              <a:rPr lang="en-US" dirty="0">
                <a:latin typeface="+mj-lt"/>
                <a:ea typeface="ＭＳ Ｐゴシック" charset="0"/>
                <a:cs typeface="ＭＳ Ｐゴシック" charset="0"/>
              </a:rPr>
              <a:t>2/signoff stage</a:t>
            </a:r>
          </a:p>
          <a:p>
            <a:pPr marL="311045" indent="-311045">
              <a:lnSpc>
                <a:spcPct val="94000"/>
              </a:lnSpc>
              <a:buClr>
                <a:schemeClr val="accent2"/>
              </a:buClr>
              <a:buSzPct val="125000"/>
              <a:buFont typeface="Arial"/>
              <a:buChar char="•"/>
              <a:defRPr/>
            </a:pPr>
            <a:r>
              <a:rPr lang="en-US" dirty="0">
                <a:latin typeface="+mj-lt"/>
                <a:ea typeface="ＭＳ Ｐゴシック" charset="0"/>
                <a:cs typeface="ＭＳ Ｐゴシック" charset="0"/>
              </a:rPr>
              <a:t>A few recent results shown here</a:t>
            </a:r>
          </a:p>
          <a:p>
            <a:pPr marL="311045" indent="-311045">
              <a:lnSpc>
                <a:spcPct val="94000"/>
              </a:lnSpc>
              <a:buClr>
                <a:schemeClr val="accent2"/>
              </a:buClr>
              <a:buSzPct val="125000"/>
              <a:buFont typeface="Arial"/>
              <a:buChar char="•"/>
              <a:defRPr/>
            </a:pPr>
            <a:r>
              <a:rPr lang="en-US" dirty="0">
                <a:latin typeface="+mj-lt"/>
                <a:ea typeface="ＭＳ Ｐゴシック" charset="0"/>
                <a:cs typeface="ＭＳ Ｐゴシック" charset="0"/>
              </a:rPr>
              <a:t>Analyses now turned to 2016 data...</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r="5035"/>
          <a:stretch>
            <a:fillRect/>
          </a:stretch>
        </p:blipFill>
        <p:spPr bwMode="auto">
          <a:xfrm>
            <a:off x="4502881" y="3359881"/>
            <a:ext cx="3317760" cy="33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441" y="3244681"/>
            <a:ext cx="3870720" cy="350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601" y="664201"/>
            <a:ext cx="3604320" cy="260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3"/>
          <p:cNvSpPr txBox="1">
            <a:spLocks noChangeArrowheads="1"/>
          </p:cNvSpPr>
          <p:nvPr/>
        </p:nvSpPr>
        <p:spPr bwMode="auto">
          <a:xfrm>
            <a:off x="7544161" y="2046601"/>
            <a:ext cx="1438214"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solidFill>
                  <a:srgbClr val="FF0000"/>
                </a:solidFill>
              </a:rPr>
              <a:t>HH -&gt; bbbb</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56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Symbol" panose="05050102010706020507" pitchFamily="18" charset="2"/>
                <a:sym typeface="Gill Sans" charset="0"/>
              </a:rPr>
              <a:t>gg</a:t>
            </a:r>
            <a:r>
              <a:rPr lang="en-US" altLang="it-IT" sz="4354">
                <a:solidFill>
                  <a:srgbClr val="0042AA"/>
                </a:solidFill>
                <a:latin typeface="Trebuchet MS" panose="020B0603020202020204" pitchFamily="34" charset="0"/>
                <a:sym typeface="Gill Sans" charset="0"/>
              </a:rPr>
              <a:t> resonance</a:t>
            </a:r>
          </a:p>
        </p:txBody>
      </p:sp>
      <p:sp>
        <p:nvSpPr>
          <p:cNvPr id="31747" name="TextBox 2"/>
          <p:cNvSpPr txBox="1">
            <a:spLocks noChangeArrowheads="1"/>
          </p:cNvSpPr>
          <p:nvPr/>
        </p:nvSpPr>
        <p:spPr bwMode="auto">
          <a:xfrm>
            <a:off x="1" y="1652041"/>
            <a:ext cx="5055840" cy="38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4000"/>
              </a:lnSpc>
              <a:spcAft>
                <a:spcPts val="1413"/>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cs typeface="AR PL ShanHeiSun Uni"/>
              </a:defRPr>
            </a:lvl1pPr>
            <a:lvl2pPr>
              <a:lnSpc>
                <a:spcPct val="94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cs typeface="AR PL ShanHeiSun Uni"/>
              </a:defRPr>
            </a:lvl2pPr>
            <a:lvl3pPr>
              <a:lnSpc>
                <a:spcPct val="94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cs typeface="AR PL ShanHeiSun Uni"/>
              </a:defRPr>
            </a:lvl3pPr>
            <a:lvl4pPr>
              <a:lnSpc>
                <a:spcPct val="94000"/>
              </a:lnSpc>
              <a:spcAft>
                <a:spcPts val="563"/>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4pPr>
            <a:lvl5pPr>
              <a:lnSpc>
                <a:spcPct val="94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9pPr>
          </a:lstStyle>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Paper on 2015 data submitted on same day as CMS (different journals)</a:t>
            </a:r>
          </a:p>
          <a:p>
            <a:pPr eaLnBrk="1">
              <a:spcAft>
                <a:spcPct val="0"/>
              </a:spcAft>
              <a:buClr>
                <a:schemeClr val="accent2"/>
              </a:buClr>
              <a:buSzPct val="125000"/>
              <a:buFont typeface="Arial" panose="020B0604020202020204" pitchFamily="34" charset="0"/>
              <a:buChar char="•"/>
            </a:pPr>
            <a:endParaRPr lang="en-US" altLang="it-IT" sz="2177">
              <a:solidFill>
                <a:schemeClr val="tx1"/>
              </a:solidFill>
              <a:latin typeface="Trebuchet MS" panose="020B0603020202020204" pitchFamily="34" charset="0"/>
            </a:endParaRP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 Spin-2 and spin-0 selections</a:t>
            </a:r>
          </a:p>
          <a:p>
            <a:pPr eaLnBrk="1">
              <a:spcAft>
                <a:spcPct val="0"/>
              </a:spcAft>
              <a:buClr>
                <a:schemeClr val="accent2"/>
              </a:buClr>
              <a:buSzPct val="125000"/>
              <a:buFont typeface="Arial" panose="020B0604020202020204" pitchFamily="34" charset="0"/>
              <a:buChar char="•"/>
            </a:pPr>
            <a:endParaRPr lang="en-US" altLang="it-IT" sz="2177">
              <a:solidFill>
                <a:schemeClr val="tx1"/>
              </a:solidFill>
              <a:latin typeface="Trebuchet MS" panose="020B0603020202020204" pitchFamily="34" charset="0"/>
            </a:endParaRP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Comparisons with 8 TeV</a:t>
            </a:r>
          </a:p>
          <a:p>
            <a:pPr eaLnBrk="1">
              <a:spcAft>
                <a:spcPct val="0"/>
              </a:spcAft>
              <a:buClr>
                <a:schemeClr val="accent2"/>
              </a:buClr>
              <a:buSzPct val="125000"/>
              <a:buFont typeface="Arial" panose="020B0604020202020204" pitchFamily="34" charset="0"/>
              <a:buChar char="•"/>
            </a:pPr>
            <a:endParaRPr lang="en-US" altLang="it-IT" sz="2177">
              <a:solidFill>
                <a:schemeClr val="tx1"/>
              </a:solidFill>
              <a:latin typeface="Trebuchet MS" panose="020B0603020202020204" pitchFamily="34" charset="0"/>
            </a:endParaRPr>
          </a:p>
          <a:p>
            <a:pPr eaLnBrk="1">
              <a:spcAft>
                <a:spcPct val="0"/>
              </a:spcAft>
              <a:buClr>
                <a:schemeClr val="accent2"/>
              </a:buClr>
              <a:buSzPct val="125000"/>
              <a:buFont typeface="Arial" panose="020B0604020202020204" pitchFamily="34" charset="0"/>
              <a:buChar char="•"/>
            </a:pPr>
            <a:r>
              <a:rPr lang="en-US" altLang="it-IT" sz="2177">
                <a:solidFill>
                  <a:schemeClr val="tx1"/>
                </a:solidFill>
                <a:latin typeface="Trebuchet MS" panose="020B0603020202020204" pitchFamily="34" charset="0"/>
              </a:rPr>
              <a:t>Bottom line: global significances of 2.1σ, 3.9</a:t>
            </a:r>
            <a:r>
              <a:rPr lang="en-US" altLang="it-IT" sz="2177">
                <a:solidFill>
                  <a:schemeClr val="tx1"/>
                </a:solidFill>
                <a:latin typeface="Symbol" panose="05050102010706020507" pitchFamily="18" charset="2"/>
              </a:rPr>
              <a:t>s</a:t>
            </a:r>
            <a:r>
              <a:rPr lang="en-US" altLang="it-IT" sz="2177">
                <a:solidFill>
                  <a:schemeClr val="tx1"/>
                </a:solidFill>
                <a:latin typeface="Trebuchet MS" panose="020B0603020202020204" pitchFamily="34" charset="0"/>
              </a:rPr>
              <a:t> local significance at ~750 GeV in both spin-2 and spin-0 analyses</a:t>
            </a:r>
          </a:p>
        </p:txBody>
      </p:sp>
      <p:pic>
        <p:nvPicPr>
          <p:cNvPr id="31748" name="Picture 1"/>
          <p:cNvPicPr>
            <a:picLocks noChangeAspect="1"/>
          </p:cNvPicPr>
          <p:nvPr/>
        </p:nvPicPr>
        <p:blipFill>
          <a:blip r:embed="rId2">
            <a:extLst>
              <a:ext uri="{28A0092B-C50C-407E-A947-70E740481C1C}">
                <a14:useLocalDpi xmlns:a14="http://schemas.microsoft.com/office/drawing/2010/main" val="0"/>
              </a:ext>
            </a:extLst>
          </a:blip>
          <a:srcRect t="1462" r="3117"/>
          <a:stretch>
            <a:fillRect/>
          </a:stretch>
        </p:blipFill>
        <p:spPr bwMode="auto">
          <a:xfrm>
            <a:off x="4917601" y="1276201"/>
            <a:ext cx="4161600" cy="42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9201" y="5502601"/>
            <a:ext cx="8364790" cy="1037207"/>
          </a:xfrm>
          <a:prstGeom prst="rect">
            <a:avLst/>
          </a:prstGeom>
          <a:noFill/>
        </p:spPr>
        <p:txBody>
          <a:bodyPr wrap="none">
            <a:spAutoFit/>
          </a:bodyPr>
          <a:lstStyle/>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Team now looking at 2016 data </a:t>
            </a:r>
          </a:p>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More data added as they are processed and GRLs updated</a:t>
            </a:r>
          </a:p>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Plan remains to present results externally at ICHEP</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32771" name="Shape 594"/>
          <p:cNvSpPr>
            <a:spLocks noChangeArrowheads="1"/>
          </p:cNvSpPr>
          <p:nvPr/>
        </p:nvSpPr>
        <p:spPr bwMode="auto">
          <a:xfrm>
            <a:off x="6813687" y="3085625"/>
            <a:ext cx="2301909" cy="121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7" tIns="35717" rIns="35717" bIns="35717" anchor="ctr">
            <a:spAutoFit/>
          </a:bodyPr>
          <a:lstStyle/>
          <a:p>
            <a:pPr algn="ctr" eaLnBrk="1">
              <a:lnSpc>
                <a:spcPct val="94000"/>
              </a:lnSpc>
              <a:buClr>
                <a:srgbClr val="000000"/>
              </a:buClr>
              <a:buSzPct val="100000"/>
              <a:buFont typeface="Times New Roman" panose="02020603050405020304" pitchFamily="18" charset="0"/>
              <a:buNone/>
            </a:pPr>
            <a:r>
              <a:rPr lang="en-US" altLang="it-IT" sz="2631" b="1">
                <a:solidFill>
                  <a:srgbClr val="0042AA"/>
                </a:solidFill>
              </a:rPr>
              <a:t>LHC Schedule</a:t>
            </a:r>
          </a:p>
          <a:p>
            <a:pPr algn="ctr" eaLnBrk="1">
              <a:lnSpc>
                <a:spcPct val="94000"/>
              </a:lnSpc>
              <a:buClr>
                <a:srgbClr val="000000"/>
              </a:buClr>
              <a:buSzPct val="100000"/>
              <a:buFont typeface="Times New Roman" panose="02020603050405020304" pitchFamily="18" charset="0"/>
              <a:buNone/>
            </a:pPr>
            <a:r>
              <a:rPr lang="en-US" altLang="it-IT" sz="2631" b="1">
                <a:solidFill>
                  <a:srgbClr val="0042AA"/>
                </a:solidFill>
              </a:rPr>
              <a:t> 2016  v1.7</a:t>
            </a:r>
          </a:p>
          <a:p>
            <a:pPr algn="ctr" eaLnBrk="1">
              <a:lnSpc>
                <a:spcPct val="94000"/>
              </a:lnSpc>
              <a:buClr>
                <a:srgbClr val="000000"/>
              </a:buClr>
              <a:buSzPct val="100000"/>
              <a:buFont typeface="Times New Roman" panose="02020603050405020304" pitchFamily="18" charset="0"/>
              <a:buNone/>
            </a:pPr>
            <a:r>
              <a:rPr lang="en-US" altLang="it-IT" sz="2631" b="1">
                <a:solidFill>
                  <a:srgbClr val="0042AA"/>
                </a:solidFill>
              </a:rPr>
              <a:t>(second half)</a:t>
            </a:r>
          </a:p>
        </p:txBody>
      </p:sp>
      <p:sp>
        <p:nvSpPr>
          <p:cNvPr id="32772" name="Shape 595"/>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LHC Schedule: 2nd Half of 2016</a:t>
            </a:r>
          </a:p>
        </p:txBody>
      </p:sp>
      <p:pic>
        <p:nvPicPr>
          <p:cNvPr id="32773" name="Screen Shot 2016-06-06 at 1.32.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1" y="1722601"/>
            <a:ext cx="6732000" cy="446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4294967295"/>
          </p:nvPr>
        </p:nvSpPr>
        <p:spPr bwMode="auto">
          <a:xfrm>
            <a:off x="7761600" y="6470281"/>
            <a:ext cx="1065600" cy="329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29" tIns="45714" rIns="91429" bIns="45714" anchor="b"/>
          <a:lstStyle/>
          <a:p>
            <a:pPr eaLnBrk="1">
              <a:lnSpc>
                <a:spcPct val="94000"/>
              </a:lnSpc>
              <a:buClr>
                <a:srgbClr val="000000"/>
              </a:buClr>
              <a:buSzPct val="100000"/>
              <a:buFont typeface="Times New Roman" panose="02020603050405020304" pitchFamily="18" charset="0"/>
              <a:buNone/>
            </a:pPr>
            <a:fld id="{092CF84D-898B-4464-9576-BA1A782C4308}" type="slidenum">
              <a:rPr lang="en-US" altLang="it-IT"/>
              <a:pPr eaLnBrk="1">
                <a:lnSpc>
                  <a:spcPct val="94000"/>
                </a:lnSpc>
                <a:buClr>
                  <a:srgbClr val="000000"/>
                </a:buClr>
                <a:buSzPct val="100000"/>
                <a:buFont typeface="Times New Roman" panose="02020603050405020304" pitchFamily="18" charset="0"/>
                <a:buNone/>
              </a:pPr>
              <a:t>17</a:t>
            </a:fld>
            <a:endParaRPr lang="en-US" altLang="it-IT"/>
          </a:p>
        </p:txBody>
      </p:sp>
      <p:pic>
        <p:nvPicPr>
          <p:cNvPr id="33795" name="Picture 1"/>
          <p:cNvPicPr>
            <a:picLocks noChangeAspect="1"/>
          </p:cNvPicPr>
          <p:nvPr/>
        </p:nvPicPr>
        <p:blipFill>
          <a:blip r:embed="rId3">
            <a:extLst>
              <a:ext uri="{28A0092B-C50C-407E-A947-70E740481C1C}">
                <a14:useLocalDpi xmlns:a14="http://schemas.microsoft.com/office/drawing/2010/main" val="0"/>
              </a:ext>
            </a:extLst>
          </a:blip>
          <a:srcRect l="34445" t="16267" r="34166" b="10999"/>
          <a:stretch>
            <a:fillRect/>
          </a:stretch>
        </p:blipFill>
        <p:spPr bwMode="auto">
          <a:xfrm>
            <a:off x="456481" y="1464841"/>
            <a:ext cx="2871360" cy="4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6481" y="5555880"/>
            <a:ext cx="2782080" cy="46080"/>
          </a:xfrm>
          <a:prstGeom prst="rect">
            <a:avLst/>
          </a:prstGeom>
          <a:solidFill>
            <a:srgbClr val="D2D2F4"/>
          </a:solidFill>
          <a:ln w="9525">
            <a:solidFill>
              <a:srgbClr val="00CC98"/>
            </a:solidFill>
            <a:miter lim="800000"/>
            <a:headEnd/>
            <a:tailEnd/>
          </a:ln>
          <a:effectLst>
            <a:outerShdw blurRad="40000" dist="23000" dir="5400000" rotWithShape="0">
              <a:srgbClr val="808080">
                <a:alpha val="34999"/>
              </a:srgbClr>
            </a:outerShdw>
          </a:effectLst>
        </p:spPr>
        <p:txBody>
          <a:bodyPr lIns="91429" tIns="45714" rIns="91429" bIns="45714" anchor="ctr"/>
          <a:lstStyle/>
          <a:p>
            <a:pPr algn="ctr" eaLnBrk="1">
              <a:lnSpc>
                <a:spcPct val="94000"/>
              </a:lnSpc>
              <a:buClr>
                <a:srgbClr val="000000"/>
              </a:buClr>
              <a:buSzPct val="100000"/>
              <a:buFont typeface="Times New Roman" charset="0"/>
              <a:buNone/>
              <a:defRPr/>
            </a:pPr>
            <a:endParaRPr lang="en-US" sz="1633">
              <a:solidFill>
                <a:schemeClr val="lt1"/>
              </a:solidFill>
            </a:endParaRPr>
          </a:p>
        </p:txBody>
      </p:sp>
      <p:grpSp>
        <p:nvGrpSpPr>
          <p:cNvPr id="33797" name="Group 13"/>
          <p:cNvGrpSpPr>
            <a:grpSpLocks/>
          </p:cNvGrpSpPr>
          <p:nvPr/>
        </p:nvGrpSpPr>
        <p:grpSpPr bwMode="auto">
          <a:xfrm>
            <a:off x="3543841" y="1037161"/>
            <a:ext cx="5600160" cy="2635200"/>
            <a:chOff x="139700" y="4164791"/>
            <a:chExt cx="5600700" cy="2635636"/>
          </a:xfrm>
        </p:grpSpPr>
        <p:pic>
          <p:nvPicPr>
            <p:cNvPr id="3380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4846469"/>
              <a:ext cx="5600700" cy="19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Box 8"/>
            <p:cNvSpPr txBox="1">
              <a:spLocks noChangeArrowheads="1"/>
            </p:cNvSpPr>
            <p:nvPr/>
          </p:nvSpPr>
          <p:spPr bwMode="auto">
            <a:xfrm>
              <a:off x="635000" y="5549900"/>
              <a:ext cx="631965" cy="3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NSW</a:t>
              </a:r>
            </a:p>
          </p:txBody>
        </p:sp>
        <p:sp>
          <p:nvSpPr>
            <p:cNvPr id="33802" name="TextBox 9"/>
            <p:cNvSpPr txBox="1">
              <a:spLocks noChangeArrowheads="1"/>
            </p:cNvSpPr>
            <p:nvPr/>
          </p:nvSpPr>
          <p:spPr bwMode="auto">
            <a:xfrm>
              <a:off x="1993900" y="5558358"/>
              <a:ext cx="566236" cy="3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FTK</a:t>
              </a:r>
            </a:p>
          </p:txBody>
        </p:sp>
        <p:sp>
          <p:nvSpPr>
            <p:cNvPr id="33803" name="TextBox 10"/>
            <p:cNvSpPr txBox="1">
              <a:spLocks noChangeArrowheads="1"/>
            </p:cNvSpPr>
            <p:nvPr/>
          </p:nvSpPr>
          <p:spPr bwMode="auto">
            <a:xfrm>
              <a:off x="3670300" y="5558358"/>
              <a:ext cx="526157" cy="3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LAr</a:t>
              </a:r>
            </a:p>
          </p:txBody>
        </p:sp>
        <p:sp>
          <p:nvSpPr>
            <p:cNvPr id="33804" name="TextBox 11"/>
            <p:cNvSpPr txBox="1">
              <a:spLocks noChangeArrowheads="1"/>
            </p:cNvSpPr>
            <p:nvPr/>
          </p:nvSpPr>
          <p:spPr bwMode="auto">
            <a:xfrm>
              <a:off x="4914520" y="5558358"/>
              <a:ext cx="781058" cy="3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TDAQ</a:t>
              </a:r>
            </a:p>
          </p:txBody>
        </p:sp>
        <p:sp>
          <p:nvSpPr>
            <p:cNvPr id="33805" name="TextBox 12"/>
            <p:cNvSpPr txBox="1">
              <a:spLocks noChangeArrowheads="1"/>
            </p:cNvSpPr>
            <p:nvPr/>
          </p:nvSpPr>
          <p:spPr bwMode="auto">
            <a:xfrm>
              <a:off x="139700" y="4164791"/>
              <a:ext cx="5233028" cy="56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4 TDRs presented and approved by LHCC in 2013</a:t>
              </a:r>
            </a:p>
            <a:p>
              <a:pPr eaLnBrk="1">
                <a:lnSpc>
                  <a:spcPct val="94000"/>
                </a:lnSpc>
                <a:buClr>
                  <a:srgbClr val="000000"/>
                </a:buClr>
                <a:buSzPct val="100000"/>
                <a:buFont typeface="Times New Roman" panose="02020603050405020304" pitchFamily="18" charset="0"/>
                <a:buNone/>
              </a:pPr>
              <a:r>
                <a:rPr lang="en-US" altLang="it-IT" sz="1633"/>
                <a:t>Now entering in the production phase</a:t>
              </a:r>
            </a:p>
          </p:txBody>
        </p:sp>
      </p:grpSp>
      <p:sp>
        <p:nvSpPr>
          <p:cNvPr id="15" name="TextBox 14"/>
          <p:cNvSpPr txBox="1"/>
          <p:nvPr/>
        </p:nvSpPr>
        <p:spPr>
          <a:xfrm>
            <a:off x="3581281" y="4137481"/>
            <a:ext cx="5436000" cy="1745850"/>
          </a:xfrm>
          <a:prstGeom prst="rect">
            <a:avLst/>
          </a:prstGeom>
          <a:solidFill>
            <a:schemeClr val="accent1">
              <a:lumMod val="40000"/>
              <a:lumOff val="60000"/>
            </a:schemeClr>
          </a:solidFill>
        </p:spPr>
        <p:txBody>
          <a:bodyPr lIns="91429" tIns="45714" rIns="91429" bIns="45714">
            <a:spAutoFit/>
          </a:bodyPr>
          <a:lstStyle>
            <a:lvl1pPr marL="314325" indent="-314325" eaLnBrk="0">
              <a:defRPr sz="2400">
                <a:solidFill>
                  <a:schemeClr val="tx1"/>
                </a:solidFill>
                <a:latin typeface="Arial" panose="020B0604020202020204" pitchFamily="34" charset="0"/>
                <a:ea typeface="ＭＳ Ｐゴシック" panose="020B0600070205080204" pitchFamily="34" charset="-128"/>
              </a:defRPr>
            </a:lvl1pPr>
            <a:lvl2pPr eaLnBrk="0">
              <a:defRPr sz="2400">
                <a:solidFill>
                  <a:schemeClr val="tx1"/>
                </a:solidFill>
                <a:latin typeface="Arial" panose="020B0604020202020204" pitchFamily="34" charset="0"/>
                <a:ea typeface="ＭＳ Ｐゴシック" panose="020B0600070205080204" pitchFamily="34" charset="-128"/>
              </a:defRPr>
            </a:lvl2pPr>
            <a:lvl3pPr eaLnBrk="0">
              <a:defRPr sz="2400">
                <a:solidFill>
                  <a:schemeClr val="tx1"/>
                </a:solidFill>
                <a:latin typeface="Arial" panose="020B0604020202020204" pitchFamily="34" charset="0"/>
                <a:ea typeface="ＭＳ Ｐゴシック" panose="020B0600070205080204" pitchFamily="34" charset="-128"/>
              </a:defRPr>
            </a:lvl3pPr>
            <a:lvl4pPr eaLnBrk="0">
              <a:defRPr sz="2400">
                <a:solidFill>
                  <a:schemeClr val="tx1"/>
                </a:solidFill>
                <a:latin typeface="Arial" panose="020B0604020202020204" pitchFamily="34" charset="0"/>
                <a:ea typeface="ＭＳ Ｐゴシック" panose="020B0600070205080204" pitchFamily="34" charset="-128"/>
              </a:defRPr>
            </a:lvl4pPr>
            <a:lvl5pPr eaLnBrk="0">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defRPr sz="2400">
                <a:solidFill>
                  <a:schemeClr val="tx1"/>
                </a:solidFill>
                <a:latin typeface="Arial" panose="020B0604020202020204" pitchFamily="34" charset="0"/>
                <a:ea typeface="ＭＳ Ｐゴシック" panose="020B0600070205080204" pitchFamily="34" charset="-128"/>
              </a:defRPr>
            </a:lvl9pPr>
          </a:lstStyle>
          <a:p>
            <a:pPr eaLnBrk="1">
              <a:lnSpc>
                <a:spcPct val="94000"/>
              </a:lnSpc>
              <a:buClr>
                <a:srgbClr val="000000"/>
              </a:buClr>
              <a:buSzPct val="100000"/>
              <a:buFont typeface="Arial" panose="020B0604020202020204" pitchFamily="34" charset="0"/>
              <a:buChar char="•"/>
              <a:defRPr/>
            </a:pPr>
            <a:r>
              <a:rPr lang="en-US" altLang="it-IT" sz="1633"/>
              <a:t>BIS-7/8 (2020-…): 16 new muon stations (MDT/RPCs) in the inner part of MS close to the two New Small Wheel (BO, NA, RM 1,RM 2)</a:t>
            </a:r>
          </a:p>
          <a:p>
            <a:pPr eaLnBrk="1">
              <a:lnSpc>
                <a:spcPct val="94000"/>
              </a:lnSpc>
              <a:buClr>
                <a:srgbClr val="000000"/>
              </a:buClr>
              <a:buSzPct val="100000"/>
              <a:buFont typeface="Arial" panose="020B0604020202020204" pitchFamily="34" charset="0"/>
              <a:buChar char="•"/>
              <a:defRPr/>
            </a:pPr>
            <a:endParaRPr lang="en-US" altLang="it-IT" sz="1633"/>
          </a:p>
          <a:p>
            <a:pPr eaLnBrk="1">
              <a:lnSpc>
                <a:spcPct val="94000"/>
              </a:lnSpc>
              <a:buClr>
                <a:srgbClr val="000000"/>
              </a:buClr>
              <a:buSzPct val="100000"/>
              <a:buFont typeface="Arial" panose="020B0604020202020204" pitchFamily="34" charset="0"/>
              <a:buChar char="•"/>
              <a:defRPr/>
            </a:pPr>
            <a:r>
              <a:rPr lang="en-US" altLang="it-IT" sz="1633"/>
              <a:t>To suppress the muons fake rate in 1 &lt; |</a:t>
            </a:r>
            <a:r>
              <a:rPr lang="en-US" altLang="it-IT" sz="1633">
                <a:latin typeface="Symbol" panose="05050102010706020507" pitchFamily="18" charset="2"/>
              </a:rPr>
              <a:t>h</a:t>
            </a:r>
            <a:r>
              <a:rPr lang="en-US" altLang="it-IT" sz="1633"/>
              <a:t>| &lt; 1.3</a:t>
            </a:r>
          </a:p>
          <a:p>
            <a:pPr eaLnBrk="1">
              <a:lnSpc>
                <a:spcPct val="94000"/>
              </a:lnSpc>
              <a:buClr>
                <a:srgbClr val="000000"/>
              </a:buClr>
              <a:buSzPct val="100000"/>
              <a:buFont typeface="Times New Roman" panose="02020603050405020304" pitchFamily="18" charset="0"/>
              <a:buNone/>
              <a:defRPr/>
            </a:pPr>
            <a:endParaRPr lang="en-US" altLang="it-IT" sz="1633"/>
          </a:p>
          <a:p>
            <a:pPr eaLnBrk="1">
              <a:lnSpc>
                <a:spcPct val="94000"/>
              </a:lnSpc>
              <a:buClr>
                <a:srgbClr val="000000"/>
              </a:buClr>
              <a:buSzPct val="100000"/>
              <a:buFont typeface="Arial" panose="020B0604020202020204" pitchFamily="34" charset="0"/>
              <a:buChar char="•"/>
              <a:defRPr/>
            </a:pPr>
            <a:r>
              <a:rPr lang="en-US" altLang="it-IT" sz="1633"/>
              <a:t>Approved at the March 2015 ATLAS CB</a:t>
            </a:r>
          </a:p>
        </p:txBody>
      </p:sp>
      <p:sp>
        <p:nvSpPr>
          <p:cNvPr id="33799" name="Shape 529"/>
          <p:cNvSpPr>
            <a:spLocks noChangeArrowheads="1"/>
          </p:cNvSpPr>
          <p:nvPr/>
        </p:nvSpPr>
        <p:spPr bwMode="auto">
          <a:xfrm>
            <a:off x="1" y="9720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ATLAS Upgrade Phase 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35843" name="Shape 595"/>
          <p:cNvSpPr>
            <a:spLocks noChangeArrowheads="1"/>
          </p:cNvSpPr>
          <p:nvPr/>
        </p:nvSpPr>
        <p:spPr bwMode="auto">
          <a:xfrm>
            <a:off x="1" y="28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Phase-1 status</a:t>
            </a:r>
          </a:p>
        </p:txBody>
      </p:sp>
      <p:sp>
        <p:nvSpPr>
          <p:cNvPr id="35844" name="TextBox 3"/>
          <p:cNvSpPr txBox="1">
            <a:spLocks noChangeArrowheads="1"/>
          </p:cNvSpPr>
          <p:nvPr/>
        </p:nvSpPr>
        <p:spPr bwMode="auto">
          <a:xfrm>
            <a:off x="148321" y="599401"/>
            <a:ext cx="8995680" cy="607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Phase-I projects continue to progress well</a:t>
            </a:r>
          </a:p>
          <a:p>
            <a:pPr eaLnBrk="1">
              <a:lnSpc>
                <a:spcPct val="94000"/>
              </a:lnSpc>
              <a:buClr>
                <a:srgbClr val="000000"/>
              </a:buClr>
              <a:buSzPct val="100000"/>
              <a:buFont typeface="Times New Roman" panose="02020603050405020304" pitchFamily="18" charset="0"/>
              <a:buNone/>
            </a:pPr>
            <a:endParaRPr lang="en-US" altLang="it-IT" sz="2177" dirty="0">
              <a:latin typeface="Trebuchet MS" panose="020B0603020202020204" pitchFamily="34" charset="0"/>
            </a:endParaRPr>
          </a:p>
          <a:p>
            <a:pPr eaLnBrk="1">
              <a:lnSpc>
                <a:spcPct val="94000"/>
              </a:lnSpc>
              <a:buClr>
                <a:schemeClr val="accent2"/>
              </a:buClr>
              <a:buSzPct val="125000"/>
              <a:buFont typeface="Arial" panose="020B0604020202020204" pitchFamily="34" charset="0"/>
              <a:buChar char="•"/>
            </a:pPr>
            <a:r>
              <a:rPr lang="en-US" altLang="it-IT" sz="2177" b="1" dirty="0">
                <a:solidFill>
                  <a:srgbClr val="3333CC"/>
                </a:solidFill>
                <a:latin typeface="Trebuchet MS" panose="020B0603020202020204" pitchFamily="34" charset="0"/>
              </a:rPr>
              <a:t>Fast Tracker FTK</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Integration well under way</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Delay at production level with some boards (LAMB/AMB	</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Now aiming for μ=40 barrel system to deliver tracks by end of 2016 </a:t>
            </a:r>
          </a:p>
          <a:p>
            <a:pPr eaLnBrk="1">
              <a:lnSpc>
                <a:spcPct val="94000"/>
              </a:lnSpc>
              <a:buClr>
                <a:schemeClr val="accent2"/>
              </a:buClr>
              <a:buSzPct val="125000"/>
              <a:buFont typeface="Arial" panose="020B0604020202020204" pitchFamily="34" charset="0"/>
              <a:buChar char="•"/>
            </a:pPr>
            <a:endParaRPr lang="en-US" altLang="it-IT" sz="2177" b="1" dirty="0">
              <a:solidFill>
                <a:srgbClr val="3333CC"/>
              </a:solidFill>
              <a:latin typeface="Trebuchet MS" panose="020B0603020202020204" pitchFamily="34" charset="0"/>
            </a:endParaRPr>
          </a:p>
          <a:p>
            <a:pPr eaLnBrk="1">
              <a:lnSpc>
                <a:spcPct val="94000"/>
              </a:lnSpc>
              <a:buClr>
                <a:schemeClr val="accent2"/>
              </a:buClr>
              <a:buSzPct val="125000"/>
              <a:buFont typeface="Arial" panose="020B0604020202020204" pitchFamily="34" charset="0"/>
              <a:buChar char="•"/>
            </a:pPr>
            <a:endParaRPr lang="en-US" altLang="it-IT" sz="2177" b="1" dirty="0">
              <a:solidFill>
                <a:srgbClr val="3333CC"/>
              </a:solidFill>
              <a:latin typeface="Trebuchet MS" panose="020B0603020202020204" pitchFamily="34" charset="0"/>
            </a:endParaRPr>
          </a:p>
          <a:p>
            <a:pPr eaLnBrk="1">
              <a:lnSpc>
                <a:spcPct val="94000"/>
              </a:lnSpc>
              <a:buClr>
                <a:schemeClr val="accent2"/>
              </a:buClr>
              <a:buSzPct val="125000"/>
              <a:buFont typeface="Arial" panose="020B0604020202020204" pitchFamily="34" charset="0"/>
              <a:buChar char="•"/>
            </a:pPr>
            <a:r>
              <a:rPr lang="en-US" altLang="it-IT" sz="2177" b="1" dirty="0">
                <a:solidFill>
                  <a:srgbClr val="3333CC"/>
                </a:solidFill>
                <a:latin typeface="Trebuchet MS" panose="020B0603020202020204" pitchFamily="34" charset="0"/>
              </a:rPr>
              <a:t>New Small Wheel</a:t>
            </a:r>
          </a:p>
          <a:p>
            <a:pPr eaLnBrk="1">
              <a:lnSpc>
                <a:spcPct val="94000"/>
              </a:lnSpc>
              <a:buClr>
                <a:srgbClr val="000000"/>
              </a:buClr>
              <a:buSzPct val="100000"/>
              <a:buFont typeface="Times New Roman" panose="02020603050405020304" pitchFamily="18" charset="0"/>
              <a:buNone/>
            </a:pPr>
            <a:r>
              <a:rPr lang="en-US" altLang="it-IT" sz="1996" dirty="0">
                <a:latin typeface="Trebuchet MS" panose="020B0603020202020204" pitchFamily="34" charset="0"/>
              </a:rPr>
              <a:t>	</a:t>
            </a:r>
            <a:r>
              <a:rPr lang="en-US" altLang="it-IT" sz="2177" dirty="0" err="1">
                <a:latin typeface="Trebuchet MS" panose="020B0603020202020204" pitchFamily="34" charset="0"/>
              </a:rPr>
              <a:t>sTGC</a:t>
            </a:r>
            <a:r>
              <a:rPr lang="en-US" altLang="it-IT" sz="2177" dirty="0">
                <a:latin typeface="Trebuchet MS" panose="020B0603020202020204" pitchFamily="34" charset="0"/>
              </a:rPr>
              <a:t> PRR passed for 4/5 production sites</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MM readout board order placed</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NSW readout </a:t>
            </a:r>
            <a:r>
              <a:rPr lang="en-US" altLang="it-IT" sz="2177" dirty="0" err="1">
                <a:latin typeface="Trebuchet MS" panose="020B0603020202020204" pitchFamily="34" charset="0"/>
              </a:rPr>
              <a:t>config</a:t>
            </a:r>
            <a:r>
              <a:rPr lang="en-US" altLang="it-IT" sz="2177" dirty="0">
                <a:latin typeface="Trebuchet MS" panose="020B0603020202020204" pitchFamily="34" charset="0"/>
              </a:rPr>
              <a:t> for 1MHz rate</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Readout chips submitted for production</a:t>
            </a:r>
            <a:r>
              <a:rPr lang="en-US" altLang="it-IT" sz="1996" dirty="0">
                <a:latin typeface="Trebuchet MS" panose="020B0603020202020204" pitchFamily="34" charset="0"/>
              </a:rPr>
              <a:t>, except ROC</a:t>
            </a:r>
          </a:p>
          <a:p>
            <a:pPr eaLnBrk="1">
              <a:lnSpc>
                <a:spcPct val="94000"/>
              </a:lnSpc>
              <a:buClr>
                <a:schemeClr val="accent2"/>
              </a:buClr>
              <a:buSzPct val="125000"/>
              <a:buFont typeface="Times New Roman" panose="02020603050405020304" pitchFamily="18" charset="0"/>
              <a:buNone/>
            </a:pPr>
            <a:endParaRPr lang="en-US" altLang="it-IT" sz="2177" dirty="0">
              <a:latin typeface="Trebuchet MS" panose="020B0603020202020204" pitchFamily="34" charset="0"/>
            </a:endParaRPr>
          </a:p>
          <a:p>
            <a:pPr eaLnBrk="1">
              <a:lnSpc>
                <a:spcPct val="94000"/>
              </a:lnSpc>
              <a:buClr>
                <a:schemeClr val="accent2"/>
              </a:buClr>
              <a:buSzPct val="125000"/>
              <a:buFont typeface="Arial" panose="020B0604020202020204" pitchFamily="34" charset="0"/>
              <a:buChar char="•"/>
            </a:pPr>
            <a:r>
              <a:rPr lang="en-US" altLang="it-IT" sz="2177" b="1" dirty="0">
                <a:solidFill>
                  <a:srgbClr val="3333CC"/>
                </a:solidFill>
                <a:latin typeface="Trebuchet MS" panose="020B0603020202020204" pitchFamily="34" charset="0"/>
              </a:rPr>
              <a:t>Lar</a:t>
            </a:r>
          </a:p>
          <a:p>
            <a:pPr eaLnBrk="1">
              <a:lnSpc>
                <a:spcPct val="94000"/>
              </a:lnSpc>
              <a:buClr>
                <a:srgbClr val="000000"/>
              </a:buClr>
              <a:buSzPct val="100000"/>
              <a:buFont typeface="Times New Roman" panose="02020603050405020304" pitchFamily="18" charset="0"/>
              <a:buNone/>
            </a:pPr>
            <a:r>
              <a:rPr lang="en-US" altLang="it-IT" sz="1996" dirty="0">
                <a:latin typeface="Trebuchet MS" panose="020B0603020202020204" pitchFamily="34" charset="0"/>
              </a:rPr>
              <a:t>	</a:t>
            </a:r>
            <a:r>
              <a:rPr lang="en-US" altLang="it-IT" sz="2177" dirty="0">
                <a:latin typeface="Trebuchet MS" panose="020B0603020202020204" pitchFamily="34" charset="0"/>
              </a:rPr>
              <a:t>Difficulties with ADC fixed</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a:t>
            </a:r>
            <a:r>
              <a:rPr lang="en-US" altLang="it-IT" sz="2177" dirty="0" err="1">
                <a:latin typeface="Trebuchet MS" panose="020B0603020202020204" pitchFamily="34" charset="0"/>
              </a:rPr>
              <a:t>Serialiser</a:t>
            </a:r>
            <a:r>
              <a:rPr lang="en-US" altLang="it-IT" sz="2177" dirty="0">
                <a:latin typeface="Trebuchet MS" panose="020B0603020202020204" pitchFamily="34" charset="0"/>
              </a:rPr>
              <a:t> chip still a concern, back-ups critical path</a:t>
            </a:r>
          </a:p>
          <a:p>
            <a:pPr eaLnBrk="1">
              <a:lnSpc>
                <a:spcPct val="94000"/>
              </a:lnSpc>
              <a:buClr>
                <a:srgbClr val="000000"/>
              </a:buClr>
              <a:buSzPct val="100000"/>
              <a:buFont typeface="Times New Roman" panose="02020603050405020304" pitchFamily="18" charset="0"/>
              <a:buNone/>
            </a:pPr>
            <a:r>
              <a:rPr lang="en-US" altLang="it-IT" sz="2177" dirty="0">
                <a:latin typeface="Trebuchet MS" panose="020B0603020202020204" pitchFamily="34" charset="0"/>
              </a:rPr>
              <a:t>	Back-end board (LATOME) passed </a:t>
            </a:r>
            <a:r>
              <a:rPr lang="en-US" altLang="it-IT" sz="1996" dirty="0">
                <a:latin typeface="Trebuchet MS" panose="020B0603020202020204" pitchFamily="34" charset="0"/>
              </a:rPr>
              <a:t>FDR</a:t>
            </a:r>
          </a:p>
        </p:txBody>
      </p:sp>
      <p:sp>
        <p:nvSpPr>
          <p:cNvPr id="7" name="Rectangle 6"/>
          <p:cNvSpPr/>
          <p:nvPr/>
        </p:nvSpPr>
        <p:spPr>
          <a:xfrm>
            <a:off x="79201" y="3498121"/>
            <a:ext cx="6941071" cy="1352165"/>
          </a:xfrm>
          <a:prstGeom prst="rect">
            <a:avLst/>
          </a:prstGeom>
          <a:solidFill>
            <a:schemeClr val="bg1"/>
          </a:solidFill>
        </p:spPr>
        <p:txBody>
          <a:bodyPr wrap="square">
            <a:spAutoFit/>
          </a:bodyPr>
          <a:lstStyle/>
          <a:p>
            <a:pPr eaLnBrk="1">
              <a:lnSpc>
                <a:spcPct val="94000"/>
              </a:lnSpc>
              <a:buClr>
                <a:srgbClr val="000000"/>
              </a:buClr>
              <a:buSzPct val="100000"/>
              <a:buFont typeface="Times New Roman" charset="0"/>
              <a:buNone/>
              <a:defRPr/>
            </a:pPr>
            <a:r>
              <a:rPr lang="en-US" sz="1814" dirty="0">
                <a:latin typeface="+mj-lt"/>
                <a:ea typeface="ＭＳ Ｐゴシック" charset="0"/>
                <a:cs typeface="ＭＳ Ｐゴシック" charset="0"/>
              </a:rPr>
              <a:t>	</a:t>
            </a:r>
            <a:r>
              <a:rPr lang="en-US" sz="2177" dirty="0">
                <a:latin typeface="+mj-lt"/>
                <a:ea typeface="ＭＳ Ｐゴシック" charset="0"/>
                <a:cs typeface="ＭＳ Ｐゴシック" charset="0"/>
              </a:rPr>
              <a:t>Italian contribution:</a:t>
            </a:r>
          </a:p>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	32 MM SM1 chambers</a:t>
            </a:r>
          </a:p>
          <a:p>
            <a:pPr marL="414726" lvl="1">
              <a:lnSpc>
                <a:spcPct val="94000"/>
              </a:lnSpc>
              <a:buClr>
                <a:srgbClr val="000000"/>
              </a:buClr>
              <a:buSzPct val="100000"/>
              <a:defRPr/>
            </a:pPr>
            <a:r>
              <a:rPr lang="en-US" sz="2177" dirty="0">
                <a:latin typeface="+mj-lt"/>
                <a:ea typeface="ＭＳ Ｐゴシック" charset="0"/>
                <a:cs typeface="ＭＳ Ｐゴシック" charset="0"/>
              </a:rPr>
              <a:t>Logic Pad Units for </a:t>
            </a:r>
            <a:r>
              <a:rPr lang="en-US" sz="2177" dirty="0" err="1">
                <a:latin typeface="+mj-lt"/>
                <a:ea typeface="ＭＳ Ｐゴシック" charset="0"/>
                <a:cs typeface="ＭＳ Ｐゴシック" charset="0"/>
              </a:rPr>
              <a:t>sTGCs</a:t>
            </a:r>
            <a:r>
              <a:rPr lang="en-US" sz="2177" dirty="0">
                <a:latin typeface="+mj-lt"/>
                <a:ea typeface="ＭＳ Ｐゴシック" charset="0"/>
                <a:cs typeface="ＭＳ Ｐゴシック" charset="0"/>
              </a:rPr>
              <a:t> trigger</a:t>
            </a:r>
          </a:p>
          <a:p>
            <a:pPr marL="414726" lvl="1">
              <a:lnSpc>
                <a:spcPct val="94000"/>
              </a:lnSpc>
              <a:buClr>
                <a:srgbClr val="000000"/>
              </a:buClr>
              <a:buSzPct val="100000"/>
              <a:defRPr/>
            </a:pPr>
            <a:endParaRPr lang="en-US" sz="2177" dirty="0">
              <a:latin typeface="+mj-lt"/>
              <a:ea typeface="ＭＳ Ｐゴシック" charset="0"/>
              <a:cs typeface="ＭＳ Ｐゴシック" charset="0"/>
            </a:endParaRPr>
          </a:p>
        </p:txBody>
      </p:sp>
      <p:sp>
        <p:nvSpPr>
          <p:cNvPr id="35846" name="TextBox 8"/>
          <p:cNvSpPr txBox="1">
            <a:spLocks noChangeArrowheads="1"/>
          </p:cNvSpPr>
          <p:nvPr/>
        </p:nvSpPr>
        <p:spPr bwMode="auto">
          <a:xfrm>
            <a:off x="3673441" y="3083401"/>
            <a:ext cx="3248640" cy="564770"/>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4000"/>
              </a:lnSpc>
              <a:buClr>
                <a:srgbClr val="000000"/>
              </a:buClr>
              <a:buSzPct val="100000"/>
              <a:buFont typeface="Times New Roman" panose="02020603050405020304" pitchFamily="18" charset="0"/>
              <a:buNone/>
            </a:pPr>
            <a:r>
              <a:rPr lang="en-US" altLang="it-IT" sz="1633"/>
              <a:t>CS, LE, LNF, NA, PV, RM1, RM3 </a:t>
            </a:r>
          </a:p>
        </p:txBody>
      </p:sp>
      <p:sp>
        <p:nvSpPr>
          <p:cNvPr id="12" name="TextBox 11"/>
          <p:cNvSpPr txBox="1"/>
          <p:nvPr/>
        </p:nvSpPr>
        <p:spPr>
          <a:xfrm>
            <a:off x="79201" y="5364361"/>
            <a:ext cx="8225280" cy="1352165"/>
          </a:xfrm>
          <a:prstGeom prst="rect">
            <a:avLst/>
          </a:prstGeom>
          <a:solidFill>
            <a:srgbClr val="FFFFFF"/>
          </a:solidFill>
        </p:spPr>
        <p:txBody>
          <a:bodyPr>
            <a:spAutoFit/>
          </a:bodyPr>
          <a:lstStyle/>
          <a:p>
            <a:pPr lvl="1" eaLnBrk="1">
              <a:lnSpc>
                <a:spcPct val="94000"/>
              </a:lnSpc>
              <a:buClr>
                <a:srgbClr val="000000"/>
              </a:buClr>
              <a:buSzPct val="100000"/>
              <a:buFont typeface="Times New Roman" charset="0"/>
              <a:buNone/>
              <a:defRPr/>
            </a:pPr>
            <a:r>
              <a:rPr lang="it-IT" sz="2177" dirty="0" err="1">
                <a:solidFill>
                  <a:srgbClr val="292934"/>
                </a:solidFill>
                <a:latin typeface="+mj-lt"/>
                <a:ea typeface="ＭＳ Ｐゴシック" charset="0"/>
                <a:cs typeface="ＭＳ Ｐゴシック" charset="0"/>
              </a:rPr>
              <a:t>Italian</a:t>
            </a:r>
            <a:r>
              <a:rPr lang="it-IT" sz="2177" dirty="0">
                <a:solidFill>
                  <a:srgbClr val="292934"/>
                </a:solidFill>
                <a:latin typeface="+mj-lt"/>
                <a:ea typeface="ＭＳ Ｐゴシック" charset="0"/>
                <a:cs typeface="ＭＳ Ｐゴシック" charset="0"/>
              </a:rPr>
              <a:t> </a:t>
            </a:r>
            <a:r>
              <a:rPr lang="it-IT" sz="2177" dirty="0" err="1">
                <a:solidFill>
                  <a:srgbClr val="292934"/>
                </a:solidFill>
                <a:latin typeface="+mj-lt"/>
                <a:ea typeface="ＭＳ Ｐゴシック" charset="0"/>
                <a:cs typeface="ＭＳ Ｐゴシック" charset="0"/>
              </a:rPr>
              <a:t>contribution</a:t>
            </a:r>
            <a:r>
              <a:rPr lang="it-IT" sz="2177" dirty="0">
                <a:solidFill>
                  <a:srgbClr val="292934"/>
                </a:solidFill>
                <a:latin typeface="+mj-lt"/>
                <a:ea typeface="ＭＳ Ｐゴシック" charset="0"/>
                <a:cs typeface="ＭＳ Ｐゴシック" charset="0"/>
              </a:rPr>
              <a:t>:</a:t>
            </a:r>
          </a:p>
          <a:p>
            <a:pPr marL="414726" lvl="1">
              <a:lnSpc>
                <a:spcPct val="94000"/>
              </a:lnSpc>
              <a:buClr>
                <a:srgbClr val="000000"/>
              </a:buClr>
              <a:buSzPct val="100000"/>
              <a:defRPr/>
            </a:pPr>
            <a:r>
              <a:rPr lang="it-IT" sz="2177" dirty="0">
                <a:solidFill>
                  <a:srgbClr val="292934"/>
                </a:solidFill>
                <a:latin typeface="+mj-lt"/>
                <a:ea typeface="ＭＳ Ｐゴシック" charset="0"/>
                <a:cs typeface="ＭＳ Ｐゴシック" charset="0"/>
              </a:rPr>
              <a:t>produce the </a:t>
            </a:r>
            <a:r>
              <a:rPr lang="it-IT" sz="2177" dirty="0" err="1">
                <a:solidFill>
                  <a:srgbClr val="292934"/>
                </a:solidFill>
                <a:latin typeface="+mj-lt"/>
                <a:ea typeface="ＭＳ Ｐゴシック" charset="0"/>
                <a:cs typeface="ＭＳ Ｐゴシック" charset="0"/>
              </a:rPr>
              <a:t>baseplane</a:t>
            </a:r>
            <a:r>
              <a:rPr lang="it-IT" sz="2177" dirty="0">
                <a:solidFill>
                  <a:srgbClr val="292934"/>
                </a:solidFill>
                <a:latin typeface="+mj-lt"/>
                <a:ea typeface="ＭＳ Ｐゴシック" charset="0"/>
                <a:cs typeface="ＭＳ Ｐゴシック" charset="0"/>
              </a:rPr>
              <a:t> of </a:t>
            </a:r>
            <a:r>
              <a:rPr lang="it-IT" sz="2177" dirty="0" err="1">
                <a:solidFill>
                  <a:srgbClr val="292934"/>
                </a:solidFill>
                <a:latin typeface="+mj-lt"/>
                <a:ea typeface="ＭＳ Ｐゴシック" charset="0"/>
                <a:cs typeface="ＭＳ Ｐゴシック" charset="0"/>
              </a:rPr>
              <a:t>one</a:t>
            </a:r>
            <a:r>
              <a:rPr lang="it-IT" sz="2177" dirty="0">
                <a:solidFill>
                  <a:srgbClr val="292934"/>
                </a:solidFill>
                <a:latin typeface="+mj-lt"/>
                <a:ea typeface="ＭＳ Ｐゴシック" charset="0"/>
                <a:cs typeface="ＭＳ Ｐゴシック" charset="0"/>
              </a:rPr>
              <a:t> of the 5 </a:t>
            </a:r>
            <a:r>
              <a:rPr lang="it-IT" sz="2177" dirty="0" err="1">
                <a:solidFill>
                  <a:srgbClr val="292934"/>
                </a:solidFill>
                <a:latin typeface="+mj-lt"/>
                <a:ea typeface="ＭＳ Ｐゴシック" charset="0"/>
                <a:cs typeface="ＭＳ Ｐゴシック" charset="0"/>
              </a:rPr>
              <a:t>types</a:t>
            </a:r>
            <a:r>
              <a:rPr lang="it-IT" sz="2177" dirty="0">
                <a:solidFill>
                  <a:srgbClr val="292934"/>
                </a:solidFill>
                <a:latin typeface="+mj-lt"/>
                <a:ea typeface="ＭＳ Ｐゴシック" charset="0"/>
                <a:cs typeface="ＭＳ Ｐゴシック" charset="0"/>
              </a:rPr>
              <a:t> </a:t>
            </a:r>
            <a:r>
              <a:rPr lang="it-IT" sz="2177" dirty="0" err="1">
                <a:solidFill>
                  <a:srgbClr val="292934"/>
                </a:solidFill>
                <a:latin typeface="+mj-lt"/>
                <a:ea typeface="ＭＳ Ｐゴシック" charset="0"/>
                <a:cs typeface="ＭＳ Ｐゴシック" charset="0"/>
              </a:rPr>
              <a:t>foreseen</a:t>
            </a:r>
            <a:endParaRPr lang="it-IT" sz="2177" dirty="0">
              <a:solidFill>
                <a:srgbClr val="292934"/>
              </a:solidFill>
              <a:latin typeface="+mj-lt"/>
              <a:ea typeface="ＭＳ Ｐゴシック" charset="0"/>
              <a:cs typeface="ＭＳ Ｐゴシック" charset="0"/>
            </a:endParaRPr>
          </a:p>
          <a:p>
            <a:pPr marL="414726" lvl="1">
              <a:lnSpc>
                <a:spcPct val="94000"/>
              </a:lnSpc>
              <a:buClr>
                <a:srgbClr val="000000"/>
              </a:buClr>
              <a:buSzPct val="100000"/>
              <a:defRPr/>
            </a:pPr>
            <a:r>
              <a:rPr lang="it-IT" sz="2177" dirty="0">
                <a:solidFill>
                  <a:srgbClr val="292934"/>
                </a:solidFill>
                <a:latin typeface="+mj-lt"/>
                <a:ea typeface="ＭＳ Ｐゴシック" charset="0"/>
                <a:cs typeface="ＭＳ Ｐゴシック" charset="0"/>
              </a:rPr>
              <a:t>Design, test and integrate the </a:t>
            </a:r>
            <a:r>
              <a:rPr lang="it-IT" sz="2177" dirty="0" err="1">
                <a:solidFill>
                  <a:srgbClr val="292934"/>
                </a:solidFill>
                <a:latin typeface="+mj-lt"/>
                <a:ea typeface="ＭＳ Ｐゴシック" charset="0"/>
                <a:cs typeface="ＭＳ Ｐゴシック" charset="0"/>
              </a:rPr>
              <a:t>powering</a:t>
            </a:r>
            <a:r>
              <a:rPr lang="it-IT" sz="2177" dirty="0">
                <a:solidFill>
                  <a:srgbClr val="292934"/>
                </a:solidFill>
                <a:latin typeface="+mj-lt"/>
                <a:ea typeface="ＭＳ Ｐゴシック" charset="0"/>
                <a:cs typeface="ＭＳ Ｐゴシック" charset="0"/>
              </a:rPr>
              <a:t> part of the new trigger </a:t>
            </a:r>
            <a:r>
              <a:rPr lang="it-IT" sz="2177" dirty="0" err="1">
                <a:solidFill>
                  <a:srgbClr val="292934"/>
                </a:solidFill>
                <a:latin typeface="+mj-lt"/>
                <a:ea typeface="ＭＳ Ｐゴシック" charset="0"/>
                <a:cs typeface="ＭＳ Ｐゴシック" charset="0"/>
              </a:rPr>
              <a:t>board</a:t>
            </a:r>
            <a:endParaRPr lang="it-IT" sz="2177" dirty="0">
              <a:solidFill>
                <a:srgbClr val="292934"/>
              </a:solidFill>
              <a:latin typeface="+mj-lt"/>
              <a:ea typeface="ＭＳ Ｐゴシック" charset="0"/>
              <a:cs typeface="ＭＳ Ｐゴシック" charset="0"/>
            </a:endParaRPr>
          </a:p>
        </p:txBody>
      </p:sp>
      <p:sp>
        <p:nvSpPr>
          <p:cNvPr id="35848" name="TextBox 10"/>
          <p:cNvSpPr txBox="1">
            <a:spLocks noChangeArrowheads="1"/>
          </p:cNvSpPr>
          <p:nvPr/>
        </p:nvSpPr>
        <p:spPr bwMode="auto">
          <a:xfrm>
            <a:off x="1807201" y="4880521"/>
            <a:ext cx="414720" cy="564770"/>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4000"/>
              </a:lnSpc>
              <a:buClr>
                <a:srgbClr val="000000"/>
              </a:buClr>
              <a:buSzPct val="100000"/>
              <a:buFont typeface="Times New Roman" panose="02020603050405020304" pitchFamily="18" charset="0"/>
              <a:buNone/>
            </a:pPr>
            <a:r>
              <a:rPr lang="en-US" altLang="it-IT" sz="1633"/>
              <a:t>MI</a:t>
            </a:r>
          </a:p>
        </p:txBody>
      </p:sp>
      <p:sp>
        <p:nvSpPr>
          <p:cNvPr id="35849" name="TextBox 12"/>
          <p:cNvSpPr txBox="1">
            <a:spLocks noChangeArrowheads="1"/>
          </p:cNvSpPr>
          <p:nvPr/>
        </p:nvSpPr>
        <p:spPr bwMode="auto">
          <a:xfrm>
            <a:off x="424801" y="2046601"/>
            <a:ext cx="184731"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endParaRPr lang="en-US" altLang="it-IT" sz="1633"/>
          </a:p>
        </p:txBody>
      </p:sp>
      <p:sp>
        <p:nvSpPr>
          <p:cNvPr id="16" name="Rectangle 15"/>
          <p:cNvSpPr/>
          <p:nvPr/>
        </p:nvSpPr>
        <p:spPr>
          <a:xfrm>
            <a:off x="493921" y="1629002"/>
            <a:ext cx="8650080" cy="1392369"/>
          </a:xfrm>
          <a:prstGeom prst="rect">
            <a:avLst/>
          </a:prstGeom>
          <a:solidFill>
            <a:srgbClr val="FFFFFF"/>
          </a:solidFill>
        </p:spPr>
        <p:txBody>
          <a:bodyPr>
            <a:spAutoFit/>
          </a:bodyPr>
          <a:lstStyle/>
          <a:p>
            <a:pPr eaLnBrk="1">
              <a:lnSpc>
                <a:spcPct val="94000"/>
              </a:lnSpc>
              <a:buClr>
                <a:srgbClr val="000000"/>
              </a:buClr>
              <a:buSzPct val="100000"/>
              <a:buFont typeface="Times New Roman" charset="0"/>
              <a:buNone/>
              <a:defRPr/>
            </a:pPr>
            <a:r>
              <a:rPr lang="en-US" sz="2177" dirty="0">
                <a:solidFill>
                  <a:srgbClr val="000000"/>
                </a:solidFill>
                <a:latin typeface="+mj-lt"/>
                <a:ea typeface="ＭＳ Ｐゴシック" charset="0"/>
              </a:rPr>
              <a:t>Italian contribution</a:t>
            </a:r>
            <a:r>
              <a:rPr lang="en-US" sz="2177" dirty="0">
                <a:solidFill>
                  <a:srgbClr val="000090"/>
                </a:solidFill>
                <a:latin typeface="+mj-lt"/>
                <a:ea typeface="ＭＳ Ｐゴシック" charset="0"/>
              </a:rPr>
              <a:t>:</a:t>
            </a:r>
          </a:p>
          <a:p>
            <a:pPr eaLnBrk="1">
              <a:lnSpc>
                <a:spcPct val="98000"/>
              </a:lnSpc>
              <a:buClr>
                <a:srgbClr val="000000"/>
              </a:buClr>
              <a:buSzPct val="100000"/>
              <a:buFont typeface="Times New Roman" charset="0"/>
              <a:buNone/>
              <a:defRPr/>
            </a:pPr>
            <a:r>
              <a:rPr lang="en-US" sz="2177" dirty="0">
                <a:latin typeface="+mj-lt"/>
                <a:ea typeface="ＭＳ Ｐゴシック" charset="0"/>
              </a:rPr>
              <a:t>Input Mezzanine with Artix7,AM06 chip AMB/LAMB, Infrastructure &amp; cooling </a:t>
            </a:r>
          </a:p>
          <a:p>
            <a:pPr eaLnBrk="1">
              <a:lnSpc>
                <a:spcPct val="98000"/>
              </a:lnSpc>
              <a:buClr>
                <a:srgbClr val="000000"/>
              </a:buClr>
              <a:buSzPct val="100000"/>
              <a:buFont typeface="Times New Roman" charset="0"/>
              <a:buNone/>
              <a:defRPr/>
            </a:pPr>
            <a:r>
              <a:rPr lang="en-US" sz="2177" dirty="0">
                <a:latin typeface="+mj-lt"/>
                <a:ea typeface="ＭＳ Ｐゴシック" charset="0"/>
              </a:rPr>
              <a:t>Online software </a:t>
            </a:r>
          </a:p>
        </p:txBody>
      </p:sp>
      <p:sp>
        <p:nvSpPr>
          <p:cNvPr id="35851" name="Rectangle 9"/>
          <p:cNvSpPr>
            <a:spLocks noChangeArrowheads="1"/>
          </p:cNvSpPr>
          <p:nvPr/>
        </p:nvSpPr>
        <p:spPr bwMode="auto">
          <a:xfrm>
            <a:off x="5816161" y="1286281"/>
            <a:ext cx="1605600" cy="564770"/>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4000"/>
              </a:lnSpc>
              <a:buClr>
                <a:srgbClr val="000000"/>
              </a:buClr>
              <a:buSzPct val="100000"/>
              <a:buFont typeface="Times New Roman" panose="02020603050405020304" pitchFamily="18" charset="0"/>
              <a:buNone/>
            </a:pPr>
            <a:r>
              <a:rPr lang="en-US" altLang="it-IT" sz="1633"/>
              <a:t>LNF, MI, PV, PI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36867" name="Shape 595"/>
          <p:cNvSpPr>
            <a:spLocks noChangeArrowheads="1"/>
          </p:cNvSpPr>
          <p:nvPr/>
        </p:nvSpPr>
        <p:spPr bwMode="auto">
          <a:xfrm>
            <a:off x="1" y="28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Phase-1 status</a:t>
            </a:r>
          </a:p>
        </p:txBody>
      </p:sp>
      <p:sp>
        <p:nvSpPr>
          <p:cNvPr id="4" name="TextBox 3"/>
          <p:cNvSpPr txBox="1"/>
          <p:nvPr/>
        </p:nvSpPr>
        <p:spPr>
          <a:xfrm>
            <a:off x="148321" y="599401"/>
            <a:ext cx="8778240" cy="4501745"/>
          </a:xfrm>
          <a:prstGeom prst="rect">
            <a:avLst/>
          </a:prstGeom>
          <a:noFill/>
        </p:spPr>
        <p:txBody>
          <a:bodyPr>
            <a:spAutoFit/>
          </a:bodyPr>
          <a:lstStyle/>
          <a:p>
            <a:pPr eaLnBrk="1">
              <a:lnSpc>
                <a:spcPct val="94000"/>
              </a:lnSpc>
              <a:buClr>
                <a:srgbClr val="000000"/>
              </a:buClr>
              <a:buSzPct val="100000"/>
              <a:buFont typeface="Times New Roman" charset="0"/>
              <a:buNone/>
              <a:defRPr/>
            </a:pPr>
            <a:endParaRPr lang="en-US" sz="2177" dirty="0">
              <a:latin typeface="Trebuchet MS"/>
              <a:ea typeface="ＭＳ Ｐゴシック" charset="0"/>
              <a:cs typeface="Trebuchet MS"/>
            </a:endParaRP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Phase-I projects continue to progress well</a:t>
            </a:r>
          </a:p>
          <a:p>
            <a:pPr eaLnBrk="1">
              <a:lnSpc>
                <a:spcPct val="94000"/>
              </a:lnSpc>
              <a:buClr>
                <a:srgbClr val="000000"/>
              </a:buClr>
              <a:buSzPct val="100000"/>
              <a:buFont typeface="Times New Roman" charset="0"/>
              <a:buNone/>
              <a:defRPr/>
            </a:pPr>
            <a:endParaRPr lang="en-US" sz="2177" dirty="0">
              <a:latin typeface="Trebuchet MS"/>
              <a:ea typeface="ＭＳ Ｐゴシック" charset="0"/>
              <a:cs typeface="Trebuchet MS"/>
            </a:endParaRPr>
          </a:p>
          <a:p>
            <a:pPr marL="311045" indent="-311045">
              <a:lnSpc>
                <a:spcPct val="94000"/>
              </a:lnSpc>
              <a:buClr>
                <a:schemeClr val="accent2"/>
              </a:buClr>
              <a:buSzPct val="125000"/>
              <a:buFont typeface="Arial"/>
              <a:buChar char="•"/>
              <a:defRPr/>
            </a:pPr>
            <a:r>
              <a:rPr lang="en-US" sz="2177" b="1" dirty="0">
                <a:solidFill>
                  <a:srgbClr val="3333CC"/>
                </a:solidFill>
                <a:latin typeface="Trebuchet MS"/>
                <a:ea typeface="ＭＳ Ｐゴシック" charset="0"/>
                <a:cs typeface="Trebuchet MS"/>
              </a:rPr>
              <a:t>BIS7/8</a:t>
            </a: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	</a:t>
            </a:r>
            <a:r>
              <a:rPr lang="en-US" sz="2177" dirty="0" err="1">
                <a:latin typeface="Trebuchet MS"/>
                <a:ea typeface="ＭＳ Ｐゴシック" charset="0"/>
                <a:cs typeface="Trebuchet MS"/>
              </a:rPr>
              <a:t>italian</a:t>
            </a:r>
            <a:r>
              <a:rPr lang="en-US" sz="2177" dirty="0">
                <a:latin typeface="Trebuchet MS"/>
                <a:ea typeface="ＭＳ Ｐゴシック" charset="0"/>
                <a:cs typeface="Trebuchet MS"/>
              </a:rPr>
              <a:t> contribution:</a:t>
            </a:r>
          </a:p>
          <a:p>
            <a:pPr eaLnBrk="1">
              <a:lnSpc>
                <a:spcPct val="94000"/>
              </a:lnSpc>
              <a:buClr>
                <a:srgbClr val="000000"/>
              </a:buClr>
              <a:buSzPct val="100000"/>
              <a:buFont typeface="Times New Roman" charset="0"/>
              <a:buNone/>
              <a:defRPr/>
            </a:pPr>
            <a:r>
              <a:rPr lang="en-US" sz="2177" b="1" dirty="0">
                <a:solidFill>
                  <a:srgbClr val="3333CC"/>
                </a:solidFill>
                <a:latin typeface="Trebuchet MS"/>
                <a:ea typeface="ＭＳ Ｐゴシック" charset="0"/>
                <a:cs typeface="Trebuchet MS"/>
              </a:rPr>
              <a:t>	</a:t>
            </a:r>
            <a:r>
              <a:rPr lang="en-US" sz="2177" dirty="0">
                <a:latin typeface="Trebuchet MS"/>
                <a:ea typeface="ＭＳ Ｐゴシック" charset="0"/>
                <a:cs typeface="Trebuchet MS"/>
              </a:rPr>
              <a:t>gas gap construction</a:t>
            </a: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 	front end electronics (chip production)</a:t>
            </a:r>
          </a:p>
          <a:p>
            <a:pPr marL="311045" indent="-311045">
              <a:lnSpc>
                <a:spcPct val="94000"/>
              </a:lnSpc>
              <a:buClr>
                <a:schemeClr val="accent2"/>
              </a:buClr>
              <a:buSzPct val="125000"/>
              <a:buFont typeface="Arial"/>
              <a:buChar char="•"/>
              <a:defRPr/>
            </a:pPr>
            <a:endParaRPr lang="en-US" sz="2177" b="1" dirty="0">
              <a:solidFill>
                <a:srgbClr val="3333CC"/>
              </a:solidFill>
              <a:latin typeface="Trebuchet MS"/>
              <a:ea typeface="ＭＳ Ｐゴシック" charset="0"/>
              <a:cs typeface="Trebuchet MS"/>
            </a:endParaRPr>
          </a:p>
          <a:p>
            <a:pPr marL="311045" indent="-311045">
              <a:lnSpc>
                <a:spcPct val="94000"/>
              </a:lnSpc>
              <a:buClr>
                <a:schemeClr val="accent2"/>
              </a:buClr>
              <a:buSzPct val="125000"/>
              <a:buFont typeface="Arial"/>
              <a:buChar char="•"/>
              <a:defRPr/>
            </a:pPr>
            <a:endParaRPr lang="en-US" sz="2177" b="1" dirty="0">
              <a:solidFill>
                <a:srgbClr val="3333CC"/>
              </a:solidFill>
              <a:latin typeface="Trebuchet MS"/>
              <a:ea typeface="ＭＳ Ｐゴシック" charset="0"/>
              <a:cs typeface="Trebuchet MS"/>
            </a:endParaRPr>
          </a:p>
          <a:p>
            <a:pPr marL="311045" indent="-311045">
              <a:lnSpc>
                <a:spcPct val="94000"/>
              </a:lnSpc>
              <a:buClr>
                <a:schemeClr val="accent2"/>
              </a:buClr>
              <a:buSzPct val="125000"/>
              <a:buFont typeface="Arial"/>
              <a:buChar char="•"/>
              <a:defRPr/>
            </a:pPr>
            <a:r>
              <a:rPr lang="en-US" sz="2177" b="1" dirty="0">
                <a:solidFill>
                  <a:srgbClr val="3333CC"/>
                </a:solidFill>
                <a:latin typeface="Trebuchet MS"/>
                <a:ea typeface="ＭＳ Ｐゴシック" charset="0"/>
                <a:cs typeface="Trebuchet MS"/>
              </a:rPr>
              <a:t>TDAQ</a:t>
            </a: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	Assembled </a:t>
            </a:r>
            <a:r>
              <a:rPr lang="en-US" sz="2177" dirty="0" err="1">
                <a:latin typeface="Trebuchet MS"/>
                <a:ea typeface="ＭＳ Ｐゴシック" charset="0"/>
                <a:cs typeface="Trebuchet MS"/>
              </a:rPr>
              <a:t>gFEX</a:t>
            </a:r>
            <a:r>
              <a:rPr lang="en-US" sz="2177" dirty="0">
                <a:latin typeface="Trebuchet MS"/>
                <a:ea typeface="ＭＳ Ｐゴシック" charset="0"/>
                <a:cs typeface="Trebuchet MS"/>
              </a:rPr>
              <a:t> &amp; </a:t>
            </a:r>
            <a:r>
              <a:rPr lang="en-US" sz="2177" dirty="0" err="1">
                <a:latin typeface="Trebuchet MS"/>
                <a:ea typeface="ＭＳ Ｐゴシック" charset="0"/>
                <a:cs typeface="Trebuchet MS"/>
              </a:rPr>
              <a:t>eFEX</a:t>
            </a:r>
            <a:r>
              <a:rPr lang="en-US" sz="2177" dirty="0">
                <a:latin typeface="Trebuchet MS"/>
                <a:ea typeface="ＭＳ Ｐゴシック" charset="0"/>
                <a:cs typeface="Trebuchet MS"/>
              </a:rPr>
              <a:t> tested to 11.2 </a:t>
            </a:r>
            <a:r>
              <a:rPr lang="en-US" sz="2177" dirty="0" err="1">
                <a:latin typeface="Trebuchet MS"/>
                <a:ea typeface="ＭＳ Ｐゴシック" charset="0"/>
                <a:cs typeface="Trebuchet MS"/>
              </a:rPr>
              <a:t>Gbps</a:t>
            </a:r>
            <a:r>
              <a:rPr lang="en-US" sz="2177" dirty="0">
                <a:latin typeface="Trebuchet MS"/>
                <a:ea typeface="ＭＳ Ｐゴシック" charset="0"/>
                <a:cs typeface="Trebuchet MS"/>
              </a:rPr>
              <a:t> link speed</a:t>
            </a: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	</a:t>
            </a:r>
            <a:r>
              <a:rPr lang="en-US" sz="2177" dirty="0" err="1">
                <a:latin typeface="Trebuchet MS"/>
                <a:ea typeface="ＭＳ Ｐゴシック" charset="0"/>
                <a:cs typeface="Trebuchet MS"/>
              </a:rPr>
              <a:t>jFEX</a:t>
            </a:r>
            <a:r>
              <a:rPr lang="en-US" sz="2177" dirty="0">
                <a:latin typeface="Trebuchet MS"/>
                <a:ea typeface="ＭＳ Ｐゴシック" charset="0"/>
                <a:cs typeface="Trebuchet MS"/>
              </a:rPr>
              <a:t> prototype testing soon</a:t>
            </a:r>
          </a:p>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	Progress on new MUCTPI + </a:t>
            </a:r>
            <a:r>
              <a:rPr lang="en-US" sz="2177" dirty="0" err="1">
                <a:latin typeface="Trebuchet MS"/>
                <a:ea typeface="ＭＳ Ｐゴシック" charset="0"/>
                <a:cs typeface="Trebuchet MS"/>
              </a:rPr>
              <a:t>endcap</a:t>
            </a:r>
            <a:r>
              <a:rPr lang="en-US" sz="2177" dirty="0">
                <a:latin typeface="Trebuchet MS"/>
                <a:ea typeface="ＭＳ Ｐゴシック" charset="0"/>
                <a:cs typeface="Trebuchet MS"/>
              </a:rPr>
              <a:t> sector logic</a:t>
            </a:r>
          </a:p>
          <a:p>
            <a:pPr eaLnBrk="1">
              <a:lnSpc>
                <a:spcPct val="94000"/>
              </a:lnSpc>
              <a:buClr>
                <a:srgbClr val="000000"/>
              </a:buClr>
              <a:buSzPct val="100000"/>
              <a:buFont typeface="Times New Roman" charset="0"/>
              <a:buNone/>
              <a:defRPr/>
            </a:pPr>
            <a:endParaRPr lang="en-US" sz="2177" dirty="0">
              <a:latin typeface="Trebuchet MS"/>
              <a:ea typeface="ＭＳ Ｐゴシック" charset="0"/>
              <a:cs typeface="Trebuchet MS"/>
            </a:endParaRPr>
          </a:p>
        </p:txBody>
      </p:sp>
      <p:sp>
        <p:nvSpPr>
          <p:cNvPr id="36869" name="TextBox 10"/>
          <p:cNvSpPr txBox="1">
            <a:spLocks noChangeArrowheads="1"/>
          </p:cNvSpPr>
          <p:nvPr/>
        </p:nvSpPr>
        <p:spPr bwMode="auto">
          <a:xfrm>
            <a:off x="2014561" y="3429001"/>
            <a:ext cx="2706190" cy="328551"/>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MI, NA, PV, PI, RM1, RM2</a:t>
            </a:r>
          </a:p>
        </p:txBody>
      </p:sp>
      <p:sp>
        <p:nvSpPr>
          <p:cNvPr id="36870" name="TextBox 10"/>
          <p:cNvSpPr txBox="1">
            <a:spLocks noChangeArrowheads="1"/>
          </p:cNvSpPr>
          <p:nvPr/>
        </p:nvSpPr>
        <p:spPr bwMode="auto">
          <a:xfrm>
            <a:off x="2705761" y="1424521"/>
            <a:ext cx="1624163" cy="328551"/>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a:t>BO, RM1, RM2</a:t>
            </a:r>
          </a:p>
        </p:txBody>
      </p:sp>
      <p:sp>
        <p:nvSpPr>
          <p:cNvPr id="2" name="TextBox 1"/>
          <p:cNvSpPr txBox="1"/>
          <p:nvPr/>
        </p:nvSpPr>
        <p:spPr>
          <a:xfrm>
            <a:off x="573121" y="3774601"/>
            <a:ext cx="9121408" cy="1667123"/>
          </a:xfrm>
          <a:prstGeom prst="rect">
            <a:avLst/>
          </a:prstGeom>
          <a:solidFill>
            <a:schemeClr val="bg1"/>
          </a:solidFill>
        </p:spPr>
        <p:txBody>
          <a:bodyPr wrap="none">
            <a:spAutoFit/>
          </a:bodyPr>
          <a:lstStyle/>
          <a:p>
            <a:pPr eaLnBrk="1">
              <a:lnSpc>
                <a:spcPct val="94000"/>
              </a:lnSpc>
              <a:buClr>
                <a:srgbClr val="000000"/>
              </a:buClr>
              <a:buSzPct val="100000"/>
              <a:buFont typeface="Times New Roman" charset="0"/>
              <a:buNone/>
              <a:defRPr/>
            </a:pPr>
            <a:r>
              <a:rPr lang="en-US" sz="2177" dirty="0">
                <a:latin typeface="Trebuchet MS"/>
                <a:ea typeface="ＭＳ Ｐゴシック" charset="0"/>
                <a:cs typeface="Trebuchet MS"/>
              </a:rPr>
              <a:t>Italian contribution:</a:t>
            </a:r>
          </a:p>
          <a:p>
            <a:pPr eaLnBrk="1">
              <a:lnSpc>
                <a:spcPct val="94000"/>
              </a:lnSpc>
              <a:buClr>
                <a:srgbClr val="000000"/>
              </a:buClr>
              <a:buSzPct val="100000"/>
              <a:buFont typeface="Times New Roman" charset="0"/>
              <a:buNone/>
              <a:defRPr/>
            </a:pPr>
            <a:r>
              <a:rPr lang="en-US" altLang="ja-JP" sz="2177" dirty="0">
                <a:solidFill>
                  <a:srgbClr val="000000"/>
                </a:solidFill>
                <a:latin typeface="+mj-lt"/>
                <a:ea typeface="ＭＳ Ｐゴシック"/>
                <a:cs typeface="ＭＳ Ｐゴシック" charset="0"/>
              </a:rPr>
              <a:t>Design and Test of the </a:t>
            </a:r>
            <a:r>
              <a:rPr lang="en-US" altLang="ja-JP" sz="2177" dirty="0" err="1">
                <a:solidFill>
                  <a:srgbClr val="000000"/>
                </a:solidFill>
                <a:latin typeface="+mj-lt"/>
                <a:ea typeface="ＭＳ Ｐゴシック"/>
                <a:cs typeface="ＭＳ Ｐゴシック" charset="0"/>
              </a:rPr>
              <a:t>MuCTPI</a:t>
            </a:r>
            <a:r>
              <a:rPr lang="en-US" altLang="ja-JP" sz="2177" dirty="0">
                <a:solidFill>
                  <a:srgbClr val="000000"/>
                </a:solidFill>
                <a:latin typeface="+mj-lt"/>
                <a:ea typeface="ＭＳ Ｐゴシック"/>
                <a:cs typeface="ＭＳ Ｐゴシック" charset="0"/>
              </a:rPr>
              <a:t> Interface boards and firmware</a:t>
            </a:r>
          </a:p>
          <a:p>
            <a:pPr eaLnBrk="1">
              <a:lnSpc>
                <a:spcPct val="94000"/>
              </a:lnSpc>
              <a:buClr>
                <a:srgbClr val="000000"/>
              </a:buClr>
              <a:buSzPct val="100000"/>
              <a:buFont typeface="Times New Roman" charset="0"/>
              <a:buNone/>
              <a:defRPr/>
            </a:pPr>
            <a:r>
              <a:rPr lang="en-US" sz="2177" dirty="0">
                <a:solidFill>
                  <a:srgbClr val="000000"/>
                </a:solidFill>
                <a:latin typeface="+mj-lt"/>
                <a:ea typeface="ＭＳ Ｐゴシック" charset="0"/>
                <a:cs typeface="Trebuchet MS"/>
              </a:rPr>
              <a:t>Hardware and firmware design and test for the PAD Trigger board</a:t>
            </a:r>
          </a:p>
          <a:p>
            <a:pPr eaLnBrk="1">
              <a:lnSpc>
                <a:spcPct val="94000"/>
              </a:lnSpc>
              <a:buClr>
                <a:srgbClr val="000000"/>
              </a:buClr>
              <a:buSzPct val="100000"/>
              <a:buFont typeface="Times New Roman" charset="0"/>
              <a:buNone/>
              <a:defRPr/>
            </a:pPr>
            <a:r>
              <a:rPr lang="en-US" sz="2177" dirty="0">
                <a:solidFill>
                  <a:srgbClr val="000000"/>
                </a:solidFill>
                <a:latin typeface="+mj-lt"/>
                <a:ea typeface="ＭＳ Ｐゴシック" charset="0"/>
                <a:cs typeface="Trebuchet MS"/>
              </a:rPr>
              <a:t>Dataflow</a:t>
            </a:r>
          </a:p>
          <a:p>
            <a:pPr eaLnBrk="1">
              <a:lnSpc>
                <a:spcPct val="94000"/>
              </a:lnSpc>
              <a:buClr>
                <a:srgbClr val="000000"/>
              </a:buClr>
              <a:buSzPct val="100000"/>
              <a:buFont typeface="Times New Roman" charset="0"/>
              <a:buNone/>
              <a:defRPr/>
            </a:pPr>
            <a:r>
              <a:rPr lang="en-US" sz="2177" dirty="0">
                <a:solidFill>
                  <a:srgbClr val="000000"/>
                </a:solidFill>
                <a:latin typeface="+mj-lt"/>
                <a:ea typeface="ＭＳ Ｐゴシック" charset="0"/>
                <a:cs typeface="Trebuchet MS"/>
              </a:rPr>
              <a:t>FTK</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p:txBody>
          <a:bodyPr/>
          <a:lstStyle/>
          <a:p>
            <a:r>
              <a:rPr lang="it-IT" dirty="0" smtClean="0"/>
              <a:t>Studio di collisioni </a:t>
            </a:r>
            <a:r>
              <a:rPr lang="it-IT" dirty="0" err="1" smtClean="0"/>
              <a:t>pp</a:t>
            </a:r>
            <a:r>
              <a:rPr lang="it-IT" dirty="0" smtClean="0"/>
              <a:t> al </a:t>
            </a:r>
            <a:r>
              <a:rPr lang="it-IT" dirty="0" err="1" smtClean="0"/>
              <a:t>Large</a:t>
            </a:r>
            <a:r>
              <a:rPr lang="it-IT" dirty="0" smtClean="0"/>
              <a:t> </a:t>
            </a:r>
            <a:r>
              <a:rPr lang="it-IT" dirty="0" err="1" smtClean="0"/>
              <a:t>Hadron</a:t>
            </a:r>
            <a:r>
              <a:rPr lang="it-IT" dirty="0" smtClean="0"/>
              <a:t> Collider del CERN (energia c.m. 7 -&gt; 8 -&gt; … -&gt; 14 </a:t>
            </a:r>
            <a:r>
              <a:rPr lang="it-IT" dirty="0" err="1" smtClean="0"/>
              <a:t>TeV</a:t>
            </a:r>
            <a:r>
              <a:rPr lang="it-IT" dirty="0" smtClean="0"/>
              <a:t>)</a:t>
            </a:r>
          </a:p>
          <a:p>
            <a:r>
              <a:rPr lang="it-IT" dirty="0" smtClean="0"/>
              <a:t>Obiettivi principali: </a:t>
            </a:r>
          </a:p>
          <a:p>
            <a:pPr lvl="1"/>
            <a:r>
              <a:rPr lang="it-IT" dirty="0" smtClean="0"/>
              <a:t>verifica dell’esistenza del bosone di </a:t>
            </a:r>
            <a:r>
              <a:rPr lang="it-IT" dirty="0" err="1" smtClean="0"/>
              <a:t>Higgs</a:t>
            </a:r>
            <a:r>
              <a:rPr lang="it-IT" dirty="0" smtClean="0"/>
              <a:t> previsto dal Modello Standard</a:t>
            </a:r>
          </a:p>
          <a:p>
            <a:pPr lvl="1"/>
            <a:r>
              <a:rPr lang="it-IT" dirty="0"/>
              <a:t>r</a:t>
            </a:r>
            <a:r>
              <a:rPr lang="it-IT" dirty="0" smtClean="0"/>
              <a:t>icerca di fenomeni “</a:t>
            </a:r>
            <a:r>
              <a:rPr lang="it-IT" dirty="0" err="1" smtClean="0"/>
              <a:t>beyond</a:t>
            </a:r>
            <a:r>
              <a:rPr lang="it-IT" dirty="0" smtClean="0"/>
              <a:t> the Standard </a:t>
            </a:r>
            <a:r>
              <a:rPr lang="it-IT" dirty="0" err="1" smtClean="0"/>
              <a:t>Model</a:t>
            </a:r>
            <a:r>
              <a:rPr lang="it-IT" dirty="0" smtClean="0"/>
              <a:t>” (particelle supersimmetriche, deviazioni rispetto alle previsioni del MS, ecc.) </a:t>
            </a:r>
            <a:endParaRPr lang="it-IT" dirty="0"/>
          </a:p>
        </p:txBody>
      </p:sp>
      <p:sp>
        <p:nvSpPr>
          <p:cNvPr id="4" name="Titolo 3"/>
          <p:cNvSpPr>
            <a:spLocks noGrp="1"/>
          </p:cNvSpPr>
          <p:nvPr>
            <p:ph type="title"/>
          </p:nvPr>
        </p:nvSpPr>
        <p:spPr>
          <a:xfrm>
            <a:off x="467544" y="0"/>
            <a:ext cx="8229600" cy="1143000"/>
          </a:xfrm>
        </p:spPr>
        <p:txBody>
          <a:bodyPr>
            <a:noAutofit/>
          </a:bodyPr>
          <a:lstStyle/>
          <a:p>
            <a:r>
              <a:rPr lang="it-IT" sz="2800" dirty="0" smtClean="0"/>
              <a:t>L’esperimento ATLAS a LHC</a:t>
            </a:r>
            <a:br>
              <a:rPr lang="it-IT" sz="2800" dirty="0" smtClean="0"/>
            </a:br>
            <a:r>
              <a:rPr lang="it-IT" sz="2800" dirty="0" smtClean="0"/>
              <a:t>(</a:t>
            </a:r>
            <a:r>
              <a:rPr lang="it-IT" sz="2800" dirty="0" err="1" smtClean="0"/>
              <a:t>Resp</a:t>
            </a:r>
            <a:r>
              <a:rPr lang="it-IT" sz="2800" dirty="0" smtClean="0"/>
              <a:t>. Loc.: A. Di Ciaccio</a:t>
            </a:r>
            <a:r>
              <a:rPr lang="it-IT" sz="2800" dirty="0"/>
              <a:t>)</a:t>
            </a:r>
          </a:p>
        </p:txBody>
      </p:sp>
      <p:sp>
        <p:nvSpPr>
          <p:cNvPr id="7" name="Segnaposto piè di pagina 6"/>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38915" name="Shape 595"/>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HL-LHC approved!</a:t>
            </a:r>
          </a:p>
        </p:txBody>
      </p:sp>
      <p:sp>
        <p:nvSpPr>
          <p:cNvPr id="2" name="TextBox 1"/>
          <p:cNvSpPr txBox="1"/>
          <p:nvPr/>
        </p:nvSpPr>
        <p:spPr>
          <a:xfrm>
            <a:off x="79201" y="1352521"/>
            <a:ext cx="4700160" cy="5761577"/>
          </a:xfrm>
          <a:prstGeom prst="rect">
            <a:avLst/>
          </a:prstGeom>
          <a:noFill/>
        </p:spPr>
        <p:txBody>
          <a:bodyPr>
            <a:spAutoFit/>
          </a:bodyPr>
          <a:lstStyle/>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CERN Council three weeks ago</a:t>
            </a:r>
          </a:p>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approved the HL-LHC project </a:t>
            </a:r>
          </a:p>
          <a:p>
            <a:pPr eaLnBrk="1">
              <a:lnSpc>
                <a:spcPct val="94000"/>
              </a:lnSpc>
              <a:buClr>
                <a:srgbClr val="000000"/>
              </a:buClr>
              <a:buSzPct val="100000"/>
              <a:buFont typeface="Times New Roman" charset="0"/>
              <a:buNone/>
              <a:defRPr/>
            </a:pPr>
            <a:endParaRPr lang="en-US" sz="2177" dirty="0">
              <a:latin typeface="+mj-lt"/>
              <a:ea typeface="ＭＳ Ｐゴシック" charset="0"/>
              <a:cs typeface="ＭＳ Ｐゴシック" charset="0"/>
            </a:endParaRPr>
          </a:p>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Approval is for the accelerator upgrade </a:t>
            </a:r>
          </a:p>
          <a:p>
            <a:pPr marL="984975" lvl="1"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Cost estimate 950 MCHF</a:t>
            </a:r>
          </a:p>
          <a:p>
            <a:pPr marL="984975" lvl="1"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Pileup 140 as standard, with a maximum up to 200</a:t>
            </a:r>
          </a:p>
          <a:p>
            <a:pPr marL="984975" lvl="1"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Does not cover the injector</a:t>
            </a:r>
          </a:p>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		  upgrade (LIU) which is 		     </a:t>
            </a:r>
          </a:p>
          <a:p>
            <a:pPr eaLnBrk="1">
              <a:lnSpc>
                <a:spcPct val="94000"/>
              </a:lnSpc>
              <a:buClr>
                <a:schemeClr val="accent2"/>
              </a:buClr>
              <a:buSzPct val="125000"/>
              <a:buFont typeface="Times New Roman" charset="0"/>
              <a:buNone/>
              <a:defRPr/>
            </a:pPr>
            <a:r>
              <a:rPr lang="en-US" sz="2177" dirty="0">
                <a:latin typeface="+mj-lt"/>
                <a:ea typeface="ＭＳ Ｐゴシック" charset="0"/>
                <a:cs typeface="ＭＳ Ｐゴシック" charset="0"/>
              </a:rPr>
              <a:t>	       already well under way</a:t>
            </a:r>
          </a:p>
          <a:p>
            <a:pPr marL="311045"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Does not cover the experiment upgrades, which have their separate approval process</a:t>
            </a:r>
          </a:p>
        </p:txBody>
      </p:sp>
      <p:pic>
        <p:nvPicPr>
          <p:cNvPr id="389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1121" y="1136521"/>
            <a:ext cx="4286880" cy="56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lgn="just"/>
            <a:r>
              <a:rPr lang="it-IT" dirty="0" smtClean="0"/>
              <a:t>Ricerca di fisica «oltre il Modello Standard»</a:t>
            </a:r>
          </a:p>
          <a:p>
            <a:pPr algn="just"/>
            <a:r>
              <a:rPr lang="it-IT" dirty="0" smtClean="0"/>
              <a:t>Fisica del quark top</a:t>
            </a:r>
          </a:p>
          <a:p>
            <a:pPr algn="just"/>
            <a:r>
              <a:rPr lang="it-IT" dirty="0" smtClean="0"/>
              <a:t>Manutenzione degli RPC di ATLAS in vista del </a:t>
            </a:r>
            <a:r>
              <a:rPr lang="it-IT" dirty="0" err="1" smtClean="0"/>
              <a:t>Run</a:t>
            </a:r>
            <a:r>
              <a:rPr lang="it-IT" dirty="0" smtClean="0"/>
              <a:t> 2 e nei TS del </a:t>
            </a:r>
            <a:r>
              <a:rPr lang="it-IT" dirty="0" err="1" smtClean="0"/>
              <a:t>run</a:t>
            </a:r>
            <a:endParaRPr lang="it-IT" dirty="0" smtClean="0"/>
          </a:p>
          <a:p>
            <a:pPr algn="just"/>
            <a:r>
              <a:rPr lang="it-IT" dirty="0" smtClean="0"/>
              <a:t>Installazione di flussimetri di massa sulle linee di gas degli RPC</a:t>
            </a:r>
            <a:endParaRPr lang="it-IT" dirty="0"/>
          </a:p>
        </p:txBody>
      </p:sp>
      <p:sp>
        <p:nvSpPr>
          <p:cNvPr id="2" name="Titolo 1"/>
          <p:cNvSpPr>
            <a:spLocks noGrp="1"/>
          </p:cNvSpPr>
          <p:nvPr>
            <p:ph type="title"/>
          </p:nvPr>
        </p:nvSpPr>
        <p:spPr/>
        <p:txBody>
          <a:bodyPr>
            <a:normAutofit/>
          </a:bodyPr>
          <a:lstStyle/>
          <a:p>
            <a:r>
              <a:rPr lang="it-IT" sz="3200" dirty="0" smtClean="0"/>
              <a:t>Attività del gruppo ATLAS a Roma </a:t>
            </a:r>
            <a:r>
              <a:rPr lang="it-IT" sz="3200" dirty="0" err="1" smtClean="0"/>
              <a:t>Tor</a:t>
            </a:r>
            <a:r>
              <a:rPr lang="it-IT" sz="3200" dirty="0" smtClean="0"/>
              <a:t> Vergata</a:t>
            </a:r>
            <a:endParaRPr lang="it-IT" sz="3200" dirty="0"/>
          </a:p>
        </p:txBody>
      </p:sp>
      <p:sp>
        <p:nvSpPr>
          <p:cNvPr id="6" name="Segnaposto piè di pagina 5"/>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061349"/>
            <a:ext cx="8229600" cy="4525963"/>
          </a:xfrm>
        </p:spPr>
        <p:txBody>
          <a:bodyPr/>
          <a:lstStyle/>
          <a:p>
            <a:r>
              <a:rPr lang="it-IT" dirty="0" smtClean="0"/>
              <a:t>Sviluppo di RPC con migliore “rate </a:t>
            </a:r>
            <a:r>
              <a:rPr lang="it-IT" dirty="0" err="1" smtClean="0"/>
              <a:t>capability</a:t>
            </a:r>
            <a:r>
              <a:rPr lang="it-IT" dirty="0" smtClean="0"/>
              <a:t>”:</a:t>
            </a:r>
          </a:p>
          <a:p>
            <a:pPr lvl="1" algn="just"/>
            <a:r>
              <a:rPr lang="it-IT" dirty="0" smtClean="0"/>
              <a:t>Realizzazione di elettrodi di lettura di spessore 0.5-0.8 mm e resistività  </a:t>
            </a:r>
          </a:p>
          <a:p>
            <a:pPr lvl="1" algn="just"/>
            <a:r>
              <a:rPr lang="it-IT" dirty="0" smtClean="0"/>
              <a:t>Studio di nuove miscele di gas con componenti “eco”</a:t>
            </a:r>
          </a:p>
          <a:p>
            <a:pPr lvl="1" algn="just"/>
            <a:r>
              <a:rPr lang="it-IT" dirty="0" smtClean="0"/>
              <a:t>Sviluppo di nuova elettronica di lettura basata su transistor BJT in tecnologia </a:t>
            </a:r>
            <a:r>
              <a:rPr lang="it-IT" dirty="0" err="1" smtClean="0"/>
              <a:t>SiGe</a:t>
            </a:r>
            <a:endParaRPr lang="it-IT" dirty="0"/>
          </a:p>
        </p:txBody>
      </p:sp>
      <p:sp>
        <p:nvSpPr>
          <p:cNvPr id="2" name="Titolo 1"/>
          <p:cNvSpPr>
            <a:spLocks noGrp="1"/>
          </p:cNvSpPr>
          <p:nvPr>
            <p:ph type="title"/>
          </p:nvPr>
        </p:nvSpPr>
        <p:spPr/>
        <p:txBody>
          <a:bodyPr>
            <a:normAutofit fontScale="90000"/>
          </a:bodyPr>
          <a:lstStyle/>
          <a:p>
            <a:r>
              <a:rPr lang="it-IT" dirty="0" smtClean="0"/>
              <a:t>Attività in vista della “Fase 2” </a:t>
            </a:r>
            <a:br>
              <a:rPr lang="it-IT" dirty="0" smtClean="0"/>
            </a:br>
            <a:r>
              <a:rPr lang="it-IT" dirty="0" smtClean="0"/>
              <a:t>(HL-LHC, dal 2022)</a:t>
            </a:r>
            <a:endParaRPr lang="it-IT" dirty="0"/>
          </a:p>
        </p:txBody>
      </p:sp>
      <p:graphicFrame>
        <p:nvGraphicFramePr>
          <p:cNvPr id="4" name="Oggetto 3"/>
          <p:cNvGraphicFramePr>
            <a:graphicFrameLocks noChangeAspect="1"/>
          </p:cNvGraphicFramePr>
          <p:nvPr>
            <p:extLst>
              <p:ext uri="{D42A27DB-BD31-4B8C-83A1-F6EECF244321}">
                <p14:modId xmlns:p14="http://schemas.microsoft.com/office/powerpoint/2010/main" val="4165334081"/>
              </p:ext>
            </p:extLst>
          </p:nvPr>
        </p:nvGraphicFramePr>
        <p:xfrm>
          <a:off x="4098206" y="2852936"/>
          <a:ext cx="1464162" cy="432048"/>
        </p:xfrm>
        <a:graphic>
          <a:graphicData uri="http://schemas.openxmlformats.org/presentationml/2006/ole">
            <mc:AlternateContent xmlns:mc="http://schemas.openxmlformats.org/markup-compatibility/2006">
              <mc:Choice xmlns:v="urn:schemas-microsoft-com:vml" Requires="v">
                <p:oleObj spid="_x0000_s29762" name="Equazione" r:id="rId3" imgW="774360" imgH="228600" progId="Equation.3">
                  <p:embed/>
                </p:oleObj>
              </mc:Choice>
              <mc:Fallback>
                <p:oleObj name="Equazione" r:id="rId3" imgW="77436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206" y="2852936"/>
                        <a:ext cx="1464162"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egnaposto piè di pagina 5"/>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467544" y="0"/>
            <a:ext cx="8229600" cy="1143000"/>
          </a:xfrm>
        </p:spPr>
        <p:txBody>
          <a:bodyPr>
            <a:noAutofit/>
          </a:bodyPr>
          <a:lstStyle/>
          <a:p>
            <a:r>
              <a:rPr lang="it-IT" sz="2800" dirty="0" smtClean="0"/>
              <a:t>ATLAS Roma Tor Vergata - Anagrafica 2017</a:t>
            </a:r>
            <a:endParaRPr lang="it-IT" sz="2800" dirty="0"/>
          </a:p>
        </p:txBody>
      </p:sp>
      <p:pic>
        <p:nvPicPr>
          <p:cNvPr id="2" name="Immagine 1"/>
          <p:cNvPicPr>
            <a:picLocks noChangeAspect="1"/>
          </p:cNvPicPr>
          <p:nvPr/>
        </p:nvPicPr>
        <p:blipFill rotWithShape="1">
          <a:blip r:embed="rId2"/>
          <a:srcRect l="20686" t="9700" r="2944" b="9700"/>
          <a:stretch/>
        </p:blipFill>
        <p:spPr>
          <a:xfrm>
            <a:off x="1835696" y="828784"/>
            <a:ext cx="5526781" cy="602921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7544" y="0"/>
            <a:ext cx="7704856" cy="620688"/>
          </a:xfrm>
        </p:spPr>
        <p:txBody>
          <a:bodyPr>
            <a:noAutofit/>
          </a:bodyPr>
          <a:lstStyle/>
          <a:p>
            <a:r>
              <a:rPr lang="it-IT" sz="2800" dirty="0" smtClean="0"/>
              <a:t>ATLAS Roma Tor Vergata - Richieste 2017</a:t>
            </a:r>
            <a:endParaRPr lang="it-IT" sz="2800" dirty="0"/>
          </a:p>
        </p:txBody>
      </p:sp>
      <p:pic>
        <p:nvPicPr>
          <p:cNvPr id="2" name="Immagine 1"/>
          <p:cNvPicPr>
            <a:picLocks noChangeAspect="1"/>
          </p:cNvPicPr>
          <p:nvPr/>
        </p:nvPicPr>
        <p:blipFill rotWithShape="1">
          <a:blip r:embed="rId2"/>
          <a:srcRect l="725" t="20148" r="2076"/>
          <a:stretch/>
        </p:blipFill>
        <p:spPr>
          <a:xfrm>
            <a:off x="312275" y="544920"/>
            <a:ext cx="8496245" cy="63130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lgn="just"/>
            <a:r>
              <a:rPr lang="it-IT" dirty="0" smtClean="0"/>
              <a:t>L’INFN ha deciso nel 2014 di inserire in un’unica sigla (denominata RD_FASE2) le assegnazioni alla voce Apparati relative all’attività R&amp;D di Fase 2 degli esperimenti ATLAS, CMS e ALICE. Queste assegnazioni non comprendono le missioni, che restano a carico delle sigle di esperimento.</a:t>
            </a:r>
          </a:p>
          <a:p>
            <a:pPr algn="just"/>
            <a:r>
              <a:rPr lang="it-IT" dirty="0" smtClean="0"/>
              <a:t>Nel 2017 la sigla RD_FASE2 a Roma Tor Vergata avrà più di 2 FTE </a:t>
            </a:r>
            <a:endParaRPr lang="it-IT" dirty="0"/>
          </a:p>
        </p:txBody>
      </p:sp>
      <p:sp>
        <p:nvSpPr>
          <p:cNvPr id="2" name="Titolo 1"/>
          <p:cNvSpPr>
            <a:spLocks noGrp="1"/>
          </p:cNvSpPr>
          <p:nvPr>
            <p:ph type="title"/>
          </p:nvPr>
        </p:nvSpPr>
        <p:spPr/>
        <p:txBody>
          <a:bodyPr/>
          <a:lstStyle/>
          <a:p>
            <a:r>
              <a:rPr lang="it-IT" dirty="0" err="1" smtClean="0"/>
              <a:t>R&amp;D</a:t>
            </a:r>
            <a:r>
              <a:rPr lang="it-IT" dirty="0" smtClean="0"/>
              <a:t> per LHC Fase 2</a:t>
            </a:r>
            <a:endParaRPr lang="it-IT" dirty="0"/>
          </a:p>
        </p:txBody>
      </p:sp>
      <p:sp>
        <p:nvSpPr>
          <p:cNvPr id="5" name="Segnaposto piè di pagina 4"/>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RD_FASE2 Roma </a:t>
            </a:r>
            <a:r>
              <a:rPr lang="it-IT" sz="2800" dirty="0" err="1" smtClean="0"/>
              <a:t>Tor</a:t>
            </a:r>
            <a:r>
              <a:rPr lang="it-IT" sz="2800" dirty="0" smtClean="0"/>
              <a:t> Vergata</a:t>
            </a:r>
            <a:br>
              <a:rPr lang="it-IT" sz="2800" dirty="0" smtClean="0"/>
            </a:br>
            <a:r>
              <a:rPr lang="it-IT" sz="2800" dirty="0" smtClean="0"/>
              <a:t>(</a:t>
            </a:r>
            <a:r>
              <a:rPr lang="it-IT" sz="2800" dirty="0" err="1" smtClean="0"/>
              <a:t>Resp</a:t>
            </a:r>
            <a:r>
              <a:rPr lang="it-IT" sz="2800" dirty="0" smtClean="0"/>
              <a:t>. Loc. A. Di </a:t>
            </a:r>
            <a:r>
              <a:rPr lang="it-IT" sz="2800" dirty="0" err="1" smtClean="0"/>
              <a:t>Ciaccio</a:t>
            </a:r>
            <a:r>
              <a:rPr lang="it-IT" sz="2800" dirty="0" smtClean="0"/>
              <a:t>, P. Camarri)</a:t>
            </a:r>
            <a:br>
              <a:rPr lang="it-IT" sz="2800" dirty="0" smtClean="0"/>
            </a:br>
            <a:r>
              <a:rPr lang="it-IT" sz="2800" dirty="0" smtClean="0"/>
              <a:t>Anagrafica 2017</a:t>
            </a:r>
            <a:endParaRPr lang="it-IT" sz="2800" dirty="0"/>
          </a:p>
        </p:txBody>
      </p:sp>
      <p:pic>
        <p:nvPicPr>
          <p:cNvPr id="3" name="Immagine 2"/>
          <p:cNvPicPr>
            <a:picLocks noChangeAspect="1"/>
          </p:cNvPicPr>
          <p:nvPr/>
        </p:nvPicPr>
        <p:blipFill rotWithShape="1">
          <a:blip r:embed="rId2"/>
          <a:srcRect l="18275" t="8954" r="2076" b="32090"/>
          <a:stretch/>
        </p:blipFill>
        <p:spPr>
          <a:xfrm>
            <a:off x="539552" y="1484784"/>
            <a:ext cx="7851607" cy="52565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7643192" cy="648072"/>
          </a:xfrm>
        </p:spPr>
        <p:txBody>
          <a:bodyPr>
            <a:normAutofit/>
          </a:bodyPr>
          <a:lstStyle/>
          <a:p>
            <a:r>
              <a:rPr lang="it-IT" sz="2400" dirty="0" smtClean="0"/>
              <a:t>RD_FASE2 Roma Tor Vergata- Richieste 2017</a:t>
            </a:r>
            <a:endParaRPr lang="it-IT" sz="2400" dirty="0"/>
          </a:p>
        </p:txBody>
      </p:sp>
      <p:pic>
        <p:nvPicPr>
          <p:cNvPr id="3" name="Immagine 2"/>
          <p:cNvPicPr>
            <a:picLocks noChangeAspect="1"/>
          </p:cNvPicPr>
          <p:nvPr/>
        </p:nvPicPr>
        <p:blipFill rotWithShape="1">
          <a:blip r:embed="rId2"/>
          <a:srcRect l="725" t="29104" r="2076" b="4476"/>
          <a:stretch/>
        </p:blipFill>
        <p:spPr>
          <a:xfrm>
            <a:off x="0" y="908720"/>
            <a:ext cx="9144000" cy="5651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p:cNvSpPr>
          <p:nvPr/>
        </p:nvSpPr>
        <p:spPr bwMode="auto">
          <a:xfrm>
            <a:off x="467544" y="0"/>
            <a:ext cx="8064896" cy="554286"/>
          </a:xfrm>
          <a:prstGeom prst="rect">
            <a:avLst/>
          </a:prstGeom>
          <a:noFill/>
          <a:ln w="12700">
            <a:noFill/>
            <a:miter lim="800000"/>
            <a:headEnd/>
            <a:tailEnd/>
          </a:ln>
        </p:spPr>
        <p:txBody>
          <a:bodyPr lIns="0" tIns="0" rIns="0" bIns="0"/>
          <a:lstStyle/>
          <a:p>
            <a:pPr algn="ctr"/>
            <a:r>
              <a:rPr lang="it-IT" altLang="it-IT" sz="2400" dirty="0" smtClean="0">
                <a:solidFill>
                  <a:srgbClr val="C00000"/>
                </a:solidFill>
                <a:ea typeface="MS PGothic" pitchFamily="34" charset="-128"/>
              </a:rPr>
              <a:t>L’esperimento</a:t>
            </a:r>
            <a:r>
              <a:rPr lang="it-IT" altLang="it-IT" sz="2400" b="1" dirty="0" smtClean="0">
                <a:solidFill>
                  <a:srgbClr val="C00000"/>
                </a:solidFill>
                <a:ea typeface="MS PGothic" pitchFamily="34" charset="-128"/>
              </a:rPr>
              <a:t> </a:t>
            </a:r>
            <a:r>
              <a:rPr lang="it-IT" altLang="it-IT" sz="2400" b="1" dirty="0" err="1">
                <a:solidFill>
                  <a:srgbClr val="C00000"/>
                </a:solidFill>
                <a:ea typeface="MS PGothic" pitchFamily="34" charset="-128"/>
              </a:rPr>
              <a:t>LHCb</a:t>
            </a:r>
            <a:r>
              <a:rPr lang="it-IT" altLang="it-IT" sz="2400" b="1" dirty="0">
                <a:solidFill>
                  <a:srgbClr val="C00000"/>
                </a:solidFill>
                <a:ea typeface="MS PGothic" pitchFamily="34" charset="-128"/>
              </a:rPr>
              <a:t> </a:t>
            </a:r>
            <a:r>
              <a:rPr lang="it-IT" altLang="it-IT" sz="2400" dirty="0">
                <a:solidFill>
                  <a:srgbClr val="C00000"/>
                </a:solidFill>
                <a:ea typeface="MS PGothic" pitchFamily="34" charset="-128"/>
              </a:rPr>
              <a:t>a </a:t>
            </a:r>
            <a:r>
              <a:rPr lang="it-IT" altLang="it-IT" sz="2400" dirty="0" smtClean="0">
                <a:solidFill>
                  <a:srgbClr val="C00000"/>
                </a:solidFill>
                <a:ea typeface="MS PGothic" pitchFamily="34" charset="-128"/>
              </a:rPr>
              <a:t>LHC (</a:t>
            </a:r>
            <a:r>
              <a:rPr lang="it-IT" altLang="it-IT" sz="2400" dirty="0" err="1" smtClean="0">
                <a:solidFill>
                  <a:srgbClr val="C00000"/>
                </a:solidFill>
                <a:ea typeface="MS PGothic" pitchFamily="34" charset="-128"/>
              </a:rPr>
              <a:t>Resp</a:t>
            </a:r>
            <a:r>
              <a:rPr lang="it-IT" altLang="it-IT" sz="2400" dirty="0" smtClean="0">
                <a:solidFill>
                  <a:srgbClr val="C00000"/>
                </a:solidFill>
                <a:ea typeface="MS PGothic" pitchFamily="34" charset="-128"/>
              </a:rPr>
              <a:t>. Loc.: E. </a:t>
            </a:r>
            <a:r>
              <a:rPr lang="it-IT" altLang="it-IT" sz="2400" dirty="0" err="1" smtClean="0">
                <a:solidFill>
                  <a:srgbClr val="C00000"/>
                </a:solidFill>
                <a:ea typeface="MS PGothic" pitchFamily="34" charset="-128"/>
              </a:rPr>
              <a:t>Santovetti</a:t>
            </a:r>
            <a:r>
              <a:rPr lang="it-IT" altLang="it-IT" sz="2400" dirty="0" smtClean="0">
                <a:solidFill>
                  <a:srgbClr val="C00000"/>
                </a:solidFill>
                <a:ea typeface="MS PGothic" pitchFamily="34" charset="-128"/>
              </a:rPr>
              <a:t>)  </a:t>
            </a:r>
          </a:p>
          <a:p>
            <a:pPr algn="l"/>
            <a:endParaRPr lang="it-IT" altLang="it-IT" sz="2800" dirty="0">
              <a:solidFill>
                <a:srgbClr val="C00000"/>
              </a:solidFill>
              <a:ea typeface="MS PGothic" pitchFamily="34" charset="-128"/>
            </a:endParaRPr>
          </a:p>
        </p:txBody>
      </p:sp>
      <p:pic>
        <p:nvPicPr>
          <p:cNvPr id="14339" name="Immagine 1"/>
          <p:cNvPicPr>
            <a:picLocks noChangeAspect="1"/>
          </p:cNvPicPr>
          <p:nvPr/>
        </p:nvPicPr>
        <p:blipFill>
          <a:blip r:embed="rId3" cstate="print"/>
          <a:srcRect/>
          <a:stretch>
            <a:fillRect/>
          </a:stretch>
        </p:blipFill>
        <p:spPr bwMode="auto">
          <a:xfrm>
            <a:off x="1357313" y="2437805"/>
            <a:ext cx="6429375" cy="4281785"/>
          </a:xfrm>
          <a:prstGeom prst="rect">
            <a:avLst/>
          </a:prstGeom>
          <a:noFill/>
          <a:ln w="9525">
            <a:noFill/>
            <a:miter lim="800000"/>
            <a:headEnd/>
            <a:tailEnd/>
          </a:ln>
        </p:spPr>
      </p:pic>
      <p:sp>
        <p:nvSpPr>
          <p:cNvPr id="14340" name="CasellaDiTesto 2"/>
          <p:cNvSpPr txBox="1">
            <a:spLocks noChangeArrowheads="1"/>
          </p:cNvSpPr>
          <p:nvPr/>
        </p:nvSpPr>
        <p:spPr bwMode="auto">
          <a:xfrm>
            <a:off x="267891" y="694283"/>
            <a:ext cx="8608219" cy="1542247"/>
          </a:xfrm>
          <a:prstGeom prst="rect">
            <a:avLst/>
          </a:prstGeom>
          <a:noFill/>
          <a:ln w="9525">
            <a:noFill/>
            <a:miter lim="800000"/>
            <a:headEnd/>
            <a:tailEnd/>
          </a:ln>
        </p:spPr>
        <p:txBody>
          <a:bodyPr lIns="64291" tIns="32146" rIns="64291" bIns="32146">
            <a:spAutoFit/>
          </a:bodyPr>
          <a:lstStyle/>
          <a:p>
            <a:pPr algn="l"/>
            <a:r>
              <a:rPr lang="it-IT" altLang="it-IT" sz="1600" dirty="0">
                <a:solidFill>
                  <a:srgbClr val="0070C0"/>
                </a:solidFill>
              </a:rPr>
              <a:t>L’esperimento </a:t>
            </a:r>
            <a:r>
              <a:rPr lang="it-IT" altLang="it-IT" sz="1600" dirty="0" err="1">
                <a:solidFill>
                  <a:srgbClr val="0070C0"/>
                </a:solidFill>
              </a:rPr>
              <a:t>LHCb</a:t>
            </a:r>
            <a:r>
              <a:rPr lang="it-IT" altLang="it-IT" sz="1600" dirty="0">
                <a:solidFill>
                  <a:srgbClr val="0070C0"/>
                </a:solidFill>
              </a:rPr>
              <a:t> è un complesso rivelatore di particelle (con uno spettrometro) in grado di rivelare le </a:t>
            </a:r>
            <a:r>
              <a:rPr lang="it-IT" altLang="it-IT" sz="1600" b="1" dirty="0">
                <a:solidFill>
                  <a:srgbClr val="0070C0"/>
                </a:solidFill>
              </a:rPr>
              <a:t>interazioni fondamentali </a:t>
            </a:r>
            <a:r>
              <a:rPr lang="it-IT" altLang="it-IT" sz="1600" dirty="0">
                <a:solidFill>
                  <a:srgbClr val="0070C0"/>
                </a:solidFill>
              </a:rPr>
              <a:t>scaturite dall’interazione protone-protone all’acceleratore </a:t>
            </a:r>
            <a:r>
              <a:rPr lang="it-IT" altLang="it-IT" sz="1600" b="1" dirty="0">
                <a:solidFill>
                  <a:srgbClr val="0070C0"/>
                </a:solidFill>
              </a:rPr>
              <a:t>LHC</a:t>
            </a:r>
            <a:r>
              <a:rPr lang="it-IT" altLang="it-IT" sz="1600" dirty="0">
                <a:solidFill>
                  <a:srgbClr val="0070C0"/>
                </a:solidFill>
              </a:rPr>
              <a:t>.</a:t>
            </a:r>
          </a:p>
          <a:p>
            <a:pPr algn="l"/>
            <a:r>
              <a:rPr lang="it-IT" altLang="it-IT" sz="1600" dirty="0">
                <a:solidFill>
                  <a:srgbClr val="0070C0"/>
                </a:solidFill>
              </a:rPr>
              <a:t>Scopo dell’esperimento è la verifica del </a:t>
            </a:r>
            <a:r>
              <a:rPr lang="it-IT" altLang="it-IT" sz="1600" b="1" dirty="0">
                <a:solidFill>
                  <a:srgbClr val="0070C0"/>
                </a:solidFill>
              </a:rPr>
              <a:t>modello standard </a:t>
            </a:r>
            <a:r>
              <a:rPr lang="it-IT" altLang="it-IT" sz="1600" dirty="0">
                <a:solidFill>
                  <a:srgbClr val="0070C0"/>
                </a:solidFill>
              </a:rPr>
              <a:t>delle interazioni fondamentali, attraverso molte misure nel settore della </a:t>
            </a:r>
            <a:r>
              <a:rPr lang="it-IT" altLang="it-IT" sz="1600" b="1" dirty="0">
                <a:solidFill>
                  <a:srgbClr val="0070C0"/>
                </a:solidFill>
              </a:rPr>
              <a:t>fisica del </a:t>
            </a:r>
            <a:r>
              <a:rPr lang="it-IT" altLang="it-IT" sz="1600" b="1" i="1" dirty="0" err="1">
                <a:solidFill>
                  <a:srgbClr val="0070C0"/>
                </a:solidFill>
              </a:rPr>
              <a:t>flavour</a:t>
            </a:r>
            <a:r>
              <a:rPr lang="it-IT" altLang="it-IT" sz="1600" b="1" i="1" dirty="0">
                <a:solidFill>
                  <a:srgbClr val="0070C0"/>
                </a:solidFill>
              </a:rPr>
              <a:t> </a:t>
            </a:r>
            <a:r>
              <a:rPr lang="it-IT" altLang="it-IT" sz="1600" dirty="0">
                <a:solidFill>
                  <a:srgbClr val="0070C0"/>
                </a:solidFill>
              </a:rPr>
              <a:t>(violazione della simmetria CP, decadimenti rari </a:t>
            </a:r>
            <a:r>
              <a:rPr lang="it-IT" altLang="it-IT" sz="1600" dirty="0" err="1">
                <a:solidFill>
                  <a:srgbClr val="0070C0"/>
                </a:solidFill>
              </a:rPr>
              <a:t>etc…</a:t>
            </a:r>
            <a:r>
              <a:rPr lang="it-IT" altLang="it-IT" sz="1600" dirty="0">
                <a:solidFill>
                  <a:srgbClr val="0070C0"/>
                </a:solidFill>
              </a:rPr>
              <a:t>).</a:t>
            </a:r>
            <a:endParaRPr lang="it-IT" altLang="it-IT" sz="1600" i="1" dirty="0">
              <a:solidFill>
                <a:srgbClr val="0070C0"/>
              </a:solidFill>
            </a:endParaRPr>
          </a:p>
        </p:txBody>
      </p:sp>
      <p:sp>
        <p:nvSpPr>
          <p:cNvPr id="14341" name="CasellaDiTesto 1"/>
          <p:cNvSpPr txBox="1">
            <a:spLocks noChangeArrowheads="1"/>
          </p:cNvSpPr>
          <p:nvPr/>
        </p:nvSpPr>
        <p:spPr bwMode="auto">
          <a:xfrm>
            <a:off x="73670" y="2568402"/>
            <a:ext cx="1146142" cy="218808"/>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Rivelatore di muoni</a:t>
            </a:r>
          </a:p>
        </p:txBody>
      </p:sp>
      <p:sp>
        <p:nvSpPr>
          <p:cNvPr id="14342" name="CasellaDiTesto 10"/>
          <p:cNvSpPr txBox="1">
            <a:spLocks noChangeArrowheads="1"/>
          </p:cNvSpPr>
          <p:nvPr/>
        </p:nvSpPr>
        <p:spPr bwMode="auto">
          <a:xfrm>
            <a:off x="7923982" y="3093021"/>
            <a:ext cx="1057977" cy="218808"/>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Magnete dipolare</a:t>
            </a:r>
          </a:p>
        </p:txBody>
      </p:sp>
      <p:cxnSp>
        <p:nvCxnSpPr>
          <p:cNvPr id="12" name="Connettore 2 11"/>
          <p:cNvCxnSpPr>
            <a:stCxn id="14342" idx="2"/>
          </p:cNvCxnSpPr>
          <p:nvPr/>
        </p:nvCxnSpPr>
        <p:spPr bwMode="auto">
          <a:xfrm flipH="1">
            <a:off x="5756301" y="3311829"/>
            <a:ext cx="2696670" cy="724390"/>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44" name="CasellaDiTesto 13"/>
          <p:cNvSpPr txBox="1">
            <a:spLocks noChangeArrowheads="1"/>
          </p:cNvSpPr>
          <p:nvPr/>
        </p:nvSpPr>
        <p:spPr bwMode="auto">
          <a:xfrm>
            <a:off x="7832453" y="4036219"/>
            <a:ext cx="1267970" cy="372696"/>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Regione d’interazione</a:t>
            </a:r>
          </a:p>
          <a:p>
            <a:r>
              <a:rPr lang="it-IT" altLang="it-IT" sz="1000" dirty="0"/>
              <a:t>e rivelatore di vertice</a:t>
            </a:r>
          </a:p>
        </p:txBody>
      </p:sp>
      <p:cxnSp>
        <p:nvCxnSpPr>
          <p:cNvPr id="15" name="Connettore 2 14"/>
          <p:cNvCxnSpPr>
            <a:stCxn id="14344" idx="2"/>
          </p:cNvCxnSpPr>
          <p:nvPr/>
        </p:nvCxnSpPr>
        <p:spPr bwMode="auto">
          <a:xfrm flipH="1">
            <a:off x="6799957" y="4408915"/>
            <a:ext cx="1666481" cy="235640"/>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46" name="CasellaDiTesto 17"/>
          <p:cNvSpPr txBox="1">
            <a:spLocks noChangeArrowheads="1"/>
          </p:cNvSpPr>
          <p:nvPr/>
        </p:nvSpPr>
        <p:spPr bwMode="auto">
          <a:xfrm>
            <a:off x="4519539" y="2112988"/>
            <a:ext cx="3502556" cy="218808"/>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Il rivelatore </a:t>
            </a:r>
            <a:r>
              <a:rPr lang="it-IT" altLang="it-IT" sz="1000" dirty="0" err="1"/>
              <a:t>LHCb</a:t>
            </a:r>
            <a:r>
              <a:rPr lang="it-IT" altLang="it-IT" sz="1000" dirty="0"/>
              <a:t> si trova in una sala sotterranea 90 m sottoterra</a:t>
            </a:r>
          </a:p>
        </p:txBody>
      </p:sp>
      <p:cxnSp>
        <p:nvCxnSpPr>
          <p:cNvPr id="19" name="Connettore 2 18"/>
          <p:cNvCxnSpPr>
            <a:stCxn id="14346" idx="2"/>
          </p:cNvCxnSpPr>
          <p:nvPr/>
        </p:nvCxnSpPr>
        <p:spPr bwMode="auto">
          <a:xfrm flipH="1">
            <a:off x="4825381" y="2331796"/>
            <a:ext cx="1445436" cy="811454"/>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48" name="CasellaDiTesto 20"/>
          <p:cNvSpPr txBox="1">
            <a:spLocks noChangeArrowheads="1"/>
          </p:cNvSpPr>
          <p:nvPr/>
        </p:nvSpPr>
        <p:spPr bwMode="auto">
          <a:xfrm>
            <a:off x="300261" y="3631035"/>
            <a:ext cx="713331" cy="218808"/>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Calorimetri</a:t>
            </a:r>
          </a:p>
        </p:txBody>
      </p:sp>
      <p:cxnSp>
        <p:nvCxnSpPr>
          <p:cNvPr id="22" name="Connettore 2 21"/>
          <p:cNvCxnSpPr>
            <a:stCxn id="14348" idx="3"/>
          </p:cNvCxnSpPr>
          <p:nvPr/>
        </p:nvCxnSpPr>
        <p:spPr bwMode="auto">
          <a:xfrm>
            <a:off x="1013592" y="3740439"/>
            <a:ext cx="2697810" cy="455398"/>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50" name="CasellaDiTesto 24"/>
          <p:cNvSpPr txBox="1">
            <a:spLocks noChangeArrowheads="1"/>
          </p:cNvSpPr>
          <p:nvPr/>
        </p:nvSpPr>
        <p:spPr bwMode="auto">
          <a:xfrm>
            <a:off x="59159" y="5288608"/>
            <a:ext cx="1222251" cy="372696"/>
          </a:xfrm>
          <a:prstGeom prst="rect">
            <a:avLst/>
          </a:prstGeom>
          <a:noFill/>
          <a:ln w="9525">
            <a:solidFill>
              <a:schemeClr val="accent1"/>
            </a:solidFill>
            <a:miter lim="800000"/>
            <a:headEnd/>
            <a:tailEnd/>
          </a:ln>
        </p:spPr>
        <p:txBody>
          <a:bodyPr lIns="64291" tIns="32146" rIns="64291" bIns="32146">
            <a:spAutoFit/>
          </a:bodyPr>
          <a:lstStyle/>
          <a:p>
            <a:r>
              <a:rPr lang="it-IT" altLang="it-IT" sz="1000" dirty="0"/>
              <a:t>In evidenza </a:t>
            </a:r>
            <a:r>
              <a:rPr lang="it-IT" altLang="it-IT" sz="1000" dirty="0" smtClean="0"/>
              <a:t>un </a:t>
            </a:r>
            <a:r>
              <a:rPr lang="it-IT" altLang="it-IT" sz="1000" dirty="0"/>
              <a:t>evento ricostruito</a:t>
            </a:r>
          </a:p>
        </p:txBody>
      </p:sp>
      <p:sp>
        <p:nvSpPr>
          <p:cNvPr id="14351" name="CasellaDiTesto 25"/>
          <p:cNvSpPr txBox="1">
            <a:spLocks noChangeArrowheads="1"/>
          </p:cNvSpPr>
          <p:nvPr/>
        </p:nvSpPr>
        <p:spPr bwMode="auto">
          <a:xfrm>
            <a:off x="7965282" y="5237262"/>
            <a:ext cx="902485" cy="218808"/>
          </a:xfrm>
          <a:prstGeom prst="rect">
            <a:avLst/>
          </a:prstGeom>
          <a:noFill/>
          <a:ln w="9525">
            <a:solidFill>
              <a:schemeClr val="accent1"/>
            </a:solidFill>
            <a:miter lim="800000"/>
            <a:headEnd/>
            <a:tailEnd/>
          </a:ln>
        </p:spPr>
        <p:txBody>
          <a:bodyPr wrap="none" lIns="64291" tIns="32146" rIns="64291" bIns="32146">
            <a:spAutoFit/>
          </a:bodyPr>
          <a:lstStyle/>
          <a:p>
            <a:r>
              <a:rPr lang="it-IT" altLang="it-IT" sz="1000" dirty="0"/>
              <a:t>Rivelatori RICH</a:t>
            </a:r>
          </a:p>
        </p:txBody>
      </p:sp>
      <p:cxnSp>
        <p:nvCxnSpPr>
          <p:cNvPr id="27" name="Connettore 2 26"/>
          <p:cNvCxnSpPr>
            <a:stCxn id="14351" idx="1"/>
          </p:cNvCxnSpPr>
          <p:nvPr/>
        </p:nvCxnSpPr>
        <p:spPr bwMode="auto">
          <a:xfrm flipH="1" flipV="1">
            <a:off x="6388076" y="4896819"/>
            <a:ext cx="1577206" cy="449847"/>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Connettore 2 29"/>
          <p:cNvCxnSpPr>
            <a:stCxn id="14351" idx="1"/>
          </p:cNvCxnSpPr>
          <p:nvPr/>
        </p:nvCxnSpPr>
        <p:spPr bwMode="auto">
          <a:xfrm flipH="1" flipV="1">
            <a:off x="4420195" y="5121177"/>
            <a:ext cx="3545087" cy="225489"/>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Connettore 2 32"/>
          <p:cNvCxnSpPr>
            <a:stCxn id="14341" idx="2"/>
          </p:cNvCxnSpPr>
          <p:nvPr/>
        </p:nvCxnSpPr>
        <p:spPr bwMode="auto">
          <a:xfrm>
            <a:off x="646741" y="2787210"/>
            <a:ext cx="2277732" cy="1046975"/>
          </a:xfrm>
          <a:prstGeom prst="straightConnector1">
            <a:avLst/>
          </a:prstGeom>
          <a:blipFill dpi="0" rotWithShape="0">
            <a:blip r:embed="rId4" cstate="print"/>
            <a:srcRect/>
            <a:tile tx="0" ty="0" sx="100000" sy="100000" flip="none" algn="tl"/>
          </a:blipFill>
          <a:ln w="127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p:cNvSpPr>
          <p:nvPr/>
        </p:nvSpPr>
        <p:spPr bwMode="auto">
          <a:xfrm>
            <a:off x="2040434" y="205383"/>
            <a:ext cx="5063133" cy="383977"/>
          </a:xfrm>
          <a:prstGeom prst="rect">
            <a:avLst/>
          </a:prstGeom>
          <a:noFill/>
          <a:ln w="12700">
            <a:noFill/>
            <a:miter lim="800000"/>
            <a:headEnd/>
            <a:tailEnd/>
          </a:ln>
        </p:spPr>
        <p:txBody>
          <a:bodyPr lIns="0" tIns="0" rIns="0" bIns="0"/>
          <a:lstStyle/>
          <a:p>
            <a:pPr algn="l"/>
            <a:r>
              <a:rPr lang="it-IT" altLang="it-IT" sz="2400" dirty="0">
                <a:solidFill>
                  <a:srgbClr val="C00000"/>
                </a:solidFill>
                <a:ea typeface="MS PGothic" pitchFamily="34" charset="-128"/>
              </a:rPr>
              <a:t>Il gruppo</a:t>
            </a:r>
            <a:r>
              <a:rPr lang="it-IT" altLang="it-IT" sz="2400" b="1" dirty="0">
                <a:solidFill>
                  <a:srgbClr val="C00000"/>
                </a:solidFill>
                <a:ea typeface="MS PGothic" pitchFamily="34" charset="-128"/>
              </a:rPr>
              <a:t> </a:t>
            </a:r>
            <a:r>
              <a:rPr lang="it-IT" altLang="it-IT" sz="2400" b="1" dirty="0" err="1">
                <a:solidFill>
                  <a:srgbClr val="C00000"/>
                </a:solidFill>
                <a:ea typeface="MS PGothic" pitchFamily="34" charset="-128"/>
              </a:rPr>
              <a:t>LHCb</a:t>
            </a:r>
            <a:r>
              <a:rPr lang="it-IT" altLang="it-IT" sz="2400" b="1" dirty="0">
                <a:solidFill>
                  <a:srgbClr val="C00000"/>
                </a:solidFill>
                <a:ea typeface="MS PGothic" pitchFamily="34" charset="-128"/>
              </a:rPr>
              <a:t> </a:t>
            </a:r>
            <a:r>
              <a:rPr lang="it-IT" altLang="it-IT" sz="2400" dirty="0">
                <a:solidFill>
                  <a:srgbClr val="C00000"/>
                </a:solidFill>
                <a:ea typeface="MS PGothic" pitchFamily="34" charset="-128"/>
              </a:rPr>
              <a:t>e le sue attività</a:t>
            </a:r>
          </a:p>
        </p:txBody>
      </p:sp>
      <p:sp>
        <p:nvSpPr>
          <p:cNvPr id="2" name="Rectangle 2"/>
          <p:cNvSpPr>
            <a:spLocks/>
          </p:cNvSpPr>
          <p:nvPr/>
        </p:nvSpPr>
        <p:spPr bwMode="auto">
          <a:xfrm>
            <a:off x="472158" y="829345"/>
            <a:ext cx="8251031" cy="53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spcAft>
                <a:spcPts val="844"/>
              </a:spcAft>
              <a:defRPr/>
            </a:pPr>
            <a:r>
              <a:rPr lang="it-IT" altLang="it-IT" sz="1700" dirty="0" smtClean="0">
                <a:solidFill>
                  <a:schemeClr val="tx1"/>
                </a:solidFill>
                <a:ea typeface="MS PGothic" pitchFamily="34" charset="-128"/>
              </a:rPr>
              <a:t>L’esperimento </a:t>
            </a:r>
            <a:r>
              <a:rPr lang="it-IT" altLang="it-IT" sz="1700" dirty="0" err="1" smtClean="0">
                <a:solidFill>
                  <a:schemeClr val="tx1"/>
                </a:solidFill>
                <a:ea typeface="MS PGothic" pitchFamily="34" charset="-128"/>
              </a:rPr>
              <a:t>LHCb</a:t>
            </a:r>
            <a:r>
              <a:rPr lang="it-IT" altLang="it-IT" sz="1700" dirty="0" smtClean="0">
                <a:solidFill>
                  <a:schemeClr val="tx1"/>
                </a:solidFill>
                <a:ea typeface="MS PGothic" pitchFamily="34" charset="-128"/>
              </a:rPr>
              <a:t> si occupa della </a:t>
            </a:r>
            <a:r>
              <a:rPr lang="it-IT" altLang="it-IT" sz="1700" b="1" dirty="0" smtClean="0">
                <a:solidFill>
                  <a:schemeClr val="tx1"/>
                </a:solidFill>
                <a:ea typeface="MS PGothic" pitchFamily="34" charset="-128"/>
              </a:rPr>
              <a:t>fisica del </a:t>
            </a:r>
            <a:r>
              <a:rPr lang="it-IT" altLang="it-IT" sz="1700" b="1" dirty="0" err="1" smtClean="0">
                <a:solidFill>
                  <a:schemeClr val="tx1"/>
                </a:solidFill>
                <a:ea typeface="MS PGothic" pitchFamily="34" charset="-128"/>
              </a:rPr>
              <a:t>flavour</a:t>
            </a:r>
            <a:r>
              <a:rPr lang="it-IT" altLang="it-IT" sz="1700" dirty="0" smtClean="0">
                <a:solidFill>
                  <a:schemeClr val="tx1"/>
                </a:solidFill>
                <a:ea typeface="MS PGothic" pitchFamily="34" charset="-128"/>
              </a:rPr>
              <a:t> ad LHC. In particolare fa misure di </a:t>
            </a:r>
            <a:r>
              <a:rPr lang="it-IT" altLang="it-IT" sz="1700" b="1" dirty="0" smtClean="0">
                <a:solidFill>
                  <a:schemeClr val="tx1"/>
                </a:solidFill>
                <a:ea typeface="MS PGothic" pitchFamily="34" charset="-128"/>
              </a:rPr>
              <a:t>violazione di CP e di decadimenti rari dei quark pesanti b e c</a:t>
            </a:r>
            <a:r>
              <a:rPr lang="it-IT" altLang="it-IT" sz="1700" dirty="0" smtClean="0">
                <a:solidFill>
                  <a:schemeClr val="tx1"/>
                </a:solidFill>
                <a:ea typeface="MS PGothic" pitchFamily="34" charset="-128"/>
              </a:rPr>
              <a:t>.  </a:t>
            </a:r>
          </a:p>
          <a:p>
            <a:pPr eaLnBrk="1" hangingPunct="1">
              <a:spcAft>
                <a:spcPts val="844"/>
              </a:spcAft>
              <a:defRPr/>
            </a:pPr>
            <a:r>
              <a:rPr lang="it-IT" altLang="it-IT" sz="1700" dirty="0" smtClean="0">
                <a:solidFill>
                  <a:schemeClr val="tx1"/>
                </a:solidFill>
                <a:ea typeface="MS PGothic" pitchFamily="34" charset="-128"/>
              </a:rPr>
              <a:t>Ha partecipato alla realizzazione del </a:t>
            </a:r>
            <a:r>
              <a:rPr lang="it-IT" altLang="it-IT" sz="1700" b="1" dirty="0" smtClean="0">
                <a:solidFill>
                  <a:schemeClr val="tx1"/>
                </a:solidFill>
                <a:ea typeface="MS PGothic" pitchFamily="34" charset="-128"/>
              </a:rPr>
              <a:t>rivelatore di muoni</a:t>
            </a:r>
            <a:r>
              <a:rPr lang="it-IT" altLang="it-IT" sz="1700" dirty="0" smtClean="0">
                <a:solidFill>
                  <a:schemeClr val="tx1"/>
                </a:solidFill>
                <a:ea typeface="MS PGothic" pitchFamily="34" charset="-128"/>
              </a:rPr>
              <a:t> dell’esperimento e attualmente è coinvolto nelle seguenti attività:</a:t>
            </a:r>
          </a:p>
          <a:p>
            <a:pPr marL="241093" indent="-241093" eaLnBrk="1" hangingPunct="1">
              <a:spcAft>
                <a:spcPts val="844"/>
              </a:spcAft>
              <a:buFont typeface="Wingdings" panose="05000000000000000000" pitchFamily="2" charset="2"/>
              <a:buChar char="Ø"/>
              <a:defRPr/>
            </a:pPr>
            <a:r>
              <a:rPr lang="it-IT" altLang="it-IT" sz="1700" dirty="0" smtClean="0">
                <a:solidFill>
                  <a:schemeClr val="tx1"/>
                </a:solidFill>
                <a:ea typeface="MS PGothic" pitchFamily="34" charset="-128"/>
              </a:rPr>
              <a:t>Manutenzione dell’attuale sistema e turni di presa dati sull’esperimento;</a:t>
            </a:r>
          </a:p>
          <a:p>
            <a:pPr marL="241093" indent="-241093" eaLnBrk="1" hangingPunct="1">
              <a:spcAft>
                <a:spcPts val="844"/>
              </a:spcAft>
              <a:buFont typeface="Wingdings" panose="05000000000000000000" pitchFamily="2" charset="2"/>
              <a:buChar char="Ø"/>
              <a:defRPr/>
            </a:pPr>
            <a:r>
              <a:rPr lang="it-IT" altLang="it-IT" sz="1700" dirty="0" smtClean="0">
                <a:solidFill>
                  <a:schemeClr val="tx1"/>
                </a:solidFill>
                <a:ea typeface="MS PGothic" pitchFamily="34" charset="-128"/>
              </a:rPr>
              <a:t>Progetto di “</a:t>
            </a:r>
            <a:r>
              <a:rPr lang="it-IT" altLang="it-IT" sz="1700" b="1" dirty="0" smtClean="0">
                <a:solidFill>
                  <a:schemeClr val="tx1"/>
                </a:solidFill>
                <a:ea typeface="MS PGothic" pitchFamily="34" charset="-128"/>
              </a:rPr>
              <a:t>upgrade</a:t>
            </a:r>
            <a:r>
              <a:rPr lang="it-IT" altLang="it-IT" sz="1700" dirty="0" smtClean="0">
                <a:solidFill>
                  <a:schemeClr val="tx1"/>
                </a:solidFill>
                <a:ea typeface="MS PGothic" pitchFamily="34" charset="-128"/>
              </a:rPr>
              <a:t>” per la presa dati ad alta luminosità (2018): attività nel </a:t>
            </a:r>
            <a:r>
              <a:rPr lang="it-IT" altLang="it-IT" sz="1700" b="1" dirty="0" smtClean="0">
                <a:solidFill>
                  <a:schemeClr val="tx1"/>
                </a:solidFill>
                <a:ea typeface="MS PGothic" pitchFamily="34" charset="-128"/>
              </a:rPr>
              <a:t>sistema di acquisizione </a:t>
            </a:r>
            <a:r>
              <a:rPr lang="it-IT" altLang="it-IT" sz="1700" dirty="0" smtClean="0">
                <a:solidFill>
                  <a:schemeClr val="tx1"/>
                </a:solidFill>
                <a:ea typeface="MS PGothic" pitchFamily="34" charset="-128"/>
              </a:rPr>
              <a:t>del rivelatore di muoni;</a:t>
            </a:r>
          </a:p>
          <a:p>
            <a:pPr marL="763461" lvl="1" indent="-241093" eaLnBrk="1" hangingPunct="1">
              <a:spcAft>
                <a:spcPts val="844"/>
              </a:spcAft>
              <a:buFont typeface="Courier New" panose="02070309020205020404" pitchFamily="49" charset="0"/>
              <a:buChar char="o"/>
              <a:defRPr/>
            </a:pPr>
            <a:r>
              <a:rPr lang="it-IT" altLang="it-IT" sz="1700" dirty="0" smtClean="0">
                <a:solidFill>
                  <a:srgbClr val="0020C0"/>
                </a:solidFill>
                <a:ea typeface="MS PGothic" pitchFamily="34" charset="-128"/>
              </a:rPr>
              <a:t>Progettazione e implementazione del firmware di </a:t>
            </a:r>
            <a:r>
              <a:rPr lang="it-IT" altLang="it-IT" sz="1700" dirty="0" err="1" smtClean="0">
                <a:solidFill>
                  <a:srgbClr val="0020C0"/>
                </a:solidFill>
                <a:ea typeface="MS PGothic" pitchFamily="34" charset="-128"/>
              </a:rPr>
              <a:t>readout</a:t>
            </a:r>
            <a:r>
              <a:rPr lang="it-IT" altLang="it-IT" sz="1700" dirty="0" smtClean="0">
                <a:solidFill>
                  <a:srgbClr val="0020C0"/>
                </a:solidFill>
                <a:ea typeface="MS PGothic" pitchFamily="34" charset="-128"/>
              </a:rPr>
              <a:t> delle schede di </a:t>
            </a:r>
            <a:r>
              <a:rPr lang="it-IT" altLang="it-IT" sz="1700" b="1" dirty="0" smtClean="0">
                <a:solidFill>
                  <a:srgbClr val="0020C0"/>
                </a:solidFill>
                <a:ea typeface="MS PGothic" pitchFamily="34" charset="-128"/>
              </a:rPr>
              <a:t>acquisizione</a:t>
            </a:r>
            <a:r>
              <a:rPr lang="it-IT" altLang="it-IT" sz="1700" dirty="0" smtClean="0">
                <a:solidFill>
                  <a:srgbClr val="0020C0"/>
                </a:solidFill>
                <a:ea typeface="MS PGothic" pitchFamily="34" charset="-128"/>
              </a:rPr>
              <a:t> del rivelatore di muoni;</a:t>
            </a:r>
          </a:p>
          <a:p>
            <a:pPr marL="763461" lvl="1" indent="-241093" eaLnBrk="1" hangingPunct="1">
              <a:spcAft>
                <a:spcPts val="844"/>
              </a:spcAft>
              <a:buFont typeface="Courier New" panose="02070309020205020404" pitchFamily="49" charset="0"/>
              <a:buChar char="o"/>
              <a:defRPr/>
            </a:pPr>
            <a:r>
              <a:rPr lang="it-IT" altLang="it-IT" sz="1700" dirty="0" smtClean="0">
                <a:solidFill>
                  <a:srgbClr val="0020C0"/>
                </a:solidFill>
                <a:ea typeface="MS PGothic" pitchFamily="34" charset="-128"/>
              </a:rPr>
              <a:t>Attività software (e hardware) nel </a:t>
            </a:r>
            <a:r>
              <a:rPr lang="it-IT" altLang="it-IT" sz="1700" b="1" dirty="0" smtClean="0">
                <a:solidFill>
                  <a:srgbClr val="0020C0"/>
                </a:solidFill>
                <a:ea typeface="MS PGothic" pitchFamily="34" charset="-128"/>
              </a:rPr>
              <a:t>sistema di controllo</a:t>
            </a:r>
            <a:endParaRPr lang="it-IT" altLang="it-IT" sz="1700" dirty="0" smtClean="0">
              <a:solidFill>
                <a:schemeClr val="tx1"/>
              </a:solidFill>
              <a:ea typeface="MS PGothic" pitchFamily="34" charset="-128"/>
            </a:endParaRPr>
          </a:p>
          <a:p>
            <a:pPr marL="241093" indent="-241093" eaLnBrk="1" hangingPunct="1">
              <a:spcAft>
                <a:spcPts val="844"/>
              </a:spcAft>
              <a:buFont typeface="Wingdings" panose="05000000000000000000" pitchFamily="2" charset="2"/>
              <a:buChar char="Ø"/>
              <a:defRPr/>
            </a:pPr>
            <a:r>
              <a:rPr lang="it-IT" altLang="it-IT" sz="1700" dirty="0" smtClean="0">
                <a:solidFill>
                  <a:schemeClr val="tx1"/>
                </a:solidFill>
                <a:ea typeface="MS PGothic" pitchFamily="34" charset="-128"/>
              </a:rPr>
              <a:t>Attività di </a:t>
            </a:r>
            <a:r>
              <a:rPr lang="it-IT" altLang="it-IT" sz="1700" b="1" dirty="0" smtClean="0">
                <a:solidFill>
                  <a:schemeClr val="tx1"/>
                </a:solidFill>
                <a:ea typeface="MS PGothic" pitchFamily="34" charset="-128"/>
              </a:rPr>
              <a:t>analisi</a:t>
            </a:r>
            <a:r>
              <a:rPr lang="it-IT" altLang="it-IT" sz="1700" dirty="0" smtClean="0">
                <a:solidFill>
                  <a:schemeClr val="tx1"/>
                </a:solidFill>
                <a:ea typeface="MS PGothic" pitchFamily="34" charset="-128"/>
              </a:rPr>
              <a:t> dei dati raccolti (3 fb</a:t>
            </a:r>
            <a:r>
              <a:rPr lang="it-IT" altLang="it-IT" sz="1700" baseline="30000" dirty="0" smtClean="0">
                <a:solidFill>
                  <a:schemeClr val="tx1"/>
                </a:solidFill>
                <a:ea typeface="MS PGothic" pitchFamily="34" charset="-128"/>
              </a:rPr>
              <a:t>-1</a:t>
            </a:r>
            <a:r>
              <a:rPr lang="it-IT" altLang="it-IT" sz="1700" dirty="0" smtClean="0">
                <a:solidFill>
                  <a:schemeClr val="tx1"/>
                </a:solidFill>
                <a:ea typeface="MS PGothic" pitchFamily="34" charset="-128"/>
              </a:rPr>
              <a:t>);</a:t>
            </a:r>
          </a:p>
          <a:p>
            <a:pPr marL="763461" lvl="1" indent="-241093" eaLnBrk="1" hangingPunct="1">
              <a:spcAft>
                <a:spcPts val="844"/>
              </a:spcAft>
              <a:buFont typeface="Courier New" panose="02070309020205020404" pitchFamily="49" charset="0"/>
              <a:buChar char="o"/>
              <a:defRPr/>
            </a:pPr>
            <a:r>
              <a:rPr lang="it-IT" altLang="it-IT" sz="1700" dirty="0" smtClean="0">
                <a:solidFill>
                  <a:srgbClr val="0020C0"/>
                </a:solidFill>
                <a:ea typeface="MS PGothic" pitchFamily="34" charset="-128"/>
              </a:rPr>
              <a:t>Analisi e </a:t>
            </a:r>
            <a:r>
              <a:rPr lang="it-IT" altLang="it-IT" sz="1700" b="1" dirty="0" smtClean="0">
                <a:solidFill>
                  <a:srgbClr val="0020C0"/>
                </a:solidFill>
                <a:ea typeface="MS PGothic" pitchFamily="34" charset="-128"/>
              </a:rPr>
              <a:t>misura dei decadimenti dei mesoni B </a:t>
            </a:r>
            <a:r>
              <a:rPr lang="it-IT" altLang="it-IT" sz="1700" dirty="0" smtClean="0">
                <a:solidFill>
                  <a:srgbClr val="0020C0"/>
                </a:solidFill>
                <a:ea typeface="MS PGothic" pitchFamily="34" charset="-128"/>
              </a:rPr>
              <a:t>(compresi </a:t>
            </a:r>
            <a:r>
              <a:rPr lang="it-IT" altLang="it-IT" sz="1700" dirty="0" err="1" smtClean="0">
                <a:solidFill>
                  <a:srgbClr val="0020C0"/>
                </a:solidFill>
                <a:ea typeface="MS PGothic" pitchFamily="34" charset="-128"/>
              </a:rPr>
              <a:t>B</a:t>
            </a:r>
            <a:r>
              <a:rPr lang="it-IT" altLang="it-IT" sz="1700" baseline="-20000" dirty="0" err="1" smtClean="0">
                <a:solidFill>
                  <a:srgbClr val="0020C0"/>
                </a:solidFill>
                <a:ea typeface="MS PGothic" pitchFamily="34" charset="-128"/>
              </a:rPr>
              <a:t>s</a:t>
            </a:r>
            <a:r>
              <a:rPr lang="it-IT" altLang="it-IT" sz="1700" dirty="0" smtClean="0">
                <a:solidFill>
                  <a:srgbClr val="0020C0"/>
                </a:solidFill>
                <a:ea typeface="MS PGothic" pitchFamily="34" charset="-128"/>
              </a:rPr>
              <a:t> e </a:t>
            </a:r>
            <a:r>
              <a:rPr lang="it-IT" altLang="it-IT" sz="1700" dirty="0" err="1" smtClean="0">
                <a:solidFill>
                  <a:srgbClr val="0020C0"/>
                </a:solidFill>
                <a:ea typeface="MS PGothic" pitchFamily="34" charset="-128"/>
              </a:rPr>
              <a:t>B</a:t>
            </a:r>
            <a:r>
              <a:rPr lang="it-IT" altLang="it-IT" sz="1700" baseline="-25000" dirty="0" err="1" smtClean="0">
                <a:solidFill>
                  <a:srgbClr val="0020C0"/>
                </a:solidFill>
                <a:ea typeface="MS PGothic" pitchFamily="34" charset="-128"/>
              </a:rPr>
              <a:t>c</a:t>
            </a:r>
            <a:r>
              <a:rPr lang="it-IT" altLang="it-IT" sz="1700" dirty="0" smtClean="0">
                <a:solidFill>
                  <a:srgbClr val="0020C0"/>
                </a:solidFill>
                <a:ea typeface="MS PGothic" pitchFamily="34" charset="-128"/>
              </a:rPr>
              <a:t>)</a:t>
            </a:r>
          </a:p>
          <a:p>
            <a:pPr marL="763461" lvl="1" indent="-241093" eaLnBrk="1" hangingPunct="1">
              <a:spcAft>
                <a:spcPts val="844"/>
              </a:spcAft>
              <a:buFont typeface="Courier New" panose="02070309020205020404" pitchFamily="49" charset="0"/>
              <a:buChar char="o"/>
              <a:defRPr/>
            </a:pPr>
            <a:r>
              <a:rPr lang="it-IT" altLang="it-IT" sz="1700" b="1" dirty="0" smtClean="0">
                <a:solidFill>
                  <a:srgbClr val="0020C0"/>
                </a:solidFill>
                <a:ea typeface="MS PGothic" pitchFamily="34" charset="-128"/>
              </a:rPr>
              <a:t>Spettroscopia adronica</a:t>
            </a:r>
            <a:r>
              <a:rPr lang="it-IT" altLang="it-IT" sz="1700" dirty="0" smtClean="0">
                <a:solidFill>
                  <a:srgbClr val="0020C0"/>
                </a:solidFill>
                <a:ea typeface="MS PGothic" pitchFamily="34" charset="-128"/>
              </a:rPr>
              <a:t> nei decadimenti dei mesoni B e osservazione di nuove risonanze</a:t>
            </a:r>
          </a:p>
          <a:p>
            <a:pPr marL="763461" lvl="1" indent="-241093" eaLnBrk="1" hangingPunct="1">
              <a:spcAft>
                <a:spcPts val="844"/>
              </a:spcAft>
              <a:buFont typeface="Courier New" panose="02070309020205020404" pitchFamily="49" charset="0"/>
              <a:buChar char="o"/>
              <a:defRPr/>
            </a:pPr>
            <a:r>
              <a:rPr lang="it-IT" altLang="it-IT" sz="1700" dirty="0" smtClean="0">
                <a:solidFill>
                  <a:srgbClr val="0020C0"/>
                </a:solidFill>
                <a:ea typeface="MS PGothic" pitchFamily="34" charset="-128"/>
              </a:rPr>
              <a:t>Misure di </a:t>
            </a:r>
            <a:r>
              <a:rPr lang="it-IT" altLang="it-IT" sz="1700" b="1" dirty="0" smtClean="0">
                <a:solidFill>
                  <a:srgbClr val="0020C0"/>
                </a:solidFill>
                <a:ea typeface="MS PGothic" pitchFamily="34" charset="-128"/>
              </a:rPr>
              <a:t>violazione di CP </a:t>
            </a:r>
            <a:r>
              <a:rPr lang="it-IT" altLang="it-IT" sz="1700" dirty="0" smtClean="0">
                <a:solidFill>
                  <a:srgbClr val="0020C0"/>
                </a:solidFill>
                <a:ea typeface="MS PGothic" pitchFamily="34" charset="-128"/>
              </a:rPr>
              <a:t>nei mesoni B</a:t>
            </a:r>
          </a:p>
          <a:p>
            <a:pPr marL="763461" lvl="1" indent="-241093" eaLnBrk="1" hangingPunct="1">
              <a:spcAft>
                <a:spcPts val="844"/>
              </a:spcAft>
              <a:buFont typeface="Courier New" panose="02070309020205020404" pitchFamily="49" charset="0"/>
              <a:buChar char="o"/>
              <a:defRPr/>
            </a:pPr>
            <a:r>
              <a:rPr lang="it-IT" altLang="it-IT" sz="1700" dirty="0" smtClean="0">
                <a:solidFill>
                  <a:srgbClr val="0020C0"/>
                </a:solidFill>
                <a:ea typeface="MS PGothic" pitchFamily="34" charset="-128"/>
              </a:rPr>
              <a:t>Misure di </a:t>
            </a:r>
            <a:r>
              <a:rPr lang="it-IT" altLang="it-IT" sz="1700" b="1" dirty="0" smtClean="0">
                <a:solidFill>
                  <a:srgbClr val="0020C0"/>
                </a:solidFill>
                <a:ea typeface="MS PGothic" pitchFamily="34" charset="-128"/>
              </a:rPr>
              <a:t>polarizzazione</a:t>
            </a:r>
          </a:p>
        </p:txBody>
      </p:sp>
      <p:sp>
        <p:nvSpPr>
          <p:cNvPr id="5" name="Segnaposto piè di pagina 4"/>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85000" lnSpcReduction="20000"/>
          </a:bodyPr>
          <a:lstStyle/>
          <a:p>
            <a:pPr algn="just"/>
            <a:r>
              <a:rPr lang="it-IT" dirty="0" smtClean="0"/>
              <a:t>La sezione di Roma 2 (</a:t>
            </a:r>
            <a:r>
              <a:rPr lang="it-IT" dirty="0" err="1" smtClean="0"/>
              <a:t>Tor</a:t>
            </a:r>
            <a:r>
              <a:rPr lang="it-IT" dirty="0" smtClean="0"/>
              <a:t> Vergata) è presente nella collaborazione ATLAS fin dal 1992.</a:t>
            </a:r>
          </a:p>
          <a:p>
            <a:pPr algn="just"/>
            <a:r>
              <a:rPr lang="it-IT" dirty="0" smtClean="0"/>
              <a:t>Fin da allora il gruppo ATLAS di Roma 2 si è occupato della messa a punto delle camere a elettrodi resistivi piani (RPC) per il sistema di trigger </a:t>
            </a:r>
            <a:r>
              <a:rPr lang="it-IT" dirty="0" err="1" smtClean="0"/>
              <a:t>muonico</a:t>
            </a:r>
            <a:r>
              <a:rPr lang="it-IT" dirty="0" smtClean="0"/>
              <a:t> di livello 1, e del monitoraggio e controllo di questo </a:t>
            </a:r>
            <a:r>
              <a:rPr lang="it-IT" dirty="0" err="1" smtClean="0"/>
              <a:t>subdetector</a:t>
            </a:r>
            <a:endParaRPr lang="it-IT" dirty="0" smtClean="0"/>
          </a:p>
          <a:p>
            <a:pPr algn="just"/>
            <a:r>
              <a:rPr lang="it-IT" dirty="0" smtClean="0"/>
              <a:t>Novembre 2009 – febbraio 2013: </a:t>
            </a:r>
            <a:r>
              <a:rPr lang="it-IT" dirty="0" err="1" smtClean="0"/>
              <a:t>Run</a:t>
            </a:r>
            <a:r>
              <a:rPr lang="it-IT" dirty="0" smtClean="0"/>
              <a:t> 1(7-8 </a:t>
            </a:r>
            <a:r>
              <a:rPr lang="it-IT" dirty="0" err="1" smtClean="0"/>
              <a:t>TeV</a:t>
            </a:r>
            <a:r>
              <a:rPr lang="it-IT" dirty="0" smtClean="0"/>
              <a:t>)</a:t>
            </a:r>
          </a:p>
          <a:p>
            <a:pPr algn="just"/>
            <a:r>
              <a:rPr lang="it-IT" dirty="0" smtClean="0"/>
              <a:t>Febbraio 2013 – Dicembre 2014: Long </a:t>
            </a:r>
            <a:r>
              <a:rPr lang="it-IT" dirty="0" err="1" smtClean="0"/>
              <a:t>Shutdown</a:t>
            </a:r>
            <a:r>
              <a:rPr lang="it-IT" dirty="0" smtClean="0"/>
              <a:t> 1 (LS1)</a:t>
            </a:r>
          </a:p>
          <a:p>
            <a:pPr algn="just"/>
            <a:r>
              <a:rPr lang="it-IT" dirty="0" smtClean="0"/>
              <a:t>Aprile 2015 – Dicembre 2015: </a:t>
            </a:r>
            <a:r>
              <a:rPr lang="it-IT" dirty="0" err="1" smtClean="0"/>
              <a:t>run</a:t>
            </a:r>
            <a:r>
              <a:rPr lang="it-IT" dirty="0" smtClean="0"/>
              <a:t> di fisica @ 13 </a:t>
            </a:r>
            <a:r>
              <a:rPr lang="it-IT" dirty="0" err="1" smtClean="0"/>
              <a:t>TeV</a:t>
            </a:r>
            <a:endParaRPr lang="it-IT" dirty="0" smtClean="0"/>
          </a:p>
          <a:p>
            <a:pPr algn="just"/>
            <a:r>
              <a:rPr lang="it-IT" dirty="0" smtClean="0"/>
              <a:t>Dicembre 2015 – Maggio 2016: stop per upgrade</a:t>
            </a:r>
          </a:p>
          <a:p>
            <a:pPr algn="just"/>
            <a:r>
              <a:rPr lang="it-IT" dirty="0" smtClean="0"/>
              <a:t>Maggio 2016: inizio nuovo </a:t>
            </a:r>
            <a:r>
              <a:rPr lang="it-IT" dirty="0" err="1" smtClean="0"/>
              <a:t>run</a:t>
            </a:r>
            <a:r>
              <a:rPr lang="it-IT" dirty="0" smtClean="0"/>
              <a:t> di fisica                     @ 10</a:t>
            </a:r>
            <a:r>
              <a:rPr lang="it-IT" baseline="30000" dirty="0" smtClean="0"/>
              <a:t>34 </a:t>
            </a:r>
            <a:r>
              <a:rPr lang="it-IT" dirty="0" smtClean="0"/>
              <a:t>cm</a:t>
            </a:r>
            <a:r>
              <a:rPr lang="it-IT" baseline="30000" dirty="0" smtClean="0"/>
              <a:t>-2</a:t>
            </a:r>
            <a:r>
              <a:rPr lang="it-IT" dirty="0" smtClean="0"/>
              <a:t> s</a:t>
            </a:r>
            <a:r>
              <a:rPr lang="it-IT" baseline="30000" dirty="0" smtClean="0"/>
              <a:t>-1</a:t>
            </a:r>
          </a:p>
          <a:p>
            <a:pPr algn="just"/>
            <a:endParaRPr lang="it-IT" dirty="0" smtClean="0"/>
          </a:p>
        </p:txBody>
      </p:sp>
      <p:sp>
        <p:nvSpPr>
          <p:cNvPr id="2" name="Titolo 1"/>
          <p:cNvSpPr>
            <a:spLocks noGrp="1"/>
          </p:cNvSpPr>
          <p:nvPr>
            <p:ph type="title"/>
          </p:nvPr>
        </p:nvSpPr>
        <p:spPr/>
        <p:txBody>
          <a:bodyPr/>
          <a:lstStyle/>
          <a:p>
            <a:r>
              <a:rPr lang="it-IT" dirty="0" smtClean="0"/>
              <a:t>Premessa</a:t>
            </a:r>
            <a:endParaRPr lang="it-IT" dirty="0"/>
          </a:p>
        </p:txBody>
      </p:sp>
      <p:sp>
        <p:nvSpPr>
          <p:cNvPr id="5" name="Segnaposto piè di pagina 4"/>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smtClean="0"/>
              <a:t>Roma Tor Vergata - 13 luglio 2016</a:t>
            </a:r>
            <a:endParaRPr lang="it-IT"/>
          </a:p>
        </p:txBody>
      </p:sp>
      <p:pic>
        <p:nvPicPr>
          <p:cNvPr id="5" name="Immagine 4"/>
          <p:cNvPicPr>
            <a:picLocks noChangeAspect="1"/>
          </p:cNvPicPr>
          <p:nvPr/>
        </p:nvPicPr>
        <p:blipFill rotWithShape="1">
          <a:blip r:embed="rId2"/>
          <a:srcRect l="16138" t="12201" r="17713"/>
          <a:stretch/>
        </p:blipFill>
        <p:spPr>
          <a:xfrm>
            <a:off x="3439" y="59579"/>
            <a:ext cx="9105786" cy="6798421"/>
          </a:xfrm>
          <a:prstGeom prst="rect">
            <a:avLst/>
          </a:prstGeom>
        </p:spPr>
      </p:pic>
    </p:spTree>
    <p:extLst>
      <p:ext uri="{BB962C8B-B14F-4D97-AF65-F5344CB8AC3E}">
        <p14:creationId xmlns:p14="http://schemas.microsoft.com/office/powerpoint/2010/main" val="120387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6138" t="12201" r="17713"/>
          <a:stretch/>
        </p:blipFill>
        <p:spPr>
          <a:xfrm>
            <a:off x="0" y="0"/>
            <a:ext cx="9185587" cy="6858000"/>
          </a:xfrm>
          <a:prstGeom prst="rect">
            <a:avLst/>
          </a:prstGeom>
        </p:spPr>
      </p:pic>
    </p:spTree>
    <p:extLst>
      <p:ext uri="{BB962C8B-B14F-4D97-AF65-F5344CB8AC3E}">
        <p14:creationId xmlns:p14="http://schemas.microsoft.com/office/powerpoint/2010/main" val="2476882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6138" t="12201" r="17713"/>
          <a:stretch/>
        </p:blipFill>
        <p:spPr>
          <a:xfrm>
            <a:off x="0" y="31048"/>
            <a:ext cx="9144000" cy="6826952"/>
          </a:xfrm>
          <a:prstGeom prst="rect">
            <a:avLst/>
          </a:prstGeom>
        </p:spPr>
      </p:pic>
    </p:spTree>
    <p:extLst>
      <p:ext uri="{BB962C8B-B14F-4D97-AF65-F5344CB8AC3E}">
        <p14:creationId xmlns:p14="http://schemas.microsoft.com/office/powerpoint/2010/main" val="256576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6138" t="12201" r="17713"/>
          <a:stretch/>
        </p:blipFill>
        <p:spPr>
          <a:xfrm>
            <a:off x="0" y="35526"/>
            <a:ext cx="9144000" cy="6826952"/>
          </a:xfrm>
          <a:prstGeom prst="rect">
            <a:avLst/>
          </a:prstGeom>
        </p:spPr>
      </p:pic>
    </p:spTree>
    <p:extLst>
      <p:ext uri="{BB962C8B-B14F-4D97-AF65-F5344CB8AC3E}">
        <p14:creationId xmlns:p14="http://schemas.microsoft.com/office/powerpoint/2010/main" val="1925872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p:cNvSpPr>
          <p:nvPr/>
        </p:nvSpPr>
        <p:spPr bwMode="auto">
          <a:xfrm>
            <a:off x="899592" y="205383"/>
            <a:ext cx="7056784" cy="383977"/>
          </a:xfrm>
          <a:prstGeom prst="rect">
            <a:avLst/>
          </a:prstGeom>
          <a:noFill/>
          <a:ln w="12700">
            <a:noFill/>
            <a:miter lim="800000"/>
            <a:headEnd/>
            <a:tailEnd/>
          </a:ln>
        </p:spPr>
        <p:txBody>
          <a:bodyPr lIns="0" tIns="0" rIns="0" bIns="0"/>
          <a:lstStyle/>
          <a:p>
            <a:pPr algn="l"/>
            <a:r>
              <a:rPr lang="it-IT" altLang="it-IT" sz="2400" dirty="0" smtClean="0">
                <a:solidFill>
                  <a:srgbClr val="C00000"/>
                </a:solidFill>
                <a:ea typeface="MS PGothic" pitchFamily="34" charset="-128"/>
              </a:rPr>
              <a:t>LHC-b Roma Tor Vergata - Anagrafica 2017</a:t>
            </a:r>
            <a:endParaRPr lang="it-IT" altLang="it-IT" sz="2400" dirty="0">
              <a:solidFill>
                <a:srgbClr val="C00000"/>
              </a:solidFill>
              <a:ea typeface="MS PGothic" pitchFamily="34" charset="-128"/>
            </a:endParaRPr>
          </a:p>
        </p:txBody>
      </p:sp>
      <p:sp>
        <p:nvSpPr>
          <p:cNvPr id="7" name="Segnaposto piè di pagina 6"/>
          <p:cNvSpPr>
            <a:spLocks noGrp="1"/>
          </p:cNvSpPr>
          <p:nvPr>
            <p:ph type="ftr" sz="quarter" idx="11"/>
          </p:nvPr>
        </p:nvSpPr>
        <p:spPr>
          <a:xfrm>
            <a:off x="4283968" y="6407944"/>
            <a:ext cx="2446785" cy="365125"/>
          </a:xfrm>
        </p:spPr>
        <p:txBody>
          <a:bodyPr/>
          <a:lstStyle/>
          <a:p>
            <a:r>
              <a:rPr lang="it-IT" dirty="0" smtClean="0"/>
              <a:t>Roma Tor Vergata - 13 luglio 2016</a:t>
            </a:r>
            <a:endParaRPr lang="it-IT" dirty="0"/>
          </a:p>
        </p:txBody>
      </p:sp>
      <p:pic>
        <p:nvPicPr>
          <p:cNvPr id="3" name="Immagine 2"/>
          <p:cNvPicPr>
            <a:picLocks noChangeAspect="1"/>
          </p:cNvPicPr>
          <p:nvPr/>
        </p:nvPicPr>
        <p:blipFill rotWithShape="1">
          <a:blip r:embed="rId3"/>
          <a:srcRect l="18276" t="9700" r="725" b="48508"/>
          <a:stretch/>
        </p:blipFill>
        <p:spPr>
          <a:xfrm>
            <a:off x="238901" y="1340768"/>
            <a:ext cx="8795264" cy="4104456"/>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
        <p:nvSpPr>
          <p:cNvPr id="4" name="Titolo 3"/>
          <p:cNvSpPr>
            <a:spLocks noGrp="1"/>
          </p:cNvSpPr>
          <p:nvPr>
            <p:ph type="title"/>
          </p:nvPr>
        </p:nvSpPr>
        <p:spPr>
          <a:xfrm>
            <a:off x="457200" y="274638"/>
            <a:ext cx="8229600" cy="806037"/>
          </a:xfrm>
        </p:spPr>
        <p:txBody>
          <a:bodyPr>
            <a:normAutofit fontScale="90000"/>
          </a:bodyPr>
          <a:lstStyle/>
          <a:p>
            <a:r>
              <a:rPr lang="it-IT" altLang="it-IT" sz="3100" dirty="0">
                <a:solidFill>
                  <a:srgbClr val="C00000"/>
                </a:solidFill>
                <a:ea typeface="MS PGothic" pitchFamily="34" charset="-128"/>
              </a:rPr>
              <a:t>LHC-b Roma Tor Vergata - </a:t>
            </a:r>
            <a:r>
              <a:rPr lang="it-IT" altLang="it-IT" sz="3100" dirty="0" smtClean="0">
                <a:solidFill>
                  <a:srgbClr val="C00000"/>
                </a:solidFill>
                <a:ea typeface="MS PGothic" pitchFamily="34" charset="-128"/>
              </a:rPr>
              <a:t>Richieste </a:t>
            </a:r>
            <a:r>
              <a:rPr lang="it-IT" altLang="it-IT" sz="3100" dirty="0">
                <a:solidFill>
                  <a:srgbClr val="C00000"/>
                </a:solidFill>
                <a:ea typeface="MS PGothic" pitchFamily="34" charset="-128"/>
              </a:rPr>
              <a:t>2017</a:t>
            </a:r>
            <a:r>
              <a:rPr lang="it-IT" altLang="it-IT" sz="4400" dirty="0">
                <a:solidFill>
                  <a:srgbClr val="C00000"/>
                </a:solidFill>
                <a:ea typeface="MS PGothic" pitchFamily="34" charset="-128"/>
              </a:rPr>
              <a:t/>
            </a:r>
            <a:br>
              <a:rPr lang="it-IT" altLang="it-IT" sz="4400" dirty="0">
                <a:solidFill>
                  <a:srgbClr val="C00000"/>
                </a:solidFill>
                <a:ea typeface="MS PGothic" pitchFamily="34" charset="-128"/>
              </a:rPr>
            </a:br>
            <a:endParaRPr lang="it-IT" dirty="0"/>
          </a:p>
        </p:txBody>
      </p:sp>
      <p:pic>
        <p:nvPicPr>
          <p:cNvPr id="5" name="Immagine 4"/>
          <p:cNvPicPr>
            <a:picLocks noChangeAspect="1"/>
          </p:cNvPicPr>
          <p:nvPr/>
        </p:nvPicPr>
        <p:blipFill rotWithShape="1">
          <a:blip r:embed="rId2"/>
          <a:srcRect l="725" t="26119" r="2076" b="60448"/>
          <a:stretch/>
        </p:blipFill>
        <p:spPr>
          <a:xfrm>
            <a:off x="0" y="2492896"/>
            <a:ext cx="9144000" cy="1143000"/>
          </a:xfrm>
          <a:prstGeom prst="rect">
            <a:avLst/>
          </a:prstGeom>
        </p:spPr>
      </p:pic>
    </p:spTree>
    <p:extLst>
      <p:ext uri="{BB962C8B-B14F-4D97-AF65-F5344CB8AC3E}">
        <p14:creationId xmlns:p14="http://schemas.microsoft.com/office/powerpoint/2010/main" val="355575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smtClean="0"/>
              <a:t>Misura del momento magnetico anomalo del muone con statistica senza precedenti (goal: precisione di 140 parti per miliardo, a fronte di un’incertezza teorica di 400 parti per miliardo secondo il Modello Standard)</a:t>
            </a:r>
          </a:p>
          <a:p>
            <a:r>
              <a:rPr lang="it-IT" dirty="0" smtClean="0"/>
              <a:t>Possibilità di trovare indizi di nuova fisica</a:t>
            </a:r>
          </a:p>
          <a:p>
            <a:pPr marL="109728" indent="0">
              <a:buNone/>
            </a:pPr>
            <a:endParaRPr lang="it-IT" dirty="0" smtClean="0"/>
          </a:p>
        </p:txBody>
      </p:sp>
      <p:sp>
        <p:nvSpPr>
          <p:cNvPr id="2" name="Titolo 1"/>
          <p:cNvSpPr>
            <a:spLocks noGrp="1"/>
          </p:cNvSpPr>
          <p:nvPr>
            <p:ph type="title"/>
          </p:nvPr>
        </p:nvSpPr>
        <p:spPr/>
        <p:txBody>
          <a:bodyPr>
            <a:normAutofit fontScale="90000"/>
          </a:bodyPr>
          <a:lstStyle/>
          <a:p>
            <a:r>
              <a:rPr lang="it-IT" dirty="0" smtClean="0"/>
              <a:t>L’esperimento GMINUS2</a:t>
            </a:r>
            <a:br>
              <a:rPr lang="it-IT" dirty="0" smtClean="0"/>
            </a:br>
            <a:r>
              <a:rPr lang="it-IT" dirty="0" smtClean="0"/>
              <a:t>(</a:t>
            </a:r>
            <a:r>
              <a:rPr lang="it-IT" dirty="0" err="1" smtClean="0"/>
              <a:t>Resp</a:t>
            </a:r>
            <a:r>
              <a:rPr lang="it-IT" dirty="0" smtClean="0"/>
              <a:t>. Loc.: D. </a:t>
            </a:r>
            <a:r>
              <a:rPr lang="it-IT" dirty="0" err="1" smtClean="0"/>
              <a:t>Moricciani</a:t>
            </a:r>
            <a:r>
              <a:rPr lang="it-IT" dirty="0" smtClean="0"/>
              <a:t>)</a:t>
            </a:r>
            <a:endParaRPr lang="it-IT" dirty="0"/>
          </a:p>
        </p:txBody>
      </p:sp>
      <p:sp>
        <p:nvSpPr>
          <p:cNvPr id="5" name="Segnaposto piè di pagina 4"/>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 y="114300"/>
            <a:ext cx="8229600" cy="457200"/>
          </a:xfrm>
        </p:spPr>
        <p:txBody>
          <a:bodyPr>
            <a:normAutofit fontScale="90000"/>
          </a:bodyPr>
          <a:lstStyle/>
          <a:p>
            <a:r>
              <a:rPr lang="en-US" dirty="0" err="1" smtClean="0"/>
              <a:t>Stato</a:t>
            </a:r>
            <a:r>
              <a:rPr lang="en-US" dirty="0" smtClean="0"/>
              <a:t> </a:t>
            </a:r>
            <a:r>
              <a:rPr lang="en-US" dirty="0" err="1" smtClean="0"/>
              <a:t>dell’esperimento</a:t>
            </a:r>
            <a:r>
              <a:rPr lang="en-US" dirty="0" smtClean="0"/>
              <a:t> g-2</a:t>
            </a:r>
            <a:endParaRPr lang="en-US" dirty="0"/>
          </a:p>
        </p:txBody>
      </p:sp>
      <p:pic>
        <p:nvPicPr>
          <p:cNvPr id="7" name="Picture 6" descr="Screen Shot 2016-06-06 at 2.34.42 PM.pn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8000"/>
                    </a14:imgEffect>
                    <a14:imgEffect>
                      <a14:brightnessContrast bright="43000" contrast="26000"/>
                    </a14:imgEffect>
                  </a14:imgLayer>
                </a14:imgProps>
              </a:ext>
              <a:ext uri="{28A0092B-C50C-407E-A947-70E740481C1C}">
                <a14:useLocalDpi xmlns:a14="http://schemas.microsoft.com/office/drawing/2010/main" val="0"/>
              </a:ext>
            </a:extLst>
          </a:blip>
          <a:srcRect t="9865" b="1535"/>
          <a:stretch/>
        </p:blipFill>
        <p:spPr>
          <a:xfrm>
            <a:off x="5017648" y="631846"/>
            <a:ext cx="2759360" cy="1834911"/>
          </a:xfrm>
          <a:prstGeom prst="rect">
            <a:avLst/>
          </a:prstGeom>
          <a:ln w="38100" cmpd="sng">
            <a:solidFill>
              <a:schemeClr val="bg1"/>
            </a:solidFill>
          </a:ln>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2469"/>
          <a:stretch/>
        </p:blipFill>
        <p:spPr bwMode="auto">
          <a:xfrm>
            <a:off x="312093" y="674915"/>
            <a:ext cx="3979734" cy="1349830"/>
          </a:xfrm>
          <a:prstGeom prst="rect">
            <a:avLst/>
          </a:prstGeom>
          <a:noFill/>
          <a:ln w="2857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Title 1"/>
          <p:cNvSpPr txBox="1">
            <a:spLocks/>
          </p:cNvSpPr>
          <p:nvPr/>
        </p:nvSpPr>
        <p:spPr>
          <a:xfrm>
            <a:off x="454966" y="2947988"/>
            <a:ext cx="8229600" cy="539750"/>
          </a:xfrm>
          <a:prstGeom prst="rect">
            <a:avLst/>
          </a:prstGeom>
        </p:spPr>
        <p:txBody>
          <a:bodyPr vert="horz" anchor="b" anchorCtr="0">
            <a:normAutofit lnSpcReduction="10000"/>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Magnetic field uniformity </a:t>
            </a:r>
            <a:endParaRPr lang="en-US"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7" y="3476818"/>
            <a:ext cx="9144000" cy="2779828"/>
          </a:xfrm>
          <a:prstGeom prst="rect">
            <a:avLst/>
          </a:prstGeom>
        </p:spPr>
      </p:pic>
      <p:cxnSp>
        <p:nvCxnSpPr>
          <p:cNvPr id="24" name="Straight Arrow Connector 23"/>
          <p:cNvCxnSpPr/>
          <p:nvPr/>
        </p:nvCxnSpPr>
        <p:spPr>
          <a:xfrm flipH="1">
            <a:off x="8357716" y="3944056"/>
            <a:ext cx="8498" cy="1804949"/>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366214" y="5216164"/>
            <a:ext cx="821059" cy="646331"/>
          </a:xfrm>
          <a:prstGeom prst="rect">
            <a:avLst/>
          </a:prstGeom>
          <a:noFill/>
          <a:ln>
            <a:noFill/>
          </a:ln>
        </p:spPr>
        <p:txBody>
          <a:bodyPr wrap="none" rtlCol="0">
            <a:spAutoFit/>
          </a:bodyPr>
          <a:lstStyle/>
          <a:p>
            <a:r>
              <a:rPr lang="en-US" sz="1800" dirty="0" smtClean="0">
                <a:solidFill>
                  <a:srgbClr val="FF0000"/>
                </a:solidFill>
              </a:rPr>
              <a:t>~1400 </a:t>
            </a:r>
          </a:p>
          <a:p>
            <a:r>
              <a:rPr lang="en-US" sz="1800" dirty="0" smtClean="0">
                <a:solidFill>
                  <a:srgbClr val="FF0000"/>
                </a:solidFill>
              </a:rPr>
              <a:t>ppm</a:t>
            </a:r>
            <a:endParaRPr lang="en-US" sz="1800" dirty="0">
              <a:solidFill>
                <a:srgbClr val="FF0000"/>
              </a:solidFill>
            </a:endParaRPr>
          </a:p>
        </p:txBody>
      </p:sp>
      <p:cxnSp>
        <p:nvCxnSpPr>
          <p:cNvPr id="26" name="Straight Arrow Connector 25"/>
          <p:cNvCxnSpPr/>
          <p:nvPr/>
        </p:nvCxnSpPr>
        <p:spPr>
          <a:xfrm>
            <a:off x="8458643" y="4659329"/>
            <a:ext cx="1811" cy="362955"/>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537199" y="3319409"/>
            <a:ext cx="3370109" cy="338554"/>
          </a:xfrm>
          <a:prstGeom prst="rect">
            <a:avLst/>
          </a:prstGeom>
          <a:solidFill>
            <a:schemeClr val="bg1"/>
          </a:solidFill>
        </p:spPr>
        <p:txBody>
          <a:bodyPr wrap="square" rtlCol="0">
            <a:spAutoFit/>
          </a:bodyPr>
          <a:lstStyle/>
          <a:p>
            <a:r>
              <a:rPr lang="en-US" sz="1600" dirty="0" smtClean="0">
                <a:solidFill>
                  <a:srgbClr val="FF0000"/>
                </a:solidFill>
                <a:latin typeface="Helvetica"/>
                <a:cs typeface="Helvetica"/>
              </a:rPr>
              <a:t>Oct 2015 </a:t>
            </a:r>
            <a:endParaRPr lang="en-US" sz="1600" dirty="0">
              <a:solidFill>
                <a:srgbClr val="0000FF"/>
              </a:solidFill>
              <a:latin typeface="Helvetica"/>
              <a:cs typeface="Helvetica"/>
            </a:endParaRPr>
          </a:p>
        </p:txBody>
      </p:sp>
      <p:sp>
        <p:nvSpPr>
          <p:cNvPr id="28" name="TextBox 27"/>
          <p:cNvSpPr txBox="1"/>
          <p:nvPr/>
        </p:nvSpPr>
        <p:spPr>
          <a:xfrm>
            <a:off x="6567159" y="3319825"/>
            <a:ext cx="1668685" cy="338554"/>
          </a:xfrm>
          <a:prstGeom prst="rect">
            <a:avLst/>
          </a:prstGeom>
          <a:solidFill>
            <a:schemeClr val="bg1"/>
          </a:solidFill>
        </p:spPr>
        <p:txBody>
          <a:bodyPr wrap="square" rtlCol="0">
            <a:spAutoFit/>
          </a:bodyPr>
          <a:lstStyle/>
          <a:p>
            <a:r>
              <a:rPr lang="en-US" sz="1600" dirty="0" smtClean="0">
                <a:solidFill>
                  <a:srgbClr val="FF0000"/>
                </a:solidFill>
                <a:latin typeface="Helvetica"/>
                <a:cs typeface="Helvetica"/>
              </a:rPr>
              <a:t> </a:t>
            </a:r>
            <a:r>
              <a:rPr lang="en-US" sz="1600" dirty="0" smtClean="0">
                <a:solidFill>
                  <a:schemeClr val="accent6">
                    <a:lumMod val="50000"/>
                  </a:schemeClr>
                </a:solidFill>
                <a:latin typeface="Helvetica"/>
                <a:cs typeface="Helvetica"/>
                <a:sym typeface="Wingdings"/>
              </a:rPr>
              <a:t> </a:t>
            </a:r>
            <a:r>
              <a:rPr lang="en-US" sz="1600" dirty="0" smtClean="0">
                <a:solidFill>
                  <a:srgbClr val="0000FF"/>
                </a:solidFill>
                <a:latin typeface="Helvetica"/>
                <a:cs typeface="Helvetica"/>
                <a:sym typeface="Wingdings"/>
              </a:rPr>
              <a:t>June 2016 </a:t>
            </a:r>
            <a:endParaRPr lang="en-US" sz="1600" dirty="0">
              <a:solidFill>
                <a:srgbClr val="0000FF"/>
              </a:solidFill>
              <a:latin typeface="Helvetica"/>
              <a:cs typeface="Helvetica"/>
            </a:endParaRPr>
          </a:p>
        </p:txBody>
      </p:sp>
      <p:sp>
        <p:nvSpPr>
          <p:cNvPr id="29" name="Rectangle 28"/>
          <p:cNvSpPr/>
          <p:nvPr/>
        </p:nvSpPr>
        <p:spPr>
          <a:xfrm>
            <a:off x="7947470" y="3336009"/>
            <a:ext cx="921738" cy="296969"/>
          </a:xfrm>
          <a:prstGeom prst="rect">
            <a:avLst/>
          </a:prstGeom>
          <a:solidFill>
            <a:srgbClr val="FFA6FA"/>
          </a:solidFill>
          <a:ln>
            <a:solidFill>
              <a:srgbClr val="FFA6F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prstClr val="black"/>
                </a:solidFill>
                <a:latin typeface="Arial Unicode MS" charset="0"/>
                <a:ea typeface="ＭＳ Ｐゴシック" charset="0"/>
                <a:cs typeface="Arial Unicode MS" charset="0"/>
              </a:rPr>
              <a:t>→</a:t>
            </a:r>
            <a:r>
              <a:rPr lang="en-US" sz="1600" dirty="0" smtClean="0">
                <a:solidFill>
                  <a:schemeClr val="accent6">
                    <a:lumMod val="50000"/>
                  </a:schemeClr>
                </a:solidFill>
                <a:latin typeface="Helvetica" charset="0"/>
                <a:ea typeface="Helvetica" charset="0"/>
                <a:cs typeface="Helvetica" charset="0"/>
              </a:rPr>
              <a:t>Goal</a:t>
            </a:r>
            <a:endParaRPr lang="en-US" sz="1600" dirty="0">
              <a:solidFill>
                <a:schemeClr val="accent6">
                  <a:lumMod val="50000"/>
                </a:schemeClr>
              </a:solidFill>
            </a:endParaRPr>
          </a:p>
        </p:txBody>
      </p:sp>
      <p:sp>
        <p:nvSpPr>
          <p:cNvPr id="30" name="TextBox 29"/>
          <p:cNvSpPr txBox="1"/>
          <p:nvPr/>
        </p:nvSpPr>
        <p:spPr>
          <a:xfrm>
            <a:off x="342900" y="2276257"/>
            <a:ext cx="4832045" cy="646331"/>
          </a:xfrm>
          <a:prstGeom prst="rect">
            <a:avLst/>
          </a:prstGeom>
          <a:noFill/>
        </p:spPr>
        <p:txBody>
          <a:bodyPr wrap="square" rtlCol="0">
            <a:spAutoFit/>
          </a:bodyPr>
          <a:lstStyle/>
          <a:p>
            <a:r>
              <a:rPr lang="en-US" dirty="0" smtClean="0"/>
              <a:t>The magnet was switched on September 2015! Shimming is going on…</a:t>
            </a:r>
            <a:endParaRPr lang="en-US" dirty="0"/>
          </a:p>
        </p:txBody>
      </p:sp>
      <p:pic>
        <p:nvPicPr>
          <p:cNvPr id="32" name="Picture 31" descr="gm2logo2.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40212"/>
            <a:ext cx="1097280" cy="673100"/>
          </a:xfrm>
          <a:prstGeom prst="rect">
            <a:avLst/>
          </a:prstGeom>
        </p:spPr>
      </p:pic>
      <p:sp>
        <p:nvSpPr>
          <p:cNvPr id="33" name="TextBox 32"/>
          <p:cNvSpPr txBox="1"/>
          <p:nvPr/>
        </p:nvSpPr>
        <p:spPr>
          <a:xfrm>
            <a:off x="8168640" y="520700"/>
            <a:ext cx="838200" cy="430887"/>
          </a:xfrm>
          <a:prstGeom prst="rect">
            <a:avLst/>
          </a:prstGeom>
          <a:noFill/>
        </p:spPr>
        <p:txBody>
          <a:bodyPr wrap="square" rtlCol="0">
            <a:spAutoFit/>
            <a:scene3d>
              <a:camera prst="orthographicFront"/>
              <a:lightRig rig="threePt" dir="t"/>
            </a:scene3d>
            <a:sp3d extrusionH="57150">
              <a:bevelT h="25400" prst="softRound"/>
              <a:bevelB h="25400" prst="softRound"/>
            </a:sp3d>
          </a:bodyPr>
          <a:lstStyle/>
          <a:p>
            <a:r>
              <a:rPr lang="en-US" sz="1100" dirty="0" smtClean="0">
                <a:solidFill>
                  <a:srgbClr val="0000FF"/>
                </a:solidFill>
              </a:rPr>
              <a:t>               </a:t>
            </a:r>
            <a:r>
              <a:rPr lang="en-US" sz="1100" dirty="0" smtClean="0">
                <a:solidFill>
                  <a:srgbClr val="0000FF"/>
                </a:solidFill>
                <a:latin typeface="Arial"/>
                <a:cs typeface="Arial"/>
              </a:rPr>
              <a:t>Muon g-2</a:t>
            </a:r>
            <a:endParaRPr lang="en-US" sz="1100" dirty="0">
              <a:solidFill>
                <a:srgbClr val="0000FF"/>
              </a:solidFill>
              <a:latin typeface="Arial"/>
              <a:cs typeface="Arial"/>
            </a:endParaRPr>
          </a:p>
        </p:txBody>
      </p:sp>
      <p:pic>
        <p:nvPicPr>
          <p:cNvPr id="34" name="Picture 33" descr="IMAG0028.jpg"/>
          <p:cNvPicPr>
            <a:picLocks noChangeAspect="1"/>
          </p:cNvPicPr>
          <p:nvPr/>
        </p:nvPicPr>
        <p:blipFill rotWithShape="1">
          <a:blip r:embed="rId7" cstate="print">
            <a:extLst>
              <a:ext uri="{28A0092B-C50C-407E-A947-70E740481C1C}">
                <a14:useLocalDpi xmlns:a14="http://schemas.microsoft.com/office/drawing/2010/main" val="0"/>
              </a:ext>
            </a:extLst>
          </a:blip>
          <a:srcRect l="33988" b="37266"/>
          <a:stretch/>
        </p:blipFill>
        <p:spPr>
          <a:xfrm>
            <a:off x="1851311" y="6152017"/>
            <a:ext cx="1102978" cy="589616"/>
          </a:xfrm>
          <a:prstGeom prst="rect">
            <a:avLst/>
          </a:prstGeom>
        </p:spPr>
      </p:pic>
      <p:sp>
        <p:nvSpPr>
          <p:cNvPr id="35" name="TextBox 34"/>
          <p:cNvSpPr txBox="1"/>
          <p:nvPr/>
        </p:nvSpPr>
        <p:spPr>
          <a:xfrm>
            <a:off x="2954289" y="6158365"/>
            <a:ext cx="2537173" cy="461665"/>
          </a:xfrm>
          <a:prstGeom prst="rect">
            <a:avLst/>
          </a:prstGeom>
          <a:noFill/>
        </p:spPr>
        <p:txBody>
          <a:bodyPr wrap="none" rtlCol="0">
            <a:spAutoFit/>
          </a:bodyPr>
          <a:lstStyle/>
          <a:p>
            <a:r>
              <a:rPr lang="en-US" sz="2400" b="1" dirty="0" smtClean="0">
                <a:solidFill>
                  <a:srgbClr val="FF0000"/>
                </a:solidFill>
              </a:rPr>
              <a:t>I=5300 A B= 1.45 T</a:t>
            </a:r>
            <a:endParaRPr lang="en-US" sz="2400" b="1" dirty="0">
              <a:solidFill>
                <a:srgbClr val="FF0000"/>
              </a:solidFill>
            </a:endParaRPr>
          </a:p>
        </p:txBody>
      </p:sp>
    </p:spTree>
    <p:extLst>
      <p:ext uri="{BB962C8B-B14F-4D97-AF65-F5344CB8AC3E}">
        <p14:creationId xmlns:p14="http://schemas.microsoft.com/office/powerpoint/2010/main" val="37561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55" y="-266700"/>
            <a:ext cx="8229600" cy="990600"/>
          </a:xfrm>
        </p:spPr>
        <p:txBody>
          <a:bodyPr/>
          <a:lstStyle/>
          <a:p>
            <a:r>
              <a:rPr lang="en-US" dirty="0" smtClean="0"/>
              <a:t>Timeline</a:t>
            </a:r>
            <a:endParaRPr lang="en-US" dirty="0"/>
          </a:p>
        </p:txBody>
      </p:sp>
      <p:sp>
        <p:nvSpPr>
          <p:cNvPr id="3" name="Date Placeholder 2"/>
          <p:cNvSpPr>
            <a:spLocks noGrp="1"/>
          </p:cNvSpPr>
          <p:nvPr>
            <p:ph type="dt" sz="half" idx="10"/>
          </p:nvPr>
        </p:nvSpPr>
        <p:spPr/>
        <p:txBody>
          <a:bodyPr/>
          <a:lstStyle/>
          <a:p>
            <a:pPr algn="r"/>
            <a:r>
              <a:rPr lang="en-US" smtClean="0"/>
              <a:t>1/7/2015</a:t>
            </a:r>
            <a:endParaRPr lang="en-US" dirty="0"/>
          </a:p>
        </p:txBody>
      </p:sp>
      <p:sp>
        <p:nvSpPr>
          <p:cNvPr id="4" name="Footer Placeholder 3"/>
          <p:cNvSpPr>
            <a:spLocks noGrp="1"/>
          </p:cNvSpPr>
          <p:nvPr>
            <p:ph type="ftr" sz="quarter" idx="11"/>
          </p:nvPr>
        </p:nvSpPr>
        <p:spPr/>
        <p:txBody>
          <a:bodyPr/>
          <a:lstStyle/>
          <a:p>
            <a:pPr algn="ctr"/>
            <a:r>
              <a:rPr lang="en-US" dirty="0" smtClean="0"/>
              <a:t>Report </a:t>
            </a:r>
            <a:r>
              <a:rPr lang="en-US" dirty="0" err="1" smtClean="0"/>
              <a:t>Coordinatore</a:t>
            </a:r>
            <a:r>
              <a:rPr lang="en-US" dirty="0" smtClean="0"/>
              <a:t> I - LNF</a:t>
            </a:r>
            <a:endParaRPr lang="en-US" dirty="0"/>
          </a:p>
        </p:txBody>
      </p:sp>
      <p:sp>
        <p:nvSpPr>
          <p:cNvPr id="5" name="Slide Number Placeholder 4"/>
          <p:cNvSpPr>
            <a:spLocks noGrp="1"/>
          </p:cNvSpPr>
          <p:nvPr>
            <p:ph type="sldNum" sz="quarter" idx="12"/>
          </p:nvPr>
        </p:nvSpPr>
        <p:spPr/>
        <p:txBody>
          <a:bodyPr/>
          <a:lstStyle/>
          <a:p>
            <a:fld id="{163E516C-94F5-4E40-9A38-EEEC21F394E3}" type="slidenum">
              <a:rPr lang="en-US" smtClean="0"/>
              <a:pPr/>
              <a:t>38</a:t>
            </a:fld>
            <a:endParaRPr lang="en-US"/>
          </a:p>
        </p:txBody>
      </p:sp>
      <p:pic>
        <p:nvPicPr>
          <p:cNvPr id="7" name="Content Placeholder 6"/>
          <p:cNvPicPr>
            <a:picLocks noGrp="1" noChangeAspect="1"/>
          </p:cNvPicPr>
          <p:nvPr>
            <p:ph sz="quarter" idx="1"/>
          </p:nvPr>
        </p:nvPicPr>
        <p:blipFill rotWithShape="1">
          <a:blip r:embed="rId3"/>
          <a:srcRect t="10797" b="5276"/>
          <a:stretch/>
        </p:blipFill>
        <p:spPr>
          <a:xfrm>
            <a:off x="457200" y="927100"/>
            <a:ext cx="8229600" cy="4632960"/>
          </a:xfrm>
        </p:spPr>
      </p:pic>
      <p:cxnSp>
        <p:nvCxnSpPr>
          <p:cNvPr id="9" name="Straight Connector 8"/>
          <p:cNvCxnSpPr/>
          <p:nvPr/>
        </p:nvCxnSpPr>
        <p:spPr>
          <a:xfrm>
            <a:off x="4127500" y="1066800"/>
            <a:ext cx="0" cy="466725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911600" y="622300"/>
            <a:ext cx="659155" cy="369332"/>
          </a:xfrm>
          <a:prstGeom prst="rect">
            <a:avLst/>
          </a:prstGeom>
          <a:noFill/>
        </p:spPr>
        <p:txBody>
          <a:bodyPr wrap="none" rtlCol="0">
            <a:spAutoFit/>
          </a:bodyPr>
          <a:lstStyle/>
          <a:p>
            <a:r>
              <a:rPr lang="en-US" dirty="0" smtClean="0"/>
              <a:t>Now</a:t>
            </a:r>
            <a:endParaRPr lang="en-US" dirty="0"/>
          </a:p>
        </p:txBody>
      </p:sp>
      <p:sp>
        <p:nvSpPr>
          <p:cNvPr id="12" name="TextBox 11"/>
          <p:cNvSpPr txBox="1"/>
          <p:nvPr/>
        </p:nvSpPr>
        <p:spPr>
          <a:xfrm>
            <a:off x="4267200" y="5621119"/>
            <a:ext cx="3570208" cy="646331"/>
          </a:xfrm>
          <a:prstGeom prst="rect">
            <a:avLst/>
          </a:prstGeom>
          <a:noFill/>
        </p:spPr>
        <p:txBody>
          <a:bodyPr wrap="none" rtlCol="0">
            <a:spAutoFit/>
          </a:bodyPr>
          <a:lstStyle/>
          <a:p>
            <a:r>
              <a:rPr lang="en-US" dirty="0" smtClean="0"/>
              <a:t>2016: installation and commissioning</a:t>
            </a:r>
          </a:p>
          <a:p>
            <a:r>
              <a:rPr lang="en-US" dirty="0" smtClean="0"/>
              <a:t>2017: start of data taking</a:t>
            </a:r>
            <a:endParaRPr lang="en-US" dirty="0"/>
          </a:p>
        </p:txBody>
      </p:sp>
      <p:cxnSp>
        <p:nvCxnSpPr>
          <p:cNvPr id="13" name="Straight Connector 12"/>
          <p:cNvCxnSpPr/>
          <p:nvPr/>
        </p:nvCxnSpPr>
        <p:spPr>
          <a:xfrm>
            <a:off x="5346700" y="1028700"/>
            <a:ext cx="0" cy="4667250"/>
          </a:xfrm>
          <a:prstGeom prst="line">
            <a:avLst/>
          </a:prstGeom>
          <a:ln w="381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65700" y="564634"/>
            <a:ext cx="2304988" cy="369332"/>
          </a:xfrm>
          <a:prstGeom prst="rect">
            <a:avLst/>
          </a:prstGeom>
          <a:noFill/>
        </p:spPr>
        <p:txBody>
          <a:bodyPr wrap="none" rtlCol="0">
            <a:spAutoFit/>
          </a:bodyPr>
          <a:lstStyle/>
          <a:p>
            <a:r>
              <a:rPr lang="en-US" dirty="0" smtClean="0"/>
              <a:t>In 1 Year (first </a:t>
            </a:r>
            <a:r>
              <a:rPr lang="en-US" dirty="0" err="1" smtClean="0"/>
              <a:t>muons</a:t>
            </a:r>
            <a:r>
              <a:rPr lang="en-US" dirty="0" smtClean="0"/>
              <a:t>!)</a:t>
            </a:r>
            <a:endParaRPr lang="en-US" dirty="0"/>
          </a:p>
        </p:txBody>
      </p:sp>
      <p:pic>
        <p:nvPicPr>
          <p:cNvPr id="15" name="Picture 14" descr="gm2logo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2912"/>
            <a:ext cx="1097280" cy="673100"/>
          </a:xfrm>
          <a:prstGeom prst="rect">
            <a:avLst/>
          </a:prstGeom>
        </p:spPr>
      </p:pic>
      <p:sp>
        <p:nvSpPr>
          <p:cNvPr id="16" name="TextBox 15"/>
          <p:cNvSpPr txBox="1"/>
          <p:nvPr/>
        </p:nvSpPr>
        <p:spPr>
          <a:xfrm>
            <a:off x="8168640" y="533400"/>
            <a:ext cx="838200" cy="430887"/>
          </a:xfrm>
          <a:prstGeom prst="rect">
            <a:avLst/>
          </a:prstGeom>
          <a:noFill/>
        </p:spPr>
        <p:txBody>
          <a:bodyPr wrap="square" rtlCol="0">
            <a:spAutoFit/>
            <a:scene3d>
              <a:camera prst="orthographicFront"/>
              <a:lightRig rig="threePt" dir="t"/>
            </a:scene3d>
            <a:sp3d extrusionH="57150">
              <a:bevelT h="25400" prst="softRound"/>
              <a:bevelB h="25400" prst="softRound"/>
            </a:sp3d>
          </a:bodyPr>
          <a:lstStyle/>
          <a:p>
            <a:r>
              <a:rPr lang="en-US" sz="1100" dirty="0" smtClean="0">
                <a:solidFill>
                  <a:srgbClr val="0000FF"/>
                </a:solidFill>
              </a:rPr>
              <a:t>               </a:t>
            </a:r>
            <a:r>
              <a:rPr lang="en-US" sz="1100" dirty="0" smtClean="0">
                <a:solidFill>
                  <a:srgbClr val="0000FF"/>
                </a:solidFill>
                <a:latin typeface="Arial"/>
                <a:cs typeface="Arial"/>
              </a:rPr>
              <a:t>Muon g-2</a:t>
            </a:r>
            <a:endParaRPr lang="en-US" sz="1100" dirty="0">
              <a:solidFill>
                <a:srgbClr val="0000FF"/>
              </a:solidFill>
              <a:latin typeface="Arial"/>
              <a:cs typeface="Arial"/>
            </a:endParaRPr>
          </a:p>
        </p:txBody>
      </p:sp>
    </p:spTree>
    <p:extLst>
      <p:ext uri="{BB962C8B-B14F-4D97-AF65-F5344CB8AC3E}">
        <p14:creationId xmlns:p14="http://schemas.microsoft.com/office/powerpoint/2010/main" val="3958822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400" dirty="0" smtClean="0"/>
              <a:t>GMINUS2 Roma Tor Vergata - Anagrafica 2017</a:t>
            </a:r>
            <a:endParaRPr lang="it-IT" sz="2400" dirty="0"/>
          </a:p>
        </p:txBody>
      </p:sp>
      <p:sp>
        <p:nvSpPr>
          <p:cNvPr id="2" name="Segnaposto piè di pagina 1"/>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pic>
        <p:nvPicPr>
          <p:cNvPr id="3" name="Immagine 2"/>
          <p:cNvPicPr>
            <a:picLocks noChangeAspect="1"/>
          </p:cNvPicPr>
          <p:nvPr/>
        </p:nvPicPr>
        <p:blipFill rotWithShape="1">
          <a:blip r:embed="rId2"/>
          <a:srcRect l="18276" t="9700" r="725" b="51493"/>
          <a:stretch/>
        </p:blipFill>
        <p:spPr>
          <a:xfrm>
            <a:off x="251520" y="1772816"/>
            <a:ext cx="8640960" cy="374441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lumiByDayUrg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1" y="3498121"/>
            <a:ext cx="4616640" cy="331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sumLumiByDayUrg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8241" y="3498121"/>
            <a:ext cx="4675680" cy="335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 name="Shape 478"/>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480" name="Shape 480"/>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defTabSz="410747">
              <a:lnSpc>
                <a:spcPct val="94000"/>
              </a:lnSpc>
              <a:buClr>
                <a:srgbClr val="000000"/>
              </a:buClr>
              <a:buSzPct val="100000"/>
              <a:defRPr sz="4800">
                <a:solidFill>
                  <a:srgbClr val="0042AA"/>
                </a:solidFill>
                <a:latin typeface="+mj-lt"/>
                <a:ea typeface="+mj-ea"/>
                <a:cs typeface="+mj-cs"/>
                <a:sym typeface="Gill Sans"/>
              </a:defRPr>
            </a:pPr>
            <a:r>
              <a:rPr sz="4354" dirty="0">
                <a:solidFill>
                  <a:srgbClr val="0042AA"/>
                </a:solidFill>
                <a:latin typeface="+mj-lt"/>
                <a:ea typeface="+mj-ea"/>
                <a:cs typeface="+mj-cs"/>
                <a:sym typeface="Gill Sans"/>
              </a:rPr>
              <a:t>ATLAS</a:t>
            </a:r>
            <a:r>
              <a:rPr lang="en-US" sz="4354" dirty="0">
                <a:solidFill>
                  <a:srgbClr val="0042AA"/>
                </a:solidFill>
                <a:latin typeface="+mj-lt"/>
                <a:ea typeface="+mj-ea"/>
                <a:cs typeface="+mj-cs"/>
                <a:sym typeface="Gill Sans"/>
              </a:rPr>
              <a:t> data taking</a:t>
            </a:r>
            <a:endParaRPr sz="4354" dirty="0">
              <a:solidFill>
                <a:srgbClr val="0042AA"/>
              </a:solidFill>
              <a:latin typeface="+mj-lt"/>
              <a:ea typeface="+mj-ea"/>
              <a:cs typeface="+mj-cs"/>
              <a:sym typeface="Gill Sans"/>
            </a:endParaRPr>
          </a:p>
        </p:txBody>
      </p:sp>
      <p:sp>
        <p:nvSpPr>
          <p:cNvPr id="11270" name="Shape 481"/>
          <p:cNvSpPr>
            <a:spLocks noChangeArrowheads="1"/>
          </p:cNvSpPr>
          <p:nvPr/>
        </p:nvSpPr>
        <p:spPr bwMode="auto">
          <a:xfrm>
            <a:off x="1" y="802441"/>
            <a:ext cx="9144000" cy="186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lstStyle>
            <a:lvl1pPr marL="342900" indent="-342900" defTabSz="452438">
              <a:lnSpc>
                <a:spcPct val="94000"/>
              </a:lnSpc>
              <a:spcAft>
                <a:spcPts val="1413"/>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cs typeface="AR PL ShanHeiSun Uni"/>
              </a:defRPr>
            </a:lvl1pPr>
            <a:lvl2pPr marL="533400" indent="-342900" defTabSz="452438">
              <a:lnSpc>
                <a:spcPct val="94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cs typeface="AR PL ShanHeiSun Uni"/>
              </a:defRPr>
            </a:lvl2pPr>
            <a:lvl3pPr marL="933450" indent="-342900" defTabSz="452438">
              <a:lnSpc>
                <a:spcPct val="94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cs typeface="AR PL ShanHeiSun Uni"/>
              </a:defRPr>
            </a:lvl3pPr>
            <a:lvl4pPr defTabSz="452438">
              <a:lnSpc>
                <a:spcPct val="94000"/>
              </a:lnSpc>
              <a:spcAft>
                <a:spcPts val="563"/>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4pPr>
            <a:lvl5pPr defTabSz="452438">
              <a:lnSpc>
                <a:spcPct val="94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5pPr>
            <a:lvl6pPr marL="2514600" indent="-228600" defTabSz="452438"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6pPr>
            <a:lvl7pPr marL="2971800" indent="-228600" defTabSz="452438"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7pPr>
            <a:lvl8pPr marL="3429000" indent="-228600" defTabSz="452438"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8pPr>
            <a:lvl9pPr marL="3886200" indent="-228600" defTabSz="452438" eaLnBrk="0" fontAlgn="base" hangingPunct="0">
              <a:lnSpc>
                <a:spcPct val="94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 PL ShanHeiSun Uni"/>
              </a:defRPr>
            </a:lvl9pPr>
          </a:lstStyle>
          <a:p>
            <a:pPr lvl="1" eaLnBrk="1">
              <a:spcAft>
                <a:spcPct val="0"/>
              </a:spcAft>
              <a:buClr>
                <a:srgbClr val="0433FF"/>
              </a:buClr>
              <a:buSzPct val="125000"/>
              <a:buFont typeface="Arial" panose="020B0604020202020204" pitchFamily="34" charset="0"/>
              <a:buChar char="•"/>
            </a:pPr>
            <a:r>
              <a:rPr lang="en-US" altLang="it-IT" sz="2177">
                <a:solidFill>
                  <a:schemeClr val="tx1"/>
                </a:solidFill>
                <a:latin typeface="Trebuchet MS" panose="020B0603020202020204" pitchFamily="34" charset="0"/>
                <a:sym typeface="Gill Sans" charset="0"/>
              </a:rPr>
              <a:t>Data-taking at these luminosities has not been </a:t>
            </a:r>
            <a:r>
              <a:rPr lang="en-US" altLang="en-US" sz="2177">
                <a:solidFill>
                  <a:schemeClr val="tx1"/>
                </a:solidFill>
                <a:latin typeface="Trebuchet MS" panose="020B0603020202020204" pitchFamily="34" charset="0"/>
                <a:sym typeface="Gill Sans" charset="0"/>
              </a:rPr>
              <a:t>“</a:t>
            </a:r>
            <a:r>
              <a:rPr lang="en-US" altLang="it-IT" sz="2177">
                <a:solidFill>
                  <a:schemeClr val="tx1"/>
                </a:solidFill>
                <a:latin typeface="Trebuchet MS" panose="020B0603020202020204" pitchFamily="34" charset="0"/>
                <a:sym typeface="Gill Sans" charset="0"/>
              </a:rPr>
              <a:t>easy</a:t>
            </a:r>
            <a:r>
              <a:rPr lang="en-US" altLang="en-US" sz="2177">
                <a:solidFill>
                  <a:schemeClr val="tx1"/>
                </a:solidFill>
                <a:latin typeface="Trebuchet MS" panose="020B0603020202020204" pitchFamily="34" charset="0"/>
                <a:sym typeface="Gill Sans" charset="0"/>
              </a:rPr>
              <a:t>”</a:t>
            </a:r>
            <a:endParaRPr lang="en-US" altLang="it-IT" sz="2177">
              <a:solidFill>
                <a:schemeClr val="tx1"/>
              </a:solidFill>
              <a:latin typeface="Trebuchet MS" panose="020B0603020202020204" pitchFamily="34" charset="0"/>
              <a:sym typeface="Gill Sans" charset="0"/>
            </a:endParaRPr>
          </a:p>
          <a:p>
            <a:pPr lvl="2" eaLnBrk="1">
              <a:spcAft>
                <a:spcPct val="0"/>
              </a:spcAft>
              <a:buClr>
                <a:srgbClr val="0433FF"/>
              </a:buClr>
              <a:buSzPct val="125000"/>
              <a:buFont typeface="Arial" panose="020B0604020202020204" pitchFamily="34" charset="0"/>
              <a:buChar char="•"/>
            </a:pPr>
            <a:r>
              <a:rPr lang="en-US" altLang="it-IT" sz="1996">
                <a:solidFill>
                  <a:schemeClr val="tx1"/>
                </a:solidFill>
                <a:latin typeface="Trebuchet MS" panose="020B0603020202020204" pitchFamily="34" charset="0"/>
                <a:sym typeface="Gill Sans" charset="0"/>
              </a:rPr>
              <a:t>Pixel readout difficulties (two readout systems)</a:t>
            </a:r>
          </a:p>
          <a:p>
            <a:pPr lvl="2" eaLnBrk="1">
              <a:spcAft>
                <a:spcPct val="0"/>
              </a:spcAft>
              <a:buClr>
                <a:srgbClr val="0433FF"/>
              </a:buClr>
              <a:buSzPct val="125000"/>
              <a:buFont typeface="Arial" panose="020B0604020202020204" pitchFamily="34" charset="0"/>
              <a:buChar char="•"/>
            </a:pPr>
            <a:r>
              <a:rPr lang="en-US" altLang="it-IT" sz="1996">
                <a:solidFill>
                  <a:schemeClr val="tx1"/>
                </a:solidFill>
                <a:latin typeface="Trebuchet MS" panose="020B0603020202020204" pitchFamily="34" charset="0"/>
                <a:sym typeface="Gill Sans" charset="0"/>
              </a:rPr>
              <a:t>Magnet instabilities (especially toroid)</a:t>
            </a:r>
          </a:p>
          <a:p>
            <a:pPr lvl="2" eaLnBrk="1">
              <a:spcAft>
                <a:spcPct val="0"/>
              </a:spcAft>
              <a:buClr>
                <a:srgbClr val="0433FF"/>
              </a:buClr>
              <a:buSzPct val="125000"/>
              <a:buFont typeface="Arial" panose="020B0604020202020204" pitchFamily="34" charset="0"/>
              <a:buChar char="•"/>
            </a:pPr>
            <a:r>
              <a:rPr lang="en-US" altLang="it-IT" sz="1996">
                <a:solidFill>
                  <a:schemeClr val="tx1"/>
                </a:solidFill>
                <a:latin typeface="Trebuchet MS" panose="020B0603020202020204" pitchFamily="34" charset="0"/>
                <a:sym typeface="Gill Sans" charset="0"/>
              </a:rPr>
              <a:t>Other issues (TGC...)</a:t>
            </a:r>
          </a:p>
          <a:p>
            <a:pPr lvl="1" eaLnBrk="1">
              <a:spcAft>
                <a:spcPct val="0"/>
              </a:spcAft>
              <a:buClr>
                <a:srgbClr val="0433FF"/>
              </a:buClr>
              <a:buSzPct val="125000"/>
              <a:buFont typeface="Arial" panose="020B0604020202020204" pitchFamily="34" charset="0"/>
              <a:buChar char="•"/>
            </a:pPr>
            <a:r>
              <a:rPr lang="en-US" altLang="it-IT" sz="1996">
                <a:solidFill>
                  <a:schemeClr val="tx1"/>
                </a:solidFill>
                <a:latin typeface="Trebuchet MS" panose="020B0603020202020204" pitchFamily="34" charset="0"/>
                <a:sym typeface="Gill Sans" charset="0"/>
              </a:rPr>
              <a:t>Difficulties overpassed with lot of work</a:t>
            </a:r>
          </a:p>
          <a:p>
            <a:pPr lvl="1" eaLnBrk="1">
              <a:spcAft>
                <a:spcPct val="0"/>
              </a:spcAft>
              <a:buClr>
                <a:srgbClr val="0433FF"/>
              </a:buClr>
              <a:buSzPct val="125000"/>
              <a:buFont typeface="Arial" panose="020B0604020202020204" pitchFamily="34" charset="0"/>
              <a:buChar char="•"/>
            </a:pPr>
            <a:r>
              <a:rPr lang="en-US" altLang="it-IT" sz="2177">
                <a:solidFill>
                  <a:schemeClr val="tx1"/>
                </a:solidFill>
                <a:latin typeface="Trebuchet MS" panose="020B0603020202020204" pitchFamily="34" charset="0"/>
                <a:sym typeface="Gill Sans" charset="0"/>
              </a:rPr>
              <a:t>Collisions expected to continue through late July (MD1)</a:t>
            </a:r>
          </a:p>
        </p:txBody>
      </p:sp>
      <p:sp>
        <p:nvSpPr>
          <p:cNvPr id="11271" name="Shape 484"/>
          <p:cNvSpPr>
            <a:spLocks noChangeArrowheads="1"/>
          </p:cNvSpPr>
          <p:nvPr/>
        </p:nvSpPr>
        <p:spPr bwMode="auto">
          <a:xfrm>
            <a:off x="5401441" y="5151503"/>
            <a:ext cx="2387520" cy="83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p>
            <a:pPr algn="ctr" eaLnBrk="1">
              <a:lnSpc>
                <a:spcPct val="94000"/>
              </a:lnSpc>
              <a:buClr>
                <a:srgbClr val="000000"/>
              </a:buClr>
              <a:buSzPct val="100000"/>
              <a:buFont typeface="Times New Roman" panose="02020603050405020304" pitchFamily="18" charset="0"/>
              <a:buNone/>
            </a:pPr>
            <a:r>
              <a:rPr lang="en-US" altLang="it-IT" sz="2631" b="1">
                <a:solidFill>
                  <a:srgbClr val="0042AA"/>
                </a:solidFill>
              </a:rPr>
              <a:t>10.7 fb</a:t>
            </a:r>
            <a:r>
              <a:rPr lang="en-US" altLang="it-IT" sz="2631" b="1" baseline="32000">
                <a:solidFill>
                  <a:srgbClr val="0042AA"/>
                </a:solidFill>
              </a:rPr>
              <a:t>-1 </a:t>
            </a:r>
            <a:r>
              <a:rPr lang="en-US" altLang="it-IT" sz="2631" b="1">
                <a:solidFill>
                  <a:srgbClr val="0042AA"/>
                </a:solidFill>
              </a:rPr>
              <a:t>!!</a:t>
            </a:r>
          </a:p>
          <a:p>
            <a:pPr algn="ctr" eaLnBrk="1">
              <a:lnSpc>
                <a:spcPct val="94000"/>
              </a:lnSpc>
              <a:buClr>
                <a:srgbClr val="000000"/>
              </a:buClr>
              <a:buSzPct val="100000"/>
              <a:buFont typeface="Times New Roman" panose="02020603050405020304" pitchFamily="18" charset="0"/>
              <a:buNone/>
            </a:pPr>
            <a:endParaRPr lang="en-US" altLang="it-IT" sz="2631" b="1">
              <a:solidFill>
                <a:srgbClr val="0042AA"/>
              </a:solidFill>
            </a:endParaRPr>
          </a:p>
        </p:txBody>
      </p:sp>
      <p:sp>
        <p:nvSpPr>
          <p:cNvPr id="11272" name="TextBox 3"/>
          <p:cNvSpPr txBox="1">
            <a:spLocks noChangeArrowheads="1"/>
          </p:cNvSpPr>
          <p:nvPr/>
        </p:nvSpPr>
        <p:spPr bwMode="auto">
          <a:xfrm>
            <a:off x="3258721" y="2806922"/>
            <a:ext cx="2733441" cy="72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2177" b="1">
                <a:solidFill>
                  <a:srgbClr val="008000"/>
                </a:solidFill>
              </a:rPr>
              <a:t>2016 DT efficiency</a:t>
            </a:r>
          </a:p>
          <a:p>
            <a:pPr eaLnBrk="1">
              <a:lnSpc>
                <a:spcPct val="94000"/>
              </a:lnSpc>
              <a:buClr>
                <a:srgbClr val="000000"/>
              </a:buClr>
              <a:buSzPct val="100000"/>
              <a:buFont typeface="Times New Roman" panose="02020603050405020304" pitchFamily="18" charset="0"/>
              <a:buNone/>
            </a:pPr>
            <a:r>
              <a:rPr lang="en-US" altLang="it-IT" sz="2177" b="1">
                <a:solidFill>
                  <a:srgbClr val="008000"/>
                </a:solidFill>
              </a:rPr>
              <a:t>to date: 90.5%</a:t>
            </a:r>
          </a:p>
        </p:txBody>
      </p:sp>
      <p:cxnSp>
        <p:nvCxnSpPr>
          <p:cNvPr id="11273" name="Straight Connector 3"/>
          <p:cNvCxnSpPr>
            <a:cxnSpLocks noChangeShapeType="1"/>
          </p:cNvCxnSpPr>
          <p:nvPr/>
        </p:nvCxnSpPr>
        <p:spPr bwMode="auto">
          <a:xfrm>
            <a:off x="5124961" y="4742281"/>
            <a:ext cx="3386880" cy="0"/>
          </a:xfrm>
          <a:prstGeom prst="line">
            <a:avLst/>
          </a:prstGeom>
          <a:noFill/>
          <a:ln w="9525" algn="ctr">
            <a:solidFill>
              <a:schemeClr val="accent2"/>
            </a:solidFill>
            <a:round/>
            <a:headEnd/>
            <a:tailEnd/>
          </a:ln>
        </p:spPr>
      </p:cxnSp>
      <p:sp>
        <p:nvSpPr>
          <p:cNvPr id="6" name="TextBox 5"/>
          <p:cNvSpPr txBox="1"/>
          <p:nvPr/>
        </p:nvSpPr>
        <p:spPr>
          <a:xfrm>
            <a:off x="7405921" y="3152521"/>
            <a:ext cx="1560042" cy="459741"/>
          </a:xfrm>
          <a:prstGeom prst="rect">
            <a:avLst/>
          </a:prstGeom>
          <a:noFill/>
        </p:spPr>
        <p:txBody>
          <a:bodyPr wrap="none">
            <a:spAutoFit/>
          </a:bodyPr>
          <a:lstStyle/>
          <a:p>
            <a:pPr eaLnBrk="1">
              <a:lnSpc>
                <a:spcPct val="94000"/>
              </a:lnSpc>
              <a:buClr>
                <a:srgbClr val="000000"/>
              </a:buClr>
              <a:buSzPct val="100000"/>
              <a:buFont typeface="Times New Roman" charset="0"/>
              <a:buNone/>
              <a:defRPr/>
            </a:pPr>
            <a:r>
              <a:rPr lang="en-US" sz="2540" b="1" dirty="0">
                <a:solidFill>
                  <a:schemeClr val="accent1">
                    <a:lumMod val="50000"/>
                  </a:schemeClr>
                </a:solidFill>
                <a:latin typeface="Symbol" charset="2"/>
                <a:ea typeface="ＭＳ Ｐゴシック" charset="0"/>
                <a:cs typeface="Symbol" charset="2"/>
              </a:rPr>
              <a:t>m</a:t>
            </a:r>
            <a:r>
              <a:rPr lang="en-US" sz="2540" b="1" dirty="0">
                <a:solidFill>
                  <a:schemeClr val="accent1">
                    <a:lumMod val="50000"/>
                  </a:schemeClr>
                </a:solidFill>
                <a:latin typeface="+mj-lt"/>
                <a:ea typeface="ＭＳ Ｐゴシック" charset="0"/>
                <a:cs typeface="ＭＳ Ｐゴシック" charset="0"/>
              </a:rPr>
              <a:t> = 23.2</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smtClean="0"/>
          </a:p>
          <a:p>
            <a:r>
              <a:rPr lang="it-IT" dirty="0" smtClean="0"/>
              <a:t>FTE </a:t>
            </a:r>
            <a:r>
              <a:rPr lang="it-IT" dirty="0"/>
              <a:t>&lt; 2    -&gt;    Assegnazioni sotto Dot1</a:t>
            </a:r>
          </a:p>
          <a:p>
            <a:endParaRPr lang="it-IT" dirty="0" smtClean="0"/>
          </a:p>
          <a:p>
            <a:endParaRPr lang="it-IT" dirty="0"/>
          </a:p>
          <a:p>
            <a:endParaRPr lang="it-IT" dirty="0" smtClean="0"/>
          </a:p>
          <a:p>
            <a:r>
              <a:rPr lang="it-IT" dirty="0" smtClean="0"/>
              <a:t>Missioni                          24 </a:t>
            </a:r>
            <a:r>
              <a:rPr lang="it-IT" dirty="0" err="1" smtClean="0"/>
              <a:t>kEuro</a:t>
            </a:r>
            <a:endParaRPr lang="it-IT" dirty="0" smtClean="0"/>
          </a:p>
          <a:p>
            <a:r>
              <a:rPr lang="it-IT" dirty="0" smtClean="0"/>
              <a:t>Consumo                        10 </a:t>
            </a:r>
            <a:r>
              <a:rPr lang="it-IT" dirty="0" err="1" smtClean="0"/>
              <a:t>kEuro</a:t>
            </a:r>
            <a:endParaRPr lang="it-IT" dirty="0" smtClean="0"/>
          </a:p>
          <a:p>
            <a:r>
              <a:rPr lang="it-IT" dirty="0" smtClean="0"/>
              <a:t>Apparati				10 </a:t>
            </a:r>
            <a:r>
              <a:rPr lang="it-IT" dirty="0" err="1" smtClean="0"/>
              <a:t>kEuro</a:t>
            </a:r>
            <a:r>
              <a:rPr lang="it-IT" dirty="0" smtClean="0"/>
              <a:t> (</a:t>
            </a:r>
            <a:r>
              <a:rPr lang="it-IT" dirty="0" err="1" smtClean="0"/>
              <a:t>osc</a:t>
            </a:r>
            <a:r>
              <a:rPr lang="it-IT" dirty="0" smtClean="0"/>
              <a:t>. FNAL)</a:t>
            </a:r>
          </a:p>
          <a:p>
            <a:endParaRPr lang="it-IT" dirty="0"/>
          </a:p>
        </p:txBody>
      </p:sp>
      <p:sp>
        <p:nvSpPr>
          <p:cNvPr id="2" name="Titolo 1"/>
          <p:cNvSpPr>
            <a:spLocks noGrp="1"/>
          </p:cNvSpPr>
          <p:nvPr>
            <p:ph type="title"/>
          </p:nvPr>
        </p:nvSpPr>
        <p:spPr/>
        <p:txBody>
          <a:bodyPr>
            <a:normAutofit/>
          </a:bodyPr>
          <a:lstStyle/>
          <a:p>
            <a:r>
              <a:rPr lang="it-IT" sz="2400" dirty="0" smtClean="0"/>
              <a:t>GMINUS2 Roma Tor Vergata - Richieste 2017</a:t>
            </a:r>
            <a:endParaRPr lang="it-IT" sz="2400" dirty="0"/>
          </a:p>
        </p:txBody>
      </p:sp>
      <p:sp>
        <p:nvSpPr>
          <p:cNvPr id="5" name="Segnaposto piè di pagina 4"/>
          <p:cNvSpPr>
            <a:spLocks noGrp="1"/>
          </p:cNvSpPr>
          <p:nvPr>
            <p:ph type="ftr" sz="quarter" idx="11"/>
          </p:nvPr>
        </p:nvSpPr>
        <p:spPr/>
        <p:txBody>
          <a:bodyPr/>
          <a:lstStyle/>
          <a:p>
            <a:r>
              <a:rPr lang="it-IT" smtClean="0"/>
              <a:t>Roma Tor Vergata - 13 luglio 2016</a:t>
            </a:r>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egnaposto piè di pagina 2"/>
          <p:cNvSpPr>
            <a:spLocks noGrp="1"/>
          </p:cNvSpPr>
          <p:nvPr>
            <p:ph type="ftr" sz="quarter" idx="10"/>
          </p:nvPr>
        </p:nvSpPr>
        <p:spPr>
          <a:noFill/>
        </p:spPr>
        <p:txBody>
          <a:bodyPr/>
          <a:lstStyle>
            <a:lvl1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1pPr>
            <a:lvl2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2pPr>
            <a:lvl3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3pPr>
            <a:lvl4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4pPr>
            <a:lvl5pPr>
              <a:lnSpc>
                <a:spcPct val="66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DejaVu LGC Sans" charset="0"/>
                <a:cs typeface="DejaVu LGC Sans" charset="0"/>
              </a:defRPr>
            </a:lvl9pPr>
          </a:lstStyle>
          <a:p>
            <a:r>
              <a:rPr lang="it-IT" altLang="it-IT" smtClean="0">
                <a:solidFill>
                  <a:srgbClr val="000000"/>
                </a:solidFill>
              </a:rPr>
              <a:t>Roma Tor Vergata - 13 luglio 2016</a:t>
            </a:r>
            <a:endParaRPr lang="en-US" altLang="it-IT">
              <a:solidFill>
                <a:srgbClr val="000000"/>
              </a:solidFill>
            </a:endParaRPr>
          </a:p>
        </p:txBody>
      </p:sp>
      <p:sp>
        <p:nvSpPr>
          <p:cNvPr id="3077" name="Rectangle 1"/>
          <p:cNvSpPr>
            <a:spLocks noGrp="1" noChangeArrowheads="1"/>
          </p:cNvSpPr>
          <p:nvPr>
            <p:ph type="title"/>
          </p:nvPr>
        </p:nvSpPr>
        <p:spPr>
          <a:xfrm>
            <a:off x="1084263" y="2020888"/>
            <a:ext cx="6935787" cy="693737"/>
          </a:xfrm>
        </p:spPr>
        <p:txBody>
          <a:bodyPr>
            <a:normAutofit fontScale="90000"/>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dirty="0" smtClean="0"/>
              <a:t>NA62</a:t>
            </a:r>
            <a:br>
              <a:rPr lang="en-US" altLang="it-IT" dirty="0" smtClean="0"/>
            </a:br>
            <a:r>
              <a:rPr lang="it-IT" dirty="0"/>
              <a:t>(</a:t>
            </a:r>
            <a:r>
              <a:rPr lang="it-IT" dirty="0" err="1"/>
              <a:t>Resp</a:t>
            </a:r>
            <a:r>
              <a:rPr lang="it-IT" dirty="0"/>
              <a:t>. </a:t>
            </a:r>
            <a:r>
              <a:rPr lang="it-IT" dirty="0" err="1"/>
              <a:t>Loc</a:t>
            </a:r>
            <a:r>
              <a:rPr lang="it-IT" dirty="0" smtClean="0"/>
              <a:t>.: </a:t>
            </a:r>
            <a:r>
              <a:rPr lang="it-IT" dirty="0"/>
              <a:t>A. </a:t>
            </a:r>
            <a:r>
              <a:rPr lang="it-IT" dirty="0" err="1"/>
              <a:t>Salamon</a:t>
            </a:r>
            <a:r>
              <a:rPr lang="it-IT" dirty="0"/>
              <a:t>)</a:t>
            </a:r>
            <a:endParaRPr lang="en-US" altLang="it-IT" dirty="0" smtClean="0"/>
          </a:p>
        </p:txBody>
      </p:sp>
      <p:sp>
        <p:nvSpPr>
          <p:cNvPr id="3078" name="Rectangle 2"/>
          <p:cNvSpPr>
            <a:spLocks noGrp="1" noChangeArrowheads="1"/>
          </p:cNvSpPr>
          <p:nvPr>
            <p:ph type="subTitle" idx="4294967295"/>
          </p:nvPr>
        </p:nvSpPr>
        <p:spPr>
          <a:xfrm>
            <a:off x="250825" y="2743200"/>
            <a:ext cx="8621713" cy="2514600"/>
          </a:xfrm>
        </p:spPr>
        <p:txBody>
          <a:bodyPr lIns="0" tIns="0" rIns="0" bIns="0" anchor="ctr"/>
          <a:lstStyle/>
          <a:p>
            <a:pPr marL="0" indent="0"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dirty="0" smtClean="0"/>
              <a:t>R. </a:t>
            </a:r>
            <a:r>
              <a:rPr lang="en-US" altLang="it-IT" dirty="0" err="1" smtClean="0"/>
              <a:t>Ammendola</a:t>
            </a:r>
            <a:r>
              <a:rPr lang="en-US" altLang="it-IT" dirty="0" smtClean="0"/>
              <a:t>, V. </a:t>
            </a:r>
            <a:r>
              <a:rPr lang="en-US" altLang="it-IT" dirty="0" err="1" smtClean="0"/>
              <a:t>Bonaiuto</a:t>
            </a:r>
            <a:r>
              <a:rPr lang="en-US" altLang="it-IT" dirty="0" smtClean="0"/>
              <a:t>, L. </a:t>
            </a:r>
            <a:r>
              <a:rPr lang="en-US" altLang="it-IT" dirty="0" err="1" smtClean="0"/>
              <a:t>Federici</a:t>
            </a:r>
            <a:r>
              <a:rPr lang="en-US" altLang="it-IT" dirty="0" smtClean="0"/>
              <a:t>, </a:t>
            </a:r>
          </a:p>
          <a:p>
            <a:pPr marL="0" indent="0"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it-IT" dirty="0" smtClean="0"/>
              <a:t>G. </a:t>
            </a:r>
            <a:r>
              <a:rPr lang="en-US" altLang="it-IT" dirty="0" err="1" smtClean="0"/>
              <a:t>Paoluzzi</a:t>
            </a:r>
            <a:r>
              <a:rPr lang="en-US" altLang="it-IT" dirty="0" smtClean="0"/>
              <a:t>, A. </a:t>
            </a:r>
            <a:r>
              <a:rPr lang="en-US" altLang="it-IT" dirty="0" err="1" smtClean="0"/>
              <a:t>Salamon</a:t>
            </a:r>
            <a:r>
              <a:rPr lang="en-US" altLang="it-IT" dirty="0" smtClean="0"/>
              <a:t>, G. Salina, F. </a:t>
            </a:r>
            <a:r>
              <a:rPr lang="en-US" altLang="it-IT" dirty="0" err="1" smtClean="0"/>
              <a:t>Sargeni</a:t>
            </a:r>
            <a:endParaRPr lang="en-US" altLang="it-IT" dirty="0" smtClean="0"/>
          </a:p>
        </p:txBody>
      </p:sp>
      <p:pic>
        <p:nvPicPr>
          <p:cNvPr id="30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713" y="193675"/>
            <a:ext cx="739775" cy="73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75" y="193675"/>
            <a:ext cx="887413" cy="78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9837" t="12201" r="24013" b="301"/>
          <a:stretch/>
        </p:blipFill>
        <p:spPr>
          <a:xfrm>
            <a:off x="0" y="-23054"/>
            <a:ext cx="9324528" cy="6937893"/>
          </a:xfrm>
          <a:prstGeom prst="rect">
            <a:avLst/>
          </a:prstGeom>
        </p:spPr>
      </p:pic>
    </p:spTree>
    <p:extLst>
      <p:ext uri="{BB962C8B-B14F-4D97-AF65-F5344CB8AC3E}">
        <p14:creationId xmlns:p14="http://schemas.microsoft.com/office/powerpoint/2010/main" val="461133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9837" t="12201" r="24013" b="301"/>
          <a:stretch/>
        </p:blipFill>
        <p:spPr>
          <a:xfrm>
            <a:off x="0" y="54428"/>
            <a:ext cx="9144000" cy="6803572"/>
          </a:xfrm>
          <a:prstGeom prst="rect">
            <a:avLst/>
          </a:prstGeom>
        </p:spPr>
      </p:pic>
    </p:spTree>
    <p:extLst>
      <p:ext uri="{BB962C8B-B14F-4D97-AF65-F5344CB8AC3E}">
        <p14:creationId xmlns:p14="http://schemas.microsoft.com/office/powerpoint/2010/main" val="3801619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9837" t="12201" r="24013" b="1001"/>
          <a:stretch/>
        </p:blipFill>
        <p:spPr>
          <a:xfrm>
            <a:off x="-4517" y="19606"/>
            <a:ext cx="9144000" cy="6749143"/>
          </a:xfrm>
          <a:prstGeom prst="rect">
            <a:avLst/>
          </a:prstGeom>
        </p:spPr>
      </p:pic>
    </p:spTree>
    <p:extLst>
      <p:ext uri="{BB962C8B-B14F-4D97-AF65-F5344CB8AC3E}">
        <p14:creationId xmlns:p14="http://schemas.microsoft.com/office/powerpoint/2010/main" val="2800219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9837" t="12201" r="24013" b="301"/>
          <a:stretch/>
        </p:blipFill>
        <p:spPr>
          <a:xfrm>
            <a:off x="26034" y="54428"/>
            <a:ext cx="9144000" cy="6803572"/>
          </a:xfrm>
          <a:prstGeom prst="rect">
            <a:avLst/>
          </a:prstGeom>
        </p:spPr>
      </p:pic>
    </p:spTree>
    <p:extLst>
      <p:ext uri="{BB962C8B-B14F-4D97-AF65-F5344CB8AC3E}">
        <p14:creationId xmlns:p14="http://schemas.microsoft.com/office/powerpoint/2010/main" val="1591873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9837" t="12201" r="24013" b="301"/>
          <a:stretch/>
        </p:blipFill>
        <p:spPr>
          <a:xfrm>
            <a:off x="0" y="54428"/>
            <a:ext cx="9144000" cy="6803572"/>
          </a:xfrm>
          <a:prstGeom prst="rect">
            <a:avLst/>
          </a:prstGeom>
        </p:spPr>
      </p:pic>
    </p:spTree>
    <p:extLst>
      <p:ext uri="{BB962C8B-B14F-4D97-AF65-F5344CB8AC3E}">
        <p14:creationId xmlns:p14="http://schemas.microsoft.com/office/powerpoint/2010/main" val="333011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NA62 Roma Tor Vergata - Anagrafica 2017</a:t>
            </a:r>
            <a:endParaRPr lang="it-IT" sz="2800" dirty="0"/>
          </a:p>
        </p:txBody>
      </p:sp>
      <p:sp>
        <p:nvSpPr>
          <p:cNvPr id="3" name="Segnaposto piè di pagina 2"/>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pic>
        <p:nvPicPr>
          <p:cNvPr id="6" name="Immagine 5"/>
          <p:cNvPicPr>
            <a:picLocks noChangeAspect="1"/>
          </p:cNvPicPr>
          <p:nvPr/>
        </p:nvPicPr>
        <p:blipFill rotWithShape="1">
          <a:blip r:embed="rId2"/>
          <a:srcRect l="18275" t="9700" r="726" b="44776"/>
          <a:stretch/>
        </p:blipFill>
        <p:spPr>
          <a:xfrm>
            <a:off x="251520" y="1417638"/>
            <a:ext cx="8640960" cy="439248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8229600" cy="634082"/>
          </a:xfrm>
        </p:spPr>
        <p:txBody>
          <a:bodyPr>
            <a:normAutofit/>
          </a:bodyPr>
          <a:lstStyle/>
          <a:p>
            <a:r>
              <a:rPr lang="it-IT" sz="2400" dirty="0" smtClean="0"/>
              <a:t>NA62 Roma Tor Vergata - Richieste 2017</a:t>
            </a:r>
            <a:endParaRPr lang="it-IT" sz="2400" dirty="0"/>
          </a:p>
        </p:txBody>
      </p:sp>
      <p:pic>
        <p:nvPicPr>
          <p:cNvPr id="6" name="Immagine 5"/>
          <p:cNvPicPr>
            <a:picLocks noChangeAspect="1"/>
          </p:cNvPicPr>
          <p:nvPr/>
        </p:nvPicPr>
        <p:blipFill rotWithShape="1">
          <a:blip r:embed="rId2"/>
          <a:srcRect l="361" t="28359" r="1703"/>
          <a:stretch/>
        </p:blipFill>
        <p:spPr>
          <a:xfrm>
            <a:off x="84394" y="750714"/>
            <a:ext cx="9020294" cy="613584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16632"/>
            <a:ext cx="7134706" cy="461665"/>
          </a:xfrm>
          <a:prstGeom prst="rect">
            <a:avLst/>
          </a:prstGeom>
          <a:noFill/>
        </p:spPr>
        <p:txBody>
          <a:bodyPr wrap="square" rtlCol="0">
            <a:spAutoFit/>
          </a:bodyPr>
          <a:lstStyle/>
          <a:p>
            <a:r>
              <a:rPr lang="en-US" sz="2400" b="1" dirty="0" smtClean="0">
                <a:solidFill>
                  <a:srgbClr val="FF0000"/>
                </a:solidFill>
                <a:latin typeface="Comic Sans MS"/>
                <a:cs typeface="Comic Sans MS"/>
              </a:rPr>
              <a:t>KLOE-2 Roma Tor </a:t>
            </a:r>
            <a:r>
              <a:rPr lang="en-US" sz="2400" b="1" dirty="0" err="1" smtClean="0">
                <a:solidFill>
                  <a:srgbClr val="FF0000"/>
                </a:solidFill>
                <a:latin typeface="Comic Sans MS"/>
                <a:cs typeface="Comic Sans MS"/>
              </a:rPr>
              <a:t>Vergata</a:t>
            </a:r>
            <a:r>
              <a:rPr lang="en-US" sz="2400" b="1" dirty="0" smtClean="0">
                <a:solidFill>
                  <a:srgbClr val="FF0000"/>
                </a:solidFill>
                <a:latin typeface="Comic Sans MS"/>
                <a:cs typeface="Comic Sans MS"/>
              </a:rPr>
              <a:t> – </a:t>
            </a:r>
            <a:r>
              <a:rPr lang="en-US" sz="2400" b="1" dirty="0" err="1" smtClean="0">
                <a:solidFill>
                  <a:srgbClr val="FF0000"/>
                </a:solidFill>
                <a:latin typeface="Comic Sans MS"/>
                <a:cs typeface="Comic Sans MS"/>
              </a:rPr>
              <a:t>Anagrafica</a:t>
            </a:r>
            <a:r>
              <a:rPr lang="en-US" sz="2400" b="1" dirty="0" smtClean="0">
                <a:solidFill>
                  <a:srgbClr val="FF0000"/>
                </a:solidFill>
                <a:latin typeface="Comic Sans MS"/>
                <a:cs typeface="Comic Sans MS"/>
              </a:rPr>
              <a:t> 2017</a:t>
            </a:r>
            <a:endParaRPr lang="en-US" sz="2400" b="1" dirty="0">
              <a:solidFill>
                <a:srgbClr val="FF0000"/>
              </a:solidFill>
              <a:latin typeface="Comic Sans MS"/>
              <a:cs typeface="Comic Sans MS"/>
            </a:endParaRPr>
          </a:p>
        </p:txBody>
      </p:sp>
      <p:pic>
        <p:nvPicPr>
          <p:cNvPr id="7" name="Picture 6"/>
          <p:cNvPicPr>
            <a:picLocks noChangeAspect="1"/>
          </p:cNvPicPr>
          <p:nvPr/>
        </p:nvPicPr>
        <p:blipFill>
          <a:blip r:embed="rId2" cstate="print"/>
          <a:stretch>
            <a:fillRect/>
          </a:stretch>
        </p:blipFill>
        <p:spPr>
          <a:xfrm>
            <a:off x="845974" y="4381748"/>
            <a:ext cx="6972300" cy="2235200"/>
          </a:xfrm>
          <a:prstGeom prst="rect">
            <a:avLst/>
          </a:prstGeom>
        </p:spPr>
      </p:pic>
      <p:sp>
        <p:nvSpPr>
          <p:cNvPr id="2" name="TextBox 1"/>
          <p:cNvSpPr txBox="1"/>
          <p:nvPr/>
        </p:nvSpPr>
        <p:spPr>
          <a:xfrm>
            <a:off x="6955698" y="3871392"/>
            <a:ext cx="1725152" cy="215444"/>
          </a:xfrm>
          <a:prstGeom prst="rect">
            <a:avLst/>
          </a:prstGeom>
          <a:noFill/>
          <a:ln>
            <a:solidFill>
              <a:srgbClr val="FF0000"/>
            </a:solidFill>
          </a:ln>
        </p:spPr>
        <p:txBody>
          <a:bodyPr wrap="none" rtlCol="0">
            <a:spAutoFit/>
          </a:bodyPr>
          <a:lstStyle/>
          <a:p>
            <a:r>
              <a:rPr lang="en-US" sz="800" dirty="0" err="1" smtClean="0">
                <a:solidFill>
                  <a:srgbClr val="FF0000"/>
                </a:solidFill>
                <a:latin typeface="Comic Sans MS"/>
                <a:cs typeface="Comic Sans MS"/>
              </a:rPr>
              <a:t>Quello</a:t>
            </a:r>
            <a:r>
              <a:rPr lang="en-US" sz="800" dirty="0" smtClean="0">
                <a:solidFill>
                  <a:srgbClr val="FF0000"/>
                </a:solidFill>
                <a:latin typeface="Comic Sans MS"/>
                <a:cs typeface="Comic Sans MS"/>
              </a:rPr>
              <a:t> </a:t>
            </a:r>
            <a:r>
              <a:rPr lang="en-US" sz="800" dirty="0" err="1" smtClean="0">
                <a:solidFill>
                  <a:srgbClr val="FF0000"/>
                </a:solidFill>
                <a:latin typeface="Comic Sans MS"/>
                <a:cs typeface="Comic Sans MS"/>
              </a:rPr>
              <a:t>che</a:t>
            </a:r>
            <a:r>
              <a:rPr lang="en-US" sz="800" dirty="0" smtClean="0">
                <a:solidFill>
                  <a:srgbClr val="FF0000"/>
                </a:solidFill>
                <a:latin typeface="Comic Sans MS"/>
                <a:cs typeface="Comic Sans MS"/>
              </a:rPr>
              <a:t> </a:t>
            </a:r>
            <a:r>
              <a:rPr lang="en-US" sz="800" dirty="0" err="1" smtClean="0">
                <a:solidFill>
                  <a:srgbClr val="FF0000"/>
                </a:solidFill>
                <a:latin typeface="Comic Sans MS"/>
                <a:cs typeface="Comic Sans MS"/>
              </a:rPr>
              <a:t>intendiamo</a:t>
            </a:r>
            <a:r>
              <a:rPr lang="en-US" sz="800" dirty="0" smtClean="0">
                <a:solidFill>
                  <a:srgbClr val="FF0000"/>
                </a:solidFill>
                <a:latin typeface="Comic Sans MS"/>
                <a:cs typeface="Comic Sans MS"/>
              </a:rPr>
              <a:t> </a:t>
            </a:r>
            <a:r>
              <a:rPr lang="en-US" sz="800" dirty="0" err="1" smtClean="0">
                <a:solidFill>
                  <a:srgbClr val="FF0000"/>
                </a:solidFill>
                <a:latin typeface="Comic Sans MS"/>
                <a:cs typeface="Comic Sans MS"/>
              </a:rPr>
              <a:t>misurare</a:t>
            </a:r>
            <a:r>
              <a:rPr lang="en-US" sz="800" dirty="0">
                <a:solidFill>
                  <a:srgbClr val="FF0000"/>
                </a:solidFill>
                <a:latin typeface="Comic Sans MS"/>
                <a:cs typeface="Comic Sans MS"/>
              </a:rPr>
              <a:t> </a:t>
            </a:r>
          </a:p>
        </p:txBody>
      </p:sp>
      <p:cxnSp>
        <p:nvCxnSpPr>
          <p:cNvPr id="9" name="Straight Arrow Connector 8"/>
          <p:cNvCxnSpPr/>
          <p:nvPr/>
        </p:nvCxnSpPr>
        <p:spPr>
          <a:xfrm flipH="1">
            <a:off x="6180015" y="4095751"/>
            <a:ext cx="1034367" cy="13513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 name="Immagine 9"/>
          <p:cNvPicPr>
            <a:picLocks noChangeAspect="1"/>
          </p:cNvPicPr>
          <p:nvPr/>
        </p:nvPicPr>
        <p:blipFill rotWithShape="1">
          <a:blip r:embed="rId3"/>
          <a:srcRect l="18276" t="9700" r="725" b="38806"/>
          <a:stretch/>
        </p:blipFill>
        <p:spPr>
          <a:xfrm>
            <a:off x="323528" y="679178"/>
            <a:ext cx="6439250" cy="3702569"/>
          </a:xfrm>
          <a:prstGeom prst="rect">
            <a:avLst/>
          </a:prstGeom>
        </p:spPr>
      </p:pic>
    </p:spTree>
    <p:extLst>
      <p:ext uri="{BB962C8B-B14F-4D97-AF65-F5344CB8AC3E}">
        <p14:creationId xmlns:p14="http://schemas.microsoft.com/office/powerpoint/2010/main" val="1745881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t="3957"/>
          <a:stretch>
            <a:fillRect/>
          </a:stretch>
        </p:blipFill>
        <p:spPr bwMode="auto">
          <a:xfrm>
            <a:off x="597601" y="2242441"/>
            <a:ext cx="4943520" cy="304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
          <p:cNvSpPr txBox="1">
            <a:spLocks noChangeArrowheads="1"/>
          </p:cNvSpPr>
          <p:nvPr/>
        </p:nvSpPr>
        <p:spPr bwMode="auto">
          <a:xfrm>
            <a:off x="331201" y="947881"/>
            <a:ext cx="6990994" cy="1089710"/>
          </a:xfrm>
          <a:prstGeom prst="rect">
            <a:avLst/>
          </a:prstGeom>
          <a:noFill/>
          <a:ln>
            <a:noFill/>
          </a:ln>
          <a:extLst>
            <a:ext uri="{909E8E84-426E-40dd-AFC4-6F175D3DCCD1}"/>
            <a:ext uri="{91240B29-F687-4f45-9708-019B960494DF}"/>
          </a:extLst>
        </p:spPr>
        <p:txBody>
          <a:bodyPr wrap="none" lIns="91429" tIns="45714" rIns="91429" bIns="45714">
            <a:spAutoFit/>
          </a:bodyPr>
          <a:lstStyle/>
          <a:p>
            <a:pPr eaLnBrk="1">
              <a:lnSpc>
                <a:spcPct val="94000"/>
              </a:lnSpc>
              <a:buClr>
                <a:srgbClr val="000000"/>
              </a:buClr>
              <a:buSzPct val="100000"/>
              <a:buFont typeface="Times New Roman" charset="0"/>
              <a:buNone/>
              <a:defRPr/>
            </a:pPr>
            <a:r>
              <a:rPr lang="en-US" sz="1996" b="1" dirty="0" err="1">
                <a:solidFill>
                  <a:schemeClr val="tx2"/>
                </a:solidFill>
                <a:latin typeface="Arial Unicode MS" charset="0"/>
                <a:ea typeface="ＭＳ Ｐゴシック" charset="0"/>
                <a:cs typeface="Arial Unicode MS" charset="0"/>
              </a:rPr>
              <a:t>I</a:t>
            </a:r>
            <a:r>
              <a:rPr lang="en-US" sz="1996" b="1" dirty="0" err="1">
                <a:solidFill>
                  <a:schemeClr val="tx2"/>
                </a:solidFill>
                <a:latin typeface="+mj-lt"/>
                <a:ea typeface="ＭＳ Ｐゴシック" charset="0"/>
                <a:cs typeface="Arial Unicode MS" charset="0"/>
              </a:rPr>
              <a:t>nsertable</a:t>
            </a:r>
            <a:r>
              <a:rPr lang="en-US" sz="1996" b="1" dirty="0">
                <a:solidFill>
                  <a:schemeClr val="tx2"/>
                </a:solidFill>
                <a:latin typeface="+mj-lt"/>
                <a:ea typeface="ＭＳ Ｐゴシック" charset="0"/>
                <a:cs typeface="Arial Unicode MS" charset="0"/>
              </a:rPr>
              <a:t> B-Layer (IBL)</a:t>
            </a:r>
            <a:r>
              <a:rPr lang="en-US" sz="1996" b="1" dirty="0">
                <a:latin typeface="+mj-lt"/>
                <a:ea typeface="ＭＳ Ｐゴシック" charset="0"/>
                <a:cs typeface="Arial Unicode MS" charset="0"/>
              </a:rPr>
              <a:t>, 4th silicon pixel detector layer</a:t>
            </a:r>
          </a:p>
          <a:p>
            <a:pPr lvl="1"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2 cm x 2 cm FE-I4 Pixel Chip, 130 nm CMOS process</a:t>
            </a:r>
          </a:p>
          <a:p>
            <a:pPr lvl="1"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Innermost Pixel detector layer at R=3.3 cm from the beam</a:t>
            </a:r>
          </a:p>
          <a:p>
            <a:pPr lvl="1"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Improves b-tagging performance</a:t>
            </a:r>
          </a:p>
        </p:txBody>
      </p:sp>
      <p:sp>
        <p:nvSpPr>
          <p:cNvPr id="11267" name="TextBox 3"/>
          <p:cNvSpPr txBox="1">
            <a:spLocks noChangeArrowheads="1"/>
          </p:cNvSpPr>
          <p:nvPr/>
        </p:nvSpPr>
        <p:spPr bwMode="auto">
          <a:xfrm>
            <a:off x="4821595" y="2147401"/>
            <a:ext cx="4028646" cy="1325928"/>
          </a:xfrm>
          <a:prstGeom prst="rect">
            <a:avLst/>
          </a:prstGeom>
          <a:noFill/>
          <a:ln>
            <a:noFill/>
          </a:ln>
          <a:extLst>
            <a:ext uri="{909E8E84-426E-40dd-AFC4-6F175D3DCCD1}"/>
            <a:ext uri="{91240B29-F687-4f45-9708-019B960494DF}"/>
          </a:extLst>
        </p:spPr>
        <p:txBody>
          <a:bodyPr wrap="none" lIns="91429" tIns="45714" rIns="91429" bIns="45714">
            <a:spAutoFit/>
          </a:bodyPr>
          <a:lstStyle/>
          <a:p>
            <a:pPr algn="r" eaLnBrk="1">
              <a:lnSpc>
                <a:spcPct val="94000"/>
              </a:lnSpc>
              <a:buClr>
                <a:srgbClr val="000000"/>
              </a:buClr>
              <a:buSzPct val="100000"/>
              <a:buFont typeface="Times New Roman" charset="0"/>
              <a:buNone/>
              <a:defRPr/>
            </a:pPr>
            <a:r>
              <a:rPr lang="en-US" sz="1996" b="1" dirty="0">
                <a:solidFill>
                  <a:srgbClr val="D2533C"/>
                </a:solidFill>
                <a:latin typeface="+mj-lt"/>
                <a:ea typeface="ＭＳ Ｐゴシック" charset="0"/>
                <a:cs typeface="Arial Unicode MS" charset="0"/>
              </a:rPr>
              <a:t>Trigger:</a:t>
            </a:r>
          </a:p>
          <a:p>
            <a:pPr algn="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New Topological L1 trigger,</a:t>
            </a:r>
          </a:p>
          <a:p>
            <a:pPr algn="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new central trigger processor,</a:t>
            </a:r>
          </a:p>
          <a:p>
            <a:pPr algn="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restructuring of high-level trigger,</a:t>
            </a:r>
          </a:p>
          <a:p>
            <a:pPr algn="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new Fast </a:t>
            </a:r>
            <a:r>
              <a:rPr lang="en-US" sz="1633" dirty="0" err="1">
                <a:latin typeface="+mj-lt"/>
                <a:ea typeface="ＭＳ Ｐゴシック" charset="0"/>
                <a:cs typeface="Arial Unicode MS" charset="0"/>
              </a:rPr>
              <a:t>TracK</a:t>
            </a:r>
            <a:r>
              <a:rPr lang="en-US" sz="1633" dirty="0">
                <a:latin typeface="+mj-lt"/>
                <a:ea typeface="ＭＳ Ｐゴシック" charset="0"/>
                <a:cs typeface="Arial Unicode MS" charset="0"/>
              </a:rPr>
              <a:t> Trigger (FTK)</a:t>
            </a:r>
          </a:p>
        </p:txBody>
      </p:sp>
      <p:sp>
        <p:nvSpPr>
          <p:cNvPr id="11268" name="TextBox 4"/>
          <p:cNvSpPr txBox="1">
            <a:spLocks noChangeArrowheads="1"/>
          </p:cNvSpPr>
          <p:nvPr/>
        </p:nvSpPr>
        <p:spPr bwMode="auto">
          <a:xfrm>
            <a:off x="5683681" y="3843721"/>
            <a:ext cx="3531714" cy="1089710"/>
          </a:xfrm>
          <a:prstGeom prst="rect">
            <a:avLst/>
          </a:prstGeom>
          <a:noFill/>
          <a:ln>
            <a:noFill/>
          </a:ln>
          <a:extLst>
            <a:ext uri="{909E8E84-426E-40dd-AFC4-6F175D3DCCD1}"/>
            <a:ext uri="{91240B29-F687-4f45-9708-019B960494DF}"/>
          </a:extLst>
        </p:spPr>
        <p:txBody>
          <a:bodyPr wrap="none" lIns="91429" tIns="45714" rIns="91429" bIns="45714">
            <a:spAutoFit/>
          </a:bodyPr>
          <a:lstStyle/>
          <a:p>
            <a:pPr eaLnBrk="1">
              <a:lnSpc>
                <a:spcPct val="94000"/>
              </a:lnSpc>
              <a:buClr>
                <a:srgbClr val="000000"/>
              </a:buClr>
              <a:buSzPct val="100000"/>
              <a:buFont typeface="Times New Roman" charset="0"/>
              <a:buNone/>
              <a:defRPr/>
            </a:pPr>
            <a:r>
              <a:rPr lang="en-US" sz="1996" b="1" dirty="0">
                <a:solidFill>
                  <a:srgbClr val="D2533C"/>
                </a:solidFill>
                <a:latin typeface="+mj-lt"/>
                <a:ea typeface="ＭＳ Ｐゴシック" charset="0"/>
                <a:cs typeface="Arial Unicode MS" charset="0"/>
              </a:rPr>
              <a:t>Software improvements to</a:t>
            </a:r>
            <a:r>
              <a:rPr lang="en-US" sz="1996" b="1" dirty="0">
                <a:latin typeface="+mj-lt"/>
                <a:ea typeface="ＭＳ Ｐゴシック" charset="0"/>
                <a:cs typeface="Arial Unicode MS" charset="0"/>
              </a:rPr>
              <a:t>:</a:t>
            </a:r>
          </a:p>
          <a:p>
            <a:pP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simulation</a:t>
            </a:r>
          </a:p>
          <a:p>
            <a:pP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reconstruction,</a:t>
            </a:r>
          </a:p>
          <a:p>
            <a:pPr eaLnBrk="1">
              <a:lnSpc>
                <a:spcPct val="94000"/>
              </a:lnSpc>
              <a:buClr>
                <a:srgbClr val="000000"/>
              </a:buClr>
              <a:buSzPct val="100000"/>
              <a:buFont typeface="Times New Roman" charset="0"/>
              <a:buNone/>
              <a:defRPr/>
            </a:pPr>
            <a:r>
              <a:rPr lang="en-US" sz="1633" dirty="0">
                <a:latin typeface="+mj-lt"/>
                <a:ea typeface="ＭＳ Ｐゴシック" charset="0"/>
                <a:cs typeface="Arial Unicode MS" charset="0"/>
              </a:rPr>
              <a:t>    analysis software</a:t>
            </a:r>
          </a:p>
        </p:txBody>
      </p:sp>
      <p:sp>
        <p:nvSpPr>
          <p:cNvPr id="10246" name="TextBox 6"/>
          <p:cNvSpPr txBox="1">
            <a:spLocks noChangeArrowheads="1"/>
          </p:cNvSpPr>
          <p:nvPr/>
        </p:nvSpPr>
        <p:spPr bwMode="auto">
          <a:xfrm>
            <a:off x="80641" y="5270760"/>
            <a:ext cx="6984582" cy="132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pPr eaLnBrk="1">
              <a:lnSpc>
                <a:spcPct val="94000"/>
              </a:lnSpc>
              <a:buClr>
                <a:srgbClr val="000000"/>
              </a:buClr>
              <a:buSzPct val="100000"/>
              <a:buFont typeface="Times New Roman" panose="02020603050405020304" pitchFamily="18" charset="0"/>
              <a:buNone/>
            </a:pPr>
            <a:r>
              <a:rPr lang="en-US" altLang="it-IT" sz="1996" b="1">
                <a:solidFill>
                  <a:srgbClr val="D2533C"/>
                </a:solidFill>
                <a:latin typeface="Trebuchet MS" panose="020B0603020202020204" pitchFamily="34" charset="0"/>
                <a:ea typeface="Arial Unicode MS" panose="020B0604020202020204" pitchFamily="34" charset="-128"/>
                <a:cs typeface="Arial Unicode MS" panose="020B0604020202020204" pitchFamily="34" charset="-128"/>
              </a:rPr>
              <a:t>Overall detector consolidation</a:t>
            </a:r>
          </a:p>
          <a:p>
            <a:pPr lvl="1" eaLnBrk="1">
              <a:lnSpc>
                <a:spcPct val="94000"/>
              </a:lnSpc>
              <a:buClr>
                <a:srgbClr val="000000"/>
              </a:buClr>
              <a:buSzPct val="100000"/>
              <a:buFont typeface="Times New Roman" panose="02020603050405020304" pitchFamily="18" charset="0"/>
              <a:buNone/>
            </a:pPr>
            <a:r>
              <a:rPr lang="en-US" altLang="it-IT" sz="1633">
                <a:latin typeface="Trebuchet MS" panose="020B0603020202020204" pitchFamily="34" charset="0"/>
                <a:ea typeface="Arial Unicode MS" panose="020B0604020202020204" pitchFamily="34" charset="-128"/>
                <a:cs typeface="Arial Unicode MS" panose="020B0604020202020204" pitchFamily="34" charset="-128"/>
              </a:rPr>
              <a:t>• Muon chambers completion (|η|=1.1-1.3) and repairs</a:t>
            </a:r>
          </a:p>
          <a:p>
            <a:pPr lvl="1" eaLnBrk="1">
              <a:lnSpc>
                <a:spcPct val="94000"/>
              </a:lnSpc>
              <a:buClr>
                <a:srgbClr val="000000"/>
              </a:buClr>
              <a:buSzPct val="100000"/>
              <a:buFont typeface="Times New Roman" panose="02020603050405020304" pitchFamily="18" charset="0"/>
              <a:buNone/>
            </a:pPr>
            <a:r>
              <a:rPr lang="en-US" altLang="it-IT" sz="1633">
                <a:latin typeface="Trebuchet MS" panose="020B0603020202020204" pitchFamily="34" charset="0"/>
                <a:ea typeface="Arial Unicode MS" panose="020B0604020202020204" pitchFamily="34" charset="-128"/>
                <a:cs typeface="Arial Unicode MS" panose="020B0604020202020204" pitchFamily="34" charset="-128"/>
              </a:rPr>
              <a:t>• improved readout of various systems, (L1 rate up to 100 kHz)</a:t>
            </a:r>
          </a:p>
          <a:p>
            <a:pPr lvl="1" eaLnBrk="1">
              <a:lnSpc>
                <a:spcPct val="94000"/>
              </a:lnSpc>
              <a:buClr>
                <a:srgbClr val="000000"/>
              </a:buClr>
              <a:buSzPct val="100000"/>
              <a:buFont typeface="Times New Roman" panose="02020603050405020304" pitchFamily="18" charset="0"/>
              <a:buNone/>
            </a:pPr>
            <a:r>
              <a:rPr lang="en-US" altLang="it-IT" sz="1633">
                <a:latin typeface="Trebuchet MS" panose="020B0603020202020204" pitchFamily="34" charset="0"/>
                <a:ea typeface="Arial Unicode MS" panose="020B0604020202020204" pitchFamily="34" charset="-128"/>
                <a:cs typeface="Arial Unicode MS" panose="020B0604020202020204" pitchFamily="34" charset="-128"/>
              </a:rPr>
              <a:t>• repair of pixel modules and calorimeter electronics</a:t>
            </a:r>
          </a:p>
          <a:p>
            <a:pPr lvl="1" eaLnBrk="1">
              <a:lnSpc>
                <a:spcPct val="94000"/>
              </a:lnSpc>
              <a:buClr>
                <a:srgbClr val="000000"/>
              </a:buClr>
              <a:buSzPct val="100000"/>
              <a:buFont typeface="Times New Roman" panose="02020603050405020304" pitchFamily="18" charset="0"/>
              <a:buNone/>
            </a:pPr>
            <a:r>
              <a:rPr lang="en-US" altLang="it-IT" sz="1633">
                <a:latin typeface="Trebuchet MS" panose="020B0603020202020204" pitchFamily="34" charset="0"/>
                <a:ea typeface="Arial Unicode MS" panose="020B0604020202020204" pitchFamily="34" charset="-128"/>
                <a:cs typeface="Arial Unicode MS" panose="020B0604020202020204" pitchFamily="34" charset="-128"/>
              </a:rPr>
              <a:t>• new pixel services, new luminosity detectors, new MBTS detector</a:t>
            </a:r>
          </a:p>
        </p:txBody>
      </p:sp>
      <p:sp>
        <p:nvSpPr>
          <p:cNvPr id="10247" name="Shape 529"/>
          <p:cNvSpPr>
            <a:spLocks noChangeArrowheads="1"/>
          </p:cNvSpPr>
          <p:nvPr/>
        </p:nvSpPr>
        <p:spPr bwMode="auto">
          <a:xfrm>
            <a:off x="1" y="-23751"/>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Detector upgrades for Run 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708920"/>
            <a:ext cx="8229600" cy="3298371"/>
          </a:xfrm>
        </p:spPr>
        <p:txBody>
          <a:bodyPr/>
          <a:lstStyle/>
          <a:p>
            <a:r>
              <a:rPr lang="it-IT" dirty="0" smtClean="0"/>
              <a:t>Missioni				10 </a:t>
            </a:r>
            <a:r>
              <a:rPr lang="it-IT" dirty="0" err="1" smtClean="0"/>
              <a:t>kEuro</a:t>
            </a:r>
            <a:endParaRPr lang="it-IT" dirty="0" smtClean="0"/>
          </a:p>
          <a:p>
            <a:r>
              <a:rPr lang="it-IT" dirty="0" smtClean="0"/>
              <a:t>Consumo			  7 </a:t>
            </a:r>
            <a:r>
              <a:rPr lang="it-IT" dirty="0" err="1" smtClean="0"/>
              <a:t>kEuro</a:t>
            </a:r>
            <a:r>
              <a:rPr lang="it-IT" dirty="0" smtClean="0"/>
              <a:t> (</a:t>
            </a:r>
            <a:r>
              <a:rPr lang="it-IT" dirty="0" err="1" smtClean="0"/>
              <a:t>metab</a:t>
            </a:r>
            <a:r>
              <a:rPr lang="it-IT" dirty="0" smtClean="0"/>
              <a:t>.)</a:t>
            </a:r>
          </a:p>
          <a:p>
            <a:r>
              <a:rPr lang="it-IT" dirty="0" smtClean="0"/>
              <a:t>Apparati				  6 </a:t>
            </a:r>
            <a:r>
              <a:rPr lang="it-IT" dirty="0" err="1" smtClean="0"/>
              <a:t>kEuro</a:t>
            </a:r>
            <a:r>
              <a:rPr lang="it-IT" dirty="0" smtClean="0"/>
              <a:t>	</a:t>
            </a:r>
            <a:endParaRPr lang="it-IT" dirty="0"/>
          </a:p>
        </p:txBody>
      </p:sp>
      <p:sp>
        <p:nvSpPr>
          <p:cNvPr id="3" name="Segnaposto piè di pagina 2"/>
          <p:cNvSpPr>
            <a:spLocks noGrp="1"/>
          </p:cNvSpPr>
          <p:nvPr>
            <p:ph type="ftr" sz="quarter" idx="11"/>
          </p:nvPr>
        </p:nvSpPr>
        <p:spPr>
          <a:xfrm>
            <a:off x="4283968" y="6407944"/>
            <a:ext cx="2446785" cy="365125"/>
          </a:xfrm>
        </p:spPr>
        <p:txBody>
          <a:bodyPr/>
          <a:lstStyle/>
          <a:p>
            <a:r>
              <a:rPr lang="it-IT" dirty="0" smtClean="0"/>
              <a:t>Roma Tor Vergata - 13 luglio 2016</a:t>
            </a:r>
            <a:endParaRPr lang="it-IT" dirty="0"/>
          </a:p>
        </p:txBody>
      </p:sp>
      <p:sp>
        <p:nvSpPr>
          <p:cNvPr id="4" name="Titolo 3"/>
          <p:cNvSpPr>
            <a:spLocks noGrp="1"/>
          </p:cNvSpPr>
          <p:nvPr>
            <p:ph type="title"/>
          </p:nvPr>
        </p:nvSpPr>
        <p:spPr/>
        <p:txBody>
          <a:bodyPr>
            <a:normAutofit/>
          </a:bodyPr>
          <a:lstStyle/>
          <a:p>
            <a:r>
              <a:rPr lang="en-US" sz="2400" dirty="0">
                <a:solidFill>
                  <a:srgbClr val="FF0000"/>
                </a:solidFill>
                <a:latin typeface="Comic Sans MS"/>
                <a:cs typeface="Comic Sans MS"/>
              </a:rPr>
              <a:t>KLOE-2 Roma Tor </a:t>
            </a:r>
            <a:r>
              <a:rPr lang="en-US" sz="2400" dirty="0" err="1">
                <a:solidFill>
                  <a:srgbClr val="FF0000"/>
                </a:solidFill>
                <a:latin typeface="Comic Sans MS"/>
                <a:cs typeface="Comic Sans MS"/>
              </a:rPr>
              <a:t>Vergata</a:t>
            </a:r>
            <a:r>
              <a:rPr lang="en-US" sz="2400" dirty="0">
                <a:solidFill>
                  <a:srgbClr val="FF0000"/>
                </a:solidFill>
                <a:latin typeface="Comic Sans MS"/>
                <a:cs typeface="Comic Sans MS"/>
              </a:rPr>
              <a:t> – </a:t>
            </a:r>
            <a:r>
              <a:rPr lang="en-US" sz="2400" dirty="0" err="1" smtClean="0">
                <a:solidFill>
                  <a:srgbClr val="FF0000"/>
                </a:solidFill>
                <a:latin typeface="Comic Sans MS"/>
                <a:cs typeface="Comic Sans MS"/>
              </a:rPr>
              <a:t>Richieste</a:t>
            </a:r>
            <a:r>
              <a:rPr lang="en-US" sz="2400" dirty="0" smtClean="0">
                <a:solidFill>
                  <a:srgbClr val="FF0000"/>
                </a:solidFill>
                <a:latin typeface="Comic Sans MS"/>
                <a:cs typeface="Comic Sans MS"/>
              </a:rPr>
              <a:t> </a:t>
            </a:r>
            <a:r>
              <a:rPr lang="en-US" sz="2400" dirty="0">
                <a:solidFill>
                  <a:srgbClr val="FF0000"/>
                </a:solidFill>
                <a:latin typeface="Comic Sans MS"/>
                <a:cs typeface="Comic Sans MS"/>
              </a:rPr>
              <a:t>2017</a:t>
            </a:r>
            <a:r>
              <a:rPr lang="en-US" sz="4400" dirty="0">
                <a:solidFill>
                  <a:srgbClr val="FF0000"/>
                </a:solidFill>
                <a:latin typeface="Comic Sans MS"/>
                <a:cs typeface="Comic Sans MS"/>
              </a:rPr>
              <a:t/>
            </a:r>
            <a:br>
              <a:rPr lang="en-US" sz="4400" dirty="0">
                <a:solidFill>
                  <a:srgbClr val="FF0000"/>
                </a:solidFill>
                <a:latin typeface="Comic Sans MS"/>
                <a:cs typeface="Comic Sans MS"/>
              </a:rPr>
            </a:br>
            <a:endParaRPr lang="it-IT" dirty="0"/>
          </a:p>
        </p:txBody>
      </p:sp>
    </p:spTree>
    <p:extLst>
      <p:ext uri="{BB962C8B-B14F-4D97-AF65-F5344CB8AC3E}">
        <p14:creationId xmlns:p14="http://schemas.microsoft.com/office/powerpoint/2010/main" val="3591772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rgbClr val="FF0000"/>
                </a:solidFill>
                <a:latin typeface="Comic Sans MS"/>
                <a:cs typeface="Comic Sans MS"/>
              </a:rPr>
              <a:t>Attività</a:t>
            </a:r>
            <a:r>
              <a:rPr lang="en-US" dirty="0" smtClean="0">
                <a:solidFill>
                  <a:srgbClr val="FF0000"/>
                </a:solidFill>
                <a:latin typeface="Comic Sans MS"/>
                <a:cs typeface="Comic Sans MS"/>
              </a:rPr>
              <a:t> 2014</a:t>
            </a:r>
            <a:r>
              <a:rPr lang="en-US" dirty="0" smtClean="0">
                <a:solidFill>
                  <a:srgbClr val="FF0000"/>
                </a:solidFill>
                <a:latin typeface="Comic Sans MS"/>
                <a:cs typeface="Comic Sans MS"/>
                <a:sym typeface="Wingdings"/>
              </a:rPr>
              <a:t>…</a:t>
            </a:r>
            <a:endParaRPr lang="en-US" dirty="0">
              <a:solidFill>
                <a:srgbClr val="FF0000"/>
              </a:solidFill>
              <a:latin typeface="Comic Sans MS"/>
              <a:cs typeface="Comic Sans MS"/>
            </a:endParaRPr>
          </a:p>
        </p:txBody>
      </p:sp>
      <p:sp>
        <p:nvSpPr>
          <p:cNvPr id="7" name="TextBox 6"/>
          <p:cNvSpPr txBox="1"/>
          <p:nvPr/>
        </p:nvSpPr>
        <p:spPr>
          <a:xfrm>
            <a:off x="797187" y="1341342"/>
            <a:ext cx="6972004" cy="5355313"/>
          </a:xfrm>
          <a:prstGeom prst="rect">
            <a:avLst/>
          </a:prstGeom>
          <a:noFill/>
        </p:spPr>
        <p:txBody>
          <a:bodyPr wrap="square" rtlCol="0">
            <a:spAutoFit/>
          </a:bodyPr>
          <a:lstStyle/>
          <a:p>
            <a:pPr marL="285750" indent="-285750">
              <a:buFont typeface="Arial"/>
              <a:buChar char="•"/>
            </a:pPr>
            <a:r>
              <a:rPr lang="en-US" dirty="0" err="1">
                <a:solidFill>
                  <a:srgbClr val="0000FF"/>
                </a:solidFill>
                <a:latin typeface="Comic Sans MS"/>
                <a:cs typeface="Comic Sans MS"/>
              </a:rPr>
              <a:t>N</a:t>
            </a:r>
            <a:r>
              <a:rPr lang="en-US" dirty="0" err="1" smtClean="0">
                <a:solidFill>
                  <a:srgbClr val="0000FF"/>
                </a:solidFill>
                <a:latin typeface="Comic Sans MS"/>
                <a:cs typeface="Comic Sans MS"/>
              </a:rPr>
              <a:t>el</a:t>
            </a:r>
            <a:r>
              <a:rPr lang="en-US" dirty="0" smtClean="0">
                <a:solidFill>
                  <a:srgbClr val="0000FF"/>
                </a:solidFill>
                <a:latin typeface="Comic Sans MS"/>
                <a:cs typeface="Comic Sans MS"/>
              </a:rPr>
              <a:t> 2013 : DA</a:t>
            </a:r>
            <a:r>
              <a:rPr lang="en-US" dirty="0" smtClean="0">
                <a:solidFill>
                  <a:srgbClr val="0000FF"/>
                </a:solidFill>
                <a:latin typeface="Symbol" charset="2"/>
                <a:cs typeface="Symbol" charset="2"/>
              </a:rPr>
              <a:t>F</a:t>
            </a:r>
            <a:r>
              <a:rPr lang="en-US" dirty="0" smtClean="0">
                <a:solidFill>
                  <a:srgbClr val="0000FF"/>
                </a:solidFill>
                <a:latin typeface="Comic Sans MS"/>
                <a:cs typeface="Comic Sans MS"/>
              </a:rPr>
              <a:t>NE </a:t>
            </a:r>
            <a:r>
              <a:rPr lang="en-US" dirty="0" err="1" smtClean="0">
                <a:solidFill>
                  <a:srgbClr val="0000FF"/>
                </a:solidFill>
                <a:latin typeface="Comic Sans MS"/>
                <a:cs typeface="Comic Sans MS"/>
              </a:rPr>
              <a:t>fermo</a:t>
            </a:r>
            <a:r>
              <a:rPr lang="en-US" dirty="0" smtClean="0">
                <a:solidFill>
                  <a:srgbClr val="0000FF"/>
                </a:solidFill>
                <a:latin typeface="Comic Sans MS"/>
                <a:cs typeface="Comic Sans MS"/>
              </a:rPr>
              <a:t> per </a:t>
            </a:r>
            <a:r>
              <a:rPr lang="en-US" dirty="0" err="1" smtClean="0">
                <a:solidFill>
                  <a:srgbClr val="0000FF"/>
                </a:solidFill>
                <a:latin typeface="Comic Sans MS"/>
                <a:cs typeface="Comic Sans MS"/>
              </a:rPr>
              <a:t>installare</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nuovi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rivelatori</a:t>
            </a:r>
            <a:r>
              <a:rPr lang="en-US" dirty="0" smtClean="0">
                <a:solidFill>
                  <a:srgbClr val="0000FF"/>
                </a:solidFill>
                <a:latin typeface="Comic Sans MS"/>
                <a:cs typeface="Comic Sans MS"/>
              </a:rPr>
              <a:t> in KLOE : IT-QCAL-CCALT (</a:t>
            </a:r>
            <a:r>
              <a:rPr lang="en-US" dirty="0" err="1" smtClean="0">
                <a:solidFill>
                  <a:srgbClr val="FF0000"/>
                </a:solidFill>
                <a:latin typeface="Comic Sans MS"/>
                <a:cs typeface="Comic Sans MS"/>
              </a:rPr>
              <a:t>Abbiamo</a:t>
            </a:r>
            <a:r>
              <a:rPr lang="en-US" dirty="0" smtClean="0">
                <a:solidFill>
                  <a:srgbClr val="FF0000"/>
                </a:solidFill>
                <a:latin typeface="Comic Sans MS"/>
                <a:cs typeface="Comic Sans MS"/>
              </a:rPr>
              <a:t> </a:t>
            </a:r>
            <a:r>
              <a:rPr lang="en-US" dirty="0" err="1" smtClean="0">
                <a:solidFill>
                  <a:srgbClr val="FF0000"/>
                </a:solidFill>
                <a:latin typeface="Comic Sans MS"/>
                <a:cs typeface="Comic Sans MS"/>
              </a:rPr>
              <a:t>modificato</a:t>
            </a:r>
            <a:r>
              <a:rPr lang="en-US" dirty="0" smtClean="0">
                <a:solidFill>
                  <a:srgbClr val="FF0000"/>
                </a:solidFill>
                <a:latin typeface="Comic Sans MS"/>
                <a:cs typeface="Comic Sans MS"/>
              </a:rPr>
              <a:t> la </a:t>
            </a:r>
            <a:r>
              <a:rPr lang="en-US" dirty="0" err="1" smtClean="0">
                <a:solidFill>
                  <a:srgbClr val="FF0000"/>
                </a:solidFill>
                <a:latin typeface="Comic Sans MS"/>
                <a:cs typeface="Comic Sans MS"/>
              </a:rPr>
              <a:t>meccanica</a:t>
            </a:r>
            <a:r>
              <a:rPr lang="en-US" dirty="0" smtClean="0">
                <a:solidFill>
                  <a:srgbClr val="FF0000"/>
                </a:solidFill>
                <a:latin typeface="Comic Sans MS"/>
                <a:cs typeface="Comic Sans MS"/>
              </a:rPr>
              <a:t> e </a:t>
            </a:r>
            <a:r>
              <a:rPr lang="en-US" dirty="0" err="1" smtClean="0">
                <a:solidFill>
                  <a:srgbClr val="FF0000"/>
                </a:solidFill>
                <a:latin typeface="Comic Sans MS"/>
                <a:cs typeface="Comic Sans MS"/>
              </a:rPr>
              <a:t>l’assemblaggio</a:t>
            </a:r>
            <a:r>
              <a:rPr lang="en-US" dirty="0" smtClean="0">
                <a:solidFill>
                  <a:srgbClr val="FF0000"/>
                </a:solidFill>
                <a:latin typeface="Comic Sans MS"/>
                <a:cs typeface="Comic Sans MS"/>
              </a:rPr>
              <a:t> </a:t>
            </a:r>
            <a:r>
              <a:rPr lang="en-US" dirty="0" err="1" smtClean="0">
                <a:solidFill>
                  <a:srgbClr val="FF0000"/>
                </a:solidFill>
                <a:latin typeface="Comic Sans MS"/>
                <a:cs typeface="Comic Sans MS"/>
              </a:rPr>
              <a:t>dell’elettronica</a:t>
            </a:r>
            <a:r>
              <a:rPr lang="en-US" dirty="0">
                <a:solidFill>
                  <a:srgbClr val="FF0000"/>
                </a:solidFill>
                <a:latin typeface="Comic Sans MS"/>
                <a:cs typeface="Comic Sans MS"/>
              </a:rPr>
              <a:t> </a:t>
            </a:r>
            <a:r>
              <a:rPr lang="en-US" dirty="0" err="1" smtClean="0">
                <a:solidFill>
                  <a:srgbClr val="FF0000"/>
                </a:solidFill>
                <a:latin typeface="Comic Sans MS"/>
                <a:cs typeface="Comic Sans MS"/>
              </a:rPr>
              <a:t>dei</a:t>
            </a:r>
            <a:r>
              <a:rPr lang="en-US" dirty="0">
                <a:solidFill>
                  <a:srgbClr val="FF0000"/>
                </a:solidFill>
                <a:latin typeface="Comic Sans MS"/>
                <a:cs typeface="Comic Sans MS"/>
              </a:rPr>
              <a:t> </a:t>
            </a:r>
            <a:r>
              <a:rPr lang="en-US" dirty="0" smtClean="0">
                <a:solidFill>
                  <a:srgbClr val="FF0000"/>
                </a:solidFill>
                <a:latin typeface="Comic Sans MS"/>
                <a:cs typeface="Comic Sans MS"/>
              </a:rPr>
              <a:t>HET</a:t>
            </a:r>
            <a:r>
              <a:rPr lang="en-US" dirty="0" smtClean="0">
                <a:solidFill>
                  <a:srgbClr val="0000FF"/>
                </a:solidFill>
                <a:latin typeface="Comic Sans MS"/>
                <a:cs typeface="Comic Sans MS"/>
              </a:rPr>
              <a:t>)</a:t>
            </a:r>
          </a:p>
          <a:p>
            <a:pPr marL="285750" indent="-285750">
              <a:buFont typeface="Arial"/>
              <a:buChar char="•"/>
            </a:pPr>
            <a:r>
              <a:rPr lang="en-US" dirty="0" smtClean="0">
                <a:solidFill>
                  <a:srgbClr val="0000FF"/>
                </a:solidFill>
                <a:latin typeface="Comic Sans MS"/>
                <a:cs typeface="Comic Sans MS"/>
              </a:rPr>
              <a:t>A </a:t>
            </a:r>
            <a:r>
              <a:rPr lang="en-US" dirty="0" err="1" smtClean="0">
                <a:solidFill>
                  <a:srgbClr val="0000FF"/>
                </a:solidFill>
                <a:latin typeface="Comic Sans MS"/>
                <a:cs typeface="Comic Sans MS"/>
              </a:rPr>
              <a:t>partire</a:t>
            </a:r>
            <a:r>
              <a:rPr lang="en-US" dirty="0" smtClean="0">
                <a:solidFill>
                  <a:srgbClr val="0000FF"/>
                </a:solidFill>
                <a:latin typeface="Comic Sans MS"/>
                <a:cs typeface="Comic Sans MS"/>
              </a:rPr>
              <a:t> dal 2014 : Test di DA</a:t>
            </a:r>
            <a:r>
              <a:rPr lang="en-US" dirty="0" smtClean="0">
                <a:solidFill>
                  <a:srgbClr val="0000FF"/>
                </a:solidFill>
                <a:latin typeface="Symbol" charset="2"/>
                <a:cs typeface="Symbol" charset="2"/>
              </a:rPr>
              <a:t>F</a:t>
            </a:r>
            <a:r>
              <a:rPr lang="en-US" dirty="0" smtClean="0">
                <a:solidFill>
                  <a:srgbClr val="0000FF"/>
                </a:solidFill>
                <a:latin typeface="Comic Sans MS"/>
                <a:cs typeface="Comic Sans MS"/>
              </a:rPr>
              <a:t>NE con </a:t>
            </a:r>
            <a:r>
              <a:rPr lang="en-US" dirty="0" err="1" smtClean="0">
                <a:solidFill>
                  <a:srgbClr val="0000FF"/>
                </a:solidFill>
                <a:latin typeface="Comic Sans MS"/>
                <a:cs typeface="Comic Sans MS"/>
              </a:rPr>
              <a:t>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nuovi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rivelatori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è</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previsto</a:t>
            </a:r>
            <a:r>
              <a:rPr lang="en-US" dirty="0" smtClean="0">
                <a:solidFill>
                  <a:srgbClr val="0000FF"/>
                </a:solidFill>
                <a:latin typeface="Comic Sans MS"/>
                <a:cs typeface="Comic Sans MS"/>
              </a:rPr>
              <a:t> un run di </a:t>
            </a:r>
            <a:r>
              <a:rPr lang="en-US" dirty="0" err="1" smtClean="0">
                <a:solidFill>
                  <a:srgbClr val="0000FF"/>
                </a:solidFill>
                <a:latin typeface="Comic Sans MS"/>
                <a:cs typeface="Comic Sans MS"/>
              </a:rPr>
              <a:t>presa</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dati</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della</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durata</a:t>
            </a:r>
            <a:r>
              <a:rPr lang="en-US" dirty="0" smtClean="0">
                <a:solidFill>
                  <a:srgbClr val="0000FF"/>
                </a:solidFill>
                <a:latin typeface="Comic Sans MS"/>
                <a:cs typeface="Comic Sans MS"/>
              </a:rPr>
              <a:t> di </a:t>
            </a:r>
            <a:r>
              <a:rPr lang="en-US" dirty="0" err="1" smtClean="0">
                <a:solidFill>
                  <a:srgbClr val="0000FF"/>
                </a:solidFill>
                <a:latin typeface="Comic Sans MS"/>
                <a:cs typeface="Comic Sans MS"/>
              </a:rPr>
              <a:t>tre</a:t>
            </a:r>
            <a:r>
              <a:rPr lang="en-US" dirty="0" smtClean="0">
                <a:solidFill>
                  <a:srgbClr val="0000FF"/>
                </a:solidFill>
                <a:latin typeface="Comic Sans MS"/>
                <a:cs typeface="Comic Sans MS"/>
              </a:rPr>
              <a:t> </a:t>
            </a:r>
            <a:r>
              <a:rPr lang="en-US" dirty="0" err="1" smtClean="0">
                <a:solidFill>
                  <a:srgbClr val="0000FF"/>
                </a:solidFill>
                <a:latin typeface="Comic Sans MS"/>
                <a:cs typeface="Comic Sans MS"/>
              </a:rPr>
              <a:t>anni</a:t>
            </a:r>
            <a:r>
              <a:rPr lang="en-US" dirty="0" smtClean="0">
                <a:solidFill>
                  <a:srgbClr val="0000FF"/>
                </a:solidFill>
                <a:latin typeface="Comic Sans MS"/>
                <a:cs typeface="Comic Sans MS"/>
              </a:rPr>
              <a:t>.</a:t>
            </a:r>
          </a:p>
          <a:p>
            <a:pPr marL="285750" indent="-285750">
              <a:buFont typeface="Arial"/>
              <a:buChar char="•"/>
            </a:pPr>
            <a:endParaRPr lang="en-US" dirty="0" smtClean="0">
              <a:solidFill>
                <a:srgbClr val="0000FF"/>
              </a:solidFill>
              <a:latin typeface="Comic Sans MS"/>
              <a:cs typeface="Comic Sans MS"/>
            </a:endParaRPr>
          </a:p>
          <a:p>
            <a:pPr marL="285750" indent="-285750">
              <a:buFont typeface="Arial"/>
              <a:buChar char="•"/>
            </a:pPr>
            <a:r>
              <a:rPr lang="en-US" dirty="0" err="1" smtClean="0">
                <a:solidFill>
                  <a:srgbClr val="0000FF"/>
                </a:solidFill>
                <a:latin typeface="Comic Sans MS"/>
                <a:cs typeface="Comic Sans MS"/>
              </a:rPr>
              <a:t>Pubblicazione</a:t>
            </a:r>
            <a:r>
              <a:rPr lang="en-US" dirty="0" smtClean="0">
                <a:solidFill>
                  <a:srgbClr val="0000FF"/>
                </a:solidFill>
                <a:latin typeface="Comic Sans MS"/>
                <a:cs typeface="Comic Sans MS"/>
              </a:rPr>
              <a:t> dal 2011 ad </a:t>
            </a:r>
            <a:r>
              <a:rPr lang="en-US" dirty="0" err="1" smtClean="0">
                <a:solidFill>
                  <a:srgbClr val="0000FF"/>
                </a:solidFill>
                <a:latin typeface="Comic Sans MS"/>
                <a:cs typeface="Comic Sans MS"/>
              </a:rPr>
              <a:t>oggi</a:t>
            </a:r>
            <a:r>
              <a:rPr lang="en-US" dirty="0" smtClean="0">
                <a:solidFill>
                  <a:srgbClr val="0000FF"/>
                </a:solidFill>
                <a:latin typeface="Comic Sans MS"/>
                <a:cs typeface="Comic Sans MS"/>
              </a:rPr>
              <a:t> :  </a:t>
            </a:r>
          </a:p>
          <a:p>
            <a:pPr marL="285750" indent="-285750">
              <a:buFont typeface="Arial"/>
              <a:buChar char="•"/>
            </a:pPr>
            <a:r>
              <a:rPr lang="en-US" dirty="0" smtClean="0">
                <a:solidFill>
                  <a:srgbClr val="0000FF"/>
                </a:solidFill>
                <a:latin typeface="Comic Sans MS"/>
                <a:cs typeface="Comic Sans MS"/>
              </a:rPr>
              <a:t>PLB 702,(2011),324</a:t>
            </a:r>
          </a:p>
          <a:p>
            <a:pPr marL="285750" indent="-285750">
              <a:buFont typeface="Arial"/>
              <a:buChar char="•"/>
            </a:pPr>
            <a:r>
              <a:rPr lang="en-US" dirty="0" smtClean="0">
                <a:solidFill>
                  <a:srgbClr val="0000FF"/>
                </a:solidFill>
                <a:latin typeface="Comic Sans MS"/>
                <a:cs typeface="Comic Sans MS"/>
              </a:rPr>
              <a:t>PLB 706,(2012),251</a:t>
            </a:r>
          </a:p>
          <a:p>
            <a:pPr marL="285750" indent="-285750">
              <a:buFont typeface="Arial"/>
              <a:buChar char="•"/>
            </a:pPr>
            <a:r>
              <a:rPr lang="en-US" dirty="0" smtClean="0">
                <a:solidFill>
                  <a:srgbClr val="0000FF"/>
                </a:solidFill>
                <a:latin typeface="Comic Sans MS"/>
                <a:cs typeface="Comic Sans MS"/>
              </a:rPr>
              <a:t>EPJC 72,(2012),1917</a:t>
            </a:r>
          </a:p>
          <a:p>
            <a:pPr marL="285750" indent="-285750">
              <a:buFont typeface="Arial"/>
              <a:buChar char="•"/>
            </a:pPr>
            <a:r>
              <a:rPr lang="en-US" dirty="0">
                <a:solidFill>
                  <a:srgbClr val="0000FF"/>
                </a:solidFill>
                <a:latin typeface="Comic Sans MS"/>
                <a:cs typeface="Comic Sans MS"/>
              </a:rPr>
              <a:t>PLB </a:t>
            </a:r>
            <a:r>
              <a:rPr lang="en-US" dirty="0" smtClean="0">
                <a:solidFill>
                  <a:srgbClr val="0000FF"/>
                </a:solidFill>
                <a:latin typeface="Comic Sans MS"/>
                <a:cs typeface="Comic Sans MS"/>
              </a:rPr>
              <a:t>718,</a:t>
            </a:r>
            <a:r>
              <a:rPr lang="en-US" dirty="0">
                <a:solidFill>
                  <a:srgbClr val="0000FF"/>
                </a:solidFill>
                <a:latin typeface="Comic Sans MS"/>
                <a:cs typeface="Comic Sans MS"/>
              </a:rPr>
              <a:t>(2012)</a:t>
            </a:r>
            <a:r>
              <a:rPr lang="en-US" dirty="0" smtClean="0">
                <a:solidFill>
                  <a:srgbClr val="0000FF"/>
                </a:solidFill>
                <a:latin typeface="Comic Sans MS"/>
                <a:cs typeface="Comic Sans MS"/>
              </a:rPr>
              <a:t>,910</a:t>
            </a:r>
          </a:p>
          <a:p>
            <a:pPr marL="285750" indent="-285750">
              <a:buFont typeface="Arial"/>
              <a:buChar char="•"/>
            </a:pPr>
            <a:r>
              <a:rPr lang="en-US" dirty="0" smtClean="0">
                <a:solidFill>
                  <a:srgbClr val="0000FF"/>
                </a:solidFill>
                <a:latin typeface="Comic Sans MS"/>
                <a:cs typeface="Comic Sans MS"/>
              </a:rPr>
              <a:t>JHEP 01</a:t>
            </a:r>
            <a:r>
              <a:rPr lang="en-US" i="1" dirty="0">
                <a:solidFill>
                  <a:srgbClr val="0000FF"/>
                </a:solidFill>
                <a:latin typeface="Comic Sans MS"/>
                <a:cs typeface="Comic Sans MS"/>
              </a:rPr>
              <a:t>,(2013),119 </a:t>
            </a:r>
            <a:endParaRPr lang="en-US" dirty="0">
              <a:solidFill>
                <a:srgbClr val="0000FF"/>
              </a:solidFill>
              <a:latin typeface="Comic Sans MS"/>
              <a:cs typeface="Comic Sans MS"/>
            </a:endParaRPr>
          </a:p>
          <a:p>
            <a:pPr marL="285750" indent="-285750">
              <a:buFont typeface="Arial"/>
              <a:buChar char="•"/>
            </a:pPr>
            <a:r>
              <a:rPr lang="en-US" dirty="0" smtClean="0">
                <a:solidFill>
                  <a:srgbClr val="0000FF"/>
                </a:solidFill>
                <a:latin typeface="Comic Sans MS"/>
                <a:cs typeface="Comic Sans MS"/>
              </a:rPr>
              <a:t>PLB 720,(2013),111</a:t>
            </a:r>
          </a:p>
          <a:p>
            <a:pPr marL="285750" indent="-285750">
              <a:buFont typeface="Arial"/>
              <a:buChar char="•"/>
            </a:pPr>
            <a:r>
              <a:rPr lang="en-US" dirty="0" smtClean="0">
                <a:solidFill>
                  <a:srgbClr val="0000FF"/>
                </a:solidFill>
                <a:latin typeface="Comic Sans MS"/>
                <a:cs typeface="Comic Sans MS"/>
              </a:rPr>
              <a:t>PLB 720,(2013),336</a:t>
            </a:r>
          </a:p>
          <a:p>
            <a:pPr marL="285750" indent="-285750">
              <a:buFont typeface="Arial"/>
              <a:buChar char="•"/>
            </a:pPr>
            <a:r>
              <a:rPr lang="en-US" dirty="0" smtClean="0">
                <a:solidFill>
                  <a:srgbClr val="0000FF"/>
                </a:solidFill>
                <a:latin typeface="Comic Sans MS"/>
                <a:cs typeface="Comic Sans MS"/>
              </a:rPr>
              <a:t>PLB 723,(2013),54</a:t>
            </a:r>
          </a:p>
          <a:p>
            <a:pPr marL="285750" indent="-285750">
              <a:buFont typeface="Arial"/>
              <a:buChar char="•"/>
            </a:pPr>
            <a:r>
              <a:rPr lang="en-US" dirty="0" smtClean="0">
                <a:solidFill>
                  <a:srgbClr val="0000FF"/>
                </a:solidFill>
                <a:latin typeface="Comic Sans MS"/>
                <a:cs typeface="Comic Sans MS"/>
              </a:rPr>
              <a:t>NIM A739,(2014),75</a:t>
            </a:r>
          </a:p>
          <a:p>
            <a:pPr marL="285750" indent="-285750">
              <a:buFont typeface="Arial"/>
              <a:buChar char="•"/>
            </a:pPr>
            <a:r>
              <a:rPr lang="en-US" dirty="0" smtClean="0">
                <a:solidFill>
                  <a:srgbClr val="0000FF"/>
                </a:solidFill>
                <a:latin typeface="Comic Sans MS"/>
                <a:cs typeface="Comic Sans MS"/>
              </a:rPr>
              <a:t>PLB 730,(2014),89</a:t>
            </a:r>
            <a:endParaRPr lang="en-US" dirty="0">
              <a:solidFill>
                <a:srgbClr val="0000FF"/>
              </a:solidFill>
              <a:latin typeface="Comic Sans MS"/>
              <a:cs typeface="Comic Sans MS"/>
            </a:endParaRPr>
          </a:p>
          <a:p>
            <a:pPr marL="285750" indent="-285750">
              <a:buFont typeface="Arial"/>
              <a:buChar char="•"/>
            </a:pPr>
            <a:r>
              <a:rPr lang="en-US" dirty="0" err="1">
                <a:solidFill>
                  <a:srgbClr val="0000FF"/>
                </a:solidFill>
                <a:latin typeface="Comic Sans MS"/>
                <a:cs typeface="Comic Sans MS"/>
              </a:rPr>
              <a:t>h</a:t>
            </a:r>
            <a:r>
              <a:rPr lang="en-US" dirty="0" err="1" smtClean="0">
                <a:solidFill>
                  <a:srgbClr val="0000FF"/>
                </a:solidFill>
                <a:latin typeface="Comic Sans MS"/>
                <a:cs typeface="Comic Sans MS"/>
              </a:rPr>
              <a:t>ep-ph</a:t>
            </a:r>
            <a:r>
              <a:rPr lang="en-US" dirty="0" smtClean="0">
                <a:solidFill>
                  <a:srgbClr val="0000FF"/>
                </a:solidFill>
                <a:latin typeface="Comic Sans MS"/>
                <a:cs typeface="Comic Sans MS"/>
              </a:rPr>
              <a:t> 1404.7772 Submitted to PLB</a:t>
            </a:r>
          </a:p>
          <a:p>
            <a:pPr marL="285750" indent="-285750">
              <a:buFont typeface="Arial"/>
              <a:buChar char="•"/>
            </a:pPr>
            <a:r>
              <a:rPr lang="en-US" dirty="0" err="1" smtClean="0">
                <a:solidFill>
                  <a:srgbClr val="0000FF"/>
                </a:solidFill>
                <a:latin typeface="Comic Sans MS"/>
                <a:cs typeface="Comic Sans MS"/>
              </a:rPr>
              <a:t>hep</a:t>
            </a:r>
            <a:r>
              <a:rPr lang="en-US" dirty="0" err="1">
                <a:solidFill>
                  <a:srgbClr val="0000FF"/>
                </a:solidFill>
                <a:latin typeface="Comic Sans MS"/>
                <a:cs typeface="Comic Sans MS"/>
              </a:rPr>
              <a:t>-ph</a:t>
            </a:r>
            <a:r>
              <a:rPr lang="en-US" dirty="0">
                <a:solidFill>
                  <a:srgbClr val="0000FF"/>
                </a:solidFill>
                <a:latin typeface="Comic Sans MS"/>
                <a:cs typeface="Comic Sans MS"/>
              </a:rPr>
              <a:t> </a:t>
            </a:r>
            <a:r>
              <a:rPr lang="en-US" dirty="0" smtClean="0">
                <a:solidFill>
                  <a:srgbClr val="0000FF"/>
                </a:solidFill>
                <a:latin typeface="Comic Sans MS"/>
                <a:cs typeface="Comic Sans MS"/>
              </a:rPr>
              <a:t>1407.2028 </a:t>
            </a:r>
            <a:r>
              <a:rPr lang="en-US" dirty="0">
                <a:solidFill>
                  <a:srgbClr val="0000FF"/>
                </a:solidFill>
                <a:latin typeface="Comic Sans MS"/>
                <a:cs typeface="Comic Sans MS"/>
              </a:rPr>
              <a:t>Submitted to </a:t>
            </a:r>
            <a:r>
              <a:rPr lang="en-US" dirty="0" smtClean="0">
                <a:solidFill>
                  <a:srgbClr val="0000FF"/>
                </a:solidFill>
                <a:latin typeface="Comic Sans MS"/>
                <a:cs typeface="Comic Sans MS"/>
              </a:rPr>
              <a:t>PLB</a:t>
            </a:r>
            <a:endParaRPr lang="en-US" dirty="0">
              <a:solidFill>
                <a:srgbClr val="0000FF"/>
              </a:solidFill>
              <a:latin typeface="Comic Sans MS"/>
              <a:cs typeface="Comic Sans MS"/>
            </a:endParaRPr>
          </a:p>
        </p:txBody>
      </p:sp>
    </p:spTree>
    <p:extLst>
      <p:ext uri="{BB962C8B-B14F-4D97-AF65-F5344CB8AC3E}">
        <p14:creationId xmlns:p14="http://schemas.microsoft.com/office/powerpoint/2010/main" val="1738969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rgbClr val="FF0000"/>
                </a:solidFill>
                <a:latin typeface="Comic Sans MS"/>
                <a:cs typeface="Comic Sans MS"/>
              </a:rPr>
              <a:t>Attività</a:t>
            </a:r>
            <a:r>
              <a:rPr lang="en-US" dirty="0" smtClean="0">
                <a:solidFill>
                  <a:srgbClr val="FF0000"/>
                </a:solidFill>
                <a:latin typeface="Comic Sans MS"/>
                <a:cs typeface="Comic Sans MS"/>
              </a:rPr>
              <a:t> 2014</a:t>
            </a:r>
            <a:r>
              <a:rPr lang="en-US" dirty="0" smtClean="0">
                <a:solidFill>
                  <a:srgbClr val="FF0000"/>
                </a:solidFill>
                <a:latin typeface="Comic Sans MS"/>
                <a:cs typeface="Comic Sans MS"/>
                <a:sym typeface="Wingdings"/>
              </a:rPr>
              <a:t>…</a:t>
            </a:r>
            <a:endParaRPr lang="en-US" dirty="0">
              <a:solidFill>
                <a:srgbClr val="FF0000"/>
              </a:solidFill>
              <a:latin typeface="Comic Sans MS"/>
              <a:cs typeface="Comic Sans MS"/>
            </a:endParaRPr>
          </a:p>
        </p:txBody>
      </p:sp>
      <p:pic>
        <p:nvPicPr>
          <p:cNvPr id="2" name="Picture 1"/>
          <p:cNvPicPr>
            <a:picLocks noChangeAspect="1"/>
          </p:cNvPicPr>
          <p:nvPr/>
        </p:nvPicPr>
        <p:blipFill>
          <a:blip r:embed="rId2"/>
          <a:stretch>
            <a:fillRect/>
          </a:stretch>
        </p:blipFill>
        <p:spPr>
          <a:xfrm>
            <a:off x="457200" y="1417638"/>
            <a:ext cx="3406792" cy="2971363"/>
          </a:xfrm>
          <a:prstGeom prst="rect">
            <a:avLst/>
          </a:prstGeom>
        </p:spPr>
      </p:pic>
      <p:pic>
        <p:nvPicPr>
          <p:cNvPr id="4" name="Picture 3"/>
          <p:cNvPicPr>
            <a:picLocks noChangeAspect="1"/>
          </p:cNvPicPr>
          <p:nvPr/>
        </p:nvPicPr>
        <p:blipFill>
          <a:blip r:embed="rId3"/>
          <a:stretch>
            <a:fillRect/>
          </a:stretch>
        </p:blipFill>
        <p:spPr>
          <a:xfrm>
            <a:off x="4251873" y="2944910"/>
            <a:ext cx="4602820" cy="3221974"/>
          </a:xfrm>
          <a:prstGeom prst="rect">
            <a:avLst/>
          </a:prstGeom>
        </p:spPr>
      </p:pic>
    </p:spTree>
    <p:extLst>
      <p:ext uri="{BB962C8B-B14F-4D97-AF65-F5344CB8AC3E}">
        <p14:creationId xmlns:p14="http://schemas.microsoft.com/office/powerpoint/2010/main" val="1738969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38864" y="1988840"/>
            <a:ext cx="8229600" cy="4525963"/>
          </a:xfrm>
        </p:spPr>
        <p:txBody>
          <a:bodyPr/>
          <a:lstStyle/>
          <a:p>
            <a:r>
              <a:rPr lang="it-IT" dirty="0" smtClean="0"/>
              <a:t>FTE (Ricercatori + Tecnologi) = 17.4</a:t>
            </a:r>
          </a:p>
          <a:p>
            <a:r>
              <a:rPr lang="it-IT" dirty="0" smtClean="0"/>
              <a:t>Richieste per fondi DOT1 (algoritmo):</a:t>
            </a:r>
          </a:p>
          <a:p>
            <a:pPr lvl="1"/>
            <a:r>
              <a:rPr lang="it-IT" dirty="0" smtClean="0"/>
              <a:t>Missioni       9.0 </a:t>
            </a:r>
            <a:r>
              <a:rPr lang="it-IT" dirty="0" err="1" smtClean="0"/>
              <a:t>kEuro</a:t>
            </a:r>
            <a:endParaRPr lang="it-IT" dirty="0" smtClean="0"/>
          </a:p>
          <a:p>
            <a:pPr lvl="1"/>
            <a:r>
              <a:rPr lang="it-IT" dirty="0" smtClean="0"/>
              <a:t>Consumo     8.5 </a:t>
            </a:r>
            <a:r>
              <a:rPr lang="it-IT" dirty="0" err="1" smtClean="0"/>
              <a:t>kEuro</a:t>
            </a:r>
            <a:endParaRPr lang="it-IT" dirty="0" smtClean="0"/>
          </a:p>
          <a:p>
            <a:pPr lvl="1"/>
            <a:r>
              <a:rPr lang="it-IT" dirty="0" smtClean="0"/>
              <a:t>Inventario  16.5 </a:t>
            </a:r>
            <a:r>
              <a:rPr lang="it-IT" dirty="0" err="1" smtClean="0"/>
              <a:t>kEuro</a:t>
            </a:r>
            <a:endParaRPr lang="it-IT" dirty="0" smtClean="0"/>
          </a:p>
          <a:p>
            <a:pPr lvl="1"/>
            <a:endParaRPr lang="it-IT" dirty="0"/>
          </a:p>
          <a:p>
            <a:r>
              <a:rPr lang="it-IT" dirty="0" smtClean="0"/>
              <a:t>Preventivi 2016: 15.9 FTE  </a:t>
            </a:r>
          </a:p>
          <a:p>
            <a:pPr lvl="1"/>
            <a:endParaRPr lang="it-IT" dirty="0"/>
          </a:p>
          <a:p>
            <a:endParaRPr lang="it-IT" dirty="0"/>
          </a:p>
        </p:txBody>
      </p:sp>
      <p:sp>
        <p:nvSpPr>
          <p:cNvPr id="3" name="Segnaposto piè di pagina 2"/>
          <p:cNvSpPr>
            <a:spLocks noGrp="1"/>
          </p:cNvSpPr>
          <p:nvPr>
            <p:ph type="ftr" sz="quarter" idx="11"/>
          </p:nvPr>
        </p:nvSpPr>
        <p:spPr>
          <a:xfrm>
            <a:off x="4355976" y="6407944"/>
            <a:ext cx="2374777" cy="365125"/>
          </a:xfrm>
        </p:spPr>
        <p:txBody>
          <a:bodyPr/>
          <a:lstStyle/>
          <a:p>
            <a:r>
              <a:rPr lang="it-IT" dirty="0" smtClean="0"/>
              <a:t>Roma Tor Vergata - 13 luglio 2016</a:t>
            </a:r>
            <a:endParaRPr lang="it-IT" dirty="0"/>
          </a:p>
        </p:txBody>
      </p:sp>
      <p:sp>
        <p:nvSpPr>
          <p:cNvPr id="4" name="Titolo 3"/>
          <p:cNvSpPr>
            <a:spLocks noGrp="1"/>
          </p:cNvSpPr>
          <p:nvPr>
            <p:ph type="title"/>
          </p:nvPr>
        </p:nvSpPr>
        <p:spPr/>
        <p:txBody>
          <a:bodyPr>
            <a:normAutofit/>
          </a:bodyPr>
          <a:lstStyle/>
          <a:p>
            <a:r>
              <a:rPr lang="it-IT" sz="2800" dirty="0" smtClean="0"/>
              <a:t>Preventivi Roma Tor Vergata 2017 in sintesi</a:t>
            </a:r>
            <a:endParaRPr lang="it-IT" sz="2800" dirty="0"/>
          </a:p>
        </p:txBody>
      </p:sp>
    </p:spTree>
    <p:extLst>
      <p:ext uri="{BB962C8B-B14F-4D97-AF65-F5344CB8AC3E}">
        <p14:creationId xmlns:p14="http://schemas.microsoft.com/office/powerpoint/2010/main" val="2046024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8657" t="12201" r="25194" b="301"/>
          <a:stretch/>
        </p:blipFill>
        <p:spPr>
          <a:xfrm>
            <a:off x="0" y="7391"/>
            <a:ext cx="9144000" cy="6803572"/>
          </a:xfrm>
          <a:prstGeom prst="rect">
            <a:avLst/>
          </a:prstGeom>
        </p:spPr>
      </p:pic>
    </p:spTree>
    <p:extLst>
      <p:ext uri="{BB962C8B-B14F-4D97-AF65-F5344CB8AC3E}">
        <p14:creationId xmlns:p14="http://schemas.microsoft.com/office/powerpoint/2010/main" val="3286370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40" y="196200"/>
            <a:ext cx="9089280" cy="64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ChangeArrowheads="1"/>
          </p:cNvSpPr>
          <p:nvPr/>
        </p:nvSpPr>
        <p:spPr bwMode="auto">
          <a:xfrm>
            <a:off x="355681" y="387721"/>
            <a:ext cx="4769280" cy="55296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a:lnSpc>
                <a:spcPct val="94000"/>
              </a:lnSpc>
              <a:buClr>
                <a:srgbClr val="000000"/>
              </a:buClr>
              <a:buSzPct val="100000"/>
              <a:buFont typeface="Times New Roman" panose="02020603050405020304" pitchFamily="18" charset="0"/>
              <a:buNone/>
            </a:pPr>
            <a:endParaRPr lang="en-US" altLang="it-IT" sz="1633"/>
          </a:p>
        </p:txBody>
      </p:sp>
      <p:sp>
        <p:nvSpPr>
          <p:cNvPr id="12292" name="Shape 529"/>
          <p:cNvSpPr>
            <a:spLocks noChangeArrowheads="1"/>
          </p:cNvSpPr>
          <p:nvPr/>
        </p:nvSpPr>
        <p:spPr bwMode="auto">
          <a:xfrm>
            <a:off x="1" y="-23751"/>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AFP</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13315" name="Shape 52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Data Quality</a:t>
            </a:r>
          </a:p>
        </p:txBody>
      </p:sp>
      <p:pic>
        <p:nvPicPr>
          <p:cNvPr id="13316" name="Picture 2"/>
          <p:cNvPicPr>
            <a:picLocks noChangeAspect="1"/>
          </p:cNvPicPr>
          <p:nvPr/>
        </p:nvPicPr>
        <p:blipFill>
          <a:blip r:embed="rId2">
            <a:extLst>
              <a:ext uri="{28A0092B-C50C-407E-A947-70E740481C1C}">
                <a14:useLocalDpi xmlns:a14="http://schemas.microsoft.com/office/drawing/2010/main" val="0"/>
              </a:ext>
            </a:extLst>
          </a:blip>
          <a:srcRect r="7555"/>
          <a:stretch>
            <a:fillRect/>
          </a:stretch>
        </p:blipFill>
        <p:spPr bwMode="auto">
          <a:xfrm>
            <a:off x="3742561" y="802441"/>
            <a:ext cx="5253120" cy="430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081" y="1402921"/>
            <a:ext cx="4078080" cy="2165914"/>
          </a:xfrm>
          <a:prstGeom prst="rect">
            <a:avLst/>
          </a:prstGeom>
          <a:noFill/>
        </p:spPr>
        <p:txBody>
          <a:bodyPr>
            <a:spAutoFit/>
          </a:bodyPr>
          <a:lstStyle/>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Detector operational</a:t>
            </a:r>
          </a:p>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fractions similar to 2015</a:t>
            </a:r>
          </a:p>
          <a:p>
            <a:pPr eaLnBrk="1">
              <a:lnSpc>
                <a:spcPct val="94000"/>
              </a:lnSpc>
              <a:buClr>
                <a:srgbClr val="000000"/>
              </a:buClr>
              <a:buSzPct val="100000"/>
              <a:buFont typeface="Times New Roman" charset="0"/>
              <a:buNone/>
              <a:defRPr/>
            </a:pPr>
            <a:endParaRPr lang="en-US" sz="1996" dirty="0">
              <a:latin typeface="+mj-lt"/>
              <a:ea typeface="ＭＳ Ｐゴシック" charset="0"/>
              <a:cs typeface="ＭＳ Ｐゴシック" charset="0"/>
            </a:endParaRPr>
          </a:p>
          <a:p>
            <a:pPr marL="311045" indent="-311045">
              <a:lnSpc>
                <a:spcPct val="94000"/>
              </a:lnSpc>
              <a:buClr>
                <a:schemeClr val="accent2"/>
              </a:buClr>
              <a:buSzPct val="125000"/>
              <a:buFont typeface="Arial"/>
              <a:buChar char="•"/>
              <a:defRPr/>
            </a:pPr>
            <a:r>
              <a:rPr lang="en-US" sz="1996" dirty="0">
                <a:latin typeface="+mj-lt"/>
                <a:ea typeface="ＭＳ Ｐゴシック" charset="0"/>
                <a:cs typeface="ＭＳ Ｐゴシック" charset="0"/>
              </a:rPr>
              <a:t>After YETS Tile reached 100%</a:t>
            </a:r>
          </a:p>
          <a:p>
            <a:pPr marL="311045" indent="-311045">
              <a:lnSpc>
                <a:spcPct val="94000"/>
              </a:lnSpc>
              <a:buClr>
                <a:schemeClr val="accent2"/>
              </a:buClr>
              <a:buSzPct val="125000"/>
              <a:buFont typeface="Arial"/>
              <a:buChar char="•"/>
              <a:defRPr/>
            </a:pPr>
            <a:r>
              <a:rPr lang="en-US" sz="1996" dirty="0">
                <a:latin typeface="+mj-lt"/>
                <a:ea typeface="ＭＳ Ｐゴシック" charset="0"/>
                <a:cs typeface="ＭＳ Ｐゴシック" charset="0"/>
              </a:rPr>
              <a:t>For RPCs, S12 &amp; S14 added</a:t>
            </a:r>
          </a:p>
          <a:p>
            <a:pPr marL="311045" indent="-311045">
              <a:lnSpc>
                <a:spcPct val="94000"/>
              </a:lnSpc>
              <a:buClr>
                <a:schemeClr val="accent2"/>
              </a:buClr>
              <a:buSzPct val="125000"/>
              <a:buFont typeface="Arial"/>
              <a:buChar char="•"/>
              <a:defRPr/>
            </a:pPr>
            <a:r>
              <a:rPr lang="en-US" sz="1996" dirty="0">
                <a:latin typeface="+mj-lt"/>
                <a:ea typeface="ＭＳ Ｐゴシック" charset="0"/>
                <a:cs typeface="ＭＳ Ｐゴシック" charset="0"/>
              </a:rPr>
              <a:t>AFP new</a:t>
            </a:r>
          </a:p>
        </p:txBody>
      </p:sp>
      <p:sp>
        <p:nvSpPr>
          <p:cNvPr id="14341" name="TextBox 5"/>
          <p:cNvSpPr txBox="1">
            <a:spLocks noChangeArrowheads="1"/>
          </p:cNvSpPr>
          <p:nvPr/>
        </p:nvSpPr>
        <p:spPr bwMode="auto">
          <a:xfrm>
            <a:off x="79201" y="5437801"/>
            <a:ext cx="9805890" cy="1037207"/>
          </a:xfrm>
          <a:prstGeom prst="rect">
            <a:avLst/>
          </a:prstGeom>
          <a:noFill/>
          <a:ln>
            <a:noFill/>
          </a:ln>
          <a:extLst>
            <a:ext uri="{909E8E84-426E-40dd-AFC4-6F175D3DCCD1}"/>
            <a:ext uri="{91240B29-F687-4f45-9708-019B960494DF}"/>
          </a:extLst>
        </p:spPr>
        <p:txBody>
          <a:bodyPr wrap="none">
            <a:spAutoFit/>
          </a:bodyPr>
          <a:lstStyle/>
          <a:p>
            <a:pP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Data quality team working hard to update good run lists (GRLs) quickly</a:t>
            </a:r>
          </a:p>
          <a:p>
            <a:pPr marL="984975" lvl="1"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So far 6.3 fb-1 </a:t>
            </a:r>
            <a:r>
              <a:rPr lang="en-US" sz="2177" dirty="0" err="1">
                <a:latin typeface="+mj-lt"/>
                <a:ea typeface="ＭＳ Ｐゴシック" charset="0"/>
                <a:cs typeface="ＭＳ Ｐゴシック" charset="0"/>
              </a:rPr>
              <a:t>analysed</a:t>
            </a:r>
            <a:r>
              <a:rPr lang="en-US" sz="2177" dirty="0">
                <a:latin typeface="+mj-lt"/>
                <a:ea typeface="ＭＳ Ｐゴシック" charset="0"/>
                <a:cs typeface="ＭＳ Ｐゴシック" charset="0"/>
              </a:rPr>
              <a:t> </a:t>
            </a:r>
          </a:p>
          <a:p>
            <a:pPr marL="984975" lvl="1" indent="-311045">
              <a:lnSpc>
                <a:spcPct val="94000"/>
              </a:lnSpc>
              <a:buClr>
                <a:schemeClr val="accent2"/>
              </a:buClr>
              <a:buSzPct val="125000"/>
              <a:buFont typeface="Arial"/>
              <a:buChar char="•"/>
              <a:defRPr/>
            </a:pPr>
            <a:r>
              <a:rPr lang="en-US" sz="2177" dirty="0">
                <a:latin typeface="+mj-lt"/>
                <a:ea typeface="ＭＳ Ｐゴシック" charset="0"/>
                <a:cs typeface="ＭＳ Ｐゴシック" charset="0"/>
              </a:rPr>
              <a:t>DQ efficiency (all good) 96.3% (87.9% if toroid-on)</a:t>
            </a:r>
          </a:p>
        </p:txBody>
      </p:sp>
      <p:sp>
        <p:nvSpPr>
          <p:cNvPr id="7" name="TextBox 6"/>
          <p:cNvSpPr txBox="1"/>
          <p:nvPr/>
        </p:nvSpPr>
        <p:spPr>
          <a:xfrm>
            <a:off x="405984" y="4120201"/>
            <a:ext cx="1811714" cy="1037207"/>
          </a:xfrm>
          <a:prstGeom prst="rect">
            <a:avLst/>
          </a:prstGeom>
          <a:noFill/>
          <a:ln>
            <a:solidFill>
              <a:schemeClr val="accent1">
                <a:lumMod val="75000"/>
              </a:schemeClr>
            </a:solidFill>
          </a:ln>
        </p:spPr>
        <p:txBody>
          <a:bodyPr wrap="none">
            <a:spAutoFit/>
          </a:bodyPr>
          <a:lstStyle/>
          <a:p>
            <a:pPr algn="ctr" eaLnBrk="1">
              <a:lnSpc>
                <a:spcPct val="94000"/>
              </a:lnSpc>
              <a:buClr>
                <a:srgbClr val="000000"/>
              </a:buClr>
              <a:buSzPct val="100000"/>
              <a:buFont typeface="Times New Roman" charset="0"/>
              <a:buNone/>
              <a:defRPr/>
            </a:pPr>
            <a:r>
              <a:rPr lang="en-US" sz="2177" b="1" dirty="0">
                <a:solidFill>
                  <a:srgbClr val="008000"/>
                </a:solidFill>
                <a:latin typeface="Arial" charset="0"/>
                <a:ea typeface="ＭＳ Ｐゴシック" charset="0"/>
                <a:cs typeface="ＭＳ Ｐゴシック" charset="0"/>
              </a:rPr>
              <a:t>2016 DQ</a:t>
            </a:r>
          </a:p>
          <a:p>
            <a:pPr algn="ctr" eaLnBrk="1">
              <a:lnSpc>
                <a:spcPct val="94000"/>
              </a:lnSpc>
              <a:buClr>
                <a:srgbClr val="000000"/>
              </a:buClr>
              <a:buSzPct val="100000"/>
              <a:buFont typeface="Times New Roman" charset="0"/>
              <a:buNone/>
              <a:defRPr/>
            </a:pPr>
            <a:r>
              <a:rPr lang="en-US" sz="2177" b="1" dirty="0">
                <a:solidFill>
                  <a:srgbClr val="008000"/>
                </a:solidFill>
                <a:latin typeface="Arial" charset="0"/>
                <a:ea typeface="ＭＳ Ｐゴシック" charset="0"/>
                <a:cs typeface="ＭＳ Ｐゴシック" charset="0"/>
              </a:rPr>
              <a:t>efficiency to</a:t>
            </a:r>
          </a:p>
          <a:p>
            <a:pPr algn="ctr" eaLnBrk="1">
              <a:lnSpc>
                <a:spcPct val="94000"/>
              </a:lnSpc>
              <a:buClr>
                <a:srgbClr val="000000"/>
              </a:buClr>
              <a:buSzPct val="100000"/>
              <a:buFont typeface="Times New Roman" charset="0"/>
              <a:buNone/>
              <a:defRPr/>
            </a:pPr>
            <a:r>
              <a:rPr lang="en-US" sz="2177" b="1" dirty="0">
                <a:solidFill>
                  <a:srgbClr val="008000"/>
                </a:solidFill>
                <a:latin typeface="Arial" charset="0"/>
                <a:ea typeface="ＭＳ Ｐゴシック" charset="0"/>
                <a:cs typeface="ＭＳ Ｐゴシック" charset="0"/>
              </a:rPr>
              <a:t>date: 96.3</a:t>
            </a:r>
            <a:r>
              <a:rPr lang="en-US" sz="1633" dirty="0">
                <a:latin typeface="Arial" charset="0"/>
                <a:ea typeface="ＭＳ Ｐゴシック" charset="0"/>
                <a:cs typeface="ＭＳ Ｐゴシック" charset="0"/>
              </a:rPr>
              <a:t>%</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p:nvPr/>
        </p:nvSpPr>
        <p:spPr>
          <a:xfrm>
            <a:off x="64801" y="4971240"/>
            <a:ext cx="79200" cy="892800"/>
          </a:xfrm>
          <a:prstGeom prst="rect">
            <a:avLst/>
          </a:prstGeom>
          <a:solidFill>
            <a:srgbClr val="FFFFFF"/>
          </a:solidFill>
          <a:ln w="12700">
            <a:miter lim="400000"/>
          </a:ln>
        </p:spPr>
        <p:txBody>
          <a:bodyPr lIns="35717" tIns="35717" rIns="35717" bIns="35717" anchor="ctr"/>
          <a:lstStyle/>
          <a:p>
            <a:pPr algn="ctr" defTabSz="410747">
              <a:lnSpc>
                <a:spcPct val="94000"/>
              </a:lnSpc>
              <a:buClr>
                <a:srgbClr val="000000"/>
              </a:buClr>
              <a:buSzPct val="1000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628">
              <a:solidFill>
                <a:srgbClr val="FFFFFF"/>
              </a:solidFill>
              <a:effectLst>
                <a:outerShdw blurRad="38100" dist="12700" dir="5400000" rotWithShape="0">
                  <a:srgbClr val="000000">
                    <a:alpha val="50000"/>
                  </a:srgbClr>
                </a:outerShdw>
              </a:effectLst>
              <a:latin typeface="+mj-lt"/>
              <a:ea typeface="+mj-ea"/>
              <a:cs typeface="+mj-cs"/>
              <a:sym typeface="Gill Sans"/>
            </a:endParaRPr>
          </a:p>
        </p:txBody>
      </p:sp>
      <p:sp>
        <p:nvSpPr>
          <p:cNvPr id="17411" name="Shape 56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Performance</a:t>
            </a:r>
          </a:p>
        </p:txBody>
      </p:sp>
      <p:sp>
        <p:nvSpPr>
          <p:cNvPr id="2" name="TextBox 1"/>
          <p:cNvSpPr txBox="1"/>
          <p:nvPr/>
        </p:nvSpPr>
        <p:spPr>
          <a:xfrm>
            <a:off x="355681" y="1009802"/>
            <a:ext cx="7534080" cy="722249"/>
          </a:xfrm>
          <a:prstGeom prst="rect">
            <a:avLst/>
          </a:prstGeom>
          <a:noFill/>
        </p:spPr>
        <p:txBody>
          <a:bodyPr>
            <a:spAutoFit/>
          </a:bodyPr>
          <a:lstStyle/>
          <a:p>
            <a:pPr algn="ctr" eaLnBrk="1">
              <a:lnSpc>
                <a:spcPct val="94000"/>
              </a:lnSpc>
              <a:buClr>
                <a:srgbClr val="000000"/>
              </a:buClr>
              <a:buSzPct val="100000"/>
              <a:buFont typeface="Times New Roman" charset="0"/>
              <a:buNone/>
              <a:defRPr/>
            </a:pPr>
            <a:r>
              <a:rPr lang="en-US" sz="2177" dirty="0">
                <a:latin typeface="+mj-lt"/>
                <a:ea typeface="ＭＳ Ｐゴシック" charset="0"/>
                <a:cs typeface="ＭＳ Ｐゴシック" charset="0"/>
              </a:rPr>
              <a:t>Very fast work from detector performances and detector groups to understand 2016 data</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l="337" t="-356" r="-337" b="44536"/>
          <a:stretch>
            <a:fillRect/>
          </a:stretch>
        </p:blipFill>
        <p:spPr bwMode="auto">
          <a:xfrm>
            <a:off x="5520960" y="1873801"/>
            <a:ext cx="362304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1" y="2046601"/>
            <a:ext cx="5706720" cy="46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fig_0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0561" y="4326121"/>
            <a:ext cx="3732480" cy="25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fig_0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681" y="4327561"/>
            <a:ext cx="3735360" cy="253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08641" y="4949641"/>
            <a:ext cx="3110400" cy="1728000"/>
          </a:xfrm>
          <a:prstGeom prst="rect">
            <a:avLst/>
          </a:prstGeom>
          <a:solidFill>
            <a:srgbClr val="CCFFCC"/>
          </a:solidFill>
          <a:ln w="18000">
            <a:solidFill>
              <a:srgbClr val="800000"/>
            </a:solidFill>
            <a:round/>
            <a:headEnd/>
            <a:tailEnd/>
          </a:ln>
        </p:spPr>
        <p:txBody>
          <a:bodyPr lIns="89802" tIns="53097" rIns="89802" bIns="48983"/>
          <a:lstStyle>
            <a:lvl1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1pPr>
            <a:lvl2pPr marL="1085850" indent="-342900">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2pPr>
            <a:lvl3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3pPr>
            <a:lvl4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4pPr>
            <a:lvl5pPr>
              <a:lnSpc>
                <a:spcPct val="94000"/>
              </a:lnSpc>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chemeClr val="tx1"/>
                </a:solidFill>
                <a:latin typeface="Arial" panose="020B0604020202020204" pitchFamily="34" charset="0"/>
                <a:ea typeface="ＭＳ Ｐゴシック" panose="020B0600070205080204" pitchFamily="34" charset="-128"/>
              </a:defRPr>
            </a:lvl9pPr>
          </a:lstStyle>
          <a:p>
            <a:pPr eaLnBrk="1">
              <a:lnSpc>
                <a:spcPct val="98000"/>
              </a:lnSpc>
            </a:pPr>
            <a:r>
              <a:rPr lang="en-GB" altLang="it-IT" sz="1814">
                <a:latin typeface="Trebuchet MS" panose="020B0603020202020204" pitchFamily="34" charset="0"/>
              </a:rPr>
              <a:t> 562 paper submitted:		</a:t>
            </a:r>
          </a:p>
          <a:p>
            <a:pPr lvl="1" eaLnBrk="1">
              <a:lnSpc>
                <a:spcPct val="98000"/>
              </a:lnSpc>
              <a:buFont typeface="Arial" panose="020B0604020202020204" pitchFamily="34" charset="0"/>
              <a:buChar char="•"/>
            </a:pPr>
            <a:r>
              <a:rPr lang="en-GB" altLang="it-IT" sz="1633">
                <a:latin typeface="Trebuchet MS" panose="020B0603020202020204" pitchFamily="34" charset="0"/>
              </a:rPr>
              <a:t>33 from Run 2	</a:t>
            </a:r>
          </a:p>
          <a:p>
            <a:pPr lvl="1" eaLnBrk="1">
              <a:lnSpc>
                <a:spcPct val="98000"/>
              </a:lnSpc>
              <a:buFont typeface="Arial" panose="020B0604020202020204" pitchFamily="34" charset="0"/>
              <a:buChar char="•"/>
            </a:pPr>
            <a:r>
              <a:rPr lang="en-GB" altLang="it-IT" sz="1633">
                <a:latin typeface="Trebuchet MS" panose="020B0603020202020204" pitchFamily="34" charset="0"/>
              </a:rPr>
              <a:t>529 from Run 1	</a:t>
            </a:r>
          </a:p>
          <a:p>
            <a:pPr eaLnBrk="1">
              <a:lnSpc>
                <a:spcPct val="98000"/>
              </a:lnSpc>
            </a:pPr>
            <a:r>
              <a:rPr lang="en-GB" altLang="it-IT" sz="1814">
                <a:latin typeface="Trebuchet MS" panose="020B0603020202020204" pitchFamily="34" charset="0"/>
              </a:rPr>
              <a:t>44 papers almost ready</a:t>
            </a:r>
          </a:p>
          <a:p>
            <a:pPr lvl="1" eaLnBrk="1">
              <a:lnSpc>
                <a:spcPct val="98000"/>
              </a:lnSpc>
              <a:buFont typeface="Arial" panose="020B0604020202020204" pitchFamily="34" charset="0"/>
              <a:buChar char="•"/>
            </a:pPr>
            <a:r>
              <a:rPr lang="en-GB" altLang="it-IT" sz="1633">
                <a:latin typeface="Trebuchet MS" panose="020B0603020202020204" pitchFamily="34" charset="0"/>
              </a:rPr>
              <a:t>24 from Run	2</a:t>
            </a:r>
          </a:p>
          <a:p>
            <a:pPr lvl="1" eaLnBrk="1">
              <a:lnSpc>
                <a:spcPct val="98000"/>
              </a:lnSpc>
              <a:buFont typeface="Arial" panose="020B0604020202020204" pitchFamily="34" charset="0"/>
              <a:buChar char="•"/>
            </a:pPr>
            <a:r>
              <a:rPr lang="en-GB" altLang="it-IT" sz="1633">
                <a:latin typeface="Trebuchet MS" panose="020B0603020202020204" pitchFamily="34" charset="0"/>
              </a:rPr>
              <a:t>20 from Run	1</a:t>
            </a:r>
            <a:r>
              <a:rPr lang="en-GB" altLang="it-IT" sz="1814">
                <a:latin typeface="Trebuchet MS" panose="020B0603020202020204" pitchFamily="34" charset="0"/>
              </a:rPr>
              <a:t>	</a:t>
            </a:r>
          </a:p>
        </p:txBody>
      </p:sp>
      <p:sp>
        <p:nvSpPr>
          <p:cNvPr id="20483" name="Shape 489"/>
          <p:cNvSpPr>
            <a:spLocks noChangeArrowheads="1"/>
          </p:cNvSpPr>
          <p:nvPr/>
        </p:nvSpPr>
        <p:spPr bwMode="auto">
          <a:xfrm>
            <a:off x="1" y="64089"/>
            <a:ext cx="9144000" cy="70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7" tIns="35717" rIns="35717" bIns="35717" anchor="ctr">
            <a:spAutoFit/>
          </a:bodyPr>
          <a:lstStyle>
            <a:lvl1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1pPr>
            <a:lvl2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2pPr>
            <a:lvl3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3pPr>
            <a:lvl4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4pPr>
            <a:lvl5pPr defTabSz="58420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5pPr>
            <a:lvl6pPr marL="25146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6pPr>
            <a:lvl7pPr marL="29718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7pPr>
            <a:lvl8pPr marL="34290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8pPr>
            <a:lvl9pPr marL="3886200" indent="-228600" defTabSz="5842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ＭＳ Ｐゴシック" panose="020B0600070205080204" pitchFamily="34" charset="-128"/>
              </a:defRPr>
            </a:lvl9pPr>
          </a:lstStyle>
          <a:p>
            <a:pPr algn="ctr" eaLnBrk="1"/>
            <a:r>
              <a:rPr lang="en-US" altLang="it-IT" sz="4354">
                <a:solidFill>
                  <a:srgbClr val="0042AA"/>
                </a:solidFill>
                <a:latin typeface="Trebuchet MS" panose="020B0603020202020204" pitchFamily="34" charset="0"/>
                <a:sym typeface="Gill Sans" charset="0"/>
              </a:rPr>
              <a:t>Papers</a:t>
            </a:r>
          </a:p>
        </p:txBody>
      </p: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9121" y="3241"/>
            <a:ext cx="3494880" cy="349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7041" y="3318121"/>
            <a:ext cx="3566880" cy="356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733321"/>
            <a:ext cx="5529600" cy="41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
          <p:cNvSpPr txBox="1">
            <a:spLocks noChangeArrowheads="1"/>
          </p:cNvSpPr>
          <p:nvPr/>
        </p:nvSpPr>
        <p:spPr bwMode="auto">
          <a:xfrm>
            <a:off x="4917601" y="871561"/>
            <a:ext cx="1338828" cy="32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solidFill>
                  <a:schemeClr val="accent2"/>
                </a:solidFill>
              </a:rPr>
              <a:t>562 papers</a:t>
            </a:r>
          </a:p>
        </p:txBody>
      </p:sp>
      <p:sp>
        <p:nvSpPr>
          <p:cNvPr id="20488" name="TextBox 7"/>
          <p:cNvSpPr txBox="1">
            <a:spLocks noChangeArrowheads="1"/>
          </p:cNvSpPr>
          <p:nvPr/>
        </p:nvSpPr>
        <p:spPr bwMode="auto">
          <a:xfrm>
            <a:off x="5055841" y="1286281"/>
            <a:ext cx="1338828" cy="3285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t>529 papers</a:t>
            </a:r>
          </a:p>
        </p:txBody>
      </p:sp>
      <p:sp>
        <p:nvSpPr>
          <p:cNvPr id="20489" name="TextBox 8"/>
          <p:cNvSpPr txBox="1">
            <a:spLocks noChangeArrowheads="1"/>
          </p:cNvSpPr>
          <p:nvPr/>
        </p:nvSpPr>
        <p:spPr bwMode="auto">
          <a:xfrm>
            <a:off x="4986721" y="4074121"/>
            <a:ext cx="1205779" cy="3285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it-IT" sz="1633" b="1">
                <a:solidFill>
                  <a:srgbClr val="FF0000"/>
                </a:solidFill>
              </a:rPr>
              <a:t>33 papers</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614</TotalTime>
  <Words>3310</Words>
  <Application>Microsoft Office PowerPoint</Application>
  <PresentationFormat>Presentazione su schermo (4:3)</PresentationFormat>
  <Paragraphs>387</Paragraphs>
  <Slides>54</Slides>
  <Notes>13</Notes>
  <HiddenSlides>0</HiddenSlides>
  <MMClips>0</MMClips>
  <ScaleCrop>false</ScaleCrop>
  <HeadingPairs>
    <vt:vector size="8" baseType="variant">
      <vt:variant>
        <vt:lpstr>Caratteri utilizzati</vt:lpstr>
      </vt:variant>
      <vt:variant>
        <vt:i4>19</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75" baseType="lpstr">
      <vt:lpstr>Arial Unicode MS</vt:lpstr>
      <vt:lpstr>ＭＳ Ｐゴシック</vt:lpstr>
      <vt:lpstr>ＭＳ Ｐゴシック</vt:lpstr>
      <vt:lpstr>AR PL ShanHeiSun Uni</vt:lpstr>
      <vt:lpstr>Arial</vt:lpstr>
      <vt:lpstr>Calibri</vt:lpstr>
      <vt:lpstr>Comic Sans MS</vt:lpstr>
      <vt:lpstr>Courier New</vt:lpstr>
      <vt:lpstr>DejaVu LGC Sans</vt:lpstr>
      <vt:lpstr>Gill Sans</vt:lpstr>
      <vt:lpstr>Helvetica</vt:lpstr>
      <vt:lpstr>Lucida Sans Unicode</vt:lpstr>
      <vt:lpstr>Symbol</vt:lpstr>
      <vt:lpstr>Times New Roman</vt:lpstr>
      <vt:lpstr>Trebuchet MS</vt:lpstr>
      <vt:lpstr>Verdana</vt:lpstr>
      <vt:lpstr>Wingdings</vt:lpstr>
      <vt:lpstr>Wingdings 2</vt:lpstr>
      <vt:lpstr>Wingdings 3</vt:lpstr>
      <vt:lpstr>Viale</vt:lpstr>
      <vt:lpstr>Equazione</vt:lpstr>
      <vt:lpstr>Preventivi INFN 2017 anagrafiche e richieste Sezione di Roma Tor Vergata Sigle di CSN1 </vt:lpstr>
      <vt:lpstr>L’esperimento ATLAS a LHC (Resp. Loc.: A. Di Ciaccio)</vt:lpstr>
      <vt:lpstr>Premessa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Attività del gruppo ATLAS a Roma Tor Vergata</vt:lpstr>
      <vt:lpstr>Attività in vista della “Fase 2”  (HL-LHC, dal 2022)</vt:lpstr>
      <vt:lpstr>ATLAS Roma Tor Vergata - Anagrafica 2017</vt:lpstr>
      <vt:lpstr>ATLAS Roma Tor Vergata - Richieste 2017</vt:lpstr>
      <vt:lpstr>R&amp;D per LHC Fase 2</vt:lpstr>
      <vt:lpstr>RD_FASE2 Roma Tor Vergata (Resp. Loc. A. Di Ciaccio, P. Camarri) Anagrafica 2017</vt:lpstr>
      <vt:lpstr>RD_FASE2 Roma Tor Vergata- Richieste 2017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LHC-b Roma Tor Vergata - Richieste 2017 </vt:lpstr>
      <vt:lpstr>L’esperimento GMINUS2 (Resp. Loc.: D. Moricciani)</vt:lpstr>
      <vt:lpstr>Stato dell’esperimento g-2</vt:lpstr>
      <vt:lpstr>Timeline</vt:lpstr>
      <vt:lpstr>GMINUS2 Roma Tor Vergata - Anagrafica 2017</vt:lpstr>
      <vt:lpstr>GMINUS2 Roma Tor Vergata - Richieste 2017</vt:lpstr>
      <vt:lpstr>NA62 (Resp. Loc.: A. Salamon)</vt:lpstr>
      <vt:lpstr>Presentazione standard di PowerPoint</vt:lpstr>
      <vt:lpstr>Presentazione standard di PowerPoint</vt:lpstr>
      <vt:lpstr>Presentazione standard di PowerPoint</vt:lpstr>
      <vt:lpstr>Presentazione standard di PowerPoint</vt:lpstr>
      <vt:lpstr>Presentazione standard di PowerPoint</vt:lpstr>
      <vt:lpstr>NA62 Roma Tor Vergata - Anagrafica 2017</vt:lpstr>
      <vt:lpstr>NA62 Roma Tor Vergata - Richieste 2017</vt:lpstr>
      <vt:lpstr>Presentazione standard di PowerPoint</vt:lpstr>
      <vt:lpstr>KLOE-2 Roma Tor Vergata – Richieste 2017 </vt:lpstr>
      <vt:lpstr>Attività 2014…</vt:lpstr>
      <vt:lpstr>Attività 2014…</vt:lpstr>
      <vt:lpstr>Preventivi Roma Tor Vergata 2017 in sintesi</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L’esperimento ATLAS</dc:title>
  <dc:creator>camarri</dc:creator>
  <cp:lastModifiedBy>paolo camarri</cp:lastModifiedBy>
  <cp:revision>125</cp:revision>
  <cp:lastPrinted>2016-07-12T14:46:01Z</cp:lastPrinted>
  <dcterms:created xsi:type="dcterms:W3CDTF">2014-07-13T14:28:37Z</dcterms:created>
  <dcterms:modified xsi:type="dcterms:W3CDTF">2016-07-13T07:34:37Z</dcterms:modified>
</cp:coreProperties>
</file>