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78" r:id="rId3"/>
    <p:sldId id="270" r:id="rId4"/>
    <p:sldId id="256" r:id="rId5"/>
    <p:sldId id="257" r:id="rId6"/>
    <p:sldId id="261" r:id="rId7"/>
    <p:sldId id="258" r:id="rId8"/>
    <p:sldId id="268" r:id="rId9"/>
    <p:sldId id="259" r:id="rId10"/>
    <p:sldId id="269" r:id="rId11"/>
    <p:sldId id="281" r:id="rId12"/>
    <p:sldId id="273" r:id="rId13"/>
    <p:sldId id="260" r:id="rId14"/>
    <p:sldId id="271" r:id="rId15"/>
    <p:sldId id="272" r:id="rId16"/>
    <p:sldId id="275" r:id="rId17"/>
    <p:sldId id="284" r:id="rId18"/>
    <p:sldId id="277" r:id="rId19"/>
    <p:sldId id="282" r:id="rId20"/>
    <p:sldId id="279" r:id="rId21"/>
    <p:sldId id="285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88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139" d="100"/>
          <a:sy n="139" d="100"/>
        </p:scale>
        <p:origin x="-1224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05E51-1BA1-49D7-8AA9-ACED774F0F2C}" type="datetimeFigureOut">
              <a:rPr lang="it-IT" smtClean="0"/>
              <a:t>7/13/16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4C136-57FA-4B1E-A6EB-5DBEFC62C7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849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4C136-57FA-4B1E-A6EB-5DBEFC62C7A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6544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4C136-57FA-4B1E-A6EB-5DBEFC62C7A4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4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BF3D-1BD4-4B59-A016-A39B9FCB69E4}" type="datetime1">
              <a:rPr lang="it-IT" smtClean="0"/>
              <a:t>7/13/16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Iacovacci, Cds - Luglio 2016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1874-0398-4824-98BB-83585D5C44B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25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8FAE-6B3A-47BB-9C68-386E52B0E088}" type="datetime1">
              <a:rPr lang="it-IT" smtClean="0"/>
              <a:t>7/13/16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Iacovacci, Cds - Luglio 2016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1874-0398-4824-98BB-83585D5C44B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27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7933-CCCE-4B4D-9AB7-134ECFD3D76B}" type="datetime1">
              <a:rPr lang="it-IT" smtClean="0"/>
              <a:t>7/13/16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Iacovacci, Cds - Luglio 2016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1874-0398-4824-98BB-83585D5C44B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4022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DD785-D424-48B8-9289-5446E5A97F6F}" type="datetime1">
              <a:rPr lang="it-IT"/>
              <a:pPr>
                <a:defRPr/>
              </a:pPr>
              <a:t>7/13/16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E5EE9-1FD1-4D31-BD22-0822A8DEF2C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218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46DB-57CE-4D39-80E8-8F9D54DD2DDA}" type="datetime1">
              <a:rPr lang="it-IT"/>
              <a:pPr>
                <a:defRPr/>
              </a:pPr>
              <a:t>7/13/16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17A1D-595D-4393-ADD2-FDD74997CAD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951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9A4B-D30F-4BE8-B30F-4864CA0BDC45}" type="datetime1">
              <a:rPr lang="it-IT"/>
              <a:pPr>
                <a:defRPr/>
              </a:pPr>
              <a:t>7/13/16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E675B-B5C9-4928-BE25-604DD4A66CE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317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2E667-CA2D-4412-9A8B-DD15ADAF4549}" type="datetime1">
              <a:rPr lang="it-IT"/>
              <a:pPr>
                <a:defRPr/>
              </a:pPr>
              <a:t>7/13/16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7FE86-3243-45F9-A3B6-65F68F4FE22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976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84462-EABE-467E-A745-67BA5511E791}" type="datetime1">
              <a:rPr lang="it-IT"/>
              <a:pPr>
                <a:defRPr/>
              </a:pPr>
              <a:t>7/13/16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DAE26-A867-43C1-BE3A-2183532FFAE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213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4A69-5BBB-4AF0-9AD9-80CF9217E29E}" type="datetime1">
              <a:rPr lang="it-IT"/>
              <a:pPr>
                <a:defRPr/>
              </a:pPr>
              <a:t>7/13/16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D09FB-3604-4560-AE46-C981A3231C9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1641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E02EF-5D36-4251-87FC-267B0C14269D}" type="datetime1">
              <a:rPr lang="it-IT"/>
              <a:pPr>
                <a:defRPr/>
              </a:pPr>
              <a:t>7/13/16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C62A9-41C2-41D7-8E91-9FA173A6CBA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239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CE716-097A-4475-AE0D-92CFEE6B25CB}" type="datetime1">
              <a:rPr lang="it-IT"/>
              <a:pPr>
                <a:defRPr/>
              </a:pPr>
              <a:t>7/13/16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BCBC5-2DE0-47ED-B57D-056AF59E06B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742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25699-3052-4C80-9812-ADA9997CDBE5}" type="datetime1">
              <a:rPr lang="it-IT" smtClean="0"/>
              <a:t>7/13/16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Iacovacci, Cds - Luglio 2016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1874-0398-4824-98BB-83585D5C44B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818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CFEAE-0998-4DB9-A703-E9982183FEEC}" type="datetime1">
              <a:rPr lang="it-IT"/>
              <a:pPr>
                <a:defRPr/>
              </a:pPr>
              <a:t>7/13/16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61EC4-30EE-4C32-B964-AF8B3DAD4AD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453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55ACA-7911-49D5-B91D-E1F482B753C4}" type="datetime1">
              <a:rPr lang="it-IT"/>
              <a:pPr>
                <a:defRPr/>
              </a:pPr>
              <a:t>7/13/16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221CF-CA9A-40A5-A854-D9EE6D13307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499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E5FE0-5B72-48FC-8806-990C02C323E5}" type="datetime1">
              <a:rPr lang="it-IT"/>
              <a:pPr>
                <a:defRPr/>
              </a:pPr>
              <a:t>7/13/16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9590F-131A-4152-9DF1-C817F731B76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81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0251-3AFB-4BD5-A3B4-0FB911F11CB1}" type="datetime1">
              <a:rPr lang="it-IT" smtClean="0"/>
              <a:t>7/13/16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Iacovacci, Cds - Luglio 2016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1874-0398-4824-98BB-83585D5C44B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50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8ED7-F413-4EF4-B1C9-D9A9030E7112}" type="datetime1">
              <a:rPr lang="it-IT" smtClean="0"/>
              <a:t>7/13/16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Iacovacci, Cds - Luglio 2016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1874-0398-4824-98BB-83585D5C44B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54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F52A-D389-4724-8F54-6184CE2A9E29}" type="datetime1">
              <a:rPr lang="it-IT" smtClean="0"/>
              <a:t>7/13/16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Iacovacci, Cds - Luglio 2016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1874-0398-4824-98BB-83585D5C44B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497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1836-ECAF-4C76-AA41-FC6D750032A1}" type="datetime1">
              <a:rPr lang="it-IT" smtClean="0"/>
              <a:t>7/13/16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Iacovacci, Cds - Luglio 2016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1874-0398-4824-98BB-83585D5C44B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37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0B7A-7D7C-4DA8-80A7-4F2554ECBFAB}" type="datetime1">
              <a:rPr lang="it-IT" smtClean="0"/>
              <a:t>7/13/16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Iacovacci, Cds - Luglio 2016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1874-0398-4824-98BB-83585D5C44B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178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B252-F0CF-4E0C-AE8D-BB5A1774D836}" type="datetime1">
              <a:rPr lang="it-IT" smtClean="0"/>
              <a:t>7/13/16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Iacovacci, Cds - Luglio 2016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1874-0398-4824-98BB-83585D5C44B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46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D24F-1DFB-468F-8C53-A2061A07D75B}" type="datetime1">
              <a:rPr lang="it-IT" smtClean="0"/>
              <a:t>7/13/16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Iacovacci, Cds - Luglio 2016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1874-0398-4824-98BB-83585D5C44B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28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118C5-F463-45D6-8959-6F29EB474770}" type="datetime1">
              <a:rPr lang="it-IT" smtClean="0"/>
              <a:t>7/13/16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M. Iacovacci, Cds - Luglio 2016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A1874-0398-4824-98BB-83585D5C44B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44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orbe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0E3D0E-C75B-4EAF-B97A-465F747CB9BE}" type="datetime1">
              <a:rPr lang="it-IT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7/13/16</a:t>
            </a:fld>
            <a:endParaRPr lang="it-IT">
              <a:ea typeface="ＭＳ Ｐゴシック" pitchFamily="34" charset="-128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orbe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F9A123-8D62-42C7-94D8-B1F00AE2A9B4}" type="slidenum">
              <a:rPr lang="it-IT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404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wmf"/><Relationship Id="rId3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wmf"/><Relationship Id="rId3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8170" y="1111886"/>
            <a:ext cx="7886700" cy="2621914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latin typeface="Palatino Linotype" panose="02040502050505030304" pitchFamily="18" charset="0"/>
              </a:rPr>
              <a:t>CALPRO</a:t>
            </a:r>
            <a:br>
              <a:rPr lang="it-IT" b="1" dirty="0" smtClean="0">
                <a:latin typeface="Palatino Linotype" panose="02040502050505030304" pitchFamily="18" charset="0"/>
              </a:rPr>
            </a:br>
            <a:r>
              <a:rPr lang="it-IT" dirty="0" smtClean="0">
                <a:latin typeface="Palatino Linotype" panose="02040502050505030304" pitchFamily="18" charset="0"/>
              </a:rPr>
              <a:t/>
            </a:r>
            <a:br>
              <a:rPr lang="it-IT" dirty="0" smtClean="0">
                <a:latin typeface="Palatino Linotype" panose="02040502050505030304" pitchFamily="18" charset="0"/>
              </a:rPr>
            </a:br>
            <a:r>
              <a:rPr lang="it-IT" dirty="0" err="1" smtClean="0">
                <a:latin typeface="Palatino Linotype" panose="02040502050505030304" pitchFamily="18" charset="0"/>
              </a:rPr>
              <a:t>Unconventional</a:t>
            </a:r>
            <a:r>
              <a:rPr lang="it-IT" dirty="0" smtClean="0">
                <a:latin typeface="Palatino Linotype" panose="02040502050505030304" pitchFamily="18" charset="0"/>
              </a:rPr>
              <a:t> </a:t>
            </a:r>
            <a:br>
              <a:rPr lang="it-IT" dirty="0" smtClean="0">
                <a:latin typeface="Palatino Linotype" panose="02040502050505030304" pitchFamily="18" charset="0"/>
              </a:rPr>
            </a:br>
            <a:r>
              <a:rPr lang="it-IT" b="1" dirty="0" err="1" smtClean="0">
                <a:latin typeface="Palatino Linotype" panose="02040502050505030304" pitchFamily="18" charset="0"/>
              </a:rPr>
              <a:t>CAL</a:t>
            </a:r>
            <a:r>
              <a:rPr lang="it-IT" dirty="0" err="1" smtClean="0">
                <a:latin typeface="Palatino Linotype" panose="02040502050505030304" pitchFamily="18" charset="0"/>
              </a:rPr>
              <a:t>orimetry</a:t>
            </a:r>
            <a:r>
              <a:rPr lang="it-IT" dirty="0" smtClean="0">
                <a:latin typeface="Palatino Linotype" panose="02040502050505030304" pitchFamily="18" charset="0"/>
              </a:rPr>
              <a:t> </a:t>
            </a:r>
            <a:r>
              <a:rPr lang="it-IT" b="1" dirty="0" err="1" smtClean="0">
                <a:latin typeface="Palatino Linotype" panose="02040502050505030304" pitchFamily="18" charset="0"/>
              </a:rPr>
              <a:t>PRO</a:t>
            </a:r>
            <a:r>
              <a:rPr lang="it-IT" dirty="0" err="1" smtClean="0">
                <a:latin typeface="Palatino Linotype" panose="02040502050505030304" pitchFamily="18" charset="0"/>
              </a:rPr>
              <a:t>posal</a:t>
            </a:r>
            <a:endParaRPr lang="it-IT" dirty="0">
              <a:latin typeface="Palatino Linotype" panose="0204050205050503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451610" y="5120640"/>
            <a:ext cx="637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Sez</a:t>
            </a:r>
            <a:r>
              <a:rPr lang="it-IT" dirty="0" smtClean="0"/>
              <a:t>: Napoli, Roma2, </a:t>
            </a:r>
            <a:r>
              <a:rPr lang="it-IT" dirty="0"/>
              <a:t>S</a:t>
            </a:r>
            <a:r>
              <a:rPr lang="it-IT" dirty="0" smtClean="0"/>
              <a:t>alerno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874520" y="4312920"/>
            <a:ext cx="582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Proposta di nuovo esperimento</a:t>
            </a:r>
          </a:p>
          <a:p>
            <a:pPr algn="ctr"/>
            <a:r>
              <a:rPr lang="it-IT" dirty="0"/>
              <a:t>a</a:t>
            </a:r>
            <a:r>
              <a:rPr lang="it-IT" dirty="0" smtClean="0"/>
              <a:t>lla CSN 5, INFN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1874-0398-4824-98BB-83585D5C44BB}" type="slidenum">
              <a:rPr lang="it-IT" smtClean="0"/>
              <a:t>1</a:t>
            </a:fld>
            <a:endParaRPr lang="it-IT"/>
          </a:p>
        </p:txBody>
      </p:sp>
      <p:sp>
        <p:nvSpPr>
          <p:cNvPr id="9" name="Segnaposto piè di pagina 23"/>
          <p:cNvSpPr txBox="1">
            <a:spLocks/>
          </p:cNvSpPr>
          <p:nvPr/>
        </p:nvSpPr>
        <p:spPr>
          <a:xfrm>
            <a:off x="-442038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M. Iacovacci, Cds - Luglio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509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94" y="1909705"/>
            <a:ext cx="2696792" cy="415124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95385" y="3189140"/>
            <a:ext cx="3968406" cy="18894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797" y="2110012"/>
            <a:ext cx="2616945" cy="4003643"/>
          </a:xfrm>
          <a:prstGeom prst="rect">
            <a:avLst/>
          </a:prstGeom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</a:rPr>
              <a:t>Threshold energy for method:</a:t>
            </a:r>
            <a:br>
              <a:rPr lang="en-GB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</a:rPr>
            </a:br>
            <a:r>
              <a:rPr lang="en-GB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</a:rPr>
              <a:t>E&gt;100 </a:t>
            </a:r>
            <a:r>
              <a:rPr lang="en-GB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</a:rPr>
              <a:t>GeV</a:t>
            </a:r>
            <a:r>
              <a:rPr lang="en-GB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</a:rPr>
              <a:t> (?)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4654" y="886373"/>
            <a:ext cx="3491432" cy="1341892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2127773" y="6273284"/>
            <a:ext cx="5585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Spatial scale of investigation cm</a:t>
            </a:r>
            <a:r>
              <a:rPr lang="en-GB" b="1" i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2</a:t>
            </a:r>
            <a:r>
              <a:rPr lang="en-GB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, density &gt;1/</a:t>
            </a:r>
            <a:r>
              <a:rPr lang="en-GB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 cm</a:t>
            </a:r>
            <a:r>
              <a:rPr lang="en-GB" b="1" i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2</a:t>
            </a:r>
            <a:endParaRPr lang="en-GB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anose="02040502050505030304" pitchFamily="18" charset="0"/>
              <a:ea typeface="ＭＳ Ｐゴシック" panose="020B0600070205080204" pitchFamily="34" charset="-128"/>
              <a:sym typeface="Wingdings" panose="05000000000000000000" pitchFamily="2" charset="2"/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1874-0398-4824-98BB-83585D5C44BB}" type="slidenum">
              <a:rPr lang="it-IT" smtClean="0"/>
              <a:t>10</a:t>
            </a:fld>
            <a:endParaRPr lang="it-IT"/>
          </a:p>
        </p:txBody>
      </p:sp>
      <p:sp>
        <p:nvSpPr>
          <p:cNvPr id="13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-479361" y="6492875"/>
            <a:ext cx="3086100" cy="365125"/>
          </a:xfrm>
        </p:spPr>
        <p:txBody>
          <a:bodyPr/>
          <a:lstStyle/>
          <a:p>
            <a:r>
              <a:rPr lang="it-IT" dirty="0" smtClean="0"/>
              <a:t>M. Iacovacci, </a:t>
            </a:r>
            <a:r>
              <a:rPr lang="it-IT" dirty="0" err="1" smtClean="0"/>
              <a:t>Cds</a:t>
            </a:r>
            <a:r>
              <a:rPr lang="it-IT" dirty="0" smtClean="0"/>
              <a:t> - Luglio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830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838200" y="853909"/>
            <a:ext cx="73609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Font typeface="+mj-lt"/>
              <a:buAutoNum type="arabicParenR"/>
            </a:pPr>
            <a:r>
              <a:rPr lang="it-IT" sz="2000" dirty="0" smtClean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Realizzazione </a:t>
            </a:r>
            <a:r>
              <a:rPr lang="it-IT" sz="20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un prototipo, struttura meccanica e rivelatore, con layout baseline ma anche flessibile, capace di accogliere assorbitori ma anche rivelatori aggiuntivi, quindi in grado di fare da dimostratore. 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Font typeface="+mj-lt"/>
              <a:buAutoNum type="arabicParenR"/>
            </a:pPr>
            <a:r>
              <a:rPr lang="it-IT" sz="20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Esposizione del dimostratore a fasci di varia natura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Font typeface="+mj-lt"/>
              <a:buAutoNum type="arabicParenR"/>
            </a:pPr>
            <a:r>
              <a:rPr lang="it-IT" sz="20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Sviluppo </a:t>
            </a:r>
            <a:r>
              <a:rPr lang="it-IT" sz="2000" dirty="0" smtClean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elettronica per alta densità e con capacità di ricostruzione online</a:t>
            </a:r>
            <a:endParaRPr lang="it-IT" sz="2000" dirty="0"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Font typeface="+mj-lt"/>
              <a:buAutoNum type="arabicParenR"/>
            </a:pPr>
            <a:r>
              <a:rPr lang="it-IT" sz="20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Simulazioni, Analisi dati e verifica dell’idea</a:t>
            </a:r>
            <a:endParaRPr lang="it-IT" sz="20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1566041" y="3816680"/>
            <a:ext cx="6243148" cy="2938426"/>
            <a:chOff x="1566041" y="3729596"/>
            <a:chExt cx="6243148" cy="2938426"/>
          </a:xfrm>
        </p:grpSpPr>
        <p:grpSp>
          <p:nvGrpSpPr>
            <p:cNvPr id="7" name="Gruppo 6"/>
            <p:cNvGrpSpPr/>
            <p:nvPr/>
          </p:nvGrpSpPr>
          <p:grpSpPr>
            <a:xfrm>
              <a:off x="2133600" y="3729596"/>
              <a:ext cx="2833064" cy="2325716"/>
              <a:chOff x="-27425" y="1715072"/>
              <a:chExt cx="4238151" cy="4644164"/>
            </a:xfrm>
          </p:grpSpPr>
          <p:sp>
            <p:nvSpPr>
              <p:cNvPr id="8" name="Cubo 7"/>
              <p:cNvSpPr/>
              <p:nvPr/>
            </p:nvSpPr>
            <p:spPr>
              <a:xfrm>
                <a:off x="-27425" y="1760195"/>
                <a:ext cx="1232101" cy="4575352"/>
              </a:xfrm>
              <a:prstGeom prst="cube">
                <a:avLst>
                  <a:gd name="adj" fmla="val 76514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Cubo 8"/>
              <p:cNvSpPr/>
              <p:nvPr/>
            </p:nvSpPr>
            <p:spPr>
              <a:xfrm>
                <a:off x="1165326" y="1715072"/>
                <a:ext cx="1322709" cy="4603011"/>
              </a:xfrm>
              <a:prstGeom prst="cube">
                <a:avLst>
                  <a:gd name="adj" fmla="val 76514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Cubo 9"/>
              <p:cNvSpPr/>
              <p:nvPr/>
            </p:nvSpPr>
            <p:spPr>
              <a:xfrm>
                <a:off x="1994771" y="1735649"/>
                <a:ext cx="1322709" cy="4603011"/>
              </a:xfrm>
              <a:prstGeom prst="cube">
                <a:avLst>
                  <a:gd name="adj" fmla="val 76514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Cubo 10"/>
              <p:cNvSpPr/>
              <p:nvPr/>
            </p:nvSpPr>
            <p:spPr>
              <a:xfrm>
                <a:off x="2888017" y="1756225"/>
                <a:ext cx="1322709" cy="4603011"/>
              </a:xfrm>
              <a:prstGeom prst="cube">
                <a:avLst>
                  <a:gd name="adj" fmla="val 76514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13" name="Connettore 2 12"/>
            <p:cNvCxnSpPr/>
            <p:nvPr/>
          </p:nvCxnSpPr>
          <p:spPr>
            <a:xfrm flipH="1">
              <a:off x="5423341" y="4687612"/>
              <a:ext cx="2385848" cy="0"/>
            </a:xfrm>
            <a:prstGeom prst="straightConnector1">
              <a:avLst/>
            </a:prstGeom>
            <a:ln w="666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/>
            <p:cNvSpPr txBox="1"/>
            <p:nvPr/>
          </p:nvSpPr>
          <p:spPr>
            <a:xfrm>
              <a:off x="5980387" y="4277710"/>
              <a:ext cx="893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err="1" smtClean="0"/>
                <a:t>beam</a:t>
              </a:r>
              <a:endParaRPr lang="it-IT" sz="2400" dirty="0"/>
            </a:p>
          </p:txBody>
        </p:sp>
        <p:sp>
          <p:nvSpPr>
            <p:cNvPr id="15" name="Parentesi graffa aperta 14"/>
            <p:cNvSpPr/>
            <p:nvPr/>
          </p:nvSpPr>
          <p:spPr>
            <a:xfrm rot="16200000">
              <a:off x="3526221" y="5523187"/>
              <a:ext cx="246993" cy="147670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3610304" y="6206357"/>
              <a:ext cx="6735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/>
                <a:t>RPC</a:t>
              </a:r>
              <a:endParaRPr lang="it-IT" sz="2400" dirty="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1566041" y="6011916"/>
              <a:ext cx="13056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>
                  <a:latin typeface="Symbol" panose="05050102010706020507" pitchFamily="18" charset="2"/>
                </a:rPr>
                <a:t>m</a:t>
              </a:r>
              <a:r>
                <a:rPr lang="it-IT" sz="2400" dirty="0" smtClean="0"/>
                <a:t>-RWELL</a:t>
              </a:r>
              <a:endParaRPr lang="it-IT" sz="2400" dirty="0"/>
            </a:p>
          </p:txBody>
        </p:sp>
        <p:sp>
          <p:nvSpPr>
            <p:cNvPr id="18" name="CasellaDiTesto 17"/>
            <p:cNvSpPr txBox="1"/>
            <p:nvPr/>
          </p:nvSpPr>
          <p:spPr>
            <a:xfrm rot="5400000">
              <a:off x="4639579" y="4112562"/>
              <a:ext cx="994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 smtClean="0"/>
                <a:t>50 cm</a:t>
              </a:r>
              <a:endParaRPr lang="it-IT" sz="2400" dirty="0"/>
            </a:p>
          </p:txBody>
        </p:sp>
        <p:sp>
          <p:nvSpPr>
            <p:cNvPr id="19" name="CasellaDiTesto 18"/>
            <p:cNvSpPr txBox="1"/>
            <p:nvPr/>
          </p:nvSpPr>
          <p:spPr>
            <a:xfrm rot="18618098">
              <a:off x="4342037" y="5484162"/>
              <a:ext cx="994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 smtClean="0"/>
                <a:t>50 cm</a:t>
              </a:r>
              <a:endParaRPr lang="it-IT" sz="2400" dirty="0"/>
            </a:p>
          </p:txBody>
        </p:sp>
      </p:grpSp>
      <p:sp>
        <p:nvSpPr>
          <p:cNvPr id="23" name="Titolo 22"/>
          <p:cNvSpPr>
            <a:spLocks noGrp="1"/>
          </p:cNvSpPr>
          <p:nvPr>
            <p:ph type="title"/>
          </p:nvPr>
        </p:nvSpPr>
        <p:spPr>
          <a:xfrm>
            <a:off x="2209800" y="-168274"/>
            <a:ext cx="7886700" cy="1325563"/>
          </a:xfrm>
        </p:spPr>
        <p:txBody>
          <a:bodyPr/>
          <a:lstStyle/>
          <a:p>
            <a:r>
              <a:rPr lang="en-GB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</a:rPr>
              <a:t>CALPRO Program</a:t>
            </a:r>
            <a:endParaRPr lang="it-IT" dirty="0"/>
          </a:p>
        </p:txBody>
      </p:sp>
      <p:sp>
        <p:nvSpPr>
          <p:cNvPr id="25" name="Segnaposto numero diapositiva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1874-0398-4824-98BB-83585D5C44BB}" type="slidenum">
              <a:rPr lang="it-IT" smtClean="0"/>
              <a:t>11</a:t>
            </a:fld>
            <a:endParaRPr lang="it-IT"/>
          </a:p>
        </p:txBody>
      </p:sp>
      <p:sp>
        <p:nvSpPr>
          <p:cNvPr id="26" name="Segnaposto piè di pagina 23"/>
          <p:cNvSpPr>
            <a:spLocks noGrp="1"/>
          </p:cNvSpPr>
          <p:nvPr>
            <p:ph type="ftr" sz="quarter" idx="11"/>
          </p:nvPr>
        </p:nvSpPr>
        <p:spPr>
          <a:xfrm>
            <a:off x="-442038" y="6492875"/>
            <a:ext cx="3086100" cy="365125"/>
          </a:xfrm>
        </p:spPr>
        <p:txBody>
          <a:bodyPr/>
          <a:lstStyle/>
          <a:p>
            <a:r>
              <a:rPr lang="it-IT" dirty="0" smtClean="0"/>
              <a:t>M. Iacovacci, </a:t>
            </a:r>
            <a:r>
              <a:rPr lang="it-IT" dirty="0" err="1" smtClean="0"/>
              <a:t>Cds</a:t>
            </a:r>
            <a:r>
              <a:rPr lang="it-IT" dirty="0" smtClean="0"/>
              <a:t> - Luglio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6307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833145"/>
              </p:ext>
            </p:extLst>
          </p:nvPr>
        </p:nvGraphicFramePr>
        <p:xfrm>
          <a:off x="441699" y="1302311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" name="Acrobat Document" r:id="rId3" imgW="8019943" imgH="5667255" progId="AcroExch.Document.11">
                  <p:embed/>
                </p:oleObj>
              </mc:Choice>
              <mc:Fallback>
                <p:oleObj name="Acrobat Document" r:id="rId3" imgW="8019943" imgH="566725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699" y="1302311"/>
                        <a:ext cx="8020050" cy="566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043783"/>
              </p:ext>
            </p:extLst>
          </p:nvPr>
        </p:nvGraphicFramePr>
        <p:xfrm>
          <a:off x="1719821" y="2236839"/>
          <a:ext cx="2417882" cy="1669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" name="Acrobat Document" r:id="rId5" imgW="7200673" imgH="4971907" progId="AcroExch.Document.11">
                  <p:embed/>
                </p:oleObj>
              </mc:Choice>
              <mc:Fallback>
                <p:oleObj name="Acrobat Document" r:id="rId5" imgW="7200673" imgH="497190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9821" y="2236839"/>
                        <a:ext cx="2417882" cy="1669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064928"/>
              </p:ext>
            </p:extLst>
          </p:nvPr>
        </p:nvGraphicFramePr>
        <p:xfrm>
          <a:off x="5031222" y="4050212"/>
          <a:ext cx="2301677" cy="139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" name="Acrobat Document" r:id="rId7" imgW="9600987" imgH="5829216" progId="AcroExch.Document.11">
                  <p:embed/>
                </p:oleObj>
              </mc:Choice>
              <mc:Fallback>
                <p:oleObj name="Acrobat Document" r:id="rId7" imgW="9600987" imgH="582921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31222" y="4050212"/>
                        <a:ext cx="2301677" cy="1397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84810" y="365126"/>
            <a:ext cx="8942070" cy="1325563"/>
          </a:xfrm>
        </p:spPr>
        <p:txBody>
          <a:bodyPr>
            <a:normAutofit fontScale="90000"/>
          </a:bodyPr>
          <a:lstStyle/>
          <a:p>
            <a:r>
              <a:rPr lang="en-GB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</a:rPr>
              <a:t>Method relies on particle density measurement : what’s the limit with RPC? 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413429" y="2131814"/>
            <a:ext cx="3572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</a:rPr>
              <a:t>Test beam at BTF (LNF, </a:t>
            </a:r>
            <a:r>
              <a:rPr lang="en-GB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</a:rPr>
              <a:t>Frascati</a:t>
            </a:r>
            <a:r>
              <a:rPr lang="en-GB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</a:rPr>
              <a:t>)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218714" y="5290849"/>
            <a:ext cx="3865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</a:rPr>
              <a:t>streamer mode</a:t>
            </a:r>
          </a:p>
          <a:p>
            <a:r>
              <a:rPr lang="en-GB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</a:rPr>
              <a:t>(avalanche factor 10 higher density)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1874-0398-4824-98BB-83585D5C44BB}" type="slidenum">
              <a:rPr lang="it-IT" smtClean="0"/>
              <a:t>12</a:t>
            </a:fld>
            <a:endParaRPr lang="it-IT"/>
          </a:p>
        </p:txBody>
      </p:sp>
      <p:sp>
        <p:nvSpPr>
          <p:cNvPr id="11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-479361" y="6492875"/>
            <a:ext cx="3086100" cy="365125"/>
          </a:xfrm>
        </p:spPr>
        <p:txBody>
          <a:bodyPr/>
          <a:lstStyle/>
          <a:p>
            <a:r>
              <a:rPr lang="it-IT" dirty="0" smtClean="0"/>
              <a:t>M. Iacovacci, </a:t>
            </a:r>
            <a:r>
              <a:rPr lang="it-IT" dirty="0" err="1" smtClean="0"/>
              <a:t>Cds</a:t>
            </a:r>
            <a:r>
              <a:rPr lang="it-IT" dirty="0" smtClean="0"/>
              <a:t> - Luglio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723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3" y="1446412"/>
            <a:ext cx="4800485" cy="440356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068299" y="1499607"/>
            <a:ext cx="3693316" cy="522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HARDROC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@ 64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t-IT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Wingdings" panose="05000000000000000000" pitchFamily="2" charset="2"/>
              <a:buChar char="§"/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preamplificatore veloce a bassa impedenza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(guadagno variabile a 8 bits per canale)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Wingdings" panose="05000000000000000000" pitchFamily="2" charset="2"/>
              <a:buChar char="§"/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shaper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(50-150ns) con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track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multiplexato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segnale di carica fino a 15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14313" indent="-214313" algn="just">
              <a:buFont typeface="Wingdings" panose="05000000000000000000" pitchFamily="2" charset="2"/>
              <a:buChar char="§"/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shaper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seguito da 3 discriminatori per segnale di trigger (da 10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fC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fino a 10pC); le soglie sono settate da un DAC a 10 bit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/>
          </a:p>
          <a:p>
            <a:pPr algn="just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parametri per la gestione del chip (gain, tempi di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shaping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soglie dei discriminatori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ecc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sono configurati attraverso uno Slow Control.</a:t>
            </a:r>
          </a:p>
          <a:p>
            <a:pPr algn="just"/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 bit di encoder per i 3 segnali di trigger sono registrati a seguito di un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wiredOR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una memoria digitale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5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37474" y="423204"/>
            <a:ext cx="79704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i="1" dirty="0">
                <a:solidFill>
                  <a:schemeClr val="accent5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Elettronica di </a:t>
            </a:r>
            <a:r>
              <a:rPr lang="it-IT" sz="4400" b="1" i="1" dirty="0" smtClean="0">
                <a:solidFill>
                  <a:schemeClr val="accent5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front-end (RPC) </a:t>
            </a:r>
            <a:endParaRPr lang="en-US" sz="4400" b="1" i="1" dirty="0">
              <a:solidFill>
                <a:schemeClr val="accent5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1874-0398-4824-98BB-83585D5C44BB}" type="slidenum">
              <a:rPr lang="it-IT" smtClean="0"/>
              <a:t>13</a:t>
            </a:fld>
            <a:endParaRPr lang="it-IT"/>
          </a:p>
        </p:txBody>
      </p:sp>
      <p:sp>
        <p:nvSpPr>
          <p:cNvPr id="7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-479361" y="6492875"/>
            <a:ext cx="3086100" cy="365125"/>
          </a:xfrm>
        </p:spPr>
        <p:txBody>
          <a:bodyPr/>
          <a:lstStyle/>
          <a:p>
            <a:r>
              <a:rPr lang="it-IT" dirty="0" smtClean="0"/>
              <a:t>M. Iacovacci, </a:t>
            </a:r>
            <a:r>
              <a:rPr lang="it-IT" dirty="0" err="1" smtClean="0"/>
              <a:t>Cds</a:t>
            </a:r>
            <a:r>
              <a:rPr lang="it-IT" dirty="0" smtClean="0"/>
              <a:t> - Luglio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827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57267" y="640721"/>
            <a:ext cx="5338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</a:rPr>
              <a:t>Readout Board (RPC)</a:t>
            </a:r>
            <a:endParaRPr lang="en-US" sz="40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8553"/>
            <a:ext cx="5812963" cy="386278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084925" y="1720001"/>
            <a:ext cx="3310930" cy="422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Scheda di </a:t>
            </a:r>
            <a:r>
              <a:rPr lang="it-IT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readout</a:t>
            </a:r>
            <a:r>
              <a:rPr lang="it-I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gestisce 4 chip HARDROC  </a:t>
            </a:r>
          </a:p>
          <a:p>
            <a:pPr marL="214313" indent="-214313" algn="just">
              <a:buFont typeface="Wingdings" panose="05000000000000000000" pitchFamily="2" charset="2"/>
              <a:buChar char="§"/>
            </a:pPr>
            <a:r>
              <a:rPr lang="it-IT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ADC </a:t>
            </a:r>
            <a:r>
              <a:rPr lang="it-I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ogni HARDROC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Wingdings" panose="05000000000000000000" pitchFamily="2" charset="2"/>
              <a:buChar char="§"/>
            </a:pPr>
            <a:r>
              <a:rPr lang="it-IT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FPGA </a:t>
            </a:r>
            <a:r>
              <a:rPr lang="it-I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la gestione dei segnali di trigger e per l’acquisizione dei dati digitalizzati</a:t>
            </a:r>
          </a:p>
          <a:p>
            <a:pPr marL="214313" indent="-214313" algn="just">
              <a:buFont typeface="Wingdings" panose="05000000000000000000" pitchFamily="2" charset="2"/>
              <a:buChar char="§"/>
            </a:pPr>
            <a:r>
              <a:rPr lang="it-IT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</a:t>
            </a:r>
            <a:r>
              <a:rPr lang="it-I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interfaccia verso il livello 2 per il completo </a:t>
            </a:r>
            <a:r>
              <a:rPr lang="it-IT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it-I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-building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50" dirty="0"/>
          </a:p>
          <a:p>
            <a:pPr algn="just"/>
            <a:r>
              <a:rPr lang="it-I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processore a bordo della scheda di livello 2 consente l’archiviazione locale e/o il trasferimento verso uno </a:t>
            </a:r>
            <a:r>
              <a:rPr lang="it-IT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  <a:r>
              <a:rPr lang="it-I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un’analisi </a:t>
            </a:r>
            <a:r>
              <a:rPr lang="it-IT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off-line</a:t>
            </a:r>
            <a:r>
              <a:rPr lang="it-I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L’obiettivo ulteriore è quello di operare un </a:t>
            </a:r>
            <a:r>
              <a:rPr lang="it-IT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processamento</a:t>
            </a:r>
            <a:r>
              <a:rPr lang="it-I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on-line</a:t>
            </a:r>
            <a:r>
              <a:rPr lang="it-I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la ricostruzione dell’evento usando </a:t>
            </a:r>
            <a:r>
              <a:rPr lang="it-IT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lang="it-I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software su un </a:t>
            </a:r>
            <a:r>
              <a:rPr lang="it-IT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LinuxOS</a:t>
            </a:r>
            <a:r>
              <a:rPr lang="it-I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1874-0398-4824-98BB-83585D5C44BB}" type="slidenum">
              <a:rPr lang="it-IT" smtClean="0"/>
              <a:t>14</a:t>
            </a:fld>
            <a:endParaRPr lang="it-IT"/>
          </a:p>
        </p:txBody>
      </p:sp>
      <p:sp>
        <p:nvSpPr>
          <p:cNvPr id="8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-479361" y="6492875"/>
            <a:ext cx="3086100" cy="365125"/>
          </a:xfrm>
        </p:spPr>
        <p:txBody>
          <a:bodyPr/>
          <a:lstStyle/>
          <a:p>
            <a:r>
              <a:rPr lang="it-IT" dirty="0" smtClean="0"/>
              <a:t>M. Iacovacci, </a:t>
            </a:r>
            <a:r>
              <a:rPr lang="it-IT" dirty="0" err="1" smtClean="0"/>
              <a:t>Cds</a:t>
            </a:r>
            <a:r>
              <a:rPr lang="it-IT" dirty="0" smtClean="0"/>
              <a:t> - Luglio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06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93896" y="278400"/>
            <a:ext cx="2873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</a:t>
            </a:r>
            <a:r>
              <a:rPr lang="en-US" sz="4000" b="1" dirty="0" smtClean="0">
                <a:solidFill>
                  <a:schemeClr val="accent5"/>
                </a:solidFill>
                <a:latin typeface="Palatino Linotype" panose="02040502050505030304" pitchFamily="18" charset="0"/>
              </a:rPr>
              <a:t>μ-RWELL</a:t>
            </a:r>
            <a:endParaRPr lang="en-US" sz="4000" dirty="0" smtClean="0">
              <a:solidFill>
                <a:schemeClr val="accent5"/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259081" y="1050067"/>
            <a:ext cx="3657600" cy="3232374"/>
            <a:chOff x="48473" y="1781586"/>
            <a:chExt cx="4565891" cy="4062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473" y="1781586"/>
              <a:ext cx="4565891" cy="319852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106" y="4980109"/>
              <a:ext cx="4254257" cy="86364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475714" y="1007419"/>
            <a:ext cx="42872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μ-</a:t>
            </a:r>
            <a:r>
              <a:rPr lang="en-US" dirty="0" smtClean="0"/>
              <a:t>RWELL_PCB </a:t>
            </a:r>
            <a:r>
              <a:rPr lang="en-US" dirty="0" err="1" smtClean="0"/>
              <a:t>composto</a:t>
            </a:r>
            <a:r>
              <a:rPr lang="en-US" dirty="0" smtClean="0"/>
              <a:t> da:</a:t>
            </a:r>
          </a:p>
          <a:p>
            <a:r>
              <a:rPr lang="en-US" dirty="0" smtClean="0"/>
              <a:t>a) WELL patterned</a:t>
            </a:r>
            <a:r>
              <a:rPr lang="en-US" dirty="0"/>
              <a:t> </a:t>
            </a:r>
            <a:r>
              <a:rPr lang="en-US" dirty="0" err="1" smtClean="0"/>
              <a:t>kapton</a:t>
            </a:r>
            <a:r>
              <a:rPr lang="en-US" dirty="0" smtClean="0"/>
              <a:t> foil : come    </a:t>
            </a:r>
            <a:r>
              <a:rPr lang="en-US" dirty="0" err="1" smtClean="0"/>
              <a:t>amplificatore</a:t>
            </a:r>
            <a:endParaRPr lang="en-US" dirty="0" smtClean="0"/>
          </a:p>
          <a:p>
            <a:r>
              <a:rPr lang="en-US" dirty="0" smtClean="0">
                <a:effectLst/>
              </a:rPr>
              <a:t>b) Rigid Resistive stage: come </a:t>
            </a:r>
            <a:r>
              <a:rPr lang="en-US" dirty="0" err="1" smtClean="0">
                <a:effectLst/>
              </a:rPr>
              <a:t>soppressore</a:t>
            </a:r>
            <a:r>
              <a:rPr lang="en-US" dirty="0" smtClean="0">
                <a:effectLst/>
              </a:rPr>
              <a:t> di </a:t>
            </a:r>
            <a:r>
              <a:rPr lang="en-US" dirty="0" err="1" smtClean="0">
                <a:effectLst/>
              </a:rPr>
              <a:t>scarica</a:t>
            </a:r>
            <a:r>
              <a:rPr lang="en-US" dirty="0" smtClean="0">
                <a:effectLst/>
              </a:rPr>
              <a:t> e </a:t>
            </a:r>
            <a:r>
              <a:rPr lang="en-US" dirty="0" err="1" smtClean="0">
                <a:effectLst/>
              </a:rPr>
              <a:t>collettore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delle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correnti</a:t>
            </a:r>
            <a:r>
              <a:rPr lang="en-US" dirty="0" smtClean="0">
                <a:effectLst/>
              </a:rPr>
              <a:t> </a:t>
            </a:r>
          </a:p>
          <a:p>
            <a:endParaRPr lang="en-US" dirty="0"/>
          </a:p>
          <a:p>
            <a:r>
              <a:rPr lang="en-US" dirty="0" err="1" smtClean="0">
                <a:effectLst/>
              </a:rPr>
              <a:t>Sono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compatte</a:t>
            </a:r>
            <a:r>
              <a:rPr lang="en-US" dirty="0" smtClean="0">
                <a:effectLst/>
              </a:rPr>
              <a:t> e di </a:t>
            </a:r>
            <a:r>
              <a:rPr lang="en-US" dirty="0" err="1" smtClean="0">
                <a:effectLst/>
              </a:rPr>
              <a:t>semplice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costruzione</a:t>
            </a:r>
            <a:endParaRPr lang="en-US" dirty="0" smtClean="0">
              <a:effectLst/>
            </a:endParaRPr>
          </a:p>
          <a:p>
            <a:pPr marL="342900" indent="-342900">
              <a:buAutoNum type="alphaLcParenR"/>
            </a:pPr>
            <a:r>
              <a:rPr lang="en-US" dirty="0" smtClean="0"/>
              <a:t>Solo due </a:t>
            </a:r>
            <a:r>
              <a:rPr lang="en-US" dirty="0" err="1" smtClean="0"/>
              <a:t>componenti</a:t>
            </a:r>
            <a:r>
              <a:rPr lang="en-US" dirty="0" smtClean="0"/>
              <a:t> </a:t>
            </a:r>
            <a:r>
              <a:rPr lang="en-US" dirty="0" err="1" smtClean="0"/>
              <a:t>meccaniche</a:t>
            </a:r>
            <a:endParaRPr lang="en-US" dirty="0" smtClean="0"/>
          </a:p>
          <a:p>
            <a:pPr lvl="1"/>
            <a:r>
              <a:rPr lang="en-US" dirty="0"/>
              <a:t>μ-RWELL_PCB + </a:t>
            </a:r>
            <a:r>
              <a:rPr lang="en-US" dirty="0" smtClean="0"/>
              <a:t>cathode</a:t>
            </a:r>
          </a:p>
          <a:p>
            <a:r>
              <a:rPr lang="en-US" b="1" dirty="0" smtClean="0"/>
              <a:t>b) No</a:t>
            </a:r>
            <a:r>
              <a:rPr lang="en-US" dirty="0" smtClean="0"/>
              <a:t> </a:t>
            </a:r>
            <a:r>
              <a:rPr lang="en-US" dirty="0" err="1" smtClean="0"/>
              <a:t>incollaggio</a:t>
            </a:r>
            <a:r>
              <a:rPr lang="en-US" dirty="0" smtClean="0"/>
              <a:t> </a:t>
            </a:r>
            <a:r>
              <a:rPr lang="en-US" b="1" dirty="0" smtClean="0"/>
              <a:t>No</a:t>
            </a:r>
            <a:r>
              <a:rPr lang="en-US" dirty="0" smtClean="0"/>
              <a:t> </a:t>
            </a:r>
            <a:r>
              <a:rPr lang="en-US" dirty="0" err="1" smtClean="0"/>
              <a:t>tensionamenti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="1" dirty="0" smtClean="0"/>
              <a:t>No </a:t>
            </a:r>
            <a:r>
              <a:rPr lang="en-US" dirty="0" err="1" smtClean="0"/>
              <a:t>cornici</a:t>
            </a:r>
            <a:r>
              <a:rPr lang="en-US" dirty="0" smtClean="0"/>
              <a:t> </a:t>
            </a:r>
            <a:r>
              <a:rPr lang="en-US" dirty="0" err="1" smtClean="0"/>
              <a:t>rigide</a:t>
            </a:r>
            <a:endParaRPr lang="en-US" dirty="0"/>
          </a:p>
          <a:p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87" y="4197342"/>
            <a:ext cx="2713014" cy="2660658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809" y="4198497"/>
            <a:ext cx="4603991" cy="2659503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1874-0398-4824-98BB-83585D5C44BB}" type="slidenum">
              <a:rPr lang="it-IT" smtClean="0"/>
              <a:t>15</a:t>
            </a:fld>
            <a:endParaRPr lang="it-IT"/>
          </a:p>
        </p:txBody>
      </p:sp>
      <p:sp>
        <p:nvSpPr>
          <p:cNvPr id="11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-479361" y="6492875"/>
            <a:ext cx="3086100" cy="365125"/>
          </a:xfrm>
        </p:spPr>
        <p:txBody>
          <a:bodyPr/>
          <a:lstStyle/>
          <a:p>
            <a:r>
              <a:rPr lang="it-IT" dirty="0" smtClean="0"/>
              <a:t>M. Iacovacci, </a:t>
            </a:r>
            <a:r>
              <a:rPr lang="it-IT" dirty="0" err="1" smtClean="0"/>
              <a:t>Cds</a:t>
            </a:r>
            <a:r>
              <a:rPr lang="it-IT" dirty="0" smtClean="0"/>
              <a:t> - Luglio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921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86" y="3607284"/>
            <a:ext cx="3314683" cy="3250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6" y="36979"/>
            <a:ext cx="8695646" cy="3557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609" y="3608694"/>
            <a:ext cx="5625026" cy="324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" y="57150"/>
            <a:ext cx="9144000" cy="101791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FE </a:t>
            </a:r>
            <a:r>
              <a:rPr lang="en-US" sz="40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S</a:t>
            </a:r>
            <a:r>
              <a:rPr lang="en-US" sz="40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low e DAQ system </a:t>
            </a:r>
            <a:r>
              <a:rPr lang="en-US" sz="40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GIBs </a:t>
            </a:r>
            <a:r>
              <a:rPr lang="en-US" sz="40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/>
            </a:r>
            <a:br>
              <a:rPr lang="en-US" sz="40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en-US" sz="40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(μ-RWELL</a:t>
            </a:r>
            <a:r>
              <a:rPr lang="en-US" sz="40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)</a:t>
            </a:r>
            <a:endParaRPr lang="it-IT" sz="4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Picture 2" descr="C:\Users\Paolo\Desktop\DSC00398.JPG"/>
          <p:cNvPicPr>
            <a:picLocks noChangeAspect="1" noChangeArrowheads="1"/>
          </p:cNvPicPr>
          <p:nvPr/>
        </p:nvPicPr>
        <p:blipFill>
          <a:blip r:embed="rId2" cstate="print"/>
          <a:srcRect l="8517" t="18333" r="8206" b="19511"/>
          <a:stretch>
            <a:fillRect/>
          </a:stretch>
        </p:blipFill>
        <p:spPr bwMode="auto">
          <a:xfrm rot="10800000">
            <a:off x="2217141" y="1168234"/>
            <a:ext cx="3909338" cy="218838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23620" y="3348826"/>
            <a:ext cx="39703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FE interface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1024 readout channels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16 copper serial links@100Mbit/s each (double edge technique) for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readout</a:t>
            </a:r>
            <a:endParaRPr lang="en-US" sz="1200" dirty="0"/>
          </a:p>
          <a:p>
            <a:r>
              <a:rPr lang="en-US" sz="1200" dirty="0" smtClean="0"/>
              <a:t>-    On line input data processing:</a:t>
            </a:r>
          </a:p>
          <a:p>
            <a:pPr lvl="2"/>
            <a:r>
              <a:rPr lang="en-US" sz="1200" dirty="0" smtClean="0"/>
              <a:t>Data integrity check, data  decoding, zero suppression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16 SPI interfaces for FE setting, monitoring and control</a:t>
            </a:r>
          </a:p>
          <a:p>
            <a:endParaRPr lang="en-US" sz="1200" dirty="0" smtClean="0"/>
          </a:p>
          <a:p>
            <a:r>
              <a:rPr lang="en-US" sz="1200" b="1" dirty="0" smtClean="0"/>
              <a:t>Trigger/DAQ / slow control interfaces</a:t>
            </a:r>
          </a:p>
          <a:p>
            <a:pPr lvl="1"/>
            <a:r>
              <a:rPr lang="en-US" sz="1200" dirty="0" smtClean="0"/>
              <a:t>1 single bidirectional optical link @2Gb/s</a:t>
            </a:r>
          </a:p>
          <a:p>
            <a:pPr lvl="1"/>
            <a:r>
              <a:rPr lang="en-US" sz="1200" dirty="0" smtClean="0"/>
              <a:t>Trigger interface (unidirectional- GIB input)</a:t>
            </a:r>
          </a:p>
          <a:p>
            <a:pPr lvl="2"/>
            <a:r>
              <a:rPr lang="en-US" sz="1200" dirty="0" smtClean="0"/>
              <a:t>First level trigger decoding</a:t>
            </a:r>
          </a:p>
          <a:p>
            <a:pPr lvl="2"/>
            <a:r>
              <a:rPr lang="en-US" sz="1200" dirty="0" smtClean="0"/>
              <a:t>Second level trigger decoding</a:t>
            </a:r>
          </a:p>
          <a:p>
            <a:r>
              <a:rPr lang="en-US" sz="1200" dirty="0" smtClean="0"/>
              <a:t>-   Data transmission to DAQ</a:t>
            </a:r>
          </a:p>
        </p:txBody>
      </p:sp>
      <p:sp>
        <p:nvSpPr>
          <p:cNvPr id="8" name="Rectangle 7"/>
          <p:cNvSpPr/>
          <p:nvPr/>
        </p:nvSpPr>
        <p:spPr>
          <a:xfrm>
            <a:off x="4942660" y="3359138"/>
            <a:ext cx="346982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/>
              <a:t>DAQ interface (unidirectional – GIB output)</a:t>
            </a:r>
          </a:p>
          <a:p>
            <a:pPr lvl="1"/>
            <a:r>
              <a:rPr lang="en-US" sz="1300" dirty="0" smtClean="0"/>
              <a:t>First level event building and DATA format, and data transmission </a:t>
            </a:r>
          </a:p>
          <a:p>
            <a:r>
              <a:rPr lang="en-US" sz="1300" b="1" dirty="0" smtClean="0"/>
              <a:t>Slow control interfaces (bidirectional)</a:t>
            </a:r>
          </a:p>
          <a:p>
            <a:pPr lvl="1"/>
            <a:r>
              <a:rPr lang="en-US" sz="1300" dirty="0" smtClean="0"/>
              <a:t>Receive, decode and execute  control commands</a:t>
            </a:r>
          </a:p>
          <a:p>
            <a:pPr lvl="1"/>
            <a:r>
              <a:rPr lang="en-US" sz="1300" dirty="0" smtClean="0"/>
              <a:t>Receive , decode and execute  FPGA parameters setting</a:t>
            </a:r>
          </a:p>
          <a:p>
            <a:pPr lvl="1"/>
            <a:r>
              <a:rPr lang="en-US" sz="1300" dirty="0" smtClean="0"/>
              <a:t>Console for local operations: RS232,USB, Eth</a:t>
            </a:r>
          </a:p>
          <a:p>
            <a:r>
              <a:rPr lang="en-US" sz="1500" b="1" dirty="0" smtClean="0"/>
              <a:t>FE power section</a:t>
            </a:r>
          </a:p>
          <a:p>
            <a:pPr lvl="1"/>
            <a:r>
              <a:rPr lang="en-US" sz="1300" dirty="0" smtClean="0"/>
              <a:t>Single line for each FE board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1874-0398-4824-98BB-83585D5C44BB}" type="slidenum">
              <a:rPr lang="it-IT" smtClean="0"/>
              <a:t>17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-479361" y="6492875"/>
            <a:ext cx="3086100" cy="365125"/>
          </a:xfrm>
        </p:spPr>
        <p:txBody>
          <a:bodyPr/>
          <a:lstStyle/>
          <a:p>
            <a:r>
              <a:rPr lang="it-IT" dirty="0" smtClean="0"/>
              <a:t>M. Iacovacci, </a:t>
            </a:r>
            <a:r>
              <a:rPr lang="it-IT" dirty="0" err="1" smtClean="0"/>
              <a:t>Cds</a:t>
            </a:r>
            <a:r>
              <a:rPr lang="it-IT" dirty="0" smtClean="0"/>
              <a:t> - Luglio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275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7"/>
          <p:cNvSpPr txBox="1">
            <a:spLocks noChangeArrowheads="1"/>
          </p:cNvSpPr>
          <p:nvPr/>
        </p:nvSpPr>
        <p:spPr bwMode="auto">
          <a:xfrm>
            <a:off x="1890133" y="533400"/>
            <a:ext cx="80567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CC"/>
                </a:solidFill>
                <a:latin typeface="Arial" charset="0"/>
                <a:cs typeface="Arial" charset="0"/>
              </a:rPr>
              <a:t>Sensor #2: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it-IT" sz="2400" dirty="0" err="1" smtClean="0">
                <a:solidFill>
                  <a:srgbClr val="0000CC"/>
                </a:solidFill>
                <a:latin typeface="Arial" charset="0"/>
                <a:cs typeface="Arial" charset="0"/>
              </a:rPr>
              <a:t>Ge-doped</a:t>
            </a:r>
            <a:r>
              <a:rPr lang="it-IT" sz="2400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it-IT" sz="2400" dirty="0" err="1" smtClean="0">
                <a:solidFill>
                  <a:srgbClr val="0000CC"/>
                </a:solidFill>
                <a:latin typeface="Arial" charset="0"/>
                <a:cs typeface="Arial" charset="0"/>
              </a:rPr>
              <a:t>fiber</a:t>
            </a:r>
            <a:r>
              <a:rPr lang="it-IT" sz="2400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it-IT" sz="2400" dirty="0" err="1" smtClean="0">
                <a:solidFill>
                  <a:srgbClr val="0000CC"/>
                </a:solidFill>
                <a:latin typeface="Arial" charset="0"/>
                <a:cs typeface="Arial" charset="0"/>
              </a:rPr>
              <a:t>within</a:t>
            </a:r>
            <a:r>
              <a:rPr lang="it-IT" sz="2400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 a FBG </a:t>
            </a:r>
            <a:r>
              <a:rPr lang="it-IT" sz="2400" dirty="0" err="1" smtClean="0">
                <a:solidFill>
                  <a:srgbClr val="0000CC"/>
                </a:solidFill>
                <a:latin typeface="Arial" charset="0"/>
                <a:cs typeface="Arial" charset="0"/>
              </a:rPr>
              <a:t>Fabry-Pèrot</a:t>
            </a:r>
            <a:endParaRPr lang="it-IT" sz="2400" dirty="0" smtClean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grpSp>
        <p:nvGrpSpPr>
          <p:cNvPr id="37" name="Gruppo 36"/>
          <p:cNvGrpSpPr/>
          <p:nvPr/>
        </p:nvGrpSpPr>
        <p:grpSpPr>
          <a:xfrm>
            <a:off x="607029" y="2096702"/>
            <a:ext cx="4752528" cy="3611571"/>
            <a:chOff x="1670722" y="1779460"/>
            <a:chExt cx="4752528" cy="3611571"/>
          </a:xfrm>
        </p:grpSpPr>
        <p:sp>
          <p:nvSpPr>
            <p:cNvPr id="3" name="Cilindro 2"/>
            <p:cNvSpPr/>
            <p:nvPr/>
          </p:nvSpPr>
          <p:spPr>
            <a:xfrm rot="5400000">
              <a:off x="3470922" y="1781339"/>
              <a:ext cx="1152128" cy="4752528"/>
            </a:xfrm>
            <a:prstGeom prst="ca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4" name="Ovale 3"/>
            <p:cNvSpPr/>
            <p:nvPr/>
          </p:nvSpPr>
          <p:spPr>
            <a:xfrm>
              <a:off x="1670722" y="3581539"/>
              <a:ext cx="288032" cy="115212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5" name="Ovale 4"/>
            <p:cNvSpPr/>
            <p:nvPr/>
          </p:nvSpPr>
          <p:spPr>
            <a:xfrm>
              <a:off x="1742730" y="3581539"/>
              <a:ext cx="288032" cy="115212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6" name="Ovale 5"/>
            <p:cNvSpPr/>
            <p:nvPr/>
          </p:nvSpPr>
          <p:spPr>
            <a:xfrm>
              <a:off x="1814738" y="3581539"/>
              <a:ext cx="288032" cy="115212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7" name="Ovale 6"/>
            <p:cNvSpPr/>
            <p:nvPr/>
          </p:nvSpPr>
          <p:spPr>
            <a:xfrm>
              <a:off x="1886746" y="3581539"/>
              <a:ext cx="288032" cy="115212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8" name="Ovale 7"/>
            <p:cNvSpPr/>
            <p:nvPr/>
          </p:nvSpPr>
          <p:spPr>
            <a:xfrm>
              <a:off x="1958754" y="3581539"/>
              <a:ext cx="288032" cy="115212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9" name="Ovale 8"/>
            <p:cNvSpPr/>
            <p:nvPr/>
          </p:nvSpPr>
          <p:spPr>
            <a:xfrm>
              <a:off x="2030762" y="3581539"/>
              <a:ext cx="288032" cy="115212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0" name="Ovale 9"/>
            <p:cNvSpPr/>
            <p:nvPr/>
          </p:nvSpPr>
          <p:spPr>
            <a:xfrm>
              <a:off x="2102770" y="3581539"/>
              <a:ext cx="288032" cy="115212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1" name="Ovale 10"/>
            <p:cNvSpPr/>
            <p:nvPr/>
          </p:nvSpPr>
          <p:spPr>
            <a:xfrm>
              <a:off x="2174778" y="3581539"/>
              <a:ext cx="288032" cy="115212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white"/>
                </a:solidFill>
              </a:endParaRPr>
            </a:p>
          </p:txBody>
        </p:sp>
        <p:pic>
          <p:nvPicPr>
            <p:cNvPr id="12" name="Picture 12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6540000" flipH="1">
              <a:off x="3340857" y="3038456"/>
              <a:ext cx="584418" cy="2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6540000" flipH="1">
              <a:off x="3664809" y="3036703"/>
              <a:ext cx="584418" cy="2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2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6540000" flipH="1">
              <a:off x="3988929" y="3036703"/>
              <a:ext cx="584418" cy="2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2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6540000" flipH="1">
              <a:off x="4312881" y="3038582"/>
              <a:ext cx="584418" cy="2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Ovale 15"/>
            <p:cNvSpPr/>
            <p:nvPr/>
          </p:nvSpPr>
          <p:spPr>
            <a:xfrm>
              <a:off x="5631162" y="3581539"/>
              <a:ext cx="288032" cy="115212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7" name="Ovale 16"/>
            <p:cNvSpPr/>
            <p:nvPr/>
          </p:nvSpPr>
          <p:spPr>
            <a:xfrm>
              <a:off x="5703170" y="3581539"/>
              <a:ext cx="288032" cy="115212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8" name="Ovale 17"/>
            <p:cNvSpPr/>
            <p:nvPr/>
          </p:nvSpPr>
          <p:spPr>
            <a:xfrm>
              <a:off x="5775178" y="3581539"/>
              <a:ext cx="288032" cy="115212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9" name="Ovale 18"/>
            <p:cNvSpPr/>
            <p:nvPr/>
          </p:nvSpPr>
          <p:spPr>
            <a:xfrm>
              <a:off x="5847186" y="3581539"/>
              <a:ext cx="288032" cy="115212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0" name="Ovale 19"/>
            <p:cNvSpPr/>
            <p:nvPr/>
          </p:nvSpPr>
          <p:spPr>
            <a:xfrm>
              <a:off x="5919194" y="3581539"/>
              <a:ext cx="288032" cy="115212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1" name="Ovale 20"/>
            <p:cNvSpPr/>
            <p:nvPr/>
          </p:nvSpPr>
          <p:spPr>
            <a:xfrm>
              <a:off x="5991202" y="3581539"/>
              <a:ext cx="288032" cy="115212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2" name="Ovale 21"/>
            <p:cNvSpPr/>
            <p:nvPr/>
          </p:nvSpPr>
          <p:spPr>
            <a:xfrm>
              <a:off x="6063210" y="3581539"/>
              <a:ext cx="288032" cy="115212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3" name="Ovale 22"/>
            <p:cNvSpPr/>
            <p:nvPr/>
          </p:nvSpPr>
          <p:spPr>
            <a:xfrm>
              <a:off x="6135218" y="3581539"/>
              <a:ext cx="288032" cy="115212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white"/>
                </a:solidFill>
              </a:endParaRPr>
            </a:p>
          </p:txBody>
        </p:sp>
        <p:cxnSp>
          <p:nvCxnSpPr>
            <p:cNvPr id="24" name="Connettore 2 23"/>
            <p:cNvCxnSpPr/>
            <p:nvPr/>
          </p:nvCxnSpPr>
          <p:spPr>
            <a:xfrm>
              <a:off x="3577434" y="2429411"/>
              <a:ext cx="1080000" cy="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/>
          </p:nvCxnSpPr>
          <p:spPr>
            <a:xfrm>
              <a:off x="3470922" y="1779460"/>
              <a:ext cx="0" cy="1656184"/>
            </a:xfrm>
            <a:prstGeom prst="line">
              <a:avLst/>
            </a:prstGeom>
            <a:ln w="1270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/>
          </p:nvCxnSpPr>
          <p:spPr>
            <a:xfrm>
              <a:off x="4767066" y="1779460"/>
              <a:ext cx="0" cy="1656184"/>
            </a:xfrm>
            <a:prstGeom prst="line">
              <a:avLst/>
            </a:prstGeom>
            <a:ln w="1270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sellaDiTesto 26"/>
            <p:cNvSpPr txBox="1"/>
            <p:nvPr/>
          </p:nvSpPr>
          <p:spPr>
            <a:xfrm>
              <a:off x="3830962" y="199548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2</a:t>
              </a:r>
              <a:r>
                <a:rPr lang="it-IT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 cm</a:t>
              </a:r>
              <a:endParaRPr lang="it-IT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Cilindro 27"/>
            <p:cNvSpPr/>
            <p:nvPr/>
          </p:nvSpPr>
          <p:spPr>
            <a:xfrm rot="5400000">
              <a:off x="3542930" y="3509531"/>
              <a:ext cx="1152128" cy="1296144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white"/>
                </a:solidFill>
              </a:endParaRPr>
            </a:p>
          </p:txBody>
        </p:sp>
        <p:cxnSp>
          <p:nvCxnSpPr>
            <p:cNvPr id="29" name="Connettore 2 28"/>
            <p:cNvCxnSpPr/>
            <p:nvPr/>
          </p:nvCxnSpPr>
          <p:spPr>
            <a:xfrm>
              <a:off x="2031202" y="4949691"/>
              <a:ext cx="3960000" cy="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sellaDiTesto 29"/>
            <p:cNvSpPr txBox="1"/>
            <p:nvPr/>
          </p:nvSpPr>
          <p:spPr>
            <a:xfrm>
              <a:off x="3686946" y="5021699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10 cm</a:t>
              </a:r>
              <a:endParaRPr lang="it-IT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1742730" y="3149491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FBG</a:t>
              </a:r>
              <a:endParaRPr lang="it-IT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75178" y="3149491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FBG</a:t>
              </a:r>
              <a:endParaRPr lang="it-IT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3452730" y="3778979"/>
              <a:ext cx="111113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00" dirty="0" err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Irradiated</a:t>
              </a:r>
              <a:endParaRPr lang="it-IT" sz="1400" dirty="0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00" dirty="0" err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Ge-doped</a:t>
              </a:r>
              <a:endParaRPr lang="it-IT" sz="1400" dirty="0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00" dirty="0" err="1">
                  <a:solidFill>
                    <a:prstClr val="black"/>
                  </a:solidFill>
                  <a:latin typeface="Arial" charset="0"/>
                  <a:cs typeface="Arial" charset="0"/>
                </a:rPr>
                <a:t>f</a:t>
              </a:r>
              <a:r>
                <a:rPr lang="it-IT" sz="1400" dirty="0" err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iber</a:t>
              </a:r>
              <a:r>
                <a:rPr lang="it-IT" sz="14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 volume</a:t>
              </a:r>
              <a:endParaRPr lang="it-IT" sz="1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3444501" y="2527297"/>
              <a:ext cx="12166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6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Gamma </a:t>
              </a:r>
              <a:r>
                <a:rPr lang="it-IT" sz="1600" dirty="0" err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rays</a:t>
              </a:r>
              <a:endParaRPr lang="it-IT" sz="16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5" name="Rettangolo 34"/>
          <p:cNvSpPr/>
          <p:nvPr/>
        </p:nvSpPr>
        <p:spPr>
          <a:xfrm>
            <a:off x="99893" y="5719665"/>
            <a:ext cx="90441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1600" dirty="0" err="1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Avino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V. </a:t>
            </a:r>
            <a:r>
              <a:rPr lang="en-US" sz="1600" dirty="0" err="1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D'Avino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sz="1600" dirty="0" err="1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Giorgini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R. Pacelli, R. </a:t>
            </a:r>
            <a:r>
              <a:rPr lang="en-US" sz="1600" dirty="0" err="1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Liuzzi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L. </a:t>
            </a:r>
            <a:r>
              <a:rPr lang="en-US" sz="1600" dirty="0" err="1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Cella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P. De </a:t>
            </a:r>
            <a:r>
              <a:rPr lang="en-US" sz="1600" dirty="0" err="1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Natale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u="sng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US" sz="1600" u="sng" dirty="0" err="1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Gagliardi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600" i="1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Ionizing Radiation Detectors Based on Ge-doped Optical Fibers Inserted in Resonant Cavities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Sensors </a:t>
            </a:r>
            <a:r>
              <a:rPr lang="en-US" sz="1600" b="1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4242-4252 (2015)</a:t>
            </a:r>
            <a:endParaRPr lang="it-IT" sz="16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528167" y="1121006"/>
            <a:ext cx="759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9BBB59">
                    <a:lumMod val="75000"/>
                  </a:srgbClr>
                </a:solidFill>
                <a:latin typeface="Arial" charset="0"/>
                <a:cs typeface="Arial" charset="0"/>
              </a:rPr>
              <a:t>The sensor showed a detection limit of 160 </a:t>
            </a:r>
            <a:r>
              <a:rPr lang="en-US" b="1" dirty="0" err="1" smtClean="0">
                <a:solidFill>
                  <a:srgbClr val="9BBB59">
                    <a:lumMod val="75000"/>
                  </a:srgbClr>
                </a:solidFill>
                <a:latin typeface="Arial" charset="0"/>
                <a:cs typeface="Arial" charset="0"/>
              </a:rPr>
              <a:t>mGy</a:t>
            </a:r>
            <a:r>
              <a:rPr lang="en-US" b="1" dirty="0" smtClean="0">
                <a:solidFill>
                  <a:srgbClr val="9BBB59">
                    <a:lumMod val="75000"/>
                  </a:srgbClr>
                </a:solidFill>
                <a:latin typeface="Arial" charset="0"/>
                <a:cs typeface="Arial" charset="0"/>
              </a:rPr>
              <a:t> within a sensitive volume </a:t>
            </a:r>
            <a:r>
              <a:rPr lang="en-US" dirty="0" smtClean="0">
                <a:solidFill>
                  <a:srgbClr val="9BBB59">
                    <a:lumMod val="75000"/>
                  </a:srgbClr>
                </a:solidFill>
                <a:latin typeface="Arial" charset="0"/>
                <a:cs typeface="Arial" charset="0"/>
              </a:rPr>
              <a:t>of only </a:t>
            </a:r>
            <a:r>
              <a:rPr lang="en-US" dirty="0" smtClean="0">
                <a:solidFill>
                  <a:srgbClr val="9BBB59">
                    <a:lumMod val="75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6 x 10</a:t>
            </a:r>
            <a:r>
              <a:rPr lang="en-US" baseline="30000" dirty="0" smtClean="0">
                <a:solidFill>
                  <a:srgbClr val="9BBB59">
                    <a:lumMod val="75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-4</a:t>
            </a:r>
            <a:r>
              <a:rPr lang="en-US" dirty="0" smtClean="0">
                <a:solidFill>
                  <a:srgbClr val="9BBB59">
                    <a:lumMod val="75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 mm</a:t>
            </a:r>
            <a:r>
              <a:rPr lang="en-US" baseline="30000" dirty="0" smtClean="0">
                <a:solidFill>
                  <a:srgbClr val="9BBB59">
                    <a:lumMod val="75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3</a:t>
            </a:r>
            <a:endParaRPr lang="en-US" dirty="0" smtClean="0">
              <a:solidFill>
                <a:srgbClr val="9BBB59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5806469" y="2277967"/>
            <a:ext cx="28150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-Charged particles instead of photons (electrons, µ, </a:t>
            </a:r>
            <a:r>
              <a:rPr lang="el-GR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π</a:t>
            </a:r>
            <a:r>
              <a:rPr lang="it-IT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)</a:t>
            </a:r>
            <a:endParaRPr lang="en-US" dirty="0" smtClean="0">
              <a:solidFill>
                <a:srgbClr val="0000CC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-Energy ~ 50-100 MeV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…but….radiation-matter interaction for high-energy particles in </a:t>
            </a:r>
            <a:r>
              <a:rPr lang="en-US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silica fibers 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still needs to be investigated</a:t>
            </a:r>
          </a:p>
        </p:txBody>
      </p:sp>
      <p:sp>
        <p:nvSpPr>
          <p:cNvPr id="39" name="Text Box 392"/>
          <p:cNvSpPr txBox="1">
            <a:spLocks noChangeArrowheads="1"/>
          </p:cNvSpPr>
          <p:nvPr/>
        </p:nvSpPr>
        <p:spPr bwMode="auto">
          <a:xfrm>
            <a:off x="5750169" y="1813158"/>
            <a:ext cx="1951464" cy="52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Future work</a:t>
            </a:r>
            <a:endParaRPr lang="en-US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-479361" y="6492875"/>
            <a:ext cx="3086100" cy="365125"/>
          </a:xfrm>
        </p:spPr>
        <p:txBody>
          <a:bodyPr/>
          <a:lstStyle/>
          <a:p>
            <a:r>
              <a:rPr lang="it-IT" dirty="0" smtClean="0"/>
              <a:t>M. Iacovacci, </a:t>
            </a:r>
            <a:r>
              <a:rPr lang="it-IT" dirty="0" err="1" smtClean="0"/>
              <a:t>Cds</a:t>
            </a:r>
            <a:r>
              <a:rPr lang="it-IT" dirty="0" smtClean="0"/>
              <a:t> - Luglio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397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290495"/>
              </p:ext>
            </p:extLst>
          </p:nvPr>
        </p:nvGraphicFramePr>
        <p:xfrm>
          <a:off x="2481943" y="1179798"/>
          <a:ext cx="4217727" cy="4711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0926"/>
                <a:gridCol w="830292"/>
                <a:gridCol w="1277894"/>
                <a:gridCol w="575165"/>
                <a:gridCol w="513863"/>
                <a:gridCol w="319587"/>
              </a:tblGrid>
              <a:tr h="16648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</a:rPr>
                        <a:t>Sede</a:t>
                      </a:r>
                      <a:endParaRPr lang="it-IT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Nominativo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Istituzione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 Ruolo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FTE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 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</a:tr>
              <a:tr h="26772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NAPOLI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M. Iacovacci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Univ “Federico II”, Dip, Fisica, Napoli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P.A.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0.4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</a:tr>
              <a:tr h="16648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S. Mastroianni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INFN, Sez. Napoli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Ric.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0.3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</a:tr>
              <a:tr h="26772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O. Escalante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Univ “Federico II”, Dip, Fisica, Napoli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Dott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0.2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</a:tr>
              <a:tr h="26772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E. Voevodina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Univ “Federico II”, Dip, Fisica, Napoli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Dott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0.2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</a:tr>
              <a:tr h="26772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</a:rPr>
                        <a:t>F. Ricci</a:t>
                      </a:r>
                      <a:endParaRPr lang="it-IT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Univ “Federico II”, Dip, Ing. Industr., Napoli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P.A.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1.0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</a:tr>
              <a:tr h="26772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R. Di Stefano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Univ  di Cassino, Dip, Ing. Elettr., Cassino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P.A.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0.2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</a:tr>
              <a:tr h="26772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F. Marignetti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Univ  di Cassino, Dip, Ing. Elettr., Cassino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P.A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0.2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</a:tr>
              <a:tr h="16648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G. Gagliardi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INO (CNR), Pozzuoli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I Ric.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0.3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</a:tr>
              <a:tr h="16648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S. Avino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INO (CNR), Pozzuoli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Ric.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0.3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</a:tr>
              <a:tr h="166482">
                <a:tc gridSpan="4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                                        FTE  Napoli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3.1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</a:tr>
              <a:tr h="26772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ROMA  “Tor Vergata”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F. Messi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Univ “Tor Vergata”, Dip, Fisica, Roma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P.A.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0.2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</a:tr>
              <a:tr h="16648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D. Moricciani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INFN, sez. RM2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Ric.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0.3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</a:tr>
              <a:tr h="26772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M. De Crescenzi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 dirty="0" err="1">
                          <a:effectLst/>
                        </a:rPr>
                        <a:t>Univ</a:t>
                      </a:r>
                      <a:r>
                        <a:rPr lang="it-IT" sz="700" dirty="0">
                          <a:effectLst/>
                        </a:rPr>
                        <a:t> “Tor Vergata”, </a:t>
                      </a:r>
                      <a:r>
                        <a:rPr lang="it-IT" sz="700" dirty="0" err="1">
                          <a:effectLst/>
                        </a:rPr>
                        <a:t>Dip</a:t>
                      </a:r>
                      <a:r>
                        <a:rPr lang="it-IT" sz="700" dirty="0">
                          <a:effectLst/>
                        </a:rPr>
                        <a:t>, Fisica, Roma</a:t>
                      </a:r>
                      <a:endParaRPr lang="it-IT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P.O.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0.5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</a:tr>
              <a:tr h="26772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M. Scarselli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 dirty="0" err="1">
                          <a:effectLst/>
                        </a:rPr>
                        <a:t>Univ</a:t>
                      </a:r>
                      <a:r>
                        <a:rPr lang="it-IT" sz="700" dirty="0">
                          <a:effectLst/>
                        </a:rPr>
                        <a:t> “Tor Vergata”, </a:t>
                      </a:r>
                      <a:r>
                        <a:rPr lang="it-IT" sz="700" dirty="0" err="1">
                          <a:effectLst/>
                        </a:rPr>
                        <a:t>Dip</a:t>
                      </a:r>
                      <a:r>
                        <a:rPr lang="it-IT" sz="700" dirty="0">
                          <a:effectLst/>
                        </a:rPr>
                        <a:t>, Fisica, Roma</a:t>
                      </a:r>
                      <a:endParaRPr lang="it-IT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Ric.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0.5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</a:tr>
              <a:tr h="166482">
                <a:tc gridSpan="4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                                        FTE  RM2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1.5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</a:tr>
              <a:tr h="26772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SALERNO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A. Di Bartolomeo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Dip. di Fisica "E.R. Caianiello" UniSa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P.A.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0.5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</a:tr>
              <a:tr h="26772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C. Ripoli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Dip. di Fisica "E.R. Caianiello" UniSa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Dott.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0.5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</a:tr>
              <a:tr h="26772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N. Funicello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Dip. di Fisica "E.R. Caianiello" UniSa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Dott.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0.5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</a:tr>
              <a:tr h="166482">
                <a:tc gridSpan="4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                                       FTE  SALERNO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1.5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</a:tr>
              <a:tr h="166482">
                <a:tc gridSpan="4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Totale FTE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6.1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51" marR="42151" marT="0" marB="0"/>
                </a:tc>
              </a:tr>
            </a:tbl>
          </a:graphicData>
        </a:graphic>
      </p:graphicFrame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47700" y="0"/>
            <a:ext cx="7886700" cy="1325563"/>
          </a:xfrm>
        </p:spPr>
        <p:txBody>
          <a:bodyPr/>
          <a:lstStyle/>
          <a:p>
            <a:pPr algn="ctr"/>
            <a:r>
              <a:rPr lang="en-GB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</a:rPr>
              <a:t>Groups, People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1874-0398-4824-98BB-83585D5C44BB}" type="slidenum">
              <a:rPr lang="it-IT" smtClean="0"/>
              <a:t>19</a:t>
            </a:fld>
            <a:endParaRPr lang="it-IT"/>
          </a:p>
        </p:txBody>
      </p:sp>
      <p:sp>
        <p:nvSpPr>
          <p:cNvPr id="8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-479361" y="6492875"/>
            <a:ext cx="3086100" cy="365125"/>
          </a:xfrm>
        </p:spPr>
        <p:txBody>
          <a:bodyPr/>
          <a:lstStyle/>
          <a:p>
            <a:r>
              <a:rPr lang="it-IT" dirty="0" smtClean="0"/>
              <a:t>M. Iacovacci, </a:t>
            </a:r>
            <a:r>
              <a:rPr lang="it-IT" dirty="0" err="1" smtClean="0"/>
              <a:t>Cds</a:t>
            </a:r>
            <a:r>
              <a:rPr lang="it-IT" dirty="0" smtClean="0"/>
              <a:t> - Luglio 2016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836505" y="5952931"/>
            <a:ext cx="352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Previsione Budget: &lt; 50 </a:t>
            </a:r>
            <a:r>
              <a:rPr lang="it-IT" dirty="0" err="1" smtClean="0"/>
              <a:t>kE</a:t>
            </a:r>
            <a:r>
              <a:rPr lang="it-IT" dirty="0" smtClean="0"/>
              <a:t>/anno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7012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3" name="Rectangle 7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800"/>
              <a:t>Detector description</a:t>
            </a:r>
          </a:p>
        </p:txBody>
      </p:sp>
      <p:pic>
        <p:nvPicPr>
          <p:cNvPr id="71683" name="Picture 3" descr="101-0191_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9525"/>
            <a:ext cx="8797925" cy="64674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-623888" y="-76200"/>
            <a:ext cx="9901238" cy="68961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scene3d>
            <a:camera prst="legacyPerspectiveRigh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it-IT" dirty="0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271508">
            <a:off x="6000750" y="3902075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Cluster = DAQ unit = 12 RPCs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5657850" y="4435475"/>
            <a:ext cx="2670175" cy="457200"/>
          </a:xfrm>
          <a:prstGeom prst="rect">
            <a:avLst/>
          </a:prstGeom>
          <a:solidFill>
            <a:srgbClr val="FF0000">
              <a:alpha val="46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FFFF00"/>
                </a:solidFill>
                <a:latin typeface="Tahoma" panose="020B0604030504040204" pitchFamily="34" charset="0"/>
              </a:rPr>
              <a:t>σ</a:t>
            </a:r>
            <a:r>
              <a:rPr lang="it-IT" sz="2000" b="1" baseline="-25000" dirty="0">
                <a:solidFill>
                  <a:srgbClr val="FFFF00"/>
                </a:solidFill>
                <a:latin typeface="Tahoma" panose="020B0604030504040204" pitchFamily="34" charset="0"/>
              </a:rPr>
              <a:t>t</a:t>
            </a:r>
            <a:r>
              <a:rPr lang="it-IT" sz="2000" b="1" dirty="0">
                <a:solidFill>
                  <a:srgbClr val="FFFF00"/>
                </a:solidFill>
                <a:latin typeface="Tahoma" panose="020B0604030504040204" pitchFamily="34" charset="0"/>
              </a:rPr>
              <a:t>≈1.8 ns, </a:t>
            </a:r>
            <a:r>
              <a:rPr lang="it-IT" sz="2400" b="1" dirty="0">
                <a:solidFill>
                  <a:srgbClr val="FFFF00"/>
                </a:solidFill>
                <a:latin typeface="Symbol" panose="05050102010706020507" pitchFamily="18" charset="2"/>
              </a:rPr>
              <a:t>e</a:t>
            </a:r>
            <a:r>
              <a:rPr lang="it-IT" sz="2000" b="1" dirty="0">
                <a:solidFill>
                  <a:srgbClr val="FFFF00"/>
                </a:solidFill>
                <a:latin typeface="Tahoma" panose="020B0604030504040204" pitchFamily="34" charset="0"/>
              </a:rPr>
              <a:t> &gt; 95%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4940529" y="2456260"/>
            <a:ext cx="3808412" cy="681038"/>
          </a:xfrm>
          <a:prstGeom prst="rect">
            <a:avLst/>
          </a:prstGeom>
          <a:solidFill>
            <a:srgbClr val="FFFF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 err="1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BigPad</a:t>
            </a:r>
            <a:r>
              <a:rPr lang="it-IT" sz="2000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=</a:t>
            </a:r>
            <a:r>
              <a:rPr lang="en-US" dirty="0">
                <a:solidFill>
                  <a:srgbClr val="6600FF"/>
                </a:solidFill>
                <a:latin typeface="Times New Roman" panose="02020603050405020304" pitchFamily="18" charset="0"/>
              </a:rPr>
              <a:t>CHARGE readout PIXEL,  123 x 139 cm</a:t>
            </a:r>
            <a:r>
              <a:rPr lang="en-US" baseline="30000" dirty="0">
                <a:solidFill>
                  <a:srgbClr val="6600FF"/>
                </a:solidFill>
                <a:latin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6600FF"/>
                </a:solidFill>
                <a:latin typeface="Times New Roman" panose="02020603050405020304" pitchFamily="18" charset="0"/>
              </a:rPr>
              <a:t>, 3120 (central carpet)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 rot="800104">
            <a:off x="4848225" y="51435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BigPad</a:t>
            </a:r>
            <a:endParaRPr lang="it-IT" sz="2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grpSp>
        <p:nvGrpSpPr>
          <p:cNvPr id="71691" name="Group 11"/>
          <p:cNvGrpSpPr>
            <a:grpSpLocks/>
          </p:cNvGrpSpPr>
          <p:nvPr/>
        </p:nvGrpSpPr>
        <p:grpSpPr bwMode="auto">
          <a:xfrm>
            <a:off x="4200525" y="4924425"/>
            <a:ext cx="3265488" cy="935038"/>
            <a:chOff x="15717" y="3944"/>
            <a:chExt cx="2057" cy="589"/>
          </a:xfrm>
        </p:grpSpPr>
        <p:sp>
          <p:nvSpPr>
            <p:cNvPr id="71692" name="Line 12"/>
            <p:cNvSpPr>
              <a:spLocks noChangeShapeType="1"/>
            </p:cNvSpPr>
            <p:nvPr/>
          </p:nvSpPr>
          <p:spPr bwMode="auto">
            <a:xfrm flipV="1">
              <a:off x="15717" y="3944"/>
              <a:ext cx="799" cy="25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693" name="Line 13"/>
            <p:cNvSpPr>
              <a:spLocks noChangeShapeType="1"/>
            </p:cNvSpPr>
            <p:nvPr/>
          </p:nvSpPr>
          <p:spPr bwMode="auto">
            <a:xfrm>
              <a:off x="15717" y="4196"/>
              <a:ext cx="1449" cy="3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694" name="Line 14"/>
            <p:cNvSpPr>
              <a:spLocks noChangeShapeType="1"/>
            </p:cNvSpPr>
            <p:nvPr/>
          </p:nvSpPr>
          <p:spPr bwMode="auto">
            <a:xfrm flipV="1">
              <a:off x="17166" y="4171"/>
              <a:ext cx="608" cy="36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695" name="Line 15"/>
            <p:cNvSpPr>
              <a:spLocks noChangeShapeType="1"/>
            </p:cNvSpPr>
            <p:nvPr/>
          </p:nvSpPr>
          <p:spPr bwMode="auto">
            <a:xfrm>
              <a:off x="16516" y="3944"/>
              <a:ext cx="1258" cy="22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1696" name="Group 16"/>
          <p:cNvGrpSpPr>
            <a:grpSpLocks/>
          </p:cNvGrpSpPr>
          <p:nvPr/>
        </p:nvGrpSpPr>
        <p:grpSpPr bwMode="auto">
          <a:xfrm>
            <a:off x="384175" y="3740150"/>
            <a:ext cx="9217025" cy="2160588"/>
            <a:chOff x="13313" y="4831"/>
            <a:chExt cx="5806" cy="1361"/>
          </a:xfrm>
        </p:grpSpPr>
        <p:sp>
          <p:nvSpPr>
            <p:cNvPr id="71697" name="Line 17"/>
            <p:cNvSpPr>
              <a:spLocks noChangeShapeType="1"/>
            </p:cNvSpPr>
            <p:nvPr/>
          </p:nvSpPr>
          <p:spPr bwMode="auto">
            <a:xfrm>
              <a:off x="16443" y="4831"/>
              <a:ext cx="2676" cy="181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698" name="Line 18"/>
            <p:cNvSpPr>
              <a:spLocks noChangeShapeType="1"/>
            </p:cNvSpPr>
            <p:nvPr/>
          </p:nvSpPr>
          <p:spPr bwMode="auto">
            <a:xfrm flipV="1">
              <a:off x="17169" y="5012"/>
              <a:ext cx="1950" cy="118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71699" name="Group 19"/>
            <p:cNvGrpSpPr>
              <a:grpSpLocks/>
            </p:cNvGrpSpPr>
            <p:nvPr/>
          </p:nvGrpSpPr>
          <p:grpSpPr bwMode="auto">
            <a:xfrm>
              <a:off x="13313" y="4831"/>
              <a:ext cx="4491" cy="1361"/>
              <a:chOff x="13313" y="3198"/>
              <a:chExt cx="4491" cy="1361"/>
            </a:xfrm>
          </p:grpSpPr>
          <p:sp>
            <p:nvSpPr>
              <p:cNvPr id="71700" name="Line 20"/>
              <p:cNvSpPr>
                <a:spLocks noChangeShapeType="1"/>
              </p:cNvSpPr>
              <p:nvPr/>
            </p:nvSpPr>
            <p:spPr bwMode="auto">
              <a:xfrm flipV="1">
                <a:off x="13313" y="3198"/>
                <a:ext cx="3130" cy="454"/>
              </a:xfrm>
              <a:prstGeom prst="line">
                <a:avLst/>
              </a:prstGeom>
              <a:noFill/>
              <a:ln w="317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1701" name="Line 21"/>
              <p:cNvSpPr>
                <a:spLocks noChangeShapeType="1"/>
              </p:cNvSpPr>
              <p:nvPr/>
            </p:nvSpPr>
            <p:spPr bwMode="auto">
              <a:xfrm>
                <a:off x="13313" y="3652"/>
                <a:ext cx="3856" cy="907"/>
              </a:xfrm>
              <a:prstGeom prst="line">
                <a:avLst/>
              </a:prstGeom>
              <a:noFill/>
              <a:ln w="317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1702" name="Line 22"/>
              <p:cNvSpPr>
                <a:spLocks noChangeShapeType="1"/>
              </p:cNvSpPr>
              <p:nvPr/>
            </p:nvSpPr>
            <p:spPr bwMode="auto">
              <a:xfrm flipH="1" flipV="1">
                <a:off x="15445" y="3742"/>
                <a:ext cx="2359" cy="409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1703" name="Line 23"/>
              <p:cNvSpPr>
                <a:spLocks noChangeShapeType="1"/>
              </p:cNvSpPr>
              <p:nvPr/>
            </p:nvSpPr>
            <p:spPr bwMode="auto">
              <a:xfrm flipH="1">
                <a:off x="14492" y="3742"/>
                <a:ext cx="953" cy="182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71704" name="Text Box 24"/>
          <p:cNvSpPr txBox="1">
            <a:spLocks noChangeArrowheads="1"/>
          </p:cNvSpPr>
          <p:nvPr/>
        </p:nvSpPr>
        <p:spPr bwMode="auto">
          <a:xfrm rot="602747">
            <a:off x="3840163" y="4640263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RPC</a:t>
            </a:r>
          </a:p>
        </p:txBody>
      </p:sp>
      <p:grpSp>
        <p:nvGrpSpPr>
          <p:cNvPr id="71705" name="Group 25"/>
          <p:cNvGrpSpPr>
            <a:grpSpLocks/>
          </p:cNvGrpSpPr>
          <p:nvPr/>
        </p:nvGrpSpPr>
        <p:grpSpPr bwMode="auto">
          <a:xfrm>
            <a:off x="0" y="4038600"/>
            <a:ext cx="6019800" cy="2768600"/>
            <a:chOff x="0" y="2544"/>
            <a:chExt cx="3792" cy="1744"/>
          </a:xfrm>
        </p:grpSpPr>
        <p:pic>
          <p:nvPicPr>
            <p:cNvPr id="71706" name="Picture 26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28"/>
              <a:ext cx="1270" cy="1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707" name="Text Box 27"/>
            <p:cNvSpPr txBox="1">
              <a:spLocks noChangeAspect="1" noChangeArrowheads="1"/>
            </p:cNvSpPr>
            <p:nvPr/>
          </p:nvSpPr>
          <p:spPr bwMode="auto">
            <a:xfrm>
              <a:off x="240" y="3120"/>
              <a:ext cx="816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707" tIns="41354" rIns="82707" bIns="41354"/>
            <a:lstStyle>
              <a:lvl1pPr defTabSz="82708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412750" defTabSz="82708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827088" defTabSz="82708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239838" defTabSz="82708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1654175" defTabSz="82708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111375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568575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025775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482975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2000">
                  <a:solidFill>
                    <a:srgbClr val="FFFF00"/>
                  </a:solidFill>
                  <a:latin typeface="Times New Roman" panose="02020603050405020304" pitchFamily="18" charset="0"/>
                </a:rPr>
                <a:t>78 x 74 m</a:t>
              </a:r>
              <a:r>
                <a:rPr lang="en-US" sz="2000" baseline="30000">
                  <a:solidFill>
                    <a:srgbClr val="FFFF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1708" name="Text Box 28"/>
            <p:cNvSpPr txBox="1">
              <a:spLocks noChangeAspect="1" noChangeArrowheads="1"/>
            </p:cNvSpPr>
            <p:nvPr/>
          </p:nvSpPr>
          <p:spPr bwMode="auto">
            <a:xfrm>
              <a:off x="144" y="2880"/>
              <a:ext cx="1008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707" tIns="41354" rIns="82707" bIns="41354"/>
            <a:lstStyle>
              <a:lvl1pPr defTabSz="82708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412750" defTabSz="82708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827088" defTabSz="82708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239838" defTabSz="82708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1654175" defTabSz="82708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111375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568575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025775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482975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110 x 100 m</a:t>
              </a:r>
              <a:r>
                <a:rPr lang="en-US" sz="2000" baseline="300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1709" name="Oval 29"/>
            <p:cNvSpPr>
              <a:spLocks noChangeArrowheads="1"/>
            </p:cNvSpPr>
            <p:nvPr/>
          </p:nvSpPr>
          <p:spPr bwMode="auto">
            <a:xfrm>
              <a:off x="870" y="3330"/>
              <a:ext cx="144" cy="144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710" name="Line 30"/>
            <p:cNvSpPr>
              <a:spLocks noChangeShapeType="1"/>
            </p:cNvSpPr>
            <p:nvPr/>
          </p:nvSpPr>
          <p:spPr bwMode="auto">
            <a:xfrm flipV="1">
              <a:off x="1008" y="2544"/>
              <a:ext cx="2784" cy="81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1726" name="Group 46"/>
          <p:cNvGrpSpPr>
            <a:grpSpLocks/>
          </p:cNvGrpSpPr>
          <p:nvPr/>
        </p:nvGrpSpPr>
        <p:grpSpPr bwMode="auto">
          <a:xfrm>
            <a:off x="7010400" y="5638800"/>
            <a:ext cx="2438400" cy="558800"/>
            <a:chOff x="4416" y="3552"/>
            <a:chExt cx="1536" cy="352"/>
          </a:xfrm>
        </p:grpSpPr>
        <p:pic>
          <p:nvPicPr>
            <p:cNvPr id="71727" name="Picture 47" descr="tds220_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552"/>
              <a:ext cx="528" cy="352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28" name="Rectangle 48"/>
            <p:cNvSpPr>
              <a:spLocks noChangeArrowheads="1"/>
            </p:cNvSpPr>
            <p:nvPr/>
          </p:nvSpPr>
          <p:spPr bwMode="auto">
            <a:xfrm>
              <a:off x="4944" y="3552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sz="1200">
                  <a:solidFill>
                    <a:schemeClr val="accent2"/>
                  </a:solidFill>
                </a:rPr>
                <a:t>BP Amplitude :  </a:t>
              </a:r>
            </a:p>
            <a:p>
              <a:r>
                <a:rPr lang="it-IT" sz="1200">
                  <a:solidFill>
                    <a:schemeClr val="accent2"/>
                  </a:solidFill>
                </a:rPr>
                <a:t>mV to many Volts</a:t>
              </a:r>
            </a:p>
          </p:txBody>
        </p:sp>
      </p:grpSp>
      <p:sp>
        <p:nvSpPr>
          <p:cNvPr id="71755" name="Text Box 75"/>
          <p:cNvSpPr txBox="1">
            <a:spLocks noChangeArrowheads="1"/>
          </p:cNvSpPr>
          <p:nvPr/>
        </p:nvSpPr>
        <p:spPr bwMode="auto">
          <a:xfrm>
            <a:off x="8499475" y="6521450"/>
            <a:ext cx="1001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/>
              <a:t>7/24</a:t>
            </a:r>
          </a:p>
        </p:txBody>
      </p:sp>
      <p:sp>
        <p:nvSpPr>
          <p:cNvPr id="2" name="Rettangolo 1"/>
          <p:cNvSpPr/>
          <p:nvPr/>
        </p:nvSpPr>
        <p:spPr>
          <a:xfrm>
            <a:off x="311089" y="379214"/>
            <a:ext cx="90893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</a:rPr>
              <a:t>ARGO YBJ: a single layer </a:t>
            </a:r>
            <a:r>
              <a:rPr lang="en-GB" sz="4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</a:rPr>
              <a:t>RPCdetector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Iacovacci, Cds - Luglio 2016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1874-0398-4824-98BB-83585D5C44B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36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Richieste</a:t>
            </a:r>
            <a:r>
              <a:rPr lang="en-US" dirty="0" smtClean="0"/>
              <a:t> </a:t>
            </a:r>
            <a:r>
              <a:rPr lang="en-US" dirty="0" err="1" smtClean="0"/>
              <a:t>finanziarie</a:t>
            </a:r>
            <a:r>
              <a:rPr lang="en-US" dirty="0" smtClean="0"/>
              <a:t>  RM2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Iacovacci, Cds - Luglio 2016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1874-0398-4824-98BB-83585D5C44BB}" type="slidenum">
              <a:rPr lang="it-IT" smtClean="0"/>
              <a:t>20</a:t>
            </a:fld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1206103" y="2000869"/>
            <a:ext cx="75838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μ</a:t>
            </a:r>
            <a:r>
              <a:rPr lang="en-US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-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RWELL  </a:t>
            </a: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costruzione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di 1 piano 20x20  		4CHF</a:t>
            </a:r>
          </a:p>
          <a:p>
            <a:pPr marL="342900" indent="-342900">
              <a:buAutoNum type="arabicParenR"/>
            </a:pP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Elettronica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FE + </a:t>
            </a: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acquisizione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~ 5Kc# (6Keuro)	8CHF (</a:t>
            </a: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si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potrá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risparmiare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? </a:t>
            </a: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Seconda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strada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sviluppo</a:t>
            </a:r>
            <a:r>
              <a:rPr lang="en-US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ACQ in </a:t>
            </a: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sede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)</a:t>
            </a:r>
            <a:endParaRPr lang="en-US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marL="342900" indent="-342900">
              <a:buAutoNum type="arabicParenR"/>
            </a:pP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Costruzione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attrezzatura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cavi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connettori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	tot.x4	1.5Keuro</a:t>
            </a:r>
          </a:p>
          <a:p>
            <a:pPr marL="342900" indent="-342900">
              <a:buAutoNum type="arabicParenR"/>
            </a:pP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Missioni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e </a:t>
            </a: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trasporti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			              10Keuro ?</a:t>
            </a:r>
          </a:p>
          <a:p>
            <a:r>
              <a:rPr lang="en-US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			tot. IVA </a:t>
            </a: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inc.</a:t>
            </a:r>
            <a:r>
              <a:rPr lang="en-US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  ~ 40Keuro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abbiamo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giá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sistema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di gas e </a:t>
            </a: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tutta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la </a:t>
            </a: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progettazione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dell’elettronica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)</a:t>
            </a:r>
          </a:p>
          <a:p>
            <a:endParaRPr lang="en-US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endParaRPr lang="en-US" b="1" dirty="0" smtClean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Na in tot. </a:t>
            </a: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richiederá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circa 20Keuro miss. </a:t>
            </a: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Incluse</a:t>
            </a:r>
            <a:endParaRPr lang="en-US" b="1" dirty="0" smtClean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Sa  solo </a:t>
            </a: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spese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di </a:t>
            </a: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calcolo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e </a:t>
            </a: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missioni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…</a:t>
            </a:r>
          </a:p>
          <a:p>
            <a:endParaRPr lang="en-US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p.s.: </a:t>
            </a: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una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volta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terminata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la </a:t>
            </a: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costruzione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del detector </a:t>
            </a: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saranno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solo </a:t>
            </a: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richieste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di </a:t>
            </a: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calcolo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, gas, </a:t>
            </a: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manutenzione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missioni</a:t>
            </a:r>
            <a:r>
              <a:rPr lang="en-US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.</a:t>
            </a:r>
          </a:p>
          <a:p>
            <a:endParaRPr lang="en-US" b="1" dirty="0" smtClean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68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919" y="121920"/>
            <a:ext cx="6373900" cy="524061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053946" y="5104969"/>
            <a:ext cx="7662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NimbusRomNo9L-Regu"/>
              </a:rPr>
              <a:t>Shower as recorded by ARGO-YBJ through the analog readout system.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20090" y="-244474"/>
            <a:ext cx="7886700" cy="1325563"/>
          </a:xfrm>
        </p:spPr>
        <p:txBody>
          <a:bodyPr/>
          <a:lstStyle/>
          <a:p>
            <a:r>
              <a:rPr lang="en-GB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</a:rPr>
              <a:t>A shower event …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016879" y="5515094"/>
            <a:ext cx="6930102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</a:rPr>
              <a:t>… what about shower energy?</a:t>
            </a:r>
          </a:p>
          <a:p>
            <a:r>
              <a:rPr lang="en-US" dirty="0" smtClean="0">
                <a:latin typeface="NimbusRomNo9L-Regu"/>
              </a:rPr>
              <a:t>(According </a:t>
            </a:r>
            <a:r>
              <a:rPr lang="en-US" dirty="0">
                <a:latin typeface="NimbusRomNo9L-Regu"/>
              </a:rPr>
              <a:t>to </a:t>
            </a:r>
            <a:r>
              <a:rPr lang="en-US" dirty="0" err="1">
                <a:latin typeface="NimbusRomNo9L-Regu"/>
              </a:rPr>
              <a:t>Montecarlo</a:t>
            </a:r>
            <a:r>
              <a:rPr lang="en-US" dirty="0">
                <a:latin typeface="NimbusRomNo9L-Regu"/>
              </a:rPr>
              <a:t> simulations, </a:t>
            </a:r>
            <a:endParaRPr lang="en-US" dirty="0" smtClean="0">
              <a:latin typeface="NimbusRomNo9L-Regu"/>
            </a:endParaRPr>
          </a:p>
          <a:p>
            <a:r>
              <a:rPr lang="en-US" dirty="0" smtClean="0">
                <a:latin typeface="NimbusRomNo9L-Regu"/>
              </a:rPr>
              <a:t>the </a:t>
            </a:r>
            <a:r>
              <a:rPr lang="en-US" dirty="0">
                <a:latin typeface="NimbusRomNo9L-Regu"/>
              </a:rPr>
              <a:t>shower would correspond to a primary proton of about 2 </a:t>
            </a:r>
            <a:r>
              <a:rPr lang="en-US" dirty="0" err="1" smtClean="0">
                <a:latin typeface="NimbusRomNo9L-Regu"/>
              </a:rPr>
              <a:t>PeV</a:t>
            </a:r>
            <a:r>
              <a:rPr lang="en-US" dirty="0" smtClean="0">
                <a:latin typeface="NimbusRomNo9L-Regu"/>
              </a:rPr>
              <a:t>) </a:t>
            </a:r>
            <a:endParaRPr lang="it-IT" dirty="0"/>
          </a:p>
          <a:p>
            <a:endParaRPr lang="it-IT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-479361" y="6492875"/>
            <a:ext cx="3086100" cy="365125"/>
          </a:xfrm>
        </p:spPr>
        <p:txBody>
          <a:bodyPr/>
          <a:lstStyle/>
          <a:p>
            <a:r>
              <a:rPr lang="it-IT" dirty="0" smtClean="0"/>
              <a:t>M. Iacovacci, </a:t>
            </a:r>
            <a:r>
              <a:rPr lang="it-IT" dirty="0" err="1" smtClean="0"/>
              <a:t>Cds</a:t>
            </a:r>
            <a:r>
              <a:rPr lang="it-IT" dirty="0" smtClean="0"/>
              <a:t> - Luglio 2016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1874-0398-4824-98BB-83585D5C44B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050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742" y="551860"/>
            <a:ext cx="5550298" cy="456344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325881" y="5132117"/>
            <a:ext cx="60350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</a:rPr>
              <a:t>The number of particles within 10 m from shower core, P10 ;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</a:rPr>
              <a:t>The slope of the lateral distribution s’ obtained fitting with </a:t>
            </a:r>
            <a:endParaRPr lang="it-IT" sz="20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13360" y="0"/>
            <a:ext cx="10805160" cy="1325563"/>
          </a:xfrm>
        </p:spPr>
        <p:txBody>
          <a:bodyPr/>
          <a:lstStyle/>
          <a:p>
            <a:r>
              <a:rPr lang="en-GB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</a:rPr>
              <a:t>         … from lateral distribution: 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985" y="6053628"/>
            <a:ext cx="3345740" cy="682452"/>
          </a:xfrm>
          <a:prstGeom prst="rect">
            <a:avLst/>
          </a:prstGeom>
        </p:spPr>
      </p:pic>
      <p:sp>
        <p:nvSpPr>
          <p:cNvPr id="10" name="Figura a mano libera 9"/>
          <p:cNvSpPr/>
          <p:nvPr/>
        </p:nvSpPr>
        <p:spPr>
          <a:xfrm>
            <a:off x="3169920" y="1143000"/>
            <a:ext cx="3581400" cy="3291840"/>
          </a:xfrm>
          <a:custGeom>
            <a:avLst/>
            <a:gdLst>
              <a:gd name="connsiteX0" fmla="*/ 0 w 3581400"/>
              <a:gd name="connsiteY0" fmla="*/ 0 h 3291840"/>
              <a:gd name="connsiteX1" fmla="*/ 762000 w 3581400"/>
              <a:gd name="connsiteY1" fmla="*/ 213360 h 3291840"/>
              <a:gd name="connsiteX2" fmla="*/ 1767840 w 3581400"/>
              <a:gd name="connsiteY2" fmla="*/ 1036320 h 3291840"/>
              <a:gd name="connsiteX3" fmla="*/ 3581400 w 3581400"/>
              <a:gd name="connsiteY3" fmla="*/ 3291840 h 3291840"/>
              <a:gd name="connsiteX4" fmla="*/ 3581400 w 3581400"/>
              <a:gd name="connsiteY4" fmla="*/ 3291840 h 3291840"/>
              <a:gd name="connsiteX5" fmla="*/ 3581400 w 3581400"/>
              <a:gd name="connsiteY5" fmla="*/ 3291840 h 3291840"/>
              <a:gd name="connsiteX6" fmla="*/ 3520440 w 3581400"/>
              <a:gd name="connsiteY6" fmla="*/ 3185160 h 329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1400" h="3291840">
                <a:moveTo>
                  <a:pt x="0" y="0"/>
                </a:moveTo>
                <a:cubicBezTo>
                  <a:pt x="233680" y="20320"/>
                  <a:pt x="467360" y="40640"/>
                  <a:pt x="762000" y="213360"/>
                </a:cubicBezTo>
                <a:cubicBezTo>
                  <a:pt x="1056640" y="386080"/>
                  <a:pt x="1297940" y="523240"/>
                  <a:pt x="1767840" y="1036320"/>
                </a:cubicBezTo>
                <a:cubicBezTo>
                  <a:pt x="2237740" y="1549400"/>
                  <a:pt x="3581400" y="3291840"/>
                  <a:pt x="3581400" y="3291840"/>
                </a:cubicBezTo>
                <a:lnTo>
                  <a:pt x="3581400" y="3291840"/>
                </a:lnTo>
                <a:lnTo>
                  <a:pt x="3581400" y="3291840"/>
                </a:lnTo>
                <a:lnTo>
                  <a:pt x="3520440" y="3185160"/>
                </a:ln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 flipV="1">
            <a:off x="5547360" y="1859280"/>
            <a:ext cx="15240" cy="249936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1874-0398-4824-98BB-83585D5C44BB}" type="slidenum">
              <a:rPr lang="it-IT" smtClean="0"/>
              <a:t>4</a:t>
            </a:fld>
            <a:endParaRPr lang="it-IT"/>
          </a:p>
        </p:txBody>
      </p:sp>
      <p:sp>
        <p:nvSpPr>
          <p:cNvPr id="20" name="Segnaposto piè di pagina 8"/>
          <p:cNvSpPr txBox="1">
            <a:spLocks/>
          </p:cNvSpPr>
          <p:nvPr/>
        </p:nvSpPr>
        <p:spPr>
          <a:xfrm>
            <a:off x="-479361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M. Iacovacci, Cds - Luglio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5171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3061"/>
            <a:ext cx="4917506" cy="334988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456" y="1082485"/>
            <a:ext cx="4935461" cy="335412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62322" y="4601387"/>
            <a:ext cx="38654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latin typeface="NimbusRomNo9L-ReguItal"/>
              </a:rPr>
              <a:t>The truncated size P</a:t>
            </a:r>
            <a:r>
              <a:rPr lang="en-US" dirty="0" smtClean="0">
                <a:latin typeface="NimbusRomNo9L-Regu"/>
              </a:rPr>
              <a:t>10  as a </a:t>
            </a:r>
            <a:r>
              <a:rPr lang="en-US" dirty="0" err="1" smtClean="0">
                <a:latin typeface="NimbusRomNo9L-Regu"/>
              </a:rPr>
              <a:t>funtion</a:t>
            </a:r>
            <a:r>
              <a:rPr lang="en-US" dirty="0" smtClean="0">
                <a:latin typeface="NimbusRomNo9L-Regu"/>
              </a:rPr>
              <a:t> of energy for four  simulated  primaries, namely proton, Helium, CNO and Iron. Air  showers </a:t>
            </a:r>
            <a:r>
              <a:rPr lang="en-US" dirty="0" err="1" smtClean="0">
                <a:latin typeface="NimbusRomNo9L-Regu"/>
              </a:rPr>
              <a:t>simluatated</a:t>
            </a:r>
            <a:r>
              <a:rPr lang="en-US" dirty="0" smtClean="0">
                <a:latin typeface="NimbusRomNo9L-Regu"/>
              </a:rPr>
              <a:t> by C</a:t>
            </a:r>
            <a:r>
              <a:rPr lang="it-IT" dirty="0" smtClean="0"/>
              <a:t>ORSIKA[2]</a:t>
            </a:r>
            <a:r>
              <a:rPr lang="en-US" dirty="0" smtClean="0">
                <a:latin typeface="NimbusRomNo9L-Regu"/>
              </a:rPr>
              <a:t> . Fluxes generated according to </a:t>
            </a:r>
            <a:r>
              <a:rPr lang="it-IT" dirty="0" smtClean="0"/>
              <a:t>[3]</a:t>
            </a:r>
            <a:r>
              <a:rPr lang="en-US" dirty="0" smtClean="0">
                <a:latin typeface="NimbusRomNo9L-Regu"/>
              </a:rPr>
              <a:t> 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4382125" y="5908759"/>
            <a:ext cx="4669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NimbusRomNo9L-ReguItal"/>
              </a:rPr>
              <a:t>Local age s’</a:t>
            </a:r>
            <a:r>
              <a:rPr lang="en-US" b="0" i="0" u="none" strike="noStrike" baseline="0" dirty="0" smtClean="0">
                <a:latin typeface="CMSY10"/>
              </a:rPr>
              <a:t> </a:t>
            </a:r>
            <a:r>
              <a:rPr lang="en-US" b="0" i="0" u="none" strike="noStrike" baseline="0" dirty="0" smtClean="0">
                <a:latin typeface="NimbusRomNo9L-Regu"/>
              </a:rPr>
              <a:t>as a function of energy for the four primaries - </a:t>
            </a:r>
            <a:r>
              <a:rPr lang="en-US" b="0" i="0" u="none" strike="noStrike" dirty="0" smtClean="0">
                <a:latin typeface="NimbusRomNo9L-Regu"/>
              </a:rPr>
              <a:t> </a:t>
            </a:r>
            <a:r>
              <a:rPr lang="en-US" b="0" i="0" u="none" strike="noStrike" baseline="0" dirty="0" smtClean="0">
                <a:latin typeface="NimbusRomNo9L-Regu"/>
              </a:rPr>
              <a:t>Moliere </a:t>
            </a:r>
            <a:r>
              <a:rPr lang="en-US" b="0" i="0" u="none" strike="noStrike" baseline="0" dirty="0" err="1" smtClean="0">
                <a:latin typeface="NimbusRomNo9L-Regu"/>
              </a:rPr>
              <a:t>radius,</a:t>
            </a:r>
            <a:r>
              <a:rPr lang="en-US" b="0" i="0" u="none" strike="noStrike" baseline="0" dirty="0" err="1" smtClean="0">
                <a:latin typeface="NimbusRomNo9L-ReguItal"/>
              </a:rPr>
              <a:t>r</a:t>
            </a:r>
            <a:r>
              <a:rPr lang="en-US" b="0" i="0" u="none" strike="noStrike" baseline="-25000" dirty="0" err="1" smtClean="0">
                <a:latin typeface="NimbusRomNo9L-ReguItal"/>
              </a:rPr>
              <a:t>M</a:t>
            </a:r>
            <a:r>
              <a:rPr lang="en-US" b="0" i="0" u="none" strike="noStrike" baseline="0" dirty="0" smtClean="0">
                <a:latin typeface="NimbusRomNo9L-ReguItal"/>
              </a:rPr>
              <a:t> </a:t>
            </a:r>
            <a:r>
              <a:rPr lang="en-US" b="0" i="0" u="none" strike="noStrike" baseline="0" dirty="0" smtClean="0">
                <a:latin typeface="CMR10"/>
              </a:rPr>
              <a:t>= </a:t>
            </a:r>
            <a:r>
              <a:rPr lang="en-US" b="0" i="0" u="none" strike="noStrike" baseline="0" dirty="0" smtClean="0">
                <a:latin typeface="NimbusRomNo9L-Regu"/>
              </a:rPr>
              <a:t>30 m. </a:t>
            </a:r>
          </a:p>
        </p:txBody>
      </p:sp>
      <p:sp>
        <p:nvSpPr>
          <p:cNvPr id="9" name="Rettangolo 8"/>
          <p:cNvSpPr/>
          <p:nvPr/>
        </p:nvSpPr>
        <p:spPr>
          <a:xfrm>
            <a:off x="4322717" y="4548852"/>
            <a:ext cx="4219401" cy="396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0" i="0" u="none" strike="noStrike" baseline="0" dirty="0" err="1" smtClean="0">
                <a:latin typeface="NimbusRomNo9L-Regu"/>
              </a:rPr>
              <a:t>Lateral</a:t>
            </a:r>
            <a:r>
              <a:rPr lang="it-IT" b="0" i="0" u="none" strike="noStrike" baseline="0" dirty="0" smtClean="0">
                <a:latin typeface="NimbusRomNo9L-Regu"/>
              </a:rPr>
              <a:t> </a:t>
            </a:r>
            <a:r>
              <a:rPr lang="it-IT" b="0" i="0" u="none" strike="noStrike" baseline="0" dirty="0" err="1" smtClean="0">
                <a:latin typeface="NimbusRomNo9L-Regu"/>
              </a:rPr>
              <a:t>distribution</a:t>
            </a:r>
            <a:r>
              <a:rPr lang="it-IT" b="0" i="0" u="none" strike="noStrike" dirty="0" smtClean="0">
                <a:latin typeface="NimbusRomNo9L-Regu"/>
              </a:rPr>
              <a:t> </a:t>
            </a:r>
            <a:r>
              <a:rPr lang="it-IT" b="0" i="0" u="none" strike="noStrike" dirty="0" err="1" smtClean="0">
                <a:latin typeface="NimbusRomNo9L-Regu"/>
              </a:rPr>
              <a:t>fitted</a:t>
            </a:r>
            <a:r>
              <a:rPr lang="it-IT" b="0" i="0" u="none" strike="noStrike" dirty="0" smtClean="0">
                <a:latin typeface="NimbusRomNo9L-Regu"/>
              </a:rPr>
              <a:t> with</a:t>
            </a:r>
            <a:r>
              <a:rPr lang="it-IT" b="0" i="0" u="none" strike="noStrike" baseline="0" dirty="0" smtClean="0">
                <a:latin typeface="NimbusRomNo9L-Regu"/>
              </a:rPr>
              <a:t> </a:t>
            </a:r>
            <a:r>
              <a:rPr lang="it-IT" b="0" i="0" u="none" strike="noStrike" baseline="0" dirty="0" err="1" smtClean="0">
                <a:latin typeface="NimbusRomNo9L-Regu"/>
              </a:rPr>
              <a:t>polynomial</a:t>
            </a:r>
            <a:r>
              <a:rPr lang="it-IT" dirty="0">
                <a:latin typeface="NimbusRomNo9L-Regu"/>
              </a:rPr>
              <a:t> </a:t>
            </a:r>
            <a:r>
              <a:rPr lang="it-IT" dirty="0" smtClean="0">
                <a:latin typeface="NimbusRomNo9L-Regu"/>
              </a:rPr>
              <a:t>NKG</a:t>
            </a:r>
            <a:r>
              <a:rPr lang="it-IT" b="0" i="0" u="none" strike="noStrike" baseline="0" dirty="0" smtClean="0">
                <a:latin typeface="NimbusRomNo9L-Regu"/>
              </a:rPr>
              <a:t> :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464" y="4941108"/>
            <a:ext cx="4489157" cy="91568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930" y="151766"/>
            <a:ext cx="8942070" cy="1325563"/>
          </a:xfrm>
        </p:spPr>
        <p:txBody>
          <a:bodyPr>
            <a:normAutofit/>
          </a:bodyPr>
          <a:lstStyle/>
          <a:p>
            <a:r>
              <a:rPr lang="en-GB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</a:rPr>
              <a:t> </a:t>
            </a:r>
            <a:r>
              <a:rPr lang="en-GB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</a:rPr>
              <a:t>MC predictions about P10 and s’: 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1874-0398-4824-98BB-83585D5C44BB}" type="slidenum">
              <a:rPr lang="it-IT" smtClean="0"/>
              <a:t>5</a:t>
            </a:fld>
            <a:endParaRPr lang="it-IT"/>
          </a:p>
        </p:txBody>
      </p:sp>
      <p:sp>
        <p:nvSpPr>
          <p:cNvPr id="11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-479361" y="6492875"/>
            <a:ext cx="3086100" cy="365125"/>
          </a:xfrm>
        </p:spPr>
        <p:txBody>
          <a:bodyPr/>
          <a:lstStyle/>
          <a:p>
            <a:r>
              <a:rPr lang="it-IT" dirty="0" smtClean="0"/>
              <a:t>M. Iacovacci, </a:t>
            </a:r>
            <a:r>
              <a:rPr lang="it-IT" dirty="0" err="1" smtClean="0"/>
              <a:t>Cds</a:t>
            </a:r>
            <a:r>
              <a:rPr lang="it-IT" dirty="0" smtClean="0"/>
              <a:t> - Luglio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2504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" y="669763"/>
            <a:ext cx="8490275" cy="575472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767" y="3947160"/>
            <a:ext cx="4739369" cy="70091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520" y="0"/>
            <a:ext cx="9098280" cy="1325563"/>
          </a:xfrm>
        </p:spPr>
        <p:txBody>
          <a:bodyPr/>
          <a:lstStyle/>
          <a:p>
            <a:r>
              <a:rPr lang="en-GB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</a:rPr>
              <a:t>MC: a combination of P10 </a:t>
            </a:r>
            <a:r>
              <a:rPr lang="en-GB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</a:rPr>
              <a:t>and s’: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499360" y="4858137"/>
            <a:ext cx="5425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</a:rPr>
              <a:t>Y (s’, P</a:t>
            </a:r>
            <a:r>
              <a:rPr lang="en-GB" sz="2000" b="1" i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</a:rPr>
              <a:t>10</a:t>
            </a:r>
            <a:r>
              <a:rPr lang="en-GB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</a:rPr>
              <a:t>) is a good energy estimator, </a:t>
            </a:r>
          </a:p>
          <a:p>
            <a:pPr lvl="0"/>
            <a:r>
              <a:rPr lang="en-GB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</a:rPr>
              <a:t>mass independent </a:t>
            </a:r>
            <a:r>
              <a:rPr lang="en-GB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  reconstructed energy </a:t>
            </a:r>
            <a:r>
              <a:rPr lang="en-GB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E</a:t>
            </a:r>
            <a:r>
              <a:rPr lang="en-GB" sz="2000" b="1" i="1" baseline="-25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rec</a:t>
            </a:r>
            <a:endParaRPr lang="en-GB" sz="2000" b="1" i="1" baseline="-250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anose="0204050205050503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1874-0398-4824-98BB-83585D5C44BB}" type="slidenum">
              <a:rPr lang="it-IT" smtClean="0"/>
              <a:t>6</a:t>
            </a:fld>
            <a:endParaRPr lang="it-IT"/>
          </a:p>
        </p:txBody>
      </p:sp>
      <p:sp>
        <p:nvSpPr>
          <p:cNvPr id="8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-479361" y="6492875"/>
            <a:ext cx="3086100" cy="365125"/>
          </a:xfrm>
        </p:spPr>
        <p:txBody>
          <a:bodyPr/>
          <a:lstStyle/>
          <a:p>
            <a:r>
              <a:rPr lang="it-IT" dirty="0" smtClean="0"/>
              <a:t>M. Iacovacci, </a:t>
            </a:r>
            <a:r>
              <a:rPr lang="it-IT" dirty="0" err="1" smtClean="0"/>
              <a:t>Cds</a:t>
            </a:r>
            <a:r>
              <a:rPr lang="it-IT" dirty="0" smtClean="0"/>
              <a:t> - Luglio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025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1097280"/>
            <a:ext cx="7879079" cy="533609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7300" y="288926"/>
            <a:ext cx="7886700" cy="1325563"/>
          </a:xfrm>
        </p:spPr>
        <p:txBody>
          <a:bodyPr>
            <a:normAutofit/>
          </a:bodyPr>
          <a:lstStyle/>
          <a:p>
            <a:r>
              <a:rPr lang="en-GB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</a:rPr>
              <a:t>   Energy resolution ….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775960" y="623003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ＭＳ Ｐゴシック" panose="020B0600070205080204" pitchFamily="34" charset="-128"/>
              </a:rPr>
              <a:t>Log</a:t>
            </a:r>
            <a:r>
              <a:rPr lang="en-GB" sz="20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ＭＳ Ｐゴシック" panose="020B0600070205080204" pitchFamily="34" charset="-128"/>
              </a:rPr>
              <a:t>10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ＭＳ Ｐゴシック" panose="020B0600070205080204" pitchFamily="34" charset="-128"/>
              </a:rPr>
              <a:t> (E 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ＭＳ Ｐゴシック" panose="020B0600070205080204" pitchFamily="34" charset="-128"/>
              </a:rPr>
              <a:t>/</a:t>
            </a:r>
            <a:r>
              <a:rPr lang="en-GB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ＭＳ Ｐゴシック" panose="020B0600070205080204" pitchFamily="34" charset="-128"/>
              </a:rPr>
              <a:t>TeV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ＭＳ Ｐゴシック" panose="020B0600070205080204" pitchFamily="34" charset="-128"/>
              </a:rPr>
              <a:t>)</a:t>
            </a: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1874-0398-4824-98BB-83585D5C44BB}" type="slidenum">
              <a:rPr lang="it-IT" smtClean="0"/>
              <a:t>7</a:t>
            </a:fld>
            <a:endParaRPr lang="it-IT"/>
          </a:p>
        </p:txBody>
      </p:sp>
      <p:sp>
        <p:nvSpPr>
          <p:cNvPr id="8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-479361" y="6492875"/>
            <a:ext cx="3086100" cy="365125"/>
          </a:xfrm>
        </p:spPr>
        <p:txBody>
          <a:bodyPr/>
          <a:lstStyle/>
          <a:p>
            <a:r>
              <a:rPr lang="it-IT" dirty="0" smtClean="0"/>
              <a:t>M. Iacovacci, </a:t>
            </a:r>
            <a:r>
              <a:rPr lang="it-IT" dirty="0" err="1" smtClean="0"/>
              <a:t>Cds</a:t>
            </a:r>
            <a:r>
              <a:rPr lang="it-IT" dirty="0" smtClean="0"/>
              <a:t> - Luglio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6586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08" y="813486"/>
            <a:ext cx="8993702" cy="490806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79120" y="5585996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NimbusRomNo9L-Regu"/>
              </a:rPr>
              <a:t>All-particle spectrum as measured by ARGO-YBJ in two overlapping energy ranges, namely 100-500 </a:t>
            </a:r>
            <a:r>
              <a:rPr lang="en-US" sz="1600" dirty="0" err="1" smtClean="0">
                <a:solidFill>
                  <a:srgbClr val="000000"/>
                </a:solidFill>
                <a:latin typeface="NimbusRomNo9L-Regu"/>
              </a:rPr>
              <a:t>TeV</a:t>
            </a:r>
            <a:r>
              <a:rPr lang="en-US" sz="1600" dirty="0" smtClean="0">
                <a:solidFill>
                  <a:srgbClr val="000000"/>
                </a:solidFill>
                <a:latin typeface="NimbusRomNo9L-Regu"/>
              </a:rPr>
              <a:t> (red filled circles) and 300-3000 </a:t>
            </a:r>
            <a:r>
              <a:rPr lang="en-US" sz="1600" dirty="0" err="1" smtClean="0">
                <a:solidFill>
                  <a:srgbClr val="000000"/>
                </a:solidFill>
                <a:latin typeface="NimbusRomNo9L-Regu"/>
              </a:rPr>
              <a:t>TeV</a:t>
            </a:r>
            <a:r>
              <a:rPr lang="en-US" sz="1600" dirty="0" smtClean="0">
                <a:solidFill>
                  <a:srgbClr val="000000"/>
                </a:solidFill>
                <a:latin typeface="NimbusRomNo9L-Regu"/>
              </a:rPr>
              <a:t> (blue filled circles), and comparison with the prediction of the </a:t>
            </a:r>
            <a:r>
              <a:rPr lang="en-US" sz="1600" dirty="0" err="1" smtClean="0">
                <a:solidFill>
                  <a:srgbClr val="000000"/>
                </a:solidFill>
                <a:latin typeface="NimbusRomNo9L-Regu"/>
              </a:rPr>
              <a:t>Horandel</a:t>
            </a:r>
            <a:r>
              <a:rPr lang="en-US" sz="1600" dirty="0" smtClean="0">
                <a:solidFill>
                  <a:srgbClr val="000000"/>
                </a:solidFill>
                <a:latin typeface="NimbusRomNo9L-Regu"/>
              </a:rPr>
              <a:t> model (dashed blue line). </a:t>
            </a:r>
            <a:endParaRPr lang="it-IT" sz="16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1530" y="0"/>
            <a:ext cx="7524750" cy="1325563"/>
          </a:xfrm>
        </p:spPr>
        <p:txBody>
          <a:bodyPr>
            <a:normAutofit/>
          </a:bodyPr>
          <a:lstStyle/>
          <a:p>
            <a:r>
              <a:rPr lang="en-GB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</a:rPr>
              <a:t>… applied to measure the CR all-particle spectrum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 rot="224222">
            <a:off x="3465378" y="2906409"/>
            <a:ext cx="2646187" cy="504497"/>
          </a:xfrm>
          <a:prstGeom prst="rect">
            <a:avLst/>
          </a:prstGeom>
          <a:solidFill>
            <a:schemeClr val="accent4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1874-0398-4824-98BB-83585D5C44BB}" type="slidenum">
              <a:rPr lang="it-IT" smtClean="0"/>
              <a:t>8</a:t>
            </a:fld>
            <a:endParaRPr lang="it-IT"/>
          </a:p>
        </p:txBody>
      </p:sp>
      <p:sp>
        <p:nvSpPr>
          <p:cNvPr id="8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-479361" y="6492875"/>
            <a:ext cx="3086100" cy="365125"/>
          </a:xfrm>
        </p:spPr>
        <p:txBody>
          <a:bodyPr/>
          <a:lstStyle/>
          <a:p>
            <a:r>
              <a:rPr lang="it-IT" dirty="0" smtClean="0"/>
              <a:t>M. Iacovacci, </a:t>
            </a:r>
            <a:r>
              <a:rPr lang="it-IT" dirty="0" err="1" smtClean="0"/>
              <a:t>Cds</a:t>
            </a:r>
            <a:r>
              <a:rPr lang="it-IT" dirty="0" smtClean="0"/>
              <a:t> - Luglio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067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2010" y="395606"/>
            <a:ext cx="7886700" cy="1325563"/>
          </a:xfrm>
        </p:spPr>
        <p:txBody>
          <a:bodyPr>
            <a:normAutofit/>
          </a:bodyPr>
          <a:lstStyle/>
          <a:p>
            <a:r>
              <a:rPr lang="en-GB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</a:rPr>
              <a:t>Progetto</a:t>
            </a:r>
            <a:r>
              <a:rPr lang="en-GB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</a:rPr>
              <a:t> </a:t>
            </a:r>
            <a:r>
              <a:rPr lang="en-GB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ＭＳ Ｐゴシック" panose="020B0600070205080204" pitchFamily="34" charset="-128"/>
              </a:rPr>
              <a:t>CALPRO</a:t>
            </a:r>
            <a:endParaRPr lang="it-IT" b="1" dirty="0">
              <a:solidFill>
                <a:schemeClr val="accent5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3164" y="1607911"/>
            <a:ext cx="7886700" cy="4351338"/>
          </a:xfrm>
        </p:spPr>
        <p:txBody>
          <a:bodyPr/>
          <a:lstStyle/>
          <a:p>
            <a:endParaRPr lang="it-IT" dirty="0" smtClean="0"/>
          </a:p>
          <a:p>
            <a:r>
              <a:rPr lang="it-IT" dirty="0" smtClean="0"/>
              <a:t>Obiettivo: Validare l’approccio a </a:t>
            </a:r>
            <a:r>
              <a:rPr lang="it-IT" dirty="0" err="1" smtClean="0"/>
              <a:t>piu’</a:t>
            </a:r>
            <a:r>
              <a:rPr lang="it-IT" dirty="0" smtClean="0"/>
              <a:t> basse energie. Generalizzare Calorimetria mono </a:t>
            </a:r>
            <a:r>
              <a:rPr lang="it-IT" dirty="0" err="1" smtClean="0"/>
              <a:t>layer</a:t>
            </a:r>
            <a:r>
              <a:rPr lang="it-IT" dirty="0" smtClean="0"/>
              <a:t> a + </a:t>
            </a:r>
            <a:r>
              <a:rPr lang="it-IT" dirty="0" err="1" smtClean="0"/>
              <a:t>layer</a:t>
            </a:r>
            <a:r>
              <a:rPr lang="it-IT" dirty="0" smtClean="0"/>
              <a:t> </a:t>
            </a:r>
            <a:r>
              <a:rPr lang="it-IT" dirty="0" smtClean="0">
                <a:sym typeface="Wingdings" panose="05000000000000000000" pitchFamily="2" charset="2"/>
              </a:rPr>
              <a:t> come scala con Energia e </a:t>
            </a:r>
            <a:r>
              <a:rPr lang="it-IT" dirty="0" err="1" smtClean="0">
                <a:sym typeface="Wingdings" panose="05000000000000000000" pitchFamily="2" charset="2"/>
              </a:rPr>
              <a:t>n.Layer</a:t>
            </a:r>
            <a:r>
              <a:rPr lang="it-IT" dirty="0" smtClean="0">
                <a:sym typeface="Wingdings" panose="05000000000000000000" pitchFamily="2" charset="2"/>
              </a:rPr>
              <a:t>  Simulazione</a:t>
            </a:r>
            <a:r>
              <a:rPr lang="it-IT" dirty="0" smtClean="0"/>
              <a:t> </a:t>
            </a:r>
          </a:p>
          <a:p>
            <a:r>
              <a:rPr lang="it-IT" dirty="0" smtClean="0"/>
              <a:t>Osservabili: densità di carichi intorno all’asse dello sciame; profilo laterale </a:t>
            </a:r>
            <a:r>
              <a:rPr lang="it-IT" dirty="0" smtClean="0">
                <a:sym typeface="Wingdings" panose="05000000000000000000" pitchFamily="2" charset="2"/>
              </a:rPr>
              <a:t>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smtClean="0"/>
              <a:t>Ottimizzazione Rivelatori, studio nuovi rivelatori</a:t>
            </a:r>
          </a:p>
          <a:p>
            <a:r>
              <a:rPr lang="it-IT" dirty="0" smtClean="0"/>
              <a:t>Elettronica capace di ricostruzione online dei parametri s’ e P10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1874-0398-4824-98BB-83585D5C44BB}" type="slidenum">
              <a:rPr lang="it-IT" smtClean="0"/>
              <a:t>9</a:t>
            </a:fld>
            <a:endParaRPr lang="it-IT"/>
          </a:p>
        </p:txBody>
      </p:sp>
      <p:sp>
        <p:nvSpPr>
          <p:cNvPr id="7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-479361" y="6492875"/>
            <a:ext cx="3086100" cy="365125"/>
          </a:xfrm>
        </p:spPr>
        <p:txBody>
          <a:bodyPr/>
          <a:lstStyle/>
          <a:p>
            <a:r>
              <a:rPr lang="it-IT" dirty="0" smtClean="0"/>
              <a:t>M. Iacovacci, </a:t>
            </a:r>
            <a:r>
              <a:rPr lang="it-IT" dirty="0" err="1" smtClean="0"/>
              <a:t>Cds</a:t>
            </a:r>
            <a:r>
              <a:rPr lang="it-IT" dirty="0" smtClean="0"/>
              <a:t> - Luglio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082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4489</TotalTime>
  <Words>1556</Words>
  <Application>Microsoft Macintosh PowerPoint</Application>
  <PresentationFormat>On-screen Show (4:3)</PresentationFormat>
  <Paragraphs>292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Tema di Office</vt:lpstr>
      <vt:lpstr>3_Tema di Office</vt:lpstr>
      <vt:lpstr>Acrobat Document</vt:lpstr>
      <vt:lpstr>CALPRO  Unconventional  CALorimetry PROposal</vt:lpstr>
      <vt:lpstr>Detector description</vt:lpstr>
      <vt:lpstr>A shower event …</vt:lpstr>
      <vt:lpstr>         … from lateral distribution: </vt:lpstr>
      <vt:lpstr> MC predictions about P10 and s’: </vt:lpstr>
      <vt:lpstr>MC: a combination of P10 and s’:</vt:lpstr>
      <vt:lpstr>   Energy resolution …. </vt:lpstr>
      <vt:lpstr>… applied to measure the CR all-particle spectrum</vt:lpstr>
      <vt:lpstr>Progetto CALPRO</vt:lpstr>
      <vt:lpstr>Threshold energy for method: E&gt;100 GeV (?)</vt:lpstr>
      <vt:lpstr>CALPRO Program</vt:lpstr>
      <vt:lpstr>Method relies on particle density measurement : what’s the limit with RPC? </vt:lpstr>
      <vt:lpstr>PowerPoint Presentation</vt:lpstr>
      <vt:lpstr>PowerPoint Presentation</vt:lpstr>
      <vt:lpstr>PowerPoint Presentation</vt:lpstr>
      <vt:lpstr>PowerPoint Presentation</vt:lpstr>
      <vt:lpstr> FE Slow e DAQ system GIBs  (μ-RWELL)</vt:lpstr>
      <vt:lpstr>PowerPoint Presentation</vt:lpstr>
      <vt:lpstr>Groups, People</vt:lpstr>
      <vt:lpstr>Richieste finanziarie  RM2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 Iacovacci</dc:creator>
  <cp:lastModifiedBy>roberto messi</cp:lastModifiedBy>
  <cp:revision>102</cp:revision>
  <dcterms:created xsi:type="dcterms:W3CDTF">2016-06-10T12:30:19Z</dcterms:created>
  <dcterms:modified xsi:type="dcterms:W3CDTF">2016-07-13T08:36:22Z</dcterms:modified>
</cp:coreProperties>
</file>