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56" r:id="rId5"/>
    <p:sldId id="277" r:id="rId6"/>
    <p:sldId id="276" r:id="rId7"/>
    <p:sldId id="281" r:id="rId8"/>
    <p:sldId id="279" r:id="rId9"/>
    <p:sldId id="299" r:id="rId10"/>
    <p:sldId id="280" r:id="rId11"/>
    <p:sldId id="300" r:id="rId12"/>
    <p:sldId id="282" r:id="rId13"/>
    <p:sldId id="301" r:id="rId14"/>
    <p:sldId id="283" r:id="rId15"/>
    <p:sldId id="285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3" r:id="rId27"/>
    <p:sldId id="296" r:id="rId28"/>
    <p:sldId id="297" r:id="rId29"/>
    <p:sldId id="298" r:id="rId30"/>
    <p:sldId id="267" r:id="rId31"/>
    <p:sldId id="275" r:id="rId32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e Orsin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6"/>
    <a:srgbClr val="62413A"/>
    <a:srgbClr val="58425A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 snapToGrid="0" snapToObjects="1">
      <p:cViewPr>
        <p:scale>
          <a:sx n="88" d="100"/>
          <a:sy n="88" d="100"/>
        </p:scale>
        <p:origin x="-87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EBB9-8D55-43C1-809C-8842335B4C6C}" type="datetimeFigureOut">
              <a:rPr lang="it-IT" smtClean="0"/>
              <a:t>25/06/2016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DDE11-4DD1-426F-9FDC-1AC8A5C28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62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8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483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4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0" dirty="0" err="1" smtClean="0"/>
              <a:t>Fondazione</a:t>
            </a:r>
            <a:r>
              <a:rPr lang="en-GB" sz="1200" b="0" dirty="0" smtClean="0"/>
              <a:t> Telethon finances the finest scientific research into finding a cure for rare genetic diseases. Because of their rarity, these diseases are traditionally neglected by major public and private investments.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0" dirty="0" smtClean="0"/>
              <a:t>Telethon was created in order to turn this situation around: for Telethon, the life of every patient matters, and it is necessary to do all we can so that no-one is excluded from the possibility of treatment and the hope of finding a cure, however rare their condition is. </a:t>
            </a:r>
            <a:endParaRPr lang="it-IT" sz="12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b="0" dirty="0" smtClean="0"/>
              <a:t>The ultimate objective is to make the treatments developed thanks to the research financed by Telethon truly accessible to all those who need them. </a:t>
            </a:r>
            <a:endParaRPr lang="it-IT" sz="1200" b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55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FT was created thanks to the long-sighted approach of a group of stakeholders who saw scientific research as the only real opportunity to fight genetic diseases and win.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dirty="0" smtClean="0"/>
          </a:p>
          <a:p>
            <a:r>
              <a:rPr lang="en-GB" sz="1200" b="0" dirty="0" smtClean="0"/>
              <a:t>(hence the name telethon, television marathon)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00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One rare disease may affect only a handful of patients in the EU, and another touch as many as 245,000.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08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child born with ADA-SCID does not have a healthy, fully-functioning immune system and as a consequence, is unable to fight off everyday infections. </a:t>
            </a:r>
            <a:r>
              <a:rPr lang="en-US" dirty="0" err="1" smtClean="0"/>
              <a:t>Strimvelis</a:t>
            </a:r>
            <a:r>
              <a:rPr lang="en-US" dirty="0" smtClean="0"/>
              <a:t> (autologous CD34+ cells transduced to express ADA) is the first corrective </a:t>
            </a:r>
            <a:r>
              <a:rPr lang="en-US" b="1" dirty="0" smtClean="0"/>
              <a:t>gene therapy</a:t>
            </a:r>
            <a:r>
              <a:rPr lang="en-US" dirty="0" smtClean="0"/>
              <a:t> for children to be awarded regulatory approval anywhere in the world. It is indicated for the treatment of patients with ADA-SCID for whom no suitable human leukocyte antigen (HLA)-matched related stem cell donor is available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67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Moreover</a:t>
            </a:r>
            <a:r>
              <a:rPr lang="it-IT" dirty="0" smtClean="0"/>
              <a:t> </a:t>
            </a:r>
            <a:r>
              <a:rPr lang="it-IT" dirty="0" err="1" smtClean="0"/>
              <a:t>Telethon</a:t>
            </a:r>
            <a:r>
              <a:rPr lang="it-IT" dirty="0" smtClean="0"/>
              <a:t> </a:t>
            </a:r>
            <a:r>
              <a:rPr lang="it-IT" dirty="0" err="1" smtClean="0"/>
              <a:t>scientists</a:t>
            </a:r>
            <a:r>
              <a:rPr lang="it-IT" dirty="0" smtClean="0"/>
              <a:t> are </a:t>
            </a:r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on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diseases</a:t>
            </a:r>
            <a:r>
              <a:rPr lang="it-IT" dirty="0" smtClean="0"/>
              <a:t>,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haemophilia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01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50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03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DDE11-4DD1-426F-9FDC-1AC8A5C28EAF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93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624273" cy="1593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24081"/>
            <a:ext cx="4502668" cy="62519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677304"/>
            <a:ext cx="4129088" cy="65613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 smtClean="0"/>
              <a:t>Nome Cognome</a:t>
            </a:r>
          </a:p>
          <a:p>
            <a:pPr lvl="0"/>
            <a:r>
              <a:rPr lang="it-IT" dirty="0" smtClean="0"/>
              <a:t>Carica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Sezion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624273" cy="1593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24081"/>
            <a:ext cx="450266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Sottotitolo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91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69526"/>
            <a:ext cx="8229600" cy="4756638"/>
          </a:xfrm>
        </p:spPr>
        <p:txBody>
          <a:bodyPr/>
          <a:lstStyle>
            <a:lvl1pPr>
              <a:defRPr sz="2800" b="1">
                <a:solidFill>
                  <a:srgbClr val="0837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41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4E41-93D0-2748-9760-5D007D7B3693}" type="datetime1">
              <a:rPr lang="it-IT" smtClean="0"/>
              <a:t>25/06/2016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48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3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1406-8DD6-F543-8911-A801B1458F76}" type="datetime1">
              <a:rPr lang="it-IT" smtClean="0"/>
              <a:t>25/06/2016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7" name="Titolo 1"/>
          <p:cNvSpPr txBox="1">
            <a:spLocks/>
          </p:cNvSpPr>
          <p:nvPr userDrawn="1"/>
        </p:nvSpPr>
        <p:spPr>
          <a:xfrm>
            <a:off x="457200" y="1175175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083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575050" y="1175175"/>
            <a:ext cx="5111750" cy="4950988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337225"/>
            <a:ext cx="3008313" cy="37889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7397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24C1-EB10-A74D-865A-B6DD0DFE7FBF}" type="datetime1">
              <a:rPr lang="it-IT" smtClean="0"/>
              <a:t>25/06/2016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0537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105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895822"/>
            <a:ext cx="4624273" cy="1593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Grazie!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94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5B8D4-BED8-D841-A093-1A69EA039EE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29C6-F747-C443-90C5-A90B06D01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70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54" r:id="rId6"/>
    <p:sldLayoutId id="2147483661" r:id="rId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83773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rgbClr val="083773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3_C7YHCN_r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gzim5m7o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xoOjx08uvF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Pvlir8v0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jBSpVydMG6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://www.nytimes.com/2015/12/07/us/the-boy-in-the-bubble-moved-a-world-he-couldnt-touch.html?_r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Basic science and </a:t>
            </a:r>
            <a:r>
              <a:rPr lang="it-IT" dirty="0" err="1" smtClean="0"/>
              <a:t>storytelling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experience</a:t>
            </a:r>
            <a:r>
              <a:rPr lang="it-IT" sz="2400" dirty="0" smtClean="0"/>
              <a:t> of an </a:t>
            </a:r>
            <a:r>
              <a:rPr lang="it-IT" sz="2400" dirty="0" err="1" smtClean="0"/>
              <a:t>Italian</a:t>
            </a:r>
            <a:r>
              <a:rPr lang="it-IT" sz="2400" dirty="0" smtClean="0"/>
              <a:t> </a:t>
            </a:r>
            <a:r>
              <a:rPr lang="it-IT" sz="2400" dirty="0" err="1" smtClean="0"/>
              <a:t>biomedical</a:t>
            </a:r>
            <a:r>
              <a:rPr lang="it-IT" sz="2400" dirty="0" smtClean="0"/>
              <a:t> charity</a:t>
            </a:r>
            <a:endParaRPr lang="it-IT" sz="2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85800" y="5394268"/>
            <a:ext cx="4136572" cy="656130"/>
          </a:xfrm>
        </p:spPr>
        <p:txBody>
          <a:bodyPr/>
          <a:lstStyle/>
          <a:p>
            <a:r>
              <a:rPr lang="it-IT" sz="2000" dirty="0" smtClean="0"/>
              <a:t>Annamaria </a:t>
            </a:r>
            <a:r>
              <a:rPr lang="it-IT" sz="2000" dirty="0" err="1" smtClean="0"/>
              <a:t>Zaccheddu</a:t>
            </a:r>
            <a:endParaRPr lang="it-IT" sz="2000" dirty="0" smtClean="0"/>
          </a:p>
          <a:p>
            <a:r>
              <a:rPr lang="en-US" sz="1400" b="0" dirty="0" err="1" smtClean="0"/>
              <a:t>Erice</a:t>
            </a:r>
            <a:r>
              <a:rPr lang="en-US" sz="1400" b="0" dirty="0" smtClean="0"/>
              <a:t> International School of Science</a:t>
            </a:r>
            <a:r>
              <a:rPr lang="en-US" sz="1400" dirty="0" smtClean="0"/>
              <a:t> </a:t>
            </a:r>
            <a:r>
              <a:rPr lang="en-US" sz="1400" b="0" dirty="0" smtClean="0"/>
              <a:t>Journalism</a:t>
            </a:r>
          </a:p>
          <a:p>
            <a:endParaRPr lang="it-IT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4293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r>
              <a:rPr lang="it-IT" dirty="0" smtClean="0"/>
              <a:t> for the future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9780"/>
            <a:ext cx="8229600" cy="4756638"/>
          </a:xfrm>
        </p:spPr>
        <p:txBody>
          <a:bodyPr>
            <a:normAutofit/>
          </a:bodyPr>
          <a:lstStyle/>
          <a:p>
            <a:r>
              <a:rPr lang="it-IT" sz="2400" b="0" dirty="0" err="1" smtClean="0"/>
              <a:t>Thanks</a:t>
            </a:r>
            <a:r>
              <a:rPr lang="it-IT" sz="2400" b="0" dirty="0" smtClean="0"/>
              <a:t> to the </a:t>
            </a:r>
            <a:r>
              <a:rPr lang="it-IT" sz="2400" b="0" dirty="0" err="1" smtClean="0"/>
              <a:t>strategic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alliance</a:t>
            </a:r>
            <a:r>
              <a:rPr lang="it-IT" sz="2400" b="0" dirty="0" smtClean="0"/>
              <a:t> with </a:t>
            </a:r>
            <a:r>
              <a:rPr lang="it-IT" sz="2400" b="0" dirty="0" err="1" smtClean="0"/>
              <a:t>industries</a:t>
            </a:r>
            <a:r>
              <a:rPr lang="it-IT" sz="2400" b="0" dirty="0" smtClean="0"/>
              <a:t>, the gene </a:t>
            </a:r>
            <a:r>
              <a:rPr lang="it-IT" sz="2400" b="0" dirty="0" err="1" smtClean="0"/>
              <a:t>therapy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developed</a:t>
            </a:r>
            <a:r>
              <a:rPr lang="it-IT" sz="2400" b="0" dirty="0" smtClean="0"/>
              <a:t> by </a:t>
            </a:r>
            <a:r>
              <a:rPr lang="it-IT" sz="2400" b="0" dirty="0" err="1" smtClean="0"/>
              <a:t>Telethon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scientists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could</a:t>
            </a:r>
            <a:r>
              <a:rPr lang="it-IT" sz="2400" b="0" dirty="0" smtClean="0"/>
              <a:t> be </a:t>
            </a:r>
            <a:r>
              <a:rPr lang="it-IT" sz="2400" b="0" dirty="0" err="1" smtClean="0"/>
              <a:t>applied</a:t>
            </a:r>
            <a:r>
              <a:rPr lang="it-IT" sz="2400" b="0" dirty="0" smtClean="0"/>
              <a:t> to </a:t>
            </a:r>
            <a:r>
              <a:rPr lang="it-IT" sz="2400" b="0" dirty="0" err="1" smtClean="0"/>
              <a:t>other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genetic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diseases</a:t>
            </a:r>
            <a:r>
              <a:rPr lang="it-IT" sz="2400" b="0" dirty="0" smtClean="0"/>
              <a:t>:</a:t>
            </a:r>
          </a:p>
          <a:p>
            <a:endParaRPr lang="it-IT" sz="2400" b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20886"/>
              </p:ext>
            </p:extLst>
          </p:nvPr>
        </p:nvGraphicFramePr>
        <p:xfrm>
          <a:off x="674913" y="2663002"/>
          <a:ext cx="801188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29"/>
                <a:gridCol w="2826657"/>
                <a:gridCol w="2514601"/>
              </a:tblGrid>
              <a:tr h="0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chemeClr val="bg1"/>
                          </a:solidFill>
                        </a:rPr>
                        <a:t>Disease</a:t>
                      </a:r>
                      <a:endParaRPr lang="it-IT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it-IT" dirty="0" err="1" smtClean="0">
                          <a:solidFill>
                            <a:schemeClr val="bg1"/>
                          </a:solidFill>
                        </a:rPr>
                        <a:t>disease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State of the art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Metachromatic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leucodystrophy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Metabolic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disorder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(CNS,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both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central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and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peripheral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Clinical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trial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started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in 2010 (20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pts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treated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Wiskott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-Aldrich </a:t>
                      </a: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Syndrome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Immunodeficiency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Clinical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trial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started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in 2010 (8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pts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treated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Beta </a:t>
                      </a: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thalassemia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Blood</a:t>
                      </a:r>
                      <a:r>
                        <a:rPr lang="it-IT" baseline="0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4686"/>
                          </a:solidFill>
                        </a:rPr>
                        <a:t>disorder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Clinical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trial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started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in 2015 (3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pts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treated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Muchopolysaccharidosis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  </a:t>
                      </a: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type</a:t>
                      </a:r>
                      <a:r>
                        <a:rPr lang="it-IT" b="1" baseline="0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1</a:t>
                      </a:r>
                      <a:endParaRPr lang="it-IT" b="1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Metabolic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disorder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(bone, CNS)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Clinical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trial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starting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within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2016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Muchopolysaccharidosis</a:t>
                      </a:r>
                      <a:r>
                        <a:rPr lang="it-IT" b="1" dirty="0" smtClean="0">
                          <a:solidFill>
                            <a:srgbClr val="004686"/>
                          </a:solidFill>
                        </a:rPr>
                        <a:t>  </a:t>
                      </a:r>
                      <a:r>
                        <a:rPr lang="it-IT" b="1" dirty="0" err="1" smtClean="0">
                          <a:solidFill>
                            <a:srgbClr val="004686"/>
                          </a:solidFill>
                        </a:rPr>
                        <a:t>type</a:t>
                      </a:r>
                      <a:r>
                        <a:rPr lang="it-IT" b="1" baseline="0" dirty="0" smtClean="0">
                          <a:solidFill>
                            <a:srgbClr val="004686"/>
                          </a:solidFill>
                        </a:rPr>
                        <a:t> 6</a:t>
                      </a:r>
                      <a:endParaRPr lang="it-IT" b="1" dirty="0" smtClean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Metabolic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disorder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(bone,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heart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,</a:t>
                      </a:r>
                      <a:r>
                        <a:rPr lang="it-IT" baseline="0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baseline="0" dirty="0" err="1" smtClean="0">
                          <a:solidFill>
                            <a:srgbClr val="004686"/>
                          </a:solidFill>
                        </a:rPr>
                        <a:t>eye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)</a:t>
                      </a:r>
                      <a:endParaRPr lang="it-IT" dirty="0">
                        <a:solidFill>
                          <a:srgbClr val="0046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Clinical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trial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starting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</a:t>
                      </a:r>
                      <a:r>
                        <a:rPr lang="it-IT" dirty="0" err="1" smtClean="0">
                          <a:solidFill>
                            <a:srgbClr val="004686"/>
                          </a:solidFill>
                        </a:rPr>
                        <a:t>within</a:t>
                      </a:r>
                      <a:r>
                        <a:rPr lang="it-IT" dirty="0" smtClean="0">
                          <a:solidFill>
                            <a:srgbClr val="004686"/>
                          </a:solidFill>
                        </a:rPr>
                        <a:t> 2016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0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Basic vs.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0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7971"/>
            <a:ext cx="8229600" cy="1053778"/>
          </a:xfrm>
        </p:spPr>
        <p:txBody>
          <a:bodyPr/>
          <a:lstStyle/>
          <a:p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12</a:t>
            </a:fld>
            <a:endParaRPr lang="it-IT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03458" y="1978069"/>
            <a:ext cx="2907827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Concrete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Expression of the mission (the cure)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Emotional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Stimulating fundraising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5517713" y="1978068"/>
            <a:ext cx="3626287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“You invested more than 450 million euros in research and saved only 20 children?”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“Why don’t you study my disease too</a:t>
            </a:r>
            <a:r>
              <a:rPr lang="en-GB" sz="2000" b="0" dirty="0" smtClean="0">
                <a:solidFill>
                  <a:schemeClr val="tx1"/>
                </a:solidFill>
              </a:rPr>
              <a:t>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Industries involvement</a:t>
            </a: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132113" y="332577"/>
            <a:ext cx="6318498" cy="1949449"/>
            <a:chOff x="1132113" y="332577"/>
            <a:chExt cx="6318498" cy="1949449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1132113" y="835476"/>
              <a:ext cx="664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800" b="1" dirty="0" smtClean="0">
                  <a:solidFill>
                    <a:srgbClr val="FF0000"/>
                  </a:solidFill>
                </a:rPr>
                <a:t>+</a:t>
              </a:r>
              <a:endParaRPr lang="it-IT" sz="8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786582" y="332577"/>
              <a:ext cx="6640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800" b="1" dirty="0" smtClean="0"/>
                <a:t>_</a:t>
              </a:r>
              <a:endParaRPr lang="it-IT" sz="8800" b="1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201618" y="1769708"/>
            <a:ext cx="2479385" cy="4224936"/>
            <a:chOff x="3040881" y="1660848"/>
            <a:chExt cx="2479385" cy="4224936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040881" y="1660848"/>
              <a:ext cx="2479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accent1"/>
                  </a:solidFill>
                </a:rPr>
                <a:t>CLINICAL RESEARCH</a:t>
              </a:r>
              <a:endParaRPr lang="it-IT" b="1" dirty="0">
                <a:solidFill>
                  <a:schemeClr val="accent1"/>
                </a:solidFill>
              </a:endParaRP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793" y="3802178"/>
              <a:ext cx="1920449" cy="1713793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36"/>
            <a:stretch/>
          </p:blipFill>
          <p:spPr>
            <a:xfrm>
              <a:off x="3334793" y="2022033"/>
              <a:ext cx="1920449" cy="1783893"/>
            </a:xfrm>
            <a:prstGeom prst="rect">
              <a:avLst/>
            </a:prstGeom>
          </p:spPr>
        </p:pic>
        <p:sp>
          <p:nvSpPr>
            <p:cNvPr id="20" name="CasellaDiTesto 19"/>
            <p:cNvSpPr txBox="1"/>
            <p:nvPr/>
          </p:nvSpPr>
          <p:spPr>
            <a:xfrm>
              <a:off x="3356561" y="5516452"/>
              <a:ext cx="192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accent1"/>
                  </a:solidFill>
                </a:rPr>
                <a:t>BASIC RESEARCH</a:t>
              </a:r>
              <a:endParaRPr lang="it-IT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Segnaposto contenuto 2"/>
          <p:cNvSpPr txBox="1">
            <a:spLocks/>
          </p:cNvSpPr>
          <p:nvPr/>
        </p:nvSpPr>
        <p:spPr>
          <a:xfrm>
            <a:off x="304677" y="4285897"/>
            <a:ext cx="2907827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FF0000"/>
                </a:solidFill>
              </a:rPr>
              <a:t>Expression of the mission </a:t>
            </a:r>
            <a:r>
              <a:rPr lang="en-GB" sz="2000" b="0" dirty="0" smtClean="0">
                <a:solidFill>
                  <a:srgbClr val="FF0000"/>
                </a:solidFill>
              </a:rPr>
              <a:t>(many diseases)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FF0000"/>
                </a:solidFill>
              </a:rPr>
              <a:t>Contribution to the dissemination of scientific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5561253" y="4285896"/>
            <a:ext cx="3626287" cy="119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Difficult to explain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I</a:t>
            </a:r>
            <a:r>
              <a:rPr lang="en-GB" sz="2000" b="0" dirty="0" smtClean="0">
                <a:solidFill>
                  <a:schemeClr val="tx1"/>
                </a:solidFill>
              </a:rPr>
              <a:t>ntermediate results (how and when?)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Animal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False expectations within patients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Telethon</a:t>
            </a:r>
            <a:r>
              <a:rPr lang="it-IT" dirty="0" smtClean="0"/>
              <a:t> «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ladder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13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8274" r="22108"/>
          <a:stretch/>
        </p:blipFill>
        <p:spPr bwMode="auto">
          <a:xfrm>
            <a:off x="685800" y="1053778"/>
            <a:ext cx="7424057" cy="50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57200" y="5682343"/>
            <a:ext cx="814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4B93"/>
                </a:solidFill>
                <a:latin typeface="Calibri" pitchFamily="34" charset="0"/>
              </a:rPr>
              <a:t>Over the years, our funding has taken us closer to patients, moving away from </a:t>
            </a:r>
            <a:r>
              <a:rPr lang="en-US" sz="2000" b="1" dirty="0">
                <a:solidFill>
                  <a:srgbClr val="004B93"/>
                </a:solidFill>
                <a:latin typeface="Calibri" pitchFamily="34" charset="0"/>
              </a:rPr>
              <a:t>basic </a:t>
            </a:r>
            <a:r>
              <a:rPr lang="en-US" sz="2000" dirty="0">
                <a:solidFill>
                  <a:srgbClr val="004B93"/>
                </a:solidFill>
                <a:latin typeface="Calibri" pitchFamily="34" charset="0"/>
              </a:rPr>
              <a:t>research</a:t>
            </a:r>
            <a:r>
              <a:rPr lang="en-US" sz="2000" b="1" dirty="0">
                <a:solidFill>
                  <a:srgbClr val="004B93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4B93"/>
                </a:solidFill>
                <a:latin typeface="Calibri" pitchFamily="34" charset="0"/>
              </a:rPr>
              <a:t>towards </a:t>
            </a:r>
            <a:r>
              <a:rPr lang="en-US" sz="2000" b="1" dirty="0">
                <a:solidFill>
                  <a:srgbClr val="004B93"/>
                </a:solidFill>
                <a:latin typeface="Calibri" pitchFamily="34" charset="0"/>
              </a:rPr>
              <a:t>pre-clinical and clinical </a:t>
            </a:r>
            <a:r>
              <a:rPr lang="en-US" sz="2000" dirty="0">
                <a:solidFill>
                  <a:srgbClr val="004B93"/>
                </a:solidFill>
                <a:latin typeface="Calibri" pitchFamily="34" charset="0"/>
              </a:rPr>
              <a:t>research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50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Basic science, an </a:t>
            </a:r>
            <a:r>
              <a:rPr lang="it-IT" dirty="0" err="1" smtClean="0"/>
              <a:t>essential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/>
              <a:t>An </a:t>
            </a:r>
            <a:r>
              <a:rPr lang="it-IT" b="0" dirty="0" err="1"/>
              <a:t>organization</a:t>
            </a:r>
            <a:r>
              <a:rPr lang="it-IT" b="0" dirty="0"/>
              <a:t> </a:t>
            </a:r>
            <a:r>
              <a:rPr lang="it-IT" b="0" dirty="0" err="1"/>
              <a:t>aiming</a:t>
            </a:r>
            <a:r>
              <a:rPr lang="it-IT" b="0" dirty="0"/>
              <a:t> </a:t>
            </a:r>
            <a:r>
              <a:rPr lang="it-IT" b="0" dirty="0" err="1"/>
              <a:t>at</a:t>
            </a:r>
            <a:r>
              <a:rPr lang="it-IT" b="0" dirty="0"/>
              <a:t> the cure of rare </a:t>
            </a:r>
            <a:r>
              <a:rPr lang="it-IT" b="0" dirty="0" err="1"/>
              <a:t>genetic</a:t>
            </a:r>
            <a:r>
              <a:rPr lang="it-IT" b="0" dirty="0"/>
              <a:t> </a:t>
            </a:r>
            <a:r>
              <a:rPr lang="it-IT" b="0" dirty="0" err="1"/>
              <a:t>diseases</a:t>
            </a:r>
            <a:r>
              <a:rPr lang="it-IT" b="0" dirty="0"/>
              <a:t> </a:t>
            </a:r>
            <a:r>
              <a:rPr lang="it-IT" dirty="0" err="1"/>
              <a:t>can’t</a:t>
            </a:r>
            <a:r>
              <a:rPr lang="it-IT" dirty="0"/>
              <a:t> </a:t>
            </a:r>
            <a:r>
              <a:rPr lang="it-IT" dirty="0" err="1"/>
              <a:t>afford</a:t>
            </a:r>
            <a:r>
              <a:rPr lang="it-IT" dirty="0"/>
              <a:t> </a:t>
            </a:r>
            <a:r>
              <a:rPr lang="it-IT" b="0" dirty="0"/>
              <a:t>to </a:t>
            </a:r>
            <a:r>
              <a:rPr lang="it-IT" b="0" dirty="0" err="1"/>
              <a:t>ignore</a:t>
            </a:r>
            <a:r>
              <a:rPr lang="it-IT" b="0" dirty="0"/>
              <a:t> </a:t>
            </a:r>
            <a:r>
              <a:rPr lang="it-IT" b="0" dirty="0" err="1" smtClean="0"/>
              <a:t>basic</a:t>
            </a:r>
            <a:r>
              <a:rPr lang="it-IT" b="0" dirty="0" smtClean="0"/>
              <a:t> </a:t>
            </a:r>
            <a:r>
              <a:rPr lang="it-IT" b="0" dirty="0" err="1" smtClean="0"/>
              <a:t>research</a:t>
            </a:r>
            <a:endParaRPr lang="it-IT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err="1" smtClean="0"/>
              <a:t>There</a:t>
            </a:r>
            <a:r>
              <a:rPr lang="it-IT" b="0" dirty="0" smtClean="0"/>
              <a:t> are </a:t>
            </a:r>
            <a:r>
              <a:rPr lang="it-IT" b="0" dirty="0" err="1" smtClean="0"/>
              <a:t>many</a:t>
            </a:r>
            <a:r>
              <a:rPr lang="it-IT" b="0" dirty="0" smtClean="0"/>
              <a:t> </a:t>
            </a:r>
            <a:r>
              <a:rPr lang="it-IT" b="0" dirty="0" err="1" smtClean="0"/>
              <a:t>reasons</a:t>
            </a:r>
            <a:r>
              <a:rPr lang="it-IT" b="0" dirty="0" smtClean="0"/>
              <a:t> </a:t>
            </a:r>
            <a:r>
              <a:rPr lang="it-IT" b="0" dirty="0" err="1" smtClean="0"/>
              <a:t>why</a:t>
            </a:r>
            <a:r>
              <a:rPr lang="it-IT" b="0" dirty="0" smtClean="0"/>
              <a:t> an </a:t>
            </a:r>
            <a:r>
              <a:rPr lang="it-IT" b="0" dirty="0" err="1" smtClean="0"/>
              <a:t>organization</a:t>
            </a:r>
            <a:r>
              <a:rPr lang="it-IT" b="0" dirty="0" smtClean="0"/>
              <a:t> as FT </a:t>
            </a:r>
            <a:r>
              <a:rPr lang="it-IT" b="0" dirty="0" err="1" smtClean="0"/>
              <a:t>has</a:t>
            </a:r>
            <a:r>
              <a:rPr lang="it-IT" b="0" dirty="0" smtClean="0"/>
              <a:t> to continue </a:t>
            </a:r>
            <a:r>
              <a:rPr lang="it-IT" b="0" dirty="0" err="1" smtClean="0"/>
              <a:t>support</a:t>
            </a:r>
            <a:r>
              <a:rPr lang="it-IT" b="0" dirty="0" smtClean="0"/>
              <a:t> </a:t>
            </a:r>
            <a:r>
              <a:rPr lang="it-IT" b="0" dirty="0" err="1" smtClean="0"/>
              <a:t>basic</a:t>
            </a:r>
            <a:r>
              <a:rPr lang="it-IT" b="0" dirty="0" smtClean="0"/>
              <a:t> science and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b="0" dirty="0" err="1" smtClean="0"/>
              <a:t>has</a:t>
            </a:r>
            <a:r>
              <a:rPr lang="it-IT" b="0" dirty="0" smtClean="0"/>
              <a:t> to take </a:t>
            </a:r>
            <a:r>
              <a:rPr lang="it-IT" b="0" dirty="0" err="1" smtClean="0"/>
              <a:t>it</a:t>
            </a:r>
            <a:r>
              <a:rPr lang="it-IT" b="0" dirty="0" smtClean="0"/>
              <a:t> </a:t>
            </a:r>
            <a:r>
              <a:rPr lang="it-IT" b="0" dirty="0" err="1" smtClean="0"/>
              <a:t>into</a:t>
            </a:r>
            <a:r>
              <a:rPr lang="it-IT" b="0" dirty="0" smtClean="0"/>
              <a:t> </a:t>
            </a:r>
            <a:r>
              <a:rPr lang="it-IT" b="0" dirty="0" err="1" smtClean="0"/>
              <a:t>consideration</a:t>
            </a:r>
            <a:r>
              <a:rPr lang="it-IT" b="0" dirty="0" smtClean="0"/>
              <a:t> </a:t>
            </a:r>
            <a:r>
              <a:rPr lang="it-IT" b="0" dirty="0" err="1" smtClean="0"/>
              <a:t>too</a:t>
            </a:r>
            <a:endParaRPr lang="it-IT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err="1" smtClean="0"/>
              <a:t>Let’s</a:t>
            </a:r>
            <a:r>
              <a:rPr lang="it-IT" b="0" dirty="0" smtClean="0"/>
              <a:t> </a:t>
            </a:r>
            <a:r>
              <a:rPr lang="it-IT" b="0" dirty="0" err="1" smtClean="0"/>
              <a:t>see</a:t>
            </a:r>
            <a:r>
              <a:rPr lang="it-IT" b="0" dirty="0" smtClean="0"/>
              <a:t> </a:t>
            </a:r>
            <a:r>
              <a:rPr lang="it-IT" b="0" dirty="0" err="1" smtClean="0"/>
              <a:t>three</a:t>
            </a:r>
            <a:r>
              <a:rPr lang="it-IT" b="0" dirty="0" smtClean="0"/>
              <a:t> </a:t>
            </a:r>
            <a:r>
              <a:rPr lang="it-IT" dirty="0" smtClean="0"/>
              <a:t>«</a:t>
            </a:r>
            <a:r>
              <a:rPr lang="it-IT" dirty="0" err="1" smtClean="0"/>
              <a:t>good</a:t>
            </a:r>
            <a:r>
              <a:rPr lang="it-IT" dirty="0" smtClean="0"/>
              <a:t> stories» </a:t>
            </a:r>
            <a:r>
              <a:rPr lang="it-IT" b="0" dirty="0" err="1" smtClean="0"/>
              <a:t>we</a:t>
            </a:r>
            <a:r>
              <a:rPr lang="it-IT" b="0" dirty="0" smtClean="0"/>
              <a:t> </a:t>
            </a:r>
            <a:r>
              <a:rPr lang="it-IT" b="0" dirty="0" err="1" smtClean="0"/>
              <a:t>chose</a:t>
            </a:r>
            <a:r>
              <a:rPr lang="it-IT" b="0" dirty="0" smtClean="0"/>
              <a:t> to </a:t>
            </a:r>
            <a:r>
              <a:rPr lang="it-IT" b="0" dirty="0" err="1" smtClean="0"/>
              <a:t>communicate</a:t>
            </a:r>
            <a:r>
              <a:rPr lang="it-IT" b="0" dirty="0" smtClean="0"/>
              <a:t> </a:t>
            </a:r>
            <a:r>
              <a:rPr lang="it-IT" b="0" dirty="0" err="1" smtClean="0"/>
              <a:t>basic</a:t>
            </a:r>
            <a:r>
              <a:rPr lang="it-IT" b="0" dirty="0" smtClean="0"/>
              <a:t> </a:t>
            </a:r>
            <a:r>
              <a:rPr lang="it-IT" b="0" dirty="0" err="1" smtClean="0"/>
              <a:t>research</a:t>
            </a:r>
            <a:r>
              <a:rPr lang="it-IT" b="0" dirty="0" smtClean="0"/>
              <a:t>.  </a:t>
            </a:r>
          </a:p>
          <a:p>
            <a:endParaRPr lang="it-IT" b="0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1. Basic science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powerful</a:t>
            </a:r>
            <a:r>
              <a:rPr lang="it-IT" dirty="0" smtClean="0"/>
              <a:t> source of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ideas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0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Liviana’s</a:t>
            </a:r>
            <a:r>
              <a:rPr lang="it-IT" dirty="0" smtClean="0"/>
              <a:t> </a:t>
            </a:r>
            <a:r>
              <a:rPr lang="it-IT" dirty="0" err="1" smtClean="0"/>
              <a:t>gift</a:t>
            </a:r>
            <a:r>
              <a:rPr lang="it-IT" smtClean="0"/>
              <a:t> (2012)</a:t>
            </a:r>
            <a:endParaRPr lang="it-IT" dirty="0"/>
          </a:p>
        </p:txBody>
      </p:sp>
      <p:pic>
        <p:nvPicPr>
          <p:cNvPr id="6" name="Segnaposto contenuto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" y="1621972"/>
            <a:ext cx="7229864" cy="403860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0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same</a:t>
            </a:r>
            <a:r>
              <a:rPr lang="it-IT" dirty="0" smtClean="0"/>
              <a:t> story,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perspective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856" y="1369526"/>
            <a:ext cx="8414657" cy="3311331"/>
          </a:xfrm>
        </p:spPr>
        <p:txBody>
          <a:bodyPr>
            <a:normAutofit/>
          </a:bodyPr>
          <a:lstStyle/>
          <a:p>
            <a:r>
              <a:rPr lang="it-IT" sz="2000" b="0" dirty="0" smtClean="0"/>
              <a:t>Giovanni </a:t>
            </a:r>
            <a:r>
              <a:rPr lang="it-IT" sz="2000" b="0" dirty="0" err="1" smtClean="0"/>
              <a:t>is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one</a:t>
            </a:r>
            <a:r>
              <a:rPr lang="it-IT" sz="2000" b="0" dirty="0" smtClean="0"/>
              <a:t> of the </a:t>
            </a:r>
            <a:r>
              <a:rPr lang="it-IT" sz="2000" b="0" dirty="0" err="1" smtClean="0"/>
              <a:t>children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successfully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treated</a:t>
            </a:r>
            <a:r>
              <a:rPr lang="it-IT" sz="2000" b="0" dirty="0" smtClean="0"/>
              <a:t> with gene </a:t>
            </a:r>
            <a:r>
              <a:rPr lang="it-IT" sz="2000" b="0" dirty="0" err="1" smtClean="0"/>
              <a:t>therapy</a:t>
            </a:r>
            <a:r>
              <a:rPr lang="it-IT" sz="2000" b="0" dirty="0" smtClean="0"/>
              <a:t>: the first </a:t>
            </a:r>
            <a:r>
              <a:rPr lang="it-IT" sz="2000" b="0" dirty="0" err="1" smtClean="0"/>
              <a:t>results</a:t>
            </a:r>
            <a:r>
              <a:rPr lang="it-IT" sz="2000" b="0" dirty="0" smtClean="0"/>
              <a:t> of the </a:t>
            </a:r>
            <a:r>
              <a:rPr lang="it-IT" sz="2000" b="0" dirty="0" err="1" smtClean="0"/>
              <a:t>clinical</a:t>
            </a:r>
            <a:r>
              <a:rPr lang="it-IT" sz="2000" b="0" dirty="0" smtClean="0"/>
              <a:t> trial </a:t>
            </a:r>
            <a:r>
              <a:rPr lang="it-IT" sz="2000" b="0" dirty="0" err="1" smtClean="0"/>
              <a:t>has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been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described</a:t>
            </a:r>
            <a:r>
              <a:rPr lang="it-IT" sz="2000" b="0" dirty="0" smtClean="0"/>
              <a:t> in </a:t>
            </a:r>
            <a:r>
              <a:rPr lang="it-IT" sz="2000" i="1" dirty="0" smtClean="0"/>
              <a:t>Science</a:t>
            </a:r>
            <a:r>
              <a:rPr lang="it-IT" sz="2000" dirty="0" smtClean="0"/>
              <a:t> in 2013 </a:t>
            </a:r>
            <a:r>
              <a:rPr lang="it-IT" sz="2000" b="0" dirty="0" smtClean="0"/>
              <a:t>and received </a:t>
            </a:r>
            <a:r>
              <a:rPr lang="it-IT" sz="2000" b="0" dirty="0" err="1" smtClean="0"/>
              <a:t>huge</a:t>
            </a:r>
            <a:r>
              <a:rPr lang="it-IT" sz="2000" b="0" dirty="0" smtClean="0"/>
              <a:t> media </a:t>
            </a:r>
            <a:r>
              <a:rPr lang="it-IT" sz="2000" b="0" dirty="0" err="1" smtClean="0"/>
              <a:t>coverage</a:t>
            </a:r>
            <a:endParaRPr lang="it-IT" sz="2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0" dirty="0" smtClean="0"/>
          </a:p>
          <a:p>
            <a:endParaRPr lang="it-IT" sz="2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b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17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23214" r="13993" b="70164"/>
          <a:stretch/>
        </p:blipFill>
        <p:spPr bwMode="auto">
          <a:xfrm>
            <a:off x="642257" y="2661184"/>
            <a:ext cx="8044543" cy="4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 t="32217" r="13994" b="47768"/>
          <a:stretch/>
        </p:blipFill>
        <p:spPr bwMode="auto">
          <a:xfrm>
            <a:off x="1453242" y="3074080"/>
            <a:ext cx="6422572" cy="14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2257" y="4898565"/>
            <a:ext cx="7935685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rgbClr val="FF0000"/>
                </a:solidFill>
              </a:rPr>
              <a:t>However</a:t>
            </a:r>
            <a:r>
              <a:rPr lang="it-IT" sz="2000" b="1" dirty="0">
                <a:solidFill>
                  <a:srgbClr val="FF0000"/>
                </a:solidFill>
              </a:rPr>
              <a:t>, </a:t>
            </a:r>
            <a:r>
              <a:rPr lang="it-IT" sz="2000" b="1" dirty="0" err="1">
                <a:solidFill>
                  <a:srgbClr val="FF0000"/>
                </a:solidFill>
              </a:rPr>
              <a:t>this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moving</a:t>
            </a:r>
            <a:r>
              <a:rPr lang="it-IT" sz="2000" b="1" dirty="0">
                <a:solidFill>
                  <a:srgbClr val="FF0000"/>
                </a:solidFill>
              </a:rPr>
              <a:t> story – </a:t>
            </a:r>
            <a:r>
              <a:rPr lang="it-IT" sz="2000" b="1" dirty="0" err="1">
                <a:solidFill>
                  <a:srgbClr val="FF0000"/>
                </a:solidFill>
              </a:rPr>
              <a:t>one</a:t>
            </a:r>
            <a:r>
              <a:rPr lang="it-IT" sz="2000" b="1" dirty="0">
                <a:solidFill>
                  <a:srgbClr val="FF0000"/>
                </a:solidFill>
              </a:rPr>
              <a:t> of the </a:t>
            </a:r>
            <a:r>
              <a:rPr lang="it-IT" sz="2000" b="1" dirty="0" err="1">
                <a:solidFill>
                  <a:srgbClr val="FF0000"/>
                </a:solidFill>
              </a:rPr>
              <a:t>main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successes</a:t>
            </a:r>
            <a:r>
              <a:rPr lang="it-IT" sz="2000" b="1" dirty="0">
                <a:solidFill>
                  <a:srgbClr val="FF0000"/>
                </a:solidFill>
              </a:rPr>
              <a:t> of </a:t>
            </a:r>
            <a:r>
              <a:rPr lang="it-IT" sz="2000" b="1" dirty="0" err="1">
                <a:solidFill>
                  <a:srgbClr val="FF0000"/>
                </a:solidFill>
              </a:rPr>
              <a:t>Telethon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research</a:t>
            </a:r>
            <a:r>
              <a:rPr lang="it-IT" sz="2000" b="1" dirty="0">
                <a:solidFill>
                  <a:srgbClr val="FF0000"/>
                </a:solidFill>
              </a:rPr>
              <a:t> – can </a:t>
            </a:r>
            <a:r>
              <a:rPr lang="it-IT" sz="2000" b="1" dirty="0" err="1" smtClean="0">
                <a:solidFill>
                  <a:srgbClr val="FF0000"/>
                </a:solidFill>
              </a:rPr>
              <a:t>also</a:t>
            </a:r>
            <a:r>
              <a:rPr lang="it-IT" sz="2000" b="1" dirty="0" smtClean="0">
                <a:solidFill>
                  <a:srgbClr val="FF0000"/>
                </a:solidFill>
              </a:rPr>
              <a:t> be </a:t>
            </a:r>
            <a:r>
              <a:rPr lang="it-IT" sz="2000" b="1" dirty="0" err="1" smtClean="0">
                <a:solidFill>
                  <a:srgbClr val="FF0000"/>
                </a:solidFill>
              </a:rPr>
              <a:t>told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>
                <a:solidFill>
                  <a:srgbClr val="FF0000"/>
                </a:solidFill>
              </a:rPr>
              <a:t>from </a:t>
            </a:r>
            <a:r>
              <a:rPr lang="it-IT" sz="2000" b="1" dirty="0" err="1">
                <a:solidFill>
                  <a:srgbClr val="FF0000"/>
                </a:solidFill>
              </a:rPr>
              <a:t>a</a:t>
            </a:r>
            <a:r>
              <a:rPr lang="it-IT" sz="2000" b="1" dirty="0" err="1" smtClean="0">
                <a:solidFill>
                  <a:srgbClr val="FF0000"/>
                </a:solidFill>
              </a:rPr>
              <a:t>nother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perspective</a:t>
            </a:r>
            <a:r>
              <a:rPr lang="it-IT" sz="2000" b="1" dirty="0">
                <a:solidFill>
                  <a:srgbClr val="FF0000"/>
                </a:solidFill>
              </a:rPr>
              <a:t>: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That of </a:t>
            </a:r>
            <a:r>
              <a:rPr lang="it-IT" sz="2000" b="1" dirty="0">
                <a:solidFill>
                  <a:srgbClr val="FF0000"/>
                </a:solidFill>
              </a:rPr>
              <a:t>a </a:t>
            </a:r>
            <a:r>
              <a:rPr lang="it-IT" sz="2000" b="1" dirty="0" err="1">
                <a:solidFill>
                  <a:srgbClr val="FF0000"/>
                </a:solidFill>
              </a:rPr>
              <a:t>scientist</a:t>
            </a:r>
            <a:r>
              <a:rPr lang="it-IT" sz="2000" b="1" dirty="0">
                <a:solidFill>
                  <a:srgbClr val="FF0000"/>
                </a:solidFill>
              </a:rPr>
              <a:t> with a «</a:t>
            </a:r>
            <a:r>
              <a:rPr lang="it-IT" sz="2000" b="1" dirty="0" err="1">
                <a:solidFill>
                  <a:srgbClr val="FF0000"/>
                </a:solidFill>
              </a:rPr>
              <a:t>crazy</a:t>
            </a:r>
            <a:r>
              <a:rPr lang="it-IT" sz="2000" b="1" dirty="0">
                <a:solidFill>
                  <a:srgbClr val="FF0000"/>
                </a:solidFill>
              </a:rPr>
              <a:t>» </a:t>
            </a:r>
            <a:r>
              <a:rPr lang="it-IT" sz="2000" b="1" dirty="0" smtClean="0">
                <a:solidFill>
                  <a:srgbClr val="FF0000"/>
                </a:solidFill>
              </a:rPr>
              <a:t>idea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HIV, a killer to cure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7500"/>
            <a:ext cx="8229600" cy="362701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The story </a:t>
            </a:r>
            <a:r>
              <a:rPr lang="it-IT" sz="2400" b="0" dirty="0" err="1" smtClean="0"/>
              <a:t>is</a:t>
            </a:r>
            <a:r>
              <a:rPr lang="it-IT" sz="2400" b="0" dirty="0" smtClean="0"/>
              <a:t> that of </a:t>
            </a:r>
            <a:r>
              <a:rPr lang="it-IT" sz="2400" dirty="0" smtClean="0"/>
              <a:t>Luigi </a:t>
            </a:r>
            <a:r>
              <a:rPr lang="it-IT" sz="2400" dirty="0" err="1" smtClean="0"/>
              <a:t>Naldini</a:t>
            </a:r>
            <a:r>
              <a:rPr lang="it-IT" sz="2400" b="0" dirty="0" smtClean="0"/>
              <a:t>, </a:t>
            </a:r>
            <a:r>
              <a:rPr lang="it-IT" sz="2400" b="0" dirty="0"/>
              <a:t>an </a:t>
            </a:r>
            <a:r>
              <a:rPr lang="it-IT" sz="2400" b="0" dirty="0" err="1"/>
              <a:t>Italian</a:t>
            </a:r>
            <a:r>
              <a:rPr lang="it-IT" sz="2400" b="0" dirty="0"/>
              <a:t> </a:t>
            </a:r>
            <a:r>
              <a:rPr lang="it-IT" sz="2400" b="0" dirty="0" err="1" smtClean="0"/>
              <a:t>scientist</a:t>
            </a:r>
            <a:r>
              <a:rPr lang="it-IT" sz="2400" b="0" dirty="0" smtClean="0"/>
              <a:t> with </a:t>
            </a:r>
            <a:r>
              <a:rPr lang="it-IT" sz="2400" dirty="0" smtClean="0"/>
              <a:t>a</a:t>
            </a:r>
            <a:r>
              <a:rPr lang="it-IT" sz="2400" b="0" dirty="0" smtClean="0"/>
              <a:t> </a:t>
            </a:r>
            <a:r>
              <a:rPr lang="it-IT" sz="2400" dirty="0" err="1" smtClean="0"/>
              <a:t>revolutionary</a:t>
            </a:r>
            <a:r>
              <a:rPr lang="it-IT" sz="2400" dirty="0" smtClean="0"/>
              <a:t> idea</a:t>
            </a:r>
            <a:r>
              <a:rPr lang="it-IT" sz="2400" b="0" dirty="0" smtClean="0"/>
              <a:t>: the </a:t>
            </a:r>
            <a:r>
              <a:rPr lang="it-IT" sz="2400" b="0" dirty="0" err="1" smtClean="0"/>
              <a:t>possibility</a:t>
            </a:r>
            <a:r>
              <a:rPr lang="it-IT" sz="2400" b="0" dirty="0" smtClean="0"/>
              <a:t> to use HIV to transfer </a:t>
            </a:r>
            <a:r>
              <a:rPr lang="it-IT" sz="2400" b="0" dirty="0" err="1" smtClean="0"/>
              <a:t>correct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versions</a:t>
            </a:r>
            <a:r>
              <a:rPr lang="it-IT" sz="2400" b="0" dirty="0" smtClean="0"/>
              <a:t> of </a:t>
            </a:r>
            <a:r>
              <a:rPr lang="it-IT" sz="2400" b="0" dirty="0" err="1" smtClean="0"/>
              <a:t>genes</a:t>
            </a:r>
            <a:endParaRPr lang="it-IT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The </a:t>
            </a:r>
            <a:r>
              <a:rPr lang="it-IT" sz="2400" dirty="0" smtClean="0"/>
              <a:t>first </a:t>
            </a:r>
            <a:r>
              <a:rPr lang="it-IT" sz="2400" dirty="0" err="1" smtClean="0"/>
              <a:t>reaction</a:t>
            </a:r>
            <a:r>
              <a:rPr lang="it-IT" sz="2400" dirty="0" smtClean="0"/>
              <a:t> </a:t>
            </a:r>
            <a:r>
              <a:rPr lang="it-IT" sz="2400" b="0" dirty="0" smtClean="0"/>
              <a:t>of the </a:t>
            </a:r>
            <a:r>
              <a:rPr lang="it-IT" sz="2400" b="0" dirty="0" err="1" smtClean="0"/>
              <a:t>scientific</a:t>
            </a:r>
            <a:r>
              <a:rPr lang="it-IT" sz="2400" b="0" dirty="0" smtClean="0"/>
              <a:t> community to </a:t>
            </a:r>
            <a:r>
              <a:rPr lang="it-IT" sz="2400" b="0" dirty="0" err="1" smtClean="0"/>
              <a:t>Naldini’s</a:t>
            </a:r>
            <a:r>
              <a:rPr lang="it-IT" sz="2400" b="0" dirty="0" smtClean="0"/>
              <a:t> “</a:t>
            </a:r>
            <a:r>
              <a:rPr lang="it-IT" sz="2400" b="0" dirty="0" err="1" smtClean="0"/>
              <a:t>revolutionary</a:t>
            </a:r>
            <a:r>
              <a:rPr lang="it-IT" sz="2400" b="0" dirty="0" smtClean="0"/>
              <a:t>” </a:t>
            </a:r>
            <a:r>
              <a:rPr lang="it-IT" sz="2400" b="0" dirty="0" err="1" smtClean="0"/>
              <a:t>paper</a:t>
            </a:r>
            <a:r>
              <a:rPr lang="it-IT" sz="2400" b="0" dirty="0" smtClean="0"/>
              <a:t> (</a:t>
            </a:r>
            <a:r>
              <a:rPr lang="it-IT" sz="2400" b="0" i="1" dirty="0" smtClean="0"/>
              <a:t>Science</a:t>
            </a:r>
            <a:r>
              <a:rPr lang="it-IT" sz="2400" b="0" dirty="0" smtClean="0"/>
              <a:t>, 1995) </a:t>
            </a:r>
            <a:r>
              <a:rPr lang="it-IT" sz="2400" b="0" dirty="0" err="1" smtClean="0"/>
              <a:t>has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been</a:t>
            </a:r>
            <a:r>
              <a:rPr lang="it-IT" sz="2400" b="0" dirty="0" smtClean="0"/>
              <a:t>: «</a:t>
            </a:r>
            <a:r>
              <a:rPr lang="it-IT" sz="2400" b="0" dirty="0" err="1" smtClean="0"/>
              <a:t>Wonderful</a:t>
            </a:r>
            <a:r>
              <a:rPr lang="it-IT" sz="2400" b="0" dirty="0" smtClean="0"/>
              <a:t> science </a:t>
            </a:r>
            <a:r>
              <a:rPr lang="it-IT" sz="2400" b="0" dirty="0" err="1" smtClean="0"/>
              <a:t>but</a:t>
            </a:r>
            <a:r>
              <a:rPr lang="it-IT" sz="2400" b="0" dirty="0" smtClean="0"/>
              <a:t>… </a:t>
            </a:r>
            <a:r>
              <a:rPr lang="it-IT" sz="2400" b="0" dirty="0" err="1" smtClean="0"/>
              <a:t>you</a:t>
            </a:r>
            <a:r>
              <a:rPr lang="it-IT" sz="2400" b="0" dirty="0" smtClean="0"/>
              <a:t> are </a:t>
            </a:r>
            <a:r>
              <a:rPr lang="it-IT" sz="2400" b="0" dirty="0" err="1" smtClean="0"/>
              <a:t>not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going</a:t>
            </a:r>
            <a:r>
              <a:rPr lang="it-IT" sz="2400" b="0" dirty="0" smtClean="0"/>
              <a:t> to </a:t>
            </a:r>
            <a:r>
              <a:rPr lang="it-IT" sz="2400" b="0" dirty="0" err="1" smtClean="0"/>
              <a:t>apply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it</a:t>
            </a:r>
            <a:r>
              <a:rPr lang="it-IT" sz="2400" b="0" dirty="0" smtClean="0"/>
              <a:t> to </a:t>
            </a:r>
            <a:r>
              <a:rPr lang="it-IT" sz="2400" b="0" dirty="0" err="1" smtClean="0"/>
              <a:t>humans</a:t>
            </a:r>
            <a:r>
              <a:rPr lang="it-IT" sz="2400" b="0" dirty="0" smtClean="0"/>
              <a:t>, are </a:t>
            </a:r>
            <a:r>
              <a:rPr lang="it-IT" sz="2400" b="0" dirty="0" err="1" smtClean="0"/>
              <a:t>you</a:t>
            </a:r>
            <a:r>
              <a:rPr lang="it-IT" sz="2400" b="0" dirty="0" smtClean="0"/>
              <a:t>?»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More </a:t>
            </a:r>
            <a:r>
              <a:rPr lang="it-IT" sz="2400" b="0" dirty="0" err="1" smtClean="0"/>
              <a:t>than</a:t>
            </a:r>
            <a:r>
              <a:rPr lang="it-IT" sz="2400" b="0" dirty="0" smtClean="0"/>
              <a:t> 20 </a:t>
            </a:r>
            <a:r>
              <a:rPr lang="it-IT" sz="2400" b="0" dirty="0" err="1" smtClean="0"/>
              <a:t>years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later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now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lentiviral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vectors</a:t>
            </a:r>
            <a:r>
              <a:rPr lang="it-IT" sz="2400" b="0" dirty="0" smtClean="0"/>
              <a:t> are </a:t>
            </a:r>
            <a:r>
              <a:rPr lang="it-IT" sz="2400" b="0" dirty="0" err="1" smtClean="0"/>
              <a:t>routinely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used</a:t>
            </a:r>
            <a:r>
              <a:rPr lang="it-IT" sz="2400" b="0" dirty="0"/>
              <a:t> </a:t>
            </a:r>
            <a:r>
              <a:rPr lang="it-IT" sz="2400" b="0" dirty="0" smtClean="0"/>
              <a:t>and in the </a:t>
            </a:r>
            <a:r>
              <a:rPr lang="it-IT" sz="2400" b="0" dirty="0" err="1" smtClean="0"/>
              <a:t>meantime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allowed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Telethon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scientists</a:t>
            </a:r>
            <a:r>
              <a:rPr lang="it-IT" sz="2400" b="0" dirty="0" smtClean="0"/>
              <a:t> to </a:t>
            </a:r>
            <a:r>
              <a:rPr lang="it-IT" sz="2400" b="0" dirty="0" err="1" smtClean="0"/>
              <a:t>treat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least</a:t>
            </a:r>
            <a:r>
              <a:rPr lang="it-IT" sz="2400" b="0" dirty="0" smtClean="0"/>
              <a:t> 3 severe </a:t>
            </a:r>
            <a:r>
              <a:rPr lang="it-IT" sz="2400" b="0" dirty="0" err="1" smtClean="0"/>
              <a:t>genetic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diseases</a:t>
            </a:r>
            <a:r>
              <a:rPr lang="it-IT" sz="2400" b="0" dirty="0" smtClean="0"/>
              <a:t>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18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2257" y="5192491"/>
            <a:ext cx="77832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So, are </a:t>
            </a:r>
            <a:r>
              <a:rPr lang="it-IT" sz="2400" b="1" dirty="0" err="1" smtClean="0">
                <a:solidFill>
                  <a:schemeClr val="accent1"/>
                </a:solidFill>
              </a:rPr>
              <a:t>we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sure</a:t>
            </a:r>
            <a:r>
              <a:rPr lang="it-IT" sz="2400" b="1" dirty="0" smtClean="0">
                <a:solidFill>
                  <a:schemeClr val="accent1"/>
                </a:solidFill>
              </a:rPr>
              <a:t> that </a:t>
            </a:r>
            <a:r>
              <a:rPr lang="it-IT" sz="2400" b="1" dirty="0" err="1" smtClean="0">
                <a:solidFill>
                  <a:schemeClr val="accent1"/>
                </a:solidFill>
              </a:rPr>
              <a:t>patients</a:t>
            </a:r>
            <a:r>
              <a:rPr lang="it-IT" sz="2400" b="1" dirty="0" smtClean="0">
                <a:solidFill>
                  <a:schemeClr val="accent1"/>
                </a:solidFill>
              </a:rPr>
              <a:t>’ </a:t>
            </a:r>
            <a:r>
              <a:rPr lang="it-IT" sz="2400" b="1" dirty="0" err="1" smtClean="0">
                <a:solidFill>
                  <a:schemeClr val="accent1"/>
                </a:solidFill>
              </a:rPr>
              <a:t>perspectives</a:t>
            </a:r>
            <a:r>
              <a:rPr lang="it-IT" sz="2400" b="1" dirty="0" smtClean="0">
                <a:solidFill>
                  <a:schemeClr val="accent1"/>
                </a:solidFill>
              </a:rPr>
              <a:t> are the </a:t>
            </a:r>
            <a:r>
              <a:rPr lang="it-IT" sz="2400" b="1" dirty="0" err="1" smtClean="0">
                <a:solidFill>
                  <a:schemeClr val="accent1"/>
                </a:solidFill>
              </a:rPr>
              <a:t>only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ones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we</a:t>
            </a:r>
            <a:r>
              <a:rPr lang="it-IT" sz="2400" b="1" dirty="0" smtClean="0">
                <a:solidFill>
                  <a:schemeClr val="accent1"/>
                </a:solidFill>
              </a:rPr>
              <a:t> can </a:t>
            </a:r>
            <a:r>
              <a:rPr lang="it-IT" sz="2400" b="1" dirty="0" err="1" smtClean="0">
                <a:solidFill>
                  <a:schemeClr val="accent1"/>
                </a:solidFill>
              </a:rPr>
              <a:t>effectively</a:t>
            </a:r>
            <a:r>
              <a:rPr lang="it-IT" sz="2400" b="1" dirty="0" smtClean="0">
                <a:solidFill>
                  <a:schemeClr val="accent1"/>
                </a:solidFill>
              </a:rPr>
              <a:t> use to </a:t>
            </a:r>
            <a:r>
              <a:rPr lang="it-IT" sz="2400" b="1" dirty="0" err="1" smtClean="0">
                <a:solidFill>
                  <a:schemeClr val="accent1"/>
                </a:solidFill>
              </a:rPr>
              <a:t>communicate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basic</a:t>
            </a:r>
            <a:r>
              <a:rPr lang="it-IT" sz="2400" b="1" dirty="0" smtClean="0">
                <a:solidFill>
                  <a:schemeClr val="accent1"/>
                </a:solidFill>
              </a:rPr>
              <a:t> science?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new </a:t>
            </a:r>
            <a:r>
              <a:rPr lang="it-IT" dirty="0" err="1" smtClean="0"/>
              <a:t>storytelling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19</a:t>
            </a:fld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1409246" y="1371620"/>
            <a:ext cx="2106839" cy="2499418"/>
            <a:chOff x="1409246" y="1371620"/>
            <a:chExt cx="2106839" cy="2499418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246" y="1371620"/>
              <a:ext cx="2106839" cy="2499418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1492477" y="3200402"/>
              <a:ext cx="1940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A </a:t>
              </a:r>
              <a:r>
                <a:rPr lang="it-IT" b="1" dirty="0" err="1" smtClean="0">
                  <a:solidFill>
                    <a:schemeClr val="bg1"/>
                  </a:solidFill>
                </a:rPr>
                <a:t>dreadful</a:t>
              </a:r>
              <a:r>
                <a:rPr lang="it-IT" b="1" dirty="0" smtClean="0">
                  <a:solidFill>
                    <a:schemeClr val="bg1"/>
                  </a:solidFill>
                </a:rPr>
                <a:t> and </a:t>
              </a:r>
              <a:r>
                <a:rPr lang="it-IT" b="1" dirty="0" err="1" smtClean="0">
                  <a:solidFill>
                    <a:schemeClr val="bg1"/>
                  </a:solidFill>
                </a:rPr>
                <a:t>mysterious</a:t>
              </a:r>
              <a:r>
                <a:rPr lang="it-IT" b="1" dirty="0" smtClean="0">
                  <a:solidFill>
                    <a:schemeClr val="bg1"/>
                  </a:solidFill>
                </a:rPr>
                <a:t> virus…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4945742" y="1367978"/>
            <a:ext cx="3424499" cy="2503059"/>
            <a:chOff x="4945742" y="1367978"/>
            <a:chExt cx="3424499" cy="2503059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742" y="1367978"/>
              <a:ext cx="3337411" cy="2503059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7163936" y="1491345"/>
              <a:ext cx="12063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chemeClr val="bg1"/>
                  </a:solidFill>
                </a:rPr>
                <a:t>… </a:t>
              </a:r>
              <a:r>
                <a:rPr lang="it-IT" b="1" dirty="0" err="1" smtClean="0">
                  <a:solidFill>
                    <a:schemeClr val="bg1"/>
                  </a:solidFill>
                </a:rPr>
                <a:t>capable</a:t>
              </a:r>
              <a:r>
                <a:rPr lang="it-IT" b="1" dirty="0" smtClean="0">
                  <a:solidFill>
                    <a:schemeClr val="bg1"/>
                  </a:solidFill>
                </a:rPr>
                <a:t> of </a:t>
              </a:r>
              <a:r>
                <a:rPr lang="it-IT" b="1" dirty="0" err="1" smtClean="0">
                  <a:solidFill>
                    <a:schemeClr val="bg1"/>
                  </a:solidFill>
                </a:rPr>
                <a:t>killing</a:t>
              </a:r>
              <a:r>
                <a:rPr lang="it-IT" b="1" dirty="0" smtClean="0">
                  <a:solidFill>
                    <a:schemeClr val="bg1"/>
                  </a:solidFill>
                </a:rPr>
                <a:t> </a:t>
              </a:r>
              <a:r>
                <a:rPr lang="it-IT" b="1" dirty="0" err="1" smtClean="0">
                  <a:solidFill>
                    <a:schemeClr val="bg1"/>
                  </a:solidFill>
                </a:rPr>
                <a:t>millions</a:t>
              </a:r>
              <a:r>
                <a:rPr lang="it-IT" b="1" dirty="0" smtClean="0">
                  <a:solidFill>
                    <a:schemeClr val="bg1"/>
                  </a:solidFill>
                </a:rPr>
                <a:t> of </a:t>
              </a:r>
              <a:r>
                <a:rPr lang="it-IT" b="1" dirty="0" err="1" smtClean="0">
                  <a:solidFill>
                    <a:schemeClr val="bg1"/>
                  </a:solidFill>
                </a:rPr>
                <a:t>people</a:t>
              </a:r>
              <a:r>
                <a:rPr lang="it-IT" b="1" dirty="0" smtClean="0">
                  <a:solidFill>
                    <a:schemeClr val="bg1"/>
                  </a:solidFill>
                </a:rPr>
                <a:t>, </a:t>
              </a:r>
              <a:r>
                <a:rPr lang="it-IT" b="1" dirty="0" err="1" smtClean="0">
                  <a:solidFill>
                    <a:schemeClr val="bg1"/>
                  </a:solidFill>
                </a:rPr>
                <a:t>also</a:t>
              </a:r>
              <a:endParaRPr lang="it-IT" b="1" dirty="0">
                <a:solidFill>
                  <a:schemeClr val="bg1"/>
                </a:solidFill>
              </a:endParaRPr>
            </a:p>
            <a:p>
              <a:r>
                <a:rPr lang="it-IT" b="1" dirty="0" err="1" smtClean="0">
                  <a:solidFill>
                    <a:schemeClr val="bg1"/>
                  </a:solidFill>
                </a:rPr>
                <a:t>very</a:t>
              </a:r>
              <a:r>
                <a:rPr lang="it-IT" b="1" dirty="0" smtClean="0">
                  <a:solidFill>
                    <a:schemeClr val="bg1"/>
                  </a:solidFill>
                </a:rPr>
                <a:t> </a:t>
              </a:r>
              <a:r>
                <a:rPr lang="it-IT" b="1" dirty="0" err="1" smtClean="0">
                  <a:solidFill>
                    <a:schemeClr val="bg1"/>
                  </a:solidFill>
                </a:rPr>
                <a:t>famous</a:t>
              </a:r>
              <a:r>
                <a:rPr lang="it-IT" b="1" dirty="0" smtClean="0">
                  <a:solidFill>
                    <a:schemeClr val="bg1"/>
                  </a:solidFill>
                </a:rPr>
                <a:t> and </a:t>
              </a:r>
              <a:r>
                <a:rPr lang="it-IT" b="1" dirty="0" err="1" smtClean="0">
                  <a:solidFill>
                    <a:schemeClr val="bg1"/>
                  </a:solidFill>
                </a:rPr>
                <a:t>rich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57200" y="4021341"/>
            <a:ext cx="4158343" cy="2348527"/>
            <a:chOff x="457200" y="4021341"/>
            <a:chExt cx="4158343" cy="2348527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490" y="4021341"/>
              <a:ext cx="2800350" cy="1878716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457200" y="6000536"/>
              <a:ext cx="4158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An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Italian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scientist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 «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borrowed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» by USA…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691743" y="4021341"/>
            <a:ext cx="3995057" cy="2615547"/>
            <a:chOff x="4691743" y="4021341"/>
            <a:chExt cx="3995057" cy="2615547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242" y="4021341"/>
              <a:ext cx="2498409" cy="1873806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4691743" y="5990557"/>
              <a:ext cx="3995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…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working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 in the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institute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founded</a:t>
              </a:r>
              <a:r>
                <a:rPr lang="it-IT" b="1" dirty="0" smtClean="0">
                  <a:solidFill>
                    <a:schemeClr val="tx2">
                      <a:lumMod val="75000"/>
                    </a:schemeClr>
                  </a:solidFill>
                </a:rPr>
                <a:t> by a virus fighter, Jonas </a:t>
              </a:r>
              <a:r>
                <a:rPr lang="it-IT" b="1" dirty="0" err="1" smtClean="0">
                  <a:solidFill>
                    <a:schemeClr val="tx2">
                      <a:lumMod val="75000"/>
                    </a:schemeClr>
                  </a:solidFill>
                </a:rPr>
                <a:t>Salk</a:t>
              </a:r>
              <a:endParaRPr lang="it-IT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3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big </a:t>
            </a:r>
            <a:r>
              <a:rPr lang="it-IT" dirty="0" err="1" smtClean="0"/>
              <a:t>challenge</a:t>
            </a:r>
            <a:r>
              <a:rPr lang="it-IT" dirty="0" smtClean="0"/>
              <a:t> for </a:t>
            </a:r>
            <a:r>
              <a:rPr lang="it-IT" dirty="0" err="1" smtClean="0"/>
              <a:t>communicators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The </a:t>
            </a:r>
            <a:r>
              <a:rPr lang="it-IT" b="0" dirty="0" err="1" smtClean="0"/>
              <a:t>narration</a:t>
            </a:r>
            <a:r>
              <a:rPr lang="it-IT" b="0" dirty="0" smtClean="0"/>
              <a:t> of </a:t>
            </a:r>
            <a:r>
              <a:rPr lang="it-IT" b="0" dirty="0" err="1" smtClean="0"/>
              <a:t>basic</a:t>
            </a:r>
            <a:r>
              <a:rPr lang="it-IT" b="0" dirty="0" smtClean="0"/>
              <a:t> science </a:t>
            </a:r>
            <a:r>
              <a:rPr lang="it-IT" b="0" dirty="0" err="1" smtClean="0"/>
              <a:t>is</a:t>
            </a:r>
            <a:r>
              <a:rPr lang="it-IT" b="0" dirty="0" smtClean="0"/>
              <a:t> a big </a:t>
            </a:r>
            <a:r>
              <a:rPr lang="it-IT" b="0" dirty="0" err="1" smtClean="0"/>
              <a:t>challenge</a:t>
            </a:r>
            <a:r>
              <a:rPr lang="it-IT" b="0" dirty="0" smtClean="0"/>
              <a:t>, </a:t>
            </a:r>
            <a:r>
              <a:rPr lang="it-IT" dirty="0" err="1" smtClean="0"/>
              <a:t>regardless</a:t>
            </a:r>
            <a:r>
              <a:rPr lang="it-IT" dirty="0" smtClean="0"/>
              <a:t> of the specific </a:t>
            </a:r>
            <a:r>
              <a:rPr lang="it-IT" dirty="0" err="1" smtClean="0"/>
              <a:t>topic</a:t>
            </a:r>
            <a:r>
              <a:rPr lang="it-IT" b="0" dirty="0" smtClean="0"/>
              <a:t> (</a:t>
            </a:r>
            <a:r>
              <a:rPr lang="it-IT" b="0" dirty="0" err="1" smtClean="0"/>
              <a:t>physics</a:t>
            </a:r>
            <a:r>
              <a:rPr lang="it-IT" b="0" dirty="0" smtClean="0"/>
              <a:t>, </a:t>
            </a:r>
            <a:r>
              <a:rPr lang="it-IT" b="0" dirty="0" err="1" smtClean="0"/>
              <a:t>climatology</a:t>
            </a:r>
            <a:r>
              <a:rPr lang="it-IT" b="0" dirty="0" smtClean="0"/>
              <a:t>, biomedicine,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At the </a:t>
            </a:r>
            <a:r>
              <a:rPr lang="it-IT" b="0" dirty="0" err="1" smtClean="0"/>
              <a:t>same</a:t>
            </a:r>
            <a:r>
              <a:rPr lang="it-IT" b="0" dirty="0" smtClean="0"/>
              <a:t> time,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organization</a:t>
            </a:r>
            <a:r>
              <a:rPr lang="it-IT" dirty="0" smtClean="0"/>
              <a:t> </a:t>
            </a:r>
            <a:r>
              <a:rPr lang="it-IT" b="0" dirty="0" err="1" smtClean="0"/>
              <a:t>is</a:t>
            </a:r>
            <a:r>
              <a:rPr lang="it-IT" b="0" dirty="0" smtClean="0"/>
              <a:t> </a:t>
            </a:r>
            <a:r>
              <a:rPr lang="it-IT" b="0" dirty="0" err="1" smtClean="0"/>
              <a:t>obliged</a:t>
            </a:r>
            <a:r>
              <a:rPr lang="it-IT" b="0" dirty="0" smtClean="0"/>
              <a:t> to include fundamental science in </a:t>
            </a:r>
            <a:r>
              <a:rPr lang="it-IT" b="0" dirty="0" err="1" smtClean="0"/>
              <a:t>its</a:t>
            </a:r>
            <a:r>
              <a:rPr lang="it-IT" b="0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err="1" smtClean="0"/>
              <a:t>What</a:t>
            </a:r>
            <a:r>
              <a:rPr lang="it-IT" b="0" dirty="0" smtClean="0"/>
              <a:t> </a:t>
            </a:r>
            <a:r>
              <a:rPr lang="it-IT" b="0" dirty="0" err="1" smtClean="0"/>
              <a:t>does</a:t>
            </a:r>
            <a:r>
              <a:rPr lang="it-IT" b="0" dirty="0" smtClean="0"/>
              <a:t> </a:t>
            </a:r>
            <a:r>
              <a:rPr lang="it-IT" b="0" dirty="0" err="1" smtClean="0"/>
              <a:t>this</a:t>
            </a:r>
            <a:r>
              <a:rPr lang="it-IT" b="0" dirty="0" smtClean="0"/>
              <a:t> </a:t>
            </a:r>
            <a:r>
              <a:rPr lang="it-IT" b="0" dirty="0" err="1" smtClean="0"/>
              <a:t>mean</a:t>
            </a:r>
            <a:r>
              <a:rPr lang="it-IT" b="0" dirty="0" smtClean="0"/>
              <a:t> for a </a:t>
            </a:r>
            <a:r>
              <a:rPr lang="it-IT" dirty="0" err="1" smtClean="0"/>
              <a:t>biomedical</a:t>
            </a:r>
            <a:r>
              <a:rPr lang="it-IT" dirty="0" smtClean="0"/>
              <a:t> charity</a:t>
            </a:r>
            <a:r>
              <a:rPr lang="it-IT" b="0" dirty="0" smtClean="0"/>
              <a:t> as Fondazione </a:t>
            </a:r>
            <a:r>
              <a:rPr lang="it-IT" b="0" dirty="0" err="1" smtClean="0"/>
              <a:t>Telethon</a:t>
            </a:r>
            <a:r>
              <a:rPr lang="it-IT" b="0" dirty="0" smtClean="0"/>
              <a:t>? </a:t>
            </a:r>
            <a:endParaRPr lang="it-IT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2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Basic science </a:t>
            </a:r>
            <a:r>
              <a:rPr lang="it-IT" dirty="0" err="1" smtClean="0"/>
              <a:t>is</a:t>
            </a:r>
            <a:r>
              <a:rPr lang="it-IT" dirty="0" smtClean="0"/>
              <a:t> a strong </a:t>
            </a:r>
            <a:r>
              <a:rPr lang="it-IT" dirty="0" err="1" smtClean="0"/>
              <a:t>ally</a:t>
            </a:r>
            <a:r>
              <a:rPr lang="it-IT" dirty="0" smtClean="0"/>
              <a:t> of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a </a:t>
            </a:r>
            <a:r>
              <a:rPr lang="it-IT" dirty="0" err="1" smtClean="0"/>
              <a:t>one</a:t>
            </a:r>
            <a:r>
              <a:rPr lang="it-IT" dirty="0" smtClean="0"/>
              <a:t>-way road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5943" y="1249780"/>
            <a:ext cx="5301343" cy="47566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smtClean="0"/>
              <a:t>Basic science </a:t>
            </a:r>
            <a:r>
              <a:rPr lang="it-IT" sz="2400" b="0" dirty="0" err="1" smtClean="0"/>
              <a:t>is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very</a:t>
            </a:r>
            <a:r>
              <a:rPr lang="it-IT" sz="2400" b="0" dirty="0" smtClean="0"/>
              <a:t> </a:t>
            </a:r>
            <a:r>
              <a:rPr lang="it-IT" sz="2400" dirty="0" err="1" smtClean="0"/>
              <a:t>helpful</a:t>
            </a:r>
            <a:r>
              <a:rPr lang="it-IT" sz="2400" dirty="0" smtClean="0"/>
              <a:t> </a:t>
            </a:r>
            <a:r>
              <a:rPr lang="it-IT" sz="2400" dirty="0" err="1" smtClean="0"/>
              <a:t>also</a:t>
            </a:r>
            <a:r>
              <a:rPr lang="it-IT" sz="2400" dirty="0" smtClean="0"/>
              <a:t> to </a:t>
            </a:r>
            <a:r>
              <a:rPr lang="it-IT" sz="2400" dirty="0" err="1" smtClean="0"/>
              <a:t>clinical</a:t>
            </a:r>
            <a:r>
              <a:rPr lang="it-IT" sz="2400" dirty="0" smtClean="0"/>
              <a:t> </a:t>
            </a:r>
            <a:r>
              <a:rPr lang="it-IT" sz="2400" dirty="0" err="1" smtClean="0"/>
              <a:t>research</a:t>
            </a:r>
            <a:r>
              <a:rPr lang="it-IT" sz="2400" b="0" dirty="0" smtClean="0"/>
              <a:t>, </a:t>
            </a:r>
            <a:r>
              <a:rPr lang="it-IT" sz="2400" b="0" dirty="0" err="1" smtClean="0"/>
              <a:t>because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it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provides</a:t>
            </a:r>
            <a:r>
              <a:rPr lang="it-IT" sz="2400" b="0" dirty="0" smtClean="0"/>
              <a:t> information </a:t>
            </a:r>
            <a:r>
              <a:rPr lang="it-IT" sz="2400" b="0" dirty="0" err="1" smtClean="0"/>
              <a:t>about</a:t>
            </a:r>
            <a:r>
              <a:rPr lang="it-IT" sz="2400" b="0" dirty="0"/>
              <a:t> </a:t>
            </a:r>
            <a:r>
              <a:rPr lang="it-IT" sz="2400" b="0" dirty="0" err="1" smtClean="0"/>
              <a:t>whether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therapies</a:t>
            </a:r>
            <a:r>
              <a:rPr lang="it-IT" sz="2400" b="0" dirty="0" smtClean="0"/>
              <a:t> work or </a:t>
            </a:r>
            <a:r>
              <a:rPr lang="it-IT" sz="2400" b="0" dirty="0" err="1" smtClean="0"/>
              <a:t>don’t</a:t>
            </a:r>
            <a:r>
              <a:rPr lang="it-IT" sz="2400" b="0" dirty="0" smtClean="0"/>
              <a:t>, </a:t>
            </a:r>
            <a:r>
              <a:rPr lang="it-IT" sz="2400" b="0" dirty="0"/>
              <a:t>and </a:t>
            </a:r>
            <a:r>
              <a:rPr lang="it-IT" sz="2400" b="0" dirty="0" err="1"/>
              <a:t>why</a:t>
            </a:r>
            <a:r>
              <a:rPr lang="it-IT" sz="2400" b="0" dirty="0"/>
              <a:t> </a:t>
            </a:r>
            <a:r>
              <a:rPr lang="it-IT" sz="2400" b="0" dirty="0" smtClean="0"/>
              <a:t>so.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err="1" smtClean="0"/>
              <a:t>Even</a:t>
            </a:r>
            <a:r>
              <a:rPr lang="it-IT" sz="2400" b="0" dirty="0" smtClean="0"/>
              <a:t> in the presence of </a:t>
            </a:r>
            <a:r>
              <a:rPr lang="it-IT" sz="2400" b="0" dirty="0" err="1" smtClean="0"/>
              <a:t>outstanding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clinical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results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we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shouldn’t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ignore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their</a:t>
            </a:r>
            <a:r>
              <a:rPr lang="it-IT" sz="2400" b="0" dirty="0" smtClean="0"/>
              <a:t> </a:t>
            </a:r>
            <a:r>
              <a:rPr lang="it-IT" sz="2400" dirty="0" err="1" smtClean="0"/>
              <a:t>correlated</a:t>
            </a:r>
            <a:r>
              <a:rPr lang="it-IT" sz="2400" dirty="0" smtClean="0"/>
              <a:t> </a:t>
            </a:r>
            <a:r>
              <a:rPr lang="it-IT" sz="2400" dirty="0" err="1" smtClean="0"/>
              <a:t>basic</a:t>
            </a:r>
            <a:r>
              <a:rPr lang="it-IT" sz="2400" dirty="0" smtClean="0"/>
              <a:t> </a:t>
            </a:r>
            <a:r>
              <a:rPr lang="it-IT" sz="2400" dirty="0" err="1" smtClean="0"/>
              <a:t>studies</a:t>
            </a:r>
            <a:endParaRPr lang="it-IT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err="1" smtClean="0"/>
              <a:t>Although</a:t>
            </a:r>
            <a:r>
              <a:rPr lang="it-IT" sz="2400" b="0" dirty="0" smtClean="0"/>
              <a:t> more </a:t>
            </a:r>
            <a:r>
              <a:rPr lang="it-IT" sz="2400" b="0" dirty="0" err="1" smtClean="0"/>
              <a:t>difficult</a:t>
            </a:r>
            <a:r>
              <a:rPr lang="it-IT" sz="2400" b="0" dirty="0" smtClean="0"/>
              <a:t> to </a:t>
            </a:r>
            <a:r>
              <a:rPr lang="it-IT" sz="2400" b="0" dirty="0" err="1" smtClean="0"/>
              <a:t>tell</a:t>
            </a:r>
            <a:r>
              <a:rPr lang="it-IT" sz="2400" b="0" dirty="0" smtClean="0"/>
              <a:t>, </a:t>
            </a:r>
            <a:r>
              <a:rPr lang="it-IT" sz="2400" b="0" dirty="0" err="1" smtClean="0"/>
              <a:t>these</a:t>
            </a:r>
            <a:r>
              <a:rPr lang="it-IT" sz="2400" b="0" dirty="0" smtClean="0"/>
              <a:t> stories </a:t>
            </a:r>
            <a:r>
              <a:rPr lang="it-IT" sz="2400" b="0" dirty="0" err="1" smtClean="0"/>
              <a:t>make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people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understand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better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what</a:t>
            </a:r>
            <a:r>
              <a:rPr lang="it-IT" sz="2400" b="0" dirty="0" smtClean="0"/>
              <a:t> </a:t>
            </a:r>
            <a:r>
              <a:rPr lang="it-IT" sz="2400" dirty="0" err="1" smtClean="0"/>
              <a:t>translational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</a:t>
            </a:r>
            <a:r>
              <a:rPr lang="it-IT" sz="2400" b="0" dirty="0" err="1" smtClean="0"/>
              <a:t>is</a:t>
            </a:r>
            <a:r>
              <a:rPr lang="it-IT" sz="2400" b="0" dirty="0" smtClean="0"/>
              <a:t> (and </a:t>
            </a:r>
            <a:r>
              <a:rPr lang="it-IT" sz="2400" b="0" dirty="0" err="1" smtClean="0"/>
              <a:t>why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it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takes</a:t>
            </a:r>
            <a:r>
              <a:rPr lang="it-IT" sz="2400" b="0" dirty="0" smtClean="0"/>
              <a:t> so </a:t>
            </a:r>
            <a:r>
              <a:rPr lang="it-IT" sz="2400" b="0" dirty="0" err="1" smtClean="0"/>
              <a:t>much</a:t>
            </a:r>
            <a:r>
              <a:rPr lang="it-IT" sz="2400" b="0" dirty="0" smtClean="0"/>
              <a:t> time to </a:t>
            </a:r>
            <a:r>
              <a:rPr lang="it-IT" sz="2400" b="0" dirty="0" err="1" smtClean="0"/>
              <a:t>achieve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results</a:t>
            </a:r>
            <a:r>
              <a:rPr lang="it-IT" sz="2400" b="0" dirty="0" smtClean="0"/>
              <a:t>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6076" r="49426" b="12712"/>
          <a:stretch/>
        </p:blipFill>
        <p:spPr bwMode="auto">
          <a:xfrm>
            <a:off x="5693229" y="1989861"/>
            <a:ext cx="3233058" cy="309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2 14"/>
          <p:cNvCxnSpPr/>
          <p:nvPr/>
        </p:nvCxnSpPr>
        <p:spPr>
          <a:xfrm flipH="1">
            <a:off x="5932714" y="1989861"/>
            <a:ext cx="1513115" cy="1624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5932714" y="1654629"/>
            <a:ext cx="1513115" cy="1632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 </a:t>
            </a:r>
            <a:r>
              <a:rPr lang="it-IT" dirty="0" err="1" smtClean="0"/>
              <a:t>important</a:t>
            </a:r>
            <a:r>
              <a:rPr lang="it-IT" dirty="0" smtClean="0"/>
              <a:t> source of </a:t>
            </a:r>
            <a:r>
              <a:rPr lang="it-IT" dirty="0" err="1" smtClean="0"/>
              <a:t>knowledge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err="1" smtClean="0"/>
              <a:t>Starting</a:t>
            </a:r>
            <a:r>
              <a:rPr lang="it-IT" sz="2400" b="0" dirty="0" smtClean="0"/>
              <a:t> in 2010, 8 </a:t>
            </a:r>
            <a:r>
              <a:rPr lang="it-IT" sz="2400" b="0" dirty="0" err="1" smtClean="0"/>
              <a:t>children</a:t>
            </a:r>
            <a:r>
              <a:rPr lang="it-IT" sz="2400" b="0" dirty="0" smtClean="0"/>
              <a:t> with a rare </a:t>
            </a:r>
            <a:r>
              <a:rPr lang="it-IT" sz="2400" b="0" dirty="0" err="1" smtClean="0"/>
              <a:t>immunodeficiency</a:t>
            </a:r>
            <a:r>
              <a:rPr lang="it-IT" sz="2400" b="0" dirty="0" smtClean="0"/>
              <a:t> have </a:t>
            </a:r>
            <a:r>
              <a:rPr lang="it-IT" sz="2400" b="0" dirty="0" err="1" smtClean="0"/>
              <a:t>been</a:t>
            </a:r>
            <a:r>
              <a:rPr lang="it-IT" sz="2400" b="0" dirty="0" smtClean="0"/>
              <a:t> </a:t>
            </a:r>
            <a:r>
              <a:rPr lang="it-IT" sz="2400" dirty="0" err="1" smtClean="0"/>
              <a:t>successfully</a:t>
            </a:r>
            <a:r>
              <a:rPr lang="it-IT" sz="2400" dirty="0" smtClean="0"/>
              <a:t> </a:t>
            </a:r>
            <a:r>
              <a:rPr lang="it-IT" sz="2400" dirty="0" err="1" smtClean="0"/>
              <a:t>treated</a:t>
            </a:r>
            <a:r>
              <a:rPr lang="it-IT" sz="2400" dirty="0" smtClean="0"/>
              <a:t> </a:t>
            </a:r>
            <a:r>
              <a:rPr lang="it-IT" sz="2400" b="0" dirty="0" err="1" smtClean="0"/>
              <a:t>thanks</a:t>
            </a:r>
            <a:r>
              <a:rPr lang="it-IT" sz="2400" b="0" dirty="0" smtClean="0"/>
              <a:t> to gene </a:t>
            </a:r>
            <a:r>
              <a:rPr lang="it-IT" sz="2400" b="0" dirty="0" err="1" smtClean="0"/>
              <a:t>therapy</a:t>
            </a:r>
            <a:endParaRPr lang="it-IT" sz="24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err="1" smtClean="0"/>
              <a:t>Meanwhile</a:t>
            </a:r>
            <a:r>
              <a:rPr lang="it-IT" sz="2400" b="0" dirty="0" smtClean="0"/>
              <a:t>, in the lab, </a:t>
            </a:r>
            <a:r>
              <a:rPr lang="it-IT" sz="2400" b="0" dirty="0" err="1" smtClean="0"/>
              <a:t>Telethon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scientists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studied</a:t>
            </a:r>
            <a:r>
              <a:rPr lang="it-IT" sz="2400" b="0" dirty="0" smtClean="0"/>
              <a:t> the </a:t>
            </a:r>
            <a:r>
              <a:rPr lang="it-IT" sz="2400" dirty="0" smtClean="0"/>
              <a:t>«long-</a:t>
            </a:r>
            <a:r>
              <a:rPr lang="it-IT" sz="2400" dirty="0" err="1" smtClean="0"/>
              <a:t>term</a:t>
            </a:r>
            <a:r>
              <a:rPr lang="it-IT" sz="2400" dirty="0" smtClean="0"/>
              <a:t> </a:t>
            </a:r>
            <a:r>
              <a:rPr lang="it-IT" sz="2400" dirty="0" err="1" smtClean="0"/>
              <a:t>destiny</a:t>
            </a:r>
            <a:r>
              <a:rPr lang="it-IT" sz="2400" dirty="0" smtClean="0"/>
              <a:t>»</a:t>
            </a:r>
            <a:r>
              <a:rPr lang="it-IT" sz="2400" b="0" dirty="0" smtClean="0"/>
              <a:t> of the </a:t>
            </a:r>
            <a:r>
              <a:rPr lang="it-IT" sz="2400" b="0" dirty="0" err="1" smtClean="0"/>
              <a:t>engineered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hematopoietic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stem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cells</a:t>
            </a:r>
            <a:r>
              <a:rPr lang="it-IT" sz="2400" b="0" dirty="0" smtClean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0" dirty="0" err="1" smtClean="0"/>
              <a:t>This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study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provided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useful</a:t>
            </a:r>
            <a:r>
              <a:rPr lang="it-IT" sz="2400" b="0" dirty="0" smtClean="0"/>
              <a:t> information </a:t>
            </a:r>
            <a:r>
              <a:rPr lang="it-IT" sz="2400" b="0" dirty="0" err="1" smtClean="0"/>
              <a:t>not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only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about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this</a:t>
            </a:r>
            <a:r>
              <a:rPr lang="it-IT" sz="2400" b="0" dirty="0" smtClean="0"/>
              <a:t> specific rare </a:t>
            </a:r>
            <a:r>
              <a:rPr lang="it-IT" sz="2400" b="0" dirty="0" err="1" smtClean="0"/>
              <a:t>disease</a:t>
            </a:r>
            <a:r>
              <a:rPr lang="it-IT" sz="2400" b="0" dirty="0" smtClean="0"/>
              <a:t>, </a:t>
            </a:r>
            <a:r>
              <a:rPr lang="it-IT" sz="2400" b="0" dirty="0" err="1" smtClean="0"/>
              <a:t>but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also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about</a:t>
            </a:r>
            <a:r>
              <a:rPr lang="it-IT" sz="2400" b="0" dirty="0" smtClean="0"/>
              <a:t> </a:t>
            </a:r>
            <a:r>
              <a:rPr lang="it-IT" sz="2400" dirty="0" err="1" smtClean="0"/>
              <a:t>hematopoietic</a:t>
            </a:r>
            <a:r>
              <a:rPr lang="it-IT" sz="2400" dirty="0" smtClean="0"/>
              <a:t> </a:t>
            </a:r>
            <a:r>
              <a:rPr lang="it-IT" sz="2400" dirty="0" err="1" smtClean="0"/>
              <a:t>stem</a:t>
            </a:r>
            <a:r>
              <a:rPr lang="it-IT" sz="2400" dirty="0" smtClean="0"/>
              <a:t> </a:t>
            </a:r>
            <a:r>
              <a:rPr lang="it-IT" sz="2400" dirty="0" err="1" smtClean="0"/>
              <a:t>cell</a:t>
            </a:r>
            <a:r>
              <a:rPr lang="it-IT" sz="2400" dirty="0" smtClean="0"/>
              <a:t> </a:t>
            </a:r>
            <a:r>
              <a:rPr lang="it-IT" sz="2400" dirty="0" err="1" smtClean="0"/>
              <a:t>transplantation</a:t>
            </a:r>
            <a:r>
              <a:rPr lang="it-IT" sz="2400" b="0" dirty="0" smtClean="0"/>
              <a:t> (a </a:t>
            </a:r>
            <a:r>
              <a:rPr lang="it-IT" sz="2400" b="0" dirty="0" err="1" smtClean="0"/>
              <a:t>very</a:t>
            </a:r>
            <a:r>
              <a:rPr lang="it-IT" sz="2400" b="0" dirty="0" smtClean="0"/>
              <a:t> common treatment for </a:t>
            </a:r>
            <a:r>
              <a:rPr lang="it-IT" sz="2400" b="0" dirty="0" err="1" smtClean="0"/>
              <a:t>other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diseases</a:t>
            </a:r>
            <a:r>
              <a:rPr lang="it-IT" sz="2400" b="0" dirty="0" smtClean="0"/>
              <a:t>, </a:t>
            </a:r>
            <a:r>
              <a:rPr lang="it-IT" sz="2400" b="0" dirty="0" err="1" smtClean="0"/>
              <a:t>including</a:t>
            </a:r>
            <a:r>
              <a:rPr lang="it-IT" sz="2400" b="0" dirty="0" smtClean="0"/>
              <a:t> </a:t>
            </a:r>
            <a:r>
              <a:rPr lang="it-IT" sz="2400" dirty="0" err="1" smtClean="0"/>
              <a:t>leukemia</a:t>
            </a:r>
            <a:r>
              <a:rPr lang="it-IT" sz="2400" b="0" dirty="0" smtClean="0"/>
              <a:t> and </a:t>
            </a:r>
            <a:r>
              <a:rPr lang="it-IT" sz="2400" b="0" dirty="0" err="1" smtClean="0"/>
              <a:t>other</a:t>
            </a:r>
            <a:r>
              <a:rPr lang="it-IT" sz="2400" b="0" dirty="0" smtClean="0"/>
              <a:t> </a:t>
            </a:r>
            <a:r>
              <a:rPr lang="it-IT" sz="2400" dirty="0" err="1" smtClean="0"/>
              <a:t>blood</a:t>
            </a:r>
            <a:r>
              <a:rPr lang="it-IT" sz="2400" dirty="0" smtClean="0"/>
              <a:t> </a:t>
            </a:r>
            <a:r>
              <a:rPr lang="it-IT" sz="2400" dirty="0" err="1" smtClean="0"/>
              <a:t>cancers</a:t>
            </a:r>
            <a:r>
              <a:rPr lang="it-IT" sz="2400" b="0" dirty="0" smtClean="0"/>
              <a:t>) </a:t>
            </a:r>
            <a:endParaRPr lang="it-IT" sz="2400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22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2257" y="5007429"/>
            <a:ext cx="778328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1"/>
                </a:solidFill>
              </a:rPr>
              <a:t>Although</a:t>
            </a:r>
            <a:r>
              <a:rPr lang="it-IT" sz="2400" b="1" dirty="0" smtClean="0">
                <a:solidFill>
                  <a:schemeClr val="accent1"/>
                </a:solidFill>
              </a:rPr>
              <a:t> more </a:t>
            </a:r>
            <a:r>
              <a:rPr lang="it-IT" sz="2400" b="1" dirty="0" err="1" smtClean="0">
                <a:solidFill>
                  <a:schemeClr val="accent1"/>
                </a:solidFill>
              </a:rPr>
              <a:t>difficult</a:t>
            </a:r>
            <a:r>
              <a:rPr lang="it-IT" sz="2400" b="1" dirty="0" smtClean="0">
                <a:solidFill>
                  <a:schemeClr val="accent1"/>
                </a:solidFill>
              </a:rPr>
              <a:t> to </a:t>
            </a:r>
            <a:r>
              <a:rPr lang="it-IT" sz="2400" b="1" dirty="0" err="1" smtClean="0">
                <a:solidFill>
                  <a:schemeClr val="accent1"/>
                </a:solidFill>
              </a:rPr>
              <a:t>communicate</a:t>
            </a:r>
            <a:r>
              <a:rPr lang="it-IT" sz="2400" b="1" dirty="0" smtClean="0">
                <a:solidFill>
                  <a:schemeClr val="accent1"/>
                </a:solidFill>
              </a:rPr>
              <a:t>, </a:t>
            </a:r>
            <a:r>
              <a:rPr lang="it-IT" sz="2400" b="1" dirty="0" err="1" smtClean="0">
                <a:solidFill>
                  <a:schemeClr val="accent1"/>
                </a:solidFill>
              </a:rPr>
              <a:t>these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collateral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results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deserve</a:t>
            </a:r>
            <a:r>
              <a:rPr lang="it-IT" sz="2400" b="1" dirty="0" smtClean="0">
                <a:solidFill>
                  <a:schemeClr val="accent1"/>
                </a:solidFill>
              </a:rPr>
              <a:t> to be </a:t>
            </a:r>
            <a:r>
              <a:rPr lang="it-IT" sz="2400" b="1" dirty="0" err="1" smtClean="0">
                <a:solidFill>
                  <a:schemeClr val="accent1"/>
                </a:solidFill>
              </a:rPr>
              <a:t>known</a:t>
            </a:r>
            <a:r>
              <a:rPr lang="it-IT" sz="2400" b="1" dirty="0" smtClean="0">
                <a:solidFill>
                  <a:schemeClr val="accent1"/>
                </a:solidFill>
              </a:rPr>
              <a:t> by the </a:t>
            </a:r>
            <a:r>
              <a:rPr lang="it-IT" sz="2400" b="1" dirty="0" err="1" smtClean="0">
                <a:solidFill>
                  <a:schemeClr val="accent1"/>
                </a:solidFill>
              </a:rPr>
              <a:t>lay</a:t>
            </a:r>
            <a:r>
              <a:rPr lang="it-IT" sz="2400" b="1" dirty="0" smtClean="0">
                <a:solidFill>
                  <a:schemeClr val="accent1"/>
                </a:solidFill>
              </a:rPr>
              <a:t> public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3. Basic science can be </a:t>
            </a:r>
            <a:r>
              <a:rPr lang="it-IT" dirty="0" err="1" smtClean="0"/>
              <a:t>extremely</a:t>
            </a:r>
            <a:r>
              <a:rPr lang="it-IT" dirty="0" smtClean="0"/>
              <a:t> </a:t>
            </a:r>
            <a:r>
              <a:rPr lang="it-IT" dirty="0" err="1" smtClean="0"/>
              <a:t>surprising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24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Unexpected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4543" y="1249780"/>
            <a:ext cx="8229600" cy="47566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A core </a:t>
            </a:r>
            <a:r>
              <a:rPr lang="it-IT" b="0" dirty="0" err="1" smtClean="0"/>
              <a:t>message</a:t>
            </a:r>
            <a:r>
              <a:rPr lang="it-IT" b="0" dirty="0" smtClean="0"/>
              <a:t> to be </a:t>
            </a:r>
            <a:r>
              <a:rPr lang="it-IT" b="0" dirty="0" err="1" smtClean="0"/>
              <a:t>transmitted</a:t>
            </a:r>
            <a:r>
              <a:rPr lang="it-IT" b="0" dirty="0" smtClean="0"/>
              <a:t> to </a:t>
            </a:r>
            <a:r>
              <a:rPr lang="it-IT" b="0" dirty="0" err="1" smtClean="0"/>
              <a:t>donors</a:t>
            </a:r>
            <a:r>
              <a:rPr lang="it-IT" b="0" dirty="0" smtClean="0"/>
              <a:t>, </a:t>
            </a:r>
            <a:r>
              <a:rPr lang="it-IT" b="0" dirty="0" err="1" smtClean="0"/>
              <a:t>stakeholders</a:t>
            </a:r>
            <a:r>
              <a:rPr lang="it-IT" b="0" dirty="0" smtClean="0"/>
              <a:t> and the public in general </a:t>
            </a:r>
            <a:r>
              <a:rPr lang="it-IT" b="0" dirty="0" err="1" smtClean="0"/>
              <a:t>is</a:t>
            </a:r>
            <a:r>
              <a:rPr lang="it-IT" b="0" dirty="0" smtClean="0"/>
              <a:t> </a:t>
            </a:r>
            <a:r>
              <a:rPr lang="it-IT" b="0" dirty="0" err="1" smtClean="0"/>
              <a:t>that</a:t>
            </a:r>
            <a:r>
              <a:rPr lang="it-IT" b="0" dirty="0" smtClean="0"/>
              <a:t> </a:t>
            </a:r>
            <a:r>
              <a:rPr lang="it-IT" b="0" dirty="0" err="1" smtClean="0"/>
              <a:t>supporting</a:t>
            </a:r>
            <a:r>
              <a:rPr lang="it-IT" b="0" dirty="0" smtClean="0"/>
              <a:t> </a:t>
            </a:r>
            <a:r>
              <a:rPr lang="it-IT" b="0" dirty="0" err="1" smtClean="0"/>
              <a:t>basic</a:t>
            </a:r>
            <a:r>
              <a:rPr lang="it-IT" b="0" dirty="0" smtClean="0"/>
              <a:t> science </a:t>
            </a:r>
            <a:r>
              <a:rPr lang="it-IT" b="0" dirty="0" err="1" smtClean="0"/>
              <a:t>means</a:t>
            </a:r>
            <a:r>
              <a:rPr lang="it-IT" b="0" dirty="0" smtClean="0"/>
              <a:t> </a:t>
            </a:r>
            <a:r>
              <a:rPr lang="it-IT" b="0" dirty="0" err="1" smtClean="0"/>
              <a:t>investing</a:t>
            </a:r>
            <a:r>
              <a:rPr lang="it-IT" b="0" dirty="0" smtClean="0"/>
              <a:t> in </a:t>
            </a:r>
            <a:r>
              <a:rPr lang="it-IT" dirty="0" err="1" smtClean="0"/>
              <a:t>unexpected</a:t>
            </a:r>
            <a:r>
              <a:rPr lang="it-IT" dirty="0" smtClean="0"/>
              <a:t> </a:t>
            </a:r>
            <a:r>
              <a:rPr lang="it-IT" dirty="0" err="1" smtClean="0"/>
              <a:t>opportunities</a:t>
            </a:r>
            <a:endParaRPr lang="it-IT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err="1" smtClean="0"/>
              <a:t>Narrating</a:t>
            </a:r>
            <a:r>
              <a:rPr lang="it-IT" b="0" dirty="0" smtClean="0"/>
              <a:t> </a:t>
            </a:r>
            <a:r>
              <a:rPr lang="it-IT" b="0" dirty="0" err="1" smtClean="0"/>
              <a:t>these</a:t>
            </a:r>
            <a:r>
              <a:rPr lang="it-IT" b="0" dirty="0" smtClean="0"/>
              <a:t> «</a:t>
            </a:r>
            <a:r>
              <a:rPr lang="it-IT" b="0" dirty="0" err="1" smtClean="0"/>
              <a:t>unexpected</a:t>
            </a:r>
            <a:r>
              <a:rPr lang="it-IT" b="0" dirty="0" smtClean="0"/>
              <a:t> </a:t>
            </a:r>
            <a:r>
              <a:rPr lang="it-IT" b="0" dirty="0" err="1" smtClean="0"/>
              <a:t>results</a:t>
            </a:r>
            <a:r>
              <a:rPr lang="it-IT" b="0" dirty="0" smtClean="0"/>
              <a:t>» </a:t>
            </a:r>
            <a:r>
              <a:rPr lang="it-IT" b="0" dirty="0" err="1" smtClean="0"/>
              <a:t>could</a:t>
            </a:r>
            <a:r>
              <a:rPr lang="it-IT" b="0" dirty="0" smtClean="0"/>
              <a:t> </a:t>
            </a:r>
            <a:r>
              <a:rPr lang="it-IT" b="0" dirty="0" err="1" smtClean="0"/>
              <a:t>make</a:t>
            </a:r>
            <a:r>
              <a:rPr lang="it-IT" b="0" dirty="0" smtClean="0"/>
              <a:t> </a:t>
            </a:r>
            <a:r>
              <a:rPr lang="it-IT" b="0" dirty="0" err="1" smtClean="0"/>
              <a:t>basic</a:t>
            </a:r>
            <a:r>
              <a:rPr lang="it-IT" b="0" dirty="0" smtClean="0"/>
              <a:t> science </a:t>
            </a:r>
            <a:r>
              <a:rPr lang="it-IT" dirty="0" smtClean="0"/>
              <a:t>more </a:t>
            </a:r>
            <a:r>
              <a:rPr lang="it-IT" dirty="0" err="1" smtClean="0"/>
              <a:t>fascinating</a:t>
            </a:r>
            <a:r>
              <a:rPr lang="it-IT" dirty="0" smtClean="0"/>
              <a:t> </a:t>
            </a:r>
            <a:r>
              <a:rPr lang="it-IT" b="0" dirty="0" smtClean="0"/>
              <a:t>to the </a:t>
            </a:r>
            <a:r>
              <a:rPr lang="it-IT" b="0" dirty="0" err="1" smtClean="0"/>
              <a:t>lay</a:t>
            </a:r>
            <a:r>
              <a:rPr lang="it-IT" b="0" dirty="0" smtClean="0"/>
              <a:t> public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24</a:t>
            </a:fld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337454" y="4245425"/>
            <a:ext cx="8523513" cy="2185293"/>
            <a:chOff x="206828" y="4171139"/>
            <a:chExt cx="8773566" cy="235755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28" y="4177379"/>
              <a:ext cx="2906485" cy="2341796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313" y="4171139"/>
              <a:ext cx="3135086" cy="2348035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194" y="4177379"/>
              <a:ext cx="2743200" cy="2351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0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From </a:t>
            </a:r>
            <a:r>
              <a:rPr lang="it-IT" dirty="0" err="1" smtClean="0"/>
              <a:t>cancer</a:t>
            </a:r>
            <a:r>
              <a:rPr lang="it-IT" dirty="0" smtClean="0"/>
              <a:t> to a </a:t>
            </a:r>
            <a:r>
              <a:rPr lang="it-IT" dirty="0" err="1" smtClean="0"/>
              <a:t>very</a:t>
            </a:r>
            <a:r>
              <a:rPr lang="it-IT" dirty="0" smtClean="0"/>
              <a:t> rare </a:t>
            </a:r>
            <a:r>
              <a:rPr lang="it-IT" dirty="0" err="1" smtClean="0"/>
              <a:t>disease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69526"/>
            <a:ext cx="4103914" cy="4756638"/>
          </a:xfrm>
        </p:spPr>
        <p:txBody>
          <a:bodyPr>
            <a:normAutofit/>
          </a:bodyPr>
          <a:lstStyle/>
          <a:p>
            <a:r>
              <a:rPr lang="it-IT" sz="2400" b="0" dirty="0" smtClean="0"/>
              <a:t>A </a:t>
            </a:r>
            <a:r>
              <a:rPr lang="it-IT" sz="2400" b="0" dirty="0" err="1" smtClean="0"/>
              <a:t>group</a:t>
            </a:r>
            <a:r>
              <a:rPr lang="it-IT" sz="2400" b="0" dirty="0" smtClean="0"/>
              <a:t> of </a:t>
            </a:r>
            <a:r>
              <a:rPr lang="it-IT" sz="2400" b="0" dirty="0" err="1" smtClean="0"/>
              <a:t>Telethon-funded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scientists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discovered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that</a:t>
            </a:r>
            <a:r>
              <a:rPr lang="it-IT" sz="2400" b="0" dirty="0" smtClean="0"/>
              <a:t> an </a:t>
            </a:r>
            <a:r>
              <a:rPr lang="it-IT" sz="2400" b="0" dirty="0" err="1" smtClean="0"/>
              <a:t>old</a:t>
            </a:r>
            <a:r>
              <a:rPr lang="it-IT" sz="2400" b="0" dirty="0" smtClean="0"/>
              <a:t> </a:t>
            </a:r>
            <a:r>
              <a:rPr lang="it-IT" sz="2400" dirty="0" err="1" smtClean="0"/>
              <a:t>anticancer</a:t>
            </a:r>
            <a:r>
              <a:rPr lang="it-IT" sz="2400" dirty="0" smtClean="0"/>
              <a:t> </a:t>
            </a:r>
            <a:r>
              <a:rPr lang="it-IT" sz="2400" dirty="0" err="1" smtClean="0"/>
              <a:t>drug</a:t>
            </a:r>
            <a:r>
              <a:rPr lang="it-IT" sz="2400" dirty="0" smtClean="0"/>
              <a:t> </a:t>
            </a:r>
            <a:r>
              <a:rPr lang="it-IT" sz="2400" b="0" dirty="0" err="1" smtClean="0"/>
              <a:t>could</a:t>
            </a:r>
            <a:r>
              <a:rPr lang="it-IT" sz="2400" b="0" dirty="0" smtClean="0"/>
              <a:t> be </a:t>
            </a:r>
            <a:r>
              <a:rPr lang="it-IT" sz="2400" b="0" dirty="0" err="1" smtClean="0"/>
              <a:t>effective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against</a:t>
            </a:r>
            <a:r>
              <a:rPr lang="it-IT" sz="2400" b="0" dirty="0" smtClean="0"/>
              <a:t> a rare </a:t>
            </a:r>
            <a:r>
              <a:rPr lang="it-IT" sz="2400" b="0" dirty="0" err="1" smtClean="0"/>
              <a:t>genetic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disease</a:t>
            </a:r>
            <a:r>
              <a:rPr lang="it-IT" sz="2400" b="0" dirty="0" smtClean="0"/>
              <a:t> – </a:t>
            </a:r>
            <a:r>
              <a:rPr lang="it-IT" sz="2400" dirty="0" err="1" smtClean="0"/>
              <a:t>cavernous</a:t>
            </a:r>
            <a:r>
              <a:rPr lang="it-IT" sz="2400" dirty="0" smtClean="0"/>
              <a:t> </a:t>
            </a:r>
            <a:r>
              <a:rPr lang="it-IT" sz="2400" dirty="0" err="1" smtClean="0"/>
              <a:t>hemangioma</a:t>
            </a:r>
            <a:r>
              <a:rPr lang="it-IT" sz="2400" dirty="0" smtClean="0"/>
              <a:t> </a:t>
            </a:r>
            <a:r>
              <a:rPr lang="it-IT" sz="2400" b="0" dirty="0"/>
              <a:t>–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characterized</a:t>
            </a:r>
            <a:r>
              <a:rPr lang="it-IT" sz="2400" b="0" dirty="0" smtClean="0"/>
              <a:t> by severe and </a:t>
            </a:r>
            <a:r>
              <a:rPr lang="it-IT" sz="2400" b="0" dirty="0" err="1" smtClean="0"/>
              <a:t>unpredictable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cerebral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hemorrhages</a:t>
            </a:r>
            <a:r>
              <a:rPr lang="it-IT" sz="2400" b="0" dirty="0" smtClean="0"/>
              <a:t>. </a:t>
            </a:r>
          </a:p>
          <a:p>
            <a:r>
              <a:rPr lang="it-IT" sz="2400" b="0" dirty="0" smtClean="0"/>
              <a:t>The </a:t>
            </a:r>
            <a:r>
              <a:rPr lang="it-IT" sz="2400" b="0" dirty="0" err="1" smtClean="0"/>
              <a:t>drug</a:t>
            </a:r>
            <a:r>
              <a:rPr lang="it-IT" sz="2400" b="0" dirty="0" smtClean="0"/>
              <a:t>, </a:t>
            </a:r>
            <a:r>
              <a:rPr lang="it-IT" sz="2400" b="0" dirty="0" err="1" smtClean="0"/>
              <a:t>capable</a:t>
            </a:r>
            <a:r>
              <a:rPr lang="it-IT" sz="2400" b="0" dirty="0" smtClean="0"/>
              <a:t> of </a:t>
            </a:r>
            <a:r>
              <a:rPr lang="it-IT" sz="2400" b="0" dirty="0" err="1" smtClean="0"/>
              <a:t>arresting</a:t>
            </a:r>
            <a:r>
              <a:rPr lang="it-IT" sz="2400" b="0" dirty="0" smtClean="0"/>
              <a:t> the production of new </a:t>
            </a:r>
            <a:r>
              <a:rPr lang="it-IT" sz="2400" b="0" dirty="0" err="1" smtClean="0"/>
              <a:t>blood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vessels</a:t>
            </a:r>
            <a:r>
              <a:rPr lang="it-IT" sz="2400" b="0" dirty="0" smtClean="0"/>
              <a:t>, </a:t>
            </a:r>
            <a:r>
              <a:rPr lang="it-IT" sz="2400" b="0" dirty="0" err="1" smtClean="0"/>
              <a:t>showed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effectiveness</a:t>
            </a:r>
            <a:r>
              <a:rPr lang="it-IT" sz="2400" b="0" dirty="0" smtClean="0"/>
              <a:t> in </a:t>
            </a:r>
            <a:r>
              <a:rPr lang="it-IT" sz="2400" b="0" dirty="0" err="1" smtClean="0"/>
              <a:t>both</a:t>
            </a:r>
            <a:r>
              <a:rPr lang="it-IT" sz="2400" b="0" dirty="0" smtClean="0"/>
              <a:t> the </a:t>
            </a:r>
            <a:r>
              <a:rPr lang="it-IT" sz="2400" b="0" dirty="0" err="1" smtClean="0"/>
              <a:t>disease</a:t>
            </a:r>
            <a:r>
              <a:rPr lang="it-IT" sz="2400" b="0" dirty="0" smtClean="0"/>
              <a:t> </a:t>
            </a:r>
            <a:r>
              <a:rPr lang="it-IT" sz="2400" b="0" dirty="0" err="1" smtClean="0"/>
              <a:t>models</a:t>
            </a:r>
            <a:r>
              <a:rPr lang="it-IT" sz="2400" b="0" dirty="0" smtClean="0"/>
              <a:t>.</a:t>
            </a:r>
            <a:endParaRPr lang="it-IT" sz="2400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6" y="1485900"/>
            <a:ext cx="1527629" cy="22914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5900"/>
            <a:ext cx="1618870" cy="22914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87" y="3900534"/>
            <a:ext cx="3233584" cy="19401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873171" y="3548046"/>
            <a:ext cx="162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Leandro </a:t>
            </a:r>
            <a:r>
              <a:rPr lang="it-IT" sz="1400" b="1" dirty="0" err="1" smtClean="0">
                <a:solidFill>
                  <a:schemeClr val="bg1"/>
                </a:solidFill>
              </a:rPr>
              <a:t>Castan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54419" y="3548042"/>
            <a:ext cx="162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Florence Griffith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884049" y="5605492"/>
            <a:ext cx="162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Alberto </a:t>
            </a:r>
            <a:r>
              <a:rPr lang="it-IT" sz="1400" b="1" dirty="0" err="1" smtClean="0"/>
              <a:t>Contador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3064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take home </a:t>
            </a:r>
            <a:r>
              <a:rPr lang="it-IT" dirty="0" err="1" smtClean="0"/>
              <a:t>message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err="1"/>
              <a:t>C</a:t>
            </a:r>
            <a:r>
              <a:rPr lang="it-IT" b="0" dirty="0" err="1" smtClean="0"/>
              <a:t>ommunicating</a:t>
            </a:r>
            <a:r>
              <a:rPr lang="it-IT" b="0" dirty="0" smtClean="0"/>
              <a:t> the </a:t>
            </a:r>
            <a:r>
              <a:rPr lang="it-IT" b="0" dirty="0" err="1" smtClean="0"/>
              <a:t>results</a:t>
            </a:r>
            <a:r>
              <a:rPr lang="it-IT" b="0" dirty="0" smtClean="0"/>
              <a:t> of </a:t>
            </a:r>
            <a:r>
              <a:rPr lang="it-IT" b="0" dirty="0" err="1" smtClean="0"/>
              <a:t>clinical</a:t>
            </a:r>
            <a:r>
              <a:rPr lang="it-IT" b="0" dirty="0" smtClean="0"/>
              <a:t> </a:t>
            </a:r>
            <a:r>
              <a:rPr lang="it-IT" b="0" dirty="0" err="1" smtClean="0"/>
              <a:t>research</a:t>
            </a:r>
            <a:r>
              <a:rPr lang="it-IT" b="0" dirty="0" smtClean="0"/>
              <a:t> can be </a:t>
            </a:r>
            <a:r>
              <a:rPr lang="it-IT" b="0" dirty="0" err="1" smtClean="0"/>
              <a:t>relatively</a:t>
            </a:r>
            <a:r>
              <a:rPr lang="it-IT" b="0" dirty="0" smtClean="0"/>
              <a:t> </a:t>
            </a:r>
            <a:r>
              <a:rPr lang="it-IT" dirty="0" err="1" smtClean="0"/>
              <a:t>easier</a:t>
            </a:r>
            <a:r>
              <a:rPr lang="it-IT" b="0" dirty="0" smtClean="0"/>
              <a:t>, </a:t>
            </a:r>
            <a:r>
              <a:rPr lang="it-IT" b="0" dirty="0" err="1" smtClean="0"/>
              <a:t>because</a:t>
            </a:r>
            <a:r>
              <a:rPr lang="it-IT" b="0" dirty="0" smtClean="0"/>
              <a:t> </a:t>
            </a:r>
            <a:r>
              <a:rPr lang="it-IT" b="0" dirty="0" err="1" smtClean="0"/>
              <a:t>we</a:t>
            </a:r>
            <a:r>
              <a:rPr lang="it-IT" b="0" dirty="0" smtClean="0"/>
              <a:t> can </a:t>
            </a:r>
            <a:r>
              <a:rPr lang="it-IT" b="0" dirty="0" err="1" smtClean="0"/>
              <a:t>rely</a:t>
            </a:r>
            <a:r>
              <a:rPr lang="it-IT" b="0" dirty="0" smtClean="0"/>
              <a:t> </a:t>
            </a:r>
            <a:r>
              <a:rPr lang="it-IT" b="0" dirty="0" err="1" smtClean="0"/>
              <a:t>upon</a:t>
            </a:r>
            <a:r>
              <a:rPr lang="it-IT" b="0" dirty="0" smtClean="0"/>
              <a:t> “success stories,” that show </a:t>
            </a:r>
            <a:r>
              <a:rPr lang="it-IT" b="0" dirty="0"/>
              <a:t>the </a:t>
            </a:r>
            <a:r>
              <a:rPr lang="it-IT" b="0" dirty="0" err="1"/>
              <a:t>effectiveness</a:t>
            </a:r>
            <a:r>
              <a:rPr lang="it-IT" b="0" dirty="0"/>
              <a:t> </a:t>
            </a:r>
            <a:r>
              <a:rPr lang="it-IT" b="0" dirty="0" smtClean="0"/>
              <a:t>of </a:t>
            </a:r>
            <a:r>
              <a:rPr lang="it-IT" b="0" dirty="0"/>
              <a:t>new </a:t>
            </a:r>
            <a:r>
              <a:rPr lang="it-IT" b="0" dirty="0" err="1" smtClean="0"/>
              <a:t>treatments</a:t>
            </a:r>
            <a:r>
              <a:rPr lang="it-IT" b="0" dirty="0" smtClean="0"/>
              <a:t>. </a:t>
            </a:r>
            <a:r>
              <a:rPr lang="it-IT" b="0" dirty="0" err="1" smtClean="0"/>
              <a:t>Nonetheless</a:t>
            </a:r>
            <a:r>
              <a:rPr lang="it-IT" b="0" dirty="0" smtClean="0"/>
              <a:t>, for </a:t>
            </a:r>
            <a:r>
              <a:rPr lang="it-IT" b="0" dirty="0"/>
              <a:t>an </a:t>
            </a:r>
            <a:r>
              <a:rPr lang="it-IT" b="0" dirty="0" err="1" smtClean="0"/>
              <a:t>organization</a:t>
            </a:r>
            <a:r>
              <a:rPr lang="it-IT" b="0" dirty="0" smtClean="0"/>
              <a:t> </a:t>
            </a:r>
            <a:r>
              <a:rPr lang="it-IT" b="0" dirty="0" err="1" smtClean="0"/>
              <a:t>like</a:t>
            </a:r>
            <a:r>
              <a:rPr lang="it-IT" b="0" dirty="0" smtClean="0"/>
              <a:t> FT </a:t>
            </a:r>
            <a:r>
              <a:rPr lang="it-IT" b="0" dirty="0" err="1" smtClean="0"/>
              <a:t>is</a:t>
            </a:r>
            <a:r>
              <a:rPr lang="it-IT" b="0" dirty="0" smtClean="0"/>
              <a:t> </a:t>
            </a:r>
            <a:r>
              <a:rPr lang="it-IT" b="0" dirty="0" err="1" smtClean="0"/>
              <a:t>crucial</a:t>
            </a:r>
            <a:r>
              <a:rPr lang="it-IT" b="0" dirty="0" smtClean="0"/>
              <a:t> to talk </a:t>
            </a:r>
            <a:r>
              <a:rPr lang="it-IT" b="0" dirty="0" err="1" smtClean="0"/>
              <a:t>about</a:t>
            </a:r>
            <a:r>
              <a:rPr lang="it-IT" b="0" dirty="0" smtClean="0"/>
              <a:t> the </a:t>
            </a:r>
            <a:r>
              <a:rPr lang="it-IT" b="0" dirty="0" err="1" smtClean="0"/>
              <a:t>possibilities</a:t>
            </a:r>
            <a:r>
              <a:rPr lang="it-IT" b="0" dirty="0" smtClean="0"/>
              <a:t> </a:t>
            </a:r>
            <a:r>
              <a:rPr lang="it-IT" b="0" dirty="0" err="1" smtClean="0"/>
              <a:t>offered</a:t>
            </a:r>
            <a:r>
              <a:rPr lang="it-IT" b="0" dirty="0" smtClean="0"/>
              <a:t> by </a:t>
            </a:r>
            <a:r>
              <a:rPr lang="it-IT" b="0" dirty="0" err="1" smtClean="0"/>
              <a:t>basic</a:t>
            </a:r>
            <a:r>
              <a:rPr lang="it-IT" b="0" dirty="0" smtClean="0"/>
              <a:t> science </a:t>
            </a:r>
            <a:r>
              <a:rPr lang="it-IT" b="0" dirty="0" err="1" smtClean="0"/>
              <a:t>too</a:t>
            </a:r>
            <a:r>
              <a:rPr lang="it-IT" b="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err="1" smtClean="0"/>
              <a:t>We</a:t>
            </a:r>
            <a:r>
              <a:rPr lang="it-IT" b="0" dirty="0" smtClean="0"/>
              <a:t> must show </a:t>
            </a:r>
            <a:r>
              <a:rPr lang="it-IT" b="0" dirty="0" err="1" smtClean="0"/>
              <a:t>our</a:t>
            </a:r>
            <a:r>
              <a:rPr lang="it-IT" b="0" dirty="0" smtClean="0"/>
              <a:t> </a:t>
            </a:r>
            <a:r>
              <a:rPr lang="it-IT" b="0" dirty="0" err="1" smtClean="0"/>
              <a:t>main</a:t>
            </a:r>
            <a:r>
              <a:rPr lang="it-IT" b="0" dirty="0" smtClean="0"/>
              <a:t> </a:t>
            </a:r>
            <a:r>
              <a:rPr lang="it-IT" b="0" dirty="0" err="1" smtClean="0"/>
              <a:t>stakeholders</a:t>
            </a:r>
            <a:r>
              <a:rPr lang="it-IT" b="0" dirty="0" smtClean="0"/>
              <a:t> </a:t>
            </a:r>
            <a:r>
              <a:rPr lang="it-IT" b="0" dirty="0"/>
              <a:t>(</a:t>
            </a:r>
            <a:r>
              <a:rPr lang="it-IT" b="0" dirty="0" err="1" smtClean="0"/>
              <a:t>patients</a:t>
            </a:r>
            <a:r>
              <a:rPr lang="it-IT" b="0" dirty="0"/>
              <a:t> </a:t>
            </a:r>
            <a:r>
              <a:rPr lang="it-IT" b="0" dirty="0" smtClean="0"/>
              <a:t>and </a:t>
            </a:r>
            <a:r>
              <a:rPr lang="it-IT" b="0" dirty="0" err="1" smtClean="0"/>
              <a:t>donors</a:t>
            </a:r>
            <a:r>
              <a:rPr lang="it-IT" b="0" dirty="0" smtClean="0"/>
              <a:t>) that </a:t>
            </a:r>
            <a:r>
              <a:rPr lang="it-IT" dirty="0" err="1" smtClean="0"/>
              <a:t>thanks</a:t>
            </a:r>
            <a:r>
              <a:rPr lang="it-IT" dirty="0" smtClean="0"/>
              <a:t> to</a:t>
            </a:r>
            <a:r>
              <a:rPr lang="it-IT" b="0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money</a:t>
            </a:r>
            <a:r>
              <a:rPr lang="it-IT" dirty="0" smtClean="0"/>
              <a:t> </a:t>
            </a:r>
            <a:r>
              <a:rPr lang="it-IT" b="0" dirty="0" err="1" smtClean="0"/>
              <a:t>we</a:t>
            </a:r>
            <a:r>
              <a:rPr lang="it-IT" b="0" dirty="0" smtClean="0"/>
              <a:t> </a:t>
            </a:r>
            <a:r>
              <a:rPr lang="it-IT" b="0" dirty="0"/>
              <a:t>are </a:t>
            </a:r>
            <a:r>
              <a:rPr lang="it-IT" b="0" dirty="0" err="1"/>
              <a:t>supporting</a:t>
            </a:r>
            <a:r>
              <a:rPr lang="it-IT" dirty="0" smtClean="0"/>
              <a:t> </a:t>
            </a:r>
            <a:r>
              <a:rPr lang="it-IT" dirty="0" err="1" smtClean="0"/>
              <a:t>basic</a:t>
            </a:r>
            <a:r>
              <a:rPr lang="it-IT" dirty="0" smtClean="0"/>
              <a:t> science</a:t>
            </a:r>
            <a:r>
              <a:rPr lang="it-IT" b="0" dirty="0" smtClean="0"/>
              <a:t> </a:t>
            </a:r>
            <a:r>
              <a:rPr lang="it-IT" dirty="0" smtClean="0"/>
              <a:t>with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b="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b="0" dirty="0" smtClean="0"/>
              <a:t>At the </a:t>
            </a:r>
            <a:r>
              <a:rPr lang="it-IT" b="0" dirty="0" err="1" smtClean="0"/>
              <a:t>same</a:t>
            </a:r>
            <a:r>
              <a:rPr lang="it-IT" b="0" dirty="0" smtClean="0"/>
              <a:t> time </a:t>
            </a:r>
            <a:r>
              <a:rPr lang="it-IT" b="0" dirty="0" err="1" smtClean="0"/>
              <a:t>we</a:t>
            </a:r>
            <a:r>
              <a:rPr lang="it-IT" b="0" dirty="0" smtClean="0"/>
              <a:t> have to </a:t>
            </a:r>
            <a:r>
              <a:rPr lang="it-IT" b="0" dirty="0" err="1" smtClean="0"/>
              <a:t>clarify</a:t>
            </a:r>
            <a:r>
              <a:rPr lang="it-IT" b="0" dirty="0" smtClean="0"/>
              <a:t> that </a:t>
            </a:r>
            <a:r>
              <a:rPr lang="it-IT" b="0" dirty="0" err="1" smtClean="0"/>
              <a:t>research</a:t>
            </a:r>
            <a:r>
              <a:rPr lang="it-IT" b="0" dirty="0" smtClean="0"/>
              <a:t> can be complex, </a:t>
            </a:r>
            <a:r>
              <a:rPr lang="it-IT" b="0" dirty="0" err="1" smtClean="0"/>
              <a:t>expensive</a:t>
            </a:r>
            <a:r>
              <a:rPr lang="it-IT" b="0" dirty="0" smtClean="0"/>
              <a:t> and time-</a:t>
            </a:r>
            <a:r>
              <a:rPr lang="it-IT" b="0" dirty="0" err="1" smtClean="0"/>
              <a:t>consuming</a:t>
            </a:r>
            <a:r>
              <a:rPr lang="it-IT" b="0" dirty="0" smtClean="0"/>
              <a:t>, and </a:t>
            </a:r>
            <a:r>
              <a:rPr lang="it-IT" b="0" dirty="0" err="1" smtClean="0"/>
              <a:t>sometimes</a:t>
            </a:r>
            <a:r>
              <a:rPr lang="it-IT" b="0" dirty="0" smtClean="0"/>
              <a:t> </a:t>
            </a:r>
            <a:r>
              <a:rPr lang="it-IT" b="0" dirty="0" err="1" smtClean="0"/>
              <a:t>does</a:t>
            </a:r>
            <a:r>
              <a:rPr lang="it-IT" b="0" dirty="0" smtClean="0"/>
              <a:t> </a:t>
            </a:r>
            <a:r>
              <a:rPr lang="it-IT" b="0" dirty="0" err="1" smtClean="0"/>
              <a:t>not</a:t>
            </a:r>
            <a:r>
              <a:rPr lang="it-IT" b="0" dirty="0" smtClean="0"/>
              <a:t> </a:t>
            </a:r>
            <a:r>
              <a:rPr lang="it-IT" b="0" dirty="0" err="1" smtClean="0"/>
              <a:t>lead</a:t>
            </a:r>
            <a:r>
              <a:rPr lang="it-IT" b="0" dirty="0" smtClean="0"/>
              <a:t> to immediate </a:t>
            </a:r>
            <a:r>
              <a:rPr lang="it-IT" b="0" dirty="0" err="1" smtClean="0"/>
              <a:t>results</a:t>
            </a:r>
            <a:r>
              <a:rPr lang="it-IT" b="0" dirty="0" smtClean="0"/>
              <a:t>: </a:t>
            </a:r>
            <a:r>
              <a:rPr lang="it-IT" dirty="0" smtClean="0"/>
              <a:t>dead-end </a:t>
            </a:r>
            <a:r>
              <a:rPr lang="it-IT" dirty="0" err="1" smtClean="0"/>
              <a:t>roads</a:t>
            </a:r>
            <a:r>
              <a:rPr lang="it-IT" dirty="0" smtClean="0"/>
              <a:t> </a:t>
            </a:r>
            <a:r>
              <a:rPr lang="it-IT" b="0" dirty="0" smtClean="0"/>
              <a:t>are part of the </a:t>
            </a:r>
            <a:r>
              <a:rPr lang="it-IT" b="0" dirty="0" err="1" smtClean="0"/>
              <a:t>whole</a:t>
            </a:r>
            <a:r>
              <a:rPr lang="it-IT" b="0" dirty="0" smtClean="0"/>
              <a:t> </a:t>
            </a:r>
            <a:r>
              <a:rPr lang="it-IT" b="0" dirty="0" err="1" smtClean="0"/>
              <a:t>process</a:t>
            </a:r>
            <a:r>
              <a:rPr lang="it-IT" b="0" dirty="0" smtClean="0"/>
              <a:t>. </a:t>
            </a:r>
            <a:endParaRPr lang="it-IT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88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24C1-EB10-A74D-865A-B6DD0DFE7FBF}" type="datetime1">
              <a:rPr lang="it-IT" smtClean="0"/>
              <a:t>25/06/2016</a:t>
            </a:fld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27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Never</a:t>
            </a:r>
            <a:r>
              <a:rPr lang="it-IT" dirty="0" smtClean="0"/>
              <a:t> </a:t>
            </a:r>
            <a:r>
              <a:rPr lang="it-IT" dirty="0" err="1" smtClean="0"/>
              <a:t>forget</a:t>
            </a:r>
            <a:r>
              <a:rPr lang="it-IT" dirty="0" smtClean="0"/>
              <a:t> the </a:t>
            </a:r>
            <a:r>
              <a:rPr lang="it-IT" dirty="0" err="1" smtClean="0"/>
              <a:t>power</a:t>
            </a:r>
            <a:r>
              <a:rPr lang="it-IT" dirty="0" smtClean="0"/>
              <a:t> of </a:t>
            </a:r>
            <a:r>
              <a:rPr lang="it-IT" dirty="0" err="1" smtClean="0"/>
              <a:t>words</a:t>
            </a:r>
            <a:endParaRPr lang="it-IT" dirty="0"/>
          </a:p>
        </p:txBody>
      </p:sp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5567" r="34368" b="20575"/>
          <a:stretch/>
        </p:blipFill>
        <p:spPr bwMode="auto">
          <a:xfrm>
            <a:off x="775473" y="1567544"/>
            <a:ext cx="7678526" cy="432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0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!</a:t>
            </a:r>
            <a:br>
              <a:rPr lang="it-IT" dirty="0" smtClean="0"/>
            </a:b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azaccheddu@telethon.it</a:t>
            </a:r>
            <a:b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(+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39) 06 44015402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it-IT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www.telethon.it</a:t>
            </a:r>
          </a:p>
        </p:txBody>
      </p:sp>
    </p:spTree>
    <p:extLst>
      <p:ext uri="{BB962C8B-B14F-4D97-AF65-F5344CB8AC3E}">
        <p14:creationId xmlns:p14="http://schemas.microsoft.com/office/powerpoint/2010/main" val="37972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74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mission</a:t>
            </a:r>
            <a:endParaRPr lang="it-IT" dirty="0"/>
          </a:p>
        </p:txBody>
      </p:sp>
      <p:pic>
        <p:nvPicPr>
          <p:cNvPr id="6" name="Segnaposto contenuto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3513"/>
            <a:ext cx="8229600" cy="462915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5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Our</a:t>
            </a:r>
            <a:r>
              <a:rPr lang="it-IT" dirty="0" smtClean="0"/>
              <a:t> story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6868"/>
            <a:ext cx="8229600" cy="31153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USA, 1966</a:t>
            </a:r>
            <a:r>
              <a:rPr lang="en-GB" sz="2400" b="0" dirty="0" smtClean="0"/>
              <a:t>: the comic actor </a:t>
            </a:r>
            <a:r>
              <a:rPr lang="en-GB" sz="2400" dirty="0" smtClean="0"/>
              <a:t>Jerry </a:t>
            </a:r>
            <a:r>
              <a:rPr lang="en-GB" sz="2400" dirty="0"/>
              <a:t>Lewis</a:t>
            </a:r>
            <a:r>
              <a:rPr lang="en-GB" sz="2400" b="0" dirty="0"/>
              <a:t> </a:t>
            </a:r>
            <a:r>
              <a:rPr lang="en-GB" sz="2400" b="0" dirty="0" smtClean="0"/>
              <a:t>launches Telethon, a </a:t>
            </a:r>
            <a:r>
              <a:rPr lang="en-GB" sz="2400" dirty="0" smtClean="0"/>
              <a:t>tele</a:t>
            </a:r>
            <a:r>
              <a:rPr lang="en-GB" sz="2400" b="0" dirty="0" smtClean="0"/>
              <a:t>vision mara</a:t>
            </a:r>
            <a:r>
              <a:rPr lang="en-GB" sz="2400" dirty="0" smtClean="0"/>
              <a:t>thon</a:t>
            </a:r>
            <a:r>
              <a:rPr lang="en-GB" sz="2400" b="0" dirty="0" smtClean="0"/>
              <a:t> to raise money for the Muscular </a:t>
            </a:r>
            <a:r>
              <a:rPr lang="en-GB" sz="2400" b="0" dirty="0" err="1" smtClean="0"/>
              <a:t>Distrophy</a:t>
            </a:r>
            <a:r>
              <a:rPr lang="en-GB" sz="2400" b="0" dirty="0" smtClean="0"/>
              <a:t> Association (MDA)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Italy, 1990</a:t>
            </a:r>
            <a:r>
              <a:rPr lang="en-GB" sz="2400" b="0" dirty="0" smtClean="0"/>
              <a:t>: a </a:t>
            </a:r>
            <a:r>
              <a:rPr lang="en-GB" sz="2400" b="0" dirty="0"/>
              <a:t>group of parents with children suffering from muscular dystrophy </a:t>
            </a:r>
            <a:r>
              <a:rPr lang="en-GB" sz="2400" b="0" dirty="0" smtClean="0"/>
              <a:t>appeal to the Foreign Affair Minister </a:t>
            </a:r>
            <a:r>
              <a:rPr lang="en-GB" sz="2400" dirty="0" smtClean="0"/>
              <a:t>Susanna </a:t>
            </a:r>
            <a:r>
              <a:rPr lang="en-GB" sz="2400" dirty="0" err="1" smtClean="0"/>
              <a:t>Agnelli</a:t>
            </a:r>
            <a:r>
              <a:rPr lang="en-GB" sz="2400" dirty="0" smtClean="0"/>
              <a:t> </a:t>
            </a:r>
            <a:r>
              <a:rPr lang="en-GB" sz="2400" b="0" dirty="0" smtClean="0"/>
              <a:t>to create Telethon also </a:t>
            </a:r>
            <a:r>
              <a:rPr lang="en-GB" sz="2400" b="0" dirty="0"/>
              <a:t>in </a:t>
            </a:r>
            <a:r>
              <a:rPr lang="en-GB" sz="2400" b="0" dirty="0" smtClean="0"/>
              <a:t>Italy. The show is a big success and two years later the founders decide to extend the Telethon mission to </a:t>
            </a:r>
            <a:r>
              <a:rPr lang="en-GB" sz="2400" dirty="0" smtClean="0"/>
              <a:t>all rare genetic diseases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33" y="4677381"/>
            <a:ext cx="3496623" cy="1968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54" y="4674163"/>
            <a:ext cx="2474011" cy="19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</a:t>
            </a:r>
            <a:r>
              <a:rPr lang="it-IT" dirty="0" smtClean="0"/>
              <a:t>are </a:t>
            </a:r>
            <a:r>
              <a:rPr lang="it-IT" dirty="0" err="1" smtClean="0"/>
              <a:t>diseases</a:t>
            </a:r>
            <a:r>
              <a:rPr lang="it-IT" dirty="0"/>
              <a:t> </a:t>
            </a:r>
            <a:r>
              <a:rPr lang="it-IT" dirty="0" smtClean="0"/>
              <a:t>are </a:t>
            </a:r>
            <a:r>
              <a:rPr lang="it-IT" dirty="0" err="1" smtClean="0"/>
              <a:t>not</a:t>
            </a:r>
            <a:r>
              <a:rPr lang="it-IT" dirty="0" smtClean="0"/>
              <a:t> –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/>
              <a:t>–</a:t>
            </a:r>
            <a:r>
              <a:rPr lang="it-IT" dirty="0" smtClean="0"/>
              <a:t> so rare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57200" y="1369526"/>
            <a:ext cx="8229600" cy="392093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In </a:t>
            </a:r>
            <a:r>
              <a:rPr lang="en-US" b="0" dirty="0"/>
              <a:t>Europe A disease </a:t>
            </a:r>
            <a:r>
              <a:rPr lang="en-US" b="0" dirty="0" smtClean="0"/>
              <a:t>is </a:t>
            </a:r>
            <a:r>
              <a:rPr lang="en-US" b="0" dirty="0"/>
              <a:t>defined as </a:t>
            </a:r>
            <a:r>
              <a:rPr lang="en-US" dirty="0"/>
              <a:t>rare</a:t>
            </a:r>
            <a:r>
              <a:rPr lang="en-US" b="0" dirty="0"/>
              <a:t> </a:t>
            </a:r>
            <a:r>
              <a:rPr lang="en-US" b="0" dirty="0" smtClean="0"/>
              <a:t>when </a:t>
            </a:r>
            <a:r>
              <a:rPr lang="en-US" b="0" dirty="0"/>
              <a:t>it affects </a:t>
            </a:r>
            <a:r>
              <a:rPr lang="en-US" dirty="0"/>
              <a:t>less than 1 in 2000</a:t>
            </a:r>
            <a:r>
              <a:rPr lang="en-US" b="0" dirty="0"/>
              <a:t>. </a:t>
            </a:r>
            <a:r>
              <a:rPr lang="en-US" b="0" dirty="0" smtClean="0"/>
              <a:t>There </a:t>
            </a:r>
            <a:r>
              <a:rPr lang="en-US" b="0" dirty="0"/>
              <a:t>are </a:t>
            </a:r>
            <a:r>
              <a:rPr lang="en-US" dirty="0"/>
              <a:t>more than 6000</a:t>
            </a:r>
            <a:r>
              <a:rPr lang="en-US" b="0" dirty="0"/>
              <a:t> </a:t>
            </a:r>
            <a:r>
              <a:rPr lang="en-US" b="0" dirty="0" err="1" smtClean="0"/>
              <a:t>RDs.</a:t>
            </a:r>
            <a:r>
              <a:rPr lang="en-US" b="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On </a:t>
            </a:r>
            <a:r>
              <a:rPr lang="en-US" b="0" dirty="0"/>
              <a:t>the whole, </a:t>
            </a:r>
            <a:r>
              <a:rPr lang="en-US" b="0" dirty="0" smtClean="0"/>
              <a:t>RDs may </a:t>
            </a:r>
            <a:r>
              <a:rPr lang="en-US" b="0" dirty="0"/>
              <a:t>affect </a:t>
            </a:r>
            <a:r>
              <a:rPr lang="en-US" dirty="0"/>
              <a:t>30 million </a:t>
            </a:r>
            <a:r>
              <a:rPr lang="en-US" b="0" dirty="0" smtClean="0"/>
              <a:t>EU </a:t>
            </a:r>
            <a:r>
              <a:rPr lang="en-US" b="0" dirty="0"/>
              <a:t>citizens</a:t>
            </a:r>
            <a:r>
              <a:rPr lang="en-US" b="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70%</a:t>
            </a:r>
            <a:r>
              <a:rPr lang="en-US" b="0" dirty="0" smtClean="0"/>
              <a:t> of RDs become manifest within the first 5 years of an individual’s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80</a:t>
            </a:r>
            <a:r>
              <a:rPr lang="en-US" dirty="0"/>
              <a:t>% </a:t>
            </a:r>
            <a:r>
              <a:rPr lang="en-US" b="0" dirty="0"/>
              <a:t>of </a:t>
            </a:r>
            <a:r>
              <a:rPr lang="en-US" b="0" dirty="0" smtClean="0"/>
              <a:t>RDs </a:t>
            </a:r>
            <a:r>
              <a:rPr lang="en-US" b="0" dirty="0"/>
              <a:t>are of </a:t>
            </a:r>
            <a:r>
              <a:rPr lang="en-US" dirty="0"/>
              <a:t>genetic origin</a:t>
            </a:r>
            <a:r>
              <a:rPr lang="en-US" b="0" dirty="0"/>
              <a:t>, and are often chronic and </a:t>
            </a:r>
            <a:r>
              <a:rPr lang="en-US" b="0" dirty="0" smtClean="0"/>
              <a:t>life-threatening.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For most of these diseases there is still </a:t>
            </a:r>
            <a:r>
              <a:rPr lang="en-US" dirty="0" smtClean="0"/>
              <a:t>no cure</a:t>
            </a:r>
            <a:r>
              <a:rPr lang="en-US" b="0" dirty="0" smtClean="0"/>
              <a:t> and many of them are </a:t>
            </a:r>
            <a:r>
              <a:rPr lang="en-US" dirty="0" smtClean="0"/>
              <a:t>still undiagnosed</a:t>
            </a:r>
            <a:r>
              <a:rPr lang="it-IT" b="0" dirty="0" smtClean="0"/>
              <a:t>.</a:t>
            </a:r>
            <a:endParaRPr lang="en-US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6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42257" y="5410211"/>
            <a:ext cx="77832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Fondazione </a:t>
            </a:r>
            <a:r>
              <a:rPr lang="it-IT" sz="2400" b="1" dirty="0" err="1" smtClean="0">
                <a:solidFill>
                  <a:schemeClr val="accent1"/>
                </a:solidFill>
              </a:rPr>
              <a:t>Telethon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exists</a:t>
            </a:r>
            <a:r>
              <a:rPr lang="it-IT" sz="2400" b="1" dirty="0" smtClean="0">
                <a:solidFill>
                  <a:schemeClr val="accent1"/>
                </a:solidFill>
              </a:rPr>
              <a:t> for </a:t>
            </a:r>
            <a:r>
              <a:rPr lang="it-IT" sz="2400" b="1" dirty="0" err="1" smtClean="0">
                <a:solidFill>
                  <a:schemeClr val="accent1"/>
                </a:solidFill>
                <a:hlinkClick r:id="rId3"/>
              </a:rPr>
              <a:t>these</a:t>
            </a:r>
            <a:r>
              <a:rPr lang="it-IT" sz="2400" b="1" dirty="0" smtClean="0">
                <a:solidFill>
                  <a:schemeClr val="accent1"/>
                </a:solidFill>
                <a:hlinkClick r:id="rId3"/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  <a:hlinkClick r:id="rId3"/>
              </a:rPr>
              <a:t>people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</a:t>
            </a:r>
            <a:r>
              <a:rPr lang="it-IT" dirty="0" err="1" smtClean="0"/>
              <a:t>we</a:t>
            </a:r>
            <a:r>
              <a:rPr lang="it-IT" dirty="0" smtClean="0"/>
              <a:t> operate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7</a:t>
            </a:fld>
            <a:endParaRPr lang="it-IT"/>
          </a:p>
        </p:txBody>
      </p:sp>
      <p:pic>
        <p:nvPicPr>
          <p:cNvPr id="7" name="Segnaposto contenuto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33" y="1370013"/>
            <a:ext cx="6341533" cy="4756150"/>
          </a:xfrm>
        </p:spPr>
      </p:pic>
    </p:spTree>
    <p:extLst>
      <p:ext uri="{BB962C8B-B14F-4D97-AF65-F5344CB8AC3E}">
        <p14:creationId xmlns:p14="http://schemas.microsoft.com/office/powerpoint/2010/main" val="10741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Telethon</a:t>
            </a:r>
            <a:r>
              <a:rPr lang="it-IT" dirty="0" smtClean="0"/>
              <a:t>, </a:t>
            </a:r>
            <a:r>
              <a:rPr lang="it-IT" dirty="0" err="1" smtClean="0"/>
              <a:t>number</a:t>
            </a:r>
            <a:r>
              <a:rPr lang="it-IT" dirty="0" smtClean="0"/>
              <a:t> and </a:t>
            </a:r>
            <a:r>
              <a:rPr lang="it-IT" dirty="0" err="1" smtClean="0"/>
              <a:t>facts</a:t>
            </a:r>
            <a:r>
              <a:rPr lang="it-IT" dirty="0" smtClean="0"/>
              <a:t>*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8</a:t>
            </a:fld>
            <a:endParaRPr lang="it-IT" dirty="0"/>
          </a:p>
        </p:txBody>
      </p:sp>
      <p:sp>
        <p:nvSpPr>
          <p:cNvPr id="9" name="CasellaDiTesto 97"/>
          <p:cNvSpPr>
            <a:spLocks noChangeArrowheads="1"/>
          </p:cNvSpPr>
          <p:nvPr/>
        </p:nvSpPr>
        <p:spPr bwMode="auto">
          <a:xfrm>
            <a:off x="2917378" y="4861870"/>
            <a:ext cx="3258960" cy="9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</a:rPr>
              <a:t>20+</a:t>
            </a:r>
          </a:p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Therapeutic strategies</a:t>
            </a:r>
          </a:p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 at the clinical or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>
                <a:solidFill>
                  <a:srgbClr val="00529C"/>
                </a:solidFill>
                <a:latin typeface="Calibri"/>
                <a:cs typeface="Calibri"/>
              </a:rPr>
              <a:t>pre-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clinical stage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0" name="CasellaDiTesto 97"/>
          <p:cNvSpPr>
            <a:spLocks noChangeArrowheads="1"/>
          </p:cNvSpPr>
          <p:nvPr/>
        </p:nvSpPr>
        <p:spPr bwMode="auto">
          <a:xfrm>
            <a:off x="457200" y="4911759"/>
            <a:ext cx="1364715" cy="6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1,556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endParaRPr lang="en-US" sz="2000" b="1" dirty="0">
              <a:solidFill>
                <a:srgbClr val="00529C"/>
              </a:solidFill>
              <a:latin typeface="Calibri"/>
              <a:cs typeface="Calibri"/>
            </a:endParaRPr>
          </a:p>
          <a:p>
            <a:pPr algn="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Funded scientists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1" name="CasellaDiTesto 97"/>
          <p:cNvSpPr>
            <a:spLocks noChangeArrowheads="1"/>
          </p:cNvSpPr>
          <p:nvPr/>
        </p:nvSpPr>
        <p:spPr bwMode="auto">
          <a:xfrm>
            <a:off x="204857" y="2992728"/>
            <a:ext cx="1301366" cy="98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475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529C"/>
                </a:solidFill>
                <a:latin typeface="Calibri"/>
                <a:cs typeface="Calibri"/>
              </a:rPr>
              <a:t>g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enetic diseases </a:t>
            </a:r>
            <a:r>
              <a:rPr lang="en-US" sz="2000" dirty="0">
                <a:solidFill>
                  <a:srgbClr val="00529C"/>
                </a:solidFill>
                <a:latin typeface="Calibri"/>
                <a:cs typeface="Calibri"/>
              </a:rPr>
              <a:t>s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tudied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2" name="CasellaDiTesto 97"/>
          <p:cNvSpPr>
            <a:spLocks noChangeArrowheads="1"/>
          </p:cNvSpPr>
          <p:nvPr/>
        </p:nvSpPr>
        <p:spPr bwMode="auto">
          <a:xfrm>
            <a:off x="7220244" y="4532123"/>
            <a:ext cx="2098042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2,570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</a:p>
          <a:p>
            <a:pPr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Research Grants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3" name="CasellaDiTesto 97"/>
          <p:cNvSpPr>
            <a:spLocks noChangeArrowheads="1"/>
          </p:cNvSpPr>
          <p:nvPr/>
        </p:nvSpPr>
        <p:spPr bwMode="auto">
          <a:xfrm>
            <a:off x="5007397" y="1615005"/>
            <a:ext cx="2410499" cy="7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75%</a:t>
            </a:r>
            <a:r>
              <a:rPr lang="en-US" sz="2000" b="1" dirty="0" smtClean="0">
                <a:solidFill>
                  <a:srgbClr val="00529C"/>
                </a:solidFill>
                <a:latin typeface="Calibri"/>
                <a:cs typeface="Calibri"/>
              </a:rPr>
              <a:t> </a:t>
            </a:r>
            <a:endParaRPr lang="en-US" sz="2000" b="1" dirty="0">
              <a:solidFill>
                <a:srgbClr val="00529C"/>
              </a:solidFill>
              <a:latin typeface="Calibri"/>
              <a:cs typeface="Calibri"/>
            </a:endParaRPr>
          </a:p>
          <a:p>
            <a:pPr algn="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r>
              <a:rPr lang="en-US" sz="2000" dirty="0">
                <a:solidFill>
                  <a:srgbClr val="00529C"/>
                </a:solidFill>
                <a:latin typeface="Calibri"/>
                <a:cs typeface="Calibri"/>
              </a:rPr>
              <a:t>s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pent in </a:t>
            </a:r>
            <a:r>
              <a:rPr lang="en-US" sz="2000" dirty="0">
                <a:solidFill>
                  <a:srgbClr val="00529C"/>
                </a:solidFill>
                <a:latin typeface="Calibri"/>
                <a:cs typeface="Calibri"/>
              </a:rPr>
              <a:t>p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rograms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4" name="CasellaDiTesto 65"/>
          <p:cNvSpPr txBox="1"/>
          <p:nvPr/>
        </p:nvSpPr>
        <p:spPr>
          <a:xfrm>
            <a:off x="1687280" y="2685416"/>
            <a:ext cx="5620406" cy="1754326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We support only top, internationally competitive projects, through highly selective peer review conducted by a prestigious international Committee</a:t>
            </a:r>
          </a:p>
          <a:p>
            <a:pPr algn="ctr">
              <a:lnSpc>
                <a:spcPct val="90000"/>
              </a:lnSpc>
            </a:pPr>
            <a:endParaRPr lang="en-US" sz="2000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ONLY THE BEST BASIC AND CLINICAL RESEARCH</a:t>
            </a:r>
          </a:p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CasellaDiTesto 97"/>
          <p:cNvSpPr>
            <a:spLocks noChangeArrowheads="1"/>
          </p:cNvSpPr>
          <p:nvPr/>
        </p:nvSpPr>
        <p:spPr bwMode="auto">
          <a:xfrm>
            <a:off x="7492050" y="3010639"/>
            <a:ext cx="1521423" cy="9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algn="ct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10,222</a:t>
            </a:r>
          </a:p>
          <a:p>
            <a:pPr algn="ct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dirty="0">
                <a:solidFill>
                  <a:srgbClr val="00529C"/>
                </a:solidFill>
                <a:latin typeface="Calibri"/>
                <a:cs typeface="Calibri"/>
              </a:rPr>
              <a:t>s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cientific papers</a:t>
            </a:r>
          </a:p>
          <a:p>
            <a:pPr algn="ctr" defTabSz="457200">
              <a:lnSpc>
                <a:spcPct val="80000"/>
              </a:lnSpc>
              <a:buClr>
                <a:srgbClr val="808080"/>
              </a:buClr>
              <a:buFont typeface="Wingdings" pitchFamily="2" charset="2"/>
              <a:buNone/>
            </a:pP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93914" y="1248498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CasellaDiTesto 65"/>
          <p:cNvSpPr txBox="1"/>
          <p:nvPr/>
        </p:nvSpPr>
        <p:spPr>
          <a:xfrm>
            <a:off x="1244984" y="1747158"/>
            <a:ext cx="185450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>
              <a:lnSpc>
                <a:spcPct val="80000"/>
              </a:lnSpc>
              <a:buClr>
                <a:srgbClr val="80808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OVER 451M€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r">
              <a:lnSpc>
                <a:spcPct val="70000"/>
              </a:lnSpc>
            </a:pPr>
            <a:r>
              <a:rPr lang="en-US" sz="2000" dirty="0">
                <a:solidFill>
                  <a:srgbClr val="00529C"/>
                </a:solidFill>
                <a:latin typeface="Calibri"/>
                <a:cs typeface="Calibri"/>
              </a:rPr>
              <a:t>i</a:t>
            </a:r>
            <a:r>
              <a:rPr lang="en-US" sz="2000" dirty="0" smtClean="0">
                <a:solidFill>
                  <a:srgbClr val="00529C"/>
                </a:solidFill>
                <a:latin typeface="Calibri"/>
                <a:cs typeface="Calibri"/>
              </a:rPr>
              <a:t>nvested</a:t>
            </a:r>
            <a:endParaRPr lang="en-US" sz="2000" dirty="0">
              <a:solidFill>
                <a:srgbClr val="00529C"/>
              </a:solidFill>
              <a:latin typeface="Calibri"/>
              <a:cs typeface="Calibri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203867" y="6079351"/>
            <a:ext cx="1809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* Last update 30/06/2015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3432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big success of </a:t>
            </a:r>
            <a:r>
              <a:rPr lang="it-IT" dirty="0" err="1" smtClean="0"/>
              <a:t>Telethon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156D-50C1-2B48-B2ED-7F19472BAD74}" type="datetime1">
              <a:rPr lang="it-IT" smtClean="0"/>
              <a:t>25/06/2016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29C6-F747-C443-90C5-A90B06D018C6}" type="slidenum">
              <a:rPr lang="it-IT" smtClean="0"/>
              <a:t>9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8036" r="37869" b="25744"/>
          <a:stretch/>
        </p:blipFill>
        <p:spPr bwMode="auto">
          <a:xfrm>
            <a:off x="351064" y="1328048"/>
            <a:ext cx="3839780" cy="28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gnaposto contenuto 5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" y="3608594"/>
            <a:ext cx="3731079" cy="2487386"/>
          </a:xfr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4408714" y="1413058"/>
            <a:ext cx="4147456" cy="4682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08377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 smtClean="0"/>
              <a:t>Strimvelis</a:t>
            </a:r>
            <a:r>
              <a:rPr lang="en-GB" sz="2400" b="0" dirty="0" smtClean="0"/>
              <a:t>, the first ex-vivo stem cell </a:t>
            </a:r>
            <a:r>
              <a:rPr lang="en-GB" sz="2400" dirty="0" smtClean="0"/>
              <a:t>gene therapy</a:t>
            </a:r>
            <a:r>
              <a:rPr lang="en-GB" sz="2400" b="0" dirty="0" smtClean="0"/>
              <a:t> to treat patients with a rare immunodeficiency (ADA-SCID) has just been approved by the European Commission.</a:t>
            </a:r>
          </a:p>
          <a:p>
            <a:r>
              <a:rPr lang="en-GB" sz="2400" b="0" dirty="0" smtClean="0"/>
              <a:t>It has been developed by the scientists of the </a:t>
            </a:r>
            <a:r>
              <a:rPr lang="en-GB" sz="2400" dirty="0" smtClean="0"/>
              <a:t>San </a:t>
            </a:r>
            <a:r>
              <a:rPr lang="en-GB" sz="2400" dirty="0" err="1" smtClean="0"/>
              <a:t>Raffaele</a:t>
            </a:r>
            <a:r>
              <a:rPr lang="en-GB" sz="2400" dirty="0" smtClean="0"/>
              <a:t>-Telethon Institute of Gene Therapy</a:t>
            </a:r>
            <a:r>
              <a:rPr lang="en-GB" sz="2400" b="0" dirty="0" smtClean="0"/>
              <a:t> in collaboration with </a:t>
            </a:r>
            <a:r>
              <a:rPr lang="en-GB" sz="2400" dirty="0" smtClean="0"/>
              <a:t>GlaxoSmithKline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90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lethon2014">
  <a:themeElements>
    <a:clrScheme name="Telethon_colori2014">
      <a:dk1>
        <a:sysClr val="windowText" lastClr="000000"/>
      </a:dk1>
      <a:lt1>
        <a:srgbClr val="FFFFFF"/>
      </a:lt1>
      <a:dk2>
        <a:srgbClr val="00529C"/>
      </a:dk2>
      <a:lt2>
        <a:srgbClr val="EEEBE4"/>
      </a:lt2>
      <a:accent1>
        <a:srgbClr val="00529C"/>
      </a:accent1>
      <a:accent2>
        <a:srgbClr val="00A0FF"/>
      </a:accent2>
      <a:accent3>
        <a:srgbClr val="60BDFF"/>
      </a:accent3>
      <a:accent4>
        <a:srgbClr val="9FE6FF"/>
      </a:accent4>
      <a:accent5>
        <a:srgbClr val="C1E8FF"/>
      </a:accent5>
      <a:accent6>
        <a:srgbClr val="E6F1FF"/>
      </a:accent6>
      <a:hlink>
        <a:srgbClr val="0092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Estensione xmlns="6d8c3462-1988-4c1e-9d7b-bb9631ff3c1e">pptx</Estension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CEC7326BA73244841AB3345B6C4534" ma:contentTypeVersion="2" ma:contentTypeDescription="Creare un nuovo documento." ma:contentTypeScope="" ma:versionID="0893822b04dcf4d042a5f3a26edf36db">
  <xsd:schema xmlns:xsd="http://www.w3.org/2001/XMLSchema" xmlns:p="http://schemas.microsoft.com/office/2006/metadata/properties" xmlns:ns2="6d8c3462-1988-4c1e-9d7b-bb9631ff3c1e" targetNamespace="http://schemas.microsoft.com/office/2006/metadata/properties" ma:root="true" ma:fieldsID="9a7e6a24a89af9e71f242aec50f0421a" ns2:_="">
    <xsd:import namespace="6d8c3462-1988-4c1e-9d7b-bb9631ff3c1e"/>
    <xsd:element name="properties">
      <xsd:complexType>
        <xsd:sequence>
          <xsd:element name="documentManagement">
            <xsd:complexType>
              <xsd:all>
                <xsd:element ref="ns2:Estension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d8c3462-1988-4c1e-9d7b-bb9631ff3c1e" elementFormDefault="qualified">
    <xsd:import namespace="http://schemas.microsoft.com/office/2006/documentManagement/types"/>
    <xsd:element name="Estensione" ma:index="8" nillable="true" ma:displayName="Estensione" ma:internalName="Estension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ipo di contenuto" ma:readOnly="true"/>
        <xsd:element ref="dc:title" minOccurs="0" maxOccurs="1" ma:index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A1A99F5-7885-41A2-B820-B79DE2CEE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F61E5-BC8D-488D-BFC3-DB4A5409D71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6d8c3462-1988-4c1e-9d7b-bb9631ff3c1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E9EDE91-8D0A-40E9-AF1D-EA9E333CB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c3462-1988-4c1e-9d7b-bb9631ff3c1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Telethon2014.thmx</Template>
  <TotalTime>1417</TotalTime>
  <Words>1566</Words>
  <Application>Microsoft Office PowerPoint</Application>
  <PresentationFormat>Presentazione su schermo (4:3)</PresentationFormat>
  <Paragraphs>201</Paragraphs>
  <Slides>28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Telethon2014</vt:lpstr>
      <vt:lpstr>Basic science and storytelling:</vt:lpstr>
      <vt:lpstr>A big challenge for communicators</vt:lpstr>
      <vt:lpstr>Who we are</vt:lpstr>
      <vt:lpstr>Our mission</vt:lpstr>
      <vt:lpstr>Our story</vt:lpstr>
      <vt:lpstr>Rare diseases are not – as fact – so rare</vt:lpstr>
      <vt:lpstr>How we operate</vt:lpstr>
      <vt:lpstr>Telethon, number and facts*</vt:lpstr>
      <vt:lpstr>A big success of Telethon research</vt:lpstr>
      <vt:lpstr>Next steps for the future</vt:lpstr>
      <vt:lpstr>Basic vs. clinical research</vt:lpstr>
      <vt:lpstr>Different communication approaches</vt:lpstr>
      <vt:lpstr>The Telethon «research ladder»</vt:lpstr>
      <vt:lpstr>Basic science, an essential issue</vt:lpstr>
      <vt:lpstr>1. Basic science is a powerful source of good ideas</vt:lpstr>
      <vt:lpstr>Liviana’s gift (2012)</vt:lpstr>
      <vt:lpstr>The same story, another perspective</vt:lpstr>
      <vt:lpstr>HIV, a killer to cure</vt:lpstr>
      <vt:lpstr>A new storytelling</vt:lpstr>
      <vt:lpstr>2. Basic science is a strong ally of clinical research</vt:lpstr>
      <vt:lpstr>Research is not a one-way road</vt:lpstr>
      <vt:lpstr>An important source of knowledge</vt:lpstr>
      <vt:lpstr>3. Basic science can be extremely surprising</vt:lpstr>
      <vt:lpstr>Unexpected results</vt:lpstr>
      <vt:lpstr>From cancer to a very rare disease</vt:lpstr>
      <vt:lpstr>The take home message</vt:lpstr>
      <vt:lpstr>Never forget the power of words</vt:lpstr>
      <vt:lpstr>Thank you! azaccheddu@telethon.it (+39) 06 44015402 www.telethon.it</vt:lpstr>
    </vt:vector>
  </TitlesOfParts>
  <Company>Telethon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Elisa Cipolli</dc:creator>
  <cp:lastModifiedBy>Utente</cp:lastModifiedBy>
  <cp:revision>151</cp:revision>
  <cp:lastPrinted>2016-05-23T15:14:16Z</cp:lastPrinted>
  <dcterms:created xsi:type="dcterms:W3CDTF">2014-05-13T12:05:18Z</dcterms:created>
  <dcterms:modified xsi:type="dcterms:W3CDTF">2016-06-25T07:18:08Z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0x010100F9CEC7326BA73244841AB3345B6C4534</vt:lpwstr>
  </property>
</Properties>
</file>