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embeddings/Microsoft_Equation10.bin" ContentType="application/vnd.openxmlformats-officedocument.oleObject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embeddings/Microsoft_Equation20.bin" ContentType="application/vnd.openxmlformats-officedocument.oleObject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embeddings/Microsoft_Equation9.bin" ContentType="application/vnd.openxmlformats-officedocument.oleObject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embeddings/Microsoft_Equation16.bin" ContentType="application/vnd.openxmlformats-officedocument.oleObject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Layouts/slideLayout88.xml" ContentType="application/vnd.openxmlformats-officedocument.presentationml.slideLayout+xml"/>
  <Override PartName="/ppt/embeddings/Microsoft_Equation4.bin" ContentType="application/vnd.openxmlformats-officedocument.oleObject"/>
  <Override PartName="/ppt/slides/slide38.xml" ContentType="application/vnd.openxmlformats-officedocument.presentationml.slide+xml"/>
  <Override PartName="/ppt/slideLayouts/slideLayout97.xml" ContentType="application/vnd.openxmlformats-officedocument.presentationml.slideLayout+xml"/>
  <Override PartName="/ppt/embeddings/Microsoft_Equation11.bin" ContentType="application/vnd.openxmlformats-officedocument.oleObject"/>
  <Override PartName="/ppt/slideMasters/slideMaster8.xml" ContentType="application/vnd.openxmlformats-officedocument.presentationml.slideMaster+xml"/>
  <Override PartName="/ppt/slides/slide48.xml" ContentType="application/vnd.openxmlformats-officedocument.presentationml.slide+xml"/>
  <Override PartName="/ppt/embeddings/Microsoft_Equation21.bin" ContentType="application/vnd.openxmlformats-officedocument.oleObject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Default Extension="emf" ContentType="image/x-emf"/>
  <Override PartName="/ppt/slideLayouts/slideLayout35.xml" ContentType="application/vnd.openxmlformats-officedocument.presentationml.slideLayout+xml"/>
  <Override PartName="/ppt/embeddings/Microsoft_Equation17.bin" ContentType="application/vnd.openxmlformats-officedocument.oleObject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embeddings/Microsoft_Equation5.bin" ContentType="application/vnd.openxmlformats-officedocument.oleObject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49.xml" ContentType="application/vnd.openxmlformats-officedocument.presentationml.slide+xml"/>
  <Override PartName="/ppt/embeddings/Microsoft_Equation12.bin" ContentType="application/vnd.openxmlformats-officedocument.oleObject"/>
  <Override PartName="/ppt/embeddings/Microsoft_Equation22.bin" ContentType="application/vnd.openxmlformats-officedocument.oleObject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embeddings/Microsoft_Equation18.bin" ContentType="application/vnd.openxmlformats-officedocument.oleObject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93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embeddings/Microsoft_Equation6.bin" ContentType="application/vnd.openxmlformats-officedocument.oleObject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embeddings/Microsoft_Equation13.bin" ContentType="application/vnd.openxmlformats-officedocument.oleObject"/>
  <Override PartName="/ppt/slideLayouts/slideLayout40.xml" ContentType="application/vnd.openxmlformats-officedocument.presentationml.slideLayout+xml"/>
  <Override PartName="/ppt/embeddings/Microsoft_Equation23.bin" ContentType="application/vnd.openxmlformats-officedocument.oleObject"/>
  <Override PartName="/ppt/slides/slide5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embeddings/Microsoft_Equation19.bin" ContentType="application/vnd.openxmlformats-officedocument.oleObject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embeddings/Microsoft_Equation1.bin" ContentType="application/vnd.openxmlformats-officedocument.oleObject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Default Extension="wmf" ContentType="image/x-wmf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embeddings/Microsoft_Equation7.bin" ContentType="application/vnd.openxmlformats-officedocument.oleObject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embeddings/Microsoft_Equation14.bin" ContentType="application/vnd.openxmlformats-officedocument.oleObject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Default Extension="pdf" ContentType="application/pdf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Microsoft_Equation8.bin" ContentType="application/vnd.openxmlformats-officedocument.oleObject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embeddings/Microsoft_Equation15.bin" ContentType="application/vnd.openxmlformats-officedocument.oleObject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Default Extension="fntdata" ContentType="application/x-fontdata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removePersonalInfoOnSave="1" embedTrueTypeFonts="1" saveSubsetFonts="1">
  <p:sldMasterIdLst>
    <p:sldMasterId id="2147483660" r:id="rId1"/>
    <p:sldMasterId id="2147483672" r:id="rId2"/>
    <p:sldMasterId id="2147483698" r:id="rId3"/>
    <p:sldMasterId id="2147483710" r:id="rId4"/>
    <p:sldMasterId id="2147483749" r:id="rId5"/>
    <p:sldMasterId id="2147483773" r:id="rId6"/>
    <p:sldMasterId id="2147483785" r:id="rId7"/>
    <p:sldMasterId id="2147483797" r:id="rId8"/>
    <p:sldMasterId id="2147483809" r:id="rId9"/>
  </p:sldMasterIdLst>
  <p:notesMasterIdLst>
    <p:notesMasterId r:id="rId72"/>
  </p:notesMasterIdLst>
  <p:handoutMasterIdLst>
    <p:handoutMasterId r:id="rId73"/>
  </p:handoutMasterIdLst>
  <p:sldIdLst>
    <p:sldId id="256" r:id="rId10"/>
    <p:sldId id="400" r:id="rId11"/>
    <p:sldId id="462" r:id="rId12"/>
    <p:sldId id="397" r:id="rId13"/>
    <p:sldId id="481" r:id="rId14"/>
    <p:sldId id="463" r:id="rId15"/>
    <p:sldId id="479" r:id="rId16"/>
    <p:sldId id="480" r:id="rId17"/>
    <p:sldId id="377" r:id="rId18"/>
    <p:sldId id="447" r:id="rId19"/>
    <p:sldId id="449" r:id="rId20"/>
    <p:sldId id="394" r:id="rId21"/>
    <p:sldId id="404" r:id="rId22"/>
    <p:sldId id="405" r:id="rId23"/>
    <p:sldId id="465" r:id="rId24"/>
    <p:sldId id="464" r:id="rId25"/>
    <p:sldId id="466" r:id="rId26"/>
    <p:sldId id="467" r:id="rId27"/>
    <p:sldId id="378" r:id="rId28"/>
    <p:sldId id="461" r:id="rId29"/>
    <p:sldId id="396" r:id="rId30"/>
    <p:sldId id="448" r:id="rId31"/>
    <p:sldId id="443" r:id="rId32"/>
    <p:sldId id="273" r:id="rId33"/>
    <p:sldId id="369" r:id="rId34"/>
    <p:sldId id="445" r:id="rId35"/>
    <p:sldId id="379" r:id="rId36"/>
    <p:sldId id="406" r:id="rId37"/>
    <p:sldId id="407" r:id="rId38"/>
    <p:sldId id="408" r:id="rId39"/>
    <p:sldId id="409" r:id="rId40"/>
    <p:sldId id="410" r:id="rId41"/>
    <p:sldId id="412" r:id="rId42"/>
    <p:sldId id="411" r:id="rId43"/>
    <p:sldId id="257" r:id="rId44"/>
    <p:sldId id="415" r:id="rId45"/>
    <p:sldId id="416" r:id="rId46"/>
    <p:sldId id="421" r:id="rId47"/>
    <p:sldId id="422" r:id="rId48"/>
    <p:sldId id="424" r:id="rId49"/>
    <p:sldId id="425" r:id="rId50"/>
    <p:sldId id="386" r:id="rId51"/>
    <p:sldId id="468" r:id="rId52"/>
    <p:sldId id="469" r:id="rId53"/>
    <p:sldId id="470" r:id="rId54"/>
    <p:sldId id="474" r:id="rId55"/>
    <p:sldId id="472" r:id="rId56"/>
    <p:sldId id="476" r:id="rId57"/>
    <p:sldId id="471" r:id="rId58"/>
    <p:sldId id="475" r:id="rId59"/>
    <p:sldId id="387" r:id="rId60"/>
    <p:sldId id="450" r:id="rId61"/>
    <p:sldId id="426" r:id="rId62"/>
    <p:sldId id="441" r:id="rId63"/>
    <p:sldId id="429" r:id="rId64"/>
    <p:sldId id="428" r:id="rId65"/>
    <p:sldId id="454" r:id="rId66"/>
    <p:sldId id="477" r:id="rId67"/>
    <p:sldId id="478" r:id="rId68"/>
    <p:sldId id="446" r:id="rId69"/>
    <p:sldId id="356" r:id="rId70"/>
    <p:sldId id="455" r:id="rId71"/>
  </p:sldIdLst>
  <p:sldSz cx="9144000" cy="6858000" type="screen4x3"/>
  <p:notesSz cx="6858000" cy="9144000"/>
  <p:embeddedFontLst>
    <p:embeddedFont>
      <p:font typeface="Calibri"/>
      <p:regular r:id="rId74"/>
      <p:bold r:id="rId75"/>
      <p:italic r:id="rId76"/>
      <p:boldItalic r:id="rId77"/>
    </p:embeddedFont>
    <p:embeddedFont>
      <p:font typeface="Wingdings 2" charset="2"/>
      <p:regular r:id="rId78"/>
    </p:embeddedFont>
    <p:embeddedFont>
      <p:font typeface="ＭＳ Ｐゴシック"/>
      <p:regular r:id="rId79"/>
    </p:embeddedFont>
    <p:embeddedFont>
      <p:font typeface="Tahoma"/>
      <p:regular r:id="rId80"/>
      <p:bold r:id="rId81"/>
    </p:embeddedFont>
    <p:embeddedFont>
      <p:font typeface="Arial Unicode MS"/>
      <p:regular r:id="rId82"/>
    </p:embeddedFont>
    <p:embeddedFont>
      <p:font typeface="Constantia"/>
      <p:regular r:id="rId83"/>
      <p:bold r:id="rId84"/>
      <p:italic r:id="rId85"/>
      <p:boldItalic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66FF"/>
    <a:srgbClr val="1C8900"/>
    <a:srgbClr val="FFFF99"/>
    <a:srgbClr val="00F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885" autoAdjust="0"/>
    <p:restoredTop sz="93262" autoAdjust="0"/>
  </p:normalViewPr>
  <p:slideViewPr>
    <p:cSldViewPr>
      <p:cViewPr>
        <p:scale>
          <a:sx n="100" d="100"/>
          <a:sy n="100" d="100"/>
        </p:scale>
        <p:origin x="-776" y="-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notesMaster" Target="notesMasters/notesMaster1.xml"/><Relationship Id="rId73" Type="http://schemas.openxmlformats.org/officeDocument/2006/relationships/handoutMaster" Target="handoutMasters/handoutMaster1.xml"/><Relationship Id="rId74" Type="http://schemas.openxmlformats.org/officeDocument/2006/relationships/font" Target="fonts/font1.fntdata"/><Relationship Id="rId75" Type="http://schemas.openxmlformats.org/officeDocument/2006/relationships/font" Target="fonts/font2.fntdata"/><Relationship Id="rId76" Type="http://schemas.openxmlformats.org/officeDocument/2006/relationships/font" Target="fonts/font3.fntdata"/><Relationship Id="rId77" Type="http://schemas.openxmlformats.org/officeDocument/2006/relationships/font" Target="fonts/font4.fntdata"/><Relationship Id="rId78" Type="http://schemas.openxmlformats.org/officeDocument/2006/relationships/font" Target="fonts/font5.fntdata"/><Relationship Id="rId79" Type="http://schemas.openxmlformats.org/officeDocument/2006/relationships/font" Target="fonts/font6.fntdata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font" Target="fonts/font7.fntdata"/><Relationship Id="rId81" Type="http://schemas.openxmlformats.org/officeDocument/2006/relationships/font" Target="fonts/font8.fntdata"/><Relationship Id="rId82" Type="http://schemas.openxmlformats.org/officeDocument/2006/relationships/font" Target="fonts/font9.fntdata"/><Relationship Id="rId83" Type="http://schemas.openxmlformats.org/officeDocument/2006/relationships/font" Target="fonts/font10.fntdata"/><Relationship Id="rId84" Type="http://schemas.openxmlformats.org/officeDocument/2006/relationships/font" Target="fonts/font11.fntdata"/><Relationship Id="rId85" Type="http://schemas.openxmlformats.org/officeDocument/2006/relationships/font" Target="fonts/font12.fntdata"/><Relationship Id="rId86" Type="http://schemas.openxmlformats.org/officeDocument/2006/relationships/font" Target="fonts/font13.fntdata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5" Type="http://schemas.openxmlformats.org/officeDocument/2006/relationships/image" Target="../media/image37.wmf"/><Relationship Id="rId6" Type="http://schemas.openxmlformats.org/officeDocument/2006/relationships/image" Target="../media/image38.wmf"/><Relationship Id="rId7" Type="http://schemas.openxmlformats.org/officeDocument/2006/relationships/image" Target="../media/image39.wmf"/><Relationship Id="rId8" Type="http://schemas.openxmlformats.org/officeDocument/2006/relationships/image" Target="../media/image40.wmf"/><Relationship Id="rId1" Type="http://schemas.openxmlformats.org/officeDocument/2006/relationships/image" Target="../media/image34.wmf"/><Relationship Id="rId2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86AF-FF75-D944-B36C-2660E7EC7D58}" type="datetimeFigureOut">
              <a:rPr lang="en-US" smtClean="0"/>
              <a:pPr/>
              <a:t>6/14/16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DA934-0F3D-1843-BABB-A4F0F848F2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743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4D43B-2F37-447B-BF15-40024D2D2CA2}" type="datetimeFigureOut">
              <a:rPr lang="en-US" smtClean="0"/>
              <a:pPr/>
              <a:t>6/14/16</a:t>
            </a:fld>
            <a:endParaRPr lang="en-US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6F0FE-B3BA-4CB2-978D-32EBF333A5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7338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Aggiorna</a:t>
            </a:r>
            <a:r>
              <a:rPr lang="en-US" dirty="0" smtClean="0"/>
              <a:t> con FCC </a:t>
            </a:r>
            <a:r>
              <a:rPr lang="en-US" dirty="0" err="1" smtClean="0"/>
              <a:t>e</a:t>
            </a:r>
            <a:r>
              <a:rPr lang="en-US" dirty="0" smtClean="0"/>
              <a:t> CEPC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CAA4D-BB4A-2D41-8C3E-D0CC66F26CE3}" type="slidenum">
              <a:rPr lang="en-US"/>
              <a:pPr/>
              <a:t>40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Katsunobu</a:t>
            </a:r>
            <a:r>
              <a:rPr lang="de-AT" baseline="0" dirty="0" smtClean="0"/>
              <a:t> on converged optics, final focus and ring optics</a:t>
            </a:r>
          </a:p>
          <a:p>
            <a:r>
              <a:rPr lang="de-AT" baseline="0" dirty="0" smtClean="0"/>
              <a:t>Sufficient dynamic aperture and momentum </a:t>
            </a:r>
          </a:p>
          <a:p>
            <a:r>
              <a:rPr lang="de-AT" baseline="0" dirty="0" smtClean="0"/>
              <a:t>Injection details missing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14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on MDI optimisation,</a:t>
            </a:r>
            <a:r>
              <a:rPr lang="de-AT" baseline="0" dirty="0" smtClean="0"/>
              <a:t> L*, solenoid compensation, lumi monitoring, etc.</a:t>
            </a:r>
          </a:p>
          <a:p>
            <a:r>
              <a:rPr lang="de-AT" baseline="0" dirty="0" smtClean="0"/>
              <a:t>Slide from Mike Sullivan talk, synchrotron radiation IR, masking? </a:t>
            </a:r>
          </a:p>
          <a:p>
            <a:r>
              <a:rPr lang="de-AT" baseline="0" dirty="0" smtClean="0"/>
              <a:t>Possibly one slide on magnet design of Attilio?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191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7E9738-41FE-0548-8155-486AF2CE53AB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Definizione</a:t>
            </a:r>
            <a:r>
              <a:rPr lang="en-US" dirty="0" smtClean="0"/>
              <a:t> cross section?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Aggiungi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energie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498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Ci</a:t>
            </a:r>
            <a:r>
              <a:rPr lang="en-US" dirty="0" smtClean="0"/>
              <a:t> </a:t>
            </a:r>
            <a:r>
              <a:rPr lang="en-US" dirty="0" err="1" smtClean="0"/>
              <a:t>vorrebbe</a:t>
            </a:r>
            <a:r>
              <a:rPr lang="en-US" dirty="0" smtClean="0"/>
              <a:t> un plot del campo </a:t>
            </a:r>
            <a:r>
              <a:rPr lang="en-US" dirty="0" err="1" smtClean="0"/>
              <a:t>elettrico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91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91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91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91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91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3F72C4BF-FF06-4778-A9FF-6A6317473918}" type="slidenum">
              <a:rPr lang="en-US" sz="1200" smtClean="0"/>
              <a:pPr eaLnBrk="1" hangingPunct="1">
                <a:defRPr/>
              </a:pPr>
              <a:t>26</a:t>
            </a:fld>
            <a:endParaRPr 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Aggiungo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, </a:t>
            </a:r>
            <a:r>
              <a:rPr lang="en-US" dirty="0" err="1" smtClean="0"/>
              <a:t>tipo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generation,</a:t>
            </a:r>
            <a:r>
              <a:rPr lang="en-US" baseline="0" dirty="0" smtClean="0"/>
              <a:t> </a:t>
            </a:r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and 3</a:t>
            </a:r>
            <a:r>
              <a:rPr lang="en-US" baseline="30000" dirty="0" smtClean="0"/>
              <a:t>rd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F0FE-B3BA-4CB2-978D-32EBF333A59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54900-6F89-8B49-8C82-737E4D252D10}" type="slidenum">
              <a:rPr lang="en-US"/>
              <a:pPr/>
              <a:t>39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0E078-F697-4567-A843-F258037243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91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B61BA-4CD2-475F-A512-07D74A9ED1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2288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F65F-08E5-4804-93BA-B40B6CCE1B2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000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17442-A880-4B7D-899D-25FE4097C06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553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AD4B9-0771-471E-98F3-B1DFE34C153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7927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E78DB-17BE-4980-9901-7470D7FD5D2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7767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F064-FE4A-49C3-8558-3A885A6C5FC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260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52ACA-8A3A-456F-854D-5DB6B1BFC7C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689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7432" y="6356350"/>
            <a:ext cx="3352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A4CB9-524E-424B-A8DF-899A09A96F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124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0AFB5-0B78-4D00-ABFC-F8D30F2DC61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7015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B14BB-DFD5-46DA-8870-E4601E7E5B6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3450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934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A66264C-B7A3-4CC3-9014-2FF91BFA04A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283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934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F649D0-C369-4AAA-AFB4-C391869D0F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998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FC7BA6-DAA3-3544-85D1-8013DB6A7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411631C-22BE-0943-BE58-525030D266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C52D04-C7D2-FB44-B359-627D500769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08091A-E4E5-684D-93C7-CA82527518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263DA3C-9757-514F-BA3F-684458F661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ABF6D0-EBCD-9747-ADA0-502E990518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1D97338-1FE5-AC4A-8AEF-7D1FC9E31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A99681-F81F-194D-AE47-0A9389E8F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61E2EF-C283-A844-8BC8-82308D4BBD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2C87BE-9C7A-B942-BF33-0A9DE03CFE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8098B9-5D23-F148-BCFB-9E53A01AB4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22D73A-1295-1F4D-863A-DB211DA08D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C05C3D-611A-DC4F-97E2-6E0C191A4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0561F5-4CC5-F440-8B99-817094560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8EC6914-FDF7-4A45-8C00-CF9A9373F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27006EE-DAD5-C743-A812-6195D0B897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8E3DD2-BC3D-1743-8C8B-BE5F928D0E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22AA4FF-8A89-014C-83EE-D627B45447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F95147-A5E6-D54D-B0F0-FA19B0DE1C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C6315F2-B247-E84B-966A-256F15214A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42799D4-7CD8-7740-81A3-28023EF4E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BCF0F4-7883-154A-BD43-1A44B93EA5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E730D6E-FC2F-2046-95C2-5B8FAA8611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D42B663-11B9-2E4B-AB83-872B1A4C9B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08937289-8E7D-504A-8CA3-711408F72C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2FCFDA52-FA57-354C-B4F5-3EA9F83685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E32EB84-0915-8744-A46C-92723DDD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5C4A7544-1DA4-664B-8F9D-2E6AFC54E3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8CCF4EA-23C1-CF4B-805E-30CC715B2A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A9A6F190-2255-5841-81F0-0B9E0AC60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CF88993D-5EB3-B941-B645-5CB3772E72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CBCB593E-A6DA-6E49-99C8-6F7CC6587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5729105D-B310-D041-8E66-1D123DD635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E3B1B386-712D-9441-A63B-01242BCAE5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76200"/>
            <a:ext cx="207645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07695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9144000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M. Boscolo, Tor Vergata, 24 Giugno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1B100EA-175F-D941-8E58-931A01A257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0248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80941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8921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5991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1934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81301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3070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7862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2007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723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843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9378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339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8703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0668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17212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74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3773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1022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278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95349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1403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7432" y="6356350"/>
            <a:ext cx="3352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7977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6063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15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theme" Target="../theme/theme9.xml"/><Relationship Id="rId9" Type="http://schemas.openxmlformats.org/officeDocument/2006/relationships/image" Target="../media/image4.emf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437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dirty="0" smtClean="0"/>
              <a:t>Fare clic per modificare lo stile del titolo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686800" cy="495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EB9F76-9530-4300-8742-75C38656C82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rial"/>
          <a:ea typeface="+mn-ea"/>
          <a:cs typeface="Arial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gradFill rotWithShape="0">
          <a:gsLst>
            <a:gs pos="0">
              <a:srgbClr val="0033CC">
                <a:gamma/>
                <a:shade val="41176"/>
                <a:invGamma/>
              </a:srgbClr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055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76FC3A-6AB5-433B-8E51-6F098F61CA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383338"/>
            <a:ext cx="511175" cy="4746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57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208D0AD-62F9-BE40-8908-AA81CEF6D7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6F85FFA2-20A2-6344-9A91-480AD5E02D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229600" cy="8382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CE06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752DB5C-5418-864C-A3BE-753BC4FEA07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pitchFamily="-65" charset="2"/>
        <a:buChar char="§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110000"/>
        <a:buFont typeface="Wingdings" pitchFamily="-65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10000"/>
        <a:buFont typeface="Wingdings" pitchFamily="-65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pitchFamily="-65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pitchFamily="-65" charset="2"/>
        <a:buChar char="§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110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/>
              <a:pPr/>
              <a:t>6/14/16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160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3F357-32DC-4774-A8EE-0D6EFD77D35B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C649B-B48B-4E51-918D-18E0E4DF53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055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EB9F76-9530-4300-8742-75C38656C82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2</a:t>
            </a:r>
            <a:r>
              <a:rPr lang="en-GB" sz="1000" b="0" baseline="30000" dirty="0" smtClean="0">
                <a:solidFill>
                  <a:schemeClr val="bg1"/>
                </a:solidFill>
              </a:rPr>
              <a:t>nd</a:t>
            </a:r>
            <a:r>
              <a:rPr lang="en-GB" sz="1000" b="0" baseline="0" dirty="0" smtClean="0">
                <a:solidFill>
                  <a:schemeClr val="bg1"/>
                </a:solidFill>
              </a:rPr>
              <a:t> FCC Week, Rome, April 2016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</p:sldLayoutIdLst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6" Type="http://schemas.openxmlformats.org/officeDocument/2006/relationships/oleObject" Target="../embeddings/Microsoft_Equation12.bin"/><Relationship Id="rId7" Type="http://schemas.openxmlformats.org/officeDocument/2006/relationships/oleObject" Target="../embeddings/Microsoft_Equation13.bin"/><Relationship Id="rId8" Type="http://schemas.openxmlformats.org/officeDocument/2006/relationships/oleObject" Target="../embeddings/Microsoft_Equation14.bin"/><Relationship Id="rId9" Type="http://schemas.openxmlformats.org/officeDocument/2006/relationships/oleObject" Target="../embeddings/Microsoft_Equation15.bin"/><Relationship Id="rId10" Type="http://schemas.openxmlformats.org/officeDocument/2006/relationships/oleObject" Target="../embeddings/Microsoft_Equation16.bin"/><Relationship Id="rId11" Type="http://schemas.openxmlformats.org/officeDocument/2006/relationships/oleObject" Target="../embeddings/Microsoft_Equation1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8.bin"/><Relationship Id="rId4" Type="http://schemas.openxmlformats.org/officeDocument/2006/relationships/oleObject" Target="../embeddings/Microsoft_Equation19.bin"/><Relationship Id="rId5" Type="http://schemas.openxmlformats.org/officeDocument/2006/relationships/oleObject" Target="../embeddings/Microsoft_Equation20.bin"/><Relationship Id="rId6" Type="http://schemas.openxmlformats.org/officeDocument/2006/relationships/oleObject" Target="../embeddings/Microsoft_Equation21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hyperlink" Target="http://arxiv.org/abs/1009.6178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2.bin"/><Relationship Id="rId4" Type="http://schemas.openxmlformats.org/officeDocument/2006/relationships/oleObject" Target="../embeddings/Microsoft_Equation23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4" Type="http://schemas.openxmlformats.org/officeDocument/2006/relationships/image" Target="../media/image60.w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wmf"/><Relationship Id="rId3" Type="http://schemas.openxmlformats.org/officeDocument/2006/relationships/image" Target="../media/image65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wmf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df"/><Relationship Id="rId3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it/url?sa=t&amp;rct=j&amp;q=&amp;esrc=s&amp;source=web&amp;cd=1&amp;ved=0CDkQFjAA&amp;url=http://arxiv.org/pdf/1203.6563&amp;ei=ISe3UNeyL-yP4gT17ICYCA&amp;usg=AFQjCNF-3pSq-krk0LtWOx8opBWtGS__uA" TargetMode="External"/><Relationship Id="rId3" Type="http://schemas.openxmlformats.org/officeDocument/2006/relationships/hyperlink" Target="http://www.google.it/url?sa=t&amp;rct=j&amp;q=&amp;esrc=s&amp;source=web&amp;cd=1&amp;ved=0CDYQFjAA&amp;url=http://cdsweb.cern.ch/record/382453/files/ps-99-014.pdf&amp;ei=iCq3UM2ANsrh4QTxxYGoCA&amp;usg=AFQjCNHh5N5LyVgt6inGt4GMCQ85f3bzOw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Relationship Id="rId3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d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d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d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3.lnf.infn.it/ada-anello-di-accumulazione/" TargetMode="External"/><Relationship Id="rId4" Type="http://schemas.openxmlformats.org/officeDocument/2006/relationships/hyperlink" Target="http://www-bd.fnal.gov/icfabd/Newsletter48.pdf" TargetMode="External"/><Relationship Id="rId5" Type="http://schemas.openxmlformats.org/officeDocument/2006/relationships/hyperlink" Target="https://indico.cern.ch/event/438866/overview" TargetMode="External"/><Relationship Id="rId6" Type="http://schemas.openxmlformats.org/officeDocument/2006/relationships/hyperlink" Target="http://www.jacow.org/index.php?n=Main.Proceedings&amp;sel=IPA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df"/><Relationship Id="rId5" Type="http://schemas.openxmlformats.org/officeDocument/2006/relationships/image" Target="../media/image15.png"/><Relationship Id="rId6" Type="http://schemas.openxmlformats.org/officeDocument/2006/relationships/image" Target="../media/image16.pdf"/><Relationship Id="rId7" Type="http://schemas.openxmlformats.org/officeDocument/2006/relationships/image" Target="../media/image17.png"/><Relationship Id="rId8" Type="http://schemas.openxmlformats.org/officeDocument/2006/relationships/hyperlink" Target="https://www.linearcollider.org/ILC/Publications/Technical-Design-Report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82880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US" sz="4400" i="1" dirty="0" smtClean="0"/>
              <a:t>Circular Lepton Colliders</a:t>
            </a:r>
            <a:br>
              <a:rPr lang="en-US" sz="4400" i="1" dirty="0" smtClean="0"/>
            </a:br>
            <a:endParaRPr lang="en-US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71600" y="3733800"/>
            <a:ext cx="7486600" cy="1524000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>
                <a:latin typeface="Arial"/>
                <a:cs typeface="Arial"/>
              </a:rPr>
              <a:t>S. Guiducci, INFN-LNF</a:t>
            </a:r>
          </a:p>
          <a:p>
            <a:r>
              <a:rPr lang="en-US" b="1" dirty="0" smtClean="0"/>
              <a:t>PhD course on accelerators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LNF, Frascati, </a:t>
            </a:r>
            <a:r>
              <a:rPr lang="en-US" dirty="0" smtClean="0"/>
              <a:t>14 June 2016</a:t>
            </a:r>
            <a:endParaRPr lang="en-US" b="1" dirty="0" smtClean="0"/>
          </a:p>
          <a:p>
            <a:r>
              <a:rPr lang="en-US" b="1" dirty="0" smtClean="0"/>
              <a:t>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72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For head-on collisions, bunched beams of opposite charge, Gaussian charge distributions, L can be written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pPr marL="901700" indent="-177800">
              <a:buNone/>
            </a:pPr>
            <a:endParaRPr lang="en-US" b="1" dirty="0" smtClean="0"/>
          </a:p>
          <a:p>
            <a:pPr marL="901700" indent="-177800">
              <a:buNone/>
            </a:pPr>
            <a:r>
              <a:rPr lang="en-US" b="1" dirty="0" err="1" smtClean="0"/>
              <a:t>f</a:t>
            </a:r>
            <a:r>
              <a:rPr lang="en-US" b="1" baseline="-25000" dirty="0" err="1" smtClean="0"/>
              <a:t>coll</a:t>
            </a:r>
            <a:r>
              <a:rPr lang="en-US" b="1" dirty="0" smtClean="0"/>
              <a:t> = n</a:t>
            </a:r>
            <a:r>
              <a:rPr lang="en-US" b="1" baseline="-25000" dirty="0" smtClean="0"/>
              <a:t>b</a:t>
            </a:r>
            <a:r>
              <a:rPr lang="en-US" b="1" dirty="0" smtClean="0"/>
              <a:t>f</a:t>
            </a:r>
            <a:r>
              <a:rPr lang="en-US" b="1" baseline="-25000" dirty="0" smtClean="0"/>
              <a:t>0</a:t>
            </a:r>
            <a:r>
              <a:rPr lang="en-US" b="1" dirty="0" smtClean="0"/>
              <a:t> = </a:t>
            </a:r>
            <a:r>
              <a:rPr lang="en-US" dirty="0" smtClean="0"/>
              <a:t>collision frequency</a:t>
            </a:r>
          </a:p>
          <a:p>
            <a:pPr marL="901700" indent="-177800">
              <a:buNone/>
            </a:pPr>
            <a:r>
              <a:rPr lang="en-US" sz="2000" dirty="0" smtClean="0"/>
              <a:t>			  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= number of bunches, f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=revolution frequency</a:t>
            </a:r>
          </a:p>
          <a:p>
            <a:pPr marL="901700" indent="-177800">
              <a:buNone/>
            </a:pPr>
            <a:r>
              <a:rPr lang="en-US" b="1" dirty="0" smtClean="0"/>
              <a:t>N</a:t>
            </a:r>
            <a:r>
              <a:rPr lang="en-US" b="1" baseline="30000" dirty="0" smtClean="0"/>
              <a:t>+</a:t>
            </a:r>
            <a:r>
              <a:rPr lang="en-US" dirty="0" smtClean="0"/>
              <a:t>,</a:t>
            </a:r>
            <a:r>
              <a:rPr lang="en-US" b="1" dirty="0" smtClean="0"/>
              <a:t> N</a:t>
            </a:r>
            <a:r>
              <a:rPr lang="en-US" b="1" baseline="30000" dirty="0" smtClean="0"/>
              <a:t>-</a:t>
            </a:r>
            <a:r>
              <a:rPr lang="en-US" b="1" dirty="0" smtClean="0"/>
              <a:t> </a:t>
            </a:r>
            <a:r>
              <a:rPr lang="en-US" dirty="0" smtClean="0"/>
              <a:t>number of particles/bunch </a:t>
            </a:r>
            <a:endParaRPr lang="en-US" b="1" dirty="0" smtClean="0"/>
          </a:p>
          <a:p>
            <a:pPr marL="901700" indent="-177800">
              <a:buNone/>
            </a:pP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x</a:t>
            </a:r>
            <a:r>
              <a:rPr lang="en-US" dirty="0" smtClean="0"/>
              <a:t>,</a:t>
            </a:r>
            <a:r>
              <a:rPr lang="en-US" b="1" baseline="-25000" dirty="0" smtClean="0"/>
              <a:t> </a:t>
            </a: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y</a:t>
            </a:r>
            <a:r>
              <a:rPr lang="en-US" b="1" dirty="0" smtClean="0"/>
              <a:t> </a:t>
            </a:r>
            <a:r>
              <a:rPr lang="en-US" dirty="0" smtClean="0"/>
              <a:t>transverse beam sizes at Interaction Point (IP)</a:t>
            </a:r>
          </a:p>
          <a:p>
            <a:pPr marL="901700" indent="-177800">
              <a:buNone/>
            </a:pPr>
            <a:r>
              <a:rPr lang="en-US" dirty="0" smtClean="0"/>
              <a:t>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x</a:t>
            </a:r>
            <a:r>
              <a:rPr lang="en-US" b="1" baseline="-25000" dirty="0" smtClean="0"/>
              <a:t> </a:t>
            </a: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y</a:t>
            </a:r>
            <a:r>
              <a:rPr lang="en-US" b="1" baseline="-25000" dirty="0" smtClean="0"/>
              <a:t>    </a:t>
            </a:r>
            <a:r>
              <a:rPr lang="en-US" dirty="0" smtClean="0"/>
              <a:t>area of colliding beams</a:t>
            </a:r>
          </a:p>
          <a:p>
            <a:pPr marL="444500" indent="-177800">
              <a:buNone/>
            </a:pPr>
            <a:endParaRPr lang="en-US" dirty="0" smtClean="0"/>
          </a:p>
          <a:p>
            <a:r>
              <a:rPr lang="en-US" sz="3100" dirty="0" smtClean="0"/>
              <a:t>To get high luminosity:</a:t>
            </a:r>
          </a:p>
          <a:p>
            <a:pPr lvl="1"/>
            <a:r>
              <a:rPr lang="en-US" sz="2900" dirty="0" smtClean="0"/>
              <a:t>Increase the collision frequency </a:t>
            </a:r>
          </a:p>
          <a:p>
            <a:pPr lvl="1"/>
            <a:r>
              <a:rPr lang="en-US" sz="2900" dirty="0" smtClean="0"/>
              <a:t>Increase the bunch density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743712"/>
          </a:xfrm>
        </p:spPr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7"/>
          <p:cNvGrpSpPr/>
          <p:nvPr/>
        </p:nvGrpSpPr>
        <p:grpSpPr>
          <a:xfrm>
            <a:off x="3124200" y="1981200"/>
            <a:ext cx="2438400" cy="1219200"/>
            <a:chOff x="3200400" y="2286000"/>
            <a:chExt cx="2438400" cy="1219200"/>
          </a:xfrm>
        </p:grpSpPr>
        <p:sp>
          <p:nvSpPr>
            <p:cNvPr id="7" name="Rectangle 6"/>
            <p:cNvSpPr/>
            <p:nvPr/>
          </p:nvSpPr>
          <p:spPr>
            <a:xfrm>
              <a:off x="3200400" y="2286000"/>
              <a:ext cx="2438400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276601" y="2357999"/>
            <a:ext cx="2295003" cy="1071001"/>
          </p:xfrm>
          <a:graphic>
            <a:graphicData uri="http://schemas.openxmlformats.org/presentationml/2006/ole">
              <p:oleObj spid="_x0000_s241681" name="Equation" r:id="rId3" imgW="952500" imgH="444500" progId="Equation.3">
                <p:embed/>
              </p:oleObj>
            </a:graphicData>
          </a:graphic>
        </p:graphicFrame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34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For head-on collisions, bunched beams of opposite charge, Gaussian charge distributions, L can be written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pPr marL="901700" indent="-177800">
              <a:buNone/>
            </a:pPr>
            <a:endParaRPr lang="en-US" b="1" dirty="0" smtClean="0"/>
          </a:p>
          <a:p>
            <a:pPr marL="901700" indent="-177800">
              <a:buNone/>
            </a:pPr>
            <a:r>
              <a:rPr lang="en-US" b="1" dirty="0" err="1" smtClean="0"/>
              <a:t>f</a:t>
            </a:r>
            <a:r>
              <a:rPr lang="en-US" b="1" baseline="-25000" dirty="0" err="1" smtClean="0"/>
              <a:t>coll</a:t>
            </a:r>
            <a:r>
              <a:rPr lang="en-US" b="1" dirty="0" smtClean="0"/>
              <a:t> = n</a:t>
            </a:r>
            <a:r>
              <a:rPr lang="en-US" b="1" baseline="-25000" dirty="0" smtClean="0"/>
              <a:t>b</a:t>
            </a:r>
            <a:r>
              <a:rPr lang="en-US" b="1" dirty="0" smtClean="0"/>
              <a:t>f</a:t>
            </a:r>
            <a:r>
              <a:rPr lang="en-US" b="1" baseline="-25000" dirty="0" smtClean="0"/>
              <a:t>0</a:t>
            </a:r>
            <a:r>
              <a:rPr lang="en-US" b="1" dirty="0" smtClean="0"/>
              <a:t> = </a:t>
            </a:r>
            <a:r>
              <a:rPr lang="en-US" dirty="0" smtClean="0"/>
              <a:t>collision frequency</a:t>
            </a:r>
          </a:p>
          <a:p>
            <a:pPr marL="901700" indent="-177800">
              <a:buNone/>
            </a:pPr>
            <a:r>
              <a:rPr lang="en-US" sz="2000" dirty="0" smtClean="0"/>
              <a:t>			  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= number of bunches, f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=revolution frequency</a:t>
            </a:r>
          </a:p>
          <a:p>
            <a:pPr marL="901700" indent="-177800">
              <a:buNone/>
            </a:pPr>
            <a:r>
              <a:rPr lang="en-US" b="1" dirty="0" smtClean="0"/>
              <a:t>N</a:t>
            </a:r>
            <a:r>
              <a:rPr lang="en-US" b="1" baseline="30000" dirty="0" smtClean="0"/>
              <a:t>+</a:t>
            </a:r>
            <a:r>
              <a:rPr lang="en-US" dirty="0" smtClean="0"/>
              <a:t>,</a:t>
            </a:r>
            <a:r>
              <a:rPr lang="en-US" b="1" dirty="0" smtClean="0"/>
              <a:t> N</a:t>
            </a:r>
            <a:r>
              <a:rPr lang="en-US" b="1" baseline="30000" dirty="0" smtClean="0"/>
              <a:t>-</a:t>
            </a:r>
            <a:r>
              <a:rPr lang="en-US" b="1" dirty="0" smtClean="0"/>
              <a:t> </a:t>
            </a:r>
            <a:r>
              <a:rPr lang="en-US" dirty="0"/>
              <a:t>number of particles/bunch </a:t>
            </a:r>
            <a:endParaRPr lang="en-US" b="1" dirty="0" smtClean="0"/>
          </a:p>
          <a:p>
            <a:pPr marL="901700" indent="-177800">
              <a:buNone/>
            </a:pP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x</a:t>
            </a:r>
            <a:r>
              <a:rPr lang="en-US" dirty="0" smtClean="0"/>
              <a:t>,</a:t>
            </a:r>
            <a:r>
              <a:rPr lang="en-US" b="1" baseline="-25000" dirty="0" smtClean="0"/>
              <a:t> </a:t>
            </a: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y</a:t>
            </a:r>
            <a:r>
              <a:rPr lang="en-US" b="1" dirty="0" smtClean="0"/>
              <a:t> </a:t>
            </a:r>
            <a:r>
              <a:rPr lang="en-US" dirty="0" smtClean="0"/>
              <a:t>transverse beam sizes at Interaction Point (IP)</a:t>
            </a:r>
          </a:p>
          <a:p>
            <a:pPr marL="901700" indent="-177800">
              <a:buNone/>
            </a:pPr>
            <a:r>
              <a:rPr lang="en-US" dirty="0" smtClean="0"/>
              <a:t>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x</a:t>
            </a:r>
            <a:r>
              <a:rPr lang="en-US" b="1" baseline="-25000" dirty="0" smtClean="0"/>
              <a:t> </a:t>
            </a: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dirty="0" smtClean="0"/>
              <a:t>*</a:t>
            </a:r>
            <a:r>
              <a:rPr lang="en-US" b="1" baseline="-25000" dirty="0" err="1" smtClean="0"/>
              <a:t>y</a:t>
            </a:r>
            <a:r>
              <a:rPr lang="en-US" b="1" baseline="-25000" dirty="0" smtClean="0"/>
              <a:t>    </a:t>
            </a:r>
            <a:r>
              <a:rPr lang="en-US" dirty="0" smtClean="0"/>
              <a:t>area of colliding beams</a:t>
            </a:r>
          </a:p>
          <a:p>
            <a:pPr marL="444500" indent="-177800">
              <a:buNone/>
            </a:pPr>
            <a:endParaRPr lang="en-US" dirty="0" smtClean="0"/>
          </a:p>
          <a:p>
            <a:r>
              <a:rPr lang="en-US" sz="3100" dirty="0" smtClean="0"/>
              <a:t>To get high luminosity:</a:t>
            </a:r>
          </a:p>
          <a:p>
            <a:pPr lvl="1"/>
            <a:r>
              <a:rPr lang="en-US" sz="2900" dirty="0" smtClean="0"/>
              <a:t>Increase the collision frequency </a:t>
            </a:r>
          </a:p>
          <a:p>
            <a:pPr lvl="1"/>
            <a:r>
              <a:rPr lang="en-US" sz="2900" dirty="0" smtClean="0"/>
              <a:t>Increase the bunch density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 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a typeface="Wingdings"/>
                <a:cs typeface="Wingdings"/>
              </a:rPr>
              <a:t>but</a:t>
            </a:r>
            <a:endParaRPr lang="en-US" sz="29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743712"/>
          </a:xfrm>
        </p:spPr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7"/>
          <p:cNvGrpSpPr/>
          <p:nvPr/>
        </p:nvGrpSpPr>
        <p:grpSpPr>
          <a:xfrm>
            <a:off x="3124200" y="1981200"/>
            <a:ext cx="2438400" cy="1219200"/>
            <a:chOff x="3200400" y="2286000"/>
            <a:chExt cx="2438400" cy="1219200"/>
          </a:xfrm>
        </p:grpSpPr>
        <p:sp>
          <p:nvSpPr>
            <p:cNvPr id="7" name="Rectangle 6"/>
            <p:cNvSpPr/>
            <p:nvPr/>
          </p:nvSpPr>
          <p:spPr>
            <a:xfrm>
              <a:off x="3200400" y="2286000"/>
              <a:ext cx="2438400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3276601" y="2357999"/>
            <a:ext cx="2295003" cy="1071001"/>
          </p:xfrm>
          <a:graphic>
            <a:graphicData uri="http://schemas.openxmlformats.org/presentationml/2006/ole">
              <p:oleObj spid="_x0000_s297987" name="Equation" r:id="rId3" imgW="952500" imgH="444500" progId="Equation.3">
                <p:embed/>
              </p:oleObj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457200" y="5997714"/>
            <a:ext cx="80010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ea typeface="Wingdings"/>
                <a:cs typeface="Arial"/>
              </a:rPr>
              <a:t>Beam-beam effects pose a limitation on the maximum achievable bunch density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34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Wingdings"/>
              </a:rPr>
              <a:t>Beam-beam effects pose a limitation on the maximum achievable bunch density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Wingdings"/>
              </a:rPr>
              <a:t>Particles in a bunch are strongly affected by the nonlinear field of the counter rotating bunches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Wingdings"/>
              </a:rPr>
              <a:t>Increasing the bunch density produces beam blow-up and particle losses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Wingdings"/>
                <a:cs typeface="Wingdings"/>
              </a:rPr>
              <a:t>A measure of the strength of the beam-beam interaction is given by the </a:t>
            </a:r>
            <a:r>
              <a:rPr lang="en-US" sz="2800" b="1" dirty="0" smtClean="0">
                <a:solidFill>
                  <a:srgbClr val="0066FF"/>
                </a:solidFill>
                <a:latin typeface="+mj-lt"/>
                <a:ea typeface="Wingdings"/>
                <a:cs typeface="Wingdings"/>
              </a:rPr>
              <a:t>linear beam-beam tune shift </a:t>
            </a:r>
            <a:r>
              <a:rPr lang="en-US" sz="2800" b="1" dirty="0" smtClean="0">
                <a:solidFill>
                  <a:srgbClr val="0066FF"/>
                </a:solidFill>
                <a:latin typeface="Symbol" charset="2"/>
                <a:ea typeface="Wingdings"/>
                <a:cs typeface="Symbol" charset="2"/>
              </a:rPr>
              <a:t>x</a:t>
            </a:r>
            <a:r>
              <a:rPr lang="en-US" sz="2800" b="1" baseline="-25000" dirty="0" smtClean="0">
                <a:solidFill>
                  <a:srgbClr val="0066FF"/>
                </a:solidFill>
                <a:latin typeface="+mj-lt"/>
                <a:ea typeface="Wingdings"/>
                <a:cs typeface="Wingdings"/>
              </a:rPr>
              <a:t>x</a:t>
            </a:r>
            <a:r>
              <a:rPr lang="en-US" sz="2800" b="1" dirty="0" smtClean="0">
                <a:solidFill>
                  <a:srgbClr val="0066FF"/>
                </a:solidFill>
                <a:latin typeface="+mj-lt"/>
                <a:ea typeface="Wingdings"/>
                <a:cs typeface="Wingdings"/>
              </a:rPr>
              <a:t>, </a:t>
            </a:r>
            <a:r>
              <a:rPr lang="en-US" sz="2800" b="1" dirty="0" err="1" smtClean="0">
                <a:solidFill>
                  <a:srgbClr val="0066FF"/>
                </a:solidFill>
                <a:latin typeface="Symbol" charset="2"/>
                <a:ea typeface="Wingdings"/>
                <a:cs typeface="Symbol" charset="2"/>
              </a:rPr>
              <a:t>x</a:t>
            </a:r>
            <a:r>
              <a:rPr lang="en-US" sz="2800" b="1" baseline="-25000" dirty="0" err="1" smtClean="0">
                <a:solidFill>
                  <a:srgbClr val="0066FF"/>
                </a:solidFill>
                <a:ea typeface="Wingdings"/>
                <a:cs typeface="Wingdings"/>
              </a:rPr>
              <a:t>y</a:t>
            </a:r>
            <a:endParaRPr lang="en-US" sz="2800" b="1" baseline="-25000" dirty="0" smtClean="0">
              <a:solidFill>
                <a:srgbClr val="0066FF"/>
              </a:solidFill>
              <a:ea typeface="Wingdings"/>
              <a:cs typeface="Wingdings"/>
            </a:endParaRPr>
          </a:p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a typeface="Wingdings"/>
                <a:cs typeface="Wingdings"/>
              </a:rPr>
              <a:t>It exists an empirical upper bound on </a:t>
            </a:r>
            <a:r>
              <a:rPr lang="en-US" sz="2800" b="1" dirty="0" smtClean="0">
                <a:solidFill>
                  <a:srgbClr val="0066FF"/>
                </a:solidFill>
                <a:latin typeface="Symbol" charset="2"/>
                <a:ea typeface="Wingdings"/>
                <a:cs typeface="Symbol" charset="2"/>
              </a:rPr>
              <a:t>x</a:t>
            </a:r>
            <a:r>
              <a:rPr lang="en-US" sz="2800" b="1" baseline="-25000" dirty="0" smtClean="0">
                <a:solidFill>
                  <a:srgbClr val="0066FF"/>
                </a:solidFill>
                <a:ea typeface="Wingdings"/>
                <a:cs typeface="Wingdings"/>
              </a:rPr>
              <a:t>x</a:t>
            </a:r>
            <a:r>
              <a:rPr lang="en-US" sz="2800" b="1" dirty="0" smtClean="0">
                <a:solidFill>
                  <a:srgbClr val="0066FF"/>
                </a:solidFill>
                <a:ea typeface="Wingdings"/>
                <a:cs typeface="Wingdings"/>
              </a:rPr>
              <a:t>, </a:t>
            </a:r>
            <a:r>
              <a:rPr lang="en-US" sz="2800" b="1" dirty="0" err="1" smtClean="0">
                <a:solidFill>
                  <a:srgbClr val="0066FF"/>
                </a:solidFill>
                <a:latin typeface="Symbol" charset="2"/>
                <a:ea typeface="Wingdings"/>
                <a:cs typeface="Symbol" charset="2"/>
              </a:rPr>
              <a:t>x</a:t>
            </a:r>
            <a:r>
              <a:rPr lang="en-US" sz="2800" b="1" baseline="-25000" dirty="0" err="1" smtClean="0">
                <a:solidFill>
                  <a:srgbClr val="0066FF"/>
                </a:solidFill>
                <a:ea typeface="Wingdings"/>
                <a:cs typeface="Wingdings"/>
              </a:rPr>
              <a:t>y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Achieved beam-beam tune shifts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7800" y="1355568"/>
            <a:ext cx="9000000" cy="4588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648" y="91440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From ICFA Lepton </a:t>
            </a:r>
            <a:r>
              <a:rPr lang="en-US" dirty="0">
                <a:latin typeface="Arial"/>
                <a:cs typeface="Arial"/>
              </a:rPr>
              <a:t>Colliders Database v8 2005 </a:t>
            </a:r>
            <a:r>
              <a:rPr lang="en-US" dirty="0" smtClean="0">
                <a:latin typeface="Arial"/>
                <a:cs typeface="Arial"/>
              </a:rPr>
              <a:t>(M. </a:t>
            </a:r>
            <a:r>
              <a:rPr lang="en-US" dirty="0" err="1" smtClean="0">
                <a:latin typeface="Arial"/>
                <a:cs typeface="Arial"/>
              </a:rPr>
              <a:t>Biagini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6172200"/>
            <a:ext cx="5943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KEKB has achieved   </a:t>
            </a:r>
            <a:r>
              <a:rPr lang="en-US" dirty="0" smtClean="0">
                <a:latin typeface="Symbol" charset="2"/>
                <a:cs typeface="Symbol" charset="2"/>
              </a:rPr>
              <a:t>x</a:t>
            </a:r>
            <a:r>
              <a:rPr lang="en-US" baseline="-25000" dirty="0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= 0.127/0.122, </a:t>
            </a:r>
            <a:r>
              <a:rPr lang="en-US" dirty="0" err="1" smtClean="0">
                <a:latin typeface="Symbol" charset="2"/>
                <a:cs typeface="Symbol" charset="2"/>
              </a:rPr>
              <a:t>x</a:t>
            </a:r>
            <a:r>
              <a:rPr lang="en-US" baseline="-25000" dirty="0" err="1" smtClean="0">
                <a:latin typeface="Arial"/>
                <a:cs typeface="Arial"/>
              </a:rPr>
              <a:t>y</a:t>
            </a:r>
            <a:r>
              <a:rPr lang="en-US" dirty="0" smtClean="0">
                <a:latin typeface="Arial"/>
                <a:cs typeface="Arial"/>
              </a:rPr>
              <a:t> = 0.129/0.090 and L = 210.8 10</a:t>
            </a:r>
            <a:r>
              <a:rPr lang="en-US" baseline="30000" dirty="0" smtClean="0">
                <a:latin typeface="Arial"/>
                <a:cs typeface="Arial"/>
              </a:rPr>
              <a:t>32</a:t>
            </a:r>
            <a:r>
              <a:rPr lang="en-US" dirty="0" smtClean="0">
                <a:latin typeface="Arial"/>
                <a:cs typeface="Arial"/>
              </a:rPr>
              <a:t> cm</a:t>
            </a:r>
            <a:r>
              <a:rPr lang="en-US" baseline="30000" dirty="0" smtClean="0">
                <a:latin typeface="Arial"/>
                <a:cs typeface="Arial"/>
              </a:rPr>
              <a:t>-2</a:t>
            </a:r>
            <a:r>
              <a:rPr lang="en-US" dirty="0" smtClean="0">
                <a:latin typeface="Arial"/>
                <a:cs typeface="Arial"/>
              </a:rPr>
              <a:t>/s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3058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Achieved peak luminosities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715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The previous table is not up to date but is useful since it lists many useful parameters</a:t>
            </a:r>
          </a:p>
          <a:p>
            <a:r>
              <a:rPr lang="en-US" sz="2000" dirty="0" smtClean="0">
                <a:latin typeface="Arial"/>
                <a:cs typeface="Arial"/>
              </a:rPr>
              <a:t>Here are the updated numbers for the peak luminosities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9200" y="1828800"/>
            <a:ext cx="6480000" cy="339230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22366" cy="5519040"/>
          </a:xfrm>
          <a:prstGeom prst="rect">
            <a:avLst/>
          </a:prstGeom>
          <a:noFill/>
          <a:ln w="28575">
            <a:solidFill>
              <a:srgbClr val="71EEDD"/>
            </a:solidFill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884597" y="2057400"/>
            <a:ext cx="29734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  <a:latin typeface="Calibri" pitchFamily="-103" charset="0"/>
              </a:rPr>
              <a:t>  E</a:t>
            </a:r>
            <a:r>
              <a:rPr lang="en-US" sz="2400" i="1" baseline="-25000" dirty="0" smtClean="0">
                <a:solidFill>
                  <a:srgbClr val="000090"/>
                </a:solidFill>
                <a:latin typeface="Calibri" pitchFamily="-103" charset="0"/>
              </a:rPr>
              <a:t>CM</a:t>
            </a:r>
            <a:r>
              <a:rPr lang="en-US" sz="2400" i="1" dirty="0" smtClean="0">
                <a:solidFill>
                  <a:srgbClr val="000090"/>
                </a:solidFill>
                <a:latin typeface="Calibri" pitchFamily="-103" charset="0"/>
              </a:rPr>
              <a:t> </a:t>
            </a:r>
            <a:r>
              <a:rPr lang="en-US" sz="2400" i="1" dirty="0">
                <a:solidFill>
                  <a:srgbClr val="000090"/>
                </a:solidFill>
                <a:latin typeface="Calibri" pitchFamily="-103" charset="0"/>
              </a:rPr>
              <a:t>= 1020 </a:t>
            </a:r>
            <a:r>
              <a:rPr lang="en-US" sz="2400" i="1" dirty="0" err="1" smtClean="0">
                <a:solidFill>
                  <a:srgbClr val="000090"/>
                </a:solidFill>
                <a:latin typeface="Calibri" pitchFamily="-103" charset="0"/>
              </a:rPr>
              <a:t>MeV</a:t>
            </a:r>
            <a:endParaRPr lang="en-US" sz="2400" i="1" dirty="0" smtClean="0">
              <a:solidFill>
                <a:srgbClr val="000090"/>
              </a:solidFill>
              <a:latin typeface="Calibri" pitchFamily="-103" charset="0"/>
            </a:endParaRPr>
          </a:p>
          <a:p>
            <a:r>
              <a:rPr lang="en-US" sz="2400" i="1" dirty="0" smtClean="0">
                <a:solidFill>
                  <a:srgbClr val="000090"/>
                </a:solidFill>
                <a:latin typeface="Calibri" pitchFamily="-103" charset="0"/>
              </a:rPr>
              <a:t>Circumference = 97 </a:t>
            </a:r>
            <a:r>
              <a:rPr lang="en-US" sz="2400" i="1" dirty="0" err="1" smtClean="0">
                <a:solidFill>
                  <a:srgbClr val="000090"/>
                </a:solidFill>
                <a:latin typeface="Calibri" pitchFamily="-103" charset="0"/>
              </a:rPr>
              <a:t>m</a:t>
            </a:r>
            <a:endParaRPr lang="en-US" sz="2400" i="1" dirty="0">
              <a:solidFill>
                <a:srgbClr val="000090"/>
              </a:solidFill>
              <a:latin typeface="Calibri" pitchFamily="-103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3991" y="3596793"/>
            <a:ext cx="3063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latin typeface="Calibri" pitchFamily="-103" charset="0"/>
              </a:rPr>
              <a:t>Crab-Waist collision scheme implemented for the first </a:t>
            </a:r>
            <a:r>
              <a:rPr lang="en-US" i="1" dirty="0" smtClean="0">
                <a:solidFill>
                  <a:srgbClr val="000090"/>
                </a:solidFill>
                <a:latin typeface="Calibri" pitchFamily="-103" charset="0"/>
              </a:rPr>
              <a:t>time</a:t>
            </a:r>
            <a:endParaRPr lang="en-US" dirty="0">
              <a:latin typeface="Calibri" pitchFamily="-103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24001" y="6096000"/>
            <a:ext cx="7620000" cy="743886"/>
          </a:xfrm>
          <a:prstGeom prst="rect">
            <a:avLst/>
          </a:prstGeom>
          <a:solidFill>
            <a:schemeClr val="bg1"/>
          </a:solidFill>
          <a:ln w="28575">
            <a:solidFill>
              <a:srgbClr val="71EED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Max Luminosity </a:t>
            </a:r>
            <a:r>
              <a:rPr lang="en-US" sz="2000" dirty="0">
                <a:solidFill>
                  <a:srgbClr val="FF0000"/>
                </a:solidFill>
                <a:latin typeface="Calibri" pitchFamily="-103" charset="0"/>
              </a:rPr>
              <a:t>achieved at DA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rgbClr val="FF0000"/>
                </a:solidFill>
                <a:latin typeface="Calibri" pitchFamily="-103" charset="0"/>
              </a:rPr>
              <a:t>NE</a:t>
            </a:r>
            <a:r>
              <a:rPr lang="en-US" sz="2000" dirty="0" smtClean="0">
                <a:solidFill>
                  <a:srgbClr val="FF0000"/>
                </a:solidFill>
                <a:latin typeface="Calibri" pitchFamily="-103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4 10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32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 cm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-2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s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pitchFamily="-103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-103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 pitchFamily="-103" charset="0"/>
              </a:rPr>
              <a:t>is by far the highest achieved at this energy</a:t>
            </a:r>
            <a:endParaRPr lang="en-US" sz="2000" dirty="0">
              <a:solidFill>
                <a:srgbClr val="FF0000"/>
              </a:solidFill>
              <a:latin typeface="Calibri" pitchFamily="-103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19" r="2907"/>
          <a:stretch/>
        </p:blipFill>
        <p:spPr>
          <a:xfrm>
            <a:off x="0" y="5677320"/>
            <a:ext cx="1600200" cy="11806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DA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NE 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800" dirty="0" smtClean="0">
                <a:solidFill>
                  <a:srgbClr val="000090"/>
                </a:solidFill>
                <a:latin typeface="+mj-lt"/>
              </a:rPr>
              <a:t>-Factory</a:t>
            </a:r>
            <a:endParaRPr lang="en-US" sz="2800" dirty="0">
              <a:solidFill>
                <a:srgbClr val="00009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" y="0"/>
            <a:ext cx="9108000" cy="6743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286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BEPCII C-Tau-Factory, Beijing, China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791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= 1.89 GeV</a:t>
            </a:r>
          </a:p>
          <a:p>
            <a:r>
              <a:rPr lang="en-US" dirty="0" smtClean="0"/>
              <a:t>Circumference = 237.5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254758"/>
            <a:ext cx="8820000" cy="6585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724400"/>
            <a:ext cx="22098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1998 – 2008</a:t>
            </a:r>
          </a:p>
          <a:p>
            <a:endParaRPr lang="en-US" dirty="0" smtClean="0"/>
          </a:p>
          <a:p>
            <a:r>
              <a:rPr lang="en-US" dirty="0" smtClean="0"/>
              <a:t>Energy cm = 10 GeV</a:t>
            </a:r>
          </a:p>
          <a:p>
            <a:r>
              <a:rPr lang="en-US" dirty="0" smtClean="0"/>
              <a:t>LER = 3.1 GeV</a:t>
            </a:r>
          </a:p>
          <a:p>
            <a:r>
              <a:rPr lang="en-US" dirty="0" smtClean="0"/>
              <a:t>HER = 9 GeV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 descr="Screen Shot 2016-06-13 at 7.30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68"/>
            <a:ext cx="9144000" cy="673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2667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Energy cm = 10 GeV</a:t>
            </a:r>
          </a:p>
          <a:p>
            <a:r>
              <a:rPr lang="en-US" dirty="0" smtClean="0"/>
              <a:t>LER = 3.5 GeV</a:t>
            </a:r>
          </a:p>
          <a:p>
            <a:r>
              <a:rPr lang="en-US" dirty="0" smtClean="0"/>
              <a:t>HER = 8 GeV</a:t>
            </a:r>
          </a:p>
          <a:p>
            <a:r>
              <a:rPr lang="en-US" dirty="0" smtClean="0"/>
              <a:t>Circumference = 3 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04800"/>
            <a:ext cx="21336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1999 - 2010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Beam-beam tune shift – </a:t>
            </a:r>
            <a:r>
              <a:rPr lang="en-US" sz="3200" dirty="0" err="1" smtClean="0"/>
              <a:t>Bassetti</a:t>
            </a:r>
            <a:r>
              <a:rPr lang="en-US" sz="3200" dirty="0" smtClean="0"/>
              <a:t> - Erskine formula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electric field of a </a:t>
            </a:r>
            <a:r>
              <a:rPr lang="en-US" dirty="0" err="1" smtClean="0">
                <a:solidFill>
                  <a:srgbClr val="FF0000"/>
                </a:solidFill>
              </a:rPr>
              <a:t>gaussian</a:t>
            </a:r>
            <a:r>
              <a:rPr lang="en-US" dirty="0" smtClean="0">
                <a:solidFill>
                  <a:srgbClr val="FF0000"/>
                </a:solidFill>
              </a:rPr>
              <a:t> bunch </a:t>
            </a:r>
            <a:r>
              <a:rPr lang="en-US" dirty="0" smtClean="0"/>
              <a:t>with N particles seen by a </a:t>
            </a:r>
            <a:r>
              <a:rPr lang="en-US" dirty="0" smtClean="0">
                <a:solidFill>
                  <a:srgbClr val="0066FF"/>
                </a:solidFill>
              </a:rPr>
              <a:t>test particle </a:t>
            </a:r>
            <a:r>
              <a:rPr lang="en-US" dirty="0" smtClean="0"/>
              <a:t>in collision can be expressed in terms of the complex error function: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relativistic particles the electric and magnetic field are equal</a:t>
            </a:r>
          </a:p>
          <a:p>
            <a:r>
              <a:rPr lang="en-US" dirty="0" smtClean="0"/>
              <a:t>These expressions of the fields can be used in simulation programs to evaluate the beam-beam effects with realistic beam distributions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Wingdings"/>
                <a:cs typeface="Wingdings"/>
              </a:rPr>
              <a:t>The beam-beam interaction at large amplitudes is highly nonlinear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Wingdings"/>
                <a:cs typeface="Wingdings"/>
              </a:rPr>
              <a:t>For small amplitude particles it is characterized by a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Wingdings"/>
                <a:cs typeface="Wingdings"/>
              </a:rPr>
              <a:t>quadrupole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Wingdings"/>
                <a:cs typeface="Wingdings"/>
              </a:rPr>
              <a:t>-like force with focal length: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beam-beam tune shift is the first order approximation to the </a:t>
            </a:r>
            <a:r>
              <a:rPr lang="en-US" dirty="0" err="1" smtClean="0"/>
              <a:t>betatron</a:t>
            </a:r>
            <a:r>
              <a:rPr lang="en-US" dirty="0" smtClean="0"/>
              <a:t> tune change given by:  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x,y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*</a:t>
            </a:r>
            <a:r>
              <a:rPr lang="en-US" baseline="-25000" dirty="0" err="1" smtClean="0">
                <a:solidFill>
                  <a:srgbClr val="0000FF"/>
                </a:solidFill>
              </a:rPr>
              <a:t>x,y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-25000" dirty="0" err="1" smtClean="0">
                <a:solidFill>
                  <a:srgbClr val="0000FF"/>
                </a:solidFill>
              </a:rPr>
              <a:t>x,y</a:t>
            </a:r>
            <a:r>
              <a:rPr lang="en-US" dirty="0" smtClean="0">
                <a:solidFill>
                  <a:srgbClr val="0000FF"/>
                </a:solidFill>
              </a:rPr>
              <a:t> /(4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2540447"/>
              </p:ext>
            </p:extLst>
          </p:nvPr>
        </p:nvGraphicFramePr>
        <p:xfrm>
          <a:off x="1905001" y="4724400"/>
          <a:ext cx="4509180" cy="588400"/>
        </p:xfrm>
        <a:graphic>
          <a:graphicData uri="http://schemas.openxmlformats.org/presentationml/2006/ole">
            <p:oleObj spid="_x0000_s111785" name="Equation" r:id="rId4" imgW="3213100" imgH="4191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111786" name="Equation" r:id="rId5" imgW="101600" imgH="1778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111787" name="Equation" r:id="rId6" imgW="101600" imgH="1778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48400" y="6211669"/>
            <a:ext cx="2895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M. </a:t>
            </a:r>
            <a:r>
              <a:rPr lang="en-US" dirty="0" err="1" smtClean="0">
                <a:latin typeface="Arial"/>
                <a:cs typeface="Arial"/>
              </a:rPr>
              <a:t>Bassetti</a:t>
            </a:r>
            <a:r>
              <a:rPr lang="en-US" dirty="0" smtClean="0">
                <a:latin typeface="Arial"/>
                <a:cs typeface="Arial"/>
              </a:rPr>
              <a:t>, G. A. Erskine CERN-ISR-TH/80-06 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111782" name="Object 166"/>
          <p:cNvGraphicFramePr>
            <a:graphicFrameLocks noChangeAspect="1"/>
          </p:cNvGraphicFramePr>
          <p:nvPr/>
        </p:nvGraphicFramePr>
        <p:xfrm>
          <a:off x="685800" y="1713475"/>
          <a:ext cx="5924259" cy="648725"/>
        </p:xfrm>
        <a:graphic>
          <a:graphicData uri="http://schemas.openxmlformats.org/presentationml/2006/ole">
            <p:oleObj spid="_x0000_s111788" name="Equation" r:id="rId7" imgW="4178300" imgH="457200" progId="Equation.3">
              <p:embed/>
            </p:oleObj>
          </a:graphicData>
        </a:graphic>
      </p:graphicFrame>
      <p:graphicFrame>
        <p:nvGraphicFramePr>
          <p:cNvPr id="111783" name="Object 167"/>
          <p:cNvGraphicFramePr>
            <a:graphicFrameLocks noChangeAspect="1"/>
          </p:cNvGraphicFramePr>
          <p:nvPr/>
        </p:nvGraphicFramePr>
        <p:xfrm>
          <a:off x="722313" y="2389288"/>
          <a:ext cx="3561985" cy="506312"/>
        </p:xfrm>
        <a:graphic>
          <a:graphicData uri="http://schemas.openxmlformats.org/presentationml/2006/ole">
            <p:oleObj spid="_x0000_s111789" name="Equation" r:id="rId8" imgW="3225800" imgH="457200" progId="Equation.3">
              <p:embed/>
            </p:oleObj>
          </a:graphicData>
        </a:graphic>
      </p:graphicFrame>
      <p:graphicFrame>
        <p:nvGraphicFramePr>
          <p:cNvPr id="111784" name="Object 168"/>
          <p:cNvGraphicFramePr>
            <a:graphicFrameLocks noChangeAspect="1"/>
          </p:cNvGraphicFramePr>
          <p:nvPr/>
        </p:nvGraphicFramePr>
        <p:xfrm>
          <a:off x="4456113" y="2392670"/>
          <a:ext cx="4230768" cy="499549"/>
        </p:xfrm>
        <a:graphic>
          <a:graphicData uri="http://schemas.openxmlformats.org/presentationml/2006/ole">
            <p:oleObj spid="_x0000_s111790" name="Equation" r:id="rId9" imgW="35560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asics concepts of circular colliders: </a:t>
            </a:r>
          </a:p>
          <a:p>
            <a:pPr lvl="1"/>
            <a:r>
              <a:rPr lang="en-US" dirty="0" smtClean="0"/>
              <a:t>luminosity </a:t>
            </a:r>
          </a:p>
          <a:p>
            <a:pPr lvl="1"/>
            <a:r>
              <a:rPr lang="en-US" dirty="0" smtClean="0"/>
              <a:t>tune shifts</a:t>
            </a:r>
          </a:p>
          <a:p>
            <a:r>
              <a:rPr lang="en-US" dirty="0" smtClean="0"/>
              <a:t>Main design criteria and challenges of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high luminosity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high energy </a:t>
            </a:r>
            <a:r>
              <a:rPr lang="en-US" dirty="0" smtClean="0"/>
              <a:t>colliders including: </a:t>
            </a:r>
          </a:p>
          <a:p>
            <a:pPr lvl="1"/>
            <a:r>
              <a:rPr lang="en-US" dirty="0" smtClean="0"/>
              <a:t>different collision schemes</a:t>
            </a:r>
          </a:p>
          <a:p>
            <a:pPr lvl="1"/>
            <a:r>
              <a:rPr lang="en-US" dirty="0" smtClean="0"/>
              <a:t>luminosity optimization</a:t>
            </a:r>
          </a:p>
          <a:p>
            <a:pPr lvl="1"/>
            <a:r>
              <a:rPr lang="en-US" dirty="0" smtClean="0"/>
              <a:t>beam lifetimes</a:t>
            </a:r>
          </a:p>
          <a:p>
            <a:pPr lvl="1"/>
            <a:r>
              <a:rPr lang="en-US" dirty="0" smtClean="0"/>
              <a:t>examples of colliders achievements and design choices for future colliders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tune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beam-beam tune shift is given by: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Inserting in the luminosity formula we get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flat beams                          and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38200" y="2057400"/>
          <a:ext cx="2300000" cy="720000"/>
        </p:xfrm>
        <a:graphic>
          <a:graphicData uri="http://schemas.openxmlformats.org/presentationml/2006/ole">
            <p:oleObj spid="_x0000_s354315" name="Equation" r:id="rId3" imgW="1460500" imgH="4572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354316" name="Equation" r:id="rId4" imgW="101600" imgH="1778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354317" name="Equation" r:id="rId5" imgW="101600" imgH="1778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43000" y="3886200"/>
          <a:ext cx="2640000" cy="720000"/>
        </p:xfrm>
        <a:graphic>
          <a:graphicData uri="http://schemas.openxmlformats.org/presentationml/2006/ole">
            <p:oleObj spid="_x0000_s354318" name="Equation" r:id="rId6" imgW="1676400" imgH="4572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126900" y="4800600"/>
          <a:ext cx="1597500" cy="360000"/>
        </p:xfrm>
        <a:graphic>
          <a:graphicData uri="http://schemas.openxmlformats.org/presentationml/2006/ole">
            <p:oleObj spid="_x0000_s354319" name="Equation" r:id="rId7" imgW="901700" imgH="203200" progId="Equation.3">
              <p:embed/>
            </p:oleObj>
          </a:graphicData>
        </a:graphic>
      </p:graphicFrame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990600" y="5452856"/>
          <a:ext cx="1500188" cy="620712"/>
        </p:xfrm>
        <a:graphic>
          <a:graphicData uri="http://schemas.openxmlformats.org/presentationml/2006/ole">
            <p:oleObj spid="_x0000_s354320" name="Equation" r:id="rId8" imgW="952500" imgH="393700" progId="Equation.3">
              <p:embed/>
            </p:oleObj>
          </a:graphicData>
        </a:graphic>
      </p:graphicFrame>
      <p:graphicFrame>
        <p:nvGraphicFramePr>
          <p:cNvPr id="111624" name="Object 8"/>
          <p:cNvGraphicFramePr>
            <a:graphicFrameLocks noChangeAspect="1"/>
          </p:cNvGraphicFramePr>
          <p:nvPr/>
        </p:nvGraphicFramePr>
        <p:xfrm>
          <a:off x="5734050" y="4800600"/>
          <a:ext cx="1260475" cy="360363"/>
        </p:xfrm>
        <a:graphic>
          <a:graphicData uri="http://schemas.openxmlformats.org/presentationml/2006/ole">
            <p:oleObj spid="_x0000_s354321" name="Equation" r:id="rId9" imgW="711200" imgH="203200" progId="Equation.3">
              <p:embed/>
            </p:oleObj>
          </a:graphicData>
        </a:graphic>
      </p:graphicFrame>
      <p:graphicFrame>
        <p:nvGraphicFramePr>
          <p:cNvPr id="111625" name="Object 9"/>
          <p:cNvGraphicFramePr>
            <a:graphicFrameLocks noChangeAspect="1"/>
          </p:cNvGraphicFramePr>
          <p:nvPr/>
        </p:nvGraphicFramePr>
        <p:xfrm>
          <a:off x="5334000" y="5413168"/>
          <a:ext cx="1360487" cy="700088"/>
        </p:xfrm>
        <a:graphic>
          <a:graphicData uri="http://schemas.openxmlformats.org/presentationml/2006/ole">
            <p:oleObj spid="_x0000_s354322" name="Equation" r:id="rId10" imgW="863600" imgH="4445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19400" y="5414962"/>
          <a:ext cx="1671600" cy="696500"/>
        </p:xfrm>
        <a:graphic>
          <a:graphicData uri="http://schemas.openxmlformats.org/presentationml/2006/ole">
            <p:oleObj spid="_x0000_s354323" name="Equation" r:id="rId11" imgW="10668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tune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Assume both tune shifts equal to the limit value i.e. </a:t>
            </a:r>
            <a:r>
              <a:rPr lang="en-US" dirty="0" smtClean="0">
                <a:latin typeface="Symbol" charset="2"/>
                <a:cs typeface="Symbol" charset="2"/>
              </a:rPr>
              <a:t>k</a:t>
            </a:r>
            <a:r>
              <a:rPr lang="en-US" baseline="-25000" dirty="0" smtClean="0"/>
              <a:t>b</a:t>
            </a:r>
            <a:r>
              <a:rPr lang="en-US" dirty="0" smtClean="0"/>
              <a:t>=</a:t>
            </a:r>
            <a:r>
              <a:rPr lang="en-US" dirty="0" err="1" smtClean="0">
                <a:latin typeface="Symbol" charset="2"/>
                <a:cs typeface="Symbol" charset="2"/>
              </a:rPr>
              <a:t>k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At the </a:t>
            </a:r>
            <a:r>
              <a:rPr lang="en-US" dirty="0" err="1" smtClean="0"/>
              <a:t>b-b</a:t>
            </a:r>
            <a:r>
              <a:rPr lang="en-US" dirty="0" smtClean="0"/>
              <a:t> limit to further increase luminosity we can: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Increase the current </a:t>
            </a:r>
            <a:r>
              <a:rPr lang="en-US" dirty="0" smtClean="0"/>
              <a:t>and the </a:t>
            </a:r>
            <a:r>
              <a:rPr lang="en-US" dirty="0" err="1" smtClean="0"/>
              <a:t>emittance</a:t>
            </a:r>
            <a:r>
              <a:rPr lang="en-US" dirty="0" smtClean="0"/>
              <a:t> keeping the tune shift constant</a:t>
            </a:r>
            <a:endParaRPr lang="en-US" baseline="-25000" dirty="0" smtClean="0"/>
          </a:p>
          <a:p>
            <a:pPr lvl="1"/>
            <a:r>
              <a:rPr lang="en-US" dirty="0" smtClean="0"/>
              <a:t>Current is limited by the RF power available, vacuum system limits and beam instabilities</a:t>
            </a:r>
          </a:p>
          <a:p>
            <a:pPr lvl="1"/>
            <a:r>
              <a:rPr lang="en-US" dirty="0" err="1" smtClean="0"/>
              <a:t>Emittance</a:t>
            </a:r>
            <a:r>
              <a:rPr lang="en-US" dirty="0" smtClean="0"/>
              <a:t> is limited by vacuum chamber aperture and dynamic aperture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Reduce </a:t>
            </a:r>
            <a:r>
              <a:rPr lang="en-US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-25000" dirty="0" smtClean="0">
                <a:solidFill>
                  <a:srgbClr val="0000FF"/>
                </a:solidFill>
              </a:rPr>
              <a:t>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with challenges on the IR design and dynamic aperture</a:t>
            </a:r>
          </a:p>
          <a:p>
            <a:r>
              <a:rPr lang="en-US" dirty="0" smtClean="0"/>
              <a:t>Minimum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is limited by the hourglass effect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135246" name="Equation" r:id="rId3" imgW="101600" imgH="1778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p:oleObj spid="_x0000_s135247" name="Equation" r:id="rId4" imgW="101600" imgH="177800" progId="Equation.3">
              <p:embed/>
            </p:oleObj>
          </a:graphicData>
        </a:graphic>
      </p:graphicFrame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1228725" y="1905000"/>
          <a:ext cx="1939925" cy="620713"/>
        </p:xfrm>
        <a:graphic>
          <a:graphicData uri="http://schemas.openxmlformats.org/presentationml/2006/ole">
            <p:oleObj spid="_x0000_s135248" name="Equation" r:id="rId5" imgW="1231900" imgH="393700" progId="Equation.3">
              <p:embed/>
            </p:oleObj>
          </a:graphicData>
        </a:graphic>
      </p:graphicFrame>
      <p:graphicFrame>
        <p:nvGraphicFramePr>
          <p:cNvPr id="111625" name="Object 9"/>
          <p:cNvGraphicFramePr>
            <a:graphicFrameLocks noChangeAspect="1"/>
          </p:cNvGraphicFramePr>
          <p:nvPr/>
        </p:nvGraphicFramePr>
        <p:xfrm>
          <a:off x="3790950" y="1905000"/>
          <a:ext cx="2160588" cy="700088"/>
        </p:xfrm>
        <a:graphic>
          <a:graphicData uri="http://schemas.openxmlformats.org/presentationml/2006/ole">
            <p:oleObj spid="_x0000_s135249" name="Equation" r:id="rId6" imgW="13716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496" y="1371600"/>
            <a:ext cx="4559424" cy="5369768"/>
          </a:xfrm>
        </p:spPr>
        <p:txBody>
          <a:bodyPr>
            <a:normAutofit fontScale="85000" lnSpcReduction="10000"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 pitchFamily="34" charset="0"/>
              <a:buChar char="•"/>
            </a:pPr>
            <a:r>
              <a:rPr lang="it-IT" sz="2800" dirty="0"/>
              <a:t>In the </a:t>
            </a:r>
            <a:r>
              <a:rPr lang="it-IT" sz="2800" dirty="0" err="1"/>
              <a:t>drift</a:t>
            </a:r>
            <a:r>
              <a:rPr lang="it-IT" sz="2800" dirty="0"/>
              <a:t> </a:t>
            </a:r>
            <a:r>
              <a:rPr lang="it-IT" sz="2800" dirty="0" err="1"/>
              <a:t>near</a:t>
            </a:r>
            <a:r>
              <a:rPr lang="it-IT" sz="2800" dirty="0"/>
              <a:t> the </a:t>
            </a:r>
            <a:r>
              <a:rPr lang="it-IT" sz="2800" dirty="0" smtClean="0"/>
              <a:t>IP:</a:t>
            </a:r>
          </a:p>
          <a:p>
            <a:pPr marL="0" indent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20000"/>
              <a:buNone/>
            </a:pPr>
            <a:r>
              <a:rPr lang="it-IT" sz="2800" dirty="0">
                <a:latin typeface="Symbol" pitchFamily="18" charset="2"/>
              </a:rPr>
              <a:t> </a:t>
            </a:r>
            <a:r>
              <a:rPr lang="it-IT" sz="2800" dirty="0" smtClean="0">
                <a:latin typeface="Symbol" pitchFamily="18" charset="2"/>
              </a:rPr>
              <a:t>           b</a:t>
            </a:r>
            <a:r>
              <a:rPr lang="it-IT" sz="2800" baseline="-25000" dirty="0" smtClean="0"/>
              <a:t>y</a:t>
            </a:r>
            <a:r>
              <a:rPr lang="it-IT" sz="2800" dirty="0" smtClean="0"/>
              <a:t>(s</a:t>
            </a:r>
            <a:r>
              <a:rPr lang="it-IT" sz="2800" dirty="0"/>
              <a:t>) = </a:t>
            </a:r>
            <a:r>
              <a:rPr lang="it-IT" sz="2800" dirty="0">
                <a:latin typeface="Symbol" pitchFamily="18" charset="2"/>
              </a:rPr>
              <a:t>b</a:t>
            </a:r>
            <a:r>
              <a:rPr lang="it-IT" sz="2800" baseline="-25000" dirty="0"/>
              <a:t>y</a:t>
            </a:r>
            <a:r>
              <a:rPr lang="it-IT" sz="2800" baseline="30000" dirty="0"/>
              <a:t>*</a:t>
            </a:r>
            <a:r>
              <a:rPr lang="it-IT" sz="2800" dirty="0"/>
              <a:t> + s</a:t>
            </a:r>
            <a:r>
              <a:rPr lang="it-IT" sz="2800" baseline="30000" dirty="0"/>
              <a:t>2</a:t>
            </a:r>
            <a:r>
              <a:rPr lang="it-IT" sz="2800" dirty="0"/>
              <a:t>/</a:t>
            </a:r>
            <a:r>
              <a:rPr lang="it-IT" sz="2800" dirty="0">
                <a:latin typeface="Symbol" pitchFamily="18" charset="2"/>
              </a:rPr>
              <a:t>b</a:t>
            </a:r>
            <a:r>
              <a:rPr lang="it-IT" sz="2800" baseline="-25000" dirty="0"/>
              <a:t>y</a:t>
            </a:r>
            <a:r>
              <a:rPr lang="it-IT" sz="2800" baseline="30000" dirty="0"/>
              <a:t>*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 pitchFamily="34" charset="0"/>
              <a:buChar char="•"/>
            </a:pPr>
            <a:r>
              <a:rPr lang="it-IT" sz="2800" dirty="0" smtClean="0"/>
              <a:t>To </a:t>
            </a:r>
            <a:r>
              <a:rPr lang="it-IT" sz="2800" dirty="0" err="1"/>
              <a:t>squeeze</a:t>
            </a:r>
            <a:r>
              <a:rPr lang="it-IT" sz="2800" dirty="0"/>
              <a:t> the </a:t>
            </a:r>
            <a:r>
              <a:rPr lang="it-IT" sz="2800" dirty="0" err="1"/>
              <a:t>vertical</a:t>
            </a:r>
            <a:r>
              <a:rPr lang="it-IT" sz="2800" dirty="0"/>
              <a:t> </a:t>
            </a:r>
            <a:r>
              <a:rPr lang="it-IT" sz="2800" dirty="0" err="1"/>
              <a:t>beam</a:t>
            </a:r>
            <a:r>
              <a:rPr lang="it-IT" sz="2800" dirty="0"/>
              <a:t> </a:t>
            </a:r>
            <a:r>
              <a:rPr lang="it-IT" sz="2800" dirty="0" err="1"/>
              <a:t>size</a:t>
            </a:r>
            <a:r>
              <a:rPr lang="it-IT" sz="2800" dirty="0"/>
              <a:t>, and </a:t>
            </a:r>
            <a:r>
              <a:rPr lang="it-IT" sz="2800" dirty="0" err="1"/>
              <a:t>increase</a:t>
            </a:r>
            <a:r>
              <a:rPr lang="it-IT" sz="2800" dirty="0"/>
              <a:t> </a:t>
            </a:r>
            <a:r>
              <a:rPr lang="it-IT" sz="2800" dirty="0" err="1"/>
              <a:t>Luminosity</a:t>
            </a:r>
            <a:r>
              <a:rPr lang="it-IT" sz="2800" dirty="0"/>
              <a:t>, </a:t>
            </a:r>
            <a:r>
              <a:rPr lang="it-IT" sz="2800" dirty="0">
                <a:latin typeface="Symbol" pitchFamily="18" charset="2"/>
              </a:rPr>
              <a:t>b</a:t>
            </a:r>
            <a:r>
              <a:rPr lang="it-IT" sz="2800" baseline="-25000" dirty="0"/>
              <a:t>y</a:t>
            </a:r>
            <a:r>
              <a:rPr lang="it-IT" sz="2800" dirty="0"/>
              <a:t>* </a:t>
            </a:r>
            <a:r>
              <a:rPr lang="it-IT" sz="2800" dirty="0" err="1"/>
              <a:t>at</a:t>
            </a:r>
            <a:r>
              <a:rPr lang="it-IT" sz="2800" dirty="0"/>
              <a:t> IP must be </a:t>
            </a:r>
            <a:r>
              <a:rPr lang="it-IT" sz="2800" dirty="0" err="1" smtClean="0"/>
              <a:t>decreased</a:t>
            </a:r>
            <a:endParaRPr lang="it-IT" sz="2800" dirty="0"/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 pitchFamily="34" charset="0"/>
              <a:buChar char="•"/>
            </a:pP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efficient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only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if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at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time the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bunch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length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shortened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to </a:t>
            </a:r>
            <a:r>
              <a:rPr lang="it-IT" sz="2800" dirty="0" err="1">
                <a:latin typeface="Symbol" pitchFamily="18" charset="2"/>
              </a:rPr>
              <a:t>s</a:t>
            </a:r>
            <a:r>
              <a:rPr lang="it-IT" sz="2800" baseline="-25000" dirty="0" err="1"/>
              <a:t>z</a:t>
            </a:r>
            <a:r>
              <a:rPr lang="it-IT" sz="2800" dirty="0"/>
              <a:t> </a:t>
            </a:r>
            <a:r>
              <a:rPr lang="it-IT" sz="2800" b="1" dirty="0">
                <a:latin typeface="Symbol" pitchFamily="18" charset="2"/>
              </a:rPr>
              <a:t>»</a:t>
            </a:r>
            <a:r>
              <a:rPr lang="it-IT" sz="2800" dirty="0">
                <a:latin typeface="Symbol" pitchFamily="18" charset="2"/>
              </a:rPr>
              <a:t> b</a:t>
            </a:r>
            <a:r>
              <a:rPr lang="it-IT" sz="2800" baseline="-25000" dirty="0"/>
              <a:t>y</a:t>
            </a:r>
            <a:r>
              <a:rPr lang="it-IT" sz="2800" dirty="0"/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otherwise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particles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in the head and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tail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of the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bunches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will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collide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at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a </a:t>
            </a:r>
            <a:r>
              <a:rPr lang="it-IT" sz="2800" dirty="0" err="1">
                <a:latin typeface="Arial" pitchFamily="34" charset="0"/>
                <a:cs typeface="Arial" pitchFamily="34" charset="0"/>
              </a:rPr>
              <a:t>larger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smtClean="0">
                <a:latin typeface="Symbol" pitchFamily="18" charset="2"/>
              </a:rPr>
              <a:t>b</a:t>
            </a:r>
            <a:r>
              <a:rPr lang="it-IT" sz="2800" baseline="-25000" dirty="0" smtClean="0"/>
              <a:t>y</a:t>
            </a:r>
            <a:endParaRPr lang="it-IT" sz="2800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err="1"/>
              <a:t>Hourglass</a:t>
            </a:r>
            <a:r>
              <a:rPr lang="it-IT" sz="4000" dirty="0"/>
              <a:t> </a:t>
            </a:r>
            <a:r>
              <a:rPr lang="it-IT" sz="4000" dirty="0" err="1"/>
              <a:t>effect</a:t>
            </a:r>
            <a:r>
              <a:rPr lang="it-IT" sz="4000" dirty="0"/>
              <a:t>: </a:t>
            </a:r>
            <a:r>
              <a:rPr lang="it-IT" sz="4000" dirty="0" err="1"/>
              <a:t>why</a:t>
            </a:r>
            <a:r>
              <a:rPr lang="it-IT" sz="4000" dirty="0"/>
              <a:t> short </a:t>
            </a:r>
            <a:r>
              <a:rPr lang="it-IT" sz="4000" dirty="0" err="1"/>
              <a:t>bunches</a:t>
            </a:r>
            <a:r>
              <a:rPr lang="it-IT" sz="4000" dirty="0"/>
              <a:t>?</a:t>
            </a:r>
            <a:endParaRPr lang="en-US" sz="4000" dirty="0"/>
          </a:p>
        </p:txBody>
      </p:sp>
      <p:grpSp>
        <p:nvGrpSpPr>
          <p:cNvPr id="6" name="Group 1302"/>
          <p:cNvGrpSpPr>
            <a:grpSpLocks/>
          </p:cNvGrpSpPr>
          <p:nvPr/>
        </p:nvGrpSpPr>
        <p:grpSpPr bwMode="auto">
          <a:xfrm>
            <a:off x="4800600" y="1295400"/>
            <a:ext cx="4343400" cy="5459413"/>
            <a:chOff x="3024" y="816"/>
            <a:chExt cx="2736" cy="3439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504" y="3728"/>
              <a:ext cx="2160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20" y="3488"/>
              <a:ext cx="528" cy="96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512" y="3296"/>
              <a:ext cx="96" cy="48"/>
            </a:xfrm>
            <a:prstGeom prst="ellipse">
              <a:avLst/>
            </a:prstGeom>
            <a:solidFill>
              <a:srgbClr val="FEF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886" y="3967"/>
              <a:ext cx="13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b="1">
                  <a:solidFill>
                    <a:srgbClr val="FFFFFF"/>
                  </a:solidFill>
                </a:rPr>
                <a:t>Bunch length</a:t>
              </a:r>
              <a:r>
                <a:rPr lang="it-IT" sz="2400" b="1">
                  <a:solidFill>
                    <a:srgbClr val="009900"/>
                  </a:solidFill>
                </a:rPr>
                <a:t> 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024" y="960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400" b="1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it-IT" sz="2400" b="1" baseline="-25000">
                  <a:solidFill>
                    <a:srgbClr val="FF0000"/>
                  </a:solidFill>
                  <a:latin typeface="Times New Roman" pitchFamily="18" charset="0"/>
                </a:rPr>
                <a:t>y</a:t>
              </a:r>
              <a:r>
                <a:rPr lang="it-IT" sz="2400" b="1">
                  <a:solidFill>
                    <a:srgbClr val="FF0000"/>
                  </a:solidFill>
                  <a:latin typeface="Times New Roman" pitchFamily="18" charset="0"/>
                </a:rPr>
                <a:t>*</a:t>
              </a:r>
            </a:p>
          </p:txBody>
        </p:sp>
        <p:grpSp>
          <p:nvGrpSpPr>
            <p:cNvPr id="12" name="Group 14"/>
            <p:cNvGrpSpPr>
              <a:grpSpLocks noChangeAspect="1"/>
            </p:cNvGrpSpPr>
            <p:nvPr/>
          </p:nvGrpSpPr>
          <p:grpSpPr bwMode="auto">
            <a:xfrm>
              <a:off x="3216" y="816"/>
              <a:ext cx="2544" cy="2448"/>
              <a:chOff x="3216" y="816"/>
              <a:chExt cx="2544" cy="2448"/>
            </a:xfrm>
          </p:grpSpPr>
          <p:sp>
            <p:nvSpPr>
              <p:cNvPr id="13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3216" y="816"/>
                <a:ext cx="2544" cy="2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" name="Group 215"/>
              <p:cNvGrpSpPr>
                <a:grpSpLocks/>
              </p:cNvGrpSpPr>
              <p:nvPr/>
            </p:nvGrpSpPr>
            <p:grpSpPr bwMode="auto">
              <a:xfrm>
                <a:off x="3513" y="922"/>
                <a:ext cx="2115" cy="2114"/>
                <a:chOff x="3513" y="922"/>
                <a:chExt cx="2115" cy="2114"/>
              </a:xfrm>
            </p:grpSpPr>
            <p:sp>
              <p:nvSpPr>
                <p:cNvPr id="1101" name="Rectangle 15"/>
                <p:cNvSpPr>
                  <a:spLocks noChangeArrowheads="1"/>
                </p:cNvSpPr>
                <p:nvPr/>
              </p:nvSpPr>
              <p:spPr bwMode="auto">
                <a:xfrm>
                  <a:off x="3513" y="922"/>
                  <a:ext cx="2115" cy="2114"/>
                </a:xfrm>
                <a:prstGeom prst="rect">
                  <a:avLst/>
                </a:prstGeom>
                <a:solidFill>
                  <a:srgbClr val="555657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2" name="Freeform 16"/>
                <p:cNvSpPr>
                  <a:spLocks/>
                </p:cNvSpPr>
                <p:nvPr/>
              </p:nvSpPr>
              <p:spPr bwMode="auto">
                <a:xfrm>
                  <a:off x="351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3" name="Freeform 17"/>
                <p:cNvSpPr>
                  <a:spLocks/>
                </p:cNvSpPr>
                <p:nvPr/>
              </p:nvSpPr>
              <p:spPr bwMode="auto">
                <a:xfrm>
                  <a:off x="353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4" name="Freeform 18"/>
                <p:cNvSpPr>
                  <a:spLocks/>
                </p:cNvSpPr>
                <p:nvPr/>
              </p:nvSpPr>
              <p:spPr bwMode="auto">
                <a:xfrm>
                  <a:off x="3560" y="303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5" name="Freeform 19"/>
                <p:cNvSpPr>
                  <a:spLocks/>
                </p:cNvSpPr>
                <p:nvPr/>
              </p:nvSpPr>
              <p:spPr bwMode="auto">
                <a:xfrm>
                  <a:off x="3584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6" name="Freeform 20"/>
                <p:cNvSpPr>
                  <a:spLocks/>
                </p:cNvSpPr>
                <p:nvPr/>
              </p:nvSpPr>
              <p:spPr bwMode="auto">
                <a:xfrm>
                  <a:off x="360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7" name="Freeform 21"/>
                <p:cNvSpPr>
                  <a:spLocks/>
                </p:cNvSpPr>
                <p:nvPr/>
              </p:nvSpPr>
              <p:spPr bwMode="auto">
                <a:xfrm>
                  <a:off x="3631" y="303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8" name="Freeform 22"/>
                <p:cNvSpPr>
                  <a:spLocks/>
                </p:cNvSpPr>
                <p:nvPr/>
              </p:nvSpPr>
              <p:spPr bwMode="auto">
                <a:xfrm>
                  <a:off x="3654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9" name="Freeform 23"/>
                <p:cNvSpPr>
                  <a:spLocks/>
                </p:cNvSpPr>
                <p:nvPr/>
              </p:nvSpPr>
              <p:spPr bwMode="auto">
                <a:xfrm>
                  <a:off x="367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0" name="Freeform 24"/>
                <p:cNvSpPr>
                  <a:spLocks/>
                </p:cNvSpPr>
                <p:nvPr/>
              </p:nvSpPr>
              <p:spPr bwMode="auto">
                <a:xfrm>
                  <a:off x="370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1" name="Freeform 25"/>
                <p:cNvSpPr>
                  <a:spLocks/>
                </p:cNvSpPr>
                <p:nvPr/>
              </p:nvSpPr>
              <p:spPr bwMode="auto">
                <a:xfrm>
                  <a:off x="372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2" name="Freeform 26"/>
                <p:cNvSpPr>
                  <a:spLocks/>
                </p:cNvSpPr>
                <p:nvPr/>
              </p:nvSpPr>
              <p:spPr bwMode="auto">
                <a:xfrm>
                  <a:off x="374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3" name="Freeform 27"/>
                <p:cNvSpPr>
                  <a:spLocks/>
                </p:cNvSpPr>
                <p:nvPr/>
              </p:nvSpPr>
              <p:spPr bwMode="auto">
                <a:xfrm>
                  <a:off x="3772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4" name="Freeform 28"/>
                <p:cNvSpPr>
                  <a:spLocks/>
                </p:cNvSpPr>
                <p:nvPr/>
              </p:nvSpPr>
              <p:spPr bwMode="auto">
                <a:xfrm>
                  <a:off x="3795" y="3034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5" name="Freeform 29"/>
                <p:cNvSpPr>
                  <a:spLocks/>
                </p:cNvSpPr>
                <p:nvPr/>
              </p:nvSpPr>
              <p:spPr bwMode="auto">
                <a:xfrm>
                  <a:off x="381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6" name="Freeform 30"/>
                <p:cNvSpPr>
                  <a:spLocks/>
                </p:cNvSpPr>
                <p:nvPr/>
              </p:nvSpPr>
              <p:spPr bwMode="auto">
                <a:xfrm>
                  <a:off x="384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7" name="Freeform 31"/>
                <p:cNvSpPr>
                  <a:spLocks/>
                </p:cNvSpPr>
                <p:nvPr/>
              </p:nvSpPr>
              <p:spPr bwMode="auto">
                <a:xfrm>
                  <a:off x="386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8" name="Freeform 32"/>
                <p:cNvSpPr>
                  <a:spLocks/>
                </p:cNvSpPr>
                <p:nvPr/>
              </p:nvSpPr>
              <p:spPr bwMode="auto">
                <a:xfrm>
                  <a:off x="388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9" name="Freeform 33"/>
                <p:cNvSpPr>
                  <a:spLocks/>
                </p:cNvSpPr>
                <p:nvPr/>
              </p:nvSpPr>
              <p:spPr bwMode="auto">
                <a:xfrm>
                  <a:off x="391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0" name="Freeform 34"/>
                <p:cNvSpPr>
                  <a:spLocks/>
                </p:cNvSpPr>
                <p:nvPr/>
              </p:nvSpPr>
              <p:spPr bwMode="auto">
                <a:xfrm>
                  <a:off x="393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1" name="Freeform 35"/>
                <p:cNvSpPr>
                  <a:spLocks/>
                </p:cNvSpPr>
                <p:nvPr/>
              </p:nvSpPr>
              <p:spPr bwMode="auto">
                <a:xfrm>
                  <a:off x="395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2" name="Freeform 36"/>
                <p:cNvSpPr>
                  <a:spLocks/>
                </p:cNvSpPr>
                <p:nvPr/>
              </p:nvSpPr>
              <p:spPr bwMode="auto">
                <a:xfrm>
                  <a:off x="3983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3" name="Freeform 37"/>
                <p:cNvSpPr>
                  <a:spLocks/>
                </p:cNvSpPr>
                <p:nvPr/>
              </p:nvSpPr>
              <p:spPr bwMode="auto">
                <a:xfrm>
                  <a:off x="400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4" name="Freeform 38"/>
                <p:cNvSpPr>
                  <a:spLocks/>
                </p:cNvSpPr>
                <p:nvPr/>
              </p:nvSpPr>
              <p:spPr bwMode="auto">
                <a:xfrm>
                  <a:off x="4030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5" name="Freeform 39"/>
                <p:cNvSpPr>
                  <a:spLocks/>
                </p:cNvSpPr>
                <p:nvPr/>
              </p:nvSpPr>
              <p:spPr bwMode="auto">
                <a:xfrm>
                  <a:off x="405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6" name="Freeform 40"/>
                <p:cNvSpPr>
                  <a:spLocks/>
                </p:cNvSpPr>
                <p:nvPr/>
              </p:nvSpPr>
              <p:spPr bwMode="auto">
                <a:xfrm>
                  <a:off x="407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7" name="Freeform 41"/>
                <p:cNvSpPr>
                  <a:spLocks/>
                </p:cNvSpPr>
                <p:nvPr/>
              </p:nvSpPr>
              <p:spPr bwMode="auto">
                <a:xfrm>
                  <a:off x="4100" y="303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8" name="Freeform 42"/>
                <p:cNvSpPr>
                  <a:spLocks/>
                </p:cNvSpPr>
                <p:nvPr/>
              </p:nvSpPr>
              <p:spPr bwMode="auto">
                <a:xfrm>
                  <a:off x="412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9" name="Freeform 43"/>
                <p:cNvSpPr>
                  <a:spLocks/>
                </p:cNvSpPr>
                <p:nvPr/>
              </p:nvSpPr>
              <p:spPr bwMode="auto">
                <a:xfrm>
                  <a:off x="414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0" name="Freeform 44"/>
                <p:cNvSpPr>
                  <a:spLocks/>
                </p:cNvSpPr>
                <p:nvPr/>
              </p:nvSpPr>
              <p:spPr bwMode="auto">
                <a:xfrm>
                  <a:off x="4171" y="3034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1" name="Freeform 45"/>
                <p:cNvSpPr>
                  <a:spLocks/>
                </p:cNvSpPr>
                <p:nvPr/>
              </p:nvSpPr>
              <p:spPr bwMode="auto">
                <a:xfrm>
                  <a:off x="4194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2" name="Freeform 46"/>
                <p:cNvSpPr>
                  <a:spLocks/>
                </p:cNvSpPr>
                <p:nvPr/>
              </p:nvSpPr>
              <p:spPr bwMode="auto">
                <a:xfrm>
                  <a:off x="421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3" name="Freeform 47"/>
                <p:cNvSpPr>
                  <a:spLocks/>
                </p:cNvSpPr>
                <p:nvPr/>
              </p:nvSpPr>
              <p:spPr bwMode="auto">
                <a:xfrm>
                  <a:off x="424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4" name="Freeform 48"/>
                <p:cNvSpPr>
                  <a:spLocks/>
                </p:cNvSpPr>
                <p:nvPr/>
              </p:nvSpPr>
              <p:spPr bwMode="auto">
                <a:xfrm>
                  <a:off x="426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5" name="Freeform 49"/>
                <p:cNvSpPr>
                  <a:spLocks/>
                </p:cNvSpPr>
                <p:nvPr/>
              </p:nvSpPr>
              <p:spPr bwMode="auto">
                <a:xfrm>
                  <a:off x="428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6" name="Freeform 50"/>
                <p:cNvSpPr>
                  <a:spLocks/>
                </p:cNvSpPr>
                <p:nvPr/>
              </p:nvSpPr>
              <p:spPr bwMode="auto">
                <a:xfrm>
                  <a:off x="431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7" name="Freeform 51"/>
                <p:cNvSpPr>
                  <a:spLocks/>
                </p:cNvSpPr>
                <p:nvPr/>
              </p:nvSpPr>
              <p:spPr bwMode="auto">
                <a:xfrm>
                  <a:off x="433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8" name="Freeform 52"/>
                <p:cNvSpPr>
                  <a:spLocks/>
                </p:cNvSpPr>
                <p:nvPr/>
              </p:nvSpPr>
              <p:spPr bwMode="auto">
                <a:xfrm>
                  <a:off x="435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9" name="Freeform 53"/>
                <p:cNvSpPr>
                  <a:spLocks/>
                </p:cNvSpPr>
                <p:nvPr/>
              </p:nvSpPr>
              <p:spPr bwMode="auto">
                <a:xfrm>
                  <a:off x="4382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0" name="Freeform 54"/>
                <p:cNvSpPr>
                  <a:spLocks/>
                </p:cNvSpPr>
                <p:nvPr/>
              </p:nvSpPr>
              <p:spPr bwMode="auto">
                <a:xfrm>
                  <a:off x="440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1" name="Freeform 55"/>
                <p:cNvSpPr>
                  <a:spLocks/>
                </p:cNvSpPr>
                <p:nvPr/>
              </p:nvSpPr>
              <p:spPr bwMode="auto">
                <a:xfrm>
                  <a:off x="442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2" name="Freeform 56"/>
                <p:cNvSpPr>
                  <a:spLocks/>
                </p:cNvSpPr>
                <p:nvPr/>
              </p:nvSpPr>
              <p:spPr bwMode="auto">
                <a:xfrm>
                  <a:off x="445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3" name="Freeform 57"/>
                <p:cNvSpPr>
                  <a:spLocks/>
                </p:cNvSpPr>
                <p:nvPr/>
              </p:nvSpPr>
              <p:spPr bwMode="auto">
                <a:xfrm>
                  <a:off x="447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4" name="Freeform 58"/>
                <p:cNvSpPr>
                  <a:spLocks/>
                </p:cNvSpPr>
                <p:nvPr/>
              </p:nvSpPr>
              <p:spPr bwMode="auto">
                <a:xfrm>
                  <a:off x="449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5" name="Freeform 59"/>
                <p:cNvSpPr>
                  <a:spLocks/>
                </p:cNvSpPr>
                <p:nvPr/>
              </p:nvSpPr>
              <p:spPr bwMode="auto">
                <a:xfrm>
                  <a:off x="452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" name="Freeform 60"/>
                <p:cNvSpPr>
                  <a:spLocks/>
                </p:cNvSpPr>
                <p:nvPr/>
              </p:nvSpPr>
              <p:spPr bwMode="auto">
                <a:xfrm>
                  <a:off x="454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" name="Freeform 61"/>
                <p:cNvSpPr>
                  <a:spLocks/>
                </p:cNvSpPr>
                <p:nvPr/>
              </p:nvSpPr>
              <p:spPr bwMode="auto">
                <a:xfrm>
                  <a:off x="4570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" name="Freeform 62"/>
                <p:cNvSpPr>
                  <a:spLocks/>
                </p:cNvSpPr>
                <p:nvPr/>
              </p:nvSpPr>
              <p:spPr bwMode="auto">
                <a:xfrm>
                  <a:off x="459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" name="Freeform 63"/>
                <p:cNvSpPr>
                  <a:spLocks/>
                </p:cNvSpPr>
                <p:nvPr/>
              </p:nvSpPr>
              <p:spPr bwMode="auto">
                <a:xfrm>
                  <a:off x="461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" name="Freeform 64"/>
                <p:cNvSpPr>
                  <a:spLocks/>
                </p:cNvSpPr>
                <p:nvPr/>
              </p:nvSpPr>
              <p:spPr bwMode="auto">
                <a:xfrm>
                  <a:off x="4640" y="303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" name="Freeform 65"/>
                <p:cNvSpPr>
                  <a:spLocks/>
                </p:cNvSpPr>
                <p:nvPr/>
              </p:nvSpPr>
              <p:spPr bwMode="auto">
                <a:xfrm>
                  <a:off x="466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" name="Freeform 66"/>
                <p:cNvSpPr>
                  <a:spLocks/>
                </p:cNvSpPr>
                <p:nvPr/>
              </p:nvSpPr>
              <p:spPr bwMode="auto">
                <a:xfrm>
                  <a:off x="468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" name="Freeform 67"/>
                <p:cNvSpPr>
                  <a:spLocks/>
                </p:cNvSpPr>
                <p:nvPr/>
              </p:nvSpPr>
              <p:spPr bwMode="auto">
                <a:xfrm>
                  <a:off x="4710" y="303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" name="Freeform 68"/>
                <p:cNvSpPr>
                  <a:spLocks/>
                </p:cNvSpPr>
                <p:nvPr/>
              </p:nvSpPr>
              <p:spPr bwMode="auto">
                <a:xfrm>
                  <a:off x="4734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" name="Freeform 69"/>
                <p:cNvSpPr>
                  <a:spLocks/>
                </p:cNvSpPr>
                <p:nvPr/>
              </p:nvSpPr>
              <p:spPr bwMode="auto">
                <a:xfrm>
                  <a:off x="475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" name="Freeform 70"/>
                <p:cNvSpPr>
                  <a:spLocks/>
                </p:cNvSpPr>
                <p:nvPr/>
              </p:nvSpPr>
              <p:spPr bwMode="auto">
                <a:xfrm>
                  <a:off x="4781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" name="Freeform 71"/>
                <p:cNvSpPr>
                  <a:spLocks/>
                </p:cNvSpPr>
                <p:nvPr/>
              </p:nvSpPr>
              <p:spPr bwMode="auto">
                <a:xfrm>
                  <a:off x="480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" name="Freeform 72"/>
                <p:cNvSpPr>
                  <a:spLocks/>
                </p:cNvSpPr>
                <p:nvPr/>
              </p:nvSpPr>
              <p:spPr bwMode="auto">
                <a:xfrm>
                  <a:off x="482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" name="Freeform 73"/>
                <p:cNvSpPr>
                  <a:spLocks/>
                </p:cNvSpPr>
                <p:nvPr/>
              </p:nvSpPr>
              <p:spPr bwMode="auto">
                <a:xfrm>
                  <a:off x="485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" name="Freeform 74"/>
                <p:cNvSpPr>
                  <a:spLocks/>
                </p:cNvSpPr>
                <p:nvPr/>
              </p:nvSpPr>
              <p:spPr bwMode="auto">
                <a:xfrm>
                  <a:off x="487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1" name="Freeform 75"/>
                <p:cNvSpPr>
                  <a:spLocks/>
                </p:cNvSpPr>
                <p:nvPr/>
              </p:nvSpPr>
              <p:spPr bwMode="auto">
                <a:xfrm>
                  <a:off x="489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2" name="Freeform 76"/>
                <p:cNvSpPr>
                  <a:spLocks/>
                </p:cNvSpPr>
                <p:nvPr/>
              </p:nvSpPr>
              <p:spPr bwMode="auto">
                <a:xfrm>
                  <a:off x="492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3" name="Freeform 77"/>
                <p:cNvSpPr>
                  <a:spLocks/>
                </p:cNvSpPr>
                <p:nvPr/>
              </p:nvSpPr>
              <p:spPr bwMode="auto">
                <a:xfrm>
                  <a:off x="494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4" name="Freeform 78"/>
                <p:cNvSpPr>
                  <a:spLocks/>
                </p:cNvSpPr>
                <p:nvPr/>
              </p:nvSpPr>
              <p:spPr bwMode="auto">
                <a:xfrm>
                  <a:off x="496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5" name="Freeform 79"/>
                <p:cNvSpPr>
                  <a:spLocks/>
                </p:cNvSpPr>
                <p:nvPr/>
              </p:nvSpPr>
              <p:spPr bwMode="auto">
                <a:xfrm>
                  <a:off x="499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6" name="Freeform 80"/>
                <p:cNvSpPr>
                  <a:spLocks/>
                </p:cNvSpPr>
                <p:nvPr/>
              </p:nvSpPr>
              <p:spPr bwMode="auto">
                <a:xfrm>
                  <a:off x="501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" name="Freeform 81"/>
                <p:cNvSpPr>
                  <a:spLocks/>
                </p:cNvSpPr>
                <p:nvPr/>
              </p:nvSpPr>
              <p:spPr bwMode="auto">
                <a:xfrm>
                  <a:off x="503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" name="Freeform 82"/>
                <p:cNvSpPr>
                  <a:spLocks/>
                </p:cNvSpPr>
                <p:nvPr/>
              </p:nvSpPr>
              <p:spPr bwMode="auto">
                <a:xfrm>
                  <a:off x="506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9" name="Freeform 83"/>
                <p:cNvSpPr>
                  <a:spLocks/>
                </p:cNvSpPr>
                <p:nvPr/>
              </p:nvSpPr>
              <p:spPr bwMode="auto">
                <a:xfrm>
                  <a:off x="508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0" name="Freeform 84"/>
                <p:cNvSpPr>
                  <a:spLocks/>
                </p:cNvSpPr>
                <p:nvPr/>
              </p:nvSpPr>
              <p:spPr bwMode="auto">
                <a:xfrm>
                  <a:off x="510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1" name="Freeform 85"/>
                <p:cNvSpPr>
                  <a:spLocks/>
                </p:cNvSpPr>
                <p:nvPr/>
              </p:nvSpPr>
              <p:spPr bwMode="auto">
                <a:xfrm>
                  <a:off x="5133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2" name="Freeform 86"/>
                <p:cNvSpPr>
                  <a:spLocks/>
                </p:cNvSpPr>
                <p:nvPr/>
              </p:nvSpPr>
              <p:spPr bwMode="auto">
                <a:xfrm>
                  <a:off x="5156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3" name="Freeform 87"/>
                <p:cNvSpPr>
                  <a:spLocks/>
                </p:cNvSpPr>
                <p:nvPr/>
              </p:nvSpPr>
              <p:spPr bwMode="auto">
                <a:xfrm>
                  <a:off x="5180" y="3034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4" name="Freeform 88"/>
                <p:cNvSpPr>
                  <a:spLocks/>
                </p:cNvSpPr>
                <p:nvPr/>
              </p:nvSpPr>
              <p:spPr bwMode="auto">
                <a:xfrm>
                  <a:off x="5203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5" name="Freeform 89"/>
                <p:cNvSpPr>
                  <a:spLocks/>
                </p:cNvSpPr>
                <p:nvPr/>
              </p:nvSpPr>
              <p:spPr bwMode="auto">
                <a:xfrm>
                  <a:off x="522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6" name="Freeform 90"/>
                <p:cNvSpPr>
                  <a:spLocks/>
                </p:cNvSpPr>
                <p:nvPr/>
              </p:nvSpPr>
              <p:spPr bwMode="auto">
                <a:xfrm>
                  <a:off x="5250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7" name="Freeform 91"/>
                <p:cNvSpPr>
                  <a:spLocks/>
                </p:cNvSpPr>
                <p:nvPr/>
              </p:nvSpPr>
              <p:spPr bwMode="auto">
                <a:xfrm>
                  <a:off x="5274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8" name="Freeform 92"/>
                <p:cNvSpPr>
                  <a:spLocks/>
                </p:cNvSpPr>
                <p:nvPr/>
              </p:nvSpPr>
              <p:spPr bwMode="auto">
                <a:xfrm>
                  <a:off x="5297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9" name="Freeform 93"/>
                <p:cNvSpPr>
                  <a:spLocks/>
                </p:cNvSpPr>
                <p:nvPr/>
              </p:nvSpPr>
              <p:spPr bwMode="auto">
                <a:xfrm>
                  <a:off x="5320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0" name="Freeform 94"/>
                <p:cNvSpPr>
                  <a:spLocks/>
                </p:cNvSpPr>
                <p:nvPr/>
              </p:nvSpPr>
              <p:spPr bwMode="auto">
                <a:xfrm>
                  <a:off x="5344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1" name="Freeform 95"/>
                <p:cNvSpPr>
                  <a:spLocks/>
                </p:cNvSpPr>
                <p:nvPr/>
              </p:nvSpPr>
              <p:spPr bwMode="auto">
                <a:xfrm>
                  <a:off x="536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2" name="Freeform 96"/>
                <p:cNvSpPr>
                  <a:spLocks/>
                </p:cNvSpPr>
                <p:nvPr/>
              </p:nvSpPr>
              <p:spPr bwMode="auto">
                <a:xfrm>
                  <a:off x="5391" y="303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3" name="Freeform 97"/>
                <p:cNvSpPr>
                  <a:spLocks/>
                </p:cNvSpPr>
                <p:nvPr/>
              </p:nvSpPr>
              <p:spPr bwMode="auto">
                <a:xfrm>
                  <a:off x="541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4" name="Freeform 98"/>
                <p:cNvSpPr>
                  <a:spLocks/>
                </p:cNvSpPr>
                <p:nvPr/>
              </p:nvSpPr>
              <p:spPr bwMode="auto">
                <a:xfrm>
                  <a:off x="543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5" name="Freeform 99"/>
                <p:cNvSpPr>
                  <a:spLocks/>
                </p:cNvSpPr>
                <p:nvPr/>
              </p:nvSpPr>
              <p:spPr bwMode="auto">
                <a:xfrm>
                  <a:off x="546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6" name="Freeform 100"/>
                <p:cNvSpPr>
                  <a:spLocks/>
                </p:cNvSpPr>
                <p:nvPr/>
              </p:nvSpPr>
              <p:spPr bwMode="auto">
                <a:xfrm>
                  <a:off x="548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7" name="Freeform 101"/>
                <p:cNvSpPr>
                  <a:spLocks/>
                </p:cNvSpPr>
                <p:nvPr/>
              </p:nvSpPr>
              <p:spPr bwMode="auto">
                <a:xfrm>
                  <a:off x="5508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8" name="Freeform 102"/>
                <p:cNvSpPr>
                  <a:spLocks/>
                </p:cNvSpPr>
                <p:nvPr/>
              </p:nvSpPr>
              <p:spPr bwMode="auto">
                <a:xfrm>
                  <a:off x="5531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9" name="Freeform 103"/>
                <p:cNvSpPr>
                  <a:spLocks/>
                </p:cNvSpPr>
                <p:nvPr/>
              </p:nvSpPr>
              <p:spPr bwMode="auto">
                <a:xfrm>
                  <a:off x="5555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0" name="Freeform 104"/>
                <p:cNvSpPr>
                  <a:spLocks/>
                </p:cNvSpPr>
                <p:nvPr/>
              </p:nvSpPr>
              <p:spPr bwMode="auto">
                <a:xfrm>
                  <a:off x="5579" y="303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1" name="Freeform 105"/>
                <p:cNvSpPr>
                  <a:spLocks/>
                </p:cNvSpPr>
                <p:nvPr/>
              </p:nvSpPr>
              <p:spPr bwMode="auto">
                <a:xfrm>
                  <a:off x="5602" y="303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2" name="Freeform 106"/>
                <p:cNvSpPr>
                  <a:spLocks/>
                </p:cNvSpPr>
                <p:nvPr/>
              </p:nvSpPr>
              <p:spPr bwMode="auto">
                <a:xfrm>
                  <a:off x="351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3" name="Freeform 107"/>
                <p:cNvSpPr>
                  <a:spLocks/>
                </p:cNvSpPr>
                <p:nvPr/>
              </p:nvSpPr>
              <p:spPr bwMode="auto">
                <a:xfrm>
                  <a:off x="353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4" name="Freeform 108"/>
                <p:cNvSpPr>
                  <a:spLocks/>
                </p:cNvSpPr>
                <p:nvPr/>
              </p:nvSpPr>
              <p:spPr bwMode="auto">
                <a:xfrm>
                  <a:off x="3560" y="2611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5" name="Freeform 109"/>
                <p:cNvSpPr>
                  <a:spLocks/>
                </p:cNvSpPr>
                <p:nvPr/>
              </p:nvSpPr>
              <p:spPr bwMode="auto">
                <a:xfrm>
                  <a:off x="3584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6" name="Freeform 110"/>
                <p:cNvSpPr>
                  <a:spLocks/>
                </p:cNvSpPr>
                <p:nvPr/>
              </p:nvSpPr>
              <p:spPr bwMode="auto">
                <a:xfrm>
                  <a:off x="360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7" name="Freeform 111"/>
                <p:cNvSpPr>
                  <a:spLocks/>
                </p:cNvSpPr>
                <p:nvPr/>
              </p:nvSpPr>
              <p:spPr bwMode="auto">
                <a:xfrm>
                  <a:off x="3631" y="2611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8" name="Freeform 112"/>
                <p:cNvSpPr>
                  <a:spLocks/>
                </p:cNvSpPr>
                <p:nvPr/>
              </p:nvSpPr>
              <p:spPr bwMode="auto">
                <a:xfrm>
                  <a:off x="3654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9" name="Freeform 113"/>
                <p:cNvSpPr>
                  <a:spLocks/>
                </p:cNvSpPr>
                <p:nvPr/>
              </p:nvSpPr>
              <p:spPr bwMode="auto">
                <a:xfrm>
                  <a:off x="367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0" name="Freeform 114"/>
                <p:cNvSpPr>
                  <a:spLocks/>
                </p:cNvSpPr>
                <p:nvPr/>
              </p:nvSpPr>
              <p:spPr bwMode="auto">
                <a:xfrm>
                  <a:off x="370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1" name="Freeform 115"/>
                <p:cNvSpPr>
                  <a:spLocks/>
                </p:cNvSpPr>
                <p:nvPr/>
              </p:nvSpPr>
              <p:spPr bwMode="auto">
                <a:xfrm>
                  <a:off x="372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2" name="Freeform 116"/>
                <p:cNvSpPr>
                  <a:spLocks/>
                </p:cNvSpPr>
                <p:nvPr/>
              </p:nvSpPr>
              <p:spPr bwMode="auto">
                <a:xfrm>
                  <a:off x="374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3" name="Freeform 117"/>
                <p:cNvSpPr>
                  <a:spLocks/>
                </p:cNvSpPr>
                <p:nvPr/>
              </p:nvSpPr>
              <p:spPr bwMode="auto">
                <a:xfrm>
                  <a:off x="3772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4" name="Freeform 118"/>
                <p:cNvSpPr>
                  <a:spLocks/>
                </p:cNvSpPr>
                <p:nvPr/>
              </p:nvSpPr>
              <p:spPr bwMode="auto">
                <a:xfrm>
                  <a:off x="3795" y="2611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5" name="Freeform 119"/>
                <p:cNvSpPr>
                  <a:spLocks/>
                </p:cNvSpPr>
                <p:nvPr/>
              </p:nvSpPr>
              <p:spPr bwMode="auto">
                <a:xfrm>
                  <a:off x="381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6" name="Freeform 120"/>
                <p:cNvSpPr>
                  <a:spLocks/>
                </p:cNvSpPr>
                <p:nvPr/>
              </p:nvSpPr>
              <p:spPr bwMode="auto">
                <a:xfrm>
                  <a:off x="384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7" name="Freeform 121"/>
                <p:cNvSpPr>
                  <a:spLocks/>
                </p:cNvSpPr>
                <p:nvPr/>
              </p:nvSpPr>
              <p:spPr bwMode="auto">
                <a:xfrm>
                  <a:off x="386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8" name="Freeform 122"/>
                <p:cNvSpPr>
                  <a:spLocks/>
                </p:cNvSpPr>
                <p:nvPr/>
              </p:nvSpPr>
              <p:spPr bwMode="auto">
                <a:xfrm>
                  <a:off x="388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9" name="Freeform 123"/>
                <p:cNvSpPr>
                  <a:spLocks/>
                </p:cNvSpPr>
                <p:nvPr/>
              </p:nvSpPr>
              <p:spPr bwMode="auto">
                <a:xfrm>
                  <a:off x="391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0" name="Freeform 124"/>
                <p:cNvSpPr>
                  <a:spLocks/>
                </p:cNvSpPr>
                <p:nvPr/>
              </p:nvSpPr>
              <p:spPr bwMode="auto">
                <a:xfrm>
                  <a:off x="393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1" name="Freeform 125"/>
                <p:cNvSpPr>
                  <a:spLocks/>
                </p:cNvSpPr>
                <p:nvPr/>
              </p:nvSpPr>
              <p:spPr bwMode="auto">
                <a:xfrm>
                  <a:off x="395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2" name="Freeform 126"/>
                <p:cNvSpPr>
                  <a:spLocks/>
                </p:cNvSpPr>
                <p:nvPr/>
              </p:nvSpPr>
              <p:spPr bwMode="auto">
                <a:xfrm>
                  <a:off x="3983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3" name="Freeform 127"/>
                <p:cNvSpPr>
                  <a:spLocks/>
                </p:cNvSpPr>
                <p:nvPr/>
              </p:nvSpPr>
              <p:spPr bwMode="auto">
                <a:xfrm>
                  <a:off x="400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4" name="Freeform 128"/>
                <p:cNvSpPr>
                  <a:spLocks/>
                </p:cNvSpPr>
                <p:nvPr/>
              </p:nvSpPr>
              <p:spPr bwMode="auto">
                <a:xfrm>
                  <a:off x="4030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5" name="Freeform 129"/>
                <p:cNvSpPr>
                  <a:spLocks/>
                </p:cNvSpPr>
                <p:nvPr/>
              </p:nvSpPr>
              <p:spPr bwMode="auto">
                <a:xfrm>
                  <a:off x="405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6" name="Freeform 130"/>
                <p:cNvSpPr>
                  <a:spLocks/>
                </p:cNvSpPr>
                <p:nvPr/>
              </p:nvSpPr>
              <p:spPr bwMode="auto">
                <a:xfrm>
                  <a:off x="407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7" name="Freeform 131"/>
                <p:cNvSpPr>
                  <a:spLocks/>
                </p:cNvSpPr>
                <p:nvPr/>
              </p:nvSpPr>
              <p:spPr bwMode="auto">
                <a:xfrm>
                  <a:off x="4100" y="2611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8" name="Freeform 132"/>
                <p:cNvSpPr>
                  <a:spLocks/>
                </p:cNvSpPr>
                <p:nvPr/>
              </p:nvSpPr>
              <p:spPr bwMode="auto">
                <a:xfrm>
                  <a:off x="412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9" name="Freeform 133"/>
                <p:cNvSpPr>
                  <a:spLocks/>
                </p:cNvSpPr>
                <p:nvPr/>
              </p:nvSpPr>
              <p:spPr bwMode="auto">
                <a:xfrm>
                  <a:off x="414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" name="Freeform 134"/>
                <p:cNvSpPr>
                  <a:spLocks/>
                </p:cNvSpPr>
                <p:nvPr/>
              </p:nvSpPr>
              <p:spPr bwMode="auto">
                <a:xfrm>
                  <a:off x="4171" y="2611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1" name="Freeform 135"/>
                <p:cNvSpPr>
                  <a:spLocks/>
                </p:cNvSpPr>
                <p:nvPr/>
              </p:nvSpPr>
              <p:spPr bwMode="auto">
                <a:xfrm>
                  <a:off x="4194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2" name="Freeform 136"/>
                <p:cNvSpPr>
                  <a:spLocks/>
                </p:cNvSpPr>
                <p:nvPr/>
              </p:nvSpPr>
              <p:spPr bwMode="auto">
                <a:xfrm>
                  <a:off x="421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3" name="Freeform 137"/>
                <p:cNvSpPr>
                  <a:spLocks/>
                </p:cNvSpPr>
                <p:nvPr/>
              </p:nvSpPr>
              <p:spPr bwMode="auto">
                <a:xfrm>
                  <a:off x="424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4" name="Freeform 138"/>
                <p:cNvSpPr>
                  <a:spLocks/>
                </p:cNvSpPr>
                <p:nvPr/>
              </p:nvSpPr>
              <p:spPr bwMode="auto">
                <a:xfrm>
                  <a:off x="426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5" name="Freeform 139"/>
                <p:cNvSpPr>
                  <a:spLocks/>
                </p:cNvSpPr>
                <p:nvPr/>
              </p:nvSpPr>
              <p:spPr bwMode="auto">
                <a:xfrm>
                  <a:off x="428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6" name="Freeform 140"/>
                <p:cNvSpPr>
                  <a:spLocks/>
                </p:cNvSpPr>
                <p:nvPr/>
              </p:nvSpPr>
              <p:spPr bwMode="auto">
                <a:xfrm>
                  <a:off x="431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7" name="Freeform 141"/>
                <p:cNvSpPr>
                  <a:spLocks/>
                </p:cNvSpPr>
                <p:nvPr/>
              </p:nvSpPr>
              <p:spPr bwMode="auto">
                <a:xfrm>
                  <a:off x="433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8" name="Freeform 142"/>
                <p:cNvSpPr>
                  <a:spLocks/>
                </p:cNvSpPr>
                <p:nvPr/>
              </p:nvSpPr>
              <p:spPr bwMode="auto">
                <a:xfrm>
                  <a:off x="435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9" name="Freeform 143"/>
                <p:cNvSpPr>
                  <a:spLocks/>
                </p:cNvSpPr>
                <p:nvPr/>
              </p:nvSpPr>
              <p:spPr bwMode="auto">
                <a:xfrm>
                  <a:off x="4382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" name="Freeform 144"/>
                <p:cNvSpPr>
                  <a:spLocks/>
                </p:cNvSpPr>
                <p:nvPr/>
              </p:nvSpPr>
              <p:spPr bwMode="auto">
                <a:xfrm>
                  <a:off x="440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" name="Freeform 145"/>
                <p:cNvSpPr>
                  <a:spLocks/>
                </p:cNvSpPr>
                <p:nvPr/>
              </p:nvSpPr>
              <p:spPr bwMode="auto">
                <a:xfrm>
                  <a:off x="442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" name="Freeform 146"/>
                <p:cNvSpPr>
                  <a:spLocks/>
                </p:cNvSpPr>
                <p:nvPr/>
              </p:nvSpPr>
              <p:spPr bwMode="auto">
                <a:xfrm>
                  <a:off x="445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" name="Freeform 147"/>
                <p:cNvSpPr>
                  <a:spLocks/>
                </p:cNvSpPr>
                <p:nvPr/>
              </p:nvSpPr>
              <p:spPr bwMode="auto">
                <a:xfrm>
                  <a:off x="447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" name="Freeform 148"/>
                <p:cNvSpPr>
                  <a:spLocks/>
                </p:cNvSpPr>
                <p:nvPr/>
              </p:nvSpPr>
              <p:spPr bwMode="auto">
                <a:xfrm>
                  <a:off x="449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" name="Freeform 149"/>
                <p:cNvSpPr>
                  <a:spLocks/>
                </p:cNvSpPr>
                <p:nvPr/>
              </p:nvSpPr>
              <p:spPr bwMode="auto">
                <a:xfrm>
                  <a:off x="452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" name="Freeform 150"/>
                <p:cNvSpPr>
                  <a:spLocks/>
                </p:cNvSpPr>
                <p:nvPr/>
              </p:nvSpPr>
              <p:spPr bwMode="auto">
                <a:xfrm>
                  <a:off x="454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" name="Freeform 151"/>
                <p:cNvSpPr>
                  <a:spLocks/>
                </p:cNvSpPr>
                <p:nvPr/>
              </p:nvSpPr>
              <p:spPr bwMode="auto">
                <a:xfrm>
                  <a:off x="4570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" name="Freeform 152"/>
                <p:cNvSpPr>
                  <a:spLocks/>
                </p:cNvSpPr>
                <p:nvPr/>
              </p:nvSpPr>
              <p:spPr bwMode="auto">
                <a:xfrm>
                  <a:off x="459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9" name="Freeform 153"/>
                <p:cNvSpPr>
                  <a:spLocks/>
                </p:cNvSpPr>
                <p:nvPr/>
              </p:nvSpPr>
              <p:spPr bwMode="auto">
                <a:xfrm>
                  <a:off x="461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0" name="Freeform 154"/>
                <p:cNvSpPr>
                  <a:spLocks/>
                </p:cNvSpPr>
                <p:nvPr/>
              </p:nvSpPr>
              <p:spPr bwMode="auto">
                <a:xfrm>
                  <a:off x="4640" y="2611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1" name="Freeform 155"/>
                <p:cNvSpPr>
                  <a:spLocks/>
                </p:cNvSpPr>
                <p:nvPr/>
              </p:nvSpPr>
              <p:spPr bwMode="auto">
                <a:xfrm>
                  <a:off x="466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2" name="Freeform 156"/>
                <p:cNvSpPr>
                  <a:spLocks/>
                </p:cNvSpPr>
                <p:nvPr/>
              </p:nvSpPr>
              <p:spPr bwMode="auto">
                <a:xfrm>
                  <a:off x="468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3" name="Freeform 157"/>
                <p:cNvSpPr>
                  <a:spLocks/>
                </p:cNvSpPr>
                <p:nvPr/>
              </p:nvSpPr>
              <p:spPr bwMode="auto">
                <a:xfrm>
                  <a:off x="4710" y="2611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4" name="Freeform 158"/>
                <p:cNvSpPr>
                  <a:spLocks/>
                </p:cNvSpPr>
                <p:nvPr/>
              </p:nvSpPr>
              <p:spPr bwMode="auto">
                <a:xfrm>
                  <a:off x="4734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5" name="Freeform 159"/>
                <p:cNvSpPr>
                  <a:spLocks/>
                </p:cNvSpPr>
                <p:nvPr/>
              </p:nvSpPr>
              <p:spPr bwMode="auto">
                <a:xfrm>
                  <a:off x="475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6" name="Freeform 160"/>
                <p:cNvSpPr>
                  <a:spLocks/>
                </p:cNvSpPr>
                <p:nvPr/>
              </p:nvSpPr>
              <p:spPr bwMode="auto">
                <a:xfrm>
                  <a:off x="4781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7" name="Freeform 161"/>
                <p:cNvSpPr>
                  <a:spLocks/>
                </p:cNvSpPr>
                <p:nvPr/>
              </p:nvSpPr>
              <p:spPr bwMode="auto">
                <a:xfrm>
                  <a:off x="480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8" name="Freeform 162"/>
                <p:cNvSpPr>
                  <a:spLocks/>
                </p:cNvSpPr>
                <p:nvPr/>
              </p:nvSpPr>
              <p:spPr bwMode="auto">
                <a:xfrm>
                  <a:off x="482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9" name="Freeform 163"/>
                <p:cNvSpPr>
                  <a:spLocks/>
                </p:cNvSpPr>
                <p:nvPr/>
              </p:nvSpPr>
              <p:spPr bwMode="auto">
                <a:xfrm>
                  <a:off x="485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0" name="Freeform 164"/>
                <p:cNvSpPr>
                  <a:spLocks/>
                </p:cNvSpPr>
                <p:nvPr/>
              </p:nvSpPr>
              <p:spPr bwMode="auto">
                <a:xfrm>
                  <a:off x="487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1" name="Freeform 165"/>
                <p:cNvSpPr>
                  <a:spLocks/>
                </p:cNvSpPr>
                <p:nvPr/>
              </p:nvSpPr>
              <p:spPr bwMode="auto">
                <a:xfrm>
                  <a:off x="489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2" name="Freeform 166"/>
                <p:cNvSpPr>
                  <a:spLocks/>
                </p:cNvSpPr>
                <p:nvPr/>
              </p:nvSpPr>
              <p:spPr bwMode="auto">
                <a:xfrm>
                  <a:off x="492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3" name="Freeform 167"/>
                <p:cNvSpPr>
                  <a:spLocks/>
                </p:cNvSpPr>
                <p:nvPr/>
              </p:nvSpPr>
              <p:spPr bwMode="auto">
                <a:xfrm>
                  <a:off x="494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4" name="Freeform 168"/>
                <p:cNvSpPr>
                  <a:spLocks/>
                </p:cNvSpPr>
                <p:nvPr/>
              </p:nvSpPr>
              <p:spPr bwMode="auto">
                <a:xfrm>
                  <a:off x="496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5" name="Freeform 169"/>
                <p:cNvSpPr>
                  <a:spLocks/>
                </p:cNvSpPr>
                <p:nvPr/>
              </p:nvSpPr>
              <p:spPr bwMode="auto">
                <a:xfrm>
                  <a:off x="499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6" name="Freeform 170"/>
                <p:cNvSpPr>
                  <a:spLocks/>
                </p:cNvSpPr>
                <p:nvPr/>
              </p:nvSpPr>
              <p:spPr bwMode="auto">
                <a:xfrm>
                  <a:off x="501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7" name="Freeform 171"/>
                <p:cNvSpPr>
                  <a:spLocks/>
                </p:cNvSpPr>
                <p:nvPr/>
              </p:nvSpPr>
              <p:spPr bwMode="auto">
                <a:xfrm>
                  <a:off x="503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8" name="Freeform 172"/>
                <p:cNvSpPr>
                  <a:spLocks/>
                </p:cNvSpPr>
                <p:nvPr/>
              </p:nvSpPr>
              <p:spPr bwMode="auto">
                <a:xfrm>
                  <a:off x="506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9" name="Freeform 173"/>
                <p:cNvSpPr>
                  <a:spLocks/>
                </p:cNvSpPr>
                <p:nvPr/>
              </p:nvSpPr>
              <p:spPr bwMode="auto">
                <a:xfrm>
                  <a:off x="508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0" name="Freeform 174"/>
                <p:cNvSpPr>
                  <a:spLocks/>
                </p:cNvSpPr>
                <p:nvPr/>
              </p:nvSpPr>
              <p:spPr bwMode="auto">
                <a:xfrm>
                  <a:off x="510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1" name="Freeform 175"/>
                <p:cNvSpPr>
                  <a:spLocks/>
                </p:cNvSpPr>
                <p:nvPr/>
              </p:nvSpPr>
              <p:spPr bwMode="auto">
                <a:xfrm>
                  <a:off x="5133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2" name="Freeform 176"/>
                <p:cNvSpPr>
                  <a:spLocks/>
                </p:cNvSpPr>
                <p:nvPr/>
              </p:nvSpPr>
              <p:spPr bwMode="auto">
                <a:xfrm>
                  <a:off x="5156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3" name="Freeform 177"/>
                <p:cNvSpPr>
                  <a:spLocks/>
                </p:cNvSpPr>
                <p:nvPr/>
              </p:nvSpPr>
              <p:spPr bwMode="auto">
                <a:xfrm>
                  <a:off x="5180" y="2611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4" name="Freeform 178"/>
                <p:cNvSpPr>
                  <a:spLocks/>
                </p:cNvSpPr>
                <p:nvPr/>
              </p:nvSpPr>
              <p:spPr bwMode="auto">
                <a:xfrm>
                  <a:off x="5203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5" name="Freeform 179"/>
                <p:cNvSpPr>
                  <a:spLocks/>
                </p:cNvSpPr>
                <p:nvPr/>
              </p:nvSpPr>
              <p:spPr bwMode="auto">
                <a:xfrm>
                  <a:off x="522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6" name="Freeform 180"/>
                <p:cNvSpPr>
                  <a:spLocks/>
                </p:cNvSpPr>
                <p:nvPr/>
              </p:nvSpPr>
              <p:spPr bwMode="auto">
                <a:xfrm>
                  <a:off x="5250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7" name="Freeform 181"/>
                <p:cNvSpPr>
                  <a:spLocks/>
                </p:cNvSpPr>
                <p:nvPr/>
              </p:nvSpPr>
              <p:spPr bwMode="auto">
                <a:xfrm>
                  <a:off x="5274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8" name="Freeform 182"/>
                <p:cNvSpPr>
                  <a:spLocks/>
                </p:cNvSpPr>
                <p:nvPr/>
              </p:nvSpPr>
              <p:spPr bwMode="auto">
                <a:xfrm>
                  <a:off x="5297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9" name="Freeform 183"/>
                <p:cNvSpPr>
                  <a:spLocks/>
                </p:cNvSpPr>
                <p:nvPr/>
              </p:nvSpPr>
              <p:spPr bwMode="auto">
                <a:xfrm>
                  <a:off x="5320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0" name="Freeform 184"/>
                <p:cNvSpPr>
                  <a:spLocks/>
                </p:cNvSpPr>
                <p:nvPr/>
              </p:nvSpPr>
              <p:spPr bwMode="auto">
                <a:xfrm>
                  <a:off x="5344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1" name="Freeform 185"/>
                <p:cNvSpPr>
                  <a:spLocks/>
                </p:cNvSpPr>
                <p:nvPr/>
              </p:nvSpPr>
              <p:spPr bwMode="auto">
                <a:xfrm>
                  <a:off x="536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2" name="Freeform 186"/>
                <p:cNvSpPr>
                  <a:spLocks/>
                </p:cNvSpPr>
                <p:nvPr/>
              </p:nvSpPr>
              <p:spPr bwMode="auto">
                <a:xfrm>
                  <a:off x="5391" y="2611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3" name="Freeform 187"/>
                <p:cNvSpPr>
                  <a:spLocks/>
                </p:cNvSpPr>
                <p:nvPr/>
              </p:nvSpPr>
              <p:spPr bwMode="auto">
                <a:xfrm>
                  <a:off x="541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4" name="Freeform 188"/>
                <p:cNvSpPr>
                  <a:spLocks/>
                </p:cNvSpPr>
                <p:nvPr/>
              </p:nvSpPr>
              <p:spPr bwMode="auto">
                <a:xfrm>
                  <a:off x="543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5" name="Freeform 189"/>
                <p:cNvSpPr>
                  <a:spLocks/>
                </p:cNvSpPr>
                <p:nvPr/>
              </p:nvSpPr>
              <p:spPr bwMode="auto">
                <a:xfrm>
                  <a:off x="546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6" name="Freeform 190"/>
                <p:cNvSpPr>
                  <a:spLocks/>
                </p:cNvSpPr>
                <p:nvPr/>
              </p:nvSpPr>
              <p:spPr bwMode="auto">
                <a:xfrm>
                  <a:off x="548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7" name="Freeform 191"/>
                <p:cNvSpPr>
                  <a:spLocks/>
                </p:cNvSpPr>
                <p:nvPr/>
              </p:nvSpPr>
              <p:spPr bwMode="auto">
                <a:xfrm>
                  <a:off x="5508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8" name="Freeform 192"/>
                <p:cNvSpPr>
                  <a:spLocks/>
                </p:cNvSpPr>
                <p:nvPr/>
              </p:nvSpPr>
              <p:spPr bwMode="auto">
                <a:xfrm>
                  <a:off x="5531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9" name="Freeform 193"/>
                <p:cNvSpPr>
                  <a:spLocks/>
                </p:cNvSpPr>
                <p:nvPr/>
              </p:nvSpPr>
              <p:spPr bwMode="auto">
                <a:xfrm>
                  <a:off x="5555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0" name="Freeform 194"/>
                <p:cNvSpPr>
                  <a:spLocks/>
                </p:cNvSpPr>
                <p:nvPr/>
              </p:nvSpPr>
              <p:spPr bwMode="auto">
                <a:xfrm>
                  <a:off x="5579" y="2611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1" name="Freeform 195"/>
                <p:cNvSpPr>
                  <a:spLocks/>
                </p:cNvSpPr>
                <p:nvPr/>
              </p:nvSpPr>
              <p:spPr bwMode="auto">
                <a:xfrm>
                  <a:off x="5602" y="2611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2" name="Freeform 196"/>
                <p:cNvSpPr>
                  <a:spLocks/>
                </p:cNvSpPr>
                <p:nvPr/>
              </p:nvSpPr>
              <p:spPr bwMode="auto">
                <a:xfrm>
                  <a:off x="351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3" name="Freeform 197"/>
                <p:cNvSpPr>
                  <a:spLocks/>
                </p:cNvSpPr>
                <p:nvPr/>
              </p:nvSpPr>
              <p:spPr bwMode="auto">
                <a:xfrm>
                  <a:off x="353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4" name="Freeform 198"/>
                <p:cNvSpPr>
                  <a:spLocks/>
                </p:cNvSpPr>
                <p:nvPr/>
              </p:nvSpPr>
              <p:spPr bwMode="auto">
                <a:xfrm>
                  <a:off x="3560" y="2189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5" name="Freeform 199"/>
                <p:cNvSpPr>
                  <a:spLocks/>
                </p:cNvSpPr>
                <p:nvPr/>
              </p:nvSpPr>
              <p:spPr bwMode="auto">
                <a:xfrm>
                  <a:off x="3584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6" name="Freeform 200"/>
                <p:cNvSpPr>
                  <a:spLocks/>
                </p:cNvSpPr>
                <p:nvPr/>
              </p:nvSpPr>
              <p:spPr bwMode="auto">
                <a:xfrm>
                  <a:off x="360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7" name="Freeform 201"/>
                <p:cNvSpPr>
                  <a:spLocks/>
                </p:cNvSpPr>
                <p:nvPr/>
              </p:nvSpPr>
              <p:spPr bwMode="auto">
                <a:xfrm>
                  <a:off x="3631" y="2189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8" name="Freeform 202"/>
                <p:cNvSpPr>
                  <a:spLocks/>
                </p:cNvSpPr>
                <p:nvPr/>
              </p:nvSpPr>
              <p:spPr bwMode="auto">
                <a:xfrm>
                  <a:off x="3654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9" name="Freeform 203"/>
                <p:cNvSpPr>
                  <a:spLocks/>
                </p:cNvSpPr>
                <p:nvPr/>
              </p:nvSpPr>
              <p:spPr bwMode="auto">
                <a:xfrm>
                  <a:off x="367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0" name="Freeform 204"/>
                <p:cNvSpPr>
                  <a:spLocks/>
                </p:cNvSpPr>
                <p:nvPr/>
              </p:nvSpPr>
              <p:spPr bwMode="auto">
                <a:xfrm>
                  <a:off x="370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1" name="Freeform 205"/>
                <p:cNvSpPr>
                  <a:spLocks/>
                </p:cNvSpPr>
                <p:nvPr/>
              </p:nvSpPr>
              <p:spPr bwMode="auto">
                <a:xfrm>
                  <a:off x="372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2" name="Freeform 206"/>
                <p:cNvSpPr>
                  <a:spLocks/>
                </p:cNvSpPr>
                <p:nvPr/>
              </p:nvSpPr>
              <p:spPr bwMode="auto">
                <a:xfrm>
                  <a:off x="374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3" name="Freeform 207"/>
                <p:cNvSpPr>
                  <a:spLocks/>
                </p:cNvSpPr>
                <p:nvPr/>
              </p:nvSpPr>
              <p:spPr bwMode="auto">
                <a:xfrm>
                  <a:off x="3772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4" name="Freeform 208"/>
                <p:cNvSpPr>
                  <a:spLocks/>
                </p:cNvSpPr>
                <p:nvPr/>
              </p:nvSpPr>
              <p:spPr bwMode="auto">
                <a:xfrm>
                  <a:off x="3795" y="2189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5" name="Freeform 209"/>
                <p:cNvSpPr>
                  <a:spLocks/>
                </p:cNvSpPr>
                <p:nvPr/>
              </p:nvSpPr>
              <p:spPr bwMode="auto">
                <a:xfrm>
                  <a:off x="381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6" name="Freeform 210"/>
                <p:cNvSpPr>
                  <a:spLocks/>
                </p:cNvSpPr>
                <p:nvPr/>
              </p:nvSpPr>
              <p:spPr bwMode="auto">
                <a:xfrm>
                  <a:off x="384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7" name="Freeform 211"/>
                <p:cNvSpPr>
                  <a:spLocks/>
                </p:cNvSpPr>
                <p:nvPr/>
              </p:nvSpPr>
              <p:spPr bwMode="auto">
                <a:xfrm>
                  <a:off x="386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8" name="Freeform 212"/>
                <p:cNvSpPr>
                  <a:spLocks/>
                </p:cNvSpPr>
                <p:nvPr/>
              </p:nvSpPr>
              <p:spPr bwMode="auto">
                <a:xfrm>
                  <a:off x="388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9" name="Freeform 213"/>
                <p:cNvSpPr>
                  <a:spLocks/>
                </p:cNvSpPr>
                <p:nvPr/>
              </p:nvSpPr>
              <p:spPr bwMode="auto">
                <a:xfrm>
                  <a:off x="391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0" name="Freeform 214"/>
                <p:cNvSpPr>
                  <a:spLocks/>
                </p:cNvSpPr>
                <p:nvPr/>
              </p:nvSpPr>
              <p:spPr bwMode="auto">
                <a:xfrm>
                  <a:off x="393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" name="Group 416"/>
              <p:cNvGrpSpPr>
                <a:grpSpLocks/>
              </p:cNvGrpSpPr>
              <p:nvPr/>
            </p:nvGrpSpPr>
            <p:grpSpPr bwMode="auto">
              <a:xfrm>
                <a:off x="3513" y="1344"/>
                <a:ext cx="2097" cy="845"/>
                <a:chOff x="3513" y="1344"/>
                <a:chExt cx="2097" cy="845"/>
              </a:xfrm>
            </p:grpSpPr>
            <p:sp>
              <p:nvSpPr>
                <p:cNvPr id="901" name="Freeform 216"/>
                <p:cNvSpPr>
                  <a:spLocks/>
                </p:cNvSpPr>
                <p:nvPr/>
              </p:nvSpPr>
              <p:spPr bwMode="auto">
                <a:xfrm>
                  <a:off x="395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2" name="Freeform 217"/>
                <p:cNvSpPr>
                  <a:spLocks/>
                </p:cNvSpPr>
                <p:nvPr/>
              </p:nvSpPr>
              <p:spPr bwMode="auto">
                <a:xfrm>
                  <a:off x="3983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3" name="Freeform 218"/>
                <p:cNvSpPr>
                  <a:spLocks/>
                </p:cNvSpPr>
                <p:nvPr/>
              </p:nvSpPr>
              <p:spPr bwMode="auto">
                <a:xfrm>
                  <a:off x="400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4" name="Freeform 219"/>
                <p:cNvSpPr>
                  <a:spLocks/>
                </p:cNvSpPr>
                <p:nvPr/>
              </p:nvSpPr>
              <p:spPr bwMode="auto">
                <a:xfrm>
                  <a:off x="4030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5" name="Freeform 220"/>
                <p:cNvSpPr>
                  <a:spLocks/>
                </p:cNvSpPr>
                <p:nvPr/>
              </p:nvSpPr>
              <p:spPr bwMode="auto">
                <a:xfrm>
                  <a:off x="405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6" name="Freeform 221"/>
                <p:cNvSpPr>
                  <a:spLocks/>
                </p:cNvSpPr>
                <p:nvPr/>
              </p:nvSpPr>
              <p:spPr bwMode="auto">
                <a:xfrm>
                  <a:off x="407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7" name="Freeform 222"/>
                <p:cNvSpPr>
                  <a:spLocks/>
                </p:cNvSpPr>
                <p:nvPr/>
              </p:nvSpPr>
              <p:spPr bwMode="auto">
                <a:xfrm>
                  <a:off x="4100" y="2189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8" name="Freeform 223"/>
                <p:cNvSpPr>
                  <a:spLocks/>
                </p:cNvSpPr>
                <p:nvPr/>
              </p:nvSpPr>
              <p:spPr bwMode="auto">
                <a:xfrm>
                  <a:off x="412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9" name="Freeform 224"/>
                <p:cNvSpPr>
                  <a:spLocks/>
                </p:cNvSpPr>
                <p:nvPr/>
              </p:nvSpPr>
              <p:spPr bwMode="auto">
                <a:xfrm>
                  <a:off x="414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0" name="Freeform 225"/>
                <p:cNvSpPr>
                  <a:spLocks/>
                </p:cNvSpPr>
                <p:nvPr/>
              </p:nvSpPr>
              <p:spPr bwMode="auto">
                <a:xfrm>
                  <a:off x="4171" y="2189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1" name="Freeform 226"/>
                <p:cNvSpPr>
                  <a:spLocks/>
                </p:cNvSpPr>
                <p:nvPr/>
              </p:nvSpPr>
              <p:spPr bwMode="auto">
                <a:xfrm>
                  <a:off x="4194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2" name="Freeform 227"/>
                <p:cNvSpPr>
                  <a:spLocks/>
                </p:cNvSpPr>
                <p:nvPr/>
              </p:nvSpPr>
              <p:spPr bwMode="auto">
                <a:xfrm>
                  <a:off x="421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3" name="Freeform 228"/>
                <p:cNvSpPr>
                  <a:spLocks/>
                </p:cNvSpPr>
                <p:nvPr/>
              </p:nvSpPr>
              <p:spPr bwMode="auto">
                <a:xfrm>
                  <a:off x="424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4" name="Freeform 229"/>
                <p:cNvSpPr>
                  <a:spLocks/>
                </p:cNvSpPr>
                <p:nvPr/>
              </p:nvSpPr>
              <p:spPr bwMode="auto">
                <a:xfrm>
                  <a:off x="426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5" name="Freeform 230"/>
                <p:cNvSpPr>
                  <a:spLocks/>
                </p:cNvSpPr>
                <p:nvPr/>
              </p:nvSpPr>
              <p:spPr bwMode="auto">
                <a:xfrm>
                  <a:off x="428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6" name="Freeform 231"/>
                <p:cNvSpPr>
                  <a:spLocks/>
                </p:cNvSpPr>
                <p:nvPr/>
              </p:nvSpPr>
              <p:spPr bwMode="auto">
                <a:xfrm>
                  <a:off x="431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7" name="Freeform 232"/>
                <p:cNvSpPr>
                  <a:spLocks/>
                </p:cNvSpPr>
                <p:nvPr/>
              </p:nvSpPr>
              <p:spPr bwMode="auto">
                <a:xfrm>
                  <a:off x="433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8" name="Freeform 233"/>
                <p:cNvSpPr>
                  <a:spLocks/>
                </p:cNvSpPr>
                <p:nvPr/>
              </p:nvSpPr>
              <p:spPr bwMode="auto">
                <a:xfrm>
                  <a:off x="435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9" name="Freeform 234"/>
                <p:cNvSpPr>
                  <a:spLocks/>
                </p:cNvSpPr>
                <p:nvPr/>
              </p:nvSpPr>
              <p:spPr bwMode="auto">
                <a:xfrm>
                  <a:off x="4382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0" name="Freeform 235"/>
                <p:cNvSpPr>
                  <a:spLocks/>
                </p:cNvSpPr>
                <p:nvPr/>
              </p:nvSpPr>
              <p:spPr bwMode="auto">
                <a:xfrm>
                  <a:off x="440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1" name="Freeform 236"/>
                <p:cNvSpPr>
                  <a:spLocks/>
                </p:cNvSpPr>
                <p:nvPr/>
              </p:nvSpPr>
              <p:spPr bwMode="auto">
                <a:xfrm>
                  <a:off x="442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2" name="Freeform 237"/>
                <p:cNvSpPr>
                  <a:spLocks/>
                </p:cNvSpPr>
                <p:nvPr/>
              </p:nvSpPr>
              <p:spPr bwMode="auto">
                <a:xfrm>
                  <a:off x="445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3" name="Freeform 238"/>
                <p:cNvSpPr>
                  <a:spLocks/>
                </p:cNvSpPr>
                <p:nvPr/>
              </p:nvSpPr>
              <p:spPr bwMode="auto">
                <a:xfrm>
                  <a:off x="447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4" name="Freeform 239"/>
                <p:cNvSpPr>
                  <a:spLocks/>
                </p:cNvSpPr>
                <p:nvPr/>
              </p:nvSpPr>
              <p:spPr bwMode="auto">
                <a:xfrm>
                  <a:off x="449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5" name="Freeform 240"/>
                <p:cNvSpPr>
                  <a:spLocks/>
                </p:cNvSpPr>
                <p:nvPr/>
              </p:nvSpPr>
              <p:spPr bwMode="auto">
                <a:xfrm>
                  <a:off x="452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6" name="Freeform 241"/>
                <p:cNvSpPr>
                  <a:spLocks/>
                </p:cNvSpPr>
                <p:nvPr/>
              </p:nvSpPr>
              <p:spPr bwMode="auto">
                <a:xfrm>
                  <a:off x="454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7" name="Freeform 242"/>
                <p:cNvSpPr>
                  <a:spLocks/>
                </p:cNvSpPr>
                <p:nvPr/>
              </p:nvSpPr>
              <p:spPr bwMode="auto">
                <a:xfrm>
                  <a:off x="4570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8" name="Freeform 243"/>
                <p:cNvSpPr>
                  <a:spLocks/>
                </p:cNvSpPr>
                <p:nvPr/>
              </p:nvSpPr>
              <p:spPr bwMode="auto">
                <a:xfrm>
                  <a:off x="459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9" name="Freeform 244"/>
                <p:cNvSpPr>
                  <a:spLocks/>
                </p:cNvSpPr>
                <p:nvPr/>
              </p:nvSpPr>
              <p:spPr bwMode="auto">
                <a:xfrm>
                  <a:off x="461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0" name="Freeform 245"/>
                <p:cNvSpPr>
                  <a:spLocks/>
                </p:cNvSpPr>
                <p:nvPr/>
              </p:nvSpPr>
              <p:spPr bwMode="auto">
                <a:xfrm>
                  <a:off x="4640" y="2189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1" name="Freeform 246"/>
                <p:cNvSpPr>
                  <a:spLocks/>
                </p:cNvSpPr>
                <p:nvPr/>
              </p:nvSpPr>
              <p:spPr bwMode="auto">
                <a:xfrm>
                  <a:off x="466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2" name="Freeform 247"/>
                <p:cNvSpPr>
                  <a:spLocks/>
                </p:cNvSpPr>
                <p:nvPr/>
              </p:nvSpPr>
              <p:spPr bwMode="auto">
                <a:xfrm>
                  <a:off x="468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3" name="Freeform 248"/>
                <p:cNvSpPr>
                  <a:spLocks/>
                </p:cNvSpPr>
                <p:nvPr/>
              </p:nvSpPr>
              <p:spPr bwMode="auto">
                <a:xfrm>
                  <a:off x="4710" y="2189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4" name="Freeform 249"/>
                <p:cNvSpPr>
                  <a:spLocks/>
                </p:cNvSpPr>
                <p:nvPr/>
              </p:nvSpPr>
              <p:spPr bwMode="auto">
                <a:xfrm>
                  <a:off x="4734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5" name="Freeform 250"/>
                <p:cNvSpPr>
                  <a:spLocks/>
                </p:cNvSpPr>
                <p:nvPr/>
              </p:nvSpPr>
              <p:spPr bwMode="auto">
                <a:xfrm>
                  <a:off x="475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6" name="Freeform 251"/>
                <p:cNvSpPr>
                  <a:spLocks/>
                </p:cNvSpPr>
                <p:nvPr/>
              </p:nvSpPr>
              <p:spPr bwMode="auto">
                <a:xfrm>
                  <a:off x="4781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7" name="Freeform 252"/>
                <p:cNvSpPr>
                  <a:spLocks/>
                </p:cNvSpPr>
                <p:nvPr/>
              </p:nvSpPr>
              <p:spPr bwMode="auto">
                <a:xfrm>
                  <a:off x="480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8" name="Freeform 253"/>
                <p:cNvSpPr>
                  <a:spLocks/>
                </p:cNvSpPr>
                <p:nvPr/>
              </p:nvSpPr>
              <p:spPr bwMode="auto">
                <a:xfrm>
                  <a:off x="482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9" name="Freeform 254"/>
                <p:cNvSpPr>
                  <a:spLocks/>
                </p:cNvSpPr>
                <p:nvPr/>
              </p:nvSpPr>
              <p:spPr bwMode="auto">
                <a:xfrm>
                  <a:off x="485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0" name="Freeform 255"/>
                <p:cNvSpPr>
                  <a:spLocks/>
                </p:cNvSpPr>
                <p:nvPr/>
              </p:nvSpPr>
              <p:spPr bwMode="auto">
                <a:xfrm>
                  <a:off x="487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1" name="Freeform 256"/>
                <p:cNvSpPr>
                  <a:spLocks/>
                </p:cNvSpPr>
                <p:nvPr/>
              </p:nvSpPr>
              <p:spPr bwMode="auto">
                <a:xfrm>
                  <a:off x="489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2" name="Freeform 257"/>
                <p:cNvSpPr>
                  <a:spLocks/>
                </p:cNvSpPr>
                <p:nvPr/>
              </p:nvSpPr>
              <p:spPr bwMode="auto">
                <a:xfrm>
                  <a:off x="492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3" name="Freeform 258"/>
                <p:cNvSpPr>
                  <a:spLocks/>
                </p:cNvSpPr>
                <p:nvPr/>
              </p:nvSpPr>
              <p:spPr bwMode="auto">
                <a:xfrm>
                  <a:off x="494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4" name="Freeform 259"/>
                <p:cNvSpPr>
                  <a:spLocks/>
                </p:cNvSpPr>
                <p:nvPr/>
              </p:nvSpPr>
              <p:spPr bwMode="auto">
                <a:xfrm>
                  <a:off x="496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5" name="Freeform 260"/>
                <p:cNvSpPr>
                  <a:spLocks/>
                </p:cNvSpPr>
                <p:nvPr/>
              </p:nvSpPr>
              <p:spPr bwMode="auto">
                <a:xfrm>
                  <a:off x="499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6" name="Freeform 261"/>
                <p:cNvSpPr>
                  <a:spLocks/>
                </p:cNvSpPr>
                <p:nvPr/>
              </p:nvSpPr>
              <p:spPr bwMode="auto">
                <a:xfrm>
                  <a:off x="501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7" name="Freeform 262"/>
                <p:cNvSpPr>
                  <a:spLocks/>
                </p:cNvSpPr>
                <p:nvPr/>
              </p:nvSpPr>
              <p:spPr bwMode="auto">
                <a:xfrm>
                  <a:off x="503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8" name="Freeform 263"/>
                <p:cNvSpPr>
                  <a:spLocks/>
                </p:cNvSpPr>
                <p:nvPr/>
              </p:nvSpPr>
              <p:spPr bwMode="auto">
                <a:xfrm>
                  <a:off x="506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9" name="Freeform 264"/>
                <p:cNvSpPr>
                  <a:spLocks/>
                </p:cNvSpPr>
                <p:nvPr/>
              </p:nvSpPr>
              <p:spPr bwMode="auto">
                <a:xfrm>
                  <a:off x="508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0" name="Freeform 265"/>
                <p:cNvSpPr>
                  <a:spLocks/>
                </p:cNvSpPr>
                <p:nvPr/>
              </p:nvSpPr>
              <p:spPr bwMode="auto">
                <a:xfrm>
                  <a:off x="510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1" name="Freeform 266"/>
                <p:cNvSpPr>
                  <a:spLocks/>
                </p:cNvSpPr>
                <p:nvPr/>
              </p:nvSpPr>
              <p:spPr bwMode="auto">
                <a:xfrm>
                  <a:off x="5133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2" name="Freeform 267"/>
                <p:cNvSpPr>
                  <a:spLocks/>
                </p:cNvSpPr>
                <p:nvPr/>
              </p:nvSpPr>
              <p:spPr bwMode="auto">
                <a:xfrm>
                  <a:off x="5156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3" name="Freeform 268"/>
                <p:cNvSpPr>
                  <a:spLocks/>
                </p:cNvSpPr>
                <p:nvPr/>
              </p:nvSpPr>
              <p:spPr bwMode="auto">
                <a:xfrm>
                  <a:off x="5180" y="2189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4" name="Freeform 269"/>
                <p:cNvSpPr>
                  <a:spLocks/>
                </p:cNvSpPr>
                <p:nvPr/>
              </p:nvSpPr>
              <p:spPr bwMode="auto">
                <a:xfrm>
                  <a:off x="5203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5" name="Freeform 270"/>
                <p:cNvSpPr>
                  <a:spLocks/>
                </p:cNvSpPr>
                <p:nvPr/>
              </p:nvSpPr>
              <p:spPr bwMode="auto">
                <a:xfrm>
                  <a:off x="522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6" name="Freeform 271"/>
                <p:cNvSpPr>
                  <a:spLocks/>
                </p:cNvSpPr>
                <p:nvPr/>
              </p:nvSpPr>
              <p:spPr bwMode="auto">
                <a:xfrm>
                  <a:off x="5250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7" name="Freeform 272"/>
                <p:cNvSpPr>
                  <a:spLocks/>
                </p:cNvSpPr>
                <p:nvPr/>
              </p:nvSpPr>
              <p:spPr bwMode="auto">
                <a:xfrm>
                  <a:off x="5274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8" name="Freeform 273"/>
                <p:cNvSpPr>
                  <a:spLocks/>
                </p:cNvSpPr>
                <p:nvPr/>
              </p:nvSpPr>
              <p:spPr bwMode="auto">
                <a:xfrm>
                  <a:off x="5297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9" name="Freeform 274"/>
                <p:cNvSpPr>
                  <a:spLocks/>
                </p:cNvSpPr>
                <p:nvPr/>
              </p:nvSpPr>
              <p:spPr bwMode="auto">
                <a:xfrm>
                  <a:off x="5320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0" name="Freeform 275"/>
                <p:cNvSpPr>
                  <a:spLocks/>
                </p:cNvSpPr>
                <p:nvPr/>
              </p:nvSpPr>
              <p:spPr bwMode="auto">
                <a:xfrm>
                  <a:off x="5344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1" name="Freeform 276"/>
                <p:cNvSpPr>
                  <a:spLocks/>
                </p:cNvSpPr>
                <p:nvPr/>
              </p:nvSpPr>
              <p:spPr bwMode="auto">
                <a:xfrm>
                  <a:off x="536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2" name="Freeform 277"/>
                <p:cNvSpPr>
                  <a:spLocks/>
                </p:cNvSpPr>
                <p:nvPr/>
              </p:nvSpPr>
              <p:spPr bwMode="auto">
                <a:xfrm>
                  <a:off x="5391" y="2189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3" name="Freeform 278"/>
                <p:cNvSpPr>
                  <a:spLocks/>
                </p:cNvSpPr>
                <p:nvPr/>
              </p:nvSpPr>
              <p:spPr bwMode="auto">
                <a:xfrm>
                  <a:off x="541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4" name="Freeform 279"/>
                <p:cNvSpPr>
                  <a:spLocks/>
                </p:cNvSpPr>
                <p:nvPr/>
              </p:nvSpPr>
              <p:spPr bwMode="auto">
                <a:xfrm>
                  <a:off x="543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5" name="Freeform 280"/>
                <p:cNvSpPr>
                  <a:spLocks/>
                </p:cNvSpPr>
                <p:nvPr/>
              </p:nvSpPr>
              <p:spPr bwMode="auto">
                <a:xfrm>
                  <a:off x="546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6" name="Freeform 281"/>
                <p:cNvSpPr>
                  <a:spLocks/>
                </p:cNvSpPr>
                <p:nvPr/>
              </p:nvSpPr>
              <p:spPr bwMode="auto">
                <a:xfrm>
                  <a:off x="548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7" name="Freeform 282"/>
                <p:cNvSpPr>
                  <a:spLocks/>
                </p:cNvSpPr>
                <p:nvPr/>
              </p:nvSpPr>
              <p:spPr bwMode="auto">
                <a:xfrm>
                  <a:off x="5508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8" name="Freeform 283"/>
                <p:cNvSpPr>
                  <a:spLocks/>
                </p:cNvSpPr>
                <p:nvPr/>
              </p:nvSpPr>
              <p:spPr bwMode="auto">
                <a:xfrm>
                  <a:off x="5531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9" name="Freeform 284"/>
                <p:cNvSpPr>
                  <a:spLocks/>
                </p:cNvSpPr>
                <p:nvPr/>
              </p:nvSpPr>
              <p:spPr bwMode="auto">
                <a:xfrm>
                  <a:off x="5555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0" name="Freeform 285"/>
                <p:cNvSpPr>
                  <a:spLocks/>
                </p:cNvSpPr>
                <p:nvPr/>
              </p:nvSpPr>
              <p:spPr bwMode="auto">
                <a:xfrm>
                  <a:off x="5579" y="2189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1" name="Freeform 286"/>
                <p:cNvSpPr>
                  <a:spLocks/>
                </p:cNvSpPr>
                <p:nvPr/>
              </p:nvSpPr>
              <p:spPr bwMode="auto">
                <a:xfrm>
                  <a:off x="5602" y="2189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2" name="Freeform 287"/>
                <p:cNvSpPr>
                  <a:spLocks/>
                </p:cNvSpPr>
                <p:nvPr/>
              </p:nvSpPr>
              <p:spPr bwMode="auto">
                <a:xfrm>
                  <a:off x="351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3" name="Freeform 288"/>
                <p:cNvSpPr>
                  <a:spLocks/>
                </p:cNvSpPr>
                <p:nvPr/>
              </p:nvSpPr>
              <p:spPr bwMode="auto">
                <a:xfrm>
                  <a:off x="353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4" name="Freeform 289"/>
                <p:cNvSpPr>
                  <a:spLocks/>
                </p:cNvSpPr>
                <p:nvPr/>
              </p:nvSpPr>
              <p:spPr bwMode="auto">
                <a:xfrm>
                  <a:off x="3560" y="1767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5" name="Freeform 290"/>
                <p:cNvSpPr>
                  <a:spLocks/>
                </p:cNvSpPr>
                <p:nvPr/>
              </p:nvSpPr>
              <p:spPr bwMode="auto">
                <a:xfrm>
                  <a:off x="3584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6" name="Freeform 291"/>
                <p:cNvSpPr>
                  <a:spLocks/>
                </p:cNvSpPr>
                <p:nvPr/>
              </p:nvSpPr>
              <p:spPr bwMode="auto">
                <a:xfrm>
                  <a:off x="360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7" name="Freeform 292"/>
                <p:cNvSpPr>
                  <a:spLocks/>
                </p:cNvSpPr>
                <p:nvPr/>
              </p:nvSpPr>
              <p:spPr bwMode="auto">
                <a:xfrm>
                  <a:off x="3631" y="1767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8" name="Freeform 293"/>
                <p:cNvSpPr>
                  <a:spLocks/>
                </p:cNvSpPr>
                <p:nvPr/>
              </p:nvSpPr>
              <p:spPr bwMode="auto">
                <a:xfrm>
                  <a:off x="3654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9" name="Freeform 294"/>
                <p:cNvSpPr>
                  <a:spLocks/>
                </p:cNvSpPr>
                <p:nvPr/>
              </p:nvSpPr>
              <p:spPr bwMode="auto">
                <a:xfrm>
                  <a:off x="367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0" name="Freeform 295"/>
                <p:cNvSpPr>
                  <a:spLocks/>
                </p:cNvSpPr>
                <p:nvPr/>
              </p:nvSpPr>
              <p:spPr bwMode="auto">
                <a:xfrm>
                  <a:off x="370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1" name="Freeform 296"/>
                <p:cNvSpPr>
                  <a:spLocks/>
                </p:cNvSpPr>
                <p:nvPr/>
              </p:nvSpPr>
              <p:spPr bwMode="auto">
                <a:xfrm>
                  <a:off x="372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2" name="Freeform 297"/>
                <p:cNvSpPr>
                  <a:spLocks/>
                </p:cNvSpPr>
                <p:nvPr/>
              </p:nvSpPr>
              <p:spPr bwMode="auto">
                <a:xfrm>
                  <a:off x="374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3" name="Freeform 298"/>
                <p:cNvSpPr>
                  <a:spLocks/>
                </p:cNvSpPr>
                <p:nvPr/>
              </p:nvSpPr>
              <p:spPr bwMode="auto">
                <a:xfrm>
                  <a:off x="3772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4" name="Freeform 299"/>
                <p:cNvSpPr>
                  <a:spLocks/>
                </p:cNvSpPr>
                <p:nvPr/>
              </p:nvSpPr>
              <p:spPr bwMode="auto">
                <a:xfrm>
                  <a:off x="3795" y="1767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5" name="Freeform 300"/>
                <p:cNvSpPr>
                  <a:spLocks/>
                </p:cNvSpPr>
                <p:nvPr/>
              </p:nvSpPr>
              <p:spPr bwMode="auto">
                <a:xfrm>
                  <a:off x="381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6" name="Freeform 301"/>
                <p:cNvSpPr>
                  <a:spLocks/>
                </p:cNvSpPr>
                <p:nvPr/>
              </p:nvSpPr>
              <p:spPr bwMode="auto">
                <a:xfrm>
                  <a:off x="384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7" name="Freeform 302"/>
                <p:cNvSpPr>
                  <a:spLocks/>
                </p:cNvSpPr>
                <p:nvPr/>
              </p:nvSpPr>
              <p:spPr bwMode="auto">
                <a:xfrm>
                  <a:off x="386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8" name="Freeform 303"/>
                <p:cNvSpPr>
                  <a:spLocks/>
                </p:cNvSpPr>
                <p:nvPr/>
              </p:nvSpPr>
              <p:spPr bwMode="auto">
                <a:xfrm>
                  <a:off x="388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9" name="Freeform 304"/>
                <p:cNvSpPr>
                  <a:spLocks/>
                </p:cNvSpPr>
                <p:nvPr/>
              </p:nvSpPr>
              <p:spPr bwMode="auto">
                <a:xfrm>
                  <a:off x="391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0" name="Freeform 305"/>
                <p:cNvSpPr>
                  <a:spLocks/>
                </p:cNvSpPr>
                <p:nvPr/>
              </p:nvSpPr>
              <p:spPr bwMode="auto">
                <a:xfrm>
                  <a:off x="393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1" name="Freeform 306"/>
                <p:cNvSpPr>
                  <a:spLocks/>
                </p:cNvSpPr>
                <p:nvPr/>
              </p:nvSpPr>
              <p:spPr bwMode="auto">
                <a:xfrm>
                  <a:off x="395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2" name="Freeform 307"/>
                <p:cNvSpPr>
                  <a:spLocks/>
                </p:cNvSpPr>
                <p:nvPr/>
              </p:nvSpPr>
              <p:spPr bwMode="auto">
                <a:xfrm>
                  <a:off x="3983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3" name="Freeform 308"/>
                <p:cNvSpPr>
                  <a:spLocks/>
                </p:cNvSpPr>
                <p:nvPr/>
              </p:nvSpPr>
              <p:spPr bwMode="auto">
                <a:xfrm>
                  <a:off x="400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4" name="Freeform 309"/>
                <p:cNvSpPr>
                  <a:spLocks/>
                </p:cNvSpPr>
                <p:nvPr/>
              </p:nvSpPr>
              <p:spPr bwMode="auto">
                <a:xfrm>
                  <a:off x="4030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5" name="Freeform 310"/>
                <p:cNvSpPr>
                  <a:spLocks/>
                </p:cNvSpPr>
                <p:nvPr/>
              </p:nvSpPr>
              <p:spPr bwMode="auto">
                <a:xfrm>
                  <a:off x="405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6" name="Freeform 311"/>
                <p:cNvSpPr>
                  <a:spLocks/>
                </p:cNvSpPr>
                <p:nvPr/>
              </p:nvSpPr>
              <p:spPr bwMode="auto">
                <a:xfrm>
                  <a:off x="407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7" name="Freeform 312"/>
                <p:cNvSpPr>
                  <a:spLocks/>
                </p:cNvSpPr>
                <p:nvPr/>
              </p:nvSpPr>
              <p:spPr bwMode="auto">
                <a:xfrm>
                  <a:off x="4100" y="1767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8" name="Freeform 313"/>
                <p:cNvSpPr>
                  <a:spLocks/>
                </p:cNvSpPr>
                <p:nvPr/>
              </p:nvSpPr>
              <p:spPr bwMode="auto">
                <a:xfrm>
                  <a:off x="412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9" name="Freeform 314"/>
                <p:cNvSpPr>
                  <a:spLocks/>
                </p:cNvSpPr>
                <p:nvPr/>
              </p:nvSpPr>
              <p:spPr bwMode="auto">
                <a:xfrm>
                  <a:off x="414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0" name="Freeform 315"/>
                <p:cNvSpPr>
                  <a:spLocks/>
                </p:cNvSpPr>
                <p:nvPr/>
              </p:nvSpPr>
              <p:spPr bwMode="auto">
                <a:xfrm>
                  <a:off x="4171" y="1767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1" name="Freeform 316"/>
                <p:cNvSpPr>
                  <a:spLocks/>
                </p:cNvSpPr>
                <p:nvPr/>
              </p:nvSpPr>
              <p:spPr bwMode="auto">
                <a:xfrm>
                  <a:off x="4194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2" name="Freeform 317"/>
                <p:cNvSpPr>
                  <a:spLocks/>
                </p:cNvSpPr>
                <p:nvPr/>
              </p:nvSpPr>
              <p:spPr bwMode="auto">
                <a:xfrm>
                  <a:off x="421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3" name="Freeform 318"/>
                <p:cNvSpPr>
                  <a:spLocks/>
                </p:cNvSpPr>
                <p:nvPr/>
              </p:nvSpPr>
              <p:spPr bwMode="auto">
                <a:xfrm>
                  <a:off x="424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4" name="Freeform 319"/>
                <p:cNvSpPr>
                  <a:spLocks/>
                </p:cNvSpPr>
                <p:nvPr/>
              </p:nvSpPr>
              <p:spPr bwMode="auto">
                <a:xfrm>
                  <a:off x="426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5" name="Freeform 320"/>
                <p:cNvSpPr>
                  <a:spLocks/>
                </p:cNvSpPr>
                <p:nvPr/>
              </p:nvSpPr>
              <p:spPr bwMode="auto">
                <a:xfrm>
                  <a:off x="428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6" name="Freeform 321"/>
                <p:cNvSpPr>
                  <a:spLocks/>
                </p:cNvSpPr>
                <p:nvPr/>
              </p:nvSpPr>
              <p:spPr bwMode="auto">
                <a:xfrm>
                  <a:off x="431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7" name="Freeform 322"/>
                <p:cNvSpPr>
                  <a:spLocks/>
                </p:cNvSpPr>
                <p:nvPr/>
              </p:nvSpPr>
              <p:spPr bwMode="auto">
                <a:xfrm>
                  <a:off x="433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8" name="Freeform 323"/>
                <p:cNvSpPr>
                  <a:spLocks/>
                </p:cNvSpPr>
                <p:nvPr/>
              </p:nvSpPr>
              <p:spPr bwMode="auto">
                <a:xfrm>
                  <a:off x="435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9" name="Freeform 324"/>
                <p:cNvSpPr>
                  <a:spLocks/>
                </p:cNvSpPr>
                <p:nvPr/>
              </p:nvSpPr>
              <p:spPr bwMode="auto">
                <a:xfrm>
                  <a:off x="4382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0" name="Freeform 325"/>
                <p:cNvSpPr>
                  <a:spLocks/>
                </p:cNvSpPr>
                <p:nvPr/>
              </p:nvSpPr>
              <p:spPr bwMode="auto">
                <a:xfrm>
                  <a:off x="440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1" name="Freeform 326"/>
                <p:cNvSpPr>
                  <a:spLocks/>
                </p:cNvSpPr>
                <p:nvPr/>
              </p:nvSpPr>
              <p:spPr bwMode="auto">
                <a:xfrm>
                  <a:off x="442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2" name="Freeform 327"/>
                <p:cNvSpPr>
                  <a:spLocks/>
                </p:cNvSpPr>
                <p:nvPr/>
              </p:nvSpPr>
              <p:spPr bwMode="auto">
                <a:xfrm>
                  <a:off x="445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3" name="Freeform 328"/>
                <p:cNvSpPr>
                  <a:spLocks/>
                </p:cNvSpPr>
                <p:nvPr/>
              </p:nvSpPr>
              <p:spPr bwMode="auto">
                <a:xfrm>
                  <a:off x="447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4" name="Freeform 329"/>
                <p:cNvSpPr>
                  <a:spLocks/>
                </p:cNvSpPr>
                <p:nvPr/>
              </p:nvSpPr>
              <p:spPr bwMode="auto">
                <a:xfrm>
                  <a:off x="449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5" name="Freeform 330"/>
                <p:cNvSpPr>
                  <a:spLocks/>
                </p:cNvSpPr>
                <p:nvPr/>
              </p:nvSpPr>
              <p:spPr bwMode="auto">
                <a:xfrm>
                  <a:off x="452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6" name="Freeform 331"/>
                <p:cNvSpPr>
                  <a:spLocks/>
                </p:cNvSpPr>
                <p:nvPr/>
              </p:nvSpPr>
              <p:spPr bwMode="auto">
                <a:xfrm>
                  <a:off x="454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7" name="Freeform 332"/>
                <p:cNvSpPr>
                  <a:spLocks/>
                </p:cNvSpPr>
                <p:nvPr/>
              </p:nvSpPr>
              <p:spPr bwMode="auto">
                <a:xfrm>
                  <a:off x="4570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8" name="Freeform 333"/>
                <p:cNvSpPr>
                  <a:spLocks/>
                </p:cNvSpPr>
                <p:nvPr/>
              </p:nvSpPr>
              <p:spPr bwMode="auto">
                <a:xfrm>
                  <a:off x="459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9" name="Freeform 334"/>
                <p:cNvSpPr>
                  <a:spLocks/>
                </p:cNvSpPr>
                <p:nvPr/>
              </p:nvSpPr>
              <p:spPr bwMode="auto">
                <a:xfrm>
                  <a:off x="461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0" name="Freeform 335"/>
                <p:cNvSpPr>
                  <a:spLocks/>
                </p:cNvSpPr>
                <p:nvPr/>
              </p:nvSpPr>
              <p:spPr bwMode="auto">
                <a:xfrm>
                  <a:off x="4640" y="1767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1" name="Freeform 336"/>
                <p:cNvSpPr>
                  <a:spLocks/>
                </p:cNvSpPr>
                <p:nvPr/>
              </p:nvSpPr>
              <p:spPr bwMode="auto">
                <a:xfrm>
                  <a:off x="466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2" name="Freeform 337"/>
                <p:cNvSpPr>
                  <a:spLocks/>
                </p:cNvSpPr>
                <p:nvPr/>
              </p:nvSpPr>
              <p:spPr bwMode="auto">
                <a:xfrm>
                  <a:off x="468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3" name="Freeform 338"/>
                <p:cNvSpPr>
                  <a:spLocks/>
                </p:cNvSpPr>
                <p:nvPr/>
              </p:nvSpPr>
              <p:spPr bwMode="auto">
                <a:xfrm>
                  <a:off x="4710" y="1767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4" name="Freeform 339"/>
                <p:cNvSpPr>
                  <a:spLocks/>
                </p:cNvSpPr>
                <p:nvPr/>
              </p:nvSpPr>
              <p:spPr bwMode="auto">
                <a:xfrm>
                  <a:off x="4734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5" name="Freeform 340"/>
                <p:cNvSpPr>
                  <a:spLocks/>
                </p:cNvSpPr>
                <p:nvPr/>
              </p:nvSpPr>
              <p:spPr bwMode="auto">
                <a:xfrm>
                  <a:off x="475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" name="Freeform 341"/>
                <p:cNvSpPr>
                  <a:spLocks/>
                </p:cNvSpPr>
                <p:nvPr/>
              </p:nvSpPr>
              <p:spPr bwMode="auto">
                <a:xfrm>
                  <a:off x="4781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" name="Freeform 342"/>
                <p:cNvSpPr>
                  <a:spLocks/>
                </p:cNvSpPr>
                <p:nvPr/>
              </p:nvSpPr>
              <p:spPr bwMode="auto">
                <a:xfrm>
                  <a:off x="480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8" name="Freeform 343"/>
                <p:cNvSpPr>
                  <a:spLocks/>
                </p:cNvSpPr>
                <p:nvPr/>
              </p:nvSpPr>
              <p:spPr bwMode="auto">
                <a:xfrm>
                  <a:off x="482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" name="Freeform 344"/>
                <p:cNvSpPr>
                  <a:spLocks/>
                </p:cNvSpPr>
                <p:nvPr/>
              </p:nvSpPr>
              <p:spPr bwMode="auto">
                <a:xfrm>
                  <a:off x="485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0" name="Freeform 345"/>
                <p:cNvSpPr>
                  <a:spLocks/>
                </p:cNvSpPr>
                <p:nvPr/>
              </p:nvSpPr>
              <p:spPr bwMode="auto">
                <a:xfrm>
                  <a:off x="487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1" name="Freeform 346"/>
                <p:cNvSpPr>
                  <a:spLocks/>
                </p:cNvSpPr>
                <p:nvPr/>
              </p:nvSpPr>
              <p:spPr bwMode="auto">
                <a:xfrm>
                  <a:off x="489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2" name="Freeform 347"/>
                <p:cNvSpPr>
                  <a:spLocks/>
                </p:cNvSpPr>
                <p:nvPr/>
              </p:nvSpPr>
              <p:spPr bwMode="auto">
                <a:xfrm>
                  <a:off x="492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3" name="Freeform 348"/>
                <p:cNvSpPr>
                  <a:spLocks/>
                </p:cNvSpPr>
                <p:nvPr/>
              </p:nvSpPr>
              <p:spPr bwMode="auto">
                <a:xfrm>
                  <a:off x="494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4" name="Freeform 349"/>
                <p:cNvSpPr>
                  <a:spLocks/>
                </p:cNvSpPr>
                <p:nvPr/>
              </p:nvSpPr>
              <p:spPr bwMode="auto">
                <a:xfrm>
                  <a:off x="496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5" name="Freeform 350"/>
                <p:cNvSpPr>
                  <a:spLocks/>
                </p:cNvSpPr>
                <p:nvPr/>
              </p:nvSpPr>
              <p:spPr bwMode="auto">
                <a:xfrm>
                  <a:off x="499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6" name="Freeform 351"/>
                <p:cNvSpPr>
                  <a:spLocks/>
                </p:cNvSpPr>
                <p:nvPr/>
              </p:nvSpPr>
              <p:spPr bwMode="auto">
                <a:xfrm>
                  <a:off x="501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7" name="Freeform 352"/>
                <p:cNvSpPr>
                  <a:spLocks/>
                </p:cNvSpPr>
                <p:nvPr/>
              </p:nvSpPr>
              <p:spPr bwMode="auto">
                <a:xfrm>
                  <a:off x="503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8" name="Freeform 353"/>
                <p:cNvSpPr>
                  <a:spLocks/>
                </p:cNvSpPr>
                <p:nvPr/>
              </p:nvSpPr>
              <p:spPr bwMode="auto">
                <a:xfrm>
                  <a:off x="506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9" name="Freeform 354"/>
                <p:cNvSpPr>
                  <a:spLocks/>
                </p:cNvSpPr>
                <p:nvPr/>
              </p:nvSpPr>
              <p:spPr bwMode="auto">
                <a:xfrm>
                  <a:off x="508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0" name="Freeform 355"/>
                <p:cNvSpPr>
                  <a:spLocks/>
                </p:cNvSpPr>
                <p:nvPr/>
              </p:nvSpPr>
              <p:spPr bwMode="auto">
                <a:xfrm>
                  <a:off x="510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1" name="Freeform 356"/>
                <p:cNvSpPr>
                  <a:spLocks/>
                </p:cNvSpPr>
                <p:nvPr/>
              </p:nvSpPr>
              <p:spPr bwMode="auto">
                <a:xfrm>
                  <a:off x="5133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357"/>
                <p:cNvSpPr>
                  <a:spLocks/>
                </p:cNvSpPr>
                <p:nvPr/>
              </p:nvSpPr>
              <p:spPr bwMode="auto">
                <a:xfrm>
                  <a:off x="5156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358"/>
                <p:cNvSpPr>
                  <a:spLocks/>
                </p:cNvSpPr>
                <p:nvPr/>
              </p:nvSpPr>
              <p:spPr bwMode="auto">
                <a:xfrm>
                  <a:off x="5180" y="1767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359"/>
                <p:cNvSpPr>
                  <a:spLocks/>
                </p:cNvSpPr>
                <p:nvPr/>
              </p:nvSpPr>
              <p:spPr bwMode="auto">
                <a:xfrm>
                  <a:off x="5203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360"/>
                <p:cNvSpPr>
                  <a:spLocks/>
                </p:cNvSpPr>
                <p:nvPr/>
              </p:nvSpPr>
              <p:spPr bwMode="auto">
                <a:xfrm>
                  <a:off x="522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361"/>
                <p:cNvSpPr>
                  <a:spLocks/>
                </p:cNvSpPr>
                <p:nvPr/>
              </p:nvSpPr>
              <p:spPr bwMode="auto">
                <a:xfrm>
                  <a:off x="5250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362"/>
                <p:cNvSpPr>
                  <a:spLocks/>
                </p:cNvSpPr>
                <p:nvPr/>
              </p:nvSpPr>
              <p:spPr bwMode="auto">
                <a:xfrm>
                  <a:off x="5274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363"/>
                <p:cNvSpPr>
                  <a:spLocks/>
                </p:cNvSpPr>
                <p:nvPr/>
              </p:nvSpPr>
              <p:spPr bwMode="auto">
                <a:xfrm>
                  <a:off x="5297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9" name="Freeform 364"/>
                <p:cNvSpPr>
                  <a:spLocks/>
                </p:cNvSpPr>
                <p:nvPr/>
              </p:nvSpPr>
              <p:spPr bwMode="auto">
                <a:xfrm>
                  <a:off x="5320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0" name="Freeform 365"/>
                <p:cNvSpPr>
                  <a:spLocks/>
                </p:cNvSpPr>
                <p:nvPr/>
              </p:nvSpPr>
              <p:spPr bwMode="auto">
                <a:xfrm>
                  <a:off x="5344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1" name="Freeform 366"/>
                <p:cNvSpPr>
                  <a:spLocks/>
                </p:cNvSpPr>
                <p:nvPr/>
              </p:nvSpPr>
              <p:spPr bwMode="auto">
                <a:xfrm>
                  <a:off x="536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2" name="Freeform 367"/>
                <p:cNvSpPr>
                  <a:spLocks/>
                </p:cNvSpPr>
                <p:nvPr/>
              </p:nvSpPr>
              <p:spPr bwMode="auto">
                <a:xfrm>
                  <a:off x="5391" y="1767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3" name="Freeform 368"/>
                <p:cNvSpPr>
                  <a:spLocks/>
                </p:cNvSpPr>
                <p:nvPr/>
              </p:nvSpPr>
              <p:spPr bwMode="auto">
                <a:xfrm>
                  <a:off x="541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4" name="Freeform 369"/>
                <p:cNvSpPr>
                  <a:spLocks/>
                </p:cNvSpPr>
                <p:nvPr/>
              </p:nvSpPr>
              <p:spPr bwMode="auto">
                <a:xfrm>
                  <a:off x="543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5" name="Freeform 370"/>
                <p:cNvSpPr>
                  <a:spLocks/>
                </p:cNvSpPr>
                <p:nvPr/>
              </p:nvSpPr>
              <p:spPr bwMode="auto">
                <a:xfrm>
                  <a:off x="546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6" name="Freeform 371"/>
                <p:cNvSpPr>
                  <a:spLocks/>
                </p:cNvSpPr>
                <p:nvPr/>
              </p:nvSpPr>
              <p:spPr bwMode="auto">
                <a:xfrm>
                  <a:off x="548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7" name="Freeform 372"/>
                <p:cNvSpPr>
                  <a:spLocks/>
                </p:cNvSpPr>
                <p:nvPr/>
              </p:nvSpPr>
              <p:spPr bwMode="auto">
                <a:xfrm>
                  <a:off x="5508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8" name="Freeform 373"/>
                <p:cNvSpPr>
                  <a:spLocks/>
                </p:cNvSpPr>
                <p:nvPr/>
              </p:nvSpPr>
              <p:spPr bwMode="auto">
                <a:xfrm>
                  <a:off x="5531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9" name="Freeform 374"/>
                <p:cNvSpPr>
                  <a:spLocks/>
                </p:cNvSpPr>
                <p:nvPr/>
              </p:nvSpPr>
              <p:spPr bwMode="auto">
                <a:xfrm>
                  <a:off x="5555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0" name="Freeform 375"/>
                <p:cNvSpPr>
                  <a:spLocks/>
                </p:cNvSpPr>
                <p:nvPr/>
              </p:nvSpPr>
              <p:spPr bwMode="auto">
                <a:xfrm>
                  <a:off x="5579" y="1767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1" name="Freeform 376"/>
                <p:cNvSpPr>
                  <a:spLocks/>
                </p:cNvSpPr>
                <p:nvPr/>
              </p:nvSpPr>
              <p:spPr bwMode="auto">
                <a:xfrm>
                  <a:off x="5602" y="1767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2" name="Freeform 377"/>
                <p:cNvSpPr>
                  <a:spLocks/>
                </p:cNvSpPr>
                <p:nvPr/>
              </p:nvSpPr>
              <p:spPr bwMode="auto">
                <a:xfrm>
                  <a:off x="351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3" name="Freeform 378"/>
                <p:cNvSpPr>
                  <a:spLocks/>
                </p:cNvSpPr>
                <p:nvPr/>
              </p:nvSpPr>
              <p:spPr bwMode="auto">
                <a:xfrm>
                  <a:off x="353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4" name="Freeform 379"/>
                <p:cNvSpPr>
                  <a:spLocks/>
                </p:cNvSpPr>
                <p:nvPr/>
              </p:nvSpPr>
              <p:spPr bwMode="auto">
                <a:xfrm>
                  <a:off x="3560" y="134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5" name="Freeform 380"/>
                <p:cNvSpPr>
                  <a:spLocks/>
                </p:cNvSpPr>
                <p:nvPr/>
              </p:nvSpPr>
              <p:spPr bwMode="auto">
                <a:xfrm>
                  <a:off x="3584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6" name="Freeform 381"/>
                <p:cNvSpPr>
                  <a:spLocks/>
                </p:cNvSpPr>
                <p:nvPr/>
              </p:nvSpPr>
              <p:spPr bwMode="auto">
                <a:xfrm>
                  <a:off x="360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82"/>
                <p:cNvSpPr>
                  <a:spLocks/>
                </p:cNvSpPr>
                <p:nvPr/>
              </p:nvSpPr>
              <p:spPr bwMode="auto">
                <a:xfrm>
                  <a:off x="3631" y="134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83"/>
                <p:cNvSpPr>
                  <a:spLocks/>
                </p:cNvSpPr>
                <p:nvPr/>
              </p:nvSpPr>
              <p:spPr bwMode="auto">
                <a:xfrm>
                  <a:off x="3654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84"/>
                <p:cNvSpPr>
                  <a:spLocks/>
                </p:cNvSpPr>
                <p:nvPr/>
              </p:nvSpPr>
              <p:spPr bwMode="auto">
                <a:xfrm>
                  <a:off x="367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85"/>
                <p:cNvSpPr>
                  <a:spLocks/>
                </p:cNvSpPr>
                <p:nvPr/>
              </p:nvSpPr>
              <p:spPr bwMode="auto">
                <a:xfrm>
                  <a:off x="370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86"/>
                <p:cNvSpPr>
                  <a:spLocks/>
                </p:cNvSpPr>
                <p:nvPr/>
              </p:nvSpPr>
              <p:spPr bwMode="auto">
                <a:xfrm>
                  <a:off x="372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87"/>
                <p:cNvSpPr>
                  <a:spLocks/>
                </p:cNvSpPr>
                <p:nvPr/>
              </p:nvSpPr>
              <p:spPr bwMode="auto">
                <a:xfrm>
                  <a:off x="374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88"/>
                <p:cNvSpPr>
                  <a:spLocks/>
                </p:cNvSpPr>
                <p:nvPr/>
              </p:nvSpPr>
              <p:spPr bwMode="auto">
                <a:xfrm>
                  <a:off x="3772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4" name="Freeform 389"/>
                <p:cNvSpPr>
                  <a:spLocks/>
                </p:cNvSpPr>
                <p:nvPr/>
              </p:nvSpPr>
              <p:spPr bwMode="auto">
                <a:xfrm>
                  <a:off x="3795" y="1344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390"/>
                <p:cNvSpPr>
                  <a:spLocks/>
                </p:cNvSpPr>
                <p:nvPr/>
              </p:nvSpPr>
              <p:spPr bwMode="auto">
                <a:xfrm>
                  <a:off x="381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391"/>
                <p:cNvSpPr>
                  <a:spLocks/>
                </p:cNvSpPr>
                <p:nvPr/>
              </p:nvSpPr>
              <p:spPr bwMode="auto">
                <a:xfrm>
                  <a:off x="384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7" name="Freeform 392"/>
                <p:cNvSpPr>
                  <a:spLocks/>
                </p:cNvSpPr>
                <p:nvPr/>
              </p:nvSpPr>
              <p:spPr bwMode="auto">
                <a:xfrm>
                  <a:off x="386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8" name="Freeform 393"/>
                <p:cNvSpPr>
                  <a:spLocks/>
                </p:cNvSpPr>
                <p:nvPr/>
              </p:nvSpPr>
              <p:spPr bwMode="auto">
                <a:xfrm>
                  <a:off x="388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9" name="Freeform 394"/>
                <p:cNvSpPr>
                  <a:spLocks/>
                </p:cNvSpPr>
                <p:nvPr/>
              </p:nvSpPr>
              <p:spPr bwMode="auto">
                <a:xfrm>
                  <a:off x="391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0" name="Freeform 395"/>
                <p:cNvSpPr>
                  <a:spLocks/>
                </p:cNvSpPr>
                <p:nvPr/>
              </p:nvSpPr>
              <p:spPr bwMode="auto">
                <a:xfrm>
                  <a:off x="393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1" name="Freeform 396"/>
                <p:cNvSpPr>
                  <a:spLocks/>
                </p:cNvSpPr>
                <p:nvPr/>
              </p:nvSpPr>
              <p:spPr bwMode="auto">
                <a:xfrm>
                  <a:off x="395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2" name="Freeform 397"/>
                <p:cNvSpPr>
                  <a:spLocks/>
                </p:cNvSpPr>
                <p:nvPr/>
              </p:nvSpPr>
              <p:spPr bwMode="auto">
                <a:xfrm>
                  <a:off x="3983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3" name="Freeform 398"/>
                <p:cNvSpPr>
                  <a:spLocks/>
                </p:cNvSpPr>
                <p:nvPr/>
              </p:nvSpPr>
              <p:spPr bwMode="auto">
                <a:xfrm>
                  <a:off x="400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4" name="Freeform 399"/>
                <p:cNvSpPr>
                  <a:spLocks/>
                </p:cNvSpPr>
                <p:nvPr/>
              </p:nvSpPr>
              <p:spPr bwMode="auto">
                <a:xfrm>
                  <a:off x="4030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5" name="Freeform 400"/>
                <p:cNvSpPr>
                  <a:spLocks/>
                </p:cNvSpPr>
                <p:nvPr/>
              </p:nvSpPr>
              <p:spPr bwMode="auto">
                <a:xfrm>
                  <a:off x="405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6" name="Freeform 401"/>
                <p:cNvSpPr>
                  <a:spLocks/>
                </p:cNvSpPr>
                <p:nvPr/>
              </p:nvSpPr>
              <p:spPr bwMode="auto">
                <a:xfrm>
                  <a:off x="407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7" name="Freeform 402"/>
                <p:cNvSpPr>
                  <a:spLocks/>
                </p:cNvSpPr>
                <p:nvPr/>
              </p:nvSpPr>
              <p:spPr bwMode="auto">
                <a:xfrm>
                  <a:off x="4100" y="134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8" name="Freeform 403"/>
                <p:cNvSpPr>
                  <a:spLocks/>
                </p:cNvSpPr>
                <p:nvPr/>
              </p:nvSpPr>
              <p:spPr bwMode="auto">
                <a:xfrm>
                  <a:off x="412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9" name="Freeform 404"/>
                <p:cNvSpPr>
                  <a:spLocks/>
                </p:cNvSpPr>
                <p:nvPr/>
              </p:nvSpPr>
              <p:spPr bwMode="auto">
                <a:xfrm>
                  <a:off x="414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0" name="Freeform 405"/>
                <p:cNvSpPr>
                  <a:spLocks/>
                </p:cNvSpPr>
                <p:nvPr/>
              </p:nvSpPr>
              <p:spPr bwMode="auto">
                <a:xfrm>
                  <a:off x="4171" y="1344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1" name="Freeform 406"/>
                <p:cNvSpPr>
                  <a:spLocks/>
                </p:cNvSpPr>
                <p:nvPr/>
              </p:nvSpPr>
              <p:spPr bwMode="auto">
                <a:xfrm>
                  <a:off x="4194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2" name="Freeform 407"/>
                <p:cNvSpPr>
                  <a:spLocks/>
                </p:cNvSpPr>
                <p:nvPr/>
              </p:nvSpPr>
              <p:spPr bwMode="auto">
                <a:xfrm>
                  <a:off x="421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3" name="Freeform 408"/>
                <p:cNvSpPr>
                  <a:spLocks/>
                </p:cNvSpPr>
                <p:nvPr/>
              </p:nvSpPr>
              <p:spPr bwMode="auto">
                <a:xfrm>
                  <a:off x="424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4" name="Freeform 409"/>
                <p:cNvSpPr>
                  <a:spLocks/>
                </p:cNvSpPr>
                <p:nvPr/>
              </p:nvSpPr>
              <p:spPr bwMode="auto">
                <a:xfrm>
                  <a:off x="426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5" name="Freeform 410"/>
                <p:cNvSpPr>
                  <a:spLocks/>
                </p:cNvSpPr>
                <p:nvPr/>
              </p:nvSpPr>
              <p:spPr bwMode="auto">
                <a:xfrm>
                  <a:off x="428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6" name="Freeform 411"/>
                <p:cNvSpPr>
                  <a:spLocks/>
                </p:cNvSpPr>
                <p:nvPr/>
              </p:nvSpPr>
              <p:spPr bwMode="auto">
                <a:xfrm>
                  <a:off x="431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7" name="Freeform 412"/>
                <p:cNvSpPr>
                  <a:spLocks/>
                </p:cNvSpPr>
                <p:nvPr/>
              </p:nvSpPr>
              <p:spPr bwMode="auto">
                <a:xfrm>
                  <a:off x="433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8" name="Freeform 413"/>
                <p:cNvSpPr>
                  <a:spLocks/>
                </p:cNvSpPr>
                <p:nvPr/>
              </p:nvSpPr>
              <p:spPr bwMode="auto">
                <a:xfrm>
                  <a:off x="435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9" name="Freeform 414"/>
                <p:cNvSpPr>
                  <a:spLocks/>
                </p:cNvSpPr>
                <p:nvPr/>
              </p:nvSpPr>
              <p:spPr bwMode="auto">
                <a:xfrm>
                  <a:off x="4382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0" name="Freeform 415"/>
                <p:cNvSpPr>
                  <a:spLocks/>
                </p:cNvSpPr>
                <p:nvPr/>
              </p:nvSpPr>
              <p:spPr bwMode="auto">
                <a:xfrm>
                  <a:off x="440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" name="Group 617"/>
              <p:cNvGrpSpPr>
                <a:grpSpLocks/>
              </p:cNvGrpSpPr>
              <p:nvPr/>
            </p:nvGrpSpPr>
            <p:grpSpPr bwMode="auto">
              <a:xfrm>
                <a:off x="3513" y="922"/>
                <a:ext cx="2097" cy="1368"/>
                <a:chOff x="3513" y="922"/>
                <a:chExt cx="2097" cy="1368"/>
              </a:xfrm>
            </p:grpSpPr>
            <p:sp>
              <p:nvSpPr>
                <p:cNvPr id="701" name="Freeform 417"/>
                <p:cNvSpPr>
                  <a:spLocks/>
                </p:cNvSpPr>
                <p:nvPr/>
              </p:nvSpPr>
              <p:spPr bwMode="auto">
                <a:xfrm>
                  <a:off x="442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2" name="Freeform 418"/>
                <p:cNvSpPr>
                  <a:spLocks/>
                </p:cNvSpPr>
                <p:nvPr/>
              </p:nvSpPr>
              <p:spPr bwMode="auto">
                <a:xfrm>
                  <a:off x="445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3" name="Freeform 419"/>
                <p:cNvSpPr>
                  <a:spLocks/>
                </p:cNvSpPr>
                <p:nvPr/>
              </p:nvSpPr>
              <p:spPr bwMode="auto">
                <a:xfrm>
                  <a:off x="447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4" name="Freeform 420"/>
                <p:cNvSpPr>
                  <a:spLocks/>
                </p:cNvSpPr>
                <p:nvPr/>
              </p:nvSpPr>
              <p:spPr bwMode="auto">
                <a:xfrm>
                  <a:off x="449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5" name="Freeform 421"/>
                <p:cNvSpPr>
                  <a:spLocks/>
                </p:cNvSpPr>
                <p:nvPr/>
              </p:nvSpPr>
              <p:spPr bwMode="auto">
                <a:xfrm>
                  <a:off x="452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6" name="Freeform 422"/>
                <p:cNvSpPr>
                  <a:spLocks/>
                </p:cNvSpPr>
                <p:nvPr/>
              </p:nvSpPr>
              <p:spPr bwMode="auto">
                <a:xfrm>
                  <a:off x="454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7" name="Freeform 423"/>
                <p:cNvSpPr>
                  <a:spLocks/>
                </p:cNvSpPr>
                <p:nvPr/>
              </p:nvSpPr>
              <p:spPr bwMode="auto">
                <a:xfrm>
                  <a:off x="4570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8" name="Freeform 424"/>
                <p:cNvSpPr>
                  <a:spLocks/>
                </p:cNvSpPr>
                <p:nvPr/>
              </p:nvSpPr>
              <p:spPr bwMode="auto">
                <a:xfrm>
                  <a:off x="459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9" name="Freeform 425"/>
                <p:cNvSpPr>
                  <a:spLocks/>
                </p:cNvSpPr>
                <p:nvPr/>
              </p:nvSpPr>
              <p:spPr bwMode="auto">
                <a:xfrm>
                  <a:off x="461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0" name="Freeform 426"/>
                <p:cNvSpPr>
                  <a:spLocks/>
                </p:cNvSpPr>
                <p:nvPr/>
              </p:nvSpPr>
              <p:spPr bwMode="auto">
                <a:xfrm>
                  <a:off x="4640" y="134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1" name="Freeform 427"/>
                <p:cNvSpPr>
                  <a:spLocks/>
                </p:cNvSpPr>
                <p:nvPr/>
              </p:nvSpPr>
              <p:spPr bwMode="auto">
                <a:xfrm>
                  <a:off x="466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2" name="Freeform 428"/>
                <p:cNvSpPr>
                  <a:spLocks/>
                </p:cNvSpPr>
                <p:nvPr/>
              </p:nvSpPr>
              <p:spPr bwMode="auto">
                <a:xfrm>
                  <a:off x="468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3" name="Freeform 429"/>
                <p:cNvSpPr>
                  <a:spLocks/>
                </p:cNvSpPr>
                <p:nvPr/>
              </p:nvSpPr>
              <p:spPr bwMode="auto">
                <a:xfrm>
                  <a:off x="4710" y="1344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4" name="Freeform 430"/>
                <p:cNvSpPr>
                  <a:spLocks/>
                </p:cNvSpPr>
                <p:nvPr/>
              </p:nvSpPr>
              <p:spPr bwMode="auto">
                <a:xfrm>
                  <a:off x="4734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5" name="Freeform 431"/>
                <p:cNvSpPr>
                  <a:spLocks/>
                </p:cNvSpPr>
                <p:nvPr/>
              </p:nvSpPr>
              <p:spPr bwMode="auto">
                <a:xfrm>
                  <a:off x="475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6" name="Freeform 432"/>
                <p:cNvSpPr>
                  <a:spLocks/>
                </p:cNvSpPr>
                <p:nvPr/>
              </p:nvSpPr>
              <p:spPr bwMode="auto">
                <a:xfrm>
                  <a:off x="4781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7" name="Freeform 433"/>
                <p:cNvSpPr>
                  <a:spLocks/>
                </p:cNvSpPr>
                <p:nvPr/>
              </p:nvSpPr>
              <p:spPr bwMode="auto">
                <a:xfrm>
                  <a:off x="480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8" name="Freeform 434"/>
                <p:cNvSpPr>
                  <a:spLocks/>
                </p:cNvSpPr>
                <p:nvPr/>
              </p:nvSpPr>
              <p:spPr bwMode="auto">
                <a:xfrm>
                  <a:off x="482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19" name="Freeform 435"/>
                <p:cNvSpPr>
                  <a:spLocks/>
                </p:cNvSpPr>
                <p:nvPr/>
              </p:nvSpPr>
              <p:spPr bwMode="auto">
                <a:xfrm>
                  <a:off x="485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0" name="Freeform 436"/>
                <p:cNvSpPr>
                  <a:spLocks/>
                </p:cNvSpPr>
                <p:nvPr/>
              </p:nvSpPr>
              <p:spPr bwMode="auto">
                <a:xfrm>
                  <a:off x="487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1" name="Freeform 437"/>
                <p:cNvSpPr>
                  <a:spLocks/>
                </p:cNvSpPr>
                <p:nvPr/>
              </p:nvSpPr>
              <p:spPr bwMode="auto">
                <a:xfrm>
                  <a:off x="489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2" name="Freeform 438"/>
                <p:cNvSpPr>
                  <a:spLocks/>
                </p:cNvSpPr>
                <p:nvPr/>
              </p:nvSpPr>
              <p:spPr bwMode="auto">
                <a:xfrm>
                  <a:off x="492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3" name="Freeform 439"/>
                <p:cNvSpPr>
                  <a:spLocks/>
                </p:cNvSpPr>
                <p:nvPr/>
              </p:nvSpPr>
              <p:spPr bwMode="auto">
                <a:xfrm>
                  <a:off x="494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4" name="Freeform 440"/>
                <p:cNvSpPr>
                  <a:spLocks/>
                </p:cNvSpPr>
                <p:nvPr/>
              </p:nvSpPr>
              <p:spPr bwMode="auto">
                <a:xfrm>
                  <a:off x="496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5" name="Freeform 441"/>
                <p:cNvSpPr>
                  <a:spLocks/>
                </p:cNvSpPr>
                <p:nvPr/>
              </p:nvSpPr>
              <p:spPr bwMode="auto">
                <a:xfrm>
                  <a:off x="499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6" name="Freeform 442"/>
                <p:cNvSpPr>
                  <a:spLocks/>
                </p:cNvSpPr>
                <p:nvPr/>
              </p:nvSpPr>
              <p:spPr bwMode="auto">
                <a:xfrm>
                  <a:off x="501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7" name="Freeform 443"/>
                <p:cNvSpPr>
                  <a:spLocks/>
                </p:cNvSpPr>
                <p:nvPr/>
              </p:nvSpPr>
              <p:spPr bwMode="auto">
                <a:xfrm>
                  <a:off x="503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8" name="Freeform 444"/>
                <p:cNvSpPr>
                  <a:spLocks/>
                </p:cNvSpPr>
                <p:nvPr/>
              </p:nvSpPr>
              <p:spPr bwMode="auto">
                <a:xfrm>
                  <a:off x="506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9" name="Freeform 445"/>
                <p:cNvSpPr>
                  <a:spLocks/>
                </p:cNvSpPr>
                <p:nvPr/>
              </p:nvSpPr>
              <p:spPr bwMode="auto">
                <a:xfrm>
                  <a:off x="508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0" name="Freeform 446"/>
                <p:cNvSpPr>
                  <a:spLocks/>
                </p:cNvSpPr>
                <p:nvPr/>
              </p:nvSpPr>
              <p:spPr bwMode="auto">
                <a:xfrm>
                  <a:off x="510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1" name="Freeform 447"/>
                <p:cNvSpPr>
                  <a:spLocks/>
                </p:cNvSpPr>
                <p:nvPr/>
              </p:nvSpPr>
              <p:spPr bwMode="auto">
                <a:xfrm>
                  <a:off x="5133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2" name="Freeform 448"/>
                <p:cNvSpPr>
                  <a:spLocks/>
                </p:cNvSpPr>
                <p:nvPr/>
              </p:nvSpPr>
              <p:spPr bwMode="auto">
                <a:xfrm>
                  <a:off x="5156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3" name="Freeform 449"/>
                <p:cNvSpPr>
                  <a:spLocks/>
                </p:cNvSpPr>
                <p:nvPr/>
              </p:nvSpPr>
              <p:spPr bwMode="auto">
                <a:xfrm>
                  <a:off x="5180" y="1344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4" name="Freeform 450"/>
                <p:cNvSpPr>
                  <a:spLocks/>
                </p:cNvSpPr>
                <p:nvPr/>
              </p:nvSpPr>
              <p:spPr bwMode="auto">
                <a:xfrm>
                  <a:off x="5203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5" name="Freeform 451"/>
                <p:cNvSpPr>
                  <a:spLocks/>
                </p:cNvSpPr>
                <p:nvPr/>
              </p:nvSpPr>
              <p:spPr bwMode="auto">
                <a:xfrm>
                  <a:off x="522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6" name="Freeform 452"/>
                <p:cNvSpPr>
                  <a:spLocks/>
                </p:cNvSpPr>
                <p:nvPr/>
              </p:nvSpPr>
              <p:spPr bwMode="auto">
                <a:xfrm>
                  <a:off x="5250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7" name="Freeform 453"/>
                <p:cNvSpPr>
                  <a:spLocks/>
                </p:cNvSpPr>
                <p:nvPr/>
              </p:nvSpPr>
              <p:spPr bwMode="auto">
                <a:xfrm>
                  <a:off x="5274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8" name="Freeform 454"/>
                <p:cNvSpPr>
                  <a:spLocks/>
                </p:cNvSpPr>
                <p:nvPr/>
              </p:nvSpPr>
              <p:spPr bwMode="auto">
                <a:xfrm>
                  <a:off x="5297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9" name="Freeform 455"/>
                <p:cNvSpPr>
                  <a:spLocks/>
                </p:cNvSpPr>
                <p:nvPr/>
              </p:nvSpPr>
              <p:spPr bwMode="auto">
                <a:xfrm>
                  <a:off x="5320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0" name="Freeform 456"/>
                <p:cNvSpPr>
                  <a:spLocks/>
                </p:cNvSpPr>
                <p:nvPr/>
              </p:nvSpPr>
              <p:spPr bwMode="auto">
                <a:xfrm>
                  <a:off x="5344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1" name="Freeform 457"/>
                <p:cNvSpPr>
                  <a:spLocks/>
                </p:cNvSpPr>
                <p:nvPr/>
              </p:nvSpPr>
              <p:spPr bwMode="auto">
                <a:xfrm>
                  <a:off x="536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2" name="Freeform 458"/>
                <p:cNvSpPr>
                  <a:spLocks/>
                </p:cNvSpPr>
                <p:nvPr/>
              </p:nvSpPr>
              <p:spPr bwMode="auto">
                <a:xfrm>
                  <a:off x="5391" y="1344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3" name="Freeform 459"/>
                <p:cNvSpPr>
                  <a:spLocks/>
                </p:cNvSpPr>
                <p:nvPr/>
              </p:nvSpPr>
              <p:spPr bwMode="auto">
                <a:xfrm>
                  <a:off x="541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4" name="Freeform 460"/>
                <p:cNvSpPr>
                  <a:spLocks/>
                </p:cNvSpPr>
                <p:nvPr/>
              </p:nvSpPr>
              <p:spPr bwMode="auto">
                <a:xfrm>
                  <a:off x="543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5" name="Freeform 461"/>
                <p:cNvSpPr>
                  <a:spLocks/>
                </p:cNvSpPr>
                <p:nvPr/>
              </p:nvSpPr>
              <p:spPr bwMode="auto">
                <a:xfrm>
                  <a:off x="546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6" name="Freeform 462"/>
                <p:cNvSpPr>
                  <a:spLocks/>
                </p:cNvSpPr>
                <p:nvPr/>
              </p:nvSpPr>
              <p:spPr bwMode="auto">
                <a:xfrm>
                  <a:off x="548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7" name="Freeform 463"/>
                <p:cNvSpPr>
                  <a:spLocks/>
                </p:cNvSpPr>
                <p:nvPr/>
              </p:nvSpPr>
              <p:spPr bwMode="auto">
                <a:xfrm>
                  <a:off x="5508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8" name="Freeform 464"/>
                <p:cNvSpPr>
                  <a:spLocks/>
                </p:cNvSpPr>
                <p:nvPr/>
              </p:nvSpPr>
              <p:spPr bwMode="auto">
                <a:xfrm>
                  <a:off x="5531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49" name="Freeform 465"/>
                <p:cNvSpPr>
                  <a:spLocks/>
                </p:cNvSpPr>
                <p:nvPr/>
              </p:nvSpPr>
              <p:spPr bwMode="auto">
                <a:xfrm>
                  <a:off x="5555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0" name="Freeform 466"/>
                <p:cNvSpPr>
                  <a:spLocks/>
                </p:cNvSpPr>
                <p:nvPr/>
              </p:nvSpPr>
              <p:spPr bwMode="auto">
                <a:xfrm>
                  <a:off x="5579" y="1344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1" name="Freeform 467"/>
                <p:cNvSpPr>
                  <a:spLocks/>
                </p:cNvSpPr>
                <p:nvPr/>
              </p:nvSpPr>
              <p:spPr bwMode="auto">
                <a:xfrm>
                  <a:off x="5602" y="1344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2" name="Freeform 468"/>
                <p:cNvSpPr>
                  <a:spLocks/>
                </p:cNvSpPr>
                <p:nvPr/>
              </p:nvSpPr>
              <p:spPr bwMode="auto">
                <a:xfrm>
                  <a:off x="351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3" name="Freeform 469"/>
                <p:cNvSpPr>
                  <a:spLocks/>
                </p:cNvSpPr>
                <p:nvPr/>
              </p:nvSpPr>
              <p:spPr bwMode="auto">
                <a:xfrm>
                  <a:off x="353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4" name="Freeform 470"/>
                <p:cNvSpPr>
                  <a:spLocks/>
                </p:cNvSpPr>
                <p:nvPr/>
              </p:nvSpPr>
              <p:spPr bwMode="auto">
                <a:xfrm>
                  <a:off x="3560" y="922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5" name="Freeform 471"/>
                <p:cNvSpPr>
                  <a:spLocks/>
                </p:cNvSpPr>
                <p:nvPr/>
              </p:nvSpPr>
              <p:spPr bwMode="auto">
                <a:xfrm>
                  <a:off x="3584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6" name="Freeform 472"/>
                <p:cNvSpPr>
                  <a:spLocks/>
                </p:cNvSpPr>
                <p:nvPr/>
              </p:nvSpPr>
              <p:spPr bwMode="auto">
                <a:xfrm>
                  <a:off x="360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7" name="Freeform 473"/>
                <p:cNvSpPr>
                  <a:spLocks/>
                </p:cNvSpPr>
                <p:nvPr/>
              </p:nvSpPr>
              <p:spPr bwMode="auto">
                <a:xfrm>
                  <a:off x="3631" y="922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8" name="Freeform 474"/>
                <p:cNvSpPr>
                  <a:spLocks/>
                </p:cNvSpPr>
                <p:nvPr/>
              </p:nvSpPr>
              <p:spPr bwMode="auto">
                <a:xfrm>
                  <a:off x="3654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59" name="Freeform 475"/>
                <p:cNvSpPr>
                  <a:spLocks/>
                </p:cNvSpPr>
                <p:nvPr/>
              </p:nvSpPr>
              <p:spPr bwMode="auto">
                <a:xfrm>
                  <a:off x="367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0" name="Freeform 476"/>
                <p:cNvSpPr>
                  <a:spLocks/>
                </p:cNvSpPr>
                <p:nvPr/>
              </p:nvSpPr>
              <p:spPr bwMode="auto">
                <a:xfrm>
                  <a:off x="370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1" name="Freeform 477"/>
                <p:cNvSpPr>
                  <a:spLocks/>
                </p:cNvSpPr>
                <p:nvPr/>
              </p:nvSpPr>
              <p:spPr bwMode="auto">
                <a:xfrm>
                  <a:off x="372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2" name="Freeform 478"/>
                <p:cNvSpPr>
                  <a:spLocks/>
                </p:cNvSpPr>
                <p:nvPr/>
              </p:nvSpPr>
              <p:spPr bwMode="auto">
                <a:xfrm>
                  <a:off x="374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3" name="Freeform 479"/>
                <p:cNvSpPr>
                  <a:spLocks/>
                </p:cNvSpPr>
                <p:nvPr/>
              </p:nvSpPr>
              <p:spPr bwMode="auto">
                <a:xfrm>
                  <a:off x="3772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4" name="Freeform 480"/>
                <p:cNvSpPr>
                  <a:spLocks/>
                </p:cNvSpPr>
                <p:nvPr/>
              </p:nvSpPr>
              <p:spPr bwMode="auto">
                <a:xfrm>
                  <a:off x="3795" y="922"/>
                  <a:ext cx="8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5" name="Freeform 481"/>
                <p:cNvSpPr>
                  <a:spLocks/>
                </p:cNvSpPr>
                <p:nvPr/>
              </p:nvSpPr>
              <p:spPr bwMode="auto">
                <a:xfrm>
                  <a:off x="381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6" name="Freeform 482"/>
                <p:cNvSpPr>
                  <a:spLocks/>
                </p:cNvSpPr>
                <p:nvPr/>
              </p:nvSpPr>
              <p:spPr bwMode="auto">
                <a:xfrm>
                  <a:off x="384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7" name="Freeform 483"/>
                <p:cNvSpPr>
                  <a:spLocks/>
                </p:cNvSpPr>
                <p:nvPr/>
              </p:nvSpPr>
              <p:spPr bwMode="auto">
                <a:xfrm>
                  <a:off x="386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8" name="Freeform 484"/>
                <p:cNvSpPr>
                  <a:spLocks/>
                </p:cNvSpPr>
                <p:nvPr/>
              </p:nvSpPr>
              <p:spPr bwMode="auto">
                <a:xfrm>
                  <a:off x="388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9" name="Freeform 485"/>
                <p:cNvSpPr>
                  <a:spLocks/>
                </p:cNvSpPr>
                <p:nvPr/>
              </p:nvSpPr>
              <p:spPr bwMode="auto">
                <a:xfrm>
                  <a:off x="391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0" name="Freeform 486"/>
                <p:cNvSpPr>
                  <a:spLocks/>
                </p:cNvSpPr>
                <p:nvPr/>
              </p:nvSpPr>
              <p:spPr bwMode="auto">
                <a:xfrm>
                  <a:off x="393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1" name="Freeform 487"/>
                <p:cNvSpPr>
                  <a:spLocks/>
                </p:cNvSpPr>
                <p:nvPr/>
              </p:nvSpPr>
              <p:spPr bwMode="auto">
                <a:xfrm>
                  <a:off x="395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2" name="Freeform 488"/>
                <p:cNvSpPr>
                  <a:spLocks/>
                </p:cNvSpPr>
                <p:nvPr/>
              </p:nvSpPr>
              <p:spPr bwMode="auto">
                <a:xfrm>
                  <a:off x="3983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3" name="Freeform 489"/>
                <p:cNvSpPr>
                  <a:spLocks/>
                </p:cNvSpPr>
                <p:nvPr/>
              </p:nvSpPr>
              <p:spPr bwMode="auto">
                <a:xfrm>
                  <a:off x="400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4" name="Freeform 490"/>
                <p:cNvSpPr>
                  <a:spLocks/>
                </p:cNvSpPr>
                <p:nvPr/>
              </p:nvSpPr>
              <p:spPr bwMode="auto">
                <a:xfrm>
                  <a:off x="4030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5" name="Freeform 491"/>
                <p:cNvSpPr>
                  <a:spLocks/>
                </p:cNvSpPr>
                <p:nvPr/>
              </p:nvSpPr>
              <p:spPr bwMode="auto">
                <a:xfrm>
                  <a:off x="405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6" name="Freeform 492"/>
                <p:cNvSpPr>
                  <a:spLocks/>
                </p:cNvSpPr>
                <p:nvPr/>
              </p:nvSpPr>
              <p:spPr bwMode="auto">
                <a:xfrm>
                  <a:off x="407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7" name="Freeform 493"/>
                <p:cNvSpPr>
                  <a:spLocks/>
                </p:cNvSpPr>
                <p:nvPr/>
              </p:nvSpPr>
              <p:spPr bwMode="auto">
                <a:xfrm>
                  <a:off x="4100" y="922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" name="Freeform 494"/>
                <p:cNvSpPr>
                  <a:spLocks/>
                </p:cNvSpPr>
                <p:nvPr/>
              </p:nvSpPr>
              <p:spPr bwMode="auto">
                <a:xfrm>
                  <a:off x="412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9" name="Freeform 495"/>
                <p:cNvSpPr>
                  <a:spLocks/>
                </p:cNvSpPr>
                <p:nvPr/>
              </p:nvSpPr>
              <p:spPr bwMode="auto">
                <a:xfrm>
                  <a:off x="414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0" name="Freeform 496"/>
                <p:cNvSpPr>
                  <a:spLocks/>
                </p:cNvSpPr>
                <p:nvPr/>
              </p:nvSpPr>
              <p:spPr bwMode="auto">
                <a:xfrm>
                  <a:off x="4171" y="922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1" name="Freeform 497"/>
                <p:cNvSpPr>
                  <a:spLocks/>
                </p:cNvSpPr>
                <p:nvPr/>
              </p:nvSpPr>
              <p:spPr bwMode="auto">
                <a:xfrm>
                  <a:off x="4194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2" name="Freeform 498"/>
                <p:cNvSpPr>
                  <a:spLocks/>
                </p:cNvSpPr>
                <p:nvPr/>
              </p:nvSpPr>
              <p:spPr bwMode="auto">
                <a:xfrm>
                  <a:off x="421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3" name="Freeform 499"/>
                <p:cNvSpPr>
                  <a:spLocks/>
                </p:cNvSpPr>
                <p:nvPr/>
              </p:nvSpPr>
              <p:spPr bwMode="auto">
                <a:xfrm>
                  <a:off x="424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4" name="Freeform 500"/>
                <p:cNvSpPr>
                  <a:spLocks/>
                </p:cNvSpPr>
                <p:nvPr/>
              </p:nvSpPr>
              <p:spPr bwMode="auto">
                <a:xfrm>
                  <a:off x="426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5" name="Freeform 501"/>
                <p:cNvSpPr>
                  <a:spLocks/>
                </p:cNvSpPr>
                <p:nvPr/>
              </p:nvSpPr>
              <p:spPr bwMode="auto">
                <a:xfrm>
                  <a:off x="428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6" name="Freeform 502"/>
                <p:cNvSpPr>
                  <a:spLocks/>
                </p:cNvSpPr>
                <p:nvPr/>
              </p:nvSpPr>
              <p:spPr bwMode="auto">
                <a:xfrm>
                  <a:off x="431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7" name="Freeform 503"/>
                <p:cNvSpPr>
                  <a:spLocks/>
                </p:cNvSpPr>
                <p:nvPr/>
              </p:nvSpPr>
              <p:spPr bwMode="auto">
                <a:xfrm>
                  <a:off x="433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8" name="Freeform 504"/>
                <p:cNvSpPr>
                  <a:spLocks/>
                </p:cNvSpPr>
                <p:nvPr/>
              </p:nvSpPr>
              <p:spPr bwMode="auto">
                <a:xfrm>
                  <a:off x="435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9" name="Freeform 505"/>
                <p:cNvSpPr>
                  <a:spLocks/>
                </p:cNvSpPr>
                <p:nvPr/>
              </p:nvSpPr>
              <p:spPr bwMode="auto">
                <a:xfrm>
                  <a:off x="4382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0" name="Freeform 506"/>
                <p:cNvSpPr>
                  <a:spLocks/>
                </p:cNvSpPr>
                <p:nvPr/>
              </p:nvSpPr>
              <p:spPr bwMode="auto">
                <a:xfrm>
                  <a:off x="440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1" name="Freeform 507"/>
                <p:cNvSpPr>
                  <a:spLocks/>
                </p:cNvSpPr>
                <p:nvPr/>
              </p:nvSpPr>
              <p:spPr bwMode="auto">
                <a:xfrm>
                  <a:off x="442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2" name="Freeform 508"/>
                <p:cNvSpPr>
                  <a:spLocks/>
                </p:cNvSpPr>
                <p:nvPr/>
              </p:nvSpPr>
              <p:spPr bwMode="auto">
                <a:xfrm>
                  <a:off x="445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3" name="Freeform 509"/>
                <p:cNvSpPr>
                  <a:spLocks/>
                </p:cNvSpPr>
                <p:nvPr/>
              </p:nvSpPr>
              <p:spPr bwMode="auto">
                <a:xfrm>
                  <a:off x="447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4" name="Freeform 510"/>
                <p:cNvSpPr>
                  <a:spLocks/>
                </p:cNvSpPr>
                <p:nvPr/>
              </p:nvSpPr>
              <p:spPr bwMode="auto">
                <a:xfrm>
                  <a:off x="449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5" name="Freeform 511"/>
                <p:cNvSpPr>
                  <a:spLocks/>
                </p:cNvSpPr>
                <p:nvPr/>
              </p:nvSpPr>
              <p:spPr bwMode="auto">
                <a:xfrm>
                  <a:off x="452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6" name="Freeform 512"/>
                <p:cNvSpPr>
                  <a:spLocks/>
                </p:cNvSpPr>
                <p:nvPr/>
              </p:nvSpPr>
              <p:spPr bwMode="auto">
                <a:xfrm>
                  <a:off x="454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7" name="Freeform 513"/>
                <p:cNvSpPr>
                  <a:spLocks/>
                </p:cNvSpPr>
                <p:nvPr/>
              </p:nvSpPr>
              <p:spPr bwMode="auto">
                <a:xfrm>
                  <a:off x="4570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" name="Freeform 514"/>
                <p:cNvSpPr>
                  <a:spLocks/>
                </p:cNvSpPr>
                <p:nvPr/>
              </p:nvSpPr>
              <p:spPr bwMode="auto">
                <a:xfrm>
                  <a:off x="459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9" name="Freeform 515"/>
                <p:cNvSpPr>
                  <a:spLocks/>
                </p:cNvSpPr>
                <p:nvPr/>
              </p:nvSpPr>
              <p:spPr bwMode="auto">
                <a:xfrm>
                  <a:off x="461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0" name="Freeform 516"/>
                <p:cNvSpPr>
                  <a:spLocks/>
                </p:cNvSpPr>
                <p:nvPr/>
              </p:nvSpPr>
              <p:spPr bwMode="auto">
                <a:xfrm>
                  <a:off x="4640" y="922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1" name="Freeform 517"/>
                <p:cNvSpPr>
                  <a:spLocks/>
                </p:cNvSpPr>
                <p:nvPr/>
              </p:nvSpPr>
              <p:spPr bwMode="auto">
                <a:xfrm>
                  <a:off x="466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2" name="Freeform 518"/>
                <p:cNvSpPr>
                  <a:spLocks/>
                </p:cNvSpPr>
                <p:nvPr/>
              </p:nvSpPr>
              <p:spPr bwMode="auto">
                <a:xfrm>
                  <a:off x="468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3" name="Freeform 519"/>
                <p:cNvSpPr>
                  <a:spLocks/>
                </p:cNvSpPr>
                <p:nvPr/>
              </p:nvSpPr>
              <p:spPr bwMode="auto">
                <a:xfrm>
                  <a:off x="4710" y="922"/>
                  <a:ext cx="8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4" name="Freeform 520"/>
                <p:cNvSpPr>
                  <a:spLocks/>
                </p:cNvSpPr>
                <p:nvPr/>
              </p:nvSpPr>
              <p:spPr bwMode="auto">
                <a:xfrm>
                  <a:off x="4734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5" name="Freeform 521"/>
                <p:cNvSpPr>
                  <a:spLocks/>
                </p:cNvSpPr>
                <p:nvPr/>
              </p:nvSpPr>
              <p:spPr bwMode="auto">
                <a:xfrm>
                  <a:off x="475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6" name="Freeform 522"/>
                <p:cNvSpPr>
                  <a:spLocks/>
                </p:cNvSpPr>
                <p:nvPr/>
              </p:nvSpPr>
              <p:spPr bwMode="auto">
                <a:xfrm>
                  <a:off x="4781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7" name="Freeform 523"/>
                <p:cNvSpPr>
                  <a:spLocks/>
                </p:cNvSpPr>
                <p:nvPr/>
              </p:nvSpPr>
              <p:spPr bwMode="auto">
                <a:xfrm>
                  <a:off x="480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8" name="Freeform 524"/>
                <p:cNvSpPr>
                  <a:spLocks/>
                </p:cNvSpPr>
                <p:nvPr/>
              </p:nvSpPr>
              <p:spPr bwMode="auto">
                <a:xfrm>
                  <a:off x="482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9" name="Freeform 525"/>
                <p:cNvSpPr>
                  <a:spLocks/>
                </p:cNvSpPr>
                <p:nvPr/>
              </p:nvSpPr>
              <p:spPr bwMode="auto">
                <a:xfrm>
                  <a:off x="485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0" name="Freeform 526"/>
                <p:cNvSpPr>
                  <a:spLocks/>
                </p:cNvSpPr>
                <p:nvPr/>
              </p:nvSpPr>
              <p:spPr bwMode="auto">
                <a:xfrm>
                  <a:off x="487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1" name="Freeform 527"/>
                <p:cNvSpPr>
                  <a:spLocks/>
                </p:cNvSpPr>
                <p:nvPr/>
              </p:nvSpPr>
              <p:spPr bwMode="auto">
                <a:xfrm>
                  <a:off x="489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2" name="Freeform 528"/>
                <p:cNvSpPr>
                  <a:spLocks/>
                </p:cNvSpPr>
                <p:nvPr/>
              </p:nvSpPr>
              <p:spPr bwMode="auto">
                <a:xfrm>
                  <a:off x="492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3" name="Freeform 529"/>
                <p:cNvSpPr>
                  <a:spLocks/>
                </p:cNvSpPr>
                <p:nvPr/>
              </p:nvSpPr>
              <p:spPr bwMode="auto">
                <a:xfrm>
                  <a:off x="494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4" name="Freeform 530"/>
                <p:cNvSpPr>
                  <a:spLocks/>
                </p:cNvSpPr>
                <p:nvPr/>
              </p:nvSpPr>
              <p:spPr bwMode="auto">
                <a:xfrm>
                  <a:off x="496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5" name="Freeform 531"/>
                <p:cNvSpPr>
                  <a:spLocks/>
                </p:cNvSpPr>
                <p:nvPr/>
              </p:nvSpPr>
              <p:spPr bwMode="auto">
                <a:xfrm>
                  <a:off x="499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6" name="Freeform 532"/>
                <p:cNvSpPr>
                  <a:spLocks/>
                </p:cNvSpPr>
                <p:nvPr/>
              </p:nvSpPr>
              <p:spPr bwMode="auto">
                <a:xfrm>
                  <a:off x="501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7" name="Freeform 533"/>
                <p:cNvSpPr>
                  <a:spLocks/>
                </p:cNvSpPr>
                <p:nvPr/>
              </p:nvSpPr>
              <p:spPr bwMode="auto">
                <a:xfrm>
                  <a:off x="503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8" name="Freeform 534"/>
                <p:cNvSpPr>
                  <a:spLocks/>
                </p:cNvSpPr>
                <p:nvPr/>
              </p:nvSpPr>
              <p:spPr bwMode="auto">
                <a:xfrm>
                  <a:off x="506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9" name="Freeform 535"/>
                <p:cNvSpPr>
                  <a:spLocks/>
                </p:cNvSpPr>
                <p:nvPr/>
              </p:nvSpPr>
              <p:spPr bwMode="auto">
                <a:xfrm>
                  <a:off x="508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0" name="Freeform 536"/>
                <p:cNvSpPr>
                  <a:spLocks/>
                </p:cNvSpPr>
                <p:nvPr/>
              </p:nvSpPr>
              <p:spPr bwMode="auto">
                <a:xfrm>
                  <a:off x="510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1" name="Freeform 537"/>
                <p:cNvSpPr>
                  <a:spLocks/>
                </p:cNvSpPr>
                <p:nvPr/>
              </p:nvSpPr>
              <p:spPr bwMode="auto">
                <a:xfrm>
                  <a:off x="5133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" name="Freeform 538"/>
                <p:cNvSpPr>
                  <a:spLocks/>
                </p:cNvSpPr>
                <p:nvPr/>
              </p:nvSpPr>
              <p:spPr bwMode="auto">
                <a:xfrm>
                  <a:off x="5156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3" name="Freeform 539"/>
                <p:cNvSpPr>
                  <a:spLocks/>
                </p:cNvSpPr>
                <p:nvPr/>
              </p:nvSpPr>
              <p:spPr bwMode="auto">
                <a:xfrm>
                  <a:off x="5180" y="922"/>
                  <a:ext cx="7" cy="0"/>
                </a:xfrm>
                <a:custGeom>
                  <a:avLst/>
                  <a:gdLst>
                    <a:gd name="T0" fmla="*/ 0 w 11"/>
                    <a:gd name="T1" fmla="*/ 8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4" name="Freeform 540"/>
                <p:cNvSpPr>
                  <a:spLocks/>
                </p:cNvSpPr>
                <p:nvPr/>
              </p:nvSpPr>
              <p:spPr bwMode="auto">
                <a:xfrm>
                  <a:off x="5203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5" name="Freeform 541"/>
                <p:cNvSpPr>
                  <a:spLocks/>
                </p:cNvSpPr>
                <p:nvPr/>
              </p:nvSpPr>
              <p:spPr bwMode="auto">
                <a:xfrm>
                  <a:off x="522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6" name="Freeform 542"/>
                <p:cNvSpPr>
                  <a:spLocks/>
                </p:cNvSpPr>
                <p:nvPr/>
              </p:nvSpPr>
              <p:spPr bwMode="auto">
                <a:xfrm>
                  <a:off x="5250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7" name="Freeform 543"/>
                <p:cNvSpPr>
                  <a:spLocks/>
                </p:cNvSpPr>
                <p:nvPr/>
              </p:nvSpPr>
              <p:spPr bwMode="auto">
                <a:xfrm>
                  <a:off x="5274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8" name="Freeform 544"/>
                <p:cNvSpPr>
                  <a:spLocks/>
                </p:cNvSpPr>
                <p:nvPr/>
              </p:nvSpPr>
              <p:spPr bwMode="auto">
                <a:xfrm>
                  <a:off x="5297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9" name="Freeform 545"/>
                <p:cNvSpPr>
                  <a:spLocks/>
                </p:cNvSpPr>
                <p:nvPr/>
              </p:nvSpPr>
              <p:spPr bwMode="auto">
                <a:xfrm>
                  <a:off x="5320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0" name="Freeform 546"/>
                <p:cNvSpPr>
                  <a:spLocks/>
                </p:cNvSpPr>
                <p:nvPr/>
              </p:nvSpPr>
              <p:spPr bwMode="auto">
                <a:xfrm>
                  <a:off x="5344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1" name="Freeform 547"/>
                <p:cNvSpPr>
                  <a:spLocks/>
                </p:cNvSpPr>
                <p:nvPr/>
              </p:nvSpPr>
              <p:spPr bwMode="auto">
                <a:xfrm>
                  <a:off x="536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2" name="Freeform 548"/>
                <p:cNvSpPr>
                  <a:spLocks/>
                </p:cNvSpPr>
                <p:nvPr/>
              </p:nvSpPr>
              <p:spPr bwMode="auto">
                <a:xfrm>
                  <a:off x="5391" y="922"/>
                  <a:ext cx="7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3" name="Freeform 549"/>
                <p:cNvSpPr>
                  <a:spLocks/>
                </p:cNvSpPr>
                <p:nvPr/>
              </p:nvSpPr>
              <p:spPr bwMode="auto">
                <a:xfrm>
                  <a:off x="541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4" name="Freeform 550"/>
                <p:cNvSpPr>
                  <a:spLocks/>
                </p:cNvSpPr>
                <p:nvPr/>
              </p:nvSpPr>
              <p:spPr bwMode="auto">
                <a:xfrm>
                  <a:off x="543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5" name="Freeform 551"/>
                <p:cNvSpPr>
                  <a:spLocks/>
                </p:cNvSpPr>
                <p:nvPr/>
              </p:nvSpPr>
              <p:spPr bwMode="auto">
                <a:xfrm>
                  <a:off x="546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6" name="Freeform 552"/>
                <p:cNvSpPr>
                  <a:spLocks/>
                </p:cNvSpPr>
                <p:nvPr/>
              </p:nvSpPr>
              <p:spPr bwMode="auto">
                <a:xfrm>
                  <a:off x="548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7" name="Freeform 553"/>
                <p:cNvSpPr>
                  <a:spLocks/>
                </p:cNvSpPr>
                <p:nvPr/>
              </p:nvSpPr>
              <p:spPr bwMode="auto">
                <a:xfrm>
                  <a:off x="5508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8" name="Freeform 554"/>
                <p:cNvSpPr>
                  <a:spLocks/>
                </p:cNvSpPr>
                <p:nvPr/>
              </p:nvSpPr>
              <p:spPr bwMode="auto">
                <a:xfrm>
                  <a:off x="5531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9" name="Freeform 555"/>
                <p:cNvSpPr>
                  <a:spLocks/>
                </p:cNvSpPr>
                <p:nvPr/>
              </p:nvSpPr>
              <p:spPr bwMode="auto">
                <a:xfrm>
                  <a:off x="5555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0" name="Freeform 556"/>
                <p:cNvSpPr>
                  <a:spLocks/>
                </p:cNvSpPr>
                <p:nvPr/>
              </p:nvSpPr>
              <p:spPr bwMode="auto">
                <a:xfrm>
                  <a:off x="5579" y="922"/>
                  <a:ext cx="7" cy="0"/>
                </a:xfrm>
                <a:custGeom>
                  <a:avLst/>
                  <a:gdLst>
                    <a:gd name="T0" fmla="*/ 0 w 10"/>
                    <a:gd name="T1" fmla="*/ 8 w 10"/>
                    <a:gd name="T2" fmla="*/ 10 w 1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1" name="Freeform 557"/>
                <p:cNvSpPr>
                  <a:spLocks/>
                </p:cNvSpPr>
                <p:nvPr/>
              </p:nvSpPr>
              <p:spPr bwMode="auto">
                <a:xfrm>
                  <a:off x="5602" y="922"/>
                  <a:ext cx="8" cy="0"/>
                </a:xfrm>
                <a:custGeom>
                  <a:avLst/>
                  <a:gdLst>
                    <a:gd name="T0" fmla="*/ 0 w 11"/>
                    <a:gd name="T1" fmla="*/ 9 w 11"/>
                    <a:gd name="T2" fmla="*/ 11 w 1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2" name="Freeform 558"/>
                <p:cNvSpPr>
                  <a:spLocks/>
                </p:cNvSpPr>
                <p:nvPr/>
              </p:nvSpPr>
              <p:spPr bwMode="auto">
                <a:xfrm>
                  <a:off x="3513" y="92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3" name="Freeform 559"/>
                <p:cNvSpPr>
                  <a:spLocks/>
                </p:cNvSpPr>
                <p:nvPr/>
              </p:nvSpPr>
              <p:spPr bwMode="auto">
                <a:xfrm>
                  <a:off x="3513" y="94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4" name="Freeform 560"/>
                <p:cNvSpPr>
                  <a:spLocks/>
                </p:cNvSpPr>
                <p:nvPr/>
              </p:nvSpPr>
              <p:spPr bwMode="auto">
                <a:xfrm>
                  <a:off x="3513" y="96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5" name="Freeform 561"/>
                <p:cNvSpPr>
                  <a:spLocks/>
                </p:cNvSpPr>
                <p:nvPr/>
              </p:nvSpPr>
              <p:spPr bwMode="auto">
                <a:xfrm>
                  <a:off x="3513" y="99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6" name="Freeform 562"/>
                <p:cNvSpPr>
                  <a:spLocks/>
                </p:cNvSpPr>
                <p:nvPr/>
              </p:nvSpPr>
              <p:spPr bwMode="auto">
                <a:xfrm>
                  <a:off x="3513" y="101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7" name="Freeform 563"/>
                <p:cNvSpPr>
                  <a:spLocks/>
                </p:cNvSpPr>
                <p:nvPr/>
              </p:nvSpPr>
              <p:spPr bwMode="auto">
                <a:xfrm>
                  <a:off x="3513" y="103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8" name="Freeform 564"/>
                <p:cNvSpPr>
                  <a:spLocks/>
                </p:cNvSpPr>
                <p:nvPr/>
              </p:nvSpPr>
              <p:spPr bwMode="auto">
                <a:xfrm>
                  <a:off x="3513" y="106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9" name="Freeform 565"/>
                <p:cNvSpPr>
                  <a:spLocks/>
                </p:cNvSpPr>
                <p:nvPr/>
              </p:nvSpPr>
              <p:spPr bwMode="auto">
                <a:xfrm>
                  <a:off x="3513" y="108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0" name="Freeform 566"/>
                <p:cNvSpPr>
                  <a:spLocks/>
                </p:cNvSpPr>
                <p:nvPr/>
              </p:nvSpPr>
              <p:spPr bwMode="auto">
                <a:xfrm>
                  <a:off x="3513" y="11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1" name="Freeform 567"/>
                <p:cNvSpPr>
                  <a:spLocks/>
                </p:cNvSpPr>
                <p:nvPr/>
              </p:nvSpPr>
              <p:spPr bwMode="auto">
                <a:xfrm>
                  <a:off x="3513" y="1133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2" name="Freeform 568"/>
                <p:cNvSpPr>
                  <a:spLocks/>
                </p:cNvSpPr>
                <p:nvPr/>
              </p:nvSpPr>
              <p:spPr bwMode="auto">
                <a:xfrm>
                  <a:off x="3513" y="115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3" name="Freeform 569"/>
                <p:cNvSpPr>
                  <a:spLocks/>
                </p:cNvSpPr>
                <p:nvPr/>
              </p:nvSpPr>
              <p:spPr bwMode="auto">
                <a:xfrm>
                  <a:off x="3513" y="118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4" name="Freeform 570"/>
                <p:cNvSpPr>
                  <a:spLocks/>
                </p:cNvSpPr>
                <p:nvPr/>
              </p:nvSpPr>
              <p:spPr bwMode="auto">
                <a:xfrm>
                  <a:off x="3513" y="120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5" name="Freeform 571"/>
                <p:cNvSpPr>
                  <a:spLocks/>
                </p:cNvSpPr>
                <p:nvPr/>
              </p:nvSpPr>
              <p:spPr bwMode="auto">
                <a:xfrm>
                  <a:off x="3513" y="122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6" name="Freeform 572"/>
                <p:cNvSpPr>
                  <a:spLocks/>
                </p:cNvSpPr>
                <p:nvPr/>
              </p:nvSpPr>
              <p:spPr bwMode="auto">
                <a:xfrm>
                  <a:off x="3513" y="1250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7" name="Freeform 573"/>
                <p:cNvSpPr>
                  <a:spLocks/>
                </p:cNvSpPr>
                <p:nvPr/>
              </p:nvSpPr>
              <p:spPr bwMode="auto">
                <a:xfrm>
                  <a:off x="3513" y="127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8" name="Freeform 574"/>
                <p:cNvSpPr>
                  <a:spLocks/>
                </p:cNvSpPr>
                <p:nvPr/>
              </p:nvSpPr>
              <p:spPr bwMode="auto">
                <a:xfrm>
                  <a:off x="3513" y="1297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9" name="Freeform 575"/>
                <p:cNvSpPr>
                  <a:spLocks/>
                </p:cNvSpPr>
                <p:nvPr/>
              </p:nvSpPr>
              <p:spPr bwMode="auto">
                <a:xfrm>
                  <a:off x="3513" y="132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0" name="Freeform 576"/>
                <p:cNvSpPr>
                  <a:spLocks/>
                </p:cNvSpPr>
                <p:nvPr/>
              </p:nvSpPr>
              <p:spPr bwMode="auto">
                <a:xfrm>
                  <a:off x="3513" y="134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1" name="Freeform 577"/>
                <p:cNvSpPr>
                  <a:spLocks/>
                </p:cNvSpPr>
                <p:nvPr/>
              </p:nvSpPr>
              <p:spPr bwMode="auto">
                <a:xfrm>
                  <a:off x="3513" y="136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2" name="Freeform 578"/>
                <p:cNvSpPr>
                  <a:spLocks/>
                </p:cNvSpPr>
                <p:nvPr/>
              </p:nvSpPr>
              <p:spPr bwMode="auto">
                <a:xfrm>
                  <a:off x="3513" y="139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3" name="Freeform 579"/>
                <p:cNvSpPr>
                  <a:spLocks/>
                </p:cNvSpPr>
                <p:nvPr/>
              </p:nvSpPr>
              <p:spPr bwMode="auto">
                <a:xfrm>
                  <a:off x="3513" y="141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4" name="Freeform 580"/>
                <p:cNvSpPr>
                  <a:spLocks/>
                </p:cNvSpPr>
                <p:nvPr/>
              </p:nvSpPr>
              <p:spPr bwMode="auto">
                <a:xfrm>
                  <a:off x="3513" y="143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5" name="Freeform 581"/>
                <p:cNvSpPr>
                  <a:spLocks/>
                </p:cNvSpPr>
                <p:nvPr/>
              </p:nvSpPr>
              <p:spPr bwMode="auto">
                <a:xfrm>
                  <a:off x="3513" y="146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6" name="Freeform 582"/>
                <p:cNvSpPr>
                  <a:spLocks/>
                </p:cNvSpPr>
                <p:nvPr/>
              </p:nvSpPr>
              <p:spPr bwMode="auto">
                <a:xfrm>
                  <a:off x="3513" y="1485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7" name="Freeform 583"/>
                <p:cNvSpPr>
                  <a:spLocks/>
                </p:cNvSpPr>
                <p:nvPr/>
              </p:nvSpPr>
              <p:spPr bwMode="auto">
                <a:xfrm>
                  <a:off x="3513" y="15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8" name="Freeform 584"/>
                <p:cNvSpPr>
                  <a:spLocks/>
                </p:cNvSpPr>
                <p:nvPr/>
              </p:nvSpPr>
              <p:spPr bwMode="auto">
                <a:xfrm>
                  <a:off x="3513" y="153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9" name="Freeform 585"/>
                <p:cNvSpPr>
                  <a:spLocks/>
                </p:cNvSpPr>
                <p:nvPr/>
              </p:nvSpPr>
              <p:spPr bwMode="auto">
                <a:xfrm>
                  <a:off x="3513" y="155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0" name="Freeform 586"/>
                <p:cNvSpPr>
                  <a:spLocks/>
                </p:cNvSpPr>
                <p:nvPr/>
              </p:nvSpPr>
              <p:spPr bwMode="auto">
                <a:xfrm>
                  <a:off x="3513" y="157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1" name="Freeform 587"/>
                <p:cNvSpPr>
                  <a:spLocks/>
                </p:cNvSpPr>
                <p:nvPr/>
              </p:nvSpPr>
              <p:spPr bwMode="auto">
                <a:xfrm>
                  <a:off x="3513" y="160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2" name="Freeform 588"/>
                <p:cNvSpPr>
                  <a:spLocks/>
                </p:cNvSpPr>
                <p:nvPr/>
              </p:nvSpPr>
              <p:spPr bwMode="auto">
                <a:xfrm>
                  <a:off x="3513" y="162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3" name="Freeform 589"/>
                <p:cNvSpPr>
                  <a:spLocks/>
                </p:cNvSpPr>
                <p:nvPr/>
              </p:nvSpPr>
              <p:spPr bwMode="auto">
                <a:xfrm>
                  <a:off x="3513" y="164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4" name="Freeform 590"/>
                <p:cNvSpPr>
                  <a:spLocks/>
                </p:cNvSpPr>
                <p:nvPr/>
              </p:nvSpPr>
              <p:spPr bwMode="auto">
                <a:xfrm>
                  <a:off x="3513" y="167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5" name="Freeform 591"/>
                <p:cNvSpPr>
                  <a:spLocks/>
                </p:cNvSpPr>
                <p:nvPr/>
              </p:nvSpPr>
              <p:spPr bwMode="auto">
                <a:xfrm>
                  <a:off x="3513" y="169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6" name="Freeform 592"/>
                <p:cNvSpPr>
                  <a:spLocks/>
                </p:cNvSpPr>
                <p:nvPr/>
              </p:nvSpPr>
              <p:spPr bwMode="auto">
                <a:xfrm>
                  <a:off x="3513" y="171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7" name="Freeform 593"/>
                <p:cNvSpPr>
                  <a:spLocks/>
                </p:cNvSpPr>
                <p:nvPr/>
              </p:nvSpPr>
              <p:spPr bwMode="auto">
                <a:xfrm>
                  <a:off x="3513" y="174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8" name="Freeform 594"/>
                <p:cNvSpPr>
                  <a:spLocks/>
                </p:cNvSpPr>
                <p:nvPr/>
              </p:nvSpPr>
              <p:spPr bwMode="auto">
                <a:xfrm>
                  <a:off x="3513" y="176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9" name="Freeform 595"/>
                <p:cNvSpPr>
                  <a:spLocks/>
                </p:cNvSpPr>
                <p:nvPr/>
              </p:nvSpPr>
              <p:spPr bwMode="auto">
                <a:xfrm>
                  <a:off x="3513" y="179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0" name="Freeform 596"/>
                <p:cNvSpPr>
                  <a:spLocks/>
                </p:cNvSpPr>
                <p:nvPr/>
              </p:nvSpPr>
              <p:spPr bwMode="auto">
                <a:xfrm>
                  <a:off x="3513" y="1813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1" name="Freeform 597"/>
                <p:cNvSpPr>
                  <a:spLocks/>
                </p:cNvSpPr>
                <p:nvPr/>
              </p:nvSpPr>
              <p:spPr bwMode="auto">
                <a:xfrm>
                  <a:off x="3513" y="183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2" name="Freeform 598"/>
                <p:cNvSpPr>
                  <a:spLocks/>
                </p:cNvSpPr>
                <p:nvPr/>
              </p:nvSpPr>
              <p:spPr bwMode="auto">
                <a:xfrm>
                  <a:off x="3513" y="186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3" name="Freeform 599"/>
                <p:cNvSpPr>
                  <a:spLocks/>
                </p:cNvSpPr>
                <p:nvPr/>
              </p:nvSpPr>
              <p:spPr bwMode="auto">
                <a:xfrm>
                  <a:off x="3513" y="1884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4" name="Freeform 600"/>
                <p:cNvSpPr>
                  <a:spLocks/>
                </p:cNvSpPr>
                <p:nvPr/>
              </p:nvSpPr>
              <p:spPr bwMode="auto">
                <a:xfrm>
                  <a:off x="3513" y="190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5" name="Freeform 601"/>
                <p:cNvSpPr>
                  <a:spLocks/>
                </p:cNvSpPr>
                <p:nvPr/>
              </p:nvSpPr>
              <p:spPr bwMode="auto">
                <a:xfrm>
                  <a:off x="3513" y="193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6" name="Freeform 602"/>
                <p:cNvSpPr>
                  <a:spLocks/>
                </p:cNvSpPr>
                <p:nvPr/>
              </p:nvSpPr>
              <p:spPr bwMode="auto">
                <a:xfrm>
                  <a:off x="3513" y="195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7" name="Freeform 603"/>
                <p:cNvSpPr>
                  <a:spLocks/>
                </p:cNvSpPr>
                <p:nvPr/>
              </p:nvSpPr>
              <p:spPr bwMode="auto">
                <a:xfrm>
                  <a:off x="3513" y="197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8" name="Freeform 604"/>
                <p:cNvSpPr>
                  <a:spLocks/>
                </p:cNvSpPr>
                <p:nvPr/>
              </p:nvSpPr>
              <p:spPr bwMode="auto">
                <a:xfrm>
                  <a:off x="3513" y="200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9" name="Freeform 605"/>
                <p:cNvSpPr>
                  <a:spLocks/>
                </p:cNvSpPr>
                <p:nvPr/>
              </p:nvSpPr>
              <p:spPr bwMode="auto">
                <a:xfrm>
                  <a:off x="3513" y="202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0" name="Freeform 606"/>
                <p:cNvSpPr>
                  <a:spLocks/>
                </p:cNvSpPr>
                <p:nvPr/>
              </p:nvSpPr>
              <p:spPr bwMode="auto">
                <a:xfrm>
                  <a:off x="3513" y="204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1" name="Freeform 607"/>
                <p:cNvSpPr>
                  <a:spLocks/>
                </p:cNvSpPr>
                <p:nvPr/>
              </p:nvSpPr>
              <p:spPr bwMode="auto">
                <a:xfrm>
                  <a:off x="3513" y="207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2" name="Freeform 608"/>
                <p:cNvSpPr>
                  <a:spLocks/>
                </p:cNvSpPr>
                <p:nvPr/>
              </p:nvSpPr>
              <p:spPr bwMode="auto">
                <a:xfrm>
                  <a:off x="3513" y="209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3" name="Freeform 609"/>
                <p:cNvSpPr>
                  <a:spLocks/>
                </p:cNvSpPr>
                <p:nvPr/>
              </p:nvSpPr>
              <p:spPr bwMode="auto">
                <a:xfrm>
                  <a:off x="3513" y="21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4" name="Freeform 610"/>
                <p:cNvSpPr>
                  <a:spLocks/>
                </p:cNvSpPr>
                <p:nvPr/>
              </p:nvSpPr>
              <p:spPr bwMode="auto">
                <a:xfrm>
                  <a:off x="3513" y="214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5" name="Freeform 611"/>
                <p:cNvSpPr>
                  <a:spLocks/>
                </p:cNvSpPr>
                <p:nvPr/>
              </p:nvSpPr>
              <p:spPr bwMode="auto">
                <a:xfrm>
                  <a:off x="3513" y="216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6" name="Freeform 612"/>
                <p:cNvSpPr>
                  <a:spLocks/>
                </p:cNvSpPr>
                <p:nvPr/>
              </p:nvSpPr>
              <p:spPr bwMode="auto">
                <a:xfrm>
                  <a:off x="3513" y="218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7" name="Freeform 613"/>
                <p:cNvSpPr>
                  <a:spLocks/>
                </p:cNvSpPr>
                <p:nvPr/>
              </p:nvSpPr>
              <p:spPr bwMode="auto">
                <a:xfrm>
                  <a:off x="3513" y="221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8" name="Freeform 614"/>
                <p:cNvSpPr>
                  <a:spLocks/>
                </p:cNvSpPr>
                <p:nvPr/>
              </p:nvSpPr>
              <p:spPr bwMode="auto">
                <a:xfrm>
                  <a:off x="3513" y="223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9" name="Freeform 615"/>
                <p:cNvSpPr>
                  <a:spLocks/>
                </p:cNvSpPr>
                <p:nvPr/>
              </p:nvSpPr>
              <p:spPr bwMode="auto">
                <a:xfrm>
                  <a:off x="3513" y="2259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0" name="Freeform 616"/>
                <p:cNvSpPr>
                  <a:spLocks/>
                </p:cNvSpPr>
                <p:nvPr/>
              </p:nvSpPr>
              <p:spPr bwMode="auto">
                <a:xfrm>
                  <a:off x="3513" y="228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" name="Group 818"/>
              <p:cNvGrpSpPr>
                <a:grpSpLocks/>
              </p:cNvGrpSpPr>
              <p:nvPr/>
            </p:nvGrpSpPr>
            <p:grpSpPr bwMode="auto">
              <a:xfrm>
                <a:off x="3513" y="922"/>
                <a:ext cx="1057" cy="2095"/>
                <a:chOff x="3513" y="922"/>
                <a:chExt cx="1057" cy="2095"/>
              </a:xfrm>
            </p:grpSpPr>
            <p:sp>
              <p:nvSpPr>
                <p:cNvPr id="501" name="Freeform 618"/>
                <p:cNvSpPr>
                  <a:spLocks/>
                </p:cNvSpPr>
                <p:nvPr/>
              </p:nvSpPr>
              <p:spPr bwMode="auto">
                <a:xfrm>
                  <a:off x="3513" y="230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2" name="Freeform 619"/>
                <p:cNvSpPr>
                  <a:spLocks/>
                </p:cNvSpPr>
                <p:nvPr/>
              </p:nvSpPr>
              <p:spPr bwMode="auto">
                <a:xfrm>
                  <a:off x="3513" y="232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3" name="Freeform 620"/>
                <p:cNvSpPr>
                  <a:spLocks/>
                </p:cNvSpPr>
                <p:nvPr/>
              </p:nvSpPr>
              <p:spPr bwMode="auto">
                <a:xfrm>
                  <a:off x="3513" y="235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4" name="Freeform 621"/>
                <p:cNvSpPr>
                  <a:spLocks/>
                </p:cNvSpPr>
                <p:nvPr/>
              </p:nvSpPr>
              <p:spPr bwMode="auto">
                <a:xfrm>
                  <a:off x="3513" y="2376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5" name="Freeform 622"/>
                <p:cNvSpPr>
                  <a:spLocks/>
                </p:cNvSpPr>
                <p:nvPr/>
              </p:nvSpPr>
              <p:spPr bwMode="auto">
                <a:xfrm>
                  <a:off x="3513" y="240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6" name="Freeform 623"/>
                <p:cNvSpPr>
                  <a:spLocks/>
                </p:cNvSpPr>
                <p:nvPr/>
              </p:nvSpPr>
              <p:spPr bwMode="auto">
                <a:xfrm>
                  <a:off x="3513" y="242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7" name="Freeform 624"/>
                <p:cNvSpPr>
                  <a:spLocks/>
                </p:cNvSpPr>
                <p:nvPr/>
              </p:nvSpPr>
              <p:spPr bwMode="auto">
                <a:xfrm>
                  <a:off x="3513" y="244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8" name="Freeform 625"/>
                <p:cNvSpPr>
                  <a:spLocks/>
                </p:cNvSpPr>
                <p:nvPr/>
              </p:nvSpPr>
              <p:spPr bwMode="auto">
                <a:xfrm>
                  <a:off x="3513" y="2470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9" name="Freeform 626"/>
                <p:cNvSpPr>
                  <a:spLocks/>
                </p:cNvSpPr>
                <p:nvPr/>
              </p:nvSpPr>
              <p:spPr bwMode="auto">
                <a:xfrm>
                  <a:off x="3513" y="2494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0" name="Freeform 627"/>
                <p:cNvSpPr>
                  <a:spLocks/>
                </p:cNvSpPr>
                <p:nvPr/>
              </p:nvSpPr>
              <p:spPr bwMode="auto">
                <a:xfrm>
                  <a:off x="3513" y="25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1" name="Freeform 628"/>
                <p:cNvSpPr>
                  <a:spLocks/>
                </p:cNvSpPr>
                <p:nvPr/>
              </p:nvSpPr>
              <p:spPr bwMode="auto">
                <a:xfrm>
                  <a:off x="3513" y="254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2" name="Freeform 629"/>
                <p:cNvSpPr>
                  <a:spLocks/>
                </p:cNvSpPr>
                <p:nvPr/>
              </p:nvSpPr>
              <p:spPr bwMode="auto">
                <a:xfrm>
                  <a:off x="3513" y="2564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3" name="Freeform 630"/>
                <p:cNvSpPr>
                  <a:spLocks/>
                </p:cNvSpPr>
                <p:nvPr/>
              </p:nvSpPr>
              <p:spPr bwMode="auto">
                <a:xfrm>
                  <a:off x="3513" y="258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4" name="Freeform 631"/>
                <p:cNvSpPr>
                  <a:spLocks/>
                </p:cNvSpPr>
                <p:nvPr/>
              </p:nvSpPr>
              <p:spPr bwMode="auto">
                <a:xfrm>
                  <a:off x="3513" y="261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5" name="Freeform 632"/>
                <p:cNvSpPr>
                  <a:spLocks/>
                </p:cNvSpPr>
                <p:nvPr/>
              </p:nvSpPr>
              <p:spPr bwMode="auto">
                <a:xfrm>
                  <a:off x="3513" y="2635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6" name="Freeform 633"/>
                <p:cNvSpPr>
                  <a:spLocks/>
                </p:cNvSpPr>
                <p:nvPr/>
              </p:nvSpPr>
              <p:spPr bwMode="auto">
                <a:xfrm>
                  <a:off x="3513" y="265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7" name="Freeform 634"/>
                <p:cNvSpPr>
                  <a:spLocks/>
                </p:cNvSpPr>
                <p:nvPr/>
              </p:nvSpPr>
              <p:spPr bwMode="auto">
                <a:xfrm>
                  <a:off x="3513" y="268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8" name="Freeform 635"/>
                <p:cNvSpPr>
                  <a:spLocks/>
                </p:cNvSpPr>
                <p:nvPr/>
              </p:nvSpPr>
              <p:spPr bwMode="auto">
                <a:xfrm>
                  <a:off x="3513" y="270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9" name="Freeform 636"/>
                <p:cNvSpPr>
                  <a:spLocks/>
                </p:cNvSpPr>
                <p:nvPr/>
              </p:nvSpPr>
              <p:spPr bwMode="auto">
                <a:xfrm>
                  <a:off x="3513" y="272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0" name="Freeform 637"/>
                <p:cNvSpPr>
                  <a:spLocks/>
                </p:cNvSpPr>
                <p:nvPr/>
              </p:nvSpPr>
              <p:spPr bwMode="auto">
                <a:xfrm>
                  <a:off x="3513" y="275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1" name="Freeform 638"/>
                <p:cNvSpPr>
                  <a:spLocks/>
                </p:cNvSpPr>
                <p:nvPr/>
              </p:nvSpPr>
              <p:spPr bwMode="auto">
                <a:xfrm>
                  <a:off x="3513" y="277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2" name="Freeform 639"/>
                <p:cNvSpPr>
                  <a:spLocks/>
                </p:cNvSpPr>
                <p:nvPr/>
              </p:nvSpPr>
              <p:spPr bwMode="auto">
                <a:xfrm>
                  <a:off x="3513" y="279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3" name="Freeform 640"/>
                <p:cNvSpPr>
                  <a:spLocks/>
                </p:cNvSpPr>
                <p:nvPr/>
              </p:nvSpPr>
              <p:spPr bwMode="auto">
                <a:xfrm>
                  <a:off x="3513" y="282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4" name="Freeform 641"/>
                <p:cNvSpPr>
                  <a:spLocks/>
                </p:cNvSpPr>
                <p:nvPr/>
              </p:nvSpPr>
              <p:spPr bwMode="auto">
                <a:xfrm>
                  <a:off x="3513" y="284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5" name="Freeform 642"/>
                <p:cNvSpPr>
                  <a:spLocks/>
                </p:cNvSpPr>
                <p:nvPr/>
              </p:nvSpPr>
              <p:spPr bwMode="auto">
                <a:xfrm>
                  <a:off x="3513" y="286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6" name="Freeform 643"/>
                <p:cNvSpPr>
                  <a:spLocks/>
                </p:cNvSpPr>
                <p:nvPr/>
              </p:nvSpPr>
              <p:spPr bwMode="auto">
                <a:xfrm>
                  <a:off x="3513" y="289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7" name="Freeform 644"/>
                <p:cNvSpPr>
                  <a:spLocks/>
                </p:cNvSpPr>
                <p:nvPr/>
              </p:nvSpPr>
              <p:spPr bwMode="auto">
                <a:xfrm>
                  <a:off x="3513" y="291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8" name="Freeform 645"/>
                <p:cNvSpPr>
                  <a:spLocks/>
                </p:cNvSpPr>
                <p:nvPr/>
              </p:nvSpPr>
              <p:spPr bwMode="auto">
                <a:xfrm>
                  <a:off x="3513" y="294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9" name="Freeform 646"/>
                <p:cNvSpPr>
                  <a:spLocks/>
                </p:cNvSpPr>
                <p:nvPr/>
              </p:nvSpPr>
              <p:spPr bwMode="auto">
                <a:xfrm>
                  <a:off x="3513" y="296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0" name="Freeform 647"/>
                <p:cNvSpPr>
                  <a:spLocks/>
                </p:cNvSpPr>
                <p:nvPr/>
              </p:nvSpPr>
              <p:spPr bwMode="auto">
                <a:xfrm>
                  <a:off x="3513" y="298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1" name="Freeform 648"/>
                <p:cNvSpPr>
                  <a:spLocks/>
                </p:cNvSpPr>
                <p:nvPr/>
              </p:nvSpPr>
              <p:spPr bwMode="auto">
                <a:xfrm>
                  <a:off x="3513" y="301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2" name="Freeform 649"/>
                <p:cNvSpPr>
                  <a:spLocks/>
                </p:cNvSpPr>
                <p:nvPr/>
              </p:nvSpPr>
              <p:spPr bwMode="auto">
                <a:xfrm>
                  <a:off x="4042" y="92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3" name="Freeform 650"/>
                <p:cNvSpPr>
                  <a:spLocks/>
                </p:cNvSpPr>
                <p:nvPr/>
              </p:nvSpPr>
              <p:spPr bwMode="auto">
                <a:xfrm>
                  <a:off x="4042" y="94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4" name="Freeform 651"/>
                <p:cNvSpPr>
                  <a:spLocks/>
                </p:cNvSpPr>
                <p:nvPr/>
              </p:nvSpPr>
              <p:spPr bwMode="auto">
                <a:xfrm>
                  <a:off x="4042" y="96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5" name="Freeform 652"/>
                <p:cNvSpPr>
                  <a:spLocks/>
                </p:cNvSpPr>
                <p:nvPr/>
              </p:nvSpPr>
              <p:spPr bwMode="auto">
                <a:xfrm>
                  <a:off x="4042" y="99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6" name="Freeform 653"/>
                <p:cNvSpPr>
                  <a:spLocks/>
                </p:cNvSpPr>
                <p:nvPr/>
              </p:nvSpPr>
              <p:spPr bwMode="auto">
                <a:xfrm>
                  <a:off x="4042" y="101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7" name="Freeform 654"/>
                <p:cNvSpPr>
                  <a:spLocks/>
                </p:cNvSpPr>
                <p:nvPr/>
              </p:nvSpPr>
              <p:spPr bwMode="auto">
                <a:xfrm>
                  <a:off x="4042" y="103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8" name="Freeform 655"/>
                <p:cNvSpPr>
                  <a:spLocks/>
                </p:cNvSpPr>
                <p:nvPr/>
              </p:nvSpPr>
              <p:spPr bwMode="auto">
                <a:xfrm>
                  <a:off x="4042" y="106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9" name="Freeform 656"/>
                <p:cNvSpPr>
                  <a:spLocks/>
                </p:cNvSpPr>
                <p:nvPr/>
              </p:nvSpPr>
              <p:spPr bwMode="auto">
                <a:xfrm>
                  <a:off x="4042" y="108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0" name="Freeform 657"/>
                <p:cNvSpPr>
                  <a:spLocks/>
                </p:cNvSpPr>
                <p:nvPr/>
              </p:nvSpPr>
              <p:spPr bwMode="auto">
                <a:xfrm>
                  <a:off x="4042" y="11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1" name="Freeform 658"/>
                <p:cNvSpPr>
                  <a:spLocks/>
                </p:cNvSpPr>
                <p:nvPr/>
              </p:nvSpPr>
              <p:spPr bwMode="auto">
                <a:xfrm>
                  <a:off x="4042" y="1133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2" name="Freeform 659"/>
                <p:cNvSpPr>
                  <a:spLocks/>
                </p:cNvSpPr>
                <p:nvPr/>
              </p:nvSpPr>
              <p:spPr bwMode="auto">
                <a:xfrm>
                  <a:off x="4042" y="115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3" name="Freeform 660"/>
                <p:cNvSpPr>
                  <a:spLocks/>
                </p:cNvSpPr>
                <p:nvPr/>
              </p:nvSpPr>
              <p:spPr bwMode="auto">
                <a:xfrm>
                  <a:off x="4042" y="118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4" name="Freeform 661"/>
                <p:cNvSpPr>
                  <a:spLocks/>
                </p:cNvSpPr>
                <p:nvPr/>
              </p:nvSpPr>
              <p:spPr bwMode="auto">
                <a:xfrm>
                  <a:off x="4042" y="120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5" name="Freeform 662"/>
                <p:cNvSpPr>
                  <a:spLocks/>
                </p:cNvSpPr>
                <p:nvPr/>
              </p:nvSpPr>
              <p:spPr bwMode="auto">
                <a:xfrm>
                  <a:off x="4042" y="122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6" name="Freeform 663"/>
                <p:cNvSpPr>
                  <a:spLocks/>
                </p:cNvSpPr>
                <p:nvPr/>
              </p:nvSpPr>
              <p:spPr bwMode="auto">
                <a:xfrm>
                  <a:off x="4042" y="1250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7" name="Freeform 664"/>
                <p:cNvSpPr>
                  <a:spLocks/>
                </p:cNvSpPr>
                <p:nvPr/>
              </p:nvSpPr>
              <p:spPr bwMode="auto">
                <a:xfrm>
                  <a:off x="4042" y="127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8" name="Freeform 665"/>
                <p:cNvSpPr>
                  <a:spLocks/>
                </p:cNvSpPr>
                <p:nvPr/>
              </p:nvSpPr>
              <p:spPr bwMode="auto">
                <a:xfrm>
                  <a:off x="4042" y="1297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9" name="Freeform 666"/>
                <p:cNvSpPr>
                  <a:spLocks/>
                </p:cNvSpPr>
                <p:nvPr/>
              </p:nvSpPr>
              <p:spPr bwMode="auto">
                <a:xfrm>
                  <a:off x="4042" y="132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0" name="Freeform 667"/>
                <p:cNvSpPr>
                  <a:spLocks/>
                </p:cNvSpPr>
                <p:nvPr/>
              </p:nvSpPr>
              <p:spPr bwMode="auto">
                <a:xfrm>
                  <a:off x="4042" y="134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1" name="Freeform 668"/>
                <p:cNvSpPr>
                  <a:spLocks/>
                </p:cNvSpPr>
                <p:nvPr/>
              </p:nvSpPr>
              <p:spPr bwMode="auto">
                <a:xfrm>
                  <a:off x="4042" y="136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2" name="Freeform 669"/>
                <p:cNvSpPr>
                  <a:spLocks/>
                </p:cNvSpPr>
                <p:nvPr/>
              </p:nvSpPr>
              <p:spPr bwMode="auto">
                <a:xfrm>
                  <a:off x="4042" y="139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3" name="Freeform 670"/>
                <p:cNvSpPr>
                  <a:spLocks/>
                </p:cNvSpPr>
                <p:nvPr/>
              </p:nvSpPr>
              <p:spPr bwMode="auto">
                <a:xfrm>
                  <a:off x="4042" y="141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4" name="Freeform 671"/>
                <p:cNvSpPr>
                  <a:spLocks/>
                </p:cNvSpPr>
                <p:nvPr/>
              </p:nvSpPr>
              <p:spPr bwMode="auto">
                <a:xfrm>
                  <a:off x="4042" y="143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5" name="Freeform 672"/>
                <p:cNvSpPr>
                  <a:spLocks/>
                </p:cNvSpPr>
                <p:nvPr/>
              </p:nvSpPr>
              <p:spPr bwMode="auto">
                <a:xfrm>
                  <a:off x="4042" y="146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6" name="Freeform 673"/>
                <p:cNvSpPr>
                  <a:spLocks/>
                </p:cNvSpPr>
                <p:nvPr/>
              </p:nvSpPr>
              <p:spPr bwMode="auto">
                <a:xfrm>
                  <a:off x="4042" y="1485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7" name="Freeform 674"/>
                <p:cNvSpPr>
                  <a:spLocks/>
                </p:cNvSpPr>
                <p:nvPr/>
              </p:nvSpPr>
              <p:spPr bwMode="auto">
                <a:xfrm>
                  <a:off x="4042" y="15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8" name="Freeform 675"/>
                <p:cNvSpPr>
                  <a:spLocks/>
                </p:cNvSpPr>
                <p:nvPr/>
              </p:nvSpPr>
              <p:spPr bwMode="auto">
                <a:xfrm>
                  <a:off x="4042" y="153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9" name="Freeform 676"/>
                <p:cNvSpPr>
                  <a:spLocks/>
                </p:cNvSpPr>
                <p:nvPr/>
              </p:nvSpPr>
              <p:spPr bwMode="auto">
                <a:xfrm>
                  <a:off x="4042" y="155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0" name="Freeform 677"/>
                <p:cNvSpPr>
                  <a:spLocks/>
                </p:cNvSpPr>
                <p:nvPr/>
              </p:nvSpPr>
              <p:spPr bwMode="auto">
                <a:xfrm>
                  <a:off x="4042" y="157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1" name="Freeform 678"/>
                <p:cNvSpPr>
                  <a:spLocks/>
                </p:cNvSpPr>
                <p:nvPr/>
              </p:nvSpPr>
              <p:spPr bwMode="auto">
                <a:xfrm>
                  <a:off x="4042" y="160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2" name="Freeform 679"/>
                <p:cNvSpPr>
                  <a:spLocks/>
                </p:cNvSpPr>
                <p:nvPr/>
              </p:nvSpPr>
              <p:spPr bwMode="auto">
                <a:xfrm>
                  <a:off x="4042" y="162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" name="Freeform 680"/>
                <p:cNvSpPr>
                  <a:spLocks/>
                </p:cNvSpPr>
                <p:nvPr/>
              </p:nvSpPr>
              <p:spPr bwMode="auto">
                <a:xfrm>
                  <a:off x="4042" y="164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4" name="Freeform 681"/>
                <p:cNvSpPr>
                  <a:spLocks/>
                </p:cNvSpPr>
                <p:nvPr/>
              </p:nvSpPr>
              <p:spPr bwMode="auto">
                <a:xfrm>
                  <a:off x="4042" y="167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5" name="Freeform 682"/>
                <p:cNvSpPr>
                  <a:spLocks/>
                </p:cNvSpPr>
                <p:nvPr/>
              </p:nvSpPr>
              <p:spPr bwMode="auto">
                <a:xfrm>
                  <a:off x="4042" y="169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6" name="Freeform 683"/>
                <p:cNvSpPr>
                  <a:spLocks/>
                </p:cNvSpPr>
                <p:nvPr/>
              </p:nvSpPr>
              <p:spPr bwMode="auto">
                <a:xfrm>
                  <a:off x="4042" y="171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7" name="Freeform 684"/>
                <p:cNvSpPr>
                  <a:spLocks/>
                </p:cNvSpPr>
                <p:nvPr/>
              </p:nvSpPr>
              <p:spPr bwMode="auto">
                <a:xfrm>
                  <a:off x="4042" y="174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8" name="Freeform 685"/>
                <p:cNvSpPr>
                  <a:spLocks/>
                </p:cNvSpPr>
                <p:nvPr/>
              </p:nvSpPr>
              <p:spPr bwMode="auto">
                <a:xfrm>
                  <a:off x="4042" y="176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9" name="Freeform 686"/>
                <p:cNvSpPr>
                  <a:spLocks/>
                </p:cNvSpPr>
                <p:nvPr/>
              </p:nvSpPr>
              <p:spPr bwMode="auto">
                <a:xfrm>
                  <a:off x="4042" y="179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0" name="Freeform 687"/>
                <p:cNvSpPr>
                  <a:spLocks/>
                </p:cNvSpPr>
                <p:nvPr/>
              </p:nvSpPr>
              <p:spPr bwMode="auto">
                <a:xfrm>
                  <a:off x="4042" y="1813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1" name="Freeform 688"/>
                <p:cNvSpPr>
                  <a:spLocks/>
                </p:cNvSpPr>
                <p:nvPr/>
              </p:nvSpPr>
              <p:spPr bwMode="auto">
                <a:xfrm>
                  <a:off x="4042" y="183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2" name="Freeform 689"/>
                <p:cNvSpPr>
                  <a:spLocks/>
                </p:cNvSpPr>
                <p:nvPr/>
              </p:nvSpPr>
              <p:spPr bwMode="auto">
                <a:xfrm>
                  <a:off x="4042" y="186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" name="Freeform 690"/>
                <p:cNvSpPr>
                  <a:spLocks/>
                </p:cNvSpPr>
                <p:nvPr/>
              </p:nvSpPr>
              <p:spPr bwMode="auto">
                <a:xfrm>
                  <a:off x="4042" y="1884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4" name="Freeform 691"/>
                <p:cNvSpPr>
                  <a:spLocks/>
                </p:cNvSpPr>
                <p:nvPr/>
              </p:nvSpPr>
              <p:spPr bwMode="auto">
                <a:xfrm>
                  <a:off x="4042" y="190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5" name="Freeform 692"/>
                <p:cNvSpPr>
                  <a:spLocks/>
                </p:cNvSpPr>
                <p:nvPr/>
              </p:nvSpPr>
              <p:spPr bwMode="auto">
                <a:xfrm>
                  <a:off x="4042" y="193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6" name="Freeform 693"/>
                <p:cNvSpPr>
                  <a:spLocks/>
                </p:cNvSpPr>
                <p:nvPr/>
              </p:nvSpPr>
              <p:spPr bwMode="auto">
                <a:xfrm>
                  <a:off x="4042" y="195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7" name="Freeform 694"/>
                <p:cNvSpPr>
                  <a:spLocks/>
                </p:cNvSpPr>
                <p:nvPr/>
              </p:nvSpPr>
              <p:spPr bwMode="auto">
                <a:xfrm>
                  <a:off x="4042" y="197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8" name="Freeform 695"/>
                <p:cNvSpPr>
                  <a:spLocks/>
                </p:cNvSpPr>
                <p:nvPr/>
              </p:nvSpPr>
              <p:spPr bwMode="auto">
                <a:xfrm>
                  <a:off x="4042" y="200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9" name="Freeform 696"/>
                <p:cNvSpPr>
                  <a:spLocks/>
                </p:cNvSpPr>
                <p:nvPr/>
              </p:nvSpPr>
              <p:spPr bwMode="auto">
                <a:xfrm>
                  <a:off x="4042" y="202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0" name="Freeform 697"/>
                <p:cNvSpPr>
                  <a:spLocks/>
                </p:cNvSpPr>
                <p:nvPr/>
              </p:nvSpPr>
              <p:spPr bwMode="auto">
                <a:xfrm>
                  <a:off x="4042" y="204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1" name="Freeform 698"/>
                <p:cNvSpPr>
                  <a:spLocks/>
                </p:cNvSpPr>
                <p:nvPr/>
              </p:nvSpPr>
              <p:spPr bwMode="auto">
                <a:xfrm>
                  <a:off x="4042" y="207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2" name="Freeform 699"/>
                <p:cNvSpPr>
                  <a:spLocks/>
                </p:cNvSpPr>
                <p:nvPr/>
              </p:nvSpPr>
              <p:spPr bwMode="auto">
                <a:xfrm>
                  <a:off x="4042" y="209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3" name="Freeform 700"/>
                <p:cNvSpPr>
                  <a:spLocks/>
                </p:cNvSpPr>
                <p:nvPr/>
              </p:nvSpPr>
              <p:spPr bwMode="auto">
                <a:xfrm>
                  <a:off x="4042" y="21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4" name="Freeform 701"/>
                <p:cNvSpPr>
                  <a:spLocks/>
                </p:cNvSpPr>
                <p:nvPr/>
              </p:nvSpPr>
              <p:spPr bwMode="auto">
                <a:xfrm>
                  <a:off x="4042" y="214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5" name="Freeform 702"/>
                <p:cNvSpPr>
                  <a:spLocks/>
                </p:cNvSpPr>
                <p:nvPr/>
              </p:nvSpPr>
              <p:spPr bwMode="auto">
                <a:xfrm>
                  <a:off x="4042" y="216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6" name="Freeform 703"/>
                <p:cNvSpPr>
                  <a:spLocks/>
                </p:cNvSpPr>
                <p:nvPr/>
              </p:nvSpPr>
              <p:spPr bwMode="auto">
                <a:xfrm>
                  <a:off x="4042" y="218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" name="Freeform 704"/>
                <p:cNvSpPr>
                  <a:spLocks/>
                </p:cNvSpPr>
                <p:nvPr/>
              </p:nvSpPr>
              <p:spPr bwMode="auto">
                <a:xfrm>
                  <a:off x="4042" y="221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8" name="Freeform 705"/>
                <p:cNvSpPr>
                  <a:spLocks/>
                </p:cNvSpPr>
                <p:nvPr/>
              </p:nvSpPr>
              <p:spPr bwMode="auto">
                <a:xfrm>
                  <a:off x="4042" y="223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9" name="Freeform 706"/>
                <p:cNvSpPr>
                  <a:spLocks/>
                </p:cNvSpPr>
                <p:nvPr/>
              </p:nvSpPr>
              <p:spPr bwMode="auto">
                <a:xfrm>
                  <a:off x="4042" y="2259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0" name="Freeform 707"/>
                <p:cNvSpPr>
                  <a:spLocks/>
                </p:cNvSpPr>
                <p:nvPr/>
              </p:nvSpPr>
              <p:spPr bwMode="auto">
                <a:xfrm>
                  <a:off x="4042" y="228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1" name="Freeform 708"/>
                <p:cNvSpPr>
                  <a:spLocks/>
                </p:cNvSpPr>
                <p:nvPr/>
              </p:nvSpPr>
              <p:spPr bwMode="auto">
                <a:xfrm>
                  <a:off x="4042" y="230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2" name="Freeform 709"/>
                <p:cNvSpPr>
                  <a:spLocks/>
                </p:cNvSpPr>
                <p:nvPr/>
              </p:nvSpPr>
              <p:spPr bwMode="auto">
                <a:xfrm>
                  <a:off x="4042" y="232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3" name="Freeform 710"/>
                <p:cNvSpPr>
                  <a:spLocks/>
                </p:cNvSpPr>
                <p:nvPr/>
              </p:nvSpPr>
              <p:spPr bwMode="auto">
                <a:xfrm>
                  <a:off x="4042" y="235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4" name="Freeform 711"/>
                <p:cNvSpPr>
                  <a:spLocks/>
                </p:cNvSpPr>
                <p:nvPr/>
              </p:nvSpPr>
              <p:spPr bwMode="auto">
                <a:xfrm>
                  <a:off x="4042" y="2376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5" name="Freeform 712"/>
                <p:cNvSpPr>
                  <a:spLocks/>
                </p:cNvSpPr>
                <p:nvPr/>
              </p:nvSpPr>
              <p:spPr bwMode="auto">
                <a:xfrm>
                  <a:off x="4042" y="240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6" name="Freeform 713"/>
                <p:cNvSpPr>
                  <a:spLocks/>
                </p:cNvSpPr>
                <p:nvPr/>
              </p:nvSpPr>
              <p:spPr bwMode="auto">
                <a:xfrm>
                  <a:off x="4042" y="242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7" name="Freeform 714"/>
                <p:cNvSpPr>
                  <a:spLocks/>
                </p:cNvSpPr>
                <p:nvPr/>
              </p:nvSpPr>
              <p:spPr bwMode="auto">
                <a:xfrm>
                  <a:off x="4042" y="244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8" name="Freeform 715"/>
                <p:cNvSpPr>
                  <a:spLocks/>
                </p:cNvSpPr>
                <p:nvPr/>
              </p:nvSpPr>
              <p:spPr bwMode="auto">
                <a:xfrm>
                  <a:off x="4042" y="2470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9" name="Freeform 716"/>
                <p:cNvSpPr>
                  <a:spLocks/>
                </p:cNvSpPr>
                <p:nvPr/>
              </p:nvSpPr>
              <p:spPr bwMode="auto">
                <a:xfrm>
                  <a:off x="4042" y="2494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0" name="Freeform 717"/>
                <p:cNvSpPr>
                  <a:spLocks/>
                </p:cNvSpPr>
                <p:nvPr/>
              </p:nvSpPr>
              <p:spPr bwMode="auto">
                <a:xfrm>
                  <a:off x="4042" y="25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1" name="Freeform 718"/>
                <p:cNvSpPr>
                  <a:spLocks/>
                </p:cNvSpPr>
                <p:nvPr/>
              </p:nvSpPr>
              <p:spPr bwMode="auto">
                <a:xfrm>
                  <a:off x="4042" y="254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2" name="Freeform 719"/>
                <p:cNvSpPr>
                  <a:spLocks/>
                </p:cNvSpPr>
                <p:nvPr/>
              </p:nvSpPr>
              <p:spPr bwMode="auto">
                <a:xfrm>
                  <a:off x="4042" y="2564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3" name="Freeform 720"/>
                <p:cNvSpPr>
                  <a:spLocks/>
                </p:cNvSpPr>
                <p:nvPr/>
              </p:nvSpPr>
              <p:spPr bwMode="auto">
                <a:xfrm>
                  <a:off x="4042" y="258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4" name="Freeform 721"/>
                <p:cNvSpPr>
                  <a:spLocks/>
                </p:cNvSpPr>
                <p:nvPr/>
              </p:nvSpPr>
              <p:spPr bwMode="auto">
                <a:xfrm>
                  <a:off x="4042" y="261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5" name="Freeform 722"/>
                <p:cNvSpPr>
                  <a:spLocks/>
                </p:cNvSpPr>
                <p:nvPr/>
              </p:nvSpPr>
              <p:spPr bwMode="auto">
                <a:xfrm>
                  <a:off x="4042" y="2635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6" name="Freeform 723"/>
                <p:cNvSpPr>
                  <a:spLocks/>
                </p:cNvSpPr>
                <p:nvPr/>
              </p:nvSpPr>
              <p:spPr bwMode="auto">
                <a:xfrm>
                  <a:off x="4042" y="265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7" name="Freeform 724"/>
                <p:cNvSpPr>
                  <a:spLocks/>
                </p:cNvSpPr>
                <p:nvPr/>
              </p:nvSpPr>
              <p:spPr bwMode="auto">
                <a:xfrm>
                  <a:off x="4042" y="268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8" name="Freeform 725"/>
                <p:cNvSpPr>
                  <a:spLocks/>
                </p:cNvSpPr>
                <p:nvPr/>
              </p:nvSpPr>
              <p:spPr bwMode="auto">
                <a:xfrm>
                  <a:off x="4042" y="270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9" name="Freeform 726"/>
                <p:cNvSpPr>
                  <a:spLocks/>
                </p:cNvSpPr>
                <p:nvPr/>
              </p:nvSpPr>
              <p:spPr bwMode="auto">
                <a:xfrm>
                  <a:off x="4042" y="272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0" name="Freeform 727"/>
                <p:cNvSpPr>
                  <a:spLocks/>
                </p:cNvSpPr>
                <p:nvPr/>
              </p:nvSpPr>
              <p:spPr bwMode="auto">
                <a:xfrm>
                  <a:off x="4042" y="275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1" name="Freeform 728"/>
                <p:cNvSpPr>
                  <a:spLocks/>
                </p:cNvSpPr>
                <p:nvPr/>
              </p:nvSpPr>
              <p:spPr bwMode="auto">
                <a:xfrm>
                  <a:off x="4042" y="277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2" name="Freeform 729"/>
                <p:cNvSpPr>
                  <a:spLocks/>
                </p:cNvSpPr>
                <p:nvPr/>
              </p:nvSpPr>
              <p:spPr bwMode="auto">
                <a:xfrm>
                  <a:off x="4042" y="279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3" name="Freeform 730"/>
                <p:cNvSpPr>
                  <a:spLocks/>
                </p:cNvSpPr>
                <p:nvPr/>
              </p:nvSpPr>
              <p:spPr bwMode="auto">
                <a:xfrm>
                  <a:off x="4042" y="282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4" name="Freeform 731"/>
                <p:cNvSpPr>
                  <a:spLocks/>
                </p:cNvSpPr>
                <p:nvPr/>
              </p:nvSpPr>
              <p:spPr bwMode="auto">
                <a:xfrm>
                  <a:off x="4042" y="284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5" name="Freeform 732"/>
                <p:cNvSpPr>
                  <a:spLocks/>
                </p:cNvSpPr>
                <p:nvPr/>
              </p:nvSpPr>
              <p:spPr bwMode="auto">
                <a:xfrm>
                  <a:off x="4042" y="286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6" name="Freeform 733"/>
                <p:cNvSpPr>
                  <a:spLocks/>
                </p:cNvSpPr>
                <p:nvPr/>
              </p:nvSpPr>
              <p:spPr bwMode="auto">
                <a:xfrm>
                  <a:off x="4042" y="289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7" name="Freeform 734"/>
                <p:cNvSpPr>
                  <a:spLocks/>
                </p:cNvSpPr>
                <p:nvPr/>
              </p:nvSpPr>
              <p:spPr bwMode="auto">
                <a:xfrm>
                  <a:off x="4042" y="291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" name="Freeform 735"/>
                <p:cNvSpPr>
                  <a:spLocks/>
                </p:cNvSpPr>
                <p:nvPr/>
              </p:nvSpPr>
              <p:spPr bwMode="auto">
                <a:xfrm>
                  <a:off x="4042" y="294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9" name="Freeform 736"/>
                <p:cNvSpPr>
                  <a:spLocks/>
                </p:cNvSpPr>
                <p:nvPr/>
              </p:nvSpPr>
              <p:spPr bwMode="auto">
                <a:xfrm>
                  <a:off x="4042" y="296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0" name="Freeform 737"/>
                <p:cNvSpPr>
                  <a:spLocks/>
                </p:cNvSpPr>
                <p:nvPr/>
              </p:nvSpPr>
              <p:spPr bwMode="auto">
                <a:xfrm>
                  <a:off x="4042" y="298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1" name="Freeform 738"/>
                <p:cNvSpPr>
                  <a:spLocks/>
                </p:cNvSpPr>
                <p:nvPr/>
              </p:nvSpPr>
              <p:spPr bwMode="auto">
                <a:xfrm>
                  <a:off x="4042" y="301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2" name="Freeform 739"/>
                <p:cNvSpPr>
                  <a:spLocks/>
                </p:cNvSpPr>
                <p:nvPr/>
              </p:nvSpPr>
              <p:spPr bwMode="auto">
                <a:xfrm>
                  <a:off x="4570" y="92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3" name="Freeform 740"/>
                <p:cNvSpPr>
                  <a:spLocks/>
                </p:cNvSpPr>
                <p:nvPr/>
              </p:nvSpPr>
              <p:spPr bwMode="auto">
                <a:xfrm>
                  <a:off x="4570" y="94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4" name="Freeform 741"/>
                <p:cNvSpPr>
                  <a:spLocks/>
                </p:cNvSpPr>
                <p:nvPr/>
              </p:nvSpPr>
              <p:spPr bwMode="auto">
                <a:xfrm>
                  <a:off x="4570" y="96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5" name="Freeform 742"/>
                <p:cNvSpPr>
                  <a:spLocks/>
                </p:cNvSpPr>
                <p:nvPr/>
              </p:nvSpPr>
              <p:spPr bwMode="auto">
                <a:xfrm>
                  <a:off x="4570" y="99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6" name="Freeform 743"/>
                <p:cNvSpPr>
                  <a:spLocks/>
                </p:cNvSpPr>
                <p:nvPr/>
              </p:nvSpPr>
              <p:spPr bwMode="auto">
                <a:xfrm>
                  <a:off x="4570" y="101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7" name="Freeform 744"/>
                <p:cNvSpPr>
                  <a:spLocks/>
                </p:cNvSpPr>
                <p:nvPr/>
              </p:nvSpPr>
              <p:spPr bwMode="auto">
                <a:xfrm>
                  <a:off x="4570" y="103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8" name="Freeform 745"/>
                <p:cNvSpPr>
                  <a:spLocks/>
                </p:cNvSpPr>
                <p:nvPr/>
              </p:nvSpPr>
              <p:spPr bwMode="auto">
                <a:xfrm>
                  <a:off x="4570" y="106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9" name="Freeform 746"/>
                <p:cNvSpPr>
                  <a:spLocks/>
                </p:cNvSpPr>
                <p:nvPr/>
              </p:nvSpPr>
              <p:spPr bwMode="auto">
                <a:xfrm>
                  <a:off x="4570" y="108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0" name="Freeform 747"/>
                <p:cNvSpPr>
                  <a:spLocks/>
                </p:cNvSpPr>
                <p:nvPr/>
              </p:nvSpPr>
              <p:spPr bwMode="auto">
                <a:xfrm>
                  <a:off x="4570" y="11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1" name="Freeform 748"/>
                <p:cNvSpPr>
                  <a:spLocks/>
                </p:cNvSpPr>
                <p:nvPr/>
              </p:nvSpPr>
              <p:spPr bwMode="auto">
                <a:xfrm>
                  <a:off x="4570" y="1133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2" name="Freeform 749"/>
                <p:cNvSpPr>
                  <a:spLocks/>
                </p:cNvSpPr>
                <p:nvPr/>
              </p:nvSpPr>
              <p:spPr bwMode="auto">
                <a:xfrm>
                  <a:off x="4570" y="115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3" name="Freeform 750"/>
                <p:cNvSpPr>
                  <a:spLocks/>
                </p:cNvSpPr>
                <p:nvPr/>
              </p:nvSpPr>
              <p:spPr bwMode="auto">
                <a:xfrm>
                  <a:off x="4570" y="118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4" name="Freeform 751"/>
                <p:cNvSpPr>
                  <a:spLocks/>
                </p:cNvSpPr>
                <p:nvPr/>
              </p:nvSpPr>
              <p:spPr bwMode="auto">
                <a:xfrm>
                  <a:off x="4570" y="120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" name="Freeform 752"/>
                <p:cNvSpPr>
                  <a:spLocks/>
                </p:cNvSpPr>
                <p:nvPr/>
              </p:nvSpPr>
              <p:spPr bwMode="auto">
                <a:xfrm>
                  <a:off x="4570" y="122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" name="Freeform 753"/>
                <p:cNvSpPr>
                  <a:spLocks/>
                </p:cNvSpPr>
                <p:nvPr/>
              </p:nvSpPr>
              <p:spPr bwMode="auto">
                <a:xfrm>
                  <a:off x="4570" y="1250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7" name="Freeform 754"/>
                <p:cNvSpPr>
                  <a:spLocks/>
                </p:cNvSpPr>
                <p:nvPr/>
              </p:nvSpPr>
              <p:spPr bwMode="auto">
                <a:xfrm>
                  <a:off x="4570" y="127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8" name="Freeform 755"/>
                <p:cNvSpPr>
                  <a:spLocks/>
                </p:cNvSpPr>
                <p:nvPr/>
              </p:nvSpPr>
              <p:spPr bwMode="auto">
                <a:xfrm>
                  <a:off x="4570" y="1297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9" name="Freeform 756"/>
                <p:cNvSpPr>
                  <a:spLocks/>
                </p:cNvSpPr>
                <p:nvPr/>
              </p:nvSpPr>
              <p:spPr bwMode="auto">
                <a:xfrm>
                  <a:off x="4570" y="132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0" name="Freeform 757"/>
                <p:cNvSpPr>
                  <a:spLocks/>
                </p:cNvSpPr>
                <p:nvPr/>
              </p:nvSpPr>
              <p:spPr bwMode="auto">
                <a:xfrm>
                  <a:off x="4570" y="134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1" name="Freeform 758"/>
                <p:cNvSpPr>
                  <a:spLocks/>
                </p:cNvSpPr>
                <p:nvPr/>
              </p:nvSpPr>
              <p:spPr bwMode="auto">
                <a:xfrm>
                  <a:off x="4570" y="136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2" name="Freeform 759"/>
                <p:cNvSpPr>
                  <a:spLocks/>
                </p:cNvSpPr>
                <p:nvPr/>
              </p:nvSpPr>
              <p:spPr bwMode="auto">
                <a:xfrm>
                  <a:off x="4570" y="139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3" name="Freeform 760"/>
                <p:cNvSpPr>
                  <a:spLocks/>
                </p:cNvSpPr>
                <p:nvPr/>
              </p:nvSpPr>
              <p:spPr bwMode="auto">
                <a:xfrm>
                  <a:off x="4570" y="141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4" name="Freeform 761"/>
                <p:cNvSpPr>
                  <a:spLocks/>
                </p:cNvSpPr>
                <p:nvPr/>
              </p:nvSpPr>
              <p:spPr bwMode="auto">
                <a:xfrm>
                  <a:off x="4570" y="143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5" name="Freeform 762"/>
                <p:cNvSpPr>
                  <a:spLocks/>
                </p:cNvSpPr>
                <p:nvPr/>
              </p:nvSpPr>
              <p:spPr bwMode="auto">
                <a:xfrm>
                  <a:off x="4570" y="146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6" name="Freeform 763"/>
                <p:cNvSpPr>
                  <a:spLocks/>
                </p:cNvSpPr>
                <p:nvPr/>
              </p:nvSpPr>
              <p:spPr bwMode="auto">
                <a:xfrm>
                  <a:off x="4570" y="1485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7" name="Freeform 764"/>
                <p:cNvSpPr>
                  <a:spLocks/>
                </p:cNvSpPr>
                <p:nvPr/>
              </p:nvSpPr>
              <p:spPr bwMode="auto">
                <a:xfrm>
                  <a:off x="4570" y="15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8" name="Freeform 765"/>
                <p:cNvSpPr>
                  <a:spLocks/>
                </p:cNvSpPr>
                <p:nvPr/>
              </p:nvSpPr>
              <p:spPr bwMode="auto">
                <a:xfrm>
                  <a:off x="4570" y="153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9" name="Freeform 766"/>
                <p:cNvSpPr>
                  <a:spLocks/>
                </p:cNvSpPr>
                <p:nvPr/>
              </p:nvSpPr>
              <p:spPr bwMode="auto">
                <a:xfrm>
                  <a:off x="4570" y="155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0" name="Freeform 767"/>
                <p:cNvSpPr>
                  <a:spLocks/>
                </p:cNvSpPr>
                <p:nvPr/>
              </p:nvSpPr>
              <p:spPr bwMode="auto">
                <a:xfrm>
                  <a:off x="4570" y="157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1" name="Freeform 768"/>
                <p:cNvSpPr>
                  <a:spLocks/>
                </p:cNvSpPr>
                <p:nvPr/>
              </p:nvSpPr>
              <p:spPr bwMode="auto">
                <a:xfrm>
                  <a:off x="4570" y="160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2" name="Freeform 769"/>
                <p:cNvSpPr>
                  <a:spLocks/>
                </p:cNvSpPr>
                <p:nvPr/>
              </p:nvSpPr>
              <p:spPr bwMode="auto">
                <a:xfrm>
                  <a:off x="4570" y="162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3" name="Freeform 770"/>
                <p:cNvSpPr>
                  <a:spLocks/>
                </p:cNvSpPr>
                <p:nvPr/>
              </p:nvSpPr>
              <p:spPr bwMode="auto">
                <a:xfrm>
                  <a:off x="4570" y="164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4" name="Freeform 771"/>
                <p:cNvSpPr>
                  <a:spLocks/>
                </p:cNvSpPr>
                <p:nvPr/>
              </p:nvSpPr>
              <p:spPr bwMode="auto">
                <a:xfrm>
                  <a:off x="4570" y="167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5" name="Freeform 772"/>
                <p:cNvSpPr>
                  <a:spLocks/>
                </p:cNvSpPr>
                <p:nvPr/>
              </p:nvSpPr>
              <p:spPr bwMode="auto">
                <a:xfrm>
                  <a:off x="4570" y="169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" name="Freeform 773"/>
                <p:cNvSpPr>
                  <a:spLocks/>
                </p:cNvSpPr>
                <p:nvPr/>
              </p:nvSpPr>
              <p:spPr bwMode="auto">
                <a:xfrm>
                  <a:off x="4570" y="171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7" name="Freeform 774"/>
                <p:cNvSpPr>
                  <a:spLocks/>
                </p:cNvSpPr>
                <p:nvPr/>
              </p:nvSpPr>
              <p:spPr bwMode="auto">
                <a:xfrm>
                  <a:off x="4570" y="174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8" name="Freeform 775"/>
                <p:cNvSpPr>
                  <a:spLocks/>
                </p:cNvSpPr>
                <p:nvPr/>
              </p:nvSpPr>
              <p:spPr bwMode="auto">
                <a:xfrm>
                  <a:off x="4570" y="176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9" name="Freeform 776"/>
                <p:cNvSpPr>
                  <a:spLocks/>
                </p:cNvSpPr>
                <p:nvPr/>
              </p:nvSpPr>
              <p:spPr bwMode="auto">
                <a:xfrm>
                  <a:off x="4570" y="179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0" name="Freeform 777"/>
                <p:cNvSpPr>
                  <a:spLocks/>
                </p:cNvSpPr>
                <p:nvPr/>
              </p:nvSpPr>
              <p:spPr bwMode="auto">
                <a:xfrm>
                  <a:off x="4570" y="1813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1" name="Freeform 778"/>
                <p:cNvSpPr>
                  <a:spLocks/>
                </p:cNvSpPr>
                <p:nvPr/>
              </p:nvSpPr>
              <p:spPr bwMode="auto">
                <a:xfrm>
                  <a:off x="4570" y="183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2" name="Freeform 779"/>
                <p:cNvSpPr>
                  <a:spLocks/>
                </p:cNvSpPr>
                <p:nvPr/>
              </p:nvSpPr>
              <p:spPr bwMode="auto">
                <a:xfrm>
                  <a:off x="4570" y="186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3" name="Freeform 780"/>
                <p:cNvSpPr>
                  <a:spLocks/>
                </p:cNvSpPr>
                <p:nvPr/>
              </p:nvSpPr>
              <p:spPr bwMode="auto">
                <a:xfrm>
                  <a:off x="4570" y="1884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4" name="Freeform 781"/>
                <p:cNvSpPr>
                  <a:spLocks/>
                </p:cNvSpPr>
                <p:nvPr/>
              </p:nvSpPr>
              <p:spPr bwMode="auto">
                <a:xfrm>
                  <a:off x="4570" y="190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5" name="Freeform 782"/>
                <p:cNvSpPr>
                  <a:spLocks/>
                </p:cNvSpPr>
                <p:nvPr/>
              </p:nvSpPr>
              <p:spPr bwMode="auto">
                <a:xfrm>
                  <a:off x="4570" y="193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6" name="Freeform 783"/>
                <p:cNvSpPr>
                  <a:spLocks/>
                </p:cNvSpPr>
                <p:nvPr/>
              </p:nvSpPr>
              <p:spPr bwMode="auto">
                <a:xfrm>
                  <a:off x="4570" y="195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7" name="Freeform 784"/>
                <p:cNvSpPr>
                  <a:spLocks/>
                </p:cNvSpPr>
                <p:nvPr/>
              </p:nvSpPr>
              <p:spPr bwMode="auto">
                <a:xfrm>
                  <a:off x="4570" y="197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8" name="Freeform 785"/>
                <p:cNvSpPr>
                  <a:spLocks/>
                </p:cNvSpPr>
                <p:nvPr/>
              </p:nvSpPr>
              <p:spPr bwMode="auto">
                <a:xfrm>
                  <a:off x="4570" y="200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9" name="Freeform 786"/>
                <p:cNvSpPr>
                  <a:spLocks/>
                </p:cNvSpPr>
                <p:nvPr/>
              </p:nvSpPr>
              <p:spPr bwMode="auto">
                <a:xfrm>
                  <a:off x="4570" y="202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0" name="Freeform 787"/>
                <p:cNvSpPr>
                  <a:spLocks/>
                </p:cNvSpPr>
                <p:nvPr/>
              </p:nvSpPr>
              <p:spPr bwMode="auto">
                <a:xfrm>
                  <a:off x="4570" y="204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1" name="Freeform 788"/>
                <p:cNvSpPr>
                  <a:spLocks/>
                </p:cNvSpPr>
                <p:nvPr/>
              </p:nvSpPr>
              <p:spPr bwMode="auto">
                <a:xfrm>
                  <a:off x="4570" y="207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2" name="Freeform 789"/>
                <p:cNvSpPr>
                  <a:spLocks/>
                </p:cNvSpPr>
                <p:nvPr/>
              </p:nvSpPr>
              <p:spPr bwMode="auto">
                <a:xfrm>
                  <a:off x="4570" y="209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3" name="Freeform 790"/>
                <p:cNvSpPr>
                  <a:spLocks/>
                </p:cNvSpPr>
                <p:nvPr/>
              </p:nvSpPr>
              <p:spPr bwMode="auto">
                <a:xfrm>
                  <a:off x="4570" y="21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4" name="Freeform 791"/>
                <p:cNvSpPr>
                  <a:spLocks/>
                </p:cNvSpPr>
                <p:nvPr/>
              </p:nvSpPr>
              <p:spPr bwMode="auto">
                <a:xfrm>
                  <a:off x="4570" y="214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5" name="Freeform 792"/>
                <p:cNvSpPr>
                  <a:spLocks/>
                </p:cNvSpPr>
                <p:nvPr/>
              </p:nvSpPr>
              <p:spPr bwMode="auto">
                <a:xfrm>
                  <a:off x="4570" y="216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" name="Freeform 793"/>
                <p:cNvSpPr>
                  <a:spLocks/>
                </p:cNvSpPr>
                <p:nvPr/>
              </p:nvSpPr>
              <p:spPr bwMode="auto">
                <a:xfrm>
                  <a:off x="4570" y="218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7" name="Freeform 794"/>
                <p:cNvSpPr>
                  <a:spLocks/>
                </p:cNvSpPr>
                <p:nvPr/>
              </p:nvSpPr>
              <p:spPr bwMode="auto">
                <a:xfrm>
                  <a:off x="4570" y="221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8" name="Freeform 795"/>
                <p:cNvSpPr>
                  <a:spLocks/>
                </p:cNvSpPr>
                <p:nvPr/>
              </p:nvSpPr>
              <p:spPr bwMode="auto">
                <a:xfrm>
                  <a:off x="4570" y="223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9" name="Freeform 796"/>
                <p:cNvSpPr>
                  <a:spLocks/>
                </p:cNvSpPr>
                <p:nvPr/>
              </p:nvSpPr>
              <p:spPr bwMode="auto">
                <a:xfrm>
                  <a:off x="4570" y="2259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0" name="Freeform 797"/>
                <p:cNvSpPr>
                  <a:spLocks/>
                </p:cNvSpPr>
                <p:nvPr/>
              </p:nvSpPr>
              <p:spPr bwMode="auto">
                <a:xfrm>
                  <a:off x="4570" y="228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1" name="Freeform 798"/>
                <p:cNvSpPr>
                  <a:spLocks/>
                </p:cNvSpPr>
                <p:nvPr/>
              </p:nvSpPr>
              <p:spPr bwMode="auto">
                <a:xfrm>
                  <a:off x="4570" y="230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2" name="Freeform 799"/>
                <p:cNvSpPr>
                  <a:spLocks/>
                </p:cNvSpPr>
                <p:nvPr/>
              </p:nvSpPr>
              <p:spPr bwMode="auto">
                <a:xfrm>
                  <a:off x="4570" y="232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3" name="Freeform 800"/>
                <p:cNvSpPr>
                  <a:spLocks/>
                </p:cNvSpPr>
                <p:nvPr/>
              </p:nvSpPr>
              <p:spPr bwMode="auto">
                <a:xfrm>
                  <a:off x="4570" y="235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4" name="Freeform 801"/>
                <p:cNvSpPr>
                  <a:spLocks/>
                </p:cNvSpPr>
                <p:nvPr/>
              </p:nvSpPr>
              <p:spPr bwMode="auto">
                <a:xfrm>
                  <a:off x="4570" y="2376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5" name="Freeform 802"/>
                <p:cNvSpPr>
                  <a:spLocks/>
                </p:cNvSpPr>
                <p:nvPr/>
              </p:nvSpPr>
              <p:spPr bwMode="auto">
                <a:xfrm>
                  <a:off x="4570" y="240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6" name="Freeform 803"/>
                <p:cNvSpPr>
                  <a:spLocks/>
                </p:cNvSpPr>
                <p:nvPr/>
              </p:nvSpPr>
              <p:spPr bwMode="auto">
                <a:xfrm>
                  <a:off x="4570" y="242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7" name="Freeform 804"/>
                <p:cNvSpPr>
                  <a:spLocks/>
                </p:cNvSpPr>
                <p:nvPr/>
              </p:nvSpPr>
              <p:spPr bwMode="auto">
                <a:xfrm>
                  <a:off x="4570" y="244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8" name="Freeform 805"/>
                <p:cNvSpPr>
                  <a:spLocks/>
                </p:cNvSpPr>
                <p:nvPr/>
              </p:nvSpPr>
              <p:spPr bwMode="auto">
                <a:xfrm>
                  <a:off x="4570" y="2470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89" name="Freeform 806"/>
                <p:cNvSpPr>
                  <a:spLocks/>
                </p:cNvSpPr>
                <p:nvPr/>
              </p:nvSpPr>
              <p:spPr bwMode="auto">
                <a:xfrm>
                  <a:off x="4570" y="2494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0" name="Freeform 807"/>
                <p:cNvSpPr>
                  <a:spLocks/>
                </p:cNvSpPr>
                <p:nvPr/>
              </p:nvSpPr>
              <p:spPr bwMode="auto">
                <a:xfrm>
                  <a:off x="4570" y="25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1" name="Freeform 808"/>
                <p:cNvSpPr>
                  <a:spLocks/>
                </p:cNvSpPr>
                <p:nvPr/>
              </p:nvSpPr>
              <p:spPr bwMode="auto">
                <a:xfrm>
                  <a:off x="4570" y="254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2" name="Freeform 809"/>
                <p:cNvSpPr>
                  <a:spLocks/>
                </p:cNvSpPr>
                <p:nvPr/>
              </p:nvSpPr>
              <p:spPr bwMode="auto">
                <a:xfrm>
                  <a:off x="4570" y="2564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3" name="Freeform 810"/>
                <p:cNvSpPr>
                  <a:spLocks/>
                </p:cNvSpPr>
                <p:nvPr/>
              </p:nvSpPr>
              <p:spPr bwMode="auto">
                <a:xfrm>
                  <a:off x="4570" y="258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4" name="Freeform 811"/>
                <p:cNvSpPr>
                  <a:spLocks/>
                </p:cNvSpPr>
                <p:nvPr/>
              </p:nvSpPr>
              <p:spPr bwMode="auto">
                <a:xfrm>
                  <a:off x="4570" y="261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5" name="Freeform 812"/>
                <p:cNvSpPr>
                  <a:spLocks/>
                </p:cNvSpPr>
                <p:nvPr/>
              </p:nvSpPr>
              <p:spPr bwMode="auto">
                <a:xfrm>
                  <a:off x="4570" y="2635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6" name="Freeform 813"/>
                <p:cNvSpPr>
                  <a:spLocks/>
                </p:cNvSpPr>
                <p:nvPr/>
              </p:nvSpPr>
              <p:spPr bwMode="auto">
                <a:xfrm>
                  <a:off x="4570" y="265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7" name="Freeform 814"/>
                <p:cNvSpPr>
                  <a:spLocks/>
                </p:cNvSpPr>
                <p:nvPr/>
              </p:nvSpPr>
              <p:spPr bwMode="auto">
                <a:xfrm>
                  <a:off x="4570" y="268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8" name="Freeform 815"/>
                <p:cNvSpPr>
                  <a:spLocks/>
                </p:cNvSpPr>
                <p:nvPr/>
              </p:nvSpPr>
              <p:spPr bwMode="auto">
                <a:xfrm>
                  <a:off x="4570" y="270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9" name="Freeform 816"/>
                <p:cNvSpPr>
                  <a:spLocks/>
                </p:cNvSpPr>
                <p:nvPr/>
              </p:nvSpPr>
              <p:spPr bwMode="auto">
                <a:xfrm>
                  <a:off x="4570" y="272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00" name="Freeform 817"/>
                <p:cNvSpPr>
                  <a:spLocks/>
                </p:cNvSpPr>
                <p:nvPr/>
              </p:nvSpPr>
              <p:spPr bwMode="auto">
                <a:xfrm>
                  <a:off x="4570" y="275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" name="Group 1019"/>
              <p:cNvGrpSpPr>
                <a:grpSpLocks/>
              </p:cNvGrpSpPr>
              <p:nvPr/>
            </p:nvGrpSpPr>
            <p:grpSpPr bwMode="auto">
              <a:xfrm>
                <a:off x="3505" y="922"/>
                <a:ext cx="2121" cy="2095"/>
                <a:chOff x="3505" y="922"/>
                <a:chExt cx="2121" cy="2095"/>
              </a:xfrm>
            </p:grpSpPr>
            <p:sp>
              <p:nvSpPr>
                <p:cNvPr id="301" name="Freeform 819"/>
                <p:cNvSpPr>
                  <a:spLocks/>
                </p:cNvSpPr>
                <p:nvPr/>
              </p:nvSpPr>
              <p:spPr bwMode="auto">
                <a:xfrm>
                  <a:off x="4570" y="277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Freeform 820"/>
                <p:cNvSpPr>
                  <a:spLocks/>
                </p:cNvSpPr>
                <p:nvPr/>
              </p:nvSpPr>
              <p:spPr bwMode="auto">
                <a:xfrm>
                  <a:off x="4570" y="279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Freeform 821"/>
                <p:cNvSpPr>
                  <a:spLocks/>
                </p:cNvSpPr>
                <p:nvPr/>
              </p:nvSpPr>
              <p:spPr bwMode="auto">
                <a:xfrm>
                  <a:off x="4570" y="282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Freeform 822"/>
                <p:cNvSpPr>
                  <a:spLocks/>
                </p:cNvSpPr>
                <p:nvPr/>
              </p:nvSpPr>
              <p:spPr bwMode="auto">
                <a:xfrm>
                  <a:off x="4570" y="284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Freeform 823"/>
                <p:cNvSpPr>
                  <a:spLocks/>
                </p:cNvSpPr>
                <p:nvPr/>
              </p:nvSpPr>
              <p:spPr bwMode="auto">
                <a:xfrm>
                  <a:off x="4570" y="286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Freeform 824"/>
                <p:cNvSpPr>
                  <a:spLocks/>
                </p:cNvSpPr>
                <p:nvPr/>
              </p:nvSpPr>
              <p:spPr bwMode="auto">
                <a:xfrm>
                  <a:off x="4570" y="289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Freeform 825"/>
                <p:cNvSpPr>
                  <a:spLocks/>
                </p:cNvSpPr>
                <p:nvPr/>
              </p:nvSpPr>
              <p:spPr bwMode="auto">
                <a:xfrm>
                  <a:off x="4570" y="291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Freeform 826"/>
                <p:cNvSpPr>
                  <a:spLocks/>
                </p:cNvSpPr>
                <p:nvPr/>
              </p:nvSpPr>
              <p:spPr bwMode="auto">
                <a:xfrm>
                  <a:off x="4570" y="294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9" name="Freeform 827"/>
                <p:cNvSpPr>
                  <a:spLocks/>
                </p:cNvSpPr>
                <p:nvPr/>
              </p:nvSpPr>
              <p:spPr bwMode="auto">
                <a:xfrm>
                  <a:off x="4570" y="296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Freeform 828"/>
                <p:cNvSpPr>
                  <a:spLocks/>
                </p:cNvSpPr>
                <p:nvPr/>
              </p:nvSpPr>
              <p:spPr bwMode="auto">
                <a:xfrm>
                  <a:off x="4570" y="298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Freeform 829"/>
                <p:cNvSpPr>
                  <a:spLocks/>
                </p:cNvSpPr>
                <p:nvPr/>
              </p:nvSpPr>
              <p:spPr bwMode="auto">
                <a:xfrm>
                  <a:off x="4570" y="301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Freeform 830"/>
                <p:cNvSpPr>
                  <a:spLocks/>
                </p:cNvSpPr>
                <p:nvPr/>
              </p:nvSpPr>
              <p:spPr bwMode="auto">
                <a:xfrm>
                  <a:off x="5097" y="92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Freeform 831"/>
                <p:cNvSpPr>
                  <a:spLocks/>
                </p:cNvSpPr>
                <p:nvPr/>
              </p:nvSpPr>
              <p:spPr bwMode="auto">
                <a:xfrm>
                  <a:off x="5097" y="94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Freeform 832"/>
                <p:cNvSpPr>
                  <a:spLocks/>
                </p:cNvSpPr>
                <p:nvPr/>
              </p:nvSpPr>
              <p:spPr bwMode="auto">
                <a:xfrm>
                  <a:off x="5097" y="96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Freeform 833"/>
                <p:cNvSpPr>
                  <a:spLocks/>
                </p:cNvSpPr>
                <p:nvPr/>
              </p:nvSpPr>
              <p:spPr bwMode="auto">
                <a:xfrm>
                  <a:off x="5097" y="99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Freeform 834"/>
                <p:cNvSpPr>
                  <a:spLocks/>
                </p:cNvSpPr>
                <p:nvPr/>
              </p:nvSpPr>
              <p:spPr bwMode="auto">
                <a:xfrm>
                  <a:off x="5097" y="101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Freeform 835"/>
                <p:cNvSpPr>
                  <a:spLocks/>
                </p:cNvSpPr>
                <p:nvPr/>
              </p:nvSpPr>
              <p:spPr bwMode="auto">
                <a:xfrm>
                  <a:off x="5097" y="103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8" name="Freeform 836"/>
                <p:cNvSpPr>
                  <a:spLocks/>
                </p:cNvSpPr>
                <p:nvPr/>
              </p:nvSpPr>
              <p:spPr bwMode="auto">
                <a:xfrm>
                  <a:off x="5097" y="106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Freeform 837"/>
                <p:cNvSpPr>
                  <a:spLocks/>
                </p:cNvSpPr>
                <p:nvPr/>
              </p:nvSpPr>
              <p:spPr bwMode="auto">
                <a:xfrm>
                  <a:off x="5097" y="108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Freeform 838"/>
                <p:cNvSpPr>
                  <a:spLocks/>
                </p:cNvSpPr>
                <p:nvPr/>
              </p:nvSpPr>
              <p:spPr bwMode="auto">
                <a:xfrm>
                  <a:off x="5097" y="11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Freeform 839"/>
                <p:cNvSpPr>
                  <a:spLocks/>
                </p:cNvSpPr>
                <p:nvPr/>
              </p:nvSpPr>
              <p:spPr bwMode="auto">
                <a:xfrm>
                  <a:off x="5097" y="1133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Freeform 840"/>
                <p:cNvSpPr>
                  <a:spLocks/>
                </p:cNvSpPr>
                <p:nvPr/>
              </p:nvSpPr>
              <p:spPr bwMode="auto">
                <a:xfrm>
                  <a:off x="5097" y="115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Freeform 841"/>
                <p:cNvSpPr>
                  <a:spLocks/>
                </p:cNvSpPr>
                <p:nvPr/>
              </p:nvSpPr>
              <p:spPr bwMode="auto">
                <a:xfrm>
                  <a:off x="5097" y="118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Freeform 842"/>
                <p:cNvSpPr>
                  <a:spLocks/>
                </p:cNvSpPr>
                <p:nvPr/>
              </p:nvSpPr>
              <p:spPr bwMode="auto">
                <a:xfrm>
                  <a:off x="5097" y="120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Freeform 843"/>
                <p:cNvSpPr>
                  <a:spLocks/>
                </p:cNvSpPr>
                <p:nvPr/>
              </p:nvSpPr>
              <p:spPr bwMode="auto">
                <a:xfrm>
                  <a:off x="5097" y="122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Freeform 844"/>
                <p:cNvSpPr>
                  <a:spLocks/>
                </p:cNvSpPr>
                <p:nvPr/>
              </p:nvSpPr>
              <p:spPr bwMode="auto">
                <a:xfrm>
                  <a:off x="5097" y="1250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Freeform 845"/>
                <p:cNvSpPr>
                  <a:spLocks/>
                </p:cNvSpPr>
                <p:nvPr/>
              </p:nvSpPr>
              <p:spPr bwMode="auto">
                <a:xfrm>
                  <a:off x="5097" y="127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Freeform 846"/>
                <p:cNvSpPr>
                  <a:spLocks/>
                </p:cNvSpPr>
                <p:nvPr/>
              </p:nvSpPr>
              <p:spPr bwMode="auto">
                <a:xfrm>
                  <a:off x="5097" y="1297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Freeform 847"/>
                <p:cNvSpPr>
                  <a:spLocks/>
                </p:cNvSpPr>
                <p:nvPr/>
              </p:nvSpPr>
              <p:spPr bwMode="auto">
                <a:xfrm>
                  <a:off x="5097" y="132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Freeform 848"/>
                <p:cNvSpPr>
                  <a:spLocks/>
                </p:cNvSpPr>
                <p:nvPr/>
              </p:nvSpPr>
              <p:spPr bwMode="auto">
                <a:xfrm>
                  <a:off x="5097" y="134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Freeform 849"/>
                <p:cNvSpPr>
                  <a:spLocks/>
                </p:cNvSpPr>
                <p:nvPr/>
              </p:nvSpPr>
              <p:spPr bwMode="auto">
                <a:xfrm>
                  <a:off x="5097" y="136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2" name="Freeform 850"/>
                <p:cNvSpPr>
                  <a:spLocks/>
                </p:cNvSpPr>
                <p:nvPr/>
              </p:nvSpPr>
              <p:spPr bwMode="auto">
                <a:xfrm>
                  <a:off x="5097" y="139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Freeform 851"/>
                <p:cNvSpPr>
                  <a:spLocks/>
                </p:cNvSpPr>
                <p:nvPr/>
              </p:nvSpPr>
              <p:spPr bwMode="auto">
                <a:xfrm>
                  <a:off x="5097" y="141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Freeform 852"/>
                <p:cNvSpPr>
                  <a:spLocks/>
                </p:cNvSpPr>
                <p:nvPr/>
              </p:nvSpPr>
              <p:spPr bwMode="auto">
                <a:xfrm>
                  <a:off x="5097" y="143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Freeform 853"/>
                <p:cNvSpPr>
                  <a:spLocks/>
                </p:cNvSpPr>
                <p:nvPr/>
              </p:nvSpPr>
              <p:spPr bwMode="auto">
                <a:xfrm>
                  <a:off x="5097" y="146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Freeform 854"/>
                <p:cNvSpPr>
                  <a:spLocks/>
                </p:cNvSpPr>
                <p:nvPr/>
              </p:nvSpPr>
              <p:spPr bwMode="auto">
                <a:xfrm>
                  <a:off x="5097" y="1485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Freeform 855"/>
                <p:cNvSpPr>
                  <a:spLocks/>
                </p:cNvSpPr>
                <p:nvPr/>
              </p:nvSpPr>
              <p:spPr bwMode="auto">
                <a:xfrm>
                  <a:off x="5097" y="15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Freeform 856"/>
                <p:cNvSpPr>
                  <a:spLocks/>
                </p:cNvSpPr>
                <p:nvPr/>
              </p:nvSpPr>
              <p:spPr bwMode="auto">
                <a:xfrm>
                  <a:off x="5097" y="153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Freeform 857"/>
                <p:cNvSpPr>
                  <a:spLocks/>
                </p:cNvSpPr>
                <p:nvPr/>
              </p:nvSpPr>
              <p:spPr bwMode="auto">
                <a:xfrm>
                  <a:off x="5097" y="155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Freeform 858"/>
                <p:cNvSpPr>
                  <a:spLocks/>
                </p:cNvSpPr>
                <p:nvPr/>
              </p:nvSpPr>
              <p:spPr bwMode="auto">
                <a:xfrm>
                  <a:off x="5097" y="157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Freeform 859"/>
                <p:cNvSpPr>
                  <a:spLocks/>
                </p:cNvSpPr>
                <p:nvPr/>
              </p:nvSpPr>
              <p:spPr bwMode="auto">
                <a:xfrm>
                  <a:off x="5097" y="160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Freeform 860"/>
                <p:cNvSpPr>
                  <a:spLocks/>
                </p:cNvSpPr>
                <p:nvPr/>
              </p:nvSpPr>
              <p:spPr bwMode="auto">
                <a:xfrm>
                  <a:off x="5097" y="162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Freeform 861"/>
                <p:cNvSpPr>
                  <a:spLocks/>
                </p:cNvSpPr>
                <p:nvPr/>
              </p:nvSpPr>
              <p:spPr bwMode="auto">
                <a:xfrm>
                  <a:off x="5097" y="164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Freeform 862"/>
                <p:cNvSpPr>
                  <a:spLocks/>
                </p:cNvSpPr>
                <p:nvPr/>
              </p:nvSpPr>
              <p:spPr bwMode="auto">
                <a:xfrm>
                  <a:off x="5097" y="167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Freeform 863"/>
                <p:cNvSpPr>
                  <a:spLocks/>
                </p:cNvSpPr>
                <p:nvPr/>
              </p:nvSpPr>
              <p:spPr bwMode="auto">
                <a:xfrm>
                  <a:off x="5097" y="169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Freeform 864"/>
                <p:cNvSpPr>
                  <a:spLocks/>
                </p:cNvSpPr>
                <p:nvPr/>
              </p:nvSpPr>
              <p:spPr bwMode="auto">
                <a:xfrm>
                  <a:off x="5097" y="171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Freeform 865"/>
                <p:cNvSpPr>
                  <a:spLocks/>
                </p:cNvSpPr>
                <p:nvPr/>
              </p:nvSpPr>
              <p:spPr bwMode="auto">
                <a:xfrm>
                  <a:off x="5097" y="174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Freeform 866"/>
                <p:cNvSpPr>
                  <a:spLocks/>
                </p:cNvSpPr>
                <p:nvPr/>
              </p:nvSpPr>
              <p:spPr bwMode="auto">
                <a:xfrm>
                  <a:off x="5097" y="176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Freeform 867"/>
                <p:cNvSpPr>
                  <a:spLocks/>
                </p:cNvSpPr>
                <p:nvPr/>
              </p:nvSpPr>
              <p:spPr bwMode="auto">
                <a:xfrm>
                  <a:off x="5097" y="179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Freeform 868"/>
                <p:cNvSpPr>
                  <a:spLocks/>
                </p:cNvSpPr>
                <p:nvPr/>
              </p:nvSpPr>
              <p:spPr bwMode="auto">
                <a:xfrm>
                  <a:off x="5097" y="1813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" name="Freeform 869"/>
                <p:cNvSpPr>
                  <a:spLocks/>
                </p:cNvSpPr>
                <p:nvPr/>
              </p:nvSpPr>
              <p:spPr bwMode="auto">
                <a:xfrm>
                  <a:off x="5097" y="183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Freeform 870"/>
                <p:cNvSpPr>
                  <a:spLocks/>
                </p:cNvSpPr>
                <p:nvPr/>
              </p:nvSpPr>
              <p:spPr bwMode="auto">
                <a:xfrm>
                  <a:off x="5097" y="186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Freeform 871"/>
                <p:cNvSpPr>
                  <a:spLocks/>
                </p:cNvSpPr>
                <p:nvPr/>
              </p:nvSpPr>
              <p:spPr bwMode="auto">
                <a:xfrm>
                  <a:off x="5097" y="1884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Freeform 872"/>
                <p:cNvSpPr>
                  <a:spLocks/>
                </p:cNvSpPr>
                <p:nvPr/>
              </p:nvSpPr>
              <p:spPr bwMode="auto">
                <a:xfrm>
                  <a:off x="5097" y="190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Freeform 873"/>
                <p:cNvSpPr>
                  <a:spLocks/>
                </p:cNvSpPr>
                <p:nvPr/>
              </p:nvSpPr>
              <p:spPr bwMode="auto">
                <a:xfrm>
                  <a:off x="5097" y="193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Freeform 874"/>
                <p:cNvSpPr>
                  <a:spLocks/>
                </p:cNvSpPr>
                <p:nvPr/>
              </p:nvSpPr>
              <p:spPr bwMode="auto">
                <a:xfrm>
                  <a:off x="5097" y="195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Freeform 875"/>
                <p:cNvSpPr>
                  <a:spLocks/>
                </p:cNvSpPr>
                <p:nvPr/>
              </p:nvSpPr>
              <p:spPr bwMode="auto">
                <a:xfrm>
                  <a:off x="5097" y="197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Freeform 876"/>
                <p:cNvSpPr>
                  <a:spLocks/>
                </p:cNvSpPr>
                <p:nvPr/>
              </p:nvSpPr>
              <p:spPr bwMode="auto">
                <a:xfrm>
                  <a:off x="5097" y="200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Freeform 877"/>
                <p:cNvSpPr>
                  <a:spLocks/>
                </p:cNvSpPr>
                <p:nvPr/>
              </p:nvSpPr>
              <p:spPr bwMode="auto">
                <a:xfrm>
                  <a:off x="5097" y="202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Freeform 878"/>
                <p:cNvSpPr>
                  <a:spLocks/>
                </p:cNvSpPr>
                <p:nvPr/>
              </p:nvSpPr>
              <p:spPr bwMode="auto">
                <a:xfrm>
                  <a:off x="5097" y="204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Freeform 879"/>
                <p:cNvSpPr>
                  <a:spLocks/>
                </p:cNvSpPr>
                <p:nvPr/>
              </p:nvSpPr>
              <p:spPr bwMode="auto">
                <a:xfrm>
                  <a:off x="5097" y="207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Freeform 880"/>
                <p:cNvSpPr>
                  <a:spLocks/>
                </p:cNvSpPr>
                <p:nvPr/>
              </p:nvSpPr>
              <p:spPr bwMode="auto">
                <a:xfrm>
                  <a:off x="5097" y="209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Freeform 881"/>
                <p:cNvSpPr>
                  <a:spLocks/>
                </p:cNvSpPr>
                <p:nvPr/>
              </p:nvSpPr>
              <p:spPr bwMode="auto">
                <a:xfrm>
                  <a:off x="5097" y="21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Freeform 882"/>
                <p:cNvSpPr>
                  <a:spLocks/>
                </p:cNvSpPr>
                <p:nvPr/>
              </p:nvSpPr>
              <p:spPr bwMode="auto">
                <a:xfrm>
                  <a:off x="5097" y="214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Freeform 883"/>
                <p:cNvSpPr>
                  <a:spLocks/>
                </p:cNvSpPr>
                <p:nvPr/>
              </p:nvSpPr>
              <p:spPr bwMode="auto">
                <a:xfrm>
                  <a:off x="5097" y="216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Freeform 884"/>
                <p:cNvSpPr>
                  <a:spLocks/>
                </p:cNvSpPr>
                <p:nvPr/>
              </p:nvSpPr>
              <p:spPr bwMode="auto">
                <a:xfrm>
                  <a:off x="5097" y="218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Freeform 885"/>
                <p:cNvSpPr>
                  <a:spLocks/>
                </p:cNvSpPr>
                <p:nvPr/>
              </p:nvSpPr>
              <p:spPr bwMode="auto">
                <a:xfrm>
                  <a:off x="5097" y="221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Freeform 886"/>
                <p:cNvSpPr>
                  <a:spLocks/>
                </p:cNvSpPr>
                <p:nvPr/>
              </p:nvSpPr>
              <p:spPr bwMode="auto">
                <a:xfrm>
                  <a:off x="5097" y="223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Freeform 887"/>
                <p:cNvSpPr>
                  <a:spLocks/>
                </p:cNvSpPr>
                <p:nvPr/>
              </p:nvSpPr>
              <p:spPr bwMode="auto">
                <a:xfrm>
                  <a:off x="5097" y="2259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Freeform 888"/>
                <p:cNvSpPr>
                  <a:spLocks/>
                </p:cNvSpPr>
                <p:nvPr/>
              </p:nvSpPr>
              <p:spPr bwMode="auto">
                <a:xfrm>
                  <a:off x="5097" y="228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" name="Freeform 889"/>
                <p:cNvSpPr>
                  <a:spLocks/>
                </p:cNvSpPr>
                <p:nvPr/>
              </p:nvSpPr>
              <p:spPr bwMode="auto">
                <a:xfrm>
                  <a:off x="5097" y="230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Freeform 890"/>
                <p:cNvSpPr>
                  <a:spLocks/>
                </p:cNvSpPr>
                <p:nvPr/>
              </p:nvSpPr>
              <p:spPr bwMode="auto">
                <a:xfrm>
                  <a:off x="5097" y="232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Freeform 891"/>
                <p:cNvSpPr>
                  <a:spLocks/>
                </p:cNvSpPr>
                <p:nvPr/>
              </p:nvSpPr>
              <p:spPr bwMode="auto">
                <a:xfrm>
                  <a:off x="5097" y="235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Freeform 892"/>
                <p:cNvSpPr>
                  <a:spLocks/>
                </p:cNvSpPr>
                <p:nvPr/>
              </p:nvSpPr>
              <p:spPr bwMode="auto">
                <a:xfrm>
                  <a:off x="5097" y="2376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Freeform 893"/>
                <p:cNvSpPr>
                  <a:spLocks/>
                </p:cNvSpPr>
                <p:nvPr/>
              </p:nvSpPr>
              <p:spPr bwMode="auto">
                <a:xfrm>
                  <a:off x="5097" y="240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Freeform 894"/>
                <p:cNvSpPr>
                  <a:spLocks/>
                </p:cNvSpPr>
                <p:nvPr/>
              </p:nvSpPr>
              <p:spPr bwMode="auto">
                <a:xfrm>
                  <a:off x="5097" y="242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Freeform 895"/>
                <p:cNvSpPr>
                  <a:spLocks/>
                </p:cNvSpPr>
                <p:nvPr/>
              </p:nvSpPr>
              <p:spPr bwMode="auto">
                <a:xfrm>
                  <a:off x="5097" y="244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Freeform 896"/>
                <p:cNvSpPr>
                  <a:spLocks/>
                </p:cNvSpPr>
                <p:nvPr/>
              </p:nvSpPr>
              <p:spPr bwMode="auto">
                <a:xfrm>
                  <a:off x="5097" y="2470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Freeform 897"/>
                <p:cNvSpPr>
                  <a:spLocks/>
                </p:cNvSpPr>
                <p:nvPr/>
              </p:nvSpPr>
              <p:spPr bwMode="auto">
                <a:xfrm>
                  <a:off x="5097" y="2494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0" name="Freeform 898"/>
                <p:cNvSpPr>
                  <a:spLocks/>
                </p:cNvSpPr>
                <p:nvPr/>
              </p:nvSpPr>
              <p:spPr bwMode="auto">
                <a:xfrm>
                  <a:off x="5097" y="25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1" name="Freeform 899"/>
                <p:cNvSpPr>
                  <a:spLocks/>
                </p:cNvSpPr>
                <p:nvPr/>
              </p:nvSpPr>
              <p:spPr bwMode="auto">
                <a:xfrm>
                  <a:off x="5097" y="254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2" name="Freeform 900"/>
                <p:cNvSpPr>
                  <a:spLocks/>
                </p:cNvSpPr>
                <p:nvPr/>
              </p:nvSpPr>
              <p:spPr bwMode="auto">
                <a:xfrm>
                  <a:off x="5097" y="2564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3" name="Freeform 901"/>
                <p:cNvSpPr>
                  <a:spLocks/>
                </p:cNvSpPr>
                <p:nvPr/>
              </p:nvSpPr>
              <p:spPr bwMode="auto">
                <a:xfrm>
                  <a:off x="5097" y="258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4" name="Freeform 902"/>
                <p:cNvSpPr>
                  <a:spLocks/>
                </p:cNvSpPr>
                <p:nvPr/>
              </p:nvSpPr>
              <p:spPr bwMode="auto">
                <a:xfrm>
                  <a:off x="5097" y="261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5" name="Freeform 903"/>
                <p:cNvSpPr>
                  <a:spLocks/>
                </p:cNvSpPr>
                <p:nvPr/>
              </p:nvSpPr>
              <p:spPr bwMode="auto">
                <a:xfrm>
                  <a:off x="5097" y="2635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6" name="Freeform 904"/>
                <p:cNvSpPr>
                  <a:spLocks/>
                </p:cNvSpPr>
                <p:nvPr/>
              </p:nvSpPr>
              <p:spPr bwMode="auto">
                <a:xfrm>
                  <a:off x="5097" y="265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7" name="Freeform 905"/>
                <p:cNvSpPr>
                  <a:spLocks/>
                </p:cNvSpPr>
                <p:nvPr/>
              </p:nvSpPr>
              <p:spPr bwMode="auto">
                <a:xfrm>
                  <a:off x="5097" y="268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8" name="Freeform 906"/>
                <p:cNvSpPr>
                  <a:spLocks/>
                </p:cNvSpPr>
                <p:nvPr/>
              </p:nvSpPr>
              <p:spPr bwMode="auto">
                <a:xfrm>
                  <a:off x="5097" y="270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9" name="Freeform 907"/>
                <p:cNvSpPr>
                  <a:spLocks/>
                </p:cNvSpPr>
                <p:nvPr/>
              </p:nvSpPr>
              <p:spPr bwMode="auto">
                <a:xfrm>
                  <a:off x="5097" y="272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0" name="Freeform 908"/>
                <p:cNvSpPr>
                  <a:spLocks/>
                </p:cNvSpPr>
                <p:nvPr/>
              </p:nvSpPr>
              <p:spPr bwMode="auto">
                <a:xfrm>
                  <a:off x="5097" y="275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1" name="Freeform 909"/>
                <p:cNvSpPr>
                  <a:spLocks/>
                </p:cNvSpPr>
                <p:nvPr/>
              </p:nvSpPr>
              <p:spPr bwMode="auto">
                <a:xfrm>
                  <a:off x="5097" y="277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2" name="Freeform 910"/>
                <p:cNvSpPr>
                  <a:spLocks/>
                </p:cNvSpPr>
                <p:nvPr/>
              </p:nvSpPr>
              <p:spPr bwMode="auto">
                <a:xfrm>
                  <a:off x="5097" y="279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3" name="Freeform 911"/>
                <p:cNvSpPr>
                  <a:spLocks/>
                </p:cNvSpPr>
                <p:nvPr/>
              </p:nvSpPr>
              <p:spPr bwMode="auto">
                <a:xfrm>
                  <a:off x="5097" y="282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" name="Freeform 912"/>
                <p:cNvSpPr>
                  <a:spLocks/>
                </p:cNvSpPr>
                <p:nvPr/>
              </p:nvSpPr>
              <p:spPr bwMode="auto">
                <a:xfrm>
                  <a:off x="5097" y="284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" name="Freeform 913"/>
                <p:cNvSpPr>
                  <a:spLocks/>
                </p:cNvSpPr>
                <p:nvPr/>
              </p:nvSpPr>
              <p:spPr bwMode="auto">
                <a:xfrm>
                  <a:off x="5097" y="286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" name="Freeform 914"/>
                <p:cNvSpPr>
                  <a:spLocks/>
                </p:cNvSpPr>
                <p:nvPr/>
              </p:nvSpPr>
              <p:spPr bwMode="auto">
                <a:xfrm>
                  <a:off x="5097" y="289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" name="Freeform 915"/>
                <p:cNvSpPr>
                  <a:spLocks/>
                </p:cNvSpPr>
                <p:nvPr/>
              </p:nvSpPr>
              <p:spPr bwMode="auto">
                <a:xfrm>
                  <a:off x="5097" y="291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" name="Freeform 916"/>
                <p:cNvSpPr>
                  <a:spLocks/>
                </p:cNvSpPr>
                <p:nvPr/>
              </p:nvSpPr>
              <p:spPr bwMode="auto">
                <a:xfrm>
                  <a:off x="5097" y="294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9" name="Freeform 917"/>
                <p:cNvSpPr>
                  <a:spLocks/>
                </p:cNvSpPr>
                <p:nvPr/>
              </p:nvSpPr>
              <p:spPr bwMode="auto">
                <a:xfrm>
                  <a:off x="5097" y="296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0" name="Freeform 918"/>
                <p:cNvSpPr>
                  <a:spLocks/>
                </p:cNvSpPr>
                <p:nvPr/>
              </p:nvSpPr>
              <p:spPr bwMode="auto">
                <a:xfrm>
                  <a:off x="5097" y="298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1" name="Freeform 919"/>
                <p:cNvSpPr>
                  <a:spLocks/>
                </p:cNvSpPr>
                <p:nvPr/>
              </p:nvSpPr>
              <p:spPr bwMode="auto">
                <a:xfrm>
                  <a:off x="5097" y="301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2" name="Freeform 920"/>
                <p:cNvSpPr>
                  <a:spLocks/>
                </p:cNvSpPr>
                <p:nvPr/>
              </p:nvSpPr>
              <p:spPr bwMode="auto">
                <a:xfrm>
                  <a:off x="5626" y="92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3" name="Freeform 921"/>
                <p:cNvSpPr>
                  <a:spLocks/>
                </p:cNvSpPr>
                <p:nvPr/>
              </p:nvSpPr>
              <p:spPr bwMode="auto">
                <a:xfrm>
                  <a:off x="5626" y="94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4" name="Freeform 922"/>
                <p:cNvSpPr>
                  <a:spLocks/>
                </p:cNvSpPr>
                <p:nvPr/>
              </p:nvSpPr>
              <p:spPr bwMode="auto">
                <a:xfrm>
                  <a:off x="5626" y="96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5" name="Freeform 923"/>
                <p:cNvSpPr>
                  <a:spLocks/>
                </p:cNvSpPr>
                <p:nvPr/>
              </p:nvSpPr>
              <p:spPr bwMode="auto">
                <a:xfrm>
                  <a:off x="5626" y="99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6" name="Freeform 924"/>
                <p:cNvSpPr>
                  <a:spLocks/>
                </p:cNvSpPr>
                <p:nvPr/>
              </p:nvSpPr>
              <p:spPr bwMode="auto">
                <a:xfrm>
                  <a:off x="5626" y="101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7" name="Freeform 925"/>
                <p:cNvSpPr>
                  <a:spLocks/>
                </p:cNvSpPr>
                <p:nvPr/>
              </p:nvSpPr>
              <p:spPr bwMode="auto">
                <a:xfrm>
                  <a:off x="5626" y="103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8" name="Freeform 926"/>
                <p:cNvSpPr>
                  <a:spLocks/>
                </p:cNvSpPr>
                <p:nvPr/>
              </p:nvSpPr>
              <p:spPr bwMode="auto">
                <a:xfrm>
                  <a:off x="5626" y="106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9" name="Freeform 927"/>
                <p:cNvSpPr>
                  <a:spLocks/>
                </p:cNvSpPr>
                <p:nvPr/>
              </p:nvSpPr>
              <p:spPr bwMode="auto">
                <a:xfrm>
                  <a:off x="5626" y="108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0" name="Freeform 928"/>
                <p:cNvSpPr>
                  <a:spLocks/>
                </p:cNvSpPr>
                <p:nvPr/>
              </p:nvSpPr>
              <p:spPr bwMode="auto">
                <a:xfrm>
                  <a:off x="5626" y="11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" name="Freeform 929"/>
                <p:cNvSpPr>
                  <a:spLocks/>
                </p:cNvSpPr>
                <p:nvPr/>
              </p:nvSpPr>
              <p:spPr bwMode="auto">
                <a:xfrm>
                  <a:off x="5626" y="1133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" name="Freeform 930"/>
                <p:cNvSpPr>
                  <a:spLocks/>
                </p:cNvSpPr>
                <p:nvPr/>
              </p:nvSpPr>
              <p:spPr bwMode="auto">
                <a:xfrm>
                  <a:off x="5626" y="115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" name="Freeform 931"/>
                <p:cNvSpPr>
                  <a:spLocks/>
                </p:cNvSpPr>
                <p:nvPr/>
              </p:nvSpPr>
              <p:spPr bwMode="auto">
                <a:xfrm>
                  <a:off x="5626" y="118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" name="Freeform 932"/>
                <p:cNvSpPr>
                  <a:spLocks/>
                </p:cNvSpPr>
                <p:nvPr/>
              </p:nvSpPr>
              <p:spPr bwMode="auto">
                <a:xfrm>
                  <a:off x="5626" y="120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" name="Freeform 933"/>
                <p:cNvSpPr>
                  <a:spLocks/>
                </p:cNvSpPr>
                <p:nvPr/>
              </p:nvSpPr>
              <p:spPr bwMode="auto">
                <a:xfrm>
                  <a:off x="5626" y="122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6" name="Freeform 934"/>
                <p:cNvSpPr>
                  <a:spLocks/>
                </p:cNvSpPr>
                <p:nvPr/>
              </p:nvSpPr>
              <p:spPr bwMode="auto">
                <a:xfrm>
                  <a:off x="5626" y="1250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7" name="Freeform 935"/>
                <p:cNvSpPr>
                  <a:spLocks/>
                </p:cNvSpPr>
                <p:nvPr/>
              </p:nvSpPr>
              <p:spPr bwMode="auto">
                <a:xfrm>
                  <a:off x="5626" y="127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8" name="Freeform 936"/>
                <p:cNvSpPr>
                  <a:spLocks/>
                </p:cNvSpPr>
                <p:nvPr/>
              </p:nvSpPr>
              <p:spPr bwMode="auto">
                <a:xfrm>
                  <a:off x="5626" y="1297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9" name="Freeform 937"/>
                <p:cNvSpPr>
                  <a:spLocks/>
                </p:cNvSpPr>
                <p:nvPr/>
              </p:nvSpPr>
              <p:spPr bwMode="auto">
                <a:xfrm>
                  <a:off x="5626" y="132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0" name="Freeform 938"/>
                <p:cNvSpPr>
                  <a:spLocks/>
                </p:cNvSpPr>
                <p:nvPr/>
              </p:nvSpPr>
              <p:spPr bwMode="auto">
                <a:xfrm>
                  <a:off x="5626" y="134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1" name="Freeform 939"/>
                <p:cNvSpPr>
                  <a:spLocks/>
                </p:cNvSpPr>
                <p:nvPr/>
              </p:nvSpPr>
              <p:spPr bwMode="auto">
                <a:xfrm>
                  <a:off x="5626" y="136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2" name="Freeform 940"/>
                <p:cNvSpPr>
                  <a:spLocks/>
                </p:cNvSpPr>
                <p:nvPr/>
              </p:nvSpPr>
              <p:spPr bwMode="auto">
                <a:xfrm>
                  <a:off x="5626" y="139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3" name="Freeform 941"/>
                <p:cNvSpPr>
                  <a:spLocks/>
                </p:cNvSpPr>
                <p:nvPr/>
              </p:nvSpPr>
              <p:spPr bwMode="auto">
                <a:xfrm>
                  <a:off x="5626" y="141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4" name="Freeform 942"/>
                <p:cNvSpPr>
                  <a:spLocks/>
                </p:cNvSpPr>
                <p:nvPr/>
              </p:nvSpPr>
              <p:spPr bwMode="auto">
                <a:xfrm>
                  <a:off x="5626" y="143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5" name="Freeform 943"/>
                <p:cNvSpPr>
                  <a:spLocks/>
                </p:cNvSpPr>
                <p:nvPr/>
              </p:nvSpPr>
              <p:spPr bwMode="auto">
                <a:xfrm>
                  <a:off x="5626" y="146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6" name="Freeform 944"/>
                <p:cNvSpPr>
                  <a:spLocks/>
                </p:cNvSpPr>
                <p:nvPr/>
              </p:nvSpPr>
              <p:spPr bwMode="auto">
                <a:xfrm>
                  <a:off x="5626" y="1485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7" name="Freeform 945"/>
                <p:cNvSpPr>
                  <a:spLocks/>
                </p:cNvSpPr>
                <p:nvPr/>
              </p:nvSpPr>
              <p:spPr bwMode="auto">
                <a:xfrm>
                  <a:off x="5626" y="150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8" name="Freeform 946"/>
                <p:cNvSpPr>
                  <a:spLocks/>
                </p:cNvSpPr>
                <p:nvPr/>
              </p:nvSpPr>
              <p:spPr bwMode="auto">
                <a:xfrm>
                  <a:off x="5626" y="153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9" name="Freeform 947"/>
                <p:cNvSpPr>
                  <a:spLocks/>
                </p:cNvSpPr>
                <p:nvPr/>
              </p:nvSpPr>
              <p:spPr bwMode="auto">
                <a:xfrm>
                  <a:off x="5626" y="155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" name="Freeform 948"/>
                <p:cNvSpPr>
                  <a:spLocks/>
                </p:cNvSpPr>
                <p:nvPr/>
              </p:nvSpPr>
              <p:spPr bwMode="auto">
                <a:xfrm>
                  <a:off x="5626" y="157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1" name="Freeform 949"/>
                <p:cNvSpPr>
                  <a:spLocks/>
                </p:cNvSpPr>
                <p:nvPr/>
              </p:nvSpPr>
              <p:spPr bwMode="auto">
                <a:xfrm>
                  <a:off x="5626" y="160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2" name="Freeform 950"/>
                <p:cNvSpPr>
                  <a:spLocks/>
                </p:cNvSpPr>
                <p:nvPr/>
              </p:nvSpPr>
              <p:spPr bwMode="auto">
                <a:xfrm>
                  <a:off x="5626" y="162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3" name="Freeform 951"/>
                <p:cNvSpPr>
                  <a:spLocks/>
                </p:cNvSpPr>
                <p:nvPr/>
              </p:nvSpPr>
              <p:spPr bwMode="auto">
                <a:xfrm>
                  <a:off x="5626" y="164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4" name="Freeform 952"/>
                <p:cNvSpPr>
                  <a:spLocks/>
                </p:cNvSpPr>
                <p:nvPr/>
              </p:nvSpPr>
              <p:spPr bwMode="auto">
                <a:xfrm>
                  <a:off x="5626" y="167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5" name="Freeform 953"/>
                <p:cNvSpPr>
                  <a:spLocks/>
                </p:cNvSpPr>
                <p:nvPr/>
              </p:nvSpPr>
              <p:spPr bwMode="auto">
                <a:xfrm>
                  <a:off x="5626" y="169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6" name="Freeform 954"/>
                <p:cNvSpPr>
                  <a:spLocks/>
                </p:cNvSpPr>
                <p:nvPr/>
              </p:nvSpPr>
              <p:spPr bwMode="auto">
                <a:xfrm>
                  <a:off x="5626" y="171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7" name="Freeform 955"/>
                <p:cNvSpPr>
                  <a:spLocks/>
                </p:cNvSpPr>
                <p:nvPr/>
              </p:nvSpPr>
              <p:spPr bwMode="auto">
                <a:xfrm>
                  <a:off x="5626" y="174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8" name="Freeform 956"/>
                <p:cNvSpPr>
                  <a:spLocks/>
                </p:cNvSpPr>
                <p:nvPr/>
              </p:nvSpPr>
              <p:spPr bwMode="auto">
                <a:xfrm>
                  <a:off x="5626" y="176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9" name="Freeform 957"/>
                <p:cNvSpPr>
                  <a:spLocks/>
                </p:cNvSpPr>
                <p:nvPr/>
              </p:nvSpPr>
              <p:spPr bwMode="auto">
                <a:xfrm>
                  <a:off x="5626" y="179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" name="Freeform 958"/>
                <p:cNvSpPr>
                  <a:spLocks/>
                </p:cNvSpPr>
                <p:nvPr/>
              </p:nvSpPr>
              <p:spPr bwMode="auto">
                <a:xfrm>
                  <a:off x="5626" y="1813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1" name="Freeform 959"/>
                <p:cNvSpPr>
                  <a:spLocks/>
                </p:cNvSpPr>
                <p:nvPr/>
              </p:nvSpPr>
              <p:spPr bwMode="auto">
                <a:xfrm>
                  <a:off x="5626" y="183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2" name="Freeform 960"/>
                <p:cNvSpPr>
                  <a:spLocks/>
                </p:cNvSpPr>
                <p:nvPr/>
              </p:nvSpPr>
              <p:spPr bwMode="auto">
                <a:xfrm>
                  <a:off x="5626" y="186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3" name="Freeform 961"/>
                <p:cNvSpPr>
                  <a:spLocks/>
                </p:cNvSpPr>
                <p:nvPr/>
              </p:nvSpPr>
              <p:spPr bwMode="auto">
                <a:xfrm>
                  <a:off x="5626" y="1884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4" name="Freeform 962"/>
                <p:cNvSpPr>
                  <a:spLocks/>
                </p:cNvSpPr>
                <p:nvPr/>
              </p:nvSpPr>
              <p:spPr bwMode="auto">
                <a:xfrm>
                  <a:off x="5626" y="190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5" name="Freeform 963"/>
                <p:cNvSpPr>
                  <a:spLocks/>
                </p:cNvSpPr>
                <p:nvPr/>
              </p:nvSpPr>
              <p:spPr bwMode="auto">
                <a:xfrm>
                  <a:off x="5626" y="193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6" name="Freeform 964"/>
                <p:cNvSpPr>
                  <a:spLocks/>
                </p:cNvSpPr>
                <p:nvPr/>
              </p:nvSpPr>
              <p:spPr bwMode="auto">
                <a:xfrm>
                  <a:off x="5626" y="195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7" name="Freeform 965"/>
                <p:cNvSpPr>
                  <a:spLocks/>
                </p:cNvSpPr>
                <p:nvPr/>
              </p:nvSpPr>
              <p:spPr bwMode="auto">
                <a:xfrm>
                  <a:off x="5626" y="1977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8" name="Freeform 966"/>
                <p:cNvSpPr>
                  <a:spLocks/>
                </p:cNvSpPr>
                <p:nvPr/>
              </p:nvSpPr>
              <p:spPr bwMode="auto">
                <a:xfrm>
                  <a:off x="5626" y="200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9" name="Freeform 967"/>
                <p:cNvSpPr>
                  <a:spLocks/>
                </p:cNvSpPr>
                <p:nvPr/>
              </p:nvSpPr>
              <p:spPr bwMode="auto">
                <a:xfrm>
                  <a:off x="5626" y="202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" name="Freeform 968"/>
                <p:cNvSpPr>
                  <a:spLocks/>
                </p:cNvSpPr>
                <p:nvPr/>
              </p:nvSpPr>
              <p:spPr bwMode="auto">
                <a:xfrm>
                  <a:off x="5626" y="2048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" name="Freeform 969"/>
                <p:cNvSpPr>
                  <a:spLocks/>
                </p:cNvSpPr>
                <p:nvPr/>
              </p:nvSpPr>
              <p:spPr bwMode="auto">
                <a:xfrm>
                  <a:off x="5626" y="2071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2" name="Freeform 970"/>
                <p:cNvSpPr>
                  <a:spLocks/>
                </p:cNvSpPr>
                <p:nvPr/>
              </p:nvSpPr>
              <p:spPr bwMode="auto">
                <a:xfrm>
                  <a:off x="5626" y="209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3" name="Freeform 971"/>
                <p:cNvSpPr>
                  <a:spLocks/>
                </p:cNvSpPr>
                <p:nvPr/>
              </p:nvSpPr>
              <p:spPr bwMode="auto">
                <a:xfrm>
                  <a:off x="5626" y="21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4" name="Freeform 972"/>
                <p:cNvSpPr>
                  <a:spLocks/>
                </p:cNvSpPr>
                <p:nvPr/>
              </p:nvSpPr>
              <p:spPr bwMode="auto">
                <a:xfrm>
                  <a:off x="5626" y="2142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5" name="Freeform 973"/>
                <p:cNvSpPr>
                  <a:spLocks/>
                </p:cNvSpPr>
                <p:nvPr/>
              </p:nvSpPr>
              <p:spPr bwMode="auto">
                <a:xfrm>
                  <a:off x="5626" y="216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6" name="Freeform 974"/>
                <p:cNvSpPr>
                  <a:spLocks/>
                </p:cNvSpPr>
                <p:nvPr/>
              </p:nvSpPr>
              <p:spPr bwMode="auto">
                <a:xfrm>
                  <a:off x="5626" y="218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" name="Freeform 975"/>
                <p:cNvSpPr>
                  <a:spLocks/>
                </p:cNvSpPr>
                <p:nvPr/>
              </p:nvSpPr>
              <p:spPr bwMode="auto">
                <a:xfrm>
                  <a:off x="5626" y="221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" name="Freeform 976"/>
                <p:cNvSpPr>
                  <a:spLocks/>
                </p:cNvSpPr>
                <p:nvPr/>
              </p:nvSpPr>
              <p:spPr bwMode="auto">
                <a:xfrm>
                  <a:off x="5626" y="2235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9" name="Freeform 977"/>
                <p:cNvSpPr>
                  <a:spLocks/>
                </p:cNvSpPr>
                <p:nvPr/>
              </p:nvSpPr>
              <p:spPr bwMode="auto">
                <a:xfrm>
                  <a:off x="5626" y="2259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" name="Freeform 978"/>
                <p:cNvSpPr>
                  <a:spLocks/>
                </p:cNvSpPr>
                <p:nvPr/>
              </p:nvSpPr>
              <p:spPr bwMode="auto">
                <a:xfrm>
                  <a:off x="5626" y="228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" name="Freeform 979"/>
                <p:cNvSpPr>
                  <a:spLocks/>
                </p:cNvSpPr>
                <p:nvPr/>
              </p:nvSpPr>
              <p:spPr bwMode="auto">
                <a:xfrm>
                  <a:off x="5626" y="230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2" name="Freeform 980"/>
                <p:cNvSpPr>
                  <a:spLocks/>
                </p:cNvSpPr>
                <p:nvPr/>
              </p:nvSpPr>
              <p:spPr bwMode="auto">
                <a:xfrm>
                  <a:off x="5626" y="2329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3" name="Freeform 981"/>
                <p:cNvSpPr>
                  <a:spLocks/>
                </p:cNvSpPr>
                <p:nvPr/>
              </p:nvSpPr>
              <p:spPr bwMode="auto">
                <a:xfrm>
                  <a:off x="5626" y="235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4" name="Freeform 982"/>
                <p:cNvSpPr>
                  <a:spLocks/>
                </p:cNvSpPr>
                <p:nvPr/>
              </p:nvSpPr>
              <p:spPr bwMode="auto">
                <a:xfrm>
                  <a:off x="5626" y="2376"/>
                  <a:ext cx="0" cy="8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5" name="Freeform 983"/>
                <p:cNvSpPr>
                  <a:spLocks/>
                </p:cNvSpPr>
                <p:nvPr/>
              </p:nvSpPr>
              <p:spPr bwMode="auto">
                <a:xfrm>
                  <a:off x="5626" y="2400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6" name="Freeform 984"/>
                <p:cNvSpPr>
                  <a:spLocks/>
                </p:cNvSpPr>
                <p:nvPr/>
              </p:nvSpPr>
              <p:spPr bwMode="auto">
                <a:xfrm>
                  <a:off x="5626" y="2424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7" name="Freeform 985"/>
                <p:cNvSpPr>
                  <a:spLocks/>
                </p:cNvSpPr>
                <p:nvPr/>
              </p:nvSpPr>
              <p:spPr bwMode="auto">
                <a:xfrm>
                  <a:off x="5626" y="244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8" name="Freeform 986"/>
                <p:cNvSpPr>
                  <a:spLocks/>
                </p:cNvSpPr>
                <p:nvPr/>
              </p:nvSpPr>
              <p:spPr bwMode="auto">
                <a:xfrm>
                  <a:off x="5626" y="2470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9" name="Freeform 987"/>
                <p:cNvSpPr>
                  <a:spLocks/>
                </p:cNvSpPr>
                <p:nvPr/>
              </p:nvSpPr>
              <p:spPr bwMode="auto">
                <a:xfrm>
                  <a:off x="5626" y="2494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0" name="Freeform 988"/>
                <p:cNvSpPr>
                  <a:spLocks/>
                </p:cNvSpPr>
                <p:nvPr/>
              </p:nvSpPr>
              <p:spPr bwMode="auto">
                <a:xfrm>
                  <a:off x="5626" y="251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" name="Freeform 989"/>
                <p:cNvSpPr>
                  <a:spLocks/>
                </p:cNvSpPr>
                <p:nvPr/>
              </p:nvSpPr>
              <p:spPr bwMode="auto">
                <a:xfrm>
                  <a:off x="5626" y="254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2" name="Freeform 990"/>
                <p:cNvSpPr>
                  <a:spLocks/>
                </p:cNvSpPr>
                <p:nvPr/>
              </p:nvSpPr>
              <p:spPr bwMode="auto">
                <a:xfrm>
                  <a:off x="5626" y="2564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3" name="Freeform 991"/>
                <p:cNvSpPr>
                  <a:spLocks/>
                </p:cNvSpPr>
                <p:nvPr/>
              </p:nvSpPr>
              <p:spPr bwMode="auto">
                <a:xfrm>
                  <a:off x="5626" y="2588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4" name="Freeform 992"/>
                <p:cNvSpPr>
                  <a:spLocks/>
                </p:cNvSpPr>
                <p:nvPr/>
              </p:nvSpPr>
              <p:spPr bwMode="auto">
                <a:xfrm>
                  <a:off x="5626" y="2611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5" name="Freeform 993"/>
                <p:cNvSpPr>
                  <a:spLocks/>
                </p:cNvSpPr>
                <p:nvPr/>
              </p:nvSpPr>
              <p:spPr bwMode="auto">
                <a:xfrm>
                  <a:off x="5626" y="2635"/>
                  <a:ext cx="0" cy="7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6" name="Freeform 994"/>
                <p:cNvSpPr>
                  <a:spLocks/>
                </p:cNvSpPr>
                <p:nvPr/>
              </p:nvSpPr>
              <p:spPr bwMode="auto">
                <a:xfrm>
                  <a:off x="5626" y="265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7" name="Freeform 995"/>
                <p:cNvSpPr>
                  <a:spLocks/>
                </p:cNvSpPr>
                <p:nvPr/>
              </p:nvSpPr>
              <p:spPr bwMode="auto">
                <a:xfrm>
                  <a:off x="5626" y="268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8" name="Freeform 996"/>
                <p:cNvSpPr>
                  <a:spLocks/>
                </p:cNvSpPr>
                <p:nvPr/>
              </p:nvSpPr>
              <p:spPr bwMode="auto">
                <a:xfrm>
                  <a:off x="5626" y="2705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9" name="Freeform 997"/>
                <p:cNvSpPr>
                  <a:spLocks/>
                </p:cNvSpPr>
                <p:nvPr/>
              </p:nvSpPr>
              <p:spPr bwMode="auto">
                <a:xfrm>
                  <a:off x="5626" y="2728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0" name="Freeform 998"/>
                <p:cNvSpPr>
                  <a:spLocks/>
                </p:cNvSpPr>
                <p:nvPr/>
              </p:nvSpPr>
              <p:spPr bwMode="auto">
                <a:xfrm>
                  <a:off x="5626" y="2752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1" name="Freeform 999"/>
                <p:cNvSpPr>
                  <a:spLocks/>
                </p:cNvSpPr>
                <p:nvPr/>
              </p:nvSpPr>
              <p:spPr bwMode="auto">
                <a:xfrm>
                  <a:off x="5626" y="277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2" name="Freeform 1000"/>
                <p:cNvSpPr>
                  <a:spLocks/>
                </p:cNvSpPr>
                <p:nvPr/>
              </p:nvSpPr>
              <p:spPr bwMode="auto">
                <a:xfrm>
                  <a:off x="5626" y="2799"/>
                  <a:ext cx="0" cy="8"/>
                </a:xfrm>
                <a:custGeom>
                  <a:avLst/>
                  <a:gdLst>
                    <a:gd name="T0" fmla="*/ 0 h 11"/>
                    <a:gd name="T1" fmla="*/ 8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3" name="Freeform 1001"/>
                <p:cNvSpPr>
                  <a:spLocks/>
                </p:cNvSpPr>
                <p:nvPr/>
              </p:nvSpPr>
              <p:spPr bwMode="auto">
                <a:xfrm>
                  <a:off x="5626" y="2822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4" name="Freeform 1002"/>
                <p:cNvSpPr>
                  <a:spLocks/>
                </p:cNvSpPr>
                <p:nvPr/>
              </p:nvSpPr>
              <p:spPr bwMode="auto">
                <a:xfrm>
                  <a:off x="5626" y="2846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" name="Freeform 1003"/>
                <p:cNvSpPr>
                  <a:spLocks/>
                </p:cNvSpPr>
                <p:nvPr/>
              </p:nvSpPr>
              <p:spPr bwMode="auto">
                <a:xfrm>
                  <a:off x="5626" y="2869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6" name="Freeform 1004"/>
                <p:cNvSpPr>
                  <a:spLocks/>
                </p:cNvSpPr>
                <p:nvPr/>
              </p:nvSpPr>
              <p:spPr bwMode="auto">
                <a:xfrm>
                  <a:off x="5626" y="2893"/>
                  <a:ext cx="0" cy="7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7" name="Freeform 1005"/>
                <p:cNvSpPr>
                  <a:spLocks/>
                </p:cNvSpPr>
                <p:nvPr/>
              </p:nvSpPr>
              <p:spPr bwMode="auto">
                <a:xfrm>
                  <a:off x="5626" y="2917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8" name="Freeform 1006"/>
                <p:cNvSpPr>
                  <a:spLocks/>
                </p:cNvSpPr>
                <p:nvPr/>
              </p:nvSpPr>
              <p:spPr bwMode="auto">
                <a:xfrm>
                  <a:off x="5626" y="294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9" name="Freeform 1007"/>
                <p:cNvSpPr>
                  <a:spLocks/>
                </p:cNvSpPr>
                <p:nvPr/>
              </p:nvSpPr>
              <p:spPr bwMode="auto">
                <a:xfrm>
                  <a:off x="5626" y="2963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0" name="Freeform 1008"/>
                <p:cNvSpPr>
                  <a:spLocks/>
                </p:cNvSpPr>
                <p:nvPr/>
              </p:nvSpPr>
              <p:spPr bwMode="auto">
                <a:xfrm>
                  <a:off x="5626" y="2986"/>
                  <a:ext cx="0" cy="8"/>
                </a:xfrm>
                <a:custGeom>
                  <a:avLst/>
                  <a:gdLst>
                    <a:gd name="T0" fmla="*/ 0 h 11"/>
                    <a:gd name="T1" fmla="*/ 9 h 11"/>
                    <a:gd name="T2" fmla="*/ 11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1" name="Freeform 1009"/>
                <p:cNvSpPr>
                  <a:spLocks/>
                </p:cNvSpPr>
                <p:nvPr/>
              </p:nvSpPr>
              <p:spPr bwMode="auto">
                <a:xfrm>
                  <a:off x="5626" y="3010"/>
                  <a:ext cx="0" cy="7"/>
                </a:xfrm>
                <a:custGeom>
                  <a:avLst/>
                  <a:gdLst>
                    <a:gd name="T0" fmla="*/ 0 h 10"/>
                    <a:gd name="T1" fmla="*/ 8 h 10"/>
                    <a:gd name="T2" fmla="*/ 1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1588">
                  <a:solidFill>
                    <a:srgbClr val="DCDEDE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2" name="Freeform 1010"/>
                <p:cNvSpPr>
                  <a:spLocks/>
                </p:cNvSpPr>
                <p:nvPr/>
              </p:nvSpPr>
              <p:spPr bwMode="auto">
                <a:xfrm>
                  <a:off x="3505" y="2180"/>
                  <a:ext cx="39" cy="35"/>
                </a:xfrm>
                <a:custGeom>
                  <a:avLst/>
                  <a:gdLst>
                    <a:gd name="T0" fmla="*/ 0 w 79"/>
                    <a:gd name="T1" fmla="*/ 35 h 70"/>
                    <a:gd name="T2" fmla="*/ 0 w 79"/>
                    <a:gd name="T3" fmla="*/ 0 h 70"/>
                    <a:gd name="T4" fmla="*/ 35 w 79"/>
                    <a:gd name="T5" fmla="*/ 0 h 70"/>
                    <a:gd name="T6" fmla="*/ 79 w 79"/>
                    <a:gd name="T7" fmla="*/ 35 h 70"/>
                    <a:gd name="T8" fmla="*/ 79 w 79"/>
                    <a:gd name="T9" fmla="*/ 70 h 70"/>
                    <a:gd name="T10" fmla="*/ 43 w 79"/>
                    <a:gd name="T11" fmla="*/ 70 h 70"/>
                    <a:gd name="T12" fmla="*/ 0 w 79"/>
                    <a:gd name="T13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7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35"/>
                      </a:lnTo>
                      <a:lnTo>
                        <a:pt x="79" y="70"/>
                      </a:lnTo>
                      <a:lnTo>
                        <a:pt x="43" y="7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3" name="Freeform 1011"/>
                <p:cNvSpPr>
                  <a:spLocks/>
                </p:cNvSpPr>
                <p:nvPr/>
              </p:nvSpPr>
              <p:spPr bwMode="auto">
                <a:xfrm>
                  <a:off x="3527" y="2197"/>
                  <a:ext cx="38" cy="34"/>
                </a:xfrm>
                <a:custGeom>
                  <a:avLst/>
                  <a:gdLst>
                    <a:gd name="T0" fmla="*/ 0 w 76"/>
                    <a:gd name="T1" fmla="*/ 35 h 67"/>
                    <a:gd name="T2" fmla="*/ 0 w 76"/>
                    <a:gd name="T3" fmla="*/ 0 h 67"/>
                    <a:gd name="T4" fmla="*/ 36 w 76"/>
                    <a:gd name="T5" fmla="*/ 0 h 67"/>
                    <a:gd name="T6" fmla="*/ 76 w 76"/>
                    <a:gd name="T7" fmla="*/ 32 h 67"/>
                    <a:gd name="T8" fmla="*/ 76 w 76"/>
                    <a:gd name="T9" fmla="*/ 67 h 67"/>
                    <a:gd name="T10" fmla="*/ 41 w 76"/>
                    <a:gd name="T11" fmla="*/ 67 h 67"/>
                    <a:gd name="T12" fmla="*/ 0 w 76"/>
                    <a:gd name="T13" fmla="*/ 3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32"/>
                      </a:lnTo>
                      <a:lnTo>
                        <a:pt x="76" y="67"/>
                      </a:lnTo>
                      <a:lnTo>
                        <a:pt x="41" y="6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4" name="Freeform 1012"/>
                <p:cNvSpPr>
                  <a:spLocks/>
                </p:cNvSpPr>
                <p:nvPr/>
              </p:nvSpPr>
              <p:spPr bwMode="auto">
                <a:xfrm>
                  <a:off x="3547" y="2214"/>
                  <a:ext cx="40" cy="33"/>
                </a:xfrm>
                <a:custGeom>
                  <a:avLst/>
                  <a:gdLst>
                    <a:gd name="T0" fmla="*/ 0 w 80"/>
                    <a:gd name="T1" fmla="*/ 35 h 68"/>
                    <a:gd name="T2" fmla="*/ 0 w 80"/>
                    <a:gd name="T3" fmla="*/ 0 h 68"/>
                    <a:gd name="T4" fmla="*/ 35 w 80"/>
                    <a:gd name="T5" fmla="*/ 0 h 68"/>
                    <a:gd name="T6" fmla="*/ 80 w 80"/>
                    <a:gd name="T7" fmla="*/ 33 h 68"/>
                    <a:gd name="T8" fmla="*/ 80 w 80"/>
                    <a:gd name="T9" fmla="*/ 68 h 68"/>
                    <a:gd name="T10" fmla="*/ 45 w 80"/>
                    <a:gd name="T11" fmla="*/ 68 h 68"/>
                    <a:gd name="T12" fmla="*/ 0 w 80"/>
                    <a:gd name="T13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33"/>
                      </a:lnTo>
                      <a:lnTo>
                        <a:pt x="80" y="68"/>
                      </a:lnTo>
                      <a:lnTo>
                        <a:pt x="45" y="6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5" name="Freeform 1013"/>
                <p:cNvSpPr>
                  <a:spLocks/>
                </p:cNvSpPr>
                <p:nvPr/>
              </p:nvSpPr>
              <p:spPr bwMode="auto">
                <a:xfrm>
                  <a:off x="3570" y="2230"/>
                  <a:ext cx="38" cy="34"/>
                </a:xfrm>
                <a:custGeom>
                  <a:avLst/>
                  <a:gdLst>
                    <a:gd name="T0" fmla="*/ 0 w 76"/>
                    <a:gd name="T1" fmla="*/ 35 h 67"/>
                    <a:gd name="T2" fmla="*/ 0 w 76"/>
                    <a:gd name="T3" fmla="*/ 0 h 67"/>
                    <a:gd name="T4" fmla="*/ 35 w 76"/>
                    <a:gd name="T5" fmla="*/ 0 h 67"/>
                    <a:gd name="T6" fmla="*/ 76 w 76"/>
                    <a:gd name="T7" fmla="*/ 32 h 67"/>
                    <a:gd name="T8" fmla="*/ 76 w 76"/>
                    <a:gd name="T9" fmla="*/ 67 h 67"/>
                    <a:gd name="T10" fmla="*/ 41 w 76"/>
                    <a:gd name="T11" fmla="*/ 67 h 67"/>
                    <a:gd name="T12" fmla="*/ 0 w 76"/>
                    <a:gd name="T13" fmla="*/ 3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32"/>
                      </a:lnTo>
                      <a:lnTo>
                        <a:pt x="76" y="67"/>
                      </a:lnTo>
                      <a:lnTo>
                        <a:pt x="41" y="6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6" name="Freeform 1014"/>
                <p:cNvSpPr>
                  <a:spLocks/>
                </p:cNvSpPr>
                <p:nvPr/>
              </p:nvSpPr>
              <p:spPr bwMode="auto">
                <a:xfrm>
                  <a:off x="3590" y="2246"/>
                  <a:ext cx="39" cy="32"/>
                </a:xfrm>
                <a:custGeom>
                  <a:avLst/>
                  <a:gdLst>
                    <a:gd name="T0" fmla="*/ 0 w 79"/>
                    <a:gd name="T1" fmla="*/ 35 h 65"/>
                    <a:gd name="T2" fmla="*/ 0 w 79"/>
                    <a:gd name="T3" fmla="*/ 0 h 65"/>
                    <a:gd name="T4" fmla="*/ 35 w 79"/>
                    <a:gd name="T5" fmla="*/ 0 h 65"/>
                    <a:gd name="T6" fmla="*/ 79 w 79"/>
                    <a:gd name="T7" fmla="*/ 30 h 65"/>
                    <a:gd name="T8" fmla="*/ 79 w 79"/>
                    <a:gd name="T9" fmla="*/ 65 h 65"/>
                    <a:gd name="T10" fmla="*/ 44 w 79"/>
                    <a:gd name="T11" fmla="*/ 65 h 65"/>
                    <a:gd name="T12" fmla="*/ 0 w 79"/>
                    <a:gd name="T13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30"/>
                      </a:lnTo>
                      <a:lnTo>
                        <a:pt x="79" y="65"/>
                      </a:lnTo>
                      <a:lnTo>
                        <a:pt x="44" y="6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7" name="Freeform 1015"/>
                <p:cNvSpPr>
                  <a:spLocks/>
                </p:cNvSpPr>
                <p:nvPr/>
              </p:nvSpPr>
              <p:spPr bwMode="auto">
                <a:xfrm>
                  <a:off x="3612" y="2261"/>
                  <a:ext cx="38" cy="34"/>
                </a:xfrm>
                <a:custGeom>
                  <a:avLst/>
                  <a:gdLst>
                    <a:gd name="T0" fmla="*/ 0 w 76"/>
                    <a:gd name="T1" fmla="*/ 35 h 67"/>
                    <a:gd name="T2" fmla="*/ 0 w 76"/>
                    <a:gd name="T3" fmla="*/ 0 h 67"/>
                    <a:gd name="T4" fmla="*/ 35 w 76"/>
                    <a:gd name="T5" fmla="*/ 0 h 67"/>
                    <a:gd name="T6" fmla="*/ 76 w 76"/>
                    <a:gd name="T7" fmla="*/ 32 h 67"/>
                    <a:gd name="T8" fmla="*/ 76 w 76"/>
                    <a:gd name="T9" fmla="*/ 67 h 67"/>
                    <a:gd name="T10" fmla="*/ 40 w 76"/>
                    <a:gd name="T11" fmla="*/ 67 h 67"/>
                    <a:gd name="T12" fmla="*/ 0 w 76"/>
                    <a:gd name="T13" fmla="*/ 3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32"/>
                      </a:lnTo>
                      <a:lnTo>
                        <a:pt x="76" y="67"/>
                      </a:lnTo>
                      <a:lnTo>
                        <a:pt x="40" y="6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8" name="Freeform 1016"/>
                <p:cNvSpPr>
                  <a:spLocks/>
                </p:cNvSpPr>
                <p:nvPr/>
              </p:nvSpPr>
              <p:spPr bwMode="auto">
                <a:xfrm>
                  <a:off x="3632" y="2277"/>
                  <a:ext cx="40" cy="32"/>
                </a:xfrm>
                <a:custGeom>
                  <a:avLst/>
                  <a:gdLst>
                    <a:gd name="T0" fmla="*/ 0 w 81"/>
                    <a:gd name="T1" fmla="*/ 35 h 64"/>
                    <a:gd name="T2" fmla="*/ 0 w 81"/>
                    <a:gd name="T3" fmla="*/ 0 h 64"/>
                    <a:gd name="T4" fmla="*/ 36 w 81"/>
                    <a:gd name="T5" fmla="*/ 0 h 64"/>
                    <a:gd name="T6" fmla="*/ 81 w 81"/>
                    <a:gd name="T7" fmla="*/ 28 h 64"/>
                    <a:gd name="T8" fmla="*/ 81 w 81"/>
                    <a:gd name="T9" fmla="*/ 64 h 64"/>
                    <a:gd name="T10" fmla="*/ 44 w 81"/>
                    <a:gd name="T11" fmla="*/ 64 h 64"/>
                    <a:gd name="T12" fmla="*/ 0 w 81"/>
                    <a:gd name="T13" fmla="*/ 35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6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28"/>
                      </a:lnTo>
                      <a:lnTo>
                        <a:pt x="81" y="64"/>
                      </a:lnTo>
                      <a:lnTo>
                        <a:pt x="44" y="6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9" name="Freeform 1017"/>
                <p:cNvSpPr>
                  <a:spLocks/>
                </p:cNvSpPr>
                <p:nvPr/>
              </p:nvSpPr>
              <p:spPr bwMode="auto">
                <a:xfrm>
                  <a:off x="3654" y="2291"/>
                  <a:ext cx="39" cy="33"/>
                </a:xfrm>
                <a:custGeom>
                  <a:avLst/>
                  <a:gdLst>
                    <a:gd name="T0" fmla="*/ 0 w 78"/>
                    <a:gd name="T1" fmla="*/ 36 h 65"/>
                    <a:gd name="T2" fmla="*/ 0 w 78"/>
                    <a:gd name="T3" fmla="*/ 0 h 65"/>
                    <a:gd name="T4" fmla="*/ 37 w 78"/>
                    <a:gd name="T5" fmla="*/ 0 h 65"/>
                    <a:gd name="T6" fmla="*/ 78 w 78"/>
                    <a:gd name="T7" fmla="*/ 30 h 65"/>
                    <a:gd name="T8" fmla="*/ 78 w 78"/>
                    <a:gd name="T9" fmla="*/ 65 h 65"/>
                    <a:gd name="T10" fmla="*/ 42 w 78"/>
                    <a:gd name="T11" fmla="*/ 65 h 65"/>
                    <a:gd name="T12" fmla="*/ 0 w 78"/>
                    <a:gd name="T13" fmla="*/ 3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65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78" y="30"/>
                      </a:lnTo>
                      <a:lnTo>
                        <a:pt x="78" y="65"/>
                      </a:lnTo>
                      <a:lnTo>
                        <a:pt x="42" y="65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0" name="Freeform 1018"/>
                <p:cNvSpPr>
                  <a:spLocks/>
                </p:cNvSpPr>
                <p:nvPr/>
              </p:nvSpPr>
              <p:spPr bwMode="auto">
                <a:xfrm>
                  <a:off x="3675" y="2306"/>
                  <a:ext cx="40" cy="31"/>
                </a:xfrm>
                <a:custGeom>
                  <a:avLst/>
                  <a:gdLst>
                    <a:gd name="T0" fmla="*/ 0 w 79"/>
                    <a:gd name="T1" fmla="*/ 35 h 62"/>
                    <a:gd name="T2" fmla="*/ 0 w 79"/>
                    <a:gd name="T3" fmla="*/ 0 h 62"/>
                    <a:gd name="T4" fmla="*/ 36 w 79"/>
                    <a:gd name="T5" fmla="*/ 0 h 62"/>
                    <a:gd name="T6" fmla="*/ 79 w 79"/>
                    <a:gd name="T7" fmla="*/ 27 h 62"/>
                    <a:gd name="T8" fmla="*/ 79 w 79"/>
                    <a:gd name="T9" fmla="*/ 62 h 62"/>
                    <a:gd name="T10" fmla="*/ 44 w 79"/>
                    <a:gd name="T11" fmla="*/ 62 h 62"/>
                    <a:gd name="T12" fmla="*/ 0 w 79"/>
                    <a:gd name="T13" fmla="*/ 3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27"/>
                      </a:lnTo>
                      <a:lnTo>
                        <a:pt x="79" y="62"/>
                      </a:lnTo>
                      <a:lnTo>
                        <a:pt x="44" y="6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" name="Group 1220"/>
              <p:cNvGrpSpPr>
                <a:grpSpLocks/>
              </p:cNvGrpSpPr>
              <p:nvPr/>
            </p:nvGrpSpPr>
            <p:grpSpPr bwMode="auto">
              <a:xfrm>
                <a:off x="3505" y="913"/>
                <a:ext cx="2129" cy="2024"/>
                <a:chOff x="3505" y="913"/>
                <a:chExt cx="2129" cy="2024"/>
              </a:xfrm>
            </p:grpSpPr>
            <p:sp>
              <p:nvSpPr>
                <p:cNvPr id="101" name="Freeform 1020"/>
                <p:cNvSpPr>
                  <a:spLocks/>
                </p:cNvSpPr>
                <p:nvPr/>
              </p:nvSpPr>
              <p:spPr bwMode="auto">
                <a:xfrm>
                  <a:off x="3697" y="2319"/>
                  <a:ext cx="38" cy="33"/>
                </a:xfrm>
                <a:custGeom>
                  <a:avLst/>
                  <a:gdLst>
                    <a:gd name="T0" fmla="*/ 0 w 76"/>
                    <a:gd name="T1" fmla="*/ 35 h 65"/>
                    <a:gd name="T2" fmla="*/ 0 w 76"/>
                    <a:gd name="T3" fmla="*/ 0 h 65"/>
                    <a:gd name="T4" fmla="*/ 35 w 76"/>
                    <a:gd name="T5" fmla="*/ 0 h 65"/>
                    <a:gd name="T6" fmla="*/ 76 w 76"/>
                    <a:gd name="T7" fmla="*/ 29 h 65"/>
                    <a:gd name="T8" fmla="*/ 76 w 76"/>
                    <a:gd name="T9" fmla="*/ 65 h 65"/>
                    <a:gd name="T10" fmla="*/ 41 w 76"/>
                    <a:gd name="T11" fmla="*/ 65 h 65"/>
                    <a:gd name="T12" fmla="*/ 0 w 76"/>
                    <a:gd name="T13" fmla="*/ 3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9"/>
                      </a:lnTo>
                      <a:lnTo>
                        <a:pt x="76" y="65"/>
                      </a:lnTo>
                      <a:lnTo>
                        <a:pt x="41" y="6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Freeform 1021"/>
                <p:cNvSpPr>
                  <a:spLocks/>
                </p:cNvSpPr>
                <p:nvPr/>
              </p:nvSpPr>
              <p:spPr bwMode="auto">
                <a:xfrm>
                  <a:off x="3717" y="2334"/>
                  <a:ext cx="40" cy="31"/>
                </a:xfrm>
                <a:custGeom>
                  <a:avLst/>
                  <a:gdLst>
                    <a:gd name="T0" fmla="*/ 0 w 79"/>
                    <a:gd name="T1" fmla="*/ 36 h 61"/>
                    <a:gd name="T2" fmla="*/ 0 w 79"/>
                    <a:gd name="T3" fmla="*/ 0 h 61"/>
                    <a:gd name="T4" fmla="*/ 35 w 79"/>
                    <a:gd name="T5" fmla="*/ 0 h 61"/>
                    <a:gd name="T6" fmla="*/ 79 w 79"/>
                    <a:gd name="T7" fmla="*/ 26 h 61"/>
                    <a:gd name="T8" fmla="*/ 79 w 79"/>
                    <a:gd name="T9" fmla="*/ 61 h 61"/>
                    <a:gd name="T10" fmla="*/ 43 w 79"/>
                    <a:gd name="T11" fmla="*/ 61 h 61"/>
                    <a:gd name="T12" fmla="*/ 0 w 79"/>
                    <a:gd name="T13" fmla="*/ 3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6"/>
                      </a:lnTo>
                      <a:lnTo>
                        <a:pt x="79" y="61"/>
                      </a:lnTo>
                      <a:lnTo>
                        <a:pt x="43" y="6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Freeform 1022"/>
                <p:cNvSpPr>
                  <a:spLocks/>
                </p:cNvSpPr>
                <p:nvPr/>
              </p:nvSpPr>
              <p:spPr bwMode="auto">
                <a:xfrm>
                  <a:off x="3739" y="2347"/>
                  <a:ext cx="40" cy="31"/>
                </a:xfrm>
                <a:custGeom>
                  <a:avLst/>
                  <a:gdLst>
                    <a:gd name="T0" fmla="*/ 0 w 81"/>
                    <a:gd name="T1" fmla="*/ 35 h 62"/>
                    <a:gd name="T2" fmla="*/ 0 w 81"/>
                    <a:gd name="T3" fmla="*/ 0 h 62"/>
                    <a:gd name="T4" fmla="*/ 36 w 81"/>
                    <a:gd name="T5" fmla="*/ 0 h 62"/>
                    <a:gd name="T6" fmla="*/ 81 w 81"/>
                    <a:gd name="T7" fmla="*/ 27 h 62"/>
                    <a:gd name="T8" fmla="*/ 81 w 81"/>
                    <a:gd name="T9" fmla="*/ 62 h 62"/>
                    <a:gd name="T10" fmla="*/ 45 w 81"/>
                    <a:gd name="T11" fmla="*/ 62 h 62"/>
                    <a:gd name="T12" fmla="*/ 0 w 81"/>
                    <a:gd name="T13" fmla="*/ 3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6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27"/>
                      </a:lnTo>
                      <a:lnTo>
                        <a:pt x="81" y="62"/>
                      </a:lnTo>
                      <a:lnTo>
                        <a:pt x="45" y="6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Freeform 1023"/>
                <p:cNvSpPr>
                  <a:spLocks/>
                </p:cNvSpPr>
                <p:nvPr/>
              </p:nvSpPr>
              <p:spPr bwMode="auto">
                <a:xfrm>
                  <a:off x="3762" y="2360"/>
                  <a:ext cx="38" cy="31"/>
                </a:xfrm>
                <a:custGeom>
                  <a:avLst/>
                  <a:gdLst>
                    <a:gd name="T0" fmla="*/ 0 w 76"/>
                    <a:gd name="T1" fmla="*/ 35 h 62"/>
                    <a:gd name="T2" fmla="*/ 0 w 76"/>
                    <a:gd name="T3" fmla="*/ 0 h 62"/>
                    <a:gd name="T4" fmla="*/ 36 w 76"/>
                    <a:gd name="T5" fmla="*/ 0 h 62"/>
                    <a:gd name="T6" fmla="*/ 76 w 76"/>
                    <a:gd name="T7" fmla="*/ 26 h 62"/>
                    <a:gd name="T8" fmla="*/ 76 w 76"/>
                    <a:gd name="T9" fmla="*/ 62 h 62"/>
                    <a:gd name="T10" fmla="*/ 41 w 76"/>
                    <a:gd name="T11" fmla="*/ 62 h 62"/>
                    <a:gd name="T12" fmla="*/ 0 w 76"/>
                    <a:gd name="T13" fmla="*/ 35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26"/>
                      </a:lnTo>
                      <a:lnTo>
                        <a:pt x="76" y="62"/>
                      </a:lnTo>
                      <a:lnTo>
                        <a:pt x="41" y="6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Freeform 1024"/>
                <p:cNvSpPr>
                  <a:spLocks/>
                </p:cNvSpPr>
                <p:nvPr/>
              </p:nvSpPr>
              <p:spPr bwMode="auto">
                <a:xfrm>
                  <a:off x="3782" y="2374"/>
                  <a:ext cx="40" cy="29"/>
                </a:xfrm>
                <a:custGeom>
                  <a:avLst/>
                  <a:gdLst>
                    <a:gd name="T0" fmla="*/ 0 w 79"/>
                    <a:gd name="T1" fmla="*/ 36 h 58"/>
                    <a:gd name="T2" fmla="*/ 0 w 79"/>
                    <a:gd name="T3" fmla="*/ 0 h 58"/>
                    <a:gd name="T4" fmla="*/ 35 w 79"/>
                    <a:gd name="T5" fmla="*/ 0 h 58"/>
                    <a:gd name="T6" fmla="*/ 79 w 79"/>
                    <a:gd name="T7" fmla="*/ 24 h 58"/>
                    <a:gd name="T8" fmla="*/ 79 w 79"/>
                    <a:gd name="T9" fmla="*/ 58 h 58"/>
                    <a:gd name="T10" fmla="*/ 44 w 79"/>
                    <a:gd name="T11" fmla="*/ 58 h 58"/>
                    <a:gd name="T12" fmla="*/ 0 w 79"/>
                    <a:gd name="T13" fmla="*/ 3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8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4"/>
                      </a:lnTo>
                      <a:lnTo>
                        <a:pt x="79" y="58"/>
                      </a:lnTo>
                      <a:lnTo>
                        <a:pt x="44" y="58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Freeform 1025"/>
                <p:cNvSpPr>
                  <a:spLocks/>
                </p:cNvSpPr>
                <p:nvPr/>
              </p:nvSpPr>
              <p:spPr bwMode="auto">
                <a:xfrm>
                  <a:off x="3804" y="2386"/>
                  <a:ext cx="38" cy="29"/>
                </a:xfrm>
                <a:custGeom>
                  <a:avLst/>
                  <a:gdLst>
                    <a:gd name="T0" fmla="*/ 0 w 76"/>
                    <a:gd name="T1" fmla="*/ 34 h 58"/>
                    <a:gd name="T2" fmla="*/ 0 w 76"/>
                    <a:gd name="T3" fmla="*/ 0 h 58"/>
                    <a:gd name="T4" fmla="*/ 35 w 76"/>
                    <a:gd name="T5" fmla="*/ 0 h 58"/>
                    <a:gd name="T6" fmla="*/ 76 w 76"/>
                    <a:gd name="T7" fmla="*/ 23 h 58"/>
                    <a:gd name="T8" fmla="*/ 76 w 76"/>
                    <a:gd name="T9" fmla="*/ 58 h 58"/>
                    <a:gd name="T10" fmla="*/ 41 w 76"/>
                    <a:gd name="T11" fmla="*/ 58 h 58"/>
                    <a:gd name="T12" fmla="*/ 0 w 76"/>
                    <a:gd name="T13" fmla="*/ 34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8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3"/>
                      </a:lnTo>
                      <a:lnTo>
                        <a:pt x="76" y="58"/>
                      </a:lnTo>
                      <a:lnTo>
                        <a:pt x="41" y="58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Freeform 1026"/>
                <p:cNvSpPr>
                  <a:spLocks/>
                </p:cNvSpPr>
                <p:nvPr/>
              </p:nvSpPr>
              <p:spPr bwMode="auto">
                <a:xfrm>
                  <a:off x="3824" y="2397"/>
                  <a:ext cx="40" cy="30"/>
                </a:xfrm>
                <a:custGeom>
                  <a:avLst/>
                  <a:gdLst>
                    <a:gd name="T0" fmla="*/ 0 w 80"/>
                    <a:gd name="T1" fmla="*/ 35 h 59"/>
                    <a:gd name="T2" fmla="*/ 0 w 80"/>
                    <a:gd name="T3" fmla="*/ 0 h 59"/>
                    <a:gd name="T4" fmla="*/ 35 w 80"/>
                    <a:gd name="T5" fmla="*/ 0 h 59"/>
                    <a:gd name="T6" fmla="*/ 80 w 80"/>
                    <a:gd name="T7" fmla="*/ 24 h 59"/>
                    <a:gd name="T8" fmla="*/ 80 w 80"/>
                    <a:gd name="T9" fmla="*/ 59 h 59"/>
                    <a:gd name="T10" fmla="*/ 45 w 80"/>
                    <a:gd name="T11" fmla="*/ 59 h 59"/>
                    <a:gd name="T12" fmla="*/ 0 w 80"/>
                    <a:gd name="T13" fmla="*/ 3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5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24"/>
                      </a:lnTo>
                      <a:lnTo>
                        <a:pt x="80" y="59"/>
                      </a:lnTo>
                      <a:lnTo>
                        <a:pt x="45" y="5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Freeform 1027"/>
                <p:cNvSpPr>
                  <a:spLocks/>
                </p:cNvSpPr>
                <p:nvPr/>
              </p:nvSpPr>
              <p:spPr bwMode="auto">
                <a:xfrm>
                  <a:off x="3847" y="2409"/>
                  <a:ext cx="38" cy="29"/>
                </a:xfrm>
                <a:custGeom>
                  <a:avLst/>
                  <a:gdLst>
                    <a:gd name="T0" fmla="*/ 0 w 76"/>
                    <a:gd name="T1" fmla="*/ 35 h 58"/>
                    <a:gd name="T2" fmla="*/ 0 w 76"/>
                    <a:gd name="T3" fmla="*/ 0 h 58"/>
                    <a:gd name="T4" fmla="*/ 35 w 76"/>
                    <a:gd name="T5" fmla="*/ 0 h 58"/>
                    <a:gd name="T6" fmla="*/ 76 w 76"/>
                    <a:gd name="T7" fmla="*/ 22 h 58"/>
                    <a:gd name="T8" fmla="*/ 76 w 76"/>
                    <a:gd name="T9" fmla="*/ 58 h 58"/>
                    <a:gd name="T10" fmla="*/ 41 w 76"/>
                    <a:gd name="T11" fmla="*/ 58 h 58"/>
                    <a:gd name="T12" fmla="*/ 0 w 76"/>
                    <a:gd name="T13" fmla="*/ 3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2"/>
                      </a:lnTo>
                      <a:lnTo>
                        <a:pt x="76" y="58"/>
                      </a:lnTo>
                      <a:lnTo>
                        <a:pt x="41" y="5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Freeform 1028"/>
                <p:cNvSpPr>
                  <a:spLocks/>
                </p:cNvSpPr>
                <p:nvPr/>
              </p:nvSpPr>
              <p:spPr bwMode="auto">
                <a:xfrm>
                  <a:off x="3867" y="2420"/>
                  <a:ext cx="40" cy="30"/>
                </a:xfrm>
                <a:custGeom>
                  <a:avLst/>
                  <a:gdLst>
                    <a:gd name="T0" fmla="*/ 0 w 78"/>
                    <a:gd name="T1" fmla="*/ 36 h 60"/>
                    <a:gd name="T2" fmla="*/ 0 w 78"/>
                    <a:gd name="T3" fmla="*/ 0 h 60"/>
                    <a:gd name="T4" fmla="*/ 35 w 78"/>
                    <a:gd name="T5" fmla="*/ 0 h 60"/>
                    <a:gd name="T6" fmla="*/ 78 w 78"/>
                    <a:gd name="T7" fmla="*/ 24 h 60"/>
                    <a:gd name="T8" fmla="*/ 78 w 78"/>
                    <a:gd name="T9" fmla="*/ 60 h 60"/>
                    <a:gd name="T10" fmla="*/ 43 w 78"/>
                    <a:gd name="T11" fmla="*/ 60 h 60"/>
                    <a:gd name="T12" fmla="*/ 0 w 78"/>
                    <a:gd name="T13" fmla="*/ 3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60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8" y="24"/>
                      </a:lnTo>
                      <a:lnTo>
                        <a:pt x="78" y="60"/>
                      </a:lnTo>
                      <a:lnTo>
                        <a:pt x="43" y="6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Freeform 1029"/>
                <p:cNvSpPr>
                  <a:spLocks/>
                </p:cNvSpPr>
                <p:nvPr/>
              </p:nvSpPr>
              <p:spPr bwMode="auto">
                <a:xfrm>
                  <a:off x="3889" y="2432"/>
                  <a:ext cx="38" cy="28"/>
                </a:xfrm>
                <a:custGeom>
                  <a:avLst/>
                  <a:gdLst>
                    <a:gd name="T0" fmla="*/ 0 w 76"/>
                    <a:gd name="T1" fmla="*/ 36 h 57"/>
                    <a:gd name="T2" fmla="*/ 0 w 76"/>
                    <a:gd name="T3" fmla="*/ 0 h 57"/>
                    <a:gd name="T4" fmla="*/ 35 w 76"/>
                    <a:gd name="T5" fmla="*/ 0 h 57"/>
                    <a:gd name="T6" fmla="*/ 76 w 76"/>
                    <a:gd name="T7" fmla="*/ 22 h 57"/>
                    <a:gd name="T8" fmla="*/ 76 w 76"/>
                    <a:gd name="T9" fmla="*/ 57 h 57"/>
                    <a:gd name="T10" fmla="*/ 41 w 76"/>
                    <a:gd name="T11" fmla="*/ 57 h 57"/>
                    <a:gd name="T12" fmla="*/ 0 w 76"/>
                    <a:gd name="T13" fmla="*/ 3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2"/>
                      </a:lnTo>
                      <a:lnTo>
                        <a:pt x="76" y="57"/>
                      </a:lnTo>
                      <a:lnTo>
                        <a:pt x="41" y="5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Freeform 1030"/>
                <p:cNvSpPr>
                  <a:spLocks/>
                </p:cNvSpPr>
                <p:nvPr/>
              </p:nvSpPr>
              <p:spPr bwMode="auto">
                <a:xfrm>
                  <a:off x="3909" y="2443"/>
                  <a:ext cx="40" cy="27"/>
                </a:xfrm>
                <a:custGeom>
                  <a:avLst/>
                  <a:gdLst>
                    <a:gd name="T0" fmla="*/ 0 w 79"/>
                    <a:gd name="T1" fmla="*/ 35 h 55"/>
                    <a:gd name="T2" fmla="*/ 0 w 79"/>
                    <a:gd name="T3" fmla="*/ 0 h 55"/>
                    <a:gd name="T4" fmla="*/ 35 w 79"/>
                    <a:gd name="T5" fmla="*/ 0 h 55"/>
                    <a:gd name="T6" fmla="*/ 79 w 79"/>
                    <a:gd name="T7" fmla="*/ 19 h 55"/>
                    <a:gd name="T8" fmla="*/ 79 w 79"/>
                    <a:gd name="T9" fmla="*/ 55 h 55"/>
                    <a:gd name="T10" fmla="*/ 44 w 79"/>
                    <a:gd name="T11" fmla="*/ 55 h 55"/>
                    <a:gd name="T12" fmla="*/ 0 w 79"/>
                    <a:gd name="T13" fmla="*/ 3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9"/>
                      </a:lnTo>
                      <a:lnTo>
                        <a:pt x="79" y="55"/>
                      </a:lnTo>
                      <a:lnTo>
                        <a:pt x="44" y="5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Freeform 1031"/>
                <p:cNvSpPr>
                  <a:spLocks/>
                </p:cNvSpPr>
                <p:nvPr/>
              </p:nvSpPr>
              <p:spPr bwMode="auto">
                <a:xfrm>
                  <a:off x="3931" y="2453"/>
                  <a:ext cx="39" cy="28"/>
                </a:xfrm>
                <a:custGeom>
                  <a:avLst/>
                  <a:gdLst>
                    <a:gd name="T0" fmla="*/ 0 w 77"/>
                    <a:gd name="T1" fmla="*/ 36 h 57"/>
                    <a:gd name="T2" fmla="*/ 0 w 77"/>
                    <a:gd name="T3" fmla="*/ 0 h 57"/>
                    <a:gd name="T4" fmla="*/ 35 w 77"/>
                    <a:gd name="T5" fmla="*/ 0 h 57"/>
                    <a:gd name="T6" fmla="*/ 77 w 77"/>
                    <a:gd name="T7" fmla="*/ 21 h 57"/>
                    <a:gd name="T8" fmla="*/ 77 w 77"/>
                    <a:gd name="T9" fmla="*/ 57 h 57"/>
                    <a:gd name="T10" fmla="*/ 42 w 77"/>
                    <a:gd name="T11" fmla="*/ 57 h 57"/>
                    <a:gd name="T12" fmla="*/ 0 w 77"/>
                    <a:gd name="T13" fmla="*/ 3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5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7" y="21"/>
                      </a:lnTo>
                      <a:lnTo>
                        <a:pt x="77" y="57"/>
                      </a:lnTo>
                      <a:lnTo>
                        <a:pt x="42" y="5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Freeform 1032"/>
                <p:cNvSpPr>
                  <a:spLocks/>
                </p:cNvSpPr>
                <p:nvPr/>
              </p:nvSpPr>
              <p:spPr bwMode="auto">
                <a:xfrm>
                  <a:off x="3952" y="2463"/>
                  <a:ext cx="40" cy="26"/>
                </a:xfrm>
                <a:custGeom>
                  <a:avLst/>
                  <a:gdLst>
                    <a:gd name="T0" fmla="*/ 0 w 79"/>
                    <a:gd name="T1" fmla="*/ 36 h 53"/>
                    <a:gd name="T2" fmla="*/ 0 w 79"/>
                    <a:gd name="T3" fmla="*/ 0 h 53"/>
                    <a:gd name="T4" fmla="*/ 35 w 79"/>
                    <a:gd name="T5" fmla="*/ 0 h 53"/>
                    <a:gd name="T6" fmla="*/ 79 w 79"/>
                    <a:gd name="T7" fmla="*/ 17 h 53"/>
                    <a:gd name="T8" fmla="*/ 79 w 79"/>
                    <a:gd name="T9" fmla="*/ 53 h 53"/>
                    <a:gd name="T10" fmla="*/ 43 w 79"/>
                    <a:gd name="T11" fmla="*/ 53 h 53"/>
                    <a:gd name="T12" fmla="*/ 0 w 79"/>
                    <a:gd name="T13" fmla="*/ 3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3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7"/>
                      </a:lnTo>
                      <a:lnTo>
                        <a:pt x="79" y="53"/>
                      </a:lnTo>
                      <a:lnTo>
                        <a:pt x="43" y="5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Freeform 1033"/>
                <p:cNvSpPr>
                  <a:spLocks/>
                </p:cNvSpPr>
                <p:nvPr/>
              </p:nvSpPr>
              <p:spPr bwMode="auto">
                <a:xfrm>
                  <a:off x="3974" y="2472"/>
                  <a:ext cx="40" cy="28"/>
                </a:xfrm>
                <a:custGeom>
                  <a:avLst/>
                  <a:gdLst>
                    <a:gd name="T0" fmla="*/ 0 w 79"/>
                    <a:gd name="T1" fmla="*/ 36 h 57"/>
                    <a:gd name="T2" fmla="*/ 0 w 79"/>
                    <a:gd name="T3" fmla="*/ 0 h 57"/>
                    <a:gd name="T4" fmla="*/ 36 w 79"/>
                    <a:gd name="T5" fmla="*/ 0 h 57"/>
                    <a:gd name="T6" fmla="*/ 79 w 79"/>
                    <a:gd name="T7" fmla="*/ 22 h 57"/>
                    <a:gd name="T8" fmla="*/ 79 w 79"/>
                    <a:gd name="T9" fmla="*/ 57 h 57"/>
                    <a:gd name="T10" fmla="*/ 44 w 79"/>
                    <a:gd name="T11" fmla="*/ 57 h 57"/>
                    <a:gd name="T12" fmla="*/ 0 w 79"/>
                    <a:gd name="T13" fmla="*/ 3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22"/>
                      </a:lnTo>
                      <a:lnTo>
                        <a:pt x="79" y="57"/>
                      </a:lnTo>
                      <a:lnTo>
                        <a:pt x="44" y="5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Freeform 1034"/>
                <p:cNvSpPr>
                  <a:spLocks/>
                </p:cNvSpPr>
                <p:nvPr/>
              </p:nvSpPr>
              <p:spPr bwMode="auto">
                <a:xfrm>
                  <a:off x="3996" y="2482"/>
                  <a:ext cx="38" cy="26"/>
                </a:xfrm>
                <a:custGeom>
                  <a:avLst/>
                  <a:gdLst>
                    <a:gd name="T0" fmla="*/ 0 w 76"/>
                    <a:gd name="T1" fmla="*/ 35 h 52"/>
                    <a:gd name="T2" fmla="*/ 0 w 76"/>
                    <a:gd name="T3" fmla="*/ 0 h 52"/>
                    <a:gd name="T4" fmla="*/ 35 w 76"/>
                    <a:gd name="T5" fmla="*/ 0 h 52"/>
                    <a:gd name="T6" fmla="*/ 76 w 76"/>
                    <a:gd name="T7" fmla="*/ 16 h 52"/>
                    <a:gd name="T8" fmla="*/ 76 w 76"/>
                    <a:gd name="T9" fmla="*/ 52 h 52"/>
                    <a:gd name="T10" fmla="*/ 41 w 76"/>
                    <a:gd name="T11" fmla="*/ 52 h 52"/>
                    <a:gd name="T12" fmla="*/ 0 w 76"/>
                    <a:gd name="T13" fmla="*/ 3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6"/>
                      </a:lnTo>
                      <a:lnTo>
                        <a:pt x="76" y="52"/>
                      </a:lnTo>
                      <a:lnTo>
                        <a:pt x="41" y="5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Freeform 1035"/>
                <p:cNvSpPr>
                  <a:spLocks/>
                </p:cNvSpPr>
                <p:nvPr/>
              </p:nvSpPr>
              <p:spPr bwMode="auto">
                <a:xfrm>
                  <a:off x="4016" y="2491"/>
                  <a:ext cx="41" cy="25"/>
                </a:xfrm>
                <a:custGeom>
                  <a:avLst/>
                  <a:gdLst>
                    <a:gd name="T0" fmla="*/ 0 w 80"/>
                    <a:gd name="T1" fmla="*/ 36 h 51"/>
                    <a:gd name="T2" fmla="*/ 0 w 80"/>
                    <a:gd name="T3" fmla="*/ 0 h 51"/>
                    <a:gd name="T4" fmla="*/ 35 w 80"/>
                    <a:gd name="T5" fmla="*/ 0 h 51"/>
                    <a:gd name="T6" fmla="*/ 80 w 80"/>
                    <a:gd name="T7" fmla="*/ 16 h 51"/>
                    <a:gd name="T8" fmla="*/ 80 w 80"/>
                    <a:gd name="T9" fmla="*/ 51 h 51"/>
                    <a:gd name="T10" fmla="*/ 45 w 80"/>
                    <a:gd name="T11" fmla="*/ 51 h 51"/>
                    <a:gd name="T12" fmla="*/ 0 w 80"/>
                    <a:gd name="T13" fmla="*/ 3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5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16"/>
                      </a:lnTo>
                      <a:lnTo>
                        <a:pt x="80" y="51"/>
                      </a:lnTo>
                      <a:lnTo>
                        <a:pt x="45" y="5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Freeform 1036"/>
                <p:cNvSpPr>
                  <a:spLocks/>
                </p:cNvSpPr>
                <p:nvPr/>
              </p:nvSpPr>
              <p:spPr bwMode="auto">
                <a:xfrm>
                  <a:off x="4039" y="2498"/>
                  <a:ext cx="38" cy="27"/>
                </a:xfrm>
                <a:custGeom>
                  <a:avLst/>
                  <a:gdLst>
                    <a:gd name="T0" fmla="*/ 0 w 76"/>
                    <a:gd name="T1" fmla="*/ 35 h 52"/>
                    <a:gd name="T2" fmla="*/ 0 w 76"/>
                    <a:gd name="T3" fmla="*/ 0 h 52"/>
                    <a:gd name="T4" fmla="*/ 35 w 76"/>
                    <a:gd name="T5" fmla="*/ 0 h 52"/>
                    <a:gd name="T6" fmla="*/ 76 w 76"/>
                    <a:gd name="T7" fmla="*/ 17 h 52"/>
                    <a:gd name="T8" fmla="*/ 76 w 76"/>
                    <a:gd name="T9" fmla="*/ 52 h 52"/>
                    <a:gd name="T10" fmla="*/ 41 w 76"/>
                    <a:gd name="T11" fmla="*/ 52 h 52"/>
                    <a:gd name="T12" fmla="*/ 0 w 76"/>
                    <a:gd name="T13" fmla="*/ 3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7"/>
                      </a:lnTo>
                      <a:lnTo>
                        <a:pt x="76" y="52"/>
                      </a:lnTo>
                      <a:lnTo>
                        <a:pt x="41" y="5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" name="Freeform 1037"/>
                <p:cNvSpPr>
                  <a:spLocks/>
                </p:cNvSpPr>
                <p:nvPr/>
              </p:nvSpPr>
              <p:spPr bwMode="auto">
                <a:xfrm>
                  <a:off x="4059" y="2507"/>
                  <a:ext cx="40" cy="27"/>
                </a:xfrm>
                <a:custGeom>
                  <a:avLst/>
                  <a:gdLst>
                    <a:gd name="T0" fmla="*/ 0 w 79"/>
                    <a:gd name="T1" fmla="*/ 35 h 53"/>
                    <a:gd name="T2" fmla="*/ 0 w 79"/>
                    <a:gd name="T3" fmla="*/ 0 h 53"/>
                    <a:gd name="T4" fmla="*/ 35 w 79"/>
                    <a:gd name="T5" fmla="*/ 0 h 53"/>
                    <a:gd name="T6" fmla="*/ 79 w 79"/>
                    <a:gd name="T7" fmla="*/ 18 h 53"/>
                    <a:gd name="T8" fmla="*/ 79 w 79"/>
                    <a:gd name="T9" fmla="*/ 53 h 53"/>
                    <a:gd name="T10" fmla="*/ 43 w 79"/>
                    <a:gd name="T11" fmla="*/ 53 h 53"/>
                    <a:gd name="T12" fmla="*/ 0 w 79"/>
                    <a:gd name="T13" fmla="*/ 3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3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8"/>
                      </a:lnTo>
                      <a:lnTo>
                        <a:pt x="79" y="53"/>
                      </a:lnTo>
                      <a:lnTo>
                        <a:pt x="43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Freeform 1038"/>
                <p:cNvSpPr>
                  <a:spLocks/>
                </p:cNvSpPr>
                <p:nvPr/>
              </p:nvSpPr>
              <p:spPr bwMode="auto">
                <a:xfrm>
                  <a:off x="4081" y="2516"/>
                  <a:ext cx="38" cy="25"/>
                </a:xfrm>
                <a:custGeom>
                  <a:avLst/>
                  <a:gdLst>
                    <a:gd name="T0" fmla="*/ 0 w 76"/>
                    <a:gd name="T1" fmla="*/ 35 h 50"/>
                    <a:gd name="T2" fmla="*/ 0 w 76"/>
                    <a:gd name="T3" fmla="*/ 0 h 50"/>
                    <a:gd name="T4" fmla="*/ 36 w 76"/>
                    <a:gd name="T5" fmla="*/ 0 h 50"/>
                    <a:gd name="T6" fmla="*/ 76 w 76"/>
                    <a:gd name="T7" fmla="*/ 14 h 50"/>
                    <a:gd name="T8" fmla="*/ 76 w 76"/>
                    <a:gd name="T9" fmla="*/ 50 h 50"/>
                    <a:gd name="T10" fmla="*/ 41 w 76"/>
                    <a:gd name="T11" fmla="*/ 50 h 50"/>
                    <a:gd name="T12" fmla="*/ 0 w 76"/>
                    <a:gd name="T13" fmla="*/ 35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14"/>
                      </a:lnTo>
                      <a:lnTo>
                        <a:pt x="76" y="50"/>
                      </a:lnTo>
                      <a:lnTo>
                        <a:pt x="41" y="5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Freeform 1039"/>
                <p:cNvSpPr>
                  <a:spLocks/>
                </p:cNvSpPr>
                <p:nvPr/>
              </p:nvSpPr>
              <p:spPr bwMode="auto">
                <a:xfrm>
                  <a:off x="4102" y="2523"/>
                  <a:ext cx="39" cy="25"/>
                </a:xfrm>
                <a:custGeom>
                  <a:avLst/>
                  <a:gdLst>
                    <a:gd name="T0" fmla="*/ 0 w 79"/>
                    <a:gd name="T1" fmla="*/ 36 h 50"/>
                    <a:gd name="T2" fmla="*/ 0 w 79"/>
                    <a:gd name="T3" fmla="*/ 0 h 50"/>
                    <a:gd name="T4" fmla="*/ 35 w 79"/>
                    <a:gd name="T5" fmla="*/ 0 h 50"/>
                    <a:gd name="T6" fmla="*/ 79 w 79"/>
                    <a:gd name="T7" fmla="*/ 14 h 50"/>
                    <a:gd name="T8" fmla="*/ 79 w 79"/>
                    <a:gd name="T9" fmla="*/ 50 h 50"/>
                    <a:gd name="T10" fmla="*/ 44 w 79"/>
                    <a:gd name="T11" fmla="*/ 50 h 50"/>
                    <a:gd name="T12" fmla="*/ 0 w 79"/>
                    <a:gd name="T13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0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4"/>
                      </a:lnTo>
                      <a:lnTo>
                        <a:pt x="79" y="50"/>
                      </a:lnTo>
                      <a:lnTo>
                        <a:pt x="44" y="50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Freeform 1040"/>
                <p:cNvSpPr>
                  <a:spLocks/>
                </p:cNvSpPr>
                <p:nvPr/>
              </p:nvSpPr>
              <p:spPr bwMode="auto">
                <a:xfrm>
                  <a:off x="4123" y="2530"/>
                  <a:ext cx="39" cy="26"/>
                </a:xfrm>
                <a:custGeom>
                  <a:avLst/>
                  <a:gdLst>
                    <a:gd name="T0" fmla="*/ 0 w 77"/>
                    <a:gd name="T1" fmla="*/ 36 h 51"/>
                    <a:gd name="T2" fmla="*/ 0 w 77"/>
                    <a:gd name="T3" fmla="*/ 0 h 51"/>
                    <a:gd name="T4" fmla="*/ 35 w 77"/>
                    <a:gd name="T5" fmla="*/ 0 h 51"/>
                    <a:gd name="T6" fmla="*/ 77 w 77"/>
                    <a:gd name="T7" fmla="*/ 16 h 51"/>
                    <a:gd name="T8" fmla="*/ 77 w 77"/>
                    <a:gd name="T9" fmla="*/ 51 h 51"/>
                    <a:gd name="T10" fmla="*/ 42 w 77"/>
                    <a:gd name="T11" fmla="*/ 51 h 51"/>
                    <a:gd name="T12" fmla="*/ 0 w 77"/>
                    <a:gd name="T13" fmla="*/ 3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5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7" y="16"/>
                      </a:lnTo>
                      <a:lnTo>
                        <a:pt x="77" y="51"/>
                      </a:lnTo>
                      <a:lnTo>
                        <a:pt x="42" y="5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Freeform 1041"/>
                <p:cNvSpPr>
                  <a:spLocks/>
                </p:cNvSpPr>
                <p:nvPr/>
              </p:nvSpPr>
              <p:spPr bwMode="auto">
                <a:xfrm>
                  <a:off x="4145" y="2538"/>
                  <a:ext cx="39" cy="23"/>
                </a:xfrm>
                <a:custGeom>
                  <a:avLst/>
                  <a:gdLst>
                    <a:gd name="T0" fmla="*/ 0 w 79"/>
                    <a:gd name="T1" fmla="*/ 35 h 46"/>
                    <a:gd name="T2" fmla="*/ 0 w 79"/>
                    <a:gd name="T3" fmla="*/ 0 h 46"/>
                    <a:gd name="T4" fmla="*/ 35 w 79"/>
                    <a:gd name="T5" fmla="*/ 0 h 46"/>
                    <a:gd name="T6" fmla="*/ 79 w 79"/>
                    <a:gd name="T7" fmla="*/ 11 h 46"/>
                    <a:gd name="T8" fmla="*/ 79 w 79"/>
                    <a:gd name="T9" fmla="*/ 46 h 46"/>
                    <a:gd name="T10" fmla="*/ 44 w 79"/>
                    <a:gd name="T11" fmla="*/ 46 h 46"/>
                    <a:gd name="T12" fmla="*/ 0 w 79"/>
                    <a:gd name="T13" fmla="*/ 3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1"/>
                      </a:lnTo>
                      <a:lnTo>
                        <a:pt x="79" y="46"/>
                      </a:lnTo>
                      <a:lnTo>
                        <a:pt x="44" y="46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" name="Freeform 1042"/>
                <p:cNvSpPr>
                  <a:spLocks/>
                </p:cNvSpPr>
                <p:nvPr/>
              </p:nvSpPr>
              <p:spPr bwMode="auto">
                <a:xfrm>
                  <a:off x="4166" y="2544"/>
                  <a:ext cx="38" cy="23"/>
                </a:xfrm>
                <a:custGeom>
                  <a:avLst/>
                  <a:gdLst>
                    <a:gd name="T0" fmla="*/ 0 w 76"/>
                    <a:gd name="T1" fmla="*/ 35 h 47"/>
                    <a:gd name="T2" fmla="*/ 0 w 76"/>
                    <a:gd name="T3" fmla="*/ 0 h 47"/>
                    <a:gd name="T4" fmla="*/ 35 w 76"/>
                    <a:gd name="T5" fmla="*/ 0 h 47"/>
                    <a:gd name="T6" fmla="*/ 76 w 76"/>
                    <a:gd name="T7" fmla="*/ 13 h 47"/>
                    <a:gd name="T8" fmla="*/ 76 w 76"/>
                    <a:gd name="T9" fmla="*/ 47 h 47"/>
                    <a:gd name="T10" fmla="*/ 40 w 76"/>
                    <a:gd name="T11" fmla="*/ 47 h 47"/>
                    <a:gd name="T12" fmla="*/ 0 w 76"/>
                    <a:gd name="T13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3"/>
                      </a:lnTo>
                      <a:lnTo>
                        <a:pt x="76" y="47"/>
                      </a:lnTo>
                      <a:lnTo>
                        <a:pt x="40" y="4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" name="Freeform 1043"/>
                <p:cNvSpPr>
                  <a:spLocks/>
                </p:cNvSpPr>
                <p:nvPr/>
              </p:nvSpPr>
              <p:spPr bwMode="auto">
                <a:xfrm>
                  <a:off x="4187" y="2550"/>
                  <a:ext cx="39" cy="23"/>
                </a:xfrm>
                <a:custGeom>
                  <a:avLst/>
                  <a:gdLst>
                    <a:gd name="T0" fmla="*/ 0 w 79"/>
                    <a:gd name="T1" fmla="*/ 34 h 46"/>
                    <a:gd name="T2" fmla="*/ 0 w 79"/>
                    <a:gd name="T3" fmla="*/ 0 h 46"/>
                    <a:gd name="T4" fmla="*/ 36 w 79"/>
                    <a:gd name="T5" fmla="*/ 0 h 46"/>
                    <a:gd name="T6" fmla="*/ 79 w 79"/>
                    <a:gd name="T7" fmla="*/ 11 h 46"/>
                    <a:gd name="T8" fmla="*/ 79 w 79"/>
                    <a:gd name="T9" fmla="*/ 46 h 46"/>
                    <a:gd name="T10" fmla="*/ 44 w 79"/>
                    <a:gd name="T11" fmla="*/ 46 h 46"/>
                    <a:gd name="T12" fmla="*/ 0 w 79"/>
                    <a:gd name="T13" fmla="*/ 34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6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11"/>
                      </a:lnTo>
                      <a:lnTo>
                        <a:pt x="79" y="46"/>
                      </a:lnTo>
                      <a:lnTo>
                        <a:pt x="44" y="46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" name="Freeform 1044"/>
                <p:cNvSpPr>
                  <a:spLocks/>
                </p:cNvSpPr>
                <p:nvPr/>
              </p:nvSpPr>
              <p:spPr bwMode="auto">
                <a:xfrm>
                  <a:off x="4209" y="2556"/>
                  <a:ext cx="40" cy="23"/>
                </a:xfrm>
                <a:custGeom>
                  <a:avLst/>
                  <a:gdLst>
                    <a:gd name="T0" fmla="*/ 0 w 80"/>
                    <a:gd name="T1" fmla="*/ 35 h 47"/>
                    <a:gd name="T2" fmla="*/ 0 w 80"/>
                    <a:gd name="T3" fmla="*/ 0 h 47"/>
                    <a:gd name="T4" fmla="*/ 35 w 80"/>
                    <a:gd name="T5" fmla="*/ 0 h 47"/>
                    <a:gd name="T6" fmla="*/ 80 w 80"/>
                    <a:gd name="T7" fmla="*/ 11 h 47"/>
                    <a:gd name="T8" fmla="*/ 80 w 80"/>
                    <a:gd name="T9" fmla="*/ 47 h 47"/>
                    <a:gd name="T10" fmla="*/ 45 w 80"/>
                    <a:gd name="T11" fmla="*/ 47 h 47"/>
                    <a:gd name="T12" fmla="*/ 0 w 80"/>
                    <a:gd name="T13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11"/>
                      </a:lnTo>
                      <a:lnTo>
                        <a:pt x="80" y="47"/>
                      </a:lnTo>
                      <a:lnTo>
                        <a:pt x="45" y="4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" name="Freeform 1045"/>
                <p:cNvSpPr>
                  <a:spLocks/>
                </p:cNvSpPr>
                <p:nvPr/>
              </p:nvSpPr>
              <p:spPr bwMode="auto">
                <a:xfrm>
                  <a:off x="4231" y="2561"/>
                  <a:ext cx="38" cy="24"/>
                </a:xfrm>
                <a:custGeom>
                  <a:avLst/>
                  <a:gdLst>
                    <a:gd name="T0" fmla="*/ 0 w 76"/>
                    <a:gd name="T1" fmla="*/ 36 h 47"/>
                    <a:gd name="T2" fmla="*/ 0 w 76"/>
                    <a:gd name="T3" fmla="*/ 0 h 47"/>
                    <a:gd name="T4" fmla="*/ 35 w 76"/>
                    <a:gd name="T5" fmla="*/ 0 h 47"/>
                    <a:gd name="T6" fmla="*/ 76 w 76"/>
                    <a:gd name="T7" fmla="*/ 12 h 47"/>
                    <a:gd name="T8" fmla="*/ 76 w 76"/>
                    <a:gd name="T9" fmla="*/ 47 h 47"/>
                    <a:gd name="T10" fmla="*/ 41 w 76"/>
                    <a:gd name="T11" fmla="*/ 47 h 47"/>
                    <a:gd name="T12" fmla="*/ 0 w 76"/>
                    <a:gd name="T13" fmla="*/ 3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2"/>
                      </a:lnTo>
                      <a:lnTo>
                        <a:pt x="76" y="47"/>
                      </a:lnTo>
                      <a:lnTo>
                        <a:pt x="41" y="4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" name="Freeform 1046"/>
                <p:cNvSpPr>
                  <a:spLocks/>
                </p:cNvSpPr>
                <p:nvPr/>
              </p:nvSpPr>
              <p:spPr bwMode="auto">
                <a:xfrm>
                  <a:off x="4251" y="2567"/>
                  <a:ext cx="40" cy="22"/>
                </a:xfrm>
                <a:custGeom>
                  <a:avLst/>
                  <a:gdLst>
                    <a:gd name="T0" fmla="*/ 0 w 79"/>
                    <a:gd name="T1" fmla="*/ 35 h 45"/>
                    <a:gd name="T2" fmla="*/ 0 w 79"/>
                    <a:gd name="T3" fmla="*/ 0 h 45"/>
                    <a:gd name="T4" fmla="*/ 35 w 79"/>
                    <a:gd name="T5" fmla="*/ 0 h 45"/>
                    <a:gd name="T6" fmla="*/ 79 w 79"/>
                    <a:gd name="T7" fmla="*/ 10 h 45"/>
                    <a:gd name="T8" fmla="*/ 79 w 79"/>
                    <a:gd name="T9" fmla="*/ 45 h 45"/>
                    <a:gd name="T10" fmla="*/ 44 w 79"/>
                    <a:gd name="T11" fmla="*/ 45 h 45"/>
                    <a:gd name="T12" fmla="*/ 0 w 79"/>
                    <a:gd name="T13" fmla="*/ 3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0"/>
                      </a:lnTo>
                      <a:lnTo>
                        <a:pt x="79" y="45"/>
                      </a:lnTo>
                      <a:lnTo>
                        <a:pt x="44" y="4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" name="Freeform 1047"/>
                <p:cNvSpPr>
                  <a:spLocks/>
                </p:cNvSpPr>
                <p:nvPr/>
              </p:nvSpPr>
              <p:spPr bwMode="auto">
                <a:xfrm>
                  <a:off x="4273" y="2572"/>
                  <a:ext cx="38" cy="22"/>
                </a:xfrm>
                <a:custGeom>
                  <a:avLst/>
                  <a:gdLst>
                    <a:gd name="T0" fmla="*/ 0 w 76"/>
                    <a:gd name="T1" fmla="*/ 35 h 43"/>
                    <a:gd name="T2" fmla="*/ 0 w 76"/>
                    <a:gd name="T3" fmla="*/ 0 h 43"/>
                    <a:gd name="T4" fmla="*/ 35 w 76"/>
                    <a:gd name="T5" fmla="*/ 0 h 43"/>
                    <a:gd name="T6" fmla="*/ 76 w 76"/>
                    <a:gd name="T7" fmla="*/ 8 h 43"/>
                    <a:gd name="T8" fmla="*/ 76 w 76"/>
                    <a:gd name="T9" fmla="*/ 43 h 43"/>
                    <a:gd name="T10" fmla="*/ 40 w 76"/>
                    <a:gd name="T11" fmla="*/ 43 h 43"/>
                    <a:gd name="T12" fmla="*/ 0 w 76"/>
                    <a:gd name="T13" fmla="*/ 3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3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8"/>
                      </a:lnTo>
                      <a:lnTo>
                        <a:pt x="76" y="43"/>
                      </a:lnTo>
                      <a:lnTo>
                        <a:pt x="40" y="4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" name="Freeform 1048"/>
                <p:cNvSpPr>
                  <a:spLocks/>
                </p:cNvSpPr>
                <p:nvPr/>
              </p:nvSpPr>
              <p:spPr bwMode="auto">
                <a:xfrm>
                  <a:off x="4294" y="2576"/>
                  <a:ext cx="40" cy="22"/>
                </a:xfrm>
                <a:custGeom>
                  <a:avLst/>
                  <a:gdLst>
                    <a:gd name="T0" fmla="*/ 0 w 81"/>
                    <a:gd name="T1" fmla="*/ 35 h 44"/>
                    <a:gd name="T2" fmla="*/ 0 w 81"/>
                    <a:gd name="T3" fmla="*/ 0 h 44"/>
                    <a:gd name="T4" fmla="*/ 36 w 81"/>
                    <a:gd name="T5" fmla="*/ 0 h 44"/>
                    <a:gd name="T6" fmla="*/ 81 w 81"/>
                    <a:gd name="T7" fmla="*/ 9 h 44"/>
                    <a:gd name="T8" fmla="*/ 81 w 81"/>
                    <a:gd name="T9" fmla="*/ 44 h 44"/>
                    <a:gd name="T10" fmla="*/ 44 w 81"/>
                    <a:gd name="T11" fmla="*/ 44 h 44"/>
                    <a:gd name="T12" fmla="*/ 0 w 81"/>
                    <a:gd name="T13" fmla="*/ 3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4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9"/>
                      </a:lnTo>
                      <a:lnTo>
                        <a:pt x="81" y="44"/>
                      </a:lnTo>
                      <a:lnTo>
                        <a:pt x="44" y="4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Freeform 1049"/>
                <p:cNvSpPr>
                  <a:spLocks/>
                </p:cNvSpPr>
                <p:nvPr/>
              </p:nvSpPr>
              <p:spPr bwMode="auto">
                <a:xfrm>
                  <a:off x="4316" y="2580"/>
                  <a:ext cx="38" cy="21"/>
                </a:xfrm>
                <a:custGeom>
                  <a:avLst/>
                  <a:gdLst>
                    <a:gd name="T0" fmla="*/ 0 w 77"/>
                    <a:gd name="T1" fmla="*/ 35 h 40"/>
                    <a:gd name="T2" fmla="*/ 0 w 77"/>
                    <a:gd name="T3" fmla="*/ 0 h 40"/>
                    <a:gd name="T4" fmla="*/ 37 w 77"/>
                    <a:gd name="T5" fmla="*/ 0 h 40"/>
                    <a:gd name="T6" fmla="*/ 77 w 77"/>
                    <a:gd name="T7" fmla="*/ 5 h 40"/>
                    <a:gd name="T8" fmla="*/ 77 w 77"/>
                    <a:gd name="T9" fmla="*/ 40 h 40"/>
                    <a:gd name="T10" fmla="*/ 42 w 77"/>
                    <a:gd name="T11" fmla="*/ 40 h 40"/>
                    <a:gd name="T12" fmla="*/ 0 w 77"/>
                    <a:gd name="T13" fmla="*/ 3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4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77" y="5"/>
                      </a:lnTo>
                      <a:lnTo>
                        <a:pt x="77" y="40"/>
                      </a:lnTo>
                      <a:lnTo>
                        <a:pt x="42" y="4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" name="Freeform 1050"/>
                <p:cNvSpPr>
                  <a:spLocks/>
                </p:cNvSpPr>
                <p:nvPr/>
              </p:nvSpPr>
              <p:spPr bwMode="auto">
                <a:xfrm>
                  <a:off x="4337" y="2583"/>
                  <a:ext cx="39" cy="21"/>
                </a:xfrm>
                <a:custGeom>
                  <a:avLst/>
                  <a:gdLst>
                    <a:gd name="T0" fmla="*/ 0 w 79"/>
                    <a:gd name="T1" fmla="*/ 35 h 41"/>
                    <a:gd name="T2" fmla="*/ 0 w 79"/>
                    <a:gd name="T3" fmla="*/ 0 h 41"/>
                    <a:gd name="T4" fmla="*/ 35 w 79"/>
                    <a:gd name="T5" fmla="*/ 0 h 41"/>
                    <a:gd name="T6" fmla="*/ 79 w 79"/>
                    <a:gd name="T7" fmla="*/ 7 h 41"/>
                    <a:gd name="T8" fmla="*/ 79 w 79"/>
                    <a:gd name="T9" fmla="*/ 41 h 41"/>
                    <a:gd name="T10" fmla="*/ 44 w 79"/>
                    <a:gd name="T11" fmla="*/ 41 h 41"/>
                    <a:gd name="T12" fmla="*/ 0 w 79"/>
                    <a:gd name="T13" fmla="*/ 3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1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7"/>
                      </a:lnTo>
                      <a:lnTo>
                        <a:pt x="79" y="41"/>
                      </a:lnTo>
                      <a:lnTo>
                        <a:pt x="44" y="4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" name="Freeform 1051"/>
                <p:cNvSpPr>
                  <a:spLocks/>
                </p:cNvSpPr>
                <p:nvPr/>
              </p:nvSpPr>
              <p:spPr bwMode="auto">
                <a:xfrm>
                  <a:off x="4358" y="2587"/>
                  <a:ext cx="38" cy="21"/>
                </a:xfrm>
                <a:custGeom>
                  <a:avLst/>
                  <a:gdLst>
                    <a:gd name="T0" fmla="*/ 0 w 76"/>
                    <a:gd name="T1" fmla="*/ 34 h 44"/>
                    <a:gd name="T2" fmla="*/ 0 w 76"/>
                    <a:gd name="T3" fmla="*/ 0 h 44"/>
                    <a:gd name="T4" fmla="*/ 35 w 76"/>
                    <a:gd name="T5" fmla="*/ 0 h 44"/>
                    <a:gd name="T6" fmla="*/ 76 w 76"/>
                    <a:gd name="T7" fmla="*/ 9 h 44"/>
                    <a:gd name="T8" fmla="*/ 76 w 76"/>
                    <a:gd name="T9" fmla="*/ 44 h 44"/>
                    <a:gd name="T10" fmla="*/ 41 w 76"/>
                    <a:gd name="T11" fmla="*/ 44 h 44"/>
                    <a:gd name="T12" fmla="*/ 0 w 76"/>
                    <a:gd name="T13" fmla="*/ 3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4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9"/>
                      </a:lnTo>
                      <a:lnTo>
                        <a:pt x="76" y="44"/>
                      </a:lnTo>
                      <a:lnTo>
                        <a:pt x="41" y="4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" name="Freeform 1052"/>
                <p:cNvSpPr>
                  <a:spLocks/>
                </p:cNvSpPr>
                <p:nvPr/>
              </p:nvSpPr>
              <p:spPr bwMode="auto">
                <a:xfrm>
                  <a:off x="4379" y="2591"/>
                  <a:ext cx="39" cy="19"/>
                </a:xfrm>
                <a:custGeom>
                  <a:avLst/>
                  <a:gdLst>
                    <a:gd name="T0" fmla="*/ 0 w 79"/>
                    <a:gd name="T1" fmla="*/ 35 h 38"/>
                    <a:gd name="T2" fmla="*/ 0 w 79"/>
                    <a:gd name="T3" fmla="*/ 0 h 38"/>
                    <a:gd name="T4" fmla="*/ 35 w 79"/>
                    <a:gd name="T5" fmla="*/ 0 h 38"/>
                    <a:gd name="T6" fmla="*/ 79 w 79"/>
                    <a:gd name="T7" fmla="*/ 3 h 38"/>
                    <a:gd name="T8" fmla="*/ 79 w 79"/>
                    <a:gd name="T9" fmla="*/ 38 h 38"/>
                    <a:gd name="T10" fmla="*/ 43 w 79"/>
                    <a:gd name="T11" fmla="*/ 38 h 38"/>
                    <a:gd name="T12" fmla="*/ 0 w 79"/>
                    <a:gd name="T1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3"/>
                      </a:lnTo>
                      <a:lnTo>
                        <a:pt x="79" y="38"/>
                      </a:lnTo>
                      <a:lnTo>
                        <a:pt x="43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" name="Freeform 1053"/>
                <p:cNvSpPr>
                  <a:spLocks/>
                </p:cNvSpPr>
                <p:nvPr/>
              </p:nvSpPr>
              <p:spPr bwMode="auto">
                <a:xfrm>
                  <a:off x="4401" y="2592"/>
                  <a:ext cx="38" cy="21"/>
                </a:xfrm>
                <a:custGeom>
                  <a:avLst/>
                  <a:gdLst>
                    <a:gd name="T0" fmla="*/ 0 w 78"/>
                    <a:gd name="T1" fmla="*/ 35 h 40"/>
                    <a:gd name="T2" fmla="*/ 0 w 78"/>
                    <a:gd name="T3" fmla="*/ 0 h 40"/>
                    <a:gd name="T4" fmla="*/ 36 w 78"/>
                    <a:gd name="T5" fmla="*/ 0 h 40"/>
                    <a:gd name="T6" fmla="*/ 78 w 78"/>
                    <a:gd name="T7" fmla="*/ 5 h 40"/>
                    <a:gd name="T8" fmla="*/ 78 w 78"/>
                    <a:gd name="T9" fmla="*/ 40 h 40"/>
                    <a:gd name="T10" fmla="*/ 43 w 78"/>
                    <a:gd name="T11" fmla="*/ 40 h 40"/>
                    <a:gd name="T12" fmla="*/ 0 w 78"/>
                    <a:gd name="T13" fmla="*/ 3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8" y="5"/>
                      </a:lnTo>
                      <a:lnTo>
                        <a:pt x="78" y="40"/>
                      </a:lnTo>
                      <a:lnTo>
                        <a:pt x="43" y="4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Freeform 1054"/>
                <p:cNvSpPr>
                  <a:spLocks/>
                </p:cNvSpPr>
                <p:nvPr/>
              </p:nvSpPr>
              <p:spPr bwMode="auto">
                <a:xfrm>
                  <a:off x="4422" y="2595"/>
                  <a:ext cx="39" cy="21"/>
                </a:xfrm>
                <a:custGeom>
                  <a:avLst/>
                  <a:gdLst>
                    <a:gd name="T0" fmla="*/ 0 w 78"/>
                    <a:gd name="T1" fmla="*/ 35 h 41"/>
                    <a:gd name="T2" fmla="*/ 0 w 78"/>
                    <a:gd name="T3" fmla="*/ 0 h 41"/>
                    <a:gd name="T4" fmla="*/ 35 w 78"/>
                    <a:gd name="T5" fmla="*/ 0 h 41"/>
                    <a:gd name="T6" fmla="*/ 78 w 78"/>
                    <a:gd name="T7" fmla="*/ 6 h 41"/>
                    <a:gd name="T8" fmla="*/ 78 w 78"/>
                    <a:gd name="T9" fmla="*/ 41 h 41"/>
                    <a:gd name="T10" fmla="*/ 43 w 78"/>
                    <a:gd name="T11" fmla="*/ 41 h 41"/>
                    <a:gd name="T12" fmla="*/ 0 w 78"/>
                    <a:gd name="T13" fmla="*/ 3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1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8" y="6"/>
                      </a:lnTo>
                      <a:lnTo>
                        <a:pt x="78" y="41"/>
                      </a:lnTo>
                      <a:lnTo>
                        <a:pt x="43" y="4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" name="Freeform 1055"/>
                <p:cNvSpPr>
                  <a:spLocks/>
                </p:cNvSpPr>
                <p:nvPr/>
              </p:nvSpPr>
              <p:spPr bwMode="auto">
                <a:xfrm>
                  <a:off x="4444" y="2598"/>
                  <a:ext cx="39" cy="19"/>
                </a:xfrm>
                <a:custGeom>
                  <a:avLst/>
                  <a:gdLst>
                    <a:gd name="T0" fmla="*/ 0 w 79"/>
                    <a:gd name="T1" fmla="*/ 35 h 38"/>
                    <a:gd name="T2" fmla="*/ 0 w 79"/>
                    <a:gd name="T3" fmla="*/ 0 h 38"/>
                    <a:gd name="T4" fmla="*/ 35 w 79"/>
                    <a:gd name="T5" fmla="*/ 0 h 38"/>
                    <a:gd name="T6" fmla="*/ 79 w 79"/>
                    <a:gd name="T7" fmla="*/ 3 h 38"/>
                    <a:gd name="T8" fmla="*/ 79 w 79"/>
                    <a:gd name="T9" fmla="*/ 38 h 38"/>
                    <a:gd name="T10" fmla="*/ 44 w 79"/>
                    <a:gd name="T11" fmla="*/ 38 h 38"/>
                    <a:gd name="T12" fmla="*/ 0 w 79"/>
                    <a:gd name="T1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3"/>
                      </a:lnTo>
                      <a:lnTo>
                        <a:pt x="79" y="38"/>
                      </a:lnTo>
                      <a:lnTo>
                        <a:pt x="44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" name="Freeform 1056"/>
                <p:cNvSpPr>
                  <a:spLocks/>
                </p:cNvSpPr>
                <p:nvPr/>
              </p:nvSpPr>
              <p:spPr bwMode="auto">
                <a:xfrm>
                  <a:off x="4465" y="2599"/>
                  <a:ext cx="38" cy="19"/>
                </a:xfrm>
                <a:custGeom>
                  <a:avLst/>
                  <a:gdLst>
                    <a:gd name="T0" fmla="*/ 0 w 76"/>
                    <a:gd name="T1" fmla="*/ 35 h 38"/>
                    <a:gd name="T2" fmla="*/ 0 w 76"/>
                    <a:gd name="T3" fmla="*/ 0 h 38"/>
                    <a:gd name="T4" fmla="*/ 35 w 76"/>
                    <a:gd name="T5" fmla="*/ 0 h 38"/>
                    <a:gd name="T6" fmla="*/ 76 w 76"/>
                    <a:gd name="T7" fmla="*/ 2 h 38"/>
                    <a:gd name="T8" fmla="*/ 76 w 76"/>
                    <a:gd name="T9" fmla="*/ 38 h 38"/>
                    <a:gd name="T10" fmla="*/ 41 w 76"/>
                    <a:gd name="T11" fmla="*/ 38 h 38"/>
                    <a:gd name="T12" fmla="*/ 0 w 76"/>
                    <a:gd name="T1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"/>
                      </a:lnTo>
                      <a:lnTo>
                        <a:pt x="76" y="38"/>
                      </a:lnTo>
                      <a:lnTo>
                        <a:pt x="41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" name="Rectangle 1057"/>
                <p:cNvSpPr>
                  <a:spLocks noChangeArrowheads="1"/>
                </p:cNvSpPr>
                <p:nvPr/>
              </p:nvSpPr>
              <p:spPr bwMode="auto">
                <a:xfrm>
                  <a:off x="4486" y="2601"/>
                  <a:ext cx="40" cy="17"/>
                </a:xfrm>
                <a:prstGeom prst="rect">
                  <a:avLst/>
                </a:pr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" name="Freeform 1058"/>
                <p:cNvSpPr>
                  <a:spLocks/>
                </p:cNvSpPr>
                <p:nvPr/>
              </p:nvSpPr>
              <p:spPr bwMode="auto">
                <a:xfrm>
                  <a:off x="4508" y="2601"/>
                  <a:ext cx="38" cy="19"/>
                </a:xfrm>
                <a:custGeom>
                  <a:avLst/>
                  <a:gdLst>
                    <a:gd name="T0" fmla="*/ 0 w 76"/>
                    <a:gd name="T1" fmla="*/ 36 h 39"/>
                    <a:gd name="T2" fmla="*/ 0 w 76"/>
                    <a:gd name="T3" fmla="*/ 0 h 39"/>
                    <a:gd name="T4" fmla="*/ 35 w 76"/>
                    <a:gd name="T5" fmla="*/ 0 h 39"/>
                    <a:gd name="T6" fmla="*/ 76 w 76"/>
                    <a:gd name="T7" fmla="*/ 3 h 39"/>
                    <a:gd name="T8" fmla="*/ 76 w 76"/>
                    <a:gd name="T9" fmla="*/ 39 h 39"/>
                    <a:gd name="T10" fmla="*/ 40 w 76"/>
                    <a:gd name="T11" fmla="*/ 39 h 39"/>
                    <a:gd name="T12" fmla="*/ 0 w 76"/>
                    <a:gd name="T13" fmla="*/ 3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9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3"/>
                      </a:lnTo>
                      <a:lnTo>
                        <a:pt x="76" y="39"/>
                      </a:lnTo>
                      <a:lnTo>
                        <a:pt x="40" y="39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" name="Rectangle 1059"/>
                <p:cNvSpPr>
                  <a:spLocks noChangeArrowheads="1"/>
                </p:cNvSpPr>
                <p:nvPr/>
              </p:nvSpPr>
              <p:spPr bwMode="auto">
                <a:xfrm>
                  <a:off x="4529" y="2602"/>
                  <a:ext cx="39" cy="18"/>
                </a:xfrm>
                <a:prstGeom prst="rect">
                  <a:avLst/>
                </a:pr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" name="Rectangle 1060"/>
                <p:cNvSpPr>
                  <a:spLocks noChangeArrowheads="1"/>
                </p:cNvSpPr>
                <p:nvPr/>
              </p:nvSpPr>
              <p:spPr bwMode="auto">
                <a:xfrm>
                  <a:off x="4551" y="2602"/>
                  <a:ext cx="38" cy="18"/>
                </a:xfrm>
                <a:prstGeom prst="rect">
                  <a:avLst/>
                </a:pr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" name="Rectangle 1061"/>
                <p:cNvSpPr>
                  <a:spLocks noChangeArrowheads="1"/>
                </p:cNvSpPr>
                <p:nvPr/>
              </p:nvSpPr>
              <p:spPr bwMode="auto">
                <a:xfrm>
                  <a:off x="4571" y="2602"/>
                  <a:ext cx="38" cy="18"/>
                </a:xfrm>
                <a:prstGeom prst="rect">
                  <a:avLst/>
                </a:pr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" name="Freeform 1062"/>
                <p:cNvSpPr>
                  <a:spLocks/>
                </p:cNvSpPr>
                <p:nvPr/>
              </p:nvSpPr>
              <p:spPr bwMode="auto">
                <a:xfrm>
                  <a:off x="4591" y="2601"/>
                  <a:ext cx="40" cy="19"/>
                </a:xfrm>
                <a:custGeom>
                  <a:avLst/>
                  <a:gdLst>
                    <a:gd name="T0" fmla="*/ 35 w 80"/>
                    <a:gd name="T1" fmla="*/ 39 h 39"/>
                    <a:gd name="T2" fmla="*/ 0 w 80"/>
                    <a:gd name="T3" fmla="*/ 39 h 39"/>
                    <a:gd name="T4" fmla="*/ 0 w 80"/>
                    <a:gd name="T5" fmla="*/ 3 h 39"/>
                    <a:gd name="T6" fmla="*/ 45 w 80"/>
                    <a:gd name="T7" fmla="*/ 0 h 39"/>
                    <a:gd name="T8" fmla="*/ 80 w 80"/>
                    <a:gd name="T9" fmla="*/ 0 h 39"/>
                    <a:gd name="T10" fmla="*/ 80 w 80"/>
                    <a:gd name="T11" fmla="*/ 36 h 39"/>
                    <a:gd name="T12" fmla="*/ 35 w 80"/>
                    <a:gd name="T1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39">
                      <a:moveTo>
                        <a:pt x="35" y="39"/>
                      </a:moveTo>
                      <a:lnTo>
                        <a:pt x="0" y="39"/>
                      </a:lnTo>
                      <a:lnTo>
                        <a:pt x="0" y="3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6"/>
                      </a:lnTo>
                      <a:lnTo>
                        <a:pt x="35" y="39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Rectangle 1063"/>
                <p:cNvSpPr>
                  <a:spLocks noChangeArrowheads="1"/>
                </p:cNvSpPr>
                <p:nvPr/>
              </p:nvSpPr>
              <p:spPr bwMode="auto">
                <a:xfrm>
                  <a:off x="4614" y="2601"/>
                  <a:ext cx="39" cy="17"/>
                </a:xfrm>
                <a:prstGeom prst="rect">
                  <a:avLst/>
                </a:pr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" name="Freeform 1064"/>
                <p:cNvSpPr>
                  <a:spLocks/>
                </p:cNvSpPr>
                <p:nvPr/>
              </p:nvSpPr>
              <p:spPr bwMode="auto">
                <a:xfrm>
                  <a:off x="4636" y="2599"/>
                  <a:ext cx="38" cy="19"/>
                </a:xfrm>
                <a:custGeom>
                  <a:avLst/>
                  <a:gdLst>
                    <a:gd name="T0" fmla="*/ 36 w 76"/>
                    <a:gd name="T1" fmla="*/ 38 h 38"/>
                    <a:gd name="T2" fmla="*/ 0 w 76"/>
                    <a:gd name="T3" fmla="*/ 38 h 38"/>
                    <a:gd name="T4" fmla="*/ 0 w 76"/>
                    <a:gd name="T5" fmla="*/ 2 h 38"/>
                    <a:gd name="T6" fmla="*/ 41 w 76"/>
                    <a:gd name="T7" fmla="*/ 0 h 38"/>
                    <a:gd name="T8" fmla="*/ 76 w 76"/>
                    <a:gd name="T9" fmla="*/ 0 h 38"/>
                    <a:gd name="T10" fmla="*/ 76 w 76"/>
                    <a:gd name="T11" fmla="*/ 35 h 38"/>
                    <a:gd name="T12" fmla="*/ 36 w 7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8">
                      <a:moveTo>
                        <a:pt x="36" y="38"/>
                      </a:moveTo>
                      <a:lnTo>
                        <a:pt x="0" y="38"/>
                      </a:lnTo>
                      <a:lnTo>
                        <a:pt x="0" y="2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3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" name="Freeform 1065"/>
                <p:cNvSpPr>
                  <a:spLocks/>
                </p:cNvSpPr>
                <p:nvPr/>
              </p:nvSpPr>
              <p:spPr bwMode="auto">
                <a:xfrm>
                  <a:off x="4656" y="2598"/>
                  <a:ext cx="40" cy="19"/>
                </a:xfrm>
                <a:custGeom>
                  <a:avLst/>
                  <a:gdLst>
                    <a:gd name="T0" fmla="*/ 35 w 79"/>
                    <a:gd name="T1" fmla="*/ 38 h 38"/>
                    <a:gd name="T2" fmla="*/ 0 w 79"/>
                    <a:gd name="T3" fmla="*/ 38 h 38"/>
                    <a:gd name="T4" fmla="*/ 0 w 79"/>
                    <a:gd name="T5" fmla="*/ 3 h 38"/>
                    <a:gd name="T6" fmla="*/ 44 w 79"/>
                    <a:gd name="T7" fmla="*/ 0 h 38"/>
                    <a:gd name="T8" fmla="*/ 79 w 79"/>
                    <a:gd name="T9" fmla="*/ 0 h 38"/>
                    <a:gd name="T10" fmla="*/ 79 w 79"/>
                    <a:gd name="T11" fmla="*/ 35 h 38"/>
                    <a:gd name="T12" fmla="*/ 35 w 79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8">
                      <a:moveTo>
                        <a:pt x="35" y="38"/>
                      </a:moveTo>
                      <a:lnTo>
                        <a:pt x="0" y="38"/>
                      </a:lnTo>
                      <a:lnTo>
                        <a:pt x="0" y="3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3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" name="Freeform 1066"/>
                <p:cNvSpPr>
                  <a:spLocks/>
                </p:cNvSpPr>
                <p:nvPr/>
              </p:nvSpPr>
              <p:spPr bwMode="auto">
                <a:xfrm>
                  <a:off x="4678" y="2595"/>
                  <a:ext cx="38" cy="21"/>
                </a:xfrm>
                <a:custGeom>
                  <a:avLst/>
                  <a:gdLst>
                    <a:gd name="T0" fmla="*/ 35 w 76"/>
                    <a:gd name="T1" fmla="*/ 41 h 41"/>
                    <a:gd name="T2" fmla="*/ 0 w 76"/>
                    <a:gd name="T3" fmla="*/ 41 h 41"/>
                    <a:gd name="T4" fmla="*/ 0 w 76"/>
                    <a:gd name="T5" fmla="*/ 6 h 41"/>
                    <a:gd name="T6" fmla="*/ 41 w 76"/>
                    <a:gd name="T7" fmla="*/ 0 h 41"/>
                    <a:gd name="T8" fmla="*/ 76 w 76"/>
                    <a:gd name="T9" fmla="*/ 0 h 41"/>
                    <a:gd name="T10" fmla="*/ 76 w 76"/>
                    <a:gd name="T11" fmla="*/ 35 h 41"/>
                    <a:gd name="T12" fmla="*/ 35 w 76"/>
                    <a:gd name="T13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1">
                      <a:moveTo>
                        <a:pt x="35" y="41"/>
                      </a:moveTo>
                      <a:lnTo>
                        <a:pt x="0" y="41"/>
                      </a:lnTo>
                      <a:lnTo>
                        <a:pt x="0" y="6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41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" name="Freeform 1067"/>
                <p:cNvSpPr>
                  <a:spLocks/>
                </p:cNvSpPr>
                <p:nvPr/>
              </p:nvSpPr>
              <p:spPr bwMode="auto">
                <a:xfrm>
                  <a:off x="4698" y="2592"/>
                  <a:ext cx="40" cy="21"/>
                </a:xfrm>
                <a:custGeom>
                  <a:avLst/>
                  <a:gdLst>
                    <a:gd name="T0" fmla="*/ 35 w 80"/>
                    <a:gd name="T1" fmla="*/ 40 h 40"/>
                    <a:gd name="T2" fmla="*/ 0 w 80"/>
                    <a:gd name="T3" fmla="*/ 40 h 40"/>
                    <a:gd name="T4" fmla="*/ 0 w 80"/>
                    <a:gd name="T5" fmla="*/ 5 h 40"/>
                    <a:gd name="T6" fmla="*/ 45 w 80"/>
                    <a:gd name="T7" fmla="*/ 0 h 40"/>
                    <a:gd name="T8" fmla="*/ 80 w 80"/>
                    <a:gd name="T9" fmla="*/ 0 h 40"/>
                    <a:gd name="T10" fmla="*/ 80 w 80"/>
                    <a:gd name="T11" fmla="*/ 35 h 40"/>
                    <a:gd name="T12" fmla="*/ 35 w 80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0">
                      <a:moveTo>
                        <a:pt x="35" y="40"/>
                      </a:moveTo>
                      <a:lnTo>
                        <a:pt x="0" y="40"/>
                      </a:lnTo>
                      <a:lnTo>
                        <a:pt x="0" y="5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4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" name="Freeform 1068"/>
                <p:cNvSpPr>
                  <a:spLocks/>
                </p:cNvSpPr>
                <p:nvPr/>
              </p:nvSpPr>
              <p:spPr bwMode="auto">
                <a:xfrm>
                  <a:off x="4721" y="2591"/>
                  <a:ext cx="38" cy="19"/>
                </a:xfrm>
                <a:custGeom>
                  <a:avLst/>
                  <a:gdLst>
                    <a:gd name="T0" fmla="*/ 35 w 76"/>
                    <a:gd name="T1" fmla="*/ 38 h 38"/>
                    <a:gd name="T2" fmla="*/ 0 w 76"/>
                    <a:gd name="T3" fmla="*/ 38 h 38"/>
                    <a:gd name="T4" fmla="*/ 0 w 76"/>
                    <a:gd name="T5" fmla="*/ 3 h 38"/>
                    <a:gd name="T6" fmla="*/ 41 w 76"/>
                    <a:gd name="T7" fmla="*/ 0 h 38"/>
                    <a:gd name="T8" fmla="*/ 76 w 76"/>
                    <a:gd name="T9" fmla="*/ 0 h 38"/>
                    <a:gd name="T10" fmla="*/ 76 w 76"/>
                    <a:gd name="T11" fmla="*/ 35 h 38"/>
                    <a:gd name="T12" fmla="*/ 35 w 7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8">
                      <a:moveTo>
                        <a:pt x="35" y="38"/>
                      </a:moveTo>
                      <a:lnTo>
                        <a:pt x="0" y="38"/>
                      </a:lnTo>
                      <a:lnTo>
                        <a:pt x="0" y="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3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" name="Freeform 1069"/>
                <p:cNvSpPr>
                  <a:spLocks/>
                </p:cNvSpPr>
                <p:nvPr/>
              </p:nvSpPr>
              <p:spPr bwMode="auto">
                <a:xfrm>
                  <a:off x="4741" y="2587"/>
                  <a:ext cx="40" cy="21"/>
                </a:xfrm>
                <a:custGeom>
                  <a:avLst/>
                  <a:gdLst>
                    <a:gd name="T0" fmla="*/ 35 w 78"/>
                    <a:gd name="T1" fmla="*/ 44 h 44"/>
                    <a:gd name="T2" fmla="*/ 0 w 78"/>
                    <a:gd name="T3" fmla="*/ 44 h 44"/>
                    <a:gd name="T4" fmla="*/ 0 w 78"/>
                    <a:gd name="T5" fmla="*/ 9 h 44"/>
                    <a:gd name="T6" fmla="*/ 43 w 78"/>
                    <a:gd name="T7" fmla="*/ 0 h 44"/>
                    <a:gd name="T8" fmla="*/ 78 w 78"/>
                    <a:gd name="T9" fmla="*/ 0 h 44"/>
                    <a:gd name="T10" fmla="*/ 78 w 78"/>
                    <a:gd name="T11" fmla="*/ 34 h 44"/>
                    <a:gd name="T12" fmla="*/ 35 w 78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4">
                      <a:moveTo>
                        <a:pt x="35" y="44"/>
                      </a:moveTo>
                      <a:lnTo>
                        <a:pt x="0" y="44"/>
                      </a:lnTo>
                      <a:lnTo>
                        <a:pt x="0" y="9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4"/>
                      </a:lnTo>
                      <a:lnTo>
                        <a:pt x="35" y="4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" name="Freeform 1070"/>
                <p:cNvSpPr>
                  <a:spLocks/>
                </p:cNvSpPr>
                <p:nvPr/>
              </p:nvSpPr>
              <p:spPr bwMode="auto">
                <a:xfrm>
                  <a:off x="4763" y="2583"/>
                  <a:ext cx="38" cy="21"/>
                </a:xfrm>
                <a:custGeom>
                  <a:avLst/>
                  <a:gdLst>
                    <a:gd name="T0" fmla="*/ 35 w 76"/>
                    <a:gd name="T1" fmla="*/ 41 h 41"/>
                    <a:gd name="T2" fmla="*/ 0 w 76"/>
                    <a:gd name="T3" fmla="*/ 41 h 41"/>
                    <a:gd name="T4" fmla="*/ 0 w 76"/>
                    <a:gd name="T5" fmla="*/ 7 h 41"/>
                    <a:gd name="T6" fmla="*/ 41 w 76"/>
                    <a:gd name="T7" fmla="*/ 0 h 41"/>
                    <a:gd name="T8" fmla="*/ 76 w 76"/>
                    <a:gd name="T9" fmla="*/ 0 h 41"/>
                    <a:gd name="T10" fmla="*/ 76 w 76"/>
                    <a:gd name="T11" fmla="*/ 35 h 41"/>
                    <a:gd name="T12" fmla="*/ 35 w 76"/>
                    <a:gd name="T13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1">
                      <a:moveTo>
                        <a:pt x="35" y="41"/>
                      </a:moveTo>
                      <a:lnTo>
                        <a:pt x="0" y="41"/>
                      </a:lnTo>
                      <a:lnTo>
                        <a:pt x="0" y="7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41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" name="Freeform 1071"/>
                <p:cNvSpPr>
                  <a:spLocks/>
                </p:cNvSpPr>
                <p:nvPr/>
              </p:nvSpPr>
              <p:spPr bwMode="auto">
                <a:xfrm>
                  <a:off x="4783" y="2580"/>
                  <a:ext cx="41" cy="21"/>
                </a:xfrm>
                <a:custGeom>
                  <a:avLst/>
                  <a:gdLst>
                    <a:gd name="T0" fmla="*/ 35 w 80"/>
                    <a:gd name="T1" fmla="*/ 40 h 40"/>
                    <a:gd name="T2" fmla="*/ 0 w 80"/>
                    <a:gd name="T3" fmla="*/ 40 h 40"/>
                    <a:gd name="T4" fmla="*/ 0 w 80"/>
                    <a:gd name="T5" fmla="*/ 5 h 40"/>
                    <a:gd name="T6" fmla="*/ 45 w 80"/>
                    <a:gd name="T7" fmla="*/ 0 h 40"/>
                    <a:gd name="T8" fmla="*/ 80 w 80"/>
                    <a:gd name="T9" fmla="*/ 0 h 40"/>
                    <a:gd name="T10" fmla="*/ 80 w 80"/>
                    <a:gd name="T11" fmla="*/ 35 h 40"/>
                    <a:gd name="T12" fmla="*/ 35 w 80"/>
                    <a:gd name="T13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0">
                      <a:moveTo>
                        <a:pt x="35" y="40"/>
                      </a:moveTo>
                      <a:lnTo>
                        <a:pt x="0" y="40"/>
                      </a:lnTo>
                      <a:lnTo>
                        <a:pt x="0" y="5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4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" name="Freeform 1072"/>
                <p:cNvSpPr>
                  <a:spLocks/>
                </p:cNvSpPr>
                <p:nvPr/>
              </p:nvSpPr>
              <p:spPr bwMode="auto">
                <a:xfrm>
                  <a:off x="4806" y="2576"/>
                  <a:ext cx="38" cy="22"/>
                </a:xfrm>
                <a:custGeom>
                  <a:avLst/>
                  <a:gdLst>
                    <a:gd name="T0" fmla="*/ 35 w 76"/>
                    <a:gd name="T1" fmla="*/ 44 h 44"/>
                    <a:gd name="T2" fmla="*/ 0 w 76"/>
                    <a:gd name="T3" fmla="*/ 44 h 44"/>
                    <a:gd name="T4" fmla="*/ 0 w 76"/>
                    <a:gd name="T5" fmla="*/ 9 h 44"/>
                    <a:gd name="T6" fmla="*/ 41 w 76"/>
                    <a:gd name="T7" fmla="*/ 0 h 44"/>
                    <a:gd name="T8" fmla="*/ 76 w 76"/>
                    <a:gd name="T9" fmla="*/ 0 h 44"/>
                    <a:gd name="T10" fmla="*/ 76 w 76"/>
                    <a:gd name="T11" fmla="*/ 35 h 44"/>
                    <a:gd name="T12" fmla="*/ 35 w 76"/>
                    <a:gd name="T1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4">
                      <a:moveTo>
                        <a:pt x="35" y="44"/>
                      </a:moveTo>
                      <a:lnTo>
                        <a:pt x="0" y="44"/>
                      </a:lnTo>
                      <a:lnTo>
                        <a:pt x="0" y="9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4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" name="Freeform 1073"/>
                <p:cNvSpPr>
                  <a:spLocks/>
                </p:cNvSpPr>
                <p:nvPr/>
              </p:nvSpPr>
              <p:spPr bwMode="auto">
                <a:xfrm>
                  <a:off x="4826" y="2572"/>
                  <a:ext cx="40" cy="22"/>
                </a:xfrm>
                <a:custGeom>
                  <a:avLst/>
                  <a:gdLst>
                    <a:gd name="T0" fmla="*/ 35 w 79"/>
                    <a:gd name="T1" fmla="*/ 43 h 43"/>
                    <a:gd name="T2" fmla="*/ 0 w 79"/>
                    <a:gd name="T3" fmla="*/ 43 h 43"/>
                    <a:gd name="T4" fmla="*/ 0 w 79"/>
                    <a:gd name="T5" fmla="*/ 8 h 43"/>
                    <a:gd name="T6" fmla="*/ 43 w 79"/>
                    <a:gd name="T7" fmla="*/ 0 h 43"/>
                    <a:gd name="T8" fmla="*/ 79 w 79"/>
                    <a:gd name="T9" fmla="*/ 0 h 43"/>
                    <a:gd name="T10" fmla="*/ 79 w 79"/>
                    <a:gd name="T11" fmla="*/ 35 h 43"/>
                    <a:gd name="T12" fmla="*/ 35 w 79"/>
                    <a:gd name="T13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3">
                      <a:moveTo>
                        <a:pt x="35" y="43"/>
                      </a:moveTo>
                      <a:lnTo>
                        <a:pt x="0" y="43"/>
                      </a:lnTo>
                      <a:lnTo>
                        <a:pt x="0" y="8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43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" name="Freeform 1074"/>
                <p:cNvSpPr>
                  <a:spLocks/>
                </p:cNvSpPr>
                <p:nvPr/>
              </p:nvSpPr>
              <p:spPr bwMode="auto">
                <a:xfrm>
                  <a:off x="4848" y="2567"/>
                  <a:ext cx="40" cy="22"/>
                </a:xfrm>
                <a:custGeom>
                  <a:avLst/>
                  <a:gdLst>
                    <a:gd name="T0" fmla="*/ 36 w 79"/>
                    <a:gd name="T1" fmla="*/ 45 h 45"/>
                    <a:gd name="T2" fmla="*/ 0 w 79"/>
                    <a:gd name="T3" fmla="*/ 45 h 45"/>
                    <a:gd name="T4" fmla="*/ 0 w 79"/>
                    <a:gd name="T5" fmla="*/ 10 h 45"/>
                    <a:gd name="T6" fmla="*/ 44 w 79"/>
                    <a:gd name="T7" fmla="*/ 0 h 45"/>
                    <a:gd name="T8" fmla="*/ 79 w 79"/>
                    <a:gd name="T9" fmla="*/ 0 h 45"/>
                    <a:gd name="T10" fmla="*/ 79 w 79"/>
                    <a:gd name="T11" fmla="*/ 35 h 45"/>
                    <a:gd name="T12" fmla="*/ 36 w 79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5">
                      <a:moveTo>
                        <a:pt x="36" y="45"/>
                      </a:moveTo>
                      <a:lnTo>
                        <a:pt x="0" y="45"/>
                      </a:lnTo>
                      <a:lnTo>
                        <a:pt x="0" y="10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6" y="4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" name="Freeform 1075"/>
                <p:cNvSpPr>
                  <a:spLocks/>
                </p:cNvSpPr>
                <p:nvPr/>
              </p:nvSpPr>
              <p:spPr bwMode="auto">
                <a:xfrm>
                  <a:off x="4870" y="2561"/>
                  <a:ext cx="39" cy="24"/>
                </a:xfrm>
                <a:custGeom>
                  <a:avLst/>
                  <a:gdLst>
                    <a:gd name="T0" fmla="*/ 35 w 77"/>
                    <a:gd name="T1" fmla="*/ 47 h 47"/>
                    <a:gd name="T2" fmla="*/ 0 w 77"/>
                    <a:gd name="T3" fmla="*/ 47 h 47"/>
                    <a:gd name="T4" fmla="*/ 0 w 77"/>
                    <a:gd name="T5" fmla="*/ 12 h 47"/>
                    <a:gd name="T6" fmla="*/ 42 w 77"/>
                    <a:gd name="T7" fmla="*/ 0 h 47"/>
                    <a:gd name="T8" fmla="*/ 77 w 77"/>
                    <a:gd name="T9" fmla="*/ 0 h 47"/>
                    <a:gd name="T10" fmla="*/ 77 w 77"/>
                    <a:gd name="T11" fmla="*/ 36 h 47"/>
                    <a:gd name="T12" fmla="*/ 35 w 77"/>
                    <a:gd name="T1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47">
                      <a:moveTo>
                        <a:pt x="35" y="47"/>
                      </a:moveTo>
                      <a:lnTo>
                        <a:pt x="0" y="47"/>
                      </a:lnTo>
                      <a:lnTo>
                        <a:pt x="0" y="12"/>
                      </a:lnTo>
                      <a:lnTo>
                        <a:pt x="42" y="0"/>
                      </a:lnTo>
                      <a:lnTo>
                        <a:pt x="77" y="0"/>
                      </a:lnTo>
                      <a:lnTo>
                        <a:pt x="77" y="36"/>
                      </a:lnTo>
                      <a:lnTo>
                        <a:pt x="35" y="4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" name="Freeform 1076"/>
                <p:cNvSpPr>
                  <a:spLocks/>
                </p:cNvSpPr>
                <p:nvPr/>
              </p:nvSpPr>
              <p:spPr bwMode="auto">
                <a:xfrm>
                  <a:off x="4891" y="2556"/>
                  <a:ext cx="40" cy="23"/>
                </a:xfrm>
                <a:custGeom>
                  <a:avLst/>
                  <a:gdLst>
                    <a:gd name="T0" fmla="*/ 35 w 79"/>
                    <a:gd name="T1" fmla="*/ 47 h 47"/>
                    <a:gd name="T2" fmla="*/ 0 w 79"/>
                    <a:gd name="T3" fmla="*/ 47 h 47"/>
                    <a:gd name="T4" fmla="*/ 0 w 79"/>
                    <a:gd name="T5" fmla="*/ 11 h 47"/>
                    <a:gd name="T6" fmla="*/ 44 w 79"/>
                    <a:gd name="T7" fmla="*/ 0 h 47"/>
                    <a:gd name="T8" fmla="*/ 79 w 79"/>
                    <a:gd name="T9" fmla="*/ 0 h 47"/>
                    <a:gd name="T10" fmla="*/ 79 w 79"/>
                    <a:gd name="T11" fmla="*/ 35 h 47"/>
                    <a:gd name="T12" fmla="*/ 35 w 79"/>
                    <a:gd name="T1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7">
                      <a:moveTo>
                        <a:pt x="35" y="47"/>
                      </a:moveTo>
                      <a:lnTo>
                        <a:pt x="0" y="47"/>
                      </a:lnTo>
                      <a:lnTo>
                        <a:pt x="0" y="11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4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" name="Freeform 1077"/>
                <p:cNvSpPr>
                  <a:spLocks/>
                </p:cNvSpPr>
                <p:nvPr/>
              </p:nvSpPr>
              <p:spPr bwMode="auto">
                <a:xfrm>
                  <a:off x="4913" y="2550"/>
                  <a:ext cx="38" cy="23"/>
                </a:xfrm>
                <a:custGeom>
                  <a:avLst/>
                  <a:gdLst>
                    <a:gd name="T0" fmla="*/ 35 w 76"/>
                    <a:gd name="T1" fmla="*/ 46 h 46"/>
                    <a:gd name="T2" fmla="*/ 0 w 76"/>
                    <a:gd name="T3" fmla="*/ 46 h 46"/>
                    <a:gd name="T4" fmla="*/ 0 w 76"/>
                    <a:gd name="T5" fmla="*/ 11 h 46"/>
                    <a:gd name="T6" fmla="*/ 41 w 76"/>
                    <a:gd name="T7" fmla="*/ 0 h 46"/>
                    <a:gd name="T8" fmla="*/ 76 w 76"/>
                    <a:gd name="T9" fmla="*/ 0 h 46"/>
                    <a:gd name="T10" fmla="*/ 76 w 76"/>
                    <a:gd name="T11" fmla="*/ 34 h 46"/>
                    <a:gd name="T12" fmla="*/ 35 w 76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6">
                      <a:moveTo>
                        <a:pt x="35" y="46"/>
                      </a:moveTo>
                      <a:lnTo>
                        <a:pt x="0" y="46"/>
                      </a:lnTo>
                      <a:lnTo>
                        <a:pt x="0" y="11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4"/>
                      </a:lnTo>
                      <a:lnTo>
                        <a:pt x="35" y="4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" name="Freeform 1078"/>
                <p:cNvSpPr>
                  <a:spLocks/>
                </p:cNvSpPr>
                <p:nvPr/>
              </p:nvSpPr>
              <p:spPr bwMode="auto">
                <a:xfrm>
                  <a:off x="4933" y="2544"/>
                  <a:ext cx="40" cy="23"/>
                </a:xfrm>
                <a:custGeom>
                  <a:avLst/>
                  <a:gdLst>
                    <a:gd name="T0" fmla="*/ 35 w 79"/>
                    <a:gd name="T1" fmla="*/ 47 h 47"/>
                    <a:gd name="T2" fmla="*/ 0 w 79"/>
                    <a:gd name="T3" fmla="*/ 47 h 47"/>
                    <a:gd name="T4" fmla="*/ 0 w 79"/>
                    <a:gd name="T5" fmla="*/ 13 h 47"/>
                    <a:gd name="T6" fmla="*/ 43 w 79"/>
                    <a:gd name="T7" fmla="*/ 0 h 47"/>
                    <a:gd name="T8" fmla="*/ 79 w 79"/>
                    <a:gd name="T9" fmla="*/ 0 h 47"/>
                    <a:gd name="T10" fmla="*/ 79 w 79"/>
                    <a:gd name="T11" fmla="*/ 35 h 47"/>
                    <a:gd name="T12" fmla="*/ 35 w 79"/>
                    <a:gd name="T1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7">
                      <a:moveTo>
                        <a:pt x="35" y="47"/>
                      </a:moveTo>
                      <a:lnTo>
                        <a:pt x="0" y="47"/>
                      </a:lnTo>
                      <a:lnTo>
                        <a:pt x="0" y="13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4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Freeform 1079"/>
                <p:cNvSpPr>
                  <a:spLocks/>
                </p:cNvSpPr>
                <p:nvPr/>
              </p:nvSpPr>
              <p:spPr bwMode="auto">
                <a:xfrm>
                  <a:off x="4955" y="2538"/>
                  <a:ext cx="38" cy="23"/>
                </a:xfrm>
                <a:custGeom>
                  <a:avLst/>
                  <a:gdLst>
                    <a:gd name="T0" fmla="*/ 36 w 76"/>
                    <a:gd name="T1" fmla="*/ 46 h 46"/>
                    <a:gd name="T2" fmla="*/ 0 w 76"/>
                    <a:gd name="T3" fmla="*/ 46 h 46"/>
                    <a:gd name="T4" fmla="*/ 0 w 76"/>
                    <a:gd name="T5" fmla="*/ 11 h 46"/>
                    <a:gd name="T6" fmla="*/ 41 w 76"/>
                    <a:gd name="T7" fmla="*/ 0 h 46"/>
                    <a:gd name="T8" fmla="*/ 76 w 76"/>
                    <a:gd name="T9" fmla="*/ 0 h 46"/>
                    <a:gd name="T10" fmla="*/ 76 w 76"/>
                    <a:gd name="T11" fmla="*/ 35 h 46"/>
                    <a:gd name="T12" fmla="*/ 36 w 76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6">
                      <a:moveTo>
                        <a:pt x="36" y="46"/>
                      </a:moveTo>
                      <a:lnTo>
                        <a:pt x="0" y="46"/>
                      </a:lnTo>
                      <a:lnTo>
                        <a:pt x="0" y="11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46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" name="Freeform 1080"/>
                <p:cNvSpPr>
                  <a:spLocks/>
                </p:cNvSpPr>
                <p:nvPr/>
              </p:nvSpPr>
              <p:spPr bwMode="auto">
                <a:xfrm>
                  <a:off x="4976" y="2530"/>
                  <a:ext cx="40" cy="26"/>
                </a:xfrm>
                <a:custGeom>
                  <a:avLst/>
                  <a:gdLst>
                    <a:gd name="T0" fmla="*/ 35 w 80"/>
                    <a:gd name="T1" fmla="*/ 51 h 51"/>
                    <a:gd name="T2" fmla="*/ 0 w 80"/>
                    <a:gd name="T3" fmla="*/ 51 h 51"/>
                    <a:gd name="T4" fmla="*/ 0 w 80"/>
                    <a:gd name="T5" fmla="*/ 16 h 51"/>
                    <a:gd name="T6" fmla="*/ 45 w 80"/>
                    <a:gd name="T7" fmla="*/ 0 h 51"/>
                    <a:gd name="T8" fmla="*/ 80 w 80"/>
                    <a:gd name="T9" fmla="*/ 0 h 51"/>
                    <a:gd name="T10" fmla="*/ 80 w 80"/>
                    <a:gd name="T11" fmla="*/ 36 h 51"/>
                    <a:gd name="T12" fmla="*/ 35 w 80"/>
                    <a:gd name="T13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51">
                      <a:moveTo>
                        <a:pt x="35" y="51"/>
                      </a:moveTo>
                      <a:lnTo>
                        <a:pt x="0" y="51"/>
                      </a:lnTo>
                      <a:lnTo>
                        <a:pt x="0" y="16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6"/>
                      </a:lnTo>
                      <a:lnTo>
                        <a:pt x="35" y="51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Freeform 1081"/>
                <p:cNvSpPr>
                  <a:spLocks/>
                </p:cNvSpPr>
                <p:nvPr/>
              </p:nvSpPr>
              <p:spPr bwMode="auto">
                <a:xfrm>
                  <a:off x="4998" y="2523"/>
                  <a:ext cx="38" cy="25"/>
                </a:xfrm>
                <a:custGeom>
                  <a:avLst/>
                  <a:gdLst>
                    <a:gd name="T0" fmla="*/ 35 w 76"/>
                    <a:gd name="T1" fmla="*/ 50 h 50"/>
                    <a:gd name="T2" fmla="*/ 0 w 76"/>
                    <a:gd name="T3" fmla="*/ 50 h 50"/>
                    <a:gd name="T4" fmla="*/ 0 w 76"/>
                    <a:gd name="T5" fmla="*/ 14 h 50"/>
                    <a:gd name="T6" fmla="*/ 41 w 76"/>
                    <a:gd name="T7" fmla="*/ 0 h 50"/>
                    <a:gd name="T8" fmla="*/ 76 w 76"/>
                    <a:gd name="T9" fmla="*/ 0 h 50"/>
                    <a:gd name="T10" fmla="*/ 76 w 76"/>
                    <a:gd name="T11" fmla="*/ 36 h 50"/>
                    <a:gd name="T12" fmla="*/ 35 w 76"/>
                    <a:gd name="T13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0">
                      <a:moveTo>
                        <a:pt x="35" y="50"/>
                      </a:moveTo>
                      <a:lnTo>
                        <a:pt x="0" y="50"/>
                      </a:lnTo>
                      <a:lnTo>
                        <a:pt x="0" y="14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Freeform 1082"/>
                <p:cNvSpPr>
                  <a:spLocks/>
                </p:cNvSpPr>
                <p:nvPr/>
              </p:nvSpPr>
              <p:spPr bwMode="auto">
                <a:xfrm>
                  <a:off x="5019" y="2516"/>
                  <a:ext cx="39" cy="25"/>
                </a:xfrm>
                <a:custGeom>
                  <a:avLst/>
                  <a:gdLst>
                    <a:gd name="T0" fmla="*/ 35 w 79"/>
                    <a:gd name="T1" fmla="*/ 50 h 50"/>
                    <a:gd name="T2" fmla="*/ 0 w 79"/>
                    <a:gd name="T3" fmla="*/ 50 h 50"/>
                    <a:gd name="T4" fmla="*/ 0 w 79"/>
                    <a:gd name="T5" fmla="*/ 14 h 50"/>
                    <a:gd name="T6" fmla="*/ 44 w 79"/>
                    <a:gd name="T7" fmla="*/ 0 h 50"/>
                    <a:gd name="T8" fmla="*/ 79 w 79"/>
                    <a:gd name="T9" fmla="*/ 0 h 50"/>
                    <a:gd name="T10" fmla="*/ 79 w 79"/>
                    <a:gd name="T11" fmla="*/ 35 h 50"/>
                    <a:gd name="T12" fmla="*/ 35 w 79"/>
                    <a:gd name="T13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0">
                      <a:moveTo>
                        <a:pt x="35" y="50"/>
                      </a:moveTo>
                      <a:lnTo>
                        <a:pt x="0" y="50"/>
                      </a:lnTo>
                      <a:lnTo>
                        <a:pt x="0" y="14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5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4" name="Freeform 1083"/>
                <p:cNvSpPr>
                  <a:spLocks/>
                </p:cNvSpPr>
                <p:nvPr/>
              </p:nvSpPr>
              <p:spPr bwMode="auto">
                <a:xfrm>
                  <a:off x="5040" y="2507"/>
                  <a:ext cx="38" cy="27"/>
                </a:xfrm>
                <a:custGeom>
                  <a:avLst/>
                  <a:gdLst>
                    <a:gd name="T0" fmla="*/ 35 w 76"/>
                    <a:gd name="T1" fmla="*/ 53 h 53"/>
                    <a:gd name="T2" fmla="*/ 0 w 76"/>
                    <a:gd name="T3" fmla="*/ 53 h 53"/>
                    <a:gd name="T4" fmla="*/ 0 w 76"/>
                    <a:gd name="T5" fmla="*/ 18 h 53"/>
                    <a:gd name="T6" fmla="*/ 40 w 76"/>
                    <a:gd name="T7" fmla="*/ 0 h 53"/>
                    <a:gd name="T8" fmla="*/ 76 w 76"/>
                    <a:gd name="T9" fmla="*/ 0 h 53"/>
                    <a:gd name="T10" fmla="*/ 76 w 76"/>
                    <a:gd name="T11" fmla="*/ 35 h 53"/>
                    <a:gd name="T12" fmla="*/ 35 w 76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3">
                      <a:moveTo>
                        <a:pt x="35" y="53"/>
                      </a:moveTo>
                      <a:lnTo>
                        <a:pt x="0" y="53"/>
                      </a:lnTo>
                      <a:lnTo>
                        <a:pt x="0" y="18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53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5" name="Freeform 1084"/>
                <p:cNvSpPr>
                  <a:spLocks/>
                </p:cNvSpPr>
                <p:nvPr/>
              </p:nvSpPr>
              <p:spPr bwMode="auto">
                <a:xfrm>
                  <a:off x="5061" y="2498"/>
                  <a:ext cx="40" cy="27"/>
                </a:xfrm>
                <a:custGeom>
                  <a:avLst/>
                  <a:gdLst>
                    <a:gd name="T0" fmla="*/ 36 w 81"/>
                    <a:gd name="T1" fmla="*/ 52 h 52"/>
                    <a:gd name="T2" fmla="*/ 0 w 81"/>
                    <a:gd name="T3" fmla="*/ 52 h 52"/>
                    <a:gd name="T4" fmla="*/ 0 w 81"/>
                    <a:gd name="T5" fmla="*/ 17 h 52"/>
                    <a:gd name="T6" fmla="*/ 45 w 81"/>
                    <a:gd name="T7" fmla="*/ 0 h 52"/>
                    <a:gd name="T8" fmla="*/ 81 w 81"/>
                    <a:gd name="T9" fmla="*/ 0 h 52"/>
                    <a:gd name="T10" fmla="*/ 81 w 81"/>
                    <a:gd name="T11" fmla="*/ 35 h 52"/>
                    <a:gd name="T12" fmla="*/ 36 w 81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52">
                      <a:moveTo>
                        <a:pt x="36" y="52"/>
                      </a:moveTo>
                      <a:lnTo>
                        <a:pt x="0" y="52"/>
                      </a:lnTo>
                      <a:lnTo>
                        <a:pt x="0" y="17"/>
                      </a:lnTo>
                      <a:lnTo>
                        <a:pt x="45" y="0"/>
                      </a:lnTo>
                      <a:lnTo>
                        <a:pt x="81" y="0"/>
                      </a:lnTo>
                      <a:lnTo>
                        <a:pt x="81" y="35"/>
                      </a:lnTo>
                      <a:lnTo>
                        <a:pt x="36" y="52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Freeform 1085"/>
                <p:cNvSpPr>
                  <a:spLocks/>
                </p:cNvSpPr>
                <p:nvPr/>
              </p:nvSpPr>
              <p:spPr bwMode="auto">
                <a:xfrm>
                  <a:off x="5083" y="2491"/>
                  <a:ext cx="40" cy="25"/>
                </a:xfrm>
                <a:custGeom>
                  <a:avLst/>
                  <a:gdLst>
                    <a:gd name="T0" fmla="*/ 36 w 79"/>
                    <a:gd name="T1" fmla="*/ 51 h 51"/>
                    <a:gd name="T2" fmla="*/ 0 w 79"/>
                    <a:gd name="T3" fmla="*/ 51 h 51"/>
                    <a:gd name="T4" fmla="*/ 0 w 79"/>
                    <a:gd name="T5" fmla="*/ 16 h 51"/>
                    <a:gd name="T6" fmla="*/ 44 w 79"/>
                    <a:gd name="T7" fmla="*/ 0 h 51"/>
                    <a:gd name="T8" fmla="*/ 79 w 79"/>
                    <a:gd name="T9" fmla="*/ 0 h 51"/>
                    <a:gd name="T10" fmla="*/ 79 w 79"/>
                    <a:gd name="T11" fmla="*/ 36 h 51"/>
                    <a:gd name="T12" fmla="*/ 36 w 79"/>
                    <a:gd name="T13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1">
                      <a:moveTo>
                        <a:pt x="36" y="51"/>
                      </a:moveTo>
                      <a:lnTo>
                        <a:pt x="0" y="51"/>
                      </a:lnTo>
                      <a:lnTo>
                        <a:pt x="0" y="16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6" y="51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Freeform 1086"/>
                <p:cNvSpPr>
                  <a:spLocks/>
                </p:cNvSpPr>
                <p:nvPr/>
              </p:nvSpPr>
              <p:spPr bwMode="auto">
                <a:xfrm>
                  <a:off x="5105" y="2482"/>
                  <a:ext cx="38" cy="26"/>
                </a:xfrm>
                <a:custGeom>
                  <a:avLst/>
                  <a:gdLst>
                    <a:gd name="T0" fmla="*/ 35 w 76"/>
                    <a:gd name="T1" fmla="*/ 52 h 52"/>
                    <a:gd name="T2" fmla="*/ 0 w 76"/>
                    <a:gd name="T3" fmla="*/ 52 h 52"/>
                    <a:gd name="T4" fmla="*/ 0 w 76"/>
                    <a:gd name="T5" fmla="*/ 16 h 52"/>
                    <a:gd name="T6" fmla="*/ 41 w 76"/>
                    <a:gd name="T7" fmla="*/ 0 h 52"/>
                    <a:gd name="T8" fmla="*/ 76 w 76"/>
                    <a:gd name="T9" fmla="*/ 0 h 52"/>
                    <a:gd name="T10" fmla="*/ 76 w 76"/>
                    <a:gd name="T11" fmla="*/ 35 h 52"/>
                    <a:gd name="T12" fmla="*/ 35 w 76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2">
                      <a:moveTo>
                        <a:pt x="35" y="52"/>
                      </a:moveTo>
                      <a:lnTo>
                        <a:pt x="0" y="52"/>
                      </a:lnTo>
                      <a:lnTo>
                        <a:pt x="0" y="16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Freeform 1087"/>
                <p:cNvSpPr>
                  <a:spLocks/>
                </p:cNvSpPr>
                <p:nvPr/>
              </p:nvSpPr>
              <p:spPr bwMode="auto">
                <a:xfrm>
                  <a:off x="5125" y="2472"/>
                  <a:ext cx="40" cy="28"/>
                </a:xfrm>
                <a:custGeom>
                  <a:avLst/>
                  <a:gdLst>
                    <a:gd name="T0" fmla="*/ 35 w 79"/>
                    <a:gd name="T1" fmla="*/ 57 h 57"/>
                    <a:gd name="T2" fmla="*/ 0 w 79"/>
                    <a:gd name="T3" fmla="*/ 57 h 57"/>
                    <a:gd name="T4" fmla="*/ 0 w 79"/>
                    <a:gd name="T5" fmla="*/ 22 h 57"/>
                    <a:gd name="T6" fmla="*/ 44 w 79"/>
                    <a:gd name="T7" fmla="*/ 0 h 57"/>
                    <a:gd name="T8" fmla="*/ 79 w 79"/>
                    <a:gd name="T9" fmla="*/ 0 h 57"/>
                    <a:gd name="T10" fmla="*/ 79 w 79"/>
                    <a:gd name="T11" fmla="*/ 36 h 57"/>
                    <a:gd name="T12" fmla="*/ 35 w 79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7">
                      <a:moveTo>
                        <a:pt x="35" y="57"/>
                      </a:moveTo>
                      <a:lnTo>
                        <a:pt x="0" y="5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5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Freeform 1088"/>
                <p:cNvSpPr>
                  <a:spLocks/>
                </p:cNvSpPr>
                <p:nvPr/>
              </p:nvSpPr>
              <p:spPr bwMode="auto">
                <a:xfrm>
                  <a:off x="5147" y="2463"/>
                  <a:ext cx="38" cy="26"/>
                </a:xfrm>
                <a:custGeom>
                  <a:avLst/>
                  <a:gdLst>
                    <a:gd name="T0" fmla="*/ 35 w 76"/>
                    <a:gd name="T1" fmla="*/ 53 h 53"/>
                    <a:gd name="T2" fmla="*/ 0 w 76"/>
                    <a:gd name="T3" fmla="*/ 53 h 53"/>
                    <a:gd name="T4" fmla="*/ 0 w 76"/>
                    <a:gd name="T5" fmla="*/ 17 h 53"/>
                    <a:gd name="T6" fmla="*/ 40 w 76"/>
                    <a:gd name="T7" fmla="*/ 0 h 53"/>
                    <a:gd name="T8" fmla="*/ 76 w 76"/>
                    <a:gd name="T9" fmla="*/ 0 h 53"/>
                    <a:gd name="T10" fmla="*/ 76 w 76"/>
                    <a:gd name="T11" fmla="*/ 36 h 53"/>
                    <a:gd name="T12" fmla="*/ 35 w 76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3">
                      <a:moveTo>
                        <a:pt x="35" y="53"/>
                      </a:moveTo>
                      <a:lnTo>
                        <a:pt x="0" y="53"/>
                      </a:lnTo>
                      <a:lnTo>
                        <a:pt x="0" y="17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53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Freeform 1089"/>
                <p:cNvSpPr>
                  <a:spLocks/>
                </p:cNvSpPr>
                <p:nvPr/>
              </p:nvSpPr>
              <p:spPr bwMode="auto">
                <a:xfrm>
                  <a:off x="5168" y="2453"/>
                  <a:ext cx="40" cy="28"/>
                </a:xfrm>
                <a:custGeom>
                  <a:avLst/>
                  <a:gdLst>
                    <a:gd name="T0" fmla="*/ 36 w 81"/>
                    <a:gd name="T1" fmla="*/ 57 h 57"/>
                    <a:gd name="T2" fmla="*/ 0 w 81"/>
                    <a:gd name="T3" fmla="*/ 57 h 57"/>
                    <a:gd name="T4" fmla="*/ 0 w 81"/>
                    <a:gd name="T5" fmla="*/ 21 h 57"/>
                    <a:gd name="T6" fmla="*/ 45 w 81"/>
                    <a:gd name="T7" fmla="*/ 0 h 57"/>
                    <a:gd name="T8" fmla="*/ 81 w 81"/>
                    <a:gd name="T9" fmla="*/ 0 h 57"/>
                    <a:gd name="T10" fmla="*/ 81 w 81"/>
                    <a:gd name="T11" fmla="*/ 36 h 57"/>
                    <a:gd name="T12" fmla="*/ 36 w 81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57">
                      <a:moveTo>
                        <a:pt x="36" y="57"/>
                      </a:moveTo>
                      <a:lnTo>
                        <a:pt x="0" y="57"/>
                      </a:lnTo>
                      <a:lnTo>
                        <a:pt x="0" y="21"/>
                      </a:lnTo>
                      <a:lnTo>
                        <a:pt x="45" y="0"/>
                      </a:lnTo>
                      <a:lnTo>
                        <a:pt x="81" y="0"/>
                      </a:lnTo>
                      <a:lnTo>
                        <a:pt x="81" y="36"/>
                      </a:lnTo>
                      <a:lnTo>
                        <a:pt x="36" y="5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Freeform 1090"/>
                <p:cNvSpPr>
                  <a:spLocks/>
                </p:cNvSpPr>
                <p:nvPr/>
              </p:nvSpPr>
              <p:spPr bwMode="auto">
                <a:xfrm>
                  <a:off x="5190" y="2443"/>
                  <a:ext cx="38" cy="27"/>
                </a:xfrm>
                <a:custGeom>
                  <a:avLst/>
                  <a:gdLst>
                    <a:gd name="T0" fmla="*/ 36 w 76"/>
                    <a:gd name="T1" fmla="*/ 55 h 55"/>
                    <a:gd name="T2" fmla="*/ 0 w 76"/>
                    <a:gd name="T3" fmla="*/ 55 h 55"/>
                    <a:gd name="T4" fmla="*/ 0 w 76"/>
                    <a:gd name="T5" fmla="*/ 19 h 55"/>
                    <a:gd name="T6" fmla="*/ 41 w 76"/>
                    <a:gd name="T7" fmla="*/ 0 h 55"/>
                    <a:gd name="T8" fmla="*/ 76 w 76"/>
                    <a:gd name="T9" fmla="*/ 0 h 55"/>
                    <a:gd name="T10" fmla="*/ 76 w 76"/>
                    <a:gd name="T11" fmla="*/ 35 h 55"/>
                    <a:gd name="T12" fmla="*/ 36 w 76"/>
                    <a:gd name="T13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5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0" y="19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Freeform 1091"/>
                <p:cNvSpPr>
                  <a:spLocks/>
                </p:cNvSpPr>
                <p:nvPr/>
              </p:nvSpPr>
              <p:spPr bwMode="auto">
                <a:xfrm>
                  <a:off x="5211" y="2432"/>
                  <a:ext cx="39" cy="28"/>
                </a:xfrm>
                <a:custGeom>
                  <a:avLst/>
                  <a:gdLst>
                    <a:gd name="T0" fmla="*/ 35 w 79"/>
                    <a:gd name="T1" fmla="*/ 57 h 57"/>
                    <a:gd name="T2" fmla="*/ 0 w 79"/>
                    <a:gd name="T3" fmla="*/ 57 h 57"/>
                    <a:gd name="T4" fmla="*/ 0 w 79"/>
                    <a:gd name="T5" fmla="*/ 22 h 57"/>
                    <a:gd name="T6" fmla="*/ 44 w 79"/>
                    <a:gd name="T7" fmla="*/ 0 h 57"/>
                    <a:gd name="T8" fmla="*/ 79 w 79"/>
                    <a:gd name="T9" fmla="*/ 0 h 57"/>
                    <a:gd name="T10" fmla="*/ 79 w 79"/>
                    <a:gd name="T11" fmla="*/ 36 h 57"/>
                    <a:gd name="T12" fmla="*/ 35 w 79"/>
                    <a:gd name="T1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7">
                      <a:moveTo>
                        <a:pt x="35" y="57"/>
                      </a:moveTo>
                      <a:lnTo>
                        <a:pt x="0" y="57"/>
                      </a:lnTo>
                      <a:lnTo>
                        <a:pt x="0" y="22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5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Freeform 1092"/>
                <p:cNvSpPr>
                  <a:spLocks/>
                </p:cNvSpPr>
                <p:nvPr/>
              </p:nvSpPr>
              <p:spPr bwMode="auto">
                <a:xfrm>
                  <a:off x="5232" y="2420"/>
                  <a:ext cx="38" cy="30"/>
                </a:xfrm>
                <a:custGeom>
                  <a:avLst/>
                  <a:gdLst>
                    <a:gd name="T0" fmla="*/ 35 w 76"/>
                    <a:gd name="T1" fmla="*/ 60 h 60"/>
                    <a:gd name="T2" fmla="*/ 0 w 76"/>
                    <a:gd name="T3" fmla="*/ 60 h 60"/>
                    <a:gd name="T4" fmla="*/ 0 w 76"/>
                    <a:gd name="T5" fmla="*/ 24 h 60"/>
                    <a:gd name="T6" fmla="*/ 41 w 76"/>
                    <a:gd name="T7" fmla="*/ 0 h 60"/>
                    <a:gd name="T8" fmla="*/ 76 w 76"/>
                    <a:gd name="T9" fmla="*/ 0 h 60"/>
                    <a:gd name="T10" fmla="*/ 76 w 76"/>
                    <a:gd name="T11" fmla="*/ 36 h 60"/>
                    <a:gd name="T12" fmla="*/ 35 w 76"/>
                    <a:gd name="T1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0">
                      <a:moveTo>
                        <a:pt x="35" y="60"/>
                      </a:moveTo>
                      <a:lnTo>
                        <a:pt x="0" y="60"/>
                      </a:lnTo>
                      <a:lnTo>
                        <a:pt x="0" y="24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6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Freeform 1093"/>
                <p:cNvSpPr>
                  <a:spLocks/>
                </p:cNvSpPr>
                <p:nvPr/>
              </p:nvSpPr>
              <p:spPr bwMode="auto">
                <a:xfrm>
                  <a:off x="5253" y="2409"/>
                  <a:ext cx="40" cy="29"/>
                </a:xfrm>
                <a:custGeom>
                  <a:avLst/>
                  <a:gdLst>
                    <a:gd name="T0" fmla="*/ 35 w 80"/>
                    <a:gd name="T1" fmla="*/ 58 h 58"/>
                    <a:gd name="T2" fmla="*/ 0 w 80"/>
                    <a:gd name="T3" fmla="*/ 58 h 58"/>
                    <a:gd name="T4" fmla="*/ 0 w 80"/>
                    <a:gd name="T5" fmla="*/ 22 h 58"/>
                    <a:gd name="T6" fmla="*/ 45 w 80"/>
                    <a:gd name="T7" fmla="*/ 0 h 58"/>
                    <a:gd name="T8" fmla="*/ 80 w 80"/>
                    <a:gd name="T9" fmla="*/ 0 h 58"/>
                    <a:gd name="T10" fmla="*/ 80 w 80"/>
                    <a:gd name="T11" fmla="*/ 35 h 58"/>
                    <a:gd name="T12" fmla="*/ 35 w 80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58">
                      <a:moveTo>
                        <a:pt x="35" y="58"/>
                      </a:moveTo>
                      <a:lnTo>
                        <a:pt x="0" y="58"/>
                      </a:lnTo>
                      <a:lnTo>
                        <a:pt x="0" y="22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5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Freeform 1094"/>
                <p:cNvSpPr>
                  <a:spLocks/>
                </p:cNvSpPr>
                <p:nvPr/>
              </p:nvSpPr>
              <p:spPr bwMode="auto">
                <a:xfrm>
                  <a:off x="5275" y="2397"/>
                  <a:ext cx="38" cy="30"/>
                </a:xfrm>
                <a:custGeom>
                  <a:avLst/>
                  <a:gdLst>
                    <a:gd name="T0" fmla="*/ 35 w 76"/>
                    <a:gd name="T1" fmla="*/ 59 h 59"/>
                    <a:gd name="T2" fmla="*/ 0 w 76"/>
                    <a:gd name="T3" fmla="*/ 59 h 59"/>
                    <a:gd name="T4" fmla="*/ 0 w 76"/>
                    <a:gd name="T5" fmla="*/ 24 h 59"/>
                    <a:gd name="T6" fmla="*/ 41 w 76"/>
                    <a:gd name="T7" fmla="*/ 0 h 59"/>
                    <a:gd name="T8" fmla="*/ 76 w 76"/>
                    <a:gd name="T9" fmla="*/ 0 h 59"/>
                    <a:gd name="T10" fmla="*/ 76 w 76"/>
                    <a:gd name="T11" fmla="*/ 35 h 59"/>
                    <a:gd name="T12" fmla="*/ 35 w 76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9">
                      <a:moveTo>
                        <a:pt x="35" y="59"/>
                      </a:moveTo>
                      <a:lnTo>
                        <a:pt x="0" y="59"/>
                      </a:lnTo>
                      <a:lnTo>
                        <a:pt x="0" y="24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Freeform 1095"/>
                <p:cNvSpPr>
                  <a:spLocks/>
                </p:cNvSpPr>
                <p:nvPr/>
              </p:nvSpPr>
              <p:spPr bwMode="auto">
                <a:xfrm>
                  <a:off x="5296" y="2386"/>
                  <a:ext cx="39" cy="29"/>
                </a:xfrm>
                <a:custGeom>
                  <a:avLst/>
                  <a:gdLst>
                    <a:gd name="T0" fmla="*/ 35 w 78"/>
                    <a:gd name="T1" fmla="*/ 58 h 58"/>
                    <a:gd name="T2" fmla="*/ 0 w 78"/>
                    <a:gd name="T3" fmla="*/ 58 h 58"/>
                    <a:gd name="T4" fmla="*/ 0 w 78"/>
                    <a:gd name="T5" fmla="*/ 23 h 58"/>
                    <a:gd name="T6" fmla="*/ 43 w 78"/>
                    <a:gd name="T7" fmla="*/ 0 h 58"/>
                    <a:gd name="T8" fmla="*/ 78 w 78"/>
                    <a:gd name="T9" fmla="*/ 0 h 58"/>
                    <a:gd name="T10" fmla="*/ 78 w 78"/>
                    <a:gd name="T11" fmla="*/ 34 h 58"/>
                    <a:gd name="T12" fmla="*/ 35 w 78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58">
                      <a:moveTo>
                        <a:pt x="35" y="58"/>
                      </a:moveTo>
                      <a:lnTo>
                        <a:pt x="0" y="58"/>
                      </a:lnTo>
                      <a:lnTo>
                        <a:pt x="0" y="23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4"/>
                      </a:lnTo>
                      <a:lnTo>
                        <a:pt x="35" y="5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Freeform 1096"/>
                <p:cNvSpPr>
                  <a:spLocks/>
                </p:cNvSpPr>
                <p:nvPr/>
              </p:nvSpPr>
              <p:spPr bwMode="auto">
                <a:xfrm>
                  <a:off x="5318" y="2374"/>
                  <a:ext cx="39" cy="29"/>
                </a:xfrm>
                <a:custGeom>
                  <a:avLst/>
                  <a:gdLst>
                    <a:gd name="T0" fmla="*/ 35 w 79"/>
                    <a:gd name="T1" fmla="*/ 58 h 58"/>
                    <a:gd name="T2" fmla="*/ 0 w 79"/>
                    <a:gd name="T3" fmla="*/ 58 h 58"/>
                    <a:gd name="T4" fmla="*/ 0 w 79"/>
                    <a:gd name="T5" fmla="*/ 24 h 58"/>
                    <a:gd name="T6" fmla="*/ 44 w 79"/>
                    <a:gd name="T7" fmla="*/ 0 h 58"/>
                    <a:gd name="T8" fmla="*/ 79 w 79"/>
                    <a:gd name="T9" fmla="*/ 0 h 58"/>
                    <a:gd name="T10" fmla="*/ 79 w 79"/>
                    <a:gd name="T11" fmla="*/ 36 h 58"/>
                    <a:gd name="T12" fmla="*/ 35 w 79"/>
                    <a:gd name="T13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8">
                      <a:moveTo>
                        <a:pt x="35" y="58"/>
                      </a:moveTo>
                      <a:lnTo>
                        <a:pt x="0" y="58"/>
                      </a:lnTo>
                      <a:lnTo>
                        <a:pt x="0" y="24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5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Freeform 1097"/>
                <p:cNvSpPr>
                  <a:spLocks/>
                </p:cNvSpPr>
                <p:nvPr/>
              </p:nvSpPr>
              <p:spPr bwMode="auto">
                <a:xfrm>
                  <a:off x="5339" y="2360"/>
                  <a:ext cx="38" cy="31"/>
                </a:xfrm>
                <a:custGeom>
                  <a:avLst/>
                  <a:gdLst>
                    <a:gd name="T0" fmla="*/ 35 w 76"/>
                    <a:gd name="T1" fmla="*/ 62 h 62"/>
                    <a:gd name="T2" fmla="*/ 0 w 76"/>
                    <a:gd name="T3" fmla="*/ 62 h 62"/>
                    <a:gd name="T4" fmla="*/ 0 w 76"/>
                    <a:gd name="T5" fmla="*/ 26 h 62"/>
                    <a:gd name="T6" fmla="*/ 41 w 76"/>
                    <a:gd name="T7" fmla="*/ 0 h 62"/>
                    <a:gd name="T8" fmla="*/ 76 w 76"/>
                    <a:gd name="T9" fmla="*/ 0 h 62"/>
                    <a:gd name="T10" fmla="*/ 76 w 76"/>
                    <a:gd name="T11" fmla="*/ 35 h 62"/>
                    <a:gd name="T12" fmla="*/ 35 w 76"/>
                    <a:gd name="T1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2">
                      <a:moveTo>
                        <a:pt x="35" y="62"/>
                      </a:moveTo>
                      <a:lnTo>
                        <a:pt x="0" y="62"/>
                      </a:lnTo>
                      <a:lnTo>
                        <a:pt x="0" y="26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62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Freeform 1098"/>
                <p:cNvSpPr>
                  <a:spLocks/>
                </p:cNvSpPr>
                <p:nvPr/>
              </p:nvSpPr>
              <p:spPr bwMode="auto">
                <a:xfrm>
                  <a:off x="5360" y="2347"/>
                  <a:ext cx="40" cy="31"/>
                </a:xfrm>
                <a:custGeom>
                  <a:avLst/>
                  <a:gdLst>
                    <a:gd name="T0" fmla="*/ 35 w 80"/>
                    <a:gd name="T1" fmla="*/ 62 h 62"/>
                    <a:gd name="T2" fmla="*/ 0 w 80"/>
                    <a:gd name="T3" fmla="*/ 62 h 62"/>
                    <a:gd name="T4" fmla="*/ 0 w 80"/>
                    <a:gd name="T5" fmla="*/ 27 h 62"/>
                    <a:gd name="T6" fmla="*/ 45 w 80"/>
                    <a:gd name="T7" fmla="*/ 0 h 62"/>
                    <a:gd name="T8" fmla="*/ 80 w 80"/>
                    <a:gd name="T9" fmla="*/ 0 h 62"/>
                    <a:gd name="T10" fmla="*/ 80 w 80"/>
                    <a:gd name="T11" fmla="*/ 35 h 62"/>
                    <a:gd name="T12" fmla="*/ 35 w 80"/>
                    <a:gd name="T1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2">
                      <a:moveTo>
                        <a:pt x="35" y="62"/>
                      </a:moveTo>
                      <a:lnTo>
                        <a:pt x="0" y="62"/>
                      </a:lnTo>
                      <a:lnTo>
                        <a:pt x="0" y="27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62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Freeform 1099"/>
                <p:cNvSpPr>
                  <a:spLocks/>
                </p:cNvSpPr>
                <p:nvPr/>
              </p:nvSpPr>
              <p:spPr bwMode="auto">
                <a:xfrm>
                  <a:off x="5382" y="2334"/>
                  <a:ext cx="38" cy="31"/>
                </a:xfrm>
                <a:custGeom>
                  <a:avLst/>
                  <a:gdLst>
                    <a:gd name="T0" fmla="*/ 35 w 76"/>
                    <a:gd name="T1" fmla="*/ 61 h 61"/>
                    <a:gd name="T2" fmla="*/ 0 w 76"/>
                    <a:gd name="T3" fmla="*/ 61 h 61"/>
                    <a:gd name="T4" fmla="*/ 0 w 76"/>
                    <a:gd name="T5" fmla="*/ 26 h 61"/>
                    <a:gd name="T6" fmla="*/ 40 w 76"/>
                    <a:gd name="T7" fmla="*/ 0 h 61"/>
                    <a:gd name="T8" fmla="*/ 76 w 76"/>
                    <a:gd name="T9" fmla="*/ 0 h 61"/>
                    <a:gd name="T10" fmla="*/ 76 w 76"/>
                    <a:gd name="T11" fmla="*/ 36 h 61"/>
                    <a:gd name="T12" fmla="*/ 35 w 76"/>
                    <a:gd name="T13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1">
                      <a:moveTo>
                        <a:pt x="35" y="61"/>
                      </a:moveTo>
                      <a:lnTo>
                        <a:pt x="0" y="61"/>
                      </a:lnTo>
                      <a:lnTo>
                        <a:pt x="0" y="26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61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Freeform 1100"/>
                <p:cNvSpPr>
                  <a:spLocks/>
                </p:cNvSpPr>
                <p:nvPr/>
              </p:nvSpPr>
              <p:spPr bwMode="auto">
                <a:xfrm>
                  <a:off x="5403" y="2319"/>
                  <a:ext cx="39" cy="33"/>
                </a:xfrm>
                <a:custGeom>
                  <a:avLst/>
                  <a:gdLst>
                    <a:gd name="T0" fmla="*/ 36 w 79"/>
                    <a:gd name="T1" fmla="*/ 65 h 65"/>
                    <a:gd name="T2" fmla="*/ 0 w 79"/>
                    <a:gd name="T3" fmla="*/ 65 h 65"/>
                    <a:gd name="T4" fmla="*/ 0 w 79"/>
                    <a:gd name="T5" fmla="*/ 29 h 65"/>
                    <a:gd name="T6" fmla="*/ 44 w 79"/>
                    <a:gd name="T7" fmla="*/ 0 h 65"/>
                    <a:gd name="T8" fmla="*/ 79 w 79"/>
                    <a:gd name="T9" fmla="*/ 0 h 65"/>
                    <a:gd name="T10" fmla="*/ 79 w 79"/>
                    <a:gd name="T11" fmla="*/ 35 h 65"/>
                    <a:gd name="T12" fmla="*/ 36 w 79"/>
                    <a:gd name="T1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5">
                      <a:moveTo>
                        <a:pt x="36" y="65"/>
                      </a:moveTo>
                      <a:lnTo>
                        <a:pt x="0" y="65"/>
                      </a:lnTo>
                      <a:lnTo>
                        <a:pt x="0" y="29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Freeform 1101"/>
                <p:cNvSpPr>
                  <a:spLocks/>
                </p:cNvSpPr>
                <p:nvPr/>
              </p:nvSpPr>
              <p:spPr bwMode="auto">
                <a:xfrm>
                  <a:off x="5425" y="2306"/>
                  <a:ext cx="38" cy="31"/>
                </a:xfrm>
                <a:custGeom>
                  <a:avLst/>
                  <a:gdLst>
                    <a:gd name="T0" fmla="*/ 35 w 76"/>
                    <a:gd name="T1" fmla="*/ 62 h 62"/>
                    <a:gd name="T2" fmla="*/ 0 w 76"/>
                    <a:gd name="T3" fmla="*/ 62 h 62"/>
                    <a:gd name="T4" fmla="*/ 0 w 76"/>
                    <a:gd name="T5" fmla="*/ 27 h 62"/>
                    <a:gd name="T6" fmla="*/ 41 w 76"/>
                    <a:gd name="T7" fmla="*/ 0 h 62"/>
                    <a:gd name="T8" fmla="*/ 76 w 76"/>
                    <a:gd name="T9" fmla="*/ 0 h 62"/>
                    <a:gd name="T10" fmla="*/ 76 w 76"/>
                    <a:gd name="T11" fmla="*/ 35 h 62"/>
                    <a:gd name="T12" fmla="*/ 35 w 76"/>
                    <a:gd name="T1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2">
                      <a:moveTo>
                        <a:pt x="35" y="62"/>
                      </a:moveTo>
                      <a:lnTo>
                        <a:pt x="0" y="62"/>
                      </a:lnTo>
                      <a:lnTo>
                        <a:pt x="0" y="27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62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Freeform 1102"/>
                <p:cNvSpPr>
                  <a:spLocks/>
                </p:cNvSpPr>
                <p:nvPr/>
              </p:nvSpPr>
              <p:spPr bwMode="auto">
                <a:xfrm>
                  <a:off x="5445" y="2291"/>
                  <a:ext cx="40" cy="33"/>
                </a:xfrm>
                <a:custGeom>
                  <a:avLst/>
                  <a:gdLst>
                    <a:gd name="T0" fmla="*/ 35 w 80"/>
                    <a:gd name="T1" fmla="*/ 65 h 65"/>
                    <a:gd name="T2" fmla="*/ 0 w 80"/>
                    <a:gd name="T3" fmla="*/ 65 h 65"/>
                    <a:gd name="T4" fmla="*/ 0 w 80"/>
                    <a:gd name="T5" fmla="*/ 30 h 65"/>
                    <a:gd name="T6" fmla="*/ 45 w 80"/>
                    <a:gd name="T7" fmla="*/ 0 h 65"/>
                    <a:gd name="T8" fmla="*/ 80 w 80"/>
                    <a:gd name="T9" fmla="*/ 0 h 65"/>
                    <a:gd name="T10" fmla="*/ 80 w 80"/>
                    <a:gd name="T11" fmla="*/ 36 h 65"/>
                    <a:gd name="T12" fmla="*/ 35 w 80"/>
                    <a:gd name="T1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5">
                      <a:moveTo>
                        <a:pt x="35" y="65"/>
                      </a:moveTo>
                      <a:lnTo>
                        <a:pt x="0" y="65"/>
                      </a:lnTo>
                      <a:lnTo>
                        <a:pt x="0" y="30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6"/>
                      </a:lnTo>
                      <a:lnTo>
                        <a:pt x="35" y="6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Freeform 1103"/>
                <p:cNvSpPr>
                  <a:spLocks/>
                </p:cNvSpPr>
                <p:nvPr/>
              </p:nvSpPr>
              <p:spPr bwMode="auto">
                <a:xfrm>
                  <a:off x="5467" y="2277"/>
                  <a:ext cx="38" cy="32"/>
                </a:xfrm>
                <a:custGeom>
                  <a:avLst/>
                  <a:gdLst>
                    <a:gd name="T0" fmla="*/ 35 w 76"/>
                    <a:gd name="T1" fmla="*/ 64 h 64"/>
                    <a:gd name="T2" fmla="*/ 0 w 76"/>
                    <a:gd name="T3" fmla="*/ 64 h 64"/>
                    <a:gd name="T4" fmla="*/ 0 w 76"/>
                    <a:gd name="T5" fmla="*/ 28 h 64"/>
                    <a:gd name="T6" fmla="*/ 41 w 76"/>
                    <a:gd name="T7" fmla="*/ 0 h 64"/>
                    <a:gd name="T8" fmla="*/ 76 w 76"/>
                    <a:gd name="T9" fmla="*/ 0 h 64"/>
                    <a:gd name="T10" fmla="*/ 76 w 76"/>
                    <a:gd name="T11" fmla="*/ 35 h 64"/>
                    <a:gd name="T12" fmla="*/ 35 w 76"/>
                    <a:gd name="T1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4">
                      <a:moveTo>
                        <a:pt x="35" y="64"/>
                      </a:moveTo>
                      <a:lnTo>
                        <a:pt x="0" y="64"/>
                      </a:lnTo>
                      <a:lnTo>
                        <a:pt x="0" y="28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64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Freeform 1104"/>
                <p:cNvSpPr>
                  <a:spLocks/>
                </p:cNvSpPr>
                <p:nvPr/>
              </p:nvSpPr>
              <p:spPr bwMode="auto">
                <a:xfrm>
                  <a:off x="5488" y="2261"/>
                  <a:ext cx="39" cy="34"/>
                </a:xfrm>
                <a:custGeom>
                  <a:avLst/>
                  <a:gdLst>
                    <a:gd name="T0" fmla="*/ 35 w 79"/>
                    <a:gd name="T1" fmla="*/ 67 h 67"/>
                    <a:gd name="T2" fmla="*/ 0 w 79"/>
                    <a:gd name="T3" fmla="*/ 67 h 67"/>
                    <a:gd name="T4" fmla="*/ 0 w 79"/>
                    <a:gd name="T5" fmla="*/ 32 h 67"/>
                    <a:gd name="T6" fmla="*/ 43 w 79"/>
                    <a:gd name="T7" fmla="*/ 0 h 67"/>
                    <a:gd name="T8" fmla="*/ 79 w 79"/>
                    <a:gd name="T9" fmla="*/ 0 h 67"/>
                    <a:gd name="T10" fmla="*/ 79 w 79"/>
                    <a:gd name="T11" fmla="*/ 35 h 67"/>
                    <a:gd name="T12" fmla="*/ 35 w 79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7">
                      <a:moveTo>
                        <a:pt x="35" y="67"/>
                      </a:moveTo>
                      <a:lnTo>
                        <a:pt x="0" y="67"/>
                      </a:lnTo>
                      <a:lnTo>
                        <a:pt x="0" y="32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6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Freeform 1105"/>
                <p:cNvSpPr>
                  <a:spLocks/>
                </p:cNvSpPr>
                <p:nvPr/>
              </p:nvSpPr>
              <p:spPr bwMode="auto">
                <a:xfrm>
                  <a:off x="5510" y="2246"/>
                  <a:ext cx="38" cy="32"/>
                </a:xfrm>
                <a:custGeom>
                  <a:avLst/>
                  <a:gdLst>
                    <a:gd name="T0" fmla="*/ 36 w 76"/>
                    <a:gd name="T1" fmla="*/ 65 h 65"/>
                    <a:gd name="T2" fmla="*/ 0 w 76"/>
                    <a:gd name="T3" fmla="*/ 65 h 65"/>
                    <a:gd name="T4" fmla="*/ 0 w 76"/>
                    <a:gd name="T5" fmla="*/ 30 h 65"/>
                    <a:gd name="T6" fmla="*/ 41 w 76"/>
                    <a:gd name="T7" fmla="*/ 0 h 65"/>
                    <a:gd name="T8" fmla="*/ 76 w 76"/>
                    <a:gd name="T9" fmla="*/ 0 h 65"/>
                    <a:gd name="T10" fmla="*/ 76 w 76"/>
                    <a:gd name="T11" fmla="*/ 35 h 65"/>
                    <a:gd name="T12" fmla="*/ 36 w 76"/>
                    <a:gd name="T1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5">
                      <a:moveTo>
                        <a:pt x="36" y="65"/>
                      </a:moveTo>
                      <a:lnTo>
                        <a:pt x="0" y="65"/>
                      </a:lnTo>
                      <a:lnTo>
                        <a:pt x="0" y="30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Freeform 1106"/>
                <p:cNvSpPr>
                  <a:spLocks/>
                </p:cNvSpPr>
                <p:nvPr/>
              </p:nvSpPr>
              <p:spPr bwMode="auto">
                <a:xfrm>
                  <a:off x="5530" y="2230"/>
                  <a:ext cx="40" cy="34"/>
                </a:xfrm>
                <a:custGeom>
                  <a:avLst/>
                  <a:gdLst>
                    <a:gd name="T0" fmla="*/ 35 w 80"/>
                    <a:gd name="T1" fmla="*/ 67 h 67"/>
                    <a:gd name="T2" fmla="*/ 0 w 80"/>
                    <a:gd name="T3" fmla="*/ 67 h 67"/>
                    <a:gd name="T4" fmla="*/ 0 w 80"/>
                    <a:gd name="T5" fmla="*/ 32 h 67"/>
                    <a:gd name="T6" fmla="*/ 45 w 80"/>
                    <a:gd name="T7" fmla="*/ 0 h 67"/>
                    <a:gd name="T8" fmla="*/ 80 w 80"/>
                    <a:gd name="T9" fmla="*/ 0 h 67"/>
                    <a:gd name="T10" fmla="*/ 80 w 80"/>
                    <a:gd name="T11" fmla="*/ 35 h 67"/>
                    <a:gd name="T12" fmla="*/ 35 w 80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7">
                      <a:moveTo>
                        <a:pt x="35" y="67"/>
                      </a:moveTo>
                      <a:lnTo>
                        <a:pt x="0" y="67"/>
                      </a:lnTo>
                      <a:lnTo>
                        <a:pt x="0" y="32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6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Freeform 1107"/>
                <p:cNvSpPr>
                  <a:spLocks/>
                </p:cNvSpPr>
                <p:nvPr/>
              </p:nvSpPr>
              <p:spPr bwMode="auto">
                <a:xfrm>
                  <a:off x="5553" y="2214"/>
                  <a:ext cx="39" cy="33"/>
                </a:xfrm>
                <a:custGeom>
                  <a:avLst/>
                  <a:gdLst>
                    <a:gd name="T0" fmla="*/ 35 w 79"/>
                    <a:gd name="T1" fmla="*/ 68 h 68"/>
                    <a:gd name="T2" fmla="*/ 0 w 79"/>
                    <a:gd name="T3" fmla="*/ 68 h 68"/>
                    <a:gd name="T4" fmla="*/ 0 w 79"/>
                    <a:gd name="T5" fmla="*/ 33 h 68"/>
                    <a:gd name="T6" fmla="*/ 44 w 79"/>
                    <a:gd name="T7" fmla="*/ 0 h 68"/>
                    <a:gd name="T8" fmla="*/ 79 w 79"/>
                    <a:gd name="T9" fmla="*/ 0 h 68"/>
                    <a:gd name="T10" fmla="*/ 79 w 79"/>
                    <a:gd name="T11" fmla="*/ 35 h 68"/>
                    <a:gd name="T12" fmla="*/ 35 w 79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8">
                      <a:moveTo>
                        <a:pt x="35" y="68"/>
                      </a:moveTo>
                      <a:lnTo>
                        <a:pt x="0" y="68"/>
                      </a:lnTo>
                      <a:lnTo>
                        <a:pt x="0" y="33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68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Freeform 1108"/>
                <p:cNvSpPr>
                  <a:spLocks/>
                </p:cNvSpPr>
                <p:nvPr/>
              </p:nvSpPr>
              <p:spPr bwMode="auto">
                <a:xfrm>
                  <a:off x="5574" y="2197"/>
                  <a:ext cx="38" cy="34"/>
                </a:xfrm>
                <a:custGeom>
                  <a:avLst/>
                  <a:gdLst>
                    <a:gd name="T0" fmla="*/ 35 w 76"/>
                    <a:gd name="T1" fmla="*/ 67 h 67"/>
                    <a:gd name="T2" fmla="*/ 0 w 76"/>
                    <a:gd name="T3" fmla="*/ 67 h 67"/>
                    <a:gd name="T4" fmla="*/ 0 w 76"/>
                    <a:gd name="T5" fmla="*/ 32 h 67"/>
                    <a:gd name="T6" fmla="*/ 41 w 76"/>
                    <a:gd name="T7" fmla="*/ 0 h 67"/>
                    <a:gd name="T8" fmla="*/ 76 w 76"/>
                    <a:gd name="T9" fmla="*/ 0 h 67"/>
                    <a:gd name="T10" fmla="*/ 76 w 76"/>
                    <a:gd name="T11" fmla="*/ 35 h 67"/>
                    <a:gd name="T12" fmla="*/ 35 w 76"/>
                    <a:gd name="T1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7">
                      <a:moveTo>
                        <a:pt x="35" y="67"/>
                      </a:moveTo>
                      <a:lnTo>
                        <a:pt x="0" y="67"/>
                      </a:lnTo>
                      <a:lnTo>
                        <a:pt x="0" y="32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67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Freeform 1109"/>
                <p:cNvSpPr>
                  <a:spLocks/>
                </p:cNvSpPr>
                <p:nvPr/>
              </p:nvSpPr>
              <p:spPr bwMode="auto">
                <a:xfrm>
                  <a:off x="5595" y="2180"/>
                  <a:ext cx="39" cy="35"/>
                </a:xfrm>
                <a:custGeom>
                  <a:avLst/>
                  <a:gdLst>
                    <a:gd name="T0" fmla="*/ 35 w 78"/>
                    <a:gd name="T1" fmla="*/ 70 h 70"/>
                    <a:gd name="T2" fmla="*/ 0 w 78"/>
                    <a:gd name="T3" fmla="*/ 70 h 70"/>
                    <a:gd name="T4" fmla="*/ 0 w 78"/>
                    <a:gd name="T5" fmla="*/ 35 h 70"/>
                    <a:gd name="T6" fmla="*/ 43 w 78"/>
                    <a:gd name="T7" fmla="*/ 0 h 70"/>
                    <a:gd name="T8" fmla="*/ 78 w 78"/>
                    <a:gd name="T9" fmla="*/ 0 h 70"/>
                    <a:gd name="T10" fmla="*/ 78 w 78"/>
                    <a:gd name="T11" fmla="*/ 35 h 70"/>
                    <a:gd name="T12" fmla="*/ 35 w 78"/>
                    <a:gd name="T13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0">
                      <a:moveTo>
                        <a:pt x="35" y="70"/>
                      </a:moveTo>
                      <a:lnTo>
                        <a:pt x="0" y="70"/>
                      </a:lnTo>
                      <a:lnTo>
                        <a:pt x="0" y="35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5"/>
                      </a:lnTo>
                      <a:lnTo>
                        <a:pt x="35" y="70"/>
                      </a:lnTo>
                      <a:close/>
                    </a:path>
                  </a:pathLst>
                </a:custGeom>
                <a:solidFill>
                  <a:srgbClr val="FF07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Freeform 1110"/>
                <p:cNvSpPr>
                  <a:spLocks/>
                </p:cNvSpPr>
                <p:nvPr/>
              </p:nvSpPr>
              <p:spPr bwMode="auto">
                <a:xfrm>
                  <a:off x="3505" y="1229"/>
                  <a:ext cx="39" cy="86"/>
                </a:xfrm>
                <a:custGeom>
                  <a:avLst/>
                  <a:gdLst>
                    <a:gd name="T0" fmla="*/ 0 w 79"/>
                    <a:gd name="T1" fmla="*/ 35 h 170"/>
                    <a:gd name="T2" fmla="*/ 0 w 79"/>
                    <a:gd name="T3" fmla="*/ 0 h 170"/>
                    <a:gd name="T4" fmla="*/ 35 w 79"/>
                    <a:gd name="T5" fmla="*/ 0 h 170"/>
                    <a:gd name="T6" fmla="*/ 79 w 79"/>
                    <a:gd name="T7" fmla="*/ 135 h 170"/>
                    <a:gd name="T8" fmla="*/ 79 w 79"/>
                    <a:gd name="T9" fmla="*/ 170 h 170"/>
                    <a:gd name="T10" fmla="*/ 43 w 79"/>
                    <a:gd name="T11" fmla="*/ 170 h 170"/>
                    <a:gd name="T12" fmla="*/ 0 w 79"/>
                    <a:gd name="T13" fmla="*/ 35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7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35"/>
                      </a:lnTo>
                      <a:lnTo>
                        <a:pt x="79" y="170"/>
                      </a:lnTo>
                      <a:lnTo>
                        <a:pt x="43" y="17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Freeform 1111"/>
                <p:cNvSpPr>
                  <a:spLocks/>
                </p:cNvSpPr>
                <p:nvPr/>
              </p:nvSpPr>
              <p:spPr bwMode="auto">
                <a:xfrm>
                  <a:off x="3527" y="1297"/>
                  <a:ext cx="38" cy="84"/>
                </a:xfrm>
                <a:custGeom>
                  <a:avLst/>
                  <a:gdLst>
                    <a:gd name="T0" fmla="*/ 0 w 76"/>
                    <a:gd name="T1" fmla="*/ 35 h 168"/>
                    <a:gd name="T2" fmla="*/ 0 w 76"/>
                    <a:gd name="T3" fmla="*/ 0 h 168"/>
                    <a:gd name="T4" fmla="*/ 36 w 76"/>
                    <a:gd name="T5" fmla="*/ 0 h 168"/>
                    <a:gd name="T6" fmla="*/ 76 w 76"/>
                    <a:gd name="T7" fmla="*/ 133 h 168"/>
                    <a:gd name="T8" fmla="*/ 76 w 76"/>
                    <a:gd name="T9" fmla="*/ 168 h 168"/>
                    <a:gd name="T10" fmla="*/ 41 w 76"/>
                    <a:gd name="T11" fmla="*/ 168 h 168"/>
                    <a:gd name="T12" fmla="*/ 0 w 76"/>
                    <a:gd name="T13" fmla="*/ 35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6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133"/>
                      </a:lnTo>
                      <a:lnTo>
                        <a:pt x="76" y="168"/>
                      </a:lnTo>
                      <a:lnTo>
                        <a:pt x="41" y="16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Freeform 1112"/>
                <p:cNvSpPr>
                  <a:spLocks/>
                </p:cNvSpPr>
                <p:nvPr/>
              </p:nvSpPr>
              <p:spPr bwMode="auto">
                <a:xfrm>
                  <a:off x="3547" y="1363"/>
                  <a:ext cx="40" cy="83"/>
                </a:xfrm>
                <a:custGeom>
                  <a:avLst/>
                  <a:gdLst>
                    <a:gd name="T0" fmla="*/ 0 w 80"/>
                    <a:gd name="T1" fmla="*/ 35 h 166"/>
                    <a:gd name="T2" fmla="*/ 0 w 80"/>
                    <a:gd name="T3" fmla="*/ 0 h 166"/>
                    <a:gd name="T4" fmla="*/ 35 w 80"/>
                    <a:gd name="T5" fmla="*/ 0 h 166"/>
                    <a:gd name="T6" fmla="*/ 80 w 80"/>
                    <a:gd name="T7" fmla="*/ 131 h 166"/>
                    <a:gd name="T8" fmla="*/ 80 w 80"/>
                    <a:gd name="T9" fmla="*/ 166 h 166"/>
                    <a:gd name="T10" fmla="*/ 45 w 80"/>
                    <a:gd name="T11" fmla="*/ 166 h 166"/>
                    <a:gd name="T12" fmla="*/ 0 w 80"/>
                    <a:gd name="T13" fmla="*/ 35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6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131"/>
                      </a:lnTo>
                      <a:lnTo>
                        <a:pt x="80" y="166"/>
                      </a:lnTo>
                      <a:lnTo>
                        <a:pt x="45" y="166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Freeform 1113"/>
                <p:cNvSpPr>
                  <a:spLocks/>
                </p:cNvSpPr>
                <p:nvPr/>
              </p:nvSpPr>
              <p:spPr bwMode="auto">
                <a:xfrm>
                  <a:off x="3570" y="1429"/>
                  <a:ext cx="38" cy="81"/>
                </a:xfrm>
                <a:custGeom>
                  <a:avLst/>
                  <a:gdLst>
                    <a:gd name="T0" fmla="*/ 0 w 76"/>
                    <a:gd name="T1" fmla="*/ 35 h 162"/>
                    <a:gd name="T2" fmla="*/ 0 w 76"/>
                    <a:gd name="T3" fmla="*/ 0 h 162"/>
                    <a:gd name="T4" fmla="*/ 35 w 76"/>
                    <a:gd name="T5" fmla="*/ 0 h 162"/>
                    <a:gd name="T6" fmla="*/ 76 w 76"/>
                    <a:gd name="T7" fmla="*/ 127 h 162"/>
                    <a:gd name="T8" fmla="*/ 76 w 76"/>
                    <a:gd name="T9" fmla="*/ 162 h 162"/>
                    <a:gd name="T10" fmla="*/ 41 w 76"/>
                    <a:gd name="T11" fmla="*/ 162 h 162"/>
                    <a:gd name="T12" fmla="*/ 0 w 76"/>
                    <a:gd name="T13" fmla="*/ 3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6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27"/>
                      </a:lnTo>
                      <a:lnTo>
                        <a:pt x="76" y="162"/>
                      </a:lnTo>
                      <a:lnTo>
                        <a:pt x="41" y="16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Freeform 1114"/>
                <p:cNvSpPr>
                  <a:spLocks/>
                </p:cNvSpPr>
                <p:nvPr/>
              </p:nvSpPr>
              <p:spPr bwMode="auto">
                <a:xfrm>
                  <a:off x="3590" y="1492"/>
                  <a:ext cx="39" cy="79"/>
                </a:xfrm>
                <a:custGeom>
                  <a:avLst/>
                  <a:gdLst>
                    <a:gd name="T0" fmla="*/ 0 w 79"/>
                    <a:gd name="T1" fmla="*/ 35 h 158"/>
                    <a:gd name="T2" fmla="*/ 0 w 79"/>
                    <a:gd name="T3" fmla="*/ 0 h 158"/>
                    <a:gd name="T4" fmla="*/ 35 w 79"/>
                    <a:gd name="T5" fmla="*/ 0 h 158"/>
                    <a:gd name="T6" fmla="*/ 79 w 79"/>
                    <a:gd name="T7" fmla="*/ 122 h 158"/>
                    <a:gd name="T8" fmla="*/ 79 w 79"/>
                    <a:gd name="T9" fmla="*/ 158 h 158"/>
                    <a:gd name="T10" fmla="*/ 44 w 79"/>
                    <a:gd name="T11" fmla="*/ 158 h 158"/>
                    <a:gd name="T12" fmla="*/ 0 w 79"/>
                    <a:gd name="T13" fmla="*/ 35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5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22"/>
                      </a:lnTo>
                      <a:lnTo>
                        <a:pt x="79" y="158"/>
                      </a:lnTo>
                      <a:lnTo>
                        <a:pt x="44" y="15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Freeform 1115"/>
                <p:cNvSpPr>
                  <a:spLocks/>
                </p:cNvSpPr>
                <p:nvPr/>
              </p:nvSpPr>
              <p:spPr bwMode="auto">
                <a:xfrm>
                  <a:off x="3612" y="1554"/>
                  <a:ext cx="38" cy="79"/>
                </a:xfrm>
                <a:custGeom>
                  <a:avLst/>
                  <a:gdLst>
                    <a:gd name="T0" fmla="*/ 0 w 76"/>
                    <a:gd name="T1" fmla="*/ 36 h 158"/>
                    <a:gd name="T2" fmla="*/ 0 w 76"/>
                    <a:gd name="T3" fmla="*/ 0 h 158"/>
                    <a:gd name="T4" fmla="*/ 35 w 76"/>
                    <a:gd name="T5" fmla="*/ 0 h 158"/>
                    <a:gd name="T6" fmla="*/ 76 w 76"/>
                    <a:gd name="T7" fmla="*/ 123 h 158"/>
                    <a:gd name="T8" fmla="*/ 76 w 76"/>
                    <a:gd name="T9" fmla="*/ 158 h 158"/>
                    <a:gd name="T10" fmla="*/ 40 w 76"/>
                    <a:gd name="T11" fmla="*/ 158 h 158"/>
                    <a:gd name="T12" fmla="*/ 0 w 76"/>
                    <a:gd name="T13" fmla="*/ 36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58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23"/>
                      </a:lnTo>
                      <a:lnTo>
                        <a:pt x="76" y="158"/>
                      </a:lnTo>
                      <a:lnTo>
                        <a:pt x="40" y="158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Freeform 1116"/>
                <p:cNvSpPr>
                  <a:spLocks/>
                </p:cNvSpPr>
                <p:nvPr/>
              </p:nvSpPr>
              <p:spPr bwMode="auto">
                <a:xfrm>
                  <a:off x="3632" y="1615"/>
                  <a:ext cx="40" cy="77"/>
                </a:xfrm>
                <a:custGeom>
                  <a:avLst/>
                  <a:gdLst>
                    <a:gd name="T0" fmla="*/ 0 w 81"/>
                    <a:gd name="T1" fmla="*/ 35 h 154"/>
                    <a:gd name="T2" fmla="*/ 0 w 81"/>
                    <a:gd name="T3" fmla="*/ 0 h 154"/>
                    <a:gd name="T4" fmla="*/ 36 w 81"/>
                    <a:gd name="T5" fmla="*/ 0 h 154"/>
                    <a:gd name="T6" fmla="*/ 81 w 81"/>
                    <a:gd name="T7" fmla="*/ 118 h 154"/>
                    <a:gd name="T8" fmla="*/ 81 w 81"/>
                    <a:gd name="T9" fmla="*/ 154 h 154"/>
                    <a:gd name="T10" fmla="*/ 44 w 81"/>
                    <a:gd name="T11" fmla="*/ 154 h 154"/>
                    <a:gd name="T12" fmla="*/ 0 w 81"/>
                    <a:gd name="T13" fmla="*/ 35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5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118"/>
                      </a:lnTo>
                      <a:lnTo>
                        <a:pt x="81" y="154"/>
                      </a:lnTo>
                      <a:lnTo>
                        <a:pt x="44" y="15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Freeform 1117"/>
                <p:cNvSpPr>
                  <a:spLocks/>
                </p:cNvSpPr>
                <p:nvPr/>
              </p:nvSpPr>
              <p:spPr bwMode="auto">
                <a:xfrm>
                  <a:off x="3654" y="1674"/>
                  <a:ext cx="39" cy="76"/>
                </a:xfrm>
                <a:custGeom>
                  <a:avLst/>
                  <a:gdLst>
                    <a:gd name="T0" fmla="*/ 0 w 78"/>
                    <a:gd name="T1" fmla="*/ 36 h 153"/>
                    <a:gd name="T2" fmla="*/ 0 w 78"/>
                    <a:gd name="T3" fmla="*/ 0 h 153"/>
                    <a:gd name="T4" fmla="*/ 37 w 78"/>
                    <a:gd name="T5" fmla="*/ 0 h 153"/>
                    <a:gd name="T6" fmla="*/ 78 w 78"/>
                    <a:gd name="T7" fmla="*/ 117 h 153"/>
                    <a:gd name="T8" fmla="*/ 78 w 78"/>
                    <a:gd name="T9" fmla="*/ 153 h 153"/>
                    <a:gd name="T10" fmla="*/ 42 w 78"/>
                    <a:gd name="T11" fmla="*/ 153 h 153"/>
                    <a:gd name="T12" fmla="*/ 0 w 78"/>
                    <a:gd name="T13" fmla="*/ 36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153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78" y="117"/>
                      </a:lnTo>
                      <a:lnTo>
                        <a:pt x="78" y="153"/>
                      </a:lnTo>
                      <a:lnTo>
                        <a:pt x="42" y="15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Freeform 1118"/>
                <p:cNvSpPr>
                  <a:spLocks/>
                </p:cNvSpPr>
                <p:nvPr/>
              </p:nvSpPr>
              <p:spPr bwMode="auto">
                <a:xfrm>
                  <a:off x="3675" y="1733"/>
                  <a:ext cx="40" cy="73"/>
                </a:xfrm>
                <a:custGeom>
                  <a:avLst/>
                  <a:gdLst>
                    <a:gd name="T0" fmla="*/ 0 w 79"/>
                    <a:gd name="T1" fmla="*/ 36 h 147"/>
                    <a:gd name="T2" fmla="*/ 0 w 79"/>
                    <a:gd name="T3" fmla="*/ 0 h 147"/>
                    <a:gd name="T4" fmla="*/ 36 w 79"/>
                    <a:gd name="T5" fmla="*/ 0 h 147"/>
                    <a:gd name="T6" fmla="*/ 79 w 79"/>
                    <a:gd name="T7" fmla="*/ 112 h 147"/>
                    <a:gd name="T8" fmla="*/ 79 w 79"/>
                    <a:gd name="T9" fmla="*/ 147 h 147"/>
                    <a:gd name="T10" fmla="*/ 44 w 79"/>
                    <a:gd name="T11" fmla="*/ 147 h 147"/>
                    <a:gd name="T12" fmla="*/ 0 w 79"/>
                    <a:gd name="T13" fmla="*/ 36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4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112"/>
                      </a:lnTo>
                      <a:lnTo>
                        <a:pt x="79" y="147"/>
                      </a:lnTo>
                      <a:lnTo>
                        <a:pt x="44" y="14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Freeform 1119"/>
                <p:cNvSpPr>
                  <a:spLocks/>
                </p:cNvSpPr>
                <p:nvPr/>
              </p:nvSpPr>
              <p:spPr bwMode="auto">
                <a:xfrm>
                  <a:off x="3697" y="1788"/>
                  <a:ext cx="38" cy="74"/>
                </a:xfrm>
                <a:custGeom>
                  <a:avLst/>
                  <a:gdLst>
                    <a:gd name="T0" fmla="*/ 0 w 76"/>
                    <a:gd name="T1" fmla="*/ 35 h 147"/>
                    <a:gd name="T2" fmla="*/ 0 w 76"/>
                    <a:gd name="T3" fmla="*/ 0 h 147"/>
                    <a:gd name="T4" fmla="*/ 35 w 76"/>
                    <a:gd name="T5" fmla="*/ 0 h 147"/>
                    <a:gd name="T6" fmla="*/ 76 w 76"/>
                    <a:gd name="T7" fmla="*/ 111 h 147"/>
                    <a:gd name="T8" fmla="*/ 76 w 76"/>
                    <a:gd name="T9" fmla="*/ 147 h 147"/>
                    <a:gd name="T10" fmla="*/ 41 w 76"/>
                    <a:gd name="T11" fmla="*/ 147 h 147"/>
                    <a:gd name="T12" fmla="*/ 0 w 76"/>
                    <a:gd name="T13" fmla="*/ 3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4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11"/>
                      </a:lnTo>
                      <a:lnTo>
                        <a:pt x="76" y="147"/>
                      </a:lnTo>
                      <a:lnTo>
                        <a:pt x="41" y="14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Freeform 1120"/>
                <p:cNvSpPr>
                  <a:spLocks/>
                </p:cNvSpPr>
                <p:nvPr/>
              </p:nvSpPr>
              <p:spPr bwMode="auto">
                <a:xfrm>
                  <a:off x="3717" y="1844"/>
                  <a:ext cx="40" cy="71"/>
                </a:xfrm>
                <a:custGeom>
                  <a:avLst/>
                  <a:gdLst>
                    <a:gd name="T0" fmla="*/ 0 w 79"/>
                    <a:gd name="T1" fmla="*/ 36 h 141"/>
                    <a:gd name="T2" fmla="*/ 0 w 79"/>
                    <a:gd name="T3" fmla="*/ 0 h 141"/>
                    <a:gd name="T4" fmla="*/ 35 w 79"/>
                    <a:gd name="T5" fmla="*/ 0 h 141"/>
                    <a:gd name="T6" fmla="*/ 79 w 79"/>
                    <a:gd name="T7" fmla="*/ 106 h 141"/>
                    <a:gd name="T8" fmla="*/ 79 w 79"/>
                    <a:gd name="T9" fmla="*/ 141 h 141"/>
                    <a:gd name="T10" fmla="*/ 43 w 79"/>
                    <a:gd name="T11" fmla="*/ 141 h 141"/>
                    <a:gd name="T12" fmla="*/ 0 w 79"/>
                    <a:gd name="T13" fmla="*/ 36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4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06"/>
                      </a:lnTo>
                      <a:lnTo>
                        <a:pt x="79" y="141"/>
                      </a:lnTo>
                      <a:lnTo>
                        <a:pt x="43" y="14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Freeform 1121"/>
                <p:cNvSpPr>
                  <a:spLocks/>
                </p:cNvSpPr>
                <p:nvPr/>
              </p:nvSpPr>
              <p:spPr bwMode="auto">
                <a:xfrm>
                  <a:off x="3739" y="1897"/>
                  <a:ext cx="40" cy="71"/>
                </a:xfrm>
                <a:custGeom>
                  <a:avLst/>
                  <a:gdLst>
                    <a:gd name="T0" fmla="*/ 0 w 81"/>
                    <a:gd name="T1" fmla="*/ 35 h 141"/>
                    <a:gd name="T2" fmla="*/ 0 w 81"/>
                    <a:gd name="T3" fmla="*/ 0 h 141"/>
                    <a:gd name="T4" fmla="*/ 36 w 81"/>
                    <a:gd name="T5" fmla="*/ 0 h 141"/>
                    <a:gd name="T6" fmla="*/ 81 w 81"/>
                    <a:gd name="T7" fmla="*/ 106 h 141"/>
                    <a:gd name="T8" fmla="*/ 81 w 81"/>
                    <a:gd name="T9" fmla="*/ 141 h 141"/>
                    <a:gd name="T10" fmla="*/ 45 w 81"/>
                    <a:gd name="T11" fmla="*/ 141 h 141"/>
                    <a:gd name="T12" fmla="*/ 0 w 81"/>
                    <a:gd name="T13" fmla="*/ 35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41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106"/>
                      </a:lnTo>
                      <a:lnTo>
                        <a:pt x="81" y="141"/>
                      </a:lnTo>
                      <a:lnTo>
                        <a:pt x="45" y="14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Freeform 1122"/>
                <p:cNvSpPr>
                  <a:spLocks/>
                </p:cNvSpPr>
                <p:nvPr/>
              </p:nvSpPr>
              <p:spPr bwMode="auto">
                <a:xfrm>
                  <a:off x="3762" y="1950"/>
                  <a:ext cx="38" cy="69"/>
                </a:xfrm>
                <a:custGeom>
                  <a:avLst/>
                  <a:gdLst>
                    <a:gd name="T0" fmla="*/ 0 w 76"/>
                    <a:gd name="T1" fmla="*/ 35 h 138"/>
                    <a:gd name="T2" fmla="*/ 0 w 76"/>
                    <a:gd name="T3" fmla="*/ 0 h 138"/>
                    <a:gd name="T4" fmla="*/ 36 w 76"/>
                    <a:gd name="T5" fmla="*/ 0 h 138"/>
                    <a:gd name="T6" fmla="*/ 76 w 76"/>
                    <a:gd name="T7" fmla="*/ 103 h 138"/>
                    <a:gd name="T8" fmla="*/ 76 w 76"/>
                    <a:gd name="T9" fmla="*/ 138 h 138"/>
                    <a:gd name="T10" fmla="*/ 41 w 76"/>
                    <a:gd name="T11" fmla="*/ 138 h 138"/>
                    <a:gd name="T12" fmla="*/ 0 w 76"/>
                    <a:gd name="T13" fmla="*/ 35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3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103"/>
                      </a:lnTo>
                      <a:lnTo>
                        <a:pt x="76" y="138"/>
                      </a:lnTo>
                      <a:lnTo>
                        <a:pt x="41" y="1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Freeform 1123"/>
                <p:cNvSpPr>
                  <a:spLocks/>
                </p:cNvSpPr>
                <p:nvPr/>
              </p:nvSpPr>
              <p:spPr bwMode="auto">
                <a:xfrm>
                  <a:off x="3782" y="2001"/>
                  <a:ext cx="40" cy="67"/>
                </a:xfrm>
                <a:custGeom>
                  <a:avLst/>
                  <a:gdLst>
                    <a:gd name="T0" fmla="*/ 0 w 79"/>
                    <a:gd name="T1" fmla="*/ 35 h 134"/>
                    <a:gd name="T2" fmla="*/ 0 w 79"/>
                    <a:gd name="T3" fmla="*/ 0 h 134"/>
                    <a:gd name="T4" fmla="*/ 35 w 79"/>
                    <a:gd name="T5" fmla="*/ 0 h 134"/>
                    <a:gd name="T6" fmla="*/ 79 w 79"/>
                    <a:gd name="T7" fmla="*/ 98 h 134"/>
                    <a:gd name="T8" fmla="*/ 79 w 79"/>
                    <a:gd name="T9" fmla="*/ 134 h 134"/>
                    <a:gd name="T10" fmla="*/ 44 w 79"/>
                    <a:gd name="T11" fmla="*/ 134 h 134"/>
                    <a:gd name="T12" fmla="*/ 0 w 79"/>
                    <a:gd name="T13" fmla="*/ 35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3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98"/>
                      </a:lnTo>
                      <a:lnTo>
                        <a:pt x="79" y="134"/>
                      </a:lnTo>
                      <a:lnTo>
                        <a:pt x="44" y="13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Freeform 1124"/>
                <p:cNvSpPr>
                  <a:spLocks/>
                </p:cNvSpPr>
                <p:nvPr/>
              </p:nvSpPr>
              <p:spPr bwMode="auto">
                <a:xfrm>
                  <a:off x="3804" y="2051"/>
                  <a:ext cx="38" cy="66"/>
                </a:xfrm>
                <a:custGeom>
                  <a:avLst/>
                  <a:gdLst>
                    <a:gd name="T0" fmla="*/ 0 w 76"/>
                    <a:gd name="T1" fmla="*/ 36 h 133"/>
                    <a:gd name="T2" fmla="*/ 0 w 76"/>
                    <a:gd name="T3" fmla="*/ 0 h 133"/>
                    <a:gd name="T4" fmla="*/ 35 w 76"/>
                    <a:gd name="T5" fmla="*/ 0 h 133"/>
                    <a:gd name="T6" fmla="*/ 76 w 76"/>
                    <a:gd name="T7" fmla="*/ 98 h 133"/>
                    <a:gd name="T8" fmla="*/ 76 w 76"/>
                    <a:gd name="T9" fmla="*/ 133 h 133"/>
                    <a:gd name="T10" fmla="*/ 41 w 76"/>
                    <a:gd name="T11" fmla="*/ 133 h 133"/>
                    <a:gd name="T12" fmla="*/ 0 w 76"/>
                    <a:gd name="T13" fmla="*/ 36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33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98"/>
                      </a:lnTo>
                      <a:lnTo>
                        <a:pt x="76" y="133"/>
                      </a:lnTo>
                      <a:lnTo>
                        <a:pt x="41" y="1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Freeform 1125"/>
                <p:cNvSpPr>
                  <a:spLocks/>
                </p:cNvSpPr>
                <p:nvPr/>
              </p:nvSpPr>
              <p:spPr bwMode="auto">
                <a:xfrm>
                  <a:off x="3824" y="2099"/>
                  <a:ext cx="40" cy="65"/>
                </a:xfrm>
                <a:custGeom>
                  <a:avLst/>
                  <a:gdLst>
                    <a:gd name="T0" fmla="*/ 0 w 80"/>
                    <a:gd name="T1" fmla="*/ 35 h 128"/>
                    <a:gd name="T2" fmla="*/ 0 w 80"/>
                    <a:gd name="T3" fmla="*/ 0 h 128"/>
                    <a:gd name="T4" fmla="*/ 35 w 80"/>
                    <a:gd name="T5" fmla="*/ 0 h 128"/>
                    <a:gd name="T6" fmla="*/ 80 w 80"/>
                    <a:gd name="T7" fmla="*/ 93 h 128"/>
                    <a:gd name="T8" fmla="*/ 80 w 80"/>
                    <a:gd name="T9" fmla="*/ 128 h 128"/>
                    <a:gd name="T10" fmla="*/ 45 w 80"/>
                    <a:gd name="T11" fmla="*/ 128 h 128"/>
                    <a:gd name="T12" fmla="*/ 0 w 80"/>
                    <a:gd name="T13" fmla="*/ 35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2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93"/>
                      </a:lnTo>
                      <a:lnTo>
                        <a:pt x="80" y="128"/>
                      </a:lnTo>
                      <a:lnTo>
                        <a:pt x="45" y="12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Freeform 1126"/>
                <p:cNvSpPr>
                  <a:spLocks/>
                </p:cNvSpPr>
                <p:nvPr/>
              </p:nvSpPr>
              <p:spPr bwMode="auto">
                <a:xfrm>
                  <a:off x="3847" y="2146"/>
                  <a:ext cx="38" cy="63"/>
                </a:xfrm>
                <a:custGeom>
                  <a:avLst/>
                  <a:gdLst>
                    <a:gd name="T0" fmla="*/ 0 w 76"/>
                    <a:gd name="T1" fmla="*/ 35 h 127"/>
                    <a:gd name="T2" fmla="*/ 0 w 76"/>
                    <a:gd name="T3" fmla="*/ 0 h 127"/>
                    <a:gd name="T4" fmla="*/ 35 w 76"/>
                    <a:gd name="T5" fmla="*/ 0 h 127"/>
                    <a:gd name="T6" fmla="*/ 76 w 76"/>
                    <a:gd name="T7" fmla="*/ 92 h 127"/>
                    <a:gd name="T8" fmla="*/ 76 w 76"/>
                    <a:gd name="T9" fmla="*/ 127 h 127"/>
                    <a:gd name="T10" fmla="*/ 41 w 76"/>
                    <a:gd name="T11" fmla="*/ 127 h 127"/>
                    <a:gd name="T12" fmla="*/ 0 w 76"/>
                    <a:gd name="T13" fmla="*/ 3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2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92"/>
                      </a:lnTo>
                      <a:lnTo>
                        <a:pt x="76" y="127"/>
                      </a:lnTo>
                      <a:lnTo>
                        <a:pt x="41" y="12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Freeform 1127"/>
                <p:cNvSpPr>
                  <a:spLocks/>
                </p:cNvSpPr>
                <p:nvPr/>
              </p:nvSpPr>
              <p:spPr bwMode="auto">
                <a:xfrm>
                  <a:off x="3867" y="2192"/>
                  <a:ext cx="40" cy="61"/>
                </a:xfrm>
                <a:custGeom>
                  <a:avLst/>
                  <a:gdLst>
                    <a:gd name="T0" fmla="*/ 0 w 78"/>
                    <a:gd name="T1" fmla="*/ 35 h 122"/>
                    <a:gd name="T2" fmla="*/ 0 w 78"/>
                    <a:gd name="T3" fmla="*/ 0 h 122"/>
                    <a:gd name="T4" fmla="*/ 35 w 78"/>
                    <a:gd name="T5" fmla="*/ 0 h 122"/>
                    <a:gd name="T6" fmla="*/ 78 w 78"/>
                    <a:gd name="T7" fmla="*/ 87 h 122"/>
                    <a:gd name="T8" fmla="*/ 78 w 78"/>
                    <a:gd name="T9" fmla="*/ 122 h 122"/>
                    <a:gd name="T10" fmla="*/ 43 w 78"/>
                    <a:gd name="T11" fmla="*/ 122 h 122"/>
                    <a:gd name="T12" fmla="*/ 0 w 78"/>
                    <a:gd name="T13" fmla="*/ 35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12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8" y="87"/>
                      </a:lnTo>
                      <a:lnTo>
                        <a:pt x="78" y="122"/>
                      </a:lnTo>
                      <a:lnTo>
                        <a:pt x="43" y="12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Freeform 1128"/>
                <p:cNvSpPr>
                  <a:spLocks/>
                </p:cNvSpPr>
                <p:nvPr/>
              </p:nvSpPr>
              <p:spPr bwMode="auto">
                <a:xfrm>
                  <a:off x="3889" y="2235"/>
                  <a:ext cx="38" cy="61"/>
                </a:xfrm>
                <a:custGeom>
                  <a:avLst/>
                  <a:gdLst>
                    <a:gd name="T0" fmla="*/ 0 w 76"/>
                    <a:gd name="T1" fmla="*/ 35 h 121"/>
                    <a:gd name="T2" fmla="*/ 0 w 76"/>
                    <a:gd name="T3" fmla="*/ 0 h 121"/>
                    <a:gd name="T4" fmla="*/ 35 w 76"/>
                    <a:gd name="T5" fmla="*/ 0 h 121"/>
                    <a:gd name="T6" fmla="*/ 76 w 76"/>
                    <a:gd name="T7" fmla="*/ 86 h 121"/>
                    <a:gd name="T8" fmla="*/ 76 w 76"/>
                    <a:gd name="T9" fmla="*/ 121 h 121"/>
                    <a:gd name="T10" fmla="*/ 41 w 76"/>
                    <a:gd name="T11" fmla="*/ 121 h 121"/>
                    <a:gd name="T12" fmla="*/ 0 w 76"/>
                    <a:gd name="T13" fmla="*/ 35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21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86"/>
                      </a:lnTo>
                      <a:lnTo>
                        <a:pt x="76" y="121"/>
                      </a:lnTo>
                      <a:lnTo>
                        <a:pt x="41" y="12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Freeform 1129"/>
                <p:cNvSpPr>
                  <a:spLocks/>
                </p:cNvSpPr>
                <p:nvPr/>
              </p:nvSpPr>
              <p:spPr bwMode="auto">
                <a:xfrm>
                  <a:off x="3909" y="2278"/>
                  <a:ext cx="40" cy="59"/>
                </a:xfrm>
                <a:custGeom>
                  <a:avLst/>
                  <a:gdLst>
                    <a:gd name="T0" fmla="*/ 0 w 79"/>
                    <a:gd name="T1" fmla="*/ 35 h 117"/>
                    <a:gd name="T2" fmla="*/ 0 w 79"/>
                    <a:gd name="T3" fmla="*/ 0 h 117"/>
                    <a:gd name="T4" fmla="*/ 35 w 79"/>
                    <a:gd name="T5" fmla="*/ 0 h 117"/>
                    <a:gd name="T6" fmla="*/ 79 w 79"/>
                    <a:gd name="T7" fmla="*/ 82 h 117"/>
                    <a:gd name="T8" fmla="*/ 79 w 79"/>
                    <a:gd name="T9" fmla="*/ 117 h 117"/>
                    <a:gd name="T10" fmla="*/ 44 w 79"/>
                    <a:gd name="T11" fmla="*/ 117 h 117"/>
                    <a:gd name="T12" fmla="*/ 0 w 79"/>
                    <a:gd name="T13" fmla="*/ 35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1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82"/>
                      </a:lnTo>
                      <a:lnTo>
                        <a:pt x="79" y="117"/>
                      </a:lnTo>
                      <a:lnTo>
                        <a:pt x="44" y="11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Freeform 1130"/>
                <p:cNvSpPr>
                  <a:spLocks/>
                </p:cNvSpPr>
                <p:nvPr/>
              </p:nvSpPr>
              <p:spPr bwMode="auto">
                <a:xfrm>
                  <a:off x="3931" y="2319"/>
                  <a:ext cx="39" cy="57"/>
                </a:xfrm>
                <a:custGeom>
                  <a:avLst/>
                  <a:gdLst>
                    <a:gd name="T0" fmla="*/ 0 w 77"/>
                    <a:gd name="T1" fmla="*/ 35 h 114"/>
                    <a:gd name="T2" fmla="*/ 0 w 77"/>
                    <a:gd name="T3" fmla="*/ 0 h 114"/>
                    <a:gd name="T4" fmla="*/ 35 w 77"/>
                    <a:gd name="T5" fmla="*/ 0 h 114"/>
                    <a:gd name="T6" fmla="*/ 77 w 77"/>
                    <a:gd name="T7" fmla="*/ 79 h 114"/>
                    <a:gd name="T8" fmla="*/ 77 w 77"/>
                    <a:gd name="T9" fmla="*/ 114 h 114"/>
                    <a:gd name="T10" fmla="*/ 42 w 77"/>
                    <a:gd name="T11" fmla="*/ 114 h 114"/>
                    <a:gd name="T12" fmla="*/ 0 w 77"/>
                    <a:gd name="T13" fmla="*/ 3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11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7" y="79"/>
                      </a:lnTo>
                      <a:lnTo>
                        <a:pt x="77" y="114"/>
                      </a:lnTo>
                      <a:lnTo>
                        <a:pt x="42" y="11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Freeform 1131"/>
                <p:cNvSpPr>
                  <a:spLocks/>
                </p:cNvSpPr>
                <p:nvPr/>
              </p:nvSpPr>
              <p:spPr bwMode="auto">
                <a:xfrm>
                  <a:off x="3952" y="2359"/>
                  <a:ext cx="40" cy="57"/>
                </a:xfrm>
                <a:custGeom>
                  <a:avLst/>
                  <a:gdLst>
                    <a:gd name="T0" fmla="*/ 0 w 79"/>
                    <a:gd name="T1" fmla="*/ 35 h 114"/>
                    <a:gd name="T2" fmla="*/ 0 w 79"/>
                    <a:gd name="T3" fmla="*/ 0 h 114"/>
                    <a:gd name="T4" fmla="*/ 35 w 79"/>
                    <a:gd name="T5" fmla="*/ 0 h 114"/>
                    <a:gd name="T6" fmla="*/ 79 w 79"/>
                    <a:gd name="T7" fmla="*/ 79 h 114"/>
                    <a:gd name="T8" fmla="*/ 79 w 79"/>
                    <a:gd name="T9" fmla="*/ 114 h 114"/>
                    <a:gd name="T10" fmla="*/ 43 w 79"/>
                    <a:gd name="T11" fmla="*/ 114 h 114"/>
                    <a:gd name="T12" fmla="*/ 0 w 79"/>
                    <a:gd name="T13" fmla="*/ 3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1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79"/>
                      </a:lnTo>
                      <a:lnTo>
                        <a:pt x="79" y="114"/>
                      </a:lnTo>
                      <a:lnTo>
                        <a:pt x="43" y="11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Freeform 1132"/>
                <p:cNvSpPr>
                  <a:spLocks/>
                </p:cNvSpPr>
                <p:nvPr/>
              </p:nvSpPr>
              <p:spPr bwMode="auto">
                <a:xfrm>
                  <a:off x="3974" y="2398"/>
                  <a:ext cx="40" cy="55"/>
                </a:xfrm>
                <a:custGeom>
                  <a:avLst/>
                  <a:gdLst>
                    <a:gd name="T0" fmla="*/ 0 w 79"/>
                    <a:gd name="T1" fmla="*/ 35 h 108"/>
                    <a:gd name="T2" fmla="*/ 0 w 79"/>
                    <a:gd name="T3" fmla="*/ 0 h 108"/>
                    <a:gd name="T4" fmla="*/ 36 w 79"/>
                    <a:gd name="T5" fmla="*/ 0 h 108"/>
                    <a:gd name="T6" fmla="*/ 79 w 79"/>
                    <a:gd name="T7" fmla="*/ 73 h 108"/>
                    <a:gd name="T8" fmla="*/ 79 w 79"/>
                    <a:gd name="T9" fmla="*/ 108 h 108"/>
                    <a:gd name="T10" fmla="*/ 44 w 79"/>
                    <a:gd name="T11" fmla="*/ 108 h 108"/>
                    <a:gd name="T12" fmla="*/ 0 w 79"/>
                    <a:gd name="T13" fmla="*/ 3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73"/>
                      </a:lnTo>
                      <a:lnTo>
                        <a:pt x="79" y="108"/>
                      </a:lnTo>
                      <a:lnTo>
                        <a:pt x="44" y="10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Freeform 1133"/>
                <p:cNvSpPr>
                  <a:spLocks/>
                </p:cNvSpPr>
                <p:nvPr/>
              </p:nvSpPr>
              <p:spPr bwMode="auto">
                <a:xfrm>
                  <a:off x="3996" y="2435"/>
                  <a:ext cx="38" cy="54"/>
                </a:xfrm>
                <a:custGeom>
                  <a:avLst/>
                  <a:gdLst>
                    <a:gd name="T0" fmla="*/ 0 w 76"/>
                    <a:gd name="T1" fmla="*/ 35 h 109"/>
                    <a:gd name="T2" fmla="*/ 0 w 76"/>
                    <a:gd name="T3" fmla="*/ 0 h 109"/>
                    <a:gd name="T4" fmla="*/ 35 w 76"/>
                    <a:gd name="T5" fmla="*/ 0 h 109"/>
                    <a:gd name="T6" fmla="*/ 76 w 76"/>
                    <a:gd name="T7" fmla="*/ 73 h 109"/>
                    <a:gd name="T8" fmla="*/ 76 w 76"/>
                    <a:gd name="T9" fmla="*/ 109 h 109"/>
                    <a:gd name="T10" fmla="*/ 41 w 76"/>
                    <a:gd name="T11" fmla="*/ 109 h 109"/>
                    <a:gd name="T12" fmla="*/ 0 w 76"/>
                    <a:gd name="T13" fmla="*/ 3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0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73"/>
                      </a:lnTo>
                      <a:lnTo>
                        <a:pt x="76" y="109"/>
                      </a:lnTo>
                      <a:lnTo>
                        <a:pt x="41" y="10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Freeform 1134"/>
                <p:cNvSpPr>
                  <a:spLocks/>
                </p:cNvSpPr>
                <p:nvPr/>
              </p:nvSpPr>
              <p:spPr bwMode="auto">
                <a:xfrm>
                  <a:off x="4016" y="2472"/>
                  <a:ext cx="41" cy="51"/>
                </a:xfrm>
                <a:custGeom>
                  <a:avLst/>
                  <a:gdLst>
                    <a:gd name="T0" fmla="*/ 0 w 80"/>
                    <a:gd name="T1" fmla="*/ 36 h 103"/>
                    <a:gd name="T2" fmla="*/ 0 w 80"/>
                    <a:gd name="T3" fmla="*/ 0 h 103"/>
                    <a:gd name="T4" fmla="*/ 35 w 80"/>
                    <a:gd name="T5" fmla="*/ 0 h 103"/>
                    <a:gd name="T6" fmla="*/ 80 w 80"/>
                    <a:gd name="T7" fmla="*/ 68 h 103"/>
                    <a:gd name="T8" fmla="*/ 80 w 80"/>
                    <a:gd name="T9" fmla="*/ 103 h 103"/>
                    <a:gd name="T10" fmla="*/ 45 w 80"/>
                    <a:gd name="T11" fmla="*/ 103 h 103"/>
                    <a:gd name="T12" fmla="*/ 0 w 80"/>
                    <a:gd name="T13" fmla="*/ 36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03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68"/>
                      </a:lnTo>
                      <a:lnTo>
                        <a:pt x="80" y="103"/>
                      </a:lnTo>
                      <a:lnTo>
                        <a:pt x="45" y="10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Freeform 1135"/>
                <p:cNvSpPr>
                  <a:spLocks/>
                </p:cNvSpPr>
                <p:nvPr/>
              </p:nvSpPr>
              <p:spPr bwMode="auto">
                <a:xfrm>
                  <a:off x="4039" y="2506"/>
                  <a:ext cx="38" cy="50"/>
                </a:xfrm>
                <a:custGeom>
                  <a:avLst/>
                  <a:gdLst>
                    <a:gd name="T0" fmla="*/ 0 w 76"/>
                    <a:gd name="T1" fmla="*/ 35 h 100"/>
                    <a:gd name="T2" fmla="*/ 0 w 76"/>
                    <a:gd name="T3" fmla="*/ 0 h 100"/>
                    <a:gd name="T4" fmla="*/ 35 w 76"/>
                    <a:gd name="T5" fmla="*/ 0 h 100"/>
                    <a:gd name="T6" fmla="*/ 76 w 76"/>
                    <a:gd name="T7" fmla="*/ 65 h 100"/>
                    <a:gd name="T8" fmla="*/ 76 w 76"/>
                    <a:gd name="T9" fmla="*/ 100 h 100"/>
                    <a:gd name="T10" fmla="*/ 41 w 76"/>
                    <a:gd name="T11" fmla="*/ 100 h 100"/>
                    <a:gd name="T12" fmla="*/ 0 w 76"/>
                    <a:gd name="T13" fmla="*/ 3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0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65"/>
                      </a:lnTo>
                      <a:lnTo>
                        <a:pt x="76" y="100"/>
                      </a:lnTo>
                      <a:lnTo>
                        <a:pt x="41" y="10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Freeform 1136"/>
                <p:cNvSpPr>
                  <a:spLocks/>
                </p:cNvSpPr>
                <p:nvPr/>
              </p:nvSpPr>
              <p:spPr bwMode="auto">
                <a:xfrm>
                  <a:off x="4059" y="2538"/>
                  <a:ext cx="40" cy="50"/>
                </a:xfrm>
                <a:custGeom>
                  <a:avLst/>
                  <a:gdLst>
                    <a:gd name="T0" fmla="*/ 0 w 79"/>
                    <a:gd name="T1" fmla="*/ 35 h 100"/>
                    <a:gd name="T2" fmla="*/ 0 w 79"/>
                    <a:gd name="T3" fmla="*/ 0 h 100"/>
                    <a:gd name="T4" fmla="*/ 35 w 79"/>
                    <a:gd name="T5" fmla="*/ 0 h 100"/>
                    <a:gd name="T6" fmla="*/ 79 w 79"/>
                    <a:gd name="T7" fmla="*/ 65 h 100"/>
                    <a:gd name="T8" fmla="*/ 79 w 79"/>
                    <a:gd name="T9" fmla="*/ 100 h 100"/>
                    <a:gd name="T10" fmla="*/ 43 w 79"/>
                    <a:gd name="T11" fmla="*/ 100 h 100"/>
                    <a:gd name="T12" fmla="*/ 0 w 79"/>
                    <a:gd name="T13" fmla="*/ 3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0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65"/>
                      </a:lnTo>
                      <a:lnTo>
                        <a:pt x="79" y="100"/>
                      </a:lnTo>
                      <a:lnTo>
                        <a:pt x="43" y="100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Freeform 1137"/>
                <p:cNvSpPr>
                  <a:spLocks/>
                </p:cNvSpPr>
                <p:nvPr/>
              </p:nvSpPr>
              <p:spPr bwMode="auto">
                <a:xfrm>
                  <a:off x="4081" y="2570"/>
                  <a:ext cx="38" cy="48"/>
                </a:xfrm>
                <a:custGeom>
                  <a:avLst/>
                  <a:gdLst>
                    <a:gd name="T0" fmla="*/ 0 w 76"/>
                    <a:gd name="T1" fmla="*/ 35 h 96"/>
                    <a:gd name="T2" fmla="*/ 0 w 76"/>
                    <a:gd name="T3" fmla="*/ 0 h 96"/>
                    <a:gd name="T4" fmla="*/ 36 w 76"/>
                    <a:gd name="T5" fmla="*/ 0 h 96"/>
                    <a:gd name="T6" fmla="*/ 76 w 76"/>
                    <a:gd name="T7" fmla="*/ 60 h 96"/>
                    <a:gd name="T8" fmla="*/ 76 w 76"/>
                    <a:gd name="T9" fmla="*/ 96 h 96"/>
                    <a:gd name="T10" fmla="*/ 41 w 76"/>
                    <a:gd name="T11" fmla="*/ 96 h 96"/>
                    <a:gd name="T12" fmla="*/ 0 w 76"/>
                    <a:gd name="T13" fmla="*/ 35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9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60"/>
                      </a:lnTo>
                      <a:lnTo>
                        <a:pt x="76" y="96"/>
                      </a:lnTo>
                      <a:lnTo>
                        <a:pt x="41" y="96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Freeform 1138"/>
                <p:cNvSpPr>
                  <a:spLocks/>
                </p:cNvSpPr>
                <p:nvPr/>
              </p:nvSpPr>
              <p:spPr bwMode="auto">
                <a:xfrm>
                  <a:off x="4102" y="2601"/>
                  <a:ext cx="39" cy="47"/>
                </a:xfrm>
                <a:custGeom>
                  <a:avLst/>
                  <a:gdLst>
                    <a:gd name="T0" fmla="*/ 0 w 79"/>
                    <a:gd name="T1" fmla="*/ 36 h 95"/>
                    <a:gd name="T2" fmla="*/ 0 w 79"/>
                    <a:gd name="T3" fmla="*/ 0 h 95"/>
                    <a:gd name="T4" fmla="*/ 35 w 79"/>
                    <a:gd name="T5" fmla="*/ 0 h 95"/>
                    <a:gd name="T6" fmla="*/ 79 w 79"/>
                    <a:gd name="T7" fmla="*/ 60 h 95"/>
                    <a:gd name="T8" fmla="*/ 79 w 79"/>
                    <a:gd name="T9" fmla="*/ 95 h 95"/>
                    <a:gd name="T10" fmla="*/ 44 w 79"/>
                    <a:gd name="T11" fmla="*/ 95 h 95"/>
                    <a:gd name="T12" fmla="*/ 0 w 79"/>
                    <a:gd name="T13" fmla="*/ 3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95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60"/>
                      </a:lnTo>
                      <a:lnTo>
                        <a:pt x="79" y="95"/>
                      </a:lnTo>
                      <a:lnTo>
                        <a:pt x="44" y="95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Freeform 1139"/>
                <p:cNvSpPr>
                  <a:spLocks/>
                </p:cNvSpPr>
                <p:nvPr/>
              </p:nvSpPr>
              <p:spPr bwMode="auto">
                <a:xfrm>
                  <a:off x="4123" y="2630"/>
                  <a:ext cx="39" cy="44"/>
                </a:xfrm>
                <a:custGeom>
                  <a:avLst/>
                  <a:gdLst>
                    <a:gd name="T0" fmla="*/ 0 w 77"/>
                    <a:gd name="T1" fmla="*/ 35 h 87"/>
                    <a:gd name="T2" fmla="*/ 0 w 77"/>
                    <a:gd name="T3" fmla="*/ 0 h 87"/>
                    <a:gd name="T4" fmla="*/ 35 w 77"/>
                    <a:gd name="T5" fmla="*/ 0 h 87"/>
                    <a:gd name="T6" fmla="*/ 77 w 77"/>
                    <a:gd name="T7" fmla="*/ 52 h 87"/>
                    <a:gd name="T8" fmla="*/ 77 w 77"/>
                    <a:gd name="T9" fmla="*/ 87 h 87"/>
                    <a:gd name="T10" fmla="*/ 42 w 77"/>
                    <a:gd name="T11" fmla="*/ 87 h 87"/>
                    <a:gd name="T12" fmla="*/ 0 w 77"/>
                    <a:gd name="T13" fmla="*/ 35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8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7" y="52"/>
                      </a:lnTo>
                      <a:lnTo>
                        <a:pt x="77" y="87"/>
                      </a:lnTo>
                      <a:lnTo>
                        <a:pt x="42" y="8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Freeform 1140"/>
                <p:cNvSpPr>
                  <a:spLocks/>
                </p:cNvSpPr>
                <p:nvPr/>
              </p:nvSpPr>
              <p:spPr bwMode="auto">
                <a:xfrm>
                  <a:off x="4145" y="2656"/>
                  <a:ext cx="39" cy="45"/>
                </a:xfrm>
                <a:custGeom>
                  <a:avLst/>
                  <a:gdLst>
                    <a:gd name="T0" fmla="*/ 0 w 79"/>
                    <a:gd name="T1" fmla="*/ 35 h 89"/>
                    <a:gd name="T2" fmla="*/ 0 w 79"/>
                    <a:gd name="T3" fmla="*/ 0 h 89"/>
                    <a:gd name="T4" fmla="*/ 35 w 79"/>
                    <a:gd name="T5" fmla="*/ 0 h 89"/>
                    <a:gd name="T6" fmla="*/ 79 w 79"/>
                    <a:gd name="T7" fmla="*/ 53 h 89"/>
                    <a:gd name="T8" fmla="*/ 79 w 79"/>
                    <a:gd name="T9" fmla="*/ 89 h 89"/>
                    <a:gd name="T10" fmla="*/ 44 w 79"/>
                    <a:gd name="T11" fmla="*/ 89 h 89"/>
                    <a:gd name="T12" fmla="*/ 0 w 79"/>
                    <a:gd name="T13" fmla="*/ 35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8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53"/>
                      </a:lnTo>
                      <a:lnTo>
                        <a:pt x="79" y="89"/>
                      </a:lnTo>
                      <a:lnTo>
                        <a:pt x="44" y="8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Freeform 1141"/>
                <p:cNvSpPr>
                  <a:spLocks/>
                </p:cNvSpPr>
                <p:nvPr/>
              </p:nvSpPr>
              <p:spPr bwMode="auto">
                <a:xfrm>
                  <a:off x="4166" y="2683"/>
                  <a:ext cx="38" cy="43"/>
                </a:xfrm>
                <a:custGeom>
                  <a:avLst/>
                  <a:gdLst>
                    <a:gd name="T0" fmla="*/ 0 w 76"/>
                    <a:gd name="T1" fmla="*/ 36 h 85"/>
                    <a:gd name="T2" fmla="*/ 0 w 76"/>
                    <a:gd name="T3" fmla="*/ 0 h 85"/>
                    <a:gd name="T4" fmla="*/ 35 w 76"/>
                    <a:gd name="T5" fmla="*/ 0 h 85"/>
                    <a:gd name="T6" fmla="*/ 76 w 76"/>
                    <a:gd name="T7" fmla="*/ 50 h 85"/>
                    <a:gd name="T8" fmla="*/ 76 w 76"/>
                    <a:gd name="T9" fmla="*/ 85 h 85"/>
                    <a:gd name="T10" fmla="*/ 40 w 76"/>
                    <a:gd name="T11" fmla="*/ 85 h 85"/>
                    <a:gd name="T12" fmla="*/ 0 w 76"/>
                    <a:gd name="T13" fmla="*/ 36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85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50"/>
                      </a:lnTo>
                      <a:lnTo>
                        <a:pt x="76" y="85"/>
                      </a:lnTo>
                      <a:lnTo>
                        <a:pt x="40" y="85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Freeform 1142"/>
                <p:cNvSpPr>
                  <a:spLocks/>
                </p:cNvSpPr>
                <p:nvPr/>
              </p:nvSpPr>
              <p:spPr bwMode="auto">
                <a:xfrm>
                  <a:off x="4187" y="2708"/>
                  <a:ext cx="39" cy="41"/>
                </a:xfrm>
                <a:custGeom>
                  <a:avLst/>
                  <a:gdLst>
                    <a:gd name="T0" fmla="*/ 0 w 79"/>
                    <a:gd name="T1" fmla="*/ 35 h 82"/>
                    <a:gd name="T2" fmla="*/ 0 w 79"/>
                    <a:gd name="T3" fmla="*/ 0 h 82"/>
                    <a:gd name="T4" fmla="*/ 36 w 79"/>
                    <a:gd name="T5" fmla="*/ 0 h 82"/>
                    <a:gd name="T6" fmla="*/ 79 w 79"/>
                    <a:gd name="T7" fmla="*/ 46 h 82"/>
                    <a:gd name="T8" fmla="*/ 79 w 79"/>
                    <a:gd name="T9" fmla="*/ 82 h 82"/>
                    <a:gd name="T10" fmla="*/ 44 w 79"/>
                    <a:gd name="T11" fmla="*/ 82 h 82"/>
                    <a:gd name="T12" fmla="*/ 0 w 79"/>
                    <a:gd name="T13" fmla="*/ 35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8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46"/>
                      </a:lnTo>
                      <a:lnTo>
                        <a:pt x="79" y="82"/>
                      </a:lnTo>
                      <a:lnTo>
                        <a:pt x="44" y="8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Freeform 1143"/>
                <p:cNvSpPr>
                  <a:spLocks/>
                </p:cNvSpPr>
                <p:nvPr/>
              </p:nvSpPr>
              <p:spPr bwMode="auto">
                <a:xfrm>
                  <a:off x="4209" y="2731"/>
                  <a:ext cx="40" cy="40"/>
                </a:xfrm>
                <a:custGeom>
                  <a:avLst/>
                  <a:gdLst>
                    <a:gd name="T0" fmla="*/ 0 w 80"/>
                    <a:gd name="T1" fmla="*/ 36 h 81"/>
                    <a:gd name="T2" fmla="*/ 0 w 80"/>
                    <a:gd name="T3" fmla="*/ 0 h 81"/>
                    <a:gd name="T4" fmla="*/ 35 w 80"/>
                    <a:gd name="T5" fmla="*/ 0 h 81"/>
                    <a:gd name="T6" fmla="*/ 80 w 80"/>
                    <a:gd name="T7" fmla="*/ 45 h 81"/>
                    <a:gd name="T8" fmla="*/ 80 w 80"/>
                    <a:gd name="T9" fmla="*/ 81 h 81"/>
                    <a:gd name="T10" fmla="*/ 45 w 80"/>
                    <a:gd name="T11" fmla="*/ 81 h 81"/>
                    <a:gd name="T12" fmla="*/ 0 w 80"/>
                    <a:gd name="T13" fmla="*/ 3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8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45"/>
                      </a:lnTo>
                      <a:lnTo>
                        <a:pt x="80" y="81"/>
                      </a:lnTo>
                      <a:lnTo>
                        <a:pt x="45" y="8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Freeform 1144"/>
                <p:cNvSpPr>
                  <a:spLocks/>
                </p:cNvSpPr>
                <p:nvPr/>
              </p:nvSpPr>
              <p:spPr bwMode="auto">
                <a:xfrm>
                  <a:off x="4231" y="2754"/>
                  <a:ext cx="38" cy="38"/>
                </a:xfrm>
                <a:custGeom>
                  <a:avLst/>
                  <a:gdLst>
                    <a:gd name="T0" fmla="*/ 0 w 76"/>
                    <a:gd name="T1" fmla="*/ 36 h 77"/>
                    <a:gd name="T2" fmla="*/ 0 w 76"/>
                    <a:gd name="T3" fmla="*/ 0 h 77"/>
                    <a:gd name="T4" fmla="*/ 35 w 76"/>
                    <a:gd name="T5" fmla="*/ 0 h 77"/>
                    <a:gd name="T6" fmla="*/ 76 w 76"/>
                    <a:gd name="T7" fmla="*/ 41 h 77"/>
                    <a:gd name="T8" fmla="*/ 76 w 76"/>
                    <a:gd name="T9" fmla="*/ 77 h 77"/>
                    <a:gd name="T10" fmla="*/ 41 w 76"/>
                    <a:gd name="T11" fmla="*/ 77 h 77"/>
                    <a:gd name="T12" fmla="*/ 0 w 76"/>
                    <a:gd name="T13" fmla="*/ 36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77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41"/>
                      </a:lnTo>
                      <a:lnTo>
                        <a:pt x="76" y="77"/>
                      </a:lnTo>
                      <a:lnTo>
                        <a:pt x="41" y="77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Freeform 1145"/>
                <p:cNvSpPr>
                  <a:spLocks/>
                </p:cNvSpPr>
                <p:nvPr/>
              </p:nvSpPr>
              <p:spPr bwMode="auto">
                <a:xfrm>
                  <a:off x="4251" y="2774"/>
                  <a:ext cx="40" cy="38"/>
                </a:xfrm>
                <a:custGeom>
                  <a:avLst/>
                  <a:gdLst>
                    <a:gd name="T0" fmla="*/ 0 w 79"/>
                    <a:gd name="T1" fmla="*/ 36 h 76"/>
                    <a:gd name="T2" fmla="*/ 0 w 79"/>
                    <a:gd name="T3" fmla="*/ 0 h 76"/>
                    <a:gd name="T4" fmla="*/ 35 w 79"/>
                    <a:gd name="T5" fmla="*/ 0 h 76"/>
                    <a:gd name="T6" fmla="*/ 79 w 79"/>
                    <a:gd name="T7" fmla="*/ 41 h 76"/>
                    <a:gd name="T8" fmla="*/ 79 w 79"/>
                    <a:gd name="T9" fmla="*/ 76 h 76"/>
                    <a:gd name="T10" fmla="*/ 44 w 79"/>
                    <a:gd name="T11" fmla="*/ 76 h 76"/>
                    <a:gd name="T12" fmla="*/ 0 w 79"/>
                    <a:gd name="T13" fmla="*/ 3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76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41"/>
                      </a:lnTo>
                      <a:lnTo>
                        <a:pt x="79" y="76"/>
                      </a:lnTo>
                      <a:lnTo>
                        <a:pt x="44" y="7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Freeform 1146"/>
                <p:cNvSpPr>
                  <a:spLocks/>
                </p:cNvSpPr>
                <p:nvPr/>
              </p:nvSpPr>
              <p:spPr bwMode="auto">
                <a:xfrm>
                  <a:off x="4273" y="2795"/>
                  <a:ext cx="38" cy="35"/>
                </a:xfrm>
                <a:custGeom>
                  <a:avLst/>
                  <a:gdLst>
                    <a:gd name="T0" fmla="*/ 0 w 76"/>
                    <a:gd name="T1" fmla="*/ 35 h 71"/>
                    <a:gd name="T2" fmla="*/ 0 w 76"/>
                    <a:gd name="T3" fmla="*/ 0 h 71"/>
                    <a:gd name="T4" fmla="*/ 35 w 76"/>
                    <a:gd name="T5" fmla="*/ 0 h 71"/>
                    <a:gd name="T6" fmla="*/ 76 w 76"/>
                    <a:gd name="T7" fmla="*/ 35 h 71"/>
                    <a:gd name="T8" fmla="*/ 76 w 76"/>
                    <a:gd name="T9" fmla="*/ 71 h 71"/>
                    <a:gd name="T10" fmla="*/ 40 w 76"/>
                    <a:gd name="T11" fmla="*/ 71 h 71"/>
                    <a:gd name="T12" fmla="*/ 0 w 76"/>
                    <a:gd name="T13" fmla="*/ 3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71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35"/>
                      </a:lnTo>
                      <a:lnTo>
                        <a:pt x="76" y="71"/>
                      </a:lnTo>
                      <a:lnTo>
                        <a:pt x="40" y="71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Freeform 1147"/>
                <p:cNvSpPr>
                  <a:spLocks/>
                </p:cNvSpPr>
                <p:nvPr/>
              </p:nvSpPr>
              <p:spPr bwMode="auto">
                <a:xfrm>
                  <a:off x="4294" y="2812"/>
                  <a:ext cx="40" cy="34"/>
                </a:xfrm>
                <a:custGeom>
                  <a:avLst/>
                  <a:gdLst>
                    <a:gd name="T0" fmla="*/ 0 w 81"/>
                    <a:gd name="T1" fmla="*/ 36 h 68"/>
                    <a:gd name="T2" fmla="*/ 0 w 81"/>
                    <a:gd name="T3" fmla="*/ 0 h 68"/>
                    <a:gd name="T4" fmla="*/ 36 w 81"/>
                    <a:gd name="T5" fmla="*/ 0 h 68"/>
                    <a:gd name="T6" fmla="*/ 81 w 81"/>
                    <a:gd name="T7" fmla="*/ 33 h 68"/>
                    <a:gd name="T8" fmla="*/ 81 w 81"/>
                    <a:gd name="T9" fmla="*/ 68 h 68"/>
                    <a:gd name="T10" fmla="*/ 44 w 81"/>
                    <a:gd name="T11" fmla="*/ 68 h 68"/>
                    <a:gd name="T12" fmla="*/ 0 w 81"/>
                    <a:gd name="T13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68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81" y="33"/>
                      </a:lnTo>
                      <a:lnTo>
                        <a:pt x="81" y="68"/>
                      </a:lnTo>
                      <a:lnTo>
                        <a:pt x="44" y="68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Freeform 1148"/>
                <p:cNvSpPr>
                  <a:spLocks/>
                </p:cNvSpPr>
                <p:nvPr/>
              </p:nvSpPr>
              <p:spPr bwMode="auto">
                <a:xfrm>
                  <a:off x="4316" y="2828"/>
                  <a:ext cx="38" cy="32"/>
                </a:xfrm>
                <a:custGeom>
                  <a:avLst/>
                  <a:gdLst>
                    <a:gd name="T0" fmla="*/ 0 w 77"/>
                    <a:gd name="T1" fmla="*/ 35 h 63"/>
                    <a:gd name="T2" fmla="*/ 0 w 77"/>
                    <a:gd name="T3" fmla="*/ 0 h 63"/>
                    <a:gd name="T4" fmla="*/ 37 w 77"/>
                    <a:gd name="T5" fmla="*/ 0 h 63"/>
                    <a:gd name="T6" fmla="*/ 77 w 77"/>
                    <a:gd name="T7" fmla="*/ 30 h 63"/>
                    <a:gd name="T8" fmla="*/ 77 w 77"/>
                    <a:gd name="T9" fmla="*/ 63 h 63"/>
                    <a:gd name="T10" fmla="*/ 42 w 77"/>
                    <a:gd name="T11" fmla="*/ 63 h 63"/>
                    <a:gd name="T12" fmla="*/ 0 w 77"/>
                    <a:gd name="T13" fmla="*/ 3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63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77" y="30"/>
                      </a:lnTo>
                      <a:lnTo>
                        <a:pt x="77" y="63"/>
                      </a:lnTo>
                      <a:lnTo>
                        <a:pt x="42" y="6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Freeform 1149"/>
                <p:cNvSpPr>
                  <a:spLocks/>
                </p:cNvSpPr>
                <p:nvPr/>
              </p:nvSpPr>
              <p:spPr bwMode="auto">
                <a:xfrm>
                  <a:off x="4337" y="2843"/>
                  <a:ext cx="39" cy="32"/>
                </a:xfrm>
                <a:custGeom>
                  <a:avLst/>
                  <a:gdLst>
                    <a:gd name="T0" fmla="*/ 0 w 79"/>
                    <a:gd name="T1" fmla="*/ 33 h 63"/>
                    <a:gd name="T2" fmla="*/ 0 w 79"/>
                    <a:gd name="T3" fmla="*/ 0 h 63"/>
                    <a:gd name="T4" fmla="*/ 35 w 79"/>
                    <a:gd name="T5" fmla="*/ 0 h 63"/>
                    <a:gd name="T6" fmla="*/ 79 w 79"/>
                    <a:gd name="T7" fmla="*/ 28 h 63"/>
                    <a:gd name="T8" fmla="*/ 79 w 79"/>
                    <a:gd name="T9" fmla="*/ 63 h 63"/>
                    <a:gd name="T10" fmla="*/ 44 w 79"/>
                    <a:gd name="T11" fmla="*/ 63 h 63"/>
                    <a:gd name="T12" fmla="*/ 0 w 79"/>
                    <a:gd name="T13" fmla="*/ 3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8"/>
                      </a:lnTo>
                      <a:lnTo>
                        <a:pt x="79" y="63"/>
                      </a:lnTo>
                      <a:lnTo>
                        <a:pt x="44" y="6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Freeform 1150"/>
                <p:cNvSpPr>
                  <a:spLocks/>
                </p:cNvSpPr>
                <p:nvPr/>
              </p:nvSpPr>
              <p:spPr bwMode="auto">
                <a:xfrm>
                  <a:off x="4358" y="2857"/>
                  <a:ext cx="38" cy="30"/>
                </a:xfrm>
                <a:custGeom>
                  <a:avLst/>
                  <a:gdLst>
                    <a:gd name="T0" fmla="*/ 0 w 76"/>
                    <a:gd name="T1" fmla="*/ 35 h 59"/>
                    <a:gd name="T2" fmla="*/ 0 w 76"/>
                    <a:gd name="T3" fmla="*/ 0 h 59"/>
                    <a:gd name="T4" fmla="*/ 35 w 76"/>
                    <a:gd name="T5" fmla="*/ 0 h 59"/>
                    <a:gd name="T6" fmla="*/ 76 w 76"/>
                    <a:gd name="T7" fmla="*/ 24 h 59"/>
                    <a:gd name="T8" fmla="*/ 76 w 76"/>
                    <a:gd name="T9" fmla="*/ 59 h 59"/>
                    <a:gd name="T10" fmla="*/ 41 w 76"/>
                    <a:gd name="T11" fmla="*/ 59 h 59"/>
                    <a:gd name="T12" fmla="*/ 0 w 76"/>
                    <a:gd name="T13" fmla="*/ 3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4"/>
                      </a:lnTo>
                      <a:lnTo>
                        <a:pt x="76" y="59"/>
                      </a:lnTo>
                      <a:lnTo>
                        <a:pt x="41" y="5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Freeform 1151"/>
                <p:cNvSpPr>
                  <a:spLocks/>
                </p:cNvSpPr>
                <p:nvPr/>
              </p:nvSpPr>
              <p:spPr bwMode="auto">
                <a:xfrm>
                  <a:off x="4379" y="2869"/>
                  <a:ext cx="39" cy="30"/>
                </a:xfrm>
                <a:custGeom>
                  <a:avLst/>
                  <a:gdLst>
                    <a:gd name="T0" fmla="*/ 0 w 79"/>
                    <a:gd name="T1" fmla="*/ 35 h 59"/>
                    <a:gd name="T2" fmla="*/ 0 w 79"/>
                    <a:gd name="T3" fmla="*/ 0 h 59"/>
                    <a:gd name="T4" fmla="*/ 35 w 79"/>
                    <a:gd name="T5" fmla="*/ 0 h 59"/>
                    <a:gd name="T6" fmla="*/ 79 w 79"/>
                    <a:gd name="T7" fmla="*/ 24 h 59"/>
                    <a:gd name="T8" fmla="*/ 79 w 79"/>
                    <a:gd name="T9" fmla="*/ 59 h 59"/>
                    <a:gd name="T10" fmla="*/ 43 w 79"/>
                    <a:gd name="T11" fmla="*/ 59 h 59"/>
                    <a:gd name="T12" fmla="*/ 0 w 79"/>
                    <a:gd name="T13" fmla="*/ 3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4"/>
                      </a:lnTo>
                      <a:lnTo>
                        <a:pt x="79" y="59"/>
                      </a:lnTo>
                      <a:lnTo>
                        <a:pt x="43" y="5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Freeform 1152"/>
                <p:cNvSpPr>
                  <a:spLocks/>
                </p:cNvSpPr>
                <p:nvPr/>
              </p:nvSpPr>
              <p:spPr bwMode="auto">
                <a:xfrm>
                  <a:off x="4401" y="2881"/>
                  <a:ext cx="38" cy="26"/>
                </a:xfrm>
                <a:custGeom>
                  <a:avLst/>
                  <a:gdLst>
                    <a:gd name="T0" fmla="*/ 0 w 78"/>
                    <a:gd name="T1" fmla="*/ 35 h 52"/>
                    <a:gd name="T2" fmla="*/ 0 w 78"/>
                    <a:gd name="T3" fmla="*/ 0 h 52"/>
                    <a:gd name="T4" fmla="*/ 36 w 78"/>
                    <a:gd name="T5" fmla="*/ 0 h 52"/>
                    <a:gd name="T6" fmla="*/ 78 w 78"/>
                    <a:gd name="T7" fmla="*/ 17 h 52"/>
                    <a:gd name="T8" fmla="*/ 78 w 78"/>
                    <a:gd name="T9" fmla="*/ 52 h 52"/>
                    <a:gd name="T10" fmla="*/ 43 w 78"/>
                    <a:gd name="T11" fmla="*/ 52 h 52"/>
                    <a:gd name="T12" fmla="*/ 0 w 78"/>
                    <a:gd name="T13" fmla="*/ 3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5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8" y="17"/>
                      </a:lnTo>
                      <a:lnTo>
                        <a:pt x="78" y="52"/>
                      </a:lnTo>
                      <a:lnTo>
                        <a:pt x="43" y="5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Freeform 1153"/>
                <p:cNvSpPr>
                  <a:spLocks/>
                </p:cNvSpPr>
                <p:nvPr/>
              </p:nvSpPr>
              <p:spPr bwMode="auto">
                <a:xfrm>
                  <a:off x="4422" y="2890"/>
                  <a:ext cx="39" cy="27"/>
                </a:xfrm>
                <a:custGeom>
                  <a:avLst/>
                  <a:gdLst>
                    <a:gd name="T0" fmla="*/ 0 w 78"/>
                    <a:gd name="T1" fmla="*/ 35 h 53"/>
                    <a:gd name="T2" fmla="*/ 0 w 78"/>
                    <a:gd name="T3" fmla="*/ 0 h 53"/>
                    <a:gd name="T4" fmla="*/ 35 w 78"/>
                    <a:gd name="T5" fmla="*/ 0 h 53"/>
                    <a:gd name="T6" fmla="*/ 78 w 78"/>
                    <a:gd name="T7" fmla="*/ 18 h 53"/>
                    <a:gd name="T8" fmla="*/ 78 w 78"/>
                    <a:gd name="T9" fmla="*/ 53 h 53"/>
                    <a:gd name="T10" fmla="*/ 43 w 78"/>
                    <a:gd name="T11" fmla="*/ 53 h 53"/>
                    <a:gd name="T12" fmla="*/ 0 w 78"/>
                    <a:gd name="T13" fmla="*/ 3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53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8" y="18"/>
                      </a:lnTo>
                      <a:lnTo>
                        <a:pt x="78" y="53"/>
                      </a:lnTo>
                      <a:lnTo>
                        <a:pt x="43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Freeform 1154"/>
                <p:cNvSpPr>
                  <a:spLocks/>
                </p:cNvSpPr>
                <p:nvPr/>
              </p:nvSpPr>
              <p:spPr bwMode="auto">
                <a:xfrm>
                  <a:off x="4444" y="2899"/>
                  <a:ext cx="39" cy="25"/>
                </a:xfrm>
                <a:custGeom>
                  <a:avLst/>
                  <a:gdLst>
                    <a:gd name="T0" fmla="*/ 0 w 79"/>
                    <a:gd name="T1" fmla="*/ 35 h 49"/>
                    <a:gd name="T2" fmla="*/ 0 w 79"/>
                    <a:gd name="T3" fmla="*/ 0 h 49"/>
                    <a:gd name="T4" fmla="*/ 35 w 79"/>
                    <a:gd name="T5" fmla="*/ 0 h 49"/>
                    <a:gd name="T6" fmla="*/ 79 w 79"/>
                    <a:gd name="T7" fmla="*/ 14 h 49"/>
                    <a:gd name="T8" fmla="*/ 79 w 79"/>
                    <a:gd name="T9" fmla="*/ 49 h 49"/>
                    <a:gd name="T10" fmla="*/ 44 w 79"/>
                    <a:gd name="T11" fmla="*/ 49 h 49"/>
                    <a:gd name="T12" fmla="*/ 0 w 79"/>
                    <a:gd name="T13" fmla="*/ 3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14"/>
                      </a:lnTo>
                      <a:lnTo>
                        <a:pt x="79" y="49"/>
                      </a:lnTo>
                      <a:lnTo>
                        <a:pt x="44" y="4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Freeform 1155"/>
                <p:cNvSpPr>
                  <a:spLocks/>
                </p:cNvSpPr>
                <p:nvPr/>
              </p:nvSpPr>
              <p:spPr bwMode="auto">
                <a:xfrm>
                  <a:off x="4465" y="2906"/>
                  <a:ext cx="38" cy="23"/>
                </a:xfrm>
                <a:custGeom>
                  <a:avLst/>
                  <a:gdLst>
                    <a:gd name="T0" fmla="*/ 0 w 76"/>
                    <a:gd name="T1" fmla="*/ 35 h 47"/>
                    <a:gd name="T2" fmla="*/ 0 w 76"/>
                    <a:gd name="T3" fmla="*/ 0 h 47"/>
                    <a:gd name="T4" fmla="*/ 35 w 76"/>
                    <a:gd name="T5" fmla="*/ 0 h 47"/>
                    <a:gd name="T6" fmla="*/ 76 w 76"/>
                    <a:gd name="T7" fmla="*/ 11 h 47"/>
                    <a:gd name="T8" fmla="*/ 76 w 76"/>
                    <a:gd name="T9" fmla="*/ 47 h 47"/>
                    <a:gd name="T10" fmla="*/ 41 w 76"/>
                    <a:gd name="T11" fmla="*/ 47 h 47"/>
                    <a:gd name="T12" fmla="*/ 0 w 76"/>
                    <a:gd name="T13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11"/>
                      </a:lnTo>
                      <a:lnTo>
                        <a:pt x="76" y="47"/>
                      </a:lnTo>
                      <a:lnTo>
                        <a:pt x="41" y="4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Freeform 1156"/>
                <p:cNvSpPr>
                  <a:spLocks/>
                </p:cNvSpPr>
                <p:nvPr/>
              </p:nvSpPr>
              <p:spPr bwMode="auto">
                <a:xfrm>
                  <a:off x="4486" y="2912"/>
                  <a:ext cx="40" cy="20"/>
                </a:xfrm>
                <a:custGeom>
                  <a:avLst/>
                  <a:gdLst>
                    <a:gd name="T0" fmla="*/ 0 w 80"/>
                    <a:gd name="T1" fmla="*/ 36 h 41"/>
                    <a:gd name="T2" fmla="*/ 0 w 80"/>
                    <a:gd name="T3" fmla="*/ 0 h 41"/>
                    <a:gd name="T4" fmla="*/ 35 w 80"/>
                    <a:gd name="T5" fmla="*/ 0 h 41"/>
                    <a:gd name="T6" fmla="*/ 80 w 80"/>
                    <a:gd name="T7" fmla="*/ 6 h 41"/>
                    <a:gd name="T8" fmla="*/ 80 w 80"/>
                    <a:gd name="T9" fmla="*/ 41 h 41"/>
                    <a:gd name="T10" fmla="*/ 45 w 80"/>
                    <a:gd name="T11" fmla="*/ 41 h 41"/>
                    <a:gd name="T12" fmla="*/ 0 w 80"/>
                    <a:gd name="T13" fmla="*/ 3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1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6"/>
                      </a:lnTo>
                      <a:lnTo>
                        <a:pt x="80" y="41"/>
                      </a:lnTo>
                      <a:lnTo>
                        <a:pt x="45" y="41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Freeform 1157"/>
                <p:cNvSpPr>
                  <a:spLocks/>
                </p:cNvSpPr>
                <p:nvPr/>
              </p:nvSpPr>
              <p:spPr bwMode="auto">
                <a:xfrm>
                  <a:off x="4508" y="2914"/>
                  <a:ext cx="38" cy="22"/>
                </a:xfrm>
                <a:custGeom>
                  <a:avLst/>
                  <a:gdLst>
                    <a:gd name="T0" fmla="*/ 0 w 76"/>
                    <a:gd name="T1" fmla="*/ 35 h 42"/>
                    <a:gd name="T2" fmla="*/ 0 w 76"/>
                    <a:gd name="T3" fmla="*/ 0 h 42"/>
                    <a:gd name="T4" fmla="*/ 35 w 76"/>
                    <a:gd name="T5" fmla="*/ 0 h 42"/>
                    <a:gd name="T6" fmla="*/ 76 w 76"/>
                    <a:gd name="T7" fmla="*/ 7 h 42"/>
                    <a:gd name="T8" fmla="*/ 76 w 76"/>
                    <a:gd name="T9" fmla="*/ 42 h 42"/>
                    <a:gd name="T10" fmla="*/ 40 w 76"/>
                    <a:gd name="T11" fmla="*/ 42 h 42"/>
                    <a:gd name="T12" fmla="*/ 0 w 76"/>
                    <a:gd name="T13" fmla="*/ 3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7"/>
                      </a:lnTo>
                      <a:lnTo>
                        <a:pt x="76" y="42"/>
                      </a:lnTo>
                      <a:lnTo>
                        <a:pt x="40" y="4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Freeform 1158"/>
                <p:cNvSpPr>
                  <a:spLocks/>
                </p:cNvSpPr>
                <p:nvPr/>
              </p:nvSpPr>
              <p:spPr bwMode="auto">
                <a:xfrm>
                  <a:off x="4529" y="2918"/>
                  <a:ext cx="39" cy="19"/>
                </a:xfrm>
                <a:custGeom>
                  <a:avLst/>
                  <a:gdLst>
                    <a:gd name="T0" fmla="*/ 0 w 79"/>
                    <a:gd name="T1" fmla="*/ 35 h 38"/>
                    <a:gd name="T2" fmla="*/ 0 w 79"/>
                    <a:gd name="T3" fmla="*/ 0 h 38"/>
                    <a:gd name="T4" fmla="*/ 36 w 79"/>
                    <a:gd name="T5" fmla="*/ 0 h 38"/>
                    <a:gd name="T6" fmla="*/ 79 w 79"/>
                    <a:gd name="T7" fmla="*/ 3 h 38"/>
                    <a:gd name="T8" fmla="*/ 79 w 79"/>
                    <a:gd name="T9" fmla="*/ 38 h 38"/>
                    <a:gd name="T10" fmla="*/ 44 w 79"/>
                    <a:gd name="T11" fmla="*/ 38 h 38"/>
                    <a:gd name="T12" fmla="*/ 0 w 79"/>
                    <a:gd name="T1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8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3"/>
                      </a:lnTo>
                      <a:lnTo>
                        <a:pt x="79" y="38"/>
                      </a:lnTo>
                      <a:lnTo>
                        <a:pt x="44" y="38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Rectangle 1159"/>
                <p:cNvSpPr>
                  <a:spLocks noChangeArrowheads="1"/>
                </p:cNvSpPr>
                <p:nvPr/>
              </p:nvSpPr>
              <p:spPr bwMode="auto">
                <a:xfrm>
                  <a:off x="4551" y="2919"/>
                  <a:ext cx="38" cy="18"/>
                </a:xfrm>
                <a:prstGeom prst="rect">
                  <a:avLst/>
                </a:pr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Freeform 1160"/>
                <p:cNvSpPr>
                  <a:spLocks/>
                </p:cNvSpPr>
                <p:nvPr/>
              </p:nvSpPr>
              <p:spPr bwMode="auto">
                <a:xfrm>
                  <a:off x="4571" y="2918"/>
                  <a:ext cx="38" cy="19"/>
                </a:xfrm>
                <a:custGeom>
                  <a:avLst/>
                  <a:gdLst>
                    <a:gd name="T0" fmla="*/ 35 w 76"/>
                    <a:gd name="T1" fmla="*/ 38 h 38"/>
                    <a:gd name="T2" fmla="*/ 0 w 76"/>
                    <a:gd name="T3" fmla="*/ 38 h 38"/>
                    <a:gd name="T4" fmla="*/ 0 w 76"/>
                    <a:gd name="T5" fmla="*/ 3 h 38"/>
                    <a:gd name="T6" fmla="*/ 41 w 76"/>
                    <a:gd name="T7" fmla="*/ 0 h 38"/>
                    <a:gd name="T8" fmla="*/ 76 w 76"/>
                    <a:gd name="T9" fmla="*/ 0 h 38"/>
                    <a:gd name="T10" fmla="*/ 76 w 76"/>
                    <a:gd name="T11" fmla="*/ 35 h 38"/>
                    <a:gd name="T12" fmla="*/ 35 w 76"/>
                    <a:gd name="T1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8">
                      <a:moveTo>
                        <a:pt x="35" y="38"/>
                      </a:moveTo>
                      <a:lnTo>
                        <a:pt x="0" y="38"/>
                      </a:lnTo>
                      <a:lnTo>
                        <a:pt x="0" y="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3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Freeform 1161"/>
                <p:cNvSpPr>
                  <a:spLocks/>
                </p:cNvSpPr>
                <p:nvPr/>
              </p:nvSpPr>
              <p:spPr bwMode="auto">
                <a:xfrm>
                  <a:off x="4591" y="2914"/>
                  <a:ext cx="40" cy="22"/>
                </a:xfrm>
                <a:custGeom>
                  <a:avLst/>
                  <a:gdLst>
                    <a:gd name="T0" fmla="*/ 35 w 80"/>
                    <a:gd name="T1" fmla="*/ 42 h 42"/>
                    <a:gd name="T2" fmla="*/ 0 w 80"/>
                    <a:gd name="T3" fmla="*/ 42 h 42"/>
                    <a:gd name="T4" fmla="*/ 0 w 80"/>
                    <a:gd name="T5" fmla="*/ 7 h 42"/>
                    <a:gd name="T6" fmla="*/ 45 w 80"/>
                    <a:gd name="T7" fmla="*/ 0 h 42"/>
                    <a:gd name="T8" fmla="*/ 80 w 80"/>
                    <a:gd name="T9" fmla="*/ 0 h 42"/>
                    <a:gd name="T10" fmla="*/ 80 w 80"/>
                    <a:gd name="T11" fmla="*/ 35 h 42"/>
                    <a:gd name="T12" fmla="*/ 35 w 80"/>
                    <a:gd name="T1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42">
                      <a:moveTo>
                        <a:pt x="35" y="42"/>
                      </a:moveTo>
                      <a:lnTo>
                        <a:pt x="0" y="42"/>
                      </a:lnTo>
                      <a:lnTo>
                        <a:pt x="0" y="7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42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Freeform 1162"/>
                <p:cNvSpPr>
                  <a:spLocks/>
                </p:cNvSpPr>
                <p:nvPr/>
              </p:nvSpPr>
              <p:spPr bwMode="auto">
                <a:xfrm>
                  <a:off x="4614" y="2912"/>
                  <a:ext cx="39" cy="20"/>
                </a:xfrm>
                <a:custGeom>
                  <a:avLst/>
                  <a:gdLst>
                    <a:gd name="T0" fmla="*/ 35 w 79"/>
                    <a:gd name="T1" fmla="*/ 41 h 41"/>
                    <a:gd name="T2" fmla="*/ 0 w 79"/>
                    <a:gd name="T3" fmla="*/ 41 h 41"/>
                    <a:gd name="T4" fmla="*/ 0 w 79"/>
                    <a:gd name="T5" fmla="*/ 6 h 41"/>
                    <a:gd name="T6" fmla="*/ 43 w 79"/>
                    <a:gd name="T7" fmla="*/ 0 h 41"/>
                    <a:gd name="T8" fmla="*/ 79 w 79"/>
                    <a:gd name="T9" fmla="*/ 0 h 41"/>
                    <a:gd name="T10" fmla="*/ 79 w 79"/>
                    <a:gd name="T11" fmla="*/ 36 h 41"/>
                    <a:gd name="T12" fmla="*/ 35 w 79"/>
                    <a:gd name="T13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1">
                      <a:moveTo>
                        <a:pt x="35" y="41"/>
                      </a:moveTo>
                      <a:lnTo>
                        <a:pt x="0" y="41"/>
                      </a:lnTo>
                      <a:lnTo>
                        <a:pt x="0" y="6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4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Freeform 1163"/>
                <p:cNvSpPr>
                  <a:spLocks/>
                </p:cNvSpPr>
                <p:nvPr/>
              </p:nvSpPr>
              <p:spPr bwMode="auto">
                <a:xfrm>
                  <a:off x="4636" y="2906"/>
                  <a:ext cx="38" cy="23"/>
                </a:xfrm>
                <a:custGeom>
                  <a:avLst/>
                  <a:gdLst>
                    <a:gd name="T0" fmla="*/ 36 w 76"/>
                    <a:gd name="T1" fmla="*/ 47 h 47"/>
                    <a:gd name="T2" fmla="*/ 0 w 76"/>
                    <a:gd name="T3" fmla="*/ 47 h 47"/>
                    <a:gd name="T4" fmla="*/ 0 w 76"/>
                    <a:gd name="T5" fmla="*/ 11 h 47"/>
                    <a:gd name="T6" fmla="*/ 41 w 76"/>
                    <a:gd name="T7" fmla="*/ 0 h 47"/>
                    <a:gd name="T8" fmla="*/ 76 w 76"/>
                    <a:gd name="T9" fmla="*/ 0 h 47"/>
                    <a:gd name="T10" fmla="*/ 76 w 76"/>
                    <a:gd name="T11" fmla="*/ 35 h 47"/>
                    <a:gd name="T12" fmla="*/ 36 w 76"/>
                    <a:gd name="T13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47">
                      <a:moveTo>
                        <a:pt x="36" y="47"/>
                      </a:moveTo>
                      <a:lnTo>
                        <a:pt x="0" y="47"/>
                      </a:lnTo>
                      <a:lnTo>
                        <a:pt x="0" y="11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4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Freeform 1164"/>
                <p:cNvSpPr>
                  <a:spLocks/>
                </p:cNvSpPr>
                <p:nvPr/>
              </p:nvSpPr>
              <p:spPr bwMode="auto">
                <a:xfrm>
                  <a:off x="4656" y="2899"/>
                  <a:ext cx="40" cy="25"/>
                </a:xfrm>
                <a:custGeom>
                  <a:avLst/>
                  <a:gdLst>
                    <a:gd name="T0" fmla="*/ 35 w 79"/>
                    <a:gd name="T1" fmla="*/ 49 h 49"/>
                    <a:gd name="T2" fmla="*/ 0 w 79"/>
                    <a:gd name="T3" fmla="*/ 49 h 49"/>
                    <a:gd name="T4" fmla="*/ 0 w 79"/>
                    <a:gd name="T5" fmla="*/ 14 h 49"/>
                    <a:gd name="T6" fmla="*/ 44 w 79"/>
                    <a:gd name="T7" fmla="*/ 0 h 49"/>
                    <a:gd name="T8" fmla="*/ 79 w 79"/>
                    <a:gd name="T9" fmla="*/ 0 h 49"/>
                    <a:gd name="T10" fmla="*/ 79 w 79"/>
                    <a:gd name="T11" fmla="*/ 35 h 49"/>
                    <a:gd name="T12" fmla="*/ 35 w 79"/>
                    <a:gd name="T13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49">
                      <a:moveTo>
                        <a:pt x="35" y="49"/>
                      </a:moveTo>
                      <a:lnTo>
                        <a:pt x="0" y="49"/>
                      </a:lnTo>
                      <a:lnTo>
                        <a:pt x="0" y="14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49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Freeform 1165"/>
                <p:cNvSpPr>
                  <a:spLocks/>
                </p:cNvSpPr>
                <p:nvPr/>
              </p:nvSpPr>
              <p:spPr bwMode="auto">
                <a:xfrm>
                  <a:off x="4678" y="2890"/>
                  <a:ext cx="38" cy="27"/>
                </a:xfrm>
                <a:custGeom>
                  <a:avLst/>
                  <a:gdLst>
                    <a:gd name="T0" fmla="*/ 35 w 76"/>
                    <a:gd name="T1" fmla="*/ 53 h 53"/>
                    <a:gd name="T2" fmla="*/ 0 w 76"/>
                    <a:gd name="T3" fmla="*/ 53 h 53"/>
                    <a:gd name="T4" fmla="*/ 0 w 76"/>
                    <a:gd name="T5" fmla="*/ 18 h 53"/>
                    <a:gd name="T6" fmla="*/ 41 w 76"/>
                    <a:gd name="T7" fmla="*/ 0 h 53"/>
                    <a:gd name="T8" fmla="*/ 76 w 76"/>
                    <a:gd name="T9" fmla="*/ 0 h 53"/>
                    <a:gd name="T10" fmla="*/ 76 w 76"/>
                    <a:gd name="T11" fmla="*/ 35 h 53"/>
                    <a:gd name="T12" fmla="*/ 35 w 76"/>
                    <a:gd name="T1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3">
                      <a:moveTo>
                        <a:pt x="35" y="53"/>
                      </a:moveTo>
                      <a:lnTo>
                        <a:pt x="0" y="53"/>
                      </a:lnTo>
                      <a:lnTo>
                        <a:pt x="0" y="18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5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Freeform 1166"/>
                <p:cNvSpPr>
                  <a:spLocks/>
                </p:cNvSpPr>
                <p:nvPr/>
              </p:nvSpPr>
              <p:spPr bwMode="auto">
                <a:xfrm>
                  <a:off x="4698" y="2881"/>
                  <a:ext cx="40" cy="26"/>
                </a:xfrm>
                <a:custGeom>
                  <a:avLst/>
                  <a:gdLst>
                    <a:gd name="T0" fmla="*/ 35 w 80"/>
                    <a:gd name="T1" fmla="*/ 52 h 52"/>
                    <a:gd name="T2" fmla="*/ 0 w 80"/>
                    <a:gd name="T3" fmla="*/ 52 h 52"/>
                    <a:gd name="T4" fmla="*/ 0 w 80"/>
                    <a:gd name="T5" fmla="*/ 17 h 52"/>
                    <a:gd name="T6" fmla="*/ 45 w 80"/>
                    <a:gd name="T7" fmla="*/ 0 h 52"/>
                    <a:gd name="T8" fmla="*/ 80 w 80"/>
                    <a:gd name="T9" fmla="*/ 0 h 52"/>
                    <a:gd name="T10" fmla="*/ 80 w 80"/>
                    <a:gd name="T11" fmla="*/ 35 h 52"/>
                    <a:gd name="T12" fmla="*/ 35 w 80"/>
                    <a:gd name="T13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52">
                      <a:moveTo>
                        <a:pt x="35" y="52"/>
                      </a:moveTo>
                      <a:lnTo>
                        <a:pt x="0" y="52"/>
                      </a:lnTo>
                      <a:lnTo>
                        <a:pt x="0" y="17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Freeform 1167"/>
                <p:cNvSpPr>
                  <a:spLocks/>
                </p:cNvSpPr>
                <p:nvPr/>
              </p:nvSpPr>
              <p:spPr bwMode="auto">
                <a:xfrm>
                  <a:off x="4721" y="2869"/>
                  <a:ext cx="38" cy="30"/>
                </a:xfrm>
                <a:custGeom>
                  <a:avLst/>
                  <a:gdLst>
                    <a:gd name="T0" fmla="*/ 35 w 76"/>
                    <a:gd name="T1" fmla="*/ 59 h 59"/>
                    <a:gd name="T2" fmla="*/ 0 w 76"/>
                    <a:gd name="T3" fmla="*/ 59 h 59"/>
                    <a:gd name="T4" fmla="*/ 0 w 76"/>
                    <a:gd name="T5" fmla="*/ 24 h 59"/>
                    <a:gd name="T6" fmla="*/ 41 w 76"/>
                    <a:gd name="T7" fmla="*/ 0 h 59"/>
                    <a:gd name="T8" fmla="*/ 76 w 76"/>
                    <a:gd name="T9" fmla="*/ 0 h 59"/>
                    <a:gd name="T10" fmla="*/ 76 w 76"/>
                    <a:gd name="T11" fmla="*/ 35 h 59"/>
                    <a:gd name="T12" fmla="*/ 35 w 76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59">
                      <a:moveTo>
                        <a:pt x="35" y="59"/>
                      </a:moveTo>
                      <a:lnTo>
                        <a:pt x="0" y="59"/>
                      </a:lnTo>
                      <a:lnTo>
                        <a:pt x="0" y="24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Freeform 1168"/>
                <p:cNvSpPr>
                  <a:spLocks/>
                </p:cNvSpPr>
                <p:nvPr/>
              </p:nvSpPr>
              <p:spPr bwMode="auto">
                <a:xfrm>
                  <a:off x="4741" y="2857"/>
                  <a:ext cx="40" cy="30"/>
                </a:xfrm>
                <a:custGeom>
                  <a:avLst/>
                  <a:gdLst>
                    <a:gd name="T0" fmla="*/ 35 w 78"/>
                    <a:gd name="T1" fmla="*/ 59 h 59"/>
                    <a:gd name="T2" fmla="*/ 0 w 78"/>
                    <a:gd name="T3" fmla="*/ 59 h 59"/>
                    <a:gd name="T4" fmla="*/ 0 w 78"/>
                    <a:gd name="T5" fmla="*/ 24 h 59"/>
                    <a:gd name="T6" fmla="*/ 43 w 78"/>
                    <a:gd name="T7" fmla="*/ 0 h 59"/>
                    <a:gd name="T8" fmla="*/ 78 w 78"/>
                    <a:gd name="T9" fmla="*/ 0 h 59"/>
                    <a:gd name="T10" fmla="*/ 78 w 78"/>
                    <a:gd name="T11" fmla="*/ 35 h 59"/>
                    <a:gd name="T12" fmla="*/ 35 w 78"/>
                    <a:gd name="T1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59">
                      <a:moveTo>
                        <a:pt x="35" y="59"/>
                      </a:moveTo>
                      <a:lnTo>
                        <a:pt x="0" y="59"/>
                      </a:lnTo>
                      <a:lnTo>
                        <a:pt x="0" y="24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5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Freeform 1169"/>
                <p:cNvSpPr>
                  <a:spLocks/>
                </p:cNvSpPr>
                <p:nvPr/>
              </p:nvSpPr>
              <p:spPr bwMode="auto">
                <a:xfrm>
                  <a:off x="4763" y="2843"/>
                  <a:ext cx="38" cy="32"/>
                </a:xfrm>
                <a:custGeom>
                  <a:avLst/>
                  <a:gdLst>
                    <a:gd name="T0" fmla="*/ 35 w 76"/>
                    <a:gd name="T1" fmla="*/ 63 h 63"/>
                    <a:gd name="T2" fmla="*/ 0 w 76"/>
                    <a:gd name="T3" fmla="*/ 63 h 63"/>
                    <a:gd name="T4" fmla="*/ 0 w 76"/>
                    <a:gd name="T5" fmla="*/ 28 h 63"/>
                    <a:gd name="T6" fmla="*/ 41 w 76"/>
                    <a:gd name="T7" fmla="*/ 0 h 63"/>
                    <a:gd name="T8" fmla="*/ 76 w 76"/>
                    <a:gd name="T9" fmla="*/ 0 h 63"/>
                    <a:gd name="T10" fmla="*/ 76 w 76"/>
                    <a:gd name="T11" fmla="*/ 33 h 63"/>
                    <a:gd name="T12" fmla="*/ 35 w 76"/>
                    <a:gd name="T1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3">
                      <a:moveTo>
                        <a:pt x="35" y="63"/>
                      </a:moveTo>
                      <a:lnTo>
                        <a:pt x="0" y="63"/>
                      </a:lnTo>
                      <a:lnTo>
                        <a:pt x="0" y="28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3"/>
                      </a:lnTo>
                      <a:lnTo>
                        <a:pt x="35" y="6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Freeform 1170"/>
                <p:cNvSpPr>
                  <a:spLocks/>
                </p:cNvSpPr>
                <p:nvPr/>
              </p:nvSpPr>
              <p:spPr bwMode="auto">
                <a:xfrm>
                  <a:off x="4783" y="2828"/>
                  <a:ext cx="41" cy="32"/>
                </a:xfrm>
                <a:custGeom>
                  <a:avLst/>
                  <a:gdLst>
                    <a:gd name="T0" fmla="*/ 35 w 80"/>
                    <a:gd name="T1" fmla="*/ 63 h 63"/>
                    <a:gd name="T2" fmla="*/ 0 w 80"/>
                    <a:gd name="T3" fmla="*/ 63 h 63"/>
                    <a:gd name="T4" fmla="*/ 0 w 80"/>
                    <a:gd name="T5" fmla="*/ 30 h 63"/>
                    <a:gd name="T6" fmla="*/ 45 w 80"/>
                    <a:gd name="T7" fmla="*/ 0 h 63"/>
                    <a:gd name="T8" fmla="*/ 80 w 80"/>
                    <a:gd name="T9" fmla="*/ 0 h 63"/>
                    <a:gd name="T10" fmla="*/ 80 w 80"/>
                    <a:gd name="T11" fmla="*/ 35 h 63"/>
                    <a:gd name="T12" fmla="*/ 35 w 80"/>
                    <a:gd name="T1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3">
                      <a:moveTo>
                        <a:pt x="35" y="63"/>
                      </a:moveTo>
                      <a:lnTo>
                        <a:pt x="0" y="63"/>
                      </a:lnTo>
                      <a:lnTo>
                        <a:pt x="0" y="30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6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2" name="Freeform 1171"/>
                <p:cNvSpPr>
                  <a:spLocks/>
                </p:cNvSpPr>
                <p:nvPr/>
              </p:nvSpPr>
              <p:spPr bwMode="auto">
                <a:xfrm>
                  <a:off x="4806" y="2812"/>
                  <a:ext cx="38" cy="34"/>
                </a:xfrm>
                <a:custGeom>
                  <a:avLst/>
                  <a:gdLst>
                    <a:gd name="T0" fmla="*/ 35 w 76"/>
                    <a:gd name="T1" fmla="*/ 68 h 68"/>
                    <a:gd name="T2" fmla="*/ 0 w 76"/>
                    <a:gd name="T3" fmla="*/ 68 h 68"/>
                    <a:gd name="T4" fmla="*/ 0 w 76"/>
                    <a:gd name="T5" fmla="*/ 33 h 68"/>
                    <a:gd name="T6" fmla="*/ 41 w 76"/>
                    <a:gd name="T7" fmla="*/ 0 h 68"/>
                    <a:gd name="T8" fmla="*/ 76 w 76"/>
                    <a:gd name="T9" fmla="*/ 0 h 68"/>
                    <a:gd name="T10" fmla="*/ 76 w 76"/>
                    <a:gd name="T11" fmla="*/ 36 h 68"/>
                    <a:gd name="T12" fmla="*/ 35 w 76"/>
                    <a:gd name="T1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68">
                      <a:moveTo>
                        <a:pt x="35" y="68"/>
                      </a:moveTo>
                      <a:lnTo>
                        <a:pt x="0" y="68"/>
                      </a:lnTo>
                      <a:lnTo>
                        <a:pt x="0" y="3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6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Freeform 1172"/>
                <p:cNvSpPr>
                  <a:spLocks/>
                </p:cNvSpPr>
                <p:nvPr/>
              </p:nvSpPr>
              <p:spPr bwMode="auto">
                <a:xfrm>
                  <a:off x="4826" y="2795"/>
                  <a:ext cx="40" cy="35"/>
                </a:xfrm>
                <a:custGeom>
                  <a:avLst/>
                  <a:gdLst>
                    <a:gd name="T0" fmla="*/ 35 w 79"/>
                    <a:gd name="T1" fmla="*/ 71 h 71"/>
                    <a:gd name="T2" fmla="*/ 0 w 79"/>
                    <a:gd name="T3" fmla="*/ 71 h 71"/>
                    <a:gd name="T4" fmla="*/ 0 w 79"/>
                    <a:gd name="T5" fmla="*/ 35 h 71"/>
                    <a:gd name="T6" fmla="*/ 43 w 79"/>
                    <a:gd name="T7" fmla="*/ 0 h 71"/>
                    <a:gd name="T8" fmla="*/ 79 w 79"/>
                    <a:gd name="T9" fmla="*/ 0 h 71"/>
                    <a:gd name="T10" fmla="*/ 79 w 79"/>
                    <a:gd name="T11" fmla="*/ 35 h 71"/>
                    <a:gd name="T12" fmla="*/ 35 w 79"/>
                    <a:gd name="T13" fmla="*/ 7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71">
                      <a:moveTo>
                        <a:pt x="35" y="71"/>
                      </a:moveTo>
                      <a:lnTo>
                        <a:pt x="0" y="71"/>
                      </a:lnTo>
                      <a:lnTo>
                        <a:pt x="0" y="35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7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Freeform 1173"/>
                <p:cNvSpPr>
                  <a:spLocks/>
                </p:cNvSpPr>
                <p:nvPr/>
              </p:nvSpPr>
              <p:spPr bwMode="auto">
                <a:xfrm>
                  <a:off x="4848" y="2774"/>
                  <a:ext cx="40" cy="38"/>
                </a:xfrm>
                <a:custGeom>
                  <a:avLst/>
                  <a:gdLst>
                    <a:gd name="T0" fmla="*/ 36 w 79"/>
                    <a:gd name="T1" fmla="*/ 76 h 76"/>
                    <a:gd name="T2" fmla="*/ 0 w 79"/>
                    <a:gd name="T3" fmla="*/ 76 h 76"/>
                    <a:gd name="T4" fmla="*/ 0 w 79"/>
                    <a:gd name="T5" fmla="*/ 41 h 76"/>
                    <a:gd name="T6" fmla="*/ 44 w 79"/>
                    <a:gd name="T7" fmla="*/ 0 h 76"/>
                    <a:gd name="T8" fmla="*/ 79 w 79"/>
                    <a:gd name="T9" fmla="*/ 0 h 76"/>
                    <a:gd name="T10" fmla="*/ 79 w 79"/>
                    <a:gd name="T11" fmla="*/ 36 h 76"/>
                    <a:gd name="T12" fmla="*/ 36 w 79"/>
                    <a:gd name="T13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76">
                      <a:moveTo>
                        <a:pt x="36" y="76"/>
                      </a:moveTo>
                      <a:lnTo>
                        <a:pt x="0" y="76"/>
                      </a:lnTo>
                      <a:lnTo>
                        <a:pt x="0" y="41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6" y="7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Freeform 1174"/>
                <p:cNvSpPr>
                  <a:spLocks/>
                </p:cNvSpPr>
                <p:nvPr/>
              </p:nvSpPr>
              <p:spPr bwMode="auto">
                <a:xfrm>
                  <a:off x="4870" y="2754"/>
                  <a:ext cx="39" cy="38"/>
                </a:xfrm>
                <a:custGeom>
                  <a:avLst/>
                  <a:gdLst>
                    <a:gd name="T0" fmla="*/ 35 w 77"/>
                    <a:gd name="T1" fmla="*/ 77 h 77"/>
                    <a:gd name="T2" fmla="*/ 0 w 77"/>
                    <a:gd name="T3" fmla="*/ 77 h 77"/>
                    <a:gd name="T4" fmla="*/ 0 w 77"/>
                    <a:gd name="T5" fmla="*/ 41 h 77"/>
                    <a:gd name="T6" fmla="*/ 42 w 77"/>
                    <a:gd name="T7" fmla="*/ 0 h 77"/>
                    <a:gd name="T8" fmla="*/ 77 w 77"/>
                    <a:gd name="T9" fmla="*/ 0 h 77"/>
                    <a:gd name="T10" fmla="*/ 77 w 77"/>
                    <a:gd name="T11" fmla="*/ 36 h 77"/>
                    <a:gd name="T12" fmla="*/ 35 w 77"/>
                    <a:gd name="T1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77">
                      <a:moveTo>
                        <a:pt x="35" y="77"/>
                      </a:moveTo>
                      <a:lnTo>
                        <a:pt x="0" y="77"/>
                      </a:lnTo>
                      <a:lnTo>
                        <a:pt x="0" y="41"/>
                      </a:lnTo>
                      <a:lnTo>
                        <a:pt x="42" y="0"/>
                      </a:lnTo>
                      <a:lnTo>
                        <a:pt x="77" y="0"/>
                      </a:lnTo>
                      <a:lnTo>
                        <a:pt x="77" y="36"/>
                      </a:lnTo>
                      <a:lnTo>
                        <a:pt x="35" y="7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Freeform 1175"/>
                <p:cNvSpPr>
                  <a:spLocks/>
                </p:cNvSpPr>
                <p:nvPr/>
              </p:nvSpPr>
              <p:spPr bwMode="auto">
                <a:xfrm>
                  <a:off x="4891" y="2731"/>
                  <a:ext cx="40" cy="40"/>
                </a:xfrm>
                <a:custGeom>
                  <a:avLst/>
                  <a:gdLst>
                    <a:gd name="T0" fmla="*/ 35 w 79"/>
                    <a:gd name="T1" fmla="*/ 81 h 81"/>
                    <a:gd name="T2" fmla="*/ 0 w 79"/>
                    <a:gd name="T3" fmla="*/ 81 h 81"/>
                    <a:gd name="T4" fmla="*/ 0 w 79"/>
                    <a:gd name="T5" fmla="*/ 45 h 81"/>
                    <a:gd name="T6" fmla="*/ 44 w 79"/>
                    <a:gd name="T7" fmla="*/ 0 h 81"/>
                    <a:gd name="T8" fmla="*/ 79 w 79"/>
                    <a:gd name="T9" fmla="*/ 0 h 81"/>
                    <a:gd name="T10" fmla="*/ 79 w 79"/>
                    <a:gd name="T11" fmla="*/ 36 h 81"/>
                    <a:gd name="T12" fmla="*/ 35 w 79"/>
                    <a:gd name="T1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81">
                      <a:moveTo>
                        <a:pt x="35" y="81"/>
                      </a:moveTo>
                      <a:lnTo>
                        <a:pt x="0" y="81"/>
                      </a:lnTo>
                      <a:lnTo>
                        <a:pt x="0" y="45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8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Freeform 1176"/>
                <p:cNvSpPr>
                  <a:spLocks/>
                </p:cNvSpPr>
                <p:nvPr/>
              </p:nvSpPr>
              <p:spPr bwMode="auto">
                <a:xfrm>
                  <a:off x="4913" y="2708"/>
                  <a:ext cx="38" cy="41"/>
                </a:xfrm>
                <a:custGeom>
                  <a:avLst/>
                  <a:gdLst>
                    <a:gd name="T0" fmla="*/ 35 w 76"/>
                    <a:gd name="T1" fmla="*/ 82 h 82"/>
                    <a:gd name="T2" fmla="*/ 0 w 76"/>
                    <a:gd name="T3" fmla="*/ 82 h 82"/>
                    <a:gd name="T4" fmla="*/ 0 w 76"/>
                    <a:gd name="T5" fmla="*/ 46 h 82"/>
                    <a:gd name="T6" fmla="*/ 41 w 76"/>
                    <a:gd name="T7" fmla="*/ 0 h 82"/>
                    <a:gd name="T8" fmla="*/ 76 w 76"/>
                    <a:gd name="T9" fmla="*/ 0 h 82"/>
                    <a:gd name="T10" fmla="*/ 76 w 76"/>
                    <a:gd name="T11" fmla="*/ 35 h 82"/>
                    <a:gd name="T12" fmla="*/ 35 w 7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82">
                      <a:moveTo>
                        <a:pt x="35" y="82"/>
                      </a:moveTo>
                      <a:lnTo>
                        <a:pt x="0" y="82"/>
                      </a:lnTo>
                      <a:lnTo>
                        <a:pt x="0" y="46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82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Freeform 1177"/>
                <p:cNvSpPr>
                  <a:spLocks/>
                </p:cNvSpPr>
                <p:nvPr/>
              </p:nvSpPr>
              <p:spPr bwMode="auto">
                <a:xfrm>
                  <a:off x="4933" y="2683"/>
                  <a:ext cx="40" cy="43"/>
                </a:xfrm>
                <a:custGeom>
                  <a:avLst/>
                  <a:gdLst>
                    <a:gd name="T0" fmla="*/ 35 w 79"/>
                    <a:gd name="T1" fmla="*/ 85 h 85"/>
                    <a:gd name="T2" fmla="*/ 0 w 79"/>
                    <a:gd name="T3" fmla="*/ 85 h 85"/>
                    <a:gd name="T4" fmla="*/ 0 w 79"/>
                    <a:gd name="T5" fmla="*/ 50 h 85"/>
                    <a:gd name="T6" fmla="*/ 43 w 79"/>
                    <a:gd name="T7" fmla="*/ 0 h 85"/>
                    <a:gd name="T8" fmla="*/ 79 w 79"/>
                    <a:gd name="T9" fmla="*/ 0 h 85"/>
                    <a:gd name="T10" fmla="*/ 79 w 79"/>
                    <a:gd name="T11" fmla="*/ 36 h 85"/>
                    <a:gd name="T12" fmla="*/ 35 w 79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85">
                      <a:moveTo>
                        <a:pt x="35" y="85"/>
                      </a:moveTo>
                      <a:lnTo>
                        <a:pt x="0" y="85"/>
                      </a:lnTo>
                      <a:lnTo>
                        <a:pt x="0" y="50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8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Freeform 1178"/>
                <p:cNvSpPr>
                  <a:spLocks/>
                </p:cNvSpPr>
                <p:nvPr/>
              </p:nvSpPr>
              <p:spPr bwMode="auto">
                <a:xfrm>
                  <a:off x="4955" y="2656"/>
                  <a:ext cx="38" cy="45"/>
                </a:xfrm>
                <a:custGeom>
                  <a:avLst/>
                  <a:gdLst>
                    <a:gd name="T0" fmla="*/ 36 w 76"/>
                    <a:gd name="T1" fmla="*/ 89 h 89"/>
                    <a:gd name="T2" fmla="*/ 0 w 76"/>
                    <a:gd name="T3" fmla="*/ 89 h 89"/>
                    <a:gd name="T4" fmla="*/ 0 w 76"/>
                    <a:gd name="T5" fmla="*/ 53 h 89"/>
                    <a:gd name="T6" fmla="*/ 41 w 76"/>
                    <a:gd name="T7" fmla="*/ 0 h 89"/>
                    <a:gd name="T8" fmla="*/ 76 w 76"/>
                    <a:gd name="T9" fmla="*/ 0 h 89"/>
                    <a:gd name="T10" fmla="*/ 76 w 76"/>
                    <a:gd name="T11" fmla="*/ 35 h 89"/>
                    <a:gd name="T12" fmla="*/ 36 w 76"/>
                    <a:gd name="T1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89">
                      <a:moveTo>
                        <a:pt x="36" y="89"/>
                      </a:moveTo>
                      <a:lnTo>
                        <a:pt x="0" y="89"/>
                      </a:lnTo>
                      <a:lnTo>
                        <a:pt x="0" y="5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89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Freeform 1179"/>
                <p:cNvSpPr>
                  <a:spLocks/>
                </p:cNvSpPr>
                <p:nvPr/>
              </p:nvSpPr>
              <p:spPr bwMode="auto">
                <a:xfrm>
                  <a:off x="4976" y="2630"/>
                  <a:ext cx="40" cy="44"/>
                </a:xfrm>
                <a:custGeom>
                  <a:avLst/>
                  <a:gdLst>
                    <a:gd name="T0" fmla="*/ 35 w 80"/>
                    <a:gd name="T1" fmla="*/ 87 h 87"/>
                    <a:gd name="T2" fmla="*/ 0 w 80"/>
                    <a:gd name="T3" fmla="*/ 87 h 87"/>
                    <a:gd name="T4" fmla="*/ 0 w 80"/>
                    <a:gd name="T5" fmla="*/ 52 h 87"/>
                    <a:gd name="T6" fmla="*/ 45 w 80"/>
                    <a:gd name="T7" fmla="*/ 0 h 87"/>
                    <a:gd name="T8" fmla="*/ 80 w 80"/>
                    <a:gd name="T9" fmla="*/ 0 h 87"/>
                    <a:gd name="T10" fmla="*/ 80 w 80"/>
                    <a:gd name="T11" fmla="*/ 35 h 87"/>
                    <a:gd name="T12" fmla="*/ 35 w 80"/>
                    <a:gd name="T13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87">
                      <a:moveTo>
                        <a:pt x="35" y="87"/>
                      </a:moveTo>
                      <a:lnTo>
                        <a:pt x="0" y="87"/>
                      </a:lnTo>
                      <a:lnTo>
                        <a:pt x="0" y="52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8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Freeform 1180"/>
                <p:cNvSpPr>
                  <a:spLocks/>
                </p:cNvSpPr>
                <p:nvPr/>
              </p:nvSpPr>
              <p:spPr bwMode="auto">
                <a:xfrm>
                  <a:off x="4998" y="2601"/>
                  <a:ext cx="38" cy="47"/>
                </a:xfrm>
                <a:custGeom>
                  <a:avLst/>
                  <a:gdLst>
                    <a:gd name="T0" fmla="*/ 35 w 76"/>
                    <a:gd name="T1" fmla="*/ 95 h 95"/>
                    <a:gd name="T2" fmla="*/ 0 w 76"/>
                    <a:gd name="T3" fmla="*/ 95 h 95"/>
                    <a:gd name="T4" fmla="*/ 0 w 76"/>
                    <a:gd name="T5" fmla="*/ 60 h 95"/>
                    <a:gd name="T6" fmla="*/ 41 w 76"/>
                    <a:gd name="T7" fmla="*/ 0 h 95"/>
                    <a:gd name="T8" fmla="*/ 76 w 76"/>
                    <a:gd name="T9" fmla="*/ 0 h 95"/>
                    <a:gd name="T10" fmla="*/ 76 w 76"/>
                    <a:gd name="T11" fmla="*/ 36 h 95"/>
                    <a:gd name="T12" fmla="*/ 35 w 76"/>
                    <a:gd name="T13" fmla="*/ 9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95">
                      <a:moveTo>
                        <a:pt x="35" y="95"/>
                      </a:moveTo>
                      <a:lnTo>
                        <a:pt x="0" y="95"/>
                      </a:lnTo>
                      <a:lnTo>
                        <a:pt x="0" y="60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95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Freeform 1181"/>
                <p:cNvSpPr>
                  <a:spLocks/>
                </p:cNvSpPr>
                <p:nvPr/>
              </p:nvSpPr>
              <p:spPr bwMode="auto">
                <a:xfrm>
                  <a:off x="5019" y="2570"/>
                  <a:ext cx="39" cy="48"/>
                </a:xfrm>
                <a:custGeom>
                  <a:avLst/>
                  <a:gdLst>
                    <a:gd name="T0" fmla="*/ 35 w 79"/>
                    <a:gd name="T1" fmla="*/ 96 h 96"/>
                    <a:gd name="T2" fmla="*/ 0 w 79"/>
                    <a:gd name="T3" fmla="*/ 96 h 96"/>
                    <a:gd name="T4" fmla="*/ 0 w 79"/>
                    <a:gd name="T5" fmla="*/ 60 h 96"/>
                    <a:gd name="T6" fmla="*/ 44 w 79"/>
                    <a:gd name="T7" fmla="*/ 0 h 96"/>
                    <a:gd name="T8" fmla="*/ 79 w 79"/>
                    <a:gd name="T9" fmla="*/ 0 h 96"/>
                    <a:gd name="T10" fmla="*/ 79 w 79"/>
                    <a:gd name="T11" fmla="*/ 35 h 96"/>
                    <a:gd name="T12" fmla="*/ 35 w 7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96">
                      <a:moveTo>
                        <a:pt x="35" y="96"/>
                      </a:moveTo>
                      <a:lnTo>
                        <a:pt x="0" y="96"/>
                      </a:lnTo>
                      <a:lnTo>
                        <a:pt x="0" y="60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9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Freeform 1182"/>
                <p:cNvSpPr>
                  <a:spLocks/>
                </p:cNvSpPr>
                <p:nvPr/>
              </p:nvSpPr>
              <p:spPr bwMode="auto">
                <a:xfrm>
                  <a:off x="5040" y="2538"/>
                  <a:ext cx="38" cy="50"/>
                </a:xfrm>
                <a:custGeom>
                  <a:avLst/>
                  <a:gdLst>
                    <a:gd name="T0" fmla="*/ 35 w 76"/>
                    <a:gd name="T1" fmla="*/ 100 h 100"/>
                    <a:gd name="T2" fmla="*/ 0 w 76"/>
                    <a:gd name="T3" fmla="*/ 100 h 100"/>
                    <a:gd name="T4" fmla="*/ 0 w 76"/>
                    <a:gd name="T5" fmla="*/ 65 h 100"/>
                    <a:gd name="T6" fmla="*/ 40 w 76"/>
                    <a:gd name="T7" fmla="*/ 0 h 100"/>
                    <a:gd name="T8" fmla="*/ 76 w 76"/>
                    <a:gd name="T9" fmla="*/ 0 h 100"/>
                    <a:gd name="T10" fmla="*/ 76 w 76"/>
                    <a:gd name="T11" fmla="*/ 35 h 100"/>
                    <a:gd name="T12" fmla="*/ 35 w 76"/>
                    <a:gd name="T13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00">
                      <a:moveTo>
                        <a:pt x="35" y="100"/>
                      </a:moveTo>
                      <a:lnTo>
                        <a:pt x="0" y="100"/>
                      </a:lnTo>
                      <a:lnTo>
                        <a:pt x="0" y="65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00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Freeform 1183"/>
                <p:cNvSpPr>
                  <a:spLocks/>
                </p:cNvSpPr>
                <p:nvPr/>
              </p:nvSpPr>
              <p:spPr bwMode="auto">
                <a:xfrm>
                  <a:off x="5061" y="2506"/>
                  <a:ext cx="40" cy="50"/>
                </a:xfrm>
                <a:custGeom>
                  <a:avLst/>
                  <a:gdLst>
                    <a:gd name="T0" fmla="*/ 36 w 81"/>
                    <a:gd name="T1" fmla="*/ 100 h 100"/>
                    <a:gd name="T2" fmla="*/ 0 w 81"/>
                    <a:gd name="T3" fmla="*/ 100 h 100"/>
                    <a:gd name="T4" fmla="*/ 0 w 81"/>
                    <a:gd name="T5" fmla="*/ 65 h 100"/>
                    <a:gd name="T6" fmla="*/ 45 w 81"/>
                    <a:gd name="T7" fmla="*/ 0 h 100"/>
                    <a:gd name="T8" fmla="*/ 81 w 81"/>
                    <a:gd name="T9" fmla="*/ 0 h 100"/>
                    <a:gd name="T10" fmla="*/ 81 w 81"/>
                    <a:gd name="T11" fmla="*/ 35 h 100"/>
                    <a:gd name="T12" fmla="*/ 36 w 81"/>
                    <a:gd name="T13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00">
                      <a:moveTo>
                        <a:pt x="36" y="100"/>
                      </a:moveTo>
                      <a:lnTo>
                        <a:pt x="0" y="100"/>
                      </a:lnTo>
                      <a:lnTo>
                        <a:pt x="0" y="65"/>
                      </a:lnTo>
                      <a:lnTo>
                        <a:pt x="45" y="0"/>
                      </a:lnTo>
                      <a:lnTo>
                        <a:pt x="81" y="0"/>
                      </a:lnTo>
                      <a:lnTo>
                        <a:pt x="81" y="35"/>
                      </a:lnTo>
                      <a:lnTo>
                        <a:pt x="36" y="100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Freeform 1184"/>
                <p:cNvSpPr>
                  <a:spLocks/>
                </p:cNvSpPr>
                <p:nvPr/>
              </p:nvSpPr>
              <p:spPr bwMode="auto">
                <a:xfrm>
                  <a:off x="5083" y="2472"/>
                  <a:ext cx="40" cy="51"/>
                </a:xfrm>
                <a:custGeom>
                  <a:avLst/>
                  <a:gdLst>
                    <a:gd name="T0" fmla="*/ 36 w 79"/>
                    <a:gd name="T1" fmla="*/ 103 h 103"/>
                    <a:gd name="T2" fmla="*/ 0 w 79"/>
                    <a:gd name="T3" fmla="*/ 103 h 103"/>
                    <a:gd name="T4" fmla="*/ 0 w 79"/>
                    <a:gd name="T5" fmla="*/ 68 h 103"/>
                    <a:gd name="T6" fmla="*/ 44 w 79"/>
                    <a:gd name="T7" fmla="*/ 0 h 103"/>
                    <a:gd name="T8" fmla="*/ 79 w 79"/>
                    <a:gd name="T9" fmla="*/ 0 h 103"/>
                    <a:gd name="T10" fmla="*/ 79 w 79"/>
                    <a:gd name="T11" fmla="*/ 36 h 103"/>
                    <a:gd name="T12" fmla="*/ 36 w 79"/>
                    <a:gd name="T13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3">
                      <a:moveTo>
                        <a:pt x="36" y="103"/>
                      </a:moveTo>
                      <a:lnTo>
                        <a:pt x="0" y="103"/>
                      </a:lnTo>
                      <a:lnTo>
                        <a:pt x="0" y="68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6" y="10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Freeform 1185"/>
                <p:cNvSpPr>
                  <a:spLocks/>
                </p:cNvSpPr>
                <p:nvPr/>
              </p:nvSpPr>
              <p:spPr bwMode="auto">
                <a:xfrm>
                  <a:off x="5105" y="2435"/>
                  <a:ext cx="38" cy="54"/>
                </a:xfrm>
                <a:custGeom>
                  <a:avLst/>
                  <a:gdLst>
                    <a:gd name="T0" fmla="*/ 35 w 76"/>
                    <a:gd name="T1" fmla="*/ 109 h 109"/>
                    <a:gd name="T2" fmla="*/ 0 w 76"/>
                    <a:gd name="T3" fmla="*/ 109 h 109"/>
                    <a:gd name="T4" fmla="*/ 0 w 76"/>
                    <a:gd name="T5" fmla="*/ 73 h 109"/>
                    <a:gd name="T6" fmla="*/ 41 w 76"/>
                    <a:gd name="T7" fmla="*/ 0 h 109"/>
                    <a:gd name="T8" fmla="*/ 76 w 76"/>
                    <a:gd name="T9" fmla="*/ 0 h 109"/>
                    <a:gd name="T10" fmla="*/ 76 w 76"/>
                    <a:gd name="T11" fmla="*/ 35 h 109"/>
                    <a:gd name="T12" fmla="*/ 35 w 76"/>
                    <a:gd name="T13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09">
                      <a:moveTo>
                        <a:pt x="35" y="109"/>
                      </a:moveTo>
                      <a:lnTo>
                        <a:pt x="0" y="109"/>
                      </a:ln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09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Freeform 1186"/>
                <p:cNvSpPr>
                  <a:spLocks/>
                </p:cNvSpPr>
                <p:nvPr/>
              </p:nvSpPr>
              <p:spPr bwMode="auto">
                <a:xfrm>
                  <a:off x="5125" y="2398"/>
                  <a:ext cx="40" cy="55"/>
                </a:xfrm>
                <a:custGeom>
                  <a:avLst/>
                  <a:gdLst>
                    <a:gd name="T0" fmla="*/ 35 w 79"/>
                    <a:gd name="T1" fmla="*/ 108 h 108"/>
                    <a:gd name="T2" fmla="*/ 0 w 79"/>
                    <a:gd name="T3" fmla="*/ 108 h 108"/>
                    <a:gd name="T4" fmla="*/ 0 w 79"/>
                    <a:gd name="T5" fmla="*/ 73 h 108"/>
                    <a:gd name="T6" fmla="*/ 44 w 79"/>
                    <a:gd name="T7" fmla="*/ 0 h 108"/>
                    <a:gd name="T8" fmla="*/ 79 w 79"/>
                    <a:gd name="T9" fmla="*/ 0 h 108"/>
                    <a:gd name="T10" fmla="*/ 79 w 79"/>
                    <a:gd name="T11" fmla="*/ 35 h 108"/>
                    <a:gd name="T12" fmla="*/ 35 w 79"/>
                    <a:gd name="T13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08">
                      <a:moveTo>
                        <a:pt x="35" y="108"/>
                      </a:moveTo>
                      <a:lnTo>
                        <a:pt x="0" y="108"/>
                      </a:lnTo>
                      <a:lnTo>
                        <a:pt x="0" y="73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10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Freeform 1187"/>
                <p:cNvSpPr>
                  <a:spLocks/>
                </p:cNvSpPr>
                <p:nvPr/>
              </p:nvSpPr>
              <p:spPr bwMode="auto">
                <a:xfrm>
                  <a:off x="5147" y="2359"/>
                  <a:ext cx="38" cy="57"/>
                </a:xfrm>
                <a:custGeom>
                  <a:avLst/>
                  <a:gdLst>
                    <a:gd name="T0" fmla="*/ 35 w 76"/>
                    <a:gd name="T1" fmla="*/ 114 h 114"/>
                    <a:gd name="T2" fmla="*/ 0 w 76"/>
                    <a:gd name="T3" fmla="*/ 114 h 114"/>
                    <a:gd name="T4" fmla="*/ 0 w 76"/>
                    <a:gd name="T5" fmla="*/ 79 h 114"/>
                    <a:gd name="T6" fmla="*/ 40 w 76"/>
                    <a:gd name="T7" fmla="*/ 0 h 114"/>
                    <a:gd name="T8" fmla="*/ 76 w 76"/>
                    <a:gd name="T9" fmla="*/ 0 h 114"/>
                    <a:gd name="T10" fmla="*/ 76 w 76"/>
                    <a:gd name="T11" fmla="*/ 35 h 114"/>
                    <a:gd name="T12" fmla="*/ 35 w 76"/>
                    <a:gd name="T13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14">
                      <a:moveTo>
                        <a:pt x="35" y="114"/>
                      </a:moveTo>
                      <a:lnTo>
                        <a:pt x="0" y="114"/>
                      </a:lnTo>
                      <a:lnTo>
                        <a:pt x="0" y="79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14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Freeform 1188"/>
                <p:cNvSpPr>
                  <a:spLocks/>
                </p:cNvSpPr>
                <p:nvPr/>
              </p:nvSpPr>
              <p:spPr bwMode="auto">
                <a:xfrm>
                  <a:off x="5168" y="2319"/>
                  <a:ext cx="40" cy="57"/>
                </a:xfrm>
                <a:custGeom>
                  <a:avLst/>
                  <a:gdLst>
                    <a:gd name="T0" fmla="*/ 36 w 81"/>
                    <a:gd name="T1" fmla="*/ 114 h 114"/>
                    <a:gd name="T2" fmla="*/ 0 w 81"/>
                    <a:gd name="T3" fmla="*/ 114 h 114"/>
                    <a:gd name="T4" fmla="*/ 0 w 81"/>
                    <a:gd name="T5" fmla="*/ 79 h 114"/>
                    <a:gd name="T6" fmla="*/ 45 w 81"/>
                    <a:gd name="T7" fmla="*/ 0 h 114"/>
                    <a:gd name="T8" fmla="*/ 81 w 81"/>
                    <a:gd name="T9" fmla="*/ 0 h 114"/>
                    <a:gd name="T10" fmla="*/ 81 w 81"/>
                    <a:gd name="T11" fmla="*/ 35 h 114"/>
                    <a:gd name="T12" fmla="*/ 36 w 81"/>
                    <a:gd name="T13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14">
                      <a:moveTo>
                        <a:pt x="36" y="114"/>
                      </a:moveTo>
                      <a:lnTo>
                        <a:pt x="0" y="114"/>
                      </a:lnTo>
                      <a:lnTo>
                        <a:pt x="0" y="79"/>
                      </a:lnTo>
                      <a:lnTo>
                        <a:pt x="45" y="0"/>
                      </a:lnTo>
                      <a:lnTo>
                        <a:pt x="81" y="0"/>
                      </a:lnTo>
                      <a:lnTo>
                        <a:pt x="81" y="35"/>
                      </a:lnTo>
                      <a:lnTo>
                        <a:pt x="36" y="114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Freeform 1189"/>
                <p:cNvSpPr>
                  <a:spLocks/>
                </p:cNvSpPr>
                <p:nvPr/>
              </p:nvSpPr>
              <p:spPr bwMode="auto">
                <a:xfrm>
                  <a:off x="5190" y="2278"/>
                  <a:ext cx="38" cy="59"/>
                </a:xfrm>
                <a:custGeom>
                  <a:avLst/>
                  <a:gdLst>
                    <a:gd name="T0" fmla="*/ 36 w 76"/>
                    <a:gd name="T1" fmla="*/ 117 h 117"/>
                    <a:gd name="T2" fmla="*/ 0 w 76"/>
                    <a:gd name="T3" fmla="*/ 117 h 117"/>
                    <a:gd name="T4" fmla="*/ 0 w 76"/>
                    <a:gd name="T5" fmla="*/ 82 h 117"/>
                    <a:gd name="T6" fmla="*/ 41 w 76"/>
                    <a:gd name="T7" fmla="*/ 0 h 117"/>
                    <a:gd name="T8" fmla="*/ 76 w 76"/>
                    <a:gd name="T9" fmla="*/ 0 h 117"/>
                    <a:gd name="T10" fmla="*/ 76 w 76"/>
                    <a:gd name="T11" fmla="*/ 35 h 117"/>
                    <a:gd name="T12" fmla="*/ 36 w 76"/>
                    <a:gd name="T13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17">
                      <a:moveTo>
                        <a:pt x="36" y="117"/>
                      </a:moveTo>
                      <a:lnTo>
                        <a:pt x="0" y="117"/>
                      </a:lnTo>
                      <a:lnTo>
                        <a:pt x="0" y="82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11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Freeform 1190"/>
                <p:cNvSpPr>
                  <a:spLocks/>
                </p:cNvSpPr>
                <p:nvPr/>
              </p:nvSpPr>
              <p:spPr bwMode="auto">
                <a:xfrm>
                  <a:off x="5211" y="2235"/>
                  <a:ext cx="39" cy="61"/>
                </a:xfrm>
                <a:custGeom>
                  <a:avLst/>
                  <a:gdLst>
                    <a:gd name="T0" fmla="*/ 35 w 79"/>
                    <a:gd name="T1" fmla="*/ 121 h 121"/>
                    <a:gd name="T2" fmla="*/ 0 w 79"/>
                    <a:gd name="T3" fmla="*/ 121 h 121"/>
                    <a:gd name="T4" fmla="*/ 0 w 79"/>
                    <a:gd name="T5" fmla="*/ 86 h 121"/>
                    <a:gd name="T6" fmla="*/ 44 w 79"/>
                    <a:gd name="T7" fmla="*/ 0 h 121"/>
                    <a:gd name="T8" fmla="*/ 79 w 79"/>
                    <a:gd name="T9" fmla="*/ 0 h 121"/>
                    <a:gd name="T10" fmla="*/ 79 w 79"/>
                    <a:gd name="T11" fmla="*/ 35 h 121"/>
                    <a:gd name="T12" fmla="*/ 35 w 79"/>
                    <a:gd name="T13" fmla="*/ 12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21">
                      <a:moveTo>
                        <a:pt x="35" y="121"/>
                      </a:moveTo>
                      <a:lnTo>
                        <a:pt x="0" y="121"/>
                      </a:lnTo>
                      <a:lnTo>
                        <a:pt x="0" y="86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12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Freeform 1191"/>
                <p:cNvSpPr>
                  <a:spLocks/>
                </p:cNvSpPr>
                <p:nvPr/>
              </p:nvSpPr>
              <p:spPr bwMode="auto">
                <a:xfrm>
                  <a:off x="5232" y="2192"/>
                  <a:ext cx="38" cy="61"/>
                </a:xfrm>
                <a:custGeom>
                  <a:avLst/>
                  <a:gdLst>
                    <a:gd name="T0" fmla="*/ 35 w 76"/>
                    <a:gd name="T1" fmla="*/ 122 h 122"/>
                    <a:gd name="T2" fmla="*/ 0 w 76"/>
                    <a:gd name="T3" fmla="*/ 122 h 122"/>
                    <a:gd name="T4" fmla="*/ 0 w 76"/>
                    <a:gd name="T5" fmla="*/ 87 h 122"/>
                    <a:gd name="T6" fmla="*/ 41 w 76"/>
                    <a:gd name="T7" fmla="*/ 0 h 122"/>
                    <a:gd name="T8" fmla="*/ 76 w 76"/>
                    <a:gd name="T9" fmla="*/ 0 h 122"/>
                    <a:gd name="T10" fmla="*/ 76 w 76"/>
                    <a:gd name="T11" fmla="*/ 35 h 122"/>
                    <a:gd name="T12" fmla="*/ 35 w 76"/>
                    <a:gd name="T1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22">
                      <a:moveTo>
                        <a:pt x="35" y="122"/>
                      </a:moveTo>
                      <a:lnTo>
                        <a:pt x="0" y="122"/>
                      </a:lnTo>
                      <a:lnTo>
                        <a:pt x="0" y="87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22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Freeform 1192"/>
                <p:cNvSpPr>
                  <a:spLocks/>
                </p:cNvSpPr>
                <p:nvPr/>
              </p:nvSpPr>
              <p:spPr bwMode="auto">
                <a:xfrm>
                  <a:off x="5253" y="2146"/>
                  <a:ext cx="40" cy="63"/>
                </a:xfrm>
                <a:custGeom>
                  <a:avLst/>
                  <a:gdLst>
                    <a:gd name="T0" fmla="*/ 35 w 80"/>
                    <a:gd name="T1" fmla="*/ 127 h 127"/>
                    <a:gd name="T2" fmla="*/ 0 w 80"/>
                    <a:gd name="T3" fmla="*/ 127 h 127"/>
                    <a:gd name="T4" fmla="*/ 0 w 80"/>
                    <a:gd name="T5" fmla="*/ 92 h 127"/>
                    <a:gd name="T6" fmla="*/ 45 w 80"/>
                    <a:gd name="T7" fmla="*/ 0 h 127"/>
                    <a:gd name="T8" fmla="*/ 80 w 80"/>
                    <a:gd name="T9" fmla="*/ 0 h 127"/>
                    <a:gd name="T10" fmla="*/ 80 w 80"/>
                    <a:gd name="T11" fmla="*/ 35 h 127"/>
                    <a:gd name="T12" fmla="*/ 35 w 80"/>
                    <a:gd name="T1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27">
                      <a:moveTo>
                        <a:pt x="35" y="127"/>
                      </a:moveTo>
                      <a:lnTo>
                        <a:pt x="0" y="127"/>
                      </a:lnTo>
                      <a:lnTo>
                        <a:pt x="0" y="92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12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Freeform 1193"/>
                <p:cNvSpPr>
                  <a:spLocks/>
                </p:cNvSpPr>
                <p:nvPr/>
              </p:nvSpPr>
              <p:spPr bwMode="auto">
                <a:xfrm>
                  <a:off x="5275" y="2099"/>
                  <a:ext cx="38" cy="65"/>
                </a:xfrm>
                <a:custGeom>
                  <a:avLst/>
                  <a:gdLst>
                    <a:gd name="T0" fmla="*/ 35 w 76"/>
                    <a:gd name="T1" fmla="*/ 128 h 128"/>
                    <a:gd name="T2" fmla="*/ 0 w 76"/>
                    <a:gd name="T3" fmla="*/ 128 h 128"/>
                    <a:gd name="T4" fmla="*/ 0 w 76"/>
                    <a:gd name="T5" fmla="*/ 93 h 128"/>
                    <a:gd name="T6" fmla="*/ 41 w 76"/>
                    <a:gd name="T7" fmla="*/ 0 h 128"/>
                    <a:gd name="T8" fmla="*/ 76 w 76"/>
                    <a:gd name="T9" fmla="*/ 0 h 128"/>
                    <a:gd name="T10" fmla="*/ 76 w 76"/>
                    <a:gd name="T11" fmla="*/ 35 h 128"/>
                    <a:gd name="T12" fmla="*/ 35 w 76"/>
                    <a:gd name="T13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28">
                      <a:moveTo>
                        <a:pt x="35" y="128"/>
                      </a:moveTo>
                      <a:lnTo>
                        <a:pt x="0" y="128"/>
                      </a:lnTo>
                      <a:lnTo>
                        <a:pt x="0" y="9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2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Freeform 1194"/>
                <p:cNvSpPr>
                  <a:spLocks/>
                </p:cNvSpPr>
                <p:nvPr/>
              </p:nvSpPr>
              <p:spPr bwMode="auto">
                <a:xfrm>
                  <a:off x="5296" y="2051"/>
                  <a:ext cx="39" cy="66"/>
                </a:xfrm>
                <a:custGeom>
                  <a:avLst/>
                  <a:gdLst>
                    <a:gd name="T0" fmla="*/ 35 w 78"/>
                    <a:gd name="T1" fmla="*/ 133 h 133"/>
                    <a:gd name="T2" fmla="*/ 0 w 78"/>
                    <a:gd name="T3" fmla="*/ 133 h 133"/>
                    <a:gd name="T4" fmla="*/ 0 w 78"/>
                    <a:gd name="T5" fmla="*/ 98 h 133"/>
                    <a:gd name="T6" fmla="*/ 43 w 78"/>
                    <a:gd name="T7" fmla="*/ 0 h 133"/>
                    <a:gd name="T8" fmla="*/ 78 w 78"/>
                    <a:gd name="T9" fmla="*/ 0 h 133"/>
                    <a:gd name="T10" fmla="*/ 78 w 78"/>
                    <a:gd name="T11" fmla="*/ 36 h 133"/>
                    <a:gd name="T12" fmla="*/ 35 w 78"/>
                    <a:gd name="T13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133">
                      <a:moveTo>
                        <a:pt x="35" y="133"/>
                      </a:moveTo>
                      <a:lnTo>
                        <a:pt x="0" y="133"/>
                      </a:lnTo>
                      <a:lnTo>
                        <a:pt x="0" y="98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6"/>
                      </a:lnTo>
                      <a:lnTo>
                        <a:pt x="35" y="13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Freeform 1195"/>
                <p:cNvSpPr>
                  <a:spLocks/>
                </p:cNvSpPr>
                <p:nvPr/>
              </p:nvSpPr>
              <p:spPr bwMode="auto">
                <a:xfrm>
                  <a:off x="5318" y="2001"/>
                  <a:ext cx="39" cy="67"/>
                </a:xfrm>
                <a:custGeom>
                  <a:avLst/>
                  <a:gdLst>
                    <a:gd name="T0" fmla="*/ 35 w 79"/>
                    <a:gd name="T1" fmla="*/ 134 h 134"/>
                    <a:gd name="T2" fmla="*/ 0 w 79"/>
                    <a:gd name="T3" fmla="*/ 134 h 134"/>
                    <a:gd name="T4" fmla="*/ 0 w 79"/>
                    <a:gd name="T5" fmla="*/ 98 h 134"/>
                    <a:gd name="T6" fmla="*/ 44 w 79"/>
                    <a:gd name="T7" fmla="*/ 0 h 134"/>
                    <a:gd name="T8" fmla="*/ 79 w 79"/>
                    <a:gd name="T9" fmla="*/ 0 h 134"/>
                    <a:gd name="T10" fmla="*/ 79 w 79"/>
                    <a:gd name="T11" fmla="*/ 35 h 134"/>
                    <a:gd name="T12" fmla="*/ 35 w 79"/>
                    <a:gd name="T13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34">
                      <a:moveTo>
                        <a:pt x="35" y="134"/>
                      </a:moveTo>
                      <a:lnTo>
                        <a:pt x="0" y="134"/>
                      </a:lnTo>
                      <a:lnTo>
                        <a:pt x="0" y="98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134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Freeform 1196"/>
                <p:cNvSpPr>
                  <a:spLocks/>
                </p:cNvSpPr>
                <p:nvPr/>
              </p:nvSpPr>
              <p:spPr bwMode="auto">
                <a:xfrm>
                  <a:off x="5339" y="1950"/>
                  <a:ext cx="38" cy="69"/>
                </a:xfrm>
                <a:custGeom>
                  <a:avLst/>
                  <a:gdLst>
                    <a:gd name="T0" fmla="*/ 35 w 76"/>
                    <a:gd name="T1" fmla="*/ 138 h 138"/>
                    <a:gd name="T2" fmla="*/ 0 w 76"/>
                    <a:gd name="T3" fmla="*/ 138 h 138"/>
                    <a:gd name="T4" fmla="*/ 0 w 76"/>
                    <a:gd name="T5" fmla="*/ 103 h 138"/>
                    <a:gd name="T6" fmla="*/ 41 w 76"/>
                    <a:gd name="T7" fmla="*/ 0 h 138"/>
                    <a:gd name="T8" fmla="*/ 76 w 76"/>
                    <a:gd name="T9" fmla="*/ 0 h 138"/>
                    <a:gd name="T10" fmla="*/ 76 w 76"/>
                    <a:gd name="T11" fmla="*/ 35 h 138"/>
                    <a:gd name="T12" fmla="*/ 35 w 76"/>
                    <a:gd name="T13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38">
                      <a:moveTo>
                        <a:pt x="35" y="138"/>
                      </a:moveTo>
                      <a:lnTo>
                        <a:pt x="0" y="138"/>
                      </a:lnTo>
                      <a:lnTo>
                        <a:pt x="0" y="10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3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Freeform 1197"/>
                <p:cNvSpPr>
                  <a:spLocks/>
                </p:cNvSpPr>
                <p:nvPr/>
              </p:nvSpPr>
              <p:spPr bwMode="auto">
                <a:xfrm>
                  <a:off x="5360" y="1897"/>
                  <a:ext cx="40" cy="71"/>
                </a:xfrm>
                <a:custGeom>
                  <a:avLst/>
                  <a:gdLst>
                    <a:gd name="T0" fmla="*/ 35 w 80"/>
                    <a:gd name="T1" fmla="*/ 141 h 141"/>
                    <a:gd name="T2" fmla="*/ 0 w 80"/>
                    <a:gd name="T3" fmla="*/ 141 h 141"/>
                    <a:gd name="T4" fmla="*/ 0 w 80"/>
                    <a:gd name="T5" fmla="*/ 106 h 141"/>
                    <a:gd name="T6" fmla="*/ 45 w 80"/>
                    <a:gd name="T7" fmla="*/ 0 h 141"/>
                    <a:gd name="T8" fmla="*/ 80 w 80"/>
                    <a:gd name="T9" fmla="*/ 0 h 141"/>
                    <a:gd name="T10" fmla="*/ 80 w 80"/>
                    <a:gd name="T11" fmla="*/ 35 h 141"/>
                    <a:gd name="T12" fmla="*/ 35 w 80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41">
                      <a:moveTo>
                        <a:pt x="35" y="141"/>
                      </a:moveTo>
                      <a:lnTo>
                        <a:pt x="0" y="141"/>
                      </a:lnTo>
                      <a:lnTo>
                        <a:pt x="0" y="106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14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Freeform 1198"/>
                <p:cNvSpPr>
                  <a:spLocks/>
                </p:cNvSpPr>
                <p:nvPr/>
              </p:nvSpPr>
              <p:spPr bwMode="auto">
                <a:xfrm>
                  <a:off x="5382" y="1844"/>
                  <a:ext cx="38" cy="71"/>
                </a:xfrm>
                <a:custGeom>
                  <a:avLst/>
                  <a:gdLst>
                    <a:gd name="T0" fmla="*/ 35 w 76"/>
                    <a:gd name="T1" fmla="*/ 141 h 141"/>
                    <a:gd name="T2" fmla="*/ 0 w 76"/>
                    <a:gd name="T3" fmla="*/ 141 h 141"/>
                    <a:gd name="T4" fmla="*/ 0 w 76"/>
                    <a:gd name="T5" fmla="*/ 106 h 141"/>
                    <a:gd name="T6" fmla="*/ 40 w 76"/>
                    <a:gd name="T7" fmla="*/ 0 h 141"/>
                    <a:gd name="T8" fmla="*/ 76 w 76"/>
                    <a:gd name="T9" fmla="*/ 0 h 141"/>
                    <a:gd name="T10" fmla="*/ 76 w 76"/>
                    <a:gd name="T11" fmla="*/ 36 h 141"/>
                    <a:gd name="T12" fmla="*/ 35 w 76"/>
                    <a:gd name="T13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41">
                      <a:moveTo>
                        <a:pt x="35" y="141"/>
                      </a:moveTo>
                      <a:lnTo>
                        <a:pt x="0" y="141"/>
                      </a:lnTo>
                      <a:lnTo>
                        <a:pt x="0" y="106"/>
                      </a:lnTo>
                      <a:lnTo>
                        <a:pt x="40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141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Freeform 1199"/>
                <p:cNvSpPr>
                  <a:spLocks/>
                </p:cNvSpPr>
                <p:nvPr/>
              </p:nvSpPr>
              <p:spPr bwMode="auto">
                <a:xfrm>
                  <a:off x="5403" y="1788"/>
                  <a:ext cx="39" cy="74"/>
                </a:xfrm>
                <a:custGeom>
                  <a:avLst/>
                  <a:gdLst>
                    <a:gd name="T0" fmla="*/ 36 w 79"/>
                    <a:gd name="T1" fmla="*/ 147 h 147"/>
                    <a:gd name="T2" fmla="*/ 0 w 79"/>
                    <a:gd name="T3" fmla="*/ 147 h 147"/>
                    <a:gd name="T4" fmla="*/ 0 w 79"/>
                    <a:gd name="T5" fmla="*/ 111 h 147"/>
                    <a:gd name="T6" fmla="*/ 44 w 79"/>
                    <a:gd name="T7" fmla="*/ 0 h 147"/>
                    <a:gd name="T8" fmla="*/ 79 w 79"/>
                    <a:gd name="T9" fmla="*/ 0 h 147"/>
                    <a:gd name="T10" fmla="*/ 79 w 79"/>
                    <a:gd name="T11" fmla="*/ 35 h 147"/>
                    <a:gd name="T12" fmla="*/ 36 w 79"/>
                    <a:gd name="T13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47">
                      <a:moveTo>
                        <a:pt x="36" y="147"/>
                      </a:moveTo>
                      <a:lnTo>
                        <a:pt x="0" y="147"/>
                      </a:lnTo>
                      <a:lnTo>
                        <a:pt x="0" y="111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6" y="14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Freeform 1200"/>
                <p:cNvSpPr>
                  <a:spLocks/>
                </p:cNvSpPr>
                <p:nvPr/>
              </p:nvSpPr>
              <p:spPr bwMode="auto">
                <a:xfrm>
                  <a:off x="5425" y="1733"/>
                  <a:ext cx="38" cy="73"/>
                </a:xfrm>
                <a:custGeom>
                  <a:avLst/>
                  <a:gdLst>
                    <a:gd name="T0" fmla="*/ 35 w 76"/>
                    <a:gd name="T1" fmla="*/ 147 h 147"/>
                    <a:gd name="T2" fmla="*/ 0 w 76"/>
                    <a:gd name="T3" fmla="*/ 147 h 147"/>
                    <a:gd name="T4" fmla="*/ 0 w 76"/>
                    <a:gd name="T5" fmla="*/ 112 h 147"/>
                    <a:gd name="T6" fmla="*/ 41 w 76"/>
                    <a:gd name="T7" fmla="*/ 0 h 147"/>
                    <a:gd name="T8" fmla="*/ 76 w 76"/>
                    <a:gd name="T9" fmla="*/ 0 h 147"/>
                    <a:gd name="T10" fmla="*/ 76 w 76"/>
                    <a:gd name="T11" fmla="*/ 36 h 147"/>
                    <a:gd name="T12" fmla="*/ 35 w 76"/>
                    <a:gd name="T13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47">
                      <a:moveTo>
                        <a:pt x="35" y="147"/>
                      </a:moveTo>
                      <a:lnTo>
                        <a:pt x="0" y="147"/>
                      </a:lnTo>
                      <a:lnTo>
                        <a:pt x="0" y="112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6"/>
                      </a:lnTo>
                      <a:lnTo>
                        <a:pt x="35" y="147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Freeform 1201"/>
                <p:cNvSpPr>
                  <a:spLocks/>
                </p:cNvSpPr>
                <p:nvPr/>
              </p:nvSpPr>
              <p:spPr bwMode="auto">
                <a:xfrm>
                  <a:off x="5445" y="1674"/>
                  <a:ext cx="40" cy="76"/>
                </a:xfrm>
                <a:custGeom>
                  <a:avLst/>
                  <a:gdLst>
                    <a:gd name="T0" fmla="*/ 35 w 80"/>
                    <a:gd name="T1" fmla="*/ 153 h 153"/>
                    <a:gd name="T2" fmla="*/ 0 w 80"/>
                    <a:gd name="T3" fmla="*/ 153 h 153"/>
                    <a:gd name="T4" fmla="*/ 0 w 80"/>
                    <a:gd name="T5" fmla="*/ 117 h 153"/>
                    <a:gd name="T6" fmla="*/ 45 w 80"/>
                    <a:gd name="T7" fmla="*/ 0 h 153"/>
                    <a:gd name="T8" fmla="*/ 80 w 80"/>
                    <a:gd name="T9" fmla="*/ 0 h 153"/>
                    <a:gd name="T10" fmla="*/ 80 w 80"/>
                    <a:gd name="T11" fmla="*/ 36 h 153"/>
                    <a:gd name="T12" fmla="*/ 35 w 80"/>
                    <a:gd name="T13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53">
                      <a:moveTo>
                        <a:pt x="35" y="153"/>
                      </a:moveTo>
                      <a:lnTo>
                        <a:pt x="0" y="153"/>
                      </a:lnTo>
                      <a:lnTo>
                        <a:pt x="0" y="117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6"/>
                      </a:lnTo>
                      <a:lnTo>
                        <a:pt x="35" y="153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Freeform 1202"/>
                <p:cNvSpPr>
                  <a:spLocks/>
                </p:cNvSpPr>
                <p:nvPr/>
              </p:nvSpPr>
              <p:spPr bwMode="auto">
                <a:xfrm>
                  <a:off x="5467" y="1615"/>
                  <a:ext cx="38" cy="77"/>
                </a:xfrm>
                <a:custGeom>
                  <a:avLst/>
                  <a:gdLst>
                    <a:gd name="T0" fmla="*/ 35 w 76"/>
                    <a:gd name="T1" fmla="*/ 154 h 154"/>
                    <a:gd name="T2" fmla="*/ 0 w 76"/>
                    <a:gd name="T3" fmla="*/ 154 h 154"/>
                    <a:gd name="T4" fmla="*/ 0 w 76"/>
                    <a:gd name="T5" fmla="*/ 118 h 154"/>
                    <a:gd name="T6" fmla="*/ 41 w 76"/>
                    <a:gd name="T7" fmla="*/ 0 h 154"/>
                    <a:gd name="T8" fmla="*/ 76 w 76"/>
                    <a:gd name="T9" fmla="*/ 0 h 154"/>
                    <a:gd name="T10" fmla="*/ 76 w 76"/>
                    <a:gd name="T11" fmla="*/ 35 h 154"/>
                    <a:gd name="T12" fmla="*/ 35 w 76"/>
                    <a:gd name="T13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54">
                      <a:moveTo>
                        <a:pt x="35" y="154"/>
                      </a:moveTo>
                      <a:lnTo>
                        <a:pt x="0" y="154"/>
                      </a:lnTo>
                      <a:lnTo>
                        <a:pt x="0" y="118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54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Freeform 1203"/>
                <p:cNvSpPr>
                  <a:spLocks/>
                </p:cNvSpPr>
                <p:nvPr/>
              </p:nvSpPr>
              <p:spPr bwMode="auto">
                <a:xfrm>
                  <a:off x="5488" y="1554"/>
                  <a:ext cx="39" cy="79"/>
                </a:xfrm>
                <a:custGeom>
                  <a:avLst/>
                  <a:gdLst>
                    <a:gd name="T0" fmla="*/ 35 w 79"/>
                    <a:gd name="T1" fmla="*/ 158 h 158"/>
                    <a:gd name="T2" fmla="*/ 0 w 79"/>
                    <a:gd name="T3" fmla="*/ 158 h 158"/>
                    <a:gd name="T4" fmla="*/ 0 w 79"/>
                    <a:gd name="T5" fmla="*/ 123 h 158"/>
                    <a:gd name="T6" fmla="*/ 43 w 79"/>
                    <a:gd name="T7" fmla="*/ 0 h 158"/>
                    <a:gd name="T8" fmla="*/ 79 w 79"/>
                    <a:gd name="T9" fmla="*/ 0 h 158"/>
                    <a:gd name="T10" fmla="*/ 79 w 79"/>
                    <a:gd name="T11" fmla="*/ 36 h 158"/>
                    <a:gd name="T12" fmla="*/ 35 w 79"/>
                    <a:gd name="T13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58">
                      <a:moveTo>
                        <a:pt x="35" y="158"/>
                      </a:moveTo>
                      <a:lnTo>
                        <a:pt x="0" y="158"/>
                      </a:lnTo>
                      <a:lnTo>
                        <a:pt x="0" y="123"/>
                      </a:lnTo>
                      <a:lnTo>
                        <a:pt x="43" y="0"/>
                      </a:lnTo>
                      <a:lnTo>
                        <a:pt x="79" y="0"/>
                      </a:lnTo>
                      <a:lnTo>
                        <a:pt x="79" y="36"/>
                      </a:lnTo>
                      <a:lnTo>
                        <a:pt x="35" y="15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Freeform 1204"/>
                <p:cNvSpPr>
                  <a:spLocks/>
                </p:cNvSpPr>
                <p:nvPr/>
              </p:nvSpPr>
              <p:spPr bwMode="auto">
                <a:xfrm>
                  <a:off x="5510" y="1492"/>
                  <a:ext cx="38" cy="79"/>
                </a:xfrm>
                <a:custGeom>
                  <a:avLst/>
                  <a:gdLst>
                    <a:gd name="T0" fmla="*/ 36 w 76"/>
                    <a:gd name="T1" fmla="*/ 158 h 158"/>
                    <a:gd name="T2" fmla="*/ 0 w 76"/>
                    <a:gd name="T3" fmla="*/ 158 h 158"/>
                    <a:gd name="T4" fmla="*/ 0 w 76"/>
                    <a:gd name="T5" fmla="*/ 122 h 158"/>
                    <a:gd name="T6" fmla="*/ 41 w 76"/>
                    <a:gd name="T7" fmla="*/ 0 h 158"/>
                    <a:gd name="T8" fmla="*/ 76 w 76"/>
                    <a:gd name="T9" fmla="*/ 0 h 158"/>
                    <a:gd name="T10" fmla="*/ 76 w 76"/>
                    <a:gd name="T11" fmla="*/ 35 h 158"/>
                    <a:gd name="T12" fmla="*/ 36 w 76"/>
                    <a:gd name="T13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58">
                      <a:moveTo>
                        <a:pt x="36" y="158"/>
                      </a:moveTo>
                      <a:lnTo>
                        <a:pt x="0" y="158"/>
                      </a:lnTo>
                      <a:lnTo>
                        <a:pt x="0" y="122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6" y="15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Freeform 1205"/>
                <p:cNvSpPr>
                  <a:spLocks/>
                </p:cNvSpPr>
                <p:nvPr/>
              </p:nvSpPr>
              <p:spPr bwMode="auto">
                <a:xfrm>
                  <a:off x="5530" y="1429"/>
                  <a:ext cx="40" cy="81"/>
                </a:xfrm>
                <a:custGeom>
                  <a:avLst/>
                  <a:gdLst>
                    <a:gd name="T0" fmla="*/ 35 w 80"/>
                    <a:gd name="T1" fmla="*/ 162 h 162"/>
                    <a:gd name="T2" fmla="*/ 0 w 80"/>
                    <a:gd name="T3" fmla="*/ 162 h 162"/>
                    <a:gd name="T4" fmla="*/ 0 w 80"/>
                    <a:gd name="T5" fmla="*/ 127 h 162"/>
                    <a:gd name="T6" fmla="*/ 45 w 80"/>
                    <a:gd name="T7" fmla="*/ 0 h 162"/>
                    <a:gd name="T8" fmla="*/ 80 w 80"/>
                    <a:gd name="T9" fmla="*/ 0 h 162"/>
                    <a:gd name="T10" fmla="*/ 80 w 80"/>
                    <a:gd name="T11" fmla="*/ 35 h 162"/>
                    <a:gd name="T12" fmla="*/ 35 w 80"/>
                    <a:gd name="T13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162">
                      <a:moveTo>
                        <a:pt x="35" y="162"/>
                      </a:moveTo>
                      <a:lnTo>
                        <a:pt x="0" y="162"/>
                      </a:lnTo>
                      <a:lnTo>
                        <a:pt x="0" y="127"/>
                      </a:lnTo>
                      <a:lnTo>
                        <a:pt x="45" y="0"/>
                      </a:lnTo>
                      <a:lnTo>
                        <a:pt x="80" y="0"/>
                      </a:lnTo>
                      <a:lnTo>
                        <a:pt x="80" y="35"/>
                      </a:lnTo>
                      <a:lnTo>
                        <a:pt x="35" y="162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Freeform 1206"/>
                <p:cNvSpPr>
                  <a:spLocks/>
                </p:cNvSpPr>
                <p:nvPr/>
              </p:nvSpPr>
              <p:spPr bwMode="auto">
                <a:xfrm>
                  <a:off x="5553" y="1363"/>
                  <a:ext cx="39" cy="83"/>
                </a:xfrm>
                <a:custGeom>
                  <a:avLst/>
                  <a:gdLst>
                    <a:gd name="T0" fmla="*/ 35 w 79"/>
                    <a:gd name="T1" fmla="*/ 166 h 166"/>
                    <a:gd name="T2" fmla="*/ 0 w 79"/>
                    <a:gd name="T3" fmla="*/ 166 h 166"/>
                    <a:gd name="T4" fmla="*/ 0 w 79"/>
                    <a:gd name="T5" fmla="*/ 131 h 166"/>
                    <a:gd name="T6" fmla="*/ 44 w 79"/>
                    <a:gd name="T7" fmla="*/ 0 h 166"/>
                    <a:gd name="T8" fmla="*/ 79 w 79"/>
                    <a:gd name="T9" fmla="*/ 0 h 166"/>
                    <a:gd name="T10" fmla="*/ 79 w 79"/>
                    <a:gd name="T11" fmla="*/ 35 h 166"/>
                    <a:gd name="T12" fmla="*/ 35 w 79"/>
                    <a:gd name="T13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166">
                      <a:moveTo>
                        <a:pt x="35" y="166"/>
                      </a:moveTo>
                      <a:lnTo>
                        <a:pt x="0" y="166"/>
                      </a:lnTo>
                      <a:lnTo>
                        <a:pt x="0" y="131"/>
                      </a:lnTo>
                      <a:lnTo>
                        <a:pt x="44" y="0"/>
                      </a:lnTo>
                      <a:lnTo>
                        <a:pt x="79" y="0"/>
                      </a:lnTo>
                      <a:lnTo>
                        <a:pt x="79" y="35"/>
                      </a:lnTo>
                      <a:lnTo>
                        <a:pt x="35" y="166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Freeform 1207"/>
                <p:cNvSpPr>
                  <a:spLocks/>
                </p:cNvSpPr>
                <p:nvPr/>
              </p:nvSpPr>
              <p:spPr bwMode="auto">
                <a:xfrm>
                  <a:off x="5574" y="1297"/>
                  <a:ext cx="38" cy="84"/>
                </a:xfrm>
                <a:custGeom>
                  <a:avLst/>
                  <a:gdLst>
                    <a:gd name="T0" fmla="*/ 35 w 76"/>
                    <a:gd name="T1" fmla="*/ 168 h 168"/>
                    <a:gd name="T2" fmla="*/ 0 w 76"/>
                    <a:gd name="T3" fmla="*/ 168 h 168"/>
                    <a:gd name="T4" fmla="*/ 0 w 76"/>
                    <a:gd name="T5" fmla="*/ 133 h 168"/>
                    <a:gd name="T6" fmla="*/ 41 w 76"/>
                    <a:gd name="T7" fmla="*/ 0 h 168"/>
                    <a:gd name="T8" fmla="*/ 76 w 76"/>
                    <a:gd name="T9" fmla="*/ 0 h 168"/>
                    <a:gd name="T10" fmla="*/ 76 w 76"/>
                    <a:gd name="T11" fmla="*/ 35 h 168"/>
                    <a:gd name="T12" fmla="*/ 35 w 76"/>
                    <a:gd name="T13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68">
                      <a:moveTo>
                        <a:pt x="35" y="168"/>
                      </a:moveTo>
                      <a:lnTo>
                        <a:pt x="0" y="168"/>
                      </a:lnTo>
                      <a:lnTo>
                        <a:pt x="0" y="133"/>
                      </a:lnTo>
                      <a:lnTo>
                        <a:pt x="41" y="0"/>
                      </a:lnTo>
                      <a:lnTo>
                        <a:pt x="76" y="0"/>
                      </a:lnTo>
                      <a:lnTo>
                        <a:pt x="76" y="35"/>
                      </a:lnTo>
                      <a:lnTo>
                        <a:pt x="35" y="168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9" name="Freeform 1208"/>
                <p:cNvSpPr>
                  <a:spLocks/>
                </p:cNvSpPr>
                <p:nvPr/>
              </p:nvSpPr>
              <p:spPr bwMode="auto">
                <a:xfrm>
                  <a:off x="5595" y="1229"/>
                  <a:ext cx="39" cy="86"/>
                </a:xfrm>
                <a:custGeom>
                  <a:avLst/>
                  <a:gdLst>
                    <a:gd name="T0" fmla="*/ 35 w 78"/>
                    <a:gd name="T1" fmla="*/ 170 h 170"/>
                    <a:gd name="T2" fmla="*/ 0 w 78"/>
                    <a:gd name="T3" fmla="*/ 170 h 170"/>
                    <a:gd name="T4" fmla="*/ 0 w 78"/>
                    <a:gd name="T5" fmla="*/ 135 h 170"/>
                    <a:gd name="T6" fmla="*/ 43 w 78"/>
                    <a:gd name="T7" fmla="*/ 0 h 170"/>
                    <a:gd name="T8" fmla="*/ 78 w 78"/>
                    <a:gd name="T9" fmla="*/ 0 h 170"/>
                    <a:gd name="T10" fmla="*/ 78 w 78"/>
                    <a:gd name="T11" fmla="*/ 35 h 170"/>
                    <a:gd name="T12" fmla="*/ 35 w 78"/>
                    <a:gd name="T13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170">
                      <a:moveTo>
                        <a:pt x="35" y="170"/>
                      </a:moveTo>
                      <a:lnTo>
                        <a:pt x="0" y="170"/>
                      </a:lnTo>
                      <a:lnTo>
                        <a:pt x="0" y="135"/>
                      </a:lnTo>
                      <a:lnTo>
                        <a:pt x="43" y="0"/>
                      </a:lnTo>
                      <a:lnTo>
                        <a:pt x="78" y="0"/>
                      </a:lnTo>
                      <a:lnTo>
                        <a:pt x="78" y="35"/>
                      </a:lnTo>
                      <a:lnTo>
                        <a:pt x="35" y="170"/>
                      </a:lnTo>
                      <a:close/>
                    </a:path>
                  </a:pathLst>
                </a:custGeom>
                <a:solidFill>
                  <a:srgbClr val="FF8B1A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0" name="Freeform 1209"/>
                <p:cNvSpPr>
                  <a:spLocks/>
                </p:cNvSpPr>
                <p:nvPr/>
              </p:nvSpPr>
              <p:spPr bwMode="auto">
                <a:xfrm>
                  <a:off x="4037" y="913"/>
                  <a:ext cx="20" cy="39"/>
                </a:xfrm>
                <a:custGeom>
                  <a:avLst/>
                  <a:gdLst>
                    <a:gd name="T0" fmla="*/ 0 w 39"/>
                    <a:gd name="T1" fmla="*/ 36 h 79"/>
                    <a:gd name="T2" fmla="*/ 0 w 39"/>
                    <a:gd name="T3" fmla="*/ 0 h 79"/>
                    <a:gd name="T4" fmla="*/ 35 w 39"/>
                    <a:gd name="T5" fmla="*/ 0 h 79"/>
                    <a:gd name="T6" fmla="*/ 39 w 39"/>
                    <a:gd name="T7" fmla="*/ 44 h 79"/>
                    <a:gd name="T8" fmla="*/ 39 w 39"/>
                    <a:gd name="T9" fmla="*/ 79 h 79"/>
                    <a:gd name="T10" fmla="*/ 4 w 39"/>
                    <a:gd name="T11" fmla="*/ 79 h 79"/>
                    <a:gd name="T12" fmla="*/ 0 w 39"/>
                    <a:gd name="T13" fmla="*/ 3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79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39" y="44"/>
                      </a:lnTo>
                      <a:lnTo>
                        <a:pt x="39" y="79"/>
                      </a:lnTo>
                      <a:lnTo>
                        <a:pt x="4" y="79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1" name="Freeform 1210"/>
                <p:cNvSpPr>
                  <a:spLocks/>
                </p:cNvSpPr>
                <p:nvPr/>
              </p:nvSpPr>
              <p:spPr bwMode="auto">
                <a:xfrm>
                  <a:off x="4039" y="935"/>
                  <a:ext cx="38" cy="183"/>
                </a:xfrm>
                <a:custGeom>
                  <a:avLst/>
                  <a:gdLst>
                    <a:gd name="T0" fmla="*/ 0 w 76"/>
                    <a:gd name="T1" fmla="*/ 35 h 367"/>
                    <a:gd name="T2" fmla="*/ 0 w 76"/>
                    <a:gd name="T3" fmla="*/ 0 h 367"/>
                    <a:gd name="T4" fmla="*/ 35 w 76"/>
                    <a:gd name="T5" fmla="*/ 0 h 367"/>
                    <a:gd name="T6" fmla="*/ 76 w 76"/>
                    <a:gd name="T7" fmla="*/ 332 h 367"/>
                    <a:gd name="T8" fmla="*/ 76 w 76"/>
                    <a:gd name="T9" fmla="*/ 367 h 367"/>
                    <a:gd name="T10" fmla="*/ 41 w 76"/>
                    <a:gd name="T11" fmla="*/ 367 h 367"/>
                    <a:gd name="T12" fmla="*/ 0 w 76"/>
                    <a:gd name="T13" fmla="*/ 35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6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332"/>
                      </a:lnTo>
                      <a:lnTo>
                        <a:pt x="76" y="367"/>
                      </a:lnTo>
                      <a:lnTo>
                        <a:pt x="41" y="36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2" name="Freeform 1211"/>
                <p:cNvSpPr>
                  <a:spLocks/>
                </p:cNvSpPr>
                <p:nvPr/>
              </p:nvSpPr>
              <p:spPr bwMode="auto">
                <a:xfrm>
                  <a:off x="4059" y="1100"/>
                  <a:ext cx="40" cy="177"/>
                </a:xfrm>
                <a:custGeom>
                  <a:avLst/>
                  <a:gdLst>
                    <a:gd name="T0" fmla="*/ 0 w 79"/>
                    <a:gd name="T1" fmla="*/ 35 h 352"/>
                    <a:gd name="T2" fmla="*/ 0 w 79"/>
                    <a:gd name="T3" fmla="*/ 0 h 352"/>
                    <a:gd name="T4" fmla="*/ 35 w 79"/>
                    <a:gd name="T5" fmla="*/ 0 h 352"/>
                    <a:gd name="T6" fmla="*/ 79 w 79"/>
                    <a:gd name="T7" fmla="*/ 317 h 352"/>
                    <a:gd name="T8" fmla="*/ 79 w 79"/>
                    <a:gd name="T9" fmla="*/ 352 h 352"/>
                    <a:gd name="T10" fmla="*/ 43 w 79"/>
                    <a:gd name="T11" fmla="*/ 352 h 352"/>
                    <a:gd name="T12" fmla="*/ 0 w 79"/>
                    <a:gd name="T13" fmla="*/ 35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5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317"/>
                      </a:lnTo>
                      <a:lnTo>
                        <a:pt x="79" y="352"/>
                      </a:lnTo>
                      <a:lnTo>
                        <a:pt x="43" y="35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3" name="Freeform 1212"/>
                <p:cNvSpPr>
                  <a:spLocks/>
                </p:cNvSpPr>
                <p:nvPr/>
              </p:nvSpPr>
              <p:spPr bwMode="auto">
                <a:xfrm>
                  <a:off x="4081" y="1259"/>
                  <a:ext cx="38" cy="168"/>
                </a:xfrm>
                <a:custGeom>
                  <a:avLst/>
                  <a:gdLst>
                    <a:gd name="T0" fmla="*/ 0 w 76"/>
                    <a:gd name="T1" fmla="*/ 35 h 337"/>
                    <a:gd name="T2" fmla="*/ 0 w 76"/>
                    <a:gd name="T3" fmla="*/ 0 h 337"/>
                    <a:gd name="T4" fmla="*/ 36 w 76"/>
                    <a:gd name="T5" fmla="*/ 0 h 337"/>
                    <a:gd name="T6" fmla="*/ 76 w 76"/>
                    <a:gd name="T7" fmla="*/ 302 h 337"/>
                    <a:gd name="T8" fmla="*/ 76 w 76"/>
                    <a:gd name="T9" fmla="*/ 337 h 337"/>
                    <a:gd name="T10" fmla="*/ 41 w 76"/>
                    <a:gd name="T11" fmla="*/ 337 h 337"/>
                    <a:gd name="T12" fmla="*/ 0 w 76"/>
                    <a:gd name="T13" fmla="*/ 35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337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6" y="302"/>
                      </a:lnTo>
                      <a:lnTo>
                        <a:pt x="76" y="337"/>
                      </a:lnTo>
                      <a:lnTo>
                        <a:pt x="41" y="337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4" name="Freeform 1213"/>
                <p:cNvSpPr>
                  <a:spLocks/>
                </p:cNvSpPr>
                <p:nvPr/>
              </p:nvSpPr>
              <p:spPr bwMode="auto">
                <a:xfrm>
                  <a:off x="4102" y="1410"/>
                  <a:ext cx="39" cy="163"/>
                </a:xfrm>
                <a:custGeom>
                  <a:avLst/>
                  <a:gdLst>
                    <a:gd name="T0" fmla="*/ 0 w 79"/>
                    <a:gd name="T1" fmla="*/ 35 h 325"/>
                    <a:gd name="T2" fmla="*/ 0 w 79"/>
                    <a:gd name="T3" fmla="*/ 0 h 325"/>
                    <a:gd name="T4" fmla="*/ 35 w 79"/>
                    <a:gd name="T5" fmla="*/ 0 h 325"/>
                    <a:gd name="T6" fmla="*/ 79 w 79"/>
                    <a:gd name="T7" fmla="*/ 290 h 325"/>
                    <a:gd name="T8" fmla="*/ 79 w 79"/>
                    <a:gd name="T9" fmla="*/ 325 h 325"/>
                    <a:gd name="T10" fmla="*/ 44 w 79"/>
                    <a:gd name="T11" fmla="*/ 325 h 325"/>
                    <a:gd name="T12" fmla="*/ 0 w 79"/>
                    <a:gd name="T13" fmla="*/ 35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2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90"/>
                      </a:lnTo>
                      <a:lnTo>
                        <a:pt x="79" y="325"/>
                      </a:lnTo>
                      <a:lnTo>
                        <a:pt x="44" y="32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5" name="Freeform 1214"/>
                <p:cNvSpPr>
                  <a:spLocks/>
                </p:cNvSpPr>
                <p:nvPr/>
              </p:nvSpPr>
              <p:spPr bwMode="auto">
                <a:xfrm>
                  <a:off x="4123" y="1555"/>
                  <a:ext cx="39" cy="156"/>
                </a:xfrm>
                <a:custGeom>
                  <a:avLst/>
                  <a:gdLst>
                    <a:gd name="T0" fmla="*/ 0 w 77"/>
                    <a:gd name="T1" fmla="*/ 35 h 312"/>
                    <a:gd name="T2" fmla="*/ 0 w 77"/>
                    <a:gd name="T3" fmla="*/ 0 h 312"/>
                    <a:gd name="T4" fmla="*/ 35 w 77"/>
                    <a:gd name="T5" fmla="*/ 0 h 312"/>
                    <a:gd name="T6" fmla="*/ 77 w 77"/>
                    <a:gd name="T7" fmla="*/ 277 h 312"/>
                    <a:gd name="T8" fmla="*/ 77 w 77"/>
                    <a:gd name="T9" fmla="*/ 312 h 312"/>
                    <a:gd name="T10" fmla="*/ 42 w 77"/>
                    <a:gd name="T11" fmla="*/ 312 h 312"/>
                    <a:gd name="T12" fmla="*/ 0 w 77"/>
                    <a:gd name="T1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312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7" y="277"/>
                      </a:lnTo>
                      <a:lnTo>
                        <a:pt x="77" y="312"/>
                      </a:lnTo>
                      <a:lnTo>
                        <a:pt x="42" y="31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6" name="Freeform 1215"/>
                <p:cNvSpPr>
                  <a:spLocks/>
                </p:cNvSpPr>
                <p:nvPr/>
              </p:nvSpPr>
              <p:spPr bwMode="auto">
                <a:xfrm>
                  <a:off x="4145" y="1693"/>
                  <a:ext cx="39" cy="148"/>
                </a:xfrm>
                <a:custGeom>
                  <a:avLst/>
                  <a:gdLst>
                    <a:gd name="T0" fmla="*/ 0 w 79"/>
                    <a:gd name="T1" fmla="*/ 35 h 296"/>
                    <a:gd name="T2" fmla="*/ 0 w 79"/>
                    <a:gd name="T3" fmla="*/ 0 h 296"/>
                    <a:gd name="T4" fmla="*/ 35 w 79"/>
                    <a:gd name="T5" fmla="*/ 0 h 296"/>
                    <a:gd name="T6" fmla="*/ 79 w 79"/>
                    <a:gd name="T7" fmla="*/ 260 h 296"/>
                    <a:gd name="T8" fmla="*/ 79 w 79"/>
                    <a:gd name="T9" fmla="*/ 296 h 296"/>
                    <a:gd name="T10" fmla="*/ 44 w 79"/>
                    <a:gd name="T11" fmla="*/ 296 h 296"/>
                    <a:gd name="T12" fmla="*/ 0 w 79"/>
                    <a:gd name="T13" fmla="*/ 3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29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9" y="260"/>
                      </a:lnTo>
                      <a:lnTo>
                        <a:pt x="79" y="296"/>
                      </a:lnTo>
                      <a:lnTo>
                        <a:pt x="44" y="296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7" name="Freeform 1216"/>
                <p:cNvSpPr>
                  <a:spLocks/>
                </p:cNvSpPr>
                <p:nvPr/>
              </p:nvSpPr>
              <p:spPr bwMode="auto">
                <a:xfrm>
                  <a:off x="4166" y="1824"/>
                  <a:ext cx="38" cy="142"/>
                </a:xfrm>
                <a:custGeom>
                  <a:avLst/>
                  <a:gdLst>
                    <a:gd name="T0" fmla="*/ 0 w 76"/>
                    <a:gd name="T1" fmla="*/ 36 h 285"/>
                    <a:gd name="T2" fmla="*/ 0 w 76"/>
                    <a:gd name="T3" fmla="*/ 0 h 285"/>
                    <a:gd name="T4" fmla="*/ 35 w 76"/>
                    <a:gd name="T5" fmla="*/ 0 h 285"/>
                    <a:gd name="T6" fmla="*/ 76 w 76"/>
                    <a:gd name="T7" fmla="*/ 250 h 285"/>
                    <a:gd name="T8" fmla="*/ 76 w 76"/>
                    <a:gd name="T9" fmla="*/ 285 h 285"/>
                    <a:gd name="T10" fmla="*/ 40 w 76"/>
                    <a:gd name="T11" fmla="*/ 285 h 285"/>
                    <a:gd name="T12" fmla="*/ 0 w 76"/>
                    <a:gd name="T13" fmla="*/ 36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285">
                      <a:moveTo>
                        <a:pt x="0" y="36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50"/>
                      </a:lnTo>
                      <a:lnTo>
                        <a:pt x="76" y="285"/>
                      </a:lnTo>
                      <a:lnTo>
                        <a:pt x="40" y="285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" name="Freeform 1217"/>
                <p:cNvSpPr>
                  <a:spLocks/>
                </p:cNvSpPr>
                <p:nvPr/>
              </p:nvSpPr>
              <p:spPr bwMode="auto">
                <a:xfrm>
                  <a:off x="4187" y="1949"/>
                  <a:ext cx="39" cy="134"/>
                </a:xfrm>
                <a:custGeom>
                  <a:avLst/>
                  <a:gdLst>
                    <a:gd name="T0" fmla="*/ 0 w 79"/>
                    <a:gd name="T1" fmla="*/ 35 h 269"/>
                    <a:gd name="T2" fmla="*/ 0 w 79"/>
                    <a:gd name="T3" fmla="*/ 0 h 269"/>
                    <a:gd name="T4" fmla="*/ 36 w 79"/>
                    <a:gd name="T5" fmla="*/ 0 h 269"/>
                    <a:gd name="T6" fmla="*/ 79 w 79"/>
                    <a:gd name="T7" fmla="*/ 234 h 269"/>
                    <a:gd name="T8" fmla="*/ 79 w 79"/>
                    <a:gd name="T9" fmla="*/ 269 h 269"/>
                    <a:gd name="T10" fmla="*/ 44 w 79"/>
                    <a:gd name="T11" fmla="*/ 269 h 269"/>
                    <a:gd name="T12" fmla="*/ 0 w 79"/>
                    <a:gd name="T13" fmla="*/ 35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269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79" y="234"/>
                      </a:lnTo>
                      <a:lnTo>
                        <a:pt x="79" y="269"/>
                      </a:lnTo>
                      <a:lnTo>
                        <a:pt x="44" y="269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Freeform 1218"/>
                <p:cNvSpPr>
                  <a:spLocks/>
                </p:cNvSpPr>
                <p:nvPr/>
              </p:nvSpPr>
              <p:spPr bwMode="auto">
                <a:xfrm>
                  <a:off x="4209" y="2066"/>
                  <a:ext cx="40" cy="127"/>
                </a:xfrm>
                <a:custGeom>
                  <a:avLst/>
                  <a:gdLst>
                    <a:gd name="T0" fmla="*/ 0 w 80"/>
                    <a:gd name="T1" fmla="*/ 35 h 255"/>
                    <a:gd name="T2" fmla="*/ 0 w 80"/>
                    <a:gd name="T3" fmla="*/ 0 h 255"/>
                    <a:gd name="T4" fmla="*/ 35 w 80"/>
                    <a:gd name="T5" fmla="*/ 0 h 255"/>
                    <a:gd name="T6" fmla="*/ 80 w 80"/>
                    <a:gd name="T7" fmla="*/ 220 h 255"/>
                    <a:gd name="T8" fmla="*/ 80 w 80"/>
                    <a:gd name="T9" fmla="*/ 255 h 255"/>
                    <a:gd name="T10" fmla="*/ 45 w 80"/>
                    <a:gd name="T11" fmla="*/ 255 h 255"/>
                    <a:gd name="T12" fmla="*/ 0 w 80"/>
                    <a:gd name="T13" fmla="*/ 3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25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80" y="220"/>
                      </a:lnTo>
                      <a:lnTo>
                        <a:pt x="80" y="255"/>
                      </a:lnTo>
                      <a:lnTo>
                        <a:pt x="45" y="25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Freeform 1219"/>
                <p:cNvSpPr>
                  <a:spLocks/>
                </p:cNvSpPr>
                <p:nvPr/>
              </p:nvSpPr>
              <p:spPr bwMode="auto">
                <a:xfrm>
                  <a:off x="4231" y="2176"/>
                  <a:ext cx="38" cy="122"/>
                </a:xfrm>
                <a:custGeom>
                  <a:avLst/>
                  <a:gdLst>
                    <a:gd name="T0" fmla="*/ 0 w 76"/>
                    <a:gd name="T1" fmla="*/ 35 h 244"/>
                    <a:gd name="T2" fmla="*/ 0 w 76"/>
                    <a:gd name="T3" fmla="*/ 0 h 244"/>
                    <a:gd name="T4" fmla="*/ 35 w 76"/>
                    <a:gd name="T5" fmla="*/ 0 h 244"/>
                    <a:gd name="T6" fmla="*/ 76 w 76"/>
                    <a:gd name="T7" fmla="*/ 209 h 244"/>
                    <a:gd name="T8" fmla="*/ 76 w 76"/>
                    <a:gd name="T9" fmla="*/ 244 h 244"/>
                    <a:gd name="T10" fmla="*/ 41 w 76"/>
                    <a:gd name="T11" fmla="*/ 244 h 244"/>
                    <a:gd name="T12" fmla="*/ 0 w 76"/>
                    <a:gd name="T13" fmla="*/ 35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244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76" y="209"/>
                      </a:lnTo>
                      <a:lnTo>
                        <a:pt x="76" y="244"/>
                      </a:lnTo>
                      <a:lnTo>
                        <a:pt x="41" y="244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CF305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Freeform 1221"/>
              <p:cNvSpPr>
                <a:spLocks/>
              </p:cNvSpPr>
              <p:nvPr/>
            </p:nvSpPr>
            <p:spPr bwMode="auto">
              <a:xfrm>
                <a:off x="4251" y="2280"/>
                <a:ext cx="40" cy="113"/>
              </a:xfrm>
              <a:custGeom>
                <a:avLst/>
                <a:gdLst>
                  <a:gd name="T0" fmla="*/ 0 w 79"/>
                  <a:gd name="T1" fmla="*/ 35 h 225"/>
                  <a:gd name="T2" fmla="*/ 0 w 79"/>
                  <a:gd name="T3" fmla="*/ 0 h 225"/>
                  <a:gd name="T4" fmla="*/ 35 w 79"/>
                  <a:gd name="T5" fmla="*/ 0 h 225"/>
                  <a:gd name="T6" fmla="*/ 79 w 79"/>
                  <a:gd name="T7" fmla="*/ 190 h 225"/>
                  <a:gd name="T8" fmla="*/ 79 w 79"/>
                  <a:gd name="T9" fmla="*/ 225 h 225"/>
                  <a:gd name="T10" fmla="*/ 44 w 79"/>
                  <a:gd name="T11" fmla="*/ 225 h 225"/>
                  <a:gd name="T12" fmla="*/ 0 w 79"/>
                  <a:gd name="T13" fmla="*/ 3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25">
                    <a:moveTo>
                      <a:pt x="0" y="35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9" y="190"/>
                    </a:lnTo>
                    <a:lnTo>
                      <a:pt x="79" y="225"/>
                    </a:lnTo>
                    <a:lnTo>
                      <a:pt x="44" y="225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222"/>
              <p:cNvSpPr>
                <a:spLocks/>
              </p:cNvSpPr>
              <p:nvPr/>
            </p:nvSpPr>
            <p:spPr bwMode="auto">
              <a:xfrm>
                <a:off x="4273" y="2375"/>
                <a:ext cx="38" cy="109"/>
              </a:xfrm>
              <a:custGeom>
                <a:avLst/>
                <a:gdLst>
                  <a:gd name="T0" fmla="*/ 0 w 76"/>
                  <a:gd name="T1" fmla="*/ 35 h 217"/>
                  <a:gd name="T2" fmla="*/ 0 w 76"/>
                  <a:gd name="T3" fmla="*/ 0 h 217"/>
                  <a:gd name="T4" fmla="*/ 35 w 76"/>
                  <a:gd name="T5" fmla="*/ 0 h 217"/>
                  <a:gd name="T6" fmla="*/ 76 w 76"/>
                  <a:gd name="T7" fmla="*/ 182 h 217"/>
                  <a:gd name="T8" fmla="*/ 76 w 76"/>
                  <a:gd name="T9" fmla="*/ 217 h 217"/>
                  <a:gd name="T10" fmla="*/ 40 w 76"/>
                  <a:gd name="T11" fmla="*/ 217 h 217"/>
                  <a:gd name="T12" fmla="*/ 0 w 76"/>
                  <a:gd name="T13" fmla="*/ 35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17">
                    <a:moveTo>
                      <a:pt x="0" y="35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6" y="182"/>
                    </a:lnTo>
                    <a:lnTo>
                      <a:pt x="76" y="217"/>
                    </a:lnTo>
                    <a:lnTo>
                      <a:pt x="40" y="217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1223"/>
              <p:cNvSpPr>
                <a:spLocks/>
              </p:cNvSpPr>
              <p:nvPr/>
            </p:nvSpPr>
            <p:spPr bwMode="auto">
              <a:xfrm>
                <a:off x="4294" y="2466"/>
                <a:ext cx="40" cy="99"/>
              </a:xfrm>
              <a:custGeom>
                <a:avLst/>
                <a:gdLst>
                  <a:gd name="T0" fmla="*/ 0 w 81"/>
                  <a:gd name="T1" fmla="*/ 35 h 199"/>
                  <a:gd name="T2" fmla="*/ 0 w 81"/>
                  <a:gd name="T3" fmla="*/ 0 h 199"/>
                  <a:gd name="T4" fmla="*/ 36 w 81"/>
                  <a:gd name="T5" fmla="*/ 0 h 199"/>
                  <a:gd name="T6" fmla="*/ 81 w 81"/>
                  <a:gd name="T7" fmla="*/ 164 h 199"/>
                  <a:gd name="T8" fmla="*/ 81 w 81"/>
                  <a:gd name="T9" fmla="*/ 199 h 199"/>
                  <a:gd name="T10" fmla="*/ 44 w 81"/>
                  <a:gd name="T11" fmla="*/ 199 h 199"/>
                  <a:gd name="T12" fmla="*/ 0 w 81"/>
                  <a:gd name="T13" fmla="*/ 3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9">
                    <a:moveTo>
                      <a:pt x="0" y="35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81" y="164"/>
                    </a:lnTo>
                    <a:lnTo>
                      <a:pt x="81" y="199"/>
                    </a:lnTo>
                    <a:lnTo>
                      <a:pt x="44" y="19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1224"/>
              <p:cNvSpPr>
                <a:spLocks/>
              </p:cNvSpPr>
              <p:nvPr/>
            </p:nvSpPr>
            <p:spPr bwMode="auto">
              <a:xfrm>
                <a:off x="4316" y="2548"/>
                <a:ext cx="38" cy="94"/>
              </a:xfrm>
              <a:custGeom>
                <a:avLst/>
                <a:gdLst>
                  <a:gd name="T0" fmla="*/ 0 w 77"/>
                  <a:gd name="T1" fmla="*/ 35 h 189"/>
                  <a:gd name="T2" fmla="*/ 0 w 77"/>
                  <a:gd name="T3" fmla="*/ 0 h 189"/>
                  <a:gd name="T4" fmla="*/ 37 w 77"/>
                  <a:gd name="T5" fmla="*/ 0 h 189"/>
                  <a:gd name="T6" fmla="*/ 77 w 77"/>
                  <a:gd name="T7" fmla="*/ 153 h 189"/>
                  <a:gd name="T8" fmla="*/ 77 w 77"/>
                  <a:gd name="T9" fmla="*/ 189 h 189"/>
                  <a:gd name="T10" fmla="*/ 42 w 77"/>
                  <a:gd name="T11" fmla="*/ 189 h 189"/>
                  <a:gd name="T12" fmla="*/ 0 w 77"/>
                  <a:gd name="T13" fmla="*/ 3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89">
                    <a:moveTo>
                      <a:pt x="0" y="35"/>
                    </a:moveTo>
                    <a:lnTo>
                      <a:pt x="0" y="0"/>
                    </a:lnTo>
                    <a:lnTo>
                      <a:pt x="37" y="0"/>
                    </a:lnTo>
                    <a:lnTo>
                      <a:pt x="77" y="153"/>
                    </a:lnTo>
                    <a:lnTo>
                      <a:pt x="77" y="189"/>
                    </a:lnTo>
                    <a:lnTo>
                      <a:pt x="42" y="18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1225"/>
              <p:cNvSpPr>
                <a:spLocks/>
              </p:cNvSpPr>
              <p:nvPr/>
            </p:nvSpPr>
            <p:spPr bwMode="auto">
              <a:xfrm>
                <a:off x="4337" y="2625"/>
                <a:ext cx="39" cy="84"/>
              </a:xfrm>
              <a:custGeom>
                <a:avLst/>
                <a:gdLst>
                  <a:gd name="T0" fmla="*/ 0 w 79"/>
                  <a:gd name="T1" fmla="*/ 36 h 170"/>
                  <a:gd name="T2" fmla="*/ 0 w 79"/>
                  <a:gd name="T3" fmla="*/ 0 h 170"/>
                  <a:gd name="T4" fmla="*/ 35 w 79"/>
                  <a:gd name="T5" fmla="*/ 0 h 170"/>
                  <a:gd name="T6" fmla="*/ 79 w 79"/>
                  <a:gd name="T7" fmla="*/ 134 h 170"/>
                  <a:gd name="T8" fmla="*/ 79 w 79"/>
                  <a:gd name="T9" fmla="*/ 170 h 170"/>
                  <a:gd name="T10" fmla="*/ 44 w 79"/>
                  <a:gd name="T11" fmla="*/ 170 h 170"/>
                  <a:gd name="T12" fmla="*/ 0 w 79"/>
                  <a:gd name="T13" fmla="*/ 3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70">
                    <a:moveTo>
                      <a:pt x="0" y="36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9" y="134"/>
                    </a:lnTo>
                    <a:lnTo>
                      <a:pt x="79" y="170"/>
                    </a:lnTo>
                    <a:lnTo>
                      <a:pt x="44" y="17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1226"/>
              <p:cNvSpPr>
                <a:spLocks/>
              </p:cNvSpPr>
              <p:nvPr/>
            </p:nvSpPr>
            <p:spPr bwMode="auto">
              <a:xfrm>
                <a:off x="4358" y="2692"/>
                <a:ext cx="38" cy="81"/>
              </a:xfrm>
              <a:custGeom>
                <a:avLst/>
                <a:gdLst>
                  <a:gd name="T0" fmla="*/ 0 w 76"/>
                  <a:gd name="T1" fmla="*/ 36 h 163"/>
                  <a:gd name="T2" fmla="*/ 0 w 76"/>
                  <a:gd name="T3" fmla="*/ 0 h 163"/>
                  <a:gd name="T4" fmla="*/ 35 w 76"/>
                  <a:gd name="T5" fmla="*/ 0 h 163"/>
                  <a:gd name="T6" fmla="*/ 76 w 76"/>
                  <a:gd name="T7" fmla="*/ 127 h 163"/>
                  <a:gd name="T8" fmla="*/ 76 w 76"/>
                  <a:gd name="T9" fmla="*/ 163 h 163"/>
                  <a:gd name="T10" fmla="*/ 41 w 76"/>
                  <a:gd name="T11" fmla="*/ 163 h 163"/>
                  <a:gd name="T12" fmla="*/ 0 w 76"/>
                  <a:gd name="T13" fmla="*/ 3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63">
                    <a:moveTo>
                      <a:pt x="0" y="36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6" y="127"/>
                    </a:lnTo>
                    <a:lnTo>
                      <a:pt x="76" y="163"/>
                    </a:lnTo>
                    <a:lnTo>
                      <a:pt x="41" y="16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1227"/>
              <p:cNvSpPr>
                <a:spLocks/>
              </p:cNvSpPr>
              <p:nvPr/>
            </p:nvSpPr>
            <p:spPr bwMode="auto">
              <a:xfrm>
                <a:off x="4379" y="2755"/>
                <a:ext cx="39" cy="72"/>
              </a:xfrm>
              <a:custGeom>
                <a:avLst/>
                <a:gdLst>
                  <a:gd name="T0" fmla="*/ 0 w 79"/>
                  <a:gd name="T1" fmla="*/ 36 h 144"/>
                  <a:gd name="T2" fmla="*/ 0 w 79"/>
                  <a:gd name="T3" fmla="*/ 0 h 144"/>
                  <a:gd name="T4" fmla="*/ 35 w 79"/>
                  <a:gd name="T5" fmla="*/ 0 h 144"/>
                  <a:gd name="T6" fmla="*/ 79 w 79"/>
                  <a:gd name="T7" fmla="*/ 109 h 144"/>
                  <a:gd name="T8" fmla="*/ 79 w 79"/>
                  <a:gd name="T9" fmla="*/ 144 h 144"/>
                  <a:gd name="T10" fmla="*/ 43 w 79"/>
                  <a:gd name="T11" fmla="*/ 144 h 144"/>
                  <a:gd name="T12" fmla="*/ 0 w 79"/>
                  <a:gd name="T13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44">
                    <a:moveTo>
                      <a:pt x="0" y="36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9" y="109"/>
                    </a:lnTo>
                    <a:lnTo>
                      <a:pt x="79" y="144"/>
                    </a:lnTo>
                    <a:lnTo>
                      <a:pt x="43" y="144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1228"/>
              <p:cNvSpPr>
                <a:spLocks/>
              </p:cNvSpPr>
              <p:nvPr/>
            </p:nvSpPr>
            <p:spPr bwMode="auto">
              <a:xfrm>
                <a:off x="4401" y="2809"/>
                <a:ext cx="38" cy="67"/>
              </a:xfrm>
              <a:custGeom>
                <a:avLst/>
                <a:gdLst>
                  <a:gd name="T0" fmla="*/ 0 w 78"/>
                  <a:gd name="T1" fmla="*/ 35 h 134"/>
                  <a:gd name="T2" fmla="*/ 0 w 78"/>
                  <a:gd name="T3" fmla="*/ 0 h 134"/>
                  <a:gd name="T4" fmla="*/ 36 w 78"/>
                  <a:gd name="T5" fmla="*/ 0 h 134"/>
                  <a:gd name="T6" fmla="*/ 78 w 78"/>
                  <a:gd name="T7" fmla="*/ 99 h 134"/>
                  <a:gd name="T8" fmla="*/ 78 w 78"/>
                  <a:gd name="T9" fmla="*/ 134 h 134"/>
                  <a:gd name="T10" fmla="*/ 43 w 78"/>
                  <a:gd name="T11" fmla="*/ 134 h 134"/>
                  <a:gd name="T12" fmla="*/ 0 w 78"/>
                  <a:gd name="T13" fmla="*/ 3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34">
                    <a:moveTo>
                      <a:pt x="0" y="35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78" y="99"/>
                    </a:lnTo>
                    <a:lnTo>
                      <a:pt x="78" y="134"/>
                    </a:lnTo>
                    <a:lnTo>
                      <a:pt x="43" y="13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1229"/>
              <p:cNvSpPr>
                <a:spLocks/>
              </p:cNvSpPr>
              <p:nvPr/>
            </p:nvSpPr>
            <p:spPr bwMode="auto">
              <a:xfrm>
                <a:off x="4422" y="2859"/>
                <a:ext cx="39" cy="59"/>
              </a:xfrm>
              <a:custGeom>
                <a:avLst/>
                <a:gdLst>
                  <a:gd name="T0" fmla="*/ 0 w 78"/>
                  <a:gd name="T1" fmla="*/ 35 h 118"/>
                  <a:gd name="T2" fmla="*/ 0 w 78"/>
                  <a:gd name="T3" fmla="*/ 0 h 118"/>
                  <a:gd name="T4" fmla="*/ 35 w 78"/>
                  <a:gd name="T5" fmla="*/ 0 h 118"/>
                  <a:gd name="T6" fmla="*/ 78 w 78"/>
                  <a:gd name="T7" fmla="*/ 83 h 118"/>
                  <a:gd name="T8" fmla="*/ 78 w 78"/>
                  <a:gd name="T9" fmla="*/ 118 h 118"/>
                  <a:gd name="T10" fmla="*/ 43 w 78"/>
                  <a:gd name="T11" fmla="*/ 118 h 118"/>
                  <a:gd name="T12" fmla="*/ 0 w 78"/>
                  <a:gd name="T13" fmla="*/ 3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18">
                    <a:moveTo>
                      <a:pt x="0" y="35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8" y="83"/>
                    </a:lnTo>
                    <a:lnTo>
                      <a:pt x="78" y="118"/>
                    </a:lnTo>
                    <a:lnTo>
                      <a:pt x="43" y="11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1230"/>
              <p:cNvSpPr>
                <a:spLocks/>
              </p:cNvSpPr>
              <p:nvPr/>
            </p:nvSpPr>
            <p:spPr bwMode="auto">
              <a:xfrm>
                <a:off x="4444" y="2900"/>
                <a:ext cx="39" cy="51"/>
              </a:xfrm>
              <a:custGeom>
                <a:avLst/>
                <a:gdLst>
                  <a:gd name="T0" fmla="*/ 0 w 79"/>
                  <a:gd name="T1" fmla="*/ 35 h 101"/>
                  <a:gd name="T2" fmla="*/ 0 w 79"/>
                  <a:gd name="T3" fmla="*/ 0 h 101"/>
                  <a:gd name="T4" fmla="*/ 35 w 79"/>
                  <a:gd name="T5" fmla="*/ 0 h 101"/>
                  <a:gd name="T6" fmla="*/ 79 w 79"/>
                  <a:gd name="T7" fmla="*/ 66 h 101"/>
                  <a:gd name="T8" fmla="*/ 79 w 79"/>
                  <a:gd name="T9" fmla="*/ 101 h 101"/>
                  <a:gd name="T10" fmla="*/ 44 w 79"/>
                  <a:gd name="T11" fmla="*/ 101 h 101"/>
                  <a:gd name="T12" fmla="*/ 0 w 79"/>
                  <a:gd name="T13" fmla="*/ 3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01">
                    <a:moveTo>
                      <a:pt x="0" y="35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9" y="66"/>
                    </a:lnTo>
                    <a:lnTo>
                      <a:pt x="79" y="101"/>
                    </a:lnTo>
                    <a:lnTo>
                      <a:pt x="44" y="10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1231"/>
              <p:cNvSpPr>
                <a:spLocks/>
              </p:cNvSpPr>
              <p:nvPr/>
            </p:nvSpPr>
            <p:spPr bwMode="auto">
              <a:xfrm>
                <a:off x="4465" y="2934"/>
                <a:ext cx="38" cy="45"/>
              </a:xfrm>
              <a:custGeom>
                <a:avLst/>
                <a:gdLst>
                  <a:gd name="T0" fmla="*/ 0 w 76"/>
                  <a:gd name="T1" fmla="*/ 35 h 92"/>
                  <a:gd name="T2" fmla="*/ 0 w 76"/>
                  <a:gd name="T3" fmla="*/ 0 h 92"/>
                  <a:gd name="T4" fmla="*/ 35 w 76"/>
                  <a:gd name="T5" fmla="*/ 0 h 92"/>
                  <a:gd name="T6" fmla="*/ 76 w 76"/>
                  <a:gd name="T7" fmla="*/ 56 h 92"/>
                  <a:gd name="T8" fmla="*/ 76 w 76"/>
                  <a:gd name="T9" fmla="*/ 92 h 92"/>
                  <a:gd name="T10" fmla="*/ 41 w 76"/>
                  <a:gd name="T11" fmla="*/ 92 h 92"/>
                  <a:gd name="T12" fmla="*/ 0 w 76"/>
                  <a:gd name="T13" fmla="*/ 3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92">
                    <a:moveTo>
                      <a:pt x="0" y="35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6" y="56"/>
                    </a:lnTo>
                    <a:lnTo>
                      <a:pt x="76" y="92"/>
                    </a:lnTo>
                    <a:lnTo>
                      <a:pt x="41" y="92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232"/>
              <p:cNvSpPr>
                <a:spLocks/>
              </p:cNvSpPr>
              <p:nvPr/>
            </p:nvSpPr>
            <p:spPr bwMode="auto">
              <a:xfrm>
                <a:off x="4486" y="2962"/>
                <a:ext cx="40" cy="38"/>
              </a:xfrm>
              <a:custGeom>
                <a:avLst/>
                <a:gdLst>
                  <a:gd name="T0" fmla="*/ 0 w 80"/>
                  <a:gd name="T1" fmla="*/ 36 h 77"/>
                  <a:gd name="T2" fmla="*/ 0 w 80"/>
                  <a:gd name="T3" fmla="*/ 0 h 77"/>
                  <a:gd name="T4" fmla="*/ 35 w 80"/>
                  <a:gd name="T5" fmla="*/ 0 h 77"/>
                  <a:gd name="T6" fmla="*/ 80 w 80"/>
                  <a:gd name="T7" fmla="*/ 41 h 77"/>
                  <a:gd name="T8" fmla="*/ 80 w 80"/>
                  <a:gd name="T9" fmla="*/ 77 h 77"/>
                  <a:gd name="T10" fmla="*/ 45 w 80"/>
                  <a:gd name="T11" fmla="*/ 77 h 77"/>
                  <a:gd name="T12" fmla="*/ 0 w 80"/>
                  <a:gd name="T13" fmla="*/ 3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77">
                    <a:moveTo>
                      <a:pt x="0" y="36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80" y="41"/>
                    </a:lnTo>
                    <a:lnTo>
                      <a:pt x="80" y="77"/>
                    </a:lnTo>
                    <a:lnTo>
                      <a:pt x="45" y="77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1233"/>
              <p:cNvSpPr>
                <a:spLocks/>
              </p:cNvSpPr>
              <p:nvPr/>
            </p:nvSpPr>
            <p:spPr bwMode="auto">
              <a:xfrm>
                <a:off x="4508" y="2982"/>
                <a:ext cx="38" cy="31"/>
              </a:xfrm>
              <a:custGeom>
                <a:avLst/>
                <a:gdLst>
                  <a:gd name="T0" fmla="*/ 0 w 76"/>
                  <a:gd name="T1" fmla="*/ 36 h 62"/>
                  <a:gd name="T2" fmla="*/ 0 w 76"/>
                  <a:gd name="T3" fmla="*/ 0 h 62"/>
                  <a:gd name="T4" fmla="*/ 35 w 76"/>
                  <a:gd name="T5" fmla="*/ 0 h 62"/>
                  <a:gd name="T6" fmla="*/ 76 w 76"/>
                  <a:gd name="T7" fmla="*/ 27 h 62"/>
                  <a:gd name="T8" fmla="*/ 76 w 76"/>
                  <a:gd name="T9" fmla="*/ 62 h 62"/>
                  <a:gd name="T10" fmla="*/ 40 w 76"/>
                  <a:gd name="T11" fmla="*/ 62 h 62"/>
                  <a:gd name="T12" fmla="*/ 0 w 76"/>
                  <a:gd name="T13" fmla="*/ 3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62">
                    <a:moveTo>
                      <a:pt x="0" y="36"/>
                    </a:moveTo>
                    <a:lnTo>
                      <a:pt x="0" y="0"/>
                    </a:lnTo>
                    <a:lnTo>
                      <a:pt x="35" y="0"/>
                    </a:lnTo>
                    <a:lnTo>
                      <a:pt x="76" y="27"/>
                    </a:lnTo>
                    <a:lnTo>
                      <a:pt x="76" y="62"/>
                    </a:lnTo>
                    <a:lnTo>
                      <a:pt x="40" y="6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1234"/>
              <p:cNvSpPr>
                <a:spLocks/>
              </p:cNvSpPr>
              <p:nvPr/>
            </p:nvSpPr>
            <p:spPr bwMode="auto">
              <a:xfrm>
                <a:off x="4529" y="2996"/>
                <a:ext cx="39" cy="24"/>
              </a:xfrm>
              <a:custGeom>
                <a:avLst/>
                <a:gdLst>
                  <a:gd name="T0" fmla="*/ 0 w 79"/>
                  <a:gd name="T1" fmla="*/ 35 h 50"/>
                  <a:gd name="T2" fmla="*/ 0 w 79"/>
                  <a:gd name="T3" fmla="*/ 0 h 50"/>
                  <a:gd name="T4" fmla="*/ 36 w 79"/>
                  <a:gd name="T5" fmla="*/ 0 h 50"/>
                  <a:gd name="T6" fmla="*/ 79 w 79"/>
                  <a:gd name="T7" fmla="*/ 14 h 50"/>
                  <a:gd name="T8" fmla="*/ 79 w 79"/>
                  <a:gd name="T9" fmla="*/ 50 h 50"/>
                  <a:gd name="T10" fmla="*/ 44 w 79"/>
                  <a:gd name="T11" fmla="*/ 50 h 50"/>
                  <a:gd name="T12" fmla="*/ 0 w 79"/>
                  <a:gd name="T13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0">
                    <a:moveTo>
                      <a:pt x="0" y="35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79" y="14"/>
                    </a:lnTo>
                    <a:lnTo>
                      <a:pt x="79" y="50"/>
                    </a:lnTo>
                    <a:lnTo>
                      <a:pt x="44" y="5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1235"/>
              <p:cNvSpPr>
                <a:spLocks noChangeArrowheads="1"/>
              </p:cNvSpPr>
              <p:nvPr/>
            </p:nvSpPr>
            <p:spPr bwMode="auto">
              <a:xfrm>
                <a:off x="4551" y="3003"/>
                <a:ext cx="38" cy="17"/>
              </a:xfrm>
              <a:prstGeom prst="rect">
                <a:avLst/>
              </a:pr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1236"/>
              <p:cNvSpPr>
                <a:spLocks/>
              </p:cNvSpPr>
              <p:nvPr/>
            </p:nvSpPr>
            <p:spPr bwMode="auto">
              <a:xfrm>
                <a:off x="4571" y="2996"/>
                <a:ext cx="38" cy="24"/>
              </a:xfrm>
              <a:custGeom>
                <a:avLst/>
                <a:gdLst>
                  <a:gd name="T0" fmla="*/ 35 w 76"/>
                  <a:gd name="T1" fmla="*/ 50 h 50"/>
                  <a:gd name="T2" fmla="*/ 0 w 76"/>
                  <a:gd name="T3" fmla="*/ 50 h 50"/>
                  <a:gd name="T4" fmla="*/ 0 w 76"/>
                  <a:gd name="T5" fmla="*/ 14 h 50"/>
                  <a:gd name="T6" fmla="*/ 41 w 76"/>
                  <a:gd name="T7" fmla="*/ 0 h 50"/>
                  <a:gd name="T8" fmla="*/ 76 w 76"/>
                  <a:gd name="T9" fmla="*/ 0 h 50"/>
                  <a:gd name="T10" fmla="*/ 76 w 76"/>
                  <a:gd name="T11" fmla="*/ 35 h 50"/>
                  <a:gd name="T12" fmla="*/ 35 w 76"/>
                  <a:gd name="T1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50">
                    <a:moveTo>
                      <a:pt x="35" y="50"/>
                    </a:moveTo>
                    <a:lnTo>
                      <a:pt x="0" y="50"/>
                    </a:lnTo>
                    <a:lnTo>
                      <a:pt x="0" y="14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50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1237"/>
              <p:cNvSpPr>
                <a:spLocks/>
              </p:cNvSpPr>
              <p:nvPr/>
            </p:nvSpPr>
            <p:spPr bwMode="auto">
              <a:xfrm>
                <a:off x="4591" y="2982"/>
                <a:ext cx="40" cy="31"/>
              </a:xfrm>
              <a:custGeom>
                <a:avLst/>
                <a:gdLst>
                  <a:gd name="T0" fmla="*/ 35 w 80"/>
                  <a:gd name="T1" fmla="*/ 62 h 62"/>
                  <a:gd name="T2" fmla="*/ 0 w 80"/>
                  <a:gd name="T3" fmla="*/ 62 h 62"/>
                  <a:gd name="T4" fmla="*/ 0 w 80"/>
                  <a:gd name="T5" fmla="*/ 27 h 62"/>
                  <a:gd name="T6" fmla="*/ 45 w 80"/>
                  <a:gd name="T7" fmla="*/ 0 h 62"/>
                  <a:gd name="T8" fmla="*/ 80 w 80"/>
                  <a:gd name="T9" fmla="*/ 0 h 62"/>
                  <a:gd name="T10" fmla="*/ 80 w 80"/>
                  <a:gd name="T11" fmla="*/ 36 h 62"/>
                  <a:gd name="T12" fmla="*/ 35 w 80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62">
                    <a:moveTo>
                      <a:pt x="35" y="62"/>
                    </a:moveTo>
                    <a:lnTo>
                      <a:pt x="0" y="62"/>
                    </a:lnTo>
                    <a:lnTo>
                      <a:pt x="0" y="27"/>
                    </a:lnTo>
                    <a:lnTo>
                      <a:pt x="45" y="0"/>
                    </a:lnTo>
                    <a:lnTo>
                      <a:pt x="80" y="0"/>
                    </a:lnTo>
                    <a:lnTo>
                      <a:pt x="80" y="36"/>
                    </a:lnTo>
                    <a:lnTo>
                      <a:pt x="35" y="62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1238"/>
              <p:cNvSpPr>
                <a:spLocks/>
              </p:cNvSpPr>
              <p:nvPr/>
            </p:nvSpPr>
            <p:spPr bwMode="auto">
              <a:xfrm>
                <a:off x="4614" y="2962"/>
                <a:ext cx="39" cy="38"/>
              </a:xfrm>
              <a:custGeom>
                <a:avLst/>
                <a:gdLst>
                  <a:gd name="T0" fmla="*/ 35 w 79"/>
                  <a:gd name="T1" fmla="*/ 77 h 77"/>
                  <a:gd name="T2" fmla="*/ 0 w 79"/>
                  <a:gd name="T3" fmla="*/ 77 h 77"/>
                  <a:gd name="T4" fmla="*/ 0 w 79"/>
                  <a:gd name="T5" fmla="*/ 41 h 77"/>
                  <a:gd name="T6" fmla="*/ 43 w 79"/>
                  <a:gd name="T7" fmla="*/ 0 h 77"/>
                  <a:gd name="T8" fmla="*/ 79 w 79"/>
                  <a:gd name="T9" fmla="*/ 0 h 77"/>
                  <a:gd name="T10" fmla="*/ 79 w 79"/>
                  <a:gd name="T11" fmla="*/ 36 h 77"/>
                  <a:gd name="T12" fmla="*/ 35 w 79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77">
                    <a:moveTo>
                      <a:pt x="35" y="77"/>
                    </a:moveTo>
                    <a:lnTo>
                      <a:pt x="0" y="77"/>
                    </a:lnTo>
                    <a:lnTo>
                      <a:pt x="0" y="41"/>
                    </a:lnTo>
                    <a:lnTo>
                      <a:pt x="43" y="0"/>
                    </a:lnTo>
                    <a:lnTo>
                      <a:pt x="79" y="0"/>
                    </a:lnTo>
                    <a:lnTo>
                      <a:pt x="79" y="36"/>
                    </a:lnTo>
                    <a:lnTo>
                      <a:pt x="35" y="77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1239"/>
              <p:cNvSpPr>
                <a:spLocks/>
              </p:cNvSpPr>
              <p:nvPr/>
            </p:nvSpPr>
            <p:spPr bwMode="auto">
              <a:xfrm>
                <a:off x="4636" y="2934"/>
                <a:ext cx="38" cy="45"/>
              </a:xfrm>
              <a:custGeom>
                <a:avLst/>
                <a:gdLst>
                  <a:gd name="T0" fmla="*/ 36 w 76"/>
                  <a:gd name="T1" fmla="*/ 92 h 92"/>
                  <a:gd name="T2" fmla="*/ 0 w 76"/>
                  <a:gd name="T3" fmla="*/ 92 h 92"/>
                  <a:gd name="T4" fmla="*/ 0 w 76"/>
                  <a:gd name="T5" fmla="*/ 56 h 92"/>
                  <a:gd name="T6" fmla="*/ 41 w 76"/>
                  <a:gd name="T7" fmla="*/ 0 h 92"/>
                  <a:gd name="T8" fmla="*/ 76 w 76"/>
                  <a:gd name="T9" fmla="*/ 0 h 92"/>
                  <a:gd name="T10" fmla="*/ 76 w 76"/>
                  <a:gd name="T11" fmla="*/ 35 h 92"/>
                  <a:gd name="T12" fmla="*/ 36 w 76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92">
                    <a:moveTo>
                      <a:pt x="36" y="92"/>
                    </a:moveTo>
                    <a:lnTo>
                      <a:pt x="0" y="92"/>
                    </a:lnTo>
                    <a:lnTo>
                      <a:pt x="0" y="56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6" y="92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1240"/>
              <p:cNvSpPr>
                <a:spLocks/>
              </p:cNvSpPr>
              <p:nvPr/>
            </p:nvSpPr>
            <p:spPr bwMode="auto">
              <a:xfrm>
                <a:off x="4656" y="2900"/>
                <a:ext cx="40" cy="51"/>
              </a:xfrm>
              <a:custGeom>
                <a:avLst/>
                <a:gdLst>
                  <a:gd name="T0" fmla="*/ 35 w 79"/>
                  <a:gd name="T1" fmla="*/ 101 h 101"/>
                  <a:gd name="T2" fmla="*/ 0 w 79"/>
                  <a:gd name="T3" fmla="*/ 101 h 101"/>
                  <a:gd name="T4" fmla="*/ 0 w 79"/>
                  <a:gd name="T5" fmla="*/ 66 h 101"/>
                  <a:gd name="T6" fmla="*/ 44 w 79"/>
                  <a:gd name="T7" fmla="*/ 0 h 101"/>
                  <a:gd name="T8" fmla="*/ 79 w 79"/>
                  <a:gd name="T9" fmla="*/ 0 h 101"/>
                  <a:gd name="T10" fmla="*/ 79 w 79"/>
                  <a:gd name="T11" fmla="*/ 35 h 101"/>
                  <a:gd name="T12" fmla="*/ 35 w 79"/>
                  <a:gd name="T13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101">
                    <a:moveTo>
                      <a:pt x="35" y="101"/>
                    </a:moveTo>
                    <a:lnTo>
                      <a:pt x="0" y="101"/>
                    </a:lnTo>
                    <a:lnTo>
                      <a:pt x="0" y="66"/>
                    </a:lnTo>
                    <a:lnTo>
                      <a:pt x="44" y="0"/>
                    </a:lnTo>
                    <a:lnTo>
                      <a:pt x="79" y="0"/>
                    </a:lnTo>
                    <a:lnTo>
                      <a:pt x="79" y="35"/>
                    </a:lnTo>
                    <a:lnTo>
                      <a:pt x="35" y="101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1241"/>
              <p:cNvSpPr>
                <a:spLocks/>
              </p:cNvSpPr>
              <p:nvPr/>
            </p:nvSpPr>
            <p:spPr bwMode="auto">
              <a:xfrm>
                <a:off x="4678" y="2859"/>
                <a:ext cx="38" cy="59"/>
              </a:xfrm>
              <a:custGeom>
                <a:avLst/>
                <a:gdLst>
                  <a:gd name="T0" fmla="*/ 35 w 76"/>
                  <a:gd name="T1" fmla="*/ 118 h 118"/>
                  <a:gd name="T2" fmla="*/ 0 w 76"/>
                  <a:gd name="T3" fmla="*/ 118 h 118"/>
                  <a:gd name="T4" fmla="*/ 0 w 76"/>
                  <a:gd name="T5" fmla="*/ 83 h 118"/>
                  <a:gd name="T6" fmla="*/ 41 w 76"/>
                  <a:gd name="T7" fmla="*/ 0 h 118"/>
                  <a:gd name="T8" fmla="*/ 76 w 76"/>
                  <a:gd name="T9" fmla="*/ 0 h 118"/>
                  <a:gd name="T10" fmla="*/ 76 w 76"/>
                  <a:gd name="T11" fmla="*/ 35 h 118"/>
                  <a:gd name="T12" fmla="*/ 35 w 76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18">
                    <a:moveTo>
                      <a:pt x="35" y="118"/>
                    </a:moveTo>
                    <a:lnTo>
                      <a:pt x="0" y="118"/>
                    </a:lnTo>
                    <a:lnTo>
                      <a:pt x="0" y="83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118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1242"/>
              <p:cNvSpPr>
                <a:spLocks/>
              </p:cNvSpPr>
              <p:nvPr/>
            </p:nvSpPr>
            <p:spPr bwMode="auto">
              <a:xfrm>
                <a:off x="4698" y="2809"/>
                <a:ext cx="40" cy="67"/>
              </a:xfrm>
              <a:custGeom>
                <a:avLst/>
                <a:gdLst>
                  <a:gd name="T0" fmla="*/ 35 w 80"/>
                  <a:gd name="T1" fmla="*/ 134 h 134"/>
                  <a:gd name="T2" fmla="*/ 0 w 80"/>
                  <a:gd name="T3" fmla="*/ 134 h 134"/>
                  <a:gd name="T4" fmla="*/ 0 w 80"/>
                  <a:gd name="T5" fmla="*/ 99 h 134"/>
                  <a:gd name="T6" fmla="*/ 45 w 80"/>
                  <a:gd name="T7" fmla="*/ 0 h 134"/>
                  <a:gd name="T8" fmla="*/ 80 w 80"/>
                  <a:gd name="T9" fmla="*/ 0 h 134"/>
                  <a:gd name="T10" fmla="*/ 80 w 80"/>
                  <a:gd name="T11" fmla="*/ 35 h 134"/>
                  <a:gd name="T12" fmla="*/ 35 w 80"/>
                  <a:gd name="T13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34">
                    <a:moveTo>
                      <a:pt x="35" y="134"/>
                    </a:moveTo>
                    <a:lnTo>
                      <a:pt x="0" y="134"/>
                    </a:lnTo>
                    <a:lnTo>
                      <a:pt x="0" y="99"/>
                    </a:lnTo>
                    <a:lnTo>
                      <a:pt x="45" y="0"/>
                    </a:lnTo>
                    <a:lnTo>
                      <a:pt x="80" y="0"/>
                    </a:lnTo>
                    <a:lnTo>
                      <a:pt x="80" y="35"/>
                    </a:lnTo>
                    <a:lnTo>
                      <a:pt x="35" y="134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1243"/>
              <p:cNvSpPr>
                <a:spLocks/>
              </p:cNvSpPr>
              <p:nvPr/>
            </p:nvSpPr>
            <p:spPr bwMode="auto">
              <a:xfrm>
                <a:off x="4721" y="2755"/>
                <a:ext cx="38" cy="72"/>
              </a:xfrm>
              <a:custGeom>
                <a:avLst/>
                <a:gdLst>
                  <a:gd name="T0" fmla="*/ 35 w 76"/>
                  <a:gd name="T1" fmla="*/ 144 h 144"/>
                  <a:gd name="T2" fmla="*/ 0 w 76"/>
                  <a:gd name="T3" fmla="*/ 144 h 144"/>
                  <a:gd name="T4" fmla="*/ 0 w 76"/>
                  <a:gd name="T5" fmla="*/ 109 h 144"/>
                  <a:gd name="T6" fmla="*/ 41 w 76"/>
                  <a:gd name="T7" fmla="*/ 0 h 144"/>
                  <a:gd name="T8" fmla="*/ 76 w 76"/>
                  <a:gd name="T9" fmla="*/ 0 h 144"/>
                  <a:gd name="T10" fmla="*/ 76 w 76"/>
                  <a:gd name="T11" fmla="*/ 36 h 144"/>
                  <a:gd name="T12" fmla="*/ 35 w 76"/>
                  <a:gd name="T1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44">
                    <a:moveTo>
                      <a:pt x="35" y="144"/>
                    </a:moveTo>
                    <a:lnTo>
                      <a:pt x="0" y="144"/>
                    </a:lnTo>
                    <a:lnTo>
                      <a:pt x="0" y="109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6"/>
                    </a:lnTo>
                    <a:lnTo>
                      <a:pt x="35" y="144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1244"/>
              <p:cNvSpPr>
                <a:spLocks/>
              </p:cNvSpPr>
              <p:nvPr/>
            </p:nvSpPr>
            <p:spPr bwMode="auto">
              <a:xfrm>
                <a:off x="4741" y="2692"/>
                <a:ext cx="40" cy="81"/>
              </a:xfrm>
              <a:custGeom>
                <a:avLst/>
                <a:gdLst>
                  <a:gd name="T0" fmla="*/ 35 w 78"/>
                  <a:gd name="T1" fmla="*/ 163 h 163"/>
                  <a:gd name="T2" fmla="*/ 0 w 78"/>
                  <a:gd name="T3" fmla="*/ 163 h 163"/>
                  <a:gd name="T4" fmla="*/ 0 w 78"/>
                  <a:gd name="T5" fmla="*/ 127 h 163"/>
                  <a:gd name="T6" fmla="*/ 43 w 78"/>
                  <a:gd name="T7" fmla="*/ 0 h 163"/>
                  <a:gd name="T8" fmla="*/ 78 w 78"/>
                  <a:gd name="T9" fmla="*/ 0 h 163"/>
                  <a:gd name="T10" fmla="*/ 78 w 78"/>
                  <a:gd name="T11" fmla="*/ 36 h 163"/>
                  <a:gd name="T12" fmla="*/ 35 w 78"/>
                  <a:gd name="T1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3">
                    <a:moveTo>
                      <a:pt x="35" y="163"/>
                    </a:moveTo>
                    <a:lnTo>
                      <a:pt x="0" y="163"/>
                    </a:lnTo>
                    <a:lnTo>
                      <a:pt x="0" y="127"/>
                    </a:lnTo>
                    <a:lnTo>
                      <a:pt x="43" y="0"/>
                    </a:lnTo>
                    <a:lnTo>
                      <a:pt x="78" y="0"/>
                    </a:lnTo>
                    <a:lnTo>
                      <a:pt x="78" y="36"/>
                    </a:lnTo>
                    <a:lnTo>
                      <a:pt x="35" y="163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1245"/>
              <p:cNvSpPr>
                <a:spLocks/>
              </p:cNvSpPr>
              <p:nvPr/>
            </p:nvSpPr>
            <p:spPr bwMode="auto">
              <a:xfrm>
                <a:off x="4763" y="2625"/>
                <a:ext cx="38" cy="84"/>
              </a:xfrm>
              <a:custGeom>
                <a:avLst/>
                <a:gdLst>
                  <a:gd name="T0" fmla="*/ 35 w 76"/>
                  <a:gd name="T1" fmla="*/ 170 h 170"/>
                  <a:gd name="T2" fmla="*/ 0 w 76"/>
                  <a:gd name="T3" fmla="*/ 170 h 170"/>
                  <a:gd name="T4" fmla="*/ 0 w 76"/>
                  <a:gd name="T5" fmla="*/ 134 h 170"/>
                  <a:gd name="T6" fmla="*/ 41 w 76"/>
                  <a:gd name="T7" fmla="*/ 0 h 170"/>
                  <a:gd name="T8" fmla="*/ 76 w 76"/>
                  <a:gd name="T9" fmla="*/ 0 h 170"/>
                  <a:gd name="T10" fmla="*/ 76 w 76"/>
                  <a:gd name="T11" fmla="*/ 36 h 170"/>
                  <a:gd name="T12" fmla="*/ 35 w 76"/>
                  <a:gd name="T13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70">
                    <a:moveTo>
                      <a:pt x="35" y="170"/>
                    </a:moveTo>
                    <a:lnTo>
                      <a:pt x="0" y="170"/>
                    </a:lnTo>
                    <a:lnTo>
                      <a:pt x="0" y="134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6"/>
                    </a:lnTo>
                    <a:lnTo>
                      <a:pt x="35" y="170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1246"/>
              <p:cNvSpPr>
                <a:spLocks/>
              </p:cNvSpPr>
              <p:nvPr/>
            </p:nvSpPr>
            <p:spPr bwMode="auto">
              <a:xfrm>
                <a:off x="4783" y="2548"/>
                <a:ext cx="41" cy="94"/>
              </a:xfrm>
              <a:custGeom>
                <a:avLst/>
                <a:gdLst>
                  <a:gd name="T0" fmla="*/ 35 w 80"/>
                  <a:gd name="T1" fmla="*/ 189 h 189"/>
                  <a:gd name="T2" fmla="*/ 0 w 80"/>
                  <a:gd name="T3" fmla="*/ 189 h 189"/>
                  <a:gd name="T4" fmla="*/ 0 w 80"/>
                  <a:gd name="T5" fmla="*/ 153 h 189"/>
                  <a:gd name="T6" fmla="*/ 45 w 80"/>
                  <a:gd name="T7" fmla="*/ 0 h 189"/>
                  <a:gd name="T8" fmla="*/ 80 w 80"/>
                  <a:gd name="T9" fmla="*/ 0 h 189"/>
                  <a:gd name="T10" fmla="*/ 80 w 80"/>
                  <a:gd name="T11" fmla="*/ 35 h 189"/>
                  <a:gd name="T12" fmla="*/ 35 w 80"/>
                  <a:gd name="T13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89">
                    <a:moveTo>
                      <a:pt x="35" y="189"/>
                    </a:moveTo>
                    <a:lnTo>
                      <a:pt x="0" y="189"/>
                    </a:lnTo>
                    <a:lnTo>
                      <a:pt x="0" y="153"/>
                    </a:lnTo>
                    <a:lnTo>
                      <a:pt x="45" y="0"/>
                    </a:lnTo>
                    <a:lnTo>
                      <a:pt x="80" y="0"/>
                    </a:lnTo>
                    <a:lnTo>
                      <a:pt x="80" y="35"/>
                    </a:lnTo>
                    <a:lnTo>
                      <a:pt x="35" y="189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1247"/>
              <p:cNvSpPr>
                <a:spLocks/>
              </p:cNvSpPr>
              <p:nvPr/>
            </p:nvSpPr>
            <p:spPr bwMode="auto">
              <a:xfrm>
                <a:off x="4806" y="2466"/>
                <a:ext cx="38" cy="99"/>
              </a:xfrm>
              <a:custGeom>
                <a:avLst/>
                <a:gdLst>
                  <a:gd name="T0" fmla="*/ 35 w 76"/>
                  <a:gd name="T1" fmla="*/ 199 h 199"/>
                  <a:gd name="T2" fmla="*/ 0 w 76"/>
                  <a:gd name="T3" fmla="*/ 199 h 199"/>
                  <a:gd name="T4" fmla="*/ 0 w 76"/>
                  <a:gd name="T5" fmla="*/ 164 h 199"/>
                  <a:gd name="T6" fmla="*/ 41 w 76"/>
                  <a:gd name="T7" fmla="*/ 0 h 199"/>
                  <a:gd name="T8" fmla="*/ 76 w 76"/>
                  <a:gd name="T9" fmla="*/ 0 h 199"/>
                  <a:gd name="T10" fmla="*/ 76 w 76"/>
                  <a:gd name="T11" fmla="*/ 35 h 199"/>
                  <a:gd name="T12" fmla="*/ 35 w 76"/>
                  <a:gd name="T13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99">
                    <a:moveTo>
                      <a:pt x="35" y="199"/>
                    </a:moveTo>
                    <a:lnTo>
                      <a:pt x="0" y="199"/>
                    </a:lnTo>
                    <a:lnTo>
                      <a:pt x="0" y="164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199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1248"/>
              <p:cNvSpPr>
                <a:spLocks/>
              </p:cNvSpPr>
              <p:nvPr/>
            </p:nvSpPr>
            <p:spPr bwMode="auto">
              <a:xfrm>
                <a:off x="4826" y="2375"/>
                <a:ext cx="40" cy="109"/>
              </a:xfrm>
              <a:custGeom>
                <a:avLst/>
                <a:gdLst>
                  <a:gd name="T0" fmla="*/ 35 w 79"/>
                  <a:gd name="T1" fmla="*/ 217 h 217"/>
                  <a:gd name="T2" fmla="*/ 0 w 79"/>
                  <a:gd name="T3" fmla="*/ 217 h 217"/>
                  <a:gd name="T4" fmla="*/ 0 w 79"/>
                  <a:gd name="T5" fmla="*/ 182 h 217"/>
                  <a:gd name="T6" fmla="*/ 43 w 79"/>
                  <a:gd name="T7" fmla="*/ 0 h 217"/>
                  <a:gd name="T8" fmla="*/ 79 w 79"/>
                  <a:gd name="T9" fmla="*/ 0 h 217"/>
                  <a:gd name="T10" fmla="*/ 79 w 79"/>
                  <a:gd name="T11" fmla="*/ 35 h 217"/>
                  <a:gd name="T12" fmla="*/ 35 w 79"/>
                  <a:gd name="T1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17">
                    <a:moveTo>
                      <a:pt x="35" y="217"/>
                    </a:moveTo>
                    <a:lnTo>
                      <a:pt x="0" y="217"/>
                    </a:lnTo>
                    <a:lnTo>
                      <a:pt x="0" y="182"/>
                    </a:lnTo>
                    <a:lnTo>
                      <a:pt x="43" y="0"/>
                    </a:lnTo>
                    <a:lnTo>
                      <a:pt x="79" y="0"/>
                    </a:lnTo>
                    <a:lnTo>
                      <a:pt x="79" y="35"/>
                    </a:lnTo>
                    <a:lnTo>
                      <a:pt x="35" y="217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1249"/>
              <p:cNvSpPr>
                <a:spLocks/>
              </p:cNvSpPr>
              <p:nvPr/>
            </p:nvSpPr>
            <p:spPr bwMode="auto">
              <a:xfrm>
                <a:off x="4848" y="2280"/>
                <a:ext cx="40" cy="113"/>
              </a:xfrm>
              <a:custGeom>
                <a:avLst/>
                <a:gdLst>
                  <a:gd name="T0" fmla="*/ 36 w 79"/>
                  <a:gd name="T1" fmla="*/ 225 h 225"/>
                  <a:gd name="T2" fmla="*/ 0 w 79"/>
                  <a:gd name="T3" fmla="*/ 225 h 225"/>
                  <a:gd name="T4" fmla="*/ 0 w 79"/>
                  <a:gd name="T5" fmla="*/ 190 h 225"/>
                  <a:gd name="T6" fmla="*/ 44 w 79"/>
                  <a:gd name="T7" fmla="*/ 0 h 225"/>
                  <a:gd name="T8" fmla="*/ 79 w 79"/>
                  <a:gd name="T9" fmla="*/ 0 h 225"/>
                  <a:gd name="T10" fmla="*/ 79 w 79"/>
                  <a:gd name="T11" fmla="*/ 35 h 225"/>
                  <a:gd name="T12" fmla="*/ 36 w 79"/>
                  <a:gd name="T13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25">
                    <a:moveTo>
                      <a:pt x="36" y="225"/>
                    </a:moveTo>
                    <a:lnTo>
                      <a:pt x="0" y="225"/>
                    </a:lnTo>
                    <a:lnTo>
                      <a:pt x="0" y="190"/>
                    </a:lnTo>
                    <a:lnTo>
                      <a:pt x="44" y="0"/>
                    </a:lnTo>
                    <a:lnTo>
                      <a:pt x="79" y="0"/>
                    </a:lnTo>
                    <a:lnTo>
                      <a:pt x="79" y="35"/>
                    </a:lnTo>
                    <a:lnTo>
                      <a:pt x="36" y="22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1250"/>
              <p:cNvSpPr>
                <a:spLocks/>
              </p:cNvSpPr>
              <p:nvPr/>
            </p:nvSpPr>
            <p:spPr bwMode="auto">
              <a:xfrm>
                <a:off x="4870" y="2176"/>
                <a:ext cx="39" cy="122"/>
              </a:xfrm>
              <a:custGeom>
                <a:avLst/>
                <a:gdLst>
                  <a:gd name="T0" fmla="*/ 35 w 77"/>
                  <a:gd name="T1" fmla="*/ 244 h 244"/>
                  <a:gd name="T2" fmla="*/ 0 w 77"/>
                  <a:gd name="T3" fmla="*/ 244 h 244"/>
                  <a:gd name="T4" fmla="*/ 0 w 77"/>
                  <a:gd name="T5" fmla="*/ 209 h 244"/>
                  <a:gd name="T6" fmla="*/ 42 w 77"/>
                  <a:gd name="T7" fmla="*/ 0 h 244"/>
                  <a:gd name="T8" fmla="*/ 77 w 77"/>
                  <a:gd name="T9" fmla="*/ 0 h 244"/>
                  <a:gd name="T10" fmla="*/ 77 w 77"/>
                  <a:gd name="T11" fmla="*/ 35 h 244"/>
                  <a:gd name="T12" fmla="*/ 35 w 77"/>
                  <a:gd name="T13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244">
                    <a:moveTo>
                      <a:pt x="35" y="244"/>
                    </a:moveTo>
                    <a:lnTo>
                      <a:pt x="0" y="244"/>
                    </a:lnTo>
                    <a:lnTo>
                      <a:pt x="0" y="209"/>
                    </a:lnTo>
                    <a:lnTo>
                      <a:pt x="42" y="0"/>
                    </a:lnTo>
                    <a:lnTo>
                      <a:pt x="77" y="0"/>
                    </a:lnTo>
                    <a:lnTo>
                      <a:pt x="77" y="35"/>
                    </a:lnTo>
                    <a:lnTo>
                      <a:pt x="35" y="244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1251"/>
              <p:cNvSpPr>
                <a:spLocks/>
              </p:cNvSpPr>
              <p:nvPr/>
            </p:nvSpPr>
            <p:spPr bwMode="auto">
              <a:xfrm>
                <a:off x="4891" y="2066"/>
                <a:ext cx="40" cy="127"/>
              </a:xfrm>
              <a:custGeom>
                <a:avLst/>
                <a:gdLst>
                  <a:gd name="T0" fmla="*/ 35 w 79"/>
                  <a:gd name="T1" fmla="*/ 255 h 255"/>
                  <a:gd name="T2" fmla="*/ 0 w 79"/>
                  <a:gd name="T3" fmla="*/ 255 h 255"/>
                  <a:gd name="T4" fmla="*/ 0 w 79"/>
                  <a:gd name="T5" fmla="*/ 220 h 255"/>
                  <a:gd name="T6" fmla="*/ 44 w 79"/>
                  <a:gd name="T7" fmla="*/ 0 h 255"/>
                  <a:gd name="T8" fmla="*/ 79 w 79"/>
                  <a:gd name="T9" fmla="*/ 0 h 255"/>
                  <a:gd name="T10" fmla="*/ 79 w 79"/>
                  <a:gd name="T11" fmla="*/ 35 h 255"/>
                  <a:gd name="T12" fmla="*/ 35 w 79"/>
                  <a:gd name="T13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55">
                    <a:moveTo>
                      <a:pt x="35" y="255"/>
                    </a:moveTo>
                    <a:lnTo>
                      <a:pt x="0" y="255"/>
                    </a:lnTo>
                    <a:lnTo>
                      <a:pt x="0" y="220"/>
                    </a:lnTo>
                    <a:lnTo>
                      <a:pt x="44" y="0"/>
                    </a:lnTo>
                    <a:lnTo>
                      <a:pt x="79" y="0"/>
                    </a:lnTo>
                    <a:lnTo>
                      <a:pt x="79" y="35"/>
                    </a:lnTo>
                    <a:lnTo>
                      <a:pt x="35" y="25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1252"/>
              <p:cNvSpPr>
                <a:spLocks/>
              </p:cNvSpPr>
              <p:nvPr/>
            </p:nvSpPr>
            <p:spPr bwMode="auto">
              <a:xfrm>
                <a:off x="4913" y="1949"/>
                <a:ext cx="38" cy="134"/>
              </a:xfrm>
              <a:custGeom>
                <a:avLst/>
                <a:gdLst>
                  <a:gd name="T0" fmla="*/ 35 w 76"/>
                  <a:gd name="T1" fmla="*/ 269 h 269"/>
                  <a:gd name="T2" fmla="*/ 0 w 76"/>
                  <a:gd name="T3" fmla="*/ 269 h 269"/>
                  <a:gd name="T4" fmla="*/ 0 w 76"/>
                  <a:gd name="T5" fmla="*/ 234 h 269"/>
                  <a:gd name="T6" fmla="*/ 41 w 76"/>
                  <a:gd name="T7" fmla="*/ 0 h 269"/>
                  <a:gd name="T8" fmla="*/ 76 w 76"/>
                  <a:gd name="T9" fmla="*/ 0 h 269"/>
                  <a:gd name="T10" fmla="*/ 76 w 76"/>
                  <a:gd name="T11" fmla="*/ 35 h 269"/>
                  <a:gd name="T12" fmla="*/ 35 w 76"/>
                  <a:gd name="T13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69">
                    <a:moveTo>
                      <a:pt x="35" y="269"/>
                    </a:moveTo>
                    <a:lnTo>
                      <a:pt x="0" y="269"/>
                    </a:lnTo>
                    <a:lnTo>
                      <a:pt x="0" y="234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269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253"/>
              <p:cNvSpPr>
                <a:spLocks/>
              </p:cNvSpPr>
              <p:nvPr/>
            </p:nvSpPr>
            <p:spPr bwMode="auto">
              <a:xfrm>
                <a:off x="4933" y="1824"/>
                <a:ext cx="40" cy="142"/>
              </a:xfrm>
              <a:custGeom>
                <a:avLst/>
                <a:gdLst>
                  <a:gd name="T0" fmla="*/ 35 w 79"/>
                  <a:gd name="T1" fmla="*/ 285 h 285"/>
                  <a:gd name="T2" fmla="*/ 0 w 79"/>
                  <a:gd name="T3" fmla="*/ 285 h 285"/>
                  <a:gd name="T4" fmla="*/ 0 w 79"/>
                  <a:gd name="T5" fmla="*/ 250 h 285"/>
                  <a:gd name="T6" fmla="*/ 43 w 79"/>
                  <a:gd name="T7" fmla="*/ 0 h 285"/>
                  <a:gd name="T8" fmla="*/ 79 w 79"/>
                  <a:gd name="T9" fmla="*/ 0 h 285"/>
                  <a:gd name="T10" fmla="*/ 79 w 79"/>
                  <a:gd name="T11" fmla="*/ 36 h 285"/>
                  <a:gd name="T12" fmla="*/ 35 w 79"/>
                  <a:gd name="T13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285">
                    <a:moveTo>
                      <a:pt x="35" y="285"/>
                    </a:moveTo>
                    <a:lnTo>
                      <a:pt x="0" y="285"/>
                    </a:lnTo>
                    <a:lnTo>
                      <a:pt x="0" y="250"/>
                    </a:lnTo>
                    <a:lnTo>
                      <a:pt x="43" y="0"/>
                    </a:lnTo>
                    <a:lnTo>
                      <a:pt x="79" y="0"/>
                    </a:lnTo>
                    <a:lnTo>
                      <a:pt x="79" y="36"/>
                    </a:lnTo>
                    <a:lnTo>
                      <a:pt x="35" y="28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1254"/>
              <p:cNvSpPr>
                <a:spLocks/>
              </p:cNvSpPr>
              <p:nvPr/>
            </p:nvSpPr>
            <p:spPr bwMode="auto">
              <a:xfrm>
                <a:off x="4955" y="1693"/>
                <a:ext cx="38" cy="148"/>
              </a:xfrm>
              <a:custGeom>
                <a:avLst/>
                <a:gdLst>
                  <a:gd name="T0" fmla="*/ 36 w 76"/>
                  <a:gd name="T1" fmla="*/ 296 h 296"/>
                  <a:gd name="T2" fmla="*/ 0 w 76"/>
                  <a:gd name="T3" fmla="*/ 296 h 296"/>
                  <a:gd name="T4" fmla="*/ 0 w 76"/>
                  <a:gd name="T5" fmla="*/ 260 h 296"/>
                  <a:gd name="T6" fmla="*/ 41 w 76"/>
                  <a:gd name="T7" fmla="*/ 0 h 296"/>
                  <a:gd name="T8" fmla="*/ 76 w 76"/>
                  <a:gd name="T9" fmla="*/ 0 h 296"/>
                  <a:gd name="T10" fmla="*/ 76 w 76"/>
                  <a:gd name="T11" fmla="*/ 35 h 296"/>
                  <a:gd name="T12" fmla="*/ 36 w 76"/>
                  <a:gd name="T13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96">
                    <a:moveTo>
                      <a:pt x="36" y="296"/>
                    </a:moveTo>
                    <a:lnTo>
                      <a:pt x="0" y="296"/>
                    </a:lnTo>
                    <a:lnTo>
                      <a:pt x="0" y="260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6" y="296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1255"/>
              <p:cNvSpPr>
                <a:spLocks/>
              </p:cNvSpPr>
              <p:nvPr/>
            </p:nvSpPr>
            <p:spPr bwMode="auto">
              <a:xfrm>
                <a:off x="4976" y="1555"/>
                <a:ext cx="40" cy="156"/>
              </a:xfrm>
              <a:custGeom>
                <a:avLst/>
                <a:gdLst>
                  <a:gd name="T0" fmla="*/ 35 w 80"/>
                  <a:gd name="T1" fmla="*/ 312 h 312"/>
                  <a:gd name="T2" fmla="*/ 0 w 80"/>
                  <a:gd name="T3" fmla="*/ 312 h 312"/>
                  <a:gd name="T4" fmla="*/ 0 w 80"/>
                  <a:gd name="T5" fmla="*/ 277 h 312"/>
                  <a:gd name="T6" fmla="*/ 45 w 80"/>
                  <a:gd name="T7" fmla="*/ 0 h 312"/>
                  <a:gd name="T8" fmla="*/ 80 w 80"/>
                  <a:gd name="T9" fmla="*/ 0 h 312"/>
                  <a:gd name="T10" fmla="*/ 80 w 80"/>
                  <a:gd name="T11" fmla="*/ 35 h 312"/>
                  <a:gd name="T12" fmla="*/ 35 w 80"/>
                  <a:gd name="T13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312">
                    <a:moveTo>
                      <a:pt x="35" y="312"/>
                    </a:moveTo>
                    <a:lnTo>
                      <a:pt x="0" y="312"/>
                    </a:lnTo>
                    <a:lnTo>
                      <a:pt x="0" y="277"/>
                    </a:lnTo>
                    <a:lnTo>
                      <a:pt x="45" y="0"/>
                    </a:lnTo>
                    <a:lnTo>
                      <a:pt x="80" y="0"/>
                    </a:lnTo>
                    <a:lnTo>
                      <a:pt x="80" y="35"/>
                    </a:lnTo>
                    <a:lnTo>
                      <a:pt x="35" y="312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1256"/>
              <p:cNvSpPr>
                <a:spLocks/>
              </p:cNvSpPr>
              <p:nvPr/>
            </p:nvSpPr>
            <p:spPr bwMode="auto">
              <a:xfrm>
                <a:off x="4998" y="1410"/>
                <a:ext cx="38" cy="163"/>
              </a:xfrm>
              <a:custGeom>
                <a:avLst/>
                <a:gdLst>
                  <a:gd name="T0" fmla="*/ 35 w 76"/>
                  <a:gd name="T1" fmla="*/ 325 h 325"/>
                  <a:gd name="T2" fmla="*/ 0 w 76"/>
                  <a:gd name="T3" fmla="*/ 325 h 325"/>
                  <a:gd name="T4" fmla="*/ 0 w 76"/>
                  <a:gd name="T5" fmla="*/ 290 h 325"/>
                  <a:gd name="T6" fmla="*/ 41 w 76"/>
                  <a:gd name="T7" fmla="*/ 0 h 325"/>
                  <a:gd name="T8" fmla="*/ 76 w 76"/>
                  <a:gd name="T9" fmla="*/ 0 h 325"/>
                  <a:gd name="T10" fmla="*/ 76 w 76"/>
                  <a:gd name="T11" fmla="*/ 35 h 325"/>
                  <a:gd name="T12" fmla="*/ 35 w 76"/>
                  <a:gd name="T13" fmla="*/ 3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325">
                    <a:moveTo>
                      <a:pt x="35" y="325"/>
                    </a:moveTo>
                    <a:lnTo>
                      <a:pt x="0" y="325"/>
                    </a:lnTo>
                    <a:lnTo>
                      <a:pt x="0" y="290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325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1257"/>
              <p:cNvSpPr>
                <a:spLocks/>
              </p:cNvSpPr>
              <p:nvPr/>
            </p:nvSpPr>
            <p:spPr bwMode="auto">
              <a:xfrm>
                <a:off x="5019" y="1259"/>
                <a:ext cx="39" cy="168"/>
              </a:xfrm>
              <a:custGeom>
                <a:avLst/>
                <a:gdLst>
                  <a:gd name="T0" fmla="*/ 35 w 79"/>
                  <a:gd name="T1" fmla="*/ 337 h 337"/>
                  <a:gd name="T2" fmla="*/ 0 w 79"/>
                  <a:gd name="T3" fmla="*/ 337 h 337"/>
                  <a:gd name="T4" fmla="*/ 0 w 79"/>
                  <a:gd name="T5" fmla="*/ 302 h 337"/>
                  <a:gd name="T6" fmla="*/ 44 w 79"/>
                  <a:gd name="T7" fmla="*/ 0 h 337"/>
                  <a:gd name="T8" fmla="*/ 79 w 79"/>
                  <a:gd name="T9" fmla="*/ 0 h 337"/>
                  <a:gd name="T10" fmla="*/ 79 w 79"/>
                  <a:gd name="T11" fmla="*/ 35 h 337"/>
                  <a:gd name="T12" fmla="*/ 35 w 79"/>
                  <a:gd name="T13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337">
                    <a:moveTo>
                      <a:pt x="35" y="337"/>
                    </a:moveTo>
                    <a:lnTo>
                      <a:pt x="0" y="337"/>
                    </a:lnTo>
                    <a:lnTo>
                      <a:pt x="0" y="302"/>
                    </a:lnTo>
                    <a:lnTo>
                      <a:pt x="44" y="0"/>
                    </a:lnTo>
                    <a:lnTo>
                      <a:pt x="79" y="0"/>
                    </a:lnTo>
                    <a:lnTo>
                      <a:pt x="79" y="35"/>
                    </a:lnTo>
                    <a:lnTo>
                      <a:pt x="35" y="337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1258"/>
              <p:cNvSpPr>
                <a:spLocks/>
              </p:cNvSpPr>
              <p:nvPr/>
            </p:nvSpPr>
            <p:spPr bwMode="auto">
              <a:xfrm>
                <a:off x="5040" y="1100"/>
                <a:ext cx="38" cy="177"/>
              </a:xfrm>
              <a:custGeom>
                <a:avLst/>
                <a:gdLst>
                  <a:gd name="T0" fmla="*/ 35 w 76"/>
                  <a:gd name="T1" fmla="*/ 352 h 352"/>
                  <a:gd name="T2" fmla="*/ 0 w 76"/>
                  <a:gd name="T3" fmla="*/ 352 h 352"/>
                  <a:gd name="T4" fmla="*/ 0 w 76"/>
                  <a:gd name="T5" fmla="*/ 317 h 352"/>
                  <a:gd name="T6" fmla="*/ 40 w 76"/>
                  <a:gd name="T7" fmla="*/ 0 h 352"/>
                  <a:gd name="T8" fmla="*/ 76 w 76"/>
                  <a:gd name="T9" fmla="*/ 0 h 352"/>
                  <a:gd name="T10" fmla="*/ 76 w 76"/>
                  <a:gd name="T11" fmla="*/ 35 h 352"/>
                  <a:gd name="T12" fmla="*/ 35 w 76"/>
                  <a:gd name="T13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352">
                    <a:moveTo>
                      <a:pt x="35" y="352"/>
                    </a:moveTo>
                    <a:lnTo>
                      <a:pt x="0" y="352"/>
                    </a:lnTo>
                    <a:lnTo>
                      <a:pt x="0" y="317"/>
                    </a:lnTo>
                    <a:lnTo>
                      <a:pt x="40" y="0"/>
                    </a:lnTo>
                    <a:lnTo>
                      <a:pt x="76" y="0"/>
                    </a:lnTo>
                    <a:lnTo>
                      <a:pt x="76" y="35"/>
                    </a:lnTo>
                    <a:lnTo>
                      <a:pt x="35" y="352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1259"/>
              <p:cNvSpPr>
                <a:spLocks/>
              </p:cNvSpPr>
              <p:nvPr/>
            </p:nvSpPr>
            <p:spPr bwMode="auto">
              <a:xfrm>
                <a:off x="5061" y="935"/>
                <a:ext cx="40" cy="183"/>
              </a:xfrm>
              <a:custGeom>
                <a:avLst/>
                <a:gdLst>
                  <a:gd name="T0" fmla="*/ 36 w 81"/>
                  <a:gd name="T1" fmla="*/ 367 h 367"/>
                  <a:gd name="T2" fmla="*/ 0 w 81"/>
                  <a:gd name="T3" fmla="*/ 367 h 367"/>
                  <a:gd name="T4" fmla="*/ 0 w 81"/>
                  <a:gd name="T5" fmla="*/ 332 h 367"/>
                  <a:gd name="T6" fmla="*/ 45 w 81"/>
                  <a:gd name="T7" fmla="*/ 0 h 367"/>
                  <a:gd name="T8" fmla="*/ 81 w 81"/>
                  <a:gd name="T9" fmla="*/ 0 h 367"/>
                  <a:gd name="T10" fmla="*/ 81 w 81"/>
                  <a:gd name="T11" fmla="*/ 35 h 367"/>
                  <a:gd name="T12" fmla="*/ 36 w 81"/>
                  <a:gd name="T13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367">
                    <a:moveTo>
                      <a:pt x="36" y="367"/>
                    </a:moveTo>
                    <a:lnTo>
                      <a:pt x="0" y="367"/>
                    </a:lnTo>
                    <a:lnTo>
                      <a:pt x="0" y="332"/>
                    </a:lnTo>
                    <a:lnTo>
                      <a:pt x="45" y="0"/>
                    </a:lnTo>
                    <a:lnTo>
                      <a:pt x="81" y="0"/>
                    </a:lnTo>
                    <a:lnTo>
                      <a:pt x="81" y="35"/>
                    </a:lnTo>
                    <a:lnTo>
                      <a:pt x="36" y="367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1260"/>
              <p:cNvSpPr>
                <a:spLocks/>
              </p:cNvSpPr>
              <p:nvPr/>
            </p:nvSpPr>
            <p:spPr bwMode="auto">
              <a:xfrm>
                <a:off x="5083" y="913"/>
                <a:ext cx="19" cy="39"/>
              </a:xfrm>
              <a:custGeom>
                <a:avLst/>
                <a:gdLst>
                  <a:gd name="T0" fmla="*/ 36 w 38"/>
                  <a:gd name="T1" fmla="*/ 79 h 79"/>
                  <a:gd name="T2" fmla="*/ 0 w 38"/>
                  <a:gd name="T3" fmla="*/ 79 h 79"/>
                  <a:gd name="T4" fmla="*/ 0 w 38"/>
                  <a:gd name="T5" fmla="*/ 44 h 79"/>
                  <a:gd name="T6" fmla="*/ 3 w 38"/>
                  <a:gd name="T7" fmla="*/ 0 h 79"/>
                  <a:gd name="T8" fmla="*/ 38 w 38"/>
                  <a:gd name="T9" fmla="*/ 0 h 79"/>
                  <a:gd name="T10" fmla="*/ 38 w 38"/>
                  <a:gd name="T11" fmla="*/ 36 h 79"/>
                  <a:gd name="T12" fmla="*/ 36 w 38"/>
                  <a:gd name="T1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79">
                    <a:moveTo>
                      <a:pt x="36" y="79"/>
                    </a:moveTo>
                    <a:lnTo>
                      <a:pt x="0" y="79"/>
                    </a:lnTo>
                    <a:lnTo>
                      <a:pt x="0" y="44"/>
                    </a:lnTo>
                    <a:lnTo>
                      <a:pt x="3" y="0"/>
                    </a:lnTo>
                    <a:lnTo>
                      <a:pt x="38" y="0"/>
                    </a:lnTo>
                    <a:lnTo>
                      <a:pt x="38" y="36"/>
                    </a:lnTo>
                    <a:lnTo>
                      <a:pt x="36" y="79"/>
                    </a:lnTo>
                    <a:close/>
                  </a:path>
                </a:pathLst>
              </a:custGeom>
              <a:solidFill>
                <a:srgbClr val="FCF305"/>
              </a:solidFill>
              <a:ln>
                <a:noFill/>
              </a:ln>
              <a:extLs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1261"/>
              <p:cNvSpPr>
                <a:spLocks/>
              </p:cNvSpPr>
              <p:nvPr/>
            </p:nvSpPr>
            <p:spPr bwMode="auto">
              <a:xfrm>
                <a:off x="3513" y="3034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1262"/>
              <p:cNvSpPr>
                <a:spLocks/>
              </p:cNvSpPr>
              <p:nvPr/>
            </p:nvSpPr>
            <p:spPr bwMode="auto">
              <a:xfrm>
                <a:off x="3513" y="2611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1263"/>
              <p:cNvSpPr>
                <a:spLocks/>
              </p:cNvSpPr>
              <p:nvPr/>
            </p:nvSpPr>
            <p:spPr bwMode="auto">
              <a:xfrm>
                <a:off x="3513" y="2189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1264"/>
              <p:cNvSpPr>
                <a:spLocks/>
              </p:cNvSpPr>
              <p:nvPr/>
            </p:nvSpPr>
            <p:spPr bwMode="auto">
              <a:xfrm>
                <a:off x="3513" y="1767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1265"/>
              <p:cNvSpPr>
                <a:spLocks/>
              </p:cNvSpPr>
              <p:nvPr/>
            </p:nvSpPr>
            <p:spPr bwMode="auto">
              <a:xfrm>
                <a:off x="3513" y="1344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1266"/>
              <p:cNvSpPr>
                <a:spLocks/>
              </p:cNvSpPr>
              <p:nvPr/>
            </p:nvSpPr>
            <p:spPr bwMode="auto">
              <a:xfrm>
                <a:off x="3513" y="922"/>
                <a:ext cx="38" cy="0"/>
              </a:xfrm>
              <a:custGeom>
                <a:avLst/>
                <a:gdLst>
                  <a:gd name="T0" fmla="*/ 0 w 53"/>
                  <a:gd name="T1" fmla="*/ 5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0" y="0"/>
                    </a:lnTo>
                    <a:lnTo>
                      <a:pt x="53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1267"/>
              <p:cNvSpPr>
                <a:spLocks/>
              </p:cNvSpPr>
              <p:nvPr/>
            </p:nvSpPr>
            <p:spPr bwMode="auto">
              <a:xfrm>
                <a:off x="5589" y="3034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1268"/>
              <p:cNvSpPr>
                <a:spLocks/>
              </p:cNvSpPr>
              <p:nvPr/>
            </p:nvSpPr>
            <p:spPr bwMode="auto">
              <a:xfrm>
                <a:off x="5589" y="2611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1269"/>
              <p:cNvSpPr>
                <a:spLocks/>
              </p:cNvSpPr>
              <p:nvPr/>
            </p:nvSpPr>
            <p:spPr bwMode="auto">
              <a:xfrm>
                <a:off x="5589" y="2189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1270"/>
              <p:cNvSpPr>
                <a:spLocks/>
              </p:cNvSpPr>
              <p:nvPr/>
            </p:nvSpPr>
            <p:spPr bwMode="auto">
              <a:xfrm>
                <a:off x="5589" y="1767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1271"/>
              <p:cNvSpPr>
                <a:spLocks/>
              </p:cNvSpPr>
              <p:nvPr/>
            </p:nvSpPr>
            <p:spPr bwMode="auto">
              <a:xfrm>
                <a:off x="5589" y="1344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1272"/>
              <p:cNvSpPr>
                <a:spLocks/>
              </p:cNvSpPr>
              <p:nvPr/>
            </p:nvSpPr>
            <p:spPr bwMode="auto">
              <a:xfrm>
                <a:off x="5589" y="922"/>
                <a:ext cx="37" cy="0"/>
              </a:xfrm>
              <a:custGeom>
                <a:avLst/>
                <a:gdLst>
                  <a:gd name="T0" fmla="*/ 52 w 52"/>
                  <a:gd name="T1" fmla="*/ 2 w 52"/>
                  <a:gd name="T2" fmla="*/ 0 w 5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2">
                    <a:moveTo>
                      <a:pt x="5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1273"/>
              <p:cNvSpPr>
                <a:spLocks/>
              </p:cNvSpPr>
              <p:nvPr/>
            </p:nvSpPr>
            <p:spPr bwMode="auto">
              <a:xfrm>
                <a:off x="3513" y="2997"/>
                <a:ext cx="0" cy="37"/>
              </a:xfrm>
              <a:custGeom>
                <a:avLst/>
                <a:gdLst>
                  <a:gd name="T0" fmla="*/ 52 h 52"/>
                  <a:gd name="T1" fmla="*/ 2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1274"/>
              <p:cNvSpPr>
                <a:spLocks/>
              </p:cNvSpPr>
              <p:nvPr/>
            </p:nvSpPr>
            <p:spPr bwMode="auto">
              <a:xfrm>
                <a:off x="4042" y="2997"/>
                <a:ext cx="0" cy="37"/>
              </a:xfrm>
              <a:custGeom>
                <a:avLst/>
                <a:gdLst>
                  <a:gd name="T0" fmla="*/ 52 h 52"/>
                  <a:gd name="T1" fmla="*/ 2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1275"/>
              <p:cNvSpPr>
                <a:spLocks/>
              </p:cNvSpPr>
              <p:nvPr/>
            </p:nvSpPr>
            <p:spPr bwMode="auto">
              <a:xfrm>
                <a:off x="4570" y="2997"/>
                <a:ext cx="0" cy="37"/>
              </a:xfrm>
              <a:custGeom>
                <a:avLst/>
                <a:gdLst>
                  <a:gd name="T0" fmla="*/ 52 h 52"/>
                  <a:gd name="T1" fmla="*/ 2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1276"/>
              <p:cNvSpPr>
                <a:spLocks/>
              </p:cNvSpPr>
              <p:nvPr/>
            </p:nvSpPr>
            <p:spPr bwMode="auto">
              <a:xfrm>
                <a:off x="5097" y="2997"/>
                <a:ext cx="0" cy="37"/>
              </a:xfrm>
              <a:custGeom>
                <a:avLst/>
                <a:gdLst>
                  <a:gd name="T0" fmla="*/ 52 h 52"/>
                  <a:gd name="T1" fmla="*/ 2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1277"/>
              <p:cNvSpPr>
                <a:spLocks/>
              </p:cNvSpPr>
              <p:nvPr/>
            </p:nvSpPr>
            <p:spPr bwMode="auto">
              <a:xfrm>
                <a:off x="5626" y="2997"/>
                <a:ext cx="0" cy="37"/>
              </a:xfrm>
              <a:custGeom>
                <a:avLst/>
                <a:gdLst>
                  <a:gd name="T0" fmla="*/ 52 h 52"/>
                  <a:gd name="T1" fmla="*/ 2 h 52"/>
                  <a:gd name="T2" fmla="*/ 0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52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1278"/>
              <p:cNvSpPr>
                <a:spLocks/>
              </p:cNvSpPr>
              <p:nvPr/>
            </p:nvSpPr>
            <p:spPr bwMode="auto">
              <a:xfrm>
                <a:off x="3513" y="922"/>
                <a:ext cx="0" cy="37"/>
              </a:xfrm>
              <a:custGeom>
                <a:avLst/>
                <a:gdLst>
                  <a:gd name="T0" fmla="*/ 0 h 52"/>
                  <a:gd name="T1" fmla="*/ 50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0"/>
                    </a:lnTo>
                    <a:lnTo>
                      <a:pt x="0" y="52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1279"/>
              <p:cNvSpPr>
                <a:spLocks/>
              </p:cNvSpPr>
              <p:nvPr/>
            </p:nvSpPr>
            <p:spPr bwMode="auto">
              <a:xfrm>
                <a:off x="4042" y="922"/>
                <a:ext cx="0" cy="37"/>
              </a:xfrm>
              <a:custGeom>
                <a:avLst/>
                <a:gdLst>
                  <a:gd name="T0" fmla="*/ 0 h 52"/>
                  <a:gd name="T1" fmla="*/ 50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0"/>
                    </a:lnTo>
                    <a:lnTo>
                      <a:pt x="0" y="52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1280"/>
              <p:cNvSpPr>
                <a:spLocks/>
              </p:cNvSpPr>
              <p:nvPr/>
            </p:nvSpPr>
            <p:spPr bwMode="auto">
              <a:xfrm>
                <a:off x="4570" y="922"/>
                <a:ext cx="0" cy="37"/>
              </a:xfrm>
              <a:custGeom>
                <a:avLst/>
                <a:gdLst>
                  <a:gd name="T0" fmla="*/ 0 h 52"/>
                  <a:gd name="T1" fmla="*/ 50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0"/>
                    </a:lnTo>
                    <a:lnTo>
                      <a:pt x="0" y="52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1281"/>
              <p:cNvSpPr>
                <a:spLocks/>
              </p:cNvSpPr>
              <p:nvPr/>
            </p:nvSpPr>
            <p:spPr bwMode="auto">
              <a:xfrm>
                <a:off x="5097" y="922"/>
                <a:ext cx="0" cy="37"/>
              </a:xfrm>
              <a:custGeom>
                <a:avLst/>
                <a:gdLst>
                  <a:gd name="T0" fmla="*/ 0 h 52"/>
                  <a:gd name="T1" fmla="*/ 50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0"/>
                    </a:lnTo>
                    <a:lnTo>
                      <a:pt x="0" y="52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1282"/>
              <p:cNvSpPr>
                <a:spLocks/>
              </p:cNvSpPr>
              <p:nvPr/>
            </p:nvSpPr>
            <p:spPr bwMode="auto">
              <a:xfrm>
                <a:off x="5626" y="922"/>
                <a:ext cx="0" cy="37"/>
              </a:xfrm>
              <a:custGeom>
                <a:avLst/>
                <a:gdLst>
                  <a:gd name="T0" fmla="*/ 0 h 52"/>
                  <a:gd name="T1" fmla="*/ 50 h 52"/>
                  <a:gd name="T2" fmla="*/ 52 h 5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2">
                    <a:moveTo>
                      <a:pt x="0" y="0"/>
                    </a:moveTo>
                    <a:lnTo>
                      <a:pt x="0" y="50"/>
                    </a:lnTo>
                    <a:lnTo>
                      <a:pt x="0" y="52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1283"/>
              <p:cNvSpPr>
                <a:spLocks/>
              </p:cNvSpPr>
              <p:nvPr/>
            </p:nvSpPr>
            <p:spPr bwMode="auto">
              <a:xfrm>
                <a:off x="3513" y="920"/>
                <a:ext cx="0" cy="2114"/>
              </a:xfrm>
              <a:custGeom>
                <a:avLst/>
                <a:gdLst>
                  <a:gd name="T0" fmla="*/ 2997 h 2997"/>
                  <a:gd name="T1" fmla="*/ 2 h 2997"/>
                  <a:gd name="T2" fmla="*/ 0 h 299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97">
                    <a:moveTo>
                      <a:pt x="0" y="2997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1284"/>
              <p:cNvSpPr>
                <a:spLocks/>
              </p:cNvSpPr>
              <p:nvPr/>
            </p:nvSpPr>
            <p:spPr bwMode="auto">
              <a:xfrm>
                <a:off x="5626" y="920"/>
                <a:ext cx="0" cy="2114"/>
              </a:xfrm>
              <a:custGeom>
                <a:avLst/>
                <a:gdLst>
                  <a:gd name="T0" fmla="*/ 2997 h 2997"/>
                  <a:gd name="T1" fmla="*/ 2 h 2997"/>
                  <a:gd name="T2" fmla="*/ 0 h 299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997">
                    <a:moveTo>
                      <a:pt x="0" y="2997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1285"/>
              <p:cNvSpPr>
                <a:spLocks/>
              </p:cNvSpPr>
              <p:nvPr/>
            </p:nvSpPr>
            <p:spPr bwMode="auto">
              <a:xfrm>
                <a:off x="3513" y="3034"/>
                <a:ext cx="2114" cy="0"/>
              </a:xfrm>
              <a:custGeom>
                <a:avLst/>
                <a:gdLst>
                  <a:gd name="T0" fmla="*/ 0 w 3004"/>
                  <a:gd name="T1" fmla="*/ 3002 w 3004"/>
                  <a:gd name="T2" fmla="*/ 3004 w 30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004">
                    <a:moveTo>
                      <a:pt x="0" y="0"/>
                    </a:moveTo>
                    <a:lnTo>
                      <a:pt x="3002" y="0"/>
                    </a:lnTo>
                    <a:lnTo>
                      <a:pt x="3004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1286"/>
              <p:cNvSpPr>
                <a:spLocks/>
              </p:cNvSpPr>
              <p:nvPr/>
            </p:nvSpPr>
            <p:spPr bwMode="auto">
              <a:xfrm>
                <a:off x="3513" y="922"/>
                <a:ext cx="2114" cy="0"/>
              </a:xfrm>
              <a:custGeom>
                <a:avLst/>
                <a:gdLst>
                  <a:gd name="T0" fmla="*/ 0 w 3004"/>
                  <a:gd name="T1" fmla="*/ 3002 w 3004"/>
                  <a:gd name="T2" fmla="*/ 3004 w 30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004">
                    <a:moveTo>
                      <a:pt x="0" y="0"/>
                    </a:moveTo>
                    <a:lnTo>
                      <a:pt x="3002" y="0"/>
                    </a:lnTo>
                    <a:lnTo>
                      <a:pt x="3004" y="0"/>
                    </a:lnTo>
                  </a:path>
                </a:pathLst>
              </a:custGeom>
              <a:noFill/>
              <a:ln w="1588">
                <a:solidFill>
                  <a:srgbClr val="DCDED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Rectangle 1287"/>
              <p:cNvSpPr>
                <a:spLocks noChangeArrowheads="1"/>
              </p:cNvSpPr>
              <p:nvPr/>
            </p:nvSpPr>
            <p:spPr bwMode="auto">
              <a:xfrm>
                <a:off x="3402" y="2962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1288"/>
              <p:cNvSpPr>
                <a:spLocks noChangeArrowheads="1"/>
              </p:cNvSpPr>
              <p:nvPr/>
            </p:nvSpPr>
            <p:spPr bwMode="auto">
              <a:xfrm>
                <a:off x="3256" y="2539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0,02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1289"/>
              <p:cNvSpPr>
                <a:spLocks noChangeArrowheads="1"/>
              </p:cNvSpPr>
              <p:nvPr/>
            </p:nvSpPr>
            <p:spPr bwMode="auto">
              <a:xfrm>
                <a:off x="3256" y="2117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0,04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290"/>
              <p:cNvSpPr>
                <a:spLocks noChangeArrowheads="1"/>
              </p:cNvSpPr>
              <p:nvPr/>
            </p:nvSpPr>
            <p:spPr bwMode="auto">
              <a:xfrm>
                <a:off x="3256" y="1695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0,06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291"/>
              <p:cNvSpPr>
                <a:spLocks noChangeArrowheads="1"/>
              </p:cNvSpPr>
              <p:nvPr/>
            </p:nvSpPr>
            <p:spPr bwMode="auto">
              <a:xfrm>
                <a:off x="3256" y="1272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0,08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292"/>
              <p:cNvSpPr>
                <a:spLocks noChangeArrowheads="1"/>
              </p:cNvSpPr>
              <p:nvPr/>
            </p:nvSpPr>
            <p:spPr bwMode="auto">
              <a:xfrm>
                <a:off x="3314" y="850"/>
                <a:ext cx="14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0,1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293"/>
              <p:cNvSpPr>
                <a:spLocks noChangeArrowheads="1"/>
              </p:cNvSpPr>
              <p:nvPr/>
            </p:nvSpPr>
            <p:spPr bwMode="auto">
              <a:xfrm>
                <a:off x="3393" y="3059"/>
                <a:ext cx="23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-0,02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294"/>
              <p:cNvSpPr>
                <a:spLocks noChangeArrowheads="1"/>
              </p:cNvSpPr>
              <p:nvPr/>
            </p:nvSpPr>
            <p:spPr bwMode="auto">
              <a:xfrm>
                <a:off x="3921" y="3059"/>
                <a:ext cx="23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555657"/>
                    </a:solidFill>
                  </a:rPr>
                  <a:t>-</a:t>
                </a:r>
                <a:r>
                  <a:rPr lang="en-US" sz="1300" b="1">
                    <a:solidFill>
                      <a:srgbClr val="FFFFFF"/>
                    </a:solidFill>
                  </a:rPr>
                  <a:t>0,01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295"/>
              <p:cNvSpPr>
                <a:spLocks noChangeArrowheads="1"/>
              </p:cNvSpPr>
              <p:nvPr/>
            </p:nvSpPr>
            <p:spPr bwMode="auto">
              <a:xfrm>
                <a:off x="4540" y="3059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296"/>
              <p:cNvSpPr>
                <a:spLocks noChangeArrowheads="1"/>
              </p:cNvSpPr>
              <p:nvPr/>
            </p:nvSpPr>
            <p:spPr bwMode="auto">
              <a:xfrm>
                <a:off x="4995" y="3059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0,01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297"/>
              <p:cNvSpPr>
                <a:spLocks noChangeArrowheads="1"/>
              </p:cNvSpPr>
              <p:nvPr/>
            </p:nvSpPr>
            <p:spPr bwMode="auto">
              <a:xfrm>
                <a:off x="5523" y="3059"/>
                <a:ext cx="20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0,02</a:t>
                </a: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298"/>
              <p:cNvSpPr>
                <a:spLocks noChangeArrowheads="1"/>
              </p:cNvSpPr>
              <p:nvPr/>
            </p:nvSpPr>
            <p:spPr bwMode="auto">
              <a:xfrm>
                <a:off x="5206" y="2848"/>
                <a:ext cx="32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FFFF"/>
                    </a:solidFill>
                  </a:rPr>
                  <a:t>s (m)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Rectangle 1299"/>
              <p:cNvSpPr>
                <a:spLocks noChangeArrowheads="1"/>
              </p:cNvSpPr>
              <p:nvPr/>
            </p:nvSpPr>
            <p:spPr bwMode="auto">
              <a:xfrm>
                <a:off x="4088" y="1011"/>
                <a:ext cx="37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CF305"/>
                    </a:solidFill>
                  </a:rPr>
                  <a:t> 1 mm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1300"/>
              <p:cNvSpPr>
                <a:spLocks noChangeArrowheads="1"/>
              </p:cNvSpPr>
              <p:nvPr/>
            </p:nvSpPr>
            <p:spPr bwMode="auto">
              <a:xfrm>
                <a:off x="3684" y="1545"/>
                <a:ext cx="376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8B1A"/>
                    </a:solidFill>
                  </a:rPr>
                  <a:t> 5 mm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1301"/>
              <p:cNvSpPr>
                <a:spLocks noChangeArrowheads="1"/>
              </p:cNvSpPr>
              <p:nvPr/>
            </p:nvSpPr>
            <p:spPr bwMode="auto">
              <a:xfrm>
                <a:off x="3578" y="2431"/>
                <a:ext cx="338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b="1">
                    <a:solidFill>
                      <a:srgbClr val="FF0705"/>
                    </a:solidFill>
                  </a:rPr>
                  <a:t> 2 cm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68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5913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 insertion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68380" y="762000"/>
            <a:ext cx="417562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4478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L* is the length of the drift between the  IP and the first QD </a:t>
            </a:r>
            <a:r>
              <a:rPr lang="en-US" sz="2000" dirty="0" err="1" smtClean="0">
                <a:latin typeface="Arial"/>
                <a:cs typeface="Arial"/>
              </a:rPr>
              <a:t>quadrupole</a:t>
            </a:r>
            <a:r>
              <a:rPr lang="en-US" sz="2000" dirty="0" smtClean="0">
                <a:latin typeface="Arial"/>
                <a:cs typeface="Arial"/>
              </a:rPr>
              <a:t> focusing in the vertical plane</a:t>
            </a:r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b</a:t>
            </a:r>
            <a:r>
              <a:rPr lang="en-US" sz="2000" dirty="0" err="1" smtClean="0">
                <a:latin typeface="Arial"/>
                <a:cs typeface="Arial"/>
              </a:rPr>
              <a:t>(s</a:t>
            </a:r>
            <a:r>
              <a:rPr lang="en-US" sz="2000" dirty="0" smtClean="0">
                <a:latin typeface="Arial"/>
                <a:cs typeface="Arial"/>
              </a:rPr>
              <a:t>) = </a:t>
            </a:r>
            <a:r>
              <a:rPr lang="en-US" sz="2000" dirty="0" err="1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* + s</a:t>
            </a:r>
            <a:r>
              <a:rPr lang="en-US" sz="2000" baseline="30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* </a:t>
            </a:r>
            <a:r>
              <a:rPr lang="it-IT" sz="2000" b="1" dirty="0" smtClean="0">
                <a:solidFill>
                  <a:srgbClr val="FF0000"/>
                </a:solidFill>
                <a:latin typeface="Arial"/>
                <a:cs typeface="Arial"/>
                <a:sym typeface="Symbol"/>
              </a:rPr>
              <a:t>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r>
              <a:rPr lang="en-US" sz="2000" dirty="0" err="1" smtClean="0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>
                <a:latin typeface="Arial"/>
                <a:cs typeface="Arial"/>
              </a:rPr>
              <a:t>max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it-IT" sz="2000" dirty="0" smtClean="0">
                <a:latin typeface="Arial"/>
                <a:cs typeface="Arial"/>
                <a:sym typeface="Symbol"/>
              </a:rPr>
              <a:t></a:t>
            </a:r>
            <a:r>
              <a:rPr lang="en-US" sz="2000" dirty="0" smtClean="0">
                <a:latin typeface="Arial"/>
                <a:cs typeface="Arial"/>
              </a:rPr>
              <a:t>  L*</a:t>
            </a:r>
            <a:r>
              <a:rPr lang="en-US" sz="2000" baseline="30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*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136880"/>
            <a:ext cx="5562600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Arial"/>
                <a:cs typeface="Arial"/>
              </a:rPr>
              <a:t>DA</a:t>
            </a:r>
            <a:r>
              <a:rPr lang="en-US" sz="2000" b="1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F</a:t>
            </a:r>
            <a:r>
              <a:rPr lang="en-US" sz="2000" b="1" dirty="0" smtClean="0">
                <a:solidFill>
                  <a:srgbClr val="00FF00"/>
                </a:solidFill>
                <a:latin typeface="Arial"/>
                <a:cs typeface="Arial"/>
              </a:rPr>
              <a:t>NE</a:t>
            </a:r>
          </a:p>
          <a:p>
            <a:r>
              <a:rPr lang="en-US" dirty="0" smtClean="0">
                <a:latin typeface="Arial"/>
                <a:cs typeface="Arial"/>
              </a:rPr>
              <a:t>L*=0.3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rial"/>
                <a:cs typeface="Arial"/>
              </a:rPr>
              <a:t>*= 6 mm	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Arial"/>
                <a:cs typeface="Arial"/>
              </a:rPr>
              <a:t>max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  <a:sym typeface="Symbol"/>
              </a:rPr>
              <a:t> </a:t>
            </a:r>
            <a:r>
              <a:rPr lang="en-US" dirty="0" smtClean="0">
                <a:latin typeface="Arial"/>
                <a:cs typeface="Arial"/>
              </a:rPr>
              <a:t>15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QD </a:t>
            </a:r>
            <a:r>
              <a:rPr lang="en-US" dirty="0" err="1" smtClean="0">
                <a:latin typeface="Arial"/>
                <a:cs typeface="Arial"/>
              </a:rPr>
              <a:t>quadrupole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gradient = 26 T/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		length = 0.25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2000" b="1" dirty="0" err="1" smtClean="0">
                <a:solidFill>
                  <a:srgbClr val="3366FF"/>
                </a:solidFill>
                <a:latin typeface="Arial"/>
                <a:cs typeface="Arial"/>
              </a:rPr>
              <a:t>SuperB</a:t>
            </a:r>
            <a:endParaRPr lang="en-US" sz="2000" b="1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L*=0.52 m	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rial"/>
                <a:cs typeface="Arial"/>
              </a:rPr>
              <a:t>*= 0.21 mm	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baseline="-25000" dirty="0" err="1" smtClean="0">
                <a:latin typeface="Arial"/>
                <a:cs typeface="Arial"/>
              </a:rPr>
              <a:t>max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  <a:sym typeface="Symbol"/>
              </a:rPr>
              <a:t> </a:t>
            </a:r>
            <a:r>
              <a:rPr lang="en-US" dirty="0" smtClean="0">
                <a:latin typeface="Arial"/>
                <a:cs typeface="Arial"/>
              </a:rPr>
              <a:t>1700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endParaRPr lang="en-US" dirty="0" smtClean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QD </a:t>
            </a:r>
            <a:r>
              <a:rPr lang="en-US" dirty="0" err="1" smtClean="0">
                <a:latin typeface="Arial"/>
                <a:cs typeface="Arial"/>
              </a:rPr>
              <a:t>quadrupole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gradient = 100 T/m	length = 0.3 m</a:t>
            </a:r>
          </a:p>
          <a:p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3276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Arial"/>
                <a:cs typeface="Arial"/>
              </a:rPr>
              <a:t>NE - </a:t>
            </a:r>
            <a:r>
              <a:rPr lang="en-US" dirty="0" err="1" smtClean="0">
                <a:latin typeface="Arial"/>
                <a:cs typeface="Arial"/>
              </a:rPr>
              <a:t>Siddharta</a:t>
            </a:r>
            <a:r>
              <a:rPr lang="en-US" dirty="0" smtClean="0">
                <a:latin typeface="Arial"/>
                <a:cs typeface="Arial"/>
              </a:rPr>
              <a:t> IR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5029200" y="4419600"/>
            <a:ext cx="1447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3200" y="5877272"/>
            <a:ext cx="212325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Superconducting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029201" y="5943600"/>
            <a:ext cx="1447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77001" y="4234934"/>
            <a:ext cx="236220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Permanent Magnet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-99392"/>
            <a:ext cx="8856984" cy="1006801"/>
          </a:xfrm>
        </p:spPr>
        <p:txBody>
          <a:bodyPr>
            <a:noAutofit/>
          </a:bodyPr>
          <a:lstStyle/>
          <a:p>
            <a:r>
              <a:rPr lang="it-IT" sz="4000" i="1" dirty="0" smtClean="0"/>
              <a:t>SuperB Layout @ Tor Vergata </a:t>
            </a:r>
            <a:r>
              <a:rPr lang="it-IT" sz="4000" i="1" dirty="0" err="1" smtClean="0"/>
              <a:t>University</a:t>
            </a:r>
            <a:endParaRPr lang="en-US" sz="4000" i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5796136" y="2924944"/>
            <a:ext cx="864096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smtClean="0">
                <a:solidFill>
                  <a:srgbClr val="000000"/>
                </a:solidFill>
              </a:rPr>
              <a:t>LER Spin Rotators</a:t>
            </a:r>
            <a:endParaRPr lang="ru-RU" sz="1100" b="1" dirty="0">
              <a:solidFill>
                <a:srgbClr val="00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5957900" y="2204864"/>
            <a:ext cx="198276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6660232" y="2780928"/>
            <a:ext cx="720080" cy="43146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4932040" y="4911551"/>
            <a:ext cx="115212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Injection </a:t>
            </a:r>
            <a:r>
              <a:rPr lang="en-US" sz="1200" b="1" dirty="0" smtClean="0">
                <a:solidFill>
                  <a:srgbClr val="000000"/>
                </a:solidFill>
              </a:rPr>
              <a:t>&amp; RF section</a:t>
            </a:r>
            <a:endParaRPr lang="ru-RU" sz="1200" b="1" dirty="0">
              <a:solidFill>
                <a:srgbClr val="000000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5652120" y="4509120"/>
            <a:ext cx="72008" cy="4024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5652120" y="4710335"/>
            <a:ext cx="792088" cy="2012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6589042" y="1540594"/>
            <a:ext cx="503238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IP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164461" y="4564930"/>
            <a:ext cx="863923" cy="276999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3 ID cells</a:t>
            </a:r>
            <a:endParaRPr lang="ru-RU" sz="1200" b="1">
              <a:solidFill>
                <a:srgbClr val="000000"/>
              </a:solidFill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995936" y="3429000"/>
            <a:ext cx="863923" cy="276999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3 ID cells</a:t>
            </a:r>
            <a:endParaRPr lang="ru-RU" sz="1200" b="1">
              <a:solidFill>
                <a:srgbClr val="000000"/>
              </a:solidFill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7092281" y="5888305"/>
            <a:ext cx="1088504" cy="52322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400" b="1" dirty="0" err="1" smtClean="0">
                <a:solidFill>
                  <a:schemeClr val="bg1"/>
                </a:solidFill>
              </a:rPr>
              <a:t>Linac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complex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8172"/>
          <a:stretch>
            <a:fillRect/>
          </a:stretch>
        </p:blipFill>
        <p:spPr bwMode="auto">
          <a:xfrm>
            <a:off x="3424808" y="1268760"/>
            <a:ext cx="5719192" cy="5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8600" y="1291788"/>
            <a:ext cx="3253680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endParaRPr lang="it-IT" sz="20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latin typeface="+mj-lt"/>
              </a:rPr>
              <a:t>SuperB was a proposal to build a ultra high luminosity B-Factory in the Tor </a:t>
            </a:r>
            <a:r>
              <a:rPr lang="en-US" sz="2000" dirty="0" err="1" smtClean="0">
                <a:latin typeface="+mj-lt"/>
              </a:rPr>
              <a:t>Vergata</a:t>
            </a:r>
            <a:r>
              <a:rPr lang="en-US" sz="2000" dirty="0" smtClean="0">
                <a:latin typeface="+mj-lt"/>
              </a:rPr>
              <a:t> University campus</a:t>
            </a:r>
          </a:p>
          <a:p>
            <a:r>
              <a:rPr lang="en-US" sz="2000" dirty="0" smtClean="0">
                <a:latin typeface="+mj-lt"/>
              </a:rPr>
              <a:t>The proposal was not accepted for cost reasons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The design aimed at a ultra high luminosity: 10</a:t>
            </a:r>
            <a:r>
              <a:rPr lang="en-US" sz="2000" baseline="30000" dirty="0" smtClean="0">
                <a:latin typeface="+mj-lt"/>
              </a:rPr>
              <a:t>36</a:t>
            </a:r>
            <a:r>
              <a:rPr lang="en-US" sz="2000" dirty="0" smtClean="0">
                <a:latin typeface="+mj-lt"/>
              </a:rPr>
              <a:t> cm</a:t>
            </a:r>
            <a:r>
              <a:rPr lang="en-US" sz="2000" baseline="30000" dirty="0" smtClean="0">
                <a:latin typeface="+mj-lt"/>
              </a:rPr>
              <a:t>-2</a:t>
            </a:r>
            <a:r>
              <a:rPr lang="en-US" sz="2000" dirty="0" smtClean="0">
                <a:latin typeface="+mj-lt"/>
              </a:rPr>
              <a:t>s</a:t>
            </a:r>
            <a:r>
              <a:rPr lang="en-US" sz="2000" baseline="30000" dirty="0" smtClean="0">
                <a:latin typeface="+mj-lt"/>
              </a:rPr>
              <a:t>-1</a:t>
            </a:r>
          </a:p>
          <a:p>
            <a:endParaRPr lang="en-US" sz="2000" baseline="30000" dirty="0" smtClean="0">
              <a:latin typeface="+mj-lt"/>
            </a:endParaRPr>
          </a:p>
          <a:p>
            <a:r>
              <a:rPr lang="en-US" sz="2000" i="1" dirty="0" smtClean="0">
                <a:latin typeface="+mj-lt"/>
                <a:ea typeface="ＭＳ Ｐゴシック" pitchFamily="34" charset="-128"/>
                <a:cs typeface="Arial"/>
              </a:rPr>
              <a:t>A CDR was published in 2010:</a:t>
            </a:r>
          </a:p>
          <a:p>
            <a:r>
              <a:rPr lang="en-US" sz="2000" i="1" dirty="0" smtClean="0">
                <a:latin typeface="+mj-lt"/>
                <a:ea typeface="ＭＳ Ｐゴシック" pitchFamily="34" charset="-128"/>
                <a:cs typeface="Arial"/>
              </a:rPr>
              <a:t>SuperB Progress Report – Accelerators, arcXiv:1009.6178 </a:t>
            </a:r>
            <a:r>
              <a:rPr lang="en-US" sz="2000" dirty="0" smtClean="0">
                <a:latin typeface="+mj-lt"/>
              </a:rPr>
              <a:t>[physics.acc-ph],</a:t>
            </a:r>
            <a:r>
              <a:rPr lang="en-US" sz="2000" dirty="0" smtClean="0"/>
              <a:t> </a:t>
            </a:r>
            <a:r>
              <a:rPr lang="en-US" dirty="0" smtClean="0">
                <a:hlinkClick r:id="rId3"/>
              </a:rPr>
              <a:t>http://arxiv.org/abs/1009.6178</a:t>
            </a:r>
            <a:endParaRPr lang="en-US" i="1" dirty="0" smtClean="0">
              <a:latin typeface="+mj-lt"/>
              <a:ea typeface="ＭＳ Ｐゴシック" pitchFamily="34" charset="-128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9000" y="5181600"/>
            <a:ext cx="6858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1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SuperB -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en-US" dirty="0" smtClean="0"/>
              <a:t>SuperB is an asymmetric lepton collider aiming at a luminosity of 10</a:t>
            </a:r>
            <a:r>
              <a:rPr lang="en-US" baseline="30000" dirty="0" smtClean="0"/>
              <a:t>36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at the center of mass energy 10.6 GeV</a:t>
            </a:r>
          </a:p>
          <a:p>
            <a:r>
              <a:rPr lang="en-US" dirty="0" smtClean="0"/>
              <a:t>The target luminosity is ~ two orders of magnitude larger than that achieved by PEP-II (SLAC, USA) and KEKB (KEK, Japan)</a:t>
            </a:r>
          </a:p>
          <a:p>
            <a:r>
              <a:rPr lang="en-US" dirty="0" smtClean="0"/>
              <a:t>The leptons are stored in two rings (e</a:t>
            </a:r>
            <a:r>
              <a:rPr lang="en-US" baseline="30000" dirty="0" smtClean="0"/>
              <a:t>+</a:t>
            </a:r>
            <a:r>
              <a:rPr lang="en-US" dirty="0" smtClean="0"/>
              <a:t>@6.7 GeV, e</a:t>
            </a:r>
            <a:r>
              <a:rPr lang="en-US" baseline="30000" dirty="0" smtClean="0"/>
              <a:t>-</a:t>
            </a:r>
            <a:r>
              <a:rPr lang="en-US" dirty="0" smtClean="0"/>
              <a:t>@4.2 GeV) </a:t>
            </a:r>
          </a:p>
          <a:p>
            <a:r>
              <a:rPr lang="en-US" dirty="0" smtClean="0"/>
              <a:t>Circumference is 1.2 km</a:t>
            </a:r>
          </a:p>
          <a:p>
            <a:r>
              <a:rPr lang="en-US" dirty="0" smtClean="0"/>
              <a:t>Interaction region design is based on “crab waist scheme”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12AB124-DA8D-43EE-AD98-D7A36BF77C5E}" type="slidenum">
              <a:rPr lang="en-US" smtClean="0">
                <a:solidFill>
                  <a:schemeClr val="bg1"/>
                </a:solidFill>
              </a:rPr>
              <a:pPr eaLnBrk="1" hangingPunct="1"/>
              <a:t>26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44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ea typeface="ＭＳ Ｐゴシック" pitchFamily="34" charset="-128"/>
              </a:rPr>
              <a:t>SuperB Final Focus sections</a:t>
            </a:r>
          </a:p>
        </p:txBody>
      </p:sp>
      <p:sp>
        <p:nvSpPr>
          <p:cNvPr id="51204" name="Text Box 39"/>
          <p:cNvSpPr txBox="1">
            <a:spLocks noChangeArrowheads="1"/>
          </p:cNvSpPr>
          <p:nvPr/>
        </p:nvSpPr>
        <p:spPr bwMode="auto">
          <a:xfrm>
            <a:off x="395288" y="1066800"/>
            <a:ext cx="8229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ja-JP" altLang="en-US" sz="1800" b="1" smtClean="0">
                <a:solidFill>
                  <a:srgbClr val="0000FF"/>
                </a:solidFill>
                <a:latin typeface="+mn-lt"/>
                <a:ea typeface="HGP明朝E" charset="-128"/>
              </a:rPr>
              <a:t>“</a:t>
            </a:r>
            <a:r>
              <a:rPr lang="en-US" altLang="ja-JP" sz="1800" b="1" smtClean="0">
                <a:solidFill>
                  <a:srgbClr val="0000FF"/>
                </a:solidFill>
                <a:latin typeface="+mn-lt"/>
                <a:ea typeface="HGP明朝E" charset="-128"/>
              </a:rPr>
              <a:t>Spin rotator</a:t>
            </a:r>
            <a:r>
              <a:rPr lang="ja-JP" altLang="en-US" sz="1800" b="1" smtClean="0">
                <a:solidFill>
                  <a:srgbClr val="0000FF"/>
                </a:solidFill>
                <a:latin typeface="+mn-lt"/>
                <a:ea typeface="HGP明朝E" charset="-128"/>
              </a:rPr>
              <a:t>”</a:t>
            </a:r>
            <a:r>
              <a:rPr lang="en-US" altLang="ja-JP" sz="1800" b="1" smtClean="0">
                <a:solidFill>
                  <a:srgbClr val="0000FF"/>
                </a:solidFill>
                <a:latin typeface="+mn-lt"/>
                <a:ea typeface="HGP明朝E" charset="-128"/>
              </a:rPr>
              <a:t> optics is replaced with a simpler matching section</a:t>
            </a:r>
          </a:p>
        </p:txBody>
      </p:sp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371475" y="1447800"/>
            <a:ext cx="8172450" cy="2033587"/>
            <a:chOff x="371629" y="1556792"/>
            <a:chExt cx="8172681" cy="2034236"/>
          </a:xfrm>
        </p:grpSpPr>
        <p:grpSp>
          <p:nvGrpSpPr>
            <p:cNvPr id="3" name="Gruppo 1"/>
            <p:cNvGrpSpPr>
              <a:grpSpLocks/>
            </p:cNvGrpSpPr>
            <p:nvPr/>
          </p:nvGrpSpPr>
          <p:grpSpPr bwMode="auto">
            <a:xfrm>
              <a:off x="457200" y="1556792"/>
              <a:ext cx="8087110" cy="2034236"/>
              <a:chOff x="457200" y="2042836"/>
              <a:chExt cx="8087110" cy="2034236"/>
            </a:xfrm>
          </p:grpSpPr>
          <p:pic>
            <p:nvPicPr>
              <p:cNvPr id="20502" name="Picture 18" descr="beta_her_ir_v12.t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2114844"/>
                <a:ext cx="8087110" cy="1962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3" name="Text Box 30"/>
              <p:cNvSpPr txBox="1">
                <a:spLocks noChangeArrowheads="1"/>
              </p:cNvSpPr>
              <p:nvPr/>
            </p:nvSpPr>
            <p:spPr bwMode="auto">
              <a:xfrm>
                <a:off x="899592" y="2042836"/>
                <a:ext cx="400013" cy="366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IP</a:t>
                </a:r>
              </a:p>
            </p:txBody>
          </p:sp>
          <p:sp>
            <p:nvSpPr>
              <p:cNvPr id="20504" name="Text Box 35"/>
              <p:cNvSpPr txBox="1">
                <a:spLocks noChangeArrowheads="1"/>
              </p:cNvSpPr>
              <p:nvPr/>
            </p:nvSpPr>
            <p:spPr bwMode="auto">
              <a:xfrm>
                <a:off x="2400118" y="2507954"/>
                <a:ext cx="715896" cy="304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Y-sext</a:t>
                </a:r>
              </a:p>
            </p:txBody>
          </p:sp>
          <p:sp>
            <p:nvSpPr>
              <p:cNvPr id="20505" name="Text Box 36"/>
              <p:cNvSpPr txBox="1">
                <a:spLocks noChangeArrowheads="1"/>
              </p:cNvSpPr>
              <p:nvPr/>
            </p:nvSpPr>
            <p:spPr bwMode="auto">
              <a:xfrm>
                <a:off x="4000168" y="3117531"/>
                <a:ext cx="715896" cy="304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X-sext</a:t>
                </a:r>
              </a:p>
            </p:txBody>
          </p:sp>
          <p:sp>
            <p:nvSpPr>
              <p:cNvPr id="20506" name="Text Box 41"/>
              <p:cNvSpPr txBox="1">
                <a:spLocks noChangeArrowheads="1"/>
              </p:cNvSpPr>
              <p:nvPr/>
            </p:nvSpPr>
            <p:spPr bwMode="auto">
              <a:xfrm>
                <a:off x="5904990" y="2965137"/>
                <a:ext cx="700767" cy="307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Match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4000756" y="3499038"/>
                <a:ext cx="723920" cy="15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2362410" y="2851131"/>
                <a:ext cx="762022" cy="158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09" name="Text Box 37"/>
              <p:cNvSpPr txBox="1">
                <a:spLocks noChangeArrowheads="1"/>
              </p:cNvSpPr>
              <p:nvPr/>
            </p:nvSpPr>
            <p:spPr bwMode="auto">
              <a:xfrm>
                <a:off x="5104965" y="2965137"/>
                <a:ext cx="588908" cy="304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Crab</a:t>
                </a:r>
              </a:p>
            </p:txBody>
          </p:sp>
        </p:grpSp>
        <p:sp>
          <p:nvSpPr>
            <p:cNvPr id="20501" name="CasellaDiTesto 2"/>
            <p:cNvSpPr txBox="1">
              <a:spLocks noChangeArrowheads="1"/>
            </p:cNvSpPr>
            <p:nvPr/>
          </p:nvSpPr>
          <p:spPr bwMode="auto">
            <a:xfrm>
              <a:off x="371629" y="2852936"/>
              <a:ext cx="6719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HER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51206" name="Text Box 39"/>
          <p:cNvSpPr txBox="1">
            <a:spLocks noChangeArrowheads="1"/>
          </p:cNvSpPr>
          <p:nvPr/>
        </p:nvSpPr>
        <p:spPr bwMode="auto">
          <a:xfrm>
            <a:off x="457199" y="3581400"/>
            <a:ext cx="840581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Matching section is shorter than HER to provide space for SR optics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95288" y="4191000"/>
            <a:ext cx="8018462" cy="1855788"/>
            <a:chOff x="395536" y="4812762"/>
            <a:chExt cx="8017903" cy="1856598"/>
          </a:xfrm>
        </p:grpSpPr>
        <p:grpSp>
          <p:nvGrpSpPr>
            <p:cNvPr id="5" name="Gruppo 24"/>
            <p:cNvGrpSpPr>
              <a:grpSpLocks/>
            </p:cNvGrpSpPr>
            <p:nvPr/>
          </p:nvGrpSpPr>
          <p:grpSpPr bwMode="auto">
            <a:xfrm>
              <a:off x="495300" y="4812762"/>
              <a:ext cx="7918139" cy="1856598"/>
              <a:chOff x="495300" y="2004450"/>
              <a:chExt cx="7918139" cy="1856598"/>
            </a:xfrm>
          </p:grpSpPr>
          <p:pic>
            <p:nvPicPr>
              <p:cNvPr id="20492" name="Picture 23" descr="beta_ler_ir_v12.tif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" y="2039269"/>
                <a:ext cx="7918139" cy="1821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3" name="Text Box 30"/>
              <p:cNvSpPr txBox="1">
                <a:spLocks noChangeArrowheads="1"/>
              </p:cNvSpPr>
              <p:nvPr/>
            </p:nvSpPr>
            <p:spPr bwMode="auto">
              <a:xfrm>
                <a:off x="925001" y="2004450"/>
                <a:ext cx="391655" cy="341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FF0000"/>
                    </a:solidFill>
                  </a:rPr>
                  <a:t>IP</a:t>
                </a:r>
              </a:p>
            </p:txBody>
          </p:sp>
          <p:sp>
            <p:nvSpPr>
              <p:cNvPr id="20494" name="Text Box 35"/>
              <p:cNvSpPr txBox="1">
                <a:spLocks noChangeArrowheads="1"/>
              </p:cNvSpPr>
              <p:nvPr/>
            </p:nvSpPr>
            <p:spPr bwMode="auto">
              <a:xfrm>
                <a:off x="2379719" y="2394309"/>
                <a:ext cx="700938" cy="284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Y-sext</a:t>
                </a:r>
              </a:p>
            </p:txBody>
          </p:sp>
          <p:sp>
            <p:nvSpPr>
              <p:cNvPr id="20495" name="Text Box 36"/>
              <p:cNvSpPr txBox="1">
                <a:spLocks noChangeArrowheads="1"/>
              </p:cNvSpPr>
              <p:nvPr/>
            </p:nvSpPr>
            <p:spPr bwMode="auto">
              <a:xfrm>
                <a:off x="3946338" y="2962372"/>
                <a:ext cx="700938" cy="284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X-sext</a:t>
                </a:r>
              </a:p>
            </p:txBody>
          </p:sp>
          <p:sp>
            <p:nvSpPr>
              <p:cNvPr id="20496" name="Text Box 41"/>
              <p:cNvSpPr txBox="1">
                <a:spLocks noChangeArrowheads="1"/>
              </p:cNvSpPr>
              <p:nvPr/>
            </p:nvSpPr>
            <p:spPr bwMode="auto">
              <a:xfrm>
                <a:off x="5903986" y="2820356"/>
                <a:ext cx="1258590" cy="523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 dirty="0">
                    <a:solidFill>
                      <a:srgbClr val="0000FF"/>
                    </a:solidFill>
                  </a:rPr>
                  <a:t>Match &amp; </a:t>
                </a:r>
                <a:endParaRPr lang="en-US" sz="1400" b="1" dirty="0" smtClean="0">
                  <a:solidFill>
                    <a:srgbClr val="0000FF"/>
                  </a:solidFill>
                </a:endParaRPr>
              </a:p>
              <a:p>
                <a:pPr eaLnBrk="1" hangingPunct="1"/>
                <a:r>
                  <a:rPr lang="en-US" sz="1400" b="1" dirty="0" smtClean="0">
                    <a:solidFill>
                      <a:srgbClr val="0000FF"/>
                    </a:solidFill>
                  </a:rPr>
                  <a:t>Spin </a:t>
                </a:r>
                <a:r>
                  <a:rPr lang="en-US" sz="1400" b="1" dirty="0">
                    <a:solidFill>
                      <a:srgbClr val="0000FF"/>
                    </a:solidFill>
                  </a:rPr>
                  <a:t>Rotator</a:t>
                </a:r>
              </a:p>
            </p:txBody>
          </p:sp>
          <p:cxnSp>
            <p:nvCxnSpPr>
              <p:cNvPr id="33" name="Straight Arrow Connector 20"/>
              <p:cNvCxnSpPr/>
              <p:nvPr/>
            </p:nvCxnSpPr>
            <p:spPr bwMode="auto">
              <a:xfrm>
                <a:off x="3946525" y="3317886"/>
                <a:ext cx="709564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21"/>
              <p:cNvCxnSpPr/>
              <p:nvPr/>
            </p:nvCxnSpPr>
            <p:spPr bwMode="auto">
              <a:xfrm>
                <a:off x="2343262" y="2714373"/>
                <a:ext cx="746073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99" name="Text Box 37"/>
              <p:cNvSpPr txBox="1">
                <a:spLocks noChangeArrowheads="1"/>
              </p:cNvSpPr>
              <p:nvPr/>
            </p:nvSpPr>
            <p:spPr bwMode="auto">
              <a:xfrm>
                <a:off x="5028051" y="2820356"/>
                <a:ext cx="576603" cy="284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1">
                    <a:solidFill>
                      <a:srgbClr val="0000FF"/>
                    </a:solidFill>
                  </a:rPr>
                  <a:t>Crab</a:t>
                </a:r>
              </a:p>
            </p:txBody>
          </p:sp>
        </p:grpSp>
        <p:sp>
          <p:nvSpPr>
            <p:cNvPr id="20491" name="CasellaDiTesto 35"/>
            <p:cNvSpPr txBox="1">
              <a:spLocks noChangeArrowheads="1"/>
            </p:cNvSpPr>
            <p:nvPr/>
          </p:nvSpPr>
          <p:spPr bwMode="auto">
            <a:xfrm>
              <a:off x="395536" y="5723964"/>
              <a:ext cx="6335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LER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20488" name="TextBox 31"/>
          <p:cNvSpPr txBox="1">
            <a:spLocks noChangeArrowheads="1"/>
          </p:cNvSpPr>
          <p:nvPr/>
        </p:nvSpPr>
        <p:spPr bwMode="auto">
          <a:xfrm>
            <a:off x="5462587" y="1752600"/>
            <a:ext cx="208121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* = 26 / 0.25 mm </a:t>
            </a:r>
          </a:p>
        </p:txBody>
      </p:sp>
      <p:sp>
        <p:nvSpPr>
          <p:cNvPr id="20489" name="TextBox 31"/>
          <p:cNvSpPr txBox="1">
            <a:spLocks noChangeArrowheads="1"/>
          </p:cNvSpPr>
          <p:nvPr/>
        </p:nvSpPr>
        <p:spPr bwMode="auto">
          <a:xfrm>
            <a:off x="5334000" y="4495800"/>
            <a:ext cx="2100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* = 32 / 0.21 mm </a:t>
            </a:r>
          </a:p>
        </p:txBody>
      </p:sp>
      <p:sp>
        <p:nvSpPr>
          <p:cNvPr id="30" name="CasellaDiTesto 1"/>
          <p:cNvSpPr txBox="1">
            <a:spLocks noChangeArrowheads="1"/>
          </p:cNvSpPr>
          <p:nvPr/>
        </p:nvSpPr>
        <p:spPr bwMode="auto">
          <a:xfrm>
            <a:off x="6255053" y="6206025"/>
            <a:ext cx="1556836" cy="646331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b="1" dirty="0" smtClean="0"/>
              <a:t>P. Raimondi</a:t>
            </a:r>
          </a:p>
          <a:p>
            <a:pPr eaLnBrk="1" hangingPunct="1"/>
            <a:r>
              <a:rPr lang="it-IT" b="1" dirty="0" smtClean="0"/>
              <a:t>L. Malisheva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97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collision </a:t>
            </a:r>
            <a:r>
              <a:rPr lang="en-US" dirty="0"/>
              <a:t>s</a:t>
            </a:r>
            <a:r>
              <a:rPr lang="en-US" dirty="0" smtClean="0"/>
              <a:t>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Single ring, few bunches, few </a:t>
            </a:r>
            <a:r>
              <a:rPr lang="en-US" dirty="0" err="1" smtClean="0"/>
              <a:t>IPs</a:t>
            </a:r>
            <a:r>
              <a:rPr lang="en-US" dirty="0" smtClean="0"/>
              <a:t>, head-on collisions (1</a:t>
            </a:r>
            <a:r>
              <a:rPr lang="en-US" baseline="30000" dirty="0" smtClean="0"/>
              <a:t>st</a:t>
            </a:r>
            <a:r>
              <a:rPr lang="en-US" dirty="0" smtClean="0"/>
              <a:t> generation 1966 - 1999 : </a:t>
            </a:r>
            <a:r>
              <a:rPr lang="en-US" dirty="0" err="1" smtClean="0"/>
              <a:t>Aco</a:t>
            </a:r>
            <a:r>
              <a:rPr lang="en-US" dirty="0" smtClean="0"/>
              <a:t>, VEPPII, </a:t>
            </a:r>
            <a:r>
              <a:rPr lang="en-US" dirty="0" err="1" smtClean="0"/>
              <a:t>Adone</a:t>
            </a:r>
            <a:r>
              <a:rPr lang="en-US" dirty="0" smtClean="0"/>
              <a:t>, Spear, Petra, PEP, LEP, BEPC)</a:t>
            </a:r>
          </a:p>
          <a:p>
            <a:r>
              <a:rPr lang="en-US" dirty="0" smtClean="0"/>
              <a:t>Exotic schemes (DCI (4 beams), Doris (first attempt with a vertical crossing angle), VEPP2000 (round beams), CESR (pretzel orbit))</a:t>
            </a:r>
          </a:p>
          <a:p>
            <a:r>
              <a:rPr lang="en-US" dirty="0" smtClean="0"/>
              <a:t>Double rings, </a:t>
            </a:r>
            <a:r>
              <a:rPr lang="en-US" dirty="0" err="1" smtClean="0"/>
              <a:t>multibunch</a:t>
            </a:r>
            <a:r>
              <a:rPr lang="en-US" dirty="0" smtClean="0"/>
              <a:t>, 1 IP, crossing angle</a:t>
            </a:r>
          </a:p>
          <a:p>
            <a:pPr lvl="1"/>
            <a:r>
              <a:rPr lang="en-US" dirty="0" smtClean="0"/>
              <a:t>Small </a:t>
            </a:r>
            <a:r>
              <a:rPr lang="en-US" dirty="0" err="1" smtClean="0"/>
              <a:t>Piwinski</a:t>
            </a:r>
            <a:r>
              <a:rPr lang="en-US" dirty="0" smtClean="0"/>
              <a:t> angle (Factories since 1999: PEPII, KEKB, DA</a:t>
            </a:r>
            <a:r>
              <a:rPr lang="en-US" dirty="0">
                <a:latin typeface="Symbol" pitchFamily="18" charset="2"/>
              </a:rPr>
              <a:t>F</a:t>
            </a:r>
            <a:r>
              <a:rPr lang="en-US" dirty="0" smtClean="0"/>
              <a:t>NE, BEPCII)</a:t>
            </a:r>
          </a:p>
          <a:p>
            <a:pPr lvl="1"/>
            <a:r>
              <a:rPr lang="en-US" dirty="0" smtClean="0"/>
              <a:t>Large </a:t>
            </a:r>
            <a:r>
              <a:rPr lang="en-US" dirty="0" err="1" smtClean="0"/>
              <a:t>Piwinski</a:t>
            </a:r>
            <a:r>
              <a:rPr lang="en-US" dirty="0" smtClean="0"/>
              <a:t> angle and low emittance w/o crab waist (present and future colliders since 2009: DA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NE upgrade, SuperB proposal, </a:t>
            </a:r>
            <a:r>
              <a:rPr lang="en-US" dirty="0" err="1" smtClean="0"/>
              <a:t>SuperKEKB</a:t>
            </a:r>
            <a:r>
              <a:rPr lang="en-US" dirty="0" smtClean="0"/>
              <a:t>, BINP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dirty="0" smtClean="0"/>
              <a:t>/charm proposal, </a:t>
            </a:r>
            <a:r>
              <a:rPr lang="en-US" dirty="0" err="1" smtClean="0"/>
              <a:t>FCCee</a:t>
            </a:r>
            <a:r>
              <a:rPr lang="en-US" dirty="0" smtClean="0"/>
              <a:t>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ring - head-on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number of </a:t>
            </a:r>
            <a:r>
              <a:rPr lang="en-US" dirty="0" err="1" smtClean="0">
                <a:solidFill>
                  <a:srgbClr val="0000FF"/>
                </a:solidFill>
              </a:rPr>
              <a:t>IPs</a:t>
            </a:r>
            <a:r>
              <a:rPr lang="en-US" dirty="0" smtClean="0">
                <a:solidFill>
                  <a:srgbClr val="0000FF"/>
                </a:solidFill>
              </a:rPr>
              <a:t> is 2n</a:t>
            </a:r>
            <a:r>
              <a:rPr lang="en-US" baseline="-25000" dirty="0" smtClean="0">
                <a:solidFill>
                  <a:srgbClr val="0000FF"/>
                </a:solidFill>
              </a:rPr>
              <a:t>b,</a:t>
            </a:r>
            <a:r>
              <a:rPr lang="en-US" baseline="-25000" dirty="0" smtClean="0"/>
              <a:t> </a:t>
            </a:r>
            <a:r>
              <a:rPr lang="en-US" dirty="0" smtClean="0"/>
              <a:t>twice the number of bunches</a:t>
            </a:r>
            <a:endParaRPr lang="en-US" baseline="-25000" dirty="0" smtClean="0"/>
          </a:p>
          <a:p>
            <a:r>
              <a:rPr lang="en-US" dirty="0" smtClean="0"/>
              <a:t>Beam-beam sets a limit on the maximum tune shift  in the ring: more </a:t>
            </a:r>
            <a:r>
              <a:rPr lang="en-US" dirty="0" err="1" smtClean="0"/>
              <a:t>IPs</a:t>
            </a:r>
            <a:r>
              <a:rPr lang="en-US" dirty="0" smtClean="0"/>
              <a:t> </a:t>
            </a:r>
            <a:r>
              <a:rPr lang="it-IT" b="1" dirty="0" smtClean="0">
                <a:solidFill>
                  <a:srgbClr val="FF0000"/>
                </a:solidFill>
                <a:sym typeface="Symbol"/>
              </a:rPr>
              <a:t></a:t>
            </a:r>
            <a:r>
              <a:rPr lang="en-US" dirty="0" smtClean="0"/>
              <a:t> less luminosity per IP</a:t>
            </a:r>
          </a:p>
          <a:p>
            <a:r>
              <a:rPr lang="en-US" dirty="0" smtClean="0"/>
              <a:t>Therefore the number of bunches is small, ~1÷8, and the collision frequency is of the order of the revolution frequency</a:t>
            </a:r>
          </a:p>
          <a:p>
            <a:r>
              <a:rPr lang="en-US" dirty="0" smtClean="0"/>
              <a:t>Below beam-beam limit luminosity is proportional to the square of the particles per bunch N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</a:p>
          <a:p>
            <a:r>
              <a:rPr lang="en-US" dirty="0" smtClean="0"/>
              <a:t>Above beam-beam limit, luminosity  increases linearly with N/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</a:p>
          <a:p>
            <a:r>
              <a:rPr lang="en-US" dirty="0" smtClean="0"/>
              <a:t>Due to hourglass effect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 ≈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unch peak current is pushed to the maximum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ring - head-on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low energy main limitations are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ingle bunch instabilities due to the interaction of the bunch </a:t>
            </a:r>
            <a:r>
              <a:rPr lang="en-US" dirty="0" err="1" smtClean="0"/>
              <a:t>e.m</a:t>
            </a:r>
            <a:r>
              <a:rPr lang="en-US" dirty="0" smtClean="0"/>
              <a:t>. fields with the vacuum chamber (HOM heating, bunch </a:t>
            </a:r>
            <a:r>
              <a:rPr lang="en-US" dirty="0" err="1" smtClean="0"/>
              <a:t>lenghtening</a:t>
            </a:r>
            <a:r>
              <a:rPr lang="en-US" dirty="0" smtClean="0"/>
              <a:t>, …)</a:t>
            </a:r>
          </a:p>
          <a:p>
            <a:pPr lvl="1"/>
            <a:r>
              <a:rPr lang="en-US" dirty="0" smtClean="0"/>
              <a:t>Large beam </a:t>
            </a:r>
            <a:r>
              <a:rPr lang="en-US" dirty="0" err="1" smtClean="0"/>
              <a:t>emittances</a:t>
            </a:r>
            <a:r>
              <a:rPr lang="en-US" dirty="0" smtClean="0"/>
              <a:t> requiring large magnetic apertures and large dynamic apertures</a:t>
            </a:r>
          </a:p>
          <a:p>
            <a:r>
              <a:rPr lang="en-US" dirty="0" smtClean="0"/>
              <a:t>At high energy main limitations come from</a:t>
            </a:r>
          </a:p>
          <a:p>
            <a:pPr lvl="1"/>
            <a:r>
              <a:rPr lang="en-US" dirty="0" smtClean="0"/>
              <a:t> RF power available and issues related to high synchrotron radiation power</a:t>
            </a:r>
          </a:p>
          <a:p>
            <a:pPr lvl="1"/>
            <a:r>
              <a:rPr lang="en-US" dirty="0" smtClean="0"/>
              <a:t>HOM heating and stability issues related to high bunch charge and short bunches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39A7AA-D314-4C4A-BC40-6DEEF11524C8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it-IT" dirty="0" smtClean="0"/>
              <a:t>World e</a:t>
            </a:r>
            <a:r>
              <a:rPr lang="it-IT" baseline="30000" dirty="0" smtClean="0"/>
              <a:t>+</a:t>
            </a:r>
            <a:r>
              <a:rPr lang="it-IT" dirty="0" smtClean="0"/>
              <a:t>e</a:t>
            </a:r>
            <a:r>
              <a:rPr lang="it-IT" baseline="30000" dirty="0" smtClean="0"/>
              <a:t>-</a:t>
            </a:r>
            <a:r>
              <a:rPr lang="it-IT" dirty="0" smtClean="0"/>
              <a:t> </a:t>
            </a:r>
            <a:r>
              <a:rPr lang="it-IT" dirty="0" err="1" smtClean="0"/>
              <a:t>colliders</a:t>
            </a:r>
            <a:r>
              <a:rPr lang="it-IT" dirty="0" smtClean="0"/>
              <a:t> </a:t>
            </a:r>
            <a:r>
              <a:rPr lang="it-IT" dirty="0" err="1" smtClean="0"/>
              <a:t>luminosity</a:t>
            </a:r>
            <a:endParaRPr lang="en-US" dirty="0" smtClean="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172200" y="4876800"/>
            <a:ext cx="1946275" cy="9255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chemeClr val="accent2"/>
                </a:solidFill>
                <a:cs typeface="Arial" charset="0"/>
              </a:rPr>
              <a:t>B-Factories</a:t>
            </a:r>
          </a:p>
          <a:p>
            <a:pPr eaLnBrk="1" hangingPunct="1"/>
            <a:r>
              <a:rPr lang="it-IT" b="1">
                <a:solidFill>
                  <a:srgbClr val="FF0000"/>
                </a:solidFill>
                <a:latin typeface="Symbol" pitchFamily="18" charset="2"/>
                <a:cs typeface="Arial" charset="0"/>
              </a:rPr>
              <a:t>F</a:t>
            </a:r>
            <a:r>
              <a:rPr lang="it-IT" b="1">
                <a:solidFill>
                  <a:srgbClr val="FF0000"/>
                </a:solidFill>
                <a:cs typeface="Arial" charset="0"/>
              </a:rPr>
              <a:t>-Factories</a:t>
            </a:r>
          </a:p>
          <a:p>
            <a:pPr eaLnBrk="1" hangingPunct="1"/>
            <a:r>
              <a:rPr lang="it-IT" b="1">
                <a:solidFill>
                  <a:srgbClr val="008000"/>
                </a:solidFill>
                <a:cs typeface="Arial" charset="0"/>
              </a:rPr>
              <a:t>Future Colliders</a:t>
            </a:r>
            <a:endParaRPr lang="en-US" b="1">
              <a:solidFill>
                <a:srgbClr val="008000"/>
              </a:solidFill>
              <a:cs typeface="Arial" charset="0"/>
            </a:endParaRPr>
          </a:p>
        </p:txBody>
      </p:sp>
      <p:pic>
        <p:nvPicPr>
          <p:cNvPr id="16" name="Picture 15" descr="World_lumi_May_2016.jpg"/>
          <p:cNvPicPr>
            <a:picLocks noChangeAspect="1"/>
          </p:cNvPicPr>
          <p:nvPr/>
        </p:nvPicPr>
        <p:blipFill>
          <a:blip r:embed="rId3"/>
          <a:srcRect l="5833" t="8889" r="10000" b="7778"/>
          <a:stretch>
            <a:fillRect/>
          </a:stretch>
        </p:blipFill>
        <p:spPr>
          <a:xfrm>
            <a:off x="914400" y="762000"/>
            <a:ext cx="7696200" cy="5715000"/>
          </a:xfrm>
          <a:prstGeom prst="rect">
            <a:avLst/>
          </a:prstGeom>
        </p:spPr>
      </p:pic>
      <p:sp>
        <p:nvSpPr>
          <p:cNvPr id="8" name="Oval 9"/>
          <p:cNvSpPr>
            <a:spLocks noChangeArrowheads="1"/>
          </p:cNvSpPr>
          <p:nvPr/>
        </p:nvSpPr>
        <p:spPr bwMode="auto">
          <a:xfrm rot="3606722">
            <a:off x="5511862" y="493475"/>
            <a:ext cx="3002609" cy="2499326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248400" y="2376488"/>
            <a:ext cx="19162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 dirty="0" smtClean="0">
                <a:solidFill>
                  <a:srgbClr val="008000"/>
                </a:solidFill>
                <a:cs typeface="Arial" charset="0"/>
              </a:rPr>
              <a:t>Future </a:t>
            </a:r>
            <a:r>
              <a:rPr lang="it-IT" b="1" dirty="0" err="1">
                <a:solidFill>
                  <a:srgbClr val="008000"/>
                </a:solidFill>
                <a:cs typeface="Arial" charset="0"/>
              </a:rPr>
              <a:t>colliders</a:t>
            </a:r>
            <a:endParaRPr lang="en-US" b="1" dirty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19806722">
            <a:off x="2274436" y="1128836"/>
            <a:ext cx="3470275" cy="203031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62250" y="1981200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 dirty="0" err="1">
                <a:solidFill>
                  <a:srgbClr val="FF0000"/>
                </a:solidFill>
                <a:cs typeface="Arial" charset="0"/>
              </a:rPr>
              <a:t>Factories</a:t>
            </a:r>
            <a:endParaRPr lang="en-US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470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rings – crossing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bunches are stored in 2 separate rings crossing at 1 IP with a crossing angle</a:t>
            </a:r>
          </a:p>
          <a:p>
            <a:r>
              <a:rPr lang="en-US" dirty="0" smtClean="0"/>
              <a:t>They travel in the same vacuum chamber in a short region near the IP</a:t>
            </a:r>
            <a:endParaRPr lang="en-US" baseline="-25000" dirty="0" smtClean="0"/>
          </a:p>
          <a:p>
            <a:r>
              <a:rPr lang="en-US" dirty="0" smtClean="0"/>
              <a:t>In this region the bunches see each other with an offset at a number of parasitic points, at distances from the IP equal to half the bunch distance </a:t>
            </a:r>
          </a:p>
          <a:p>
            <a:r>
              <a:rPr lang="en-US" dirty="0" smtClean="0"/>
              <a:t>The tune shift due to the parasitic crossings is inversely  proportional to the square of the bunch separation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rings – crossing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Luminosity is proportional to the number of bunches </a:t>
            </a:r>
            <a:r>
              <a:rPr lang="en-US" i="1" dirty="0" smtClean="0">
                <a:solidFill>
                  <a:srgbClr val="008000"/>
                </a:solidFill>
              </a:rPr>
              <a:t>L </a:t>
            </a:r>
            <a:r>
              <a:rPr lang="en-US" i="1" dirty="0" smtClean="0">
                <a:solidFill>
                  <a:srgbClr val="008000"/>
                </a:solidFill>
                <a:latin typeface="Symbol" pitchFamily="18" charset="2"/>
              </a:rPr>
              <a:t>µ </a:t>
            </a:r>
            <a:r>
              <a:rPr lang="en-US" i="1" dirty="0" err="1" smtClean="0">
                <a:solidFill>
                  <a:srgbClr val="008000"/>
                </a:solidFill>
              </a:rPr>
              <a:t>n</a:t>
            </a:r>
            <a:r>
              <a:rPr lang="en-US" i="1" baseline="-25000" dirty="0" err="1" smtClean="0">
                <a:solidFill>
                  <a:srgbClr val="008000"/>
                </a:solidFill>
              </a:rPr>
              <a:t>b</a:t>
            </a:r>
            <a:endParaRPr lang="en-US" i="1" baseline="-25000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Below bb limit </a:t>
            </a:r>
            <a:r>
              <a:rPr lang="en-US" i="1" dirty="0" smtClean="0">
                <a:solidFill>
                  <a:srgbClr val="008000"/>
                </a:solidFill>
              </a:rPr>
              <a:t>L </a:t>
            </a:r>
            <a:r>
              <a:rPr lang="en-US" i="1" dirty="0" smtClean="0">
                <a:solidFill>
                  <a:srgbClr val="008000"/>
                </a:solidFill>
                <a:latin typeface="Symbol" pitchFamily="18" charset="2"/>
              </a:rPr>
              <a:t>µ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smtClean="0">
                <a:solidFill>
                  <a:srgbClr val="008000"/>
                </a:solidFill>
              </a:rPr>
              <a:t>N</a:t>
            </a:r>
            <a:r>
              <a:rPr lang="en-US" i="1" baseline="30000" dirty="0" smtClean="0">
                <a:solidFill>
                  <a:srgbClr val="008000"/>
                </a:solidFill>
              </a:rPr>
              <a:t>2</a:t>
            </a:r>
          </a:p>
          <a:p>
            <a:r>
              <a:rPr lang="en-US" dirty="0" smtClean="0"/>
              <a:t>Above bb limit </a:t>
            </a:r>
            <a:r>
              <a:rPr lang="en-US" i="1" dirty="0" smtClean="0">
                <a:solidFill>
                  <a:srgbClr val="008000"/>
                </a:solidFill>
              </a:rPr>
              <a:t>L </a:t>
            </a:r>
            <a:r>
              <a:rPr lang="en-US" i="1" dirty="0">
                <a:solidFill>
                  <a:srgbClr val="008000"/>
                </a:solidFill>
                <a:latin typeface="Symbol" pitchFamily="18" charset="2"/>
              </a:rPr>
              <a:t>µ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smtClean="0">
                <a:solidFill>
                  <a:srgbClr val="008000"/>
                </a:solidFill>
              </a:rPr>
              <a:t>N</a:t>
            </a:r>
            <a:endParaRPr lang="en-US" i="1" baseline="-25000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Therefore it is convenient to increase number of bunches instead of the particles per bunch N, i.e. increase the average current </a:t>
            </a:r>
            <a:r>
              <a:rPr lang="en-US" i="1" dirty="0" smtClean="0">
                <a:solidFill>
                  <a:srgbClr val="660066"/>
                </a:solidFill>
              </a:rPr>
              <a:t>I = en</a:t>
            </a:r>
            <a:r>
              <a:rPr lang="en-US" i="1" baseline="-25000" dirty="0" smtClean="0">
                <a:solidFill>
                  <a:srgbClr val="660066"/>
                </a:solidFill>
              </a:rPr>
              <a:t>b</a:t>
            </a:r>
            <a:r>
              <a:rPr lang="en-US" i="1" dirty="0" smtClean="0">
                <a:solidFill>
                  <a:srgbClr val="660066"/>
                </a:solidFill>
              </a:rPr>
              <a:t>N/T</a:t>
            </a:r>
            <a:r>
              <a:rPr lang="en-US" i="1" baseline="-25000" dirty="0" smtClean="0">
                <a:solidFill>
                  <a:srgbClr val="660066"/>
                </a:solidFill>
              </a:rPr>
              <a:t>0</a:t>
            </a:r>
            <a:r>
              <a:rPr lang="en-US" i="1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at constant bunch peak current </a:t>
            </a:r>
            <a:r>
              <a:rPr lang="en-US" i="1" dirty="0" err="1" smtClean="0">
                <a:solidFill>
                  <a:srgbClr val="660066"/>
                </a:solidFill>
              </a:rPr>
              <a:t>I</a:t>
            </a:r>
            <a:r>
              <a:rPr lang="en-US" i="1" baseline="-25000" dirty="0" err="1" smtClean="0">
                <a:solidFill>
                  <a:srgbClr val="660066"/>
                </a:solidFill>
              </a:rPr>
              <a:t>peak</a:t>
            </a:r>
            <a:r>
              <a:rPr lang="en-US" i="1" dirty="0" smtClean="0">
                <a:solidFill>
                  <a:srgbClr val="660066"/>
                </a:solidFill>
              </a:rPr>
              <a:t> = eN/√(2</a:t>
            </a:r>
            <a:r>
              <a:rPr lang="en-US" i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ps</a:t>
            </a:r>
            <a:r>
              <a:rPr lang="en-US" i="1" baseline="-25000" dirty="0" smtClean="0">
                <a:solidFill>
                  <a:srgbClr val="660066"/>
                </a:solidFill>
              </a:rPr>
              <a:t>l</a:t>
            </a:r>
            <a:r>
              <a:rPr lang="en-US" i="1" dirty="0" smtClean="0">
                <a:solidFill>
                  <a:srgbClr val="660066"/>
                </a:solidFill>
              </a:rPr>
              <a:t>) </a:t>
            </a:r>
            <a:r>
              <a:rPr lang="en-US" dirty="0" smtClean="0"/>
              <a:t>decreasing the impact of single bunch instabilities</a:t>
            </a:r>
          </a:p>
          <a:p>
            <a:r>
              <a:rPr lang="en-US" dirty="0" smtClean="0"/>
              <a:t>The limit on maximum </a:t>
            </a:r>
            <a:r>
              <a:rPr lang="en-US" i="1" dirty="0" err="1" smtClean="0">
                <a:solidFill>
                  <a:srgbClr val="1C8900"/>
                </a:solidFill>
              </a:rPr>
              <a:t>n</a:t>
            </a:r>
            <a:r>
              <a:rPr lang="en-US" i="1" baseline="-25000" dirty="0" err="1" smtClean="0">
                <a:solidFill>
                  <a:srgbClr val="1C8900"/>
                </a:solidFill>
              </a:rPr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is the tune shift due to the parasitic crossings</a:t>
            </a:r>
          </a:p>
          <a:p>
            <a:r>
              <a:rPr lang="en-US" dirty="0" smtClean="0"/>
              <a:t>The limit to the maximum ring current is again RF power, and issues related to high synchrotron radiation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At Factories very large currents have been stored with collision frequencies of the order 100 ÷ 350 MHz</a:t>
            </a:r>
          </a:p>
          <a:p>
            <a:endParaRPr lang="en-US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Zobov_ipac10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5240"/>
            <a:ext cx="9144000" cy="682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6600" y="6488668"/>
            <a:ext cx="20574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M. </a:t>
            </a: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Zobov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, IPAC10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Crossing angle and </a:t>
            </a:r>
            <a:r>
              <a:rPr lang="en-US" dirty="0" err="1" smtClean="0"/>
              <a:t>Piwinski</a:t>
            </a:r>
            <a:r>
              <a:rPr lang="en-US" dirty="0" smtClean="0"/>
              <a:t>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43000" y="2286000"/>
            <a:ext cx="6248400" cy="1155700"/>
            <a:chOff x="1143000" y="3340100"/>
            <a:chExt cx="6248400" cy="1155700"/>
          </a:xfrm>
        </p:grpSpPr>
        <p:sp>
          <p:nvSpPr>
            <p:cNvPr id="4" name="Rectangle 3"/>
            <p:cNvSpPr/>
            <p:nvPr/>
          </p:nvSpPr>
          <p:spPr>
            <a:xfrm>
              <a:off x="1981200" y="3581400"/>
              <a:ext cx="3505200" cy="8382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0" lon="0" rev="2118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0800000">
              <a:off x="1981200" y="3581400"/>
              <a:ext cx="3505200" cy="8382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0" lon="0" rev="4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19200" y="3733800"/>
              <a:ext cx="5867400" cy="762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19200" y="3581400"/>
              <a:ext cx="5867400" cy="762000"/>
            </a:xfrm>
            <a:prstGeom prst="line">
              <a:avLst/>
            </a:prstGeom>
            <a:scene3d>
              <a:camera prst="orthographicFront">
                <a:rot lat="0" lon="0" rev="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43000" y="4038600"/>
              <a:ext cx="6248400" cy="1588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ircular Arrow 14"/>
            <p:cNvSpPr/>
            <p:nvPr/>
          </p:nvSpPr>
          <p:spPr>
            <a:xfrm rot="16200000" flipV="1">
              <a:off x="5715000" y="3733800"/>
              <a:ext cx="304800" cy="304800"/>
            </a:xfrm>
            <a:prstGeom prst="circular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36576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q/2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4521200" y="3340100"/>
            <a:ext cx="101600" cy="177800"/>
          </p:xfrm>
          <a:graphic>
            <a:graphicData uri="http://schemas.openxmlformats.org/presentationml/2006/ole">
              <p:oleObj spid="_x0000_s207910" name="Equation" r:id="rId3" imgW="101600" imgH="177800" progId="Equation.3">
                <p:embed/>
              </p:oleObj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3124201" y="4724400"/>
          <a:ext cx="2645033" cy="385199"/>
        </p:xfrm>
        <a:graphic>
          <a:graphicData uri="http://schemas.openxmlformats.org/presentationml/2006/ole">
            <p:oleObj spid="_x0000_s207911" name="Equation" r:id="rId4" imgW="1308100" imgH="19050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19200" y="40386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Small </a:t>
            </a:r>
            <a:r>
              <a:rPr lang="en-US" sz="2000" dirty="0" err="1" smtClean="0">
                <a:latin typeface="Arial"/>
                <a:cs typeface="Arial"/>
              </a:rPr>
              <a:t>Piwinski</a:t>
            </a:r>
            <a:r>
              <a:rPr lang="en-US" sz="2000" dirty="0" smtClean="0">
                <a:latin typeface="Arial"/>
                <a:cs typeface="Arial"/>
              </a:rPr>
              <a:t> angle to reduce strength of </a:t>
            </a:r>
            <a:r>
              <a:rPr lang="en-US" sz="2000" dirty="0" err="1" smtClean="0">
                <a:latin typeface="Arial"/>
                <a:cs typeface="Arial"/>
              </a:rPr>
              <a:t>synchro-betatron</a:t>
            </a:r>
            <a:r>
              <a:rPr lang="en-US" sz="2000" dirty="0" smtClean="0">
                <a:latin typeface="Arial"/>
                <a:cs typeface="Arial"/>
              </a:rPr>
              <a:t> resonances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200" y="53340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Since generally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&lt;&lt;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latin typeface="Arial"/>
                <a:cs typeface="Arial"/>
              </a:rPr>
              <a:t>z</a:t>
            </a:r>
            <a:r>
              <a:rPr lang="en-US" sz="2000" dirty="0" smtClean="0">
                <a:latin typeface="Arial"/>
                <a:cs typeface="Arial"/>
              </a:rPr>
              <a:t> small </a:t>
            </a:r>
            <a:r>
              <a:rPr lang="en-US" sz="2000" dirty="0" err="1" smtClean="0">
                <a:latin typeface="Arial"/>
                <a:cs typeface="Arial"/>
              </a:rPr>
              <a:t>Piwinski</a:t>
            </a:r>
            <a:r>
              <a:rPr lang="en-US" sz="2000" dirty="0" smtClean="0">
                <a:latin typeface="Arial"/>
                <a:cs typeface="Arial"/>
              </a:rPr>
              <a:t> angle implies small crossing angle  </a:t>
            </a:r>
            <a:r>
              <a:rPr lang="en-US" sz="2000" dirty="0" err="1" smtClean="0">
                <a:latin typeface="Symbol" charset="2"/>
                <a:cs typeface="Symbol" charset="2"/>
              </a:rPr>
              <a:t>q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&lt;&lt;1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1638300" y="33909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447800" y="3276600"/>
            <a:ext cx="40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Arial"/>
                <a:cs typeface="Arial"/>
              </a:rPr>
              <a:t>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2057400" y="3505200"/>
            <a:ext cx="1676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200400" y="3516868"/>
            <a:ext cx="40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Arial"/>
                <a:cs typeface="Arial"/>
              </a:rPr>
              <a:t>z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62000" y="15240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Crossing angle induces a coupling between the synchrotron and </a:t>
            </a:r>
            <a:r>
              <a:rPr lang="en-US" dirty="0" err="1" smtClean="0">
                <a:latin typeface="Arial"/>
                <a:cs typeface="Arial"/>
              </a:rPr>
              <a:t>betatron</a:t>
            </a:r>
            <a:r>
              <a:rPr lang="en-US" dirty="0" smtClean="0">
                <a:latin typeface="Arial"/>
                <a:cs typeface="Arial"/>
              </a:rPr>
              <a:t> motion since the kick experienced by a particle depends on its longitudinal position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44" dirty="0" smtClean="0"/>
              <a:t>Luminosity</a:t>
            </a:r>
            <a:r>
              <a:rPr lang="en-US" sz="4800" dirty="0" smtClean="0"/>
              <a:t> strategy with double rings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0" y="1676400"/>
            <a:ext cx="6172200" cy="4953000"/>
          </a:xfrm>
        </p:spPr>
        <p:txBody>
          <a:bodyPr/>
          <a:lstStyle/>
          <a:p>
            <a:r>
              <a:rPr lang="en-US" sz="2400" dirty="0" smtClean="0"/>
              <a:t>Small beta function at the IP </a:t>
            </a:r>
            <a:r>
              <a:rPr lang="en-US" sz="2400" dirty="0" err="1" smtClean="0">
                <a:latin typeface="Symbol" pitchFamily="18" charset="2"/>
              </a:rPr>
              <a:t></a:t>
            </a:r>
            <a:r>
              <a:rPr lang="en-US" sz="2400" i="1" baseline="-25000" dirty="0" err="1" smtClean="0"/>
              <a:t>y</a:t>
            </a:r>
            <a:r>
              <a:rPr lang="en-US" sz="2400" i="1" dirty="0" smtClean="0"/>
              <a:t>* </a:t>
            </a:r>
          </a:p>
          <a:p>
            <a:r>
              <a:rPr lang="en-US" sz="2400" dirty="0" smtClean="0"/>
              <a:t>Higher number of particles per bunch </a:t>
            </a:r>
            <a:r>
              <a:rPr lang="en-US" sz="2400" i="1" dirty="0" smtClean="0"/>
              <a:t>N </a:t>
            </a:r>
          </a:p>
          <a:p>
            <a:r>
              <a:rPr lang="en-US" sz="2400" dirty="0" smtClean="0"/>
              <a:t>More colliding bunches </a:t>
            </a:r>
            <a:r>
              <a:rPr lang="en-US" sz="2400" i="1" dirty="0" err="1" smtClean="0"/>
              <a:t>n</a:t>
            </a:r>
            <a:r>
              <a:rPr lang="en-US" sz="2400" i="1" baseline="-25000" dirty="0" err="1" smtClean="0"/>
              <a:t>b</a:t>
            </a:r>
            <a:r>
              <a:rPr lang="en-US" sz="2400" i="1" dirty="0" smtClean="0"/>
              <a:t> </a:t>
            </a:r>
          </a:p>
          <a:p>
            <a:r>
              <a:rPr lang="en-US" sz="2400" dirty="0" smtClean="0"/>
              <a:t>Large beam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</a:t>
            </a:r>
            <a:r>
              <a:rPr lang="en-US" sz="2400" dirty="0" err="1" smtClean="0">
                <a:latin typeface="Symbol" pitchFamily="18" charset="2"/>
              </a:rPr>
              <a:t></a:t>
            </a:r>
            <a:r>
              <a:rPr lang="en-US" sz="2400" i="1" baseline="-25000" dirty="0" err="1" smtClean="0"/>
              <a:t>x</a:t>
            </a:r>
            <a:r>
              <a:rPr lang="en-US" sz="2400" i="1" dirty="0" smtClean="0"/>
              <a:t> </a:t>
            </a:r>
          </a:p>
          <a:p>
            <a:r>
              <a:rPr lang="en-US" sz="2400" dirty="0" smtClean="0"/>
              <a:t>Higher tune shift parameters </a:t>
            </a:r>
            <a:r>
              <a:rPr lang="en-US" sz="2400" dirty="0" err="1" smtClean="0">
                <a:latin typeface="Symbol" pitchFamily="18" charset="2"/>
              </a:rPr>
              <a:t></a:t>
            </a:r>
            <a:r>
              <a:rPr lang="en-US" sz="2400" i="1" baseline="-25000" dirty="0" err="1" smtClean="0"/>
              <a:t>x,y</a:t>
            </a:r>
            <a:r>
              <a:rPr lang="en-US" sz="2400" i="1" baseline="-25000" dirty="0" smtClean="0"/>
              <a:t> </a:t>
            </a:r>
          </a:p>
          <a:p>
            <a:r>
              <a:rPr lang="en-US" sz="2400" dirty="0" smtClean="0"/>
              <a:t>Crossing angle </a:t>
            </a:r>
            <a:r>
              <a:rPr lang="en-US" sz="2400" dirty="0" err="1" smtClean="0">
                <a:latin typeface="Symbol" charset="2"/>
                <a:cs typeface="Symbol" charset="2"/>
              </a:rPr>
              <a:t>q</a:t>
            </a:r>
            <a:endParaRPr lang="en-US" sz="2400" i="1" dirty="0" smtClean="0">
              <a:latin typeface="Symbol" charset="2"/>
              <a:cs typeface="Symbol" charset="2"/>
            </a:endParaRPr>
          </a:p>
          <a:p>
            <a:pPr>
              <a:buClr>
                <a:srgbClr val="3366FF"/>
              </a:buClr>
            </a:pPr>
            <a:r>
              <a:rPr lang="en-US" sz="2400" dirty="0" smtClean="0"/>
              <a:t>- Small </a:t>
            </a:r>
            <a:r>
              <a:rPr lang="en-US" sz="2400" dirty="0" err="1" smtClean="0"/>
              <a:t>Piwinski</a:t>
            </a:r>
            <a:r>
              <a:rPr lang="en-US" sz="2400" dirty="0" smtClean="0"/>
              <a:t> angle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/>
              <a:t> </a:t>
            </a:r>
            <a:r>
              <a:rPr lang="en-US" sz="2400" i="1" dirty="0" smtClean="0"/>
              <a:t>= </a:t>
            </a:r>
            <a:r>
              <a:rPr lang="en-US" sz="2400" i="1" dirty="0" smtClean="0">
                <a:latin typeface="Symbol" pitchFamily="18" charset="2"/>
              </a:rPr>
              <a:t></a:t>
            </a:r>
            <a:r>
              <a:rPr lang="en-US" sz="2400" i="1" baseline="-25000" dirty="0" smtClean="0"/>
              <a:t>z</a:t>
            </a:r>
            <a:r>
              <a:rPr lang="en-US" sz="2400" i="1" dirty="0" smtClean="0"/>
              <a:t>tg(</a:t>
            </a:r>
            <a:r>
              <a:rPr lang="en-US" sz="2400" i="1" dirty="0" smtClean="0">
                <a:latin typeface="Symbol" charset="2"/>
                <a:cs typeface="Symbol" charset="2"/>
              </a:rPr>
              <a:t>q</a:t>
            </a:r>
            <a:r>
              <a:rPr lang="en-US" sz="2400" i="1" dirty="0" smtClean="0"/>
              <a:t>/2)/</a:t>
            </a:r>
            <a:r>
              <a:rPr lang="en-US" sz="2400" i="1" dirty="0" smtClean="0">
                <a:latin typeface="Symbol" pitchFamily="18" charset="2"/>
              </a:rPr>
              <a:t></a:t>
            </a:r>
            <a:r>
              <a:rPr lang="en-US" sz="2400" i="1" baseline="-25000" dirty="0" smtClean="0"/>
              <a:t>x</a:t>
            </a:r>
            <a:r>
              <a:rPr lang="en-US" sz="2400" i="1" dirty="0" smtClean="0"/>
              <a:t> &lt; 1</a:t>
            </a:r>
          </a:p>
          <a:p>
            <a:pPr>
              <a:buClr>
                <a:srgbClr val="3366FF"/>
              </a:buClr>
              <a:buNone/>
            </a:pPr>
            <a:r>
              <a:rPr lang="en-US" sz="2400" i="1" dirty="0" smtClean="0"/>
              <a:t>                 </a:t>
            </a:r>
            <a:r>
              <a:rPr lang="en-US" sz="2400" i="1" dirty="0" smtClean="0">
                <a:solidFill>
                  <a:srgbClr val="3366FF"/>
                </a:solidFill>
              </a:rPr>
              <a:t>   small crossing angle </a:t>
            </a:r>
            <a:r>
              <a:rPr lang="en-US" sz="2400" i="1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q</a:t>
            </a:r>
            <a:r>
              <a:rPr lang="en-US" sz="2400" i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 &lt; </a:t>
            </a:r>
            <a:r>
              <a:rPr lang="en-US" sz="2400" i="1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baseline="-25000" dirty="0" err="1" smtClean="0">
                <a:solidFill>
                  <a:srgbClr val="3366FF"/>
                </a:solidFill>
              </a:rPr>
              <a:t>x</a:t>
            </a:r>
            <a:r>
              <a:rPr lang="en-US" sz="2400" i="1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/s</a:t>
            </a:r>
            <a:r>
              <a:rPr lang="en-US" sz="2400" i="1" baseline="-25000" dirty="0" err="1" smtClean="0">
                <a:solidFill>
                  <a:srgbClr val="3366FF"/>
                </a:solidFill>
              </a:rPr>
              <a:t>z</a:t>
            </a:r>
            <a:r>
              <a:rPr lang="en-US" sz="2400" i="1" dirty="0" smtClean="0">
                <a:solidFill>
                  <a:srgbClr val="3366FF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429000"/>
            <a:ext cx="1981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To avoid parasitic crossings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37338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0" y="5029200"/>
            <a:ext cx="53340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" y="4639270"/>
            <a:ext cx="228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To reduce strength of </a:t>
            </a:r>
            <a:r>
              <a:rPr lang="en-US" dirty="0" err="1" smtClean="0">
                <a:latin typeface="Arial"/>
                <a:cs typeface="Arial"/>
              </a:rPr>
              <a:t>synchro-betatron</a:t>
            </a:r>
            <a:r>
              <a:rPr lang="en-US" dirty="0" smtClean="0">
                <a:latin typeface="Arial"/>
                <a:cs typeface="Arial"/>
              </a:rPr>
              <a:t> resonances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2705100" y="46101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004048" y="3810000"/>
            <a:ext cx="262899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051720" y="4221088"/>
            <a:ext cx="6912768" cy="2520279"/>
            <a:chOff x="0" y="1268760"/>
            <a:chExt cx="7827730" cy="2880252"/>
          </a:xfrm>
        </p:grpSpPr>
        <p:pic>
          <p:nvPicPr>
            <p:cNvPr id="6" name="Picture 16" descr="peak200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28800"/>
              <a:ext cx="7092280" cy="252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o 6"/>
            <p:cNvGrpSpPr/>
            <p:nvPr/>
          </p:nvGrpSpPr>
          <p:grpSpPr>
            <a:xfrm>
              <a:off x="5775921" y="2638664"/>
              <a:ext cx="1389979" cy="1242690"/>
              <a:chOff x="6297696" y="2421129"/>
              <a:chExt cx="1678345" cy="1244945"/>
            </a:xfrm>
          </p:grpSpPr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 rot="10800000" flipV="1">
                <a:off x="6756841" y="2421129"/>
                <a:ext cx="1219200" cy="786367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0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4400 h 21600"/>
                  <a:gd name="T20" fmla="*/ 18514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429" y="0"/>
                    </a:moveTo>
                    <a:lnTo>
                      <a:pt x="9257" y="7200"/>
                    </a:lnTo>
                    <a:lnTo>
                      <a:pt x="12343" y="7200"/>
                    </a:lnTo>
                    <a:lnTo>
                      <a:pt x="12343" y="14400"/>
                    </a:lnTo>
                    <a:lnTo>
                      <a:pt x="0" y="14400"/>
                    </a:lnTo>
                    <a:lnTo>
                      <a:pt x="0" y="21600"/>
                    </a:lnTo>
                    <a:lnTo>
                      <a:pt x="18514" y="21600"/>
                    </a:lnTo>
                    <a:lnTo>
                      <a:pt x="18514" y="7200"/>
                    </a:lnTo>
                    <a:lnTo>
                      <a:pt x="21600" y="7200"/>
                    </a:lnTo>
                    <a:lnTo>
                      <a:pt x="1542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C4E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6297696" y="2926096"/>
                <a:ext cx="1676399" cy="73997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wrap="square" lIns="91430" tIns="45716" rIns="91430" bIns="45716">
                <a:spAutoFit/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bg1"/>
                    </a:solidFill>
                    <a:ea typeface="ＭＳ Ｐゴシック" pitchFamily="34" charset="-128"/>
                  </a:rPr>
                  <a:t>NEW COLLISION SCHEME</a:t>
                </a:r>
              </a:p>
            </p:txBody>
          </p:sp>
        </p:grpSp>
        <p:grpSp>
          <p:nvGrpSpPr>
            <p:cNvPr id="10" name="Gruppo 9"/>
            <p:cNvGrpSpPr/>
            <p:nvPr/>
          </p:nvGrpSpPr>
          <p:grpSpPr>
            <a:xfrm>
              <a:off x="7020272" y="1268760"/>
              <a:ext cx="807458" cy="1254232"/>
              <a:chOff x="8101013" y="260649"/>
              <a:chExt cx="928266" cy="2089150"/>
            </a:xfrm>
          </p:grpSpPr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8101013" y="1196752"/>
                <a:ext cx="35877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 b="1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7648576" y="969095"/>
                <a:ext cx="2089150" cy="67225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30" tIns="45716" rIns="91430" bIns="4571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it-IT" sz="1600" b="1" dirty="0">
                    <a:solidFill>
                      <a:srgbClr val="FF0000"/>
                    </a:solidFill>
                    <a:cs typeface="Arial" charset="0"/>
                  </a:rPr>
                  <a:t>Design Goal</a:t>
                </a:r>
                <a:endParaRPr lang="en-US" sz="1600" b="1" dirty="0">
                  <a:solidFill>
                    <a:srgbClr val="FF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650336"/>
          </a:xfrm>
        </p:spPr>
        <p:txBody>
          <a:bodyPr>
            <a:noAutofit/>
          </a:bodyPr>
          <a:lstStyle/>
          <a:p>
            <a:r>
              <a:rPr lang="it-IT" sz="3600" i="1" dirty="0" smtClean="0"/>
              <a:t>Large </a:t>
            </a:r>
            <a:r>
              <a:rPr lang="it-IT" sz="3600" i="1" dirty="0" err="1" smtClean="0"/>
              <a:t>Piwinski</a:t>
            </a:r>
            <a:r>
              <a:rPr lang="it-IT" sz="3600" i="1" dirty="0" smtClean="0"/>
              <a:t> Angle &amp; </a:t>
            </a:r>
            <a:r>
              <a:rPr lang="it-IT" sz="3600" i="1" dirty="0" err="1" smtClean="0"/>
              <a:t>Crab</a:t>
            </a:r>
            <a:r>
              <a:rPr lang="it-IT" sz="3600" i="1" dirty="0" smtClean="0"/>
              <a:t> </a:t>
            </a:r>
            <a:r>
              <a:rPr lang="it-IT" sz="3600" i="1" dirty="0" err="1" smtClean="0"/>
              <a:t>Waist</a:t>
            </a:r>
            <a:r>
              <a:rPr lang="it-IT" sz="3600" i="1" dirty="0" smtClean="0"/>
              <a:t> </a:t>
            </a:r>
            <a:r>
              <a:rPr lang="it-IT" sz="3600" i="1" dirty="0" err="1" smtClean="0"/>
              <a:t>scheme</a:t>
            </a:r>
            <a:endParaRPr lang="en-US" sz="36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" name="Freccia in giù 13"/>
          <p:cNvSpPr/>
          <p:nvPr/>
        </p:nvSpPr>
        <p:spPr>
          <a:xfrm>
            <a:off x="7675737" y="2564904"/>
            <a:ext cx="553863" cy="19712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513" y="980728"/>
            <a:ext cx="9145017" cy="4248472"/>
          </a:xfrm>
        </p:spPr>
        <p:txBody>
          <a:bodyPr>
            <a:normAutofit/>
          </a:bodyPr>
          <a:lstStyle/>
          <a:p>
            <a:r>
              <a:rPr lang="it-IT" sz="2400" dirty="0" smtClean="0"/>
              <a:t>To break B-</a:t>
            </a:r>
            <a:r>
              <a:rPr lang="it-IT" sz="2400" dirty="0" err="1" smtClean="0"/>
              <a:t>Factories</a:t>
            </a:r>
            <a:r>
              <a:rPr lang="it-IT" sz="2400" dirty="0" smtClean="0"/>
              <a:t> record in </a:t>
            </a:r>
            <a:r>
              <a:rPr lang="it-IT" sz="2400" dirty="0" err="1" smtClean="0"/>
              <a:t>peak</a:t>
            </a:r>
            <a:r>
              <a:rPr lang="it-IT" sz="2400" dirty="0" smtClean="0"/>
              <a:t> </a:t>
            </a:r>
            <a:r>
              <a:rPr lang="it-IT" sz="2400" dirty="0" err="1" smtClean="0"/>
              <a:t>luminosity</a:t>
            </a:r>
            <a:r>
              <a:rPr lang="it-IT" sz="2400" dirty="0" smtClean="0"/>
              <a:t> a new </a:t>
            </a:r>
            <a:r>
              <a:rPr lang="it-IT" sz="2400" dirty="0" err="1" smtClean="0"/>
              <a:t>collision</a:t>
            </a:r>
            <a:r>
              <a:rPr lang="it-IT" sz="2400" dirty="0" smtClean="0"/>
              <a:t> </a:t>
            </a:r>
            <a:r>
              <a:rPr lang="it-IT" sz="2400" dirty="0" err="1" smtClean="0"/>
              <a:t>scheme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needed</a:t>
            </a:r>
            <a:endParaRPr lang="it-IT" sz="2400" dirty="0" smtClean="0"/>
          </a:p>
          <a:p>
            <a:r>
              <a:rPr lang="it-IT" sz="2400" dirty="0" smtClean="0"/>
              <a:t>The «Large </a:t>
            </a:r>
            <a:r>
              <a:rPr lang="it-IT" sz="2400" dirty="0" err="1" smtClean="0"/>
              <a:t>Piwinski</a:t>
            </a:r>
            <a:r>
              <a:rPr lang="it-IT" sz="2400" dirty="0" smtClean="0"/>
              <a:t> Angle» and «</a:t>
            </a:r>
            <a:r>
              <a:rPr lang="it-IT" sz="2400" dirty="0" err="1" smtClean="0"/>
              <a:t>crab-waist</a:t>
            </a:r>
            <a:r>
              <a:rPr lang="it-IT" sz="2400" dirty="0" smtClean="0"/>
              <a:t> </a:t>
            </a:r>
            <a:r>
              <a:rPr lang="it-IT" sz="2400" dirty="0" err="1" smtClean="0"/>
              <a:t>sextupoles</a:t>
            </a:r>
            <a:r>
              <a:rPr lang="it-IT" sz="2400" dirty="0" smtClean="0"/>
              <a:t>» </a:t>
            </a:r>
            <a:r>
              <a:rPr lang="it-IT" sz="2400" i="1" dirty="0">
                <a:solidFill>
                  <a:srgbClr val="FF0000"/>
                </a:solidFill>
              </a:rPr>
              <a:t>(LPA&amp;CW</a:t>
            </a:r>
            <a:r>
              <a:rPr lang="it-IT" sz="2400" i="1" dirty="0" smtClean="0">
                <a:solidFill>
                  <a:srgbClr val="FF0000"/>
                </a:solidFill>
              </a:rPr>
              <a:t>) </a:t>
            </a:r>
            <a:r>
              <a:rPr lang="it-IT" sz="2400" dirty="0" smtClean="0"/>
              <a:t>option </a:t>
            </a:r>
            <a:r>
              <a:rPr lang="it-IT" sz="2400" dirty="0" err="1" smtClean="0"/>
              <a:t>was</a:t>
            </a:r>
            <a:r>
              <a:rPr lang="it-IT" sz="2400" dirty="0" smtClean="0"/>
              <a:t> first </a:t>
            </a:r>
            <a:r>
              <a:rPr lang="it-IT" sz="2400" dirty="0" err="1" smtClean="0"/>
              <a:t>developed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</a:t>
            </a:r>
            <a:r>
              <a:rPr lang="it-IT" sz="2400" dirty="0" err="1" smtClean="0"/>
              <a:t>Pantaleo</a:t>
            </a:r>
            <a:r>
              <a:rPr lang="it-IT" sz="2400" dirty="0" smtClean="0"/>
              <a:t> </a:t>
            </a:r>
            <a:r>
              <a:rPr lang="it-IT" sz="2400" dirty="0" err="1" smtClean="0"/>
              <a:t>Raimondi</a:t>
            </a:r>
            <a:r>
              <a:rPr lang="it-IT" sz="2400" dirty="0" smtClean="0"/>
              <a:t> and </a:t>
            </a:r>
            <a:r>
              <a:rPr lang="it-IT" sz="2400" dirty="0" err="1" smtClean="0"/>
              <a:t>tested</a:t>
            </a:r>
            <a:r>
              <a:rPr lang="it-IT" sz="2400" dirty="0" smtClean="0"/>
              <a:t> at DA</a:t>
            </a:r>
            <a:r>
              <a:rPr lang="it-IT" sz="2400" dirty="0" smtClean="0">
                <a:latin typeface="Symbol" pitchFamily="18" charset="2"/>
              </a:rPr>
              <a:t>F</a:t>
            </a:r>
            <a:r>
              <a:rPr lang="it-IT" sz="2400" dirty="0" smtClean="0"/>
              <a:t>NE (LNF) </a:t>
            </a:r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Large </a:t>
            </a:r>
            <a:r>
              <a:rPr lang="it-IT" sz="2400" dirty="0" err="1">
                <a:solidFill>
                  <a:srgbClr val="FF0000"/>
                </a:solidFill>
              </a:rPr>
              <a:t>crossing</a:t>
            </a:r>
            <a:r>
              <a:rPr lang="it-IT" sz="2400" dirty="0">
                <a:solidFill>
                  <a:srgbClr val="FF0000"/>
                </a:solidFill>
              </a:rPr>
              <a:t> angle and </a:t>
            </a:r>
            <a:r>
              <a:rPr lang="it-IT" sz="2400" dirty="0" err="1">
                <a:solidFill>
                  <a:srgbClr val="FF0000"/>
                </a:solidFill>
              </a:rPr>
              <a:t>very</a:t>
            </a:r>
            <a:r>
              <a:rPr lang="it-IT" sz="2400" dirty="0">
                <a:solidFill>
                  <a:srgbClr val="FF0000"/>
                </a:solidFill>
              </a:rPr>
              <a:t> small </a:t>
            </a:r>
            <a:r>
              <a:rPr lang="it-IT" sz="2400" dirty="0" err="1">
                <a:solidFill>
                  <a:srgbClr val="FF0000"/>
                </a:solidFill>
              </a:rPr>
              <a:t>beam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sizes</a:t>
            </a:r>
            <a:r>
              <a:rPr lang="it-IT" sz="24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dirty="0" err="1"/>
              <a:t>collision</a:t>
            </a:r>
            <a:r>
              <a:rPr lang="it-IT" dirty="0"/>
              <a:t> area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shorter</a:t>
            </a:r>
            <a:endParaRPr lang="it-IT" dirty="0"/>
          </a:p>
          <a:p>
            <a:pPr lvl="1"/>
            <a:r>
              <a:rPr lang="it-IT" dirty="0"/>
              <a:t>IP </a:t>
            </a:r>
            <a:r>
              <a:rPr lang="it-IT" dirty="0">
                <a:latin typeface="Symbol" pitchFamily="18" charset="2"/>
              </a:rPr>
              <a:t>b</a:t>
            </a:r>
            <a:r>
              <a:rPr lang="it-IT" dirty="0"/>
              <a:t> </a:t>
            </a:r>
            <a:r>
              <a:rPr lang="it-IT" dirty="0" err="1"/>
              <a:t>functions</a:t>
            </a:r>
            <a:r>
              <a:rPr lang="it-IT" dirty="0"/>
              <a:t> can be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smtClean="0"/>
              <a:t>    </a:t>
            </a:r>
            <a:r>
              <a:rPr lang="it-IT" i="1" dirty="0" err="1" smtClean="0">
                <a:latin typeface="Symbol" pitchFamily="18" charset="2"/>
              </a:rPr>
              <a:t>F</a:t>
            </a:r>
            <a:r>
              <a:rPr lang="it-IT" i="1" baseline="-25000" dirty="0" err="1" smtClean="0">
                <a:latin typeface="Constantia" pitchFamily="18" charset="0"/>
              </a:rPr>
              <a:t>Piwinski</a:t>
            </a:r>
            <a:r>
              <a:rPr lang="it-IT" i="1" dirty="0" smtClean="0"/>
              <a:t> </a:t>
            </a:r>
            <a:r>
              <a:rPr lang="it-IT" i="1" dirty="0"/>
              <a:t>= tg(</a:t>
            </a:r>
            <a:r>
              <a:rPr lang="it-IT" i="1" dirty="0">
                <a:latin typeface="Symbol" pitchFamily="18" charset="2"/>
              </a:rPr>
              <a:t>q)</a:t>
            </a:r>
            <a:r>
              <a:rPr lang="it-IT" i="1" dirty="0" err="1">
                <a:latin typeface="Symbol" pitchFamily="18" charset="2"/>
              </a:rPr>
              <a:t>s</a:t>
            </a:r>
            <a:r>
              <a:rPr lang="it-IT" i="1" baseline="-25000" dirty="0" err="1"/>
              <a:t>z</a:t>
            </a:r>
            <a:r>
              <a:rPr lang="it-IT" i="1" dirty="0"/>
              <a:t>/</a:t>
            </a:r>
            <a:r>
              <a:rPr lang="it-IT" i="1" dirty="0" err="1">
                <a:latin typeface="Symbol" pitchFamily="18" charset="2"/>
              </a:rPr>
              <a:t>s</a:t>
            </a:r>
            <a:r>
              <a:rPr lang="it-IT" i="1" baseline="-25000" dirty="0" err="1"/>
              <a:t>x</a:t>
            </a:r>
            <a:endParaRPr lang="it-IT" dirty="0"/>
          </a:p>
          <a:p>
            <a:pPr lvl="1"/>
            <a:r>
              <a:rPr lang="it-IT" dirty="0" err="1" smtClean="0"/>
              <a:t>less</a:t>
            </a:r>
            <a:r>
              <a:rPr lang="it-IT" dirty="0" smtClean="0"/>
              <a:t> </a:t>
            </a:r>
            <a:r>
              <a:rPr lang="it-IT" dirty="0" err="1"/>
              <a:t>parasitic</a:t>
            </a:r>
            <a:r>
              <a:rPr lang="it-IT" dirty="0"/>
              <a:t> </a:t>
            </a:r>
            <a:r>
              <a:rPr lang="it-IT" dirty="0" err="1"/>
              <a:t>crossings</a:t>
            </a:r>
            <a:endParaRPr lang="it-IT" dirty="0"/>
          </a:p>
          <a:p>
            <a:pPr marL="0" indent="0">
              <a:buNone/>
            </a:pPr>
            <a:endParaRPr lang="it-IT" sz="24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43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</a:t>
            </a:r>
            <a:r>
              <a:rPr lang="en-US" dirty="0" err="1" smtClean="0"/>
              <a:t>sextupoles</a:t>
            </a:r>
            <a:r>
              <a:rPr lang="en-US" dirty="0" smtClean="0"/>
              <a:t> off</a:t>
            </a:r>
            <a:endParaRPr lang="en-US" dirty="0"/>
          </a:p>
        </p:txBody>
      </p:sp>
      <p:pic>
        <p:nvPicPr>
          <p:cNvPr id="5" name="Content Placeholder 4" descr="Zobov_ipac10_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5478" r="-15478"/>
              <a:stretch>
                <a:fillRect/>
              </a:stretch>
            </p:blipFill>
          </mc:Choice>
          <mc:Fallback>
            <p:blipFill>
              <a:blip r:embed="rId3"/>
              <a:srcRect l="-15478" r="-15478"/>
              <a:stretch>
                <a:fillRect/>
              </a:stretch>
            </p:blipFill>
          </mc:Fallback>
        </mc:AlternateContent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Crab waist is realized with a </a:t>
            </a:r>
            <a:r>
              <a:rPr lang="en-US" sz="2000" dirty="0" err="1" smtClean="0">
                <a:latin typeface="Arial"/>
                <a:cs typeface="Arial"/>
              </a:rPr>
              <a:t>sextupole</a:t>
            </a:r>
            <a:r>
              <a:rPr lang="en-US" sz="2000" dirty="0" smtClean="0">
                <a:latin typeface="Arial"/>
                <a:cs typeface="Arial"/>
              </a:rPr>
              <a:t> in phase with the IP in </a:t>
            </a:r>
            <a:r>
              <a:rPr lang="en-US" sz="2000" dirty="0" err="1" smtClean="0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 and at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latin typeface="Arial"/>
                <a:cs typeface="Arial"/>
              </a:rPr>
              <a:t>/2 in </a:t>
            </a:r>
            <a:r>
              <a:rPr lang="en-US" sz="2000" dirty="0" err="1" smtClean="0">
                <a:latin typeface="Arial"/>
                <a:cs typeface="Arial"/>
              </a:rPr>
              <a:t>y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</a:t>
            </a:r>
            <a:r>
              <a:rPr lang="en-US" dirty="0" err="1" smtClean="0"/>
              <a:t>sextupoles</a:t>
            </a:r>
            <a:r>
              <a:rPr lang="en-US" dirty="0" smtClean="0"/>
              <a:t> on</a:t>
            </a:r>
            <a:endParaRPr lang="en-US" dirty="0"/>
          </a:p>
        </p:txBody>
      </p:sp>
      <p:pic>
        <p:nvPicPr>
          <p:cNvPr id="5" name="Content Placeholder 4" descr="Zobov_ipac10_7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5769" r="-15769"/>
              <a:stretch>
                <a:fillRect/>
              </a:stretch>
            </p:blipFill>
          </mc:Choice>
          <mc:Fallback>
            <p:blipFill>
              <a:blip r:embed="rId3"/>
              <a:srcRect l="-15769" r="-15769"/>
              <a:stretch>
                <a:fillRect/>
              </a:stretch>
            </p:blipFill>
          </mc:Fallback>
        </mc:AlternateContent>
        <p:spPr>
          <a:xfrm>
            <a:off x="228600" y="1295400"/>
            <a:ext cx="8686800" cy="4953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Crab waist is realized with a </a:t>
            </a:r>
            <a:r>
              <a:rPr lang="en-US" sz="2000" dirty="0" err="1" smtClean="0">
                <a:latin typeface="Arial"/>
                <a:cs typeface="Arial"/>
              </a:rPr>
              <a:t>sextupole</a:t>
            </a:r>
            <a:r>
              <a:rPr lang="en-US" sz="2000" dirty="0" smtClean="0">
                <a:latin typeface="Arial"/>
                <a:cs typeface="Arial"/>
              </a:rPr>
              <a:t> in phase with the IP in </a:t>
            </a:r>
            <a:r>
              <a:rPr lang="en-US" sz="2000" dirty="0" err="1" smtClean="0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 and at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latin typeface="Arial"/>
                <a:cs typeface="Arial"/>
              </a:rPr>
              <a:t>/2 in </a:t>
            </a:r>
            <a:r>
              <a:rPr lang="en-US" sz="2000" dirty="0" err="1" smtClean="0">
                <a:latin typeface="Arial"/>
                <a:cs typeface="Arial"/>
              </a:rPr>
              <a:t>y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83025" y="1268413"/>
            <a:ext cx="5184775" cy="4968875"/>
            <a:chOff x="432" y="0"/>
            <a:chExt cx="2784" cy="2112"/>
          </a:xfrm>
        </p:grpSpPr>
        <p:sp>
          <p:nvSpPr>
            <p:cNvPr id="224259" name="Rectangle 3"/>
            <p:cNvSpPr>
              <a:spLocks noChangeArrowheads="1"/>
            </p:cNvSpPr>
            <p:nvPr/>
          </p:nvSpPr>
          <p:spPr bwMode="auto">
            <a:xfrm>
              <a:off x="432" y="0"/>
              <a:ext cx="2784" cy="21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7DA8CB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4260" name="Picture 4" descr="ir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84"/>
              <a:ext cx="2592" cy="1944"/>
            </a:xfrm>
            <a:prstGeom prst="rect">
              <a:avLst/>
            </a:prstGeom>
            <a:noFill/>
          </p:spPr>
        </p:pic>
      </p:grp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755650" y="333375"/>
            <a:ext cx="79200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360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New </a:t>
            </a:r>
            <a:r>
              <a:rPr lang="it-IT" sz="360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DA</a:t>
            </a:r>
            <a:r>
              <a:rPr lang="it-IT" sz="3600" dirty="0" smtClean="0">
                <a:latin typeface="Symbol" charset="2"/>
                <a:ea typeface="ＭＳ Ｐゴシック" pitchFamily="-65" charset="-128"/>
                <a:cs typeface="Symbol" charset="2"/>
              </a:rPr>
              <a:t>F</a:t>
            </a:r>
            <a:r>
              <a:rPr lang="it-IT" sz="360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NE </a:t>
            </a:r>
            <a:r>
              <a:rPr lang="it-IT" sz="3600" dirty="0" err="1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Experimental</a:t>
            </a:r>
            <a:r>
              <a:rPr lang="it-IT" sz="3600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it-IT" sz="3600" dirty="0" err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Interaction</a:t>
            </a:r>
            <a:r>
              <a:rPr lang="it-IT" sz="360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it-IT" sz="3600" dirty="0" err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Region</a:t>
            </a:r>
            <a:endParaRPr lang="en-US" sz="360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7099" y="6488668"/>
            <a:ext cx="2900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P. Raimondi, </a:t>
            </a:r>
            <a:r>
              <a:rPr lang="it-IT" dirty="0" err="1" smtClean="0">
                <a:solidFill>
                  <a:srgbClr val="000000"/>
                </a:solidFill>
                <a:latin typeface="Arial" pitchFamily="-65" charset="0"/>
              </a:rPr>
              <a:t>April</a:t>
            </a:r>
            <a:r>
              <a:rPr lang="it-IT" dirty="0" smtClean="0">
                <a:solidFill>
                  <a:srgbClr val="000000"/>
                </a:solidFill>
                <a:latin typeface="Arial" pitchFamily="-65" charset="0"/>
              </a:rPr>
              <a:t> 22-2010</a:t>
            </a:r>
            <a:endParaRPr lang="en-US" dirty="0" smtClean="0">
              <a:solidFill>
                <a:srgbClr val="000000"/>
              </a:solidFill>
              <a:latin typeface="Arial" pitchFamily="-65" charset="0"/>
            </a:endParaRPr>
          </a:p>
        </p:txBody>
      </p:sp>
      <p:pic>
        <p:nvPicPr>
          <p:cNvPr id="8" name="Picture 10" descr="IR1_Sezioni _adiacenti_last"/>
          <p:cNvPicPr>
            <a:picLocks noChangeAspect="1" noChangeArrowheads="1"/>
          </p:cNvPicPr>
          <p:nvPr/>
        </p:nvPicPr>
        <p:blipFill>
          <a:blip r:embed="rId3"/>
          <a:srcRect t="9889" b="2344"/>
          <a:stretch>
            <a:fillRect/>
          </a:stretch>
        </p:blipFill>
        <p:spPr bwMode="auto">
          <a:xfrm>
            <a:off x="0" y="3125759"/>
            <a:ext cx="3886200" cy="308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4400" y="2209800"/>
            <a:ext cx="152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KLOE IR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10125" cy="49863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4368800" y="2381250"/>
            <a:ext cx="4775200" cy="4476750"/>
          </a:xfrm>
          <a:solidFill>
            <a:srgbClr val="FFFFCC"/>
          </a:solidFill>
          <a:ln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0525" y="5589588"/>
            <a:ext cx="3609975" cy="83185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CC0066"/>
                </a:solidFill>
                <a:latin typeface="Arial" pitchFamily="-65" charset="0"/>
              </a:rPr>
              <a:t>Crab on/off Luminosity </a:t>
            </a:r>
          </a:p>
          <a:p>
            <a:pPr algn="ctr"/>
            <a:r>
              <a:rPr lang="en-US" sz="2400" b="1">
                <a:solidFill>
                  <a:srgbClr val="CC0066"/>
                </a:solidFill>
                <a:latin typeface="Arial" pitchFamily="-65" charset="0"/>
              </a:rPr>
              <a:t>vs Current Product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257800" y="685800"/>
            <a:ext cx="3552825" cy="1196975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CC0066"/>
                </a:solidFill>
                <a:latin typeface="Arial" pitchFamily="-65" charset="0"/>
              </a:rPr>
              <a:t>Crab on/off Specific Luminosity </a:t>
            </a:r>
          </a:p>
          <a:p>
            <a:pPr algn="ctr"/>
            <a:r>
              <a:rPr lang="en-US" sz="2400" b="1">
                <a:solidFill>
                  <a:srgbClr val="CC0066"/>
                </a:solidFill>
                <a:latin typeface="Arial" pitchFamily="-65" charset="0"/>
              </a:rPr>
              <a:t>vs Current Product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V="1">
            <a:off x="2124075" y="5013325"/>
            <a:ext cx="0" cy="576263"/>
          </a:xfrm>
          <a:prstGeom prst="line">
            <a:avLst/>
          </a:prstGeom>
          <a:noFill/>
          <a:ln w="952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019925" y="1916113"/>
            <a:ext cx="0" cy="433387"/>
          </a:xfrm>
          <a:prstGeom prst="line">
            <a:avLst/>
          </a:prstGeom>
          <a:noFill/>
          <a:ln w="952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339975" y="3644900"/>
            <a:ext cx="1944688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lIns="91430" tIns="45716" rIns="91430" bIns="4571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006600"/>
                </a:solidFill>
                <a:latin typeface="Arial" pitchFamily="-65" charset="0"/>
              </a:rPr>
              <a:t>Lifetime limit</a:t>
            </a:r>
            <a:endParaRPr lang="en-US" sz="2400">
              <a:solidFill>
                <a:srgbClr val="006600"/>
              </a:solidFill>
              <a:latin typeface="Arial" pitchFamily="-65" charset="0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 flipV="1">
            <a:off x="2987675" y="3284538"/>
            <a:ext cx="288925" cy="360362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3926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P. Raimondi, </a:t>
            </a:r>
            <a:r>
              <a:rPr lang="it-IT" dirty="0" err="1" smtClean="0">
                <a:solidFill>
                  <a:srgbClr val="000000"/>
                </a:solidFill>
                <a:latin typeface="Arial" pitchFamily="-65" charset="0"/>
              </a:rPr>
              <a:t>Fermilab</a:t>
            </a:r>
            <a:r>
              <a:rPr lang="it-IT" dirty="0" smtClean="0">
                <a:solidFill>
                  <a:srgbClr val="000000"/>
                </a:solidFill>
                <a:latin typeface="Arial" pitchFamily="-65" charset="0"/>
              </a:rPr>
              <a:t>, </a:t>
            </a:r>
            <a:r>
              <a:rPr lang="it-IT" dirty="0" err="1" smtClean="0">
                <a:solidFill>
                  <a:srgbClr val="000000"/>
                </a:solidFill>
                <a:latin typeface="Arial" pitchFamily="-65" charset="0"/>
              </a:rPr>
              <a:t>April</a:t>
            </a:r>
            <a:r>
              <a:rPr lang="it-IT" dirty="0" smtClean="0">
                <a:solidFill>
                  <a:srgbClr val="000000"/>
                </a:solidFill>
                <a:latin typeface="Arial" pitchFamily="-65" charset="0"/>
              </a:rPr>
              <a:t> 22-2010</a:t>
            </a:r>
            <a:endParaRPr lang="en-US" dirty="0" smtClean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152400"/>
            <a:ext cx="434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DAFNE with </a:t>
            </a:r>
            <a:r>
              <a:rPr lang="en-US" dirty="0" err="1" smtClean="0">
                <a:solidFill>
                  <a:srgbClr val="000090"/>
                </a:solidFill>
              </a:rPr>
              <a:t>SiDDARTA</a:t>
            </a:r>
            <a:r>
              <a:rPr lang="en-US" dirty="0" smtClean="0">
                <a:solidFill>
                  <a:srgbClr val="000090"/>
                </a:solidFill>
              </a:rPr>
              <a:t> experiment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World e</a:t>
            </a:r>
            <a:r>
              <a:rPr lang="it-IT" baseline="30000" dirty="0" smtClean="0"/>
              <a:t>+</a:t>
            </a:r>
            <a:r>
              <a:rPr lang="it-IT" dirty="0" smtClean="0"/>
              <a:t>e</a:t>
            </a:r>
            <a:r>
              <a:rPr lang="it-IT" baseline="30000" dirty="0" smtClean="0"/>
              <a:t>-</a:t>
            </a:r>
            <a:r>
              <a:rPr lang="it-IT" dirty="0" smtClean="0"/>
              <a:t> </a:t>
            </a:r>
            <a:r>
              <a:rPr lang="it-IT" dirty="0" err="1" smtClean="0"/>
              <a:t>colliders</a:t>
            </a:r>
            <a:r>
              <a:rPr lang="it-IT" dirty="0" smtClean="0"/>
              <a:t> </a:t>
            </a:r>
            <a:r>
              <a:rPr lang="it-IT" dirty="0" err="1" smtClean="0"/>
              <a:t>luminosity</a:t>
            </a:r>
            <a:r>
              <a:rPr lang="it-IT" dirty="0" smtClean="0"/>
              <a:t>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regions: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 luminosity frontier</a:t>
            </a:r>
          </a:p>
          <a:p>
            <a:pPr lvl="2"/>
            <a:r>
              <a:rPr lang="en-US" dirty="0" smtClean="0"/>
              <a:t>Factories, high precision physics measurements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High energy frontier</a:t>
            </a:r>
          </a:p>
          <a:p>
            <a:pPr lvl="2"/>
            <a:r>
              <a:rPr lang="en-US" dirty="0" smtClean="0"/>
              <a:t>Discovery measurements</a:t>
            </a:r>
          </a:p>
          <a:p>
            <a:pPr lvl="2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Before Higgs</a:t>
            </a:r>
          </a:p>
          <a:p>
            <a:pPr lvl="3"/>
            <a:r>
              <a:rPr lang="en-US" dirty="0" smtClean="0"/>
              <a:t>LEP2 latest circular collider</a:t>
            </a:r>
          </a:p>
          <a:p>
            <a:pPr lvl="3"/>
            <a:r>
              <a:rPr lang="en-US" dirty="0" smtClean="0"/>
              <a:t>Next is a linear collider ILC or CLIC</a:t>
            </a:r>
          </a:p>
          <a:p>
            <a:pPr lvl="2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After LHC Higgs discovery at E = 126 GeV</a:t>
            </a:r>
          </a:p>
          <a:p>
            <a:pPr lvl="3"/>
            <a:r>
              <a:rPr lang="en-US" dirty="0" smtClean="0"/>
              <a:t>Two proposals for a  “Higgs Factory” circular collider: </a:t>
            </a:r>
            <a:r>
              <a:rPr lang="en-US" dirty="0" err="1" smtClean="0"/>
              <a:t>FCCee</a:t>
            </a:r>
            <a:r>
              <a:rPr lang="en-US" dirty="0" smtClean="0"/>
              <a:t> (CERN, Geneva) and CEPC (IHEP, Beijing)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AutoShape 2"/>
          <p:cNvSpPr>
            <a:spLocks noChangeArrowheads="1"/>
          </p:cNvSpPr>
          <p:nvPr/>
        </p:nvSpPr>
        <p:spPr bwMode="auto">
          <a:xfrm>
            <a:off x="5029200" y="0"/>
            <a:ext cx="4114800" cy="2971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603" name="Text Box 3"/>
          <p:cNvSpPr txBox="1">
            <a:spLocks/>
          </p:cNvSpPr>
          <p:nvPr/>
        </p:nvSpPr>
        <p:spPr bwMode="auto">
          <a:xfrm>
            <a:off x="611188" y="76200"/>
            <a:ext cx="3530600" cy="338138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it-IT" b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Gill Sans" pitchFamily="-65" charset="0"/>
              </a:rPr>
              <a:t>IP beam distributions for KEKB</a:t>
            </a:r>
            <a:endParaRPr lang="en-US" b="1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  <a:sym typeface="Gill Sans" pitchFamily="-65" charset="0"/>
            </a:endParaRPr>
          </a:p>
        </p:txBody>
      </p:sp>
      <p:sp>
        <p:nvSpPr>
          <p:cNvPr id="281604" name="Text Box 4"/>
          <p:cNvSpPr txBox="1">
            <a:spLocks/>
          </p:cNvSpPr>
          <p:nvPr/>
        </p:nvSpPr>
        <p:spPr bwMode="auto">
          <a:xfrm>
            <a:off x="533400" y="3200400"/>
            <a:ext cx="3695700" cy="338138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it-IT" b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Gill Sans" pitchFamily="-65" charset="0"/>
              </a:rPr>
              <a:t>IP beam distributions for</a:t>
            </a:r>
            <a:r>
              <a:rPr lang="it-IT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Gill Sans" pitchFamily="-65" charset="0"/>
              </a:rPr>
              <a:t> </a:t>
            </a:r>
            <a:r>
              <a:rPr lang="it-IT" b="1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Gill Sans" pitchFamily="-65" charset="0"/>
              </a:rPr>
              <a:t>SuperB</a:t>
            </a:r>
            <a:endParaRPr lang="en-US" b="1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  <a:sym typeface="Gill Sans" pitchFamily="-65" charset="0"/>
            </a:endParaRPr>
          </a:p>
        </p:txBody>
      </p:sp>
      <p:graphicFrame>
        <p:nvGraphicFramePr>
          <p:cNvPr id="281605" name="Group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3320622"/>
              </p:ext>
            </p:extLst>
          </p:nvPr>
        </p:nvGraphicFramePr>
        <p:xfrm>
          <a:off x="5105400" y="3109913"/>
          <a:ext cx="3962400" cy="3248978"/>
        </p:xfrm>
        <a:graphic>
          <a:graphicData uri="http://schemas.openxmlformats.org/drawingml/2006/table">
            <a:tbl>
              <a:tblPr/>
              <a:tblGrid>
                <a:gridCol w="1447800"/>
                <a:gridCol w="1143000"/>
                <a:gridCol w="1371600"/>
              </a:tblGrid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-65" charset="0"/>
                        </a:rPr>
                        <a:t>KEKB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-65" charset="0"/>
                        </a:rPr>
                        <a:t>SuperB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I (A)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1.7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2.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b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y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* (mm)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0.22/0.39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b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x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* (mm)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300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22/39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s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y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* (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m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3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0.039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s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x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* (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m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80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10/6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65" charset="2"/>
                        </a:rPr>
                        <a:t>s</a:t>
                      </a:r>
                      <a:r>
                        <a:rPr kumimoji="0" lang="it-IT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z 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(mm)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-65" charset="0"/>
                        </a:rPr>
                        <a:t>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L (cm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-2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s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-1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1.7</a:t>
                      </a: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x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-65" charset="0"/>
                        </a:rPr>
                        <a:t>34</a:t>
                      </a:r>
                      <a:endParaRPr kumimoji="0" lang="en-US" sz="2000" b="1" i="0" u="none" strike="noStrike" cap="none" normalizeH="0" baseline="3000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1.</a:t>
                      </a:r>
                      <a:r>
                        <a:rPr kumimoji="0" 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x</a:t>
                      </a: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10</a:t>
                      </a:r>
                      <a:r>
                        <a:rPr kumimoji="0" 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65" charset="0"/>
                        </a:rPr>
                        <a:t>36</a:t>
                      </a:r>
                      <a:endParaRPr kumimoji="0" lang="en-US" sz="2000" b="1" i="0" u="none" strike="noStrike" cap="none" normalizeH="0" baseline="3000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81643" name="Text Box 43"/>
          <p:cNvSpPr txBox="1">
            <a:spLocks noChangeArrowheads="1"/>
          </p:cNvSpPr>
          <p:nvPr/>
        </p:nvSpPr>
        <p:spPr bwMode="auto">
          <a:xfrm>
            <a:off x="5105400" y="136525"/>
            <a:ext cx="3962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i="1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SuperB</a:t>
            </a:r>
            <a:r>
              <a:rPr lang="it-IT" sz="2000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 beams are focused in the y-plane</a:t>
            </a:r>
            <a:r>
              <a:rPr lang="it-IT" sz="2000">
                <a:solidFill>
                  <a:srgbClr val="009900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100 times more</a:t>
            </a:r>
            <a:r>
              <a:rPr lang="it-IT" sz="2000">
                <a:solidFill>
                  <a:srgbClr val="009900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 </a:t>
            </a:r>
            <a:r>
              <a:rPr lang="it-IT" sz="2000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than in the present factories, thanks to:</a:t>
            </a:r>
          </a:p>
          <a:p>
            <a:r>
              <a:rPr lang="it-IT" sz="2000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- small emittances</a:t>
            </a:r>
          </a:p>
          <a:p>
            <a:r>
              <a:rPr lang="it-IT" sz="2000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- small beta functions </a:t>
            </a:r>
          </a:p>
          <a:p>
            <a:pPr>
              <a:buFontTx/>
              <a:buChar char="-"/>
            </a:pPr>
            <a:r>
              <a:rPr lang="it-IT" sz="2000">
                <a:solidFill>
                  <a:srgbClr val="0000FF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 larger crossing angle</a:t>
            </a:r>
          </a:p>
          <a:p>
            <a:endParaRPr lang="it-IT" sz="2000">
              <a:latin typeface="Arial Unicode MS" pitchFamily="-65" charset="0"/>
              <a:ea typeface="Arial Unicode MS" pitchFamily="-65" charset="0"/>
              <a:cs typeface="Arial Unicode MS" pitchFamily="-65" charset="0"/>
            </a:endParaRPr>
          </a:p>
          <a:p>
            <a:pPr algn="ctr"/>
            <a:r>
              <a:rPr lang="it-IT" sz="2000">
                <a:solidFill>
                  <a:srgbClr val="FF0000"/>
                </a:solidFill>
                <a:latin typeface="Arial Unicode MS" pitchFamily="-65" charset="0"/>
                <a:ea typeface="Arial Unicode MS" pitchFamily="-65" charset="0"/>
                <a:cs typeface="Arial Unicode MS" pitchFamily="-65" charset="0"/>
              </a:rPr>
              <a:t>Tune shifts and longitudinal      overlap are greatly reduced</a:t>
            </a:r>
            <a:endParaRPr lang="en-GB" sz="2000">
              <a:solidFill>
                <a:srgbClr val="FF0000"/>
              </a:solidFill>
              <a:latin typeface="Arial Unicode MS" pitchFamily="-65" charset="0"/>
              <a:ea typeface="Arial Unicode MS" pitchFamily="-65" charset="0"/>
              <a:cs typeface="Arial Unicode MS" pitchFamily="-65" charset="0"/>
            </a:endParaRPr>
          </a:p>
        </p:txBody>
      </p:sp>
      <p:pic>
        <p:nvPicPr>
          <p:cNvPr id="281644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91250"/>
            <a:ext cx="6413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1647" name="Text Box 47"/>
          <p:cNvSpPr txBox="1">
            <a:spLocks noChangeArrowheads="1"/>
          </p:cNvSpPr>
          <p:nvPr/>
        </p:nvSpPr>
        <p:spPr bwMode="auto">
          <a:xfrm>
            <a:off x="1812925" y="6259513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z(mm)</a:t>
            </a:r>
            <a:endParaRPr lang="en-US" sz="1400" b="1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1648" name="Text Box 48"/>
          <p:cNvSpPr txBox="1">
            <a:spLocks noChangeArrowheads="1"/>
          </p:cNvSpPr>
          <p:nvPr/>
        </p:nvSpPr>
        <p:spPr bwMode="auto">
          <a:xfrm>
            <a:off x="2195513" y="2781300"/>
            <a:ext cx="708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z(mm)</a:t>
            </a:r>
            <a:endParaRPr lang="en-US" sz="1400" b="1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1649" name="Text Box 49"/>
          <p:cNvSpPr txBox="1">
            <a:spLocks noChangeArrowheads="1"/>
          </p:cNvSpPr>
          <p:nvPr/>
        </p:nvSpPr>
        <p:spPr bwMode="auto">
          <a:xfrm>
            <a:off x="4191000" y="5711825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latin typeface="Arial" pitchFamily="34" charset="0"/>
                <a:ea typeface="ＭＳ Ｐゴシック" pitchFamily="-65" charset="-128"/>
                <a:cs typeface="Arial" pitchFamily="34" charset="0"/>
              </a:rPr>
              <a:t>x(mm)</a:t>
            </a:r>
            <a:endParaRPr lang="en-US" sz="1400" b="1"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281650" name="Text Box 50"/>
          <p:cNvSpPr txBox="1">
            <a:spLocks noChangeArrowheads="1"/>
          </p:cNvSpPr>
          <p:nvPr/>
        </p:nvSpPr>
        <p:spPr bwMode="auto">
          <a:xfrm>
            <a:off x="4114800" y="1981200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>
                <a:latin typeface="Arial" pitchFamily="34" charset="0"/>
                <a:ea typeface="ＭＳ Ｐゴシック" pitchFamily="-65" charset="-128"/>
                <a:cs typeface="Arial" pitchFamily="34" charset="0"/>
              </a:rPr>
              <a:t>x(mm)</a:t>
            </a:r>
            <a:endParaRPr lang="en-US" sz="1400" b="1"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281651" name="Text Box 51"/>
          <p:cNvSpPr txBox="1">
            <a:spLocks noChangeArrowheads="1"/>
          </p:cNvSpPr>
          <p:nvPr/>
        </p:nvSpPr>
        <p:spPr bwMode="auto">
          <a:xfrm>
            <a:off x="23813" y="5257800"/>
            <a:ext cx="731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>
                <a:latin typeface="Arial" pitchFamily="34" charset="0"/>
                <a:ea typeface="ＭＳ Ｐゴシック" pitchFamily="-65" charset="-128"/>
                <a:cs typeface="Arial" pitchFamily="34" charset="0"/>
              </a:rPr>
              <a:t>y(mm)</a:t>
            </a:r>
            <a:endParaRPr lang="en-US" sz="1400" b="1" dirty="0"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281652" name="Text Box 52"/>
          <p:cNvSpPr txBox="1">
            <a:spLocks noChangeArrowheads="1"/>
          </p:cNvSpPr>
          <p:nvPr/>
        </p:nvSpPr>
        <p:spPr bwMode="auto">
          <a:xfrm>
            <a:off x="100013" y="1447800"/>
            <a:ext cx="94359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b="1" dirty="0">
                <a:latin typeface="Arial" pitchFamily="34" charset="0"/>
                <a:ea typeface="ＭＳ Ｐゴシック" pitchFamily="-65" charset="-128"/>
                <a:cs typeface="Arial" pitchFamily="34" charset="0"/>
              </a:rPr>
              <a:t>y(mm)</a:t>
            </a:r>
            <a:endParaRPr lang="en-US" sz="1400" b="1" dirty="0"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pic>
        <p:nvPicPr>
          <p:cNvPr id="281653" name="Picture 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549275"/>
            <a:ext cx="3455987" cy="22510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281654" name="Picture 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3933825"/>
            <a:ext cx="3463925" cy="22494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05400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P. Raimondi, </a:t>
            </a:r>
            <a:r>
              <a:rPr lang="it-IT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Fermilab</a:t>
            </a:r>
            <a:r>
              <a:rPr lang="it-IT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April</a:t>
            </a:r>
            <a:r>
              <a:rPr lang="it-IT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22-2010</a:t>
            </a:r>
            <a:endParaRPr lang="en-US" dirty="0" smtClean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41910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371600"/>
            <a:ext cx="41910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228600" y="5581650"/>
            <a:ext cx="4191000" cy="12287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 dirty="0" err="1">
                <a:solidFill>
                  <a:srgbClr val="FF0000"/>
                </a:solidFill>
                <a:latin typeface="Arial" pitchFamily="-65" charset="0"/>
              </a:rPr>
              <a:t>Typical</a:t>
            </a:r>
            <a:r>
              <a:rPr lang="it-IT" sz="2000" dirty="0">
                <a:solidFill>
                  <a:srgbClr val="FF0000"/>
                </a:solidFill>
                <a:latin typeface="Arial" pitchFamily="-65" charset="0"/>
              </a:rPr>
              <a:t> case (KEKB, DA</a:t>
            </a:r>
            <a:r>
              <a:rPr lang="it-IT" sz="2000" dirty="0">
                <a:solidFill>
                  <a:srgbClr val="FF0000"/>
                </a:solidFill>
              </a:rPr>
              <a:t>F</a:t>
            </a:r>
            <a:r>
              <a:rPr lang="it-IT" sz="2000" dirty="0">
                <a:solidFill>
                  <a:srgbClr val="FF0000"/>
                </a:solidFill>
                <a:latin typeface="Arial" pitchFamily="-65" charset="0"/>
              </a:rPr>
              <a:t>NE):</a:t>
            </a:r>
            <a:r>
              <a:rPr lang="it-IT" sz="2000" dirty="0">
                <a:solidFill>
                  <a:srgbClr val="FF0000"/>
                </a:solidFill>
                <a:latin typeface="Times New Roman" pitchFamily="-65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 dirty="0" err="1">
                <a:latin typeface="Arial" pitchFamily="-65" charset="0"/>
              </a:rPr>
              <a:t>1</a:t>
            </a:r>
            <a:r>
              <a:rPr lang="it-IT" sz="2000" dirty="0">
                <a:latin typeface="Arial" pitchFamily="-65" charset="0"/>
              </a:rPr>
              <a:t>. low </a:t>
            </a:r>
            <a:r>
              <a:rPr lang="it-IT" sz="2000" dirty="0" err="1">
                <a:latin typeface="Arial" pitchFamily="-65" charset="0"/>
              </a:rPr>
              <a:t>Piwinski</a:t>
            </a:r>
            <a:r>
              <a:rPr lang="it-IT" sz="2000" dirty="0">
                <a:latin typeface="Arial" pitchFamily="-65" charset="0"/>
              </a:rPr>
              <a:t> angle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>
                <a:latin typeface="Symbol" charset="2"/>
                <a:cs typeface="Symbol" charset="2"/>
              </a:rPr>
              <a:t>F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>
                <a:latin typeface="Arial" pitchFamily="-65" charset="0"/>
              </a:rPr>
              <a:t>&lt; </a:t>
            </a:r>
            <a:r>
              <a:rPr lang="it-IT" sz="2000" dirty="0" err="1">
                <a:latin typeface="Arial" pitchFamily="-65" charset="0"/>
              </a:rPr>
              <a:t>1</a:t>
            </a:r>
            <a:r>
              <a:rPr lang="it-IT" sz="2000" dirty="0">
                <a:latin typeface="Times New Roman" pitchFamily="-65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 dirty="0" err="1">
                <a:latin typeface="Arial" pitchFamily="-65" charset="0"/>
              </a:rPr>
              <a:t>2</a:t>
            </a:r>
            <a:r>
              <a:rPr lang="it-IT" sz="2000" dirty="0">
                <a:latin typeface="Arial" pitchFamily="-65" charset="0"/>
              </a:rPr>
              <a:t>.</a:t>
            </a:r>
            <a:r>
              <a:rPr lang="it-IT" sz="2000" dirty="0">
                <a:latin typeface="Symbol" charset="2"/>
                <a:cs typeface="Symbol" charset="2"/>
              </a:rPr>
              <a:t> </a:t>
            </a:r>
            <a:r>
              <a:rPr lang="it-IT" sz="2000" dirty="0" err="1">
                <a:latin typeface="Symbol" charset="2"/>
                <a:cs typeface="Symbol" charset="2"/>
              </a:rPr>
              <a:t>b</a:t>
            </a:r>
            <a:r>
              <a:rPr lang="it-IT" sz="2000" baseline="-25000" dirty="0" err="1">
                <a:latin typeface="Arial"/>
                <a:cs typeface="Arial"/>
              </a:rPr>
              <a:t>y</a:t>
            </a:r>
            <a:r>
              <a:rPr lang="it-IT" sz="2000" dirty="0">
                <a:latin typeface="Symbol" charset="2"/>
                <a:cs typeface="Symbol" charset="2"/>
              </a:rPr>
              <a:t> </a:t>
            </a:r>
            <a:r>
              <a:rPr lang="it-IT" sz="2000" dirty="0" err="1">
                <a:latin typeface="Arial" pitchFamily="-65" charset="0"/>
              </a:rPr>
              <a:t>comparable</a:t>
            </a:r>
            <a:r>
              <a:rPr lang="it-IT" sz="2000" dirty="0">
                <a:latin typeface="Arial" pitchFamily="-65" charset="0"/>
              </a:rPr>
              <a:t> </a:t>
            </a:r>
            <a:r>
              <a:rPr lang="it-IT" sz="2000" dirty="0" err="1">
                <a:latin typeface="Arial" pitchFamily="-65" charset="0"/>
              </a:rPr>
              <a:t>with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/>
              <a:t>s</a:t>
            </a:r>
            <a:r>
              <a:rPr lang="it-IT" sz="2000" baseline="-25000" dirty="0" err="1">
                <a:latin typeface="Times New Roman" pitchFamily="-65" charset="0"/>
              </a:rPr>
              <a:t>z</a:t>
            </a:r>
            <a:endParaRPr lang="it-IT" sz="2000" baseline="-25000" dirty="0">
              <a:latin typeface="Times New Roman" pitchFamily="-65" charset="0"/>
            </a:endParaRP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4648200" y="5562600"/>
            <a:ext cx="4191000" cy="12287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 dirty="0" err="1">
                <a:solidFill>
                  <a:srgbClr val="FF0000"/>
                </a:solidFill>
                <a:latin typeface="Arial" pitchFamily="-65" charset="0"/>
              </a:rPr>
              <a:t>Crab</a:t>
            </a:r>
            <a:r>
              <a:rPr lang="it-IT" sz="2000" dirty="0">
                <a:solidFill>
                  <a:srgbClr val="FF0000"/>
                </a:solidFill>
                <a:latin typeface="Arial" pitchFamily="-65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itchFamily="-65" charset="0"/>
              </a:rPr>
              <a:t>Waist</a:t>
            </a:r>
            <a:r>
              <a:rPr lang="it-IT" sz="2000" dirty="0">
                <a:solidFill>
                  <a:srgbClr val="FF0000"/>
                </a:solidFill>
                <a:latin typeface="Arial" pitchFamily="-65" charset="0"/>
              </a:rPr>
              <a:t> On: </a:t>
            </a:r>
          </a:p>
          <a:p>
            <a:pPr>
              <a:spcBef>
                <a:spcPct val="30000"/>
              </a:spcBef>
            </a:pPr>
            <a:r>
              <a:rPr lang="it-IT" sz="2000" dirty="0" err="1">
                <a:latin typeface="Arial" pitchFamily="-65" charset="0"/>
              </a:rPr>
              <a:t>1</a:t>
            </a:r>
            <a:r>
              <a:rPr lang="it-IT" sz="2000" dirty="0">
                <a:latin typeface="Arial" pitchFamily="-65" charset="0"/>
              </a:rPr>
              <a:t>. </a:t>
            </a:r>
            <a:r>
              <a:rPr lang="it-IT" sz="2000" dirty="0" err="1">
                <a:latin typeface="Arial" pitchFamily="-65" charset="0"/>
              </a:rPr>
              <a:t>large</a:t>
            </a:r>
            <a:r>
              <a:rPr lang="it-IT" sz="2000" dirty="0">
                <a:latin typeface="Arial" pitchFamily="-65" charset="0"/>
              </a:rPr>
              <a:t> </a:t>
            </a:r>
            <a:r>
              <a:rPr lang="it-IT" sz="2000" dirty="0" err="1">
                <a:latin typeface="Arial" pitchFamily="-65" charset="0"/>
              </a:rPr>
              <a:t>Piwinski</a:t>
            </a:r>
            <a:r>
              <a:rPr lang="it-IT" sz="2000" dirty="0">
                <a:latin typeface="Arial" pitchFamily="-65" charset="0"/>
              </a:rPr>
              <a:t> angle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>
                <a:latin typeface="Symbol" charset="2"/>
                <a:cs typeface="Symbol" charset="2"/>
              </a:rPr>
              <a:t>F</a:t>
            </a:r>
            <a:r>
              <a:rPr lang="it-IT" sz="2000" dirty="0">
                <a:latin typeface="Symbol" charset="2"/>
                <a:cs typeface="Symbol" charset="2"/>
              </a:rPr>
              <a:t> </a:t>
            </a:r>
            <a:r>
              <a:rPr lang="it-IT" sz="2000" dirty="0">
                <a:latin typeface="Times New Roman" pitchFamily="-65" charset="0"/>
              </a:rPr>
              <a:t>&gt;&gt; </a:t>
            </a:r>
            <a:r>
              <a:rPr lang="it-IT" sz="2000" dirty="0" err="1">
                <a:latin typeface="Times New Roman" pitchFamily="-65" charset="0"/>
              </a:rPr>
              <a:t>1</a:t>
            </a:r>
            <a:r>
              <a:rPr lang="it-IT" sz="2000" dirty="0">
                <a:latin typeface="Times New Roman" pitchFamily="-65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 dirty="0" err="1">
                <a:latin typeface="Arial" pitchFamily="-65" charset="0"/>
              </a:rPr>
              <a:t>2</a:t>
            </a:r>
            <a:r>
              <a:rPr lang="it-IT" sz="2000" dirty="0">
                <a:latin typeface="Arial" pitchFamily="-65" charset="0"/>
              </a:rPr>
              <a:t>.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>
                <a:latin typeface="Symbol" charset="2"/>
                <a:cs typeface="Symbol" charset="2"/>
              </a:rPr>
              <a:t>b</a:t>
            </a:r>
            <a:r>
              <a:rPr lang="it-IT" sz="2000" baseline="-25000" dirty="0" err="1">
                <a:latin typeface="Times New Roman" pitchFamily="-65" charset="0"/>
              </a:rPr>
              <a:t>y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>
                <a:latin typeface="Arial" pitchFamily="-65" charset="0"/>
              </a:rPr>
              <a:t>comparable</a:t>
            </a:r>
            <a:r>
              <a:rPr lang="it-IT" sz="2000" dirty="0">
                <a:latin typeface="Arial" pitchFamily="-65" charset="0"/>
              </a:rPr>
              <a:t> </a:t>
            </a:r>
            <a:r>
              <a:rPr lang="it-IT" sz="2000" dirty="0" err="1">
                <a:latin typeface="Arial" pitchFamily="-65" charset="0"/>
              </a:rPr>
              <a:t>with</a:t>
            </a:r>
            <a:r>
              <a:rPr lang="it-IT" sz="2000" dirty="0">
                <a:latin typeface="Times New Roman" pitchFamily="-65" charset="0"/>
              </a:rPr>
              <a:t> </a:t>
            </a:r>
            <a:r>
              <a:rPr lang="it-IT" sz="2000" dirty="0" err="1"/>
              <a:t>s</a:t>
            </a:r>
            <a:r>
              <a:rPr lang="it-IT" sz="2000" baseline="-25000" dirty="0" err="1">
                <a:latin typeface="Times New Roman" pitchFamily="-65" charset="0"/>
              </a:rPr>
              <a:t>x</a:t>
            </a:r>
            <a:r>
              <a:rPr lang="it-IT" sz="2000" dirty="0">
                <a:latin typeface="Times New Roman" pitchFamily="-65" charset="0"/>
              </a:rPr>
              <a:t>/</a:t>
            </a:r>
            <a:r>
              <a:rPr lang="it-IT" sz="2000" dirty="0" err="1"/>
              <a:t>q</a:t>
            </a:r>
            <a:endParaRPr lang="it-IT" sz="2000" dirty="0"/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257800" y="762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it-IT" sz="2400">
              <a:latin typeface="Times New Roman" pitchFamily="-65" charset="0"/>
            </a:endParaRP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34000" y="914400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i="1">
                <a:solidFill>
                  <a:schemeClr val="bg1"/>
                </a:solidFill>
                <a:latin typeface="Arial" pitchFamily="-65" charset="0"/>
              </a:rPr>
              <a:t>Much higher luminosity!</a:t>
            </a: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228600" y="914400"/>
            <a:ext cx="44196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Arial" pitchFamily="-65" charset="0"/>
              </a:rPr>
              <a:t>D.Shatilov’s (BINP), ICFA08 Workshop</a:t>
            </a:r>
            <a:endParaRPr lang="en-US" b="1">
              <a:solidFill>
                <a:schemeClr val="accent2"/>
              </a:solidFill>
              <a:latin typeface="Arial" pitchFamily="-65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108520" y="260648"/>
            <a:ext cx="8305800" cy="566936"/>
          </a:xfrm>
        </p:spPr>
        <p:txBody>
          <a:bodyPr>
            <a:noAutofit/>
          </a:bodyPr>
          <a:lstStyle/>
          <a:p>
            <a:pPr algn="ctr"/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Example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 of x-y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resonance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suppression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Crossing angle schemes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508448"/>
            <a:ext cx="4248472" cy="38728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Small </a:t>
            </a:r>
            <a:r>
              <a:rPr lang="en-US" sz="2400" dirty="0" err="1" smtClean="0"/>
              <a:t>Piwinski</a:t>
            </a:r>
            <a:r>
              <a:rPr lang="en-US" sz="2400" dirty="0" smtClean="0"/>
              <a:t> angle:</a:t>
            </a:r>
          </a:p>
          <a:p>
            <a:pPr lvl="1"/>
            <a:r>
              <a:rPr lang="en-US" dirty="0" smtClean="0"/>
              <a:t>High current, very short bunches</a:t>
            </a:r>
            <a:endParaRPr lang="it-IT" dirty="0" smtClean="0"/>
          </a:p>
          <a:p>
            <a:pPr marL="393192" lvl="1" indent="0">
              <a:buNone/>
            </a:pPr>
            <a:endParaRPr lang="it-IT" dirty="0"/>
          </a:p>
          <a:p>
            <a:pPr marL="393192" lvl="1" indent="0">
              <a:buNone/>
            </a:pPr>
            <a:endParaRPr lang="it-IT" dirty="0" smtClean="0"/>
          </a:p>
          <a:p>
            <a:pPr marL="393192" lvl="1" indent="0">
              <a:buNone/>
            </a:pPr>
            <a:endParaRPr lang="en-US" sz="1200" dirty="0" smtClean="0"/>
          </a:p>
          <a:p>
            <a:r>
              <a:rPr lang="it-IT" sz="2400" dirty="0" smtClean="0"/>
              <a:t>LPA&amp;CW :</a:t>
            </a:r>
          </a:p>
          <a:p>
            <a:pPr lvl="1"/>
            <a:r>
              <a:rPr lang="en-US" dirty="0" smtClean="0"/>
              <a:t>Low emittance, very small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83968" y="2508448"/>
            <a:ext cx="4680520" cy="38728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Small </a:t>
            </a:r>
            <a:r>
              <a:rPr lang="en-US" sz="2400" dirty="0" err="1" smtClean="0"/>
              <a:t>Piwinski</a:t>
            </a:r>
            <a:r>
              <a:rPr lang="en-US" sz="2400" dirty="0" smtClean="0"/>
              <a:t> angle:</a:t>
            </a:r>
          </a:p>
          <a:p>
            <a:pPr lvl="1"/>
            <a:r>
              <a:rPr lang="en-US" dirty="0" smtClean="0"/>
              <a:t>Wall plug power, RF and vacuum systems, vacuum chamber heating, instabilities</a:t>
            </a:r>
          </a:p>
          <a:p>
            <a:pPr marL="393192" lvl="1" indent="0">
              <a:buFont typeface="Wingdings 2"/>
              <a:buNone/>
            </a:pPr>
            <a:endParaRPr lang="en-US" sz="2000" dirty="0" smtClean="0"/>
          </a:p>
          <a:p>
            <a:r>
              <a:rPr lang="it-IT" sz="2400" dirty="0" smtClean="0"/>
              <a:t>LPA&amp;CW:</a:t>
            </a:r>
            <a:endParaRPr lang="en-US" sz="2400" dirty="0" smtClean="0"/>
          </a:p>
          <a:p>
            <a:pPr lvl="1"/>
            <a:r>
              <a:rPr lang="en-US" dirty="0" smtClean="0"/>
              <a:t>IR design, Dynamic aperture, short beam lifetime, continuous injection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27584" y="1700808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Requirements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652120" y="1753652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Challenges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SuperKEKB</a:t>
            </a:r>
            <a:r>
              <a:rPr lang="en-US" dirty="0" smtClean="0"/>
              <a:t> (KEKB, Japan) B-Factory aiming at ultra high luminosity 8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35</a:t>
            </a:r>
            <a:r>
              <a:rPr lang="en-US" dirty="0" smtClean="0"/>
              <a:t>, is an upgrade of KEKB based on large </a:t>
            </a:r>
            <a:r>
              <a:rPr lang="en-US" dirty="0" err="1" smtClean="0"/>
              <a:t>Piwinski</a:t>
            </a:r>
            <a:r>
              <a:rPr lang="en-US" dirty="0" smtClean="0"/>
              <a:t> angle and very low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baseline="-25000" dirty="0" smtClean="0"/>
              <a:t>y</a:t>
            </a:r>
            <a:r>
              <a:rPr lang="en-US" dirty="0" smtClean="0"/>
              <a:t>*, no crab-</a:t>
            </a:r>
            <a:r>
              <a:rPr lang="en-US" dirty="0" err="1" smtClean="0"/>
              <a:t>sextupoles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00FF"/>
                </a:solidFill>
              </a:rPr>
              <a:t>Phase I commissioning is under completion now.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CEPC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(IHEP, China) Circular Electron Positron Collider proposal of a Higgs Factory circular collider with ~ 50 km circumference and cm energy 240 GeV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FCC-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(CERN) Future Circular Collider proposal of a 100 km circumference electron positron collider with a cm energy range from 90 to 350 GeV. A proton proton collider in the same tunnel is also foreseen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6858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SuperKEKB</a:t>
            </a:r>
            <a:r>
              <a:rPr lang="en-US" sz="3200" dirty="0" smtClean="0"/>
              <a:t> IR design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00200" y="5943600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Final Focus optics with local chromaticity correction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391400" cy="468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429000" cy="6858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SuperKEKB</a:t>
            </a:r>
            <a:r>
              <a:rPr lang="en-US" sz="3200" dirty="0" smtClean="0"/>
              <a:t> IR design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1143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IR superconducting magnets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001" y="533403"/>
            <a:ext cx="5579999" cy="296369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19800" y="5435024"/>
            <a:ext cx="2895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Layout of Final Focus superconducting magnets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0900"/>
            <a:ext cx="62992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0838"/>
            <a:ext cx="8820000" cy="66309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382000" y="632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8280000" cy="58829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" y="-1"/>
            <a:ext cx="9143999" cy="8878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AT" sz="2000" b="1" dirty="0" smtClean="0">
                <a:solidFill>
                  <a:srgbClr val="FF0000"/>
                </a:solidFill>
                <a:latin typeface="+mj-lt"/>
              </a:rPr>
              <a:t>FCC-ee: IR optics design for all working points achieving baseline performance </a:t>
            </a:r>
          </a:p>
          <a:p>
            <a:pPr marL="228600" indent="-228600" algn="ctr">
              <a:buSzPct val="100000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000" dirty="0" smtClean="0">
                <a:latin typeface="+mj-lt"/>
              </a:rPr>
              <a:t>Dynamic </a:t>
            </a:r>
            <a:r>
              <a:rPr lang="en-GB" sz="2000" dirty="0">
                <a:latin typeface="+mj-lt"/>
              </a:rPr>
              <a:t>aperture </a:t>
            </a:r>
            <a:r>
              <a:rPr lang="en-GB" sz="2000" dirty="0" smtClean="0">
                <a:latin typeface="+mj-lt"/>
              </a:rPr>
              <a:t>&amp; </a:t>
            </a:r>
            <a:r>
              <a:rPr lang="en-GB" sz="2000" dirty="0">
                <a:latin typeface="+mj-lt"/>
              </a:rPr>
              <a:t>momentum acceptance requirements </a:t>
            </a:r>
            <a:r>
              <a:rPr lang="en-GB" sz="2000" dirty="0" smtClean="0">
                <a:latin typeface="+mj-lt"/>
              </a:rPr>
              <a:t>fulfilled at all WPs</a:t>
            </a:r>
            <a:endParaRPr lang="en-GB" sz="20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77200" y="6400800"/>
            <a:ext cx="10668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Oide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449098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MDI </a:t>
            </a:r>
            <a:r>
              <a:rPr lang="en-US" dirty="0" err="1" smtClean="0"/>
              <a:t>optimisation</a:t>
            </a:r>
            <a:endParaRPr lang="en-US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1273984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MDI work started with optimization of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b="1" i="1" dirty="0" smtClean="0"/>
              <a:t>l</a:t>
            </a:r>
            <a:r>
              <a:rPr lang="en-GB" sz="2000" b="1" dirty="0" smtClean="0"/>
              <a:t>*, IR quadrupole design</a:t>
            </a:r>
            <a:r>
              <a:rPr lang="en-GB" sz="2000" dirty="0" smtClean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compensation &amp; shielding solenoid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SR </a:t>
            </a:r>
            <a:r>
              <a:rPr lang="en-GB" sz="2000" b="1" dirty="0"/>
              <a:t>masking </a:t>
            </a:r>
            <a:r>
              <a:rPr lang="en-GB" sz="2000" b="1" dirty="0" smtClean="0"/>
              <a:t>and chamber </a:t>
            </a:r>
            <a:r>
              <a:rPr lang="en-GB" sz="2000" b="1" dirty="0"/>
              <a:t>layout</a:t>
            </a:r>
          </a:p>
          <a:p>
            <a:endParaRPr lang="en-GB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004"/>
          <a:stretch/>
        </p:blipFill>
        <p:spPr>
          <a:xfrm>
            <a:off x="4564059" y="980728"/>
            <a:ext cx="4572000" cy="348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22" t="3057" r="1526" b="3621"/>
          <a:stretch/>
        </p:blipFill>
        <p:spPr>
          <a:xfrm>
            <a:off x="19166" y="3105800"/>
            <a:ext cx="4552833" cy="3059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76980" y="4529313"/>
            <a:ext cx="2150151" cy="1635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4552691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CERN model of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CCT IR quadrupole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03826" y="4519878"/>
            <a:ext cx="2940174" cy="16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1229" y="4529313"/>
            <a:ext cx="274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BINP prototype IR </a:t>
            </a:r>
            <a:r>
              <a:rPr lang="en-GB" dirty="0" err="1" smtClean="0">
                <a:solidFill>
                  <a:schemeClr val="bg1"/>
                </a:solidFill>
              </a:rPr>
              <a:t>quadr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7146" y="5824714"/>
            <a:ext cx="2039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 cm aperture, 100 T/m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600112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CEPC – Layout of partial double ring scheme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581150"/>
            <a:ext cx="6134100" cy="369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410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Circumference 54 km</a:t>
            </a:r>
          </a:p>
          <a:p>
            <a:r>
              <a:rPr lang="en-US" dirty="0" smtClean="0"/>
              <a:t>Energy  80 – 120 GeV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b="1" dirty="0">
              <a:latin typeface="Helvetica" charset="0"/>
            </a:endParaRPr>
          </a:p>
          <a:p>
            <a:pPr algn="ctr"/>
            <a:endParaRPr lang="en-US" b="1" dirty="0">
              <a:latin typeface="Helvetica" charset="0"/>
            </a:endParaRPr>
          </a:p>
          <a:p>
            <a:endParaRPr lang="en-US" dirty="0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1347436" y="6149384"/>
            <a:ext cx="5974039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dip = radiation from dipoles, excluding contribution of wigglers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Energy </a:t>
            </a:r>
            <a:r>
              <a:rPr lang="it-IT" dirty="0" err="1" smtClean="0"/>
              <a:t>loss</a:t>
            </a:r>
            <a:r>
              <a:rPr lang="it-IT" dirty="0" smtClean="0"/>
              <a:t>/turn</a:t>
            </a:r>
            <a:endParaRPr lang="it-IT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66800" y="1266648"/>
            <a:ext cx="6705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Constantia"/>
              </a:rPr>
              <a:t>e</a:t>
            </a:r>
            <a:r>
              <a:rPr lang="en-US" sz="2800" b="1" baseline="30000" dirty="0" err="1">
                <a:solidFill>
                  <a:srgbClr val="FF0000"/>
                </a:solidFill>
                <a:latin typeface="Constantia"/>
              </a:rPr>
              <a:t>+</a:t>
            </a:r>
            <a:r>
              <a:rPr lang="en-US" sz="2800" b="1" dirty="0" err="1">
                <a:solidFill>
                  <a:srgbClr val="FF0000"/>
                </a:solidFill>
                <a:latin typeface="Constantia"/>
              </a:rPr>
              <a:t>e</a:t>
            </a:r>
            <a:r>
              <a:rPr lang="en-US" sz="2800" b="1" baseline="30000" dirty="0">
                <a:solidFill>
                  <a:srgbClr val="FF0000"/>
                </a:solidFill>
                <a:latin typeface="Constantia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Constantia"/>
              </a:rPr>
              <a:t>Colliders</a:t>
            </a:r>
            <a:endParaRPr lang="en-US" sz="2800" b="1" baseline="30000" dirty="0">
              <a:solidFill>
                <a:srgbClr val="FF0000"/>
              </a:solidFill>
              <a:latin typeface="Constanti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776839"/>
              </p:ext>
            </p:extLst>
          </p:nvPr>
        </p:nvGraphicFramePr>
        <p:xfrm>
          <a:off x="725762" y="1955320"/>
          <a:ext cx="7983217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268"/>
                <a:gridCol w="1061731"/>
                <a:gridCol w="1121609"/>
                <a:gridCol w="1187586"/>
                <a:gridCol w="1171092"/>
                <a:gridCol w="1632931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E (GeV)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Symbol" charset="2"/>
                          <a:cs typeface="Symbol" charset="2"/>
                        </a:rPr>
                        <a:t>r</a:t>
                      </a:r>
                      <a:r>
                        <a:rPr lang="en-GB" dirty="0" smtClean="0"/>
                        <a:t> (m)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 (m)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</a:t>
                      </a:r>
                      <a:r>
                        <a:rPr lang="en-GB" baseline="-25000" dirty="0" smtClean="0"/>
                        <a:t>0</a:t>
                      </a:r>
                      <a:r>
                        <a:rPr lang="en-GB" dirty="0" smtClean="0"/>
                        <a:t> (</a:t>
                      </a:r>
                      <a:r>
                        <a:rPr lang="en-GB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dirty="0" err="1" smtClean="0"/>
                        <a:t>s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U</a:t>
                      </a:r>
                      <a:r>
                        <a:rPr lang="en-GB" baseline="-25000" dirty="0" smtClean="0"/>
                        <a:t>0</a:t>
                      </a:r>
                      <a:r>
                        <a:rPr lang="en-GB" dirty="0" smtClean="0"/>
                        <a:t> (dip)* (MeV)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ADONE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</a:t>
                      </a:r>
                      <a:r>
                        <a:rPr lang="en-GB" dirty="0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GB" dirty="0" smtClean="0"/>
                        <a:t>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0.004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PEP-II LER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PEP-II 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3.52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27000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2855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FCCee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10400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1765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85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CEPC – Final Focus optics with “crab-waist”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73200"/>
            <a:ext cx="6146800" cy="454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3655873"/>
            <a:ext cx="2819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betax</a:t>
            </a:r>
            <a:r>
              <a:rPr lang="en-US" dirty="0" smtClean="0"/>
              <a:t> = 0.25 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betay</a:t>
            </a:r>
            <a:r>
              <a:rPr lang="en-US" dirty="0" smtClean="0"/>
              <a:t>= 1.36 mm</a:t>
            </a:r>
          </a:p>
          <a:p>
            <a:r>
              <a:rPr lang="en-US" dirty="0" smtClean="0"/>
              <a:t> L*  =  1.5m </a:t>
            </a:r>
          </a:p>
          <a:p>
            <a:r>
              <a:rPr lang="en-US" dirty="0" smtClean="0"/>
              <a:t>strength of first </a:t>
            </a:r>
            <a:r>
              <a:rPr lang="en-US" dirty="0" err="1" smtClean="0"/>
              <a:t>quadrupole</a:t>
            </a:r>
            <a:r>
              <a:rPr lang="en-US" dirty="0" smtClean="0"/>
              <a:t> = 200T/m</a:t>
            </a:r>
          </a:p>
          <a:p>
            <a:r>
              <a:rPr lang="en-US" dirty="0" smtClean="0"/>
              <a:t>Crossing angle = 30 </a:t>
            </a:r>
            <a:r>
              <a:rPr lang="en-US" dirty="0" err="1" smtClean="0"/>
              <a:t>mrad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Integrated luminosity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953000"/>
          </a:xfrm>
        </p:spPr>
        <p:txBody>
          <a:bodyPr/>
          <a:lstStyle/>
          <a:p>
            <a:r>
              <a:rPr lang="en-US" dirty="0" smtClean="0"/>
              <a:t>The main goal of a high energy physics detector is to collect a large number of events during an experimental run of a few years</a:t>
            </a:r>
          </a:p>
          <a:p>
            <a:r>
              <a:rPr lang="en-US" dirty="0" smtClean="0"/>
              <a:t>The measure of the machine performance is not peak luminosity but the luminosity integrated over time: day, month, year</a:t>
            </a:r>
          </a:p>
          <a:p>
            <a:r>
              <a:rPr lang="en-US" dirty="0" smtClean="0"/>
              <a:t>To increase integrated luminosity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average</a:t>
            </a:r>
            <a:r>
              <a:rPr lang="en-US" dirty="0" err="1" smtClean="0"/>
              <a:t>/L</a:t>
            </a:r>
            <a:r>
              <a:rPr lang="en-US" baseline="-25000" dirty="0" err="1" smtClean="0"/>
              <a:t>peak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Beam lifetime, luminosity lifetime, </a:t>
            </a:r>
            <a:r>
              <a:rPr lang="en-US" dirty="0" err="1" smtClean="0"/>
              <a:t>continuos</a:t>
            </a:r>
            <a:r>
              <a:rPr lang="en-US" dirty="0" smtClean="0"/>
              <a:t> injection</a:t>
            </a:r>
          </a:p>
          <a:p>
            <a:pPr lvl="1"/>
            <a:r>
              <a:rPr lang="en-US" dirty="0" smtClean="0"/>
              <a:t>Increase machine availability</a:t>
            </a:r>
          </a:p>
          <a:p>
            <a:pPr lvl="2"/>
            <a:r>
              <a:rPr lang="en-US" dirty="0" smtClean="0"/>
              <a:t>Maintenance, spares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KEKB history: peak and integrated luminosity</a:t>
            </a:r>
            <a:endParaRPr lang="en-US" sz="3200" dirty="0"/>
          </a:p>
        </p:txBody>
      </p:sp>
      <p:pic>
        <p:nvPicPr>
          <p:cNvPr id="5" name="Content Placeholder 4" descr="KEKB_Histor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81" r="4881"/>
              <a:stretch>
                <a:fillRect/>
              </a:stretch>
            </p:blipFill>
          </mc:Choice>
          <mc:Fallback>
            <p:blipFill>
              <a:blip r:embed="rId3"/>
              <a:srcRect l="181" r="4881"/>
              <a:stretch>
                <a:fillRect/>
              </a:stretch>
            </p:blipFill>
          </mc:Fallback>
        </mc:AlternateContent>
        <p:spPr>
          <a:xfrm>
            <a:off x="212187" y="990600"/>
            <a:ext cx="8703213" cy="56010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2514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Y. Funakoshi, IPAC10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6172200"/>
            <a:ext cx="1752600" cy="45720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Processes that lead to particle losses:</a:t>
            </a:r>
          </a:p>
          <a:p>
            <a:pPr lvl="1"/>
            <a:r>
              <a:rPr lang="en-US" dirty="0" smtClean="0"/>
              <a:t>Single beam</a:t>
            </a:r>
          </a:p>
          <a:p>
            <a:pPr lvl="2"/>
            <a:r>
              <a:rPr lang="en-US" sz="2400" dirty="0" smtClean="0"/>
              <a:t>Quantum lifetime (particles in the tail of the distribution are lost)</a:t>
            </a:r>
          </a:p>
          <a:p>
            <a:pPr lvl="2"/>
            <a:r>
              <a:rPr lang="en-US" sz="2400" dirty="0" err="1" smtClean="0"/>
              <a:t>Touschek</a:t>
            </a:r>
            <a:r>
              <a:rPr lang="en-US" sz="2400" dirty="0" smtClean="0"/>
              <a:t> scattering of particles within the bunch</a:t>
            </a:r>
          </a:p>
          <a:p>
            <a:pPr lvl="2"/>
            <a:r>
              <a:rPr lang="en-US" sz="2400" dirty="0" smtClean="0"/>
              <a:t>Gas scattering on gas molecules</a:t>
            </a:r>
          </a:p>
          <a:p>
            <a:pPr lvl="1"/>
            <a:r>
              <a:rPr lang="en-US" dirty="0" smtClean="0"/>
              <a:t>Colliding beams</a:t>
            </a:r>
          </a:p>
          <a:p>
            <a:pPr lvl="2"/>
            <a:r>
              <a:rPr lang="en-US" sz="2400" dirty="0" err="1" smtClean="0"/>
              <a:t>Radiative</a:t>
            </a:r>
            <a:r>
              <a:rPr lang="en-US" sz="2400" dirty="0" smtClean="0"/>
              <a:t> </a:t>
            </a:r>
            <a:r>
              <a:rPr lang="en-US" sz="2400" dirty="0" err="1" smtClean="0"/>
              <a:t>Bhabha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e</a:t>
            </a:r>
            <a:r>
              <a:rPr lang="en-US" sz="2400" baseline="30000" dirty="0" err="1" smtClean="0">
                <a:sym typeface="Wingdings"/>
              </a:rPr>
              <a:t>+</a:t>
            </a:r>
            <a:r>
              <a:rPr lang="en-US" sz="2400" dirty="0" err="1" smtClean="0">
                <a:sym typeface="Wingdings"/>
              </a:rPr>
              <a:t>e</a:t>
            </a:r>
            <a:r>
              <a:rPr lang="en-US" sz="2400" baseline="30000" dirty="0" err="1" smtClean="0">
                <a:sym typeface="Wingdings"/>
              </a:rPr>
              <a:t>-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sz="2400" dirty="0" smtClean="0">
              <a:latin typeface="Symbol" charset="2"/>
              <a:cs typeface="Symbol" charset="2"/>
              <a:sym typeface="Wingdings"/>
            </a:endParaRPr>
          </a:p>
          <a:p>
            <a:pPr lvl="2"/>
            <a:r>
              <a:rPr lang="en-US" sz="2400" dirty="0" err="1" smtClean="0">
                <a:sym typeface="Wingdings"/>
              </a:rPr>
              <a:t>Beamsstrahlung</a:t>
            </a:r>
            <a:endParaRPr lang="en-US" sz="2400" dirty="0" smtClean="0"/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Beamstrahlung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244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Emission of synchrotron radiation due to the electromagnetic field of the opposite beam</a:t>
            </a:r>
          </a:p>
          <a:p>
            <a:r>
              <a:rPr lang="en-US" dirty="0" smtClean="0"/>
              <a:t>Particles emitting a photon with an energy larger than the </a:t>
            </a:r>
            <a:r>
              <a:rPr lang="en-US" dirty="0" smtClean="0">
                <a:solidFill>
                  <a:srgbClr val="0000FF"/>
                </a:solidFill>
              </a:rPr>
              <a:t>ring acceptance </a:t>
            </a:r>
            <a:r>
              <a:rPr lang="en-US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i="1" dirty="0" smtClean="0">
                <a:solidFill>
                  <a:srgbClr val="0000FF"/>
                </a:solidFill>
              </a:rPr>
              <a:t>E</a:t>
            </a:r>
            <a:r>
              <a:rPr lang="en-US" b="1" i="1" baseline="-25000" dirty="0" smtClean="0">
                <a:solidFill>
                  <a:srgbClr val="0000FF"/>
                </a:solidFill>
              </a:rPr>
              <a:t>0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get lost</a:t>
            </a:r>
          </a:p>
          <a:p>
            <a:pPr lvl="1"/>
            <a:r>
              <a:rPr lang="en-US" dirty="0" smtClean="0"/>
              <a:t>Lifetime limitation</a:t>
            </a:r>
          </a:p>
          <a:p>
            <a:pPr lvl="1"/>
            <a:r>
              <a:rPr lang="en-US" dirty="0" smtClean="0"/>
              <a:t>Detector background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Important at high energies: Higgs Factories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sym typeface="Symbol"/>
              </a:rPr>
              <a:t>To increase beam lifetime it is necessary to increase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the ring energy acceptance</a:t>
            </a: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+mj-lt"/>
              </a:rPr>
              <a:t>V. I. </a:t>
            </a:r>
            <a:r>
              <a:rPr lang="en-US" sz="1400" dirty="0" err="1" smtClean="0">
                <a:latin typeface="+mj-lt"/>
              </a:rPr>
              <a:t>Telnov</a:t>
            </a:r>
            <a:r>
              <a:rPr lang="en-US" sz="1400" dirty="0" smtClean="0">
                <a:latin typeface="+mj-lt"/>
              </a:rPr>
              <a:t>, “Restriction on the energy and luminosity of </a:t>
            </a:r>
            <a:r>
              <a:rPr lang="en-US" sz="1400" dirty="0" err="1" smtClean="0">
                <a:latin typeface="+mj-lt"/>
              </a:rPr>
              <a:t>e</a:t>
            </a:r>
            <a:r>
              <a:rPr lang="en-US" sz="1400" baseline="30000" dirty="0" err="1" smtClean="0">
                <a:latin typeface="+mj-lt"/>
              </a:rPr>
              <a:t>+</a:t>
            </a:r>
            <a:r>
              <a:rPr lang="en-US" sz="1400" dirty="0" err="1" smtClean="0">
                <a:latin typeface="+mj-lt"/>
              </a:rPr>
              <a:t>e</a:t>
            </a:r>
            <a:r>
              <a:rPr lang="en-US" sz="1400" baseline="30000" dirty="0" smtClean="0">
                <a:latin typeface="+mj-lt"/>
              </a:rPr>
              <a:t>−</a:t>
            </a:r>
            <a:r>
              <a:rPr lang="en-US" sz="1400" dirty="0" smtClean="0">
                <a:latin typeface="+mj-lt"/>
              </a:rPr>
              <a:t> storage rings due to </a:t>
            </a:r>
            <a:r>
              <a:rPr lang="en-US" sz="1400" dirty="0" err="1" smtClean="0">
                <a:latin typeface="+mj-lt"/>
              </a:rPr>
              <a:t>beamstrahlung</a:t>
            </a:r>
            <a:r>
              <a:rPr lang="en-US" sz="1400" dirty="0" smtClean="0">
                <a:latin typeface="+mj-lt"/>
              </a:rPr>
              <a:t>” </a:t>
            </a:r>
            <a:r>
              <a:rPr lang="en-US" sz="1400" dirty="0" smtClean="0">
                <a:latin typeface="+mj-lt"/>
                <a:hlinkClick r:id="rId2"/>
              </a:rPr>
              <a:t>arXiv:1203.6563</a:t>
            </a:r>
            <a:endParaRPr lang="en-US" sz="1400" dirty="0" smtClean="0">
              <a:latin typeface="+mj-lt"/>
            </a:endParaRPr>
          </a:p>
          <a:p>
            <a:pPr>
              <a:buNone/>
            </a:pPr>
            <a:r>
              <a:rPr lang="en-US" sz="1400" dirty="0" smtClean="0">
                <a:latin typeface="+mj-lt"/>
              </a:rPr>
              <a:t>D. Schulte et al., Beam-Beam Simulations with GUINEA-PIG, ICAP98, Monterey, CA, USA(1998), </a:t>
            </a:r>
            <a:r>
              <a:rPr lang="en-US" sz="1400" dirty="0" smtClean="0">
                <a:latin typeface="+mj-lt"/>
                <a:hlinkClick r:id="rId3"/>
              </a:rPr>
              <a:t>CERN/PS 99-014 (LP)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609600"/>
          </a:xfrm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cs typeface="+mj-cs"/>
              </a:rPr>
              <a:t>SuperB beam lifetime estimation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381000" y="2947988"/>
          <a:ext cx="4267200" cy="185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130300"/>
                <a:gridCol w="1155700"/>
              </a:tblGrid>
              <a:tr h="370522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Lifetime (seconds)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HER </a:t>
                      </a:r>
                    </a:p>
                  </a:txBody>
                  <a:tcPr marT="45680" marB="45680" anchor="ctr" anchorCtr="1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LER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 marT="45680" marB="45680" anchor="ctr" anchorCtr="1"/>
                </a:tc>
              </a:tr>
              <a:tr h="3705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Radiative </a:t>
                      </a:r>
                      <a:r>
                        <a:rPr lang="en-GB" sz="1400" dirty="0" err="1" smtClean="0"/>
                        <a:t>Bhabha</a:t>
                      </a:r>
                      <a:endParaRPr lang="en-GB" sz="14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290* / 280</a:t>
                      </a:r>
                      <a:r>
                        <a:rPr lang="en-GB" sz="1400" baseline="30000" dirty="0" smtClean="0"/>
                        <a:t>+</a:t>
                      </a:r>
                      <a:endParaRPr lang="en-GB" sz="1400" baseline="30000" dirty="0"/>
                    </a:p>
                  </a:txBody>
                  <a:tcPr marT="45680" marB="45680" anchor="ctr" anchorCtr="1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380* / 420</a:t>
                      </a:r>
                      <a:r>
                        <a:rPr lang="en-GB" sz="1400" baseline="30000" dirty="0" smtClean="0"/>
                        <a:t>+</a:t>
                      </a:r>
                      <a:endParaRPr lang="en-GB" sz="1400" baseline="30000" dirty="0"/>
                    </a:p>
                  </a:txBody>
                  <a:tcPr marT="45680" marB="45680" anchor="ctr" anchorCtr="1"/>
                </a:tc>
              </a:tr>
              <a:tr h="3705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Touschek</a:t>
                      </a:r>
                      <a:endParaRPr lang="en-GB" sz="14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1320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420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</a:tr>
              <a:tr h="3705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Coulomb Beam-gas</a:t>
                      </a:r>
                      <a:endParaRPr lang="en-GB" sz="14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3040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1420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</a:tr>
              <a:tr h="37052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Bremsstrahlung</a:t>
                      </a:r>
                      <a:endParaRPr lang="en-GB" sz="1400" dirty="0"/>
                    </a:p>
                  </a:txBody>
                  <a:tcPr marT="45680" marB="4568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72 </a:t>
                      </a:r>
                      <a:r>
                        <a:rPr lang="en-GB" sz="1400" dirty="0" err="1" smtClean="0"/>
                        <a:t>hrs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77 </a:t>
                      </a:r>
                      <a:r>
                        <a:rPr lang="en-GB" sz="1400" dirty="0" err="1" smtClean="0"/>
                        <a:t>hrs</a:t>
                      </a:r>
                      <a:endParaRPr lang="en-GB" sz="1400" dirty="0"/>
                    </a:p>
                  </a:txBody>
                  <a:tcPr marT="45680" marB="45680" anchor="ctr" anchorCtr="1"/>
                </a:tc>
              </a:tr>
            </a:tbl>
          </a:graphicData>
        </a:graphic>
      </p:graphicFrame>
      <p:sp>
        <p:nvSpPr>
          <p:cNvPr id="14364" name="TextBox 3"/>
          <p:cNvSpPr txBox="1">
            <a:spLocks noChangeArrowheads="1"/>
          </p:cNvSpPr>
          <p:nvPr/>
        </p:nvSpPr>
        <p:spPr bwMode="auto">
          <a:xfrm>
            <a:off x="5715000" y="3681413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1400"/>
          </a:p>
        </p:txBody>
      </p:sp>
      <p:sp>
        <p:nvSpPr>
          <p:cNvPr id="14365" name="TextBox 7"/>
          <p:cNvSpPr txBox="1">
            <a:spLocks noChangeArrowheads="1"/>
          </p:cNvSpPr>
          <p:nvPr/>
        </p:nvSpPr>
        <p:spPr bwMode="auto">
          <a:xfrm>
            <a:off x="381000" y="54102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* 1% momentum acceptance assumed</a:t>
            </a:r>
          </a:p>
          <a:p>
            <a:r>
              <a:rPr lang="en-US" sz="1200" baseline="30000"/>
              <a:t>+</a:t>
            </a:r>
            <a:r>
              <a:rPr lang="en-US" sz="1200"/>
              <a:t> momentum acceptance calculated with tracking</a:t>
            </a:r>
          </a:p>
        </p:txBody>
      </p: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381000" y="838200"/>
            <a:ext cx="8153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0000CC"/>
              </a:buClr>
              <a:buFont typeface="Wingdings" pitchFamily="-65" charset="2"/>
              <a:buChar char="§"/>
            </a:pPr>
            <a:r>
              <a:rPr lang="en-US" sz="1600"/>
              <a:t>Dominated</a:t>
            </a:r>
            <a:r>
              <a:rPr lang="en-GB" sz="1600"/>
              <a:t> by luminosity itself- all other contributions are much smaller but for the Touschek effect in the LER.</a:t>
            </a:r>
          </a:p>
          <a:p>
            <a:pPr marL="285750" indent="-285750">
              <a:buClr>
                <a:srgbClr val="0000CC"/>
              </a:buClr>
              <a:buFont typeface="Wingdings" pitchFamily="-65" charset="2"/>
              <a:buChar char="§"/>
            </a:pPr>
            <a:r>
              <a:rPr lang="en-GB" sz="1600"/>
              <a:t>Dynamic aperture and momentum acceptance are crucial for the Touschek lifetime</a:t>
            </a:r>
          </a:p>
          <a:p>
            <a:pPr marL="285750" indent="-285750">
              <a:buClr>
                <a:srgbClr val="0000CC"/>
              </a:buClr>
              <a:buFont typeface="Wingdings" pitchFamily="-65" charset="2"/>
              <a:buChar char="§"/>
            </a:pPr>
            <a:r>
              <a:rPr lang="en-US" sz="1600"/>
              <a:t>dedicated</a:t>
            </a:r>
            <a:r>
              <a:rPr lang="en-GB" sz="1600"/>
              <a:t>  Monte Carlo simulation (for all the effects contributing to particle losses) necessary for:</a:t>
            </a:r>
          </a:p>
          <a:p>
            <a:pPr marL="800100" lvl="1" indent="-342900">
              <a:buClr>
                <a:srgbClr val="008000"/>
              </a:buClr>
              <a:buFont typeface="Wingdings" pitchFamily="-65" charset="2"/>
              <a:buChar char="§"/>
            </a:pPr>
            <a:r>
              <a:rPr lang="en-GB" sz="1400"/>
              <a:t>lifetime evaluation </a:t>
            </a:r>
          </a:p>
          <a:p>
            <a:pPr marL="800100" lvl="1" indent="-342900">
              <a:buClr>
                <a:srgbClr val="008000"/>
              </a:buClr>
              <a:buFont typeface="Wingdings" pitchFamily="-65" charset="2"/>
              <a:buChar char="§"/>
            </a:pPr>
            <a:r>
              <a:rPr lang="en-GB" sz="1400"/>
              <a:t>careful study of backgrounds, horizontal/vertical  collimation system design and shieldings</a:t>
            </a:r>
          </a:p>
        </p:txBody>
      </p:sp>
      <p:sp>
        <p:nvSpPr>
          <p:cNvPr id="14367" name="TextBox 7"/>
          <p:cNvSpPr txBox="1">
            <a:spLocks noChangeArrowheads="1"/>
          </p:cNvSpPr>
          <p:nvPr/>
        </p:nvSpPr>
        <p:spPr bwMode="auto">
          <a:xfrm>
            <a:off x="990600" y="4876800"/>
            <a:ext cx="373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/>
              <a:t>with</a:t>
            </a:r>
            <a:r>
              <a:rPr lang="en-GB" sz="1200"/>
              <a:t> collimators inserted and IBS included </a:t>
            </a:r>
          </a:p>
          <a:p>
            <a:pPr algn="r"/>
            <a:r>
              <a:rPr lang="en-GB" sz="1200"/>
              <a:t>(momentum acceptance calculated with tracking)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257800" y="3124200"/>
            <a:ext cx="3733800" cy="3276600"/>
            <a:chOff x="7543800" y="2133600"/>
            <a:chExt cx="3733800" cy="3276600"/>
          </a:xfrm>
        </p:grpSpPr>
        <p:sp>
          <p:nvSpPr>
            <p:cNvPr id="13" name="Rectangle 12"/>
            <p:cNvSpPr/>
            <p:nvPr/>
          </p:nvSpPr>
          <p:spPr>
            <a:xfrm>
              <a:off x="7543800" y="2209800"/>
              <a:ext cx="3733800" cy="320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7543800" y="2133600"/>
              <a:ext cx="3695700" cy="3276600"/>
              <a:chOff x="7543800" y="2133600"/>
              <a:chExt cx="3695700" cy="3276600"/>
            </a:xfrm>
          </p:grpSpPr>
          <p:grpSp>
            <p:nvGrpSpPr>
              <p:cNvPr id="7" name="Group 7"/>
              <p:cNvGrpSpPr>
                <a:grpSpLocks/>
              </p:cNvGrpSpPr>
              <p:nvPr/>
            </p:nvGrpSpPr>
            <p:grpSpPr bwMode="auto">
              <a:xfrm>
                <a:off x="7543800" y="2133600"/>
                <a:ext cx="3695700" cy="3276600"/>
                <a:chOff x="4991100" y="2590800"/>
                <a:chExt cx="3695700" cy="3276600"/>
              </a:xfrm>
            </p:grpSpPr>
            <p:grpSp>
              <p:nvGrpSpPr>
                <p:cNvPr id="8" name="Group 6"/>
                <p:cNvGrpSpPr>
                  <a:grpSpLocks/>
                </p:cNvGrpSpPr>
                <p:nvPr/>
              </p:nvGrpSpPr>
              <p:grpSpPr bwMode="auto">
                <a:xfrm>
                  <a:off x="4991100" y="2590800"/>
                  <a:ext cx="3695700" cy="3276600"/>
                  <a:chOff x="4991100" y="2590800"/>
                  <a:chExt cx="3695700" cy="3276600"/>
                </a:xfrm>
              </p:grpSpPr>
              <p:grpSp>
                <p:nvGrpSpPr>
                  <p:cNvPr id="9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4991100" y="2590800"/>
                    <a:ext cx="3695700" cy="3276600"/>
                    <a:chOff x="4991100" y="2590800"/>
                    <a:chExt cx="3695700" cy="3276600"/>
                  </a:xfrm>
                </p:grpSpPr>
                <p:grpSp>
                  <p:nvGrpSpPr>
                    <p:cNvPr id="1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91100" y="2590800"/>
                      <a:ext cx="3695700" cy="3276600"/>
                      <a:chOff x="1900800" y="-130158"/>
                      <a:chExt cx="3696174" cy="3277146"/>
                    </a:xfrm>
                  </p:grpSpPr>
                  <p:grpSp>
                    <p:nvGrpSpPr>
                      <p:cNvPr id="18" name="Group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00800" y="-1"/>
                        <a:ext cx="3696174" cy="3146989"/>
                        <a:chOff x="1900800" y="-1"/>
                        <a:chExt cx="3696174" cy="3146989"/>
                      </a:xfrm>
                    </p:grpSpPr>
                    <p:grpSp>
                      <p:nvGrpSpPr>
                        <p:cNvPr id="24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900800" y="-1"/>
                          <a:ext cx="3696174" cy="3146989"/>
                          <a:chOff x="1900800" y="-1"/>
                          <a:chExt cx="3696174" cy="3146989"/>
                        </a:xfrm>
                      </p:grpSpPr>
                      <p:pic>
                        <p:nvPicPr>
                          <p:cNvPr id="14402" name="Picture 16" descr="C:\Users\Manuela\Desktop\SUPERB_NOV09\JAN09_ler_FF\betaopp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/>
                          <a:srcRect l="2017" t="40617" r="16724" b="641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7400" y="-1"/>
                            <a:ext cx="3162954" cy="217165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14403" name="Picture 17" descr="C:\Users\Manuela\Desktop\SUPERB_NOV09\JAN09_ler_FF\betaopp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/>
                          <a:srcRect l="2017" t="69365" r="16724" b="641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7400" y="914400"/>
                            <a:ext cx="3162954" cy="99285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14404" name="Picture 1" descr="C:\Users\Manuela\Desktop\SUPERB_NOV09\JAN09_ler_FF\3g100p_tot_colsin3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/>
                          <a:srcRect t="41254" r="16302" b="3301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0800" y="1771200"/>
                            <a:ext cx="3696174" cy="137578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sp>
                        <p:nvSpPr>
                          <p:cNvPr id="20" name="Rectangle 19"/>
                          <p:cNvSpPr/>
                          <p:nvPr/>
                        </p:nvSpPr>
                        <p:spPr>
                          <a:xfrm>
                            <a:off x="2134193" y="2972334"/>
                            <a:ext cx="609678" cy="15242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GB"/>
                          </a:p>
                        </p:txBody>
                      </p:sp>
                      <p:sp>
                        <p:nvSpPr>
                          <p:cNvPr id="21" name="Rectangle 20"/>
                          <p:cNvSpPr/>
                          <p:nvPr/>
                        </p:nvSpPr>
                        <p:spPr>
                          <a:xfrm>
                            <a:off x="2515242" y="2972334"/>
                            <a:ext cx="152420" cy="15242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GB"/>
                          </a:p>
                        </p:txBody>
                      </p:sp>
                      <p:sp>
                        <p:nvSpPr>
                          <p:cNvPr id="14407" name="TextBox 2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62200" y="2880000"/>
                            <a:ext cx="443238" cy="2616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prstTxWarp prst="textNoShape">
                              <a:avLst/>
                            </a:prstTxWarp>
                            <a:spAutoFit/>
                          </a:bodyPr>
                          <a:lstStyle/>
                          <a:p>
                            <a:r>
                              <a:rPr lang="en-GB" sz="1100">
                                <a:latin typeface="Times New Roman" pitchFamily="-65" charset="0"/>
                                <a:ea typeface="Times New Roman" pitchFamily="-65" charset="0"/>
                                <a:cs typeface="Times New Roman" pitchFamily="-65" charset="0"/>
                              </a:rPr>
                              <a:t>-150</a:t>
                            </a:r>
                          </a:p>
                        </p:txBody>
                      </p:sp>
                    </p:grpSp>
                    <p:cxnSp>
                      <p:nvCxnSpPr>
                        <p:cNvPr id="14" name="Connettore 1 11"/>
                        <p:cNvCxnSpPr/>
                        <p:nvPr/>
                      </p:nvCxnSpPr>
                      <p:spPr>
                        <a:xfrm rot="5400000">
                          <a:off x="1779286" y="1498095"/>
                          <a:ext cx="2843686" cy="0"/>
                        </a:xfrm>
                        <a:prstGeom prst="line">
                          <a:avLst/>
                        </a:prstGeom>
                        <a:ln w="16510">
                          <a:solidFill>
                            <a:srgbClr val="000099"/>
                          </a:solidFill>
                          <a:prstDash val="dash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" name="Connettore 1 11"/>
                        <p:cNvCxnSpPr/>
                        <p:nvPr/>
                      </p:nvCxnSpPr>
                      <p:spPr>
                        <a:xfrm rot="5400000">
                          <a:off x="2228606" y="1498095"/>
                          <a:ext cx="2843686" cy="0"/>
                        </a:xfrm>
                        <a:prstGeom prst="line">
                          <a:avLst/>
                        </a:prstGeom>
                        <a:ln w="16510">
                          <a:solidFill>
                            <a:srgbClr val="000099"/>
                          </a:solidFill>
                          <a:prstDash val="dash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" name="Connettore 1 17"/>
                        <p:cNvCxnSpPr/>
                        <p:nvPr/>
                      </p:nvCxnSpPr>
                      <p:spPr>
                        <a:xfrm>
                          <a:off x="4752316" y="76252"/>
                          <a:ext cx="0" cy="2819870"/>
                        </a:xfrm>
                        <a:prstGeom prst="line">
                          <a:avLst/>
                        </a:prstGeom>
                        <a:ln>
                          <a:solidFill>
                            <a:srgbClr val="000099"/>
                          </a:solidFill>
                          <a:prstDash val="dash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" name="CasellaDiTesto 22"/>
                      <p:cNvSpPr txBox="1"/>
                      <p:nvPr/>
                    </p:nvSpPr>
                    <p:spPr>
                      <a:xfrm rot="16200000">
                        <a:off x="1966647" y="889985"/>
                        <a:ext cx="2286381" cy="246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Position  H </a:t>
                        </a:r>
                        <a:r>
                          <a:rPr lang="it-IT" sz="1000" dirty="0" err="1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Collim</a:t>
                        </a: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.</a:t>
                        </a:r>
                      </a:p>
                    </p:txBody>
                  </p:sp>
                  <p:sp>
                    <p:nvSpPr>
                      <p:cNvPr id="11" name="CasellaDiTesto 22"/>
                      <p:cNvSpPr txBox="1"/>
                      <p:nvPr/>
                    </p:nvSpPr>
                    <p:spPr>
                      <a:xfrm rot="16200000">
                        <a:off x="2409615" y="943970"/>
                        <a:ext cx="2286381" cy="246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Position  H </a:t>
                        </a:r>
                        <a:r>
                          <a:rPr lang="it-IT" sz="1000" dirty="0" err="1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Collim</a:t>
                        </a: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.</a:t>
                        </a:r>
                      </a:p>
                    </p:txBody>
                  </p:sp>
                  <p:sp>
                    <p:nvSpPr>
                      <p:cNvPr id="12" name="CasellaDiTesto 22"/>
                      <p:cNvSpPr txBox="1"/>
                      <p:nvPr/>
                    </p:nvSpPr>
                    <p:spPr>
                      <a:xfrm rot="16200000">
                        <a:off x="3475758" y="1095601"/>
                        <a:ext cx="2286381" cy="247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Position  </a:t>
                        </a:r>
                        <a:r>
                          <a:rPr lang="it-IT" sz="1000" dirty="0" err="1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secondary</a:t>
                        </a: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 H </a:t>
                        </a:r>
                        <a:r>
                          <a:rPr lang="it-IT" sz="1000" dirty="0" err="1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Collim</a:t>
                        </a:r>
                        <a:r>
                          <a:rPr lang="it-IT" sz="1000" dirty="0">
                            <a:solidFill>
                              <a:srgbClr val="000099"/>
                            </a:solidFill>
                            <a:latin typeface="Arial" charset="0"/>
                            <a:ea typeface="+mn-ea"/>
                            <a:cs typeface="+mn-cs"/>
                          </a:rPr>
                          <a:t>.</a:t>
                        </a:r>
                      </a:p>
                    </p:txBody>
                  </p:sp>
                </p:grpSp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5029200" y="2743200"/>
                      <a:ext cx="304800" cy="6858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5029200" y="3505200"/>
                      <a:ext cx="304800" cy="6858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  <p:sp>
                <p:nvSpPr>
                  <p:cNvPr id="14390" name="Text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54975" y="5410200"/>
                    <a:ext cx="327025" cy="2762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GB" sz="1200"/>
                      <a:t>IP</a:t>
                    </a:r>
                  </a:p>
                </p:txBody>
              </p:sp>
            </p:grpSp>
            <p:sp>
              <p:nvSpPr>
                <p:cNvPr id="5" name="TextBox 4"/>
                <p:cNvSpPr txBox="1"/>
                <p:nvPr/>
              </p:nvSpPr>
              <p:spPr>
                <a:xfrm>
                  <a:off x="5562600" y="2819400"/>
                  <a:ext cx="696913" cy="276225"/>
                </a:xfrm>
                <a:prstGeom prst="rect">
                  <a:avLst/>
                </a:prstGeom>
                <a:noFill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200"/>
                    <a:t>√</a:t>
                  </a:r>
                  <a:r>
                    <a:rPr lang="en-GB" sz="1200">
                      <a:latin typeface="Symbol" pitchFamily="-65" charset="2"/>
                      <a:ea typeface="Symbol" pitchFamily="-65" charset="2"/>
                      <a:cs typeface="Symbol" pitchFamily="-65" charset="2"/>
                    </a:rPr>
                    <a:t>b</a:t>
                  </a:r>
                  <a:r>
                    <a:rPr lang="en-GB" sz="1200" baseline="-25000">
                      <a:ea typeface="Symbol" pitchFamily="-65" charset="2"/>
                      <a:cs typeface="Symbol" pitchFamily="-65" charset="2"/>
                    </a:rPr>
                    <a:t>x,</a:t>
                  </a:r>
                  <a:r>
                    <a:rPr lang="en-GB" sz="1200"/>
                    <a:t> </a:t>
                  </a:r>
                  <a:r>
                    <a:rPr lang="en-GB" sz="1200">
                      <a:solidFill>
                        <a:srgbClr val="FF0000"/>
                      </a:solidFill>
                    </a:rPr>
                    <a:t>√</a:t>
                  </a:r>
                  <a:r>
                    <a:rPr lang="en-GB" sz="1200">
                      <a:solidFill>
                        <a:srgbClr val="FF0000"/>
                      </a:solidFill>
                      <a:latin typeface="Symbol" pitchFamily="-65" charset="2"/>
                      <a:ea typeface="Symbol" pitchFamily="-65" charset="2"/>
                      <a:cs typeface="Symbol" pitchFamily="-65" charset="2"/>
                    </a:rPr>
                    <a:t>b</a:t>
                  </a:r>
                  <a:r>
                    <a:rPr lang="en-GB" sz="1200" baseline="-25000">
                      <a:solidFill>
                        <a:srgbClr val="FF0000"/>
                      </a:solidFill>
                      <a:ea typeface="Symbol" pitchFamily="-65" charset="2"/>
                      <a:cs typeface="Symbol" pitchFamily="-65" charset="2"/>
                    </a:rPr>
                    <a:t>y </a:t>
                  </a:r>
                </a:p>
              </p:txBody>
            </p:sp>
            <p:sp>
              <p:nvSpPr>
                <p:cNvPr id="14388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592763" y="3657600"/>
                  <a:ext cx="350837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200">
                      <a:solidFill>
                        <a:srgbClr val="008000"/>
                      </a:solidFill>
                    </a:rPr>
                    <a:t>D</a:t>
                  </a:r>
                  <a:r>
                    <a:rPr lang="en-GB" sz="1200" baseline="-25000">
                      <a:solidFill>
                        <a:srgbClr val="008000"/>
                      </a:solidFill>
                    </a:rPr>
                    <a:t>x</a:t>
                  </a:r>
                  <a:endParaRPr lang="en-GB" sz="1200" baseline="-25000">
                    <a:solidFill>
                      <a:srgbClr val="008000"/>
                    </a:solidFill>
                    <a:ea typeface="Symbol" pitchFamily="-65" charset="2"/>
                    <a:cs typeface="Symbol" pitchFamily="-65" charset="2"/>
                  </a:endParaRPr>
                </a:p>
              </p:txBody>
            </p:sp>
          </p:grpSp>
          <p:sp>
            <p:nvSpPr>
              <p:cNvPr id="14385" name="TextBox 1"/>
              <p:cNvSpPr txBox="1">
                <a:spLocks noChangeArrowheads="1"/>
              </p:cNvSpPr>
              <p:nvPr/>
            </p:nvSpPr>
            <p:spPr bwMode="auto">
              <a:xfrm>
                <a:off x="7974012" y="3048000"/>
                <a:ext cx="255588" cy="261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1100">
                    <a:latin typeface="Times New Roman" pitchFamily="-65" charset="0"/>
                    <a:ea typeface="Times New Roman" pitchFamily="-65" charset="0"/>
                    <a:cs typeface="Times New Roman" pitchFamily="-65" charset="0"/>
                  </a:rPr>
                  <a:t>0</a:t>
                </a:r>
              </a:p>
            </p:txBody>
          </p:sp>
        </p:grpSp>
      </p:grpSp>
      <p:sp>
        <p:nvSpPr>
          <p:cNvPr id="14369" name="TextBox 1"/>
          <p:cNvSpPr txBox="1">
            <a:spLocks noChangeArrowheads="1"/>
          </p:cNvSpPr>
          <p:nvPr/>
        </p:nvSpPr>
        <p:spPr bwMode="auto">
          <a:xfrm>
            <a:off x="4724400" y="5410200"/>
            <a:ext cx="99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/>
              <a:t>Touschek trajectories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3733800"/>
            <a:ext cx="4267200" cy="10668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Curved Left Arrow 21"/>
          <p:cNvSpPr/>
          <p:nvPr/>
        </p:nvSpPr>
        <p:spPr>
          <a:xfrm>
            <a:off x="4648200" y="4648200"/>
            <a:ext cx="228600" cy="53340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81000" y="6096000"/>
          <a:ext cx="4267200" cy="517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130300"/>
                <a:gridCol w="1155700"/>
              </a:tblGrid>
              <a:tr h="51752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otal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Lifetime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591" marB="455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220 s</a:t>
                      </a:r>
                    </a:p>
                    <a:p>
                      <a:pPr algn="ctr"/>
                      <a:r>
                        <a:rPr lang="en-GB" sz="1400" b="0" dirty="0" smtClean="0">
                          <a:solidFill>
                            <a:srgbClr val="FF0000"/>
                          </a:solidFill>
                        </a:rPr>
                        <a:t>(3.7 min) </a:t>
                      </a:r>
                    </a:p>
                  </a:txBody>
                  <a:tcPr marT="45591" marB="4559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00FF"/>
                          </a:solidFill>
                        </a:rPr>
                        <a:t>180 s</a:t>
                      </a:r>
                    </a:p>
                    <a:p>
                      <a:pPr algn="ctr"/>
                      <a:r>
                        <a:rPr lang="en-GB" sz="1400" b="0" baseline="0" dirty="0" smtClean="0">
                          <a:solidFill>
                            <a:srgbClr val="0000FF"/>
                          </a:solidFill>
                        </a:rPr>
                        <a:t> (3.0 min)</a:t>
                      </a:r>
                      <a:endParaRPr lang="en-GB" sz="1400" b="0" dirty="0">
                        <a:solidFill>
                          <a:srgbClr val="0000FF"/>
                        </a:solidFill>
                      </a:endParaRPr>
                    </a:p>
                  </a:txBody>
                  <a:tcPr marT="45591" marB="45591" anchor="ctr" anchorCtr="1"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696200" y="6477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M. </a:t>
            </a:r>
            <a:r>
              <a:rPr lang="en-US" dirty="0" err="1" smtClean="0"/>
              <a:t>Boscolo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743712"/>
          </a:xfrm>
        </p:spPr>
        <p:txBody>
          <a:bodyPr/>
          <a:lstStyle/>
          <a:p>
            <a:r>
              <a:rPr lang="en-US" dirty="0" smtClean="0"/>
              <a:t>Continuous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keep the luminosity nearly constant continuous injection at high repetition rate is needed</a:t>
            </a:r>
          </a:p>
          <a:p>
            <a:r>
              <a:rPr lang="en-US" sz="2000" dirty="0" smtClean="0"/>
              <a:t>PEP-II (SLAC) had the most powerful injector!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 descr="PEPII_IN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12517"/>
              <a:stretch>
                <a:fillRect/>
              </a:stretch>
            </p:blipFill>
          </mc:Choice>
          <mc:Fallback>
            <p:blipFill>
              <a:blip r:embed="rId3"/>
              <a:srcRect b="12517"/>
              <a:stretch>
                <a:fillRect/>
              </a:stretch>
            </p:blipFill>
          </mc:Fallback>
        </mc:AlternateContent>
        <p:spPr>
          <a:xfrm>
            <a:off x="1295400" y="2057400"/>
            <a:ext cx="6109930" cy="479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43712"/>
          </a:xfrm>
        </p:spPr>
        <p:txBody>
          <a:bodyPr/>
          <a:lstStyle/>
          <a:p>
            <a:r>
              <a:rPr lang="en-US" dirty="0" err="1" smtClean="0"/>
              <a:t>SuperKEKB</a:t>
            </a:r>
            <a:r>
              <a:rPr lang="en-US" dirty="0" smtClean="0"/>
              <a:t> Injection system layout</a:t>
            </a:r>
            <a:endParaRPr lang="en-US" dirty="0"/>
          </a:p>
        </p:txBody>
      </p:sp>
      <p:pic>
        <p:nvPicPr>
          <p:cNvPr id="6" name="Content Placeholder 5" descr="KEKB_Injection_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5329" b="-5329"/>
              <a:stretch>
                <a:fillRect/>
              </a:stretch>
            </p:blipFill>
          </mc:Choice>
          <mc:Fallback>
            <p:blipFill>
              <a:blip r:embed="rId3"/>
              <a:srcRect t="-5329" b="-5329"/>
              <a:stretch>
                <a:fillRect/>
              </a:stretch>
            </p:blipFill>
          </mc:Fallback>
        </mc:AlternateContent>
        <p:spPr>
          <a:xfrm>
            <a:off x="0" y="990600"/>
            <a:ext cx="8954086" cy="37338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CasellaDiTesto 2"/>
          <p:cNvSpPr txBox="1"/>
          <p:nvPr/>
        </p:nvSpPr>
        <p:spPr>
          <a:xfrm>
            <a:off x="0" y="6488668"/>
            <a:ext cx="3276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Arial"/>
                <a:cs typeface="Arial"/>
              </a:rPr>
              <a:t>M.Yoshida</a:t>
            </a:r>
            <a:r>
              <a:rPr lang="it-IT" b="1" dirty="0" smtClean="0">
                <a:latin typeface="Arial"/>
                <a:cs typeface="Arial"/>
              </a:rPr>
              <a:t>, T. </a:t>
            </a:r>
            <a:r>
              <a:rPr lang="it-IT" b="1" dirty="0" err="1" smtClean="0">
                <a:latin typeface="Arial"/>
                <a:cs typeface="Arial"/>
              </a:rPr>
              <a:t>Higo</a:t>
            </a:r>
            <a:r>
              <a:rPr lang="it-IT" b="1" dirty="0" smtClean="0">
                <a:latin typeface="Arial"/>
                <a:cs typeface="Arial"/>
              </a:rPr>
              <a:t> IPAC12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9" name="Picture 8" descr="KEKB_Injection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64150" y="4589503"/>
            <a:ext cx="3879850" cy="2268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174701" y="32274"/>
            <a:ext cx="7751390" cy="580999"/>
          </a:xfrm>
        </p:spPr>
        <p:txBody>
          <a:bodyPr>
            <a:noAutofit/>
          </a:bodyPr>
          <a:lstStyle/>
          <a:p>
            <a:r>
              <a:rPr lang="en-GB" dirty="0" err="1" smtClean="0">
                <a:latin typeface="Bookman Old Style" pitchFamily="18" charset="0"/>
              </a:rPr>
              <a:t>FCCee</a:t>
            </a:r>
            <a:r>
              <a:rPr lang="en-GB" dirty="0" smtClean="0">
                <a:latin typeface="Bookman Old Style" pitchFamily="18" charset="0"/>
              </a:rPr>
              <a:t> injector complex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7771"/>
            <a:ext cx="9144000" cy="25955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Injector complex is comprised by: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e</a:t>
            </a:r>
            <a:r>
              <a:rPr lang="en-US" dirty="0" smtClean="0">
                <a:solidFill>
                  <a:srgbClr val="00B0F0"/>
                </a:solidFill>
              </a:rPr>
              <a:t>+/e- LINAC </a:t>
            </a:r>
            <a:r>
              <a:rPr lang="en-US" dirty="0" smtClean="0"/>
              <a:t>(up to ~10GeV)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Pre-Booster Damping Ring - PBDR </a:t>
            </a:r>
            <a:r>
              <a:rPr lang="en-US" dirty="0" smtClean="0"/>
              <a:t>(from ~10 to ~20GeV)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Booster ring </a:t>
            </a:r>
            <a:r>
              <a:rPr lang="en-US" dirty="0" smtClean="0"/>
              <a:t>(from ~20 to full </a:t>
            </a:r>
            <a:r>
              <a:rPr lang="en-US" dirty="0" err="1" smtClean="0"/>
              <a:t>FCCee</a:t>
            </a:r>
            <a:r>
              <a:rPr lang="en-US" dirty="0" smtClean="0"/>
              <a:t> energy)</a:t>
            </a:r>
          </a:p>
          <a:p>
            <a:pPr lvl="1"/>
            <a:r>
              <a:rPr lang="en-US" dirty="0" smtClean="0"/>
              <a:t>Proposal for extra ring with wigglers for rapid </a:t>
            </a:r>
            <a:r>
              <a:rPr lang="en-US" dirty="0"/>
              <a:t>radiative </a:t>
            </a:r>
            <a:r>
              <a:rPr lang="en-US" dirty="0" smtClean="0"/>
              <a:t>polarization (@ ~1-2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ru-RU" dirty="0"/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14/04/2016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2ABBD3D-0831-9444-BC35-A71AEB7864A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7417" y="3161769"/>
            <a:ext cx="7376853" cy="29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5507915" y="6000402"/>
            <a:ext cx="3270325" cy="10758"/>
          </a:xfrm>
          <a:prstGeom prst="line">
            <a:avLst/>
          </a:prstGeom>
          <a:ln w="34925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06118" y="5830644"/>
            <a:ext cx="355002" cy="29205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0" y="5571593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PBDR (SPS)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77149" y="4970033"/>
            <a:ext cx="2940038" cy="100885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29608" y="5612574"/>
            <a:ext cx="161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e+/e- </a:t>
            </a:r>
            <a:r>
              <a:rPr lang="en-US" b="1" dirty="0" smtClean="0">
                <a:solidFill>
                  <a:srgbClr val="00B0F0"/>
                </a:solidFill>
              </a:rPr>
              <a:t>LINAC 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46641" y="6488668"/>
            <a:ext cx="34973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08684E"/>
                </a:solidFill>
              </a:rPr>
              <a:t>Y.Papaphilippou</a:t>
            </a:r>
            <a:r>
              <a:rPr lang="en-US" dirty="0" smtClean="0">
                <a:solidFill>
                  <a:srgbClr val="08684E"/>
                </a:solidFill>
              </a:rPr>
              <a:t> - </a:t>
            </a:r>
            <a:r>
              <a:rPr lang="en-US" dirty="0" err="1" smtClean="0">
                <a:solidFill>
                  <a:srgbClr val="08684E"/>
                </a:solidFill>
              </a:rPr>
              <a:t>FCCee</a:t>
            </a:r>
            <a:r>
              <a:rPr lang="en-US" dirty="0" smtClean="0">
                <a:solidFill>
                  <a:srgbClr val="08684E"/>
                </a:solidFill>
              </a:rPr>
              <a:t> week 2016 </a:t>
            </a:r>
            <a:endParaRPr lang="en-US" dirty="0">
              <a:solidFill>
                <a:srgbClr val="08684E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70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816" y="228600"/>
            <a:ext cx="9057184" cy="854968"/>
          </a:xfrm>
        </p:spPr>
        <p:txBody>
          <a:bodyPr>
            <a:noAutofit/>
          </a:bodyPr>
          <a:lstStyle/>
          <a:p>
            <a:r>
              <a:rPr lang="it-IT" sz="4000" i="1" dirty="0" smtClean="0"/>
              <a:t>Design</a:t>
            </a:r>
            <a:r>
              <a:rPr lang="it-IT" sz="4000" i="1" dirty="0" smtClean="0"/>
              <a:t> </a:t>
            </a:r>
            <a:r>
              <a:rPr lang="it-IT" sz="4000" i="1" dirty="0" err="1" smtClean="0"/>
              <a:t>challenges</a:t>
            </a:r>
            <a:r>
              <a:rPr lang="it-IT" sz="4000" i="1" dirty="0" smtClean="0"/>
              <a:t> </a:t>
            </a:r>
            <a:r>
              <a:rPr lang="it-IT" sz="4000" i="1" dirty="0" err="1" smtClean="0"/>
              <a:t>of</a:t>
            </a:r>
            <a:r>
              <a:rPr lang="it-IT" sz="4000" i="1" dirty="0" smtClean="0"/>
              <a:t> future </a:t>
            </a:r>
            <a:r>
              <a:rPr lang="it-IT" sz="4000" i="1" dirty="0" err="1" smtClean="0"/>
              <a:t>colliders</a:t>
            </a:r>
            <a:endParaRPr lang="en-US" sz="40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295400"/>
            <a:ext cx="8856984" cy="5157936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 smtClean="0"/>
              <a:t>Interaction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design </a:t>
            </a:r>
            <a:r>
              <a:rPr lang="it-IT" dirty="0" err="1" smtClean="0"/>
              <a:t>with</a:t>
            </a:r>
            <a:r>
              <a:rPr lang="it-IT" dirty="0" smtClean="0"/>
              <a:t> ultralow </a:t>
            </a:r>
            <a:r>
              <a:rPr lang="it-IT" dirty="0" err="1" smtClean="0"/>
              <a:t>by*</a:t>
            </a:r>
            <a:r>
              <a:rPr lang="it-IT" dirty="0" smtClean="0"/>
              <a:t>, 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crossing</a:t>
            </a:r>
            <a:r>
              <a:rPr lang="it-IT" dirty="0" smtClean="0"/>
              <a:t> angle and detector </a:t>
            </a:r>
            <a:r>
              <a:rPr lang="it-IT" dirty="0" err="1" smtClean="0"/>
              <a:t>solenoids</a:t>
            </a:r>
            <a:r>
              <a:rPr lang="it-IT" dirty="0" smtClean="0"/>
              <a:t> </a:t>
            </a:r>
            <a:r>
              <a:rPr lang="it-IT" dirty="0" err="1" smtClean="0"/>
              <a:t>poses</a:t>
            </a:r>
            <a:r>
              <a:rPr lang="it-IT" dirty="0" smtClean="0"/>
              <a:t>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technical</a:t>
            </a:r>
            <a:r>
              <a:rPr lang="it-IT" dirty="0" smtClean="0"/>
              <a:t> and </a:t>
            </a:r>
            <a:r>
              <a:rPr lang="it-IT" dirty="0" err="1" smtClean="0"/>
              <a:t>optics</a:t>
            </a:r>
            <a:r>
              <a:rPr lang="it-IT" dirty="0" smtClean="0"/>
              <a:t> design </a:t>
            </a:r>
            <a:r>
              <a:rPr lang="it-IT" dirty="0" err="1" smtClean="0"/>
              <a:t>issues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>
                <a:sym typeface="Wingdings" pitchFamily="2" charset="2"/>
              </a:rPr>
              <a:t>h</a:t>
            </a:r>
            <a:r>
              <a:rPr lang="it-IT" dirty="0" smtClean="0">
                <a:sym typeface="Wingdings" pitchFamily="2" charset="2"/>
              </a:rPr>
              <a:t>igh </a:t>
            </a:r>
            <a:r>
              <a:rPr lang="it-IT" dirty="0" err="1" smtClean="0">
                <a:sym typeface="Wingdings" pitchFamily="2" charset="2"/>
              </a:rPr>
              <a:t>gradient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smtClean="0">
                <a:sym typeface="Wingdings" pitchFamily="2" charset="2"/>
              </a:rPr>
              <a:t>SC </a:t>
            </a:r>
            <a:r>
              <a:rPr lang="it-IT" dirty="0" err="1">
                <a:sym typeface="Wingdings" pitchFamily="2" charset="2"/>
              </a:rPr>
              <a:t>quads</a:t>
            </a:r>
            <a:r>
              <a:rPr lang="it-IT" dirty="0">
                <a:sym typeface="Wingdings" pitchFamily="2" charset="2"/>
              </a:rPr>
              <a:t> in a </a:t>
            </a:r>
            <a:r>
              <a:rPr lang="it-IT" dirty="0" err="1">
                <a:sym typeface="Wingdings" pitchFamily="2" charset="2"/>
              </a:rPr>
              <a:t>restricted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space</a:t>
            </a:r>
            <a:endParaRPr lang="it-IT" dirty="0" smtClean="0">
              <a:sym typeface="Wingdings" pitchFamily="2" charset="2"/>
            </a:endParaRPr>
          </a:p>
          <a:p>
            <a:pPr lvl="1"/>
            <a:r>
              <a:rPr lang="it-IT" dirty="0" err="1" smtClean="0">
                <a:sym typeface="Wingdings" pitchFamily="2" charset="2"/>
              </a:rPr>
              <a:t>control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smtClean="0">
                <a:sym typeface="Wingdings" pitchFamily="2" charset="2"/>
              </a:rPr>
              <a:t>of background </a:t>
            </a:r>
            <a:r>
              <a:rPr lang="it-IT" dirty="0" err="1" smtClean="0">
                <a:sym typeface="Wingdings" pitchFamily="2" charset="2"/>
              </a:rPr>
              <a:t>rates</a:t>
            </a:r>
            <a:endParaRPr lang="it-IT" dirty="0" smtClean="0">
              <a:sym typeface="Wingdings" pitchFamily="2" charset="2"/>
            </a:endParaRPr>
          </a:p>
          <a:p>
            <a:pPr lvl="1"/>
            <a:r>
              <a:rPr lang="it-IT" dirty="0" err="1" smtClean="0"/>
              <a:t>sensitivity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magnets</a:t>
            </a:r>
            <a:r>
              <a:rPr lang="it-IT" dirty="0" smtClean="0"/>
              <a:t> </a:t>
            </a:r>
            <a:r>
              <a:rPr lang="it-IT" dirty="0" err="1" smtClean="0"/>
              <a:t>alignment</a:t>
            </a:r>
            <a:r>
              <a:rPr lang="it-IT" dirty="0" smtClean="0"/>
              <a:t> </a:t>
            </a:r>
            <a:r>
              <a:rPr lang="it-IT" dirty="0" err="1" smtClean="0"/>
              <a:t>errors</a:t>
            </a:r>
            <a:r>
              <a:rPr lang="it-IT" dirty="0" smtClean="0"/>
              <a:t> and </a:t>
            </a:r>
            <a:r>
              <a:rPr lang="it-IT" dirty="0" err="1" smtClean="0"/>
              <a:t>c</a:t>
            </a:r>
            <a:r>
              <a:rPr lang="it-IT" dirty="0" err="1" smtClean="0"/>
              <a:t>ontrol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vibrations</a:t>
            </a:r>
            <a:r>
              <a:rPr lang="it-IT" dirty="0" smtClean="0"/>
              <a:t> at IP </a:t>
            </a:r>
            <a:endParaRPr lang="it-IT" dirty="0" smtClean="0"/>
          </a:p>
          <a:p>
            <a:pPr lvl="1"/>
            <a:r>
              <a:rPr lang="it-IT" dirty="0" err="1" smtClean="0"/>
              <a:t>c</a:t>
            </a:r>
            <a:r>
              <a:rPr lang="it-IT" dirty="0" err="1" smtClean="0"/>
              <a:t>oupling</a:t>
            </a:r>
            <a:r>
              <a:rPr lang="it-IT" dirty="0" smtClean="0"/>
              <a:t> </a:t>
            </a:r>
            <a:r>
              <a:rPr lang="it-IT" dirty="0" smtClean="0"/>
              <a:t>&amp; </a:t>
            </a:r>
            <a:r>
              <a:rPr lang="it-IT" dirty="0" err="1" smtClean="0"/>
              <a:t>chromaticity</a:t>
            </a:r>
            <a:r>
              <a:rPr lang="it-IT" dirty="0" smtClean="0"/>
              <a:t> </a:t>
            </a:r>
            <a:r>
              <a:rPr lang="it-IT" dirty="0" err="1" smtClean="0"/>
              <a:t>correction</a:t>
            </a:r>
            <a:r>
              <a:rPr lang="it-IT" dirty="0" smtClean="0"/>
              <a:t> in the IR</a:t>
            </a:r>
            <a:endParaRPr lang="it-IT" dirty="0" smtClean="0"/>
          </a:p>
          <a:p>
            <a:pPr lvl="1"/>
            <a:r>
              <a:rPr lang="it-IT" dirty="0" err="1" smtClean="0"/>
              <a:t>d</a:t>
            </a:r>
            <a:r>
              <a:rPr lang="it-IT" dirty="0" err="1" smtClean="0"/>
              <a:t>ynamic</a:t>
            </a:r>
            <a:r>
              <a:rPr lang="it-IT" dirty="0" smtClean="0"/>
              <a:t> </a:t>
            </a:r>
            <a:r>
              <a:rPr lang="it-IT" dirty="0" smtClean="0"/>
              <a:t>aperture with </a:t>
            </a:r>
            <a:r>
              <a:rPr lang="it-IT" dirty="0" err="1" smtClean="0"/>
              <a:t>crab</a:t>
            </a:r>
            <a:r>
              <a:rPr lang="it-IT" dirty="0" smtClean="0"/>
              <a:t> </a:t>
            </a:r>
            <a:r>
              <a:rPr lang="it-IT" dirty="0" err="1" smtClean="0"/>
              <a:t>sextupoles</a:t>
            </a:r>
            <a:r>
              <a:rPr lang="it-IT" dirty="0" smtClean="0"/>
              <a:t> </a:t>
            </a:r>
            <a:endParaRPr lang="it-IT" dirty="0" smtClean="0"/>
          </a:p>
          <a:p>
            <a:r>
              <a:rPr lang="it-IT" dirty="0" err="1" smtClean="0">
                <a:sym typeface="Wingdings" pitchFamily="2" charset="2"/>
              </a:rPr>
              <a:t>Beam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lifetime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reduction</a:t>
            </a:r>
            <a:r>
              <a:rPr lang="it-IT" dirty="0" smtClean="0">
                <a:sym typeface="Wingdings" pitchFamily="2" charset="2"/>
              </a:rPr>
              <a:t> due </a:t>
            </a:r>
            <a:r>
              <a:rPr lang="it-IT" dirty="0" err="1" smtClean="0">
                <a:sym typeface="Wingdings" pitchFamily="2" charset="2"/>
              </a:rPr>
              <a:t>to</a:t>
            </a:r>
            <a:r>
              <a:rPr lang="it-IT" dirty="0" smtClean="0">
                <a:sym typeface="Wingdings" pitchFamily="2" charset="2"/>
              </a:rPr>
              <a:t> the </a:t>
            </a:r>
            <a:r>
              <a:rPr lang="it-IT" dirty="0" err="1" smtClean="0">
                <a:sym typeface="Wingdings" pitchFamily="2" charset="2"/>
              </a:rPr>
              <a:t>luminosity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increase</a:t>
            </a:r>
            <a:r>
              <a:rPr lang="it-IT" dirty="0" smtClean="0">
                <a:sym typeface="Wingdings" pitchFamily="2" charset="2"/>
              </a:rPr>
              <a:t> (</a:t>
            </a:r>
            <a:r>
              <a:rPr lang="it-IT" dirty="0" err="1" smtClean="0">
                <a:sym typeface="Wingdings" pitchFamily="2" charset="2"/>
              </a:rPr>
              <a:t>baba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scattering</a:t>
            </a:r>
            <a:r>
              <a:rPr lang="it-IT" dirty="0" smtClean="0">
                <a:sym typeface="Wingdings" pitchFamily="2" charset="2"/>
              </a:rPr>
              <a:t> and </a:t>
            </a:r>
            <a:r>
              <a:rPr lang="it-IT" dirty="0" err="1" smtClean="0">
                <a:sym typeface="Wingdings" pitchFamily="2" charset="2"/>
              </a:rPr>
              <a:t>bremstrahlung</a:t>
            </a:r>
            <a:r>
              <a:rPr lang="it-IT" dirty="0" smtClean="0">
                <a:sym typeface="Wingdings" pitchFamily="2" charset="2"/>
              </a:rPr>
              <a:t>) </a:t>
            </a:r>
            <a:r>
              <a:rPr lang="it-IT" dirty="0" err="1" smtClean="0">
                <a:sym typeface="Wingdings" pitchFamily="2" charset="2"/>
              </a:rPr>
              <a:t>makes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necessary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</a:t>
            </a:r>
            <a:r>
              <a:rPr lang="it-IT" dirty="0" err="1" smtClean="0">
                <a:sym typeface="Wingdings" pitchFamily="2" charset="2"/>
              </a:rPr>
              <a:t>ontinuous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injection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with</a:t>
            </a:r>
            <a:r>
              <a:rPr lang="it-IT" dirty="0" smtClean="0">
                <a:sym typeface="Wingdings" pitchFamily="2" charset="2"/>
              </a:rPr>
              <a:t> high </a:t>
            </a:r>
            <a:r>
              <a:rPr lang="it-IT" dirty="0" err="1" smtClean="0">
                <a:sym typeface="Wingdings" pitchFamily="2" charset="2"/>
              </a:rPr>
              <a:t>efficiency</a:t>
            </a:r>
            <a:r>
              <a:rPr lang="it-IT" dirty="0" smtClean="0">
                <a:sym typeface="Wingdings" pitchFamily="2" charset="2"/>
              </a:rPr>
              <a:t> and high </a:t>
            </a:r>
            <a:r>
              <a:rPr lang="it-IT" dirty="0" err="1" smtClean="0">
                <a:sym typeface="Wingdings" pitchFamily="2" charset="2"/>
              </a:rPr>
              <a:t>injection</a:t>
            </a:r>
            <a:r>
              <a:rPr lang="it-IT" dirty="0" smtClean="0">
                <a:sym typeface="Wingdings" pitchFamily="2" charset="2"/>
              </a:rPr>
              <a:t> rate</a:t>
            </a:r>
          </a:p>
          <a:p>
            <a:r>
              <a:rPr lang="it-IT" dirty="0" err="1" smtClean="0">
                <a:sym typeface="Wingdings" pitchFamily="2" charset="2"/>
              </a:rPr>
              <a:t>Very</a:t>
            </a:r>
            <a:r>
              <a:rPr lang="it-IT" dirty="0" smtClean="0">
                <a:sym typeface="Wingdings" pitchFamily="2" charset="2"/>
              </a:rPr>
              <a:t> high </a:t>
            </a:r>
            <a:r>
              <a:rPr lang="it-IT" dirty="0" err="1" smtClean="0">
                <a:sym typeface="Wingdings" pitchFamily="2" charset="2"/>
              </a:rPr>
              <a:t>energy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requires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very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large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infrastructures</a:t>
            </a:r>
            <a:r>
              <a:rPr lang="it-IT" dirty="0" smtClean="0">
                <a:sym typeface="Wingdings" pitchFamily="2" charset="2"/>
              </a:rPr>
              <a:t> (</a:t>
            </a:r>
            <a:r>
              <a:rPr lang="it-IT" dirty="0" err="1" smtClean="0">
                <a:sym typeface="Wingdings" pitchFamily="2" charset="2"/>
              </a:rPr>
              <a:t>tunnels</a:t>
            </a:r>
            <a:r>
              <a:rPr lang="it-IT" dirty="0" smtClean="0">
                <a:sym typeface="Wingdings" pitchFamily="2" charset="2"/>
              </a:rPr>
              <a:t> 50 </a:t>
            </a:r>
            <a:r>
              <a:rPr lang="it-IT" dirty="0" err="1" smtClean="0">
                <a:sym typeface="Wingdings" pitchFamily="2" charset="2"/>
              </a:rPr>
              <a:t>–</a:t>
            </a:r>
            <a:r>
              <a:rPr lang="it-IT" dirty="0" smtClean="0">
                <a:sym typeface="Wingdings" pitchFamily="2" charset="2"/>
              </a:rPr>
              <a:t> 100 km long), high </a:t>
            </a:r>
            <a:r>
              <a:rPr lang="it-IT" dirty="0" err="1" smtClean="0">
                <a:sym typeface="Wingdings" pitchFamily="2" charset="2"/>
              </a:rPr>
              <a:t>power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consumption</a:t>
            </a:r>
            <a:r>
              <a:rPr lang="it-IT" dirty="0" smtClean="0">
                <a:sym typeface="Wingdings" pitchFamily="2" charset="2"/>
              </a:rPr>
              <a:t>, high </a:t>
            </a:r>
            <a:r>
              <a:rPr lang="it-IT" dirty="0" err="1" smtClean="0">
                <a:sym typeface="Wingdings" pitchFamily="2" charset="2"/>
              </a:rPr>
              <a:t>costs</a:t>
            </a:r>
            <a:r>
              <a:rPr lang="it-IT" dirty="0" smtClean="0">
                <a:sym typeface="Wingdings" pitchFamily="2" charset="2"/>
              </a:rPr>
              <a:t>. A </a:t>
            </a:r>
            <a:r>
              <a:rPr lang="it-IT" dirty="0" err="1" smtClean="0">
                <a:sym typeface="Wingdings" pitchFamily="2" charset="2"/>
              </a:rPr>
              <a:t>very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cost</a:t>
            </a:r>
            <a:r>
              <a:rPr lang="it-IT" dirty="0" smtClean="0">
                <a:sym typeface="Wingdings" pitchFamily="2" charset="2"/>
              </a:rPr>
              <a:t> and </a:t>
            </a:r>
            <a:r>
              <a:rPr lang="it-IT" dirty="0" err="1" smtClean="0">
                <a:sym typeface="Wingdings" pitchFamily="2" charset="2"/>
              </a:rPr>
              <a:t>energy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effective</a:t>
            </a:r>
            <a:r>
              <a:rPr lang="it-IT" dirty="0" smtClean="0">
                <a:sym typeface="Wingdings" pitchFamily="2" charset="2"/>
              </a:rPr>
              <a:t> design </a:t>
            </a:r>
            <a:r>
              <a:rPr lang="it-IT" dirty="0" err="1" smtClean="0">
                <a:sym typeface="Wingdings" pitchFamily="2" charset="2"/>
              </a:rPr>
              <a:t>is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needed</a:t>
            </a:r>
            <a:endParaRPr lang="it-IT" dirty="0" smtClean="0">
              <a:sym typeface="Wingdings" pitchFamily="2" charset="2"/>
            </a:endParaRP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77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75488"/>
            <a:ext cx="83058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Linear vs. Circular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295400"/>
            <a:ext cx="4320000" cy="4465577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71600" y="1318438"/>
            <a:ext cx="4320000" cy="4480396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33400" y="6019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Circular Colliders Luminosity rapidly decreases on energy for a constant beam power</a:t>
            </a:r>
          </a:p>
          <a:p>
            <a:r>
              <a:rPr lang="en-US" dirty="0" smtClean="0">
                <a:latin typeface="+mj-lt"/>
              </a:rPr>
              <a:t>To reach higher energies Linear Colliders are needed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file.jpg"/>
          <p:cNvPicPr>
            <a:picLocks noChangeAspect="1"/>
          </p:cNvPicPr>
          <p:nvPr/>
        </p:nvPicPr>
        <p:blipFill>
          <a:blip r:embed="rId2"/>
          <a:srcRect t="8654" b="13462"/>
          <a:stretch>
            <a:fillRect/>
          </a:stretch>
        </p:blipFill>
        <p:spPr>
          <a:xfrm>
            <a:off x="5892800" y="0"/>
            <a:ext cx="3251200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686800" cy="4419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In this lesson is described the work of many accelerator physicists since </a:t>
            </a:r>
            <a:r>
              <a:rPr lang="en-US" sz="2000" dirty="0" err="1" smtClean="0"/>
              <a:t>AdA</a:t>
            </a:r>
            <a:r>
              <a:rPr lang="en-US" sz="2000" dirty="0" smtClean="0"/>
              <a:t>  </a:t>
            </a:r>
            <a:r>
              <a:rPr lang="en-US" sz="1800" dirty="0" smtClean="0">
                <a:hlinkClick r:id="rId3"/>
              </a:rPr>
              <a:t>http://w3.lnf.infn.it/ada-anello-di-accumulazione/</a:t>
            </a:r>
            <a:r>
              <a:rPr lang="en-US" sz="2000" dirty="0" smtClean="0"/>
              <a:t>. I tried </a:t>
            </a:r>
            <a:r>
              <a:rPr lang="en-US" sz="2000" dirty="0" smtClean="0"/>
              <a:t>to give the references but it’s impossible to reference all</a:t>
            </a:r>
          </a:p>
          <a:p>
            <a:r>
              <a:rPr lang="en-US" sz="2000" dirty="0" smtClean="0"/>
              <a:t>A useful source of information on circular colliders is the ICFA  BD Newsletter </a:t>
            </a:r>
            <a:r>
              <a:rPr lang="en-US" sz="2000" dirty="0" smtClean="0"/>
              <a:t>48 </a:t>
            </a:r>
            <a:r>
              <a:rPr lang="en-US" sz="1800" dirty="0" smtClean="0">
                <a:hlinkClick r:id="rId4"/>
              </a:rPr>
              <a:t>http://www-bd.fnal.gov/icfabd/Newsletter48.pdf</a:t>
            </a:r>
            <a:endParaRPr lang="en-US" sz="1800" dirty="0" smtClean="0"/>
          </a:p>
          <a:p>
            <a:r>
              <a:rPr lang="en-US" sz="2000" dirty="0" smtClean="0"/>
              <a:t>Very interesting and updated material on the new “Higgs Factories” can be found at the</a:t>
            </a:r>
            <a:r>
              <a:rPr lang="en-US" sz="2000" dirty="0" smtClean="0"/>
              <a:t> “FCC week 2016”, </a:t>
            </a:r>
            <a:r>
              <a:rPr lang="en-US" sz="2000" dirty="0" smtClean="0"/>
              <a:t>11-15 April </a:t>
            </a:r>
            <a:r>
              <a:rPr lang="en-US" sz="2000" dirty="0" smtClean="0"/>
              <a:t>2016, Rome, Italy </a:t>
            </a:r>
            <a:r>
              <a:rPr lang="en-US" sz="1800" dirty="0" smtClean="0">
                <a:hlinkClick r:id="rId5"/>
              </a:rPr>
              <a:t>https://indico.cern.ch/event/438866/overview</a:t>
            </a:r>
            <a:endParaRPr lang="en-US" sz="1800" dirty="0" smtClean="0"/>
          </a:p>
          <a:p>
            <a:r>
              <a:rPr lang="en-US" sz="2000" dirty="0" smtClean="0"/>
              <a:t>Other </a:t>
            </a:r>
            <a:r>
              <a:rPr lang="en-US" sz="2000" dirty="0" smtClean="0"/>
              <a:t>data and references can be found in the proceedings of the IPAC (and PAC, EPAC, APAC) </a:t>
            </a:r>
            <a:r>
              <a:rPr lang="en-US" sz="2000" dirty="0" smtClean="0"/>
              <a:t>conferences </a:t>
            </a:r>
            <a:r>
              <a:rPr lang="en-US" sz="1800" dirty="0" smtClean="0">
                <a:hlinkClick r:id="rId6"/>
              </a:rPr>
              <a:t>http://www.jacow.org/index.php?n=Main.Proceedings&amp;sel=IPAC</a:t>
            </a:r>
            <a:endParaRPr lang="en-US" sz="1800" dirty="0" smtClean="0"/>
          </a:p>
          <a:p>
            <a:r>
              <a:rPr lang="en-US" sz="2000" dirty="0" smtClean="0"/>
              <a:t>Thanks to all the contributors and in particular to my colleagues </a:t>
            </a:r>
            <a:r>
              <a:rPr lang="en-US" sz="2000" dirty="0" err="1" smtClean="0"/>
              <a:t>Marica</a:t>
            </a:r>
            <a:r>
              <a:rPr lang="en-US" sz="2000" dirty="0" smtClean="0"/>
              <a:t> </a:t>
            </a:r>
            <a:r>
              <a:rPr lang="en-US" sz="2000" dirty="0" err="1" smtClean="0"/>
              <a:t>Biagini</a:t>
            </a:r>
            <a:r>
              <a:rPr lang="en-US" sz="2000" dirty="0" smtClean="0"/>
              <a:t>, Mikhail </a:t>
            </a:r>
            <a:r>
              <a:rPr lang="en-US" sz="2000" dirty="0" err="1" smtClean="0"/>
              <a:t>Zobov</a:t>
            </a:r>
            <a:r>
              <a:rPr lang="en-US" sz="2000" dirty="0" smtClean="0"/>
              <a:t> and Manuela </a:t>
            </a:r>
            <a:r>
              <a:rPr lang="en-US" sz="2000" dirty="0" err="1" smtClean="0"/>
              <a:t>Boscolo</a:t>
            </a:r>
            <a:r>
              <a:rPr lang="en-US" sz="2000" dirty="0" smtClean="0"/>
              <a:t> who borrowed me their slides and to Mario </a:t>
            </a:r>
            <a:r>
              <a:rPr lang="en-US" sz="2000" dirty="0" err="1" smtClean="0"/>
              <a:t>Bassetti</a:t>
            </a:r>
            <a:r>
              <a:rPr lang="en-US" sz="2000" dirty="0" smtClean="0"/>
              <a:t> who introduced me in the field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07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85800" y="3581400"/>
            <a:ext cx="7920880" cy="1944216"/>
          </a:xfrm>
        </p:spPr>
        <p:txBody>
          <a:bodyPr/>
          <a:lstStyle/>
          <a:p>
            <a:pPr algn="ctr"/>
            <a:r>
              <a:rPr lang="it-IT" i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Thanks</a:t>
            </a:r>
            <a:r>
              <a:rPr lang="it-IT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to</a:t>
            </a:r>
            <a:r>
              <a:rPr lang="it-IT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all</a:t>
            </a:r>
            <a:endParaRPr lang="en-US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1752600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This presentation is based on the work of many physicists over many years and on fruitful discussions with many colleagues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Sorry for not mentioning everybody in the slides or in the references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614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97160"/>
            <a:ext cx="8229600" cy="617240"/>
          </a:xfrm>
        </p:spPr>
        <p:txBody>
          <a:bodyPr>
            <a:normAutofit fontScale="90000"/>
          </a:bodyPr>
          <a:lstStyle/>
          <a:p>
            <a:r>
              <a:rPr lang="it-IT" i="1" dirty="0" smtClean="0"/>
              <a:t>Super B-</a:t>
            </a:r>
            <a:r>
              <a:rPr lang="it-IT" i="1" dirty="0" err="1" smtClean="0"/>
              <a:t>Factories</a:t>
            </a:r>
            <a:r>
              <a:rPr lang="it-IT" i="1" dirty="0" smtClean="0"/>
              <a:t> </a:t>
            </a:r>
            <a:r>
              <a:rPr lang="it-IT" i="1" dirty="0" err="1" smtClean="0"/>
              <a:t>main</a:t>
            </a:r>
            <a:r>
              <a:rPr lang="it-IT" i="1" dirty="0" smtClean="0"/>
              <a:t> </a:t>
            </a:r>
            <a:r>
              <a:rPr lang="it-IT" i="1" dirty="0" err="1" smtClean="0"/>
              <a:t>parameters</a:t>
            </a:r>
            <a:endParaRPr lang="en-US" i="1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4326472"/>
              </p:ext>
            </p:extLst>
          </p:nvPr>
        </p:nvGraphicFramePr>
        <p:xfrm>
          <a:off x="598875" y="1052736"/>
          <a:ext cx="7933565" cy="55440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3608"/>
                <a:gridCol w="1645920"/>
                <a:gridCol w="1072197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SuperB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SuperKEKB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 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HER (e</a:t>
                      </a:r>
                      <a:r>
                        <a:rPr lang="en-GB" sz="1400" b="1" kern="800" baseline="30000" dirty="0">
                          <a:effectLst/>
                          <a:latin typeface="+mj-lt"/>
                        </a:rPr>
                        <a:t>+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LER (e</a:t>
                      </a:r>
                      <a:r>
                        <a:rPr lang="en-GB" sz="1400" b="1" kern="800" baseline="30000">
                          <a:effectLst/>
                          <a:latin typeface="+mj-lt"/>
                        </a:rPr>
                        <a:t>-</a:t>
                      </a:r>
                      <a:r>
                        <a:rPr lang="en-GB" sz="1400" b="1" kern="800">
                          <a:effectLst/>
                          <a:latin typeface="+mj-lt"/>
                        </a:rPr>
                        <a:t>)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HER (e</a:t>
                      </a:r>
                      <a:r>
                        <a:rPr lang="en-GB" sz="1400" b="1" kern="800" baseline="30000">
                          <a:effectLst/>
                          <a:latin typeface="+mj-lt"/>
                        </a:rPr>
                        <a:t>-</a:t>
                      </a:r>
                      <a:r>
                        <a:rPr lang="en-GB" sz="1400" b="1" kern="800">
                          <a:effectLst/>
                          <a:latin typeface="+mj-lt"/>
                        </a:rPr>
                        <a:t>)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LER (e</a:t>
                      </a:r>
                      <a:r>
                        <a:rPr lang="en-GB" sz="1400" b="1" kern="800" baseline="30000">
                          <a:effectLst/>
                          <a:latin typeface="+mj-lt"/>
                        </a:rPr>
                        <a:t>+</a:t>
                      </a:r>
                      <a:r>
                        <a:rPr lang="en-GB" sz="1400" b="1" kern="800">
                          <a:effectLst/>
                          <a:latin typeface="+mj-lt"/>
                        </a:rPr>
                        <a:t>)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Luminosity (cm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-2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8x10</a:t>
                      </a:r>
                      <a:r>
                        <a:rPr lang="en-GB" sz="1600" b="1" kern="800" baseline="30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35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C (m)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1200 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smtClean="0">
                          <a:effectLst/>
                          <a:latin typeface="+mj-lt"/>
                        </a:rPr>
                        <a:t>3016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E (</a:t>
                      </a:r>
                      <a:r>
                        <a:rPr lang="en-GB" sz="1400" b="1" kern="800" dirty="0" err="1">
                          <a:effectLst/>
                          <a:latin typeface="+mj-lt"/>
                        </a:rPr>
                        <a:t>GeV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6.7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4.18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7.007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4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Crossing angle (</a:t>
                      </a:r>
                      <a:r>
                        <a:rPr lang="en-GB" sz="1400" b="1" kern="800" dirty="0" err="1">
                          <a:effectLst/>
                          <a:latin typeface="+mj-lt"/>
                        </a:rPr>
                        <a:t>mrad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60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83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err="1">
                          <a:effectLst/>
                          <a:latin typeface="+mj-lt"/>
                        </a:rPr>
                        <a:t>Piwinski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 angle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20.8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16.9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19.3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24.6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I (mA)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1900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2440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2600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3600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lang="en-GB" sz="1400" b="1" kern="800" baseline="-25000" dirty="0">
                          <a:effectLst/>
                          <a:latin typeface="+mj-lt"/>
                        </a:rPr>
                        <a:t>x/y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 (nm/pm) (with IBS)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2/5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2.5/6.2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4.6/11.5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3.2/8.6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IP </a:t>
                      </a:r>
                      <a:r>
                        <a:rPr lang="en-GB" sz="1400" b="1" kern="800" dirty="0" err="1">
                          <a:effectLst/>
                          <a:latin typeface="+mj-lt"/>
                        </a:rPr>
                        <a:t>s</a:t>
                      </a:r>
                      <a:r>
                        <a:rPr lang="en-GB" sz="1400" b="1" kern="800" baseline="-25000" dirty="0" err="1">
                          <a:effectLst/>
                          <a:latin typeface="+mj-lt"/>
                        </a:rPr>
                        <a:t>x</a:t>
                      </a:r>
                      <a:r>
                        <a:rPr lang="en-GB" sz="1400" b="1" kern="800" baseline="-25000" dirty="0">
                          <a:effectLst/>
                          <a:latin typeface="+mj-lt"/>
                        </a:rPr>
                        <a:t>/y 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(mm/nm)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7.2/36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8.9/36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10.7/62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10.1/48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400" b="1" kern="800" baseline="-25000" dirty="0" err="1">
                          <a:effectLst/>
                          <a:latin typeface="+mj-lt"/>
                        </a:rPr>
                        <a:t>l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 (mm)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6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N. bunches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978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2500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Part/bunch (</a:t>
                      </a:r>
                      <a:r>
                        <a:rPr lang="en-GB" sz="1400" b="1" dirty="0">
                          <a:effectLst/>
                          <a:latin typeface="+mj-lt"/>
                        </a:rPr>
                        <a:t>x10</a:t>
                      </a:r>
                      <a:r>
                        <a:rPr lang="en-GB" sz="1400" b="1" baseline="30000" dirty="0">
                          <a:effectLst/>
                          <a:latin typeface="+mj-lt"/>
                        </a:rPr>
                        <a:t>10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400" b="1">
                          <a:effectLst/>
                          <a:latin typeface="+mj-lt"/>
                        </a:rPr>
                        <a:t>5.1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dirty="0">
                          <a:effectLst/>
                          <a:latin typeface="+mj-lt"/>
                        </a:rPr>
                        <a:t>6.6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400" b="1" dirty="0">
                          <a:effectLst/>
                          <a:latin typeface="+mj-lt"/>
                        </a:rPr>
                        <a:t>6.5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it-IT" sz="1400" b="1">
                          <a:effectLst/>
                          <a:latin typeface="+mj-lt"/>
                        </a:rPr>
                        <a:t>9.04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err="1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400" b="1" kern="800" baseline="-25000" dirty="0" err="1">
                          <a:effectLst/>
                          <a:latin typeface="+mj-lt"/>
                        </a:rPr>
                        <a:t>E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/E (</a:t>
                      </a:r>
                      <a:r>
                        <a:rPr lang="en-GB" sz="1400" b="1" dirty="0">
                          <a:effectLst/>
                          <a:latin typeface="+mj-lt"/>
                        </a:rPr>
                        <a:t>x10</a:t>
                      </a:r>
                      <a:r>
                        <a:rPr lang="en-GB" sz="1400" b="1" baseline="30000" dirty="0">
                          <a:effectLst/>
                          <a:latin typeface="+mj-lt"/>
                        </a:rPr>
                        <a:t>-4</a:t>
                      </a:r>
                      <a:r>
                        <a:rPr lang="en-GB" sz="1400" b="1" kern="800" dirty="0">
                          <a:effectLst/>
                          <a:latin typeface="+mj-lt"/>
                        </a:rPr>
                        <a:t>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800" dirty="0">
                          <a:effectLst/>
                          <a:latin typeface="+mj-lt"/>
                        </a:rPr>
                        <a:t>6.4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800" dirty="0">
                          <a:effectLst/>
                          <a:latin typeface="+mj-lt"/>
                        </a:rPr>
                        <a:t>7.3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800" dirty="0">
                          <a:effectLst/>
                          <a:latin typeface="+mj-lt"/>
                        </a:rPr>
                        <a:t>6.5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kern="800" dirty="0">
                          <a:effectLst/>
                          <a:latin typeface="+mj-lt"/>
                        </a:rPr>
                        <a:t>8.14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bb tune shift (x/y)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0.0026/0.107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0.004/0.107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0.0012/0.081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0.0028/0.088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Beam losses (MeV)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2.1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0.86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2.4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1.9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Total beam lifetime (s)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254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269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332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346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Polarization (%)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+mj-lt"/>
                        </a:rPr>
                        <a:t>0</a:t>
                      </a:r>
                      <a:endParaRPr lang="en-US" sz="1400" b="1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80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0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RF (MHz)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476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+mj-lt"/>
                        </a:rPr>
                        <a:t>508.9</a:t>
                      </a:r>
                      <a:endParaRPr lang="en-US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uppo 17"/>
          <p:cNvGrpSpPr/>
          <p:nvPr/>
        </p:nvGrpSpPr>
        <p:grpSpPr>
          <a:xfrm>
            <a:off x="2699792" y="1412776"/>
            <a:ext cx="5688632" cy="4104456"/>
            <a:chOff x="2699792" y="1412776"/>
            <a:chExt cx="5688632" cy="4104456"/>
          </a:xfrm>
        </p:grpSpPr>
        <p:sp>
          <p:nvSpPr>
            <p:cNvPr id="3" name="Ovale 2"/>
            <p:cNvSpPr/>
            <p:nvPr/>
          </p:nvSpPr>
          <p:spPr>
            <a:xfrm>
              <a:off x="3491880" y="1700808"/>
              <a:ext cx="792088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e 5"/>
            <p:cNvSpPr/>
            <p:nvPr/>
          </p:nvSpPr>
          <p:spPr>
            <a:xfrm>
              <a:off x="6444208" y="1700808"/>
              <a:ext cx="792088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e 6"/>
            <p:cNvSpPr/>
            <p:nvPr/>
          </p:nvSpPr>
          <p:spPr>
            <a:xfrm>
              <a:off x="3491880" y="249289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6516216" y="249289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/>
            <p:cNvSpPr/>
            <p:nvPr/>
          </p:nvSpPr>
          <p:spPr>
            <a:xfrm>
              <a:off x="2915816" y="2996952"/>
              <a:ext cx="208823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e 10"/>
            <p:cNvSpPr/>
            <p:nvPr/>
          </p:nvSpPr>
          <p:spPr>
            <a:xfrm>
              <a:off x="2699792" y="5085184"/>
              <a:ext cx="259228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e 11"/>
            <p:cNvSpPr/>
            <p:nvPr/>
          </p:nvSpPr>
          <p:spPr>
            <a:xfrm>
              <a:off x="5508104" y="5013176"/>
              <a:ext cx="2880320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/>
            <p:cNvSpPr/>
            <p:nvPr/>
          </p:nvSpPr>
          <p:spPr>
            <a:xfrm>
              <a:off x="5868144" y="2996952"/>
              <a:ext cx="208823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e 13"/>
            <p:cNvSpPr/>
            <p:nvPr/>
          </p:nvSpPr>
          <p:spPr>
            <a:xfrm>
              <a:off x="2915816" y="141277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4355976" y="141277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Ovale 15"/>
            <p:cNvSpPr/>
            <p:nvPr/>
          </p:nvSpPr>
          <p:spPr>
            <a:xfrm>
              <a:off x="5652120" y="141277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7308304" y="1412776"/>
              <a:ext cx="792088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8" name="CasellaDiTesto 2"/>
          <p:cNvSpPr txBox="1"/>
          <p:nvPr/>
        </p:nvSpPr>
        <p:spPr>
          <a:xfrm>
            <a:off x="6781800" y="65194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Arial"/>
                <a:cs typeface="Arial"/>
              </a:rPr>
              <a:t>M. E. </a:t>
            </a:r>
            <a:r>
              <a:rPr lang="it-IT" sz="1600" dirty="0" err="1" smtClean="0">
                <a:latin typeface="Arial"/>
                <a:cs typeface="Arial"/>
              </a:rPr>
              <a:t>Biagini</a:t>
            </a:r>
            <a:r>
              <a:rPr lang="it-IT" sz="1600" dirty="0" smtClean="0">
                <a:latin typeface="Arial"/>
                <a:cs typeface="Arial"/>
              </a:rPr>
              <a:t> IPAC12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86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90600"/>
          </a:xfrm>
        </p:spPr>
        <p:txBody>
          <a:bodyPr/>
          <a:lstStyle/>
          <a:p>
            <a:r>
              <a:rPr lang="en-US" dirty="0" smtClean="0"/>
              <a:t>ILC Linear Collider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647"/>
          <a:stretch>
            <a:fillRect/>
          </a:stretch>
        </p:blipFill>
        <p:spPr>
          <a:xfrm>
            <a:off x="381000" y="4191000"/>
            <a:ext cx="4320000" cy="1245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00" y="0"/>
            <a:ext cx="3636600" cy="684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371600"/>
            <a:ext cx="4876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linacs made of ~ 7300 SC nine-cell cavities</a:t>
            </a:r>
          </a:p>
          <a:p>
            <a:r>
              <a:rPr lang="en-US" dirty="0" smtClean="0"/>
              <a:t>Two damping rings to reduce the beam emittances </a:t>
            </a:r>
            <a:r>
              <a:rPr lang="en-US" dirty="0" smtClean="0"/>
              <a:t>to very low</a:t>
            </a:r>
            <a:r>
              <a:rPr lang="en-US" dirty="0" smtClean="0"/>
              <a:t> values</a:t>
            </a:r>
          </a:p>
          <a:p>
            <a:r>
              <a:rPr lang="en-US" dirty="0" smtClean="0"/>
              <a:t>An interaction region to squeeze the beam sizes  to ultra-low values</a:t>
            </a:r>
          </a:p>
          <a:p>
            <a:r>
              <a:rPr lang="en-US" dirty="0" smtClean="0"/>
              <a:t>Total length 30.5 km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5800" y="3429000"/>
            <a:ext cx="2971800" cy="869950"/>
            <a:chOff x="3086100" y="3206750"/>
            <a:chExt cx="2971800" cy="869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086100" y="3206750"/>
              <a:ext cx="2971800" cy="44450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3086100" y="3657600"/>
              <a:ext cx="2971800" cy="41910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304800" y="53340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 1.3 GHz superconducting nine-cell niobium cavity like the ones used for the X-FEL under commissioning at DESY, Germany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246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ILC Technical Design Report 2013</a:t>
            </a:r>
            <a:endParaRPr lang="en-US" sz="1400" dirty="0" smtClean="0">
              <a:hlinkClick r:id="rId8"/>
            </a:endParaRPr>
          </a:p>
          <a:p>
            <a:r>
              <a:rPr lang="en-US" sz="1400" dirty="0" smtClean="0">
                <a:hlinkClick r:id="rId8"/>
              </a:rPr>
              <a:t>https://www.linearcollider.org/ILC/Publications/Technical-Design-Report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CLIC Layout at 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0" y="1169889"/>
            <a:ext cx="8820000" cy="4773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67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 Linacs are based on 12 GHz normal conducting cavities with a gradient of 100 MV/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klystron powering is replaced by </a:t>
            </a:r>
            <a:r>
              <a:rPr lang="en-US" dirty="0" smtClean="0"/>
              <a:t>the generation </a:t>
            </a:r>
            <a:r>
              <a:rPr lang="en-US" dirty="0" smtClean="0"/>
              <a:t>of a second ‘Drive Beam’ and its compression and reconversion into RF power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4267200"/>
            <a:ext cx="1981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Luminosity</a:t>
            </a:r>
          </a:p>
          <a:p>
            <a:pPr algn="ctr"/>
            <a:r>
              <a:rPr lang="en-US" dirty="0" smtClean="0">
                <a:latin typeface="+mj-lt"/>
              </a:rPr>
              <a:t> 5.9x10</a:t>
            </a:r>
            <a:r>
              <a:rPr lang="en-US" baseline="30000" dirty="0" smtClean="0">
                <a:latin typeface="+mj-lt"/>
              </a:rPr>
              <a:t>34</a:t>
            </a:r>
            <a:r>
              <a:rPr lang="en-US" dirty="0" smtClean="0">
                <a:latin typeface="+mj-lt"/>
              </a:rPr>
              <a:t> @ 3 </a:t>
            </a:r>
            <a:r>
              <a:rPr lang="en-US" dirty="0" err="1" smtClean="0">
                <a:latin typeface="+mj-lt"/>
              </a:rPr>
              <a:t>TeV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Luminosity L  is a measure of the probability of particle encounters </a:t>
            </a:r>
            <a:r>
              <a:rPr lang="en-US" dirty="0" smtClean="0">
                <a:solidFill>
                  <a:srgbClr val="FF0000"/>
                </a:solidFill>
              </a:rPr>
              <a:t>per unit area per second </a:t>
            </a:r>
            <a:r>
              <a:rPr lang="en-US" dirty="0" smtClean="0"/>
              <a:t>in a collision process</a:t>
            </a:r>
          </a:p>
          <a:p>
            <a:r>
              <a:rPr lang="en-US" dirty="0" smtClean="0"/>
              <a:t>Given the cross section of a physics process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phys</a:t>
            </a:r>
            <a:r>
              <a:rPr lang="en-US" baseline="-25000" dirty="0" smtClean="0"/>
              <a:t> </a:t>
            </a:r>
            <a:r>
              <a:rPr lang="en-US" dirty="0" smtClean="0"/>
              <a:t>the counting rate of a physics event is 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b="1" dirty="0" smtClean="0"/>
              <a:t>R</a:t>
            </a:r>
            <a:r>
              <a:rPr lang="en-US" dirty="0" smtClean="0"/>
              <a:t> [s</a:t>
            </a:r>
            <a:r>
              <a:rPr lang="en-US" baseline="30000" dirty="0" smtClean="0"/>
              <a:t>-1</a:t>
            </a:r>
            <a:r>
              <a:rPr lang="en-US" dirty="0" smtClean="0"/>
              <a:t>] = </a:t>
            </a:r>
            <a:r>
              <a:rPr lang="en-US" b="1" dirty="0" err="1" smtClean="0">
                <a:latin typeface="Symbol" charset="2"/>
                <a:cs typeface="Symbol" charset="2"/>
              </a:rPr>
              <a:t>s</a:t>
            </a:r>
            <a:r>
              <a:rPr lang="en-US" b="1" baseline="-25000" dirty="0" err="1" smtClean="0"/>
              <a:t>phys</a:t>
            </a:r>
            <a:r>
              <a:rPr lang="en-US" baseline="-25000" dirty="0" smtClean="0"/>
              <a:t> </a:t>
            </a:r>
            <a:r>
              <a:rPr lang="en-US" dirty="0" smtClean="0"/>
              <a:t>[cm</a:t>
            </a:r>
            <a:r>
              <a:rPr lang="en-US" baseline="30000" dirty="0" smtClean="0"/>
              <a:t>-2</a:t>
            </a:r>
            <a:r>
              <a:rPr lang="en-US" dirty="0" smtClean="0"/>
              <a:t>] </a:t>
            </a:r>
            <a:r>
              <a:rPr lang="en-US" b="1" dirty="0" smtClean="0"/>
              <a:t>L</a:t>
            </a:r>
            <a:r>
              <a:rPr lang="en-US" dirty="0" smtClean="0"/>
              <a:t> [cm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] </a:t>
            </a:r>
          </a:p>
          <a:p>
            <a:endParaRPr lang="en-US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F76-9530-4300-8742-75C38656C82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per">
  <a:themeElements>
    <a:clrScheme name="Sup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up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up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4309</Words>
  <Application>Microsoft Macintosh PowerPoint</Application>
  <PresentationFormat>On-screen Show (4:3)</PresentationFormat>
  <Paragraphs>709</Paragraphs>
  <Slides>62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Calibri</vt:lpstr>
      <vt:lpstr>Wingdings 2</vt:lpstr>
      <vt:lpstr>ＭＳ Ｐゴシック</vt:lpstr>
      <vt:lpstr>Tahoma</vt:lpstr>
      <vt:lpstr>Arial Unicode MS</vt:lpstr>
      <vt:lpstr>Constantia</vt:lpstr>
      <vt:lpstr>Equinozio</vt:lpstr>
      <vt:lpstr>Super</vt:lpstr>
      <vt:lpstr>2_Default Design</vt:lpstr>
      <vt:lpstr>Default Design</vt:lpstr>
      <vt:lpstr>1_Default Design</vt:lpstr>
      <vt:lpstr>1_Office Theme</vt:lpstr>
      <vt:lpstr>Tema di Office</vt:lpstr>
      <vt:lpstr>2_Equinozio</vt:lpstr>
      <vt:lpstr>FC5643-CERN3027 - Scale of contributions</vt:lpstr>
      <vt:lpstr>Equation</vt:lpstr>
      <vt:lpstr>Circular Lepton Colliders </vt:lpstr>
      <vt:lpstr>Outline</vt:lpstr>
      <vt:lpstr>World e+e- colliders luminosity</vt:lpstr>
      <vt:lpstr>World e+e- colliders luminosity plot</vt:lpstr>
      <vt:lpstr>Energy loss/turn</vt:lpstr>
      <vt:lpstr>Linear vs. Circular</vt:lpstr>
      <vt:lpstr>ILC Linear Collider</vt:lpstr>
      <vt:lpstr>CLIC Layout at 3 TeV</vt:lpstr>
      <vt:lpstr>Luminosity</vt:lpstr>
      <vt:lpstr>Luminosity</vt:lpstr>
      <vt:lpstr>Luminosity</vt:lpstr>
      <vt:lpstr>Beam-beam effects</vt:lpstr>
      <vt:lpstr>Achieved beam-beam tune shifts</vt:lpstr>
      <vt:lpstr>Achieved peak luminosities</vt:lpstr>
      <vt:lpstr>Slide 15</vt:lpstr>
      <vt:lpstr>Slide 16</vt:lpstr>
      <vt:lpstr>Slide 17</vt:lpstr>
      <vt:lpstr>Slide 18</vt:lpstr>
      <vt:lpstr>Beam-beam tune shift – Bassetti - Erskine formula</vt:lpstr>
      <vt:lpstr>Beam-beam tune shift</vt:lpstr>
      <vt:lpstr>Beam-beam tune shift</vt:lpstr>
      <vt:lpstr>Hourglass effect: why short bunches?</vt:lpstr>
      <vt:lpstr>Low by insertion</vt:lpstr>
      <vt:lpstr>SuperB Layout @ Tor Vergata University</vt:lpstr>
      <vt:lpstr>SuperB - Proposal</vt:lpstr>
      <vt:lpstr>SuperB Final Focus sections</vt:lpstr>
      <vt:lpstr>Different collision schemes</vt:lpstr>
      <vt:lpstr>Single ring - head-on collision</vt:lpstr>
      <vt:lpstr>Single ring - head-on collision</vt:lpstr>
      <vt:lpstr>Double rings – crossing angle</vt:lpstr>
      <vt:lpstr>Double rings – crossing angle</vt:lpstr>
      <vt:lpstr>Slide 32</vt:lpstr>
      <vt:lpstr>Crossing angle and Piwinski angle</vt:lpstr>
      <vt:lpstr>Luminosity strategy with double rings</vt:lpstr>
      <vt:lpstr>Large Piwinski Angle &amp; Crab Waist scheme</vt:lpstr>
      <vt:lpstr>Crab sextupoles off</vt:lpstr>
      <vt:lpstr>Crab sextupoles on</vt:lpstr>
      <vt:lpstr>Slide 38</vt:lpstr>
      <vt:lpstr>Slide 39</vt:lpstr>
      <vt:lpstr>Slide 40</vt:lpstr>
      <vt:lpstr>Example of x-y resonance suppression</vt:lpstr>
      <vt:lpstr>Crossing angle schemes </vt:lpstr>
      <vt:lpstr>Future Colliders</vt:lpstr>
      <vt:lpstr>SuperKEKB IR design</vt:lpstr>
      <vt:lpstr>SuperKEKB IR design</vt:lpstr>
      <vt:lpstr>Slide 46</vt:lpstr>
      <vt:lpstr>Slide 47</vt:lpstr>
      <vt:lpstr>Slide 48</vt:lpstr>
      <vt:lpstr>CEPC – Layout of partial double ring scheme</vt:lpstr>
      <vt:lpstr>CEPC – Final Focus optics with “crab-waist”</vt:lpstr>
      <vt:lpstr>Integrated luminosity</vt:lpstr>
      <vt:lpstr>KEKB history: peak and integrated luminosity</vt:lpstr>
      <vt:lpstr>Beam lifetime</vt:lpstr>
      <vt:lpstr>Beamstrahlung</vt:lpstr>
      <vt:lpstr>SuperB beam lifetime estimation</vt:lpstr>
      <vt:lpstr>Continuous injection</vt:lpstr>
      <vt:lpstr>SuperKEKB Injection system layout</vt:lpstr>
      <vt:lpstr>FCCee injector complex</vt:lpstr>
      <vt:lpstr>Design challenges of future colliders</vt:lpstr>
      <vt:lpstr>Acknowledgements</vt:lpstr>
      <vt:lpstr>Thanks to all</vt:lpstr>
      <vt:lpstr>Super B-Factories main parameters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2012-11-27T09:09:39Z</cp:lastPrinted>
  <dcterms:created xsi:type="dcterms:W3CDTF">2016-06-14T08:53:05Z</dcterms:created>
  <dcterms:modified xsi:type="dcterms:W3CDTF">2016-06-14T12:19:16Z</dcterms:modified>
</cp:coreProperties>
</file>