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5" r:id="rId2"/>
    <p:sldId id="351" r:id="rId3"/>
    <p:sldId id="352" r:id="rId4"/>
    <p:sldId id="377" r:id="rId5"/>
    <p:sldId id="353" r:id="rId6"/>
    <p:sldId id="354" r:id="rId7"/>
    <p:sldId id="355" r:id="rId8"/>
    <p:sldId id="296" r:id="rId9"/>
    <p:sldId id="357" r:id="rId10"/>
    <p:sldId id="272" r:id="rId11"/>
    <p:sldId id="363" r:id="rId12"/>
    <p:sldId id="373" r:id="rId13"/>
    <p:sldId id="374" r:id="rId14"/>
    <p:sldId id="276" r:id="rId15"/>
    <p:sldId id="278" r:id="rId16"/>
    <p:sldId id="279" r:id="rId17"/>
    <p:sldId id="376" r:id="rId18"/>
    <p:sldId id="370" r:id="rId19"/>
    <p:sldId id="281" r:id="rId20"/>
    <p:sldId id="318" r:id="rId21"/>
    <p:sldId id="319" r:id="rId22"/>
    <p:sldId id="378" r:id="rId23"/>
    <p:sldId id="264" r:id="rId24"/>
    <p:sldId id="359" r:id="rId25"/>
    <p:sldId id="371" r:id="rId26"/>
    <p:sldId id="375" r:id="rId27"/>
    <p:sldId id="360" r:id="rId28"/>
    <p:sldId id="320" r:id="rId29"/>
    <p:sldId id="321" r:id="rId30"/>
    <p:sldId id="322" r:id="rId31"/>
    <p:sldId id="369" r:id="rId32"/>
  </p:sldIdLst>
  <p:sldSz cx="9144000" cy="6858000" type="screen4x3"/>
  <p:notesSz cx="6669088" cy="9928225"/>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00CC"/>
    <a:srgbClr val="CCFF99"/>
    <a:srgbClr val="66FF66"/>
    <a:srgbClr val="CCFFFF"/>
    <a:srgbClr val="FFFFCC"/>
    <a:srgbClr val="CC0099"/>
    <a:srgbClr val="FFCC99"/>
    <a:srgbClr val="CA026B"/>
    <a:srgbClr val="5D5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89966" autoAdjust="0"/>
  </p:normalViewPr>
  <p:slideViewPr>
    <p:cSldViewPr snapToGrid="0">
      <p:cViewPr>
        <p:scale>
          <a:sx n="80" d="100"/>
          <a:sy n="80" d="100"/>
        </p:scale>
        <p:origin x="-610" y="-144"/>
      </p:cViewPr>
      <p:guideLst>
        <p:guide orient="horz" pos="2160"/>
        <p:guide pos="2880"/>
      </p:guideLst>
    </p:cSldViewPr>
  </p:slid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75.wmf"/><Relationship Id="rId4"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jpeg"/><Relationship Id="rId1" Type="http://schemas.openxmlformats.org/officeDocument/2006/relationships/image" Target="../media/image100.wmf"/><Relationship Id="rId5" Type="http://schemas.openxmlformats.org/officeDocument/2006/relationships/image" Target="../media/image104.wmf"/><Relationship Id="rId4" Type="http://schemas.openxmlformats.org/officeDocument/2006/relationships/image" Target="../media/image10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9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image" Target="../media/image123.wmf"/><Relationship Id="rId7" Type="http://schemas.openxmlformats.org/officeDocument/2006/relationships/image" Target="../media/image127.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2889938" cy="496411"/>
          </a:xfrm>
          <a:prstGeom prst="rect">
            <a:avLst/>
          </a:prstGeom>
          <a:noFill/>
          <a:ln w="9525">
            <a:noFill/>
            <a:miter lim="800000"/>
            <a:headEnd/>
            <a:tailEnd/>
          </a:ln>
          <a:effectLst/>
        </p:spPr>
        <p:txBody>
          <a:bodyPr vert="horz" wrap="square" lIns="94836" tIns="47417" rIns="94836" bIns="47417" numCol="1" anchor="t" anchorCtr="0" compatLnSpc="1">
            <a:prstTxWarp prst="textNoShape">
              <a:avLst/>
            </a:prstTxWarp>
          </a:bodyPr>
          <a:lstStyle>
            <a:lvl1pPr>
              <a:defRPr sz="1200"/>
            </a:lvl1pPr>
          </a:lstStyle>
          <a:p>
            <a:endParaRPr lang="it-IT"/>
          </a:p>
        </p:txBody>
      </p:sp>
      <p:sp>
        <p:nvSpPr>
          <p:cNvPr id="22531" name="Rectangle 3"/>
          <p:cNvSpPr>
            <a:spLocks noGrp="1" noChangeArrowheads="1"/>
          </p:cNvSpPr>
          <p:nvPr>
            <p:ph type="dt" idx="1"/>
          </p:nvPr>
        </p:nvSpPr>
        <p:spPr bwMode="auto">
          <a:xfrm>
            <a:off x="3777607" y="1"/>
            <a:ext cx="2889938" cy="496411"/>
          </a:xfrm>
          <a:prstGeom prst="rect">
            <a:avLst/>
          </a:prstGeom>
          <a:noFill/>
          <a:ln w="9525">
            <a:noFill/>
            <a:miter lim="800000"/>
            <a:headEnd/>
            <a:tailEnd/>
          </a:ln>
          <a:effectLst/>
        </p:spPr>
        <p:txBody>
          <a:bodyPr vert="horz" wrap="square" lIns="94836" tIns="47417" rIns="94836" bIns="47417" numCol="1" anchor="t" anchorCtr="0" compatLnSpc="1">
            <a:prstTxWarp prst="textNoShape">
              <a:avLst/>
            </a:prstTxWarp>
          </a:bodyPr>
          <a:lstStyle>
            <a:lvl1pPr algn="r">
              <a:defRPr sz="1200"/>
            </a:lvl1pPr>
          </a:lstStyle>
          <a:p>
            <a:endParaRPr lang="it-IT"/>
          </a:p>
        </p:txBody>
      </p:sp>
      <p:sp>
        <p:nvSpPr>
          <p:cNvPr id="2253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66909" y="4715908"/>
            <a:ext cx="5335270" cy="4467701"/>
          </a:xfrm>
          <a:prstGeom prst="rect">
            <a:avLst/>
          </a:prstGeom>
          <a:noFill/>
          <a:ln w="9525">
            <a:noFill/>
            <a:miter lim="800000"/>
            <a:headEnd/>
            <a:tailEnd/>
          </a:ln>
          <a:effectLst/>
        </p:spPr>
        <p:txBody>
          <a:bodyPr vert="horz" wrap="square" lIns="94836" tIns="47417" rIns="94836" bIns="47417"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22534" name="Rectangle 6"/>
          <p:cNvSpPr>
            <a:spLocks noGrp="1" noChangeArrowheads="1"/>
          </p:cNvSpPr>
          <p:nvPr>
            <p:ph type="ftr" sz="quarter" idx="4"/>
          </p:nvPr>
        </p:nvSpPr>
        <p:spPr bwMode="auto">
          <a:xfrm>
            <a:off x="0" y="9430092"/>
            <a:ext cx="2889938" cy="496411"/>
          </a:xfrm>
          <a:prstGeom prst="rect">
            <a:avLst/>
          </a:prstGeom>
          <a:noFill/>
          <a:ln w="9525">
            <a:noFill/>
            <a:miter lim="800000"/>
            <a:headEnd/>
            <a:tailEnd/>
          </a:ln>
          <a:effectLst/>
        </p:spPr>
        <p:txBody>
          <a:bodyPr vert="horz" wrap="square" lIns="94836" tIns="47417" rIns="94836" bIns="47417" numCol="1" anchor="b" anchorCtr="0" compatLnSpc="1">
            <a:prstTxWarp prst="textNoShape">
              <a:avLst/>
            </a:prstTxWarp>
          </a:bodyPr>
          <a:lstStyle>
            <a:lvl1pPr>
              <a:defRPr sz="1200"/>
            </a:lvl1pPr>
          </a:lstStyle>
          <a:p>
            <a:endParaRPr lang="it-IT"/>
          </a:p>
        </p:txBody>
      </p:sp>
      <p:sp>
        <p:nvSpPr>
          <p:cNvPr id="22535" name="Rectangle 7"/>
          <p:cNvSpPr>
            <a:spLocks noGrp="1" noChangeArrowheads="1"/>
          </p:cNvSpPr>
          <p:nvPr>
            <p:ph type="sldNum" sz="quarter" idx="5"/>
          </p:nvPr>
        </p:nvSpPr>
        <p:spPr bwMode="auto">
          <a:xfrm>
            <a:off x="3777607" y="9430092"/>
            <a:ext cx="2889938" cy="496411"/>
          </a:xfrm>
          <a:prstGeom prst="rect">
            <a:avLst/>
          </a:prstGeom>
          <a:noFill/>
          <a:ln w="9525">
            <a:noFill/>
            <a:miter lim="800000"/>
            <a:headEnd/>
            <a:tailEnd/>
          </a:ln>
          <a:effectLst/>
        </p:spPr>
        <p:txBody>
          <a:bodyPr vert="horz" wrap="square" lIns="94836" tIns="47417" rIns="94836" bIns="47417" numCol="1" anchor="b" anchorCtr="0" compatLnSpc="1">
            <a:prstTxWarp prst="textNoShape">
              <a:avLst/>
            </a:prstTxWarp>
          </a:bodyPr>
          <a:lstStyle>
            <a:lvl1pPr algn="r">
              <a:defRPr sz="1200"/>
            </a:lvl1pPr>
          </a:lstStyle>
          <a:p>
            <a:fld id="{F29AC9DF-36E1-4AB3-9C14-1DFFC099EC7B}" type="slidenum">
              <a:rPr lang="it-IT"/>
              <a:pPr/>
              <a:t>‹#›</a:t>
            </a:fld>
            <a:endParaRPr lang="it-IT"/>
          </a:p>
        </p:txBody>
      </p:sp>
    </p:spTree>
    <p:extLst>
      <p:ext uri="{BB962C8B-B14F-4D97-AF65-F5344CB8AC3E}">
        <p14:creationId xmlns:p14="http://schemas.microsoft.com/office/powerpoint/2010/main" val="2696823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9B973-2197-4A2D-BF57-3DB1FA7254C8}" type="slidenum">
              <a:rPr lang="it-IT"/>
              <a:pPr/>
              <a:t>1</a:t>
            </a:fld>
            <a:endParaRPr lang="it-IT"/>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EE640-BE39-43E6-8288-78C4BD26C911}" type="slidenum">
              <a:rPr lang="it-IT"/>
              <a:pPr/>
              <a:t>11</a:t>
            </a:fld>
            <a:endParaRPr lang="it-IT"/>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EE640-BE39-43E6-8288-78C4BD26C911}" type="slidenum">
              <a:rPr lang="it-IT"/>
              <a:pPr/>
              <a:t>12</a:t>
            </a:fld>
            <a:endParaRPr lang="it-IT"/>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EE640-BE39-43E6-8288-78C4BD26C911}" type="slidenum">
              <a:rPr lang="it-IT"/>
              <a:pPr/>
              <a:t>13</a:t>
            </a:fld>
            <a:endParaRPr lang="it-IT"/>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824BC-A2D3-4C4C-8306-4549760610A5}" type="slidenum">
              <a:rPr lang="it-IT"/>
              <a:pPr/>
              <a:t>14</a:t>
            </a:fld>
            <a:endParaRPr lang="it-IT"/>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60C55-B9ED-43E3-AAF5-1F67216E9D9A}" type="slidenum">
              <a:rPr lang="it-IT"/>
              <a:pPr/>
              <a:t>15</a:t>
            </a:fld>
            <a:endParaRPr lang="it-IT"/>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A09C3-8867-448F-829A-FCA059D73007}" type="slidenum">
              <a:rPr lang="it-IT"/>
              <a:pPr/>
              <a:t>16</a:t>
            </a:fld>
            <a:endParaRPr lang="it-IT"/>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A09C3-8867-448F-829A-FCA059D73007}" type="slidenum">
              <a:rPr lang="it-IT"/>
              <a:pPr/>
              <a:t>17</a:t>
            </a:fld>
            <a:endParaRPr lang="it-IT"/>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64F7B-9BCB-4216-B87E-C82770D3EA07}" type="slidenum">
              <a:rPr lang="it-IT"/>
              <a:pPr/>
              <a:t>18</a:t>
            </a:fld>
            <a:endParaRPr lang="it-IT"/>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64F7B-9BCB-4216-B87E-C82770D3EA07}" type="slidenum">
              <a:rPr lang="it-IT"/>
              <a:pPr/>
              <a:t>19</a:t>
            </a:fld>
            <a:endParaRPr lang="it-IT"/>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9A011-39D8-4835-AA16-7FC763B64146}" type="slidenum">
              <a:rPr lang="it-IT"/>
              <a:pPr/>
              <a:t>20</a:t>
            </a:fld>
            <a:endParaRPr lang="it-IT"/>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6FE10-6FF4-4511-B884-C52BC688D1C6}" type="slidenum">
              <a:rPr lang="it-IT"/>
              <a:pPr/>
              <a:t>2</a:t>
            </a:fld>
            <a:endParaRPr lang="it-IT"/>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83CEC-EF09-43C2-A841-87E9672428CF}" type="slidenum">
              <a:rPr lang="it-IT"/>
              <a:pPr/>
              <a:t>21</a:t>
            </a:fld>
            <a:endParaRPr lang="it-IT"/>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21182-3425-422B-9166-08AA46574390}" type="slidenum">
              <a:rPr lang="it-IT"/>
              <a:pPr/>
              <a:t>23</a:t>
            </a:fld>
            <a:endParaRPr lang="it-IT"/>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166A9-05C2-4D9A-BAB7-D899029B5E95}" type="slidenum">
              <a:rPr lang="it-IT"/>
              <a:pPr/>
              <a:t>24</a:t>
            </a:fld>
            <a:endParaRPr lang="it-IT"/>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E7E9B-B834-4726-90C8-06D419A96D3B}" type="slidenum">
              <a:rPr lang="it-IT"/>
              <a:pPr/>
              <a:t>27</a:t>
            </a:fld>
            <a:endParaRPr lang="it-IT"/>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5CC23-0296-4CE9-81B7-B8A959B368D6}" type="slidenum">
              <a:rPr lang="it-IT"/>
              <a:pPr/>
              <a:t>28</a:t>
            </a:fld>
            <a:endParaRPr lang="it-IT"/>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B490A-5FCA-4038-822C-3AF0D1EB70BE}" type="slidenum">
              <a:rPr lang="it-IT"/>
              <a:pPr/>
              <a:t>29</a:t>
            </a:fld>
            <a:endParaRPr lang="it-IT"/>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1D194-3FC2-47CF-BD52-F66A8EE46AF3}" type="slidenum">
              <a:rPr lang="it-IT"/>
              <a:pPr/>
              <a:t>30</a:t>
            </a:fld>
            <a:endParaRPr lang="it-IT"/>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6FE10-6FF4-4511-B884-C52BC688D1C6}" type="slidenum">
              <a:rPr lang="it-IT"/>
              <a:pPr/>
              <a:t>3</a:t>
            </a:fld>
            <a:endParaRPr lang="it-IT"/>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B64BF-FF49-43BF-98A0-A8EF9DFA9D9C}" type="slidenum">
              <a:rPr lang="it-IT"/>
              <a:pPr/>
              <a:t>5</a:t>
            </a:fld>
            <a:endParaRPr lang="it-IT"/>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516C9-5D00-47DB-B9EC-AE5571E0FF56}" type="slidenum">
              <a:rPr lang="it-IT"/>
              <a:pPr/>
              <a:t>6</a:t>
            </a:fld>
            <a:endParaRPr lang="it-IT"/>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9F4FB-0673-4477-A07D-69BC03E07691}" type="slidenum">
              <a:rPr lang="it-IT"/>
              <a:pPr/>
              <a:t>7</a:t>
            </a:fld>
            <a:endParaRPr lang="it-IT"/>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53CBE-B24D-4DD9-B36E-FADD4C0F5DFB}" type="slidenum">
              <a:rPr lang="it-IT"/>
              <a:pPr/>
              <a:t>8</a:t>
            </a:fld>
            <a:endParaRPr lang="it-IT"/>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F81F7-2E37-4EE7-AC85-DE8237759AA9}" type="slidenum">
              <a:rPr lang="it-IT"/>
              <a:pPr/>
              <a:t>9</a:t>
            </a:fld>
            <a:endParaRPr lang="it-IT"/>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48E0D1-3BC1-4B91-93A9-DD04363CF870}" type="slidenum">
              <a:rPr lang="it-IT"/>
              <a:pPr/>
              <a:t>10</a:t>
            </a:fld>
            <a:endParaRPr lang="it-IT"/>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4AB40BC-8D20-4B84-99DF-46A4321AC27C}" type="slidenum">
              <a:rPr lang="it-IT"/>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25CB997C-0A25-49E8-A222-8046C218BF06}" type="slidenum">
              <a:rPr lang="it-IT"/>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0642DA32-C80A-4074-905A-9CB31464B1D4}" type="slidenum">
              <a:rPr lang="it-IT"/>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F5E2FB4F-FF77-4E78-976F-2F7DD157178B}" type="slidenum">
              <a:rPr lang="it-IT"/>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F810209A-47FE-46C4-AE92-0D31609D754C}" type="slidenum">
              <a:rPr lang="it-IT"/>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B168D48-DC0F-41C9-856D-882AEB3C0412}" type="slidenum">
              <a:rPr lang="it-IT"/>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1EE5D4A7-7CE4-4382-90B6-CE0DFE3C30F0}" type="slidenum">
              <a:rPr lang="it-IT"/>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2CA3ABC8-AEFA-4A3B-9E1D-3812816547DF}" type="slidenum">
              <a:rPr lang="it-IT"/>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B47CA0B9-1DA4-490C-A309-4F03A6E1A9B7}" type="slidenum">
              <a:rPr lang="it-IT"/>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0AEA9F67-20E6-4D7B-BB53-95D5E8290A28}" type="slidenum">
              <a:rPr lang="it-IT"/>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02A4ECD9-9D5B-4E58-B16F-351C3217F4F8}" type="slidenum">
              <a:rPr lang="it-IT"/>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3A1390D-DD3D-4854-9B5D-14E4B0C34011}" type="slidenum">
              <a:rPr lang="it-IT"/>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9.xml"/><Relationship Id="rId7" Type="http://schemas.openxmlformats.org/officeDocument/2006/relationships/oleObject" Target="../embeddings/oleObject34.bin"/><Relationship Id="rId12"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3.png"/><Relationship Id="rId11" Type="http://schemas.openxmlformats.org/officeDocument/2006/relationships/oleObject" Target="../embeddings/oleObject36.bin"/><Relationship Id="rId5" Type="http://schemas.openxmlformats.org/officeDocument/2006/relationships/image" Target="../media/image39.wmf"/><Relationship Id="rId10" Type="http://schemas.openxmlformats.org/officeDocument/2006/relationships/image" Target="../media/image41.wmf"/><Relationship Id="rId4" Type="http://schemas.openxmlformats.org/officeDocument/2006/relationships/oleObject" Target="../embeddings/oleObject33.bin"/><Relationship Id="rId9"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8.bin"/><Relationship Id="rId5" Type="http://schemas.openxmlformats.org/officeDocument/2006/relationships/image" Target="../media/image44.wmf"/><Relationship Id="rId4"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0.wmf"/><Relationship Id="rId3" Type="http://schemas.openxmlformats.org/officeDocument/2006/relationships/notesSlide" Target="../notesSlides/notesSlide11.xml"/><Relationship Id="rId7" Type="http://schemas.openxmlformats.org/officeDocument/2006/relationships/image" Target="../media/image47.wmf"/><Relationship Id="rId12"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40.bin"/><Relationship Id="rId11" Type="http://schemas.openxmlformats.org/officeDocument/2006/relationships/image" Target="../media/image49.wmf"/><Relationship Id="rId5" Type="http://schemas.openxmlformats.org/officeDocument/2006/relationships/image" Target="../media/image46.wmf"/><Relationship Id="rId15" Type="http://schemas.openxmlformats.org/officeDocument/2006/relationships/image" Target="../media/image51.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8.wmf"/><Relationship Id="rId14" Type="http://schemas.openxmlformats.org/officeDocument/2006/relationships/oleObject" Target="../embeddings/oleObject4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2.wmf"/><Relationship Id="rId5" Type="http://schemas.openxmlformats.org/officeDocument/2006/relationships/oleObject" Target="../embeddings/oleObject45.bin"/><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0.bin"/><Relationship Id="rId3" Type="http://schemas.openxmlformats.org/officeDocument/2006/relationships/notesSlide" Target="../notesSlides/notesSlide13.xml"/><Relationship Id="rId7" Type="http://schemas.openxmlformats.org/officeDocument/2006/relationships/oleObject" Target="../embeddings/oleObject47.bin"/><Relationship Id="rId12" Type="http://schemas.openxmlformats.org/officeDocument/2006/relationships/image" Target="../media/image57.wmf"/><Relationship Id="rId2" Type="http://schemas.openxmlformats.org/officeDocument/2006/relationships/slideLayout" Target="../slideLayouts/slideLayout7.xml"/><Relationship Id="rId16" Type="http://schemas.openxmlformats.org/officeDocument/2006/relationships/image" Target="../media/image59.wmf"/><Relationship Id="rId1" Type="http://schemas.openxmlformats.org/officeDocument/2006/relationships/vmlDrawing" Target="../drawings/vmlDrawing12.vml"/><Relationship Id="rId6" Type="http://schemas.openxmlformats.org/officeDocument/2006/relationships/image" Target="../media/image60.png"/><Relationship Id="rId11" Type="http://schemas.openxmlformats.org/officeDocument/2006/relationships/oleObject" Target="../embeddings/oleObject49.bin"/><Relationship Id="rId5" Type="http://schemas.openxmlformats.org/officeDocument/2006/relationships/image" Target="../media/image54.wmf"/><Relationship Id="rId15" Type="http://schemas.openxmlformats.org/officeDocument/2006/relationships/oleObject" Target="../embeddings/oleObject51.bin"/><Relationship Id="rId10" Type="http://schemas.openxmlformats.org/officeDocument/2006/relationships/image" Target="../media/image56.wmf"/><Relationship Id="rId4" Type="http://schemas.openxmlformats.org/officeDocument/2006/relationships/oleObject" Target="../embeddings/oleObject46.bin"/><Relationship Id="rId9" Type="http://schemas.openxmlformats.org/officeDocument/2006/relationships/oleObject" Target="../embeddings/oleObject48.bin"/><Relationship Id="rId14" Type="http://schemas.openxmlformats.org/officeDocument/2006/relationships/image" Target="../media/image5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14.xml"/><Relationship Id="rId7" Type="http://schemas.openxmlformats.org/officeDocument/2006/relationships/image" Target="../media/image6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53.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63.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69.wmf"/><Relationship Id="rId3" Type="http://schemas.openxmlformats.org/officeDocument/2006/relationships/notesSlide" Target="../notesSlides/notesSlide15.xml"/><Relationship Id="rId7" Type="http://schemas.openxmlformats.org/officeDocument/2006/relationships/image" Target="../media/image66.wmf"/><Relationship Id="rId12" Type="http://schemas.openxmlformats.org/officeDocument/2006/relationships/oleObject" Target="../embeddings/oleObject60.bin"/><Relationship Id="rId2" Type="http://schemas.openxmlformats.org/officeDocument/2006/relationships/slideLayout" Target="../slideLayouts/slideLayout7.xml"/><Relationship Id="rId16" Type="http://schemas.openxmlformats.org/officeDocument/2006/relationships/image" Target="../media/image72.png"/><Relationship Id="rId1" Type="http://schemas.openxmlformats.org/officeDocument/2006/relationships/vmlDrawing" Target="../drawings/vmlDrawing14.vml"/><Relationship Id="rId6" Type="http://schemas.openxmlformats.org/officeDocument/2006/relationships/oleObject" Target="../embeddings/oleObject57.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71.png"/><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7.wmf"/><Relationship Id="rId14" Type="http://schemas.openxmlformats.org/officeDocument/2006/relationships/image" Target="../media/image70.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75.wmf"/><Relationship Id="rId3" Type="http://schemas.openxmlformats.org/officeDocument/2006/relationships/notesSlide" Target="../notesSlides/notesSlide16.xml"/><Relationship Id="rId7" Type="http://schemas.openxmlformats.org/officeDocument/2006/relationships/image" Target="../media/image22.wmf"/><Relationship Id="rId12"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62.bin"/><Relationship Id="rId11" Type="http://schemas.openxmlformats.org/officeDocument/2006/relationships/image" Target="../media/image74.wmf"/><Relationship Id="rId5" Type="http://schemas.openxmlformats.org/officeDocument/2006/relationships/image" Target="../media/image21.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73.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76.wmf"/><Relationship Id="rId4" Type="http://schemas.openxmlformats.org/officeDocument/2006/relationships/oleObject" Target="../embeddings/oleObject6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80.wmf"/><Relationship Id="rId3" Type="http://schemas.openxmlformats.org/officeDocument/2006/relationships/notesSlide" Target="../notesSlides/notesSlide18.xml"/><Relationship Id="rId7" Type="http://schemas.openxmlformats.org/officeDocument/2006/relationships/image" Target="../media/image83.png"/><Relationship Id="rId12"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2.png"/><Relationship Id="rId11" Type="http://schemas.openxmlformats.org/officeDocument/2006/relationships/image" Target="../media/image79.wmf"/><Relationship Id="rId5" Type="http://schemas.openxmlformats.org/officeDocument/2006/relationships/image" Target="../media/image77.wmf"/><Relationship Id="rId15" Type="http://schemas.openxmlformats.org/officeDocument/2006/relationships/image" Target="../media/image81.wmf"/><Relationship Id="rId10" Type="http://schemas.openxmlformats.org/officeDocument/2006/relationships/oleObject" Target="../embeddings/oleObject69.bin"/><Relationship Id="rId4" Type="http://schemas.openxmlformats.org/officeDocument/2006/relationships/oleObject" Target="../embeddings/oleObject67.bin"/><Relationship Id="rId9" Type="http://schemas.openxmlformats.org/officeDocument/2006/relationships/image" Target="../media/image78.wmf"/><Relationship Id="rId14" Type="http://schemas.openxmlformats.org/officeDocument/2006/relationships/oleObject" Target="../embeddings/oleObject7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19.xml"/><Relationship Id="rId7" Type="http://schemas.openxmlformats.org/officeDocument/2006/relationships/image" Target="../media/image85.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73.bin"/><Relationship Id="rId5" Type="http://schemas.openxmlformats.org/officeDocument/2006/relationships/image" Target="../media/image84.wmf"/><Relationship Id="rId4" Type="http://schemas.openxmlformats.org/officeDocument/2006/relationships/oleObject" Target="../embeddings/oleObject72.bin"/><Relationship Id="rId9" Type="http://schemas.openxmlformats.org/officeDocument/2006/relationships/image" Target="../media/image8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20.xml"/><Relationship Id="rId7" Type="http://schemas.openxmlformats.org/officeDocument/2006/relationships/image" Target="../media/image88.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76.bin"/><Relationship Id="rId11" Type="http://schemas.openxmlformats.org/officeDocument/2006/relationships/image" Target="../media/image90.wmf"/><Relationship Id="rId5" Type="http://schemas.openxmlformats.org/officeDocument/2006/relationships/image" Target="../media/image87.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8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96.wmf"/><Relationship Id="rId18" Type="http://schemas.openxmlformats.org/officeDocument/2006/relationships/oleObject" Target="../embeddings/oleObject86.bin"/><Relationship Id="rId3" Type="http://schemas.openxmlformats.org/officeDocument/2006/relationships/notesSlide" Target="../notesSlides/notesSlide22.xml"/><Relationship Id="rId7" Type="http://schemas.openxmlformats.org/officeDocument/2006/relationships/image" Target="../media/image93.wmf"/><Relationship Id="rId12" Type="http://schemas.openxmlformats.org/officeDocument/2006/relationships/oleObject" Target="../embeddings/oleObject83.bin"/><Relationship Id="rId17" Type="http://schemas.openxmlformats.org/officeDocument/2006/relationships/image" Target="../media/image98.wmf"/><Relationship Id="rId2" Type="http://schemas.openxmlformats.org/officeDocument/2006/relationships/slideLayout" Target="../slideLayouts/slideLayout7.xml"/><Relationship Id="rId16" Type="http://schemas.openxmlformats.org/officeDocument/2006/relationships/oleObject" Target="../embeddings/oleObject85.bin"/><Relationship Id="rId1" Type="http://schemas.openxmlformats.org/officeDocument/2006/relationships/vmlDrawing" Target="../drawings/vmlDrawing20.vml"/><Relationship Id="rId6" Type="http://schemas.openxmlformats.org/officeDocument/2006/relationships/oleObject" Target="../embeddings/oleObject80.bin"/><Relationship Id="rId11" Type="http://schemas.openxmlformats.org/officeDocument/2006/relationships/image" Target="../media/image95.wmf"/><Relationship Id="rId5" Type="http://schemas.openxmlformats.org/officeDocument/2006/relationships/image" Target="../media/image92.wmf"/><Relationship Id="rId15" Type="http://schemas.openxmlformats.org/officeDocument/2006/relationships/image" Target="../media/image97.wmf"/><Relationship Id="rId10" Type="http://schemas.openxmlformats.org/officeDocument/2006/relationships/oleObject" Target="../embeddings/oleObject82.bin"/><Relationship Id="rId19" Type="http://schemas.openxmlformats.org/officeDocument/2006/relationships/image" Target="../media/image99.wmf"/><Relationship Id="rId4" Type="http://schemas.openxmlformats.org/officeDocument/2006/relationships/oleObject" Target="../embeddings/oleObject79.bin"/><Relationship Id="rId9" Type="http://schemas.openxmlformats.org/officeDocument/2006/relationships/image" Target="../media/image94.wmf"/><Relationship Id="rId14" Type="http://schemas.openxmlformats.org/officeDocument/2006/relationships/oleObject" Target="../embeddings/oleObject84.bin"/></Relationships>
</file>

<file path=ppt/slides/_rels/slide25.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105.jpeg"/><Relationship Id="rId7" Type="http://schemas.openxmlformats.org/officeDocument/2006/relationships/image" Target="../media/image102.wmf"/><Relationship Id="rId12" Type="http://schemas.openxmlformats.org/officeDocument/2006/relationships/image" Target="../media/image104.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88.bin"/><Relationship Id="rId11" Type="http://schemas.openxmlformats.org/officeDocument/2006/relationships/oleObject" Target="../embeddings/oleObject90.bin"/><Relationship Id="rId5" Type="http://schemas.openxmlformats.org/officeDocument/2006/relationships/image" Target="../media/image100.wmf"/><Relationship Id="rId10" Type="http://schemas.openxmlformats.org/officeDocument/2006/relationships/image" Target="../media/image103.wmf"/><Relationship Id="rId4" Type="http://schemas.openxmlformats.org/officeDocument/2006/relationships/oleObject" Target="../embeddings/oleObject87.bin"/><Relationship Id="rId9" Type="http://schemas.openxmlformats.org/officeDocument/2006/relationships/oleObject" Target="../embeddings/oleObject8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110.JPG"/><Relationship Id="rId7" Type="http://schemas.openxmlformats.org/officeDocument/2006/relationships/image" Target="../media/image107.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92.bin"/><Relationship Id="rId11" Type="http://schemas.openxmlformats.org/officeDocument/2006/relationships/image" Target="../media/image109.wmf"/><Relationship Id="rId5" Type="http://schemas.openxmlformats.org/officeDocument/2006/relationships/image" Target="../media/image106.wmf"/><Relationship Id="rId10" Type="http://schemas.openxmlformats.org/officeDocument/2006/relationships/oleObject" Target="../embeddings/oleObject94.bin"/><Relationship Id="rId4" Type="http://schemas.openxmlformats.org/officeDocument/2006/relationships/oleObject" Target="../embeddings/oleObject91.bin"/><Relationship Id="rId9" Type="http://schemas.openxmlformats.org/officeDocument/2006/relationships/image" Target="../media/image108.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11.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96.bin"/><Relationship Id="rId5" Type="http://schemas.openxmlformats.org/officeDocument/2006/relationships/image" Target="../media/image96.wmf"/><Relationship Id="rId4" Type="http://schemas.openxmlformats.org/officeDocument/2006/relationships/oleObject" Target="../embeddings/oleObject9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oleObject" Target="../embeddings/oleObject100.bin"/><Relationship Id="rId3" Type="http://schemas.openxmlformats.org/officeDocument/2006/relationships/notesSlide" Target="../notesSlides/notesSlide24.xml"/><Relationship Id="rId7" Type="http://schemas.openxmlformats.org/officeDocument/2006/relationships/image" Target="../media/image112.wmf"/><Relationship Id="rId12" Type="http://schemas.openxmlformats.org/officeDocument/2006/relationships/image" Target="../media/image118.png"/><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97.bin"/><Relationship Id="rId11" Type="http://schemas.openxmlformats.org/officeDocument/2006/relationships/image" Target="../media/image114.wmf"/><Relationship Id="rId5" Type="http://schemas.openxmlformats.org/officeDocument/2006/relationships/image" Target="../media/image117.png"/><Relationship Id="rId10" Type="http://schemas.openxmlformats.org/officeDocument/2006/relationships/oleObject" Target="../embeddings/oleObject99.bin"/><Relationship Id="rId4" Type="http://schemas.openxmlformats.org/officeDocument/2006/relationships/image" Target="../media/image116.png"/><Relationship Id="rId9" Type="http://schemas.openxmlformats.org/officeDocument/2006/relationships/image" Target="../media/image113.wmf"/><Relationship Id="rId14" Type="http://schemas.openxmlformats.org/officeDocument/2006/relationships/image" Target="../media/image115.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20.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02.bin"/><Relationship Id="rId5" Type="http://schemas.openxmlformats.org/officeDocument/2006/relationships/image" Target="../media/image119.wmf"/><Relationship Id="rId4" Type="http://schemas.openxmlformats.org/officeDocument/2006/relationships/oleObject" Target="../embeddings/oleObject101.bin"/></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2.wmf"/><Relationship Id="rId10"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oleObject" Target="../embeddings/oleObject107.bin"/><Relationship Id="rId18" Type="http://schemas.openxmlformats.org/officeDocument/2006/relationships/image" Target="../media/image127.wmf"/><Relationship Id="rId3" Type="http://schemas.openxmlformats.org/officeDocument/2006/relationships/notesSlide" Target="../notesSlides/notesSlide26.xml"/><Relationship Id="rId7" Type="http://schemas.openxmlformats.org/officeDocument/2006/relationships/image" Target="../media/image122.wmf"/><Relationship Id="rId12" Type="http://schemas.openxmlformats.org/officeDocument/2006/relationships/image" Target="../media/image129.jpeg"/><Relationship Id="rId17" Type="http://schemas.openxmlformats.org/officeDocument/2006/relationships/oleObject" Target="../embeddings/oleObject109.bin"/><Relationship Id="rId2" Type="http://schemas.openxmlformats.org/officeDocument/2006/relationships/slideLayout" Target="../slideLayouts/slideLayout7.xml"/><Relationship Id="rId16" Type="http://schemas.openxmlformats.org/officeDocument/2006/relationships/image" Target="../media/image126.wmf"/><Relationship Id="rId20" Type="http://schemas.openxmlformats.org/officeDocument/2006/relationships/image" Target="../media/image128.wmf"/><Relationship Id="rId1" Type="http://schemas.openxmlformats.org/officeDocument/2006/relationships/vmlDrawing" Target="../drawings/vmlDrawing26.vml"/><Relationship Id="rId6" Type="http://schemas.openxmlformats.org/officeDocument/2006/relationships/oleObject" Target="../embeddings/oleObject104.bin"/><Relationship Id="rId11" Type="http://schemas.openxmlformats.org/officeDocument/2006/relationships/image" Target="../media/image124.wmf"/><Relationship Id="rId5" Type="http://schemas.openxmlformats.org/officeDocument/2006/relationships/image" Target="../media/image121.wmf"/><Relationship Id="rId15" Type="http://schemas.openxmlformats.org/officeDocument/2006/relationships/oleObject" Target="../embeddings/oleObject108.bin"/><Relationship Id="rId10" Type="http://schemas.openxmlformats.org/officeDocument/2006/relationships/oleObject" Target="../embeddings/oleObject106.bin"/><Relationship Id="rId19" Type="http://schemas.openxmlformats.org/officeDocument/2006/relationships/oleObject" Target="../embeddings/oleObject110.bin"/><Relationship Id="rId4" Type="http://schemas.openxmlformats.org/officeDocument/2006/relationships/oleObject" Target="../embeddings/oleObject103.bin"/><Relationship Id="rId9" Type="http://schemas.openxmlformats.org/officeDocument/2006/relationships/image" Target="../media/image123.wmf"/><Relationship Id="rId14" Type="http://schemas.openxmlformats.org/officeDocument/2006/relationships/image" Target="../media/image12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4.wmf"/><Relationship Id="rId3" Type="http://schemas.openxmlformats.org/officeDocument/2006/relationships/notesSlide" Target="../notesSlides/notesSlide5.xml"/><Relationship Id="rId7" Type="http://schemas.openxmlformats.org/officeDocument/2006/relationships/image" Target="../media/image11.wmf"/><Relationship Id="rId12" Type="http://schemas.openxmlformats.org/officeDocument/2006/relationships/oleObject" Target="../embeddings/oleObject10.bin"/><Relationship Id="rId17" Type="http://schemas.openxmlformats.org/officeDocument/2006/relationships/image" Target="../media/image16.wmf"/><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wmf"/><Relationship Id="rId1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1.wmf"/><Relationship Id="rId18" Type="http://schemas.openxmlformats.org/officeDocument/2006/relationships/oleObject" Target="../embeddings/oleObject20.bin"/><Relationship Id="rId3" Type="http://schemas.openxmlformats.org/officeDocument/2006/relationships/notesSlide" Target="../notesSlides/notesSlide6.xml"/><Relationship Id="rId7" Type="http://schemas.openxmlformats.org/officeDocument/2006/relationships/image" Target="../media/image18.wmf"/><Relationship Id="rId12" Type="http://schemas.openxmlformats.org/officeDocument/2006/relationships/oleObject" Target="../embeddings/oleObject17.bin"/><Relationship Id="rId17" Type="http://schemas.openxmlformats.org/officeDocument/2006/relationships/image" Target="../media/image23.wmf"/><Relationship Id="rId2" Type="http://schemas.openxmlformats.org/officeDocument/2006/relationships/slideLayout" Target="../slideLayouts/slideLayout7.xml"/><Relationship Id="rId16" Type="http://schemas.openxmlformats.org/officeDocument/2006/relationships/oleObject" Target="../embeddings/oleObject19.bin"/><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16.bin"/><Relationship Id="rId19" Type="http://schemas.openxmlformats.org/officeDocument/2006/relationships/image" Target="../media/image24.wmf"/><Relationship Id="rId4" Type="http://schemas.openxmlformats.org/officeDocument/2006/relationships/oleObject" Target="../embeddings/oleObject13.bin"/><Relationship Id="rId9" Type="http://schemas.openxmlformats.org/officeDocument/2006/relationships/image" Target="../media/image19.wmf"/><Relationship Id="rId1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8.wmf"/><Relationship Id="rId18" Type="http://schemas.openxmlformats.org/officeDocument/2006/relationships/oleObject" Target="../embeddings/oleObject27.bin"/><Relationship Id="rId3" Type="http://schemas.openxmlformats.org/officeDocument/2006/relationships/notesSlide" Target="../notesSlides/notesSlide7.xml"/><Relationship Id="rId21" Type="http://schemas.openxmlformats.org/officeDocument/2006/relationships/image" Target="../media/image32.wmf"/><Relationship Id="rId7" Type="http://schemas.openxmlformats.org/officeDocument/2006/relationships/image" Target="../media/image34.emf"/><Relationship Id="rId12" Type="http://schemas.openxmlformats.org/officeDocument/2006/relationships/oleObject" Target="../embeddings/oleObject24.bin"/><Relationship Id="rId17" Type="http://schemas.openxmlformats.org/officeDocument/2006/relationships/image" Target="../media/image30.wmf"/><Relationship Id="rId2" Type="http://schemas.openxmlformats.org/officeDocument/2006/relationships/slideLayout" Target="../slideLayouts/slideLayout7.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vmlDrawing" Target="../drawings/vmlDrawing6.vml"/><Relationship Id="rId6" Type="http://schemas.openxmlformats.org/officeDocument/2006/relationships/image" Target="../media/image33.emf"/><Relationship Id="rId11" Type="http://schemas.openxmlformats.org/officeDocument/2006/relationships/image" Target="../media/image27.wmf"/><Relationship Id="rId5" Type="http://schemas.openxmlformats.org/officeDocument/2006/relationships/image" Target="../media/image25.wmf"/><Relationship Id="rId15" Type="http://schemas.openxmlformats.org/officeDocument/2006/relationships/image" Target="../media/image29.wmf"/><Relationship Id="rId10" Type="http://schemas.openxmlformats.org/officeDocument/2006/relationships/oleObject" Target="../embeddings/oleObject23.bin"/><Relationship Id="rId19" Type="http://schemas.openxmlformats.org/officeDocument/2006/relationships/image" Target="../media/image31.wmf"/><Relationship Id="rId4" Type="http://schemas.openxmlformats.org/officeDocument/2006/relationships/oleObject" Target="../embeddings/oleObject21.bin"/><Relationship Id="rId9" Type="http://schemas.openxmlformats.org/officeDocument/2006/relationships/image" Target="../media/image26.wmf"/><Relationship Id="rId14" Type="http://schemas.openxmlformats.org/officeDocument/2006/relationships/oleObject" Target="../embeddings/oleObject25.bin"/><Relationship Id="rId22" Type="http://schemas.openxmlformats.org/officeDocument/2006/relationships/oleObject" Target="../embeddings/oleObject29.bin"/></Relationships>
</file>

<file path=ppt/slides/_rels/slide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8.xml"/><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embeddings/oleObject30.bin"/><Relationship Id="rId10" Type="http://schemas.openxmlformats.org/officeDocument/2006/relationships/image" Target="../media/image37.wmf"/><Relationship Id="rId4" Type="http://schemas.openxmlformats.org/officeDocument/2006/relationships/image" Target="../media/image38.png"/><Relationship Id="rId9" Type="http://schemas.openxmlformats.org/officeDocument/2006/relationships/oleObject" Target="../embeddings/oleObject3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2051050" y="246394"/>
            <a:ext cx="5243230" cy="1015663"/>
          </a:xfrm>
          <a:prstGeom prst="rect">
            <a:avLst/>
          </a:prstGeom>
          <a:solidFill>
            <a:schemeClr val="accent5">
              <a:lumMod val="25000"/>
            </a:schemeClr>
          </a:solidFill>
          <a:ln w="9525">
            <a:noFill/>
            <a:miter lim="800000"/>
            <a:headEnd/>
            <a:tailEnd/>
          </a:ln>
          <a:effectLst/>
        </p:spPr>
        <p:txBody>
          <a:bodyPr wrap="none">
            <a:spAutoFit/>
          </a:bodyPr>
          <a:lstStyle/>
          <a:p>
            <a:pPr algn="ctr"/>
            <a:r>
              <a:rPr lang="it-IT" sz="3000" b="1" dirty="0" smtClean="0">
                <a:solidFill>
                  <a:schemeClr val="bg1"/>
                </a:solidFill>
                <a:effectLst>
                  <a:outerShdw blurRad="38100" dist="38100" dir="2700000" algn="tl">
                    <a:srgbClr val="000000">
                      <a:alpha val="43137"/>
                    </a:srgbClr>
                  </a:outerShdw>
                </a:effectLst>
              </a:rPr>
              <a:t>SINGLE PARTICLE </a:t>
            </a:r>
          </a:p>
          <a:p>
            <a:pPr algn="ctr"/>
            <a:r>
              <a:rPr lang="it-IT" sz="3000" b="1" dirty="0" smtClean="0">
                <a:solidFill>
                  <a:schemeClr val="bg1"/>
                </a:solidFill>
                <a:effectLst>
                  <a:outerShdw blurRad="38100" dist="38100" dir="2700000" algn="tl">
                    <a:srgbClr val="000000">
                      <a:alpha val="43137"/>
                    </a:srgbClr>
                  </a:outerShdw>
                </a:effectLst>
              </a:rPr>
              <a:t>LONGITUDINAL DYNAMICS</a:t>
            </a:r>
            <a:endParaRPr lang="it-IT" sz="3000" b="1" dirty="0">
              <a:solidFill>
                <a:schemeClr val="bg1"/>
              </a:solidFill>
              <a:effectLst>
                <a:outerShdw blurRad="38100" dist="38100" dir="2700000" algn="tl">
                  <a:srgbClr val="000000">
                    <a:alpha val="43137"/>
                  </a:srgbClr>
                </a:outerShdw>
              </a:effectLst>
            </a:endParaRPr>
          </a:p>
        </p:txBody>
      </p:sp>
      <p:sp>
        <p:nvSpPr>
          <p:cNvPr id="107525" name="Text Box 5"/>
          <p:cNvSpPr txBox="1">
            <a:spLocks noChangeArrowheads="1"/>
          </p:cNvSpPr>
          <p:nvPr/>
        </p:nvSpPr>
        <p:spPr bwMode="auto">
          <a:xfrm>
            <a:off x="611188" y="2661195"/>
            <a:ext cx="7777162" cy="3123932"/>
          </a:xfrm>
          <a:prstGeom prst="rect">
            <a:avLst/>
          </a:prstGeom>
          <a:solidFill>
            <a:srgbClr val="CCFFFF"/>
          </a:solidFill>
          <a:ln w="28575">
            <a:solidFill>
              <a:srgbClr val="0000FF"/>
            </a:solidFill>
            <a:miter lim="800000"/>
            <a:headEnd/>
            <a:tailEnd/>
          </a:ln>
          <a:effectLst/>
        </p:spPr>
        <p:txBody>
          <a:bodyPr>
            <a:spAutoFit/>
          </a:bodyPr>
          <a:lstStyle/>
          <a:p>
            <a:pPr marL="342900" indent="-342900">
              <a:spcBef>
                <a:spcPts val="1200"/>
              </a:spcBef>
              <a:buFontTx/>
              <a:buAutoNum type="arabicParenR"/>
            </a:pPr>
            <a:endParaRPr lang="it-IT" sz="1200" dirty="0" smtClean="0"/>
          </a:p>
          <a:p>
            <a:pPr>
              <a:spcBef>
                <a:spcPts val="1200"/>
              </a:spcBef>
            </a:pPr>
            <a:r>
              <a:rPr lang="it-IT" sz="2500" dirty="0"/>
              <a:t> </a:t>
            </a:r>
            <a:r>
              <a:rPr lang="it-IT" sz="2500" dirty="0" smtClean="0"/>
              <a:t>   </a:t>
            </a:r>
            <a:r>
              <a:rPr lang="it-IT" sz="2500" dirty="0" smtClean="0"/>
              <a:t>INTRODUCTION</a:t>
            </a:r>
            <a:endParaRPr lang="it-IT" sz="2500" dirty="0"/>
          </a:p>
          <a:p>
            <a:pPr marL="342900" indent="-342900">
              <a:buFontTx/>
              <a:buAutoNum type="arabicParenR"/>
            </a:pPr>
            <a:endParaRPr lang="it-IT" sz="2500" dirty="0"/>
          </a:p>
          <a:p>
            <a:pPr marL="342900" indent="-342900">
              <a:buFontTx/>
              <a:buAutoNum type="arabicParenR"/>
            </a:pPr>
            <a:r>
              <a:rPr lang="it-IT" sz="2500" dirty="0" smtClean="0"/>
              <a:t>LONGITUDINAL DYNAMICS IN LINAC</a:t>
            </a:r>
            <a:endParaRPr lang="it-IT" sz="2500" dirty="0"/>
          </a:p>
          <a:p>
            <a:pPr marL="342900" indent="-342900">
              <a:buFontTx/>
              <a:buAutoNum type="arabicParenR"/>
            </a:pPr>
            <a:endParaRPr lang="it-IT" sz="2500" dirty="0"/>
          </a:p>
          <a:p>
            <a:pPr marL="342900" indent="-342900">
              <a:buFontTx/>
              <a:buAutoNum type="arabicParenR"/>
            </a:pPr>
            <a:r>
              <a:rPr lang="it-IT" sz="2500" dirty="0" smtClean="0"/>
              <a:t>LONGITUDINAL DYNAMICS IN SYNCROTRONS AND STORAGE </a:t>
            </a:r>
            <a:r>
              <a:rPr lang="it-IT" sz="2500" dirty="0" smtClean="0"/>
              <a:t>RINGS</a:t>
            </a:r>
            <a:endParaRPr lang="it-IT" sz="2500" dirty="0"/>
          </a:p>
          <a:p>
            <a:pPr marL="342900" indent="-342900">
              <a:buFontTx/>
              <a:buAutoNum type="arabicParenR"/>
            </a:pPr>
            <a:endParaRPr lang="it-IT" sz="2500" dirty="0"/>
          </a:p>
        </p:txBody>
      </p:sp>
      <p:sp>
        <p:nvSpPr>
          <p:cNvPr id="5" name="Rettangolo 4"/>
          <p:cNvSpPr/>
          <p:nvPr/>
        </p:nvSpPr>
        <p:spPr>
          <a:xfrm>
            <a:off x="2313296" y="1663799"/>
            <a:ext cx="4572000" cy="646331"/>
          </a:xfrm>
          <a:prstGeom prst="rect">
            <a:avLst/>
          </a:prstGeom>
        </p:spPr>
        <p:txBody>
          <a:bodyPr>
            <a:spAutoFit/>
          </a:bodyPr>
          <a:lstStyle/>
          <a:p>
            <a:pPr algn="ctr"/>
            <a:r>
              <a:rPr lang="it-IT" u="sng" dirty="0" smtClean="0"/>
              <a:t>Alessandro Gallo</a:t>
            </a:r>
            <a:r>
              <a:rPr lang="it-IT" dirty="0" smtClean="0"/>
              <a:t> and David </a:t>
            </a:r>
            <a:r>
              <a:rPr lang="it-IT" dirty="0" err="1" smtClean="0"/>
              <a:t>Alesini</a:t>
            </a:r>
            <a:endParaRPr lang="it-IT" dirty="0" smtClean="0"/>
          </a:p>
          <a:p>
            <a:pPr algn="ctr"/>
            <a:r>
              <a:rPr lang="it-IT" dirty="0" smtClean="0"/>
              <a:t>INFN-LNF</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148894" y="2319005"/>
            <a:ext cx="3352200" cy="338554"/>
          </a:xfrm>
          <a:prstGeom prst="rect">
            <a:avLst/>
          </a:prstGeom>
          <a:noFill/>
          <a:ln w="9525">
            <a:noFill/>
            <a:miter lim="800000"/>
            <a:headEnd/>
            <a:tailEnd/>
          </a:ln>
          <a:effectLst/>
        </p:spPr>
        <p:txBody>
          <a:bodyPr wrap="none">
            <a:spAutoFit/>
          </a:bodyPr>
          <a:lstStyle/>
          <a:p>
            <a:r>
              <a:rPr lang="en-US" sz="1600" b="1" i="1" dirty="0" smtClean="0"/>
              <a:t>Synchronous particle and phase</a:t>
            </a:r>
            <a:endParaRPr lang="en-US" sz="1600" b="1" i="1" dirty="0"/>
          </a:p>
        </p:txBody>
      </p:sp>
      <p:sp>
        <p:nvSpPr>
          <p:cNvPr id="8204" name="Rectangle 12"/>
          <p:cNvSpPr>
            <a:spLocks noChangeArrowheads="1"/>
          </p:cNvSpPr>
          <p:nvPr/>
        </p:nvSpPr>
        <p:spPr bwMode="auto">
          <a:xfrm>
            <a:off x="4199575" y="3633025"/>
            <a:ext cx="2160588" cy="646331"/>
          </a:xfrm>
          <a:prstGeom prst="rect">
            <a:avLst/>
          </a:prstGeom>
          <a:noFill/>
          <a:ln w="9525">
            <a:noFill/>
            <a:miter lim="800000"/>
            <a:headEnd/>
            <a:tailEnd/>
          </a:ln>
          <a:effectLst/>
        </p:spPr>
        <p:txBody>
          <a:bodyPr>
            <a:spAutoFit/>
          </a:bodyPr>
          <a:lstStyle/>
          <a:p>
            <a:pPr algn="just"/>
            <a:r>
              <a:rPr lang="en-US" sz="1200" dirty="0" smtClean="0"/>
              <a:t>dipole bending radius, invariant during the whole acceleration process</a:t>
            </a:r>
            <a:endParaRPr lang="en-US" sz="1200" dirty="0"/>
          </a:p>
        </p:txBody>
      </p:sp>
      <p:sp>
        <p:nvSpPr>
          <p:cNvPr id="8215" name="Rectangle 23"/>
          <p:cNvSpPr>
            <a:spLocks noChangeArrowheads="1"/>
          </p:cNvSpPr>
          <p:nvPr/>
        </p:nvSpPr>
        <p:spPr bwMode="auto">
          <a:xfrm>
            <a:off x="599125" y="3836863"/>
            <a:ext cx="1265299" cy="461665"/>
          </a:xfrm>
          <a:prstGeom prst="rect">
            <a:avLst/>
          </a:prstGeom>
          <a:noFill/>
          <a:ln w="9525">
            <a:noFill/>
            <a:miter lim="800000"/>
            <a:headEnd/>
            <a:tailEnd/>
          </a:ln>
          <a:effectLst/>
        </p:spPr>
        <p:txBody>
          <a:bodyPr wrap="square">
            <a:spAutoFit/>
          </a:bodyPr>
          <a:lstStyle/>
          <a:p>
            <a:r>
              <a:rPr lang="en-US" sz="1200" dirty="0" smtClean="0"/>
              <a:t>dipole magnetic field at turn # n</a:t>
            </a:r>
            <a:endParaRPr lang="en-US" sz="1200" dirty="0"/>
          </a:p>
        </p:txBody>
      </p:sp>
      <p:sp>
        <p:nvSpPr>
          <p:cNvPr id="8216" name="Text Box 24"/>
          <p:cNvSpPr txBox="1">
            <a:spLocks noChangeArrowheads="1"/>
          </p:cNvSpPr>
          <p:nvPr/>
        </p:nvSpPr>
        <p:spPr bwMode="auto">
          <a:xfrm>
            <a:off x="107951" y="2633971"/>
            <a:ext cx="6043467" cy="830997"/>
          </a:xfrm>
          <a:prstGeom prst="rect">
            <a:avLst/>
          </a:prstGeom>
          <a:noFill/>
          <a:ln w="9525">
            <a:noFill/>
            <a:miter lim="800000"/>
            <a:headEnd/>
            <a:tailEnd/>
          </a:ln>
          <a:effectLst/>
        </p:spPr>
        <p:txBody>
          <a:bodyPr wrap="square">
            <a:spAutoFit/>
          </a:bodyPr>
          <a:lstStyle/>
          <a:p>
            <a:pPr algn="just"/>
            <a:r>
              <a:rPr lang="en-US" sz="1200" dirty="0" smtClean="0"/>
              <a:t>The </a:t>
            </a:r>
            <a:r>
              <a:rPr lang="en-US" sz="1200" b="1" i="1" u="sng" dirty="0" smtClean="0"/>
              <a:t>synchronous particle </a:t>
            </a:r>
            <a:r>
              <a:rPr lang="en-US" sz="1200" dirty="0" smtClean="0"/>
              <a:t>is the particle that undergoes the </a:t>
            </a:r>
            <a:r>
              <a:rPr lang="en-US" sz="1200" b="1" i="1" dirty="0" smtClean="0"/>
              <a:t>ideal acceleration process</a:t>
            </a:r>
            <a:r>
              <a:rPr lang="en-US" sz="1200" dirty="0" smtClean="0"/>
              <a:t>, gaining a </a:t>
            </a:r>
            <a:r>
              <a:rPr lang="en-US" sz="1200" b="1" i="1" dirty="0" smtClean="0"/>
              <a:t>constant</a:t>
            </a:r>
            <a:r>
              <a:rPr lang="en-US" sz="1200" dirty="0" smtClean="0"/>
              <a:t> amount of </a:t>
            </a:r>
            <a:r>
              <a:rPr lang="en-US" sz="1200" b="1" i="1" dirty="0" smtClean="0"/>
              <a:t>energy </a:t>
            </a:r>
            <a:r>
              <a:rPr lang="en-US" sz="1200" b="1" i="1" dirty="0" smtClean="0">
                <a:sym typeface="Symbol" pitchFamily="18" charset="2"/>
              </a:rPr>
              <a:t></a:t>
            </a:r>
            <a:r>
              <a:rPr lang="en-US" sz="1200" b="1" i="1" dirty="0" smtClean="0"/>
              <a:t>W per turn </a:t>
            </a:r>
            <a:r>
              <a:rPr lang="en-US" sz="1200" dirty="0" smtClean="0"/>
              <a:t>remaining all the time on the design orbit. While running the n</a:t>
            </a:r>
            <a:r>
              <a:rPr lang="en-US" sz="1200" baseline="30000" dirty="0" smtClean="0"/>
              <a:t>th</a:t>
            </a:r>
            <a:r>
              <a:rPr lang="en-US" sz="1200" dirty="0" smtClean="0"/>
              <a:t> turn, the synchronous particle has to have the proper energy to perfectly satisfy the following condition:</a:t>
            </a:r>
            <a:endParaRPr lang="en-US" sz="1200" dirty="0"/>
          </a:p>
        </p:txBody>
      </p:sp>
      <p:graphicFrame>
        <p:nvGraphicFramePr>
          <p:cNvPr id="8231" name="Object 39"/>
          <p:cNvGraphicFramePr>
            <a:graphicFrameLocks noChangeAspect="1"/>
          </p:cNvGraphicFramePr>
          <p:nvPr/>
        </p:nvGraphicFramePr>
        <p:xfrm>
          <a:off x="2484438" y="3476500"/>
          <a:ext cx="1316037" cy="422275"/>
        </p:xfrm>
        <a:graphic>
          <a:graphicData uri="http://schemas.openxmlformats.org/presentationml/2006/ole">
            <mc:AlternateContent xmlns:mc="http://schemas.openxmlformats.org/markup-compatibility/2006">
              <mc:Choice xmlns:v="urn:schemas-microsoft-com:vml" Requires="v">
                <p:oleObj spid="_x0000_s8424" name="Equation" r:id="rId4" imgW="787320" imgH="253800" progId="Equation.3">
                  <p:embed/>
                </p:oleObj>
              </mc:Choice>
              <mc:Fallback>
                <p:oleObj name="Equation" r:id="rId4" imgW="787320" imgH="253800" progId="Equation.3">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3476500"/>
                        <a:ext cx="1316037"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2" name="Line 40"/>
          <p:cNvSpPr>
            <a:spLocks noChangeShapeType="1"/>
          </p:cNvSpPr>
          <p:nvPr/>
        </p:nvSpPr>
        <p:spPr bwMode="auto">
          <a:xfrm flipH="1" flipV="1">
            <a:off x="3760788" y="3755900"/>
            <a:ext cx="431800" cy="144463"/>
          </a:xfrm>
          <a:prstGeom prst="line">
            <a:avLst/>
          </a:prstGeom>
          <a:noFill/>
          <a:ln w="9525">
            <a:solidFill>
              <a:schemeClr val="tx1"/>
            </a:solidFill>
            <a:round/>
            <a:headEnd type="triangle" w="med" len="med"/>
            <a:tailEnd type="none" w="med" len="med"/>
          </a:ln>
          <a:effectLst/>
        </p:spPr>
        <p:txBody>
          <a:bodyPr/>
          <a:lstStyle/>
          <a:p>
            <a:endParaRPr lang="en-US"/>
          </a:p>
        </p:txBody>
      </p:sp>
      <p:grpSp>
        <p:nvGrpSpPr>
          <p:cNvPr id="8235" name="Group 43"/>
          <p:cNvGrpSpPr>
            <a:grpSpLocks/>
          </p:cNvGrpSpPr>
          <p:nvPr/>
        </p:nvGrpSpPr>
        <p:grpSpPr bwMode="auto">
          <a:xfrm>
            <a:off x="6372225" y="115888"/>
            <a:ext cx="2592388" cy="2808287"/>
            <a:chOff x="3923" y="1100"/>
            <a:chExt cx="1633" cy="1769"/>
          </a:xfrm>
        </p:grpSpPr>
        <p:pic>
          <p:nvPicPr>
            <p:cNvPr id="8203" name="Picture 11"/>
            <p:cNvPicPr>
              <a:picLocks noChangeAspect="1" noChangeArrowheads="1"/>
            </p:cNvPicPr>
            <p:nvPr/>
          </p:nvPicPr>
          <p:blipFill>
            <a:blip r:embed="rId6" cstate="print"/>
            <a:srcRect/>
            <a:stretch>
              <a:fillRect/>
            </a:stretch>
          </p:blipFill>
          <p:spPr bwMode="auto">
            <a:xfrm>
              <a:off x="3923" y="1100"/>
              <a:ext cx="1633" cy="1769"/>
            </a:xfrm>
            <a:prstGeom prst="rect">
              <a:avLst/>
            </a:prstGeom>
            <a:noFill/>
            <a:ln w="9525">
              <a:noFill/>
              <a:miter lim="800000"/>
              <a:headEnd/>
              <a:tailEnd/>
            </a:ln>
            <a:effectLst/>
          </p:spPr>
        </p:pic>
        <p:sp>
          <p:nvSpPr>
            <p:cNvPr id="8223" name="Text Box 31"/>
            <p:cNvSpPr txBox="1">
              <a:spLocks noChangeArrowheads="1"/>
            </p:cNvSpPr>
            <p:nvPr/>
          </p:nvSpPr>
          <p:spPr bwMode="auto">
            <a:xfrm>
              <a:off x="4546" y="1855"/>
              <a:ext cx="116" cy="231"/>
            </a:xfrm>
            <a:prstGeom prst="rect">
              <a:avLst/>
            </a:prstGeom>
            <a:noFill/>
            <a:ln w="9525">
              <a:noFill/>
              <a:miter lim="800000"/>
              <a:headEnd/>
              <a:tailEnd/>
            </a:ln>
            <a:effectLst/>
          </p:spPr>
          <p:txBody>
            <a:bodyPr wrap="none">
              <a:spAutoFit/>
            </a:bodyPr>
            <a:lstStyle/>
            <a:p>
              <a:endParaRPr lang="en-US"/>
            </a:p>
          </p:txBody>
        </p:sp>
        <p:sp>
          <p:nvSpPr>
            <p:cNvPr id="8225" name="Rectangle 33"/>
            <p:cNvSpPr>
              <a:spLocks noChangeArrowheads="1"/>
            </p:cNvSpPr>
            <p:nvPr/>
          </p:nvSpPr>
          <p:spPr bwMode="auto">
            <a:xfrm>
              <a:off x="4468" y="1842"/>
              <a:ext cx="589" cy="318"/>
            </a:xfrm>
            <a:prstGeom prst="rect">
              <a:avLst/>
            </a:prstGeom>
            <a:solidFill>
              <a:schemeClr val="bg1"/>
            </a:solidFill>
            <a:ln w="9525">
              <a:solidFill>
                <a:schemeClr val="bg1"/>
              </a:solidFill>
              <a:miter lim="800000"/>
              <a:headEnd/>
              <a:tailEnd/>
            </a:ln>
            <a:effectLst/>
          </p:spPr>
          <p:txBody>
            <a:bodyPr wrap="none" anchor="ctr"/>
            <a:lstStyle/>
            <a:p>
              <a:endParaRPr lang="en-US"/>
            </a:p>
          </p:txBody>
        </p:sp>
        <p:graphicFrame>
          <p:nvGraphicFramePr>
            <p:cNvPr id="8226" name="Object 34"/>
            <p:cNvGraphicFramePr>
              <a:graphicFrameLocks noChangeAspect="1"/>
            </p:cNvGraphicFramePr>
            <p:nvPr/>
          </p:nvGraphicFramePr>
          <p:xfrm>
            <a:off x="4649" y="1843"/>
            <a:ext cx="207" cy="227"/>
          </p:xfrm>
          <a:graphic>
            <a:graphicData uri="http://schemas.openxmlformats.org/presentationml/2006/ole">
              <mc:AlternateContent xmlns:mc="http://schemas.openxmlformats.org/markup-compatibility/2006">
                <mc:Choice xmlns:v="urn:schemas-microsoft-com:vml" Requires="v">
                  <p:oleObj spid="_x0000_s8425" name="Equation" r:id="rId7" imgW="139680" imgH="152280" progId="Equation.3">
                    <p:embed/>
                  </p:oleObj>
                </mc:Choice>
                <mc:Fallback>
                  <p:oleObj name="Equation" r:id="rId7" imgW="139680" imgH="152280" progId="Equation.3">
                    <p:embed/>
                    <p:pic>
                      <p:nvPicPr>
                        <p:cNvPr id="0"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9" y="1843"/>
                          <a:ext cx="207" cy="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3" name="Rectangle 41"/>
            <p:cNvSpPr>
              <a:spLocks noChangeArrowheads="1"/>
            </p:cNvSpPr>
            <p:nvPr/>
          </p:nvSpPr>
          <p:spPr bwMode="auto">
            <a:xfrm>
              <a:off x="4150" y="2024"/>
              <a:ext cx="1062" cy="194"/>
            </a:xfrm>
            <a:prstGeom prst="rect">
              <a:avLst/>
            </a:prstGeom>
            <a:noFill/>
            <a:ln w="9525">
              <a:noFill/>
              <a:miter lim="800000"/>
              <a:headEnd/>
              <a:tailEnd/>
            </a:ln>
            <a:effectLst/>
          </p:spPr>
          <p:txBody>
            <a:bodyPr wrap="none">
              <a:spAutoFit/>
            </a:bodyPr>
            <a:lstStyle/>
            <a:p>
              <a:r>
                <a:rPr lang="en-US" sz="1400" smtClean="0"/>
                <a:t>Accelerator Length</a:t>
              </a:r>
              <a:endParaRPr lang="en-US" sz="1400"/>
            </a:p>
          </p:txBody>
        </p:sp>
      </p:grpSp>
      <p:sp>
        <p:nvSpPr>
          <p:cNvPr id="8234" name="Text Box 42"/>
          <p:cNvSpPr txBox="1">
            <a:spLocks noChangeArrowheads="1"/>
          </p:cNvSpPr>
          <p:nvPr/>
        </p:nvSpPr>
        <p:spPr bwMode="auto">
          <a:xfrm>
            <a:off x="23813" y="44450"/>
            <a:ext cx="5587812" cy="369332"/>
          </a:xfrm>
          <a:prstGeom prst="rect">
            <a:avLst/>
          </a:prstGeom>
          <a:solidFill>
            <a:srgbClr val="00FFFF"/>
          </a:solidFill>
          <a:ln w="38100">
            <a:solidFill>
              <a:srgbClr val="3366FF"/>
            </a:solidFill>
            <a:miter lim="800000"/>
            <a:headEnd/>
            <a:tailEnd/>
          </a:ln>
          <a:effectLst/>
        </p:spPr>
        <p:txBody>
          <a:bodyPr wrap="none">
            <a:spAutoFit/>
          </a:bodyPr>
          <a:lstStyle/>
          <a:p>
            <a:r>
              <a:rPr lang="en-US" dirty="0" smtClean="0"/>
              <a:t>2) </a:t>
            </a:r>
            <a:r>
              <a:rPr lang="en-US" dirty="0" smtClean="0"/>
              <a:t>LONGITUDINAL DYNAMICS IN SYNCROTRONS</a:t>
            </a:r>
            <a:endParaRPr lang="en-US" dirty="0"/>
          </a:p>
        </p:txBody>
      </p:sp>
      <p:graphicFrame>
        <p:nvGraphicFramePr>
          <p:cNvPr id="8237" name="Object 45"/>
          <p:cNvGraphicFramePr>
            <a:graphicFrameLocks noChangeAspect="1"/>
          </p:cNvGraphicFramePr>
          <p:nvPr/>
        </p:nvGraphicFramePr>
        <p:xfrm>
          <a:off x="7027863" y="5013325"/>
          <a:ext cx="1449387" cy="417513"/>
        </p:xfrm>
        <a:graphic>
          <a:graphicData uri="http://schemas.openxmlformats.org/presentationml/2006/ole">
            <mc:AlternateContent xmlns:mc="http://schemas.openxmlformats.org/markup-compatibility/2006">
              <mc:Choice xmlns:v="urn:schemas-microsoft-com:vml" Requires="v">
                <p:oleObj spid="_x0000_s8426" name="Equation" r:id="rId9" imgW="1015920" imgH="291960" progId="Equation.3">
                  <p:embed/>
                </p:oleObj>
              </mc:Choice>
              <mc:Fallback>
                <p:oleObj name="Equation" r:id="rId9" imgW="1015920" imgH="291960" progId="Equation.3">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7863" y="5013325"/>
                        <a:ext cx="1449387"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9" name="Rectangle 47"/>
          <p:cNvSpPr>
            <a:spLocks noChangeArrowheads="1"/>
          </p:cNvSpPr>
          <p:nvPr/>
        </p:nvSpPr>
        <p:spPr bwMode="auto">
          <a:xfrm>
            <a:off x="107950" y="4365625"/>
            <a:ext cx="5688013" cy="830997"/>
          </a:xfrm>
          <a:prstGeom prst="rect">
            <a:avLst/>
          </a:prstGeom>
          <a:noFill/>
          <a:ln w="9525">
            <a:noFill/>
            <a:miter lim="800000"/>
            <a:headEnd/>
            <a:tailEnd/>
          </a:ln>
          <a:effectLst/>
        </p:spPr>
        <p:txBody>
          <a:bodyPr>
            <a:spAutoFit/>
          </a:bodyPr>
          <a:lstStyle/>
          <a:p>
            <a:pPr algn="just"/>
            <a:r>
              <a:rPr lang="en-US" sz="1200" dirty="0" smtClean="0"/>
              <a:t>The particle velocity increases turn by turn during acceleration (and tends </a:t>
            </a:r>
            <a:r>
              <a:rPr lang="en-US" sz="1200" dirty="0" err="1" smtClean="0"/>
              <a:t>asyntotically</a:t>
            </a:r>
            <a:r>
              <a:rPr lang="en-US" sz="1200" dirty="0" smtClean="0"/>
              <a:t> to the speed of light at high energies), and so it does the revolution frequency (</a:t>
            </a:r>
            <a:r>
              <a:rPr lang="en-US" sz="1200" b="1" i="1" dirty="0" err="1" smtClean="0"/>
              <a:t>F</a:t>
            </a:r>
            <a:r>
              <a:rPr lang="en-US" sz="1200" b="1" i="1" baseline="-25000" dirty="0" err="1" smtClean="0"/>
              <a:t>rev</a:t>
            </a:r>
            <a:r>
              <a:rPr lang="en-US" sz="1200" dirty="0" smtClean="0"/>
              <a:t>). As a consequence </a:t>
            </a:r>
            <a:r>
              <a:rPr lang="en-US" sz="1200" b="1" i="1" u="sng" dirty="0" smtClean="0"/>
              <a:t>the frequency of the RF system </a:t>
            </a:r>
            <a:r>
              <a:rPr lang="en-US" sz="1200" dirty="0" smtClean="0"/>
              <a:t>(</a:t>
            </a:r>
            <a:r>
              <a:rPr lang="en-US" sz="1200" b="1" i="1" dirty="0" err="1" smtClean="0"/>
              <a:t>f</a:t>
            </a:r>
            <a:r>
              <a:rPr lang="en-US" sz="1200" b="1" i="1" baseline="-25000" dirty="0" err="1" smtClean="0"/>
              <a:t>RF</a:t>
            </a:r>
            <a:r>
              <a:rPr lang="en-US" sz="1200" dirty="0" smtClean="0"/>
              <a:t>) must change to be synchronous with the beam motion.</a:t>
            </a:r>
            <a:endParaRPr lang="en-US" sz="1200" dirty="0"/>
          </a:p>
        </p:txBody>
      </p:sp>
      <p:sp>
        <p:nvSpPr>
          <p:cNvPr id="8240" name="Text Box 48"/>
          <p:cNvSpPr txBox="1">
            <a:spLocks noChangeArrowheads="1"/>
          </p:cNvSpPr>
          <p:nvPr/>
        </p:nvSpPr>
        <p:spPr bwMode="auto">
          <a:xfrm>
            <a:off x="73025" y="6102350"/>
            <a:ext cx="3203575" cy="461665"/>
          </a:xfrm>
          <a:prstGeom prst="rect">
            <a:avLst/>
          </a:prstGeom>
          <a:noFill/>
          <a:ln w="9525">
            <a:noFill/>
            <a:miter lim="800000"/>
            <a:headEnd/>
            <a:tailEnd/>
          </a:ln>
          <a:effectLst/>
        </p:spPr>
        <p:txBody>
          <a:bodyPr>
            <a:spAutoFit/>
          </a:bodyPr>
          <a:lstStyle/>
          <a:p>
            <a:r>
              <a:rPr lang="en-US" sz="1200" dirty="0" smtClean="0">
                <a:sym typeface="Symbol" pitchFamily="18" charset="2"/>
              </a:rPr>
              <a:t>Energy gain of the synchronous particle due to the n</a:t>
            </a:r>
            <a:r>
              <a:rPr lang="en-US" sz="1200" baseline="30000" dirty="0" smtClean="0">
                <a:sym typeface="Symbol" pitchFamily="18" charset="2"/>
              </a:rPr>
              <a:t>th</a:t>
            </a:r>
            <a:r>
              <a:rPr lang="en-US" sz="1200" dirty="0" smtClean="0">
                <a:sym typeface="Symbol" pitchFamily="18" charset="2"/>
              </a:rPr>
              <a:t> passage in the RF cavity</a:t>
            </a:r>
            <a:endParaRPr lang="en-US" sz="1200" dirty="0"/>
          </a:p>
        </p:txBody>
      </p:sp>
      <p:sp>
        <p:nvSpPr>
          <p:cNvPr id="8241" name="Rectangle 49"/>
          <p:cNvSpPr>
            <a:spLocks noChangeArrowheads="1"/>
          </p:cNvSpPr>
          <p:nvPr/>
        </p:nvSpPr>
        <p:spPr bwMode="auto">
          <a:xfrm>
            <a:off x="4572000" y="6165850"/>
            <a:ext cx="1656223" cy="461665"/>
          </a:xfrm>
          <a:prstGeom prst="rect">
            <a:avLst/>
          </a:prstGeom>
          <a:noFill/>
          <a:ln w="9525">
            <a:noFill/>
            <a:miter lim="800000"/>
            <a:headEnd/>
            <a:tailEnd/>
          </a:ln>
          <a:effectLst/>
        </p:spPr>
        <p:txBody>
          <a:bodyPr wrap="none">
            <a:spAutoFit/>
          </a:bodyPr>
          <a:lstStyle/>
          <a:p>
            <a:r>
              <a:rPr lang="en-US" sz="1200" b="1" i="1" u="sng" dirty="0" smtClean="0"/>
              <a:t>synchronous phase</a:t>
            </a:r>
          </a:p>
          <a:p>
            <a:r>
              <a:rPr lang="en-US" sz="1200" dirty="0" smtClean="0"/>
              <a:t>(invariant)</a:t>
            </a:r>
            <a:endParaRPr lang="en-US" sz="1200" dirty="0"/>
          </a:p>
        </p:txBody>
      </p:sp>
      <p:sp>
        <p:nvSpPr>
          <p:cNvPr id="8242" name="Line 50"/>
          <p:cNvSpPr>
            <a:spLocks noChangeShapeType="1"/>
          </p:cNvSpPr>
          <p:nvPr/>
        </p:nvSpPr>
        <p:spPr bwMode="auto">
          <a:xfrm flipH="1" flipV="1">
            <a:off x="3851275" y="6165850"/>
            <a:ext cx="792163" cy="71438"/>
          </a:xfrm>
          <a:prstGeom prst="line">
            <a:avLst/>
          </a:prstGeom>
          <a:noFill/>
          <a:ln w="9525">
            <a:solidFill>
              <a:schemeClr val="tx1"/>
            </a:solidFill>
            <a:round/>
            <a:headEnd/>
            <a:tailEnd type="triangle" w="med" len="med"/>
          </a:ln>
          <a:effectLst/>
        </p:spPr>
        <p:txBody>
          <a:bodyPr/>
          <a:lstStyle/>
          <a:p>
            <a:endParaRPr lang="en-US"/>
          </a:p>
        </p:txBody>
      </p:sp>
      <p:sp>
        <p:nvSpPr>
          <p:cNvPr id="8243" name="Rectangle 51"/>
          <p:cNvSpPr>
            <a:spLocks noChangeArrowheads="1"/>
          </p:cNvSpPr>
          <p:nvPr/>
        </p:nvSpPr>
        <p:spPr bwMode="auto">
          <a:xfrm>
            <a:off x="6732588" y="5595938"/>
            <a:ext cx="1727200" cy="274637"/>
          </a:xfrm>
          <a:prstGeom prst="rect">
            <a:avLst/>
          </a:prstGeom>
          <a:noFill/>
          <a:ln w="9525">
            <a:noFill/>
            <a:miter lim="800000"/>
            <a:headEnd/>
            <a:tailEnd/>
          </a:ln>
          <a:effectLst/>
        </p:spPr>
        <p:txBody>
          <a:bodyPr>
            <a:spAutoFit/>
          </a:bodyPr>
          <a:lstStyle/>
          <a:p>
            <a:r>
              <a:rPr lang="en-US" sz="1200" b="1" i="1" u="sng" dirty="0" smtClean="0"/>
              <a:t>harmonic number</a:t>
            </a:r>
            <a:endParaRPr lang="en-US" sz="1200" b="1" i="1" u="sng" dirty="0"/>
          </a:p>
        </p:txBody>
      </p:sp>
      <p:sp>
        <p:nvSpPr>
          <p:cNvPr id="8244" name="Line 52"/>
          <p:cNvSpPr>
            <a:spLocks noChangeShapeType="1"/>
          </p:cNvSpPr>
          <p:nvPr/>
        </p:nvSpPr>
        <p:spPr bwMode="auto">
          <a:xfrm flipV="1">
            <a:off x="7667625" y="5300663"/>
            <a:ext cx="73025" cy="287337"/>
          </a:xfrm>
          <a:prstGeom prst="line">
            <a:avLst/>
          </a:prstGeom>
          <a:noFill/>
          <a:ln w="9525">
            <a:solidFill>
              <a:schemeClr val="tx1"/>
            </a:solidFill>
            <a:round/>
            <a:headEnd/>
            <a:tailEnd type="triangle" w="med" len="med"/>
          </a:ln>
          <a:effectLst/>
        </p:spPr>
        <p:txBody>
          <a:bodyPr/>
          <a:lstStyle/>
          <a:p>
            <a:endParaRPr lang="en-US"/>
          </a:p>
        </p:txBody>
      </p:sp>
      <p:graphicFrame>
        <p:nvGraphicFramePr>
          <p:cNvPr id="8247" name="Object 55"/>
          <p:cNvGraphicFramePr>
            <a:graphicFrameLocks noChangeAspect="1"/>
          </p:cNvGraphicFramePr>
          <p:nvPr/>
        </p:nvGraphicFramePr>
        <p:xfrm>
          <a:off x="1116013" y="5445125"/>
          <a:ext cx="3460750" cy="890588"/>
        </p:xfrm>
        <a:graphic>
          <a:graphicData uri="http://schemas.openxmlformats.org/presentationml/2006/ole">
            <mc:AlternateContent xmlns:mc="http://schemas.openxmlformats.org/markup-compatibility/2006">
              <mc:Choice xmlns:v="urn:schemas-microsoft-com:vml" Requires="v">
                <p:oleObj spid="_x0000_s8427" name="Equation" r:id="rId11" imgW="2425680" imgH="622080" progId="Equation.3">
                  <p:embed/>
                </p:oleObj>
              </mc:Choice>
              <mc:Fallback>
                <p:oleObj name="Equation" r:id="rId11" imgW="2425680" imgH="622080" progId="Equation.3">
                  <p:embed/>
                  <p:pic>
                    <p:nvPicPr>
                      <p:cNvPr id="0" name="Picture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6013" y="5445125"/>
                        <a:ext cx="3460750" cy="89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48" name="AutoShape 56"/>
          <p:cNvSpPr>
            <a:spLocks noChangeArrowheads="1"/>
          </p:cNvSpPr>
          <p:nvPr/>
        </p:nvSpPr>
        <p:spPr bwMode="auto">
          <a:xfrm>
            <a:off x="5976584" y="4495823"/>
            <a:ext cx="478809" cy="444665"/>
          </a:xfrm>
          <a:prstGeom prst="rightArrow">
            <a:avLst>
              <a:gd name="adj1" fmla="val 50000"/>
              <a:gd name="adj2" fmla="val 50138"/>
            </a:avLst>
          </a:prstGeom>
          <a:solidFill>
            <a:schemeClr val="accent1"/>
          </a:solidFill>
          <a:ln w="9525">
            <a:solidFill>
              <a:schemeClr val="tx1"/>
            </a:solidFill>
            <a:miter lim="800000"/>
            <a:headEnd/>
            <a:tailEnd/>
          </a:ln>
          <a:effectLst/>
        </p:spPr>
        <p:txBody>
          <a:bodyPr wrap="none" anchor="ctr"/>
          <a:lstStyle/>
          <a:p>
            <a:endParaRPr lang="en-US"/>
          </a:p>
        </p:txBody>
      </p:sp>
      <p:sp>
        <p:nvSpPr>
          <p:cNvPr id="8249" name="Rectangle 57"/>
          <p:cNvSpPr>
            <a:spLocks noChangeArrowheads="1"/>
          </p:cNvSpPr>
          <p:nvPr/>
        </p:nvSpPr>
        <p:spPr bwMode="auto">
          <a:xfrm>
            <a:off x="6732588" y="5861113"/>
            <a:ext cx="2245157" cy="830997"/>
          </a:xfrm>
          <a:prstGeom prst="rect">
            <a:avLst/>
          </a:prstGeom>
          <a:noFill/>
          <a:ln w="9525">
            <a:noFill/>
            <a:miter lim="800000"/>
            <a:headEnd/>
            <a:tailEnd/>
          </a:ln>
          <a:effectLst/>
        </p:spPr>
        <p:txBody>
          <a:bodyPr wrap="square">
            <a:spAutoFit/>
          </a:bodyPr>
          <a:lstStyle/>
          <a:p>
            <a:pPr algn="just"/>
            <a:r>
              <a:rPr lang="en-US" sz="1200" dirty="0" smtClean="0"/>
              <a:t>Corresponds to the number of time-separated synchronous particles that can be accelerated in the synchrotron</a:t>
            </a:r>
            <a:endParaRPr lang="en-US" sz="1200" dirty="0"/>
          </a:p>
        </p:txBody>
      </p:sp>
      <p:sp>
        <p:nvSpPr>
          <p:cNvPr id="8250" name="Rectangle 58"/>
          <p:cNvSpPr>
            <a:spLocks noChangeArrowheads="1"/>
          </p:cNvSpPr>
          <p:nvPr/>
        </p:nvSpPr>
        <p:spPr bwMode="auto">
          <a:xfrm>
            <a:off x="6516688" y="4389538"/>
            <a:ext cx="2330429" cy="646331"/>
          </a:xfrm>
          <a:prstGeom prst="rect">
            <a:avLst/>
          </a:prstGeom>
          <a:noFill/>
          <a:ln w="9525">
            <a:noFill/>
            <a:miter lim="800000"/>
            <a:headEnd/>
            <a:tailEnd/>
          </a:ln>
          <a:effectLst/>
        </p:spPr>
        <p:txBody>
          <a:bodyPr wrap="square">
            <a:spAutoFit/>
          </a:bodyPr>
          <a:lstStyle/>
          <a:p>
            <a:pPr algn="just"/>
            <a:r>
              <a:rPr lang="en-US" sz="1200" dirty="0" smtClean="0"/>
              <a:t>Synchronization between </a:t>
            </a:r>
            <a:r>
              <a:rPr lang="en-US" sz="1200" dirty="0" err="1" smtClean="0"/>
              <a:t>acce-lerating</a:t>
            </a:r>
            <a:r>
              <a:rPr lang="en-US" sz="1200" dirty="0" smtClean="0"/>
              <a:t> field and synchronous particle requires:</a:t>
            </a:r>
            <a:endParaRPr lang="en-US" sz="1200" dirty="0"/>
          </a:p>
        </p:txBody>
      </p:sp>
      <p:sp>
        <p:nvSpPr>
          <p:cNvPr id="8251" name="AutoShape 59"/>
          <p:cNvSpPr>
            <a:spLocks noChangeArrowheads="1"/>
          </p:cNvSpPr>
          <p:nvPr/>
        </p:nvSpPr>
        <p:spPr bwMode="auto">
          <a:xfrm rot="5400000">
            <a:off x="2758922" y="5087475"/>
            <a:ext cx="301316" cy="441942"/>
          </a:xfrm>
          <a:prstGeom prst="rightArrow">
            <a:avLst>
              <a:gd name="adj1" fmla="val 50000"/>
              <a:gd name="adj2" fmla="val 46503"/>
            </a:avLst>
          </a:prstGeom>
          <a:solidFill>
            <a:schemeClr val="accent1"/>
          </a:solidFill>
          <a:ln w="9525">
            <a:solidFill>
              <a:schemeClr val="tx1"/>
            </a:solidFill>
            <a:miter lim="800000"/>
            <a:headEnd/>
            <a:tailEnd/>
          </a:ln>
          <a:effectLst/>
        </p:spPr>
        <p:txBody>
          <a:bodyPr wrap="none" anchor="ctr"/>
          <a:lstStyle/>
          <a:p>
            <a:endParaRPr lang="en-US"/>
          </a:p>
        </p:txBody>
      </p:sp>
      <p:sp>
        <p:nvSpPr>
          <p:cNvPr id="8253" name="Line 61"/>
          <p:cNvSpPr>
            <a:spLocks noChangeShapeType="1"/>
          </p:cNvSpPr>
          <p:nvPr/>
        </p:nvSpPr>
        <p:spPr bwMode="auto">
          <a:xfrm flipV="1">
            <a:off x="971550" y="5805488"/>
            <a:ext cx="287338" cy="287337"/>
          </a:xfrm>
          <a:prstGeom prst="line">
            <a:avLst/>
          </a:prstGeom>
          <a:noFill/>
          <a:ln w="9525">
            <a:solidFill>
              <a:schemeClr val="tx1"/>
            </a:solidFill>
            <a:round/>
            <a:headEnd/>
            <a:tailEnd type="triangle" w="med" len="med"/>
          </a:ln>
          <a:effectLst/>
        </p:spPr>
        <p:txBody>
          <a:bodyPr/>
          <a:lstStyle/>
          <a:p>
            <a:endParaRPr lang="en-US"/>
          </a:p>
        </p:txBody>
      </p:sp>
      <p:sp>
        <p:nvSpPr>
          <p:cNvPr id="8254" name="Text Box 62"/>
          <p:cNvSpPr txBox="1">
            <a:spLocks noChangeArrowheads="1"/>
          </p:cNvSpPr>
          <p:nvPr/>
        </p:nvSpPr>
        <p:spPr bwMode="auto">
          <a:xfrm>
            <a:off x="107950" y="456379"/>
            <a:ext cx="6055344" cy="830997"/>
          </a:xfrm>
          <a:prstGeom prst="rect">
            <a:avLst/>
          </a:prstGeom>
          <a:noFill/>
          <a:ln w="9525">
            <a:noFill/>
            <a:miter lim="800000"/>
            <a:headEnd/>
            <a:tailEnd/>
          </a:ln>
          <a:effectLst/>
        </p:spPr>
        <p:txBody>
          <a:bodyPr wrap="square">
            <a:spAutoFit/>
          </a:bodyPr>
          <a:lstStyle/>
          <a:p>
            <a:pPr algn="just"/>
            <a:r>
              <a:rPr lang="en-US" sz="1200" b="1" i="1" u="sng" dirty="0" smtClean="0"/>
              <a:t>Synchrotrons</a:t>
            </a:r>
            <a:r>
              <a:rPr lang="en-US" sz="1200" dirty="0" smtClean="0"/>
              <a:t> are </a:t>
            </a:r>
            <a:r>
              <a:rPr lang="en-US" sz="1200" b="1" i="1" u="sng" dirty="0" smtClean="0"/>
              <a:t>circular accelerators</a:t>
            </a:r>
            <a:r>
              <a:rPr lang="en-US" sz="1200" dirty="0" smtClean="0"/>
              <a:t>. Particles are bended by </a:t>
            </a:r>
            <a:r>
              <a:rPr lang="en-US" sz="1200" b="1" i="1" u="sng" dirty="0" smtClean="0"/>
              <a:t>dipolar magnets</a:t>
            </a:r>
            <a:r>
              <a:rPr lang="en-US" sz="1200" dirty="0" smtClean="0"/>
              <a:t>, while acceleration is provided by </a:t>
            </a:r>
            <a:r>
              <a:rPr lang="en-US" sz="1200" b="1" i="1" u="sng" dirty="0" smtClean="0"/>
              <a:t>standing wave RF cavities</a:t>
            </a:r>
            <a:r>
              <a:rPr lang="en-US" sz="1200" dirty="0" smtClean="0"/>
              <a:t>.</a:t>
            </a:r>
          </a:p>
          <a:p>
            <a:pPr algn="just"/>
            <a:r>
              <a:rPr lang="en-US" sz="1200" dirty="0" smtClean="0"/>
              <a:t>Differently from LINACs, in synchrotrons the particles run over closed orbits so that they are accelerated by the RF cavities in a very large number of turns.</a:t>
            </a:r>
            <a:endParaRPr lang="en-US" sz="1200" dirty="0"/>
          </a:p>
        </p:txBody>
      </p:sp>
      <p:sp>
        <p:nvSpPr>
          <p:cNvPr id="8255" name="Rectangle 63"/>
          <p:cNvSpPr>
            <a:spLocks noChangeArrowheads="1"/>
          </p:cNvSpPr>
          <p:nvPr/>
        </p:nvSpPr>
        <p:spPr bwMode="auto">
          <a:xfrm>
            <a:off x="107949" y="1280667"/>
            <a:ext cx="6057033" cy="1015663"/>
          </a:xfrm>
          <a:prstGeom prst="rect">
            <a:avLst/>
          </a:prstGeom>
          <a:noFill/>
          <a:ln w="9525">
            <a:noFill/>
            <a:miter lim="800000"/>
            <a:headEnd/>
            <a:tailEnd/>
          </a:ln>
          <a:effectLst/>
        </p:spPr>
        <p:txBody>
          <a:bodyPr wrap="square">
            <a:spAutoFit/>
          </a:bodyPr>
          <a:lstStyle/>
          <a:p>
            <a:pPr algn="just"/>
            <a:r>
              <a:rPr lang="en-US" sz="1200" dirty="0" smtClean="0"/>
              <a:t>Since the </a:t>
            </a:r>
            <a:r>
              <a:rPr lang="en-US" sz="1200" b="1" i="1" dirty="0" smtClean="0"/>
              <a:t>beam energy </a:t>
            </a:r>
            <a:r>
              <a:rPr lang="en-US" sz="1200" dirty="0" smtClean="0"/>
              <a:t>and </a:t>
            </a:r>
            <a:r>
              <a:rPr lang="en-US" sz="1200" b="1" i="1" dirty="0" smtClean="0"/>
              <a:t>momentum</a:t>
            </a:r>
            <a:r>
              <a:rPr lang="en-US" sz="1200" dirty="0" smtClean="0"/>
              <a:t> increase turn by turn, the bending </a:t>
            </a:r>
            <a:r>
              <a:rPr lang="en-US" sz="1200" b="1" i="1" dirty="0" smtClean="0"/>
              <a:t>magnetic field  </a:t>
            </a:r>
            <a:r>
              <a:rPr lang="en-US" sz="1200" dirty="0" smtClean="0"/>
              <a:t>has to be </a:t>
            </a:r>
            <a:r>
              <a:rPr lang="en-US" sz="1200" b="1" i="1" dirty="0" smtClean="0"/>
              <a:t>increased proportionally  </a:t>
            </a:r>
            <a:r>
              <a:rPr lang="en-US" sz="1200" dirty="0" smtClean="0"/>
              <a:t>to the </a:t>
            </a:r>
            <a:r>
              <a:rPr lang="en-US" sz="1200" b="1" i="1" dirty="0" smtClean="0"/>
              <a:t>momentum</a:t>
            </a:r>
            <a:r>
              <a:rPr lang="en-US" sz="1200" dirty="0" smtClean="0"/>
              <a:t>, in order to keep invariant the bending radii and the orbit. The revolution frequency also increases with energy, which requires variation of the RF frequency to maintain the synchronization between beam and accelerating field.</a:t>
            </a:r>
          </a:p>
        </p:txBody>
      </p:sp>
      <p:sp>
        <p:nvSpPr>
          <p:cNvPr id="32" name="Figura a mano libera 31"/>
          <p:cNvSpPr/>
          <p:nvPr/>
        </p:nvSpPr>
        <p:spPr>
          <a:xfrm>
            <a:off x="1802921" y="3821503"/>
            <a:ext cx="1544128" cy="241539"/>
          </a:xfrm>
          <a:custGeom>
            <a:avLst/>
            <a:gdLst>
              <a:gd name="connsiteX0" fmla="*/ 750498 w 750498"/>
              <a:gd name="connsiteY0" fmla="*/ 0 h 405441"/>
              <a:gd name="connsiteX1" fmla="*/ 612475 w 750498"/>
              <a:gd name="connsiteY1" fmla="*/ 189781 h 405441"/>
              <a:gd name="connsiteX2" fmla="*/ 0 w 750498"/>
              <a:gd name="connsiteY2" fmla="*/ 405441 h 405441"/>
            </a:gdLst>
            <a:ahLst/>
            <a:cxnLst>
              <a:cxn ang="0">
                <a:pos x="connsiteX0" y="connsiteY0"/>
              </a:cxn>
              <a:cxn ang="0">
                <a:pos x="connsiteX1" y="connsiteY1"/>
              </a:cxn>
              <a:cxn ang="0">
                <a:pos x="connsiteX2" y="connsiteY2"/>
              </a:cxn>
            </a:cxnLst>
            <a:rect l="l" t="t" r="r" b="b"/>
            <a:pathLst>
              <a:path w="750498" h="405441">
                <a:moveTo>
                  <a:pt x="750498" y="0"/>
                </a:moveTo>
                <a:cubicBezTo>
                  <a:pt x="744028" y="61104"/>
                  <a:pt x="737558" y="122208"/>
                  <a:pt x="612475" y="189781"/>
                </a:cubicBezTo>
                <a:cubicBezTo>
                  <a:pt x="487392" y="257354"/>
                  <a:pt x="243696" y="331397"/>
                  <a:pt x="0" y="405441"/>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2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4" grpId="0"/>
      <p:bldP spid="8215" grpId="0"/>
      <p:bldP spid="8216" grpId="0"/>
      <p:bldP spid="8232" grpId="0" animBg="1"/>
      <p:bldP spid="8239" grpId="0"/>
      <p:bldP spid="8240" grpId="0"/>
      <p:bldP spid="8241" grpId="0"/>
      <p:bldP spid="8242" grpId="0" animBg="1"/>
      <p:bldP spid="8243" grpId="0"/>
      <p:bldP spid="8244" grpId="0" animBg="1"/>
      <p:bldP spid="8248" grpId="0" animBg="1"/>
      <p:bldP spid="8249" grpId="0"/>
      <p:bldP spid="8250" grpId="0"/>
      <p:bldP spid="8251" grpId="0" animBg="1"/>
      <p:bldP spid="8253"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5" name="Rectangle 27"/>
          <p:cNvSpPr>
            <a:spLocks noChangeArrowheads="1"/>
          </p:cNvSpPr>
          <p:nvPr/>
        </p:nvSpPr>
        <p:spPr bwMode="auto">
          <a:xfrm>
            <a:off x="107950" y="3284538"/>
            <a:ext cx="8856663" cy="3384550"/>
          </a:xfrm>
          <a:prstGeom prst="rect">
            <a:avLst/>
          </a:prstGeom>
          <a:solidFill>
            <a:srgbClr val="CCFFFF"/>
          </a:solidFill>
          <a:ln w="9525">
            <a:solidFill>
              <a:schemeClr val="tx1"/>
            </a:solidFill>
            <a:miter lim="800000"/>
            <a:headEnd/>
            <a:tailEnd/>
          </a:ln>
          <a:effectLst/>
        </p:spPr>
        <p:txBody>
          <a:bodyPr wrap="none" anchor="ctr"/>
          <a:lstStyle/>
          <a:p>
            <a:pPr algn="ctr"/>
            <a:endParaRPr lang="en-US"/>
          </a:p>
        </p:txBody>
      </p:sp>
      <p:sp>
        <p:nvSpPr>
          <p:cNvPr id="68634" name="Rectangle 26"/>
          <p:cNvSpPr>
            <a:spLocks noChangeArrowheads="1"/>
          </p:cNvSpPr>
          <p:nvPr/>
        </p:nvSpPr>
        <p:spPr bwMode="auto">
          <a:xfrm>
            <a:off x="107950" y="404813"/>
            <a:ext cx="8856663" cy="2736850"/>
          </a:xfrm>
          <a:prstGeom prst="rect">
            <a:avLst/>
          </a:prstGeom>
          <a:solidFill>
            <a:srgbClr val="CCFF99"/>
          </a:solidFill>
          <a:ln w="9525">
            <a:solidFill>
              <a:schemeClr val="tx1"/>
            </a:solidFill>
            <a:miter lim="800000"/>
            <a:headEnd/>
            <a:tailEnd/>
          </a:ln>
          <a:effectLst/>
        </p:spPr>
        <p:txBody>
          <a:bodyPr wrap="none" anchor="ctr"/>
          <a:lstStyle/>
          <a:p>
            <a:endParaRPr lang="en-US"/>
          </a:p>
        </p:txBody>
      </p:sp>
      <p:graphicFrame>
        <p:nvGraphicFramePr>
          <p:cNvPr id="68614" name="Object 6"/>
          <p:cNvGraphicFramePr>
            <a:graphicFrameLocks noChangeAspect="1"/>
          </p:cNvGraphicFramePr>
          <p:nvPr/>
        </p:nvGraphicFramePr>
        <p:xfrm>
          <a:off x="274390" y="758825"/>
          <a:ext cx="6313488" cy="2236788"/>
        </p:xfrm>
        <a:graphic>
          <a:graphicData uri="http://schemas.openxmlformats.org/presentationml/2006/ole">
            <mc:AlternateContent xmlns:mc="http://schemas.openxmlformats.org/markup-compatibility/2006">
              <mc:Choice xmlns:v="urn:schemas-microsoft-com:vml" Requires="v">
                <p:oleObj spid="_x0000_s216154" name="Equazione" r:id="rId4" imgW="3644640" imgH="1282680" progId="Equation.3">
                  <p:embed/>
                </p:oleObj>
              </mc:Choice>
              <mc:Fallback>
                <p:oleObj name="Equazione" r:id="rId4" imgW="3644640" imgH="12826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90" y="758825"/>
                        <a:ext cx="6313488" cy="223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 Box 8"/>
          <p:cNvSpPr txBox="1">
            <a:spLocks noChangeArrowheads="1"/>
          </p:cNvSpPr>
          <p:nvPr/>
        </p:nvSpPr>
        <p:spPr bwMode="auto">
          <a:xfrm>
            <a:off x="179388" y="490538"/>
            <a:ext cx="2200346" cy="276999"/>
          </a:xfrm>
          <a:prstGeom prst="rect">
            <a:avLst/>
          </a:prstGeom>
          <a:noFill/>
          <a:ln w="9525">
            <a:noFill/>
            <a:miter lim="800000"/>
            <a:headEnd/>
            <a:tailEnd/>
          </a:ln>
          <a:effectLst/>
        </p:spPr>
        <p:txBody>
          <a:bodyPr wrap="none">
            <a:spAutoFit/>
          </a:bodyPr>
          <a:lstStyle/>
          <a:p>
            <a:r>
              <a:rPr lang="en-US" sz="1200" dirty="0" smtClean="0"/>
              <a:t>Turn-by-turn energy increase:</a:t>
            </a:r>
            <a:endParaRPr lang="en-US" sz="1200" dirty="0"/>
          </a:p>
        </p:txBody>
      </p:sp>
      <p:sp>
        <p:nvSpPr>
          <p:cNvPr id="68617" name="Text Box 9"/>
          <p:cNvSpPr txBox="1">
            <a:spLocks noChangeArrowheads="1"/>
          </p:cNvSpPr>
          <p:nvPr/>
        </p:nvSpPr>
        <p:spPr bwMode="auto">
          <a:xfrm>
            <a:off x="3203575" y="500000"/>
            <a:ext cx="4992072" cy="276999"/>
          </a:xfrm>
          <a:prstGeom prst="rect">
            <a:avLst/>
          </a:prstGeom>
          <a:noFill/>
          <a:ln w="9525">
            <a:noFill/>
            <a:miter lim="800000"/>
            <a:headEnd/>
            <a:tailEnd/>
          </a:ln>
          <a:effectLst/>
        </p:spPr>
        <p:txBody>
          <a:bodyPr wrap="none">
            <a:spAutoFit/>
          </a:bodyPr>
          <a:lstStyle/>
          <a:p>
            <a:r>
              <a:rPr lang="en-US" sz="1200" b="1" i="1" u="sng" dirty="0" smtClean="0"/>
              <a:t>B-field</a:t>
            </a:r>
            <a:r>
              <a:rPr lang="en-US" sz="1200" dirty="0" smtClean="0"/>
              <a:t> increase to keep the synchronous particle on a </a:t>
            </a:r>
            <a:r>
              <a:rPr lang="en-US" sz="1200" b="1" i="1" u="sng" dirty="0" smtClean="0"/>
              <a:t>constant orbit</a:t>
            </a:r>
            <a:endParaRPr lang="en-US" sz="1200" dirty="0"/>
          </a:p>
        </p:txBody>
      </p:sp>
      <p:sp>
        <p:nvSpPr>
          <p:cNvPr id="68618" name="AutoShape 10"/>
          <p:cNvSpPr>
            <a:spLocks noChangeArrowheads="1"/>
          </p:cNvSpPr>
          <p:nvPr/>
        </p:nvSpPr>
        <p:spPr bwMode="auto">
          <a:xfrm>
            <a:off x="2522402" y="549276"/>
            <a:ext cx="360363" cy="215900"/>
          </a:xfrm>
          <a:prstGeom prst="rightArrow">
            <a:avLst>
              <a:gd name="adj1" fmla="val 50000"/>
              <a:gd name="adj2" fmla="val 41728"/>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68619" name="Object 11"/>
          <p:cNvGraphicFramePr>
            <a:graphicFrameLocks noChangeAspect="1"/>
          </p:cNvGraphicFramePr>
          <p:nvPr/>
        </p:nvGraphicFramePr>
        <p:xfrm>
          <a:off x="190387" y="5516563"/>
          <a:ext cx="4886326" cy="908050"/>
        </p:xfrm>
        <a:graphic>
          <a:graphicData uri="http://schemas.openxmlformats.org/presentationml/2006/ole">
            <mc:AlternateContent xmlns:mc="http://schemas.openxmlformats.org/markup-compatibility/2006">
              <mc:Choice xmlns:v="urn:schemas-microsoft-com:vml" Requires="v">
                <p:oleObj spid="_x0000_s216155" name="Equazione" r:id="rId6" imgW="2819160" imgH="520560" progId="Equation.3">
                  <p:embed/>
                </p:oleObj>
              </mc:Choice>
              <mc:Fallback>
                <p:oleObj name="Equazione" r:id="rId6" imgW="2819160" imgH="5205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387" y="5516563"/>
                        <a:ext cx="4886326"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23" name="Text Box 15"/>
          <p:cNvSpPr txBox="1">
            <a:spLocks noChangeArrowheads="1"/>
          </p:cNvSpPr>
          <p:nvPr/>
        </p:nvSpPr>
        <p:spPr bwMode="auto">
          <a:xfrm>
            <a:off x="5247415" y="5887618"/>
            <a:ext cx="3628694" cy="646331"/>
          </a:xfrm>
          <a:prstGeom prst="rect">
            <a:avLst/>
          </a:prstGeom>
          <a:noFill/>
          <a:ln w="9525">
            <a:noFill/>
            <a:miter lim="800000"/>
            <a:headEnd/>
            <a:tailEnd/>
          </a:ln>
          <a:effectLst/>
        </p:spPr>
        <p:txBody>
          <a:bodyPr wrap="square">
            <a:spAutoFit/>
          </a:bodyPr>
          <a:lstStyle/>
          <a:p>
            <a:pPr algn="just"/>
            <a:r>
              <a:rPr lang="en-US" sz="1200" dirty="0" err="1" smtClean="0"/>
              <a:t>f</a:t>
            </a:r>
            <a:r>
              <a:rPr lang="en-US" sz="1200" baseline="-25000" dirty="0" err="1" smtClean="0"/>
              <a:t>RF</a:t>
            </a:r>
            <a:r>
              <a:rPr lang="en-US" sz="1200" dirty="0" smtClean="0"/>
              <a:t> </a:t>
            </a:r>
            <a:r>
              <a:rPr lang="en-US" sz="1200" dirty="0" err="1" smtClean="0"/>
              <a:t>asyntotically</a:t>
            </a:r>
            <a:r>
              <a:rPr lang="en-US" sz="1200" dirty="0" smtClean="0"/>
              <a:t> tends to </a:t>
            </a:r>
            <a:r>
              <a:rPr lang="en-US" sz="1200" i="1" dirty="0" err="1" smtClean="0"/>
              <a:t>hc</a:t>
            </a:r>
            <a:r>
              <a:rPr lang="en-US" sz="1200" i="1" dirty="0" smtClean="0"/>
              <a:t>/L</a:t>
            </a:r>
            <a:r>
              <a:rPr lang="en-US" sz="1200" dirty="0" smtClean="0"/>
              <a:t> as B becomes much larger than </a:t>
            </a:r>
            <a:r>
              <a:rPr lang="en-US" sz="1200" i="1" dirty="0" smtClean="0"/>
              <a:t>m</a:t>
            </a:r>
            <a:r>
              <a:rPr lang="en-US" sz="1200" i="1" baseline="-25000" dirty="0" smtClean="0"/>
              <a:t>0</a:t>
            </a:r>
            <a:r>
              <a:rPr lang="en-US" sz="1200" i="1" dirty="0" smtClean="0"/>
              <a:t>c/q</a:t>
            </a:r>
            <a:r>
              <a:rPr lang="en-US" sz="1200" i="1" dirty="0" smtClean="0">
                <a:sym typeface="Symbol" pitchFamily="18" charset="2"/>
              </a:rPr>
              <a:t></a:t>
            </a:r>
            <a:r>
              <a:rPr lang="en-US" sz="1200" dirty="0" smtClean="0"/>
              <a:t> , i.e. when the particle becomes ultra-relativistic and  </a:t>
            </a:r>
            <a:r>
              <a:rPr lang="en-US" sz="1200" dirty="0" err="1" smtClean="0"/>
              <a:t>v</a:t>
            </a:r>
            <a:r>
              <a:rPr lang="en-US" sz="1200" dirty="0" err="1" smtClean="0">
                <a:cs typeface="Arial" charset="0"/>
              </a:rPr>
              <a:t>→</a:t>
            </a:r>
            <a:r>
              <a:rPr lang="en-US" sz="1200" dirty="0" err="1" smtClean="0"/>
              <a:t>c</a:t>
            </a:r>
            <a:r>
              <a:rPr lang="en-US" sz="1200" dirty="0" smtClean="0"/>
              <a:t> </a:t>
            </a:r>
            <a:endParaRPr lang="en-US" sz="1200" dirty="0"/>
          </a:p>
        </p:txBody>
      </p:sp>
      <p:sp>
        <p:nvSpPr>
          <p:cNvPr id="68624" name="Text Box 16"/>
          <p:cNvSpPr txBox="1">
            <a:spLocks noChangeArrowheads="1"/>
          </p:cNvSpPr>
          <p:nvPr/>
        </p:nvSpPr>
        <p:spPr bwMode="auto">
          <a:xfrm>
            <a:off x="154375" y="0"/>
            <a:ext cx="4041491" cy="338554"/>
          </a:xfrm>
          <a:prstGeom prst="rect">
            <a:avLst/>
          </a:prstGeom>
          <a:noFill/>
          <a:ln w="9525">
            <a:noFill/>
            <a:miter lim="800000"/>
            <a:headEnd/>
            <a:tailEnd/>
          </a:ln>
          <a:effectLst/>
        </p:spPr>
        <p:txBody>
          <a:bodyPr wrap="none">
            <a:spAutoFit/>
          </a:bodyPr>
          <a:lstStyle/>
          <a:p>
            <a:r>
              <a:rPr lang="en-US" sz="1600" b="1" i="1" dirty="0" smtClean="0"/>
              <a:t>B and </a:t>
            </a:r>
            <a:r>
              <a:rPr lang="en-US" sz="1600" b="1" i="1" dirty="0" err="1" smtClean="0"/>
              <a:t>f</a:t>
            </a:r>
            <a:r>
              <a:rPr lang="en-US" sz="1600" b="1" i="1" baseline="-25000" dirty="0" err="1" smtClean="0"/>
              <a:t>RF</a:t>
            </a:r>
            <a:r>
              <a:rPr lang="en-US" sz="1600" b="1" i="1" dirty="0" smtClean="0"/>
              <a:t> variations during acceleration</a:t>
            </a:r>
            <a:endParaRPr lang="en-US" sz="1600" b="1" i="1" dirty="0"/>
          </a:p>
        </p:txBody>
      </p:sp>
      <p:sp>
        <p:nvSpPr>
          <p:cNvPr id="68625" name="Text Box 17"/>
          <p:cNvSpPr txBox="1">
            <a:spLocks noChangeArrowheads="1"/>
          </p:cNvSpPr>
          <p:nvPr/>
        </p:nvSpPr>
        <p:spPr bwMode="auto">
          <a:xfrm>
            <a:off x="3059113" y="3478088"/>
            <a:ext cx="1439862" cy="274637"/>
          </a:xfrm>
          <a:prstGeom prst="rect">
            <a:avLst/>
          </a:prstGeom>
          <a:noFill/>
          <a:ln w="9525">
            <a:noFill/>
            <a:miter lim="800000"/>
            <a:headEnd/>
            <a:tailEnd/>
          </a:ln>
          <a:effectLst/>
        </p:spPr>
        <p:txBody>
          <a:bodyPr>
            <a:spAutoFit/>
          </a:bodyPr>
          <a:lstStyle/>
          <a:p>
            <a:r>
              <a:rPr lang="en-US" sz="1200" dirty="0" err="1" smtClean="0"/>
              <a:t>F</a:t>
            </a:r>
            <a:r>
              <a:rPr lang="en-US" sz="1200" baseline="-25000" dirty="0" err="1" smtClean="0"/>
              <a:t>rev</a:t>
            </a:r>
            <a:r>
              <a:rPr lang="en-US" sz="1200" dirty="0" smtClean="0"/>
              <a:t> variation</a:t>
            </a:r>
            <a:endParaRPr lang="en-US" sz="1200" dirty="0"/>
          </a:p>
        </p:txBody>
      </p:sp>
      <p:sp>
        <p:nvSpPr>
          <p:cNvPr id="68626" name="AutoShape 18"/>
          <p:cNvSpPr>
            <a:spLocks noChangeArrowheads="1"/>
          </p:cNvSpPr>
          <p:nvPr/>
        </p:nvSpPr>
        <p:spPr bwMode="auto">
          <a:xfrm>
            <a:off x="2698750" y="3502025"/>
            <a:ext cx="360363" cy="215900"/>
          </a:xfrm>
          <a:prstGeom prst="rightArrow">
            <a:avLst>
              <a:gd name="adj1" fmla="val 50000"/>
              <a:gd name="adj2" fmla="val 41728"/>
            </a:avLst>
          </a:prstGeom>
          <a:solidFill>
            <a:schemeClr val="accent1"/>
          </a:solidFill>
          <a:ln w="9525">
            <a:solidFill>
              <a:schemeClr val="tx1"/>
            </a:solidFill>
            <a:miter lim="800000"/>
            <a:headEnd/>
            <a:tailEnd/>
          </a:ln>
          <a:effectLst/>
        </p:spPr>
        <p:txBody>
          <a:bodyPr wrap="none" anchor="ctr"/>
          <a:lstStyle/>
          <a:p>
            <a:endParaRPr lang="en-US"/>
          </a:p>
        </p:txBody>
      </p:sp>
      <p:sp>
        <p:nvSpPr>
          <p:cNvPr id="68627" name="Text Box 19"/>
          <p:cNvSpPr txBox="1">
            <a:spLocks noChangeArrowheads="1"/>
          </p:cNvSpPr>
          <p:nvPr/>
        </p:nvSpPr>
        <p:spPr bwMode="auto">
          <a:xfrm>
            <a:off x="383031" y="4293204"/>
            <a:ext cx="4283972" cy="461665"/>
          </a:xfrm>
          <a:prstGeom prst="rect">
            <a:avLst/>
          </a:prstGeom>
          <a:noFill/>
          <a:ln w="9525">
            <a:noFill/>
            <a:miter lim="800000"/>
            <a:headEnd/>
            <a:tailEnd/>
          </a:ln>
          <a:effectLst/>
        </p:spPr>
        <p:txBody>
          <a:bodyPr wrap="square">
            <a:spAutoFit/>
          </a:bodyPr>
          <a:lstStyle/>
          <a:p>
            <a:r>
              <a:rPr lang="en-US" sz="1200" b="1" i="1" u="sng" dirty="0" err="1" smtClean="0"/>
              <a:t>f</a:t>
            </a:r>
            <a:r>
              <a:rPr lang="en-US" sz="1200" baseline="-25000" dirty="0" err="1" smtClean="0"/>
              <a:t>RF</a:t>
            </a:r>
            <a:r>
              <a:rPr lang="en-US" sz="1200" dirty="0" smtClean="0"/>
              <a:t> has to be </a:t>
            </a:r>
            <a:r>
              <a:rPr lang="en-US" sz="1200" dirty="0" err="1" smtClean="0"/>
              <a:t>continouosly</a:t>
            </a:r>
            <a:r>
              <a:rPr lang="en-US" sz="1200" dirty="0" smtClean="0"/>
              <a:t> changed  to </a:t>
            </a:r>
            <a:r>
              <a:rPr lang="en-US" sz="1200" b="1" i="1" u="sng" dirty="0" smtClean="0"/>
              <a:t>keep synchronized </a:t>
            </a:r>
            <a:r>
              <a:rPr lang="en-US" sz="1200" dirty="0" smtClean="0"/>
              <a:t> the accelerating field and the synchronous particle passages</a:t>
            </a:r>
            <a:endParaRPr lang="en-US" sz="1200" dirty="0"/>
          </a:p>
        </p:txBody>
      </p:sp>
      <p:sp>
        <p:nvSpPr>
          <p:cNvPr id="68629" name="Text Box 21"/>
          <p:cNvSpPr txBox="1">
            <a:spLocks noChangeArrowheads="1"/>
          </p:cNvSpPr>
          <p:nvPr/>
        </p:nvSpPr>
        <p:spPr bwMode="auto">
          <a:xfrm>
            <a:off x="511888" y="3476500"/>
            <a:ext cx="2200346" cy="276999"/>
          </a:xfrm>
          <a:prstGeom prst="rect">
            <a:avLst/>
          </a:prstGeom>
          <a:noFill/>
          <a:ln w="9525">
            <a:noFill/>
            <a:miter lim="800000"/>
            <a:headEnd/>
            <a:tailEnd/>
          </a:ln>
          <a:effectLst/>
        </p:spPr>
        <p:txBody>
          <a:bodyPr wrap="none">
            <a:spAutoFit/>
          </a:bodyPr>
          <a:lstStyle/>
          <a:p>
            <a:r>
              <a:rPr lang="en-US" sz="1200" dirty="0" smtClean="0"/>
              <a:t>Turn-by-turn energy increase:</a:t>
            </a:r>
            <a:endParaRPr lang="en-US" sz="1200" dirty="0"/>
          </a:p>
        </p:txBody>
      </p:sp>
      <p:sp>
        <p:nvSpPr>
          <p:cNvPr id="68631" name="Text Box 23"/>
          <p:cNvSpPr txBox="1">
            <a:spLocks noChangeArrowheads="1"/>
          </p:cNvSpPr>
          <p:nvPr/>
        </p:nvSpPr>
        <p:spPr bwMode="auto">
          <a:xfrm>
            <a:off x="5580263" y="2865601"/>
            <a:ext cx="2300630" cy="276999"/>
          </a:xfrm>
          <a:prstGeom prst="rect">
            <a:avLst/>
          </a:prstGeom>
          <a:noFill/>
          <a:ln w="9525">
            <a:noFill/>
            <a:miter lim="800000"/>
            <a:headEnd/>
            <a:tailEnd/>
          </a:ln>
          <a:effectLst/>
        </p:spPr>
        <p:txBody>
          <a:bodyPr wrap="none">
            <a:spAutoFit/>
          </a:bodyPr>
          <a:lstStyle/>
          <a:p>
            <a:r>
              <a:rPr lang="en-US" sz="1200" dirty="0" smtClean="0"/>
              <a:t>B has to grow linearly with time</a:t>
            </a:r>
            <a:endParaRPr lang="en-US" sz="1200" dirty="0"/>
          </a:p>
        </p:txBody>
      </p:sp>
      <p:sp>
        <p:nvSpPr>
          <p:cNvPr id="68632" name="AutoShape 24"/>
          <p:cNvSpPr>
            <a:spLocks noChangeArrowheads="1"/>
          </p:cNvSpPr>
          <p:nvPr/>
        </p:nvSpPr>
        <p:spPr bwMode="auto">
          <a:xfrm rot="5400000">
            <a:off x="3123086" y="1533004"/>
            <a:ext cx="605139" cy="865693"/>
          </a:xfrm>
          <a:prstGeom prst="rightArrow">
            <a:avLst>
              <a:gd name="adj1" fmla="val 50000"/>
              <a:gd name="adj2" fmla="val 37299"/>
            </a:avLst>
          </a:prstGeom>
          <a:solidFill>
            <a:schemeClr val="accent1"/>
          </a:solidFill>
          <a:ln w="9525">
            <a:solidFill>
              <a:schemeClr val="tx1"/>
            </a:solidFill>
            <a:miter lim="800000"/>
            <a:headEnd/>
            <a:tailEnd/>
          </a:ln>
          <a:effectLst/>
        </p:spPr>
        <p:txBody>
          <a:bodyPr wrap="none" anchor="ctr"/>
          <a:lstStyle/>
          <a:p>
            <a:endParaRPr lang="en-US"/>
          </a:p>
        </p:txBody>
      </p:sp>
      <p:sp>
        <p:nvSpPr>
          <p:cNvPr id="68633" name="AutoShape 25"/>
          <p:cNvSpPr>
            <a:spLocks noChangeArrowheads="1"/>
          </p:cNvSpPr>
          <p:nvPr/>
        </p:nvSpPr>
        <p:spPr bwMode="auto">
          <a:xfrm rot="5400000">
            <a:off x="2084088" y="3753443"/>
            <a:ext cx="350908" cy="520736"/>
          </a:xfrm>
          <a:prstGeom prst="rightArrow">
            <a:avLst>
              <a:gd name="adj1" fmla="val 50000"/>
              <a:gd name="adj2" fmla="val 43180"/>
            </a:avLst>
          </a:prstGeom>
          <a:solidFill>
            <a:schemeClr val="accent1"/>
          </a:solidFill>
          <a:ln w="9525">
            <a:solidFill>
              <a:schemeClr val="tx1"/>
            </a:solidFill>
            <a:miter lim="800000"/>
            <a:headEnd/>
            <a:tailEnd/>
          </a:ln>
          <a:effectLst/>
        </p:spPr>
        <p:txBody>
          <a:bodyPr wrap="none" anchor="ctr"/>
          <a:lstStyle/>
          <a:p>
            <a:endParaRPr lang="en-US"/>
          </a:p>
        </p:txBody>
      </p:sp>
      <p:sp>
        <p:nvSpPr>
          <p:cNvPr id="68636" name="Line 28"/>
          <p:cNvSpPr>
            <a:spLocks noChangeShapeType="1"/>
          </p:cNvSpPr>
          <p:nvPr/>
        </p:nvSpPr>
        <p:spPr bwMode="auto">
          <a:xfrm flipV="1">
            <a:off x="5475994" y="3666510"/>
            <a:ext cx="0" cy="1862792"/>
          </a:xfrm>
          <a:prstGeom prst="line">
            <a:avLst/>
          </a:prstGeom>
          <a:noFill/>
          <a:ln w="9525">
            <a:solidFill>
              <a:schemeClr val="tx1"/>
            </a:solidFill>
            <a:round/>
            <a:headEnd/>
            <a:tailEnd type="triangle" w="med" len="med"/>
          </a:ln>
          <a:effectLst/>
        </p:spPr>
        <p:txBody>
          <a:bodyPr/>
          <a:lstStyle/>
          <a:p>
            <a:endParaRPr lang="en-US"/>
          </a:p>
        </p:txBody>
      </p:sp>
      <p:sp>
        <p:nvSpPr>
          <p:cNvPr id="68637" name="Line 29"/>
          <p:cNvSpPr>
            <a:spLocks noChangeShapeType="1"/>
          </p:cNvSpPr>
          <p:nvPr/>
        </p:nvSpPr>
        <p:spPr bwMode="auto">
          <a:xfrm>
            <a:off x="5475994" y="5532463"/>
            <a:ext cx="2781713" cy="0"/>
          </a:xfrm>
          <a:prstGeom prst="line">
            <a:avLst/>
          </a:prstGeom>
          <a:noFill/>
          <a:ln w="9525">
            <a:solidFill>
              <a:schemeClr val="tx1"/>
            </a:solidFill>
            <a:round/>
            <a:headEnd/>
            <a:tailEnd type="triangle" w="med" len="med"/>
          </a:ln>
          <a:effectLst/>
        </p:spPr>
        <p:txBody>
          <a:bodyPr/>
          <a:lstStyle/>
          <a:p>
            <a:endParaRPr lang="en-US"/>
          </a:p>
        </p:txBody>
      </p:sp>
      <p:sp>
        <p:nvSpPr>
          <p:cNvPr id="68638" name="Freeform 30"/>
          <p:cNvSpPr>
            <a:spLocks/>
          </p:cNvSpPr>
          <p:nvPr/>
        </p:nvSpPr>
        <p:spPr bwMode="auto">
          <a:xfrm>
            <a:off x="5475994" y="4387590"/>
            <a:ext cx="2056281" cy="860236"/>
          </a:xfrm>
          <a:custGeom>
            <a:avLst/>
            <a:gdLst/>
            <a:ahLst/>
            <a:cxnLst>
              <a:cxn ang="0">
                <a:pos x="0" y="317"/>
              </a:cxn>
              <a:cxn ang="0">
                <a:pos x="136" y="136"/>
              </a:cxn>
              <a:cxn ang="0">
                <a:pos x="363" y="45"/>
              </a:cxn>
              <a:cxn ang="0">
                <a:pos x="771" y="0"/>
              </a:cxn>
            </a:cxnLst>
            <a:rect l="0" t="0" r="r" b="b"/>
            <a:pathLst>
              <a:path w="771" h="317">
                <a:moveTo>
                  <a:pt x="0" y="317"/>
                </a:moveTo>
                <a:cubicBezTo>
                  <a:pt x="38" y="249"/>
                  <a:pt x="76" y="181"/>
                  <a:pt x="136" y="136"/>
                </a:cubicBezTo>
                <a:cubicBezTo>
                  <a:pt x="196" y="91"/>
                  <a:pt x="257" y="68"/>
                  <a:pt x="363" y="45"/>
                </a:cubicBezTo>
                <a:cubicBezTo>
                  <a:pt x="469" y="22"/>
                  <a:pt x="620" y="11"/>
                  <a:pt x="771" y="0"/>
                </a:cubicBezTo>
              </a:path>
            </a:pathLst>
          </a:custGeom>
          <a:noFill/>
          <a:ln w="9525">
            <a:solidFill>
              <a:schemeClr val="tx1"/>
            </a:solidFill>
            <a:round/>
            <a:headEnd/>
            <a:tailEnd/>
          </a:ln>
          <a:effectLst/>
        </p:spPr>
        <p:txBody>
          <a:bodyPr/>
          <a:lstStyle/>
          <a:p>
            <a:endParaRPr lang="en-US"/>
          </a:p>
        </p:txBody>
      </p:sp>
      <p:sp>
        <p:nvSpPr>
          <p:cNvPr id="68639" name="Text Box 31"/>
          <p:cNvSpPr txBox="1">
            <a:spLocks noChangeArrowheads="1"/>
          </p:cNvSpPr>
          <p:nvPr/>
        </p:nvSpPr>
        <p:spPr bwMode="auto">
          <a:xfrm>
            <a:off x="8321330" y="5327603"/>
            <a:ext cx="339137" cy="369332"/>
          </a:xfrm>
          <a:prstGeom prst="rect">
            <a:avLst/>
          </a:prstGeom>
          <a:noFill/>
          <a:ln w="9525">
            <a:noFill/>
            <a:miter lim="800000"/>
            <a:headEnd/>
            <a:tailEnd/>
          </a:ln>
          <a:effectLst/>
        </p:spPr>
        <p:txBody>
          <a:bodyPr wrap="square">
            <a:spAutoFit/>
          </a:bodyPr>
          <a:lstStyle/>
          <a:p>
            <a:r>
              <a:rPr lang="en-US" smtClean="0"/>
              <a:t>t</a:t>
            </a:r>
            <a:endParaRPr lang="en-US"/>
          </a:p>
        </p:txBody>
      </p:sp>
      <p:sp>
        <p:nvSpPr>
          <p:cNvPr id="68642" name="Line 34"/>
          <p:cNvSpPr>
            <a:spLocks noChangeShapeType="1"/>
          </p:cNvSpPr>
          <p:nvPr/>
        </p:nvSpPr>
        <p:spPr bwMode="auto">
          <a:xfrm>
            <a:off x="5475994" y="4242109"/>
            <a:ext cx="2176298" cy="0"/>
          </a:xfrm>
          <a:prstGeom prst="line">
            <a:avLst/>
          </a:prstGeom>
          <a:noFill/>
          <a:ln w="9525">
            <a:solidFill>
              <a:schemeClr val="tx1"/>
            </a:solidFill>
            <a:prstDash val="dash"/>
            <a:round/>
            <a:headEnd/>
            <a:tailEnd/>
          </a:ln>
          <a:effectLst/>
        </p:spPr>
        <p:txBody>
          <a:bodyPr/>
          <a:lstStyle/>
          <a:p>
            <a:endParaRPr lang="en-US"/>
          </a:p>
        </p:txBody>
      </p:sp>
      <p:sp>
        <p:nvSpPr>
          <p:cNvPr id="68643" name="Text Box 35"/>
          <p:cNvSpPr txBox="1">
            <a:spLocks noChangeArrowheads="1"/>
          </p:cNvSpPr>
          <p:nvPr/>
        </p:nvSpPr>
        <p:spPr bwMode="auto">
          <a:xfrm>
            <a:off x="5048286" y="3466229"/>
            <a:ext cx="453970" cy="369332"/>
          </a:xfrm>
          <a:prstGeom prst="rect">
            <a:avLst/>
          </a:prstGeom>
          <a:noFill/>
          <a:ln w="9525">
            <a:noFill/>
            <a:miter lim="800000"/>
            <a:headEnd/>
            <a:tailEnd/>
          </a:ln>
          <a:effectLst/>
        </p:spPr>
        <p:txBody>
          <a:bodyPr wrap="none">
            <a:spAutoFit/>
          </a:bodyPr>
          <a:lstStyle/>
          <a:p>
            <a:r>
              <a:rPr lang="en-US" smtClean="0"/>
              <a:t>f</a:t>
            </a:r>
            <a:r>
              <a:rPr lang="en-US" baseline="-25000" smtClean="0"/>
              <a:t>RF</a:t>
            </a:r>
            <a:endParaRPr lang="en-US" baseline="-25000"/>
          </a:p>
        </p:txBody>
      </p:sp>
      <p:sp>
        <p:nvSpPr>
          <p:cNvPr id="68644" name="Rectangle 36"/>
          <p:cNvSpPr>
            <a:spLocks noChangeArrowheads="1"/>
          </p:cNvSpPr>
          <p:nvPr/>
        </p:nvSpPr>
        <p:spPr bwMode="auto">
          <a:xfrm>
            <a:off x="5034774" y="4145704"/>
            <a:ext cx="474810" cy="276999"/>
          </a:xfrm>
          <a:prstGeom prst="rect">
            <a:avLst/>
          </a:prstGeom>
          <a:noFill/>
          <a:ln w="9525">
            <a:noFill/>
            <a:miter lim="800000"/>
            <a:headEnd/>
            <a:tailEnd/>
          </a:ln>
          <a:effectLst/>
        </p:spPr>
        <p:txBody>
          <a:bodyPr wrap="none">
            <a:spAutoFit/>
          </a:bodyPr>
          <a:lstStyle/>
          <a:p>
            <a:r>
              <a:rPr lang="en-US" sz="1200" i="1" smtClean="0"/>
              <a:t>hc/L</a:t>
            </a:r>
            <a:endParaRPr lang="en-US" sz="1200" i="1"/>
          </a:p>
        </p:txBody>
      </p:sp>
      <p:sp>
        <p:nvSpPr>
          <p:cNvPr id="37" name="Figura a mano libera 36"/>
          <p:cNvSpPr/>
          <p:nvPr/>
        </p:nvSpPr>
        <p:spPr>
          <a:xfrm>
            <a:off x="3485673" y="2709140"/>
            <a:ext cx="2139934" cy="361606"/>
          </a:xfrm>
          <a:custGeom>
            <a:avLst/>
            <a:gdLst>
              <a:gd name="connsiteX0" fmla="*/ 2078182 w 2078182"/>
              <a:gd name="connsiteY0" fmla="*/ 201880 h 235527"/>
              <a:gd name="connsiteX1" fmla="*/ 451263 w 2078182"/>
              <a:gd name="connsiteY1" fmla="*/ 201880 h 235527"/>
              <a:gd name="connsiteX2" fmla="*/ 0 w 2078182"/>
              <a:gd name="connsiteY2" fmla="*/ 0 h 235527"/>
              <a:gd name="connsiteX3" fmla="*/ 0 w 2078182"/>
              <a:gd name="connsiteY3" fmla="*/ 0 h 235527"/>
              <a:gd name="connsiteX0" fmla="*/ 2078182 w 2078182"/>
              <a:gd name="connsiteY0" fmla="*/ 201880 h 235527"/>
              <a:gd name="connsiteX1" fmla="*/ 451263 w 2078182"/>
              <a:gd name="connsiteY1" fmla="*/ 201880 h 235527"/>
              <a:gd name="connsiteX2" fmla="*/ 0 w 2078182"/>
              <a:gd name="connsiteY2" fmla="*/ 0 h 235527"/>
              <a:gd name="connsiteX3" fmla="*/ 0 w 2078182"/>
              <a:gd name="connsiteY3" fmla="*/ 0 h 235527"/>
              <a:gd name="connsiteX0" fmla="*/ 2078182 w 2078182"/>
              <a:gd name="connsiteY0" fmla="*/ 201880 h 235527"/>
              <a:gd name="connsiteX1" fmla="*/ 451263 w 2078182"/>
              <a:gd name="connsiteY1" fmla="*/ 201880 h 235527"/>
              <a:gd name="connsiteX2" fmla="*/ 0 w 2078182"/>
              <a:gd name="connsiteY2" fmla="*/ 0 h 235527"/>
              <a:gd name="connsiteX3" fmla="*/ 0 w 2078182"/>
              <a:gd name="connsiteY3" fmla="*/ 0 h 235527"/>
              <a:gd name="connsiteX0" fmla="*/ 2078182 w 2078182"/>
              <a:gd name="connsiteY0" fmla="*/ 201880 h 235527"/>
              <a:gd name="connsiteX1" fmla="*/ 451263 w 2078182"/>
              <a:gd name="connsiteY1" fmla="*/ 201880 h 235527"/>
              <a:gd name="connsiteX2" fmla="*/ 0 w 2078182"/>
              <a:gd name="connsiteY2" fmla="*/ 0 h 235527"/>
              <a:gd name="connsiteX3" fmla="*/ 0 w 2078182"/>
              <a:gd name="connsiteY3" fmla="*/ 0 h 235527"/>
              <a:gd name="connsiteX0" fmla="*/ 2078182 w 2078182"/>
              <a:gd name="connsiteY0" fmla="*/ 201880 h 235527"/>
              <a:gd name="connsiteX1" fmla="*/ 451263 w 2078182"/>
              <a:gd name="connsiteY1" fmla="*/ 201880 h 235527"/>
              <a:gd name="connsiteX2" fmla="*/ 0 w 2078182"/>
              <a:gd name="connsiteY2" fmla="*/ 0 h 235527"/>
              <a:gd name="connsiteX3" fmla="*/ 0 w 2078182"/>
              <a:gd name="connsiteY3" fmla="*/ 0 h 235527"/>
              <a:gd name="connsiteX0" fmla="*/ 2078182 w 2078182"/>
              <a:gd name="connsiteY0" fmla="*/ 201880 h 279259"/>
              <a:gd name="connsiteX1" fmla="*/ 451263 w 2078182"/>
              <a:gd name="connsiteY1" fmla="*/ 201880 h 279259"/>
              <a:gd name="connsiteX2" fmla="*/ 0 w 2078182"/>
              <a:gd name="connsiteY2" fmla="*/ 0 h 279259"/>
              <a:gd name="connsiteX3" fmla="*/ 0 w 2078182"/>
              <a:gd name="connsiteY3" fmla="*/ 0 h 279259"/>
              <a:gd name="connsiteX0" fmla="*/ 2078182 w 2078182"/>
              <a:gd name="connsiteY0" fmla="*/ 201880 h 255405"/>
              <a:gd name="connsiteX1" fmla="*/ 451263 w 2078182"/>
              <a:gd name="connsiteY1" fmla="*/ 201880 h 255405"/>
              <a:gd name="connsiteX2" fmla="*/ 0 w 2078182"/>
              <a:gd name="connsiteY2" fmla="*/ 0 h 255405"/>
              <a:gd name="connsiteX3" fmla="*/ 0 w 2078182"/>
              <a:gd name="connsiteY3" fmla="*/ 0 h 255405"/>
              <a:gd name="connsiteX0" fmla="*/ 2078182 w 2078182"/>
              <a:gd name="connsiteY0" fmla="*/ 201880 h 239502"/>
              <a:gd name="connsiteX1" fmla="*/ 451263 w 2078182"/>
              <a:gd name="connsiteY1" fmla="*/ 201880 h 239502"/>
              <a:gd name="connsiteX2" fmla="*/ 0 w 2078182"/>
              <a:gd name="connsiteY2" fmla="*/ 0 h 239502"/>
              <a:gd name="connsiteX3" fmla="*/ 0 w 2078182"/>
              <a:gd name="connsiteY3" fmla="*/ 0 h 239502"/>
              <a:gd name="connsiteX0" fmla="*/ 2078182 w 2078182"/>
              <a:gd name="connsiteY0" fmla="*/ 201880 h 235527"/>
              <a:gd name="connsiteX1" fmla="*/ 451263 w 2078182"/>
              <a:gd name="connsiteY1" fmla="*/ 201880 h 235527"/>
              <a:gd name="connsiteX2" fmla="*/ 0 w 2078182"/>
              <a:gd name="connsiteY2" fmla="*/ 0 h 235527"/>
              <a:gd name="connsiteX3" fmla="*/ 0 w 2078182"/>
              <a:gd name="connsiteY3" fmla="*/ 0 h 235527"/>
            </a:gdLst>
            <a:ahLst/>
            <a:cxnLst>
              <a:cxn ang="0">
                <a:pos x="connsiteX0" y="connsiteY0"/>
              </a:cxn>
              <a:cxn ang="0">
                <a:pos x="connsiteX1" y="connsiteY1"/>
              </a:cxn>
              <a:cxn ang="0">
                <a:pos x="connsiteX2" y="connsiteY2"/>
              </a:cxn>
              <a:cxn ang="0">
                <a:pos x="connsiteX3" y="connsiteY3"/>
              </a:cxn>
            </a:cxnLst>
            <a:rect l="l" t="t" r="r" b="b"/>
            <a:pathLst>
              <a:path w="2078182" h="235527">
                <a:moveTo>
                  <a:pt x="2078182" y="201880"/>
                </a:moveTo>
                <a:cubicBezTo>
                  <a:pt x="1437904" y="194953"/>
                  <a:pt x="801602" y="235527"/>
                  <a:pt x="451263" y="201880"/>
                </a:cubicBezTo>
                <a:cubicBezTo>
                  <a:pt x="100924" y="160023"/>
                  <a:pt x="0" y="0"/>
                  <a:pt x="0" y="0"/>
                </a:cubicBezTo>
                <a:lnTo>
                  <a:pt x="0" y="0"/>
                </a:lnTo>
              </a:path>
            </a:pathLst>
          </a:custGeom>
          <a:ln>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uppo 33"/>
          <p:cNvGrpSpPr/>
          <p:nvPr/>
        </p:nvGrpSpPr>
        <p:grpSpPr>
          <a:xfrm>
            <a:off x="6441742" y="930318"/>
            <a:ext cx="2412742" cy="1321562"/>
            <a:chOff x="6537278" y="930318"/>
            <a:chExt cx="2412742" cy="1321562"/>
          </a:xfrm>
        </p:grpSpPr>
        <p:sp>
          <p:nvSpPr>
            <p:cNvPr id="68645" name="Line 37"/>
            <p:cNvSpPr>
              <a:spLocks noChangeShapeType="1"/>
            </p:cNvSpPr>
            <p:nvPr/>
          </p:nvSpPr>
          <p:spPr bwMode="auto">
            <a:xfrm flipV="1">
              <a:off x="6911872" y="1015477"/>
              <a:ext cx="0" cy="1236403"/>
            </a:xfrm>
            <a:prstGeom prst="line">
              <a:avLst/>
            </a:prstGeom>
            <a:noFill/>
            <a:ln w="9525">
              <a:solidFill>
                <a:schemeClr val="tx1"/>
              </a:solidFill>
              <a:round/>
              <a:headEnd/>
              <a:tailEnd type="triangle" w="med" len="med"/>
            </a:ln>
            <a:effectLst/>
          </p:spPr>
          <p:txBody>
            <a:bodyPr/>
            <a:lstStyle/>
            <a:p>
              <a:endParaRPr lang="en-US"/>
            </a:p>
          </p:txBody>
        </p:sp>
        <p:sp>
          <p:nvSpPr>
            <p:cNvPr id="68646" name="Line 38"/>
            <p:cNvSpPr>
              <a:spLocks noChangeShapeType="1"/>
            </p:cNvSpPr>
            <p:nvPr/>
          </p:nvSpPr>
          <p:spPr bwMode="auto">
            <a:xfrm>
              <a:off x="6728897" y="2102046"/>
              <a:ext cx="2044414" cy="0"/>
            </a:xfrm>
            <a:prstGeom prst="line">
              <a:avLst/>
            </a:prstGeom>
            <a:noFill/>
            <a:ln w="9525">
              <a:solidFill>
                <a:schemeClr val="tx1"/>
              </a:solidFill>
              <a:round/>
              <a:headEnd/>
              <a:tailEnd type="triangle" w="med" len="med"/>
            </a:ln>
            <a:effectLst/>
          </p:spPr>
          <p:txBody>
            <a:bodyPr/>
            <a:lstStyle/>
            <a:p>
              <a:endParaRPr lang="en-US"/>
            </a:p>
          </p:txBody>
        </p:sp>
        <p:sp>
          <p:nvSpPr>
            <p:cNvPr id="68648" name="Text Box 40"/>
            <p:cNvSpPr txBox="1">
              <a:spLocks noChangeArrowheads="1"/>
            </p:cNvSpPr>
            <p:nvPr/>
          </p:nvSpPr>
          <p:spPr bwMode="auto">
            <a:xfrm>
              <a:off x="8737617" y="1934236"/>
              <a:ext cx="212403" cy="315320"/>
            </a:xfrm>
            <a:prstGeom prst="rect">
              <a:avLst/>
            </a:prstGeom>
            <a:noFill/>
            <a:ln w="9525">
              <a:noFill/>
              <a:miter lim="800000"/>
              <a:headEnd/>
              <a:tailEnd/>
            </a:ln>
            <a:effectLst/>
          </p:spPr>
          <p:txBody>
            <a:bodyPr wrap="none">
              <a:spAutoFit/>
            </a:bodyPr>
            <a:lstStyle/>
            <a:p>
              <a:r>
                <a:rPr lang="en-US" smtClean="0"/>
                <a:t>t</a:t>
              </a:r>
              <a:endParaRPr lang="en-US"/>
            </a:p>
          </p:txBody>
        </p:sp>
        <p:sp>
          <p:nvSpPr>
            <p:cNvPr id="68650" name="Text Box 42"/>
            <p:cNvSpPr txBox="1">
              <a:spLocks noChangeArrowheads="1"/>
            </p:cNvSpPr>
            <p:nvPr/>
          </p:nvSpPr>
          <p:spPr bwMode="auto">
            <a:xfrm>
              <a:off x="6606997" y="930318"/>
              <a:ext cx="378356" cy="315320"/>
            </a:xfrm>
            <a:prstGeom prst="rect">
              <a:avLst/>
            </a:prstGeom>
            <a:noFill/>
            <a:ln w="9525">
              <a:noFill/>
              <a:miter lim="800000"/>
              <a:headEnd/>
              <a:tailEnd/>
            </a:ln>
            <a:effectLst/>
          </p:spPr>
          <p:txBody>
            <a:bodyPr wrap="square">
              <a:spAutoFit/>
            </a:bodyPr>
            <a:lstStyle/>
            <a:p>
              <a:r>
                <a:rPr lang="en-US" smtClean="0"/>
                <a:t>B</a:t>
              </a:r>
              <a:endParaRPr lang="en-US" baseline="-25000"/>
            </a:p>
          </p:txBody>
        </p:sp>
        <p:sp>
          <p:nvSpPr>
            <p:cNvPr id="68652" name="Line 44"/>
            <p:cNvSpPr>
              <a:spLocks noChangeShapeType="1"/>
            </p:cNvSpPr>
            <p:nvPr/>
          </p:nvSpPr>
          <p:spPr bwMode="auto">
            <a:xfrm flipV="1">
              <a:off x="6911872" y="1017321"/>
              <a:ext cx="1469154" cy="941569"/>
            </a:xfrm>
            <a:prstGeom prst="line">
              <a:avLst/>
            </a:prstGeom>
            <a:noFill/>
            <a:ln w="9525">
              <a:solidFill>
                <a:schemeClr val="tx1"/>
              </a:solidFill>
              <a:round/>
              <a:headEnd/>
              <a:tailEnd/>
            </a:ln>
            <a:effectLst/>
          </p:spPr>
          <p:txBody>
            <a:bodyPr/>
            <a:lstStyle/>
            <a:p>
              <a:endParaRPr lang="en-US"/>
            </a:p>
          </p:txBody>
        </p:sp>
        <p:sp>
          <p:nvSpPr>
            <p:cNvPr id="38" name="Text Box 42"/>
            <p:cNvSpPr txBox="1">
              <a:spLocks noChangeArrowheads="1"/>
            </p:cNvSpPr>
            <p:nvPr/>
          </p:nvSpPr>
          <p:spPr bwMode="auto">
            <a:xfrm>
              <a:off x="6537278" y="1754716"/>
              <a:ext cx="504965" cy="338554"/>
            </a:xfrm>
            <a:prstGeom prst="rect">
              <a:avLst/>
            </a:prstGeom>
            <a:noFill/>
            <a:ln w="9525">
              <a:noFill/>
              <a:miter lim="800000"/>
              <a:headEnd/>
              <a:tailEnd/>
            </a:ln>
            <a:effectLst/>
          </p:spPr>
          <p:txBody>
            <a:bodyPr wrap="square">
              <a:spAutoFit/>
            </a:bodyPr>
            <a:lstStyle/>
            <a:p>
              <a:r>
                <a:rPr lang="en-US" sz="1600" dirty="0" smtClean="0"/>
                <a:t>B</a:t>
              </a:r>
              <a:r>
                <a:rPr lang="en-US" sz="1600" baseline="-25000" dirty="0" smtClean="0"/>
                <a:t>in</a:t>
              </a:r>
              <a:endParaRPr lang="en-US" sz="1600" baseline="-25000" dirty="0"/>
            </a:p>
          </p:txBody>
        </p:sp>
      </p:grpSp>
      <p:sp>
        <p:nvSpPr>
          <p:cNvPr id="39" name="AutoShape 25"/>
          <p:cNvSpPr>
            <a:spLocks noChangeArrowheads="1"/>
          </p:cNvSpPr>
          <p:nvPr/>
        </p:nvSpPr>
        <p:spPr bwMode="auto">
          <a:xfrm rot="5400000">
            <a:off x="2002583" y="4596966"/>
            <a:ext cx="581243" cy="963774"/>
          </a:xfrm>
          <a:prstGeom prst="rightArrow">
            <a:avLst>
              <a:gd name="adj1" fmla="val 50000"/>
              <a:gd name="adj2" fmla="val 4318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6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6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6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6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6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6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6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6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6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6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6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5" grpId="0" animBg="1"/>
      <p:bldP spid="68623" grpId="0"/>
      <p:bldP spid="68625" grpId="0"/>
      <p:bldP spid="68626" grpId="0" animBg="1"/>
      <p:bldP spid="68627" grpId="0"/>
      <p:bldP spid="68629" grpId="0"/>
      <p:bldP spid="68631" grpId="0"/>
      <p:bldP spid="68633" grpId="0" animBg="1"/>
      <p:bldP spid="68636" grpId="0" animBg="1"/>
      <p:bldP spid="68637" grpId="0" animBg="1"/>
      <p:bldP spid="68638" grpId="0" animBg="1"/>
      <p:bldP spid="68639" grpId="0"/>
      <p:bldP spid="68642" grpId="0" animBg="1"/>
      <p:bldP spid="68643" grpId="0"/>
      <p:bldP spid="68644" grpId="0"/>
      <p:bldP spid="37"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4" name="Text Box 16"/>
          <p:cNvSpPr txBox="1">
            <a:spLocks noChangeArrowheads="1"/>
          </p:cNvSpPr>
          <p:nvPr/>
        </p:nvSpPr>
        <p:spPr bwMode="auto">
          <a:xfrm>
            <a:off x="127079" y="95536"/>
            <a:ext cx="4735784" cy="400110"/>
          </a:xfrm>
          <a:prstGeom prst="rect">
            <a:avLst/>
          </a:prstGeom>
          <a:noFill/>
          <a:ln w="9525">
            <a:noFill/>
            <a:miter lim="800000"/>
            <a:headEnd/>
            <a:tailEnd/>
          </a:ln>
          <a:effectLst/>
        </p:spPr>
        <p:txBody>
          <a:bodyPr wrap="none">
            <a:spAutoFit/>
          </a:bodyPr>
          <a:lstStyle/>
          <a:p>
            <a:r>
              <a:rPr lang="en-US" sz="2000" b="1" i="1" dirty="0" smtClean="0"/>
              <a:t>Exercise : let’s design a synchrotron!</a:t>
            </a:r>
            <a:endParaRPr lang="en-US" sz="2000" b="1" i="1" dirty="0"/>
          </a:p>
        </p:txBody>
      </p:sp>
      <p:sp>
        <p:nvSpPr>
          <p:cNvPr id="34" name="Rettangolo arrotondato 33"/>
          <p:cNvSpPr/>
          <p:nvPr/>
        </p:nvSpPr>
        <p:spPr>
          <a:xfrm>
            <a:off x="5311445" y="559165"/>
            <a:ext cx="2778826" cy="2778826"/>
          </a:xfrm>
          <a:prstGeom prst="roundRect">
            <a:avLst>
              <a:gd name="adj" fmla="val 29915"/>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o 53"/>
          <p:cNvGrpSpPr/>
          <p:nvPr/>
        </p:nvGrpSpPr>
        <p:grpSpPr>
          <a:xfrm>
            <a:off x="6297121" y="365393"/>
            <a:ext cx="1976238" cy="1963193"/>
            <a:chOff x="6638321" y="126864"/>
            <a:chExt cx="1976238" cy="1963193"/>
          </a:xfrm>
        </p:grpSpPr>
        <p:sp>
          <p:nvSpPr>
            <p:cNvPr id="36" name="Arco 35"/>
            <p:cNvSpPr/>
            <p:nvPr/>
          </p:nvSpPr>
          <p:spPr>
            <a:xfrm>
              <a:off x="6638321" y="130634"/>
              <a:ext cx="1959423" cy="1959423"/>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Connettore 1 42"/>
            <p:cNvCxnSpPr/>
            <p:nvPr/>
          </p:nvCxnSpPr>
          <p:spPr>
            <a:xfrm flipH="1">
              <a:off x="7632334" y="126864"/>
              <a:ext cx="5287" cy="4151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H="1">
              <a:off x="8204359" y="1098516"/>
              <a:ext cx="410200" cy="49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Arco 45"/>
            <p:cNvSpPr/>
            <p:nvPr/>
          </p:nvSpPr>
          <p:spPr>
            <a:xfrm>
              <a:off x="7033878" y="531477"/>
              <a:ext cx="1175767" cy="1175767"/>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uppo 54"/>
          <p:cNvGrpSpPr/>
          <p:nvPr/>
        </p:nvGrpSpPr>
        <p:grpSpPr>
          <a:xfrm flipH="1">
            <a:off x="5112017" y="367665"/>
            <a:ext cx="1976238" cy="1963193"/>
            <a:chOff x="6638321" y="126864"/>
            <a:chExt cx="1976238" cy="1963193"/>
          </a:xfrm>
        </p:grpSpPr>
        <p:sp>
          <p:nvSpPr>
            <p:cNvPr id="56" name="Arco 55"/>
            <p:cNvSpPr/>
            <p:nvPr/>
          </p:nvSpPr>
          <p:spPr>
            <a:xfrm>
              <a:off x="6638321" y="130634"/>
              <a:ext cx="1959423" cy="1959423"/>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Connettore 1 56"/>
            <p:cNvCxnSpPr/>
            <p:nvPr/>
          </p:nvCxnSpPr>
          <p:spPr>
            <a:xfrm flipH="1">
              <a:off x="7632334" y="126864"/>
              <a:ext cx="5287" cy="4151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flipH="1">
              <a:off x="8204359" y="1098516"/>
              <a:ext cx="410200" cy="49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Arco 58"/>
            <p:cNvSpPr/>
            <p:nvPr/>
          </p:nvSpPr>
          <p:spPr>
            <a:xfrm>
              <a:off x="7033878" y="531477"/>
              <a:ext cx="1175767" cy="1175767"/>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uppo 59"/>
          <p:cNvGrpSpPr/>
          <p:nvPr/>
        </p:nvGrpSpPr>
        <p:grpSpPr>
          <a:xfrm flipV="1">
            <a:off x="6299393" y="1575513"/>
            <a:ext cx="1976238" cy="1963193"/>
            <a:chOff x="6638321" y="126864"/>
            <a:chExt cx="1976238" cy="1963193"/>
          </a:xfrm>
        </p:grpSpPr>
        <p:sp>
          <p:nvSpPr>
            <p:cNvPr id="61" name="Arco 60"/>
            <p:cNvSpPr/>
            <p:nvPr/>
          </p:nvSpPr>
          <p:spPr>
            <a:xfrm>
              <a:off x="6638321" y="130634"/>
              <a:ext cx="1959423" cy="1959423"/>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Connettore 1 61"/>
            <p:cNvCxnSpPr/>
            <p:nvPr/>
          </p:nvCxnSpPr>
          <p:spPr>
            <a:xfrm flipH="1">
              <a:off x="7632334" y="126864"/>
              <a:ext cx="5287" cy="4151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flipH="1">
              <a:off x="8204359" y="1098516"/>
              <a:ext cx="410200" cy="49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Arco 63"/>
            <p:cNvSpPr/>
            <p:nvPr/>
          </p:nvSpPr>
          <p:spPr>
            <a:xfrm>
              <a:off x="7033878" y="531477"/>
              <a:ext cx="1175767" cy="1175767"/>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uppo 64"/>
          <p:cNvGrpSpPr/>
          <p:nvPr/>
        </p:nvGrpSpPr>
        <p:grpSpPr>
          <a:xfrm flipH="1" flipV="1">
            <a:off x="5114289" y="1577785"/>
            <a:ext cx="1976238" cy="1963193"/>
            <a:chOff x="6638321" y="126864"/>
            <a:chExt cx="1976238" cy="1963193"/>
          </a:xfrm>
        </p:grpSpPr>
        <p:sp>
          <p:nvSpPr>
            <p:cNvPr id="66" name="Arco 65"/>
            <p:cNvSpPr/>
            <p:nvPr/>
          </p:nvSpPr>
          <p:spPr>
            <a:xfrm>
              <a:off x="6638321" y="130634"/>
              <a:ext cx="1959423" cy="1959423"/>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7" name="Connettore 1 66"/>
            <p:cNvCxnSpPr/>
            <p:nvPr/>
          </p:nvCxnSpPr>
          <p:spPr>
            <a:xfrm flipH="1">
              <a:off x="7632334" y="126864"/>
              <a:ext cx="5287" cy="4151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flipH="1">
              <a:off x="8204359" y="1098516"/>
              <a:ext cx="410200" cy="49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Arco 68"/>
            <p:cNvSpPr/>
            <p:nvPr/>
          </p:nvSpPr>
          <p:spPr>
            <a:xfrm>
              <a:off x="7033878" y="531477"/>
              <a:ext cx="1175767" cy="1175767"/>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0" name="Rettangolo 69"/>
          <p:cNvSpPr/>
          <p:nvPr/>
        </p:nvSpPr>
        <p:spPr>
          <a:xfrm>
            <a:off x="5113302" y="1440012"/>
            <a:ext cx="414670" cy="1020726"/>
          </a:xfrm>
          <a:prstGeom prst="rect">
            <a:avLst/>
          </a:prstGeom>
          <a:noFill/>
          <a:ln w="28575">
            <a:solidFill>
              <a:srgbClr val="F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ttangolo 70"/>
          <p:cNvSpPr/>
          <p:nvPr/>
        </p:nvSpPr>
        <p:spPr>
          <a:xfrm>
            <a:off x="7892053" y="1443550"/>
            <a:ext cx="414670" cy="1020726"/>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ttangolo 71"/>
          <p:cNvSpPr/>
          <p:nvPr/>
        </p:nvSpPr>
        <p:spPr>
          <a:xfrm rot="5400000">
            <a:off x="6486719" y="45310"/>
            <a:ext cx="414670" cy="1020726"/>
          </a:xfrm>
          <a:prstGeom prst="rect">
            <a:avLst/>
          </a:prstGeom>
          <a:no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ttangolo 72"/>
          <p:cNvSpPr/>
          <p:nvPr/>
        </p:nvSpPr>
        <p:spPr>
          <a:xfrm rot="5400000">
            <a:off x="6483181" y="2824062"/>
            <a:ext cx="414670" cy="1020726"/>
          </a:xfrm>
          <a:prstGeom prst="rect">
            <a:avLst/>
          </a:prstGeom>
          <a:noFill/>
          <a:ln w="2857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asellaDiTesto 74"/>
          <p:cNvSpPr txBox="1"/>
          <p:nvPr/>
        </p:nvSpPr>
        <p:spPr>
          <a:xfrm>
            <a:off x="4613531" y="1780243"/>
            <a:ext cx="492443" cy="369332"/>
          </a:xfrm>
          <a:prstGeom prst="rect">
            <a:avLst/>
          </a:prstGeom>
          <a:noFill/>
        </p:spPr>
        <p:txBody>
          <a:bodyPr wrap="none" rtlCol="0">
            <a:spAutoFit/>
          </a:bodyPr>
          <a:lstStyle/>
          <a:p>
            <a:r>
              <a:rPr lang="en-US" smtClean="0">
                <a:solidFill>
                  <a:srgbClr val="FF0000"/>
                </a:solidFill>
              </a:rPr>
              <a:t>RF</a:t>
            </a:r>
            <a:endParaRPr lang="en-US">
              <a:solidFill>
                <a:srgbClr val="FF0000"/>
              </a:solidFill>
            </a:endParaRPr>
          </a:p>
        </p:txBody>
      </p:sp>
      <p:sp>
        <p:nvSpPr>
          <p:cNvPr id="76" name="CasellaDiTesto 75"/>
          <p:cNvSpPr txBox="1"/>
          <p:nvPr/>
        </p:nvSpPr>
        <p:spPr>
          <a:xfrm rot="5400000">
            <a:off x="7806883" y="1741259"/>
            <a:ext cx="1377300" cy="369332"/>
          </a:xfrm>
          <a:prstGeom prst="rect">
            <a:avLst/>
          </a:prstGeom>
          <a:noFill/>
        </p:spPr>
        <p:txBody>
          <a:bodyPr wrap="none" rtlCol="0">
            <a:spAutoFit/>
          </a:bodyPr>
          <a:lstStyle/>
          <a:p>
            <a:r>
              <a:rPr lang="en-US" smtClean="0">
                <a:solidFill>
                  <a:srgbClr val="0070C0"/>
                </a:solidFill>
              </a:rPr>
              <a:t>Diagnostics</a:t>
            </a:r>
            <a:endParaRPr lang="en-US">
              <a:solidFill>
                <a:srgbClr val="0070C0"/>
              </a:solidFill>
            </a:endParaRPr>
          </a:p>
        </p:txBody>
      </p:sp>
      <p:sp>
        <p:nvSpPr>
          <p:cNvPr id="77" name="CasellaDiTesto 76"/>
          <p:cNvSpPr txBox="1"/>
          <p:nvPr/>
        </p:nvSpPr>
        <p:spPr>
          <a:xfrm>
            <a:off x="6190720" y="-48562"/>
            <a:ext cx="1043876" cy="369332"/>
          </a:xfrm>
          <a:prstGeom prst="rect">
            <a:avLst/>
          </a:prstGeom>
          <a:noFill/>
        </p:spPr>
        <p:txBody>
          <a:bodyPr wrap="none" rtlCol="0">
            <a:spAutoFit/>
          </a:bodyPr>
          <a:lstStyle/>
          <a:p>
            <a:r>
              <a:rPr lang="en-US" smtClean="0">
                <a:solidFill>
                  <a:srgbClr val="00B050"/>
                </a:solidFill>
              </a:rPr>
              <a:t>Injection</a:t>
            </a:r>
            <a:endParaRPr lang="en-US">
              <a:solidFill>
                <a:srgbClr val="00B050"/>
              </a:solidFill>
            </a:endParaRPr>
          </a:p>
        </p:txBody>
      </p:sp>
      <p:sp>
        <p:nvSpPr>
          <p:cNvPr id="78" name="CasellaDiTesto 77"/>
          <p:cNvSpPr txBox="1"/>
          <p:nvPr/>
        </p:nvSpPr>
        <p:spPr>
          <a:xfrm>
            <a:off x="6087936" y="3527522"/>
            <a:ext cx="1210588" cy="369332"/>
          </a:xfrm>
          <a:prstGeom prst="rect">
            <a:avLst/>
          </a:prstGeom>
          <a:noFill/>
        </p:spPr>
        <p:txBody>
          <a:bodyPr wrap="none" rtlCol="0">
            <a:spAutoFit/>
          </a:bodyPr>
          <a:lstStyle/>
          <a:p>
            <a:r>
              <a:rPr lang="en-US" smtClean="0">
                <a:solidFill>
                  <a:srgbClr val="CC0099"/>
                </a:solidFill>
              </a:rPr>
              <a:t>Extraction</a:t>
            </a:r>
            <a:endParaRPr lang="en-US">
              <a:solidFill>
                <a:srgbClr val="CC0099"/>
              </a:solidFill>
            </a:endParaRPr>
          </a:p>
        </p:txBody>
      </p:sp>
      <p:cxnSp>
        <p:nvCxnSpPr>
          <p:cNvPr id="84" name="Connettore 2 83"/>
          <p:cNvCxnSpPr/>
          <p:nvPr/>
        </p:nvCxnSpPr>
        <p:spPr>
          <a:xfrm flipV="1">
            <a:off x="7293760" y="831006"/>
            <a:ext cx="499273" cy="499273"/>
          </a:xfrm>
          <a:prstGeom prst="straightConnector1">
            <a:avLst/>
          </a:prstGeom>
          <a:ln w="1905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86" name="CasellaDiTesto 85"/>
          <p:cNvSpPr txBox="1"/>
          <p:nvPr/>
        </p:nvSpPr>
        <p:spPr>
          <a:xfrm>
            <a:off x="6515136" y="1030512"/>
            <a:ext cx="841897" cy="553998"/>
          </a:xfrm>
          <a:prstGeom prst="rect">
            <a:avLst/>
          </a:prstGeom>
          <a:noFill/>
        </p:spPr>
        <p:txBody>
          <a:bodyPr wrap="none" rtlCol="0">
            <a:spAutoFit/>
          </a:bodyPr>
          <a:lstStyle/>
          <a:p>
            <a:r>
              <a:rPr lang="en-US" sz="1400" dirty="0" smtClean="0">
                <a:solidFill>
                  <a:schemeClr val="bg1">
                    <a:lumMod val="50000"/>
                  </a:schemeClr>
                </a:solidFill>
              </a:rPr>
              <a:t>Bending</a:t>
            </a:r>
          </a:p>
          <a:p>
            <a:r>
              <a:rPr lang="en-US" sz="1400" dirty="0" smtClean="0">
                <a:solidFill>
                  <a:schemeClr val="bg1">
                    <a:lumMod val="50000"/>
                  </a:schemeClr>
                </a:solidFill>
              </a:rPr>
              <a:t>radius </a:t>
            </a:r>
            <a:r>
              <a:rPr lang="en-US" sz="1600" b="1" dirty="0" smtClean="0">
                <a:solidFill>
                  <a:schemeClr val="bg1">
                    <a:lumMod val="50000"/>
                  </a:schemeClr>
                </a:solidFill>
                <a:latin typeface="Symbol" pitchFamily="18" charset="2"/>
              </a:rPr>
              <a:t>r</a:t>
            </a:r>
            <a:endParaRPr lang="en-US" sz="1600" b="1" dirty="0">
              <a:solidFill>
                <a:schemeClr val="bg1">
                  <a:lumMod val="50000"/>
                </a:schemeClr>
              </a:solidFill>
              <a:latin typeface="Symbol" pitchFamily="18" charset="2"/>
            </a:endParaRPr>
          </a:p>
        </p:txBody>
      </p:sp>
      <p:sp>
        <p:nvSpPr>
          <p:cNvPr id="87" name="CasellaDiTesto 86"/>
          <p:cNvSpPr txBox="1"/>
          <p:nvPr/>
        </p:nvSpPr>
        <p:spPr>
          <a:xfrm>
            <a:off x="6222283" y="1666862"/>
            <a:ext cx="1069524" cy="646331"/>
          </a:xfrm>
          <a:prstGeom prst="rect">
            <a:avLst/>
          </a:prstGeom>
          <a:noFill/>
          <a:ln>
            <a:solidFill>
              <a:schemeClr val="accent2">
                <a:lumMod val="75000"/>
              </a:schemeClr>
            </a:solidFill>
          </a:ln>
        </p:spPr>
        <p:txBody>
          <a:bodyPr wrap="none" rtlCol="0">
            <a:spAutoFit/>
          </a:bodyPr>
          <a:lstStyle/>
          <a:p>
            <a:r>
              <a:rPr lang="en-US" smtClean="0"/>
              <a:t>Bending</a:t>
            </a:r>
          </a:p>
          <a:p>
            <a:r>
              <a:rPr lang="en-US" smtClean="0"/>
              <a:t>Magnets</a:t>
            </a:r>
            <a:endParaRPr lang="en-US"/>
          </a:p>
        </p:txBody>
      </p:sp>
      <p:cxnSp>
        <p:nvCxnSpPr>
          <p:cNvPr id="89" name="Connettore 1 88"/>
          <p:cNvCxnSpPr/>
          <p:nvPr/>
        </p:nvCxnSpPr>
        <p:spPr>
          <a:xfrm flipV="1">
            <a:off x="7288150" y="1218084"/>
            <a:ext cx="549762" cy="454395"/>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Connettore 1 89"/>
          <p:cNvCxnSpPr/>
          <p:nvPr/>
        </p:nvCxnSpPr>
        <p:spPr>
          <a:xfrm>
            <a:off x="7293759" y="2306388"/>
            <a:ext cx="527323" cy="443175"/>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Connettore 1 94"/>
          <p:cNvCxnSpPr/>
          <p:nvPr/>
        </p:nvCxnSpPr>
        <p:spPr>
          <a:xfrm flipH="1">
            <a:off x="5633254" y="2312932"/>
            <a:ext cx="584352" cy="554437"/>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flipH="1" flipV="1">
            <a:off x="5537888" y="1206865"/>
            <a:ext cx="695616" cy="471223"/>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2" name="Tabella 101"/>
          <p:cNvGraphicFramePr>
            <a:graphicFrameLocks noGrp="1"/>
          </p:cNvGraphicFramePr>
          <p:nvPr/>
        </p:nvGraphicFramePr>
        <p:xfrm>
          <a:off x="122828" y="660005"/>
          <a:ext cx="3675796" cy="6060440"/>
        </p:xfrm>
        <a:graphic>
          <a:graphicData uri="http://schemas.openxmlformats.org/drawingml/2006/table">
            <a:tbl>
              <a:tblPr firstRow="1" bandRow="1">
                <a:tableStyleId>{5C22544A-7EE6-4342-B048-85BDC9FD1C3A}</a:tableStyleId>
              </a:tblPr>
              <a:tblGrid>
                <a:gridCol w="1897039"/>
                <a:gridCol w="1778757"/>
              </a:tblGrid>
              <a:tr h="370840">
                <a:tc>
                  <a:txBody>
                    <a:bodyPr/>
                    <a:lstStyle/>
                    <a:p>
                      <a:r>
                        <a:rPr lang="it-IT" sz="1400" dirty="0" err="1" smtClean="0">
                          <a:solidFill>
                            <a:schemeClr val="tx1"/>
                          </a:solidFill>
                        </a:rPr>
                        <a:t>Particle</a:t>
                      </a:r>
                      <a:endParaRPr lang="it-IT" sz="1400" dirty="0">
                        <a:solidFill>
                          <a:schemeClr val="tx1"/>
                        </a:solidFill>
                      </a:endParaRPr>
                    </a:p>
                  </a:txBody>
                  <a:tcPr/>
                </a:tc>
                <a:tc>
                  <a:txBody>
                    <a:bodyPr/>
                    <a:lstStyle/>
                    <a:p>
                      <a:r>
                        <a:rPr lang="it-IT" sz="1400" dirty="0" err="1" smtClean="0">
                          <a:solidFill>
                            <a:srgbClr val="C00000"/>
                          </a:solidFill>
                        </a:rPr>
                        <a:t>Protons</a:t>
                      </a:r>
                      <a:endParaRPr lang="it-IT" sz="1400" dirty="0">
                        <a:solidFill>
                          <a:srgbClr val="C00000"/>
                        </a:solidFill>
                      </a:endParaRPr>
                    </a:p>
                  </a:txBody>
                  <a:tcPr/>
                </a:tc>
              </a:tr>
              <a:tr h="370840">
                <a:tc>
                  <a:txBody>
                    <a:bodyPr/>
                    <a:lstStyle/>
                    <a:p>
                      <a:r>
                        <a:rPr lang="it-IT" sz="1400" dirty="0" err="1" smtClean="0">
                          <a:solidFill>
                            <a:schemeClr val="tx1"/>
                          </a:solidFill>
                        </a:rPr>
                        <a:t>Rest</a:t>
                      </a:r>
                      <a:r>
                        <a:rPr lang="it-IT" sz="1400" dirty="0" smtClean="0">
                          <a:solidFill>
                            <a:schemeClr val="tx1"/>
                          </a:solidFill>
                        </a:rPr>
                        <a:t> </a:t>
                      </a:r>
                      <a:r>
                        <a:rPr lang="it-IT" sz="1400" dirty="0" err="1" smtClean="0">
                          <a:solidFill>
                            <a:schemeClr val="tx1"/>
                          </a:solidFill>
                        </a:rPr>
                        <a:t>energy</a:t>
                      </a:r>
                      <a:endParaRPr lang="it-IT" sz="1400" dirty="0">
                        <a:solidFill>
                          <a:schemeClr val="tx1"/>
                        </a:solidFill>
                      </a:endParaRPr>
                    </a:p>
                  </a:txBody>
                  <a:tcPr/>
                </a:tc>
                <a:tc>
                  <a:txBody>
                    <a:bodyPr/>
                    <a:lstStyle/>
                    <a:p>
                      <a:r>
                        <a:rPr lang="it-IT" sz="1400" dirty="0" smtClean="0">
                          <a:solidFill>
                            <a:srgbClr val="C00000"/>
                          </a:solidFill>
                        </a:rPr>
                        <a:t>W</a:t>
                      </a:r>
                      <a:r>
                        <a:rPr lang="it-IT" sz="1400" baseline="-25000" dirty="0" smtClean="0">
                          <a:solidFill>
                            <a:srgbClr val="C00000"/>
                          </a:solidFill>
                        </a:rPr>
                        <a:t>0</a:t>
                      </a:r>
                      <a:r>
                        <a:rPr lang="it-IT" sz="1400" dirty="0" smtClean="0">
                          <a:solidFill>
                            <a:srgbClr val="C00000"/>
                          </a:solidFill>
                        </a:rPr>
                        <a:t> = 938 </a:t>
                      </a:r>
                      <a:r>
                        <a:rPr lang="it-IT" sz="1400" dirty="0" err="1" smtClean="0">
                          <a:solidFill>
                            <a:srgbClr val="C00000"/>
                          </a:solidFill>
                        </a:rPr>
                        <a:t>MeV</a:t>
                      </a:r>
                      <a:endParaRPr lang="it-IT" sz="1400" dirty="0">
                        <a:solidFill>
                          <a:srgbClr val="C00000"/>
                        </a:solidFill>
                      </a:endParaRPr>
                    </a:p>
                  </a:txBody>
                  <a:tcPr/>
                </a:tc>
              </a:tr>
              <a:tr h="370840">
                <a:tc>
                  <a:txBody>
                    <a:bodyPr/>
                    <a:lstStyle/>
                    <a:p>
                      <a:r>
                        <a:rPr lang="it-IT" sz="1400" dirty="0" err="1" smtClean="0">
                          <a:solidFill>
                            <a:schemeClr val="tx1"/>
                          </a:solidFill>
                        </a:rPr>
                        <a:t>Injection</a:t>
                      </a:r>
                      <a:r>
                        <a:rPr lang="it-IT" sz="1400" dirty="0" smtClean="0">
                          <a:solidFill>
                            <a:schemeClr val="tx1"/>
                          </a:solidFill>
                        </a:rPr>
                        <a:t> </a:t>
                      </a:r>
                      <a:r>
                        <a:rPr lang="it-IT" sz="1400" dirty="0" err="1" smtClean="0">
                          <a:solidFill>
                            <a:schemeClr val="tx1"/>
                          </a:solidFill>
                        </a:rPr>
                        <a:t>energy</a:t>
                      </a:r>
                      <a:endParaRPr lang="it-IT" sz="1400" dirty="0">
                        <a:solidFill>
                          <a:schemeClr val="tx1"/>
                        </a:solidFill>
                      </a:endParaRPr>
                    </a:p>
                  </a:txBody>
                  <a:tcPr/>
                </a:tc>
                <a:tc>
                  <a:txBody>
                    <a:bodyPr/>
                    <a:lstStyle/>
                    <a:p>
                      <a:r>
                        <a:rPr lang="it-IT" sz="1400" dirty="0" err="1" smtClean="0">
                          <a:solidFill>
                            <a:srgbClr val="C00000"/>
                          </a:solidFill>
                        </a:rPr>
                        <a:t>Win</a:t>
                      </a:r>
                      <a:r>
                        <a:rPr lang="it-IT" sz="1400" dirty="0" smtClean="0">
                          <a:solidFill>
                            <a:srgbClr val="C00000"/>
                          </a:solidFill>
                        </a:rPr>
                        <a:t> = 10 </a:t>
                      </a:r>
                      <a:r>
                        <a:rPr lang="it-IT" sz="1400" dirty="0" err="1" smtClean="0">
                          <a:solidFill>
                            <a:srgbClr val="C00000"/>
                          </a:solidFill>
                        </a:rPr>
                        <a:t>MeV</a:t>
                      </a:r>
                      <a:endParaRPr lang="it-IT" sz="1400" dirty="0" smtClean="0">
                        <a:solidFill>
                          <a:srgbClr val="C00000"/>
                        </a:solidFill>
                      </a:endParaRPr>
                    </a:p>
                    <a:p>
                      <a:r>
                        <a:rPr lang="it-IT" sz="1400" dirty="0" smtClean="0">
                          <a:solidFill>
                            <a:srgbClr val="C00000"/>
                          </a:solidFill>
                          <a:latin typeface="Symbol" pitchFamily="18" charset="2"/>
                        </a:rPr>
                        <a:t>g</a:t>
                      </a:r>
                      <a:r>
                        <a:rPr lang="it-IT" sz="1400" baseline="-25000" dirty="0" smtClean="0">
                          <a:solidFill>
                            <a:srgbClr val="C00000"/>
                          </a:solidFill>
                        </a:rPr>
                        <a:t>in</a:t>
                      </a:r>
                      <a:r>
                        <a:rPr lang="it-IT" sz="1400" dirty="0" smtClean="0">
                          <a:solidFill>
                            <a:srgbClr val="C00000"/>
                          </a:solidFill>
                        </a:rPr>
                        <a:t> ≈ 1.01</a:t>
                      </a:r>
                    </a:p>
                    <a:p>
                      <a:r>
                        <a:rPr lang="it-IT" sz="1400" dirty="0" err="1" smtClean="0">
                          <a:solidFill>
                            <a:srgbClr val="C00000"/>
                          </a:solidFill>
                          <a:latin typeface="Symbol" pitchFamily="18" charset="2"/>
                        </a:rPr>
                        <a:t>b</a:t>
                      </a:r>
                      <a:r>
                        <a:rPr lang="it-IT" sz="1400" baseline="-25000" dirty="0" err="1" smtClean="0">
                          <a:solidFill>
                            <a:srgbClr val="C00000"/>
                          </a:solidFill>
                        </a:rPr>
                        <a:t>in</a:t>
                      </a:r>
                      <a:r>
                        <a:rPr lang="it-IT" sz="1400" dirty="0" smtClean="0">
                          <a:solidFill>
                            <a:srgbClr val="C00000"/>
                          </a:solidFill>
                        </a:rPr>
                        <a:t> ≈ 0.14</a:t>
                      </a:r>
                    </a:p>
                  </a:txBody>
                  <a:tcPr/>
                </a:tc>
              </a:tr>
              <a:tr h="370840">
                <a:tc>
                  <a:txBody>
                    <a:bodyPr/>
                    <a:lstStyle/>
                    <a:p>
                      <a:r>
                        <a:rPr lang="it-IT" sz="1400" dirty="0" err="1" smtClean="0">
                          <a:solidFill>
                            <a:schemeClr val="tx1"/>
                          </a:solidFill>
                        </a:rPr>
                        <a:t>Extraction</a:t>
                      </a:r>
                      <a:r>
                        <a:rPr lang="it-IT" sz="1400" dirty="0" smtClean="0">
                          <a:solidFill>
                            <a:schemeClr val="tx1"/>
                          </a:solidFill>
                        </a:rPr>
                        <a:t> </a:t>
                      </a:r>
                      <a:r>
                        <a:rPr lang="it-IT" sz="1400" dirty="0" err="1" smtClean="0">
                          <a:solidFill>
                            <a:schemeClr val="tx1"/>
                          </a:solidFill>
                        </a:rPr>
                        <a:t>energy</a:t>
                      </a:r>
                      <a:endParaRPr lang="it-IT" sz="1400" dirty="0">
                        <a:solidFill>
                          <a:schemeClr val="tx1"/>
                        </a:solidFill>
                      </a:endParaRPr>
                    </a:p>
                  </a:txBody>
                  <a:tcPr/>
                </a:tc>
                <a:tc>
                  <a:txBody>
                    <a:bodyPr/>
                    <a:lstStyle/>
                    <a:p>
                      <a:r>
                        <a:rPr lang="it-IT" sz="1400" dirty="0" err="1" smtClean="0">
                          <a:solidFill>
                            <a:srgbClr val="C00000"/>
                          </a:solidFill>
                        </a:rPr>
                        <a:t>W</a:t>
                      </a:r>
                      <a:r>
                        <a:rPr lang="it-IT" sz="1400" baseline="-25000" dirty="0" err="1" smtClean="0">
                          <a:solidFill>
                            <a:srgbClr val="C00000"/>
                          </a:solidFill>
                        </a:rPr>
                        <a:t>out</a:t>
                      </a:r>
                      <a:r>
                        <a:rPr lang="it-IT" sz="1400" dirty="0" smtClean="0">
                          <a:solidFill>
                            <a:srgbClr val="C00000"/>
                          </a:solidFill>
                        </a:rPr>
                        <a:t> = 400 </a:t>
                      </a:r>
                      <a:r>
                        <a:rPr lang="it-IT" sz="1400" dirty="0" err="1" smtClean="0">
                          <a:solidFill>
                            <a:srgbClr val="C00000"/>
                          </a:solidFill>
                        </a:rPr>
                        <a:t>MeV</a:t>
                      </a:r>
                      <a:endParaRPr lang="it-IT" sz="1400" dirty="0" smtClean="0">
                        <a:solidFill>
                          <a:srgbClr val="C00000"/>
                        </a:solidFill>
                      </a:endParaRPr>
                    </a:p>
                    <a:p>
                      <a:r>
                        <a:rPr lang="it-IT" sz="1400" dirty="0" err="1" smtClean="0">
                          <a:solidFill>
                            <a:srgbClr val="C00000"/>
                          </a:solidFill>
                          <a:latin typeface="Symbol" pitchFamily="18" charset="2"/>
                        </a:rPr>
                        <a:t>g</a:t>
                      </a:r>
                      <a:r>
                        <a:rPr lang="it-IT" sz="1400" baseline="-25000" dirty="0" err="1" smtClean="0">
                          <a:solidFill>
                            <a:srgbClr val="C00000"/>
                          </a:solidFill>
                        </a:rPr>
                        <a:t>out</a:t>
                      </a:r>
                      <a:r>
                        <a:rPr lang="it-IT" sz="1400" dirty="0" smtClean="0">
                          <a:solidFill>
                            <a:srgbClr val="C00000"/>
                          </a:solidFill>
                        </a:rPr>
                        <a:t> ≈ 1.43</a:t>
                      </a:r>
                    </a:p>
                    <a:p>
                      <a:r>
                        <a:rPr lang="it-IT" sz="1400" dirty="0" err="1" smtClean="0">
                          <a:solidFill>
                            <a:srgbClr val="C00000"/>
                          </a:solidFill>
                          <a:latin typeface="Symbol" pitchFamily="18" charset="2"/>
                        </a:rPr>
                        <a:t>b</a:t>
                      </a:r>
                      <a:r>
                        <a:rPr lang="it-IT" sz="1400" baseline="-25000" dirty="0" err="1" smtClean="0">
                          <a:solidFill>
                            <a:srgbClr val="C00000"/>
                          </a:solidFill>
                        </a:rPr>
                        <a:t>out</a:t>
                      </a:r>
                      <a:r>
                        <a:rPr lang="it-IT" sz="1400" dirty="0" smtClean="0">
                          <a:solidFill>
                            <a:srgbClr val="C00000"/>
                          </a:solidFill>
                        </a:rPr>
                        <a:t> ≈ 0.71</a:t>
                      </a:r>
                    </a:p>
                  </a:txBody>
                  <a:tcPr/>
                </a:tc>
              </a:tr>
              <a:tr h="370840">
                <a:tc>
                  <a:txBody>
                    <a:bodyPr/>
                    <a:lstStyle/>
                    <a:p>
                      <a:r>
                        <a:rPr lang="it-IT" sz="1400" dirty="0" smtClean="0">
                          <a:solidFill>
                            <a:schemeClr val="tx1"/>
                          </a:solidFill>
                        </a:rPr>
                        <a:t>B </a:t>
                      </a:r>
                      <a:r>
                        <a:rPr lang="it-IT" sz="1400" dirty="0" err="1" smtClean="0">
                          <a:solidFill>
                            <a:schemeClr val="tx1"/>
                          </a:solidFill>
                        </a:rPr>
                        <a:t>field</a:t>
                      </a:r>
                      <a:r>
                        <a:rPr lang="it-IT" sz="1400" dirty="0" smtClean="0">
                          <a:solidFill>
                            <a:schemeClr val="tx1"/>
                          </a:solidFill>
                        </a:rPr>
                        <a:t> @ </a:t>
                      </a:r>
                      <a:r>
                        <a:rPr lang="it-IT" sz="1400" dirty="0" err="1" smtClean="0">
                          <a:solidFill>
                            <a:schemeClr val="tx1"/>
                          </a:solidFill>
                        </a:rPr>
                        <a:t>extraction</a:t>
                      </a:r>
                      <a:endParaRPr lang="it-IT" sz="1400" dirty="0">
                        <a:solidFill>
                          <a:schemeClr val="tx1"/>
                        </a:solidFill>
                      </a:endParaRPr>
                    </a:p>
                  </a:txBody>
                  <a:tcPr/>
                </a:tc>
                <a:tc>
                  <a:txBody>
                    <a:bodyPr/>
                    <a:lstStyle/>
                    <a:p>
                      <a:r>
                        <a:rPr lang="it-IT" sz="1400" dirty="0" err="1" smtClean="0">
                          <a:solidFill>
                            <a:srgbClr val="C00000"/>
                          </a:solidFill>
                        </a:rPr>
                        <a:t>B</a:t>
                      </a:r>
                      <a:r>
                        <a:rPr lang="it-IT" sz="1400" baseline="-25000" dirty="0" err="1" smtClean="0">
                          <a:solidFill>
                            <a:srgbClr val="C00000"/>
                          </a:solidFill>
                        </a:rPr>
                        <a:t>max</a:t>
                      </a:r>
                      <a:r>
                        <a:rPr lang="it-IT" sz="1400" dirty="0" smtClean="0">
                          <a:solidFill>
                            <a:srgbClr val="C00000"/>
                          </a:solidFill>
                        </a:rPr>
                        <a:t> = 1.0 T</a:t>
                      </a:r>
                      <a:endParaRPr lang="it-IT" sz="1400" dirty="0">
                        <a:solidFill>
                          <a:srgbClr val="C00000"/>
                        </a:solidFill>
                      </a:endParaRPr>
                    </a:p>
                  </a:txBody>
                  <a:tcPr/>
                </a:tc>
              </a:tr>
              <a:tr h="370840">
                <a:tc>
                  <a:txBody>
                    <a:bodyPr/>
                    <a:lstStyle/>
                    <a:p>
                      <a:r>
                        <a:rPr lang="it-IT" sz="1400" dirty="0" err="1" smtClean="0">
                          <a:solidFill>
                            <a:schemeClr val="tx1"/>
                          </a:solidFill>
                        </a:rPr>
                        <a:t>Bending</a:t>
                      </a:r>
                      <a:r>
                        <a:rPr lang="it-IT" sz="1400" dirty="0" smtClean="0">
                          <a:solidFill>
                            <a:schemeClr val="tx1"/>
                          </a:solidFill>
                        </a:rPr>
                        <a:t> </a:t>
                      </a:r>
                      <a:r>
                        <a:rPr lang="it-IT" sz="1400" dirty="0" err="1" smtClean="0">
                          <a:solidFill>
                            <a:schemeClr val="tx1"/>
                          </a:solidFill>
                        </a:rPr>
                        <a:t>radius</a:t>
                      </a:r>
                      <a:endParaRPr lang="it-IT" sz="1400" dirty="0">
                        <a:solidFill>
                          <a:schemeClr val="tx1"/>
                        </a:solidFill>
                      </a:endParaRPr>
                    </a:p>
                  </a:txBody>
                  <a:tcPr/>
                </a:tc>
                <a:tc>
                  <a:txBody>
                    <a:bodyPr/>
                    <a:lstStyle/>
                    <a:p>
                      <a:r>
                        <a:rPr lang="it-IT" sz="1600" dirty="0" smtClean="0">
                          <a:solidFill>
                            <a:srgbClr val="C00000"/>
                          </a:solidFill>
                          <a:latin typeface="Symbol" pitchFamily="18" charset="2"/>
                        </a:rPr>
                        <a:t>r</a:t>
                      </a:r>
                      <a:r>
                        <a:rPr lang="it-IT" sz="1400" dirty="0" smtClean="0">
                          <a:solidFill>
                            <a:srgbClr val="C00000"/>
                          </a:solidFill>
                        </a:rPr>
                        <a:t> ≈ 3.2 m</a:t>
                      </a:r>
                      <a:endParaRPr lang="it-IT" sz="1400" dirty="0">
                        <a:solidFill>
                          <a:srgbClr val="C00000"/>
                        </a:solidFill>
                      </a:endParaRPr>
                    </a:p>
                  </a:txBody>
                  <a:tcPr/>
                </a:tc>
              </a:tr>
              <a:tr h="370840">
                <a:tc>
                  <a:txBody>
                    <a:bodyPr/>
                    <a:lstStyle/>
                    <a:p>
                      <a:r>
                        <a:rPr lang="it-IT" sz="1400" dirty="0" smtClean="0">
                          <a:solidFill>
                            <a:schemeClr val="tx1"/>
                          </a:solidFill>
                        </a:rPr>
                        <a:t>B </a:t>
                      </a:r>
                      <a:r>
                        <a:rPr lang="it-IT" sz="1400" dirty="0" err="1" smtClean="0">
                          <a:solidFill>
                            <a:schemeClr val="tx1"/>
                          </a:solidFill>
                        </a:rPr>
                        <a:t>field</a:t>
                      </a:r>
                      <a:r>
                        <a:rPr lang="it-IT" sz="1400" dirty="0" smtClean="0">
                          <a:solidFill>
                            <a:schemeClr val="tx1"/>
                          </a:solidFill>
                        </a:rPr>
                        <a:t> @ </a:t>
                      </a:r>
                      <a:r>
                        <a:rPr lang="it-IT" sz="1400" dirty="0" err="1" smtClean="0">
                          <a:solidFill>
                            <a:schemeClr val="tx1"/>
                          </a:solidFill>
                        </a:rPr>
                        <a:t>inction</a:t>
                      </a:r>
                      <a:endParaRPr lang="it-IT" sz="1400" dirty="0">
                        <a:solidFill>
                          <a:schemeClr val="tx1"/>
                        </a:solidFill>
                      </a:endParaRPr>
                    </a:p>
                  </a:txBody>
                  <a:tcPr/>
                </a:tc>
                <a:tc>
                  <a:txBody>
                    <a:bodyPr/>
                    <a:lstStyle/>
                    <a:p>
                      <a:r>
                        <a:rPr lang="it-IT" sz="1400" dirty="0" smtClean="0">
                          <a:solidFill>
                            <a:srgbClr val="C00000"/>
                          </a:solidFill>
                        </a:rPr>
                        <a:t>B</a:t>
                      </a:r>
                      <a:r>
                        <a:rPr lang="it-IT" sz="1400" baseline="-25000" dirty="0" smtClean="0">
                          <a:solidFill>
                            <a:srgbClr val="C00000"/>
                          </a:solidFill>
                        </a:rPr>
                        <a:t>in</a:t>
                      </a:r>
                      <a:r>
                        <a:rPr lang="it-IT" sz="1400" dirty="0" smtClean="0">
                          <a:solidFill>
                            <a:srgbClr val="C00000"/>
                          </a:solidFill>
                        </a:rPr>
                        <a:t> = 0.14 T</a:t>
                      </a:r>
                      <a:endParaRPr lang="it-IT" sz="1400" dirty="0">
                        <a:solidFill>
                          <a:srgbClr val="C00000"/>
                        </a:solidFill>
                      </a:endParaRPr>
                    </a:p>
                  </a:txBody>
                  <a:tcPr/>
                </a:tc>
              </a:tr>
              <a:tr h="370840">
                <a:tc>
                  <a:txBody>
                    <a:bodyPr/>
                    <a:lstStyle/>
                    <a:p>
                      <a:r>
                        <a:rPr lang="it-IT" sz="1400" dirty="0" smtClean="0">
                          <a:solidFill>
                            <a:schemeClr val="tx1"/>
                          </a:solidFill>
                        </a:rPr>
                        <a:t>Total </a:t>
                      </a:r>
                      <a:r>
                        <a:rPr lang="it-IT" sz="1400" dirty="0" err="1" smtClean="0">
                          <a:solidFill>
                            <a:schemeClr val="tx1"/>
                          </a:solidFill>
                        </a:rPr>
                        <a:t>length</a:t>
                      </a:r>
                      <a:endParaRPr lang="it-IT" sz="1400" dirty="0">
                        <a:solidFill>
                          <a:schemeClr val="tx1"/>
                        </a:solidFill>
                      </a:endParaRPr>
                    </a:p>
                  </a:txBody>
                  <a:tcPr/>
                </a:tc>
                <a:tc>
                  <a:txBody>
                    <a:bodyPr/>
                    <a:lstStyle/>
                    <a:p>
                      <a:r>
                        <a:rPr lang="it-IT" sz="1400" dirty="0" err="1" smtClean="0">
                          <a:solidFill>
                            <a:srgbClr val="C00000"/>
                          </a:solidFill>
                        </a:rPr>
                        <a:t>L=</a:t>
                      </a:r>
                      <a:r>
                        <a:rPr lang="it-IT" sz="1400" baseline="0" dirty="0" smtClean="0">
                          <a:solidFill>
                            <a:srgbClr val="C00000"/>
                          </a:solidFill>
                        </a:rPr>
                        <a:t> 40 m (2</a:t>
                      </a:r>
                      <a:r>
                        <a:rPr lang="it-IT" sz="1600" baseline="0" dirty="0" smtClean="0">
                          <a:solidFill>
                            <a:srgbClr val="C00000"/>
                          </a:solidFill>
                          <a:latin typeface="Symbol" pitchFamily="18" charset="2"/>
                        </a:rPr>
                        <a:t>pr</a:t>
                      </a:r>
                      <a:r>
                        <a:rPr lang="it-IT" sz="1400" baseline="0" dirty="0" smtClean="0">
                          <a:solidFill>
                            <a:srgbClr val="C00000"/>
                          </a:solidFill>
                        </a:rPr>
                        <a:t> + 4d)</a:t>
                      </a:r>
                      <a:endParaRPr lang="it-IT" sz="1400" dirty="0">
                        <a:solidFill>
                          <a:srgbClr val="C00000"/>
                        </a:solidFill>
                      </a:endParaRPr>
                    </a:p>
                  </a:txBody>
                  <a:tcPr/>
                </a:tc>
              </a:tr>
              <a:tr h="370840">
                <a:tc>
                  <a:txBody>
                    <a:bodyPr/>
                    <a:lstStyle/>
                    <a:p>
                      <a:r>
                        <a:rPr lang="it-IT" sz="1400" dirty="0" smtClean="0">
                          <a:solidFill>
                            <a:schemeClr val="tx1"/>
                          </a:solidFill>
                        </a:rPr>
                        <a:t>RF </a:t>
                      </a:r>
                      <a:r>
                        <a:rPr lang="it-IT" sz="1400" dirty="0" err="1" smtClean="0">
                          <a:solidFill>
                            <a:schemeClr val="tx1"/>
                          </a:solidFill>
                        </a:rPr>
                        <a:t>kick</a:t>
                      </a:r>
                      <a:r>
                        <a:rPr lang="it-IT" sz="1400" dirty="0" smtClean="0">
                          <a:solidFill>
                            <a:schemeClr val="tx1"/>
                          </a:solidFill>
                        </a:rPr>
                        <a:t> </a:t>
                      </a:r>
                      <a:r>
                        <a:rPr lang="it-IT" sz="1400" dirty="0" err="1" smtClean="0">
                          <a:solidFill>
                            <a:schemeClr val="tx1"/>
                          </a:solidFill>
                        </a:rPr>
                        <a:t>Voltage</a:t>
                      </a:r>
                      <a:endParaRPr lang="it-IT" sz="1400" dirty="0">
                        <a:solidFill>
                          <a:schemeClr val="tx1"/>
                        </a:solidFill>
                      </a:endParaRPr>
                    </a:p>
                  </a:txBody>
                  <a:tcPr/>
                </a:tc>
                <a:tc>
                  <a:txBody>
                    <a:bodyPr/>
                    <a:lstStyle/>
                    <a:p>
                      <a:r>
                        <a:rPr lang="it-IT" sz="1400" dirty="0" err="1" smtClean="0">
                          <a:solidFill>
                            <a:srgbClr val="C00000"/>
                          </a:solidFill>
                        </a:rPr>
                        <a:t>V·cos</a:t>
                      </a:r>
                      <a:r>
                        <a:rPr lang="it-IT" sz="1400" dirty="0" smtClean="0">
                          <a:solidFill>
                            <a:srgbClr val="C00000"/>
                          </a:solidFill>
                        </a:rPr>
                        <a:t>(</a:t>
                      </a:r>
                      <a:r>
                        <a:rPr lang="it-IT" sz="1600" dirty="0" err="1" smtClean="0">
                          <a:solidFill>
                            <a:srgbClr val="C00000"/>
                          </a:solidFill>
                          <a:latin typeface="Symbol" pitchFamily="18" charset="2"/>
                        </a:rPr>
                        <a:t>f</a:t>
                      </a:r>
                      <a:r>
                        <a:rPr lang="it-IT" sz="1400" baseline="-25000" dirty="0" err="1" smtClean="0">
                          <a:solidFill>
                            <a:srgbClr val="C00000"/>
                          </a:solidFill>
                        </a:rPr>
                        <a:t>s</a:t>
                      </a:r>
                      <a:r>
                        <a:rPr lang="it-IT" sz="1400" dirty="0" smtClean="0">
                          <a:solidFill>
                            <a:srgbClr val="C00000"/>
                          </a:solidFill>
                        </a:rPr>
                        <a:t>) ≈ 1 </a:t>
                      </a:r>
                      <a:r>
                        <a:rPr lang="it-IT" sz="1400" dirty="0" err="1" smtClean="0">
                          <a:solidFill>
                            <a:srgbClr val="C00000"/>
                          </a:solidFill>
                        </a:rPr>
                        <a:t>kV</a:t>
                      </a:r>
                      <a:endParaRPr lang="it-IT" sz="1400" dirty="0">
                        <a:solidFill>
                          <a:srgbClr val="C00000"/>
                        </a:solidFill>
                      </a:endParaRPr>
                    </a:p>
                  </a:txBody>
                  <a:tcPr/>
                </a:tc>
              </a:tr>
              <a:tr h="370840">
                <a:tc>
                  <a:txBody>
                    <a:bodyPr/>
                    <a:lstStyle/>
                    <a:p>
                      <a:r>
                        <a:rPr lang="it-IT" sz="1400" dirty="0" err="1" smtClean="0">
                          <a:solidFill>
                            <a:schemeClr val="tx1"/>
                          </a:solidFill>
                        </a:rPr>
                        <a:t>Magnetic</a:t>
                      </a:r>
                      <a:r>
                        <a:rPr lang="it-IT" sz="1400" baseline="0" dirty="0" smtClean="0">
                          <a:solidFill>
                            <a:schemeClr val="tx1"/>
                          </a:solidFill>
                        </a:rPr>
                        <a:t> </a:t>
                      </a:r>
                      <a:r>
                        <a:rPr lang="it-IT" sz="1400" baseline="0" dirty="0" err="1" smtClean="0">
                          <a:solidFill>
                            <a:schemeClr val="tx1"/>
                          </a:solidFill>
                        </a:rPr>
                        <a:t>field</a:t>
                      </a:r>
                      <a:r>
                        <a:rPr lang="it-IT" sz="1400" baseline="0" dirty="0" smtClean="0">
                          <a:solidFill>
                            <a:schemeClr val="tx1"/>
                          </a:solidFill>
                        </a:rPr>
                        <a:t> </a:t>
                      </a:r>
                      <a:r>
                        <a:rPr lang="it-IT" sz="1400" baseline="0" dirty="0" err="1" smtClean="0">
                          <a:solidFill>
                            <a:schemeClr val="tx1"/>
                          </a:solidFill>
                        </a:rPr>
                        <a:t>slope</a:t>
                      </a:r>
                      <a:endParaRPr lang="it-IT" sz="1400" dirty="0">
                        <a:solidFill>
                          <a:schemeClr val="tx1"/>
                        </a:solidFill>
                      </a:endParaRPr>
                    </a:p>
                  </a:txBody>
                  <a:tcPr/>
                </a:tc>
                <a:tc>
                  <a:txBody>
                    <a:bodyPr/>
                    <a:lstStyle/>
                    <a:p>
                      <a:r>
                        <a:rPr lang="it-IT" sz="1400" dirty="0" err="1" smtClean="0">
                          <a:solidFill>
                            <a:srgbClr val="C00000"/>
                          </a:solidFill>
                        </a:rPr>
                        <a:t>dB</a:t>
                      </a:r>
                      <a:r>
                        <a:rPr lang="it-IT" sz="1400" dirty="0" smtClean="0">
                          <a:solidFill>
                            <a:srgbClr val="C00000"/>
                          </a:solidFill>
                        </a:rPr>
                        <a:t>/</a:t>
                      </a:r>
                      <a:r>
                        <a:rPr lang="it-IT" sz="1400" dirty="0" err="1" smtClean="0">
                          <a:solidFill>
                            <a:srgbClr val="C00000"/>
                          </a:solidFill>
                        </a:rPr>
                        <a:t>dt</a:t>
                      </a:r>
                      <a:r>
                        <a:rPr lang="it-IT" sz="1400" dirty="0" smtClean="0">
                          <a:solidFill>
                            <a:srgbClr val="C00000"/>
                          </a:solidFill>
                        </a:rPr>
                        <a:t> = 7.81 T/s</a:t>
                      </a:r>
                      <a:endParaRPr lang="it-IT" sz="1400" dirty="0">
                        <a:solidFill>
                          <a:srgbClr val="C00000"/>
                        </a:solidFill>
                      </a:endParaRPr>
                    </a:p>
                  </a:txBody>
                  <a:tcPr/>
                </a:tc>
              </a:tr>
              <a:tr h="370840">
                <a:tc>
                  <a:txBody>
                    <a:bodyPr/>
                    <a:lstStyle/>
                    <a:p>
                      <a:r>
                        <a:rPr lang="it-IT" sz="1400" dirty="0" smtClean="0">
                          <a:solidFill>
                            <a:schemeClr val="tx1"/>
                          </a:solidFill>
                        </a:rPr>
                        <a:t>Energy </a:t>
                      </a:r>
                      <a:r>
                        <a:rPr lang="it-IT" sz="1400" dirty="0" err="1" smtClean="0">
                          <a:solidFill>
                            <a:schemeClr val="tx1"/>
                          </a:solidFill>
                        </a:rPr>
                        <a:t>ramp</a:t>
                      </a:r>
                      <a:r>
                        <a:rPr lang="it-IT" sz="1400" dirty="0" smtClean="0">
                          <a:solidFill>
                            <a:schemeClr val="tx1"/>
                          </a:solidFill>
                        </a:rPr>
                        <a:t> </a:t>
                      </a:r>
                      <a:r>
                        <a:rPr lang="it-IT" sz="1400" dirty="0" err="1" smtClean="0">
                          <a:solidFill>
                            <a:schemeClr val="tx1"/>
                          </a:solidFill>
                        </a:rPr>
                        <a:t>duration</a:t>
                      </a:r>
                      <a:endParaRPr lang="it-IT" sz="1400" dirty="0">
                        <a:solidFill>
                          <a:schemeClr val="tx1"/>
                        </a:solidFill>
                      </a:endParaRPr>
                    </a:p>
                  </a:txBody>
                  <a:tcPr/>
                </a:tc>
                <a:tc>
                  <a:txBody>
                    <a:bodyPr/>
                    <a:lstStyle/>
                    <a:p>
                      <a:r>
                        <a:rPr lang="it-IT" sz="1400" dirty="0" err="1" smtClean="0">
                          <a:solidFill>
                            <a:srgbClr val="C00000"/>
                          </a:solidFill>
                        </a:rPr>
                        <a:t>T</a:t>
                      </a:r>
                      <a:r>
                        <a:rPr lang="it-IT" sz="1400" baseline="-25000" dirty="0" err="1" smtClean="0">
                          <a:solidFill>
                            <a:srgbClr val="C00000"/>
                          </a:solidFill>
                        </a:rPr>
                        <a:t>ramp</a:t>
                      </a:r>
                      <a:r>
                        <a:rPr lang="it-IT" sz="1400" dirty="0" smtClean="0">
                          <a:solidFill>
                            <a:srgbClr val="C00000"/>
                          </a:solidFill>
                        </a:rPr>
                        <a:t> ≈ 110 ms</a:t>
                      </a:r>
                      <a:endParaRPr lang="it-IT" sz="1400" dirty="0">
                        <a:solidFill>
                          <a:srgbClr val="C00000"/>
                        </a:solidFill>
                      </a:endParaRPr>
                    </a:p>
                  </a:txBody>
                  <a:tcPr/>
                </a:tc>
              </a:tr>
              <a:tr h="370840">
                <a:tc>
                  <a:txBody>
                    <a:bodyPr/>
                    <a:lstStyle/>
                    <a:p>
                      <a:r>
                        <a:rPr lang="it-IT" sz="1400" dirty="0" err="1" smtClean="0">
                          <a:solidFill>
                            <a:schemeClr val="tx1"/>
                          </a:solidFill>
                        </a:rPr>
                        <a:t>Number</a:t>
                      </a:r>
                      <a:r>
                        <a:rPr lang="it-IT" sz="1400" dirty="0" smtClean="0">
                          <a:solidFill>
                            <a:schemeClr val="tx1"/>
                          </a:solidFill>
                        </a:rPr>
                        <a:t> </a:t>
                      </a:r>
                      <a:r>
                        <a:rPr lang="it-IT" sz="1400" dirty="0" err="1" smtClean="0">
                          <a:solidFill>
                            <a:schemeClr val="tx1"/>
                          </a:solidFill>
                        </a:rPr>
                        <a:t>of</a:t>
                      </a:r>
                      <a:r>
                        <a:rPr lang="it-IT" sz="1400" dirty="0" smtClean="0">
                          <a:solidFill>
                            <a:schemeClr val="tx1"/>
                          </a:solidFill>
                        </a:rPr>
                        <a:t> </a:t>
                      </a:r>
                      <a:r>
                        <a:rPr lang="it-IT" sz="1400" dirty="0" err="1" smtClean="0">
                          <a:solidFill>
                            <a:schemeClr val="tx1"/>
                          </a:solidFill>
                        </a:rPr>
                        <a:t>turns</a:t>
                      </a:r>
                      <a:endParaRPr lang="it-IT" sz="1400" dirty="0">
                        <a:solidFill>
                          <a:schemeClr val="tx1"/>
                        </a:solidFill>
                      </a:endParaRPr>
                    </a:p>
                  </a:txBody>
                  <a:tcPr/>
                </a:tc>
                <a:tc>
                  <a:txBody>
                    <a:bodyPr/>
                    <a:lstStyle/>
                    <a:p>
                      <a:r>
                        <a:rPr lang="it-IT" sz="1400" baseline="0" dirty="0" err="1" smtClean="0">
                          <a:solidFill>
                            <a:srgbClr val="C00000"/>
                          </a:solidFill>
                        </a:rPr>
                        <a:t>N</a:t>
                      </a:r>
                      <a:r>
                        <a:rPr lang="it-IT" sz="1400" baseline="-25000" dirty="0" err="1" smtClean="0">
                          <a:solidFill>
                            <a:srgbClr val="C00000"/>
                          </a:solidFill>
                        </a:rPr>
                        <a:t>turna</a:t>
                      </a:r>
                      <a:r>
                        <a:rPr lang="it-IT" sz="1400" dirty="0" smtClean="0">
                          <a:solidFill>
                            <a:srgbClr val="C00000"/>
                          </a:solidFill>
                        </a:rPr>
                        <a:t> ≈ 390000</a:t>
                      </a:r>
                      <a:endParaRPr lang="it-IT" sz="1400" dirty="0">
                        <a:solidFill>
                          <a:srgbClr val="C00000"/>
                        </a:solidFill>
                      </a:endParaRPr>
                    </a:p>
                  </a:txBody>
                  <a:tcPr/>
                </a:tc>
              </a:tr>
              <a:tr h="370840">
                <a:tc>
                  <a:txBody>
                    <a:bodyPr/>
                    <a:lstStyle/>
                    <a:p>
                      <a:r>
                        <a:rPr lang="it-IT" sz="1400" dirty="0" err="1" smtClean="0">
                          <a:solidFill>
                            <a:schemeClr val="tx1"/>
                          </a:solidFill>
                        </a:rPr>
                        <a:t>Revolution</a:t>
                      </a:r>
                      <a:r>
                        <a:rPr lang="it-IT" sz="1400" dirty="0" smtClean="0">
                          <a:solidFill>
                            <a:schemeClr val="tx1"/>
                          </a:solidFill>
                        </a:rPr>
                        <a:t> </a:t>
                      </a:r>
                      <a:r>
                        <a:rPr lang="it-IT" sz="1400" dirty="0" err="1" smtClean="0">
                          <a:solidFill>
                            <a:schemeClr val="tx1"/>
                          </a:solidFill>
                        </a:rPr>
                        <a:t>frequency</a:t>
                      </a:r>
                      <a:r>
                        <a:rPr lang="it-IT" sz="1400" dirty="0" smtClean="0">
                          <a:solidFill>
                            <a:schemeClr val="tx1"/>
                          </a:solidFill>
                        </a:rPr>
                        <a:t> </a:t>
                      </a:r>
                      <a:endParaRPr lang="it-IT" sz="1400" dirty="0">
                        <a:solidFill>
                          <a:schemeClr val="tx1"/>
                        </a:solidFill>
                      </a:endParaRPr>
                    </a:p>
                  </a:txBody>
                  <a:tcPr/>
                </a:tc>
                <a:tc>
                  <a:txBody>
                    <a:bodyPr/>
                    <a:lstStyle/>
                    <a:p>
                      <a:r>
                        <a:rPr lang="it-IT" sz="1400" baseline="0" dirty="0" err="1" smtClean="0">
                          <a:solidFill>
                            <a:srgbClr val="C00000"/>
                          </a:solidFill>
                        </a:rPr>
                        <a:t>f</a:t>
                      </a:r>
                      <a:r>
                        <a:rPr lang="it-IT" sz="1400" baseline="-25000" dirty="0" err="1" smtClean="0">
                          <a:solidFill>
                            <a:srgbClr val="C00000"/>
                          </a:solidFill>
                        </a:rPr>
                        <a:t>rev</a:t>
                      </a:r>
                      <a:r>
                        <a:rPr lang="it-IT" sz="1400" dirty="0" smtClean="0">
                          <a:solidFill>
                            <a:srgbClr val="C00000"/>
                          </a:solidFill>
                        </a:rPr>
                        <a:t> ≈ 1.7 MHz </a:t>
                      </a:r>
                      <a:r>
                        <a:rPr lang="it-IT" sz="1400" baseline="0" dirty="0" smtClean="0">
                          <a:solidFill>
                            <a:srgbClr val="C00000"/>
                          </a:solidFill>
                        </a:rPr>
                        <a:t> in</a:t>
                      </a:r>
                      <a:endParaRPr lang="it-IT" sz="1400" dirty="0" smtClean="0">
                        <a:solidFill>
                          <a:srgbClr val="C00000"/>
                        </a:solidFill>
                      </a:endParaRPr>
                    </a:p>
                    <a:p>
                      <a:r>
                        <a:rPr lang="it-IT" sz="1400" dirty="0" smtClean="0">
                          <a:solidFill>
                            <a:srgbClr val="C00000"/>
                          </a:solidFill>
                        </a:rPr>
                        <a:t>      ≈ 5.0 MHz  out</a:t>
                      </a:r>
                      <a:endParaRPr lang="it-IT" sz="1400" dirty="0">
                        <a:solidFill>
                          <a:srgbClr val="C00000"/>
                        </a:solidFill>
                      </a:endParaRPr>
                    </a:p>
                  </a:txBody>
                  <a:tcPr/>
                </a:tc>
              </a:tr>
              <a:tr h="370840">
                <a:tc>
                  <a:txBody>
                    <a:bodyPr/>
                    <a:lstStyle/>
                    <a:p>
                      <a:r>
                        <a:rPr lang="it-IT" sz="1400" dirty="0" smtClean="0">
                          <a:solidFill>
                            <a:schemeClr val="tx1"/>
                          </a:solidFill>
                        </a:rPr>
                        <a:t>RF </a:t>
                      </a:r>
                      <a:r>
                        <a:rPr lang="it-IT" sz="1400" dirty="0" err="1" smtClean="0">
                          <a:solidFill>
                            <a:schemeClr val="tx1"/>
                          </a:solidFill>
                        </a:rPr>
                        <a:t>frequency</a:t>
                      </a:r>
                      <a:r>
                        <a:rPr lang="it-IT" sz="1400" dirty="0" smtClean="0">
                          <a:solidFill>
                            <a:schemeClr val="tx1"/>
                          </a:solidFill>
                        </a:rPr>
                        <a:t> </a:t>
                      </a:r>
                      <a:endParaRPr lang="it-IT" sz="1400" dirty="0">
                        <a:solidFill>
                          <a:schemeClr val="tx1"/>
                        </a:solidFill>
                      </a:endParaRPr>
                    </a:p>
                  </a:txBody>
                  <a:tcPr/>
                </a:tc>
                <a:tc>
                  <a:txBody>
                    <a:bodyPr/>
                    <a:lstStyle/>
                    <a:p>
                      <a:r>
                        <a:rPr lang="it-IT" sz="1400" baseline="0" dirty="0" err="1" smtClean="0">
                          <a:solidFill>
                            <a:srgbClr val="C00000"/>
                          </a:solidFill>
                        </a:rPr>
                        <a:t>f</a:t>
                      </a:r>
                      <a:r>
                        <a:rPr lang="it-IT" sz="1400" baseline="-25000" dirty="0" err="1" smtClean="0">
                          <a:solidFill>
                            <a:srgbClr val="C00000"/>
                          </a:solidFill>
                        </a:rPr>
                        <a:t>RF</a:t>
                      </a:r>
                      <a:r>
                        <a:rPr lang="it-IT" sz="1400" baseline="0" dirty="0" smtClean="0">
                          <a:solidFill>
                            <a:srgbClr val="C00000"/>
                          </a:solidFill>
                        </a:rPr>
                        <a:t> = </a:t>
                      </a:r>
                      <a:r>
                        <a:rPr lang="it-IT" sz="1400" baseline="0" dirty="0" err="1" smtClean="0">
                          <a:solidFill>
                            <a:srgbClr val="C00000"/>
                          </a:solidFill>
                        </a:rPr>
                        <a:t>f</a:t>
                      </a:r>
                      <a:r>
                        <a:rPr lang="it-IT" sz="1400" baseline="-25000" dirty="0" err="1" smtClean="0">
                          <a:solidFill>
                            <a:srgbClr val="C00000"/>
                          </a:solidFill>
                        </a:rPr>
                        <a:t>rev</a:t>
                      </a:r>
                      <a:r>
                        <a:rPr lang="it-IT" sz="1400" baseline="0" dirty="0" smtClean="0">
                          <a:solidFill>
                            <a:srgbClr val="C00000"/>
                          </a:solidFill>
                        </a:rPr>
                        <a:t> </a:t>
                      </a:r>
                      <a:r>
                        <a:rPr lang="it-IT" sz="1400" dirty="0" smtClean="0">
                          <a:solidFill>
                            <a:srgbClr val="C00000"/>
                          </a:solidFill>
                        </a:rPr>
                        <a:t> (</a:t>
                      </a:r>
                      <a:r>
                        <a:rPr lang="it-IT" sz="1400" i="1" dirty="0" smtClean="0">
                          <a:solidFill>
                            <a:srgbClr val="C00000"/>
                          </a:solidFill>
                        </a:rPr>
                        <a:t>h=1</a:t>
                      </a:r>
                      <a:r>
                        <a:rPr lang="it-IT" sz="1400" dirty="0" smtClean="0">
                          <a:solidFill>
                            <a:srgbClr val="C00000"/>
                          </a:solidFill>
                        </a:rPr>
                        <a:t>)</a:t>
                      </a:r>
                      <a:endParaRPr lang="it-IT" sz="1400" dirty="0">
                        <a:solidFill>
                          <a:srgbClr val="C00000"/>
                        </a:solidFill>
                      </a:endParaRPr>
                    </a:p>
                  </a:txBody>
                  <a:tcPr/>
                </a:tc>
              </a:tr>
            </a:tbl>
          </a:graphicData>
        </a:graphic>
      </p:graphicFrame>
      <p:graphicFrame>
        <p:nvGraphicFramePr>
          <p:cNvPr id="302084" name="Object 4"/>
          <p:cNvGraphicFramePr>
            <a:graphicFrameLocks noChangeAspect="1"/>
          </p:cNvGraphicFramePr>
          <p:nvPr/>
        </p:nvGraphicFramePr>
        <p:xfrm>
          <a:off x="3823031" y="3978275"/>
          <a:ext cx="3429000" cy="1317625"/>
        </p:xfrm>
        <a:graphic>
          <a:graphicData uri="http://schemas.openxmlformats.org/presentationml/2006/ole">
            <mc:AlternateContent xmlns:mc="http://schemas.openxmlformats.org/markup-compatibility/2006">
              <mc:Choice xmlns:v="urn:schemas-microsoft-com:vml" Requires="v">
                <p:oleObj spid="_x0000_s304412" name="Equazione" r:id="rId4" imgW="2692080" imgH="1041120" progId="Equation.3">
                  <p:embed/>
                </p:oleObj>
              </mc:Choice>
              <mc:Fallback>
                <p:oleObj name="Equazione" r:id="rId4" imgW="2692080" imgH="104112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031" y="3978275"/>
                        <a:ext cx="3429000" cy="1317625"/>
                      </a:xfrm>
                      <a:prstGeom prst="rect">
                        <a:avLst/>
                      </a:prstGeom>
                      <a:solidFill>
                        <a:srgbClr val="FFFF99"/>
                      </a:solidFill>
                    </p:spPr>
                  </p:pic>
                </p:oleObj>
              </mc:Fallback>
            </mc:AlternateContent>
          </a:graphicData>
        </a:graphic>
      </p:graphicFrame>
      <p:graphicFrame>
        <p:nvGraphicFramePr>
          <p:cNvPr id="103" name="Object 4"/>
          <p:cNvGraphicFramePr>
            <a:graphicFrameLocks noChangeAspect="1"/>
          </p:cNvGraphicFramePr>
          <p:nvPr/>
        </p:nvGraphicFramePr>
        <p:xfrm>
          <a:off x="7042812" y="3983206"/>
          <a:ext cx="2019300" cy="547688"/>
        </p:xfrm>
        <a:graphic>
          <a:graphicData uri="http://schemas.openxmlformats.org/presentationml/2006/ole">
            <mc:AlternateContent xmlns:mc="http://schemas.openxmlformats.org/markup-compatibility/2006">
              <mc:Choice xmlns:v="urn:schemas-microsoft-com:vml" Requires="v">
                <p:oleObj spid="_x0000_s304413" name="Equazione" r:id="rId6" imgW="1587240" imgH="431640" progId="Equation.3">
                  <p:embed/>
                </p:oleObj>
              </mc:Choice>
              <mc:Fallback>
                <p:oleObj name="Equazione" r:id="rId6" imgW="158724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2812" y="3983206"/>
                        <a:ext cx="2019300" cy="547688"/>
                      </a:xfrm>
                      <a:prstGeom prst="rect">
                        <a:avLst/>
                      </a:prstGeom>
                      <a:solidFill>
                        <a:srgbClr val="DDDDDD"/>
                      </a:solidFill>
                    </p:spPr>
                  </p:pic>
                </p:oleObj>
              </mc:Fallback>
            </mc:AlternateContent>
          </a:graphicData>
        </a:graphic>
      </p:graphicFrame>
      <p:graphicFrame>
        <p:nvGraphicFramePr>
          <p:cNvPr id="104" name="Object 4"/>
          <p:cNvGraphicFramePr>
            <a:graphicFrameLocks noChangeAspect="1"/>
          </p:cNvGraphicFramePr>
          <p:nvPr/>
        </p:nvGraphicFramePr>
        <p:xfrm>
          <a:off x="7089798" y="4737100"/>
          <a:ext cx="2036762" cy="547688"/>
        </p:xfrm>
        <a:graphic>
          <a:graphicData uri="http://schemas.openxmlformats.org/presentationml/2006/ole">
            <mc:AlternateContent xmlns:mc="http://schemas.openxmlformats.org/markup-compatibility/2006">
              <mc:Choice xmlns:v="urn:schemas-microsoft-com:vml" Requires="v">
                <p:oleObj spid="_x0000_s304414" name="Equazione" r:id="rId8" imgW="1600200" imgH="431640" progId="Equation.3">
                  <p:embed/>
                </p:oleObj>
              </mc:Choice>
              <mc:Fallback>
                <p:oleObj name="Equazione" r:id="rId8" imgW="1600200" imgH="4316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9798" y="4737100"/>
                        <a:ext cx="2036762" cy="547688"/>
                      </a:xfrm>
                      <a:prstGeom prst="rect">
                        <a:avLst/>
                      </a:prstGeom>
                      <a:solidFill>
                        <a:srgbClr val="DDDDDD"/>
                      </a:solidFill>
                    </p:spPr>
                  </p:pic>
                </p:oleObj>
              </mc:Fallback>
            </mc:AlternateContent>
          </a:graphicData>
        </a:graphic>
      </p:graphicFrame>
      <p:graphicFrame>
        <p:nvGraphicFramePr>
          <p:cNvPr id="105" name="Object 4"/>
          <p:cNvGraphicFramePr>
            <a:graphicFrameLocks noChangeAspect="1"/>
          </p:cNvGraphicFramePr>
          <p:nvPr/>
        </p:nvGraphicFramePr>
        <p:xfrm>
          <a:off x="3934771" y="5354224"/>
          <a:ext cx="1938338" cy="500062"/>
        </p:xfrm>
        <a:graphic>
          <a:graphicData uri="http://schemas.openxmlformats.org/presentationml/2006/ole">
            <mc:AlternateContent xmlns:mc="http://schemas.openxmlformats.org/markup-compatibility/2006">
              <mc:Choice xmlns:v="urn:schemas-microsoft-com:vml" Requires="v">
                <p:oleObj spid="_x0000_s304415" name="Equazione" r:id="rId10" imgW="1523880" imgH="393480" progId="Equation.3">
                  <p:embed/>
                </p:oleObj>
              </mc:Choice>
              <mc:Fallback>
                <p:oleObj name="Equazione" r:id="rId10" imgW="1523880" imgH="39348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4771" y="5354224"/>
                        <a:ext cx="1938338" cy="500062"/>
                      </a:xfrm>
                      <a:prstGeom prst="rect">
                        <a:avLst/>
                      </a:prstGeom>
                      <a:solidFill>
                        <a:srgbClr val="FFCCCC"/>
                      </a:solidFill>
                    </p:spPr>
                  </p:pic>
                </p:oleObj>
              </mc:Fallback>
            </mc:AlternateContent>
          </a:graphicData>
        </a:graphic>
      </p:graphicFrame>
      <p:graphicFrame>
        <p:nvGraphicFramePr>
          <p:cNvPr id="106" name="Object 4"/>
          <p:cNvGraphicFramePr>
            <a:graphicFrameLocks noChangeAspect="1"/>
          </p:cNvGraphicFramePr>
          <p:nvPr/>
        </p:nvGraphicFramePr>
        <p:xfrm>
          <a:off x="5922963" y="5346700"/>
          <a:ext cx="3213100" cy="565150"/>
        </p:xfrm>
        <a:graphic>
          <a:graphicData uri="http://schemas.openxmlformats.org/presentationml/2006/ole">
            <mc:AlternateContent xmlns:mc="http://schemas.openxmlformats.org/markup-compatibility/2006">
              <mc:Choice xmlns:v="urn:schemas-microsoft-com:vml" Requires="v">
                <p:oleObj spid="_x0000_s304416" name="Equazione" r:id="rId12" imgW="2527200" imgH="444240" progId="Equation.3">
                  <p:embed/>
                </p:oleObj>
              </mc:Choice>
              <mc:Fallback>
                <p:oleObj name="Equazione" r:id="rId12" imgW="2527200" imgH="44424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22963" y="5346700"/>
                        <a:ext cx="3213100" cy="565150"/>
                      </a:xfrm>
                      <a:prstGeom prst="rect">
                        <a:avLst/>
                      </a:prstGeom>
                      <a:solidFill>
                        <a:srgbClr val="FFCCCC"/>
                      </a:solidFill>
                    </p:spPr>
                  </p:pic>
                </p:oleObj>
              </mc:Fallback>
            </mc:AlternateContent>
          </a:graphicData>
        </a:graphic>
      </p:graphicFrame>
      <p:graphicFrame>
        <p:nvGraphicFramePr>
          <p:cNvPr id="107" name="Object 4"/>
          <p:cNvGraphicFramePr>
            <a:graphicFrameLocks noChangeAspect="1"/>
          </p:cNvGraphicFramePr>
          <p:nvPr/>
        </p:nvGraphicFramePr>
        <p:xfrm>
          <a:off x="5065661" y="6055342"/>
          <a:ext cx="2293938" cy="581025"/>
        </p:xfrm>
        <a:graphic>
          <a:graphicData uri="http://schemas.openxmlformats.org/presentationml/2006/ole">
            <mc:AlternateContent xmlns:mc="http://schemas.openxmlformats.org/markup-compatibility/2006">
              <mc:Choice xmlns:v="urn:schemas-microsoft-com:vml" Requires="v">
                <p:oleObj spid="_x0000_s304417" name="Equazione" r:id="rId14" imgW="1803240" imgH="457200" progId="Equation.3">
                  <p:embed/>
                </p:oleObj>
              </mc:Choice>
              <mc:Fallback>
                <p:oleObj name="Equazione" r:id="rId14" imgW="1803240" imgH="457200" progId="Equation.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65661" y="6055342"/>
                        <a:ext cx="2293938" cy="581025"/>
                      </a:xfrm>
                      <a:prstGeom prst="rect">
                        <a:avLst/>
                      </a:prstGeom>
                      <a:solidFill>
                        <a:srgbClr val="CCECFF"/>
                      </a:solidFill>
                    </p:spPr>
                  </p:pic>
                </p:oleObj>
              </mc:Fallback>
            </mc:AlternateContent>
          </a:graphicData>
        </a:graphic>
      </p:graphicFrame>
      <p:sp>
        <p:nvSpPr>
          <p:cNvPr id="108" name="Rettangolo arrotondato 107"/>
          <p:cNvSpPr/>
          <p:nvPr/>
        </p:nvSpPr>
        <p:spPr>
          <a:xfrm>
            <a:off x="2071579" y="3289466"/>
            <a:ext cx="1733799" cy="102127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solidFill>
                  <a:schemeClr val="tx1"/>
                </a:solidFill>
              </a:rPr>
              <a:t>?</a:t>
            </a:r>
            <a:endParaRPr lang="it-IT" sz="2400" b="1" i="1" dirty="0">
              <a:solidFill>
                <a:schemeClr val="tx1"/>
              </a:solidFill>
            </a:endParaRPr>
          </a:p>
        </p:txBody>
      </p:sp>
      <p:sp>
        <p:nvSpPr>
          <p:cNvPr id="109" name="Rettangolo arrotondato 108"/>
          <p:cNvSpPr/>
          <p:nvPr/>
        </p:nvSpPr>
        <p:spPr>
          <a:xfrm>
            <a:off x="2069604" y="4334486"/>
            <a:ext cx="1733799" cy="36615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solidFill>
                  <a:schemeClr val="tx1"/>
                </a:solidFill>
              </a:rPr>
              <a:t>?</a:t>
            </a:r>
            <a:endParaRPr lang="it-IT" sz="2400" b="1" i="1" dirty="0">
              <a:solidFill>
                <a:schemeClr val="tx1"/>
              </a:solidFill>
            </a:endParaRPr>
          </a:p>
        </p:txBody>
      </p:sp>
      <p:sp>
        <p:nvSpPr>
          <p:cNvPr id="110" name="Rettangolo arrotondato 109"/>
          <p:cNvSpPr/>
          <p:nvPr/>
        </p:nvSpPr>
        <p:spPr>
          <a:xfrm>
            <a:off x="2067629" y="4712511"/>
            <a:ext cx="1733799" cy="36615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solidFill>
                  <a:schemeClr val="tx1"/>
                </a:solidFill>
              </a:rPr>
              <a:t>?</a:t>
            </a:r>
            <a:endParaRPr lang="it-IT" sz="2400" b="1" i="1" dirty="0">
              <a:solidFill>
                <a:schemeClr val="tx1"/>
              </a:solidFill>
            </a:endParaRPr>
          </a:p>
        </p:txBody>
      </p:sp>
      <p:sp>
        <p:nvSpPr>
          <p:cNvPr id="111" name="Rettangolo arrotondato 110"/>
          <p:cNvSpPr/>
          <p:nvPr/>
        </p:nvSpPr>
        <p:spPr>
          <a:xfrm>
            <a:off x="2061399" y="5093901"/>
            <a:ext cx="1733799" cy="70462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solidFill>
                  <a:schemeClr val="tx1"/>
                </a:solidFill>
              </a:rPr>
              <a:t>?</a:t>
            </a:r>
            <a:endParaRPr lang="it-IT" sz="2400" b="1" i="1" dirty="0">
              <a:solidFill>
                <a:schemeClr val="tx1"/>
              </a:solidFill>
            </a:endParaRPr>
          </a:p>
        </p:txBody>
      </p:sp>
      <p:sp>
        <p:nvSpPr>
          <p:cNvPr id="112" name="Rettangolo arrotondato 111"/>
          <p:cNvSpPr/>
          <p:nvPr/>
        </p:nvSpPr>
        <p:spPr>
          <a:xfrm>
            <a:off x="2057317" y="5813524"/>
            <a:ext cx="1733799" cy="877104"/>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solidFill>
                  <a:schemeClr val="tx1"/>
                </a:solidFill>
              </a:rPr>
              <a:t>?</a:t>
            </a:r>
            <a:endParaRPr lang="it-IT" sz="2400"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08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4" name="Text Box 16"/>
          <p:cNvSpPr txBox="1">
            <a:spLocks noChangeArrowheads="1"/>
          </p:cNvSpPr>
          <p:nvPr/>
        </p:nvSpPr>
        <p:spPr bwMode="auto">
          <a:xfrm>
            <a:off x="127079" y="95536"/>
            <a:ext cx="4735784" cy="400110"/>
          </a:xfrm>
          <a:prstGeom prst="rect">
            <a:avLst/>
          </a:prstGeom>
          <a:noFill/>
          <a:ln w="9525">
            <a:noFill/>
            <a:miter lim="800000"/>
            <a:headEnd/>
            <a:tailEnd/>
          </a:ln>
          <a:effectLst/>
        </p:spPr>
        <p:txBody>
          <a:bodyPr wrap="none">
            <a:spAutoFit/>
          </a:bodyPr>
          <a:lstStyle/>
          <a:p>
            <a:r>
              <a:rPr lang="en-US" sz="2000" b="1" i="1" dirty="0" smtClean="0"/>
              <a:t>Exercise : let’s design a synchrotron!</a:t>
            </a:r>
            <a:endParaRPr lang="en-US" sz="2000" b="1" i="1" dirty="0"/>
          </a:p>
        </p:txBody>
      </p:sp>
      <p:grpSp>
        <p:nvGrpSpPr>
          <p:cNvPr id="55" name="Gruppo 54"/>
          <p:cNvGrpSpPr/>
          <p:nvPr/>
        </p:nvGrpSpPr>
        <p:grpSpPr>
          <a:xfrm>
            <a:off x="6045971" y="169806"/>
            <a:ext cx="2971466" cy="2546102"/>
            <a:chOff x="5295331" y="-48562"/>
            <a:chExt cx="3369662" cy="2887296"/>
          </a:xfrm>
        </p:grpSpPr>
        <p:sp>
          <p:nvSpPr>
            <p:cNvPr id="78" name="CasellaDiTesto 77"/>
            <p:cNvSpPr txBox="1"/>
            <p:nvPr/>
          </p:nvSpPr>
          <p:spPr>
            <a:xfrm>
              <a:off x="6606551" y="2190041"/>
              <a:ext cx="867545" cy="276999"/>
            </a:xfrm>
            <a:prstGeom prst="rect">
              <a:avLst/>
            </a:prstGeom>
            <a:noFill/>
          </p:spPr>
          <p:txBody>
            <a:bodyPr wrap="none" rtlCol="0">
              <a:spAutoFit/>
            </a:bodyPr>
            <a:lstStyle/>
            <a:p>
              <a:r>
                <a:rPr lang="en-US" sz="1200" dirty="0" smtClean="0">
                  <a:solidFill>
                    <a:srgbClr val="CC0099"/>
                  </a:solidFill>
                </a:rPr>
                <a:t>Extraction</a:t>
              </a:r>
              <a:endParaRPr lang="en-US" sz="1200" dirty="0">
                <a:solidFill>
                  <a:srgbClr val="CC0099"/>
                </a:solidFill>
              </a:endParaRPr>
            </a:p>
          </p:txBody>
        </p:sp>
        <p:grpSp>
          <p:nvGrpSpPr>
            <p:cNvPr id="54" name="Gruppo 53"/>
            <p:cNvGrpSpPr/>
            <p:nvPr/>
          </p:nvGrpSpPr>
          <p:grpSpPr>
            <a:xfrm>
              <a:off x="5295331" y="-48562"/>
              <a:ext cx="3369662" cy="2887296"/>
              <a:chOff x="4613531" y="-48562"/>
              <a:chExt cx="4048399" cy="3590322"/>
            </a:xfrm>
          </p:grpSpPr>
          <p:sp>
            <p:nvSpPr>
              <p:cNvPr id="34" name="Rettangolo arrotondato 33"/>
              <p:cNvSpPr/>
              <p:nvPr/>
            </p:nvSpPr>
            <p:spPr>
              <a:xfrm>
                <a:off x="5311445" y="559165"/>
                <a:ext cx="2778826" cy="2778826"/>
              </a:xfrm>
              <a:prstGeom prst="roundRect">
                <a:avLst>
                  <a:gd name="adj" fmla="val 29915"/>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o 53"/>
              <p:cNvGrpSpPr/>
              <p:nvPr/>
            </p:nvGrpSpPr>
            <p:grpSpPr>
              <a:xfrm>
                <a:off x="6297121" y="365393"/>
                <a:ext cx="1976238" cy="1963193"/>
                <a:chOff x="6638321" y="126864"/>
                <a:chExt cx="1976238" cy="1963193"/>
              </a:xfrm>
            </p:grpSpPr>
            <p:sp>
              <p:nvSpPr>
                <p:cNvPr id="36" name="Arco 35"/>
                <p:cNvSpPr/>
                <p:nvPr/>
              </p:nvSpPr>
              <p:spPr>
                <a:xfrm>
                  <a:off x="6638321" y="130634"/>
                  <a:ext cx="1959423" cy="1959423"/>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Connettore 1 42"/>
                <p:cNvCxnSpPr/>
                <p:nvPr/>
              </p:nvCxnSpPr>
              <p:spPr>
                <a:xfrm flipH="1">
                  <a:off x="7632334" y="126864"/>
                  <a:ext cx="5287" cy="4151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H="1">
                  <a:off x="8204359" y="1098516"/>
                  <a:ext cx="410200" cy="49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Arco 45"/>
                <p:cNvSpPr/>
                <p:nvPr/>
              </p:nvSpPr>
              <p:spPr>
                <a:xfrm>
                  <a:off x="7033878" y="531477"/>
                  <a:ext cx="1175767" cy="1175767"/>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uppo 54"/>
              <p:cNvGrpSpPr/>
              <p:nvPr/>
            </p:nvGrpSpPr>
            <p:grpSpPr>
              <a:xfrm flipH="1">
                <a:off x="5112017" y="367665"/>
                <a:ext cx="1976238" cy="1963193"/>
                <a:chOff x="6638321" y="126864"/>
                <a:chExt cx="1976238" cy="1963193"/>
              </a:xfrm>
            </p:grpSpPr>
            <p:sp>
              <p:nvSpPr>
                <p:cNvPr id="56" name="Arco 55"/>
                <p:cNvSpPr/>
                <p:nvPr/>
              </p:nvSpPr>
              <p:spPr>
                <a:xfrm>
                  <a:off x="6638321" y="130634"/>
                  <a:ext cx="1959423" cy="1959423"/>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Connettore 1 56"/>
                <p:cNvCxnSpPr/>
                <p:nvPr/>
              </p:nvCxnSpPr>
              <p:spPr>
                <a:xfrm flipH="1">
                  <a:off x="7632334" y="126864"/>
                  <a:ext cx="5287" cy="4151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flipH="1">
                  <a:off x="8204359" y="1098516"/>
                  <a:ext cx="410200" cy="49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Arco 58"/>
                <p:cNvSpPr/>
                <p:nvPr/>
              </p:nvSpPr>
              <p:spPr>
                <a:xfrm>
                  <a:off x="7033878" y="531477"/>
                  <a:ext cx="1175767" cy="1175767"/>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uppo 59"/>
              <p:cNvGrpSpPr/>
              <p:nvPr/>
            </p:nvGrpSpPr>
            <p:grpSpPr>
              <a:xfrm flipV="1">
                <a:off x="6299393" y="1575513"/>
                <a:ext cx="1976238" cy="1963193"/>
                <a:chOff x="6638321" y="126864"/>
                <a:chExt cx="1976238" cy="1963193"/>
              </a:xfrm>
            </p:grpSpPr>
            <p:sp>
              <p:nvSpPr>
                <p:cNvPr id="61" name="Arco 60"/>
                <p:cNvSpPr/>
                <p:nvPr/>
              </p:nvSpPr>
              <p:spPr>
                <a:xfrm>
                  <a:off x="6638321" y="130634"/>
                  <a:ext cx="1959423" cy="1959423"/>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Connettore 1 61"/>
                <p:cNvCxnSpPr/>
                <p:nvPr/>
              </p:nvCxnSpPr>
              <p:spPr>
                <a:xfrm flipH="1">
                  <a:off x="7632334" y="126864"/>
                  <a:ext cx="5287" cy="4151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flipH="1">
                  <a:off x="8204359" y="1098516"/>
                  <a:ext cx="410200" cy="49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Arco 63"/>
                <p:cNvSpPr/>
                <p:nvPr/>
              </p:nvSpPr>
              <p:spPr>
                <a:xfrm>
                  <a:off x="7033878" y="531477"/>
                  <a:ext cx="1175767" cy="1175767"/>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uppo 64"/>
              <p:cNvGrpSpPr/>
              <p:nvPr/>
            </p:nvGrpSpPr>
            <p:grpSpPr>
              <a:xfrm flipH="1" flipV="1">
                <a:off x="5114289" y="1577785"/>
                <a:ext cx="1976238" cy="1963193"/>
                <a:chOff x="6638321" y="126864"/>
                <a:chExt cx="1976238" cy="1963193"/>
              </a:xfrm>
            </p:grpSpPr>
            <p:sp>
              <p:nvSpPr>
                <p:cNvPr id="66" name="Arco 65"/>
                <p:cNvSpPr/>
                <p:nvPr/>
              </p:nvSpPr>
              <p:spPr>
                <a:xfrm>
                  <a:off x="6638321" y="130634"/>
                  <a:ext cx="1959423" cy="1959423"/>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7" name="Connettore 1 66"/>
                <p:cNvCxnSpPr/>
                <p:nvPr/>
              </p:nvCxnSpPr>
              <p:spPr>
                <a:xfrm flipH="1">
                  <a:off x="7632334" y="126864"/>
                  <a:ext cx="5287" cy="41518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flipH="1">
                  <a:off x="8204359" y="1098516"/>
                  <a:ext cx="410200" cy="49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Arco 68"/>
                <p:cNvSpPr/>
                <p:nvPr/>
              </p:nvSpPr>
              <p:spPr>
                <a:xfrm>
                  <a:off x="7033878" y="531477"/>
                  <a:ext cx="1175767" cy="1175767"/>
                </a:xfrm>
                <a:prstGeom prst="arc">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0" name="Rettangolo 69"/>
              <p:cNvSpPr/>
              <p:nvPr/>
            </p:nvSpPr>
            <p:spPr>
              <a:xfrm>
                <a:off x="5113302" y="1440012"/>
                <a:ext cx="414670" cy="1020726"/>
              </a:xfrm>
              <a:prstGeom prst="rect">
                <a:avLst/>
              </a:prstGeom>
              <a:noFill/>
              <a:ln w="28575">
                <a:solidFill>
                  <a:srgbClr val="F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ttangolo 70"/>
              <p:cNvSpPr/>
              <p:nvPr/>
            </p:nvSpPr>
            <p:spPr>
              <a:xfrm>
                <a:off x="7892053" y="1443550"/>
                <a:ext cx="414670" cy="1020726"/>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ttangolo 71"/>
              <p:cNvSpPr/>
              <p:nvPr/>
            </p:nvSpPr>
            <p:spPr>
              <a:xfrm rot="5400000">
                <a:off x="6486719" y="45310"/>
                <a:ext cx="414670" cy="1020726"/>
              </a:xfrm>
              <a:prstGeom prst="rect">
                <a:avLst/>
              </a:prstGeom>
              <a:no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ttangolo 72"/>
              <p:cNvSpPr/>
              <p:nvPr/>
            </p:nvSpPr>
            <p:spPr>
              <a:xfrm rot="5400000">
                <a:off x="6483181" y="2824062"/>
                <a:ext cx="414670" cy="1020726"/>
              </a:xfrm>
              <a:prstGeom prst="rect">
                <a:avLst/>
              </a:prstGeom>
              <a:noFill/>
              <a:ln w="2857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asellaDiTesto 74"/>
              <p:cNvSpPr txBox="1"/>
              <p:nvPr/>
            </p:nvSpPr>
            <p:spPr>
              <a:xfrm>
                <a:off x="4613531" y="1780243"/>
                <a:ext cx="468376" cy="344445"/>
              </a:xfrm>
              <a:prstGeom prst="rect">
                <a:avLst/>
              </a:prstGeom>
              <a:noFill/>
            </p:spPr>
            <p:txBody>
              <a:bodyPr wrap="none" rtlCol="0">
                <a:spAutoFit/>
              </a:bodyPr>
              <a:lstStyle/>
              <a:p>
                <a:r>
                  <a:rPr lang="en-US" sz="1200" smtClean="0">
                    <a:solidFill>
                      <a:srgbClr val="FF0000"/>
                    </a:solidFill>
                  </a:rPr>
                  <a:t>RF</a:t>
                </a:r>
                <a:endParaRPr lang="en-US" sz="1200">
                  <a:solidFill>
                    <a:srgbClr val="FF0000"/>
                  </a:solidFill>
                </a:endParaRPr>
              </a:p>
            </p:txBody>
          </p:sp>
          <p:sp>
            <p:nvSpPr>
              <p:cNvPr id="76" name="CasellaDiTesto 75"/>
              <p:cNvSpPr txBox="1"/>
              <p:nvPr/>
            </p:nvSpPr>
            <p:spPr>
              <a:xfrm rot="5400000">
                <a:off x="7888369" y="1759528"/>
                <a:ext cx="1214328" cy="332794"/>
              </a:xfrm>
              <a:prstGeom prst="rect">
                <a:avLst/>
              </a:prstGeom>
              <a:noFill/>
            </p:spPr>
            <p:txBody>
              <a:bodyPr wrap="none" rtlCol="0">
                <a:spAutoFit/>
              </a:bodyPr>
              <a:lstStyle/>
              <a:p>
                <a:r>
                  <a:rPr lang="en-US" sz="1200" dirty="0" smtClean="0">
                    <a:solidFill>
                      <a:srgbClr val="0070C0"/>
                    </a:solidFill>
                  </a:rPr>
                  <a:t>Diagnostics</a:t>
                </a:r>
                <a:endParaRPr lang="en-US" sz="1200" dirty="0">
                  <a:solidFill>
                    <a:srgbClr val="0070C0"/>
                  </a:solidFill>
                </a:endParaRPr>
              </a:p>
            </p:txBody>
          </p:sp>
          <p:sp>
            <p:nvSpPr>
              <p:cNvPr id="77" name="CasellaDiTesto 76"/>
              <p:cNvSpPr txBox="1"/>
              <p:nvPr/>
            </p:nvSpPr>
            <p:spPr>
              <a:xfrm>
                <a:off x="6190720" y="-48562"/>
                <a:ext cx="907479" cy="344445"/>
              </a:xfrm>
              <a:prstGeom prst="rect">
                <a:avLst/>
              </a:prstGeom>
              <a:noFill/>
            </p:spPr>
            <p:txBody>
              <a:bodyPr wrap="none" rtlCol="0">
                <a:spAutoFit/>
              </a:bodyPr>
              <a:lstStyle/>
              <a:p>
                <a:r>
                  <a:rPr lang="en-US" sz="1200" smtClean="0">
                    <a:solidFill>
                      <a:srgbClr val="00B050"/>
                    </a:solidFill>
                  </a:rPr>
                  <a:t>Injection</a:t>
                </a:r>
                <a:endParaRPr lang="en-US" sz="1200">
                  <a:solidFill>
                    <a:srgbClr val="00B050"/>
                  </a:solidFill>
                </a:endParaRPr>
              </a:p>
            </p:txBody>
          </p:sp>
          <p:cxnSp>
            <p:nvCxnSpPr>
              <p:cNvPr id="84" name="Connettore 2 83"/>
              <p:cNvCxnSpPr/>
              <p:nvPr/>
            </p:nvCxnSpPr>
            <p:spPr>
              <a:xfrm flipV="1">
                <a:off x="7293760" y="831006"/>
                <a:ext cx="499273" cy="499273"/>
              </a:xfrm>
              <a:prstGeom prst="straightConnector1">
                <a:avLst/>
              </a:prstGeom>
              <a:ln w="1905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86" name="CasellaDiTesto 85"/>
              <p:cNvSpPr txBox="1"/>
              <p:nvPr/>
            </p:nvSpPr>
            <p:spPr>
              <a:xfrm>
                <a:off x="6391568" y="945656"/>
                <a:ext cx="895924" cy="574076"/>
              </a:xfrm>
              <a:prstGeom prst="rect">
                <a:avLst/>
              </a:prstGeom>
              <a:noFill/>
            </p:spPr>
            <p:txBody>
              <a:bodyPr wrap="none" rtlCol="0">
                <a:spAutoFit/>
              </a:bodyPr>
              <a:lstStyle/>
              <a:p>
                <a:r>
                  <a:rPr lang="en-US" sz="1200" dirty="0" smtClean="0">
                    <a:solidFill>
                      <a:schemeClr val="bg1">
                        <a:lumMod val="50000"/>
                      </a:schemeClr>
                    </a:solidFill>
                  </a:rPr>
                  <a:t>Bending</a:t>
                </a:r>
              </a:p>
              <a:p>
                <a:r>
                  <a:rPr lang="en-US" sz="1200" dirty="0" smtClean="0">
                    <a:solidFill>
                      <a:schemeClr val="bg1">
                        <a:lumMod val="50000"/>
                      </a:schemeClr>
                    </a:solidFill>
                  </a:rPr>
                  <a:t>radius </a:t>
                </a:r>
                <a:r>
                  <a:rPr lang="en-US" sz="1200" b="1" dirty="0" smtClean="0">
                    <a:solidFill>
                      <a:schemeClr val="bg1">
                        <a:lumMod val="50000"/>
                      </a:schemeClr>
                    </a:solidFill>
                    <a:latin typeface="Symbol" pitchFamily="18" charset="2"/>
                  </a:rPr>
                  <a:t>r</a:t>
                </a:r>
                <a:endParaRPr lang="en-US" sz="1200" b="1" dirty="0">
                  <a:solidFill>
                    <a:schemeClr val="bg1">
                      <a:lumMod val="50000"/>
                    </a:schemeClr>
                  </a:solidFill>
                  <a:latin typeface="Symbol" pitchFamily="18" charset="2"/>
                </a:endParaRPr>
              </a:p>
            </p:txBody>
          </p:sp>
          <p:sp>
            <p:nvSpPr>
              <p:cNvPr id="87" name="CasellaDiTesto 86"/>
              <p:cNvSpPr txBox="1"/>
              <p:nvPr/>
            </p:nvSpPr>
            <p:spPr>
              <a:xfrm>
                <a:off x="6105306" y="1603523"/>
                <a:ext cx="1323924" cy="824606"/>
              </a:xfrm>
              <a:prstGeom prst="rect">
                <a:avLst/>
              </a:prstGeom>
              <a:noFill/>
              <a:ln>
                <a:noFill/>
              </a:ln>
            </p:spPr>
            <p:txBody>
              <a:bodyPr wrap="none" rtlCol="0">
                <a:spAutoFit/>
              </a:bodyPr>
              <a:lstStyle/>
              <a:p>
                <a:r>
                  <a:rPr lang="en-US" sz="1600" dirty="0" smtClean="0"/>
                  <a:t>Bending</a:t>
                </a:r>
              </a:p>
              <a:p>
                <a:r>
                  <a:rPr lang="en-US" sz="1600" dirty="0" smtClean="0"/>
                  <a:t>Magnets</a:t>
                </a:r>
                <a:endParaRPr lang="en-US" sz="1600" dirty="0"/>
              </a:p>
            </p:txBody>
          </p:sp>
          <p:cxnSp>
            <p:nvCxnSpPr>
              <p:cNvPr id="89" name="Connettore 1 88"/>
              <p:cNvCxnSpPr/>
              <p:nvPr/>
            </p:nvCxnSpPr>
            <p:spPr>
              <a:xfrm flipV="1">
                <a:off x="7288150" y="1218084"/>
                <a:ext cx="549762" cy="454395"/>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Connettore 1 89"/>
              <p:cNvCxnSpPr/>
              <p:nvPr/>
            </p:nvCxnSpPr>
            <p:spPr>
              <a:xfrm>
                <a:off x="7293759" y="2306388"/>
                <a:ext cx="527323" cy="443175"/>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Connettore 1 94"/>
              <p:cNvCxnSpPr/>
              <p:nvPr/>
            </p:nvCxnSpPr>
            <p:spPr>
              <a:xfrm flipH="1">
                <a:off x="5633254" y="2312932"/>
                <a:ext cx="584352" cy="554437"/>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flipH="1" flipV="1">
                <a:off x="5537888" y="1206865"/>
                <a:ext cx="695616" cy="471223"/>
              </a:xfrm>
              <a:prstGeom prst="line">
                <a:avLst/>
              </a:prstGeom>
              <a:ln>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102" name="Tabella 101"/>
          <p:cNvGraphicFramePr>
            <a:graphicFrameLocks noGrp="1"/>
          </p:cNvGraphicFramePr>
          <p:nvPr/>
        </p:nvGraphicFramePr>
        <p:xfrm>
          <a:off x="232012" y="660005"/>
          <a:ext cx="3675796" cy="6060440"/>
        </p:xfrm>
        <a:graphic>
          <a:graphicData uri="http://schemas.openxmlformats.org/drawingml/2006/table">
            <a:tbl>
              <a:tblPr firstRow="1" bandRow="1">
                <a:tableStyleId>{5C22544A-7EE6-4342-B048-85BDC9FD1C3A}</a:tableStyleId>
              </a:tblPr>
              <a:tblGrid>
                <a:gridCol w="1897039"/>
                <a:gridCol w="1778757"/>
              </a:tblGrid>
              <a:tr h="370840">
                <a:tc>
                  <a:txBody>
                    <a:bodyPr/>
                    <a:lstStyle/>
                    <a:p>
                      <a:r>
                        <a:rPr lang="it-IT" sz="1400" dirty="0" err="1" smtClean="0">
                          <a:solidFill>
                            <a:schemeClr val="tx1"/>
                          </a:solidFill>
                        </a:rPr>
                        <a:t>Particle</a:t>
                      </a:r>
                      <a:endParaRPr lang="it-IT" sz="1400" dirty="0">
                        <a:solidFill>
                          <a:schemeClr val="tx1"/>
                        </a:solidFill>
                      </a:endParaRPr>
                    </a:p>
                  </a:txBody>
                  <a:tcPr/>
                </a:tc>
                <a:tc>
                  <a:txBody>
                    <a:bodyPr/>
                    <a:lstStyle/>
                    <a:p>
                      <a:r>
                        <a:rPr lang="it-IT" sz="1400" dirty="0" err="1" smtClean="0">
                          <a:solidFill>
                            <a:srgbClr val="C00000"/>
                          </a:solidFill>
                        </a:rPr>
                        <a:t>Protons</a:t>
                      </a:r>
                      <a:endParaRPr lang="it-IT" sz="1400" dirty="0">
                        <a:solidFill>
                          <a:srgbClr val="C00000"/>
                        </a:solidFill>
                      </a:endParaRPr>
                    </a:p>
                  </a:txBody>
                  <a:tcPr/>
                </a:tc>
              </a:tr>
              <a:tr h="370840">
                <a:tc>
                  <a:txBody>
                    <a:bodyPr/>
                    <a:lstStyle/>
                    <a:p>
                      <a:r>
                        <a:rPr lang="it-IT" sz="1400" dirty="0" err="1" smtClean="0">
                          <a:solidFill>
                            <a:schemeClr val="tx1"/>
                          </a:solidFill>
                        </a:rPr>
                        <a:t>Rest</a:t>
                      </a:r>
                      <a:r>
                        <a:rPr lang="it-IT" sz="1400" dirty="0" smtClean="0">
                          <a:solidFill>
                            <a:schemeClr val="tx1"/>
                          </a:solidFill>
                        </a:rPr>
                        <a:t> </a:t>
                      </a:r>
                      <a:r>
                        <a:rPr lang="it-IT" sz="1400" dirty="0" err="1" smtClean="0">
                          <a:solidFill>
                            <a:schemeClr val="tx1"/>
                          </a:solidFill>
                        </a:rPr>
                        <a:t>energy</a:t>
                      </a:r>
                      <a:endParaRPr lang="it-IT" sz="1400" dirty="0">
                        <a:solidFill>
                          <a:schemeClr val="tx1"/>
                        </a:solidFill>
                      </a:endParaRPr>
                    </a:p>
                  </a:txBody>
                  <a:tcPr/>
                </a:tc>
                <a:tc>
                  <a:txBody>
                    <a:bodyPr/>
                    <a:lstStyle/>
                    <a:p>
                      <a:r>
                        <a:rPr lang="it-IT" sz="1400" dirty="0" smtClean="0">
                          <a:solidFill>
                            <a:srgbClr val="C00000"/>
                          </a:solidFill>
                        </a:rPr>
                        <a:t>W</a:t>
                      </a:r>
                      <a:r>
                        <a:rPr lang="it-IT" sz="1400" baseline="-25000" dirty="0" smtClean="0">
                          <a:solidFill>
                            <a:srgbClr val="C00000"/>
                          </a:solidFill>
                        </a:rPr>
                        <a:t>0</a:t>
                      </a:r>
                      <a:r>
                        <a:rPr lang="it-IT" sz="1400" dirty="0" smtClean="0">
                          <a:solidFill>
                            <a:srgbClr val="C00000"/>
                          </a:solidFill>
                        </a:rPr>
                        <a:t> = 938 </a:t>
                      </a:r>
                      <a:r>
                        <a:rPr lang="it-IT" sz="1400" dirty="0" err="1" smtClean="0">
                          <a:solidFill>
                            <a:srgbClr val="C00000"/>
                          </a:solidFill>
                        </a:rPr>
                        <a:t>MeV</a:t>
                      </a:r>
                      <a:endParaRPr lang="it-IT" sz="1400" dirty="0">
                        <a:solidFill>
                          <a:srgbClr val="C00000"/>
                        </a:solidFill>
                      </a:endParaRPr>
                    </a:p>
                  </a:txBody>
                  <a:tcPr/>
                </a:tc>
              </a:tr>
              <a:tr h="370840">
                <a:tc>
                  <a:txBody>
                    <a:bodyPr/>
                    <a:lstStyle/>
                    <a:p>
                      <a:r>
                        <a:rPr lang="it-IT" sz="1400" dirty="0" err="1" smtClean="0">
                          <a:solidFill>
                            <a:schemeClr val="tx1"/>
                          </a:solidFill>
                        </a:rPr>
                        <a:t>Injection</a:t>
                      </a:r>
                      <a:r>
                        <a:rPr lang="it-IT" sz="1400" dirty="0" smtClean="0">
                          <a:solidFill>
                            <a:schemeClr val="tx1"/>
                          </a:solidFill>
                        </a:rPr>
                        <a:t> </a:t>
                      </a:r>
                      <a:r>
                        <a:rPr lang="it-IT" sz="1400" dirty="0" err="1" smtClean="0">
                          <a:solidFill>
                            <a:schemeClr val="tx1"/>
                          </a:solidFill>
                        </a:rPr>
                        <a:t>energy</a:t>
                      </a:r>
                      <a:endParaRPr lang="it-IT" sz="1400" dirty="0">
                        <a:solidFill>
                          <a:schemeClr val="tx1"/>
                        </a:solidFill>
                      </a:endParaRPr>
                    </a:p>
                  </a:txBody>
                  <a:tcPr/>
                </a:tc>
                <a:tc>
                  <a:txBody>
                    <a:bodyPr/>
                    <a:lstStyle/>
                    <a:p>
                      <a:r>
                        <a:rPr lang="it-IT" sz="1400" dirty="0" err="1" smtClean="0">
                          <a:solidFill>
                            <a:srgbClr val="C00000"/>
                          </a:solidFill>
                        </a:rPr>
                        <a:t>Win</a:t>
                      </a:r>
                      <a:r>
                        <a:rPr lang="it-IT" sz="1400" dirty="0" smtClean="0">
                          <a:solidFill>
                            <a:srgbClr val="C00000"/>
                          </a:solidFill>
                        </a:rPr>
                        <a:t> = 10 </a:t>
                      </a:r>
                      <a:r>
                        <a:rPr lang="it-IT" sz="1400" dirty="0" err="1" smtClean="0">
                          <a:solidFill>
                            <a:srgbClr val="C00000"/>
                          </a:solidFill>
                        </a:rPr>
                        <a:t>MeV</a:t>
                      </a:r>
                      <a:endParaRPr lang="it-IT" sz="1400" dirty="0" smtClean="0">
                        <a:solidFill>
                          <a:srgbClr val="C00000"/>
                        </a:solidFill>
                      </a:endParaRPr>
                    </a:p>
                    <a:p>
                      <a:r>
                        <a:rPr lang="it-IT" sz="1400" dirty="0" smtClean="0">
                          <a:solidFill>
                            <a:srgbClr val="C00000"/>
                          </a:solidFill>
                          <a:latin typeface="Symbol" pitchFamily="18" charset="2"/>
                        </a:rPr>
                        <a:t>g</a:t>
                      </a:r>
                      <a:r>
                        <a:rPr lang="it-IT" sz="1400" baseline="-25000" dirty="0" smtClean="0">
                          <a:solidFill>
                            <a:srgbClr val="C00000"/>
                          </a:solidFill>
                        </a:rPr>
                        <a:t>in</a:t>
                      </a:r>
                      <a:r>
                        <a:rPr lang="it-IT" sz="1400" dirty="0" smtClean="0">
                          <a:solidFill>
                            <a:srgbClr val="C00000"/>
                          </a:solidFill>
                        </a:rPr>
                        <a:t> ≈ 1.01</a:t>
                      </a:r>
                    </a:p>
                    <a:p>
                      <a:r>
                        <a:rPr lang="it-IT" sz="1400" dirty="0" err="1" smtClean="0">
                          <a:solidFill>
                            <a:srgbClr val="C00000"/>
                          </a:solidFill>
                          <a:latin typeface="Symbol" pitchFamily="18" charset="2"/>
                        </a:rPr>
                        <a:t>b</a:t>
                      </a:r>
                      <a:r>
                        <a:rPr lang="it-IT" sz="1400" baseline="-25000" dirty="0" err="1" smtClean="0">
                          <a:solidFill>
                            <a:srgbClr val="C00000"/>
                          </a:solidFill>
                        </a:rPr>
                        <a:t>in</a:t>
                      </a:r>
                      <a:r>
                        <a:rPr lang="it-IT" sz="1400" dirty="0" smtClean="0">
                          <a:solidFill>
                            <a:srgbClr val="C00000"/>
                          </a:solidFill>
                        </a:rPr>
                        <a:t> ≈ 0.14</a:t>
                      </a:r>
                    </a:p>
                  </a:txBody>
                  <a:tcPr/>
                </a:tc>
              </a:tr>
              <a:tr h="370840">
                <a:tc>
                  <a:txBody>
                    <a:bodyPr/>
                    <a:lstStyle/>
                    <a:p>
                      <a:r>
                        <a:rPr lang="it-IT" sz="1400" dirty="0" err="1" smtClean="0">
                          <a:solidFill>
                            <a:schemeClr val="tx1"/>
                          </a:solidFill>
                        </a:rPr>
                        <a:t>Extraction</a:t>
                      </a:r>
                      <a:r>
                        <a:rPr lang="it-IT" sz="1400" dirty="0" smtClean="0">
                          <a:solidFill>
                            <a:schemeClr val="tx1"/>
                          </a:solidFill>
                        </a:rPr>
                        <a:t> </a:t>
                      </a:r>
                      <a:r>
                        <a:rPr lang="it-IT" sz="1400" dirty="0" err="1" smtClean="0">
                          <a:solidFill>
                            <a:schemeClr val="tx1"/>
                          </a:solidFill>
                        </a:rPr>
                        <a:t>energy</a:t>
                      </a:r>
                      <a:endParaRPr lang="it-IT" sz="1400" dirty="0">
                        <a:solidFill>
                          <a:schemeClr val="tx1"/>
                        </a:solidFill>
                      </a:endParaRPr>
                    </a:p>
                  </a:txBody>
                  <a:tcPr/>
                </a:tc>
                <a:tc>
                  <a:txBody>
                    <a:bodyPr/>
                    <a:lstStyle/>
                    <a:p>
                      <a:r>
                        <a:rPr lang="it-IT" sz="1400" dirty="0" err="1" smtClean="0">
                          <a:solidFill>
                            <a:srgbClr val="C00000"/>
                          </a:solidFill>
                        </a:rPr>
                        <a:t>W</a:t>
                      </a:r>
                      <a:r>
                        <a:rPr lang="it-IT" sz="1400" baseline="-25000" dirty="0" err="1" smtClean="0">
                          <a:solidFill>
                            <a:srgbClr val="C00000"/>
                          </a:solidFill>
                        </a:rPr>
                        <a:t>out</a:t>
                      </a:r>
                      <a:r>
                        <a:rPr lang="it-IT" sz="1400" dirty="0" smtClean="0">
                          <a:solidFill>
                            <a:srgbClr val="C00000"/>
                          </a:solidFill>
                        </a:rPr>
                        <a:t> = 400 </a:t>
                      </a:r>
                      <a:r>
                        <a:rPr lang="it-IT" sz="1400" dirty="0" err="1" smtClean="0">
                          <a:solidFill>
                            <a:srgbClr val="C00000"/>
                          </a:solidFill>
                        </a:rPr>
                        <a:t>MeV</a:t>
                      </a:r>
                      <a:endParaRPr lang="it-IT" sz="1400" dirty="0" smtClean="0">
                        <a:solidFill>
                          <a:srgbClr val="C00000"/>
                        </a:solidFill>
                      </a:endParaRPr>
                    </a:p>
                    <a:p>
                      <a:r>
                        <a:rPr lang="it-IT" sz="1400" dirty="0" err="1" smtClean="0">
                          <a:solidFill>
                            <a:srgbClr val="C00000"/>
                          </a:solidFill>
                          <a:latin typeface="Symbol" pitchFamily="18" charset="2"/>
                        </a:rPr>
                        <a:t>g</a:t>
                      </a:r>
                      <a:r>
                        <a:rPr lang="it-IT" sz="1400" baseline="-25000" dirty="0" err="1" smtClean="0">
                          <a:solidFill>
                            <a:srgbClr val="C00000"/>
                          </a:solidFill>
                        </a:rPr>
                        <a:t>out</a:t>
                      </a:r>
                      <a:r>
                        <a:rPr lang="it-IT" sz="1400" dirty="0" smtClean="0">
                          <a:solidFill>
                            <a:srgbClr val="C00000"/>
                          </a:solidFill>
                        </a:rPr>
                        <a:t> ≈ 1.43</a:t>
                      </a:r>
                    </a:p>
                    <a:p>
                      <a:r>
                        <a:rPr lang="it-IT" sz="1400" dirty="0" err="1" smtClean="0">
                          <a:solidFill>
                            <a:srgbClr val="C00000"/>
                          </a:solidFill>
                          <a:latin typeface="Symbol" pitchFamily="18" charset="2"/>
                        </a:rPr>
                        <a:t>b</a:t>
                      </a:r>
                      <a:r>
                        <a:rPr lang="it-IT" sz="1400" baseline="-25000" dirty="0" err="1" smtClean="0">
                          <a:solidFill>
                            <a:srgbClr val="C00000"/>
                          </a:solidFill>
                        </a:rPr>
                        <a:t>out</a:t>
                      </a:r>
                      <a:r>
                        <a:rPr lang="it-IT" sz="1400" dirty="0" smtClean="0">
                          <a:solidFill>
                            <a:srgbClr val="C00000"/>
                          </a:solidFill>
                        </a:rPr>
                        <a:t> ≈ 0.71</a:t>
                      </a:r>
                    </a:p>
                  </a:txBody>
                  <a:tcPr/>
                </a:tc>
              </a:tr>
              <a:tr h="370840">
                <a:tc>
                  <a:txBody>
                    <a:bodyPr/>
                    <a:lstStyle/>
                    <a:p>
                      <a:r>
                        <a:rPr lang="it-IT" sz="1400" dirty="0" smtClean="0">
                          <a:solidFill>
                            <a:schemeClr val="tx1"/>
                          </a:solidFill>
                        </a:rPr>
                        <a:t>B </a:t>
                      </a:r>
                      <a:r>
                        <a:rPr lang="it-IT" sz="1400" dirty="0" err="1" smtClean="0">
                          <a:solidFill>
                            <a:schemeClr val="tx1"/>
                          </a:solidFill>
                        </a:rPr>
                        <a:t>field</a:t>
                      </a:r>
                      <a:r>
                        <a:rPr lang="it-IT" sz="1400" dirty="0" smtClean="0">
                          <a:solidFill>
                            <a:schemeClr val="tx1"/>
                          </a:solidFill>
                        </a:rPr>
                        <a:t> @ </a:t>
                      </a:r>
                      <a:r>
                        <a:rPr lang="it-IT" sz="1400" dirty="0" err="1" smtClean="0">
                          <a:solidFill>
                            <a:schemeClr val="tx1"/>
                          </a:solidFill>
                        </a:rPr>
                        <a:t>extraction</a:t>
                      </a:r>
                      <a:endParaRPr lang="it-IT" sz="1400" dirty="0">
                        <a:solidFill>
                          <a:schemeClr val="tx1"/>
                        </a:solidFill>
                      </a:endParaRPr>
                    </a:p>
                  </a:txBody>
                  <a:tcPr/>
                </a:tc>
                <a:tc>
                  <a:txBody>
                    <a:bodyPr/>
                    <a:lstStyle/>
                    <a:p>
                      <a:r>
                        <a:rPr lang="it-IT" sz="1400" dirty="0" err="1" smtClean="0">
                          <a:solidFill>
                            <a:srgbClr val="C00000"/>
                          </a:solidFill>
                        </a:rPr>
                        <a:t>B</a:t>
                      </a:r>
                      <a:r>
                        <a:rPr lang="it-IT" sz="1400" baseline="-25000" dirty="0" err="1" smtClean="0">
                          <a:solidFill>
                            <a:srgbClr val="C00000"/>
                          </a:solidFill>
                        </a:rPr>
                        <a:t>max</a:t>
                      </a:r>
                      <a:r>
                        <a:rPr lang="it-IT" sz="1400" dirty="0" smtClean="0">
                          <a:solidFill>
                            <a:srgbClr val="C00000"/>
                          </a:solidFill>
                        </a:rPr>
                        <a:t> = 1.0 T</a:t>
                      </a:r>
                      <a:endParaRPr lang="it-IT" sz="1400" dirty="0">
                        <a:solidFill>
                          <a:srgbClr val="C00000"/>
                        </a:solidFill>
                      </a:endParaRPr>
                    </a:p>
                  </a:txBody>
                  <a:tcPr/>
                </a:tc>
              </a:tr>
              <a:tr h="370840">
                <a:tc>
                  <a:txBody>
                    <a:bodyPr/>
                    <a:lstStyle/>
                    <a:p>
                      <a:r>
                        <a:rPr lang="it-IT" sz="1400" dirty="0" err="1" smtClean="0">
                          <a:solidFill>
                            <a:schemeClr val="tx1"/>
                          </a:solidFill>
                        </a:rPr>
                        <a:t>Bending</a:t>
                      </a:r>
                      <a:r>
                        <a:rPr lang="it-IT" sz="1400" dirty="0" smtClean="0">
                          <a:solidFill>
                            <a:schemeClr val="tx1"/>
                          </a:solidFill>
                        </a:rPr>
                        <a:t> </a:t>
                      </a:r>
                      <a:r>
                        <a:rPr lang="it-IT" sz="1400" dirty="0" err="1" smtClean="0">
                          <a:solidFill>
                            <a:schemeClr val="tx1"/>
                          </a:solidFill>
                        </a:rPr>
                        <a:t>radius</a:t>
                      </a:r>
                      <a:endParaRPr lang="it-IT" sz="1400" dirty="0">
                        <a:solidFill>
                          <a:schemeClr val="tx1"/>
                        </a:solidFill>
                      </a:endParaRPr>
                    </a:p>
                  </a:txBody>
                  <a:tcPr/>
                </a:tc>
                <a:tc>
                  <a:txBody>
                    <a:bodyPr/>
                    <a:lstStyle/>
                    <a:p>
                      <a:r>
                        <a:rPr lang="it-IT" sz="1600" dirty="0" smtClean="0">
                          <a:solidFill>
                            <a:srgbClr val="C00000"/>
                          </a:solidFill>
                          <a:latin typeface="Symbol" pitchFamily="18" charset="2"/>
                        </a:rPr>
                        <a:t>r</a:t>
                      </a:r>
                      <a:r>
                        <a:rPr lang="it-IT" sz="1400" dirty="0" smtClean="0">
                          <a:solidFill>
                            <a:srgbClr val="C00000"/>
                          </a:solidFill>
                        </a:rPr>
                        <a:t> ≈ 3.2 m</a:t>
                      </a:r>
                      <a:endParaRPr lang="it-IT" sz="1400" dirty="0">
                        <a:solidFill>
                          <a:srgbClr val="C00000"/>
                        </a:solidFill>
                      </a:endParaRPr>
                    </a:p>
                  </a:txBody>
                  <a:tcPr/>
                </a:tc>
              </a:tr>
              <a:tr h="370840">
                <a:tc>
                  <a:txBody>
                    <a:bodyPr/>
                    <a:lstStyle/>
                    <a:p>
                      <a:r>
                        <a:rPr lang="it-IT" sz="1400" dirty="0" smtClean="0">
                          <a:solidFill>
                            <a:schemeClr val="tx1"/>
                          </a:solidFill>
                        </a:rPr>
                        <a:t>B </a:t>
                      </a:r>
                      <a:r>
                        <a:rPr lang="it-IT" sz="1400" dirty="0" err="1" smtClean="0">
                          <a:solidFill>
                            <a:schemeClr val="tx1"/>
                          </a:solidFill>
                        </a:rPr>
                        <a:t>field</a:t>
                      </a:r>
                      <a:r>
                        <a:rPr lang="it-IT" sz="1400" dirty="0" smtClean="0">
                          <a:solidFill>
                            <a:schemeClr val="tx1"/>
                          </a:solidFill>
                        </a:rPr>
                        <a:t> @ </a:t>
                      </a:r>
                      <a:r>
                        <a:rPr lang="it-IT" sz="1400" dirty="0" err="1" smtClean="0">
                          <a:solidFill>
                            <a:schemeClr val="tx1"/>
                          </a:solidFill>
                        </a:rPr>
                        <a:t>inction</a:t>
                      </a:r>
                      <a:endParaRPr lang="it-IT" sz="1400" dirty="0">
                        <a:solidFill>
                          <a:schemeClr val="tx1"/>
                        </a:solidFill>
                      </a:endParaRPr>
                    </a:p>
                  </a:txBody>
                  <a:tcPr/>
                </a:tc>
                <a:tc>
                  <a:txBody>
                    <a:bodyPr/>
                    <a:lstStyle/>
                    <a:p>
                      <a:r>
                        <a:rPr lang="it-IT" sz="1400" dirty="0" smtClean="0">
                          <a:solidFill>
                            <a:srgbClr val="C00000"/>
                          </a:solidFill>
                        </a:rPr>
                        <a:t>B</a:t>
                      </a:r>
                      <a:r>
                        <a:rPr lang="it-IT" sz="1400" baseline="-25000" dirty="0" smtClean="0">
                          <a:solidFill>
                            <a:srgbClr val="C00000"/>
                          </a:solidFill>
                        </a:rPr>
                        <a:t>in</a:t>
                      </a:r>
                      <a:r>
                        <a:rPr lang="it-IT" sz="1400" dirty="0" smtClean="0">
                          <a:solidFill>
                            <a:srgbClr val="C00000"/>
                          </a:solidFill>
                        </a:rPr>
                        <a:t> = 0.14 T</a:t>
                      </a:r>
                      <a:endParaRPr lang="it-IT" sz="1400" dirty="0">
                        <a:solidFill>
                          <a:srgbClr val="C00000"/>
                        </a:solidFill>
                      </a:endParaRPr>
                    </a:p>
                  </a:txBody>
                  <a:tcPr/>
                </a:tc>
              </a:tr>
              <a:tr h="370840">
                <a:tc>
                  <a:txBody>
                    <a:bodyPr/>
                    <a:lstStyle/>
                    <a:p>
                      <a:r>
                        <a:rPr lang="it-IT" sz="1400" dirty="0" smtClean="0">
                          <a:solidFill>
                            <a:schemeClr val="tx1"/>
                          </a:solidFill>
                        </a:rPr>
                        <a:t>Total </a:t>
                      </a:r>
                      <a:r>
                        <a:rPr lang="it-IT" sz="1400" dirty="0" err="1" smtClean="0">
                          <a:solidFill>
                            <a:schemeClr val="tx1"/>
                          </a:solidFill>
                        </a:rPr>
                        <a:t>length</a:t>
                      </a:r>
                      <a:endParaRPr lang="it-IT" sz="1400" dirty="0">
                        <a:solidFill>
                          <a:schemeClr val="tx1"/>
                        </a:solidFill>
                      </a:endParaRPr>
                    </a:p>
                  </a:txBody>
                  <a:tcPr/>
                </a:tc>
                <a:tc>
                  <a:txBody>
                    <a:bodyPr/>
                    <a:lstStyle/>
                    <a:p>
                      <a:r>
                        <a:rPr lang="it-IT" sz="1400" dirty="0" err="1" smtClean="0">
                          <a:solidFill>
                            <a:srgbClr val="C00000"/>
                          </a:solidFill>
                        </a:rPr>
                        <a:t>L=</a:t>
                      </a:r>
                      <a:r>
                        <a:rPr lang="it-IT" sz="1400" baseline="0" dirty="0" smtClean="0">
                          <a:solidFill>
                            <a:srgbClr val="C00000"/>
                          </a:solidFill>
                        </a:rPr>
                        <a:t> 40 m (2</a:t>
                      </a:r>
                      <a:r>
                        <a:rPr lang="it-IT" sz="1600" baseline="0" dirty="0" smtClean="0">
                          <a:solidFill>
                            <a:srgbClr val="C00000"/>
                          </a:solidFill>
                          <a:latin typeface="Symbol" pitchFamily="18" charset="2"/>
                        </a:rPr>
                        <a:t>pr</a:t>
                      </a:r>
                      <a:r>
                        <a:rPr lang="it-IT" sz="1400" baseline="0" dirty="0" smtClean="0">
                          <a:solidFill>
                            <a:srgbClr val="C00000"/>
                          </a:solidFill>
                        </a:rPr>
                        <a:t> + 4d)</a:t>
                      </a:r>
                      <a:endParaRPr lang="it-IT" sz="1400" dirty="0">
                        <a:solidFill>
                          <a:srgbClr val="C00000"/>
                        </a:solidFill>
                      </a:endParaRPr>
                    </a:p>
                  </a:txBody>
                  <a:tcPr/>
                </a:tc>
              </a:tr>
              <a:tr h="370840">
                <a:tc>
                  <a:txBody>
                    <a:bodyPr/>
                    <a:lstStyle/>
                    <a:p>
                      <a:r>
                        <a:rPr lang="it-IT" sz="1400" dirty="0" smtClean="0">
                          <a:solidFill>
                            <a:schemeClr val="tx1"/>
                          </a:solidFill>
                        </a:rPr>
                        <a:t>RF </a:t>
                      </a:r>
                      <a:r>
                        <a:rPr lang="it-IT" sz="1400" dirty="0" err="1" smtClean="0">
                          <a:solidFill>
                            <a:schemeClr val="tx1"/>
                          </a:solidFill>
                        </a:rPr>
                        <a:t>kick</a:t>
                      </a:r>
                      <a:r>
                        <a:rPr lang="it-IT" sz="1400" dirty="0" smtClean="0">
                          <a:solidFill>
                            <a:schemeClr val="tx1"/>
                          </a:solidFill>
                        </a:rPr>
                        <a:t> </a:t>
                      </a:r>
                      <a:r>
                        <a:rPr lang="it-IT" sz="1400" dirty="0" err="1" smtClean="0">
                          <a:solidFill>
                            <a:schemeClr val="tx1"/>
                          </a:solidFill>
                        </a:rPr>
                        <a:t>Voltage</a:t>
                      </a:r>
                      <a:endParaRPr lang="it-IT" sz="1400" dirty="0">
                        <a:solidFill>
                          <a:schemeClr val="tx1"/>
                        </a:solidFill>
                      </a:endParaRPr>
                    </a:p>
                  </a:txBody>
                  <a:tcPr/>
                </a:tc>
                <a:tc>
                  <a:txBody>
                    <a:bodyPr/>
                    <a:lstStyle/>
                    <a:p>
                      <a:r>
                        <a:rPr lang="it-IT" sz="1400" dirty="0" err="1" smtClean="0">
                          <a:solidFill>
                            <a:srgbClr val="C00000"/>
                          </a:solidFill>
                        </a:rPr>
                        <a:t>V·cos</a:t>
                      </a:r>
                      <a:r>
                        <a:rPr lang="it-IT" sz="1400" dirty="0" smtClean="0">
                          <a:solidFill>
                            <a:srgbClr val="C00000"/>
                          </a:solidFill>
                        </a:rPr>
                        <a:t>(</a:t>
                      </a:r>
                      <a:r>
                        <a:rPr lang="it-IT" sz="1600" dirty="0" err="1" smtClean="0">
                          <a:solidFill>
                            <a:srgbClr val="C00000"/>
                          </a:solidFill>
                          <a:latin typeface="Symbol" pitchFamily="18" charset="2"/>
                        </a:rPr>
                        <a:t>f</a:t>
                      </a:r>
                      <a:r>
                        <a:rPr lang="it-IT" sz="1400" baseline="-25000" dirty="0" err="1" smtClean="0">
                          <a:solidFill>
                            <a:srgbClr val="C00000"/>
                          </a:solidFill>
                        </a:rPr>
                        <a:t>s</a:t>
                      </a:r>
                      <a:r>
                        <a:rPr lang="it-IT" sz="1400" dirty="0" smtClean="0">
                          <a:solidFill>
                            <a:srgbClr val="C00000"/>
                          </a:solidFill>
                        </a:rPr>
                        <a:t>) ≈ 1 </a:t>
                      </a:r>
                      <a:r>
                        <a:rPr lang="it-IT" sz="1400" dirty="0" err="1" smtClean="0">
                          <a:solidFill>
                            <a:srgbClr val="C00000"/>
                          </a:solidFill>
                        </a:rPr>
                        <a:t>kV</a:t>
                      </a:r>
                      <a:endParaRPr lang="it-IT" sz="1400" dirty="0">
                        <a:solidFill>
                          <a:srgbClr val="C00000"/>
                        </a:solidFill>
                      </a:endParaRPr>
                    </a:p>
                  </a:txBody>
                  <a:tcPr/>
                </a:tc>
              </a:tr>
              <a:tr h="370840">
                <a:tc>
                  <a:txBody>
                    <a:bodyPr/>
                    <a:lstStyle/>
                    <a:p>
                      <a:r>
                        <a:rPr lang="it-IT" sz="1400" dirty="0" err="1" smtClean="0">
                          <a:solidFill>
                            <a:schemeClr val="tx1"/>
                          </a:solidFill>
                        </a:rPr>
                        <a:t>Magnetic</a:t>
                      </a:r>
                      <a:r>
                        <a:rPr lang="it-IT" sz="1400" baseline="0" dirty="0" smtClean="0">
                          <a:solidFill>
                            <a:schemeClr val="tx1"/>
                          </a:solidFill>
                        </a:rPr>
                        <a:t> </a:t>
                      </a:r>
                      <a:r>
                        <a:rPr lang="it-IT" sz="1400" baseline="0" dirty="0" err="1" smtClean="0">
                          <a:solidFill>
                            <a:schemeClr val="tx1"/>
                          </a:solidFill>
                        </a:rPr>
                        <a:t>field</a:t>
                      </a:r>
                      <a:r>
                        <a:rPr lang="it-IT" sz="1400" baseline="0" dirty="0" smtClean="0">
                          <a:solidFill>
                            <a:schemeClr val="tx1"/>
                          </a:solidFill>
                        </a:rPr>
                        <a:t> </a:t>
                      </a:r>
                      <a:r>
                        <a:rPr lang="it-IT" sz="1400" baseline="0" dirty="0" err="1" smtClean="0">
                          <a:solidFill>
                            <a:schemeClr val="tx1"/>
                          </a:solidFill>
                        </a:rPr>
                        <a:t>slope</a:t>
                      </a:r>
                      <a:endParaRPr lang="it-IT" sz="1400" dirty="0">
                        <a:solidFill>
                          <a:schemeClr val="tx1"/>
                        </a:solidFill>
                      </a:endParaRPr>
                    </a:p>
                  </a:txBody>
                  <a:tcPr/>
                </a:tc>
                <a:tc>
                  <a:txBody>
                    <a:bodyPr/>
                    <a:lstStyle/>
                    <a:p>
                      <a:r>
                        <a:rPr lang="it-IT" sz="1400" dirty="0" err="1" smtClean="0">
                          <a:solidFill>
                            <a:srgbClr val="C00000"/>
                          </a:solidFill>
                        </a:rPr>
                        <a:t>dB</a:t>
                      </a:r>
                      <a:r>
                        <a:rPr lang="it-IT" sz="1400" dirty="0" smtClean="0">
                          <a:solidFill>
                            <a:srgbClr val="C00000"/>
                          </a:solidFill>
                        </a:rPr>
                        <a:t>/</a:t>
                      </a:r>
                      <a:r>
                        <a:rPr lang="it-IT" sz="1400" dirty="0" err="1" smtClean="0">
                          <a:solidFill>
                            <a:srgbClr val="C00000"/>
                          </a:solidFill>
                        </a:rPr>
                        <a:t>dt</a:t>
                      </a:r>
                      <a:r>
                        <a:rPr lang="it-IT" sz="1400" dirty="0" smtClean="0">
                          <a:solidFill>
                            <a:srgbClr val="C00000"/>
                          </a:solidFill>
                        </a:rPr>
                        <a:t> = 7.81 T/s</a:t>
                      </a:r>
                      <a:endParaRPr lang="it-IT" sz="1400" dirty="0">
                        <a:solidFill>
                          <a:srgbClr val="C00000"/>
                        </a:solidFill>
                      </a:endParaRPr>
                    </a:p>
                  </a:txBody>
                  <a:tcPr/>
                </a:tc>
              </a:tr>
              <a:tr h="370840">
                <a:tc>
                  <a:txBody>
                    <a:bodyPr/>
                    <a:lstStyle/>
                    <a:p>
                      <a:r>
                        <a:rPr lang="it-IT" sz="1400" dirty="0" smtClean="0">
                          <a:solidFill>
                            <a:schemeClr val="tx1"/>
                          </a:solidFill>
                        </a:rPr>
                        <a:t>Energy </a:t>
                      </a:r>
                      <a:r>
                        <a:rPr lang="it-IT" sz="1400" dirty="0" err="1" smtClean="0">
                          <a:solidFill>
                            <a:schemeClr val="tx1"/>
                          </a:solidFill>
                        </a:rPr>
                        <a:t>ramp</a:t>
                      </a:r>
                      <a:r>
                        <a:rPr lang="it-IT" sz="1400" dirty="0" smtClean="0">
                          <a:solidFill>
                            <a:schemeClr val="tx1"/>
                          </a:solidFill>
                        </a:rPr>
                        <a:t> </a:t>
                      </a:r>
                      <a:r>
                        <a:rPr lang="it-IT" sz="1400" dirty="0" err="1" smtClean="0">
                          <a:solidFill>
                            <a:schemeClr val="tx1"/>
                          </a:solidFill>
                        </a:rPr>
                        <a:t>duration</a:t>
                      </a:r>
                      <a:endParaRPr lang="it-IT" sz="1400" dirty="0">
                        <a:solidFill>
                          <a:schemeClr val="tx1"/>
                        </a:solidFill>
                      </a:endParaRPr>
                    </a:p>
                  </a:txBody>
                  <a:tcPr/>
                </a:tc>
                <a:tc>
                  <a:txBody>
                    <a:bodyPr/>
                    <a:lstStyle/>
                    <a:p>
                      <a:r>
                        <a:rPr lang="it-IT" sz="1400" dirty="0" err="1" smtClean="0">
                          <a:solidFill>
                            <a:srgbClr val="C00000"/>
                          </a:solidFill>
                        </a:rPr>
                        <a:t>T</a:t>
                      </a:r>
                      <a:r>
                        <a:rPr lang="it-IT" sz="1400" baseline="-25000" dirty="0" err="1" smtClean="0">
                          <a:solidFill>
                            <a:srgbClr val="C00000"/>
                          </a:solidFill>
                        </a:rPr>
                        <a:t>ramp</a:t>
                      </a:r>
                      <a:r>
                        <a:rPr lang="it-IT" sz="1400" dirty="0" smtClean="0">
                          <a:solidFill>
                            <a:srgbClr val="C00000"/>
                          </a:solidFill>
                        </a:rPr>
                        <a:t> ≈ 110 ms</a:t>
                      </a:r>
                      <a:endParaRPr lang="it-IT" sz="1400" dirty="0">
                        <a:solidFill>
                          <a:srgbClr val="C00000"/>
                        </a:solidFill>
                      </a:endParaRPr>
                    </a:p>
                  </a:txBody>
                  <a:tcPr/>
                </a:tc>
              </a:tr>
              <a:tr h="370840">
                <a:tc>
                  <a:txBody>
                    <a:bodyPr/>
                    <a:lstStyle/>
                    <a:p>
                      <a:r>
                        <a:rPr lang="it-IT" sz="1400" dirty="0" err="1" smtClean="0">
                          <a:solidFill>
                            <a:schemeClr val="tx1"/>
                          </a:solidFill>
                        </a:rPr>
                        <a:t>Number</a:t>
                      </a:r>
                      <a:r>
                        <a:rPr lang="it-IT" sz="1400" dirty="0" smtClean="0">
                          <a:solidFill>
                            <a:schemeClr val="tx1"/>
                          </a:solidFill>
                        </a:rPr>
                        <a:t> </a:t>
                      </a:r>
                      <a:r>
                        <a:rPr lang="it-IT" sz="1400" dirty="0" err="1" smtClean="0">
                          <a:solidFill>
                            <a:schemeClr val="tx1"/>
                          </a:solidFill>
                        </a:rPr>
                        <a:t>of</a:t>
                      </a:r>
                      <a:r>
                        <a:rPr lang="it-IT" sz="1400" dirty="0" smtClean="0">
                          <a:solidFill>
                            <a:schemeClr val="tx1"/>
                          </a:solidFill>
                        </a:rPr>
                        <a:t> </a:t>
                      </a:r>
                      <a:r>
                        <a:rPr lang="it-IT" sz="1400" dirty="0" err="1" smtClean="0">
                          <a:solidFill>
                            <a:schemeClr val="tx1"/>
                          </a:solidFill>
                        </a:rPr>
                        <a:t>turns</a:t>
                      </a:r>
                      <a:endParaRPr lang="it-IT" sz="1400" dirty="0">
                        <a:solidFill>
                          <a:schemeClr val="tx1"/>
                        </a:solidFill>
                      </a:endParaRPr>
                    </a:p>
                  </a:txBody>
                  <a:tcPr/>
                </a:tc>
                <a:tc>
                  <a:txBody>
                    <a:bodyPr/>
                    <a:lstStyle/>
                    <a:p>
                      <a:r>
                        <a:rPr lang="it-IT" sz="1400" baseline="0" dirty="0" err="1" smtClean="0">
                          <a:solidFill>
                            <a:srgbClr val="C00000"/>
                          </a:solidFill>
                        </a:rPr>
                        <a:t>N</a:t>
                      </a:r>
                      <a:r>
                        <a:rPr lang="it-IT" sz="1400" baseline="-25000" dirty="0" err="1" smtClean="0">
                          <a:solidFill>
                            <a:srgbClr val="C00000"/>
                          </a:solidFill>
                        </a:rPr>
                        <a:t>turna</a:t>
                      </a:r>
                      <a:r>
                        <a:rPr lang="it-IT" sz="1400" dirty="0" smtClean="0">
                          <a:solidFill>
                            <a:srgbClr val="C00000"/>
                          </a:solidFill>
                        </a:rPr>
                        <a:t> ≈ 390000</a:t>
                      </a:r>
                      <a:endParaRPr lang="it-IT" sz="1400" dirty="0">
                        <a:solidFill>
                          <a:srgbClr val="C00000"/>
                        </a:solidFill>
                      </a:endParaRPr>
                    </a:p>
                  </a:txBody>
                  <a:tcPr/>
                </a:tc>
              </a:tr>
              <a:tr h="370840">
                <a:tc>
                  <a:txBody>
                    <a:bodyPr/>
                    <a:lstStyle/>
                    <a:p>
                      <a:r>
                        <a:rPr lang="it-IT" sz="1400" dirty="0" err="1" smtClean="0">
                          <a:solidFill>
                            <a:schemeClr val="tx1"/>
                          </a:solidFill>
                        </a:rPr>
                        <a:t>Revolution</a:t>
                      </a:r>
                      <a:r>
                        <a:rPr lang="it-IT" sz="1400" dirty="0" smtClean="0">
                          <a:solidFill>
                            <a:schemeClr val="tx1"/>
                          </a:solidFill>
                        </a:rPr>
                        <a:t> </a:t>
                      </a:r>
                      <a:r>
                        <a:rPr lang="it-IT" sz="1400" dirty="0" err="1" smtClean="0">
                          <a:solidFill>
                            <a:schemeClr val="tx1"/>
                          </a:solidFill>
                        </a:rPr>
                        <a:t>frequency</a:t>
                      </a:r>
                      <a:r>
                        <a:rPr lang="it-IT" sz="1400" dirty="0" smtClean="0">
                          <a:solidFill>
                            <a:schemeClr val="tx1"/>
                          </a:solidFill>
                        </a:rPr>
                        <a:t> </a:t>
                      </a:r>
                      <a:endParaRPr lang="it-IT" sz="1400" dirty="0">
                        <a:solidFill>
                          <a:schemeClr val="tx1"/>
                        </a:solidFill>
                      </a:endParaRPr>
                    </a:p>
                  </a:txBody>
                  <a:tcPr/>
                </a:tc>
                <a:tc>
                  <a:txBody>
                    <a:bodyPr/>
                    <a:lstStyle/>
                    <a:p>
                      <a:r>
                        <a:rPr lang="it-IT" sz="1400" baseline="0" dirty="0" err="1" smtClean="0">
                          <a:solidFill>
                            <a:srgbClr val="C00000"/>
                          </a:solidFill>
                        </a:rPr>
                        <a:t>f</a:t>
                      </a:r>
                      <a:r>
                        <a:rPr lang="it-IT" sz="1400" baseline="-25000" dirty="0" err="1" smtClean="0">
                          <a:solidFill>
                            <a:srgbClr val="C00000"/>
                          </a:solidFill>
                        </a:rPr>
                        <a:t>rev</a:t>
                      </a:r>
                      <a:r>
                        <a:rPr lang="it-IT" sz="1400" dirty="0" smtClean="0">
                          <a:solidFill>
                            <a:srgbClr val="C00000"/>
                          </a:solidFill>
                        </a:rPr>
                        <a:t> ≈ 1.7 MHz </a:t>
                      </a:r>
                      <a:r>
                        <a:rPr lang="it-IT" sz="1400" baseline="0" dirty="0" smtClean="0">
                          <a:solidFill>
                            <a:srgbClr val="C00000"/>
                          </a:solidFill>
                        </a:rPr>
                        <a:t> in</a:t>
                      </a:r>
                      <a:endParaRPr lang="it-IT" sz="1400" dirty="0" smtClean="0">
                        <a:solidFill>
                          <a:srgbClr val="C00000"/>
                        </a:solidFill>
                      </a:endParaRPr>
                    </a:p>
                    <a:p>
                      <a:r>
                        <a:rPr lang="it-IT" sz="1400" dirty="0" smtClean="0">
                          <a:solidFill>
                            <a:srgbClr val="C00000"/>
                          </a:solidFill>
                        </a:rPr>
                        <a:t>      ≈ 5.0 MHz  out</a:t>
                      </a:r>
                      <a:endParaRPr lang="it-IT" sz="1400" dirty="0">
                        <a:solidFill>
                          <a:srgbClr val="C00000"/>
                        </a:solidFill>
                      </a:endParaRPr>
                    </a:p>
                  </a:txBody>
                  <a:tcPr/>
                </a:tc>
              </a:tr>
              <a:tr h="370840">
                <a:tc>
                  <a:txBody>
                    <a:bodyPr/>
                    <a:lstStyle/>
                    <a:p>
                      <a:r>
                        <a:rPr lang="it-IT" sz="1400" dirty="0" smtClean="0">
                          <a:solidFill>
                            <a:schemeClr val="tx1"/>
                          </a:solidFill>
                        </a:rPr>
                        <a:t>RF </a:t>
                      </a:r>
                      <a:r>
                        <a:rPr lang="it-IT" sz="1400" dirty="0" err="1" smtClean="0">
                          <a:solidFill>
                            <a:schemeClr val="tx1"/>
                          </a:solidFill>
                        </a:rPr>
                        <a:t>frequency</a:t>
                      </a:r>
                      <a:r>
                        <a:rPr lang="it-IT" sz="1400" dirty="0" smtClean="0">
                          <a:solidFill>
                            <a:schemeClr val="tx1"/>
                          </a:solidFill>
                        </a:rPr>
                        <a:t> </a:t>
                      </a:r>
                      <a:endParaRPr lang="it-IT" sz="1400" dirty="0">
                        <a:solidFill>
                          <a:schemeClr val="tx1"/>
                        </a:solidFill>
                      </a:endParaRPr>
                    </a:p>
                  </a:txBody>
                  <a:tcPr/>
                </a:tc>
                <a:tc>
                  <a:txBody>
                    <a:bodyPr/>
                    <a:lstStyle/>
                    <a:p>
                      <a:r>
                        <a:rPr lang="it-IT" sz="1400" baseline="0" dirty="0" err="1" smtClean="0">
                          <a:solidFill>
                            <a:srgbClr val="C00000"/>
                          </a:solidFill>
                        </a:rPr>
                        <a:t>f</a:t>
                      </a:r>
                      <a:r>
                        <a:rPr lang="it-IT" sz="1400" baseline="-25000" dirty="0" err="1" smtClean="0">
                          <a:solidFill>
                            <a:srgbClr val="C00000"/>
                          </a:solidFill>
                        </a:rPr>
                        <a:t>RF</a:t>
                      </a:r>
                      <a:r>
                        <a:rPr lang="it-IT" sz="1400" baseline="0" dirty="0" smtClean="0">
                          <a:solidFill>
                            <a:srgbClr val="C00000"/>
                          </a:solidFill>
                        </a:rPr>
                        <a:t> = </a:t>
                      </a:r>
                      <a:r>
                        <a:rPr lang="it-IT" sz="1400" baseline="0" dirty="0" err="1" smtClean="0">
                          <a:solidFill>
                            <a:srgbClr val="C00000"/>
                          </a:solidFill>
                        </a:rPr>
                        <a:t>f</a:t>
                      </a:r>
                      <a:r>
                        <a:rPr lang="it-IT" sz="1400" baseline="-25000" dirty="0" err="1" smtClean="0">
                          <a:solidFill>
                            <a:srgbClr val="C00000"/>
                          </a:solidFill>
                        </a:rPr>
                        <a:t>rev</a:t>
                      </a:r>
                      <a:r>
                        <a:rPr lang="it-IT" sz="1400" baseline="0" dirty="0" smtClean="0">
                          <a:solidFill>
                            <a:srgbClr val="C00000"/>
                          </a:solidFill>
                        </a:rPr>
                        <a:t> </a:t>
                      </a:r>
                      <a:r>
                        <a:rPr lang="it-IT" sz="1400" dirty="0" smtClean="0">
                          <a:solidFill>
                            <a:srgbClr val="C00000"/>
                          </a:solidFill>
                        </a:rPr>
                        <a:t> (</a:t>
                      </a:r>
                      <a:r>
                        <a:rPr lang="it-IT" sz="1400" i="1" dirty="0" smtClean="0">
                          <a:solidFill>
                            <a:srgbClr val="C00000"/>
                          </a:solidFill>
                        </a:rPr>
                        <a:t>h=1</a:t>
                      </a:r>
                      <a:r>
                        <a:rPr lang="it-IT" sz="1400" dirty="0" smtClean="0">
                          <a:solidFill>
                            <a:srgbClr val="C00000"/>
                          </a:solidFill>
                        </a:rPr>
                        <a:t>)</a:t>
                      </a:r>
                      <a:endParaRPr lang="it-IT" sz="1400" dirty="0">
                        <a:solidFill>
                          <a:srgbClr val="C00000"/>
                        </a:solidFill>
                      </a:endParaRPr>
                    </a:p>
                  </a:txBody>
                  <a:tcPr/>
                </a:tc>
              </a:tr>
            </a:tbl>
          </a:graphicData>
        </a:graphic>
      </p:graphicFrame>
      <p:pic>
        <p:nvPicPr>
          <p:cNvPr id="53" name="Immagine 52" descr="energy_ramp_2.JPG"/>
          <p:cNvPicPr>
            <a:picLocks noChangeAspect="1"/>
          </p:cNvPicPr>
          <p:nvPr/>
        </p:nvPicPr>
        <p:blipFill>
          <a:blip r:embed="rId4" cstate="print"/>
          <a:stretch>
            <a:fillRect/>
          </a:stretch>
        </p:blipFill>
        <p:spPr>
          <a:xfrm>
            <a:off x="4285390" y="2888261"/>
            <a:ext cx="4435522" cy="3969739"/>
          </a:xfrm>
          <a:prstGeom prst="rect">
            <a:avLst/>
          </a:prstGeom>
        </p:spPr>
      </p:pic>
      <p:graphicFrame>
        <p:nvGraphicFramePr>
          <p:cNvPr id="113" name="Object 4"/>
          <p:cNvGraphicFramePr>
            <a:graphicFrameLocks noChangeAspect="1"/>
          </p:cNvGraphicFramePr>
          <p:nvPr/>
        </p:nvGraphicFramePr>
        <p:xfrm>
          <a:off x="3981781" y="766981"/>
          <a:ext cx="2374900" cy="1423988"/>
        </p:xfrm>
        <a:graphic>
          <a:graphicData uri="http://schemas.openxmlformats.org/presentationml/2006/ole">
            <mc:AlternateContent xmlns:mc="http://schemas.openxmlformats.org/markup-compatibility/2006">
              <mc:Choice xmlns:v="urn:schemas-microsoft-com:vml" Requires="v">
                <p:oleObj spid="_x0000_s305204" name="Equazione" r:id="rId5" imgW="1752480" imgH="1054080" progId="Equation.3">
                  <p:embed/>
                </p:oleObj>
              </mc:Choice>
              <mc:Fallback>
                <p:oleObj name="Equazione" r:id="rId5" imgW="1752480" imgH="10540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781" y="766981"/>
                        <a:ext cx="2374900" cy="1423988"/>
                      </a:xfrm>
                      <a:prstGeom prst="rect">
                        <a:avLst/>
                      </a:prstGeom>
                      <a:solidFill>
                        <a:srgbClr val="CCECFF"/>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19" name="Rectangle 27"/>
          <p:cNvSpPr>
            <a:spLocks noChangeArrowheads="1"/>
          </p:cNvSpPr>
          <p:nvPr/>
        </p:nvSpPr>
        <p:spPr bwMode="auto">
          <a:xfrm>
            <a:off x="3455716" y="3811986"/>
            <a:ext cx="2137559" cy="1591293"/>
          </a:xfrm>
          <a:prstGeom prst="rect">
            <a:avLst/>
          </a:prstGeom>
          <a:solidFill>
            <a:srgbClr val="FFFF99"/>
          </a:solidFill>
          <a:ln w="9525">
            <a:noFill/>
            <a:miter lim="800000"/>
            <a:headEnd/>
            <a:tailEnd/>
          </a:ln>
          <a:effectLst/>
        </p:spPr>
        <p:txBody>
          <a:bodyPr wrap="none" anchor="ctr"/>
          <a:lstStyle/>
          <a:p>
            <a:endParaRPr lang="en-US"/>
          </a:p>
        </p:txBody>
      </p:sp>
      <p:graphicFrame>
        <p:nvGraphicFramePr>
          <p:cNvPr id="59400" name="Object 8"/>
          <p:cNvGraphicFramePr>
            <a:graphicFrameLocks noChangeAspect="1"/>
          </p:cNvGraphicFramePr>
          <p:nvPr/>
        </p:nvGraphicFramePr>
        <p:xfrm>
          <a:off x="1448372" y="1584009"/>
          <a:ext cx="2374900" cy="611188"/>
        </p:xfrm>
        <a:graphic>
          <a:graphicData uri="http://schemas.openxmlformats.org/presentationml/2006/ole">
            <mc:AlternateContent xmlns:mc="http://schemas.openxmlformats.org/markup-compatibility/2006">
              <mc:Choice xmlns:v="urn:schemas-microsoft-com:vml" Requires="v">
                <p:oleObj spid="_x0000_s59674" name="Equazione" r:id="rId4" imgW="1688760" imgH="431640" progId="Equation.3">
                  <p:embed/>
                </p:oleObj>
              </mc:Choice>
              <mc:Fallback>
                <p:oleObj name="Equazione" r:id="rId4" imgW="1688760" imgH="43164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372" y="1584009"/>
                        <a:ext cx="2374900" cy="611188"/>
                      </a:xfrm>
                      <a:prstGeom prst="rect">
                        <a:avLst/>
                      </a:prstGeom>
                      <a:solidFill>
                        <a:srgbClr val="FFFF99"/>
                      </a:solidFill>
                    </p:spPr>
                  </p:pic>
                </p:oleObj>
              </mc:Fallback>
            </mc:AlternateContent>
          </a:graphicData>
        </a:graphic>
      </p:graphicFrame>
      <p:grpSp>
        <p:nvGrpSpPr>
          <p:cNvPr id="59416" name="Group 24"/>
          <p:cNvGrpSpPr>
            <a:grpSpLocks/>
          </p:cNvGrpSpPr>
          <p:nvPr/>
        </p:nvGrpSpPr>
        <p:grpSpPr bwMode="auto">
          <a:xfrm>
            <a:off x="5399441" y="260350"/>
            <a:ext cx="3659188" cy="2881313"/>
            <a:chOff x="22" y="1298"/>
            <a:chExt cx="2124" cy="1769"/>
          </a:xfrm>
        </p:grpSpPr>
        <p:pic>
          <p:nvPicPr>
            <p:cNvPr id="59402" name="Picture 10"/>
            <p:cNvPicPr>
              <a:picLocks noChangeAspect="1" noChangeArrowheads="1"/>
            </p:cNvPicPr>
            <p:nvPr/>
          </p:nvPicPr>
          <p:blipFill>
            <a:blip r:embed="rId6" cstate="print"/>
            <a:srcRect/>
            <a:stretch>
              <a:fillRect/>
            </a:stretch>
          </p:blipFill>
          <p:spPr bwMode="auto">
            <a:xfrm>
              <a:off x="22" y="1298"/>
              <a:ext cx="1619" cy="1769"/>
            </a:xfrm>
            <a:prstGeom prst="rect">
              <a:avLst/>
            </a:prstGeom>
            <a:noFill/>
            <a:ln w="9525">
              <a:noFill/>
              <a:miter lim="800000"/>
              <a:headEnd/>
              <a:tailEnd/>
            </a:ln>
            <a:effectLst/>
          </p:spPr>
        </p:pic>
        <p:graphicFrame>
          <p:nvGraphicFramePr>
            <p:cNvPr id="59403" name="Object 11"/>
            <p:cNvGraphicFramePr>
              <a:graphicFrameLocks noChangeAspect="1"/>
            </p:cNvGraphicFramePr>
            <p:nvPr/>
          </p:nvGraphicFramePr>
          <p:xfrm>
            <a:off x="1644" y="1850"/>
            <a:ext cx="166" cy="168"/>
          </p:xfrm>
          <a:graphic>
            <a:graphicData uri="http://schemas.openxmlformats.org/presentationml/2006/ole">
              <mc:AlternateContent xmlns:mc="http://schemas.openxmlformats.org/markup-compatibility/2006">
                <mc:Choice xmlns:v="urn:schemas-microsoft-com:vml" Requires="v">
                  <p:oleObj spid="_x0000_s59675" name="Equation" r:id="rId7" imgW="152280" imgH="152280" progId="Equation.3">
                    <p:embed/>
                  </p:oleObj>
                </mc:Choice>
                <mc:Fallback>
                  <p:oleObj name="Equation" r:id="rId7" imgW="152280" imgH="15228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4" y="1850"/>
                          <a:ext cx="166" cy="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404" name="Object 12"/>
            <p:cNvGraphicFramePr>
              <a:graphicFrameLocks noChangeAspect="1"/>
            </p:cNvGraphicFramePr>
            <p:nvPr/>
          </p:nvGraphicFramePr>
          <p:xfrm>
            <a:off x="1648" y="2188"/>
            <a:ext cx="498" cy="196"/>
          </p:xfrm>
          <a:graphic>
            <a:graphicData uri="http://schemas.openxmlformats.org/presentationml/2006/ole">
              <mc:AlternateContent xmlns:mc="http://schemas.openxmlformats.org/markup-compatibility/2006">
                <mc:Choice xmlns:v="urn:schemas-microsoft-com:vml" Requires="v">
                  <p:oleObj spid="_x0000_s59676" name="Equation" r:id="rId9" imgW="457200" imgH="177480" progId="Equation.3">
                    <p:embed/>
                  </p:oleObj>
                </mc:Choice>
                <mc:Fallback>
                  <p:oleObj name="Equation" r:id="rId9" imgW="457200" imgH="17748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8" y="2188"/>
                          <a:ext cx="498" cy="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9405" name="Object 13"/>
          <p:cNvGraphicFramePr>
            <a:graphicFrameLocks noChangeAspect="1"/>
          </p:cNvGraphicFramePr>
          <p:nvPr/>
        </p:nvGraphicFramePr>
        <p:xfrm>
          <a:off x="2067166" y="2839083"/>
          <a:ext cx="1296988" cy="633412"/>
        </p:xfrm>
        <a:graphic>
          <a:graphicData uri="http://schemas.openxmlformats.org/presentationml/2006/ole">
            <mc:AlternateContent xmlns:mc="http://schemas.openxmlformats.org/markup-compatibility/2006">
              <mc:Choice xmlns:v="urn:schemas-microsoft-com:vml" Requires="v">
                <p:oleObj spid="_x0000_s59677" name="Equation" r:id="rId11" imgW="888840" imgH="431640" progId="Equation.3">
                  <p:embed/>
                </p:oleObj>
              </mc:Choice>
              <mc:Fallback>
                <p:oleObj name="Equation" r:id="rId11" imgW="888840" imgH="431640" progId="Equation.3">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7166" y="2839083"/>
                        <a:ext cx="1296988" cy="633412"/>
                      </a:xfrm>
                      <a:prstGeom prst="rect">
                        <a:avLst/>
                      </a:prstGeom>
                      <a:solidFill>
                        <a:srgbClr val="FFFF99"/>
                      </a:solidFill>
                    </p:spPr>
                  </p:pic>
                </p:oleObj>
              </mc:Fallback>
            </mc:AlternateContent>
          </a:graphicData>
        </a:graphic>
      </p:graphicFrame>
      <p:graphicFrame>
        <p:nvGraphicFramePr>
          <p:cNvPr id="59408" name="Object 16"/>
          <p:cNvGraphicFramePr>
            <a:graphicFrameLocks noChangeAspect="1"/>
          </p:cNvGraphicFramePr>
          <p:nvPr/>
        </p:nvGraphicFramePr>
        <p:xfrm>
          <a:off x="111125" y="3806825"/>
          <a:ext cx="5465763" cy="1828800"/>
        </p:xfrm>
        <a:graphic>
          <a:graphicData uri="http://schemas.openxmlformats.org/presentationml/2006/ole">
            <mc:AlternateContent xmlns:mc="http://schemas.openxmlformats.org/markup-compatibility/2006">
              <mc:Choice xmlns:v="urn:schemas-microsoft-com:vml" Requires="v">
                <p:oleObj spid="_x0000_s59678" name="Equazione" r:id="rId13" imgW="3581280" imgH="1193760" progId="Equation.3">
                  <p:embed/>
                </p:oleObj>
              </mc:Choice>
              <mc:Fallback>
                <p:oleObj name="Equazione" r:id="rId13" imgW="3581280" imgH="1193760" progId="Equation.3">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125" y="3806825"/>
                        <a:ext cx="5465763"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409" name="Object 17"/>
          <p:cNvGraphicFramePr>
            <a:graphicFrameLocks noChangeAspect="1"/>
          </p:cNvGraphicFramePr>
          <p:nvPr/>
        </p:nvGraphicFramePr>
        <p:xfrm>
          <a:off x="6799031" y="4249696"/>
          <a:ext cx="1035050" cy="708025"/>
        </p:xfrm>
        <a:graphic>
          <a:graphicData uri="http://schemas.openxmlformats.org/presentationml/2006/ole">
            <mc:AlternateContent xmlns:mc="http://schemas.openxmlformats.org/markup-compatibility/2006">
              <mc:Choice xmlns:v="urn:schemas-microsoft-com:vml" Requires="v">
                <p:oleObj spid="_x0000_s59679" name="Equation" r:id="rId15" imgW="596880" imgH="406080" progId="Equation.3">
                  <p:embed/>
                </p:oleObj>
              </mc:Choice>
              <mc:Fallback>
                <p:oleObj name="Equation" r:id="rId15" imgW="596880" imgH="406080" progId="Equation.3">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99031" y="4249696"/>
                        <a:ext cx="103505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10" name="Text Box 18"/>
          <p:cNvSpPr txBox="1">
            <a:spLocks noChangeArrowheads="1"/>
          </p:cNvSpPr>
          <p:nvPr/>
        </p:nvSpPr>
        <p:spPr bwMode="auto">
          <a:xfrm>
            <a:off x="6194913" y="3830905"/>
            <a:ext cx="2794708" cy="277957"/>
          </a:xfrm>
          <a:prstGeom prst="rect">
            <a:avLst/>
          </a:prstGeom>
          <a:noFill/>
          <a:ln w="9525">
            <a:noFill/>
            <a:miter lim="800000"/>
            <a:headEnd/>
            <a:tailEnd/>
          </a:ln>
          <a:effectLst/>
        </p:spPr>
        <p:txBody>
          <a:bodyPr wrap="square">
            <a:spAutoFit/>
          </a:bodyPr>
          <a:lstStyle/>
          <a:p>
            <a:r>
              <a:rPr lang="en-US" sz="1200" b="1" i="1" u="sng" dirty="0" smtClean="0"/>
              <a:t>Transition energy </a:t>
            </a:r>
            <a:r>
              <a:rPr lang="en-US" sz="1200" dirty="0" smtClean="0"/>
              <a:t> is defined as:</a:t>
            </a:r>
            <a:endParaRPr lang="en-US" sz="1200" dirty="0"/>
          </a:p>
        </p:txBody>
      </p:sp>
      <p:sp>
        <p:nvSpPr>
          <p:cNvPr id="59411" name="Text Box 19"/>
          <p:cNvSpPr txBox="1">
            <a:spLocks noChangeArrowheads="1"/>
          </p:cNvSpPr>
          <p:nvPr/>
        </p:nvSpPr>
        <p:spPr bwMode="auto">
          <a:xfrm>
            <a:off x="191064" y="5626100"/>
            <a:ext cx="8549163" cy="954107"/>
          </a:xfrm>
          <a:prstGeom prst="rect">
            <a:avLst/>
          </a:prstGeom>
          <a:noFill/>
          <a:ln w="9525">
            <a:noFill/>
            <a:miter lim="800000"/>
            <a:headEnd/>
            <a:tailEnd/>
          </a:ln>
          <a:effectLst/>
        </p:spPr>
        <p:txBody>
          <a:bodyPr wrap="square">
            <a:spAutoFit/>
          </a:bodyPr>
          <a:lstStyle/>
          <a:p>
            <a:pPr algn="just"/>
            <a:r>
              <a:rPr lang="en-US" sz="1400" dirty="0" smtClean="0"/>
              <a:t>Momentum </a:t>
            </a:r>
            <a:r>
              <a:rPr lang="en-US" sz="1400" dirty="0" err="1" smtClean="0"/>
              <a:t>compation</a:t>
            </a:r>
            <a:r>
              <a:rPr lang="en-US" sz="1400" dirty="0" smtClean="0"/>
              <a:t> factors are usually positive (</a:t>
            </a:r>
            <a:r>
              <a:rPr lang="en-US" sz="1400" dirty="0" smtClean="0">
                <a:sym typeface="Symbol" pitchFamily="18" charset="2"/>
              </a:rPr>
              <a:t></a:t>
            </a:r>
            <a:r>
              <a:rPr lang="en-US" sz="1400" dirty="0" smtClean="0"/>
              <a:t>&gt;0) in circular accelerators, so that </a:t>
            </a:r>
            <a:r>
              <a:rPr lang="en-US" sz="1400" b="1" i="1" u="sng" dirty="0" smtClean="0"/>
              <a:t>below transition energy</a:t>
            </a:r>
            <a:r>
              <a:rPr lang="en-US" sz="1400" dirty="0" smtClean="0"/>
              <a:t> particle revolution frequency increases with energy (the velocity increase dominates the orbit length increase). On the contrary, </a:t>
            </a:r>
            <a:r>
              <a:rPr lang="en-US" sz="1400" b="1" i="1" u="sng" dirty="0" smtClean="0"/>
              <a:t>beyond transition energy</a:t>
            </a:r>
            <a:r>
              <a:rPr lang="en-US" sz="1400" dirty="0" smtClean="0"/>
              <a:t> revolution frequency decreases while energy increases (since </a:t>
            </a:r>
            <a:r>
              <a:rPr lang="en-US" sz="1400" dirty="0" err="1" smtClean="0"/>
              <a:t>v</a:t>
            </a:r>
            <a:r>
              <a:rPr lang="en-US" sz="1400" dirty="0" err="1" smtClean="0">
                <a:sym typeface="Symbol" pitchFamily="18" charset="2"/>
              </a:rPr>
              <a:t></a:t>
            </a:r>
            <a:r>
              <a:rPr lang="en-US" sz="1400" dirty="0" err="1" smtClean="0"/>
              <a:t>c</a:t>
            </a:r>
            <a:r>
              <a:rPr lang="en-US" sz="1400" dirty="0" smtClean="0"/>
              <a:t> and orbit length variation dominates in this case).</a:t>
            </a:r>
            <a:endParaRPr lang="en-US" sz="1400" dirty="0"/>
          </a:p>
        </p:txBody>
      </p:sp>
      <p:sp>
        <p:nvSpPr>
          <p:cNvPr id="59415" name="Text Box 23"/>
          <p:cNvSpPr txBox="1">
            <a:spLocks noChangeArrowheads="1"/>
          </p:cNvSpPr>
          <p:nvPr/>
        </p:nvSpPr>
        <p:spPr bwMode="auto">
          <a:xfrm>
            <a:off x="169796" y="109184"/>
            <a:ext cx="4895892" cy="338554"/>
          </a:xfrm>
          <a:prstGeom prst="rect">
            <a:avLst/>
          </a:prstGeom>
          <a:noFill/>
          <a:ln w="9525">
            <a:noFill/>
            <a:miter lim="800000"/>
            <a:headEnd/>
            <a:tailEnd/>
          </a:ln>
          <a:effectLst/>
        </p:spPr>
        <p:txBody>
          <a:bodyPr wrap="none">
            <a:spAutoFit/>
          </a:bodyPr>
          <a:lstStyle/>
          <a:p>
            <a:r>
              <a:rPr lang="en-US" sz="1600" b="1" i="1" dirty="0" smtClean="0"/>
              <a:t> “Momentum compaction” and transition energy</a:t>
            </a:r>
            <a:endParaRPr lang="en-US" sz="1600" b="1" i="1" dirty="0"/>
          </a:p>
        </p:txBody>
      </p:sp>
      <p:sp>
        <p:nvSpPr>
          <p:cNvPr id="59417" name="Text Box 25"/>
          <p:cNvSpPr txBox="1">
            <a:spLocks noChangeArrowheads="1"/>
          </p:cNvSpPr>
          <p:nvPr/>
        </p:nvSpPr>
        <p:spPr bwMode="auto">
          <a:xfrm>
            <a:off x="313900" y="2249172"/>
            <a:ext cx="4768740" cy="769441"/>
          </a:xfrm>
          <a:prstGeom prst="rect">
            <a:avLst/>
          </a:prstGeom>
          <a:noFill/>
          <a:ln w="9525">
            <a:noFill/>
            <a:miter lim="800000"/>
            <a:headEnd/>
            <a:tailEnd/>
          </a:ln>
          <a:effectLst/>
        </p:spPr>
        <p:txBody>
          <a:bodyPr wrap="square">
            <a:spAutoFit/>
          </a:bodyPr>
          <a:lstStyle/>
          <a:p>
            <a:pPr algn="just"/>
            <a:r>
              <a:rPr lang="en-US" sz="1400" dirty="0" smtClean="0"/>
              <a:t>while the relative revolution frequency variation for a given relative particle momentum variation is called “</a:t>
            </a:r>
            <a:r>
              <a:rPr lang="en-US" sz="1400" b="1" u="sng" dirty="0" smtClean="0"/>
              <a:t>slippage factor</a:t>
            </a:r>
            <a:r>
              <a:rPr lang="en-US" sz="1400" dirty="0" smtClean="0"/>
              <a:t>” </a:t>
            </a:r>
            <a:r>
              <a:rPr lang="en-US" sz="1600" i="1" dirty="0" smtClean="0">
                <a:latin typeface="Symbol" pitchFamily="18" charset="2"/>
              </a:rPr>
              <a:t>h </a:t>
            </a:r>
            <a:r>
              <a:rPr lang="en-US" sz="1400" dirty="0" smtClean="0"/>
              <a:t>:</a:t>
            </a:r>
            <a:endParaRPr lang="en-US" sz="1400" dirty="0"/>
          </a:p>
        </p:txBody>
      </p:sp>
      <p:sp>
        <p:nvSpPr>
          <p:cNvPr id="59418" name="AutoShape 26"/>
          <p:cNvSpPr>
            <a:spLocks/>
          </p:cNvSpPr>
          <p:nvPr/>
        </p:nvSpPr>
        <p:spPr bwMode="auto">
          <a:xfrm rot="5400000">
            <a:off x="2552498" y="1084063"/>
            <a:ext cx="360363" cy="4974040"/>
          </a:xfrm>
          <a:prstGeom prst="rightBrace">
            <a:avLst>
              <a:gd name="adj1" fmla="val 120705"/>
              <a:gd name="adj2" fmla="val 50000"/>
            </a:avLst>
          </a:prstGeom>
          <a:noFill/>
          <a:ln w="9525">
            <a:solidFill>
              <a:schemeClr val="tx1"/>
            </a:solidFill>
            <a:round/>
            <a:headEnd/>
            <a:tailEnd/>
          </a:ln>
          <a:effectLst/>
        </p:spPr>
        <p:txBody>
          <a:bodyPr wrap="none" anchor="ctr"/>
          <a:lstStyle/>
          <a:p>
            <a:endParaRPr lang="en-US"/>
          </a:p>
        </p:txBody>
      </p:sp>
      <p:sp>
        <p:nvSpPr>
          <p:cNvPr id="59420" name="Text Box 28"/>
          <p:cNvSpPr txBox="1">
            <a:spLocks noChangeArrowheads="1"/>
          </p:cNvSpPr>
          <p:nvPr/>
        </p:nvSpPr>
        <p:spPr bwMode="auto">
          <a:xfrm>
            <a:off x="284542" y="476250"/>
            <a:ext cx="4798097" cy="984885"/>
          </a:xfrm>
          <a:prstGeom prst="rect">
            <a:avLst/>
          </a:prstGeom>
          <a:noFill/>
          <a:ln w="9525">
            <a:noFill/>
            <a:miter lim="800000"/>
            <a:headEnd/>
            <a:tailEnd/>
          </a:ln>
          <a:effectLst/>
        </p:spPr>
        <p:txBody>
          <a:bodyPr wrap="square">
            <a:spAutoFit/>
          </a:bodyPr>
          <a:lstStyle/>
          <a:p>
            <a:pPr algn="just"/>
            <a:r>
              <a:rPr lang="en-US" sz="1400" dirty="0" smtClean="0"/>
              <a:t>The relative orbit length variation for a given relative particle momentum variation in a circular, transversely focused accelerator is property of ring magnetic guide called “</a:t>
            </a:r>
            <a:r>
              <a:rPr lang="en-US" sz="1400" b="1" i="1" u="sng" dirty="0" smtClean="0"/>
              <a:t>momentum compaction</a:t>
            </a:r>
            <a:r>
              <a:rPr lang="en-US" sz="1400" dirty="0" smtClean="0"/>
              <a:t>” factor </a:t>
            </a:r>
            <a:r>
              <a:rPr lang="en-US" sz="1600" i="1" dirty="0" smtClean="0">
                <a:latin typeface="Symbol" pitchFamily="18" charset="2"/>
              </a:rPr>
              <a:t>a</a:t>
            </a:r>
            <a:r>
              <a:rPr lang="en-US" sz="1600" b="1" i="1" dirty="0" smtClean="0">
                <a:latin typeface="Symbol" pitchFamily="18" charset="2"/>
              </a:rPr>
              <a:t> </a:t>
            </a:r>
            <a:r>
              <a:rPr lang="en-US" sz="1400" dirty="0" smtClean="0"/>
              <a:t>:</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4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4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4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4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4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9" grpId="0" animBg="1"/>
      <p:bldP spid="59410" grpId="0"/>
      <p:bldP spid="59411" grpId="0"/>
      <p:bldP spid="59417" grpId="0"/>
      <p:bldP spid="594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3" name="Rectangle 19"/>
          <p:cNvSpPr>
            <a:spLocks noChangeArrowheads="1"/>
          </p:cNvSpPr>
          <p:nvPr/>
        </p:nvSpPr>
        <p:spPr bwMode="auto">
          <a:xfrm>
            <a:off x="323850" y="4510088"/>
            <a:ext cx="2879725" cy="6477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67601" name="Rectangle 17"/>
          <p:cNvSpPr>
            <a:spLocks noChangeArrowheads="1"/>
          </p:cNvSpPr>
          <p:nvPr/>
        </p:nvSpPr>
        <p:spPr bwMode="auto">
          <a:xfrm>
            <a:off x="3276600" y="2997200"/>
            <a:ext cx="1366838" cy="6477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67597" name="Rectangle 13"/>
          <p:cNvSpPr>
            <a:spLocks noChangeArrowheads="1"/>
          </p:cNvSpPr>
          <p:nvPr/>
        </p:nvSpPr>
        <p:spPr bwMode="auto">
          <a:xfrm>
            <a:off x="5580063" y="333375"/>
            <a:ext cx="576262" cy="1727200"/>
          </a:xfrm>
          <a:prstGeom prst="rect">
            <a:avLst/>
          </a:prstGeom>
          <a:solidFill>
            <a:srgbClr val="FFCC99"/>
          </a:solidFill>
          <a:ln w="9525">
            <a:noFill/>
            <a:miter lim="800000"/>
            <a:headEnd/>
            <a:tailEnd/>
          </a:ln>
          <a:effectLst/>
        </p:spPr>
        <p:txBody>
          <a:bodyPr wrap="none" anchor="ctr"/>
          <a:lstStyle/>
          <a:p>
            <a:endParaRPr lang="en-US"/>
          </a:p>
        </p:txBody>
      </p:sp>
      <p:sp>
        <p:nvSpPr>
          <p:cNvPr id="67589" name="Text Box 5"/>
          <p:cNvSpPr txBox="1">
            <a:spLocks noChangeArrowheads="1"/>
          </p:cNvSpPr>
          <p:nvPr/>
        </p:nvSpPr>
        <p:spPr bwMode="auto">
          <a:xfrm>
            <a:off x="179388" y="692150"/>
            <a:ext cx="2843212" cy="830997"/>
          </a:xfrm>
          <a:prstGeom prst="rect">
            <a:avLst/>
          </a:prstGeom>
          <a:noFill/>
          <a:ln w="9525">
            <a:noFill/>
            <a:miter lim="800000"/>
            <a:headEnd/>
            <a:tailEnd/>
          </a:ln>
          <a:effectLst/>
        </p:spPr>
        <p:txBody>
          <a:bodyPr>
            <a:spAutoFit/>
          </a:bodyPr>
          <a:lstStyle/>
          <a:p>
            <a:pPr algn="just"/>
            <a:r>
              <a:rPr lang="en-US" sz="1200" dirty="0" smtClean="0"/>
              <a:t>For a </a:t>
            </a:r>
            <a:r>
              <a:rPr lang="en-US" sz="1200" b="1" i="1" u="sng" dirty="0" smtClean="0"/>
              <a:t>non-synchronous</a:t>
            </a:r>
            <a:r>
              <a:rPr lang="en-US" sz="1200" dirty="0" smtClean="0"/>
              <a:t> particle we may define the following quantities  to measure the deviation respect to the synchronous particle at the n</a:t>
            </a:r>
            <a:r>
              <a:rPr lang="en-US" sz="1200" baseline="30000" dirty="0" smtClean="0"/>
              <a:t>th</a:t>
            </a:r>
            <a:r>
              <a:rPr lang="en-US" sz="1200" dirty="0" smtClean="0"/>
              <a:t> turn:</a:t>
            </a:r>
            <a:endParaRPr lang="en-US" sz="1200" dirty="0"/>
          </a:p>
        </p:txBody>
      </p:sp>
      <p:graphicFrame>
        <p:nvGraphicFramePr>
          <p:cNvPr id="67590" name="Object 6"/>
          <p:cNvGraphicFramePr>
            <a:graphicFrameLocks noChangeAspect="1"/>
          </p:cNvGraphicFramePr>
          <p:nvPr/>
        </p:nvGraphicFramePr>
        <p:xfrm>
          <a:off x="4113213" y="404813"/>
          <a:ext cx="1997075" cy="1579562"/>
        </p:xfrm>
        <a:graphic>
          <a:graphicData uri="http://schemas.openxmlformats.org/presentationml/2006/ole">
            <mc:AlternateContent xmlns:mc="http://schemas.openxmlformats.org/markup-compatibility/2006">
              <mc:Choice xmlns:v="urn:schemas-microsoft-com:vml" Requires="v">
                <p:oleObj spid="_x0000_s67777" name="Equazione" r:id="rId4" imgW="1384200" imgH="1091880" progId="Equation.3">
                  <p:embed/>
                </p:oleObj>
              </mc:Choice>
              <mc:Fallback>
                <p:oleObj name="Equazione" r:id="rId4" imgW="1384200" imgH="109188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213" y="404813"/>
                        <a:ext cx="1997075" cy="157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3" name="Object 9"/>
          <p:cNvGraphicFramePr>
            <a:graphicFrameLocks noChangeAspect="1"/>
          </p:cNvGraphicFramePr>
          <p:nvPr/>
        </p:nvGraphicFramePr>
        <p:xfrm>
          <a:off x="80963" y="2276475"/>
          <a:ext cx="8996362" cy="1362075"/>
        </p:xfrm>
        <a:graphic>
          <a:graphicData uri="http://schemas.openxmlformats.org/presentationml/2006/ole">
            <mc:AlternateContent xmlns:mc="http://schemas.openxmlformats.org/markup-compatibility/2006">
              <mc:Choice xmlns:v="urn:schemas-microsoft-com:vml" Requires="v">
                <p:oleObj spid="_x0000_s67778" name="Equation" r:id="rId6" imgW="6413400" imgH="965160" progId="Equation.3">
                  <p:embed/>
                </p:oleObj>
              </mc:Choice>
              <mc:Fallback>
                <p:oleObj name="Equation" r:id="rId6" imgW="6413400" imgH="96516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63" y="2276475"/>
                        <a:ext cx="8996362"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5" name="Text Box 11"/>
          <p:cNvSpPr txBox="1">
            <a:spLocks noChangeArrowheads="1"/>
          </p:cNvSpPr>
          <p:nvPr/>
        </p:nvSpPr>
        <p:spPr bwMode="auto">
          <a:xfrm>
            <a:off x="71250" y="0"/>
            <a:ext cx="5312673" cy="338554"/>
          </a:xfrm>
          <a:prstGeom prst="rect">
            <a:avLst/>
          </a:prstGeom>
          <a:noFill/>
          <a:ln w="9525">
            <a:noFill/>
            <a:miter lim="800000"/>
            <a:headEnd/>
            <a:tailEnd/>
          </a:ln>
          <a:effectLst/>
        </p:spPr>
        <p:txBody>
          <a:bodyPr wrap="none">
            <a:spAutoFit/>
          </a:bodyPr>
          <a:lstStyle/>
          <a:p>
            <a:r>
              <a:rPr lang="en-US" sz="1600" b="1" i="1" dirty="0" smtClean="0"/>
              <a:t>Non-synchronous particles: phase-energy equations</a:t>
            </a:r>
            <a:endParaRPr lang="en-US" sz="1600" b="1" i="1" dirty="0"/>
          </a:p>
        </p:txBody>
      </p:sp>
      <p:sp>
        <p:nvSpPr>
          <p:cNvPr id="67596" name="AutoShape 12"/>
          <p:cNvSpPr>
            <a:spLocks noChangeArrowheads="1"/>
          </p:cNvSpPr>
          <p:nvPr/>
        </p:nvSpPr>
        <p:spPr bwMode="auto">
          <a:xfrm>
            <a:off x="3419475" y="836613"/>
            <a:ext cx="576263" cy="288925"/>
          </a:xfrm>
          <a:prstGeom prst="rightArrow">
            <a:avLst>
              <a:gd name="adj1" fmla="val 50000"/>
              <a:gd name="adj2" fmla="val 49863"/>
            </a:avLst>
          </a:prstGeom>
          <a:solidFill>
            <a:schemeClr val="accent1"/>
          </a:solidFill>
          <a:ln w="9525">
            <a:solidFill>
              <a:schemeClr val="tx1"/>
            </a:solidFill>
            <a:miter lim="800000"/>
            <a:headEnd/>
            <a:tailEnd/>
          </a:ln>
          <a:effectLst/>
        </p:spPr>
        <p:txBody>
          <a:bodyPr wrap="none" anchor="ctr"/>
          <a:lstStyle/>
          <a:p>
            <a:endParaRPr lang="en-US"/>
          </a:p>
        </p:txBody>
      </p:sp>
      <p:sp>
        <p:nvSpPr>
          <p:cNvPr id="67598" name="Line 14"/>
          <p:cNvSpPr>
            <a:spLocks noChangeShapeType="1"/>
          </p:cNvSpPr>
          <p:nvPr/>
        </p:nvSpPr>
        <p:spPr bwMode="auto">
          <a:xfrm flipH="1">
            <a:off x="6156325" y="878773"/>
            <a:ext cx="363228" cy="173739"/>
          </a:xfrm>
          <a:prstGeom prst="line">
            <a:avLst/>
          </a:prstGeom>
          <a:noFill/>
          <a:ln w="9525">
            <a:solidFill>
              <a:schemeClr val="tx1"/>
            </a:solidFill>
            <a:round/>
            <a:headEnd/>
            <a:tailEnd type="triangle" w="med" len="med"/>
          </a:ln>
          <a:effectLst/>
        </p:spPr>
        <p:txBody>
          <a:bodyPr/>
          <a:lstStyle/>
          <a:p>
            <a:endParaRPr lang="en-US"/>
          </a:p>
        </p:txBody>
      </p:sp>
      <p:sp>
        <p:nvSpPr>
          <p:cNvPr id="67599" name="Text Box 15"/>
          <p:cNvSpPr txBox="1">
            <a:spLocks noChangeArrowheads="1"/>
          </p:cNvSpPr>
          <p:nvPr/>
        </p:nvSpPr>
        <p:spPr bwMode="auto">
          <a:xfrm>
            <a:off x="6516689" y="476250"/>
            <a:ext cx="2069172" cy="830997"/>
          </a:xfrm>
          <a:prstGeom prst="rect">
            <a:avLst/>
          </a:prstGeom>
          <a:noFill/>
          <a:ln w="9525">
            <a:noFill/>
            <a:miter lim="800000"/>
            <a:headEnd/>
            <a:tailEnd/>
          </a:ln>
          <a:effectLst/>
        </p:spPr>
        <p:txBody>
          <a:bodyPr wrap="square">
            <a:spAutoFit/>
          </a:bodyPr>
          <a:lstStyle/>
          <a:p>
            <a:pPr algn="just"/>
            <a:r>
              <a:rPr lang="en-US" sz="1200" dirty="0" smtClean="0"/>
              <a:t>Deviations of revolution frequency, phase , energy, etc., respect to the synchronous particle:</a:t>
            </a:r>
            <a:endParaRPr lang="en-US" sz="1200" dirty="0"/>
          </a:p>
        </p:txBody>
      </p:sp>
      <p:sp>
        <p:nvSpPr>
          <p:cNvPr id="67600" name="Text Box 16"/>
          <p:cNvSpPr txBox="1">
            <a:spLocks noChangeArrowheads="1"/>
          </p:cNvSpPr>
          <p:nvPr/>
        </p:nvSpPr>
        <p:spPr bwMode="auto">
          <a:xfrm>
            <a:off x="177612" y="1634238"/>
            <a:ext cx="3612197" cy="646331"/>
          </a:xfrm>
          <a:prstGeom prst="rect">
            <a:avLst/>
          </a:prstGeom>
          <a:noFill/>
          <a:ln w="9525">
            <a:noFill/>
            <a:miter lim="800000"/>
            <a:headEnd/>
            <a:tailEnd/>
          </a:ln>
          <a:effectLst/>
        </p:spPr>
        <p:txBody>
          <a:bodyPr wrap="square">
            <a:spAutoFit/>
          </a:bodyPr>
          <a:lstStyle/>
          <a:p>
            <a:pPr algn="just"/>
            <a:r>
              <a:rPr lang="en-US" sz="1200" dirty="0" smtClean="0"/>
              <a:t>Turn-by-turn evolution of energy and phase of non-synchronous particle is described by the following equations:</a:t>
            </a:r>
            <a:endParaRPr lang="en-US" sz="1200" dirty="0"/>
          </a:p>
        </p:txBody>
      </p:sp>
      <p:graphicFrame>
        <p:nvGraphicFramePr>
          <p:cNvPr id="67602" name="Object 18"/>
          <p:cNvGraphicFramePr>
            <a:graphicFrameLocks noChangeAspect="1"/>
          </p:cNvGraphicFramePr>
          <p:nvPr/>
        </p:nvGraphicFramePr>
        <p:xfrm>
          <a:off x="87313" y="3862388"/>
          <a:ext cx="9021762" cy="1190625"/>
        </p:xfrm>
        <a:graphic>
          <a:graphicData uri="http://schemas.openxmlformats.org/presentationml/2006/ole">
            <mc:AlternateContent xmlns:mc="http://schemas.openxmlformats.org/markup-compatibility/2006">
              <mc:Choice xmlns:v="urn:schemas-microsoft-com:vml" Requires="v">
                <p:oleObj spid="_x0000_s67779" name="Equation" r:id="rId8" imgW="6781680" imgH="888840" progId="Equation.3">
                  <p:embed/>
                </p:oleObj>
              </mc:Choice>
              <mc:Fallback>
                <p:oleObj name="Equation" r:id="rId8" imgW="6781680" imgH="888840" progId="Equation.3">
                  <p:embed/>
                  <p:pic>
                    <p:nvPicPr>
                      <p:cNvPr id="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13" y="3862388"/>
                        <a:ext cx="9021762"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604" name="Object 20"/>
          <p:cNvGraphicFramePr>
            <a:graphicFrameLocks noChangeAspect="1"/>
          </p:cNvGraphicFramePr>
          <p:nvPr/>
        </p:nvGraphicFramePr>
        <p:xfrm>
          <a:off x="2771775" y="5391150"/>
          <a:ext cx="3389313" cy="1350963"/>
        </p:xfrm>
        <a:graphic>
          <a:graphicData uri="http://schemas.openxmlformats.org/presentationml/2006/ole">
            <mc:AlternateContent xmlns:mc="http://schemas.openxmlformats.org/markup-compatibility/2006">
              <mc:Choice xmlns:v="urn:schemas-microsoft-com:vml" Requires="v">
                <p:oleObj spid="_x0000_s67780" name="Equation" r:id="rId10" imgW="2184120" imgH="863280" progId="Equation.3">
                  <p:embed/>
                </p:oleObj>
              </mc:Choice>
              <mc:Fallback>
                <p:oleObj name="Equation" r:id="rId10" imgW="2184120" imgH="863280" progId="Equation.3">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775" y="5391150"/>
                        <a:ext cx="3389313" cy="1350963"/>
                      </a:xfrm>
                      <a:prstGeom prst="rect">
                        <a:avLst/>
                      </a:prstGeom>
                      <a:solidFill>
                        <a:srgbClr val="99CCFF"/>
                      </a:solidFill>
                      <a:ln w="25400">
                        <a:solidFill>
                          <a:srgbClr val="3366FF"/>
                        </a:solidFill>
                        <a:miter lim="800000"/>
                        <a:headEnd/>
                        <a:tailEnd/>
                      </a:ln>
                    </p:spPr>
                  </p:pic>
                </p:oleObj>
              </mc:Fallback>
            </mc:AlternateContent>
          </a:graphicData>
        </a:graphic>
      </p:graphicFrame>
      <p:sp>
        <p:nvSpPr>
          <p:cNvPr id="67605" name="AutoShape 21"/>
          <p:cNvSpPr>
            <a:spLocks noChangeArrowheads="1"/>
          </p:cNvSpPr>
          <p:nvPr/>
        </p:nvSpPr>
        <p:spPr bwMode="auto">
          <a:xfrm>
            <a:off x="4140200" y="4724400"/>
            <a:ext cx="360363" cy="504825"/>
          </a:xfrm>
          <a:prstGeom prst="downArrow">
            <a:avLst>
              <a:gd name="adj1" fmla="val 50000"/>
              <a:gd name="adj2" fmla="val 35022"/>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6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6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6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3" grpId="0" animBg="1"/>
      <p:bldP spid="67601" grpId="0" animBg="1"/>
      <p:bldP spid="676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Text Box 6"/>
          <p:cNvSpPr txBox="1">
            <a:spLocks noChangeArrowheads="1"/>
          </p:cNvSpPr>
          <p:nvPr/>
        </p:nvSpPr>
        <p:spPr bwMode="auto">
          <a:xfrm>
            <a:off x="179388" y="692150"/>
            <a:ext cx="2896322" cy="1600438"/>
          </a:xfrm>
          <a:prstGeom prst="rect">
            <a:avLst/>
          </a:prstGeom>
          <a:noFill/>
          <a:ln w="9525">
            <a:noFill/>
            <a:miter lim="800000"/>
            <a:headEnd/>
            <a:tailEnd/>
          </a:ln>
          <a:effectLst/>
        </p:spPr>
        <p:txBody>
          <a:bodyPr wrap="square">
            <a:spAutoFit/>
          </a:bodyPr>
          <a:lstStyle/>
          <a:p>
            <a:pPr algn="just"/>
            <a:r>
              <a:rPr lang="en-US" sz="1400" dirty="0" smtClean="0"/>
              <a:t>If we consider </a:t>
            </a:r>
            <a:r>
              <a:rPr lang="en-US" sz="1400" b="1" i="1" u="sng" dirty="0" smtClean="0"/>
              <a:t>small oscillations </a:t>
            </a:r>
            <a:r>
              <a:rPr lang="en-US" sz="1400" dirty="0" smtClean="0"/>
              <a:t>around the synchronous  phase and slow variations of </a:t>
            </a:r>
            <a:r>
              <a:rPr lang="en-US" sz="1400" i="1" dirty="0" smtClean="0"/>
              <a:t>P</a:t>
            </a:r>
            <a:r>
              <a:rPr lang="en-US" sz="1400" i="1" baseline="-25000" dirty="0" smtClean="0"/>
              <a:t>s</a:t>
            </a:r>
            <a:r>
              <a:rPr lang="en-US" sz="1400" i="1" dirty="0" smtClean="0"/>
              <a:t>, </a:t>
            </a:r>
            <a:r>
              <a:rPr lang="en-US" sz="1400" i="1" dirty="0" err="1" smtClean="0"/>
              <a:t>F</a:t>
            </a:r>
            <a:r>
              <a:rPr lang="en-US" sz="1400" i="1" baseline="-25000" dirty="0" err="1" smtClean="0"/>
              <a:t>rev_s</a:t>
            </a:r>
            <a:r>
              <a:rPr lang="en-US" sz="1400" dirty="0" smtClean="0"/>
              <a:t> and</a:t>
            </a:r>
            <a:r>
              <a:rPr lang="en-US" sz="1400" i="1" dirty="0" smtClean="0"/>
              <a:t> </a:t>
            </a:r>
            <a:r>
              <a:rPr lang="en-US" sz="1400" i="1" dirty="0" smtClean="0">
                <a:sym typeface="Symbol" pitchFamily="18" charset="2"/>
              </a:rPr>
              <a:t>,</a:t>
            </a:r>
            <a:r>
              <a:rPr lang="en-US" sz="1400" dirty="0" smtClean="0"/>
              <a:t> we easily obtain the equation of an harmonic oscillator whose frequency </a:t>
            </a:r>
            <a:r>
              <a:rPr lang="en-US" sz="1400" i="1" dirty="0" err="1" smtClean="0">
                <a:sym typeface="Symbol" pitchFamily="18" charset="2"/>
              </a:rPr>
              <a:t>f</a:t>
            </a:r>
            <a:r>
              <a:rPr lang="en-US" sz="1400" i="1" baseline="-25000" dirty="0" err="1" smtClean="0">
                <a:sym typeface="Symbol" pitchFamily="18" charset="2"/>
              </a:rPr>
              <a:t>s</a:t>
            </a:r>
            <a:r>
              <a:rPr lang="en-US" sz="1400" dirty="0" smtClean="0"/>
              <a:t> is called again </a:t>
            </a:r>
            <a:r>
              <a:rPr lang="en-US" sz="1400" b="1" i="1" u="sng" dirty="0" smtClean="0"/>
              <a:t>synchrotron frequency.</a:t>
            </a:r>
            <a:endParaRPr lang="en-US" sz="1400" dirty="0"/>
          </a:p>
        </p:txBody>
      </p:sp>
      <p:graphicFrame>
        <p:nvGraphicFramePr>
          <p:cNvPr id="66567" name="Object 7"/>
          <p:cNvGraphicFramePr>
            <a:graphicFrameLocks noChangeAspect="1"/>
          </p:cNvGraphicFramePr>
          <p:nvPr/>
        </p:nvGraphicFramePr>
        <p:xfrm>
          <a:off x="6146800" y="1457325"/>
          <a:ext cx="2316163" cy="754063"/>
        </p:xfrm>
        <a:graphic>
          <a:graphicData uri="http://schemas.openxmlformats.org/presentationml/2006/ole">
            <mc:AlternateContent xmlns:mc="http://schemas.openxmlformats.org/markup-compatibility/2006">
              <mc:Choice xmlns:v="urn:schemas-microsoft-com:vml" Requires="v">
                <p:oleObj spid="_x0000_s66886" name="Equation" r:id="rId4" imgW="1612800" imgH="520560" progId="Equation.3">
                  <p:embed/>
                </p:oleObj>
              </mc:Choice>
              <mc:Fallback>
                <p:oleObj name="Equation" r:id="rId4" imgW="1612800" imgH="52056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800" y="1457325"/>
                        <a:ext cx="2316163" cy="754063"/>
                      </a:xfrm>
                      <a:prstGeom prst="rect">
                        <a:avLst/>
                      </a:prstGeom>
                      <a:solidFill>
                        <a:srgbClr val="FFCC99"/>
                      </a:solidFill>
                    </p:spPr>
                  </p:pic>
                </p:oleObj>
              </mc:Fallback>
            </mc:AlternateContent>
          </a:graphicData>
        </a:graphic>
      </p:graphicFrame>
      <p:graphicFrame>
        <p:nvGraphicFramePr>
          <p:cNvPr id="66568" name="Object 8"/>
          <p:cNvGraphicFramePr>
            <a:graphicFrameLocks noChangeAspect="1"/>
          </p:cNvGraphicFramePr>
          <p:nvPr>
            <p:extLst>
              <p:ext uri="{D42A27DB-BD31-4B8C-83A1-F6EECF244321}">
                <p14:modId xmlns:p14="http://schemas.microsoft.com/office/powerpoint/2010/main" val="2321486500"/>
              </p:ext>
            </p:extLst>
          </p:nvPr>
        </p:nvGraphicFramePr>
        <p:xfrm>
          <a:off x="4282875" y="638180"/>
          <a:ext cx="3089275" cy="698500"/>
        </p:xfrm>
        <a:graphic>
          <a:graphicData uri="http://schemas.openxmlformats.org/presentationml/2006/ole">
            <mc:AlternateContent xmlns:mc="http://schemas.openxmlformats.org/markup-compatibility/2006">
              <mc:Choice xmlns:v="urn:schemas-microsoft-com:vml" Requires="v">
                <p:oleObj spid="_x0000_s66887" name="Equation" r:id="rId6" imgW="2095200" imgH="469800" progId="Equation.3">
                  <p:embed/>
                </p:oleObj>
              </mc:Choice>
              <mc:Fallback>
                <p:oleObj name="Equation" r:id="rId6" imgW="2095200" imgH="469800" progId="Equation.3">
                  <p:embed/>
                  <p:pic>
                    <p:nvPicPr>
                      <p:cNvPr id="0" name="Picture 8"/>
                      <p:cNvPicPr>
                        <a:picLocks noChangeAspect="1" noChangeArrowheads="1"/>
                      </p:cNvPicPr>
                      <p:nvPr/>
                    </p:nvPicPr>
                    <p:blipFill>
                      <a:blip r:embed="rId7"/>
                      <a:srcRect/>
                      <a:stretch>
                        <a:fillRect/>
                      </a:stretch>
                    </p:blipFill>
                    <p:spPr bwMode="auto">
                      <a:xfrm>
                        <a:off x="4282875" y="638180"/>
                        <a:ext cx="308927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9" name="Object 9"/>
          <p:cNvGraphicFramePr>
            <a:graphicFrameLocks noChangeAspect="1"/>
          </p:cNvGraphicFramePr>
          <p:nvPr/>
        </p:nvGraphicFramePr>
        <p:xfrm>
          <a:off x="4013200" y="1538288"/>
          <a:ext cx="1765300" cy="631825"/>
        </p:xfrm>
        <a:graphic>
          <a:graphicData uri="http://schemas.openxmlformats.org/presentationml/2006/ole">
            <mc:AlternateContent xmlns:mc="http://schemas.openxmlformats.org/markup-compatibility/2006">
              <mc:Choice xmlns:v="urn:schemas-microsoft-com:vml" Requires="v">
                <p:oleObj spid="_x0000_s66888" name="Equation" r:id="rId8" imgW="1180800" imgH="419040" progId="Equation.3">
                  <p:embed/>
                </p:oleObj>
              </mc:Choice>
              <mc:Fallback>
                <p:oleObj name="Equation" r:id="rId8" imgW="1180800" imgH="41904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3200" y="1538288"/>
                        <a:ext cx="1765300" cy="631825"/>
                      </a:xfrm>
                      <a:prstGeom prst="rect">
                        <a:avLst/>
                      </a:prstGeom>
                      <a:solidFill>
                        <a:srgbClr val="FFCC99"/>
                      </a:solidFill>
                    </p:spPr>
                  </p:pic>
                </p:oleObj>
              </mc:Fallback>
            </mc:AlternateContent>
          </a:graphicData>
        </a:graphic>
      </p:graphicFrame>
      <p:sp>
        <p:nvSpPr>
          <p:cNvPr id="66570" name="Text Box 10"/>
          <p:cNvSpPr txBox="1">
            <a:spLocks noChangeArrowheads="1"/>
          </p:cNvSpPr>
          <p:nvPr/>
        </p:nvSpPr>
        <p:spPr bwMode="auto">
          <a:xfrm>
            <a:off x="179388" y="2468625"/>
            <a:ext cx="3024187" cy="738664"/>
          </a:xfrm>
          <a:prstGeom prst="rect">
            <a:avLst/>
          </a:prstGeom>
          <a:noFill/>
          <a:ln w="9525">
            <a:noFill/>
            <a:miter lim="800000"/>
            <a:headEnd/>
            <a:tailEnd/>
          </a:ln>
          <a:effectLst/>
        </p:spPr>
        <p:txBody>
          <a:bodyPr>
            <a:spAutoFit/>
          </a:bodyPr>
          <a:lstStyle/>
          <a:p>
            <a:pPr algn="just"/>
            <a:r>
              <a:rPr lang="en-US" sz="1400" dirty="0" smtClean="0"/>
              <a:t>To get </a:t>
            </a:r>
            <a:r>
              <a:rPr lang="en-US" sz="1400" b="1" i="1" u="sng" dirty="0" smtClean="0"/>
              <a:t>stable oscillations</a:t>
            </a:r>
            <a:r>
              <a:rPr lang="en-US" sz="1400" dirty="0" smtClean="0"/>
              <a:t> the following condition have to be fulfilled:</a:t>
            </a:r>
            <a:endParaRPr lang="en-US" sz="1400" dirty="0"/>
          </a:p>
        </p:txBody>
      </p:sp>
      <p:graphicFrame>
        <p:nvGraphicFramePr>
          <p:cNvPr id="66571" name="Object 11"/>
          <p:cNvGraphicFramePr>
            <a:graphicFrameLocks noChangeAspect="1"/>
          </p:cNvGraphicFramePr>
          <p:nvPr>
            <p:extLst>
              <p:ext uri="{D42A27DB-BD31-4B8C-83A1-F6EECF244321}">
                <p14:modId xmlns:p14="http://schemas.microsoft.com/office/powerpoint/2010/main" val="3992790736"/>
              </p:ext>
            </p:extLst>
          </p:nvPr>
        </p:nvGraphicFramePr>
        <p:xfrm>
          <a:off x="285958" y="3283798"/>
          <a:ext cx="4057650" cy="1095375"/>
        </p:xfrm>
        <a:graphic>
          <a:graphicData uri="http://schemas.openxmlformats.org/presentationml/2006/ole">
            <mc:AlternateContent xmlns:mc="http://schemas.openxmlformats.org/markup-compatibility/2006">
              <mc:Choice xmlns:v="urn:schemas-microsoft-com:vml" Requires="v">
                <p:oleObj spid="_x0000_s66889" name="Equation" r:id="rId10" imgW="2844720" imgH="761760" progId="Equation.3">
                  <p:embed/>
                </p:oleObj>
              </mc:Choice>
              <mc:Fallback>
                <p:oleObj name="Equation" r:id="rId10" imgW="2844720" imgH="761760" progId="Equation.3">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958" y="3283798"/>
                        <a:ext cx="405765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5" name="Text Box 15"/>
          <p:cNvSpPr txBox="1">
            <a:spLocks noChangeArrowheads="1"/>
          </p:cNvSpPr>
          <p:nvPr/>
        </p:nvSpPr>
        <p:spPr bwMode="auto">
          <a:xfrm>
            <a:off x="81888" y="150128"/>
            <a:ext cx="2590774" cy="338554"/>
          </a:xfrm>
          <a:prstGeom prst="rect">
            <a:avLst/>
          </a:prstGeom>
          <a:noFill/>
          <a:ln w="9525">
            <a:noFill/>
            <a:miter lim="800000"/>
            <a:headEnd/>
            <a:tailEnd/>
          </a:ln>
          <a:effectLst/>
        </p:spPr>
        <p:txBody>
          <a:bodyPr wrap="none">
            <a:spAutoFit/>
          </a:bodyPr>
          <a:lstStyle/>
          <a:p>
            <a:r>
              <a:rPr lang="en-US" sz="1600" b="1" i="1" smtClean="0"/>
              <a:t>Synchrotron oscillations</a:t>
            </a:r>
            <a:endParaRPr lang="en-US" sz="1600" b="1" i="1"/>
          </a:p>
        </p:txBody>
      </p:sp>
      <p:sp>
        <p:nvSpPr>
          <p:cNvPr id="66576" name="AutoShape 16"/>
          <p:cNvSpPr>
            <a:spLocks noChangeArrowheads="1"/>
          </p:cNvSpPr>
          <p:nvPr/>
        </p:nvSpPr>
        <p:spPr bwMode="auto">
          <a:xfrm>
            <a:off x="3375334" y="1011569"/>
            <a:ext cx="576262" cy="626162"/>
          </a:xfrm>
          <a:prstGeom prst="rightArrow">
            <a:avLst>
              <a:gd name="adj1" fmla="val 50000"/>
              <a:gd name="adj2" fmla="val 39978"/>
            </a:avLst>
          </a:prstGeom>
          <a:solidFill>
            <a:schemeClr val="accent1"/>
          </a:solidFill>
          <a:ln w="9525">
            <a:solidFill>
              <a:schemeClr val="tx1"/>
            </a:solidFill>
            <a:miter lim="800000"/>
            <a:headEnd/>
            <a:tailEnd/>
          </a:ln>
          <a:effectLst/>
        </p:spPr>
        <p:txBody>
          <a:bodyPr wrap="none" anchor="ctr"/>
          <a:lstStyle/>
          <a:p>
            <a:endParaRPr lang="en-US"/>
          </a:p>
        </p:txBody>
      </p:sp>
      <p:sp>
        <p:nvSpPr>
          <p:cNvPr id="66577" name="Text Box 17"/>
          <p:cNvSpPr txBox="1">
            <a:spLocks noChangeArrowheads="1"/>
          </p:cNvSpPr>
          <p:nvPr/>
        </p:nvSpPr>
        <p:spPr bwMode="auto">
          <a:xfrm>
            <a:off x="367553" y="5233817"/>
            <a:ext cx="3953435" cy="954107"/>
          </a:xfrm>
          <a:prstGeom prst="rect">
            <a:avLst/>
          </a:prstGeom>
          <a:noFill/>
          <a:ln w="9525">
            <a:noFill/>
            <a:miter lim="800000"/>
            <a:headEnd/>
            <a:tailEnd/>
          </a:ln>
          <a:effectLst/>
        </p:spPr>
        <p:txBody>
          <a:bodyPr wrap="square">
            <a:spAutoFit/>
          </a:bodyPr>
          <a:lstStyle/>
          <a:p>
            <a:pPr algn="just"/>
            <a:r>
              <a:rPr lang="en-US" sz="1400" dirty="0" smtClean="0"/>
              <a:t>If during acceleration the </a:t>
            </a:r>
            <a:r>
              <a:rPr lang="en-US" sz="1400" b="1" i="1" u="sng" dirty="0" smtClean="0"/>
              <a:t>transition energy is crossed</a:t>
            </a:r>
            <a:r>
              <a:rPr lang="en-US" sz="1400" dirty="0" smtClean="0"/>
              <a:t>, the RF cavity phase has to be rapidly changed in order to preserve the beam longitudinal stability.</a:t>
            </a:r>
            <a:endParaRPr lang="en-US" sz="1400" dirty="0"/>
          </a:p>
        </p:txBody>
      </p:sp>
      <p:sp>
        <p:nvSpPr>
          <p:cNvPr id="66578" name="AutoShape 18"/>
          <p:cNvSpPr>
            <a:spLocks noChangeArrowheads="1"/>
          </p:cNvSpPr>
          <p:nvPr/>
        </p:nvSpPr>
        <p:spPr bwMode="auto">
          <a:xfrm rot="5400000" flipV="1">
            <a:off x="2055648" y="4302745"/>
            <a:ext cx="577244" cy="900603"/>
          </a:xfrm>
          <a:prstGeom prst="rightArrow">
            <a:avLst>
              <a:gd name="adj1" fmla="val 50000"/>
              <a:gd name="adj2" fmla="val 57719"/>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25" name="Object 8"/>
          <p:cNvGraphicFramePr>
            <a:graphicFrameLocks noChangeAspect="1"/>
          </p:cNvGraphicFramePr>
          <p:nvPr>
            <p:extLst>
              <p:ext uri="{D42A27DB-BD31-4B8C-83A1-F6EECF244321}">
                <p14:modId xmlns:p14="http://schemas.microsoft.com/office/powerpoint/2010/main" val="261434105"/>
              </p:ext>
            </p:extLst>
          </p:nvPr>
        </p:nvGraphicFramePr>
        <p:xfrm>
          <a:off x="7294977" y="145751"/>
          <a:ext cx="1103231" cy="542022"/>
        </p:xfrm>
        <a:graphic>
          <a:graphicData uri="http://schemas.openxmlformats.org/presentationml/2006/ole">
            <mc:AlternateContent xmlns:mc="http://schemas.openxmlformats.org/markup-compatibility/2006">
              <mc:Choice xmlns:v="urn:schemas-microsoft-com:vml" Requires="v">
                <p:oleObj spid="_x0000_s66890" name="Equation" r:id="rId12" imgW="990360" imgH="482400" progId="Equation.3">
                  <p:embed/>
                </p:oleObj>
              </mc:Choice>
              <mc:Fallback>
                <p:oleObj name="Equation" r:id="rId12" imgW="990360" imgH="482400" progId="Equation.3">
                  <p:embed/>
                  <p:pic>
                    <p:nvPicPr>
                      <p:cNvPr id="0" name=""/>
                      <p:cNvPicPr>
                        <a:picLocks noChangeAspect="1" noChangeArrowheads="1"/>
                      </p:cNvPicPr>
                      <p:nvPr/>
                    </p:nvPicPr>
                    <p:blipFill>
                      <a:blip r:embed="rId13"/>
                      <a:srcRect/>
                      <a:stretch>
                        <a:fillRect/>
                      </a:stretch>
                    </p:blipFill>
                    <p:spPr bwMode="auto">
                      <a:xfrm>
                        <a:off x="7294977" y="145751"/>
                        <a:ext cx="1103231" cy="542022"/>
                      </a:xfrm>
                      <a:prstGeom prst="rect">
                        <a:avLst/>
                      </a:prstGeom>
                      <a:noFill/>
                      <a:extLst/>
                    </p:spPr>
                  </p:pic>
                </p:oleObj>
              </mc:Fallback>
            </mc:AlternateContent>
          </a:graphicData>
        </a:graphic>
      </p:graphicFrame>
      <p:sp>
        <p:nvSpPr>
          <p:cNvPr id="2" name="Rounded Rectangle 1"/>
          <p:cNvSpPr/>
          <p:nvPr/>
        </p:nvSpPr>
        <p:spPr>
          <a:xfrm>
            <a:off x="6230472" y="609603"/>
            <a:ext cx="614121" cy="768838"/>
          </a:xfrm>
          <a:prstGeom prst="roundRect">
            <a:avLst/>
          </a:prstGeom>
          <a:noFill/>
          <a:ln w="952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6862523" y="385482"/>
            <a:ext cx="432454" cy="224122"/>
          </a:xfrm>
          <a:prstGeom prst="straightConnector1">
            <a:avLst/>
          </a:prstGeom>
          <a:ln>
            <a:solidFill>
              <a:schemeClr val="accent6"/>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725826" y="3023589"/>
            <a:ext cx="3883106" cy="3448069"/>
            <a:chOff x="4725826" y="3023589"/>
            <a:chExt cx="3883106" cy="3448069"/>
          </a:xfrm>
        </p:grpSpPr>
        <p:pic>
          <p:nvPicPr>
            <p:cNvPr id="35" name="Picture 2" descr="C:\Documents and Settings\Administrator\Documenti\Didattica\xCAS2005\SyncPhasePlo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5826" y="3023589"/>
              <a:ext cx="3883106" cy="34480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0" name="TextBox 9"/>
                <p:cNvSpPr txBox="1"/>
                <p:nvPr/>
              </p:nvSpPr>
              <p:spPr>
                <a:xfrm>
                  <a:off x="5260164" y="3496720"/>
                  <a:ext cx="815416" cy="369332"/>
                </a:xfrm>
                <a:prstGeom prst="rect">
                  <a:avLst/>
                </a:prstGeom>
                <a:solidFill>
                  <a:schemeClr val="bg1"/>
                </a:solidFill>
              </p:spPr>
              <p:txBody>
                <a:bodyPr wrap="none" rtlCol="0">
                  <a:spAutoFit/>
                </a:bodyPr>
                <a:lstStyle/>
                <a:p>
                  <a14:m>
                    <m:oMathPara xmlns:m="http://schemas.openxmlformats.org/officeDocument/2006/math">
                      <m:oMathParaPr>
                        <m:jc m:val="centerGroup"/>
                      </m:oMathParaPr>
                      <m:oMath xmlns:m="http://schemas.openxmlformats.org/officeDocument/2006/math">
                        <m:r>
                          <a:rPr lang="it-IT" b="0" i="1" smtClean="0">
                            <a:solidFill>
                              <a:srgbClr val="5D5DCB"/>
                            </a:solidFill>
                            <a:latin typeface="Cambria Math"/>
                            <a:ea typeface="Cambria Math"/>
                          </a:rPr>
                          <m:t>𝜂</m:t>
                        </m:r>
                        <m:r>
                          <a:rPr lang="en-US" i="1" smtClean="0">
                            <a:solidFill>
                              <a:srgbClr val="5D5DCB"/>
                            </a:solidFill>
                            <a:latin typeface="Cambria Math"/>
                            <a:ea typeface="Cambria Math"/>
                          </a:rPr>
                          <m:t>&gt;</m:t>
                        </m:r>
                        <m:r>
                          <a:rPr lang="it-IT" b="0" i="1" smtClean="0">
                            <a:solidFill>
                              <a:srgbClr val="5D5DCB"/>
                            </a:solidFill>
                            <a:latin typeface="Cambria Math"/>
                            <a:ea typeface="Cambria Math"/>
                          </a:rPr>
                          <m:t>0</m:t>
                        </m:r>
                      </m:oMath>
                    </m:oMathPara>
                  </a14:m>
                  <a:endParaRPr lang="en-US" dirty="0">
                    <a:solidFill>
                      <a:srgbClr val="5D5DCB"/>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5260164" y="3496720"/>
                  <a:ext cx="815416" cy="369332"/>
                </a:xfrm>
                <a:prstGeom prst="rect">
                  <a:avLst/>
                </a:prstGeom>
                <a:blipFill rotWithShape="1">
                  <a:blip r:embed="rId15"/>
                  <a:stretch>
                    <a:fillRect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7465479" y="3946737"/>
                  <a:ext cx="815416" cy="369332"/>
                </a:xfrm>
                <a:prstGeom prst="rect">
                  <a:avLst/>
                </a:prstGeom>
                <a:solidFill>
                  <a:schemeClr val="bg1"/>
                </a:solidFill>
              </p:spPr>
              <p:txBody>
                <a:bodyPr wrap="none" rtlCol="0">
                  <a:spAutoFit/>
                </a:bodyPr>
                <a:lstStyle/>
                <a:p>
                  <a14:m>
                    <m:oMathPara xmlns:m="http://schemas.openxmlformats.org/officeDocument/2006/math">
                      <m:oMathParaPr>
                        <m:jc m:val="centerGroup"/>
                      </m:oMathParaPr>
                      <m:oMath xmlns:m="http://schemas.openxmlformats.org/officeDocument/2006/math">
                        <m:r>
                          <a:rPr lang="it-IT" b="0" i="1" smtClean="0">
                            <a:solidFill>
                              <a:srgbClr val="CA026B"/>
                            </a:solidFill>
                            <a:latin typeface="Cambria Math"/>
                            <a:ea typeface="Cambria Math"/>
                          </a:rPr>
                          <m:t>𝜂</m:t>
                        </m:r>
                        <m:r>
                          <a:rPr lang="it-IT" b="0" i="1" smtClean="0">
                            <a:solidFill>
                              <a:srgbClr val="CA026B"/>
                            </a:solidFill>
                            <a:latin typeface="Cambria Math"/>
                            <a:ea typeface="Cambria Math"/>
                          </a:rPr>
                          <m:t>&lt;0</m:t>
                        </m:r>
                      </m:oMath>
                    </m:oMathPara>
                  </a14:m>
                  <a:endParaRPr lang="en-US" dirty="0">
                    <a:solidFill>
                      <a:srgbClr val="CA026B"/>
                    </a:solidFill>
                  </a:endParaRPr>
                </a:p>
              </p:txBody>
            </p:sp>
          </mc:Choice>
          <mc:Fallback>
            <p:sp>
              <p:nvSpPr>
                <p:cNvPr id="38" name="TextBox 37"/>
                <p:cNvSpPr txBox="1">
                  <a:spLocks noRot="1" noChangeAspect="1" noMove="1" noResize="1" noEditPoints="1" noAdjustHandles="1" noChangeArrowheads="1" noChangeShapeType="1" noTextEdit="1"/>
                </p:cNvSpPr>
                <p:nvPr/>
              </p:nvSpPr>
              <p:spPr>
                <a:xfrm>
                  <a:off x="7465479" y="3946737"/>
                  <a:ext cx="815416" cy="369332"/>
                </a:xfrm>
                <a:prstGeom prst="rect">
                  <a:avLst/>
                </a:prstGeom>
                <a:blipFill rotWithShape="1">
                  <a:blip r:embed="rId16"/>
                  <a:stretch>
                    <a:fillRect b="-6557"/>
                  </a:stretch>
                </a:blipFill>
              </p:spPr>
              <p:txBody>
                <a:bodyPr/>
                <a:lstStyle/>
                <a:p>
                  <a:r>
                    <a:rPr lang="en-US">
                      <a:noFill/>
                    </a:rPr>
                    <a:t> </a:t>
                  </a:r>
                </a:p>
              </p:txBody>
            </p:sp>
          </mc:Fallback>
        </mc:AlternateContent>
        <p:sp>
          <p:nvSpPr>
            <p:cNvPr id="11" name="Rectangle 10"/>
            <p:cNvSpPr/>
            <p:nvPr/>
          </p:nvSpPr>
          <p:spPr>
            <a:xfrm>
              <a:off x="7259117" y="4018457"/>
              <a:ext cx="298130" cy="150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5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5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p:bldP spid="66577" grpId="0"/>
      <p:bldP spid="6657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3" name="Text Box 13"/>
          <p:cNvSpPr txBox="1">
            <a:spLocks noChangeArrowheads="1"/>
          </p:cNvSpPr>
          <p:nvPr/>
        </p:nvSpPr>
        <p:spPr bwMode="auto">
          <a:xfrm>
            <a:off x="215900" y="623516"/>
            <a:ext cx="5217459" cy="1631216"/>
          </a:xfrm>
          <a:prstGeom prst="rect">
            <a:avLst/>
          </a:prstGeom>
          <a:noFill/>
          <a:ln w="9525">
            <a:noFill/>
            <a:miter lim="800000"/>
            <a:headEnd/>
            <a:tailEnd/>
          </a:ln>
          <a:effectLst/>
        </p:spPr>
        <p:txBody>
          <a:bodyPr wrap="square">
            <a:spAutoFit/>
          </a:bodyPr>
          <a:lstStyle/>
          <a:p>
            <a:pPr algn="just">
              <a:lnSpc>
                <a:spcPts val="2000"/>
              </a:lnSpc>
            </a:pPr>
            <a:r>
              <a:rPr lang="en-US" sz="1400" dirty="0" smtClean="0"/>
              <a:t>Similarly to the already shown result for the longitudinal dynamics of LINACs, particles oscillate around the synchronous one with the frequency </a:t>
            </a:r>
            <a:r>
              <a:rPr lang="en-US" sz="1400" i="1" dirty="0" err="1" smtClean="0"/>
              <a:t>f</a:t>
            </a:r>
            <a:r>
              <a:rPr lang="en-US" sz="1400" i="1" baseline="-25000" dirty="0" err="1" smtClean="0"/>
              <a:t>s</a:t>
            </a:r>
            <a:r>
              <a:rPr lang="en-US" sz="1400" dirty="0" smtClean="0"/>
              <a:t> and the trajectories of their motion in the longitudinal phase space are ellipses. </a:t>
            </a:r>
          </a:p>
          <a:p>
            <a:pPr algn="just">
              <a:lnSpc>
                <a:spcPts val="2000"/>
              </a:lnSpc>
            </a:pPr>
            <a:r>
              <a:rPr lang="en-US" sz="1400" dirty="0" smtClean="0"/>
              <a:t>However, differently from the LINAC case, the </a:t>
            </a:r>
            <a:r>
              <a:rPr lang="en-US" sz="1400" b="1" i="1" u="sng" dirty="0" smtClean="0"/>
              <a:t>synchrotron frequency shows a rather complex scaling law with energy:</a:t>
            </a:r>
            <a:endParaRPr lang="en-US" sz="1400" dirty="0"/>
          </a:p>
        </p:txBody>
      </p:sp>
      <p:sp>
        <p:nvSpPr>
          <p:cNvPr id="66575" name="Text Box 15"/>
          <p:cNvSpPr txBox="1">
            <a:spLocks noChangeArrowheads="1"/>
          </p:cNvSpPr>
          <p:nvPr/>
        </p:nvSpPr>
        <p:spPr bwMode="auto">
          <a:xfrm>
            <a:off x="313949" y="150128"/>
            <a:ext cx="2590774" cy="338554"/>
          </a:xfrm>
          <a:prstGeom prst="rect">
            <a:avLst/>
          </a:prstGeom>
          <a:noFill/>
          <a:ln w="9525">
            <a:noFill/>
            <a:miter lim="800000"/>
            <a:headEnd/>
            <a:tailEnd/>
          </a:ln>
          <a:effectLst/>
        </p:spPr>
        <p:txBody>
          <a:bodyPr wrap="none">
            <a:spAutoFit/>
          </a:bodyPr>
          <a:lstStyle/>
          <a:p>
            <a:r>
              <a:rPr lang="en-US" sz="1600" b="1" i="1" dirty="0" smtClean="0"/>
              <a:t>Synchrotron oscillations</a:t>
            </a:r>
            <a:endParaRPr lang="en-US" sz="1600" b="1" i="1" dirty="0"/>
          </a:p>
        </p:txBody>
      </p:sp>
      <p:sp>
        <p:nvSpPr>
          <p:cNvPr id="66579" name="Line 19"/>
          <p:cNvSpPr>
            <a:spLocks noChangeShapeType="1"/>
          </p:cNvSpPr>
          <p:nvPr/>
        </p:nvSpPr>
        <p:spPr bwMode="auto">
          <a:xfrm flipV="1">
            <a:off x="7036484" y="489701"/>
            <a:ext cx="0" cy="2091581"/>
          </a:xfrm>
          <a:prstGeom prst="line">
            <a:avLst/>
          </a:prstGeom>
          <a:noFill/>
          <a:ln w="9525">
            <a:solidFill>
              <a:schemeClr val="tx1"/>
            </a:solidFill>
            <a:round/>
            <a:headEnd/>
            <a:tailEnd type="triangle" w="med" len="med"/>
          </a:ln>
          <a:effectLst/>
        </p:spPr>
        <p:txBody>
          <a:bodyPr/>
          <a:lstStyle/>
          <a:p>
            <a:endParaRPr lang="en-US"/>
          </a:p>
        </p:txBody>
      </p:sp>
      <p:sp>
        <p:nvSpPr>
          <p:cNvPr id="66580" name="Line 20"/>
          <p:cNvSpPr>
            <a:spLocks noChangeShapeType="1"/>
          </p:cNvSpPr>
          <p:nvPr/>
        </p:nvSpPr>
        <p:spPr bwMode="auto">
          <a:xfrm>
            <a:off x="5728447" y="1581571"/>
            <a:ext cx="2925255" cy="0"/>
          </a:xfrm>
          <a:prstGeom prst="line">
            <a:avLst/>
          </a:prstGeom>
          <a:noFill/>
          <a:ln w="9525">
            <a:solidFill>
              <a:schemeClr val="tx1"/>
            </a:solidFill>
            <a:round/>
            <a:headEnd/>
            <a:tailEnd type="triangle" w="med" len="med"/>
          </a:ln>
          <a:effectLst/>
        </p:spPr>
        <p:txBody>
          <a:bodyPr/>
          <a:lstStyle/>
          <a:p>
            <a:endParaRPr lang="en-US"/>
          </a:p>
        </p:txBody>
      </p:sp>
      <p:sp>
        <p:nvSpPr>
          <p:cNvPr id="66581" name="Oval 21"/>
          <p:cNvSpPr>
            <a:spLocks noChangeArrowheads="1"/>
          </p:cNvSpPr>
          <p:nvPr/>
        </p:nvSpPr>
        <p:spPr bwMode="auto">
          <a:xfrm>
            <a:off x="6239220" y="1036638"/>
            <a:ext cx="1594527" cy="1089866"/>
          </a:xfrm>
          <a:prstGeom prst="ellipse">
            <a:avLst/>
          </a:prstGeom>
          <a:noFill/>
          <a:ln w="31750">
            <a:solidFill>
              <a:srgbClr val="FF0000"/>
            </a:solidFill>
            <a:round/>
            <a:headEnd/>
            <a:tailEnd/>
          </a:ln>
          <a:effectLst/>
        </p:spPr>
        <p:txBody>
          <a:bodyPr wrap="none" anchor="ctr"/>
          <a:lstStyle/>
          <a:p>
            <a:endParaRPr lang="en-US"/>
          </a:p>
        </p:txBody>
      </p:sp>
      <p:sp>
        <p:nvSpPr>
          <p:cNvPr id="66582" name="Text Box 22"/>
          <p:cNvSpPr txBox="1">
            <a:spLocks noChangeArrowheads="1"/>
          </p:cNvSpPr>
          <p:nvPr/>
        </p:nvSpPr>
        <p:spPr bwMode="auto">
          <a:xfrm>
            <a:off x="6872868" y="193196"/>
            <a:ext cx="365754" cy="384443"/>
          </a:xfrm>
          <a:prstGeom prst="rect">
            <a:avLst/>
          </a:prstGeom>
          <a:noFill/>
          <a:ln w="9525">
            <a:noFill/>
            <a:miter lim="800000"/>
            <a:headEnd/>
            <a:tailEnd/>
          </a:ln>
          <a:effectLst/>
        </p:spPr>
        <p:txBody>
          <a:bodyPr wrap="none">
            <a:spAutoFit/>
          </a:bodyPr>
          <a:lstStyle/>
          <a:p>
            <a:r>
              <a:rPr lang="en-US" dirty="0" smtClean="0"/>
              <a:t>w</a:t>
            </a:r>
            <a:endParaRPr lang="en-US" dirty="0"/>
          </a:p>
        </p:txBody>
      </p:sp>
      <p:sp>
        <p:nvSpPr>
          <p:cNvPr id="66583" name="Text Box 23"/>
          <p:cNvSpPr txBox="1">
            <a:spLocks noChangeArrowheads="1"/>
          </p:cNvSpPr>
          <p:nvPr/>
        </p:nvSpPr>
        <p:spPr bwMode="auto">
          <a:xfrm>
            <a:off x="8635290" y="1365930"/>
            <a:ext cx="337389" cy="384443"/>
          </a:xfrm>
          <a:prstGeom prst="rect">
            <a:avLst/>
          </a:prstGeom>
          <a:noFill/>
          <a:ln w="9525">
            <a:noFill/>
            <a:miter lim="800000"/>
            <a:headEnd/>
            <a:tailEnd/>
          </a:ln>
          <a:effectLst/>
        </p:spPr>
        <p:txBody>
          <a:bodyPr wrap="none">
            <a:spAutoFit/>
          </a:bodyPr>
          <a:lstStyle/>
          <a:p>
            <a:r>
              <a:rPr lang="en-US" smtClean="0">
                <a:sym typeface="Symbol" pitchFamily="18" charset="2"/>
              </a:rPr>
              <a:t></a:t>
            </a:r>
            <a:endParaRPr lang="en-US">
              <a:sym typeface="Symbol" pitchFamily="18" charset="2"/>
            </a:endParaRPr>
          </a:p>
        </p:txBody>
      </p:sp>
      <p:sp>
        <p:nvSpPr>
          <p:cNvPr id="66584" name="Line 24"/>
          <p:cNvSpPr>
            <a:spLocks noChangeShapeType="1"/>
          </p:cNvSpPr>
          <p:nvPr/>
        </p:nvSpPr>
        <p:spPr bwMode="auto">
          <a:xfrm flipH="1" flipV="1">
            <a:off x="7214304" y="1034634"/>
            <a:ext cx="265755" cy="90155"/>
          </a:xfrm>
          <a:prstGeom prst="line">
            <a:avLst/>
          </a:prstGeom>
          <a:noFill/>
          <a:ln w="22225">
            <a:solidFill>
              <a:srgbClr val="FF0000"/>
            </a:solidFill>
            <a:round/>
            <a:headEnd/>
            <a:tailEnd type="triangle" w="lg" len="lg"/>
          </a:ln>
          <a:effectLst/>
        </p:spPr>
        <p:txBody>
          <a:bodyPr/>
          <a:lstStyle/>
          <a:p>
            <a:endParaRPr lang="en-US"/>
          </a:p>
        </p:txBody>
      </p:sp>
      <p:graphicFrame>
        <p:nvGraphicFramePr>
          <p:cNvPr id="66585" name="Object 25"/>
          <p:cNvGraphicFramePr>
            <a:graphicFrameLocks noChangeAspect="1"/>
          </p:cNvGraphicFramePr>
          <p:nvPr>
            <p:extLst>
              <p:ext uri="{D42A27DB-BD31-4B8C-83A1-F6EECF244321}">
                <p14:modId xmlns:p14="http://schemas.microsoft.com/office/powerpoint/2010/main" val="1685670297"/>
              </p:ext>
            </p:extLst>
          </p:nvPr>
        </p:nvGraphicFramePr>
        <p:xfrm>
          <a:off x="7745814" y="2218662"/>
          <a:ext cx="244260" cy="388665"/>
        </p:xfrm>
        <a:graphic>
          <a:graphicData uri="http://schemas.openxmlformats.org/presentationml/2006/ole">
            <mc:AlternateContent xmlns:mc="http://schemas.openxmlformats.org/markup-compatibility/2006">
              <mc:Choice xmlns:v="urn:schemas-microsoft-com:vml" Requires="v">
                <p:oleObj spid="_x0000_s307268" name="Equation" r:id="rId4" imgW="139680" imgH="215640" progId="Equation.3">
                  <p:embed/>
                </p:oleObj>
              </mc:Choice>
              <mc:Fallback>
                <p:oleObj name="Equation" r:id="rId4" imgW="13968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5814" y="2218662"/>
                        <a:ext cx="244260" cy="3886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86" name="Object 26"/>
          <p:cNvGraphicFramePr>
            <a:graphicFrameLocks noChangeAspect="1"/>
          </p:cNvGraphicFramePr>
          <p:nvPr>
            <p:extLst>
              <p:ext uri="{D42A27DB-BD31-4B8C-83A1-F6EECF244321}">
                <p14:modId xmlns:p14="http://schemas.microsoft.com/office/powerpoint/2010/main" val="43120041"/>
              </p:ext>
            </p:extLst>
          </p:nvPr>
        </p:nvGraphicFramePr>
        <p:xfrm>
          <a:off x="5973466" y="854325"/>
          <a:ext cx="267708" cy="320549"/>
        </p:xfrm>
        <a:graphic>
          <a:graphicData uri="http://schemas.openxmlformats.org/presentationml/2006/ole">
            <mc:AlternateContent xmlns:mc="http://schemas.openxmlformats.org/markup-compatibility/2006">
              <mc:Choice xmlns:v="urn:schemas-microsoft-com:vml" Requires="v">
                <p:oleObj spid="_x0000_s307269" name="Equation" r:id="rId6" imgW="152280" imgH="177480" progId="Equation.3">
                  <p:embed/>
                </p:oleObj>
              </mc:Choice>
              <mc:Fallback>
                <p:oleObj name="Equation" r:id="rId6" imgW="15228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3466" y="854325"/>
                        <a:ext cx="267708" cy="3205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87" name="Line 27"/>
          <p:cNvSpPr>
            <a:spLocks noChangeShapeType="1"/>
          </p:cNvSpPr>
          <p:nvPr/>
        </p:nvSpPr>
        <p:spPr bwMode="auto">
          <a:xfrm>
            <a:off x="7833748" y="1581571"/>
            <a:ext cx="0" cy="637091"/>
          </a:xfrm>
          <a:prstGeom prst="line">
            <a:avLst/>
          </a:prstGeom>
          <a:noFill/>
          <a:ln w="25400">
            <a:solidFill>
              <a:schemeClr val="tx1"/>
            </a:solidFill>
            <a:prstDash val="dash"/>
            <a:round/>
            <a:headEnd/>
            <a:tailEnd/>
          </a:ln>
          <a:effectLst/>
        </p:spPr>
        <p:txBody>
          <a:bodyPr/>
          <a:lstStyle/>
          <a:p>
            <a:endParaRPr lang="en-US"/>
          </a:p>
        </p:txBody>
      </p:sp>
      <p:sp>
        <p:nvSpPr>
          <p:cNvPr id="66588" name="Line 28"/>
          <p:cNvSpPr>
            <a:spLocks noChangeShapeType="1"/>
          </p:cNvSpPr>
          <p:nvPr/>
        </p:nvSpPr>
        <p:spPr bwMode="auto">
          <a:xfrm>
            <a:off x="6327153" y="1036638"/>
            <a:ext cx="709331" cy="0"/>
          </a:xfrm>
          <a:prstGeom prst="line">
            <a:avLst/>
          </a:prstGeom>
          <a:noFill/>
          <a:ln w="25400">
            <a:solidFill>
              <a:schemeClr val="tx1"/>
            </a:solidFill>
            <a:prstDash val="dash"/>
            <a:round/>
            <a:headEnd/>
            <a:tailEnd/>
          </a:ln>
          <a:effectLst/>
        </p:spPr>
        <p:txBody>
          <a:bodyPr/>
          <a:lstStyle/>
          <a:p>
            <a:endParaRPr lang="en-US"/>
          </a:p>
        </p:txBody>
      </p:sp>
      <p:graphicFrame>
        <p:nvGraphicFramePr>
          <p:cNvPr id="66589" name="Object 29"/>
          <p:cNvGraphicFramePr>
            <a:graphicFrameLocks noChangeAspect="1"/>
          </p:cNvGraphicFramePr>
          <p:nvPr>
            <p:extLst>
              <p:ext uri="{D42A27DB-BD31-4B8C-83A1-F6EECF244321}">
                <p14:modId xmlns:p14="http://schemas.microsoft.com/office/powerpoint/2010/main" val="2731970444"/>
              </p:ext>
            </p:extLst>
          </p:nvPr>
        </p:nvGraphicFramePr>
        <p:xfrm>
          <a:off x="1319393" y="2521940"/>
          <a:ext cx="5162592" cy="536952"/>
        </p:xfrm>
        <a:graphic>
          <a:graphicData uri="http://schemas.openxmlformats.org/presentationml/2006/ole">
            <mc:AlternateContent xmlns:mc="http://schemas.openxmlformats.org/markup-compatibility/2006">
              <mc:Choice xmlns:v="urn:schemas-microsoft-com:vml" Requires="v">
                <p:oleObj spid="_x0000_s307270" name="Equazione" r:id="rId8" imgW="3200400" imgH="330120" progId="Equation.3">
                  <p:embed/>
                </p:oleObj>
              </mc:Choice>
              <mc:Fallback>
                <p:oleObj name="Equazione" r:id="rId8" imgW="320040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9393" y="2521940"/>
                        <a:ext cx="5162592" cy="536952"/>
                      </a:xfrm>
                      <a:prstGeom prst="rect">
                        <a:avLst/>
                      </a:prstGeom>
                      <a:solidFill>
                        <a:srgbClr val="FFCC99"/>
                      </a:solidFill>
                    </p:spPr>
                  </p:pic>
                </p:oleObj>
              </mc:Fallback>
            </mc:AlternateContent>
          </a:graphicData>
        </a:graphic>
      </p:graphicFrame>
      <p:sp>
        <p:nvSpPr>
          <p:cNvPr id="28" name="Text Box 23"/>
          <p:cNvSpPr txBox="1">
            <a:spLocks noChangeArrowheads="1"/>
          </p:cNvSpPr>
          <p:nvPr/>
        </p:nvSpPr>
        <p:spPr bwMode="auto">
          <a:xfrm>
            <a:off x="313949" y="3351542"/>
            <a:ext cx="2020105" cy="338554"/>
          </a:xfrm>
          <a:prstGeom prst="rect">
            <a:avLst/>
          </a:prstGeom>
          <a:noFill/>
          <a:ln w="9525">
            <a:noFill/>
            <a:miter lim="800000"/>
            <a:headEnd/>
            <a:tailEnd/>
          </a:ln>
          <a:effectLst/>
        </p:spPr>
        <p:txBody>
          <a:bodyPr wrap="none">
            <a:spAutoFit/>
          </a:bodyPr>
          <a:lstStyle/>
          <a:p>
            <a:r>
              <a:rPr lang="en-US" sz="1600" b="1" i="1" dirty="0" smtClean="0"/>
              <a:t>Adiabatic damping</a:t>
            </a:r>
            <a:endParaRPr lang="en-US" sz="1600" b="1" i="1" dirty="0">
              <a:solidFill>
                <a:srgbClr val="FF0000"/>
              </a:solidFill>
            </a:endParaRPr>
          </a:p>
        </p:txBody>
      </p:sp>
      <p:sp>
        <p:nvSpPr>
          <p:cNvPr id="29" name="Text Box 25"/>
          <p:cNvSpPr txBox="1">
            <a:spLocks noChangeArrowheads="1"/>
          </p:cNvSpPr>
          <p:nvPr/>
        </p:nvSpPr>
        <p:spPr bwMode="auto">
          <a:xfrm>
            <a:off x="215900" y="3688092"/>
            <a:ext cx="8785225" cy="1351460"/>
          </a:xfrm>
          <a:prstGeom prst="rect">
            <a:avLst/>
          </a:prstGeom>
          <a:noFill/>
          <a:ln w="9525">
            <a:noFill/>
            <a:miter lim="800000"/>
            <a:headEnd/>
            <a:tailEnd/>
          </a:ln>
          <a:effectLst/>
        </p:spPr>
        <p:txBody>
          <a:bodyPr>
            <a:spAutoFit/>
          </a:bodyPr>
          <a:lstStyle/>
          <a:p>
            <a:pPr algn="just">
              <a:lnSpc>
                <a:spcPts val="2000"/>
              </a:lnSpc>
            </a:pPr>
            <a:r>
              <a:rPr lang="en-US" sz="1400" dirty="0" smtClean="0"/>
              <a:t>Previous results concerning small oscillations are rigorously valid under the assumption of </a:t>
            </a:r>
            <a:r>
              <a:rPr lang="en-US" sz="1400" b="1" i="1" u="sng" dirty="0" smtClean="0"/>
              <a:t>very slow beam energy W</a:t>
            </a:r>
            <a:r>
              <a:rPr lang="en-US" sz="1400" b="1" i="1" u="sng" baseline="-25000" dirty="0" smtClean="0"/>
              <a:t>s</a:t>
            </a:r>
            <a:r>
              <a:rPr lang="en-US" sz="1400" b="1" i="1" u="sng" dirty="0" smtClean="0"/>
              <a:t> variation with time</a:t>
            </a:r>
            <a:r>
              <a:rPr lang="en-US" sz="1400" dirty="0" smtClean="0"/>
              <a:t> compared to those of the variable w and </a:t>
            </a:r>
            <a:r>
              <a:rPr lang="en-US" sz="1400" dirty="0" smtClean="0">
                <a:sym typeface="Symbol" pitchFamily="18" charset="2"/>
              </a:rPr>
              <a:t>. Again, a more correct result obtained applying the </a:t>
            </a:r>
            <a:r>
              <a:rPr lang="en-US" sz="1400" dirty="0" err="1" smtClean="0">
                <a:sym typeface="Symbol" pitchFamily="18" charset="2"/>
              </a:rPr>
              <a:t>Liouville’s</a:t>
            </a:r>
            <a:r>
              <a:rPr lang="en-US" sz="1400" dirty="0" smtClean="0">
                <a:sym typeface="Symbol" pitchFamily="18" charset="2"/>
              </a:rPr>
              <a:t> theorem reveals that the amplitude of energy and phase oscillations changes during the acceleration process. In particular, since oscillation amplitudes of both phase and relative energy deviation of the particles are reduced during the acceleration, this effect is called </a:t>
            </a:r>
            <a:r>
              <a:rPr lang="en-US" sz="1400" b="1" i="1" dirty="0" smtClean="0">
                <a:sym typeface="Symbol" pitchFamily="18" charset="2"/>
              </a:rPr>
              <a:t>adiabatic damping</a:t>
            </a:r>
            <a:r>
              <a:rPr lang="en-US" sz="1400" dirty="0" smtClean="0">
                <a:sym typeface="Symbol" pitchFamily="18" charset="2"/>
              </a:rPr>
              <a:t>. </a:t>
            </a:r>
            <a:endParaRPr lang="en-US" sz="1400" dirty="0">
              <a:sym typeface="Symbol" pitchFamily="18" charset="2"/>
            </a:endParaRPr>
          </a:p>
        </p:txBody>
      </p:sp>
      <p:graphicFrame>
        <p:nvGraphicFramePr>
          <p:cNvPr id="30" name="Object 28"/>
          <p:cNvGraphicFramePr>
            <a:graphicFrameLocks noChangeAspect="1"/>
          </p:cNvGraphicFramePr>
          <p:nvPr>
            <p:extLst>
              <p:ext uri="{D42A27DB-BD31-4B8C-83A1-F6EECF244321}">
                <p14:modId xmlns:p14="http://schemas.microsoft.com/office/powerpoint/2010/main" val="3648966318"/>
              </p:ext>
            </p:extLst>
          </p:nvPr>
        </p:nvGraphicFramePr>
        <p:xfrm>
          <a:off x="668338" y="5328770"/>
          <a:ext cx="1730375" cy="1141413"/>
        </p:xfrm>
        <a:graphic>
          <a:graphicData uri="http://schemas.openxmlformats.org/presentationml/2006/ole">
            <mc:AlternateContent xmlns:mc="http://schemas.openxmlformats.org/markup-compatibility/2006">
              <mc:Choice xmlns:v="urn:schemas-microsoft-com:vml" Requires="v">
                <p:oleObj spid="_x0000_s307271" name="Equation" r:id="rId10" imgW="1168200" imgH="761760" progId="Equation.3">
                  <p:embed/>
                </p:oleObj>
              </mc:Choice>
              <mc:Fallback>
                <p:oleObj name="Equation" r:id="rId10" imgW="1168200" imgH="761760" progId="Equation.3">
                  <p:embed/>
                  <p:pic>
                    <p:nvPicPr>
                      <p:cNvPr id="0" name=""/>
                      <p:cNvPicPr>
                        <a:picLocks noChangeAspect="1" noChangeArrowheads="1"/>
                      </p:cNvPicPr>
                      <p:nvPr/>
                    </p:nvPicPr>
                    <p:blipFill>
                      <a:blip r:embed="rId11"/>
                      <a:srcRect/>
                      <a:stretch>
                        <a:fillRect/>
                      </a:stretch>
                    </p:blipFill>
                    <p:spPr bwMode="auto">
                      <a:xfrm>
                        <a:off x="668338" y="5328770"/>
                        <a:ext cx="1730375" cy="1141413"/>
                      </a:xfrm>
                      <a:prstGeom prst="rect">
                        <a:avLst/>
                      </a:prstGeom>
                      <a:solidFill>
                        <a:srgbClr val="FFCC99"/>
                      </a:solidFill>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866796359"/>
              </p:ext>
            </p:extLst>
          </p:nvPr>
        </p:nvGraphicFramePr>
        <p:xfrm>
          <a:off x="3162300" y="5108108"/>
          <a:ext cx="5230813" cy="1627187"/>
        </p:xfrm>
        <a:graphic>
          <a:graphicData uri="http://schemas.openxmlformats.org/presentationml/2006/ole">
            <mc:AlternateContent xmlns:mc="http://schemas.openxmlformats.org/markup-compatibility/2006">
              <mc:Choice xmlns:v="urn:schemas-microsoft-com:vml" Requires="v">
                <p:oleObj spid="_x0000_s307272" name="Equation" r:id="rId12" imgW="3543120" imgH="1091880" progId="Equation.3">
                  <p:embed/>
                </p:oleObj>
              </mc:Choice>
              <mc:Fallback>
                <p:oleObj name="Equation" r:id="rId12" imgW="3543120" imgH="1091880" progId="Equation.3">
                  <p:embed/>
                  <p:pic>
                    <p:nvPicPr>
                      <p:cNvPr id="0" name=""/>
                      <p:cNvPicPr>
                        <a:picLocks noChangeAspect="1" noChangeArrowheads="1"/>
                      </p:cNvPicPr>
                      <p:nvPr/>
                    </p:nvPicPr>
                    <p:blipFill>
                      <a:blip r:embed="rId13"/>
                      <a:srcRect/>
                      <a:stretch>
                        <a:fillRect/>
                      </a:stretch>
                    </p:blipFill>
                    <p:spPr bwMode="auto">
                      <a:xfrm>
                        <a:off x="3162300" y="5108108"/>
                        <a:ext cx="5230813" cy="1627187"/>
                      </a:xfrm>
                      <a:prstGeom prst="rect">
                        <a:avLst/>
                      </a:prstGeom>
                      <a:solidFill>
                        <a:srgbClr val="FFCC99"/>
                      </a:solidFill>
                      <a:extLst/>
                    </p:spPr>
                  </p:pic>
                </p:oleObj>
              </mc:Fallback>
            </mc:AlternateContent>
          </a:graphicData>
        </a:graphic>
      </p:graphicFrame>
      <p:sp>
        <p:nvSpPr>
          <p:cNvPr id="3" name="Right Arrow 2"/>
          <p:cNvSpPr/>
          <p:nvPr/>
        </p:nvSpPr>
        <p:spPr>
          <a:xfrm>
            <a:off x="2581836" y="5576044"/>
            <a:ext cx="510988" cy="708212"/>
          </a:xfrm>
          <a:prstGeom prst="rightArrow">
            <a:avLst>
              <a:gd name="adj1" fmla="val 50000"/>
              <a:gd name="adj2" fmla="val 58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480059" y="1106859"/>
            <a:ext cx="125506" cy="12550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2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rc 48"/>
          <p:cNvSpPr/>
          <p:nvPr/>
        </p:nvSpPr>
        <p:spPr>
          <a:xfrm>
            <a:off x="2160605" y="2995062"/>
            <a:ext cx="4939553" cy="2122220"/>
          </a:xfrm>
          <a:prstGeom prst="arc">
            <a:avLst>
              <a:gd name="adj1" fmla="val 53021"/>
              <a:gd name="adj2" fmla="val 21794"/>
            </a:avLst>
          </a:prstGeom>
          <a:noFill/>
          <a:ln w="6350">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535" name="Text Box 23"/>
          <p:cNvSpPr txBox="1">
            <a:spLocks noChangeArrowheads="1"/>
          </p:cNvSpPr>
          <p:nvPr/>
        </p:nvSpPr>
        <p:spPr bwMode="auto">
          <a:xfrm>
            <a:off x="313950" y="213792"/>
            <a:ext cx="2020105" cy="338554"/>
          </a:xfrm>
          <a:prstGeom prst="rect">
            <a:avLst/>
          </a:prstGeom>
          <a:noFill/>
          <a:ln w="9525">
            <a:noFill/>
            <a:miter lim="800000"/>
            <a:headEnd/>
            <a:tailEnd/>
          </a:ln>
          <a:effectLst/>
        </p:spPr>
        <p:txBody>
          <a:bodyPr wrap="none">
            <a:spAutoFit/>
          </a:bodyPr>
          <a:lstStyle/>
          <a:p>
            <a:r>
              <a:rPr lang="en-US" sz="1600" b="1" i="1" dirty="0" smtClean="0"/>
              <a:t>Adiabatic damping</a:t>
            </a:r>
            <a:endParaRPr lang="en-US" sz="1600" b="1" i="1" dirty="0">
              <a:solidFill>
                <a:srgbClr val="FF0000"/>
              </a:solidFill>
            </a:endParaRPr>
          </a:p>
        </p:txBody>
      </p:sp>
      <p:graphicFrame>
        <p:nvGraphicFramePr>
          <p:cNvPr id="64541" name="Object 29"/>
          <p:cNvGraphicFramePr>
            <a:graphicFrameLocks noChangeAspect="1"/>
          </p:cNvGraphicFramePr>
          <p:nvPr>
            <p:extLst>
              <p:ext uri="{D42A27DB-BD31-4B8C-83A1-F6EECF244321}">
                <p14:modId xmlns:p14="http://schemas.microsoft.com/office/powerpoint/2010/main" val="4144082881"/>
              </p:ext>
            </p:extLst>
          </p:nvPr>
        </p:nvGraphicFramePr>
        <p:xfrm>
          <a:off x="2621055" y="351865"/>
          <a:ext cx="4586288" cy="1866900"/>
        </p:xfrm>
        <a:graphic>
          <a:graphicData uri="http://schemas.openxmlformats.org/presentationml/2006/ole">
            <mc:AlternateContent xmlns:mc="http://schemas.openxmlformats.org/markup-compatibility/2006">
              <mc:Choice xmlns:v="urn:schemas-microsoft-com:vml" Requires="v">
                <p:oleObj spid="_x0000_s274567" name="Equation" r:id="rId4" imgW="2895480" imgH="1168200" progId="Equation.3">
                  <p:embed/>
                </p:oleObj>
              </mc:Choice>
              <mc:Fallback>
                <p:oleObj name="Equation" r:id="rId4" imgW="2895480" imgH="1168200" progId="Equation.3">
                  <p:embed/>
                  <p:pic>
                    <p:nvPicPr>
                      <p:cNvPr id="0" name="Object 29"/>
                      <p:cNvPicPr>
                        <a:picLocks noChangeAspect="1" noChangeArrowheads="1"/>
                      </p:cNvPicPr>
                      <p:nvPr/>
                    </p:nvPicPr>
                    <p:blipFill>
                      <a:blip r:embed="rId5"/>
                      <a:srcRect/>
                      <a:stretch>
                        <a:fillRect/>
                      </a:stretch>
                    </p:blipFill>
                    <p:spPr bwMode="auto">
                      <a:xfrm>
                        <a:off x="2621055" y="351865"/>
                        <a:ext cx="4586288" cy="1866900"/>
                      </a:xfrm>
                      <a:prstGeom prst="rect">
                        <a:avLst/>
                      </a:prstGeom>
                      <a:solidFill>
                        <a:srgbClr val="FFCC99"/>
                      </a:solidFill>
                      <a:extLst/>
                    </p:spPr>
                  </p:pic>
                </p:oleObj>
              </mc:Fallback>
            </mc:AlternateContent>
          </a:graphicData>
        </a:graphic>
      </p:graphicFrame>
      <p:sp>
        <p:nvSpPr>
          <p:cNvPr id="64544" name="Text Box 32"/>
          <p:cNvSpPr txBox="1">
            <a:spLocks noChangeArrowheads="1"/>
          </p:cNvSpPr>
          <p:nvPr/>
        </p:nvSpPr>
        <p:spPr bwMode="auto">
          <a:xfrm>
            <a:off x="121895" y="5737193"/>
            <a:ext cx="8717306" cy="830997"/>
          </a:xfrm>
          <a:prstGeom prst="rect">
            <a:avLst/>
          </a:prstGeom>
          <a:noFill/>
          <a:ln w="9525">
            <a:noFill/>
            <a:miter lim="800000"/>
            <a:headEnd/>
            <a:tailEnd/>
          </a:ln>
          <a:effectLst/>
        </p:spPr>
        <p:txBody>
          <a:bodyPr wrap="square">
            <a:spAutoFit/>
          </a:bodyPr>
          <a:lstStyle/>
          <a:p>
            <a:pPr algn="just"/>
            <a:r>
              <a:rPr lang="en-US" sz="1200" dirty="0" smtClean="0"/>
              <a:t>Please note: </a:t>
            </a:r>
            <a:endParaRPr lang="en-US" sz="1200" dirty="0" smtClean="0"/>
          </a:p>
          <a:p>
            <a:pPr algn="just"/>
            <a:r>
              <a:rPr lang="en-US" sz="1200" dirty="0" smtClean="0"/>
              <a:t>accordingly </a:t>
            </a:r>
            <a:r>
              <a:rPr lang="en-US" sz="1200" dirty="0" smtClean="0"/>
              <a:t>with these expressions it may appear that </a:t>
            </a:r>
            <a:r>
              <a:rPr lang="en-US" sz="1200" b="1" i="1" u="sng" dirty="0" smtClean="0"/>
              <a:t>near transition energy</a:t>
            </a:r>
            <a:r>
              <a:rPr lang="en-US" sz="1200" dirty="0" smtClean="0"/>
              <a:t>  the phase oscillation amplitude goes to zero while that of the energy spread goes to infinity. This is not actually the case since in this particular regime linear approximations are not valid anymore. A more rigorous approach shows that the oscillations can be made stable also in this case.</a:t>
            </a:r>
            <a:endParaRPr lang="en-US" sz="1200" dirty="0"/>
          </a:p>
        </p:txBody>
      </p:sp>
      <p:sp>
        <p:nvSpPr>
          <p:cNvPr id="10" name="Line 19"/>
          <p:cNvSpPr>
            <a:spLocks noChangeShapeType="1"/>
          </p:cNvSpPr>
          <p:nvPr/>
        </p:nvSpPr>
        <p:spPr bwMode="auto">
          <a:xfrm flipV="1">
            <a:off x="4634433" y="2594259"/>
            <a:ext cx="0" cy="2775606"/>
          </a:xfrm>
          <a:prstGeom prst="line">
            <a:avLst/>
          </a:prstGeom>
          <a:noFill/>
          <a:ln w="9525">
            <a:solidFill>
              <a:schemeClr val="tx1"/>
            </a:solidFill>
            <a:round/>
            <a:headEnd/>
            <a:tailEnd type="triangle" w="med" len="med"/>
          </a:ln>
          <a:effectLst/>
        </p:spPr>
        <p:txBody>
          <a:bodyPr/>
          <a:lstStyle/>
          <a:p>
            <a:endParaRPr lang="en-US"/>
          </a:p>
        </p:txBody>
      </p:sp>
      <p:sp>
        <p:nvSpPr>
          <p:cNvPr id="11" name="Line 20"/>
          <p:cNvSpPr>
            <a:spLocks noChangeShapeType="1"/>
          </p:cNvSpPr>
          <p:nvPr/>
        </p:nvSpPr>
        <p:spPr bwMode="auto">
          <a:xfrm>
            <a:off x="1801586" y="4056255"/>
            <a:ext cx="5719800" cy="0"/>
          </a:xfrm>
          <a:prstGeom prst="line">
            <a:avLst/>
          </a:prstGeom>
          <a:noFill/>
          <a:ln w="9525">
            <a:solidFill>
              <a:schemeClr val="tx1"/>
            </a:solidFill>
            <a:round/>
            <a:headEnd/>
            <a:tailEnd type="triangle" w="med" len="med"/>
          </a:ln>
          <a:effectLst/>
        </p:spPr>
        <p:txBody>
          <a:bodyPr/>
          <a:lstStyle/>
          <a:p>
            <a:endParaRPr lang="en-US"/>
          </a:p>
        </p:txBody>
      </p:sp>
      <p:sp>
        <p:nvSpPr>
          <p:cNvPr id="13" name="Text Box 22"/>
          <p:cNvSpPr txBox="1">
            <a:spLocks noChangeArrowheads="1"/>
          </p:cNvSpPr>
          <p:nvPr/>
        </p:nvSpPr>
        <p:spPr bwMode="auto">
          <a:xfrm>
            <a:off x="4690045" y="2531504"/>
            <a:ext cx="652743" cy="338554"/>
          </a:xfrm>
          <a:prstGeom prst="rect">
            <a:avLst/>
          </a:prstGeom>
          <a:noFill/>
          <a:ln w="9525">
            <a:noFill/>
            <a:miter lim="800000"/>
            <a:headEnd/>
            <a:tailEnd/>
          </a:ln>
          <a:effectLst/>
        </p:spPr>
        <p:txBody>
          <a:bodyPr wrap="none">
            <a:spAutoFit/>
          </a:bodyPr>
          <a:lstStyle/>
          <a:p>
            <a:r>
              <a:rPr lang="en-US" sz="1600" i="1" dirty="0" smtClean="0"/>
              <a:t>w/</a:t>
            </a:r>
            <a:r>
              <a:rPr lang="en-US" sz="1600" i="1" dirty="0" err="1" smtClean="0"/>
              <a:t>W</a:t>
            </a:r>
            <a:r>
              <a:rPr lang="en-US" sz="1600" i="1" baseline="-25000" dirty="0" err="1" smtClean="0"/>
              <a:t>s</a:t>
            </a:r>
            <a:endParaRPr lang="en-US" sz="1600" i="1" dirty="0"/>
          </a:p>
        </p:txBody>
      </p:sp>
      <p:sp>
        <p:nvSpPr>
          <p:cNvPr id="14" name="Text Box 23"/>
          <p:cNvSpPr txBox="1">
            <a:spLocks noChangeArrowheads="1"/>
          </p:cNvSpPr>
          <p:nvPr/>
        </p:nvSpPr>
        <p:spPr bwMode="auto">
          <a:xfrm>
            <a:off x="7702158" y="3872998"/>
            <a:ext cx="338554" cy="400110"/>
          </a:xfrm>
          <a:prstGeom prst="rect">
            <a:avLst/>
          </a:prstGeom>
          <a:noFill/>
          <a:ln w="9525">
            <a:noFill/>
            <a:miter lim="800000"/>
            <a:headEnd/>
            <a:tailEnd/>
          </a:ln>
          <a:effectLst/>
        </p:spPr>
        <p:txBody>
          <a:bodyPr wrap="none">
            <a:spAutoFit/>
          </a:bodyPr>
          <a:lstStyle/>
          <a:p>
            <a:r>
              <a:rPr lang="en-US" sz="2000" dirty="0" smtClean="0">
                <a:sym typeface="Symbol" pitchFamily="18" charset="2"/>
              </a:rPr>
              <a:t></a:t>
            </a:r>
            <a:endParaRPr lang="en-US" sz="2000" dirty="0">
              <a:sym typeface="Symbol" pitchFamily="18" charset="2"/>
            </a:endParaRPr>
          </a:p>
        </p:txBody>
      </p:sp>
      <p:sp>
        <p:nvSpPr>
          <p:cNvPr id="3" name="Arc 2"/>
          <p:cNvSpPr/>
          <p:nvPr/>
        </p:nvSpPr>
        <p:spPr>
          <a:xfrm>
            <a:off x="2169456" y="2987670"/>
            <a:ext cx="4939553" cy="2122220"/>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flipH="1">
            <a:off x="2250135" y="2987665"/>
            <a:ext cx="4778183" cy="2122220"/>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flipH="1" flipV="1">
            <a:off x="2250129" y="3059380"/>
            <a:ext cx="4778183" cy="1987759"/>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flipV="1">
            <a:off x="2321845" y="3059374"/>
            <a:ext cx="4634768" cy="1987764"/>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p:nvGrpSpPr>
        <p:grpSpPr>
          <a:xfrm>
            <a:off x="2328195" y="3178131"/>
            <a:ext cx="4634753" cy="1739568"/>
            <a:chOff x="2241176" y="2754575"/>
            <a:chExt cx="4939553" cy="2122225"/>
          </a:xfrm>
        </p:grpSpPr>
        <p:sp>
          <p:nvSpPr>
            <p:cNvPr id="35" name="Arc 34"/>
            <p:cNvSpPr/>
            <p:nvPr/>
          </p:nvSpPr>
          <p:spPr>
            <a:xfrm>
              <a:off x="2241176" y="2754580"/>
              <a:ext cx="4939553" cy="2122220"/>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flipH="1">
              <a:off x="2321855" y="2754575"/>
              <a:ext cx="4778183" cy="2122220"/>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flipH="1" flipV="1">
              <a:off x="2321849" y="2826290"/>
              <a:ext cx="4778183" cy="1987759"/>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flipV="1">
              <a:off x="2393565" y="2826284"/>
              <a:ext cx="4634768" cy="1987764"/>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p:cNvGrpSpPr/>
          <p:nvPr/>
        </p:nvGrpSpPr>
        <p:grpSpPr>
          <a:xfrm>
            <a:off x="2473795" y="3357428"/>
            <a:ext cx="4349373" cy="1399876"/>
            <a:chOff x="2241176" y="2754575"/>
            <a:chExt cx="4939553" cy="2122225"/>
          </a:xfrm>
        </p:grpSpPr>
        <p:sp>
          <p:nvSpPr>
            <p:cNvPr id="40" name="Arc 39"/>
            <p:cNvSpPr/>
            <p:nvPr/>
          </p:nvSpPr>
          <p:spPr>
            <a:xfrm>
              <a:off x="2241176" y="2754580"/>
              <a:ext cx="4939553" cy="2122220"/>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flipH="1">
              <a:off x="2321855" y="2754575"/>
              <a:ext cx="4778183" cy="2122220"/>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flipH="1" flipV="1">
              <a:off x="2321849" y="2826290"/>
              <a:ext cx="4778183" cy="1987759"/>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flipV="1">
              <a:off x="2393565" y="2826284"/>
              <a:ext cx="4634768" cy="1987764"/>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2690728" y="3500863"/>
            <a:ext cx="3998635" cy="1123424"/>
            <a:chOff x="2241176" y="2754575"/>
            <a:chExt cx="4939553" cy="2122225"/>
          </a:xfrm>
        </p:grpSpPr>
        <p:sp>
          <p:nvSpPr>
            <p:cNvPr id="45" name="Arc 44"/>
            <p:cNvSpPr/>
            <p:nvPr/>
          </p:nvSpPr>
          <p:spPr>
            <a:xfrm>
              <a:off x="2241176" y="2754580"/>
              <a:ext cx="4939553" cy="2122220"/>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flipH="1">
              <a:off x="2321855" y="2754575"/>
              <a:ext cx="4778183" cy="2122220"/>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flipH="1" flipV="1">
              <a:off x="2321849" y="2826290"/>
              <a:ext cx="4778183" cy="1987759"/>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p:cNvSpPr/>
            <p:nvPr/>
          </p:nvSpPr>
          <p:spPr>
            <a:xfrm flipV="1">
              <a:off x="2393565" y="2826284"/>
              <a:ext cx="4634768" cy="1987764"/>
            </a:xfrm>
            <a:prstGeom prst="arc">
              <a:avLst>
                <a:gd name="adj1" fmla="val 16200000"/>
                <a:gd name="adj2" fmla="val 21586438"/>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Arc 53"/>
          <p:cNvSpPr/>
          <p:nvPr/>
        </p:nvSpPr>
        <p:spPr>
          <a:xfrm flipV="1">
            <a:off x="2803462" y="3547791"/>
            <a:ext cx="3751907" cy="1052246"/>
          </a:xfrm>
          <a:prstGeom prst="arc">
            <a:avLst>
              <a:gd name="adj1" fmla="val 16200000"/>
              <a:gd name="adj2" fmla="val 16095349"/>
            </a:avLst>
          </a:prstGeom>
          <a:noFill/>
          <a:ln w="6350">
            <a:solidFill>
              <a:srgbClr val="CC0099"/>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6342031" y="3435868"/>
            <a:ext cx="125506" cy="12550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24"/>
          <p:cNvSpPr>
            <a:spLocks noChangeShapeType="1"/>
          </p:cNvSpPr>
          <p:nvPr/>
        </p:nvSpPr>
        <p:spPr bwMode="auto">
          <a:xfrm flipH="1" flipV="1">
            <a:off x="6139028" y="3361270"/>
            <a:ext cx="265755" cy="128639"/>
          </a:xfrm>
          <a:prstGeom prst="line">
            <a:avLst/>
          </a:prstGeom>
          <a:noFill/>
          <a:ln w="22225">
            <a:solidFill>
              <a:srgbClr val="FF0000"/>
            </a:solidFill>
            <a:round/>
            <a:headEnd/>
            <a:tailEnd type="triangle" w="lg" len="lg"/>
          </a:ln>
          <a:effectLst/>
        </p:spPr>
        <p:txBody>
          <a:bodyPr/>
          <a:lstStyle/>
          <a:p>
            <a:endParaRPr lang="en-US"/>
          </a:p>
        </p:txBody>
      </p:sp>
      <p:cxnSp>
        <p:nvCxnSpPr>
          <p:cNvPr id="21" name="Straight Arrow Connector 20"/>
          <p:cNvCxnSpPr/>
          <p:nvPr/>
        </p:nvCxnSpPr>
        <p:spPr>
          <a:xfrm flipH="1" flipV="1">
            <a:off x="7009262" y="4387851"/>
            <a:ext cx="356738" cy="223736"/>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229015" y="3620547"/>
            <a:ext cx="227546" cy="194125"/>
          </a:xfrm>
          <a:prstGeom prst="straightConnector1">
            <a:avLst/>
          </a:prstGeom>
          <a:ln>
            <a:solidFill>
              <a:srgbClr val="CC00CC"/>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315200" y="4538885"/>
            <a:ext cx="1063112" cy="461665"/>
          </a:xfrm>
          <a:prstGeom prst="rect">
            <a:avLst/>
          </a:prstGeom>
          <a:noFill/>
        </p:spPr>
        <p:txBody>
          <a:bodyPr wrap="none" rtlCol="0">
            <a:spAutoFit/>
          </a:bodyPr>
          <a:lstStyle/>
          <a:p>
            <a:r>
              <a:rPr lang="it-IT" sz="1200" dirty="0" smtClean="0">
                <a:solidFill>
                  <a:srgbClr val="FF0000"/>
                </a:solidFill>
              </a:rPr>
              <a:t>Energy ramp</a:t>
            </a:r>
          </a:p>
          <a:p>
            <a:r>
              <a:rPr lang="it-IT" sz="1200" dirty="0" smtClean="0">
                <a:solidFill>
                  <a:srgbClr val="FF0000"/>
                </a:solidFill>
              </a:rPr>
              <a:t>start</a:t>
            </a:r>
            <a:endParaRPr lang="en-US" sz="1200" dirty="0">
              <a:solidFill>
                <a:srgbClr val="FF0000"/>
              </a:solidFill>
            </a:endParaRPr>
          </a:p>
        </p:txBody>
      </p:sp>
      <p:sp>
        <p:nvSpPr>
          <p:cNvPr id="63" name="TextBox 62"/>
          <p:cNvSpPr txBox="1"/>
          <p:nvPr/>
        </p:nvSpPr>
        <p:spPr>
          <a:xfrm>
            <a:off x="5004928" y="3780586"/>
            <a:ext cx="1400800" cy="276999"/>
          </a:xfrm>
          <a:prstGeom prst="rect">
            <a:avLst/>
          </a:prstGeom>
          <a:noFill/>
        </p:spPr>
        <p:txBody>
          <a:bodyPr wrap="square" rtlCol="0">
            <a:spAutoFit/>
          </a:bodyPr>
          <a:lstStyle/>
          <a:p>
            <a:r>
              <a:rPr lang="it-IT" sz="1200" dirty="0" smtClean="0">
                <a:solidFill>
                  <a:srgbClr val="CC00CC"/>
                </a:solidFill>
              </a:rPr>
              <a:t>Energy ramp stop</a:t>
            </a:r>
            <a:endParaRPr lang="en-US" sz="1200" dirty="0">
              <a:solidFill>
                <a:srgbClr val="CC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Text Box 7"/>
          <p:cNvSpPr txBox="1">
            <a:spLocks noChangeArrowheads="1"/>
          </p:cNvSpPr>
          <p:nvPr/>
        </p:nvSpPr>
        <p:spPr bwMode="auto">
          <a:xfrm>
            <a:off x="130461" y="666660"/>
            <a:ext cx="6038327" cy="1384995"/>
          </a:xfrm>
          <a:prstGeom prst="rect">
            <a:avLst/>
          </a:prstGeom>
          <a:noFill/>
          <a:ln w="9525">
            <a:noFill/>
            <a:miter lim="800000"/>
            <a:headEnd/>
            <a:tailEnd/>
          </a:ln>
          <a:effectLst/>
        </p:spPr>
        <p:txBody>
          <a:bodyPr wrap="square">
            <a:spAutoFit/>
          </a:bodyPr>
          <a:lstStyle/>
          <a:p>
            <a:pPr algn="just"/>
            <a:r>
              <a:rPr lang="en-US" sz="1200" dirty="0" smtClean="0"/>
              <a:t>As already discussed in the LINAC case, at large oscillations the non-linearity in the phase – energy differential equations can not be neglected, and the particle trajectories in the longitudinal phase space are deformed (not ellipses anymore). A potential </a:t>
            </a:r>
            <a:r>
              <a:rPr lang="en-US" sz="1200" b="1" i="1" dirty="0" smtClean="0"/>
              <a:t>U</a:t>
            </a:r>
            <a:r>
              <a:rPr lang="en-US" sz="1200" dirty="0" smtClean="0"/>
              <a:t> for the non linear restoring force can be introduced again, just as in the LINAC case, and a </a:t>
            </a:r>
            <a:r>
              <a:rPr lang="en-US" sz="1200" dirty="0" err="1" smtClean="0"/>
              <a:t>separatrix</a:t>
            </a:r>
            <a:r>
              <a:rPr lang="en-US" sz="1200" dirty="0" smtClean="0"/>
              <a:t> line divides the stable and unstable regions in the longitudinal phase space (RF bucket). In particular the </a:t>
            </a:r>
            <a:r>
              <a:rPr lang="en-US" sz="1200" b="1" i="1" u="sng" dirty="0" smtClean="0"/>
              <a:t>RF acceptance </a:t>
            </a:r>
            <a:r>
              <a:rPr lang="en-US" sz="1200" dirty="0" smtClean="0"/>
              <a:t> is defined as one half of  the bucket total height and is given by:</a:t>
            </a:r>
            <a:endParaRPr lang="en-US" sz="1200" dirty="0"/>
          </a:p>
        </p:txBody>
      </p:sp>
      <p:graphicFrame>
        <p:nvGraphicFramePr>
          <p:cNvPr id="64524" name="Object 12"/>
          <p:cNvGraphicFramePr>
            <a:graphicFrameLocks noChangeAspect="1"/>
          </p:cNvGraphicFramePr>
          <p:nvPr>
            <p:extLst>
              <p:ext uri="{D42A27DB-BD31-4B8C-83A1-F6EECF244321}">
                <p14:modId xmlns:p14="http://schemas.microsoft.com/office/powerpoint/2010/main" val="3956668305"/>
              </p:ext>
            </p:extLst>
          </p:nvPr>
        </p:nvGraphicFramePr>
        <p:xfrm>
          <a:off x="339701" y="2067191"/>
          <a:ext cx="3227388" cy="711200"/>
        </p:xfrm>
        <a:graphic>
          <a:graphicData uri="http://schemas.openxmlformats.org/presentationml/2006/ole">
            <mc:AlternateContent xmlns:mc="http://schemas.openxmlformats.org/markup-compatibility/2006">
              <mc:Choice xmlns:v="urn:schemas-microsoft-com:vml" Requires="v">
                <p:oleObj spid="_x0000_s64764" name="Equazione" r:id="rId4" imgW="2387520" imgH="520560" progId="Equation.3">
                  <p:embed/>
                </p:oleObj>
              </mc:Choice>
              <mc:Fallback>
                <p:oleObj name="Equazione" r:id="rId4" imgW="2387520" imgH="52056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01" y="2067191"/>
                        <a:ext cx="322738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9" name="Text Box 17"/>
          <p:cNvSpPr txBox="1">
            <a:spLocks noChangeArrowheads="1"/>
          </p:cNvSpPr>
          <p:nvPr/>
        </p:nvSpPr>
        <p:spPr bwMode="auto">
          <a:xfrm>
            <a:off x="213750" y="194578"/>
            <a:ext cx="4312399" cy="338554"/>
          </a:xfrm>
          <a:prstGeom prst="rect">
            <a:avLst/>
          </a:prstGeom>
          <a:noFill/>
          <a:ln w="9525">
            <a:noFill/>
            <a:miter lim="800000"/>
            <a:headEnd/>
            <a:tailEnd/>
          </a:ln>
          <a:effectLst/>
        </p:spPr>
        <p:txBody>
          <a:bodyPr wrap="none">
            <a:spAutoFit/>
          </a:bodyPr>
          <a:lstStyle/>
          <a:p>
            <a:r>
              <a:rPr lang="en-US" sz="1600" b="1" i="1" smtClean="0"/>
              <a:t>Large oscillations and energy  acceptance</a:t>
            </a:r>
            <a:endParaRPr lang="en-US" sz="1600" b="1" i="1"/>
          </a:p>
        </p:txBody>
      </p:sp>
      <p:pic>
        <p:nvPicPr>
          <p:cNvPr id="64530" name="Picture 18"/>
          <p:cNvPicPr>
            <a:picLocks noChangeAspect="1" noChangeArrowheads="1"/>
          </p:cNvPicPr>
          <p:nvPr/>
        </p:nvPicPr>
        <p:blipFill>
          <a:blip r:embed="rId6" cstate="print"/>
          <a:srcRect/>
          <a:stretch>
            <a:fillRect/>
          </a:stretch>
        </p:blipFill>
        <p:spPr bwMode="auto">
          <a:xfrm>
            <a:off x="6357500" y="191068"/>
            <a:ext cx="2731908" cy="3492807"/>
          </a:xfrm>
          <a:prstGeom prst="rect">
            <a:avLst/>
          </a:prstGeom>
          <a:noFill/>
          <a:ln w="9525">
            <a:noFill/>
            <a:miter lim="800000"/>
            <a:headEnd/>
            <a:tailEnd/>
          </a:ln>
          <a:effectLst/>
        </p:spPr>
      </p:pic>
      <p:pic>
        <p:nvPicPr>
          <p:cNvPr id="64532" name="Picture 20"/>
          <p:cNvPicPr>
            <a:picLocks noChangeAspect="1" noChangeArrowheads="1"/>
          </p:cNvPicPr>
          <p:nvPr/>
        </p:nvPicPr>
        <p:blipFill>
          <a:blip r:embed="rId7" cstate="print"/>
          <a:srcRect/>
          <a:stretch>
            <a:fillRect/>
          </a:stretch>
        </p:blipFill>
        <p:spPr bwMode="auto">
          <a:xfrm>
            <a:off x="6363036" y="3797002"/>
            <a:ext cx="2699109" cy="3022812"/>
          </a:xfrm>
          <a:prstGeom prst="rect">
            <a:avLst/>
          </a:prstGeom>
          <a:noFill/>
          <a:ln w="9525">
            <a:noFill/>
            <a:miter lim="800000"/>
            <a:headEnd/>
            <a:tailEnd/>
          </a:ln>
          <a:effectLst/>
        </p:spPr>
      </p:pic>
      <p:sp>
        <p:nvSpPr>
          <p:cNvPr id="16" name="Text Box 7"/>
          <p:cNvSpPr txBox="1">
            <a:spLocks noChangeArrowheads="1"/>
          </p:cNvSpPr>
          <p:nvPr/>
        </p:nvSpPr>
        <p:spPr bwMode="auto">
          <a:xfrm>
            <a:off x="214620" y="3182647"/>
            <a:ext cx="5995112" cy="276999"/>
          </a:xfrm>
          <a:prstGeom prst="rect">
            <a:avLst/>
          </a:prstGeom>
          <a:noFill/>
          <a:ln w="9525">
            <a:noFill/>
            <a:miter lim="800000"/>
            <a:headEnd/>
            <a:tailEnd/>
          </a:ln>
          <a:effectLst/>
        </p:spPr>
        <p:txBody>
          <a:bodyPr wrap="square">
            <a:spAutoFit/>
          </a:bodyPr>
          <a:lstStyle/>
          <a:p>
            <a:pPr algn="just"/>
            <a:r>
              <a:rPr lang="en-US" sz="1200" dirty="0" smtClean="0"/>
              <a:t>the RF acceptance can be also expressed as:</a:t>
            </a:r>
            <a:endParaRPr lang="en-US" sz="1200" dirty="0"/>
          </a:p>
        </p:txBody>
      </p:sp>
      <p:graphicFrame>
        <p:nvGraphicFramePr>
          <p:cNvPr id="17" name="Object 12"/>
          <p:cNvGraphicFramePr>
            <a:graphicFrameLocks noChangeAspect="1"/>
          </p:cNvGraphicFramePr>
          <p:nvPr>
            <p:extLst>
              <p:ext uri="{D42A27DB-BD31-4B8C-83A1-F6EECF244321}">
                <p14:modId xmlns:p14="http://schemas.microsoft.com/office/powerpoint/2010/main" val="1917453476"/>
              </p:ext>
            </p:extLst>
          </p:nvPr>
        </p:nvGraphicFramePr>
        <p:xfrm>
          <a:off x="265863" y="5449888"/>
          <a:ext cx="3690937" cy="727075"/>
        </p:xfrm>
        <a:graphic>
          <a:graphicData uri="http://schemas.openxmlformats.org/presentationml/2006/ole">
            <mc:AlternateContent xmlns:mc="http://schemas.openxmlformats.org/markup-compatibility/2006">
              <mc:Choice xmlns:v="urn:schemas-microsoft-com:vml" Requires="v">
                <p:oleObj spid="_x0000_s64765" name="Equation" r:id="rId8" imgW="2730240" imgH="533160" progId="Equation.3">
                  <p:embed/>
                </p:oleObj>
              </mc:Choice>
              <mc:Fallback>
                <p:oleObj name="Equation" r:id="rId8" imgW="2730240" imgH="533160" progId="Equation.3">
                  <p:embed/>
                  <p:pic>
                    <p:nvPicPr>
                      <p:cNvPr id="0" name="Object 12"/>
                      <p:cNvPicPr>
                        <a:picLocks noChangeAspect="1" noChangeArrowheads="1"/>
                      </p:cNvPicPr>
                      <p:nvPr/>
                    </p:nvPicPr>
                    <p:blipFill>
                      <a:blip r:embed="rId9"/>
                      <a:srcRect/>
                      <a:stretch>
                        <a:fillRect/>
                      </a:stretch>
                    </p:blipFill>
                    <p:spPr bwMode="auto">
                      <a:xfrm>
                        <a:off x="265863" y="5449888"/>
                        <a:ext cx="3690937"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2"/>
          <p:cNvGraphicFramePr>
            <a:graphicFrameLocks noChangeAspect="1"/>
          </p:cNvGraphicFramePr>
          <p:nvPr/>
        </p:nvGraphicFramePr>
        <p:xfrm>
          <a:off x="4362450" y="2852738"/>
          <a:ext cx="1511300" cy="312737"/>
        </p:xfrm>
        <a:graphic>
          <a:graphicData uri="http://schemas.openxmlformats.org/presentationml/2006/ole">
            <mc:AlternateContent xmlns:mc="http://schemas.openxmlformats.org/markup-compatibility/2006">
              <mc:Choice xmlns:v="urn:schemas-microsoft-com:vml" Requires="v">
                <p:oleObj spid="_x0000_s64766" name="Equazione" r:id="rId10" imgW="1117440" imgH="228600" progId="Equation.3">
                  <p:embed/>
                </p:oleObj>
              </mc:Choice>
              <mc:Fallback>
                <p:oleObj name="Equazione" r:id="rId10" imgW="1117440" imgH="228600" progId="Equation.3">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2450" y="2852738"/>
                        <a:ext cx="1511300"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7"/>
          <p:cNvSpPr txBox="1">
            <a:spLocks noChangeArrowheads="1"/>
          </p:cNvSpPr>
          <p:nvPr/>
        </p:nvSpPr>
        <p:spPr bwMode="auto">
          <a:xfrm>
            <a:off x="213349" y="2871026"/>
            <a:ext cx="5995112" cy="276999"/>
          </a:xfrm>
          <a:prstGeom prst="rect">
            <a:avLst/>
          </a:prstGeom>
          <a:noFill/>
          <a:ln w="9525">
            <a:noFill/>
            <a:miter lim="800000"/>
            <a:headEnd/>
            <a:tailEnd/>
          </a:ln>
          <a:effectLst/>
        </p:spPr>
        <p:txBody>
          <a:bodyPr wrap="square">
            <a:spAutoFit/>
          </a:bodyPr>
          <a:lstStyle/>
          <a:p>
            <a:pPr algn="just"/>
            <a:r>
              <a:rPr lang="en-US" sz="1200" dirty="0" smtClean="0"/>
              <a:t>and being the synchronous phase identified by the relation:</a:t>
            </a:r>
            <a:endParaRPr lang="en-US" sz="1200" dirty="0"/>
          </a:p>
        </p:txBody>
      </p:sp>
      <p:graphicFrame>
        <p:nvGraphicFramePr>
          <p:cNvPr id="20" name="Object 12"/>
          <p:cNvGraphicFramePr>
            <a:graphicFrameLocks noChangeAspect="1"/>
          </p:cNvGraphicFramePr>
          <p:nvPr/>
        </p:nvGraphicFramePr>
        <p:xfrm>
          <a:off x="265375" y="3636963"/>
          <a:ext cx="4929188" cy="919162"/>
        </p:xfrm>
        <a:graphic>
          <a:graphicData uri="http://schemas.openxmlformats.org/presentationml/2006/ole">
            <mc:AlternateContent xmlns:mc="http://schemas.openxmlformats.org/markup-compatibility/2006">
              <mc:Choice xmlns:v="urn:schemas-microsoft-com:vml" Requires="v">
                <p:oleObj spid="_x0000_s64767" name="Equazione" r:id="rId12" imgW="3644640" imgH="672840" progId="Equation.3">
                  <p:embed/>
                </p:oleObj>
              </mc:Choice>
              <mc:Fallback>
                <p:oleObj name="Equazione" r:id="rId12" imgW="3644640" imgH="672840" progId="Equation.3">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375" y="3636963"/>
                        <a:ext cx="4929188" cy="91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03244" y="4875498"/>
            <a:ext cx="5995112" cy="276999"/>
          </a:xfrm>
          <a:prstGeom prst="rect">
            <a:avLst/>
          </a:prstGeom>
          <a:noFill/>
          <a:ln w="9525">
            <a:noFill/>
            <a:miter lim="800000"/>
            <a:headEnd/>
            <a:tailEnd/>
          </a:ln>
          <a:effectLst/>
        </p:spPr>
        <p:txBody>
          <a:bodyPr wrap="square">
            <a:spAutoFit/>
          </a:bodyPr>
          <a:lstStyle/>
          <a:p>
            <a:pPr algn="just"/>
            <a:r>
              <a:rPr lang="en-US" sz="1200" dirty="0" smtClean="0"/>
              <a:t>that for large values of the overvoltage factor                     is reduced to:</a:t>
            </a:r>
            <a:endParaRPr lang="en-US" sz="1200" dirty="0"/>
          </a:p>
        </p:txBody>
      </p:sp>
      <p:graphicFrame>
        <p:nvGraphicFramePr>
          <p:cNvPr id="22" name="Object 12"/>
          <p:cNvGraphicFramePr>
            <a:graphicFrameLocks noChangeAspect="1"/>
          </p:cNvGraphicFramePr>
          <p:nvPr/>
        </p:nvGraphicFramePr>
        <p:xfrm>
          <a:off x="3328863" y="4854575"/>
          <a:ext cx="857250" cy="311150"/>
        </p:xfrm>
        <a:graphic>
          <a:graphicData uri="http://schemas.openxmlformats.org/presentationml/2006/ole">
            <mc:AlternateContent xmlns:mc="http://schemas.openxmlformats.org/markup-compatibility/2006">
              <mc:Choice xmlns:v="urn:schemas-microsoft-com:vml" Requires="v">
                <p:oleObj spid="_x0000_s64768" name="Equazione" r:id="rId14" imgW="634680" imgH="228600" progId="Equation.3">
                  <p:embed/>
                </p:oleObj>
              </mc:Choice>
              <mc:Fallback>
                <p:oleObj name="Equazione" r:id="rId14" imgW="634680" imgH="228600" progId="Equation.3">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8863" y="4854575"/>
                        <a:ext cx="85725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4" name="Connettore 1 23"/>
          <p:cNvCxnSpPr/>
          <p:nvPr/>
        </p:nvCxnSpPr>
        <p:spPr>
          <a:xfrm>
            <a:off x="6500388" y="2593816"/>
            <a:ext cx="556794" cy="0"/>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6495861" y="3357325"/>
            <a:ext cx="546232" cy="0"/>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6513972" y="2598345"/>
            <a:ext cx="0" cy="760491"/>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rot="-5400000">
            <a:off x="5895212" y="2858182"/>
            <a:ext cx="1045479" cy="215444"/>
          </a:xfrm>
          <a:prstGeom prst="rect">
            <a:avLst/>
          </a:prstGeom>
          <a:noFill/>
        </p:spPr>
        <p:txBody>
          <a:bodyPr wrap="none" rtlCol="0">
            <a:spAutoFit/>
          </a:bodyPr>
          <a:lstStyle/>
          <a:p>
            <a:r>
              <a:rPr lang="en-US" sz="800" smtClean="0"/>
              <a:t>2 x RF acceptance</a:t>
            </a:r>
            <a:endParaRPr lang="en-US" sz="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245596" y="1711191"/>
            <a:ext cx="8710145" cy="4491317"/>
          </a:xfrm>
          <a:prstGeom prst="rect">
            <a:avLst/>
          </a:prstGeom>
          <a:solidFill>
            <a:srgbClr val="CCFFFF"/>
          </a:solidFill>
          <a:ln w="25400">
            <a:solidFill>
              <a:srgbClr val="808000"/>
            </a:solidFill>
            <a:miter lim="800000"/>
            <a:headEnd/>
            <a:tailEnd/>
          </a:ln>
          <a:effectLst/>
        </p:spPr>
        <p:txBody>
          <a:bodyPr wrap="none" anchor="ctr"/>
          <a:lstStyle/>
          <a:p>
            <a:endParaRPr lang="it-IT"/>
          </a:p>
        </p:txBody>
      </p:sp>
      <p:sp>
        <p:nvSpPr>
          <p:cNvPr id="6" name="Rectangle 9"/>
          <p:cNvSpPr>
            <a:spLocks noChangeArrowheads="1"/>
          </p:cNvSpPr>
          <p:nvPr/>
        </p:nvSpPr>
        <p:spPr bwMode="auto">
          <a:xfrm>
            <a:off x="313901" y="392770"/>
            <a:ext cx="8666328" cy="818866"/>
          </a:xfrm>
          <a:prstGeom prst="rect">
            <a:avLst/>
          </a:prstGeom>
          <a:solidFill>
            <a:schemeClr val="accent5">
              <a:lumMod val="50000"/>
            </a:schemeClr>
          </a:solidFill>
          <a:ln w="9525">
            <a:noFill/>
            <a:miter lim="800000"/>
            <a:headEnd/>
            <a:tailEnd/>
          </a:ln>
          <a:effectLst/>
        </p:spPr>
        <p:txBody>
          <a:bodyPr anchor="ctr"/>
          <a:lstStyle/>
          <a:p>
            <a:r>
              <a:rPr lang="en-US" altLang="en-US" sz="2800" b="1" dirty="0" smtClean="0">
                <a:solidFill>
                  <a:schemeClr val="bg1"/>
                </a:solidFill>
                <a:latin typeface="Arial" pitchFamily="34" charset="0"/>
              </a:rPr>
              <a:t>1) INTRODUCTION</a:t>
            </a:r>
          </a:p>
          <a:p>
            <a:r>
              <a:rPr lang="en-US" altLang="en-US" sz="2800" b="1" dirty="0" smtClean="0">
                <a:solidFill>
                  <a:schemeClr val="bg1"/>
                </a:solidFill>
                <a:latin typeface="Arial" pitchFamily="34" charset="0"/>
              </a:rPr>
              <a:t>Fundamental relations of the relativistic dynamics</a:t>
            </a:r>
            <a:endParaRPr lang="en-US" altLang="en-US" sz="2800" b="1" dirty="0">
              <a:solidFill>
                <a:schemeClr val="bg1"/>
              </a:solidFill>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4106414901"/>
              </p:ext>
            </p:extLst>
          </p:nvPr>
        </p:nvGraphicFramePr>
        <p:xfrm>
          <a:off x="322263" y="1873250"/>
          <a:ext cx="8248650" cy="3989388"/>
        </p:xfrm>
        <a:graphic>
          <a:graphicData uri="http://schemas.openxmlformats.org/presentationml/2006/ole">
            <mc:AlternateContent xmlns:mc="http://schemas.openxmlformats.org/markup-compatibility/2006">
              <mc:Choice xmlns:v="urn:schemas-microsoft-com:vml" Requires="v">
                <p:oleObj spid="_x0000_s204847" name="Document" r:id="rId4" imgW="8651139" imgH="4192028" progId="Word.Document.8">
                  <p:embed/>
                </p:oleObj>
              </mc:Choice>
              <mc:Fallback>
                <p:oleObj name="Document" r:id="rId4" imgW="8651139" imgH="4192028" progId="Word.Document.8">
                  <p:embed/>
                  <p:pic>
                    <p:nvPicPr>
                      <p:cNvPr id="0" name="Object 4"/>
                      <p:cNvPicPr>
                        <a:picLocks noChangeAspect="1" noChangeArrowheads="1"/>
                      </p:cNvPicPr>
                      <p:nvPr/>
                    </p:nvPicPr>
                    <p:blipFill>
                      <a:blip r:embed="rId5"/>
                      <a:srcRect/>
                      <a:stretch>
                        <a:fillRect/>
                      </a:stretch>
                    </p:blipFill>
                    <p:spPr bwMode="auto">
                      <a:xfrm>
                        <a:off x="322263" y="1873250"/>
                        <a:ext cx="8248650" cy="398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90000" y="44450"/>
            <a:ext cx="1426994" cy="338554"/>
          </a:xfrm>
          <a:prstGeom prst="rect">
            <a:avLst/>
          </a:prstGeom>
          <a:noFill/>
          <a:ln w="9525">
            <a:noFill/>
            <a:miter lim="800000"/>
            <a:headEnd/>
            <a:tailEnd/>
          </a:ln>
          <a:effectLst/>
        </p:spPr>
        <p:txBody>
          <a:bodyPr wrap="none">
            <a:spAutoFit/>
          </a:bodyPr>
          <a:lstStyle/>
          <a:p>
            <a:r>
              <a:rPr lang="en-US" sz="1600" b="1" i="1" smtClean="0"/>
              <a:t>Lepton rings</a:t>
            </a:r>
            <a:endParaRPr lang="en-US" sz="1600" b="1" i="1"/>
          </a:p>
        </p:txBody>
      </p:sp>
      <p:sp>
        <p:nvSpPr>
          <p:cNvPr id="136195" name="Text Box 3"/>
          <p:cNvSpPr txBox="1">
            <a:spLocks noChangeArrowheads="1"/>
          </p:cNvSpPr>
          <p:nvPr/>
        </p:nvSpPr>
        <p:spPr bwMode="auto">
          <a:xfrm>
            <a:off x="23750" y="3547088"/>
            <a:ext cx="1971304" cy="1015663"/>
          </a:xfrm>
          <a:prstGeom prst="rect">
            <a:avLst/>
          </a:prstGeom>
          <a:noFill/>
          <a:ln w="9525">
            <a:noFill/>
            <a:miter lim="800000"/>
            <a:headEnd/>
            <a:tailEnd/>
          </a:ln>
          <a:effectLst/>
        </p:spPr>
        <p:txBody>
          <a:bodyPr wrap="square">
            <a:spAutoFit/>
          </a:bodyPr>
          <a:lstStyle/>
          <a:p>
            <a:pPr algn="just"/>
            <a:r>
              <a:rPr lang="en-US" sz="1200" dirty="0" smtClean="0"/>
              <a:t>This phenomenon cause a turn-by-turn beam energy loss which has to be compensated by the RF system. </a:t>
            </a:r>
            <a:endParaRPr lang="en-US" sz="1200" dirty="0"/>
          </a:p>
        </p:txBody>
      </p:sp>
      <p:sp>
        <p:nvSpPr>
          <p:cNvPr id="136196" name="Text Box 4"/>
          <p:cNvSpPr txBox="1">
            <a:spLocks noChangeArrowheads="1"/>
          </p:cNvSpPr>
          <p:nvPr/>
        </p:nvSpPr>
        <p:spPr bwMode="auto">
          <a:xfrm>
            <a:off x="2207388" y="3592300"/>
            <a:ext cx="2447925" cy="830997"/>
          </a:xfrm>
          <a:prstGeom prst="rect">
            <a:avLst/>
          </a:prstGeom>
          <a:noFill/>
          <a:ln w="9525">
            <a:noFill/>
            <a:miter lim="800000"/>
            <a:headEnd/>
            <a:tailEnd/>
          </a:ln>
          <a:effectLst/>
        </p:spPr>
        <p:txBody>
          <a:bodyPr>
            <a:spAutoFit/>
          </a:bodyPr>
          <a:lstStyle/>
          <a:p>
            <a:pPr algn="just"/>
            <a:r>
              <a:rPr lang="en-US" sz="1200" dirty="0" smtClean="0"/>
              <a:t>The emission strongly depends on the particle energy, which  produces a damping effect on the synchrotron oscillation amplitude. </a:t>
            </a:r>
            <a:endParaRPr lang="en-US" sz="1200" dirty="0"/>
          </a:p>
        </p:txBody>
      </p:sp>
      <p:sp>
        <p:nvSpPr>
          <p:cNvPr id="136197" name="Text Box 5"/>
          <p:cNvSpPr txBox="1">
            <a:spLocks noChangeArrowheads="1"/>
          </p:cNvSpPr>
          <p:nvPr/>
        </p:nvSpPr>
        <p:spPr bwMode="auto">
          <a:xfrm>
            <a:off x="4849237" y="3545313"/>
            <a:ext cx="3178485" cy="830997"/>
          </a:xfrm>
          <a:prstGeom prst="rect">
            <a:avLst/>
          </a:prstGeom>
          <a:noFill/>
          <a:ln w="9525">
            <a:noFill/>
            <a:miter lim="800000"/>
            <a:headEnd/>
            <a:tailEnd/>
          </a:ln>
          <a:effectLst/>
        </p:spPr>
        <p:txBody>
          <a:bodyPr wrap="square">
            <a:spAutoFit/>
          </a:bodyPr>
          <a:lstStyle/>
          <a:p>
            <a:pPr algn="just"/>
            <a:r>
              <a:rPr lang="en-US" sz="1200" dirty="0" smtClean="0"/>
              <a:t>On the other hand the synchrotron radiation  emission is a stochastic quantum process which drives the longitudinal oscillations acting as a noise excitation term. </a:t>
            </a:r>
          </a:p>
        </p:txBody>
      </p:sp>
      <p:sp>
        <p:nvSpPr>
          <p:cNvPr id="136198" name="Line 6"/>
          <p:cNvSpPr>
            <a:spLocks noChangeShapeType="1"/>
          </p:cNvSpPr>
          <p:nvPr/>
        </p:nvSpPr>
        <p:spPr bwMode="auto">
          <a:xfrm>
            <a:off x="2700338" y="2354175"/>
            <a:ext cx="2930525" cy="1092200"/>
          </a:xfrm>
          <a:prstGeom prst="line">
            <a:avLst/>
          </a:prstGeom>
          <a:noFill/>
          <a:ln w="25400">
            <a:solidFill>
              <a:srgbClr val="0033CC"/>
            </a:solidFill>
            <a:round/>
            <a:headEnd/>
            <a:tailEnd type="triangle" w="lg" len="lg"/>
          </a:ln>
          <a:effectLst/>
        </p:spPr>
        <p:txBody>
          <a:bodyPr/>
          <a:lstStyle/>
          <a:p>
            <a:endParaRPr lang="en-US"/>
          </a:p>
        </p:txBody>
      </p:sp>
      <p:sp>
        <p:nvSpPr>
          <p:cNvPr id="136199" name="Line 7"/>
          <p:cNvSpPr>
            <a:spLocks noChangeShapeType="1"/>
          </p:cNvSpPr>
          <p:nvPr/>
        </p:nvSpPr>
        <p:spPr bwMode="auto">
          <a:xfrm>
            <a:off x="2700338" y="2354175"/>
            <a:ext cx="719137" cy="1152525"/>
          </a:xfrm>
          <a:prstGeom prst="line">
            <a:avLst/>
          </a:prstGeom>
          <a:noFill/>
          <a:ln w="25400">
            <a:solidFill>
              <a:srgbClr val="0033CC"/>
            </a:solidFill>
            <a:round/>
            <a:headEnd/>
            <a:tailEnd type="triangle" w="lg" len="lg"/>
          </a:ln>
          <a:effectLst/>
        </p:spPr>
        <p:txBody>
          <a:bodyPr/>
          <a:lstStyle/>
          <a:p>
            <a:endParaRPr lang="en-US"/>
          </a:p>
        </p:txBody>
      </p:sp>
      <p:sp>
        <p:nvSpPr>
          <p:cNvPr id="136200" name="Line 8"/>
          <p:cNvSpPr>
            <a:spLocks noChangeShapeType="1"/>
          </p:cNvSpPr>
          <p:nvPr/>
        </p:nvSpPr>
        <p:spPr bwMode="auto">
          <a:xfrm flipH="1">
            <a:off x="971550" y="2354175"/>
            <a:ext cx="1728788" cy="1152525"/>
          </a:xfrm>
          <a:prstGeom prst="line">
            <a:avLst/>
          </a:prstGeom>
          <a:noFill/>
          <a:ln w="25400">
            <a:solidFill>
              <a:srgbClr val="0033CC"/>
            </a:solidFill>
            <a:round/>
            <a:headEnd/>
            <a:tailEnd type="triangle" w="lg" len="lg"/>
          </a:ln>
          <a:effectLst/>
        </p:spPr>
        <p:txBody>
          <a:bodyPr/>
          <a:lstStyle/>
          <a:p>
            <a:endParaRPr lang="en-US"/>
          </a:p>
        </p:txBody>
      </p:sp>
      <p:sp>
        <p:nvSpPr>
          <p:cNvPr id="136201" name="Text Box 9"/>
          <p:cNvSpPr txBox="1">
            <a:spLocks noChangeArrowheads="1"/>
          </p:cNvSpPr>
          <p:nvPr/>
        </p:nvSpPr>
        <p:spPr bwMode="auto">
          <a:xfrm>
            <a:off x="2565067" y="4751600"/>
            <a:ext cx="5082638" cy="646331"/>
          </a:xfrm>
          <a:prstGeom prst="rect">
            <a:avLst/>
          </a:prstGeom>
          <a:noFill/>
          <a:ln w="9525">
            <a:noFill/>
            <a:miter lim="800000"/>
            <a:headEnd/>
            <a:tailEnd/>
          </a:ln>
          <a:effectLst/>
        </p:spPr>
        <p:txBody>
          <a:bodyPr wrap="square">
            <a:spAutoFit/>
          </a:bodyPr>
          <a:lstStyle/>
          <a:p>
            <a:pPr algn="just"/>
            <a:r>
              <a:rPr lang="en-US" sz="1200" b="1" i="1" dirty="0" smtClean="0"/>
              <a:t>Radiation damping</a:t>
            </a:r>
            <a:r>
              <a:rPr lang="en-US" sz="1200" dirty="0" smtClean="0"/>
              <a:t> and </a:t>
            </a:r>
            <a:r>
              <a:rPr lang="en-US" sz="1200" b="1" i="1" dirty="0" smtClean="0"/>
              <a:t>quantum excitation</a:t>
            </a:r>
            <a:r>
              <a:rPr lang="en-US" sz="1200" dirty="0" smtClean="0"/>
              <a:t> are two counteracting processes that lead to an </a:t>
            </a:r>
            <a:r>
              <a:rPr lang="en-US" sz="1200" b="1" i="1" dirty="0" smtClean="0"/>
              <a:t>equilibrium state </a:t>
            </a:r>
            <a:r>
              <a:rPr lang="en-US" sz="1200" dirty="0" smtClean="0"/>
              <a:t>characterized by a </a:t>
            </a:r>
            <a:r>
              <a:rPr lang="en-US" sz="1200" b="1" i="1" dirty="0" smtClean="0"/>
              <a:t>particle distribution</a:t>
            </a:r>
            <a:r>
              <a:rPr lang="en-US" sz="1200" dirty="0" smtClean="0"/>
              <a:t> in the longitudinal phase space.</a:t>
            </a:r>
            <a:endParaRPr lang="en-US" sz="1200" dirty="0"/>
          </a:p>
        </p:txBody>
      </p:sp>
      <p:sp>
        <p:nvSpPr>
          <p:cNvPr id="136202" name="AutoShape 10"/>
          <p:cNvSpPr>
            <a:spLocks/>
          </p:cNvSpPr>
          <p:nvPr/>
        </p:nvSpPr>
        <p:spPr bwMode="auto">
          <a:xfrm rot="5400000">
            <a:off x="4913622" y="1613754"/>
            <a:ext cx="360362" cy="5796580"/>
          </a:xfrm>
          <a:prstGeom prst="rightBrace">
            <a:avLst>
              <a:gd name="adj1" fmla="val 108260"/>
              <a:gd name="adj2" fmla="val 50000"/>
            </a:avLst>
          </a:prstGeom>
          <a:noFill/>
          <a:ln w="9525">
            <a:solidFill>
              <a:schemeClr val="tx1"/>
            </a:solidFill>
            <a:round/>
            <a:headEnd/>
            <a:tailEnd/>
          </a:ln>
          <a:effectLst/>
        </p:spPr>
        <p:txBody>
          <a:bodyPr wrap="none" anchor="ctr"/>
          <a:lstStyle/>
          <a:p>
            <a:endParaRPr lang="en-US"/>
          </a:p>
        </p:txBody>
      </p:sp>
      <p:sp>
        <p:nvSpPr>
          <p:cNvPr id="136203" name="Text Box 11"/>
          <p:cNvSpPr txBox="1">
            <a:spLocks noChangeArrowheads="1"/>
          </p:cNvSpPr>
          <p:nvPr/>
        </p:nvSpPr>
        <p:spPr bwMode="auto">
          <a:xfrm>
            <a:off x="107950" y="867938"/>
            <a:ext cx="3959225" cy="1754326"/>
          </a:xfrm>
          <a:prstGeom prst="rect">
            <a:avLst/>
          </a:prstGeom>
          <a:noFill/>
          <a:ln w="9525">
            <a:noFill/>
            <a:miter lim="800000"/>
            <a:headEnd/>
            <a:tailEnd/>
          </a:ln>
          <a:effectLst/>
        </p:spPr>
        <p:txBody>
          <a:bodyPr>
            <a:spAutoFit/>
          </a:bodyPr>
          <a:lstStyle/>
          <a:p>
            <a:pPr algn="just">
              <a:tabLst>
                <a:tab pos="449263" algn="l"/>
              </a:tabLst>
            </a:pPr>
            <a:endParaRPr lang="en-US" sz="1200" dirty="0" smtClean="0"/>
          </a:p>
          <a:p>
            <a:pPr algn="just">
              <a:buFontTx/>
              <a:buAutoNum type="arabicParenR"/>
              <a:tabLst>
                <a:tab pos="449263" algn="l"/>
              </a:tabLst>
            </a:pPr>
            <a:r>
              <a:rPr lang="en-US" sz="1200" dirty="0" smtClean="0"/>
              <a:t> particle are ultra-relativistic at relatively low energies already (&gt;10 </a:t>
            </a:r>
            <a:r>
              <a:rPr lang="en-US" sz="1200" dirty="0" err="1" smtClean="0"/>
              <a:t>MeV</a:t>
            </a:r>
            <a:r>
              <a:rPr lang="en-US" sz="1200" dirty="0" smtClean="0"/>
              <a:t>) and their speed </a:t>
            </a:r>
            <a:r>
              <a:rPr lang="en-US" sz="1200" b="1" i="1" u="sng" dirty="0" smtClean="0"/>
              <a:t>is almost constant and equal to c</a:t>
            </a:r>
            <a:r>
              <a:rPr lang="en-US" sz="1200" dirty="0" smtClean="0"/>
              <a:t> all over the acceleration process;</a:t>
            </a:r>
          </a:p>
          <a:p>
            <a:pPr algn="just">
              <a:buFontTx/>
              <a:buAutoNum type="arabicParenR"/>
              <a:tabLst>
                <a:tab pos="449263" algn="l"/>
              </a:tabLst>
            </a:pPr>
            <a:endParaRPr lang="en-US" sz="1200" dirty="0" smtClean="0"/>
          </a:p>
          <a:p>
            <a:pPr algn="just">
              <a:buFontTx/>
              <a:buAutoNum type="arabicParenR"/>
              <a:tabLst>
                <a:tab pos="449263" algn="l"/>
              </a:tabLst>
            </a:pPr>
            <a:r>
              <a:rPr lang="en-US" sz="1200" dirty="0" smtClean="0"/>
              <a:t> while traveling through bending dipole magnets the </a:t>
            </a:r>
            <a:r>
              <a:rPr lang="en-US" sz="1200" b="1" i="1" u="sng" dirty="0" smtClean="0"/>
              <a:t>beam emits radiation</a:t>
            </a:r>
            <a:r>
              <a:rPr lang="en-US" sz="1200" dirty="0" smtClean="0"/>
              <a:t> in a wide </a:t>
            </a:r>
            <a:r>
              <a:rPr lang="en-US" sz="1200" dirty="0" smtClean="0"/>
              <a:t>spectrum range </a:t>
            </a:r>
            <a:r>
              <a:rPr lang="en-US" sz="1200" dirty="0" smtClean="0"/>
              <a:t>(</a:t>
            </a:r>
            <a:r>
              <a:rPr lang="en-US" sz="1200" b="1" i="1" u="sng" dirty="0" smtClean="0"/>
              <a:t>synchrotron radiation</a:t>
            </a:r>
            <a:r>
              <a:rPr lang="en-US" sz="1200" dirty="0" smtClean="0"/>
              <a:t>). </a:t>
            </a:r>
          </a:p>
          <a:p>
            <a:pPr algn="just">
              <a:buFontTx/>
              <a:buAutoNum type="arabicParenR"/>
              <a:tabLst>
                <a:tab pos="449263" algn="l"/>
              </a:tabLst>
            </a:pPr>
            <a:endParaRPr lang="en-US" sz="1200" dirty="0"/>
          </a:p>
        </p:txBody>
      </p:sp>
      <p:sp>
        <p:nvSpPr>
          <p:cNvPr id="136204" name="Text Box 12"/>
          <p:cNvSpPr txBox="1">
            <a:spLocks noChangeArrowheads="1"/>
          </p:cNvSpPr>
          <p:nvPr/>
        </p:nvSpPr>
        <p:spPr bwMode="auto">
          <a:xfrm>
            <a:off x="4787900" y="1020813"/>
            <a:ext cx="3638550" cy="461665"/>
          </a:xfrm>
          <a:prstGeom prst="rect">
            <a:avLst/>
          </a:prstGeom>
          <a:noFill/>
          <a:ln w="9525">
            <a:noFill/>
            <a:miter lim="800000"/>
            <a:headEnd/>
            <a:tailEnd/>
          </a:ln>
          <a:effectLst/>
        </p:spPr>
        <p:txBody>
          <a:bodyPr>
            <a:spAutoFit/>
          </a:bodyPr>
          <a:lstStyle/>
          <a:p>
            <a:pPr algn="just"/>
            <a:r>
              <a:rPr lang="en-US" sz="1200" dirty="0" smtClean="0"/>
              <a:t>The RF system is much simpler since </a:t>
            </a:r>
            <a:r>
              <a:rPr lang="en-US" sz="1200" b="1" i="1" u="sng" dirty="0" smtClean="0"/>
              <a:t>frequency change is not necessary.</a:t>
            </a:r>
            <a:endParaRPr lang="en-US" sz="1200" dirty="0"/>
          </a:p>
        </p:txBody>
      </p:sp>
      <p:sp>
        <p:nvSpPr>
          <p:cNvPr id="136205" name="AutoShape 13"/>
          <p:cNvSpPr>
            <a:spLocks noChangeArrowheads="1"/>
          </p:cNvSpPr>
          <p:nvPr/>
        </p:nvSpPr>
        <p:spPr bwMode="auto">
          <a:xfrm>
            <a:off x="4140200" y="1163688"/>
            <a:ext cx="504825" cy="215900"/>
          </a:xfrm>
          <a:prstGeom prst="rightArrow">
            <a:avLst>
              <a:gd name="adj1" fmla="val 50000"/>
              <a:gd name="adj2" fmla="val 58456"/>
            </a:avLst>
          </a:prstGeom>
          <a:solidFill>
            <a:schemeClr val="accent1"/>
          </a:solidFill>
          <a:ln w="9525">
            <a:solidFill>
              <a:schemeClr val="tx1"/>
            </a:solidFill>
            <a:miter lim="800000"/>
            <a:headEnd/>
            <a:tailEnd/>
          </a:ln>
          <a:effectLst/>
        </p:spPr>
        <p:txBody>
          <a:bodyPr wrap="none" anchor="ctr"/>
          <a:lstStyle/>
          <a:p>
            <a:endParaRPr lang="en-US"/>
          </a:p>
        </p:txBody>
      </p:sp>
      <p:sp>
        <p:nvSpPr>
          <p:cNvPr id="136206" name="Text Box 14"/>
          <p:cNvSpPr txBox="1">
            <a:spLocks noChangeArrowheads="1"/>
          </p:cNvSpPr>
          <p:nvPr/>
        </p:nvSpPr>
        <p:spPr bwMode="auto">
          <a:xfrm>
            <a:off x="4787900" y="1803438"/>
            <a:ext cx="3638550" cy="461665"/>
          </a:xfrm>
          <a:prstGeom prst="rect">
            <a:avLst/>
          </a:prstGeom>
          <a:noFill/>
          <a:ln w="9525">
            <a:noFill/>
            <a:miter lim="800000"/>
            <a:headEnd/>
            <a:tailEnd/>
          </a:ln>
          <a:effectLst/>
        </p:spPr>
        <p:txBody>
          <a:bodyPr>
            <a:spAutoFit/>
          </a:bodyPr>
          <a:lstStyle/>
          <a:p>
            <a:pPr algn="just"/>
            <a:r>
              <a:rPr lang="en-US" sz="1200" dirty="0" smtClean="0"/>
              <a:t>The power emitted in the form of synchrotron radiation is given by:</a:t>
            </a:r>
            <a:endParaRPr lang="en-US" sz="1200" dirty="0"/>
          </a:p>
        </p:txBody>
      </p:sp>
      <p:sp>
        <p:nvSpPr>
          <p:cNvPr id="136207" name="AutoShape 15"/>
          <p:cNvSpPr>
            <a:spLocks noChangeArrowheads="1"/>
          </p:cNvSpPr>
          <p:nvPr/>
        </p:nvSpPr>
        <p:spPr bwMode="auto">
          <a:xfrm>
            <a:off x="4140200" y="1922375"/>
            <a:ext cx="504825" cy="215900"/>
          </a:xfrm>
          <a:prstGeom prst="rightArrow">
            <a:avLst>
              <a:gd name="adj1" fmla="val 50000"/>
              <a:gd name="adj2" fmla="val 58456"/>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136208" name="Object 16"/>
          <p:cNvGraphicFramePr>
            <a:graphicFrameLocks noChangeAspect="1"/>
          </p:cNvGraphicFramePr>
          <p:nvPr>
            <p:extLst>
              <p:ext uri="{D42A27DB-BD31-4B8C-83A1-F6EECF244321}">
                <p14:modId xmlns:p14="http://schemas.microsoft.com/office/powerpoint/2010/main" val="3753266242"/>
              </p:ext>
            </p:extLst>
          </p:nvPr>
        </p:nvGraphicFramePr>
        <p:xfrm>
          <a:off x="4343400" y="2339975"/>
          <a:ext cx="1828800" cy="690563"/>
        </p:xfrm>
        <a:graphic>
          <a:graphicData uri="http://schemas.openxmlformats.org/presentationml/2006/ole">
            <mc:AlternateContent xmlns:mc="http://schemas.openxmlformats.org/markup-compatibility/2006">
              <mc:Choice xmlns:v="urn:schemas-microsoft-com:vml" Requires="v">
                <p:oleObj spid="_x0000_s136348" name="Equation" r:id="rId4" imgW="1218960" imgH="457200" progId="Equation.3">
                  <p:embed/>
                </p:oleObj>
              </mc:Choice>
              <mc:Fallback>
                <p:oleObj name="Equation" r:id="rId4" imgW="1218960" imgH="457200" progId="Equation.3">
                  <p:embed/>
                  <p:pic>
                    <p:nvPicPr>
                      <p:cNvPr id="0" name="Picture 16"/>
                      <p:cNvPicPr>
                        <a:picLocks noChangeAspect="1" noChangeArrowheads="1"/>
                      </p:cNvPicPr>
                      <p:nvPr/>
                    </p:nvPicPr>
                    <p:blipFill>
                      <a:blip r:embed="rId5"/>
                      <a:srcRect/>
                      <a:stretch>
                        <a:fillRect/>
                      </a:stretch>
                    </p:blipFill>
                    <p:spPr bwMode="auto">
                      <a:xfrm>
                        <a:off x="4343400" y="2339975"/>
                        <a:ext cx="1828800"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209" name="Line 17"/>
          <p:cNvSpPr>
            <a:spLocks noChangeShapeType="1"/>
          </p:cNvSpPr>
          <p:nvPr/>
        </p:nvSpPr>
        <p:spPr bwMode="auto">
          <a:xfrm flipH="1">
            <a:off x="6217656" y="2683823"/>
            <a:ext cx="373148" cy="2860"/>
          </a:xfrm>
          <a:prstGeom prst="line">
            <a:avLst/>
          </a:prstGeom>
          <a:noFill/>
          <a:ln w="38100">
            <a:solidFill>
              <a:srgbClr val="FF0000"/>
            </a:solidFill>
            <a:round/>
            <a:headEnd/>
            <a:tailEnd type="triangle" w="med" len="med"/>
          </a:ln>
          <a:effectLst/>
        </p:spPr>
        <p:txBody>
          <a:bodyPr/>
          <a:lstStyle/>
          <a:p>
            <a:endParaRPr lang="en-US"/>
          </a:p>
        </p:txBody>
      </p:sp>
      <p:sp>
        <p:nvSpPr>
          <p:cNvPr id="136210" name="Text Box 18"/>
          <p:cNvSpPr txBox="1">
            <a:spLocks noChangeArrowheads="1"/>
          </p:cNvSpPr>
          <p:nvPr/>
        </p:nvSpPr>
        <p:spPr bwMode="auto">
          <a:xfrm>
            <a:off x="6626430" y="2173900"/>
            <a:ext cx="2339439" cy="1015663"/>
          </a:xfrm>
          <a:prstGeom prst="rect">
            <a:avLst/>
          </a:prstGeom>
          <a:noFill/>
          <a:ln w="9525">
            <a:noFill/>
            <a:miter lim="800000"/>
            <a:headEnd/>
            <a:tailEnd/>
          </a:ln>
          <a:effectLst/>
        </p:spPr>
        <p:txBody>
          <a:bodyPr wrap="square">
            <a:spAutoFit/>
          </a:bodyPr>
          <a:lstStyle/>
          <a:p>
            <a:pPr algn="just"/>
            <a:r>
              <a:rPr lang="en-US" sz="1200" dirty="0" smtClean="0"/>
              <a:t>emission is </a:t>
            </a:r>
            <a:r>
              <a:rPr lang="en-US" sz="1200" b="1" i="1" u="sng" dirty="0" smtClean="0"/>
              <a:t>completely negligible </a:t>
            </a:r>
            <a:r>
              <a:rPr lang="en-US" sz="1200" dirty="0" smtClean="0"/>
              <a:t>for heavy particle up to very high energies. On the contrary, it is a very important effect in electron rings.</a:t>
            </a:r>
          </a:p>
        </p:txBody>
      </p:sp>
      <p:sp>
        <p:nvSpPr>
          <p:cNvPr id="22" name="Text Box 11"/>
          <p:cNvSpPr txBox="1">
            <a:spLocks noChangeArrowheads="1"/>
          </p:cNvSpPr>
          <p:nvPr/>
        </p:nvSpPr>
        <p:spPr bwMode="auto">
          <a:xfrm>
            <a:off x="141598" y="533465"/>
            <a:ext cx="8301759" cy="276999"/>
          </a:xfrm>
          <a:prstGeom prst="rect">
            <a:avLst/>
          </a:prstGeom>
          <a:noFill/>
          <a:ln w="9525">
            <a:noFill/>
            <a:miter lim="800000"/>
            <a:headEnd/>
            <a:tailEnd/>
          </a:ln>
          <a:effectLst/>
        </p:spPr>
        <p:txBody>
          <a:bodyPr wrap="square">
            <a:spAutoFit/>
          </a:bodyPr>
          <a:lstStyle/>
          <a:p>
            <a:pPr algn="just">
              <a:tabLst>
                <a:tab pos="449263" algn="l"/>
              </a:tabLst>
            </a:pPr>
            <a:r>
              <a:rPr lang="en-US" sz="1200" dirty="0" smtClean="0"/>
              <a:t>Rings for light particles (electrons) present two peculiar aspects that deeply impact the longitudinal dynamics:</a:t>
            </a:r>
            <a:endParaRPr lang="en-US" sz="1200" dirty="0"/>
          </a:p>
        </p:txBody>
      </p:sp>
      <p:sp>
        <p:nvSpPr>
          <p:cNvPr id="23" name="Text Box 14"/>
          <p:cNvSpPr txBox="1">
            <a:spLocks noChangeArrowheads="1"/>
          </p:cNvSpPr>
          <p:nvPr/>
        </p:nvSpPr>
        <p:spPr bwMode="auto">
          <a:xfrm>
            <a:off x="178296" y="5601558"/>
            <a:ext cx="3871192" cy="276999"/>
          </a:xfrm>
          <a:prstGeom prst="rect">
            <a:avLst/>
          </a:prstGeom>
          <a:noFill/>
          <a:ln w="9525">
            <a:noFill/>
            <a:miter lim="800000"/>
            <a:headEnd/>
            <a:tailEnd/>
          </a:ln>
          <a:effectLst/>
        </p:spPr>
        <p:txBody>
          <a:bodyPr wrap="square">
            <a:spAutoFit/>
          </a:bodyPr>
          <a:lstStyle/>
          <a:p>
            <a:pPr algn="just"/>
            <a:r>
              <a:rPr lang="en-US" sz="1200" dirty="0" smtClean="0"/>
              <a:t>The energy radiated in a single turn is given by:</a:t>
            </a:r>
            <a:endParaRPr lang="en-US" sz="1200" dirty="0"/>
          </a:p>
        </p:txBody>
      </p:sp>
      <p:graphicFrame>
        <p:nvGraphicFramePr>
          <p:cNvPr id="24" name="Object 16"/>
          <p:cNvGraphicFramePr>
            <a:graphicFrameLocks noChangeAspect="1"/>
          </p:cNvGraphicFramePr>
          <p:nvPr>
            <p:extLst>
              <p:ext uri="{D42A27DB-BD31-4B8C-83A1-F6EECF244321}">
                <p14:modId xmlns:p14="http://schemas.microsoft.com/office/powerpoint/2010/main" val="3332883073"/>
              </p:ext>
            </p:extLst>
          </p:nvPr>
        </p:nvGraphicFramePr>
        <p:xfrm>
          <a:off x="4067175" y="5421313"/>
          <a:ext cx="2381250" cy="650875"/>
        </p:xfrm>
        <a:graphic>
          <a:graphicData uri="http://schemas.openxmlformats.org/presentationml/2006/ole">
            <mc:AlternateContent xmlns:mc="http://schemas.openxmlformats.org/markup-compatibility/2006">
              <mc:Choice xmlns:v="urn:schemas-microsoft-com:vml" Requires="v">
                <p:oleObj spid="_x0000_s136349" name="Equation" r:id="rId6" imgW="1587240" imgH="431640" progId="Equation.3">
                  <p:embed/>
                </p:oleObj>
              </mc:Choice>
              <mc:Fallback>
                <p:oleObj name="Equation" r:id="rId6" imgW="1587240" imgH="431640" progId="Equation.3">
                  <p:embed/>
                  <p:pic>
                    <p:nvPicPr>
                      <p:cNvPr id="0" name="Object 16"/>
                      <p:cNvPicPr>
                        <a:picLocks noChangeAspect="1" noChangeArrowheads="1"/>
                      </p:cNvPicPr>
                      <p:nvPr/>
                    </p:nvPicPr>
                    <p:blipFill>
                      <a:blip r:embed="rId7"/>
                      <a:srcRect/>
                      <a:stretch>
                        <a:fillRect/>
                      </a:stretch>
                    </p:blipFill>
                    <p:spPr bwMode="auto">
                      <a:xfrm>
                        <a:off x="4067175" y="5421313"/>
                        <a:ext cx="238125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14"/>
          <p:cNvSpPr txBox="1">
            <a:spLocks noChangeArrowheads="1"/>
          </p:cNvSpPr>
          <p:nvPr/>
        </p:nvSpPr>
        <p:spPr bwMode="auto">
          <a:xfrm>
            <a:off x="211946" y="6015208"/>
            <a:ext cx="4039420" cy="646331"/>
          </a:xfrm>
          <a:prstGeom prst="rect">
            <a:avLst/>
          </a:prstGeom>
          <a:noFill/>
          <a:ln w="9525">
            <a:noFill/>
            <a:miter lim="800000"/>
            <a:headEnd/>
            <a:tailEnd/>
          </a:ln>
          <a:effectLst/>
        </p:spPr>
        <p:txBody>
          <a:bodyPr wrap="square">
            <a:spAutoFit/>
          </a:bodyPr>
          <a:lstStyle/>
          <a:p>
            <a:pPr algn="just"/>
            <a:r>
              <a:rPr lang="en-US" sz="1200" dirty="0" smtClean="0"/>
              <a:t>A particle with an energy deviation </a:t>
            </a:r>
            <a:r>
              <a:rPr lang="en-US" sz="1200" b="1" i="1" dirty="0" smtClean="0"/>
              <a:t>w</a:t>
            </a:r>
            <a:r>
              <a:rPr lang="en-US" sz="1200" dirty="0" smtClean="0"/>
              <a:t> with respect to the synchronous particle energy </a:t>
            </a:r>
            <a:r>
              <a:rPr lang="en-US" sz="1200" b="1" i="1" dirty="0" smtClean="0"/>
              <a:t>W</a:t>
            </a:r>
            <a:r>
              <a:rPr lang="en-US" sz="1200" b="1" i="1" baseline="-25000" dirty="0" smtClean="0"/>
              <a:t>s</a:t>
            </a:r>
            <a:r>
              <a:rPr lang="en-US" sz="1200" dirty="0" smtClean="0"/>
              <a:t> will radiate more, with a radiated energy excess </a:t>
            </a:r>
            <a:r>
              <a:rPr lang="en-US" sz="1200" b="1" i="1" dirty="0" err="1" smtClean="0"/>
              <a:t>u</a:t>
            </a:r>
            <a:r>
              <a:rPr lang="en-US" sz="1200" b="1" i="1" baseline="-25000" dirty="0" err="1" smtClean="0"/>
              <a:t>rad</a:t>
            </a:r>
            <a:r>
              <a:rPr lang="en-US" sz="1200" dirty="0" smtClean="0"/>
              <a:t>  given by:</a:t>
            </a:r>
            <a:endParaRPr lang="en-US" sz="1200" baseline="-25000" dirty="0"/>
          </a:p>
        </p:txBody>
      </p:sp>
      <p:graphicFrame>
        <p:nvGraphicFramePr>
          <p:cNvPr id="26" name="Object 16"/>
          <p:cNvGraphicFramePr>
            <a:graphicFrameLocks noChangeAspect="1"/>
          </p:cNvGraphicFramePr>
          <p:nvPr/>
        </p:nvGraphicFramePr>
        <p:xfrm>
          <a:off x="4423401" y="5950381"/>
          <a:ext cx="3238500" cy="708025"/>
        </p:xfrm>
        <a:graphic>
          <a:graphicData uri="http://schemas.openxmlformats.org/presentationml/2006/ole">
            <mc:AlternateContent xmlns:mc="http://schemas.openxmlformats.org/markup-compatibility/2006">
              <mc:Choice xmlns:v="urn:schemas-microsoft-com:vml" Requires="v">
                <p:oleObj spid="_x0000_s136350" name="Equazione" r:id="rId8" imgW="2158920" imgH="469800" progId="Equation.3">
                  <p:embed/>
                </p:oleObj>
              </mc:Choice>
              <mc:Fallback>
                <p:oleObj name="Equazione" r:id="rId8" imgW="2158920" imgH="469800" progId="Equation.3">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3401" y="5950381"/>
                        <a:ext cx="323850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6205">
                                            <p:bg/>
                                          </p:spTgt>
                                        </p:tgtEl>
                                        <p:attrNameLst>
                                          <p:attrName>style.visibility</p:attrName>
                                        </p:attrNameLst>
                                      </p:cBhvr>
                                      <p:to>
                                        <p:strVal val="visible"/>
                                      </p:to>
                                    </p:set>
                                  </p:childTnLst>
                                </p:cTn>
                              </p:par>
                              <p:par>
                                <p:cTn id="11" presetID="1" presetClass="entr" presetSubtype="0" fill="hold" grpId="1" nodeType="withEffect" nodePh="1">
                                  <p:stCondLst>
                                    <p:cond delay="0"/>
                                  </p:stCondLst>
                                  <p:endCondLst>
                                    <p:cond evt="begin" delay="0">
                                      <p:tn val="11"/>
                                    </p:cond>
                                  </p:endCondLst>
                                  <p:childTnLst>
                                    <p:set>
                                      <p:cBhvr>
                                        <p:cTn id="12" dur="1" fill="hold">
                                          <p:stCondLst>
                                            <p:cond delay="0"/>
                                          </p:stCondLst>
                                        </p:cTn>
                                        <p:tgtEl>
                                          <p:spTgt spid="13620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620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6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62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62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62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62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62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61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61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619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619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619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620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620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p:bldP spid="136196" grpId="0"/>
      <p:bldP spid="136197" grpId="0"/>
      <p:bldP spid="136198" grpId="0" animBg="1"/>
      <p:bldP spid="136199" grpId="0" animBg="1"/>
      <p:bldP spid="136200" grpId="0" animBg="1"/>
      <p:bldP spid="136201" grpId="0"/>
      <p:bldP spid="136202" grpId="0" animBg="1"/>
      <p:bldP spid="136203" grpId="0" uiExpand="1" build="p"/>
      <p:bldP spid="136204" grpId="0" build="p"/>
      <p:bldP spid="136205" grpId="1" build="allAtOnce" animBg="1"/>
      <p:bldP spid="136206" grpId="0"/>
      <p:bldP spid="136207" grpId="0" animBg="1"/>
      <p:bldP spid="136209" grpId="0" animBg="1"/>
      <p:bldP spid="136210" grpId="0"/>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3"/>
          <p:cNvSpPr txBox="1">
            <a:spLocks noChangeArrowheads="1"/>
          </p:cNvSpPr>
          <p:nvPr/>
        </p:nvSpPr>
        <p:spPr bwMode="auto">
          <a:xfrm>
            <a:off x="0" y="44450"/>
            <a:ext cx="4147289" cy="338554"/>
          </a:xfrm>
          <a:prstGeom prst="rect">
            <a:avLst/>
          </a:prstGeom>
          <a:noFill/>
          <a:ln w="9525">
            <a:noFill/>
            <a:miter lim="800000"/>
            <a:headEnd/>
            <a:tailEnd/>
          </a:ln>
          <a:effectLst/>
        </p:spPr>
        <p:txBody>
          <a:bodyPr wrap="none">
            <a:spAutoFit/>
          </a:bodyPr>
          <a:lstStyle/>
          <a:p>
            <a:r>
              <a:rPr lang="en-US" sz="1600" b="1" i="1" smtClean="0"/>
              <a:t> Equilibrium distributions in lepton rings</a:t>
            </a:r>
            <a:endParaRPr lang="en-US" sz="1600" b="1" i="1"/>
          </a:p>
        </p:txBody>
      </p:sp>
      <p:sp>
        <p:nvSpPr>
          <p:cNvPr id="138244" name="Text Box 4"/>
          <p:cNvSpPr txBox="1">
            <a:spLocks noChangeArrowheads="1"/>
          </p:cNvSpPr>
          <p:nvPr/>
        </p:nvSpPr>
        <p:spPr bwMode="auto">
          <a:xfrm>
            <a:off x="143575" y="3379338"/>
            <a:ext cx="8712200" cy="830997"/>
          </a:xfrm>
          <a:prstGeom prst="rect">
            <a:avLst/>
          </a:prstGeom>
          <a:noFill/>
          <a:ln w="9525">
            <a:noFill/>
            <a:miter lim="800000"/>
            <a:headEnd/>
            <a:tailEnd/>
          </a:ln>
          <a:effectLst/>
        </p:spPr>
        <p:txBody>
          <a:bodyPr>
            <a:spAutoFit/>
          </a:bodyPr>
          <a:lstStyle/>
          <a:p>
            <a:pPr algn="just"/>
            <a:r>
              <a:rPr lang="en-US" sz="1200" dirty="0" smtClean="0"/>
              <a:t>In light particle (such as electrons) synchrotrons the equilibrium final distribution is given by the two contributions of the radiation damping ,which reduces the oscillation amplitude (of both phase and energy deviation), and of the quantum emission noise which </a:t>
            </a:r>
            <a:r>
              <a:rPr lang="en-US" sz="1200" dirty="0" err="1" smtClean="0"/>
              <a:t>sthoastically</a:t>
            </a:r>
            <a:r>
              <a:rPr lang="en-US" sz="1200" dirty="0" smtClean="0"/>
              <a:t> excites the oscillations. The equilibrium distributions fully depend on these processes while the memory of the particle initial condition is  completely lost in few damping times.</a:t>
            </a:r>
            <a:endParaRPr lang="en-US" sz="1200" dirty="0"/>
          </a:p>
        </p:txBody>
      </p:sp>
      <p:sp>
        <p:nvSpPr>
          <p:cNvPr id="138245" name="Text Box 5"/>
          <p:cNvSpPr txBox="1">
            <a:spLocks noChangeArrowheads="1"/>
          </p:cNvSpPr>
          <p:nvPr/>
        </p:nvSpPr>
        <p:spPr bwMode="auto">
          <a:xfrm>
            <a:off x="146100" y="4290825"/>
            <a:ext cx="4176713" cy="646331"/>
          </a:xfrm>
          <a:prstGeom prst="rect">
            <a:avLst/>
          </a:prstGeom>
          <a:noFill/>
          <a:ln w="9525">
            <a:noFill/>
            <a:miter lim="800000"/>
            <a:headEnd/>
            <a:tailEnd/>
          </a:ln>
          <a:effectLst/>
        </p:spPr>
        <p:txBody>
          <a:bodyPr>
            <a:spAutoFit/>
          </a:bodyPr>
          <a:lstStyle/>
          <a:p>
            <a:pPr algn="just"/>
            <a:r>
              <a:rPr lang="en-US" sz="1200" dirty="0" smtClean="0"/>
              <a:t>It may be demonstrated that the final equilibrium distribution of the bunch particles in the longitudinal phase space is a bi-dimensional </a:t>
            </a:r>
            <a:r>
              <a:rPr lang="en-US" sz="1200" dirty="0" err="1" smtClean="0"/>
              <a:t>gaussian</a:t>
            </a:r>
            <a:r>
              <a:rPr lang="en-US" sz="1200" dirty="0" smtClean="0"/>
              <a:t>:</a:t>
            </a:r>
            <a:endParaRPr lang="en-US" sz="1200" dirty="0"/>
          </a:p>
        </p:txBody>
      </p:sp>
      <p:graphicFrame>
        <p:nvGraphicFramePr>
          <p:cNvPr id="138246" name="Object 6"/>
          <p:cNvGraphicFramePr>
            <a:graphicFrameLocks noChangeAspect="1"/>
          </p:cNvGraphicFramePr>
          <p:nvPr/>
        </p:nvGraphicFramePr>
        <p:xfrm>
          <a:off x="1257113" y="4890838"/>
          <a:ext cx="2476500" cy="652462"/>
        </p:xfrm>
        <a:graphic>
          <a:graphicData uri="http://schemas.openxmlformats.org/presentationml/2006/ole">
            <mc:AlternateContent xmlns:mc="http://schemas.openxmlformats.org/markup-compatibility/2006">
              <mc:Choice xmlns:v="urn:schemas-microsoft-com:vml" Requires="v">
                <p:oleObj spid="_x0000_s138456" name="Equation" r:id="rId4" imgW="1650960" imgH="431640" progId="Equation.3">
                  <p:embed/>
                </p:oleObj>
              </mc:Choice>
              <mc:Fallback>
                <p:oleObj name="Equation" r:id="rId4" imgW="1650960" imgH="4316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113" y="4890838"/>
                        <a:ext cx="2476500" cy="652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47" name="Text Box 7"/>
          <p:cNvSpPr txBox="1">
            <a:spLocks noChangeArrowheads="1"/>
          </p:cNvSpPr>
          <p:nvPr/>
        </p:nvSpPr>
        <p:spPr bwMode="auto">
          <a:xfrm>
            <a:off x="1175657" y="5805300"/>
            <a:ext cx="1942832" cy="461665"/>
          </a:xfrm>
          <a:prstGeom prst="rect">
            <a:avLst/>
          </a:prstGeom>
          <a:noFill/>
          <a:ln w="9525">
            <a:noFill/>
            <a:miter lim="800000"/>
            <a:headEnd/>
            <a:tailEnd/>
          </a:ln>
          <a:effectLst/>
        </p:spPr>
        <p:txBody>
          <a:bodyPr wrap="square">
            <a:spAutoFit/>
          </a:bodyPr>
          <a:lstStyle/>
          <a:p>
            <a:pPr algn="just"/>
            <a:r>
              <a:rPr lang="en-US" sz="1200" dirty="0" smtClean="0"/>
              <a:t>The 2 standard deviations are related by:</a:t>
            </a:r>
            <a:endParaRPr lang="en-US" sz="1200" dirty="0"/>
          </a:p>
        </p:txBody>
      </p:sp>
      <p:graphicFrame>
        <p:nvGraphicFramePr>
          <p:cNvPr id="138248" name="Object 8"/>
          <p:cNvGraphicFramePr>
            <a:graphicFrameLocks noChangeAspect="1"/>
          </p:cNvGraphicFramePr>
          <p:nvPr/>
        </p:nvGraphicFramePr>
        <p:xfrm>
          <a:off x="3713163" y="5734050"/>
          <a:ext cx="1409700" cy="652463"/>
        </p:xfrm>
        <a:graphic>
          <a:graphicData uri="http://schemas.openxmlformats.org/presentationml/2006/ole">
            <mc:AlternateContent xmlns:mc="http://schemas.openxmlformats.org/markup-compatibility/2006">
              <mc:Choice xmlns:v="urn:schemas-microsoft-com:vml" Requires="v">
                <p:oleObj spid="_x0000_s138457" name="Equazione" r:id="rId6" imgW="939600" imgH="431640" progId="Equation.3">
                  <p:embed/>
                </p:oleObj>
              </mc:Choice>
              <mc:Fallback>
                <p:oleObj name="Equazione" r:id="rId6" imgW="939600" imgH="43164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163" y="5734050"/>
                        <a:ext cx="140970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49" name="Text Box 9"/>
          <p:cNvSpPr txBox="1">
            <a:spLocks noChangeArrowheads="1"/>
          </p:cNvSpPr>
          <p:nvPr/>
        </p:nvSpPr>
        <p:spPr bwMode="auto">
          <a:xfrm>
            <a:off x="4080164" y="4767942"/>
            <a:ext cx="2254097" cy="646331"/>
          </a:xfrm>
          <a:prstGeom prst="rect">
            <a:avLst/>
          </a:prstGeom>
          <a:noFill/>
          <a:ln w="9525">
            <a:noFill/>
            <a:miter lim="800000"/>
            <a:headEnd/>
            <a:tailEnd/>
          </a:ln>
          <a:effectLst/>
        </p:spPr>
        <p:txBody>
          <a:bodyPr wrap="square">
            <a:spAutoFit/>
          </a:bodyPr>
          <a:lstStyle/>
          <a:p>
            <a:pPr algn="just"/>
            <a:r>
              <a:rPr lang="en-US" sz="1200" dirty="0"/>
              <a:t>d</a:t>
            </a:r>
            <a:r>
              <a:rPr lang="en-US" sz="1200" dirty="0" smtClean="0"/>
              <a:t>epends on radiation process, may be calculated from the ring linear optics functions</a:t>
            </a:r>
            <a:endParaRPr lang="en-US" sz="1200" dirty="0"/>
          </a:p>
        </p:txBody>
      </p:sp>
      <p:grpSp>
        <p:nvGrpSpPr>
          <p:cNvPr id="37" name="Gruppo 36"/>
          <p:cNvGrpSpPr/>
          <p:nvPr/>
        </p:nvGrpSpPr>
        <p:grpSpPr>
          <a:xfrm>
            <a:off x="2850078" y="5427023"/>
            <a:ext cx="486888" cy="305440"/>
            <a:chOff x="2698750" y="5300663"/>
            <a:chExt cx="647700" cy="431800"/>
          </a:xfrm>
        </p:grpSpPr>
        <p:sp>
          <p:nvSpPr>
            <p:cNvPr id="138250" name="Line 10"/>
            <p:cNvSpPr>
              <a:spLocks noChangeShapeType="1"/>
            </p:cNvSpPr>
            <p:nvPr/>
          </p:nvSpPr>
          <p:spPr bwMode="auto">
            <a:xfrm flipH="1" flipV="1">
              <a:off x="2698750" y="5300663"/>
              <a:ext cx="287338" cy="431800"/>
            </a:xfrm>
            <a:prstGeom prst="line">
              <a:avLst/>
            </a:prstGeom>
            <a:noFill/>
            <a:ln w="9525">
              <a:solidFill>
                <a:schemeClr val="tx1"/>
              </a:solidFill>
              <a:round/>
              <a:headEnd/>
              <a:tailEnd type="triangle" w="med" len="med"/>
            </a:ln>
            <a:effectLst/>
          </p:spPr>
          <p:txBody>
            <a:bodyPr/>
            <a:lstStyle/>
            <a:p>
              <a:endParaRPr lang="en-US"/>
            </a:p>
          </p:txBody>
        </p:sp>
        <p:sp>
          <p:nvSpPr>
            <p:cNvPr id="138251" name="Line 11"/>
            <p:cNvSpPr>
              <a:spLocks noChangeShapeType="1"/>
            </p:cNvSpPr>
            <p:nvPr/>
          </p:nvSpPr>
          <p:spPr bwMode="auto">
            <a:xfrm flipV="1">
              <a:off x="2986088" y="5300663"/>
              <a:ext cx="360362" cy="431800"/>
            </a:xfrm>
            <a:prstGeom prst="line">
              <a:avLst/>
            </a:prstGeom>
            <a:noFill/>
            <a:ln w="9525">
              <a:solidFill>
                <a:schemeClr val="tx1"/>
              </a:solidFill>
              <a:round/>
              <a:headEnd/>
              <a:tailEnd type="triangle" w="med" len="med"/>
            </a:ln>
            <a:effectLst/>
          </p:spPr>
          <p:txBody>
            <a:bodyPr/>
            <a:lstStyle/>
            <a:p>
              <a:endParaRPr lang="en-US"/>
            </a:p>
          </p:txBody>
        </p:sp>
      </p:grpSp>
      <p:grpSp>
        <p:nvGrpSpPr>
          <p:cNvPr id="38" name="Gruppo 37"/>
          <p:cNvGrpSpPr/>
          <p:nvPr/>
        </p:nvGrpSpPr>
        <p:grpSpPr>
          <a:xfrm>
            <a:off x="6334262" y="4480451"/>
            <a:ext cx="2266950" cy="1800225"/>
            <a:chOff x="6346138" y="4444825"/>
            <a:chExt cx="2266950" cy="1800225"/>
          </a:xfrm>
        </p:grpSpPr>
        <p:sp>
          <p:nvSpPr>
            <p:cNvPr id="138242" name="Oval 2"/>
            <p:cNvSpPr>
              <a:spLocks noChangeArrowheads="1"/>
            </p:cNvSpPr>
            <p:nvPr/>
          </p:nvSpPr>
          <p:spPr bwMode="auto">
            <a:xfrm>
              <a:off x="6993838" y="5021088"/>
              <a:ext cx="1008062" cy="431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8252" name="Line 12"/>
            <p:cNvSpPr>
              <a:spLocks noChangeShapeType="1"/>
            </p:cNvSpPr>
            <p:nvPr/>
          </p:nvSpPr>
          <p:spPr bwMode="auto">
            <a:xfrm flipV="1">
              <a:off x="7498663" y="4444825"/>
              <a:ext cx="0" cy="1081088"/>
            </a:xfrm>
            <a:prstGeom prst="line">
              <a:avLst/>
            </a:prstGeom>
            <a:noFill/>
            <a:ln w="9525">
              <a:solidFill>
                <a:schemeClr val="tx1"/>
              </a:solidFill>
              <a:round/>
              <a:headEnd/>
              <a:tailEnd type="triangle" w="med" len="med"/>
            </a:ln>
            <a:effectLst/>
          </p:spPr>
          <p:txBody>
            <a:bodyPr/>
            <a:lstStyle/>
            <a:p>
              <a:endParaRPr lang="en-US"/>
            </a:p>
          </p:txBody>
        </p:sp>
        <p:sp>
          <p:nvSpPr>
            <p:cNvPr id="138253" name="Line 13"/>
            <p:cNvSpPr>
              <a:spLocks noChangeShapeType="1"/>
            </p:cNvSpPr>
            <p:nvPr/>
          </p:nvSpPr>
          <p:spPr bwMode="auto">
            <a:xfrm>
              <a:off x="6635063" y="5236988"/>
              <a:ext cx="1871662" cy="0"/>
            </a:xfrm>
            <a:prstGeom prst="line">
              <a:avLst/>
            </a:prstGeom>
            <a:noFill/>
            <a:ln w="9525">
              <a:solidFill>
                <a:schemeClr val="tx1"/>
              </a:solidFill>
              <a:round/>
              <a:headEnd/>
              <a:tailEnd type="triangle" w="med" len="med"/>
            </a:ln>
            <a:effectLst/>
          </p:spPr>
          <p:txBody>
            <a:bodyPr/>
            <a:lstStyle/>
            <a:p>
              <a:endParaRPr lang="en-US"/>
            </a:p>
          </p:txBody>
        </p:sp>
        <p:sp>
          <p:nvSpPr>
            <p:cNvPr id="138254" name="Text Box 14"/>
            <p:cNvSpPr txBox="1">
              <a:spLocks noChangeArrowheads="1"/>
            </p:cNvSpPr>
            <p:nvPr/>
          </p:nvSpPr>
          <p:spPr bwMode="auto">
            <a:xfrm>
              <a:off x="8290825" y="5159200"/>
              <a:ext cx="322263" cy="366713"/>
            </a:xfrm>
            <a:prstGeom prst="rect">
              <a:avLst/>
            </a:prstGeom>
            <a:noFill/>
            <a:ln w="9525">
              <a:noFill/>
              <a:miter lim="800000"/>
              <a:headEnd/>
              <a:tailEnd/>
            </a:ln>
            <a:effectLst/>
          </p:spPr>
          <p:txBody>
            <a:bodyPr wrap="none">
              <a:spAutoFit/>
            </a:bodyPr>
            <a:lstStyle/>
            <a:p>
              <a:r>
                <a:rPr lang="en-US" smtClean="0">
                  <a:sym typeface="Symbol" pitchFamily="18" charset="2"/>
                </a:rPr>
                <a:t></a:t>
              </a:r>
              <a:endParaRPr lang="en-US">
                <a:sym typeface="Symbol" pitchFamily="18" charset="2"/>
              </a:endParaRPr>
            </a:p>
          </p:txBody>
        </p:sp>
        <p:sp>
          <p:nvSpPr>
            <p:cNvPr id="138255" name="Text Box 15"/>
            <p:cNvSpPr txBox="1">
              <a:spLocks noChangeArrowheads="1"/>
            </p:cNvSpPr>
            <p:nvPr/>
          </p:nvSpPr>
          <p:spPr bwMode="auto">
            <a:xfrm>
              <a:off x="6777938" y="4517850"/>
              <a:ext cx="349250" cy="366713"/>
            </a:xfrm>
            <a:prstGeom prst="rect">
              <a:avLst/>
            </a:prstGeom>
            <a:noFill/>
            <a:ln w="9525">
              <a:noFill/>
              <a:miter lim="800000"/>
              <a:headEnd/>
              <a:tailEnd/>
            </a:ln>
            <a:effectLst/>
          </p:spPr>
          <p:txBody>
            <a:bodyPr wrap="none">
              <a:spAutoFit/>
            </a:bodyPr>
            <a:lstStyle/>
            <a:p>
              <a:r>
                <a:rPr lang="en-US" smtClean="0">
                  <a:sym typeface="Symbol" pitchFamily="18" charset="2"/>
                </a:rPr>
                <a:t>w</a:t>
              </a:r>
              <a:endParaRPr lang="en-US">
                <a:sym typeface="Symbol" pitchFamily="18" charset="2"/>
              </a:endParaRPr>
            </a:p>
          </p:txBody>
        </p:sp>
        <p:grpSp>
          <p:nvGrpSpPr>
            <p:cNvPr id="138256" name="Group 16"/>
            <p:cNvGrpSpPr>
              <a:grpSpLocks/>
            </p:cNvGrpSpPr>
            <p:nvPr/>
          </p:nvGrpSpPr>
          <p:grpSpPr bwMode="auto">
            <a:xfrm>
              <a:off x="6993838" y="5668788"/>
              <a:ext cx="1008062" cy="576262"/>
              <a:chOff x="4060" y="1797"/>
              <a:chExt cx="635" cy="363"/>
            </a:xfrm>
          </p:grpSpPr>
          <p:sp>
            <p:nvSpPr>
              <p:cNvPr id="138257" name="Freeform 17"/>
              <p:cNvSpPr>
                <a:spLocks/>
              </p:cNvSpPr>
              <p:nvPr/>
            </p:nvSpPr>
            <p:spPr bwMode="auto">
              <a:xfrm>
                <a:off x="4060" y="1797"/>
                <a:ext cx="317" cy="363"/>
              </a:xfrm>
              <a:custGeom>
                <a:avLst/>
                <a:gdLst/>
                <a:ahLst/>
                <a:cxnLst>
                  <a:cxn ang="0">
                    <a:pos x="0" y="363"/>
                  </a:cxn>
                  <a:cxn ang="0">
                    <a:pos x="181" y="318"/>
                  </a:cxn>
                  <a:cxn ang="0">
                    <a:pos x="272" y="227"/>
                  </a:cxn>
                  <a:cxn ang="0">
                    <a:pos x="363" y="46"/>
                  </a:cxn>
                  <a:cxn ang="0">
                    <a:pos x="499" y="0"/>
                  </a:cxn>
                </a:cxnLst>
                <a:rect l="0" t="0" r="r" b="b"/>
                <a:pathLst>
                  <a:path w="499" h="363">
                    <a:moveTo>
                      <a:pt x="0" y="363"/>
                    </a:moveTo>
                    <a:cubicBezTo>
                      <a:pt x="68" y="352"/>
                      <a:pt x="136" y="341"/>
                      <a:pt x="181" y="318"/>
                    </a:cubicBezTo>
                    <a:cubicBezTo>
                      <a:pt x="226" y="295"/>
                      <a:pt x="242" y="272"/>
                      <a:pt x="272" y="227"/>
                    </a:cubicBezTo>
                    <a:cubicBezTo>
                      <a:pt x="302" y="182"/>
                      <a:pt x="325" y="84"/>
                      <a:pt x="363" y="46"/>
                    </a:cubicBezTo>
                    <a:cubicBezTo>
                      <a:pt x="401" y="8"/>
                      <a:pt x="450" y="4"/>
                      <a:pt x="499" y="0"/>
                    </a:cubicBezTo>
                  </a:path>
                </a:pathLst>
              </a:custGeom>
              <a:noFill/>
              <a:ln w="9525">
                <a:solidFill>
                  <a:schemeClr val="tx1"/>
                </a:solidFill>
                <a:round/>
                <a:headEnd/>
                <a:tailEnd/>
              </a:ln>
              <a:effectLst/>
            </p:spPr>
            <p:txBody>
              <a:bodyPr/>
              <a:lstStyle/>
              <a:p>
                <a:endParaRPr lang="en-US"/>
              </a:p>
            </p:txBody>
          </p:sp>
          <p:sp>
            <p:nvSpPr>
              <p:cNvPr id="138258" name="Freeform 18"/>
              <p:cNvSpPr>
                <a:spLocks/>
              </p:cNvSpPr>
              <p:nvPr/>
            </p:nvSpPr>
            <p:spPr bwMode="auto">
              <a:xfrm flipH="1">
                <a:off x="4377" y="1797"/>
                <a:ext cx="318" cy="363"/>
              </a:xfrm>
              <a:custGeom>
                <a:avLst/>
                <a:gdLst/>
                <a:ahLst/>
                <a:cxnLst>
                  <a:cxn ang="0">
                    <a:pos x="0" y="363"/>
                  </a:cxn>
                  <a:cxn ang="0">
                    <a:pos x="181" y="318"/>
                  </a:cxn>
                  <a:cxn ang="0">
                    <a:pos x="272" y="227"/>
                  </a:cxn>
                  <a:cxn ang="0">
                    <a:pos x="363" y="46"/>
                  </a:cxn>
                  <a:cxn ang="0">
                    <a:pos x="499" y="0"/>
                  </a:cxn>
                </a:cxnLst>
                <a:rect l="0" t="0" r="r" b="b"/>
                <a:pathLst>
                  <a:path w="499" h="363">
                    <a:moveTo>
                      <a:pt x="0" y="363"/>
                    </a:moveTo>
                    <a:cubicBezTo>
                      <a:pt x="68" y="352"/>
                      <a:pt x="136" y="341"/>
                      <a:pt x="181" y="318"/>
                    </a:cubicBezTo>
                    <a:cubicBezTo>
                      <a:pt x="226" y="295"/>
                      <a:pt x="242" y="272"/>
                      <a:pt x="272" y="227"/>
                    </a:cubicBezTo>
                    <a:cubicBezTo>
                      <a:pt x="302" y="182"/>
                      <a:pt x="325" y="84"/>
                      <a:pt x="363" y="46"/>
                    </a:cubicBezTo>
                    <a:cubicBezTo>
                      <a:pt x="401" y="8"/>
                      <a:pt x="450" y="4"/>
                      <a:pt x="499" y="0"/>
                    </a:cubicBezTo>
                  </a:path>
                </a:pathLst>
              </a:custGeom>
              <a:noFill/>
              <a:ln w="9525">
                <a:solidFill>
                  <a:schemeClr val="tx1"/>
                </a:solidFill>
                <a:round/>
                <a:headEnd/>
                <a:tailEnd/>
              </a:ln>
              <a:effectLst/>
            </p:spPr>
            <p:txBody>
              <a:bodyPr/>
              <a:lstStyle/>
              <a:p>
                <a:endParaRPr lang="en-US"/>
              </a:p>
            </p:txBody>
          </p:sp>
        </p:grpSp>
        <p:grpSp>
          <p:nvGrpSpPr>
            <p:cNvPr id="138259" name="Group 19"/>
            <p:cNvGrpSpPr>
              <a:grpSpLocks/>
            </p:cNvGrpSpPr>
            <p:nvPr/>
          </p:nvGrpSpPr>
          <p:grpSpPr bwMode="auto">
            <a:xfrm rot="16200000">
              <a:off x="6346931" y="4950445"/>
              <a:ext cx="574675" cy="576262"/>
              <a:chOff x="4060" y="1797"/>
              <a:chExt cx="635" cy="363"/>
            </a:xfrm>
          </p:grpSpPr>
          <p:sp>
            <p:nvSpPr>
              <p:cNvPr id="138260" name="Freeform 20"/>
              <p:cNvSpPr>
                <a:spLocks/>
              </p:cNvSpPr>
              <p:nvPr/>
            </p:nvSpPr>
            <p:spPr bwMode="auto">
              <a:xfrm>
                <a:off x="4060" y="1797"/>
                <a:ext cx="317" cy="363"/>
              </a:xfrm>
              <a:custGeom>
                <a:avLst/>
                <a:gdLst/>
                <a:ahLst/>
                <a:cxnLst>
                  <a:cxn ang="0">
                    <a:pos x="0" y="363"/>
                  </a:cxn>
                  <a:cxn ang="0">
                    <a:pos x="181" y="318"/>
                  </a:cxn>
                  <a:cxn ang="0">
                    <a:pos x="272" y="227"/>
                  </a:cxn>
                  <a:cxn ang="0">
                    <a:pos x="363" y="46"/>
                  </a:cxn>
                  <a:cxn ang="0">
                    <a:pos x="499" y="0"/>
                  </a:cxn>
                </a:cxnLst>
                <a:rect l="0" t="0" r="r" b="b"/>
                <a:pathLst>
                  <a:path w="499" h="363">
                    <a:moveTo>
                      <a:pt x="0" y="363"/>
                    </a:moveTo>
                    <a:cubicBezTo>
                      <a:pt x="68" y="352"/>
                      <a:pt x="136" y="341"/>
                      <a:pt x="181" y="318"/>
                    </a:cubicBezTo>
                    <a:cubicBezTo>
                      <a:pt x="226" y="295"/>
                      <a:pt x="242" y="272"/>
                      <a:pt x="272" y="227"/>
                    </a:cubicBezTo>
                    <a:cubicBezTo>
                      <a:pt x="302" y="182"/>
                      <a:pt x="325" y="84"/>
                      <a:pt x="363" y="46"/>
                    </a:cubicBezTo>
                    <a:cubicBezTo>
                      <a:pt x="401" y="8"/>
                      <a:pt x="450" y="4"/>
                      <a:pt x="499" y="0"/>
                    </a:cubicBezTo>
                  </a:path>
                </a:pathLst>
              </a:custGeom>
              <a:noFill/>
              <a:ln w="9525">
                <a:solidFill>
                  <a:schemeClr val="tx1"/>
                </a:solidFill>
                <a:round/>
                <a:headEnd/>
                <a:tailEnd/>
              </a:ln>
              <a:effectLst/>
            </p:spPr>
            <p:txBody>
              <a:bodyPr/>
              <a:lstStyle/>
              <a:p>
                <a:endParaRPr lang="en-US"/>
              </a:p>
            </p:txBody>
          </p:sp>
          <p:sp>
            <p:nvSpPr>
              <p:cNvPr id="138261" name="Freeform 21"/>
              <p:cNvSpPr>
                <a:spLocks/>
              </p:cNvSpPr>
              <p:nvPr/>
            </p:nvSpPr>
            <p:spPr bwMode="auto">
              <a:xfrm flipH="1">
                <a:off x="4377" y="1797"/>
                <a:ext cx="318" cy="363"/>
              </a:xfrm>
              <a:custGeom>
                <a:avLst/>
                <a:gdLst/>
                <a:ahLst/>
                <a:cxnLst>
                  <a:cxn ang="0">
                    <a:pos x="0" y="363"/>
                  </a:cxn>
                  <a:cxn ang="0">
                    <a:pos x="181" y="318"/>
                  </a:cxn>
                  <a:cxn ang="0">
                    <a:pos x="272" y="227"/>
                  </a:cxn>
                  <a:cxn ang="0">
                    <a:pos x="363" y="46"/>
                  </a:cxn>
                  <a:cxn ang="0">
                    <a:pos x="499" y="0"/>
                  </a:cxn>
                </a:cxnLst>
                <a:rect l="0" t="0" r="r" b="b"/>
                <a:pathLst>
                  <a:path w="499" h="363">
                    <a:moveTo>
                      <a:pt x="0" y="363"/>
                    </a:moveTo>
                    <a:cubicBezTo>
                      <a:pt x="68" y="352"/>
                      <a:pt x="136" y="341"/>
                      <a:pt x="181" y="318"/>
                    </a:cubicBezTo>
                    <a:cubicBezTo>
                      <a:pt x="226" y="295"/>
                      <a:pt x="242" y="272"/>
                      <a:pt x="272" y="227"/>
                    </a:cubicBezTo>
                    <a:cubicBezTo>
                      <a:pt x="302" y="182"/>
                      <a:pt x="325" y="84"/>
                      <a:pt x="363" y="46"/>
                    </a:cubicBezTo>
                    <a:cubicBezTo>
                      <a:pt x="401" y="8"/>
                      <a:pt x="450" y="4"/>
                      <a:pt x="499" y="0"/>
                    </a:cubicBezTo>
                  </a:path>
                </a:pathLst>
              </a:custGeom>
              <a:noFill/>
              <a:ln w="9525">
                <a:solidFill>
                  <a:schemeClr val="tx1"/>
                </a:solidFill>
                <a:round/>
                <a:headEnd/>
                <a:tailEnd/>
              </a:ln>
              <a:effectLst/>
            </p:spPr>
            <p:txBody>
              <a:bodyPr/>
              <a:lstStyle/>
              <a:p>
                <a:endParaRPr lang="en-US"/>
              </a:p>
            </p:txBody>
          </p:sp>
        </p:grpSp>
      </p:grpSp>
      <p:sp>
        <p:nvSpPr>
          <p:cNvPr id="138262" name="Line 22"/>
          <p:cNvSpPr>
            <a:spLocks noChangeShapeType="1"/>
          </p:cNvSpPr>
          <p:nvPr/>
        </p:nvSpPr>
        <p:spPr bwMode="auto">
          <a:xfrm flipH="1">
            <a:off x="4488874" y="5405890"/>
            <a:ext cx="11878" cy="345724"/>
          </a:xfrm>
          <a:prstGeom prst="line">
            <a:avLst/>
          </a:prstGeom>
          <a:noFill/>
          <a:ln w="9525">
            <a:solidFill>
              <a:schemeClr val="tx1"/>
            </a:solidFill>
            <a:round/>
            <a:headEnd/>
            <a:tailEnd type="triangle" w="med" len="med"/>
          </a:ln>
          <a:effectLst/>
        </p:spPr>
        <p:txBody>
          <a:bodyPr/>
          <a:lstStyle/>
          <a:p>
            <a:endParaRPr lang="en-US"/>
          </a:p>
        </p:txBody>
      </p:sp>
      <p:sp>
        <p:nvSpPr>
          <p:cNvPr id="138263" name="Rectangle 23"/>
          <p:cNvSpPr>
            <a:spLocks noChangeArrowheads="1"/>
          </p:cNvSpPr>
          <p:nvPr/>
        </p:nvSpPr>
        <p:spPr bwMode="auto">
          <a:xfrm>
            <a:off x="4196713" y="749300"/>
            <a:ext cx="381637" cy="646113"/>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138264" name="Text Box 24"/>
          <p:cNvSpPr txBox="1">
            <a:spLocks noChangeArrowheads="1"/>
          </p:cNvSpPr>
          <p:nvPr/>
        </p:nvSpPr>
        <p:spPr bwMode="auto">
          <a:xfrm>
            <a:off x="23750" y="689238"/>
            <a:ext cx="2592388" cy="830997"/>
          </a:xfrm>
          <a:prstGeom prst="rect">
            <a:avLst/>
          </a:prstGeom>
          <a:noFill/>
          <a:ln w="9525">
            <a:noFill/>
            <a:miter lim="800000"/>
            <a:headEnd/>
            <a:tailEnd/>
          </a:ln>
          <a:effectLst/>
        </p:spPr>
        <p:txBody>
          <a:bodyPr>
            <a:spAutoFit/>
          </a:bodyPr>
          <a:lstStyle/>
          <a:p>
            <a:pPr algn="just"/>
            <a:r>
              <a:rPr lang="en-US" sz="1200" dirty="0" smtClean="0"/>
              <a:t>The </a:t>
            </a:r>
            <a:r>
              <a:rPr lang="en-US" sz="1200" dirty="0" err="1" smtClean="0"/>
              <a:t>linearized</a:t>
            </a:r>
            <a:r>
              <a:rPr lang="en-US" sz="1200" dirty="0" smtClean="0"/>
              <a:t> differential equation of the particle longitudinal motion for a storage ring of constant energy has the following form:</a:t>
            </a:r>
            <a:endParaRPr lang="en-US" sz="1200" dirty="0"/>
          </a:p>
        </p:txBody>
      </p:sp>
      <p:graphicFrame>
        <p:nvGraphicFramePr>
          <p:cNvPr id="138265" name="Object 25"/>
          <p:cNvGraphicFramePr>
            <a:graphicFrameLocks noChangeAspect="1"/>
          </p:cNvGraphicFramePr>
          <p:nvPr/>
        </p:nvGraphicFramePr>
        <p:xfrm>
          <a:off x="3579813" y="682625"/>
          <a:ext cx="4135437" cy="711200"/>
        </p:xfrm>
        <a:graphic>
          <a:graphicData uri="http://schemas.openxmlformats.org/presentationml/2006/ole">
            <mc:AlternateContent xmlns:mc="http://schemas.openxmlformats.org/markup-compatibility/2006">
              <mc:Choice xmlns:v="urn:schemas-microsoft-com:vml" Requires="v">
                <p:oleObj spid="_x0000_s138458" name="Equazione" r:id="rId8" imgW="2755800" imgH="469800" progId="Equation.3">
                  <p:embed/>
                </p:oleObj>
              </mc:Choice>
              <mc:Fallback>
                <p:oleObj name="Equazione" r:id="rId8" imgW="2755800" imgH="469800" progId="Equation.3">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9813" y="682625"/>
                        <a:ext cx="4135437"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66" name="AutoShape 26"/>
          <p:cNvSpPr>
            <a:spLocks/>
          </p:cNvSpPr>
          <p:nvPr/>
        </p:nvSpPr>
        <p:spPr bwMode="auto">
          <a:xfrm rot="-5400000">
            <a:off x="4345581" y="1197769"/>
            <a:ext cx="144463" cy="574675"/>
          </a:xfrm>
          <a:prstGeom prst="leftBrace">
            <a:avLst>
              <a:gd name="adj1" fmla="val 33150"/>
              <a:gd name="adj2" fmla="val 50000"/>
            </a:avLst>
          </a:prstGeom>
          <a:noFill/>
          <a:ln w="9525">
            <a:solidFill>
              <a:schemeClr val="tx1"/>
            </a:solidFill>
            <a:round/>
            <a:headEnd/>
            <a:tailEnd/>
          </a:ln>
          <a:effectLst/>
        </p:spPr>
        <p:txBody>
          <a:bodyPr wrap="none" anchor="ctr"/>
          <a:lstStyle/>
          <a:p>
            <a:endParaRPr lang="en-US"/>
          </a:p>
        </p:txBody>
      </p:sp>
      <p:sp>
        <p:nvSpPr>
          <p:cNvPr id="138267" name="AutoShape 27"/>
          <p:cNvSpPr>
            <a:spLocks/>
          </p:cNvSpPr>
          <p:nvPr/>
        </p:nvSpPr>
        <p:spPr bwMode="auto">
          <a:xfrm rot="-5400000">
            <a:off x="7130257" y="1135856"/>
            <a:ext cx="144462" cy="288925"/>
          </a:xfrm>
          <a:prstGeom prst="leftBrace">
            <a:avLst>
              <a:gd name="adj1" fmla="val 16667"/>
              <a:gd name="adj2" fmla="val 50000"/>
            </a:avLst>
          </a:prstGeom>
          <a:noFill/>
          <a:ln w="9525">
            <a:solidFill>
              <a:schemeClr val="tx1"/>
            </a:solidFill>
            <a:round/>
            <a:headEnd/>
            <a:tailEnd/>
          </a:ln>
          <a:effectLst/>
        </p:spPr>
        <p:txBody>
          <a:bodyPr wrap="none" anchor="ctr"/>
          <a:lstStyle/>
          <a:p>
            <a:endParaRPr lang="en-US"/>
          </a:p>
        </p:txBody>
      </p:sp>
      <p:sp>
        <p:nvSpPr>
          <p:cNvPr id="138268" name="Text Box 28"/>
          <p:cNvSpPr txBox="1">
            <a:spLocks noChangeArrowheads="1"/>
          </p:cNvSpPr>
          <p:nvPr/>
        </p:nvSpPr>
        <p:spPr bwMode="auto">
          <a:xfrm>
            <a:off x="1692275" y="1641475"/>
            <a:ext cx="4103688" cy="646331"/>
          </a:xfrm>
          <a:prstGeom prst="rect">
            <a:avLst/>
          </a:prstGeom>
          <a:noFill/>
          <a:ln w="9525">
            <a:noFill/>
            <a:miter lim="800000"/>
            <a:headEnd/>
            <a:tailEnd/>
          </a:ln>
          <a:effectLst/>
        </p:spPr>
        <p:txBody>
          <a:bodyPr>
            <a:spAutoFit/>
          </a:bodyPr>
          <a:lstStyle/>
          <a:p>
            <a:pPr algn="just"/>
            <a:r>
              <a:rPr lang="en-US" sz="1200" b="1" i="1" u="sng" dirty="0" smtClean="0"/>
              <a:t>Damping term:</a:t>
            </a:r>
            <a:endParaRPr lang="en-US" sz="1200" b="1" dirty="0" smtClean="0"/>
          </a:p>
          <a:p>
            <a:pPr algn="just"/>
            <a:r>
              <a:rPr lang="en-US" sz="1200" dirty="0" smtClean="0"/>
              <a:t>responsible of the exponential decay of the oscillations amplitude  (</a:t>
            </a:r>
            <a:r>
              <a:rPr lang="en-US" sz="1200" b="1" i="1" u="sng" dirty="0" smtClean="0"/>
              <a:t>radiation damping</a:t>
            </a:r>
            <a:r>
              <a:rPr lang="en-US" sz="1200" dirty="0" smtClean="0"/>
              <a:t>) with a damping time:</a:t>
            </a:r>
            <a:endParaRPr lang="en-US" sz="1200" dirty="0"/>
          </a:p>
        </p:txBody>
      </p:sp>
      <p:sp>
        <p:nvSpPr>
          <p:cNvPr id="138269" name="Text Box 29"/>
          <p:cNvSpPr txBox="1">
            <a:spLocks noChangeArrowheads="1"/>
          </p:cNvSpPr>
          <p:nvPr/>
        </p:nvSpPr>
        <p:spPr bwMode="auto">
          <a:xfrm>
            <a:off x="6227763" y="1412875"/>
            <a:ext cx="2160587" cy="276999"/>
          </a:xfrm>
          <a:prstGeom prst="rect">
            <a:avLst/>
          </a:prstGeom>
          <a:noFill/>
          <a:ln w="9525">
            <a:noFill/>
            <a:miter lim="800000"/>
            <a:headEnd/>
            <a:tailEnd/>
          </a:ln>
          <a:effectLst/>
        </p:spPr>
        <p:txBody>
          <a:bodyPr>
            <a:spAutoFit/>
          </a:bodyPr>
          <a:lstStyle/>
          <a:p>
            <a:pPr algn="ctr"/>
            <a:r>
              <a:rPr lang="en-US" sz="1200" b="1" dirty="0" smtClean="0"/>
              <a:t>Quantum excitation term</a:t>
            </a:r>
            <a:endParaRPr lang="en-US" sz="1200" b="1" dirty="0"/>
          </a:p>
        </p:txBody>
      </p:sp>
      <p:sp>
        <p:nvSpPr>
          <p:cNvPr id="138272" name="AutoShape 32"/>
          <p:cNvSpPr>
            <a:spLocks noChangeArrowheads="1"/>
          </p:cNvSpPr>
          <p:nvPr/>
        </p:nvSpPr>
        <p:spPr bwMode="auto">
          <a:xfrm>
            <a:off x="2700338" y="919163"/>
            <a:ext cx="719137" cy="360362"/>
          </a:xfrm>
          <a:prstGeom prst="rightArrow">
            <a:avLst>
              <a:gd name="adj1" fmla="val 50000"/>
              <a:gd name="adj2" fmla="val 49890"/>
            </a:avLst>
          </a:prstGeom>
          <a:solidFill>
            <a:schemeClr val="accent1"/>
          </a:solidFill>
          <a:ln w="9525">
            <a:solidFill>
              <a:schemeClr val="tx1"/>
            </a:solidFill>
            <a:miter lim="800000"/>
            <a:headEnd/>
            <a:tailEnd/>
          </a:ln>
          <a:effectLst/>
        </p:spPr>
        <p:txBody>
          <a:bodyPr wrap="none" anchor="ctr"/>
          <a:lstStyle/>
          <a:p>
            <a:endParaRPr lang="en-US"/>
          </a:p>
        </p:txBody>
      </p:sp>
      <p:sp>
        <p:nvSpPr>
          <p:cNvPr id="138273" name="Line 33"/>
          <p:cNvSpPr>
            <a:spLocks noChangeShapeType="1"/>
          </p:cNvSpPr>
          <p:nvPr/>
        </p:nvSpPr>
        <p:spPr bwMode="auto">
          <a:xfrm flipV="1">
            <a:off x="2844800" y="1591293"/>
            <a:ext cx="1572821" cy="120031"/>
          </a:xfrm>
          <a:prstGeom prst="line">
            <a:avLst/>
          </a:prstGeom>
          <a:noFill/>
          <a:ln w="9525">
            <a:solidFill>
              <a:schemeClr val="tx1"/>
            </a:solidFill>
            <a:round/>
            <a:headEnd/>
            <a:tailEnd/>
          </a:ln>
          <a:effectLst/>
        </p:spPr>
        <p:txBody>
          <a:bodyPr/>
          <a:lstStyle/>
          <a:p>
            <a:endParaRPr lang="en-US"/>
          </a:p>
        </p:txBody>
      </p:sp>
      <p:sp>
        <p:nvSpPr>
          <p:cNvPr id="138274" name="AutoShape 34"/>
          <p:cNvSpPr>
            <a:spLocks noChangeArrowheads="1"/>
          </p:cNvSpPr>
          <p:nvPr/>
        </p:nvSpPr>
        <p:spPr bwMode="auto">
          <a:xfrm>
            <a:off x="3203575" y="5876925"/>
            <a:ext cx="504825" cy="288925"/>
          </a:xfrm>
          <a:prstGeom prst="rightArrow">
            <a:avLst>
              <a:gd name="adj1" fmla="val 50000"/>
              <a:gd name="adj2" fmla="val 43681"/>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36" name="Object 30"/>
          <p:cNvGraphicFramePr>
            <a:graphicFrameLocks noChangeAspect="1"/>
          </p:cNvGraphicFramePr>
          <p:nvPr>
            <p:extLst>
              <p:ext uri="{D42A27DB-BD31-4B8C-83A1-F6EECF244321}">
                <p14:modId xmlns:p14="http://schemas.microsoft.com/office/powerpoint/2010/main" val="1002283807"/>
              </p:ext>
            </p:extLst>
          </p:nvPr>
        </p:nvGraphicFramePr>
        <p:xfrm>
          <a:off x="1701800" y="2435225"/>
          <a:ext cx="4419600" cy="728663"/>
        </p:xfrm>
        <a:graphic>
          <a:graphicData uri="http://schemas.openxmlformats.org/presentationml/2006/ole">
            <mc:AlternateContent xmlns:mc="http://schemas.openxmlformats.org/markup-compatibility/2006">
              <mc:Choice xmlns:v="urn:schemas-microsoft-com:vml" Requires="v">
                <p:oleObj spid="_x0000_s138459" name="Equation" r:id="rId10" imgW="2946240" imgH="482400" progId="Equation.3">
                  <p:embed/>
                </p:oleObj>
              </mc:Choice>
              <mc:Fallback>
                <p:oleObj name="Equation" r:id="rId10" imgW="2946240" imgH="482400" progId="Equation.3">
                  <p:embed/>
                  <p:pic>
                    <p:nvPicPr>
                      <p:cNvPr id="0" name="Object 30"/>
                      <p:cNvPicPr>
                        <a:picLocks noChangeAspect="1" noChangeArrowheads="1"/>
                      </p:cNvPicPr>
                      <p:nvPr/>
                    </p:nvPicPr>
                    <p:blipFill>
                      <a:blip r:embed="rId11"/>
                      <a:srcRect/>
                      <a:stretch>
                        <a:fillRect/>
                      </a:stretch>
                    </p:blipFill>
                    <p:spPr bwMode="auto">
                      <a:xfrm>
                        <a:off x="1701800" y="2435225"/>
                        <a:ext cx="4419600" cy="72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82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2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82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8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82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82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82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82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82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82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82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8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5" grpId="0"/>
      <p:bldP spid="138247" grpId="0"/>
      <p:bldP spid="138249" grpId="0"/>
      <p:bldP spid="138262" grpId="0" animBg="1"/>
      <p:bldP spid="138263" grpId="0" animBg="1"/>
      <p:bldP spid="138266" grpId="0" animBg="1"/>
      <p:bldP spid="138267" grpId="0" animBg="1"/>
      <p:bldP spid="138268" grpId="0"/>
      <p:bldP spid="138269" grpId="0"/>
      <p:bldP spid="138273" grpId="0" animBg="1"/>
      <p:bldP spid="1382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7947" y="1704975"/>
            <a:ext cx="3928448" cy="2554545"/>
          </a:xfrm>
          <a:prstGeom prst="rect">
            <a:avLst/>
          </a:prstGeom>
          <a:noFill/>
        </p:spPr>
        <p:txBody>
          <a:bodyPr wrap="none" rtlCol="0">
            <a:spAutoFit/>
          </a:bodyPr>
          <a:lstStyle/>
          <a:p>
            <a:pPr algn="ctr"/>
            <a:r>
              <a:rPr lang="it-IT" sz="8000" b="1" i="1" dirty="0" smtClean="0">
                <a:solidFill>
                  <a:schemeClr val="accent6">
                    <a:lumMod val="60000"/>
                    <a:lumOff val="40000"/>
                  </a:schemeClr>
                </a:solidFill>
              </a:rPr>
              <a:t>SPARE </a:t>
            </a:r>
          </a:p>
          <a:p>
            <a:pPr algn="ctr"/>
            <a:r>
              <a:rPr lang="it-IT" sz="8000" b="1" i="1" dirty="0" smtClean="0">
                <a:solidFill>
                  <a:schemeClr val="accent6">
                    <a:lumMod val="60000"/>
                    <a:lumOff val="40000"/>
                  </a:schemeClr>
                </a:solidFill>
              </a:rPr>
              <a:t>SLIDES</a:t>
            </a:r>
            <a:endParaRPr lang="en-US" sz="8000" b="1" i="1" dirty="0">
              <a:solidFill>
                <a:schemeClr val="accent6">
                  <a:lumMod val="60000"/>
                  <a:lumOff val="40000"/>
                </a:schemeClr>
              </a:solidFill>
            </a:endParaRPr>
          </a:p>
        </p:txBody>
      </p:sp>
    </p:spTree>
    <p:extLst>
      <p:ext uri="{BB962C8B-B14F-4D97-AF65-F5344CB8AC3E}">
        <p14:creationId xmlns:p14="http://schemas.microsoft.com/office/powerpoint/2010/main" val="3389044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179388" y="749188"/>
            <a:ext cx="3744912" cy="1015663"/>
          </a:xfrm>
          <a:prstGeom prst="rect">
            <a:avLst/>
          </a:prstGeom>
          <a:noFill/>
          <a:ln w="9525">
            <a:noFill/>
            <a:miter lim="800000"/>
            <a:headEnd/>
            <a:tailEnd/>
          </a:ln>
          <a:effectLst/>
        </p:spPr>
        <p:txBody>
          <a:bodyPr>
            <a:spAutoFit/>
          </a:bodyPr>
          <a:lstStyle/>
          <a:p>
            <a:pPr algn="just"/>
            <a:r>
              <a:rPr lang="en-US" sz="1200" dirty="0" smtClean="0"/>
              <a:t>From previous formulae it is clear that there is no motion in the longitudinal phase space for </a:t>
            </a:r>
            <a:r>
              <a:rPr lang="en-US" sz="1200" b="1" i="1" u="sng" dirty="0" err="1" smtClean="0"/>
              <a:t>ultrarelativistic</a:t>
            </a:r>
            <a:r>
              <a:rPr lang="en-US" sz="1200" b="1" i="1" u="sng" dirty="0" smtClean="0"/>
              <a:t> particles (</a:t>
            </a:r>
            <a:r>
              <a:rPr lang="en-US" sz="1200" b="1" i="1" u="sng" dirty="0" smtClean="0">
                <a:sym typeface="Symbol" pitchFamily="18" charset="2"/>
              </a:rPr>
              <a:t></a:t>
            </a:r>
            <a:r>
              <a:rPr lang="en-US" sz="1200" b="1" i="1" u="sng" dirty="0" smtClean="0"/>
              <a:t>&gt;&gt;1)</a:t>
            </a:r>
            <a:r>
              <a:rPr lang="en-US" sz="1200" dirty="0" smtClean="0"/>
              <a:t>, that typically get to the LINAC end before executing a single complete synchrotron oscillation.</a:t>
            </a:r>
            <a:endParaRPr lang="en-US" sz="1200" dirty="0"/>
          </a:p>
        </p:txBody>
      </p:sp>
      <p:sp>
        <p:nvSpPr>
          <p:cNvPr id="16392" name="Text Box 8"/>
          <p:cNvSpPr txBox="1">
            <a:spLocks noChangeArrowheads="1"/>
          </p:cNvSpPr>
          <p:nvPr/>
        </p:nvSpPr>
        <p:spPr bwMode="auto">
          <a:xfrm>
            <a:off x="1579418" y="2397000"/>
            <a:ext cx="6016770" cy="646331"/>
          </a:xfrm>
          <a:prstGeom prst="rect">
            <a:avLst/>
          </a:prstGeom>
          <a:noFill/>
          <a:ln w="9525">
            <a:noFill/>
            <a:miter lim="800000"/>
            <a:headEnd/>
            <a:tailEnd/>
          </a:ln>
          <a:effectLst/>
        </p:spPr>
        <p:txBody>
          <a:bodyPr wrap="square">
            <a:spAutoFit/>
          </a:bodyPr>
          <a:lstStyle/>
          <a:p>
            <a:pPr algn="just"/>
            <a:r>
              <a:rPr lang="en-US" sz="1200" dirty="0" smtClean="0"/>
              <a:t>It is interesting to analyze the conditions that allow to inject and capture an electron beam produced by a cathode directly in a TW structure with phase velocity equal to c, or equivalently in a SW structure designed to accelerate </a:t>
            </a:r>
            <a:r>
              <a:rPr lang="en-US" sz="1200" dirty="0" err="1" smtClean="0"/>
              <a:t>ultrarelativistic</a:t>
            </a:r>
            <a:r>
              <a:rPr lang="en-US" sz="1200" dirty="0" smtClean="0"/>
              <a:t> particles.</a:t>
            </a:r>
          </a:p>
        </p:txBody>
      </p:sp>
      <p:pic>
        <p:nvPicPr>
          <p:cNvPr id="16393" name="Picture 9"/>
          <p:cNvPicPr>
            <a:picLocks noChangeAspect="1" noChangeArrowheads="1"/>
          </p:cNvPicPr>
          <p:nvPr/>
        </p:nvPicPr>
        <p:blipFill>
          <a:blip r:embed="rId3" cstate="print"/>
          <a:srcRect/>
          <a:stretch>
            <a:fillRect/>
          </a:stretch>
        </p:blipFill>
        <p:spPr bwMode="auto">
          <a:xfrm>
            <a:off x="1547813" y="3933825"/>
            <a:ext cx="6415087" cy="876300"/>
          </a:xfrm>
          <a:prstGeom prst="rect">
            <a:avLst/>
          </a:prstGeom>
          <a:noFill/>
          <a:ln w="9525">
            <a:noFill/>
            <a:miter lim="800000"/>
            <a:headEnd/>
            <a:tailEnd/>
          </a:ln>
          <a:effectLst/>
        </p:spPr>
      </p:pic>
      <p:sp>
        <p:nvSpPr>
          <p:cNvPr id="16394" name="Text Box 10"/>
          <p:cNvSpPr txBox="1">
            <a:spLocks noChangeArrowheads="1"/>
          </p:cNvSpPr>
          <p:nvPr/>
        </p:nvSpPr>
        <p:spPr bwMode="auto">
          <a:xfrm>
            <a:off x="1042987" y="5300663"/>
            <a:ext cx="2804617" cy="830997"/>
          </a:xfrm>
          <a:prstGeom prst="rect">
            <a:avLst/>
          </a:prstGeom>
          <a:noFill/>
          <a:ln w="9525">
            <a:noFill/>
            <a:miter lim="800000"/>
            <a:headEnd/>
            <a:tailEnd/>
          </a:ln>
          <a:effectLst/>
        </p:spPr>
        <p:txBody>
          <a:bodyPr wrap="square">
            <a:spAutoFit/>
          </a:bodyPr>
          <a:lstStyle/>
          <a:p>
            <a:pPr algn="just"/>
            <a:r>
              <a:rPr lang="en-US" sz="1200" dirty="0" smtClean="0"/>
              <a:t>In this case particles enter the structure with velocity v&lt;c and, at least initially, they are not synchronous with the accelerating field.</a:t>
            </a:r>
            <a:endParaRPr lang="en-US" sz="1200" dirty="0"/>
          </a:p>
        </p:txBody>
      </p:sp>
      <p:sp>
        <p:nvSpPr>
          <p:cNvPr id="16399" name="Text Box 15"/>
          <p:cNvSpPr txBox="1">
            <a:spLocks noChangeArrowheads="1"/>
          </p:cNvSpPr>
          <p:nvPr/>
        </p:nvSpPr>
        <p:spPr bwMode="auto">
          <a:xfrm>
            <a:off x="163776" y="95000"/>
            <a:ext cx="6700873" cy="338554"/>
          </a:xfrm>
          <a:prstGeom prst="rect">
            <a:avLst/>
          </a:prstGeom>
          <a:noFill/>
          <a:ln w="9525">
            <a:noFill/>
            <a:miter lim="800000"/>
            <a:headEnd/>
            <a:tailEnd/>
          </a:ln>
          <a:effectLst/>
        </p:spPr>
        <p:txBody>
          <a:bodyPr wrap="none">
            <a:spAutoFit/>
          </a:bodyPr>
          <a:lstStyle/>
          <a:p>
            <a:r>
              <a:rPr lang="en-US" sz="1600" b="1" i="1" dirty="0" smtClean="0"/>
              <a:t>Light particle capture by TW sections (no synchrotron motion) (1/2)</a:t>
            </a:r>
            <a:endParaRPr lang="en-US" sz="1600" b="1" i="1" dirty="0"/>
          </a:p>
        </p:txBody>
      </p:sp>
      <p:sp>
        <p:nvSpPr>
          <p:cNvPr id="16400" name="Text Box 16"/>
          <p:cNvSpPr txBox="1">
            <a:spLocks noChangeArrowheads="1"/>
          </p:cNvSpPr>
          <p:nvPr/>
        </p:nvSpPr>
        <p:spPr bwMode="auto">
          <a:xfrm>
            <a:off x="4859338" y="571063"/>
            <a:ext cx="3924300" cy="1200329"/>
          </a:xfrm>
          <a:prstGeom prst="rect">
            <a:avLst/>
          </a:prstGeom>
          <a:noFill/>
          <a:ln w="9525">
            <a:noFill/>
            <a:miter lim="800000"/>
            <a:headEnd/>
            <a:tailEnd/>
          </a:ln>
          <a:effectLst/>
        </p:spPr>
        <p:txBody>
          <a:bodyPr>
            <a:spAutoFit/>
          </a:bodyPr>
          <a:lstStyle/>
          <a:p>
            <a:pPr algn="just"/>
            <a:r>
              <a:rPr lang="en-US" sz="1200" dirty="0" smtClean="0"/>
              <a:t>Is this the case of </a:t>
            </a:r>
            <a:r>
              <a:rPr lang="en-US" sz="1200" b="1" i="1" u="sng" dirty="0" smtClean="0"/>
              <a:t>electrons</a:t>
            </a:r>
            <a:r>
              <a:rPr lang="en-US" sz="1200" dirty="0" smtClean="0"/>
              <a:t> whose velocity is always close to speed of light c even at low energies. Accelerating structures are designed to provide an accelerating field synchronous with particles moving at v=c. One possible choice is to use </a:t>
            </a:r>
            <a:r>
              <a:rPr lang="en-US" sz="1200" b="1" i="1" u="sng" dirty="0" smtClean="0"/>
              <a:t>traveling wave structures with phase velocity equal to c</a:t>
            </a:r>
            <a:r>
              <a:rPr lang="en-US" sz="1200" dirty="0" smtClean="0"/>
              <a:t>.</a:t>
            </a:r>
            <a:endParaRPr lang="en-US" sz="1200" dirty="0"/>
          </a:p>
        </p:txBody>
      </p:sp>
      <p:sp>
        <p:nvSpPr>
          <p:cNvPr id="16401" name="AutoShape 17"/>
          <p:cNvSpPr>
            <a:spLocks noChangeArrowheads="1"/>
          </p:cNvSpPr>
          <p:nvPr/>
        </p:nvSpPr>
        <p:spPr bwMode="auto">
          <a:xfrm>
            <a:off x="4140200" y="1074300"/>
            <a:ext cx="503238" cy="288925"/>
          </a:xfrm>
          <a:prstGeom prst="rightArrow">
            <a:avLst>
              <a:gd name="adj1" fmla="val 50000"/>
              <a:gd name="adj2" fmla="val 43544"/>
            </a:avLst>
          </a:prstGeom>
          <a:solidFill>
            <a:schemeClr val="accent1"/>
          </a:solidFill>
          <a:ln w="9525">
            <a:solidFill>
              <a:schemeClr val="tx1"/>
            </a:solidFill>
            <a:miter lim="800000"/>
            <a:headEnd/>
            <a:tailEnd/>
          </a:ln>
          <a:effectLst/>
        </p:spPr>
        <p:txBody>
          <a:bodyPr wrap="none" anchor="ctr"/>
          <a:lstStyle/>
          <a:p>
            <a:endParaRPr lang="en-US"/>
          </a:p>
        </p:txBody>
      </p:sp>
      <p:sp>
        <p:nvSpPr>
          <p:cNvPr id="16402" name="Line 18"/>
          <p:cNvSpPr>
            <a:spLocks noChangeShapeType="1"/>
          </p:cNvSpPr>
          <p:nvPr/>
        </p:nvSpPr>
        <p:spPr bwMode="auto">
          <a:xfrm flipV="1">
            <a:off x="2268538" y="4797425"/>
            <a:ext cx="288925" cy="433388"/>
          </a:xfrm>
          <a:prstGeom prst="line">
            <a:avLst/>
          </a:prstGeom>
          <a:noFill/>
          <a:ln w="38100">
            <a:solidFill>
              <a:srgbClr val="3366FF"/>
            </a:solidFill>
            <a:round/>
            <a:headEnd/>
            <a:tailEnd type="triangle" w="med" len="med"/>
          </a:ln>
          <a:effectLst/>
        </p:spPr>
        <p:txBody>
          <a:bodyPr/>
          <a:lstStyle/>
          <a:p>
            <a:endParaRPr lang="en-US"/>
          </a:p>
        </p:txBody>
      </p:sp>
      <p:sp>
        <p:nvSpPr>
          <p:cNvPr id="16405" name="Line 21"/>
          <p:cNvSpPr>
            <a:spLocks noChangeShapeType="1"/>
          </p:cNvSpPr>
          <p:nvPr/>
        </p:nvSpPr>
        <p:spPr bwMode="auto">
          <a:xfrm flipV="1">
            <a:off x="5003800" y="4941888"/>
            <a:ext cx="0" cy="935037"/>
          </a:xfrm>
          <a:prstGeom prst="line">
            <a:avLst/>
          </a:prstGeom>
          <a:noFill/>
          <a:ln w="9525">
            <a:solidFill>
              <a:schemeClr val="tx1"/>
            </a:solidFill>
            <a:round/>
            <a:headEnd/>
            <a:tailEnd type="triangle" w="med" len="med"/>
          </a:ln>
          <a:effectLst/>
        </p:spPr>
        <p:txBody>
          <a:bodyPr/>
          <a:lstStyle/>
          <a:p>
            <a:endParaRPr lang="en-US"/>
          </a:p>
        </p:txBody>
      </p:sp>
      <p:sp>
        <p:nvSpPr>
          <p:cNvPr id="16406" name="Line 22"/>
          <p:cNvSpPr>
            <a:spLocks noChangeShapeType="1"/>
          </p:cNvSpPr>
          <p:nvPr/>
        </p:nvSpPr>
        <p:spPr bwMode="auto">
          <a:xfrm>
            <a:off x="5003800" y="5876925"/>
            <a:ext cx="2592388" cy="0"/>
          </a:xfrm>
          <a:prstGeom prst="line">
            <a:avLst/>
          </a:prstGeom>
          <a:noFill/>
          <a:ln w="9525">
            <a:solidFill>
              <a:schemeClr val="tx1"/>
            </a:solidFill>
            <a:round/>
            <a:headEnd/>
            <a:tailEnd type="triangle" w="med" len="med"/>
          </a:ln>
          <a:effectLst/>
        </p:spPr>
        <p:txBody>
          <a:bodyPr/>
          <a:lstStyle/>
          <a:p>
            <a:endParaRPr lang="en-US"/>
          </a:p>
        </p:txBody>
      </p:sp>
      <p:sp>
        <p:nvSpPr>
          <p:cNvPr id="16407" name="Freeform 23"/>
          <p:cNvSpPr>
            <a:spLocks/>
          </p:cNvSpPr>
          <p:nvPr/>
        </p:nvSpPr>
        <p:spPr bwMode="auto">
          <a:xfrm>
            <a:off x="5003800" y="5445125"/>
            <a:ext cx="576263" cy="431800"/>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16408" name="Freeform 24"/>
          <p:cNvSpPr>
            <a:spLocks/>
          </p:cNvSpPr>
          <p:nvPr/>
        </p:nvSpPr>
        <p:spPr bwMode="auto">
          <a:xfrm rot="10800000">
            <a:off x="5580063" y="5876925"/>
            <a:ext cx="576262" cy="431800"/>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16409" name="Freeform 25"/>
          <p:cNvSpPr>
            <a:spLocks/>
          </p:cNvSpPr>
          <p:nvPr/>
        </p:nvSpPr>
        <p:spPr bwMode="auto">
          <a:xfrm>
            <a:off x="6156325" y="5445125"/>
            <a:ext cx="576263" cy="431800"/>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16410" name="Freeform 26"/>
          <p:cNvSpPr>
            <a:spLocks/>
          </p:cNvSpPr>
          <p:nvPr/>
        </p:nvSpPr>
        <p:spPr bwMode="auto">
          <a:xfrm rot="10800000">
            <a:off x="6732588" y="5876925"/>
            <a:ext cx="576262" cy="431800"/>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16411" name="Text Box 27"/>
          <p:cNvSpPr txBox="1">
            <a:spLocks noChangeArrowheads="1"/>
          </p:cNvSpPr>
          <p:nvPr/>
        </p:nvSpPr>
        <p:spPr bwMode="auto">
          <a:xfrm>
            <a:off x="4643438" y="4791075"/>
            <a:ext cx="420687" cy="366713"/>
          </a:xfrm>
          <a:prstGeom prst="rect">
            <a:avLst/>
          </a:prstGeom>
          <a:noFill/>
          <a:ln w="9525">
            <a:noFill/>
            <a:miter lim="800000"/>
            <a:headEnd/>
            <a:tailEnd/>
          </a:ln>
          <a:effectLst/>
        </p:spPr>
        <p:txBody>
          <a:bodyPr wrap="none">
            <a:spAutoFit/>
          </a:bodyPr>
          <a:lstStyle/>
          <a:p>
            <a:r>
              <a:rPr lang="en-US" smtClean="0"/>
              <a:t>E</a:t>
            </a:r>
            <a:r>
              <a:rPr lang="en-US" baseline="-25000" smtClean="0"/>
              <a:t>0</a:t>
            </a:r>
            <a:endParaRPr lang="en-US" baseline="-25000"/>
          </a:p>
        </p:txBody>
      </p:sp>
      <p:sp>
        <p:nvSpPr>
          <p:cNvPr id="16412" name="Text Box 28"/>
          <p:cNvSpPr txBox="1">
            <a:spLocks noChangeArrowheads="1"/>
          </p:cNvSpPr>
          <p:nvPr/>
        </p:nvSpPr>
        <p:spPr bwMode="auto">
          <a:xfrm>
            <a:off x="7359650" y="5537200"/>
            <a:ext cx="298450" cy="366713"/>
          </a:xfrm>
          <a:prstGeom prst="rect">
            <a:avLst/>
          </a:prstGeom>
          <a:noFill/>
          <a:ln w="9525">
            <a:noFill/>
            <a:miter lim="800000"/>
            <a:headEnd/>
            <a:tailEnd/>
          </a:ln>
          <a:effectLst/>
        </p:spPr>
        <p:txBody>
          <a:bodyPr wrap="none">
            <a:spAutoFit/>
          </a:bodyPr>
          <a:lstStyle/>
          <a:p>
            <a:r>
              <a:rPr lang="en-US" smtClean="0"/>
              <a:t>z</a:t>
            </a:r>
            <a:endParaRPr lang="en-US"/>
          </a:p>
        </p:txBody>
      </p:sp>
      <p:sp>
        <p:nvSpPr>
          <p:cNvPr id="16413" name="Line 29"/>
          <p:cNvSpPr>
            <a:spLocks noChangeShapeType="1"/>
          </p:cNvSpPr>
          <p:nvPr/>
        </p:nvSpPr>
        <p:spPr bwMode="auto">
          <a:xfrm>
            <a:off x="5435600" y="5589588"/>
            <a:ext cx="647700" cy="0"/>
          </a:xfrm>
          <a:prstGeom prst="line">
            <a:avLst/>
          </a:prstGeom>
          <a:noFill/>
          <a:ln w="38100">
            <a:solidFill>
              <a:srgbClr val="0033CC"/>
            </a:solidFill>
            <a:round/>
            <a:headEnd/>
            <a:tailEnd type="triangle" w="med" len="med"/>
          </a:ln>
          <a:effectLst/>
        </p:spPr>
        <p:txBody>
          <a:bodyPr/>
          <a:lstStyle/>
          <a:p>
            <a:endParaRPr lang="en-US"/>
          </a:p>
        </p:txBody>
      </p:sp>
      <p:sp>
        <p:nvSpPr>
          <p:cNvPr id="16414" name="Text Box 30"/>
          <p:cNvSpPr txBox="1">
            <a:spLocks noChangeArrowheads="1"/>
          </p:cNvSpPr>
          <p:nvPr/>
        </p:nvSpPr>
        <p:spPr bwMode="auto">
          <a:xfrm>
            <a:off x="5580063" y="5157788"/>
            <a:ext cx="298450" cy="366712"/>
          </a:xfrm>
          <a:prstGeom prst="rect">
            <a:avLst/>
          </a:prstGeom>
          <a:noFill/>
          <a:ln w="9525">
            <a:noFill/>
            <a:miter lim="800000"/>
            <a:headEnd/>
            <a:tailEnd/>
          </a:ln>
          <a:effectLst/>
        </p:spPr>
        <p:txBody>
          <a:bodyPr wrap="none">
            <a:spAutoFit/>
          </a:bodyPr>
          <a:lstStyle/>
          <a:p>
            <a:r>
              <a:rPr lang="en-US" smtClean="0"/>
              <a:t>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4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4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4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4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4" grpId="0"/>
      <p:bldP spid="16400" grpId="0"/>
      <p:bldP spid="16401" grpId="0" animBg="1"/>
      <p:bldP spid="16402" grpId="0" animBg="1"/>
      <p:bldP spid="16405" grpId="0" animBg="1"/>
      <p:bldP spid="16406" grpId="0" animBg="1"/>
      <p:bldP spid="16407" grpId="0" animBg="1"/>
      <p:bldP spid="16408" grpId="0" animBg="1"/>
      <p:bldP spid="16409" grpId="0" animBg="1"/>
      <p:bldP spid="16410" grpId="0" animBg="1"/>
      <p:bldP spid="16411" grpId="0"/>
      <p:bldP spid="16412" grpId="0"/>
      <p:bldP spid="16413" grpId="0" animBg="1"/>
      <p:bldP spid="164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p:cNvSpPr txBox="1">
            <a:spLocks noChangeArrowheads="1"/>
          </p:cNvSpPr>
          <p:nvPr/>
        </p:nvSpPr>
        <p:spPr bwMode="auto">
          <a:xfrm>
            <a:off x="34924" y="570167"/>
            <a:ext cx="3708020" cy="1077218"/>
          </a:xfrm>
          <a:prstGeom prst="rect">
            <a:avLst/>
          </a:prstGeom>
          <a:noFill/>
          <a:ln w="9525">
            <a:noFill/>
            <a:miter lim="800000"/>
            <a:headEnd/>
            <a:tailEnd/>
          </a:ln>
          <a:effectLst/>
        </p:spPr>
        <p:txBody>
          <a:bodyPr wrap="square">
            <a:spAutoFit/>
          </a:bodyPr>
          <a:lstStyle/>
          <a:p>
            <a:pPr algn="just"/>
            <a:r>
              <a:rPr lang="en-US" sz="1200" dirty="0" smtClean="0"/>
              <a:t>Let’s consider the phase </a:t>
            </a:r>
            <a:r>
              <a:rPr lang="en-US" sz="1400" b="1" i="1" dirty="0" smtClean="0">
                <a:latin typeface="Symbol" pitchFamily="18" charset="2"/>
              </a:rPr>
              <a:t>f</a:t>
            </a:r>
            <a:r>
              <a:rPr lang="en-US" sz="1200" dirty="0" smtClean="0"/>
              <a:t> between field and particle, i.e. the phase of the wave computed at the position </a:t>
            </a:r>
            <a:r>
              <a:rPr lang="en-US" sz="1200" b="1" i="1" dirty="0" smtClean="0"/>
              <a:t>z</a:t>
            </a:r>
            <a:r>
              <a:rPr lang="en-US" sz="1200" dirty="0" smtClean="0"/>
              <a:t> occupied by the particle at the instant </a:t>
            </a:r>
            <a:r>
              <a:rPr lang="en-US" sz="1200" b="1" i="1" dirty="0" smtClean="0"/>
              <a:t>t.</a:t>
            </a:r>
            <a:r>
              <a:rPr lang="en-US" sz="1200" dirty="0" smtClean="0"/>
              <a:t> After an elementary time increment </a:t>
            </a:r>
            <a:r>
              <a:rPr lang="en-US" sz="1200" b="1" i="1" dirty="0" err="1" smtClean="0"/>
              <a:t>dt</a:t>
            </a:r>
            <a:r>
              <a:rPr lang="en-US" sz="1200" b="1" i="1" dirty="0" smtClean="0"/>
              <a:t> </a:t>
            </a:r>
            <a:r>
              <a:rPr lang="en-US" sz="1200" i="1" dirty="0" smtClean="0"/>
              <a:t>the phase variation </a:t>
            </a:r>
            <a:r>
              <a:rPr lang="en-US" sz="1200" b="1" i="1" dirty="0" err="1" smtClean="0"/>
              <a:t>d</a:t>
            </a:r>
            <a:r>
              <a:rPr lang="en-US" sz="1400" b="1" i="1" dirty="0" err="1" smtClean="0">
                <a:latin typeface="Symbol" pitchFamily="18" charset="2"/>
              </a:rPr>
              <a:t>f</a:t>
            </a:r>
            <a:r>
              <a:rPr lang="en-US" sz="1200" i="1" dirty="0" smtClean="0">
                <a:latin typeface="Symbol" pitchFamily="18" charset="2"/>
              </a:rPr>
              <a:t> </a:t>
            </a:r>
            <a:r>
              <a:rPr lang="en-US" sz="1200" dirty="0" smtClean="0"/>
              <a:t>can be computed according to</a:t>
            </a:r>
            <a:r>
              <a:rPr lang="en-US" sz="1200" i="1" dirty="0" smtClean="0"/>
              <a:t>:</a:t>
            </a:r>
            <a:endParaRPr lang="en-US" sz="1200" dirty="0"/>
          </a:p>
        </p:txBody>
      </p:sp>
      <p:graphicFrame>
        <p:nvGraphicFramePr>
          <p:cNvPr id="15367" name="Object 7"/>
          <p:cNvGraphicFramePr>
            <a:graphicFrameLocks noChangeAspect="1"/>
          </p:cNvGraphicFramePr>
          <p:nvPr>
            <p:extLst>
              <p:ext uri="{D42A27DB-BD31-4B8C-83A1-F6EECF244321}">
                <p14:modId xmlns:p14="http://schemas.microsoft.com/office/powerpoint/2010/main" val="2746788074"/>
              </p:ext>
            </p:extLst>
          </p:nvPr>
        </p:nvGraphicFramePr>
        <p:xfrm>
          <a:off x="3802063" y="574675"/>
          <a:ext cx="4310062" cy="873125"/>
        </p:xfrm>
        <a:graphic>
          <a:graphicData uri="http://schemas.openxmlformats.org/presentationml/2006/ole">
            <mc:AlternateContent xmlns:mc="http://schemas.openxmlformats.org/markup-compatibility/2006">
              <mc:Choice xmlns:v="urn:schemas-microsoft-com:vml" Requires="v">
                <p:oleObj spid="_x0000_s212362" name="Equation" r:id="rId4" imgW="3022560" imgH="609480" progId="Equation.3">
                  <p:embed/>
                </p:oleObj>
              </mc:Choice>
              <mc:Fallback>
                <p:oleObj name="Equation" r:id="rId4" imgW="3022560" imgH="609480" progId="Equation.3">
                  <p:embed/>
                  <p:pic>
                    <p:nvPicPr>
                      <p:cNvPr id="0" name="Picture 2"/>
                      <p:cNvPicPr>
                        <a:picLocks noChangeAspect="1" noChangeArrowheads="1"/>
                      </p:cNvPicPr>
                      <p:nvPr/>
                    </p:nvPicPr>
                    <p:blipFill>
                      <a:blip r:embed="rId5"/>
                      <a:srcRect/>
                      <a:stretch>
                        <a:fillRect/>
                      </a:stretch>
                    </p:blipFill>
                    <p:spPr bwMode="auto">
                      <a:xfrm>
                        <a:off x="3802063" y="574675"/>
                        <a:ext cx="4310062"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Text Box 8"/>
          <p:cNvSpPr txBox="1">
            <a:spLocks noChangeArrowheads="1"/>
          </p:cNvSpPr>
          <p:nvPr/>
        </p:nvSpPr>
        <p:spPr bwMode="auto">
          <a:xfrm>
            <a:off x="28575" y="1771271"/>
            <a:ext cx="3743325" cy="274637"/>
          </a:xfrm>
          <a:prstGeom prst="rect">
            <a:avLst/>
          </a:prstGeom>
          <a:noFill/>
          <a:ln w="9525">
            <a:noFill/>
            <a:miter lim="800000"/>
            <a:headEnd/>
            <a:tailEnd/>
          </a:ln>
          <a:effectLst/>
        </p:spPr>
        <p:txBody>
          <a:bodyPr>
            <a:spAutoFit/>
          </a:bodyPr>
          <a:lstStyle/>
          <a:p>
            <a:r>
              <a:rPr lang="en-US" sz="1200" dirty="0" smtClean="0"/>
              <a:t>From Newton’s 2</a:t>
            </a:r>
            <a:r>
              <a:rPr lang="en-US" sz="1200" baseline="30000" dirty="0" smtClean="0"/>
              <a:t>nd</a:t>
            </a:r>
            <a:r>
              <a:rPr lang="en-US" sz="1200" dirty="0" smtClean="0"/>
              <a:t> law we have: </a:t>
            </a:r>
            <a:endParaRPr lang="en-US" sz="1200" dirty="0"/>
          </a:p>
        </p:txBody>
      </p:sp>
      <p:graphicFrame>
        <p:nvGraphicFramePr>
          <p:cNvPr id="15369" name="Object 9"/>
          <p:cNvGraphicFramePr>
            <a:graphicFrameLocks noChangeAspect="1"/>
          </p:cNvGraphicFramePr>
          <p:nvPr/>
        </p:nvGraphicFramePr>
        <p:xfrm>
          <a:off x="3855784" y="1470025"/>
          <a:ext cx="4727575" cy="800100"/>
        </p:xfrm>
        <a:graphic>
          <a:graphicData uri="http://schemas.openxmlformats.org/presentationml/2006/ole">
            <mc:AlternateContent xmlns:mc="http://schemas.openxmlformats.org/markup-compatibility/2006">
              <mc:Choice xmlns:v="urn:schemas-microsoft-com:vml" Requires="v">
                <p:oleObj spid="_x0000_s212363" name="Equazione" r:id="rId6" imgW="3314520" imgH="558720" progId="Equation.3">
                  <p:embed/>
                </p:oleObj>
              </mc:Choice>
              <mc:Fallback>
                <p:oleObj name="Equazione" r:id="rId6" imgW="3314520" imgH="5587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5784" y="1470025"/>
                        <a:ext cx="472757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0" name="Text Box 10"/>
          <p:cNvSpPr txBox="1">
            <a:spLocks noChangeArrowheads="1"/>
          </p:cNvSpPr>
          <p:nvPr/>
        </p:nvSpPr>
        <p:spPr bwMode="auto">
          <a:xfrm>
            <a:off x="58737" y="2375231"/>
            <a:ext cx="3095626" cy="307777"/>
          </a:xfrm>
          <a:prstGeom prst="rect">
            <a:avLst/>
          </a:prstGeom>
          <a:noFill/>
          <a:ln w="9525">
            <a:noFill/>
            <a:miter lim="800000"/>
            <a:headEnd/>
            <a:tailEnd/>
          </a:ln>
          <a:effectLst/>
        </p:spPr>
        <p:txBody>
          <a:bodyPr>
            <a:spAutoFit/>
          </a:bodyPr>
          <a:lstStyle/>
          <a:p>
            <a:r>
              <a:rPr lang="en-US" sz="1200" dirty="0" smtClean="0"/>
              <a:t>Let’s introduce the variable </a:t>
            </a:r>
            <a:r>
              <a:rPr lang="en-US" sz="1400" dirty="0" smtClean="0">
                <a:sym typeface="Symbol" pitchFamily="18" charset="2"/>
              </a:rPr>
              <a:t></a:t>
            </a:r>
            <a:r>
              <a:rPr lang="en-US" sz="1200" dirty="0" smtClean="0"/>
              <a:t> defined by:</a:t>
            </a:r>
            <a:endParaRPr lang="en-US" sz="1200" dirty="0"/>
          </a:p>
        </p:txBody>
      </p:sp>
      <p:graphicFrame>
        <p:nvGraphicFramePr>
          <p:cNvPr id="15371" name="Object 11"/>
          <p:cNvGraphicFramePr>
            <a:graphicFrameLocks noChangeAspect="1"/>
          </p:cNvGraphicFramePr>
          <p:nvPr/>
        </p:nvGraphicFramePr>
        <p:xfrm>
          <a:off x="3097925" y="2401888"/>
          <a:ext cx="906463" cy="290512"/>
        </p:xfrm>
        <a:graphic>
          <a:graphicData uri="http://schemas.openxmlformats.org/presentationml/2006/ole">
            <mc:AlternateContent xmlns:mc="http://schemas.openxmlformats.org/markup-compatibility/2006">
              <mc:Choice xmlns:v="urn:schemas-microsoft-com:vml" Requires="v">
                <p:oleObj spid="_x0000_s212364" name="Equation" r:id="rId8" imgW="634680" imgH="203040" progId="Equation.3">
                  <p:embed/>
                </p:oleObj>
              </mc:Choice>
              <mc:Fallback>
                <p:oleObj name="Equation" r:id="rId8" imgW="634680" imgH="2030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7925" y="2401888"/>
                        <a:ext cx="906463"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72" name="Object 12"/>
          <p:cNvGraphicFramePr>
            <a:graphicFrameLocks noChangeAspect="1"/>
          </p:cNvGraphicFramePr>
          <p:nvPr>
            <p:extLst>
              <p:ext uri="{D42A27DB-BD31-4B8C-83A1-F6EECF244321}">
                <p14:modId xmlns:p14="http://schemas.microsoft.com/office/powerpoint/2010/main" val="1890933149"/>
              </p:ext>
            </p:extLst>
          </p:nvPr>
        </p:nvGraphicFramePr>
        <p:xfrm>
          <a:off x="1433513" y="3011488"/>
          <a:ext cx="7008812" cy="619125"/>
        </p:xfrm>
        <a:graphic>
          <a:graphicData uri="http://schemas.openxmlformats.org/presentationml/2006/ole">
            <mc:AlternateContent xmlns:mc="http://schemas.openxmlformats.org/markup-compatibility/2006">
              <mc:Choice xmlns:v="urn:schemas-microsoft-com:vml" Requires="v">
                <p:oleObj spid="_x0000_s212365" name="Equation" r:id="rId10" imgW="4914720" imgH="431640" progId="Equation.3">
                  <p:embed/>
                </p:oleObj>
              </mc:Choice>
              <mc:Fallback>
                <p:oleObj name="Equation" r:id="rId10" imgW="4914720" imgH="431640" progId="Equation.3">
                  <p:embed/>
                  <p:pic>
                    <p:nvPicPr>
                      <p:cNvPr id="0" name="Picture 5"/>
                      <p:cNvPicPr>
                        <a:picLocks noChangeAspect="1" noChangeArrowheads="1"/>
                      </p:cNvPicPr>
                      <p:nvPr/>
                    </p:nvPicPr>
                    <p:blipFill>
                      <a:blip r:embed="rId11"/>
                      <a:srcRect/>
                      <a:stretch>
                        <a:fillRect/>
                      </a:stretch>
                    </p:blipFill>
                    <p:spPr bwMode="auto">
                      <a:xfrm>
                        <a:off x="1433513" y="3011488"/>
                        <a:ext cx="7008812"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3" name="Text Box 13"/>
          <p:cNvSpPr txBox="1">
            <a:spLocks noChangeArrowheads="1"/>
          </p:cNvSpPr>
          <p:nvPr/>
        </p:nvSpPr>
        <p:spPr bwMode="auto">
          <a:xfrm>
            <a:off x="174580" y="3072513"/>
            <a:ext cx="2050006" cy="461665"/>
          </a:xfrm>
          <a:prstGeom prst="rect">
            <a:avLst/>
          </a:prstGeom>
          <a:noFill/>
          <a:ln w="9525">
            <a:noFill/>
            <a:miter lim="800000"/>
            <a:headEnd/>
            <a:tailEnd/>
          </a:ln>
          <a:effectLst/>
        </p:spPr>
        <p:txBody>
          <a:bodyPr wrap="square">
            <a:spAutoFit/>
          </a:bodyPr>
          <a:lstStyle/>
          <a:p>
            <a:r>
              <a:rPr lang="en-US" sz="1200" dirty="0" smtClean="0"/>
              <a:t>From previous </a:t>
            </a:r>
          </a:p>
          <a:p>
            <a:r>
              <a:rPr lang="en-US" sz="1200" dirty="0" smtClean="0"/>
              <a:t>equations:</a:t>
            </a:r>
            <a:endParaRPr lang="en-US" sz="1200" dirty="0"/>
          </a:p>
        </p:txBody>
      </p:sp>
      <p:sp>
        <p:nvSpPr>
          <p:cNvPr id="15375" name="Text Box 15"/>
          <p:cNvSpPr txBox="1">
            <a:spLocks noChangeArrowheads="1"/>
          </p:cNvSpPr>
          <p:nvPr/>
        </p:nvSpPr>
        <p:spPr bwMode="auto">
          <a:xfrm>
            <a:off x="111125" y="4065588"/>
            <a:ext cx="3273520" cy="461665"/>
          </a:xfrm>
          <a:prstGeom prst="rect">
            <a:avLst/>
          </a:prstGeom>
          <a:noFill/>
          <a:ln w="9525">
            <a:noFill/>
            <a:miter lim="800000"/>
            <a:headEnd/>
            <a:tailEnd/>
          </a:ln>
          <a:effectLst/>
        </p:spPr>
        <p:txBody>
          <a:bodyPr wrap="square">
            <a:spAutoFit/>
          </a:bodyPr>
          <a:lstStyle/>
          <a:p>
            <a:r>
              <a:rPr lang="en-US" sz="1200" dirty="0" smtClean="0"/>
              <a:t>By integrating the equation between t</a:t>
            </a:r>
            <a:r>
              <a:rPr lang="en-US" sz="1200" baseline="-25000" dirty="0" smtClean="0"/>
              <a:t>0</a:t>
            </a:r>
            <a:r>
              <a:rPr lang="en-US" sz="1200" dirty="0" smtClean="0"/>
              <a:t> and t, that means between </a:t>
            </a:r>
            <a:r>
              <a:rPr lang="en-US" sz="1200" i="1" dirty="0" smtClean="0">
                <a:cs typeface="Arial" charset="0"/>
              </a:rPr>
              <a:t>β=β</a:t>
            </a:r>
            <a:r>
              <a:rPr lang="en-US" sz="1200" i="1" baseline="-25000" dirty="0" smtClean="0"/>
              <a:t>0</a:t>
            </a:r>
            <a:r>
              <a:rPr lang="en-US" sz="1200" dirty="0" smtClean="0"/>
              <a:t> e </a:t>
            </a:r>
            <a:r>
              <a:rPr lang="en-US" sz="1200" i="1" dirty="0" smtClean="0"/>
              <a:t>β =1</a:t>
            </a:r>
            <a:r>
              <a:rPr lang="en-US" sz="1200" dirty="0" smtClean="0"/>
              <a:t> one gets:</a:t>
            </a:r>
            <a:endParaRPr lang="en-US" sz="1200" dirty="0"/>
          </a:p>
        </p:txBody>
      </p:sp>
      <p:graphicFrame>
        <p:nvGraphicFramePr>
          <p:cNvPr id="15376" name="Object 16"/>
          <p:cNvGraphicFramePr>
            <a:graphicFrameLocks noChangeAspect="1"/>
          </p:cNvGraphicFramePr>
          <p:nvPr/>
        </p:nvGraphicFramePr>
        <p:xfrm>
          <a:off x="3442475" y="3946525"/>
          <a:ext cx="2643187" cy="692150"/>
        </p:xfrm>
        <a:graphic>
          <a:graphicData uri="http://schemas.openxmlformats.org/presentationml/2006/ole">
            <mc:AlternateContent xmlns:mc="http://schemas.openxmlformats.org/markup-compatibility/2006">
              <mc:Choice xmlns:v="urn:schemas-microsoft-com:vml" Requires="v">
                <p:oleObj spid="_x0000_s212366" name="Equazione" r:id="rId12" imgW="1854000" imgH="482400" progId="Equation.3">
                  <p:embed/>
                </p:oleObj>
              </mc:Choice>
              <mc:Fallback>
                <p:oleObj name="Equazione" r:id="rId12" imgW="1854000" imgH="4824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2475" y="3946525"/>
                        <a:ext cx="2643187"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7" name="Text Box 17"/>
          <p:cNvSpPr txBox="1">
            <a:spLocks noChangeArrowheads="1"/>
          </p:cNvSpPr>
          <p:nvPr/>
        </p:nvSpPr>
        <p:spPr bwMode="auto">
          <a:xfrm>
            <a:off x="44450" y="4921250"/>
            <a:ext cx="4540250" cy="646331"/>
          </a:xfrm>
          <a:prstGeom prst="rect">
            <a:avLst/>
          </a:prstGeom>
          <a:noFill/>
          <a:ln w="9525">
            <a:noFill/>
            <a:miter lim="800000"/>
            <a:headEnd/>
            <a:tailEnd/>
          </a:ln>
          <a:effectLst/>
        </p:spPr>
        <p:txBody>
          <a:bodyPr wrap="square">
            <a:spAutoFit/>
          </a:bodyPr>
          <a:lstStyle/>
          <a:p>
            <a:r>
              <a:rPr lang="en-US" sz="1200" dirty="0" smtClean="0"/>
              <a:t>Since this quantity can never exceed the value of 2, we got a condition which sets a minimum value of the accelerating field below which no particle can be captured:</a:t>
            </a:r>
            <a:endParaRPr lang="en-US" sz="1200" dirty="0"/>
          </a:p>
        </p:txBody>
      </p:sp>
      <p:graphicFrame>
        <p:nvGraphicFramePr>
          <p:cNvPr id="15378" name="Object 18"/>
          <p:cNvGraphicFramePr>
            <a:graphicFrameLocks noChangeAspect="1"/>
          </p:cNvGraphicFramePr>
          <p:nvPr/>
        </p:nvGraphicFramePr>
        <p:xfrm>
          <a:off x="4799013" y="4803775"/>
          <a:ext cx="3087687" cy="855663"/>
        </p:xfrm>
        <a:graphic>
          <a:graphicData uri="http://schemas.openxmlformats.org/presentationml/2006/ole">
            <mc:AlternateContent xmlns:mc="http://schemas.openxmlformats.org/markup-compatibility/2006">
              <mc:Choice xmlns:v="urn:schemas-microsoft-com:vml" Requires="v">
                <p:oleObj spid="_x0000_s212367" name="Equazione" r:id="rId14" imgW="1752480" imgH="482400" progId="Equation.3">
                  <p:embed/>
                </p:oleObj>
              </mc:Choice>
              <mc:Fallback>
                <p:oleObj name="Equazione" r:id="rId14" imgW="1752480" imgH="4824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9013" y="4803775"/>
                        <a:ext cx="3087687" cy="855663"/>
                      </a:xfrm>
                      <a:prstGeom prst="rect">
                        <a:avLst/>
                      </a:prstGeom>
                      <a:solidFill>
                        <a:srgbClr val="FFCC99"/>
                      </a:solidFill>
                      <a:ln w="25400">
                        <a:solidFill>
                          <a:srgbClr val="00CC00"/>
                        </a:solidFill>
                        <a:miter lim="800000"/>
                        <a:headEnd/>
                        <a:tailEnd/>
                      </a:ln>
                    </p:spPr>
                  </p:pic>
                </p:oleObj>
              </mc:Fallback>
            </mc:AlternateContent>
          </a:graphicData>
        </a:graphic>
      </p:graphicFrame>
      <p:sp>
        <p:nvSpPr>
          <p:cNvPr id="15380" name="Text Box 20"/>
          <p:cNvSpPr txBox="1">
            <a:spLocks noChangeArrowheads="1"/>
          </p:cNvSpPr>
          <p:nvPr/>
        </p:nvSpPr>
        <p:spPr bwMode="auto">
          <a:xfrm>
            <a:off x="68240" y="0"/>
            <a:ext cx="6758581" cy="338554"/>
          </a:xfrm>
          <a:prstGeom prst="rect">
            <a:avLst/>
          </a:prstGeom>
          <a:noFill/>
          <a:ln w="9525">
            <a:noFill/>
            <a:miter lim="800000"/>
            <a:headEnd/>
            <a:tailEnd/>
          </a:ln>
          <a:effectLst/>
        </p:spPr>
        <p:txBody>
          <a:bodyPr wrap="none">
            <a:spAutoFit/>
          </a:bodyPr>
          <a:lstStyle/>
          <a:p>
            <a:r>
              <a:rPr lang="en-US" sz="1600" b="1" i="1" dirty="0" smtClean="0"/>
              <a:t>Light particle capture by TW sections </a:t>
            </a:r>
            <a:r>
              <a:rPr lang="en-US" sz="1600" b="1" i="1" dirty="0"/>
              <a:t>(no synchrotron motion) (</a:t>
            </a:r>
            <a:r>
              <a:rPr lang="en-US" sz="1600" b="1" i="1" dirty="0" smtClean="0"/>
              <a:t>2/2)</a:t>
            </a:r>
            <a:endParaRPr lang="en-US" sz="1600" b="1" i="1" dirty="0"/>
          </a:p>
        </p:txBody>
      </p:sp>
      <p:grpSp>
        <p:nvGrpSpPr>
          <p:cNvPr id="55" name="Gruppo 54"/>
          <p:cNvGrpSpPr/>
          <p:nvPr/>
        </p:nvGrpSpPr>
        <p:grpSpPr>
          <a:xfrm>
            <a:off x="738188" y="5818188"/>
            <a:ext cx="6604000" cy="1012825"/>
            <a:chOff x="738188" y="5818188"/>
            <a:chExt cx="6604000" cy="1012825"/>
          </a:xfrm>
        </p:grpSpPr>
        <p:sp>
          <p:nvSpPr>
            <p:cNvPr id="15" name="Line 21"/>
            <p:cNvSpPr>
              <a:spLocks noChangeShapeType="1"/>
            </p:cNvSpPr>
            <p:nvPr/>
          </p:nvSpPr>
          <p:spPr bwMode="auto">
            <a:xfrm flipV="1">
              <a:off x="1412875" y="5830888"/>
              <a:ext cx="0" cy="625475"/>
            </a:xfrm>
            <a:prstGeom prst="line">
              <a:avLst/>
            </a:prstGeom>
            <a:noFill/>
            <a:ln w="9525">
              <a:solidFill>
                <a:schemeClr val="tx1"/>
              </a:solidFill>
              <a:round/>
              <a:headEnd/>
              <a:tailEnd type="triangle" w="med" len="med"/>
            </a:ln>
            <a:effectLst/>
          </p:spPr>
          <p:txBody>
            <a:bodyPr/>
            <a:lstStyle/>
            <a:p>
              <a:endParaRPr lang="en-US"/>
            </a:p>
          </p:txBody>
        </p:sp>
        <p:sp>
          <p:nvSpPr>
            <p:cNvPr id="16" name="Line 22"/>
            <p:cNvSpPr>
              <a:spLocks noChangeShapeType="1"/>
            </p:cNvSpPr>
            <p:nvPr/>
          </p:nvSpPr>
          <p:spPr bwMode="auto">
            <a:xfrm>
              <a:off x="1412875" y="6456363"/>
              <a:ext cx="1668463" cy="0"/>
            </a:xfrm>
            <a:prstGeom prst="line">
              <a:avLst/>
            </a:prstGeom>
            <a:noFill/>
            <a:ln w="9525">
              <a:solidFill>
                <a:schemeClr val="tx1"/>
              </a:solidFill>
              <a:round/>
              <a:headEnd/>
              <a:tailEnd type="triangle" w="med" len="med"/>
            </a:ln>
            <a:effectLst/>
          </p:spPr>
          <p:txBody>
            <a:bodyPr/>
            <a:lstStyle/>
            <a:p>
              <a:endParaRPr lang="en-US"/>
            </a:p>
          </p:txBody>
        </p:sp>
        <p:sp>
          <p:nvSpPr>
            <p:cNvPr id="17" name="Freeform 23"/>
            <p:cNvSpPr>
              <a:spLocks/>
            </p:cNvSpPr>
            <p:nvPr/>
          </p:nvSpPr>
          <p:spPr bwMode="auto">
            <a:xfrm>
              <a:off x="1412875" y="6167438"/>
              <a:ext cx="371475"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18" name="Freeform 24"/>
            <p:cNvSpPr>
              <a:spLocks/>
            </p:cNvSpPr>
            <p:nvPr/>
          </p:nvSpPr>
          <p:spPr bwMode="auto">
            <a:xfrm rot="10800000">
              <a:off x="1784350" y="6456363"/>
              <a:ext cx="369888"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19" name="Freeform 25"/>
            <p:cNvSpPr>
              <a:spLocks/>
            </p:cNvSpPr>
            <p:nvPr/>
          </p:nvSpPr>
          <p:spPr bwMode="auto">
            <a:xfrm>
              <a:off x="2154238" y="6167438"/>
              <a:ext cx="371475"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20" name="Freeform 26"/>
            <p:cNvSpPr>
              <a:spLocks/>
            </p:cNvSpPr>
            <p:nvPr/>
          </p:nvSpPr>
          <p:spPr bwMode="auto">
            <a:xfrm rot="10800000">
              <a:off x="2525713" y="6456363"/>
              <a:ext cx="369887"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21" name="Line 28"/>
            <p:cNvSpPr>
              <a:spLocks noChangeShapeType="1"/>
            </p:cNvSpPr>
            <p:nvPr/>
          </p:nvSpPr>
          <p:spPr bwMode="auto">
            <a:xfrm>
              <a:off x="1690688" y="6264275"/>
              <a:ext cx="417512" cy="0"/>
            </a:xfrm>
            <a:prstGeom prst="line">
              <a:avLst/>
            </a:prstGeom>
            <a:noFill/>
            <a:ln w="38100">
              <a:solidFill>
                <a:srgbClr val="0033CC"/>
              </a:solidFill>
              <a:round/>
              <a:headEnd/>
              <a:tailEnd type="triangle" w="med" len="med"/>
            </a:ln>
            <a:effectLst/>
          </p:spPr>
          <p:txBody>
            <a:bodyPr/>
            <a:lstStyle/>
            <a:p>
              <a:endParaRPr lang="en-US"/>
            </a:p>
          </p:txBody>
        </p:sp>
        <p:sp>
          <p:nvSpPr>
            <p:cNvPr id="22" name="Text Box 29"/>
            <p:cNvSpPr txBox="1">
              <a:spLocks noChangeArrowheads="1"/>
            </p:cNvSpPr>
            <p:nvPr/>
          </p:nvSpPr>
          <p:spPr bwMode="auto">
            <a:xfrm>
              <a:off x="1690688" y="5902325"/>
              <a:ext cx="298450" cy="366713"/>
            </a:xfrm>
            <a:prstGeom prst="rect">
              <a:avLst/>
            </a:prstGeom>
            <a:noFill/>
            <a:ln w="9525">
              <a:noFill/>
              <a:miter lim="800000"/>
              <a:headEnd/>
              <a:tailEnd/>
            </a:ln>
            <a:effectLst/>
          </p:spPr>
          <p:txBody>
            <a:bodyPr wrap="none">
              <a:spAutoFit/>
            </a:bodyPr>
            <a:lstStyle/>
            <a:p>
              <a:r>
                <a:rPr lang="en-US" smtClean="0"/>
                <a:t>c</a:t>
              </a:r>
              <a:endParaRPr lang="en-US"/>
            </a:p>
          </p:txBody>
        </p:sp>
        <p:sp>
          <p:nvSpPr>
            <p:cNvPr id="23" name="Oval 31"/>
            <p:cNvSpPr>
              <a:spLocks noChangeArrowheads="1"/>
            </p:cNvSpPr>
            <p:nvPr/>
          </p:nvSpPr>
          <p:spPr bwMode="auto">
            <a:xfrm>
              <a:off x="1701800" y="6365875"/>
              <a:ext cx="144463" cy="14287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4" name="Line 32"/>
            <p:cNvSpPr>
              <a:spLocks noChangeShapeType="1"/>
            </p:cNvSpPr>
            <p:nvPr/>
          </p:nvSpPr>
          <p:spPr bwMode="auto">
            <a:xfrm flipV="1">
              <a:off x="3506788" y="5826125"/>
              <a:ext cx="0" cy="625475"/>
            </a:xfrm>
            <a:prstGeom prst="line">
              <a:avLst/>
            </a:prstGeom>
            <a:noFill/>
            <a:ln w="9525">
              <a:solidFill>
                <a:schemeClr val="tx1"/>
              </a:solidFill>
              <a:round/>
              <a:headEnd/>
              <a:tailEnd type="triangle" w="med" len="med"/>
            </a:ln>
            <a:effectLst/>
          </p:spPr>
          <p:txBody>
            <a:bodyPr/>
            <a:lstStyle/>
            <a:p>
              <a:endParaRPr lang="en-US"/>
            </a:p>
          </p:txBody>
        </p:sp>
        <p:sp>
          <p:nvSpPr>
            <p:cNvPr id="25" name="Line 33"/>
            <p:cNvSpPr>
              <a:spLocks noChangeShapeType="1"/>
            </p:cNvSpPr>
            <p:nvPr/>
          </p:nvSpPr>
          <p:spPr bwMode="auto">
            <a:xfrm>
              <a:off x="3506788" y="6451600"/>
              <a:ext cx="1668462" cy="0"/>
            </a:xfrm>
            <a:prstGeom prst="line">
              <a:avLst/>
            </a:prstGeom>
            <a:noFill/>
            <a:ln w="9525">
              <a:solidFill>
                <a:schemeClr val="tx1"/>
              </a:solidFill>
              <a:round/>
              <a:headEnd/>
              <a:tailEnd type="triangle" w="med" len="med"/>
            </a:ln>
            <a:effectLst/>
          </p:spPr>
          <p:txBody>
            <a:bodyPr/>
            <a:lstStyle/>
            <a:p>
              <a:endParaRPr lang="en-US"/>
            </a:p>
          </p:txBody>
        </p:sp>
        <p:sp>
          <p:nvSpPr>
            <p:cNvPr id="26" name="Freeform 34"/>
            <p:cNvSpPr>
              <a:spLocks/>
            </p:cNvSpPr>
            <p:nvPr/>
          </p:nvSpPr>
          <p:spPr bwMode="auto">
            <a:xfrm>
              <a:off x="3506788" y="6162675"/>
              <a:ext cx="371475"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27" name="Freeform 35"/>
            <p:cNvSpPr>
              <a:spLocks/>
            </p:cNvSpPr>
            <p:nvPr/>
          </p:nvSpPr>
          <p:spPr bwMode="auto">
            <a:xfrm rot="10800000">
              <a:off x="3878263" y="6451600"/>
              <a:ext cx="369887"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28" name="Freeform 36"/>
            <p:cNvSpPr>
              <a:spLocks/>
            </p:cNvSpPr>
            <p:nvPr/>
          </p:nvSpPr>
          <p:spPr bwMode="auto">
            <a:xfrm>
              <a:off x="4248150" y="6162675"/>
              <a:ext cx="371475"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29" name="Freeform 37"/>
            <p:cNvSpPr>
              <a:spLocks/>
            </p:cNvSpPr>
            <p:nvPr/>
          </p:nvSpPr>
          <p:spPr bwMode="auto">
            <a:xfrm rot="10800000">
              <a:off x="4619625" y="6451600"/>
              <a:ext cx="369888"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30" name="Oval 41"/>
            <p:cNvSpPr>
              <a:spLocks noChangeArrowheads="1"/>
            </p:cNvSpPr>
            <p:nvPr/>
          </p:nvSpPr>
          <p:spPr bwMode="auto">
            <a:xfrm>
              <a:off x="3724275" y="6178550"/>
              <a:ext cx="144463" cy="14287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1" name="Line 42"/>
            <p:cNvSpPr>
              <a:spLocks noChangeShapeType="1"/>
            </p:cNvSpPr>
            <p:nvPr/>
          </p:nvSpPr>
          <p:spPr bwMode="auto">
            <a:xfrm flipV="1">
              <a:off x="5673725" y="5818188"/>
              <a:ext cx="0" cy="625475"/>
            </a:xfrm>
            <a:prstGeom prst="line">
              <a:avLst/>
            </a:prstGeom>
            <a:noFill/>
            <a:ln w="9525">
              <a:solidFill>
                <a:schemeClr val="tx1"/>
              </a:solidFill>
              <a:round/>
              <a:headEnd/>
              <a:tailEnd type="triangle" w="med" len="med"/>
            </a:ln>
            <a:effectLst/>
          </p:spPr>
          <p:txBody>
            <a:bodyPr/>
            <a:lstStyle/>
            <a:p>
              <a:endParaRPr lang="en-US"/>
            </a:p>
          </p:txBody>
        </p:sp>
        <p:sp>
          <p:nvSpPr>
            <p:cNvPr id="32" name="Line 43"/>
            <p:cNvSpPr>
              <a:spLocks noChangeShapeType="1"/>
            </p:cNvSpPr>
            <p:nvPr/>
          </p:nvSpPr>
          <p:spPr bwMode="auto">
            <a:xfrm>
              <a:off x="5673725" y="6443663"/>
              <a:ext cx="1668463" cy="0"/>
            </a:xfrm>
            <a:prstGeom prst="line">
              <a:avLst/>
            </a:prstGeom>
            <a:noFill/>
            <a:ln w="9525">
              <a:solidFill>
                <a:schemeClr val="tx1"/>
              </a:solidFill>
              <a:round/>
              <a:headEnd/>
              <a:tailEnd type="triangle" w="med" len="med"/>
            </a:ln>
            <a:effectLst/>
          </p:spPr>
          <p:txBody>
            <a:bodyPr/>
            <a:lstStyle/>
            <a:p>
              <a:endParaRPr lang="en-US"/>
            </a:p>
          </p:txBody>
        </p:sp>
        <p:sp>
          <p:nvSpPr>
            <p:cNvPr id="33" name="Freeform 44"/>
            <p:cNvSpPr>
              <a:spLocks/>
            </p:cNvSpPr>
            <p:nvPr/>
          </p:nvSpPr>
          <p:spPr bwMode="auto">
            <a:xfrm>
              <a:off x="5673725" y="6154738"/>
              <a:ext cx="371475"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34" name="Freeform 45"/>
            <p:cNvSpPr>
              <a:spLocks/>
            </p:cNvSpPr>
            <p:nvPr/>
          </p:nvSpPr>
          <p:spPr bwMode="auto">
            <a:xfrm rot="10800000">
              <a:off x="6045200" y="6443663"/>
              <a:ext cx="369888"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35" name="Freeform 46"/>
            <p:cNvSpPr>
              <a:spLocks/>
            </p:cNvSpPr>
            <p:nvPr/>
          </p:nvSpPr>
          <p:spPr bwMode="auto">
            <a:xfrm>
              <a:off x="6415088" y="6154738"/>
              <a:ext cx="371475"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36" name="Freeform 47"/>
            <p:cNvSpPr>
              <a:spLocks/>
            </p:cNvSpPr>
            <p:nvPr/>
          </p:nvSpPr>
          <p:spPr bwMode="auto">
            <a:xfrm rot="10800000">
              <a:off x="6786563" y="6443663"/>
              <a:ext cx="369887" cy="288925"/>
            </a:xfrm>
            <a:custGeom>
              <a:avLst/>
              <a:gdLst/>
              <a:ahLst/>
              <a:cxnLst>
                <a:cxn ang="0">
                  <a:pos x="0" y="272"/>
                </a:cxn>
                <a:cxn ang="0">
                  <a:pos x="182" y="0"/>
                </a:cxn>
                <a:cxn ang="0">
                  <a:pos x="363" y="272"/>
                </a:cxn>
              </a:cxnLst>
              <a:rect l="0" t="0" r="r" b="b"/>
              <a:pathLst>
                <a:path w="363" h="272">
                  <a:moveTo>
                    <a:pt x="0" y="272"/>
                  </a:moveTo>
                  <a:cubicBezTo>
                    <a:pt x="61" y="136"/>
                    <a:pt x="122" y="0"/>
                    <a:pt x="182" y="0"/>
                  </a:cubicBezTo>
                  <a:cubicBezTo>
                    <a:pt x="242" y="0"/>
                    <a:pt x="302" y="136"/>
                    <a:pt x="363" y="272"/>
                  </a:cubicBezTo>
                </a:path>
              </a:pathLst>
            </a:custGeom>
            <a:noFill/>
            <a:ln w="9525">
              <a:solidFill>
                <a:schemeClr val="tx1"/>
              </a:solidFill>
              <a:round/>
              <a:headEnd/>
              <a:tailEnd/>
            </a:ln>
            <a:effectLst/>
          </p:spPr>
          <p:txBody>
            <a:bodyPr/>
            <a:lstStyle/>
            <a:p>
              <a:endParaRPr lang="en-US"/>
            </a:p>
          </p:txBody>
        </p:sp>
        <p:sp>
          <p:nvSpPr>
            <p:cNvPr id="37" name="Oval 51"/>
            <p:cNvSpPr>
              <a:spLocks noChangeArrowheads="1"/>
            </p:cNvSpPr>
            <p:nvPr/>
          </p:nvSpPr>
          <p:spPr bwMode="auto">
            <a:xfrm>
              <a:off x="5607050" y="6370638"/>
              <a:ext cx="144463" cy="14287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8" name="Text Box 52"/>
            <p:cNvSpPr txBox="1">
              <a:spLocks noChangeArrowheads="1"/>
            </p:cNvSpPr>
            <p:nvPr/>
          </p:nvSpPr>
          <p:spPr bwMode="auto">
            <a:xfrm>
              <a:off x="738188" y="6464300"/>
              <a:ext cx="546100" cy="366713"/>
            </a:xfrm>
            <a:prstGeom prst="rect">
              <a:avLst/>
            </a:prstGeom>
            <a:noFill/>
            <a:ln w="9525">
              <a:noFill/>
              <a:miter lim="800000"/>
              <a:headEnd/>
              <a:tailEnd/>
            </a:ln>
            <a:effectLst/>
          </p:spPr>
          <p:txBody>
            <a:bodyPr wrap="none">
              <a:spAutoFit/>
            </a:bodyPr>
            <a:lstStyle/>
            <a:p>
              <a:r>
                <a:rPr lang="en-US" smtClean="0"/>
                <a:t>v&lt;c</a:t>
              </a:r>
              <a:endParaRPr lang="en-US"/>
            </a:p>
          </p:txBody>
        </p:sp>
        <p:sp>
          <p:nvSpPr>
            <p:cNvPr id="39" name="Text Box 53"/>
            <p:cNvSpPr txBox="1">
              <a:spLocks noChangeArrowheads="1"/>
            </p:cNvSpPr>
            <p:nvPr/>
          </p:nvSpPr>
          <p:spPr bwMode="auto">
            <a:xfrm>
              <a:off x="5053507" y="5942864"/>
              <a:ext cx="546100" cy="366713"/>
            </a:xfrm>
            <a:prstGeom prst="rect">
              <a:avLst/>
            </a:prstGeom>
            <a:noFill/>
            <a:ln w="9525">
              <a:noFill/>
              <a:miter lim="800000"/>
              <a:headEnd/>
              <a:tailEnd/>
            </a:ln>
            <a:effectLst/>
          </p:spPr>
          <p:txBody>
            <a:bodyPr wrap="none">
              <a:spAutoFit/>
            </a:bodyPr>
            <a:lstStyle/>
            <a:p>
              <a:r>
                <a:rPr lang="en-US" smtClean="0"/>
                <a:t>v=c</a:t>
              </a:r>
              <a:endParaRPr lang="en-US"/>
            </a:p>
          </p:txBody>
        </p:sp>
        <p:sp>
          <p:nvSpPr>
            <p:cNvPr id="40" name="Line 54"/>
            <p:cNvSpPr>
              <a:spLocks noChangeShapeType="1"/>
            </p:cNvSpPr>
            <p:nvPr/>
          </p:nvSpPr>
          <p:spPr bwMode="auto">
            <a:xfrm flipV="1">
              <a:off x="1257301" y="6515099"/>
              <a:ext cx="419099" cy="152399"/>
            </a:xfrm>
            <a:prstGeom prst="line">
              <a:avLst/>
            </a:prstGeom>
            <a:noFill/>
            <a:ln w="9525">
              <a:solidFill>
                <a:schemeClr val="tx1"/>
              </a:solidFill>
              <a:round/>
              <a:headEnd/>
              <a:tailEnd type="triangle" w="med" len="med"/>
            </a:ln>
            <a:effectLst/>
          </p:spPr>
          <p:txBody>
            <a:bodyPr/>
            <a:lstStyle/>
            <a:p>
              <a:endParaRPr lang="en-US"/>
            </a:p>
          </p:txBody>
        </p:sp>
        <p:sp>
          <p:nvSpPr>
            <p:cNvPr id="41" name="Line 55"/>
            <p:cNvSpPr>
              <a:spLocks noChangeShapeType="1"/>
            </p:cNvSpPr>
            <p:nvPr/>
          </p:nvSpPr>
          <p:spPr bwMode="auto">
            <a:xfrm>
              <a:off x="5332781" y="6225235"/>
              <a:ext cx="234087" cy="168249"/>
            </a:xfrm>
            <a:prstGeom prst="line">
              <a:avLst/>
            </a:prstGeom>
            <a:noFill/>
            <a:ln w="9525">
              <a:solidFill>
                <a:schemeClr val="tx1"/>
              </a:solidFill>
              <a:round/>
              <a:headEnd/>
              <a:tailEnd type="triangle" w="med" len="med"/>
            </a:ln>
            <a:effectLst/>
          </p:spPr>
          <p:txBody>
            <a:bodyPr/>
            <a:lstStyle/>
            <a:p>
              <a:endParaRPr lang="en-US"/>
            </a:p>
          </p:txBody>
        </p:sp>
      </p:grpSp>
      <p:sp>
        <p:nvSpPr>
          <p:cNvPr id="42" name="Ovale 41"/>
          <p:cNvSpPr/>
          <p:nvPr/>
        </p:nvSpPr>
        <p:spPr>
          <a:xfrm>
            <a:off x="4218432" y="512064"/>
            <a:ext cx="731520" cy="36576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onnettore 2 43"/>
          <p:cNvCxnSpPr/>
          <p:nvPr/>
        </p:nvCxnSpPr>
        <p:spPr>
          <a:xfrm>
            <a:off x="4952551" y="699740"/>
            <a:ext cx="68015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 Box 8"/>
          <p:cNvSpPr txBox="1">
            <a:spLocks noChangeArrowheads="1"/>
          </p:cNvSpPr>
          <p:nvPr/>
        </p:nvSpPr>
        <p:spPr bwMode="auto">
          <a:xfrm>
            <a:off x="5679567" y="449390"/>
            <a:ext cx="2793873" cy="461665"/>
          </a:xfrm>
          <a:prstGeom prst="rect">
            <a:avLst/>
          </a:prstGeom>
          <a:noFill/>
          <a:ln w="9525">
            <a:noFill/>
            <a:miter lim="800000"/>
            <a:headEnd/>
            <a:tailEnd/>
          </a:ln>
          <a:effectLst/>
        </p:spPr>
        <p:txBody>
          <a:bodyPr wrap="square">
            <a:spAutoFit/>
          </a:bodyPr>
          <a:lstStyle/>
          <a:p>
            <a:r>
              <a:rPr lang="en-US" sz="1200" dirty="0" smtClean="0">
                <a:solidFill>
                  <a:srgbClr val="FF0000"/>
                </a:solidFill>
              </a:rPr>
              <a:t>negative if z &gt; 0,</a:t>
            </a:r>
          </a:p>
          <a:p>
            <a:r>
              <a:rPr lang="en-US" sz="1200" dirty="0" smtClean="0">
                <a:solidFill>
                  <a:srgbClr val="FF0000"/>
                </a:solidFill>
              </a:rPr>
              <a:t>i.e. particle ahead the </a:t>
            </a:r>
            <a:r>
              <a:rPr lang="en-US" sz="1200" dirty="0" err="1" smtClean="0">
                <a:solidFill>
                  <a:srgbClr val="FF0000"/>
                </a:solidFill>
              </a:rPr>
              <a:t>wavefront</a:t>
            </a:r>
            <a:endParaRPr lang="en-US" sz="1200" dirty="0">
              <a:solidFill>
                <a:srgbClr val="FF0000"/>
              </a:solidFill>
            </a:endParaRPr>
          </a:p>
        </p:txBody>
      </p:sp>
      <p:cxnSp>
        <p:nvCxnSpPr>
          <p:cNvPr id="49" name="Connettore 2 48"/>
          <p:cNvCxnSpPr/>
          <p:nvPr/>
        </p:nvCxnSpPr>
        <p:spPr>
          <a:xfrm flipH="1">
            <a:off x="7295989" y="3688958"/>
            <a:ext cx="180576" cy="3766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 Box 8"/>
          <p:cNvSpPr txBox="1">
            <a:spLocks noChangeArrowheads="1"/>
          </p:cNvSpPr>
          <p:nvPr/>
        </p:nvSpPr>
        <p:spPr bwMode="auto">
          <a:xfrm>
            <a:off x="6744017" y="3663883"/>
            <a:ext cx="824865" cy="276999"/>
          </a:xfrm>
          <a:prstGeom prst="rect">
            <a:avLst/>
          </a:prstGeom>
          <a:noFill/>
          <a:ln w="9525">
            <a:noFill/>
            <a:miter lim="800000"/>
            <a:headEnd/>
            <a:tailEnd/>
          </a:ln>
          <a:effectLst/>
        </p:spPr>
        <p:txBody>
          <a:bodyPr wrap="square">
            <a:spAutoFit/>
          </a:bodyPr>
          <a:lstStyle/>
          <a:p>
            <a:r>
              <a:rPr lang="en-US" sz="1200" dirty="0" smtClean="0">
                <a:solidFill>
                  <a:srgbClr val="FF0000"/>
                </a:solidFill>
              </a:rPr>
              <a:t>integral:</a:t>
            </a:r>
            <a:endParaRPr lang="en-US" sz="1200" dirty="0">
              <a:solidFill>
                <a:srgbClr val="FF0000"/>
              </a:solidFill>
            </a:endParaRPr>
          </a:p>
        </p:txBody>
      </p:sp>
      <p:sp>
        <p:nvSpPr>
          <p:cNvPr id="51" name="Rettangolo arrotondato 50"/>
          <p:cNvSpPr/>
          <p:nvPr/>
        </p:nvSpPr>
        <p:spPr>
          <a:xfrm>
            <a:off x="7249789" y="2933054"/>
            <a:ext cx="804672" cy="755904"/>
          </a:xfrm>
          <a:prstGeom prst="roundRect">
            <a:avLst>
              <a:gd name="adj" fmla="val 2795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Object 16"/>
          <p:cNvGraphicFramePr>
            <a:graphicFrameLocks noChangeAspect="1"/>
          </p:cNvGraphicFramePr>
          <p:nvPr>
            <p:extLst>
              <p:ext uri="{D42A27DB-BD31-4B8C-83A1-F6EECF244321}">
                <p14:modId xmlns:p14="http://schemas.microsoft.com/office/powerpoint/2010/main" val="3981543085"/>
              </p:ext>
            </p:extLst>
          </p:nvPr>
        </p:nvGraphicFramePr>
        <p:xfrm>
          <a:off x="6896140" y="4044145"/>
          <a:ext cx="1511970" cy="483108"/>
        </p:xfrm>
        <a:graphic>
          <a:graphicData uri="http://schemas.openxmlformats.org/presentationml/2006/ole">
            <mc:AlternateContent xmlns:mc="http://schemas.openxmlformats.org/markup-compatibility/2006">
              <mc:Choice xmlns:v="urn:schemas-microsoft-com:vml" Requires="v">
                <p:oleObj spid="_x0000_s212368" name="Equazione" r:id="rId16" imgW="1396800" imgH="444240" progId="Equation.3">
                  <p:embed/>
                </p:oleObj>
              </mc:Choice>
              <mc:Fallback>
                <p:oleObj name="Equazione" r:id="rId16" imgW="1396800" imgH="444240" progId="Equation.3">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6140" y="4044145"/>
                        <a:ext cx="1511970" cy="4831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12"/>
          <p:cNvGraphicFramePr>
            <a:graphicFrameLocks noChangeAspect="1"/>
          </p:cNvGraphicFramePr>
          <p:nvPr/>
        </p:nvGraphicFramePr>
        <p:xfrm>
          <a:off x="4635217" y="2262827"/>
          <a:ext cx="2192338" cy="619125"/>
        </p:xfrm>
        <a:graphic>
          <a:graphicData uri="http://schemas.openxmlformats.org/presentationml/2006/ole">
            <mc:AlternateContent xmlns:mc="http://schemas.openxmlformats.org/markup-compatibility/2006">
              <mc:Choice xmlns:v="urn:schemas-microsoft-com:vml" Requires="v">
                <p:oleObj spid="_x0000_s212369" name="Equazione" r:id="rId18" imgW="1536480" imgH="431640" progId="Equation.3">
                  <p:embed/>
                </p:oleObj>
              </mc:Choice>
              <mc:Fallback>
                <p:oleObj name="Equazione" r:id="rId18" imgW="1536480" imgH="431640" progId="Equation.3">
                  <p:embed/>
                  <p:pic>
                    <p:nvPicPr>
                      <p:cNvPr id="0"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35217" y="2262827"/>
                        <a:ext cx="2192338"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Freccia a destra 52"/>
          <p:cNvSpPr/>
          <p:nvPr/>
        </p:nvSpPr>
        <p:spPr>
          <a:xfrm>
            <a:off x="4217162" y="2388357"/>
            <a:ext cx="313898"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3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3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3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37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3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70" grpId="0"/>
      <p:bldP spid="15373" grpId="0"/>
      <p:bldP spid="15375" grpId="0"/>
      <p:bldP spid="15377" grpId="0"/>
      <p:bldP spid="42" grpId="0" animBg="1"/>
      <p:bldP spid="46" grpId="0"/>
      <p:bldP spid="50" grpId="0"/>
      <p:bldP spid="51"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RF_compression#1.JPG"/>
          <p:cNvPicPr>
            <a:picLocks noChangeAspect="1"/>
          </p:cNvPicPr>
          <p:nvPr/>
        </p:nvPicPr>
        <p:blipFill>
          <a:blip r:embed="rId3" cstate="print"/>
          <a:stretch>
            <a:fillRect/>
          </a:stretch>
        </p:blipFill>
        <p:spPr>
          <a:xfrm>
            <a:off x="5776384" y="3170712"/>
            <a:ext cx="3188556" cy="2959676"/>
          </a:xfrm>
          <a:prstGeom prst="rect">
            <a:avLst/>
          </a:prstGeom>
        </p:spPr>
      </p:pic>
      <p:sp>
        <p:nvSpPr>
          <p:cNvPr id="2" name="CasellaDiTesto 1"/>
          <p:cNvSpPr txBox="1"/>
          <p:nvPr/>
        </p:nvSpPr>
        <p:spPr>
          <a:xfrm>
            <a:off x="671352" y="344397"/>
            <a:ext cx="5392374" cy="5970865"/>
          </a:xfrm>
          <a:prstGeom prst="rect">
            <a:avLst/>
          </a:prstGeom>
          <a:noFill/>
        </p:spPr>
        <p:txBody>
          <a:bodyPr wrap="none" rtlCol="0">
            <a:spAutoFit/>
          </a:bodyPr>
          <a:lstStyle/>
          <a:p>
            <a:pPr algn="ctr">
              <a:lnSpc>
                <a:spcPct val="150000"/>
              </a:lnSpc>
              <a:spcAft>
                <a:spcPts val="1200"/>
              </a:spcAft>
            </a:pPr>
            <a:r>
              <a:rPr lang="it-IT" sz="2800" i="1" dirty="0" err="1" smtClean="0">
                <a:solidFill>
                  <a:schemeClr val="accent2">
                    <a:lumMod val="60000"/>
                    <a:lumOff val="40000"/>
                  </a:schemeClr>
                </a:solidFill>
                <a:effectLst>
                  <a:outerShdw blurRad="38100" dist="38100" dir="2700000" algn="tl">
                    <a:srgbClr val="000000">
                      <a:alpha val="43137"/>
                    </a:srgbClr>
                  </a:outerShdw>
                </a:effectLst>
              </a:rPr>
              <a:t>Numbers</a:t>
            </a:r>
            <a:r>
              <a:rPr lang="it-IT" sz="2800" i="1" dirty="0" smtClean="0">
                <a:solidFill>
                  <a:schemeClr val="accent2">
                    <a:lumMod val="60000"/>
                    <a:lumOff val="40000"/>
                  </a:schemeClr>
                </a:solidFill>
                <a:effectLst>
                  <a:outerShdw blurRad="38100" dist="38100" dir="2700000" algn="tl">
                    <a:srgbClr val="000000">
                      <a:alpha val="43137"/>
                    </a:srgbClr>
                  </a:outerShdw>
                </a:effectLst>
              </a:rPr>
              <a:t>!</a:t>
            </a:r>
          </a:p>
          <a:p>
            <a:pPr>
              <a:lnSpc>
                <a:spcPct val="150000"/>
              </a:lnSpc>
            </a:pPr>
            <a:r>
              <a:rPr lang="it-IT" dirty="0" smtClean="0"/>
              <a:t>e- </a:t>
            </a:r>
            <a:r>
              <a:rPr lang="it-IT" dirty="0" err="1" smtClean="0"/>
              <a:t>beam</a:t>
            </a:r>
            <a:r>
              <a:rPr lang="it-IT" dirty="0" smtClean="0"/>
              <a:t>, </a:t>
            </a:r>
            <a:r>
              <a:rPr lang="it-IT" i="1" dirty="0" smtClean="0"/>
              <a:t>W</a:t>
            </a:r>
            <a:r>
              <a:rPr lang="it-IT" i="1" baseline="-25000" dirty="0" smtClean="0"/>
              <a:t>0</a:t>
            </a:r>
            <a:r>
              <a:rPr lang="it-IT" i="1" dirty="0" smtClean="0"/>
              <a:t> = 510 </a:t>
            </a:r>
            <a:r>
              <a:rPr lang="it-IT" i="1" dirty="0" err="1" smtClean="0"/>
              <a:t>keV</a:t>
            </a:r>
            <a:endParaRPr lang="it-IT" i="1" baseline="-25000" dirty="0" smtClean="0"/>
          </a:p>
          <a:p>
            <a:pPr>
              <a:lnSpc>
                <a:spcPct val="150000"/>
              </a:lnSpc>
            </a:pPr>
            <a:r>
              <a:rPr lang="it-IT" i="1" dirty="0" err="1" smtClean="0"/>
              <a:t>W</a:t>
            </a:r>
            <a:r>
              <a:rPr lang="it-IT" i="1" baseline="-25000" dirty="0" err="1" smtClean="0"/>
              <a:t>in</a:t>
            </a:r>
            <a:r>
              <a:rPr lang="it-IT" i="1" dirty="0" smtClean="0"/>
              <a:t> = 100 </a:t>
            </a:r>
            <a:r>
              <a:rPr lang="it-IT" i="1" dirty="0" err="1" smtClean="0"/>
              <a:t>keV</a:t>
            </a:r>
            <a:r>
              <a:rPr lang="it-IT" dirty="0" smtClean="0"/>
              <a:t>, (</a:t>
            </a:r>
            <a:r>
              <a:rPr lang="it-IT" dirty="0" err="1" smtClean="0"/>
              <a:t>kinetic</a:t>
            </a:r>
            <a:r>
              <a:rPr lang="it-IT" dirty="0" smtClean="0"/>
              <a:t> </a:t>
            </a:r>
            <a:r>
              <a:rPr lang="it-IT" dirty="0" err="1" smtClean="0"/>
              <a:t>energy</a:t>
            </a:r>
            <a:r>
              <a:rPr lang="it-IT" dirty="0" smtClean="0"/>
              <a:t>)  -&gt; </a:t>
            </a:r>
            <a:r>
              <a:rPr lang="it-IT" sz="2000" i="1" dirty="0" smtClean="0">
                <a:latin typeface="Symbol" pitchFamily="18" charset="2"/>
              </a:rPr>
              <a:t>g </a:t>
            </a:r>
            <a:r>
              <a:rPr lang="el-GR" i="1" dirty="0" smtClean="0">
                <a:sym typeface="Symbol"/>
              </a:rPr>
              <a:t>≈</a:t>
            </a:r>
            <a:r>
              <a:rPr lang="it-IT" i="1" dirty="0" smtClean="0">
                <a:sym typeface="Symbol"/>
              </a:rPr>
              <a:t> 1.2; </a:t>
            </a:r>
            <a:r>
              <a:rPr lang="it-IT" sz="2000" i="1" dirty="0" smtClean="0">
                <a:latin typeface="Symbol" pitchFamily="18" charset="2"/>
                <a:sym typeface="Symbol"/>
              </a:rPr>
              <a:t>b</a:t>
            </a:r>
            <a:r>
              <a:rPr lang="it-IT" i="1" dirty="0" smtClean="0">
                <a:sym typeface="Symbol"/>
              </a:rPr>
              <a:t> </a:t>
            </a:r>
            <a:r>
              <a:rPr lang="el-GR" i="1" dirty="0" smtClean="0">
                <a:sym typeface="Symbol"/>
              </a:rPr>
              <a:t>≈</a:t>
            </a:r>
            <a:r>
              <a:rPr lang="it-IT" i="1" dirty="0" smtClean="0">
                <a:sym typeface="Symbol"/>
              </a:rPr>
              <a:t> 0.55</a:t>
            </a:r>
            <a:endParaRPr lang="it-IT" i="1" dirty="0" smtClean="0"/>
          </a:p>
          <a:p>
            <a:pPr>
              <a:lnSpc>
                <a:spcPct val="150000"/>
              </a:lnSpc>
            </a:pPr>
            <a:r>
              <a:rPr lang="it-IT" i="1" dirty="0" err="1" smtClean="0"/>
              <a:t>f</a:t>
            </a:r>
            <a:r>
              <a:rPr lang="it-IT" i="1" baseline="-25000" dirty="0" err="1" smtClean="0"/>
              <a:t>RF</a:t>
            </a:r>
            <a:r>
              <a:rPr lang="it-IT" i="1" dirty="0" err="1" smtClean="0"/>
              <a:t>=</a:t>
            </a:r>
            <a:r>
              <a:rPr lang="it-IT" i="1" dirty="0" smtClean="0"/>
              <a:t> 2856 MHz</a:t>
            </a:r>
            <a:r>
              <a:rPr lang="it-IT" dirty="0" smtClean="0"/>
              <a:t> -&gt; </a:t>
            </a:r>
            <a:r>
              <a:rPr lang="it-IT" sz="2000" i="1" dirty="0" err="1" smtClean="0">
                <a:latin typeface="Symbol" pitchFamily="18" charset="2"/>
              </a:rPr>
              <a:t>l</a:t>
            </a:r>
            <a:r>
              <a:rPr lang="it-IT" i="1" baseline="-25000" dirty="0" err="1" smtClean="0"/>
              <a:t>RF</a:t>
            </a:r>
            <a:r>
              <a:rPr lang="it-IT" i="1" dirty="0" err="1" smtClean="0"/>
              <a:t>≈</a:t>
            </a:r>
            <a:r>
              <a:rPr lang="it-IT" i="1" dirty="0" smtClean="0"/>
              <a:t> 10.5 cm</a:t>
            </a:r>
          </a:p>
          <a:p>
            <a:pPr>
              <a:lnSpc>
                <a:spcPct val="150000"/>
              </a:lnSpc>
            </a:pPr>
            <a:r>
              <a:rPr lang="it-IT" i="1" dirty="0" smtClean="0"/>
              <a:t>E</a:t>
            </a:r>
            <a:r>
              <a:rPr lang="it-IT" i="1" baseline="-25000" dirty="0" smtClean="0"/>
              <a:t>0</a:t>
            </a:r>
            <a:r>
              <a:rPr lang="it-IT" i="1" baseline="-34000" dirty="0" smtClean="0"/>
              <a:t>min</a:t>
            </a:r>
            <a:r>
              <a:rPr lang="it-IT" dirty="0" smtClean="0"/>
              <a:t> = ?</a:t>
            </a:r>
          </a:p>
          <a:p>
            <a:pPr>
              <a:lnSpc>
                <a:spcPct val="150000"/>
              </a:lnSpc>
            </a:pPr>
            <a:endParaRPr lang="it-IT" dirty="0" smtClean="0"/>
          </a:p>
          <a:p>
            <a:pPr>
              <a:lnSpc>
                <a:spcPct val="150000"/>
              </a:lnSpc>
            </a:pPr>
            <a:endParaRPr lang="it-IT" dirty="0" smtClean="0"/>
          </a:p>
          <a:p>
            <a:pPr>
              <a:lnSpc>
                <a:spcPct val="150000"/>
              </a:lnSpc>
            </a:pPr>
            <a:endParaRPr lang="it-IT" dirty="0" smtClean="0"/>
          </a:p>
          <a:p>
            <a:pPr>
              <a:lnSpc>
                <a:spcPct val="150000"/>
              </a:lnSpc>
            </a:pPr>
            <a:r>
              <a:rPr lang="it-IT" dirty="0" err="1" smtClean="0"/>
              <a:t>How</a:t>
            </a:r>
            <a:r>
              <a:rPr lang="it-IT" dirty="0" smtClean="0"/>
              <a:t> </a:t>
            </a:r>
            <a:r>
              <a:rPr lang="it-IT" dirty="0" err="1" smtClean="0"/>
              <a:t>is</a:t>
            </a:r>
            <a:r>
              <a:rPr lang="it-IT" dirty="0" smtClean="0"/>
              <a:t> the </a:t>
            </a:r>
            <a:r>
              <a:rPr lang="it-IT" dirty="0" err="1" smtClean="0"/>
              <a:t>capture</a:t>
            </a:r>
            <a:r>
              <a:rPr lang="it-IT" dirty="0" smtClean="0"/>
              <a:t> </a:t>
            </a:r>
            <a:r>
              <a:rPr lang="it-IT" dirty="0" err="1" smtClean="0"/>
              <a:t>if</a:t>
            </a:r>
            <a:r>
              <a:rPr lang="it-IT" dirty="0" smtClean="0"/>
              <a:t> </a:t>
            </a:r>
            <a:r>
              <a:rPr lang="it-IT" i="1" dirty="0" smtClean="0"/>
              <a:t>E</a:t>
            </a:r>
            <a:r>
              <a:rPr lang="it-IT" i="1" baseline="-25000" dirty="0" smtClean="0"/>
              <a:t>0</a:t>
            </a:r>
            <a:r>
              <a:rPr lang="it-IT" i="1" dirty="0" smtClean="0"/>
              <a:t> =2 E</a:t>
            </a:r>
            <a:r>
              <a:rPr lang="it-IT" i="1" baseline="-25000" dirty="0" smtClean="0"/>
              <a:t>0</a:t>
            </a:r>
            <a:r>
              <a:rPr lang="it-IT" i="1" baseline="-34000" dirty="0" smtClean="0"/>
              <a:t>min</a:t>
            </a:r>
            <a:r>
              <a:rPr lang="it-IT" i="1" dirty="0" smtClean="0"/>
              <a:t> </a:t>
            </a:r>
            <a:r>
              <a:rPr lang="it-IT" dirty="0" smtClean="0"/>
              <a:t>?</a:t>
            </a:r>
          </a:p>
          <a:p>
            <a:pPr>
              <a:lnSpc>
                <a:spcPct val="150000"/>
              </a:lnSpc>
            </a:pPr>
            <a:r>
              <a:rPr lang="it-IT" i="1" dirty="0" smtClean="0"/>
              <a:t>E</a:t>
            </a:r>
            <a:r>
              <a:rPr lang="it-IT" i="1" baseline="-25000" dirty="0" smtClean="0"/>
              <a:t>0</a:t>
            </a:r>
            <a:r>
              <a:rPr lang="it-IT" i="1" dirty="0" smtClean="0"/>
              <a:t> = 16.4 MV/m</a:t>
            </a:r>
          </a:p>
          <a:p>
            <a:pPr>
              <a:lnSpc>
                <a:spcPct val="150000"/>
              </a:lnSpc>
            </a:pPr>
            <a:endParaRPr lang="it-IT" i="1" dirty="0" smtClean="0"/>
          </a:p>
          <a:p>
            <a:pPr>
              <a:lnSpc>
                <a:spcPct val="150000"/>
              </a:lnSpc>
            </a:pPr>
            <a:endParaRPr lang="it-IT" i="1" dirty="0" smtClean="0"/>
          </a:p>
          <a:p>
            <a:pPr>
              <a:lnSpc>
                <a:spcPct val="150000"/>
              </a:lnSpc>
            </a:pPr>
            <a:endParaRPr lang="it-IT" dirty="0" smtClean="0"/>
          </a:p>
        </p:txBody>
      </p:sp>
      <p:graphicFrame>
        <p:nvGraphicFramePr>
          <p:cNvPr id="301058" name="Object 2"/>
          <p:cNvGraphicFramePr>
            <a:graphicFrameLocks noChangeAspect="1"/>
          </p:cNvGraphicFramePr>
          <p:nvPr/>
        </p:nvGraphicFramePr>
        <p:xfrm>
          <a:off x="783627" y="3188498"/>
          <a:ext cx="4587875" cy="855662"/>
        </p:xfrm>
        <a:graphic>
          <a:graphicData uri="http://schemas.openxmlformats.org/presentationml/2006/ole">
            <mc:AlternateContent xmlns:mc="http://schemas.openxmlformats.org/markup-compatibility/2006">
              <mc:Choice xmlns:v="urn:schemas-microsoft-com:vml" Requires="v">
                <p:oleObj spid="_x0000_s301234" name="Equazione" r:id="rId4" imgW="2603160" imgH="482400" progId="Equation.3">
                  <p:embed/>
                </p:oleObj>
              </mc:Choice>
              <mc:Fallback>
                <p:oleObj name="Equazione" r:id="rId4" imgW="260316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627" y="3188498"/>
                        <a:ext cx="4587875" cy="855662"/>
                      </a:xfrm>
                      <a:prstGeom prst="rect">
                        <a:avLst/>
                      </a:prstGeom>
                      <a:solidFill>
                        <a:srgbClr val="FFCC99"/>
                      </a:solidFill>
                      <a:ln w="25400">
                        <a:solidFill>
                          <a:srgbClr val="00CC00"/>
                        </a:solidFill>
                        <a:miter lim="800000"/>
                        <a:headEnd/>
                        <a:tailEnd/>
                      </a:ln>
                    </p:spPr>
                  </p:pic>
                </p:oleObj>
              </mc:Fallback>
            </mc:AlternateContent>
          </a:graphicData>
        </a:graphic>
      </p:graphicFrame>
      <p:graphicFrame>
        <p:nvGraphicFramePr>
          <p:cNvPr id="301059" name="Object 3"/>
          <p:cNvGraphicFramePr>
            <a:graphicFrameLocks noChangeAspect="1"/>
          </p:cNvGraphicFramePr>
          <p:nvPr/>
        </p:nvGraphicFramePr>
        <p:xfrm>
          <a:off x="672503" y="5180478"/>
          <a:ext cx="4718050" cy="1270000"/>
        </p:xfrm>
        <a:graphic>
          <a:graphicData uri="http://schemas.openxmlformats.org/presentationml/2006/ole">
            <mc:AlternateContent xmlns:mc="http://schemas.openxmlformats.org/markup-compatibility/2006">
              <mc:Choice xmlns:v="urn:schemas-microsoft-com:vml" Requires="v">
                <p:oleObj spid="_x0000_s301235" name="Equazione" r:id="rId6" imgW="2654280" imgH="711000" progId="Equation.3">
                  <p:embed/>
                </p:oleObj>
              </mc:Choice>
              <mc:Fallback>
                <p:oleObj name="Equazione" r:id="rId6" imgW="2654280" imgH="711000" progId="Equation.3">
                  <p:embed/>
                  <p:pic>
                    <p:nvPicPr>
                      <p:cNvPr id="0" name="Picture 3" descr="Bouqu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503" y="5180478"/>
                        <a:ext cx="4718050" cy="1270000"/>
                      </a:xfrm>
                      <a:prstGeom prst="rect">
                        <a:avLst/>
                      </a:prstGeom>
                      <a:blipFill dpi="0" rotWithShape="0">
                        <a:blip r:embed="rId8"/>
                        <a:srcRect/>
                        <a:tile tx="0" ty="0" sx="100000" sy="100000" flip="none" algn="tl"/>
                      </a:blipFill>
                      <a:ln w="38100">
                        <a:solidFill>
                          <a:srgbClr val="3333FF"/>
                        </a:solidFill>
                        <a:miter lim="800000"/>
                        <a:headEnd/>
                        <a:tailEnd/>
                      </a:ln>
                    </p:spPr>
                  </p:pic>
                </p:oleObj>
              </mc:Fallback>
            </mc:AlternateContent>
          </a:graphicData>
        </a:graphic>
      </p:graphicFrame>
      <p:graphicFrame>
        <p:nvGraphicFramePr>
          <p:cNvPr id="6" name="Object 3"/>
          <p:cNvGraphicFramePr>
            <a:graphicFrameLocks noChangeAspect="1"/>
          </p:cNvGraphicFramePr>
          <p:nvPr/>
        </p:nvGraphicFramePr>
        <p:xfrm>
          <a:off x="6051522" y="3305319"/>
          <a:ext cx="225425" cy="361950"/>
        </p:xfrm>
        <a:graphic>
          <a:graphicData uri="http://schemas.openxmlformats.org/presentationml/2006/ole">
            <mc:AlternateContent xmlns:mc="http://schemas.openxmlformats.org/markup-compatibility/2006">
              <mc:Choice xmlns:v="urn:schemas-microsoft-com:vml" Requires="v">
                <p:oleObj spid="_x0000_s301236" name="Equazione" r:id="rId9" imgW="126720" imgH="203040" progId="Equation.3">
                  <p:embed/>
                </p:oleObj>
              </mc:Choice>
              <mc:Fallback>
                <p:oleObj name="Equazione" r:id="rId9" imgW="126720" imgH="203040" progId="Equation.3">
                  <p:embed/>
                  <p:pic>
                    <p:nvPicPr>
                      <p:cNvPr id="0" name="Object 3" descr="Bouque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1522" y="3305319"/>
                        <a:ext cx="225425" cy="361950"/>
                      </a:xfrm>
                      <a:prstGeom prst="rect">
                        <a:avLst/>
                      </a:prstGeom>
                      <a:blipFill dpi="0" rotWithShape="0">
                        <a:blip r:embed="rId8"/>
                        <a:srcRect/>
                        <a:tile tx="0" ty="0" sx="100000" sy="100000" flip="none" algn="tl"/>
                      </a:blipFill>
                      <a:ln w="38100">
                        <a:solidFill>
                          <a:srgbClr val="3333FF"/>
                        </a:solidFill>
                        <a:miter lim="800000"/>
                        <a:headEnd/>
                        <a:tailEnd/>
                      </a:ln>
                    </p:spPr>
                  </p:pic>
                </p:oleObj>
              </mc:Fallback>
            </mc:AlternateContent>
          </a:graphicData>
        </a:graphic>
      </p:graphicFrame>
      <p:graphicFrame>
        <p:nvGraphicFramePr>
          <p:cNvPr id="7" name="Object 3"/>
          <p:cNvGraphicFramePr>
            <a:graphicFrameLocks noChangeAspect="1"/>
          </p:cNvGraphicFramePr>
          <p:nvPr/>
        </p:nvGraphicFramePr>
        <p:xfrm>
          <a:off x="8581572" y="5465906"/>
          <a:ext cx="292100" cy="406400"/>
        </p:xfrm>
        <a:graphic>
          <a:graphicData uri="http://schemas.openxmlformats.org/presentationml/2006/ole">
            <mc:AlternateContent xmlns:mc="http://schemas.openxmlformats.org/markup-compatibility/2006">
              <mc:Choice xmlns:v="urn:schemas-microsoft-com:vml" Requires="v">
                <p:oleObj spid="_x0000_s301237" name="Equazione" r:id="rId11" imgW="164880" imgH="228600" progId="Equation.3">
                  <p:embed/>
                </p:oleObj>
              </mc:Choice>
              <mc:Fallback>
                <p:oleObj name="Equazione" r:id="rId11" imgW="164880" imgH="228600" progId="Equation.3">
                  <p:embed/>
                  <p:pic>
                    <p:nvPicPr>
                      <p:cNvPr id="0" name="Picture 5" descr="Bouque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81572" y="5465906"/>
                        <a:ext cx="292100" cy="406400"/>
                      </a:xfrm>
                      <a:prstGeom prst="rect">
                        <a:avLst/>
                      </a:prstGeom>
                      <a:blipFill dpi="0" rotWithShape="0">
                        <a:blip r:embed="rId8"/>
                        <a:srcRect/>
                        <a:tile tx="0" ty="0" sx="100000" sy="100000" flip="none" algn="tl"/>
                      </a:blipFill>
                      <a:ln w="38100">
                        <a:solidFill>
                          <a:srgbClr val="3333FF"/>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Callout 9"/>
          <p:cNvSpPr/>
          <p:nvPr/>
        </p:nvSpPr>
        <p:spPr>
          <a:xfrm>
            <a:off x="5477842" y="2230450"/>
            <a:ext cx="3435422" cy="1546790"/>
          </a:xfrm>
          <a:prstGeom prst="downArrowCallout">
            <a:avLst>
              <a:gd name="adj1" fmla="val 21685"/>
              <a:gd name="adj2" fmla="val 25000"/>
              <a:gd name="adj3" fmla="val 17818"/>
              <a:gd name="adj4" fmla="val 743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029" y="3794767"/>
            <a:ext cx="3158927" cy="2724150"/>
          </a:xfrm>
          <a:prstGeom prst="rect">
            <a:avLst/>
          </a:prstGeom>
        </p:spPr>
      </p:pic>
      <p:sp>
        <p:nvSpPr>
          <p:cNvPr id="2" name="CasellaDiTesto 1"/>
          <p:cNvSpPr txBox="1"/>
          <p:nvPr/>
        </p:nvSpPr>
        <p:spPr>
          <a:xfrm>
            <a:off x="641355" y="252957"/>
            <a:ext cx="8167848" cy="1862048"/>
          </a:xfrm>
          <a:prstGeom prst="rect">
            <a:avLst/>
          </a:prstGeom>
          <a:noFill/>
        </p:spPr>
        <p:txBody>
          <a:bodyPr wrap="square" rtlCol="0">
            <a:spAutoFit/>
          </a:bodyPr>
          <a:lstStyle/>
          <a:p>
            <a:pPr algn="ctr">
              <a:lnSpc>
                <a:spcPct val="150000"/>
              </a:lnSpc>
              <a:spcAft>
                <a:spcPts val="1200"/>
              </a:spcAft>
            </a:pPr>
            <a:r>
              <a:rPr lang="it-IT" sz="2800" i="1" dirty="0" smtClean="0">
                <a:solidFill>
                  <a:schemeClr val="accent2">
                    <a:lumMod val="60000"/>
                    <a:lumOff val="40000"/>
                  </a:schemeClr>
                </a:solidFill>
                <a:effectLst>
                  <a:outerShdw blurRad="38100" dist="38100" dir="2700000" algn="tl">
                    <a:srgbClr val="000000">
                      <a:alpha val="43137"/>
                    </a:srgbClr>
                  </a:outerShdw>
                </a:effectLst>
              </a:rPr>
              <a:t>RF Compression</a:t>
            </a:r>
          </a:p>
          <a:p>
            <a:pPr algn="just">
              <a:lnSpc>
                <a:spcPct val="150000"/>
              </a:lnSpc>
            </a:pPr>
            <a:r>
              <a:rPr lang="it-IT" sz="1400" dirty="0" smtClean="0"/>
              <a:t>The curve of the capture phase vs the injection phase contains an important information. The derivative of the plot indicates – to the 1st order – how a bunch injected at a certain phase will be shortened or elongated after being captured.</a:t>
            </a:r>
          </a:p>
        </p:txBody>
      </p:sp>
      <p:graphicFrame>
        <p:nvGraphicFramePr>
          <p:cNvPr id="301058" name="Object 2"/>
          <p:cNvGraphicFramePr>
            <a:graphicFrameLocks noChangeAspect="1"/>
          </p:cNvGraphicFramePr>
          <p:nvPr>
            <p:extLst>
              <p:ext uri="{D42A27DB-BD31-4B8C-83A1-F6EECF244321}">
                <p14:modId xmlns:p14="http://schemas.microsoft.com/office/powerpoint/2010/main" val="3876087363"/>
              </p:ext>
            </p:extLst>
          </p:nvPr>
        </p:nvGraphicFramePr>
        <p:xfrm>
          <a:off x="800159" y="2370216"/>
          <a:ext cx="4498975" cy="922338"/>
        </p:xfrm>
        <a:graphic>
          <a:graphicData uri="http://schemas.openxmlformats.org/presentationml/2006/ole">
            <mc:AlternateContent xmlns:mc="http://schemas.openxmlformats.org/markup-compatibility/2006">
              <mc:Choice xmlns:v="urn:schemas-microsoft-com:vml" Requires="v">
                <p:oleObj spid="_x0000_s306383" name="Equation" r:id="rId4" imgW="2552400" imgH="520560" progId="Equation.3">
                  <p:embed/>
                </p:oleObj>
              </mc:Choice>
              <mc:Fallback>
                <p:oleObj name="Equation" r:id="rId4" imgW="2552400" imgH="520560" progId="Equation.3">
                  <p:embed/>
                  <p:pic>
                    <p:nvPicPr>
                      <p:cNvPr id="0" name=""/>
                      <p:cNvPicPr>
                        <a:picLocks noChangeAspect="1" noChangeArrowheads="1"/>
                      </p:cNvPicPr>
                      <p:nvPr/>
                    </p:nvPicPr>
                    <p:blipFill>
                      <a:blip r:embed="rId5"/>
                      <a:srcRect/>
                      <a:stretch>
                        <a:fillRect/>
                      </a:stretch>
                    </p:blipFill>
                    <p:spPr bwMode="auto">
                      <a:xfrm>
                        <a:off x="800159" y="2370216"/>
                        <a:ext cx="4498975" cy="922338"/>
                      </a:xfrm>
                      <a:prstGeom prst="rect">
                        <a:avLst/>
                      </a:prstGeom>
                      <a:solidFill>
                        <a:srgbClr val="FFCC99"/>
                      </a:solidFill>
                      <a:ln w="25400">
                        <a:solidFill>
                          <a:srgbClr val="00CC00"/>
                        </a:solidFill>
                        <a:miter lim="800000"/>
                        <a:headEnd/>
                        <a:tailEnd/>
                      </a:ln>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074659173"/>
              </p:ext>
            </p:extLst>
          </p:nvPr>
        </p:nvGraphicFramePr>
        <p:xfrm>
          <a:off x="7837938" y="6027891"/>
          <a:ext cx="292100" cy="406400"/>
        </p:xfrm>
        <a:graphic>
          <a:graphicData uri="http://schemas.openxmlformats.org/presentationml/2006/ole">
            <mc:AlternateContent xmlns:mc="http://schemas.openxmlformats.org/markup-compatibility/2006">
              <mc:Choice xmlns:v="urn:schemas-microsoft-com:vml" Requires="v">
                <p:oleObj spid="_x0000_s306384" name="Equation" r:id="rId6" imgW="164880" imgH="228600" progId="Equation.3">
                  <p:embed/>
                </p:oleObj>
              </mc:Choice>
              <mc:Fallback>
                <p:oleObj name="Equation" r:id="rId6" imgW="164880" imgH="228600" progId="Equation.3">
                  <p:embed/>
                  <p:pic>
                    <p:nvPicPr>
                      <p:cNvPr id="0" name=""/>
                      <p:cNvPicPr>
                        <a:picLocks noChangeAspect="1" noChangeArrowheads="1"/>
                      </p:cNvPicPr>
                      <p:nvPr/>
                    </p:nvPicPr>
                    <p:blipFill>
                      <a:blip r:embed="rId7"/>
                      <a:srcRect/>
                      <a:stretch>
                        <a:fillRect/>
                      </a:stretch>
                    </p:blipFill>
                    <p:spPr bwMode="auto">
                      <a:xfrm>
                        <a:off x="7837938" y="6027891"/>
                        <a:ext cx="292100" cy="406400"/>
                      </a:xfrm>
                      <a:prstGeom prst="rect">
                        <a:avLst/>
                      </a:prstGeom>
                      <a:solidFill>
                        <a:schemeClr val="bg1"/>
                      </a:solidFill>
                      <a:ln w="38100">
                        <a:noFill/>
                        <a:miter lim="800000"/>
                        <a:headEnd/>
                        <a:tailEnd/>
                      </a:ln>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1958490075"/>
              </p:ext>
            </p:extLst>
          </p:nvPr>
        </p:nvGraphicFramePr>
        <p:xfrm>
          <a:off x="6054043" y="4112815"/>
          <a:ext cx="223837" cy="360363"/>
        </p:xfrm>
        <a:graphic>
          <a:graphicData uri="http://schemas.openxmlformats.org/presentationml/2006/ole">
            <mc:AlternateContent xmlns:mc="http://schemas.openxmlformats.org/markup-compatibility/2006">
              <mc:Choice xmlns:v="urn:schemas-microsoft-com:vml" Requires="v">
                <p:oleObj spid="_x0000_s306385" name="Equation" r:id="rId8" imgW="126720" imgH="203040" progId="Equation.3">
                  <p:embed/>
                </p:oleObj>
              </mc:Choice>
              <mc:Fallback>
                <p:oleObj name="Equation" r:id="rId8" imgW="126720" imgH="203040" progId="Equation.3">
                  <p:embed/>
                  <p:pic>
                    <p:nvPicPr>
                      <p:cNvPr id="0" name=""/>
                      <p:cNvPicPr>
                        <a:picLocks noChangeAspect="1" noChangeArrowheads="1"/>
                      </p:cNvPicPr>
                      <p:nvPr/>
                    </p:nvPicPr>
                    <p:blipFill>
                      <a:blip r:embed="rId9"/>
                      <a:srcRect/>
                      <a:stretch>
                        <a:fillRect/>
                      </a:stretch>
                    </p:blipFill>
                    <p:spPr bwMode="auto">
                      <a:xfrm>
                        <a:off x="6054043" y="4112815"/>
                        <a:ext cx="223837" cy="360363"/>
                      </a:xfrm>
                      <a:prstGeom prst="rect">
                        <a:avLst/>
                      </a:prstGeom>
                      <a:solidFill>
                        <a:schemeClr val="bg1"/>
                      </a:solidFill>
                      <a:ln w="38100">
                        <a:noFill/>
                        <a:miter lim="800000"/>
                        <a:headEnd/>
                        <a:tailEnd/>
                      </a:ln>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1339522822"/>
              </p:ext>
            </p:extLst>
          </p:nvPr>
        </p:nvGraphicFramePr>
        <p:xfrm>
          <a:off x="7079644" y="3958191"/>
          <a:ext cx="895350" cy="404813"/>
        </p:xfrm>
        <a:graphic>
          <a:graphicData uri="http://schemas.openxmlformats.org/presentationml/2006/ole">
            <mc:AlternateContent xmlns:mc="http://schemas.openxmlformats.org/markup-compatibility/2006">
              <mc:Choice xmlns:v="urn:schemas-microsoft-com:vml" Requires="v">
                <p:oleObj spid="_x0000_s306386" name="Equation" r:id="rId10" imgW="507960" imgH="228600" progId="Equation.3">
                  <p:embed/>
                </p:oleObj>
              </mc:Choice>
              <mc:Fallback>
                <p:oleObj name="Equation" r:id="rId10" imgW="507960" imgH="228600" progId="Equation.3">
                  <p:embed/>
                  <p:pic>
                    <p:nvPicPr>
                      <p:cNvPr id="0" name=""/>
                      <p:cNvPicPr>
                        <a:picLocks noChangeAspect="1" noChangeArrowheads="1"/>
                      </p:cNvPicPr>
                      <p:nvPr/>
                    </p:nvPicPr>
                    <p:blipFill>
                      <a:blip r:embed="rId11"/>
                      <a:srcRect/>
                      <a:stretch>
                        <a:fillRect/>
                      </a:stretch>
                    </p:blipFill>
                    <p:spPr bwMode="auto">
                      <a:xfrm>
                        <a:off x="7079644" y="3958191"/>
                        <a:ext cx="895350" cy="404813"/>
                      </a:xfrm>
                      <a:prstGeom prst="rect">
                        <a:avLst/>
                      </a:prstGeom>
                      <a:solidFill>
                        <a:schemeClr val="bg1"/>
                      </a:solidFill>
                      <a:ln w="38100">
                        <a:noFill/>
                        <a:miter lim="800000"/>
                        <a:headEnd/>
                        <a:tailEnd/>
                      </a:ln>
                    </p:spPr>
                  </p:pic>
                </p:oleObj>
              </mc:Fallback>
            </mc:AlternateContent>
          </a:graphicData>
        </a:graphic>
      </p:graphicFrame>
      <p:sp>
        <p:nvSpPr>
          <p:cNvPr id="9" name="TextBox 8"/>
          <p:cNvSpPr txBox="1"/>
          <p:nvPr/>
        </p:nvSpPr>
        <p:spPr>
          <a:xfrm>
            <a:off x="5477842" y="2162079"/>
            <a:ext cx="3331361" cy="1292662"/>
          </a:xfrm>
          <a:prstGeom prst="rect">
            <a:avLst/>
          </a:prstGeom>
          <a:noFill/>
        </p:spPr>
        <p:txBody>
          <a:bodyPr wrap="none" rtlCol="0">
            <a:spAutoFit/>
          </a:bodyPr>
          <a:lstStyle/>
          <a:p>
            <a:pPr>
              <a:lnSpc>
                <a:spcPct val="150000"/>
              </a:lnSpc>
            </a:pPr>
            <a:r>
              <a:rPr lang="it-IT" sz="1600" i="1" dirty="0" smtClean="0"/>
              <a:t>    Ex: SPARC</a:t>
            </a:r>
          </a:p>
          <a:p>
            <a:pPr>
              <a:lnSpc>
                <a:spcPct val="150000"/>
              </a:lnSpc>
            </a:pPr>
            <a:r>
              <a:rPr lang="it-IT" sz="1600" i="1" dirty="0" smtClean="0"/>
              <a:t>W</a:t>
            </a:r>
            <a:r>
              <a:rPr lang="it-IT" sz="1600" i="1" baseline="-25000" dirty="0" smtClean="0"/>
              <a:t>in</a:t>
            </a:r>
            <a:r>
              <a:rPr lang="it-IT" sz="1600" i="1" dirty="0" smtClean="0"/>
              <a:t>≈ 5 MeV, </a:t>
            </a:r>
            <a:r>
              <a:rPr lang="it-IT" sz="2000" i="1" dirty="0" smtClean="0">
                <a:latin typeface="Symbol" panose="05050102010706020507" pitchFamily="18" charset="2"/>
              </a:rPr>
              <a:t>g</a:t>
            </a:r>
            <a:r>
              <a:rPr lang="it-IT" sz="1600" i="1" baseline="-25000" dirty="0" smtClean="0"/>
              <a:t>in</a:t>
            </a:r>
            <a:r>
              <a:rPr lang="it-IT" sz="1600" i="1" dirty="0" smtClean="0"/>
              <a:t> </a:t>
            </a:r>
            <a:r>
              <a:rPr lang="it-IT" sz="1600" i="1" dirty="0"/>
              <a:t>≈ </a:t>
            </a:r>
            <a:r>
              <a:rPr lang="it-IT" sz="1600" i="1" dirty="0" smtClean="0"/>
              <a:t>10.8, </a:t>
            </a:r>
            <a:r>
              <a:rPr lang="it-IT" sz="2000" i="1" dirty="0" smtClean="0">
                <a:latin typeface="Symbol" panose="05050102010706020507" pitchFamily="18" charset="2"/>
              </a:rPr>
              <a:t>b</a:t>
            </a:r>
            <a:r>
              <a:rPr lang="it-IT" sz="1600" baseline="-25000" dirty="0" smtClean="0"/>
              <a:t>in</a:t>
            </a:r>
            <a:r>
              <a:rPr lang="it-IT" sz="1600" i="1" dirty="0" smtClean="0"/>
              <a:t> </a:t>
            </a:r>
            <a:r>
              <a:rPr lang="it-IT" sz="1600" i="1" dirty="0"/>
              <a:t>≈ </a:t>
            </a:r>
            <a:r>
              <a:rPr lang="it-IT" sz="1600" i="1" dirty="0" smtClean="0"/>
              <a:t>.996</a:t>
            </a:r>
            <a:endParaRPr lang="it-IT" sz="1600" i="1" dirty="0"/>
          </a:p>
          <a:p>
            <a:pPr>
              <a:lnSpc>
                <a:spcPct val="150000"/>
              </a:lnSpc>
            </a:pPr>
            <a:r>
              <a:rPr lang="it-IT" sz="1600" i="1" dirty="0" smtClean="0"/>
              <a:t>E</a:t>
            </a:r>
            <a:r>
              <a:rPr lang="it-IT" sz="1600" i="1" baseline="-25000" dirty="0" smtClean="0"/>
              <a:t>acc</a:t>
            </a:r>
            <a:r>
              <a:rPr lang="it-IT" sz="1600" i="1" dirty="0" smtClean="0"/>
              <a:t> ≈ 15 MV/m  =&gt; </a:t>
            </a:r>
            <a:r>
              <a:rPr lang="it-IT" sz="1600" i="1" dirty="0"/>
              <a:t>E</a:t>
            </a:r>
            <a:r>
              <a:rPr lang="it-IT" sz="1600" i="1" baseline="-25000" dirty="0"/>
              <a:t>acc</a:t>
            </a:r>
            <a:r>
              <a:rPr lang="it-IT" sz="1600" i="1" dirty="0"/>
              <a:t> </a:t>
            </a:r>
            <a:r>
              <a:rPr lang="it-IT" sz="1600" i="1" dirty="0" smtClean="0"/>
              <a:t>/ E</a:t>
            </a:r>
            <a:r>
              <a:rPr lang="it-IT" sz="1600" i="1" baseline="-25000" dirty="0" smtClean="0"/>
              <a:t>min</a:t>
            </a:r>
            <a:r>
              <a:rPr lang="it-IT" sz="1600" i="1" dirty="0" smtClean="0"/>
              <a:t> </a:t>
            </a:r>
            <a:r>
              <a:rPr lang="it-IT" sz="1600" i="1" dirty="0"/>
              <a:t>≈ </a:t>
            </a:r>
            <a:r>
              <a:rPr lang="it-IT" sz="1600" i="1" dirty="0" smtClean="0"/>
              <a:t>20</a:t>
            </a:r>
            <a:endParaRPr lang="it-IT" sz="1600" i="1" dirty="0"/>
          </a:p>
        </p:txBody>
      </p:sp>
      <p:sp>
        <p:nvSpPr>
          <p:cNvPr id="13" name="TextBox 12"/>
          <p:cNvSpPr txBox="1"/>
          <p:nvPr/>
        </p:nvSpPr>
        <p:spPr>
          <a:xfrm>
            <a:off x="769121" y="3824172"/>
            <a:ext cx="4538908" cy="2677656"/>
          </a:xfrm>
          <a:prstGeom prst="rect">
            <a:avLst/>
          </a:prstGeom>
          <a:noFill/>
        </p:spPr>
        <p:txBody>
          <a:bodyPr wrap="square" rtlCol="0">
            <a:spAutoFit/>
          </a:bodyPr>
          <a:lstStyle/>
          <a:p>
            <a:r>
              <a:rPr lang="it-IT" sz="1400" dirty="0" smtClean="0"/>
              <a:t>Compression is always maximum for bunches injected at –90° (at the accelerating field zero crossing);</a:t>
            </a:r>
          </a:p>
          <a:p>
            <a:endParaRPr lang="it-IT" sz="1400" dirty="0" smtClean="0"/>
          </a:p>
          <a:p>
            <a:r>
              <a:rPr lang="it-IT" sz="1400" dirty="0" smtClean="0"/>
              <a:t>Bunches injected at &gt; -90° are less compressed (and accelerated more);</a:t>
            </a:r>
          </a:p>
          <a:p>
            <a:endParaRPr lang="it-IT" sz="1400" dirty="0"/>
          </a:p>
          <a:p>
            <a:r>
              <a:rPr lang="it-IT" sz="1400" dirty="0" smtClean="0"/>
              <a:t>Bunches </a:t>
            </a:r>
            <a:r>
              <a:rPr lang="it-IT" sz="1400" dirty="0"/>
              <a:t>injected at </a:t>
            </a:r>
            <a:r>
              <a:rPr lang="it-IT" sz="1400" dirty="0" smtClean="0"/>
              <a:t>&lt; </a:t>
            </a:r>
            <a:r>
              <a:rPr lang="it-IT" sz="1400" dirty="0"/>
              <a:t>-90° are </a:t>
            </a:r>
            <a:r>
              <a:rPr lang="it-IT" sz="1400" dirty="0" smtClean="0"/>
              <a:t>overcompressed, which means that head and tail are reversed after capture;</a:t>
            </a:r>
          </a:p>
          <a:p>
            <a:endParaRPr lang="it-IT" sz="1400" dirty="0"/>
          </a:p>
          <a:p>
            <a:r>
              <a:rPr lang="it-IT" sz="1400" dirty="0" smtClean="0"/>
              <a:t>This model describes single particles, i.e. does not take into account space charge which might be relevant in high compression regimes.</a:t>
            </a:r>
            <a:endParaRPr lang="it-IT" sz="1400" dirty="0"/>
          </a:p>
        </p:txBody>
      </p:sp>
    </p:spTree>
    <p:extLst>
      <p:ext uri="{BB962C8B-B14F-4D97-AF65-F5344CB8AC3E}">
        <p14:creationId xmlns:p14="http://schemas.microsoft.com/office/powerpoint/2010/main" val="236742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79388" y="1556875"/>
            <a:ext cx="8642350" cy="461665"/>
          </a:xfrm>
          <a:prstGeom prst="rect">
            <a:avLst/>
          </a:prstGeom>
          <a:noFill/>
          <a:ln w="9525">
            <a:noFill/>
            <a:miter lim="800000"/>
            <a:headEnd/>
            <a:tailEnd/>
          </a:ln>
          <a:effectLst/>
        </p:spPr>
        <p:txBody>
          <a:bodyPr>
            <a:spAutoFit/>
          </a:bodyPr>
          <a:lstStyle/>
          <a:p>
            <a:pPr algn="just"/>
            <a:r>
              <a:rPr lang="en-US" sz="1200" dirty="0" smtClean="0"/>
              <a:t>In order to increase the capture efficiency of a traveling wave section, pre-</a:t>
            </a:r>
            <a:r>
              <a:rPr lang="en-US" sz="1200" dirty="0" err="1" smtClean="0"/>
              <a:t>bunchers</a:t>
            </a:r>
            <a:r>
              <a:rPr lang="en-US" sz="1200" dirty="0" smtClean="0"/>
              <a:t> are often used. They are standing wave cavities aimed at pre-forming particle bunches gathering particles continuously emitted by a source.</a:t>
            </a:r>
            <a:endParaRPr lang="en-US" sz="1200" dirty="0"/>
          </a:p>
        </p:txBody>
      </p:sp>
      <p:grpSp>
        <p:nvGrpSpPr>
          <p:cNvPr id="2" name="Group 7"/>
          <p:cNvGrpSpPr>
            <a:grpSpLocks/>
          </p:cNvGrpSpPr>
          <p:nvPr/>
        </p:nvGrpSpPr>
        <p:grpSpPr bwMode="auto">
          <a:xfrm>
            <a:off x="687388" y="3178532"/>
            <a:ext cx="7556504" cy="3413127"/>
            <a:chOff x="442" y="2113"/>
            <a:chExt cx="4760" cy="2150"/>
          </a:xfrm>
        </p:grpSpPr>
        <p:sp>
          <p:nvSpPr>
            <p:cNvPr id="13320" name="Rectangle 8"/>
            <p:cNvSpPr>
              <a:spLocks noChangeArrowheads="1"/>
            </p:cNvSpPr>
            <p:nvPr/>
          </p:nvSpPr>
          <p:spPr bwMode="auto">
            <a:xfrm>
              <a:off x="442" y="2428"/>
              <a:ext cx="908" cy="680"/>
            </a:xfrm>
            <a:prstGeom prst="rect">
              <a:avLst/>
            </a:prstGeom>
            <a:solidFill>
              <a:srgbClr val="33FF33"/>
            </a:solidFill>
            <a:ln w="25400">
              <a:solidFill>
                <a:srgbClr val="000000"/>
              </a:solidFill>
              <a:miter lim="800000"/>
              <a:headEnd/>
              <a:tailEnd/>
            </a:ln>
          </p:spPr>
          <p:txBody>
            <a:bodyPr/>
            <a:lstStyle/>
            <a:p>
              <a:endParaRPr lang="en-US"/>
            </a:p>
          </p:txBody>
        </p:sp>
        <p:sp>
          <p:nvSpPr>
            <p:cNvPr id="13321" name="Rectangle 9"/>
            <p:cNvSpPr>
              <a:spLocks noChangeArrowheads="1"/>
            </p:cNvSpPr>
            <p:nvPr/>
          </p:nvSpPr>
          <p:spPr bwMode="auto">
            <a:xfrm>
              <a:off x="1810" y="2428"/>
              <a:ext cx="908" cy="680"/>
            </a:xfrm>
            <a:prstGeom prst="rect">
              <a:avLst/>
            </a:prstGeom>
            <a:solidFill>
              <a:srgbClr val="FFCC00"/>
            </a:solidFill>
            <a:ln w="25400">
              <a:solidFill>
                <a:srgbClr val="000000"/>
              </a:solidFill>
              <a:miter lim="800000"/>
              <a:headEnd/>
              <a:tailEnd/>
            </a:ln>
          </p:spPr>
          <p:txBody>
            <a:bodyPr/>
            <a:lstStyle/>
            <a:p>
              <a:endParaRPr lang="en-US"/>
            </a:p>
          </p:txBody>
        </p:sp>
        <p:sp>
          <p:nvSpPr>
            <p:cNvPr id="13322" name="Rectangle 10"/>
            <p:cNvSpPr>
              <a:spLocks noChangeArrowheads="1"/>
            </p:cNvSpPr>
            <p:nvPr/>
          </p:nvSpPr>
          <p:spPr bwMode="auto">
            <a:xfrm>
              <a:off x="750" y="2765"/>
              <a:ext cx="275" cy="233"/>
            </a:xfrm>
            <a:prstGeom prst="rect">
              <a:avLst/>
            </a:prstGeom>
            <a:noFill/>
            <a:ln w="9525">
              <a:noFill/>
              <a:miter lim="800000"/>
              <a:headEnd/>
              <a:tailEnd/>
            </a:ln>
          </p:spPr>
          <p:txBody>
            <a:bodyPr wrap="none" lIns="0" tIns="0" rIns="0" bIns="0">
              <a:spAutoFit/>
            </a:bodyPr>
            <a:lstStyle/>
            <a:p>
              <a:pPr eaLnBrk="0" hangingPunct="0"/>
              <a:r>
                <a:rPr lang="en-US" b="1" dirty="0" smtClean="0">
                  <a:solidFill>
                    <a:srgbClr val="000000"/>
                  </a:solidFill>
                  <a:latin typeface="Times New Roman" pitchFamily="18" charset="0"/>
                </a:rPr>
                <a:t>Gun</a:t>
              </a:r>
              <a:endParaRPr lang="en-US" sz="2400" dirty="0">
                <a:latin typeface="Times" charset="0"/>
              </a:endParaRPr>
            </a:p>
          </p:txBody>
        </p:sp>
        <p:sp>
          <p:nvSpPr>
            <p:cNvPr id="13323" name="Rectangle 11"/>
            <p:cNvSpPr>
              <a:spLocks noChangeArrowheads="1"/>
            </p:cNvSpPr>
            <p:nvPr/>
          </p:nvSpPr>
          <p:spPr bwMode="auto">
            <a:xfrm>
              <a:off x="487" y="2552"/>
              <a:ext cx="727" cy="233"/>
            </a:xfrm>
            <a:prstGeom prst="rect">
              <a:avLst/>
            </a:prstGeom>
            <a:noFill/>
            <a:ln w="9525">
              <a:noFill/>
              <a:miter lim="800000"/>
              <a:headEnd/>
              <a:tailEnd/>
            </a:ln>
          </p:spPr>
          <p:txBody>
            <a:bodyPr wrap="none" lIns="0" tIns="0" rIns="0" bIns="0">
              <a:spAutoFit/>
            </a:bodyPr>
            <a:lstStyle/>
            <a:p>
              <a:pPr eaLnBrk="0" hangingPunct="0"/>
              <a:r>
                <a:rPr lang="en-US" b="1" dirty="0" smtClean="0">
                  <a:solidFill>
                    <a:srgbClr val="000000"/>
                  </a:solidFill>
                  <a:latin typeface="Times New Roman" pitchFamily="18" charset="0"/>
                </a:rPr>
                <a:t>Thermionic</a:t>
              </a:r>
              <a:endParaRPr lang="en-US" sz="2400" dirty="0">
                <a:latin typeface="Times" charset="0"/>
              </a:endParaRPr>
            </a:p>
          </p:txBody>
        </p:sp>
        <p:sp>
          <p:nvSpPr>
            <p:cNvPr id="13324" name="Rectangle 12"/>
            <p:cNvSpPr>
              <a:spLocks noChangeArrowheads="1"/>
            </p:cNvSpPr>
            <p:nvPr/>
          </p:nvSpPr>
          <p:spPr bwMode="auto">
            <a:xfrm>
              <a:off x="1998" y="2578"/>
              <a:ext cx="533" cy="233"/>
            </a:xfrm>
            <a:prstGeom prst="rect">
              <a:avLst/>
            </a:prstGeom>
            <a:noFill/>
            <a:ln w="9525">
              <a:noFill/>
              <a:miter lim="800000"/>
              <a:headEnd/>
              <a:tailEnd/>
            </a:ln>
          </p:spPr>
          <p:txBody>
            <a:bodyPr wrap="none" lIns="0" tIns="0" rIns="0" bIns="0">
              <a:spAutoFit/>
            </a:bodyPr>
            <a:lstStyle/>
            <a:p>
              <a:pPr eaLnBrk="0" hangingPunct="0"/>
              <a:r>
                <a:rPr lang="en-US" b="1" smtClean="0">
                  <a:solidFill>
                    <a:srgbClr val="000000"/>
                  </a:solidFill>
                  <a:latin typeface="Times New Roman" pitchFamily="18" charset="0"/>
                </a:rPr>
                <a:t>Buncher</a:t>
              </a:r>
              <a:endParaRPr lang="en-US" sz="2400">
                <a:latin typeface="Times" charset="0"/>
              </a:endParaRPr>
            </a:p>
          </p:txBody>
        </p:sp>
        <p:sp>
          <p:nvSpPr>
            <p:cNvPr id="13325" name="Rectangle 13"/>
            <p:cNvSpPr>
              <a:spLocks noChangeArrowheads="1"/>
            </p:cNvSpPr>
            <p:nvPr/>
          </p:nvSpPr>
          <p:spPr bwMode="auto">
            <a:xfrm>
              <a:off x="1882" y="2746"/>
              <a:ext cx="769" cy="233"/>
            </a:xfrm>
            <a:prstGeom prst="rect">
              <a:avLst/>
            </a:prstGeom>
            <a:noFill/>
            <a:ln w="9525">
              <a:noFill/>
              <a:miter lim="800000"/>
              <a:headEnd/>
              <a:tailEnd/>
            </a:ln>
          </p:spPr>
          <p:txBody>
            <a:bodyPr wrap="none" lIns="0" tIns="0" rIns="0" bIns="0">
              <a:spAutoFit/>
            </a:bodyPr>
            <a:lstStyle/>
            <a:p>
              <a:pPr eaLnBrk="0" hangingPunct="0"/>
              <a:r>
                <a:rPr lang="en-US" b="1" dirty="0" smtClean="0">
                  <a:solidFill>
                    <a:srgbClr val="000000"/>
                  </a:solidFill>
                  <a:latin typeface="Times New Roman" pitchFamily="18" charset="0"/>
                </a:rPr>
                <a:t>(SW Cavity)</a:t>
              </a:r>
              <a:endParaRPr lang="en-US" sz="2400" dirty="0">
                <a:latin typeface="Times" charset="0"/>
              </a:endParaRPr>
            </a:p>
          </p:txBody>
        </p:sp>
        <p:sp>
          <p:nvSpPr>
            <p:cNvPr id="13326" name="Rectangle 14"/>
            <p:cNvSpPr>
              <a:spLocks noChangeArrowheads="1"/>
            </p:cNvSpPr>
            <p:nvPr/>
          </p:nvSpPr>
          <p:spPr bwMode="auto">
            <a:xfrm>
              <a:off x="3390" y="2428"/>
              <a:ext cx="1416" cy="680"/>
            </a:xfrm>
            <a:prstGeom prst="rect">
              <a:avLst/>
            </a:prstGeom>
            <a:solidFill>
              <a:srgbClr val="33FFFF"/>
            </a:solidFill>
            <a:ln w="25400">
              <a:solidFill>
                <a:srgbClr val="000000"/>
              </a:solidFill>
              <a:miter lim="800000"/>
              <a:headEnd/>
              <a:tailEnd/>
            </a:ln>
          </p:spPr>
          <p:txBody>
            <a:bodyPr/>
            <a:lstStyle/>
            <a:p>
              <a:endParaRPr lang="en-US"/>
            </a:p>
          </p:txBody>
        </p:sp>
        <p:sp>
          <p:nvSpPr>
            <p:cNvPr id="13327" name="Rectangle 15"/>
            <p:cNvSpPr>
              <a:spLocks noChangeArrowheads="1"/>
            </p:cNvSpPr>
            <p:nvPr/>
          </p:nvSpPr>
          <p:spPr bwMode="auto">
            <a:xfrm>
              <a:off x="3552" y="2594"/>
              <a:ext cx="979" cy="233"/>
            </a:xfrm>
            <a:prstGeom prst="rect">
              <a:avLst/>
            </a:prstGeom>
            <a:noFill/>
            <a:ln w="9525">
              <a:noFill/>
              <a:miter lim="800000"/>
              <a:headEnd/>
              <a:tailEnd/>
            </a:ln>
          </p:spPr>
          <p:txBody>
            <a:bodyPr wrap="none" lIns="0" tIns="0" rIns="0" bIns="0">
              <a:spAutoFit/>
            </a:bodyPr>
            <a:lstStyle/>
            <a:p>
              <a:pPr eaLnBrk="0" hangingPunct="0"/>
              <a:r>
                <a:rPr lang="en-US" b="1" dirty="0" smtClean="0">
                  <a:solidFill>
                    <a:srgbClr val="000000"/>
                  </a:solidFill>
                  <a:latin typeface="Times New Roman" pitchFamily="18" charset="0"/>
                </a:rPr>
                <a:t>Capture section</a:t>
              </a:r>
              <a:endParaRPr lang="en-US" sz="2400" dirty="0">
                <a:latin typeface="Times" charset="0"/>
              </a:endParaRPr>
            </a:p>
          </p:txBody>
        </p:sp>
        <p:sp>
          <p:nvSpPr>
            <p:cNvPr id="13328" name="Rectangle 16"/>
            <p:cNvSpPr>
              <a:spLocks noChangeArrowheads="1"/>
            </p:cNvSpPr>
            <p:nvPr/>
          </p:nvSpPr>
          <p:spPr bwMode="auto">
            <a:xfrm>
              <a:off x="3704" y="2762"/>
              <a:ext cx="768" cy="233"/>
            </a:xfrm>
            <a:prstGeom prst="rect">
              <a:avLst/>
            </a:prstGeom>
            <a:noFill/>
            <a:ln w="9525">
              <a:noFill/>
              <a:miter lim="800000"/>
              <a:headEnd/>
              <a:tailEnd/>
            </a:ln>
          </p:spPr>
          <p:txBody>
            <a:bodyPr wrap="none" lIns="0" tIns="0" rIns="0" bIns="0">
              <a:spAutoFit/>
            </a:bodyPr>
            <a:lstStyle/>
            <a:p>
              <a:pPr eaLnBrk="0" hangingPunct="0"/>
              <a:r>
                <a:rPr lang="en-US" b="1" dirty="0" smtClean="0">
                  <a:solidFill>
                    <a:srgbClr val="000000"/>
                  </a:solidFill>
                  <a:latin typeface="Times New Roman" pitchFamily="18" charset="0"/>
                </a:rPr>
                <a:t>(SW or TW)</a:t>
              </a:r>
              <a:endParaRPr lang="en-US" sz="2400" dirty="0">
                <a:latin typeface="Times" charset="0"/>
              </a:endParaRPr>
            </a:p>
          </p:txBody>
        </p:sp>
        <p:sp>
          <p:nvSpPr>
            <p:cNvPr id="13329" name="Freeform 17"/>
            <p:cNvSpPr>
              <a:spLocks/>
            </p:cNvSpPr>
            <p:nvPr/>
          </p:nvSpPr>
          <p:spPr bwMode="auto">
            <a:xfrm>
              <a:off x="1710" y="2730"/>
              <a:ext cx="92" cy="66"/>
            </a:xfrm>
            <a:custGeom>
              <a:avLst/>
              <a:gdLst/>
              <a:ahLst/>
              <a:cxnLst>
                <a:cxn ang="0">
                  <a:pos x="92" y="34"/>
                </a:cxn>
                <a:cxn ang="0">
                  <a:pos x="0" y="66"/>
                </a:cxn>
                <a:cxn ang="0">
                  <a:pos x="46" y="34"/>
                </a:cxn>
                <a:cxn ang="0">
                  <a:pos x="0" y="0"/>
                </a:cxn>
                <a:cxn ang="0">
                  <a:pos x="92" y="34"/>
                </a:cxn>
              </a:cxnLst>
              <a:rect l="0" t="0" r="r" b="b"/>
              <a:pathLst>
                <a:path w="92" h="66">
                  <a:moveTo>
                    <a:pt x="92" y="34"/>
                  </a:moveTo>
                  <a:lnTo>
                    <a:pt x="0" y="66"/>
                  </a:lnTo>
                  <a:lnTo>
                    <a:pt x="46" y="34"/>
                  </a:lnTo>
                  <a:lnTo>
                    <a:pt x="0" y="0"/>
                  </a:lnTo>
                  <a:lnTo>
                    <a:pt x="92" y="34"/>
                  </a:lnTo>
                  <a:close/>
                </a:path>
              </a:pathLst>
            </a:custGeom>
            <a:solidFill>
              <a:srgbClr val="000000"/>
            </a:solidFill>
            <a:ln w="9525">
              <a:noFill/>
              <a:round/>
              <a:headEnd/>
              <a:tailEnd/>
            </a:ln>
          </p:spPr>
          <p:txBody>
            <a:bodyPr/>
            <a:lstStyle/>
            <a:p>
              <a:endParaRPr lang="en-US"/>
            </a:p>
          </p:txBody>
        </p:sp>
        <p:sp>
          <p:nvSpPr>
            <p:cNvPr id="13330" name="Line 18"/>
            <p:cNvSpPr>
              <a:spLocks noChangeShapeType="1"/>
            </p:cNvSpPr>
            <p:nvPr/>
          </p:nvSpPr>
          <p:spPr bwMode="auto">
            <a:xfrm>
              <a:off x="1350" y="2764"/>
              <a:ext cx="378" cy="0"/>
            </a:xfrm>
            <a:prstGeom prst="line">
              <a:avLst/>
            </a:prstGeom>
            <a:noFill/>
            <a:ln w="12700">
              <a:solidFill>
                <a:srgbClr val="000000"/>
              </a:solidFill>
              <a:round/>
              <a:headEnd/>
              <a:tailEnd/>
            </a:ln>
          </p:spPr>
          <p:txBody>
            <a:bodyPr/>
            <a:lstStyle/>
            <a:p>
              <a:endParaRPr lang="en-US"/>
            </a:p>
          </p:txBody>
        </p:sp>
        <p:sp>
          <p:nvSpPr>
            <p:cNvPr id="13331" name="Freeform 19"/>
            <p:cNvSpPr>
              <a:spLocks/>
            </p:cNvSpPr>
            <p:nvPr/>
          </p:nvSpPr>
          <p:spPr bwMode="auto">
            <a:xfrm>
              <a:off x="3340" y="2746"/>
              <a:ext cx="46" cy="34"/>
            </a:xfrm>
            <a:custGeom>
              <a:avLst/>
              <a:gdLst/>
              <a:ahLst/>
              <a:cxnLst>
                <a:cxn ang="0">
                  <a:pos x="46" y="18"/>
                </a:cxn>
                <a:cxn ang="0">
                  <a:pos x="0" y="34"/>
                </a:cxn>
                <a:cxn ang="0">
                  <a:pos x="22" y="18"/>
                </a:cxn>
                <a:cxn ang="0">
                  <a:pos x="0" y="0"/>
                </a:cxn>
                <a:cxn ang="0">
                  <a:pos x="46" y="18"/>
                </a:cxn>
              </a:cxnLst>
              <a:rect l="0" t="0" r="r" b="b"/>
              <a:pathLst>
                <a:path w="46" h="34">
                  <a:moveTo>
                    <a:pt x="46" y="18"/>
                  </a:moveTo>
                  <a:lnTo>
                    <a:pt x="0" y="34"/>
                  </a:lnTo>
                  <a:lnTo>
                    <a:pt x="22" y="18"/>
                  </a:lnTo>
                  <a:lnTo>
                    <a:pt x="0" y="0"/>
                  </a:lnTo>
                  <a:lnTo>
                    <a:pt x="46" y="18"/>
                  </a:lnTo>
                  <a:close/>
                </a:path>
              </a:pathLst>
            </a:custGeom>
            <a:solidFill>
              <a:srgbClr val="000000"/>
            </a:solidFill>
            <a:ln w="9525">
              <a:noFill/>
              <a:round/>
              <a:headEnd/>
              <a:tailEnd/>
            </a:ln>
          </p:spPr>
          <p:txBody>
            <a:bodyPr/>
            <a:lstStyle/>
            <a:p>
              <a:endParaRPr lang="en-US"/>
            </a:p>
          </p:txBody>
        </p:sp>
        <p:sp>
          <p:nvSpPr>
            <p:cNvPr id="13332" name="Line 20"/>
            <p:cNvSpPr>
              <a:spLocks noChangeShapeType="1"/>
            </p:cNvSpPr>
            <p:nvPr/>
          </p:nvSpPr>
          <p:spPr bwMode="auto">
            <a:xfrm>
              <a:off x="2714" y="2764"/>
              <a:ext cx="650" cy="1"/>
            </a:xfrm>
            <a:prstGeom prst="line">
              <a:avLst/>
            </a:prstGeom>
            <a:noFill/>
            <a:ln w="6350">
              <a:solidFill>
                <a:srgbClr val="000000"/>
              </a:solidFill>
              <a:round/>
              <a:headEnd/>
              <a:tailEnd/>
            </a:ln>
          </p:spPr>
          <p:txBody>
            <a:bodyPr/>
            <a:lstStyle/>
            <a:p>
              <a:endParaRPr lang="en-US"/>
            </a:p>
          </p:txBody>
        </p:sp>
        <p:sp>
          <p:nvSpPr>
            <p:cNvPr id="13333" name="Freeform 21"/>
            <p:cNvSpPr>
              <a:spLocks/>
            </p:cNvSpPr>
            <p:nvPr/>
          </p:nvSpPr>
          <p:spPr bwMode="auto">
            <a:xfrm>
              <a:off x="5156" y="2746"/>
              <a:ext cx="46" cy="34"/>
            </a:xfrm>
            <a:custGeom>
              <a:avLst/>
              <a:gdLst/>
              <a:ahLst/>
              <a:cxnLst>
                <a:cxn ang="0">
                  <a:pos x="46" y="18"/>
                </a:cxn>
                <a:cxn ang="0">
                  <a:pos x="0" y="34"/>
                </a:cxn>
                <a:cxn ang="0">
                  <a:pos x="22" y="18"/>
                </a:cxn>
                <a:cxn ang="0">
                  <a:pos x="0" y="0"/>
                </a:cxn>
                <a:cxn ang="0">
                  <a:pos x="46" y="18"/>
                </a:cxn>
              </a:cxnLst>
              <a:rect l="0" t="0" r="r" b="b"/>
              <a:pathLst>
                <a:path w="46" h="34">
                  <a:moveTo>
                    <a:pt x="46" y="18"/>
                  </a:moveTo>
                  <a:lnTo>
                    <a:pt x="0" y="34"/>
                  </a:lnTo>
                  <a:lnTo>
                    <a:pt x="22" y="18"/>
                  </a:lnTo>
                  <a:lnTo>
                    <a:pt x="0" y="0"/>
                  </a:lnTo>
                  <a:lnTo>
                    <a:pt x="46" y="18"/>
                  </a:lnTo>
                  <a:close/>
                </a:path>
              </a:pathLst>
            </a:custGeom>
            <a:solidFill>
              <a:srgbClr val="000000"/>
            </a:solidFill>
            <a:ln w="9525">
              <a:noFill/>
              <a:round/>
              <a:headEnd/>
              <a:tailEnd/>
            </a:ln>
          </p:spPr>
          <p:txBody>
            <a:bodyPr/>
            <a:lstStyle/>
            <a:p>
              <a:endParaRPr lang="en-US"/>
            </a:p>
          </p:txBody>
        </p:sp>
        <p:sp>
          <p:nvSpPr>
            <p:cNvPr id="13334" name="Line 22"/>
            <p:cNvSpPr>
              <a:spLocks noChangeShapeType="1"/>
            </p:cNvSpPr>
            <p:nvPr/>
          </p:nvSpPr>
          <p:spPr bwMode="auto">
            <a:xfrm>
              <a:off x="4810" y="2764"/>
              <a:ext cx="370" cy="1"/>
            </a:xfrm>
            <a:prstGeom prst="line">
              <a:avLst/>
            </a:prstGeom>
            <a:noFill/>
            <a:ln w="6350">
              <a:solidFill>
                <a:srgbClr val="000000"/>
              </a:solidFill>
              <a:round/>
              <a:headEnd/>
              <a:tailEnd/>
            </a:ln>
          </p:spPr>
          <p:txBody>
            <a:bodyPr/>
            <a:lstStyle/>
            <a:p>
              <a:endParaRPr lang="en-US"/>
            </a:p>
          </p:txBody>
        </p:sp>
        <p:grpSp>
          <p:nvGrpSpPr>
            <p:cNvPr id="3" name="Group 23"/>
            <p:cNvGrpSpPr>
              <a:grpSpLocks/>
            </p:cNvGrpSpPr>
            <p:nvPr/>
          </p:nvGrpSpPr>
          <p:grpSpPr bwMode="auto">
            <a:xfrm>
              <a:off x="1486" y="3564"/>
              <a:ext cx="912" cy="696"/>
              <a:chOff x="1486" y="3564"/>
              <a:chExt cx="912" cy="696"/>
            </a:xfrm>
          </p:grpSpPr>
          <p:sp>
            <p:nvSpPr>
              <p:cNvPr id="13336" name="Rectangle 24"/>
              <p:cNvSpPr>
                <a:spLocks noChangeArrowheads="1"/>
              </p:cNvSpPr>
              <p:nvPr/>
            </p:nvSpPr>
            <p:spPr bwMode="auto">
              <a:xfrm>
                <a:off x="1486" y="3564"/>
                <a:ext cx="912" cy="696"/>
              </a:xfrm>
              <a:prstGeom prst="rect">
                <a:avLst/>
              </a:prstGeom>
              <a:noFill/>
              <a:ln w="19050">
                <a:solidFill>
                  <a:srgbClr val="000000"/>
                </a:solidFill>
                <a:miter lim="800000"/>
                <a:headEnd/>
                <a:tailEnd/>
              </a:ln>
            </p:spPr>
            <p:txBody>
              <a:bodyPr/>
              <a:lstStyle/>
              <a:p>
                <a:endParaRPr lang="en-US"/>
              </a:p>
            </p:txBody>
          </p:sp>
          <p:sp>
            <p:nvSpPr>
              <p:cNvPr id="13337" name="Freeform 25"/>
              <p:cNvSpPr>
                <a:spLocks/>
              </p:cNvSpPr>
              <p:nvPr/>
            </p:nvSpPr>
            <p:spPr bwMode="auto">
              <a:xfrm>
                <a:off x="1924" y="3616"/>
                <a:ext cx="34" cy="44"/>
              </a:xfrm>
              <a:custGeom>
                <a:avLst/>
                <a:gdLst/>
                <a:ahLst/>
                <a:cxnLst>
                  <a:cxn ang="0">
                    <a:pos x="18" y="0"/>
                  </a:cxn>
                  <a:cxn ang="0">
                    <a:pos x="34" y="44"/>
                  </a:cxn>
                  <a:cxn ang="0">
                    <a:pos x="18" y="22"/>
                  </a:cxn>
                  <a:cxn ang="0">
                    <a:pos x="0" y="44"/>
                  </a:cxn>
                  <a:cxn ang="0">
                    <a:pos x="18" y="0"/>
                  </a:cxn>
                </a:cxnLst>
                <a:rect l="0" t="0" r="r" b="b"/>
                <a:pathLst>
                  <a:path w="34" h="44">
                    <a:moveTo>
                      <a:pt x="18" y="0"/>
                    </a:moveTo>
                    <a:lnTo>
                      <a:pt x="34" y="44"/>
                    </a:lnTo>
                    <a:lnTo>
                      <a:pt x="18" y="22"/>
                    </a:lnTo>
                    <a:lnTo>
                      <a:pt x="0" y="44"/>
                    </a:lnTo>
                    <a:lnTo>
                      <a:pt x="18" y="0"/>
                    </a:lnTo>
                    <a:close/>
                  </a:path>
                </a:pathLst>
              </a:custGeom>
              <a:solidFill>
                <a:srgbClr val="000000"/>
              </a:solidFill>
              <a:ln w="9525">
                <a:noFill/>
                <a:round/>
                <a:headEnd/>
                <a:tailEnd/>
              </a:ln>
            </p:spPr>
            <p:txBody>
              <a:bodyPr/>
              <a:lstStyle/>
              <a:p>
                <a:endParaRPr lang="en-US"/>
              </a:p>
            </p:txBody>
          </p:sp>
          <p:sp>
            <p:nvSpPr>
              <p:cNvPr id="13338" name="Line 26"/>
              <p:cNvSpPr>
                <a:spLocks noChangeShapeType="1"/>
              </p:cNvSpPr>
              <p:nvPr/>
            </p:nvSpPr>
            <p:spPr bwMode="auto">
              <a:xfrm>
                <a:off x="1942" y="3638"/>
                <a:ext cx="1" cy="518"/>
              </a:xfrm>
              <a:prstGeom prst="line">
                <a:avLst/>
              </a:prstGeom>
              <a:noFill/>
              <a:ln w="6350">
                <a:solidFill>
                  <a:srgbClr val="000000"/>
                </a:solidFill>
                <a:round/>
                <a:headEnd/>
                <a:tailEnd/>
              </a:ln>
            </p:spPr>
            <p:txBody>
              <a:bodyPr/>
              <a:lstStyle/>
              <a:p>
                <a:endParaRPr lang="en-US"/>
              </a:p>
            </p:txBody>
          </p:sp>
          <p:sp>
            <p:nvSpPr>
              <p:cNvPr id="13339" name="Freeform 27"/>
              <p:cNvSpPr>
                <a:spLocks/>
              </p:cNvSpPr>
              <p:nvPr/>
            </p:nvSpPr>
            <p:spPr bwMode="auto">
              <a:xfrm>
                <a:off x="2294" y="4116"/>
                <a:ext cx="46" cy="34"/>
              </a:xfrm>
              <a:custGeom>
                <a:avLst/>
                <a:gdLst/>
                <a:ahLst/>
                <a:cxnLst>
                  <a:cxn ang="0">
                    <a:pos x="46" y="18"/>
                  </a:cxn>
                  <a:cxn ang="0">
                    <a:pos x="0" y="34"/>
                  </a:cxn>
                  <a:cxn ang="0">
                    <a:pos x="22" y="18"/>
                  </a:cxn>
                  <a:cxn ang="0">
                    <a:pos x="0" y="0"/>
                  </a:cxn>
                  <a:cxn ang="0">
                    <a:pos x="46" y="18"/>
                  </a:cxn>
                </a:cxnLst>
                <a:rect l="0" t="0" r="r" b="b"/>
                <a:pathLst>
                  <a:path w="46" h="34">
                    <a:moveTo>
                      <a:pt x="46" y="18"/>
                    </a:moveTo>
                    <a:lnTo>
                      <a:pt x="0" y="34"/>
                    </a:lnTo>
                    <a:lnTo>
                      <a:pt x="22" y="18"/>
                    </a:lnTo>
                    <a:lnTo>
                      <a:pt x="0" y="0"/>
                    </a:lnTo>
                    <a:lnTo>
                      <a:pt x="46" y="18"/>
                    </a:lnTo>
                    <a:close/>
                  </a:path>
                </a:pathLst>
              </a:custGeom>
              <a:solidFill>
                <a:srgbClr val="000000"/>
              </a:solidFill>
              <a:ln w="9525">
                <a:noFill/>
                <a:round/>
                <a:headEnd/>
                <a:tailEnd/>
              </a:ln>
            </p:spPr>
            <p:txBody>
              <a:bodyPr/>
              <a:lstStyle/>
              <a:p>
                <a:endParaRPr lang="en-US"/>
              </a:p>
            </p:txBody>
          </p:sp>
          <p:sp>
            <p:nvSpPr>
              <p:cNvPr id="13340" name="Line 28"/>
              <p:cNvSpPr>
                <a:spLocks noChangeShapeType="1"/>
              </p:cNvSpPr>
              <p:nvPr/>
            </p:nvSpPr>
            <p:spPr bwMode="auto">
              <a:xfrm flipH="1">
                <a:off x="1550" y="4134"/>
                <a:ext cx="768" cy="1"/>
              </a:xfrm>
              <a:prstGeom prst="line">
                <a:avLst/>
              </a:prstGeom>
              <a:noFill/>
              <a:ln w="6350">
                <a:solidFill>
                  <a:srgbClr val="000000"/>
                </a:solidFill>
                <a:round/>
                <a:headEnd/>
                <a:tailEnd/>
              </a:ln>
            </p:spPr>
            <p:txBody>
              <a:bodyPr/>
              <a:lstStyle/>
              <a:p>
                <a:endParaRPr lang="en-US"/>
              </a:p>
            </p:txBody>
          </p:sp>
          <p:sp>
            <p:nvSpPr>
              <p:cNvPr id="13341" name="Rectangle 29"/>
              <p:cNvSpPr>
                <a:spLocks noChangeArrowheads="1"/>
              </p:cNvSpPr>
              <p:nvPr/>
            </p:nvSpPr>
            <p:spPr bwMode="auto">
              <a:xfrm>
                <a:off x="1864" y="3576"/>
                <a:ext cx="37" cy="136"/>
              </a:xfrm>
              <a:prstGeom prst="rect">
                <a:avLst/>
              </a:prstGeom>
              <a:noFill/>
              <a:ln w="9525">
                <a:noFill/>
                <a:miter lim="800000"/>
                <a:headEnd/>
                <a:tailEnd/>
              </a:ln>
            </p:spPr>
            <p:txBody>
              <a:bodyPr wrap="none" lIns="0" tIns="0" rIns="0" bIns="0">
                <a:spAutoFit/>
              </a:bodyPr>
              <a:lstStyle/>
              <a:p>
                <a:pPr eaLnBrk="0" hangingPunct="0"/>
                <a:r>
                  <a:rPr lang="en-US" sz="1400" smtClean="0">
                    <a:solidFill>
                      <a:srgbClr val="000000"/>
                    </a:solidFill>
                    <a:latin typeface="Times New Roman" pitchFamily="18" charset="0"/>
                  </a:rPr>
                  <a:t>I</a:t>
                </a:r>
                <a:endParaRPr lang="en-US" sz="2400">
                  <a:latin typeface="Times" charset="0"/>
                </a:endParaRPr>
              </a:p>
            </p:txBody>
          </p:sp>
          <p:sp>
            <p:nvSpPr>
              <p:cNvPr id="13342" name="Rectangle 30"/>
              <p:cNvSpPr>
                <a:spLocks noChangeArrowheads="1"/>
              </p:cNvSpPr>
              <p:nvPr/>
            </p:nvSpPr>
            <p:spPr bwMode="auto">
              <a:xfrm>
                <a:off x="2276" y="4116"/>
                <a:ext cx="31" cy="136"/>
              </a:xfrm>
              <a:prstGeom prst="rect">
                <a:avLst/>
              </a:prstGeom>
              <a:noFill/>
              <a:ln w="9525">
                <a:noFill/>
                <a:miter lim="800000"/>
                <a:headEnd/>
                <a:tailEnd/>
              </a:ln>
            </p:spPr>
            <p:txBody>
              <a:bodyPr wrap="none" lIns="0" tIns="0" rIns="0" bIns="0">
                <a:spAutoFit/>
              </a:bodyPr>
              <a:lstStyle/>
              <a:p>
                <a:pPr eaLnBrk="0" hangingPunct="0"/>
                <a:r>
                  <a:rPr lang="en-US" sz="1400" smtClean="0">
                    <a:solidFill>
                      <a:srgbClr val="000000"/>
                    </a:solidFill>
                    <a:latin typeface="Times New Roman" pitchFamily="18" charset="0"/>
                  </a:rPr>
                  <a:t>t</a:t>
                </a:r>
                <a:endParaRPr lang="en-US" sz="2400">
                  <a:latin typeface="Times" charset="0"/>
                </a:endParaRPr>
              </a:p>
            </p:txBody>
          </p:sp>
          <p:sp>
            <p:nvSpPr>
              <p:cNvPr id="13343" name="Line 31"/>
              <p:cNvSpPr>
                <a:spLocks noChangeShapeType="1"/>
              </p:cNvSpPr>
              <p:nvPr/>
            </p:nvSpPr>
            <p:spPr bwMode="auto">
              <a:xfrm>
                <a:off x="1562" y="3792"/>
                <a:ext cx="776" cy="1"/>
              </a:xfrm>
              <a:prstGeom prst="line">
                <a:avLst/>
              </a:prstGeom>
              <a:noFill/>
              <a:ln w="19050">
                <a:solidFill>
                  <a:srgbClr val="000000"/>
                </a:solidFill>
                <a:round/>
                <a:headEnd/>
                <a:tailEnd/>
              </a:ln>
            </p:spPr>
            <p:txBody>
              <a:bodyPr/>
              <a:lstStyle/>
              <a:p>
                <a:endParaRPr lang="en-US"/>
              </a:p>
            </p:txBody>
          </p:sp>
        </p:grpSp>
        <p:grpSp>
          <p:nvGrpSpPr>
            <p:cNvPr id="4" name="Group 32"/>
            <p:cNvGrpSpPr>
              <a:grpSpLocks/>
            </p:cNvGrpSpPr>
            <p:nvPr/>
          </p:nvGrpSpPr>
          <p:grpSpPr bwMode="auto">
            <a:xfrm>
              <a:off x="2766" y="3558"/>
              <a:ext cx="912" cy="701"/>
              <a:chOff x="2766" y="3558"/>
              <a:chExt cx="912" cy="701"/>
            </a:xfrm>
          </p:grpSpPr>
          <p:sp>
            <p:nvSpPr>
              <p:cNvPr id="13345" name="Freeform 33"/>
              <p:cNvSpPr>
                <a:spLocks/>
              </p:cNvSpPr>
              <p:nvPr/>
            </p:nvSpPr>
            <p:spPr bwMode="auto">
              <a:xfrm>
                <a:off x="3202" y="3600"/>
                <a:ext cx="32" cy="44"/>
              </a:xfrm>
              <a:custGeom>
                <a:avLst/>
                <a:gdLst/>
                <a:ahLst/>
                <a:cxnLst>
                  <a:cxn ang="0">
                    <a:pos x="16" y="0"/>
                  </a:cxn>
                  <a:cxn ang="0">
                    <a:pos x="32" y="44"/>
                  </a:cxn>
                  <a:cxn ang="0">
                    <a:pos x="16" y="22"/>
                  </a:cxn>
                  <a:cxn ang="0">
                    <a:pos x="0" y="44"/>
                  </a:cxn>
                  <a:cxn ang="0">
                    <a:pos x="16" y="0"/>
                  </a:cxn>
                </a:cxnLst>
                <a:rect l="0" t="0" r="r" b="b"/>
                <a:pathLst>
                  <a:path w="32" h="44">
                    <a:moveTo>
                      <a:pt x="16" y="0"/>
                    </a:moveTo>
                    <a:lnTo>
                      <a:pt x="32" y="44"/>
                    </a:lnTo>
                    <a:lnTo>
                      <a:pt x="16" y="22"/>
                    </a:lnTo>
                    <a:lnTo>
                      <a:pt x="0" y="44"/>
                    </a:lnTo>
                    <a:lnTo>
                      <a:pt x="16" y="0"/>
                    </a:lnTo>
                    <a:close/>
                  </a:path>
                </a:pathLst>
              </a:custGeom>
              <a:solidFill>
                <a:srgbClr val="000000"/>
              </a:solidFill>
              <a:ln w="9525">
                <a:noFill/>
                <a:round/>
                <a:headEnd/>
                <a:tailEnd/>
              </a:ln>
            </p:spPr>
            <p:txBody>
              <a:bodyPr/>
              <a:lstStyle/>
              <a:p>
                <a:endParaRPr lang="en-US"/>
              </a:p>
            </p:txBody>
          </p:sp>
          <p:sp>
            <p:nvSpPr>
              <p:cNvPr id="13346" name="Line 34"/>
              <p:cNvSpPr>
                <a:spLocks noChangeShapeType="1"/>
              </p:cNvSpPr>
              <p:nvPr/>
            </p:nvSpPr>
            <p:spPr bwMode="auto">
              <a:xfrm>
                <a:off x="3218" y="3622"/>
                <a:ext cx="1" cy="576"/>
              </a:xfrm>
              <a:prstGeom prst="line">
                <a:avLst/>
              </a:prstGeom>
              <a:noFill/>
              <a:ln w="6350">
                <a:solidFill>
                  <a:srgbClr val="000000"/>
                </a:solidFill>
                <a:round/>
                <a:headEnd/>
                <a:tailEnd/>
              </a:ln>
            </p:spPr>
            <p:txBody>
              <a:bodyPr/>
              <a:lstStyle/>
              <a:p>
                <a:endParaRPr lang="en-US"/>
              </a:p>
            </p:txBody>
          </p:sp>
          <p:sp>
            <p:nvSpPr>
              <p:cNvPr id="13347" name="Rectangle 35"/>
              <p:cNvSpPr>
                <a:spLocks noChangeArrowheads="1"/>
              </p:cNvSpPr>
              <p:nvPr/>
            </p:nvSpPr>
            <p:spPr bwMode="auto">
              <a:xfrm>
                <a:off x="3144" y="3560"/>
                <a:ext cx="37" cy="136"/>
              </a:xfrm>
              <a:prstGeom prst="rect">
                <a:avLst/>
              </a:prstGeom>
              <a:noFill/>
              <a:ln w="9525">
                <a:noFill/>
                <a:miter lim="800000"/>
                <a:headEnd/>
                <a:tailEnd/>
              </a:ln>
            </p:spPr>
            <p:txBody>
              <a:bodyPr wrap="none" lIns="0" tIns="0" rIns="0" bIns="0">
                <a:spAutoFit/>
              </a:bodyPr>
              <a:lstStyle/>
              <a:p>
                <a:pPr eaLnBrk="0" hangingPunct="0"/>
                <a:r>
                  <a:rPr lang="en-US" sz="1400" smtClean="0">
                    <a:solidFill>
                      <a:srgbClr val="000000"/>
                    </a:solidFill>
                    <a:latin typeface="Times New Roman" pitchFamily="18" charset="0"/>
                  </a:rPr>
                  <a:t>I</a:t>
                </a:r>
                <a:endParaRPr lang="en-US" sz="2400">
                  <a:latin typeface="Times" charset="0"/>
                </a:endParaRPr>
              </a:p>
            </p:txBody>
          </p:sp>
          <p:sp>
            <p:nvSpPr>
              <p:cNvPr id="13348" name="Rectangle 36"/>
              <p:cNvSpPr>
                <a:spLocks noChangeArrowheads="1"/>
              </p:cNvSpPr>
              <p:nvPr/>
            </p:nvSpPr>
            <p:spPr bwMode="auto">
              <a:xfrm>
                <a:off x="3556" y="4100"/>
                <a:ext cx="31" cy="136"/>
              </a:xfrm>
              <a:prstGeom prst="rect">
                <a:avLst/>
              </a:prstGeom>
              <a:noFill/>
              <a:ln w="9525">
                <a:noFill/>
                <a:miter lim="800000"/>
                <a:headEnd/>
                <a:tailEnd/>
              </a:ln>
            </p:spPr>
            <p:txBody>
              <a:bodyPr wrap="none" lIns="0" tIns="0" rIns="0" bIns="0">
                <a:spAutoFit/>
              </a:bodyPr>
              <a:lstStyle/>
              <a:p>
                <a:pPr eaLnBrk="0" hangingPunct="0"/>
                <a:r>
                  <a:rPr lang="en-US" sz="1400" smtClean="0">
                    <a:solidFill>
                      <a:srgbClr val="000000"/>
                    </a:solidFill>
                    <a:latin typeface="Times New Roman" pitchFamily="18" charset="0"/>
                  </a:rPr>
                  <a:t>t</a:t>
                </a:r>
                <a:endParaRPr lang="en-US" sz="2400">
                  <a:latin typeface="Times" charset="0"/>
                </a:endParaRPr>
              </a:p>
            </p:txBody>
          </p:sp>
          <p:grpSp>
            <p:nvGrpSpPr>
              <p:cNvPr id="5" name="Group 37"/>
              <p:cNvGrpSpPr>
                <a:grpSpLocks/>
              </p:cNvGrpSpPr>
              <p:nvPr/>
            </p:nvGrpSpPr>
            <p:grpSpPr bwMode="auto">
              <a:xfrm>
                <a:off x="2908" y="3792"/>
                <a:ext cx="618" cy="272"/>
                <a:chOff x="2908" y="3792"/>
                <a:chExt cx="618" cy="272"/>
              </a:xfrm>
            </p:grpSpPr>
            <p:grpSp>
              <p:nvGrpSpPr>
                <p:cNvPr id="6" name="Group 38"/>
                <p:cNvGrpSpPr>
                  <a:grpSpLocks/>
                </p:cNvGrpSpPr>
                <p:nvPr/>
              </p:nvGrpSpPr>
              <p:grpSpPr bwMode="auto">
                <a:xfrm>
                  <a:off x="3114" y="3792"/>
                  <a:ext cx="206" cy="272"/>
                  <a:chOff x="3114" y="3792"/>
                  <a:chExt cx="206" cy="272"/>
                </a:xfrm>
              </p:grpSpPr>
              <p:grpSp>
                <p:nvGrpSpPr>
                  <p:cNvPr id="7" name="Group 39"/>
                  <p:cNvGrpSpPr>
                    <a:grpSpLocks/>
                  </p:cNvGrpSpPr>
                  <p:nvPr/>
                </p:nvGrpSpPr>
                <p:grpSpPr bwMode="auto">
                  <a:xfrm>
                    <a:off x="3216" y="3792"/>
                    <a:ext cx="104" cy="272"/>
                    <a:chOff x="3216" y="3792"/>
                    <a:chExt cx="104" cy="272"/>
                  </a:xfrm>
                </p:grpSpPr>
                <p:sp>
                  <p:nvSpPr>
                    <p:cNvPr id="13352" name="Arc 40"/>
                    <p:cNvSpPr>
                      <a:spLocks/>
                    </p:cNvSpPr>
                    <p:nvPr/>
                  </p:nvSpPr>
                  <p:spPr bwMode="auto">
                    <a:xfrm>
                      <a:off x="3216" y="3802"/>
                      <a:ext cx="44" cy="262"/>
                    </a:xfrm>
                    <a:custGeom>
                      <a:avLst/>
                      <a:gdLst>
                        <a:gd name="G0" fmla="+- 0 0 0"/>
                        <a:gd name="G1" fmla="+- 21600 0 0"/>
                        <a:gd name="G2" fmla="+- 21600 0 0"/>
                        <a:gd name="T0" fmla="*/ 0 w 18205"/>
                        <a:gd name="T1" fmla="*/ 0 h 21600"/>
                        <a:gd name="T2" fmla="*/ 18205 w 18205"/>
                        <a:gd name="T3" fmla="*/ 9975 h 21600"/>
                        <a:gd name="T4" fmla="*/ 0 w 18205"/>
                        <a:gd name="T5" fmla="*/ 21600 h 21600"/>
                      </a:gdLst>
                      <a:ahLst/>
                      <a:cxnLst>
                        <a:cxn ang="0">
                          <a:pos x="T0" y="T1"/>
                        </a:cxn>
                        <a:cxn ang="0">
                          <a:pos x="T2" y="T3"/>
                        </a:cxn>
                        <a:cxn ang="0">
                          <a:pos x="T4" y="T5"/>
                        </a:cxn>
                      </a:cxnLst>
                      <a:rect l="0" t="0" r="r" b="b"/>
                      <a:pathLst>
                        <a:path w="18205" h="21600" fill="none" extrusionOk="0">
                          <a:moveTo>
                            <a:pt x="-1" y="0"/>
                          </a:moveTo>
                          <a:cubicBezTo>
                            <a:pt x="7373" y="0"/>
                            <a:pt x="14236" y="3760"/>
                            <a:pt x="18204" y="9975"/>
                          </a:cubicBezTo>
                        </a:path>
                        <a:path w="18205" h="21600" stroke="0" extrusionOk="0">
                          <a:moveTo>
                            <a:pt x="-1" y="0"/>
                          </a:moveTo>
                          <a:cubicBezTo>
                            <a:pt x="7373" y="0"/>
                            <a:pt x="14236" y="3760"/>
                            <a:pt x="18204" y="9975"/>
                          </a:cubicBezTo>
                          <a:lnTo>
                            <a:pt x="0" y="21600"/>
                          </a:lnTo>
                          <a:close/>
                        </a:path>
                      </a:pathLst>
                    </a:custGeom>
                    <a:noFill/>
                    <a:ln w="12700">
                      <a:solidFill>
                        <a:srgbClr val="000000"/>
                      </a:solidFill>
                      <a:round/>
                      <a:headEnd/>
                      <a:tailEnd/>
                    </a:ln>
                  </p:spPr>
                  <p:txBody>
                    <a:bodyPr/>
                    <a:lstStyle/>
                    <a:p>
                      <a:endParaRPr lang="en-US"/>
                    </a:p>
                  </p:txBody>
                </p:sp>
                <p:sp>
                  <p:nvSpPr>
                    <p:cNvPr id="13353" name="Arc 41"/>
                    <p:cNvSpPr>
                      <a:spLocks/>
                    </p:cNvSpPr>
                    <p:nvPr/>
                  </p:nvSpPr>
                  <p:spPr bwMode="auto">
                    <a:xfrm>
                      <a:off x="3259" y="3792"/>
                      <a:ext cx="61" cy="272"/>
                    </a:xfrm>
                    <a:custGeom>
                      <a:avLst/>
                      <a:gdLst>
                        <a:gd name="G0" fmla="+- 19320 0 0"/>
                        <a:gd name="G1" fmla="+- 0 0 0"/>
                        <a:gd name="G2" fmla="+- 21600 0 0"/>
                        <a:gd name="T0" fmla="*/ 19320 w 19320"/>
                        <a:gd name="T1" fmla="*/ 21600 h 21600"/>
                        <a:gd name="T2" fmla="*/ 0 w 19320"/>
                        <a:gd name="T3" fmla="*/ 9660 h 21600"/>
                        <a:gd name="T4" fmla="*/ 19320 w 19320"/>
                        <a:gd name="T5" fmla="*/ 0 h 21600"/>
                      </a:gdLst>
                      <a:ahLst/>
                      <a:cxnLst>
                        <a:cxn ang="0">
                          <a:pos x="T0" y="T1"/>
                        </a:cxn>
                        <a:cxn ang="0">
                          <a:pos x="T2" y="T3"/>
                        </a:cxn>
                        <a:cxn ang="0">
                          <a:pos x="T4" y="T5"/>
                        </a:cxn>
                      </a:cxnLst>
                      <a:rect l="0" t="0" r="r" b="b"/>
                      <a:pathLst>
                        <a:path w="19320" h="21600" fill="none" extrusionOk="0">
                          <a:moveTo>
                            <a:pt x="19320" y="21600"/>
                          </a:moveTo>
                          <a:cubicBezTo>
                            <a:pt x="11138" y="21600"/>
                            <a:pt x="3659" y="16977"/>
                            <a:pt x="0" y="9659"/>
                          </a:cubicBezTo>
                        </a:path>
                        <a:path w="19320" h="21600" stroke="0" extrusionOk="0">
                          <a:moveTo>
                            <a:pt x="19320" y="21600"/>
                          </a:moveTo>
                          <a:cubicBezTo>
                            <a:pt x="11138" y="21600"/>
                            <a:pt x="3659" y="16977"/>
                            <a:pt x="0" y="9659"/>
                          </a:cubicBezTo>
                          <a:lnTo>
                            <a:pt x="19320" y="0"/>
                          </a:lnTo>
                          <a:close/>
                        </a:path>
                      </a:pathLst>
                    </a:custGeom>
                    <a:noFill/>
                    <a:ln w="12700">
                      <a:solidFill>
                        <a:srgbClr val="000000"/>
                      </a:solidFill>
                      <a:round/>
                      <a:headEnd/>
                      <a:tailEnd/>
                    </a:ln>
                  </p:spPr>
                  <p:txBody>
                    <a:bodyPr/>
                    <a:lstStyle/>
                    <a:p>
                      <a:endParaRPr lang="en-US"/>
                    </a:p>
                  </p:txBody>
                </p:sp>
              </p:grpSp>
              <p:grpSp>
                <p:nvGrpSpPr>
                  <p:cNvPr id="8" name="Group 42"/>
                  <p:cNvGrpSpPr>
                    <a:grpSpLocks/>
                  </p:cNvGrpSpPr>
                  <p:nvPr/>
                </p:nvGrpSpPr>
                <p:grpSpPr bwMode="auto">
                  <a:xfrm>
                    <a:off x="3114" y="3792"/>
                    <a:ext cx="104" cy="272"/>
                    <a:chOff x="3114" y="3792"/>
                    <a:chExt cx="104" cy="272"/>
                  </a:xfrm>
                </p:grpSpPr>
                <p:sp>
                  <p:nvSpPr>
                    <p:cNvPr id="13355" name="Arc 43"/>
                    <p:cNvSpPr>
                      <a:spLocks/>
                    </p:cNvSpPr>
                    <p:nvPr/>
                  </p:nvSpPr>
                  <p:spPr bwMode="auto">
                    <a:xfrm>
                      <a:off x="3174" y="3802"/>
                      <a:ext cx="44" cy="262"/>
                    </a:xfrm>
                    <a:custGeom>
                      <a:avLst/>
                      <a:gdLst>
                        <a:gd name="G0" fmla="+- 18205 0 0"/>
                        <a:gd name="G1" fmla="+- 21600 0 0"/>
                        <a:gd name="G2" fmla="+- 21600 0 0"/>
                        <a:gd name="T0" fmla="*/ 0 w 18205"/>
                        <a:gd name="T1" fmla="*/ 9975 h 21600"/>
                        <a:gd name="T2" fmla="*/ 18205 w 18205"/>
                        <a:gd name="T3" fmla="*/ 0 h 21600"/>
                        <a:gd name="T4" fmla="*/ 18205 w 18205"/>
                        <a:gd name="T5" fmla="*/ 21600 h 21600"/>
                      </a:gdLst>
                      <a:ahLst/>
                      <a:cxnLst>
                        <a:cxn ang="0">
                          <a:pos x="T0" y="T1"/>
                        </a:cxn>
                        <a:cxn ang="0">
                          <a:pos x="T2" y="T3"/>
                        </a:cxn>
                        <a:cxn ang="0">
                          <a:pos x="T4" y="T5"/>
                        </a:cxn>
                      </a:cxnLst>
                      <a:rect l="0" t="0" r="r" b="b"/>
                      <a:pathLst>
                        <a:path w="18205" h="21600" fill="none" extrusionOk="0">
                          <a:moveTo>
                            <a:pt x="0" y="9975"/>
                          </a:moveTo>
                          <a:cubicBezTo>
                            <a:pt x="3968" y="3760"/>
                            <a:pt x="10831" y="0"/>
                            <a:pt x="18204" y="0"/>
                          </a:cubicBezTo>
                        </a:path>
                        <a:path w="18205" h="21600" stroke="0" extrusionOk="0">
                          <a:moveTo>
                            <a:pt x="0" y="9975"/>
                          </a:moveTo>
                          <a:cubicBezTo>
                            <a:pt x="3968" y="3760"/>
                            <a:pt x="10831" y="0"/>
                            <a:pt x="18204" y="0"/>
                          </a:cubicBezTo>
                          <a:lnTo>
                            <a:pt x="18205" y="21600"/>
                          </a:lnTo>
                          <a:close/>
                        </a:path>
                      </a:pathLst>
                    </a:custGeom>
                    <a:noFill/>
                    <a:ln w="12700">
                      <a:solidFill>
                        <a:srgbClr val="000000"/>
                      </a:solidFill>
                      <a:round/>
                      <a:headEnd/>
                      <a:tailEnd/>
                    </a:ln>
                  </p:spPr>
                  <p:txBody>
                    <a:bodyPr/>
                    <a:lstStyle/>
                    <a:p>
                      <a:endParaRPr lang="en-US"/>
                    </a:p>
                  </p:txBody>
                </p:sp>
                <p:sp>
                  <p:nvSpPr>
                    <p:cNvPr id="13356" name="Arc 44"/>
                    <p:cNvSpPr>
                      <a:spLocks/>
                    </p:cNvSpPr>
                    <p:nvPr/>
                  </p:nvSpPr>
                  <p:spPr bwMode="auto">
                    <a:xfrm>
                      <a:off x="3114" y="3792"/>
                      <a:ext cx="61" cy="272"/>
                    </a:xfrm>
                    <a:custGeom>
                      <a:avLst/>
                      <a:gdLst>
                        <a:gd name="G0" fmla="+- 0 0 0"/>
                        <a:gd name="G1" fmla="+- 0 0 0"/>
                        <a:gd name="G2" fmla="+- 21600 0 0"/>
                        <a:gd name="T0" fmla="*/ 19320 w 19320"/>
                        <a:gd name="T1" fmla="*/ 9660 h 21600"/>
                        <a:gd name="T2" fmla="*/ 0 w 19320"/>
                        <a:gd name="T3" fmla="*/ 21600 h 21600"/>
                        <a:gd name="T4" fmla="*/ 0 w 19320"/>
                        <a:gd name="T5" fmla="*/ 0 h 21600"/>
                      </a:gdLst>
                      <a:ahLst/>
                      <a:cxnLst>
                        <a:cxn ang="0">
                          <a:pos x="T0" y="T1"/>
                        </a:cxn>
                        <a:cxn ang="0">
                          <a:pos x="T2" y="T3"/>
                        </a:cxn>
                        <a:cxn ang="0">
                          <a:pos x="T4" y="T5"/>
                        </a:cxn>
                      </a:cxnLst>
                      <a:rect l="0" t="0" r="r" b="b"/>
                      <a:pathLst>
                        <a:path w="19320" h="21600" fill="none" extrusionOk="0">
                          <a:moveTo>
                            <a:pt x="19319" y="9659"/>
                          </a:moveTo>
                          <a:cubicBezTo>
                            <a:pt x="15660" y="16977"/>
                            <a:pt x="8181" y="21599"/>
                            <a:pt x="0" y="21600"/>
                          </a:cubicBezTo>
                        </a:path>
                        <a:path w="19320" h="21600" stroke="0" extrusionOk="0">
                          <a:moveTo>
                            <a:pt x="19319" y="9659"/>
                          </a:moveTo>
                          <a:cubicBezTo>
                            <a:pt x="15660" y="16977"/>
                            <a:pt x="8181" y="21599"/>
                            <a:pt x="0" y="21600"/>
                          </a:cubicBezTo>
                          <a:lnTo>
                            <a:pt x="0" y="0"/>
                          </a:lnTo>
                          <a:close/>
                        </a:path>
                      </a:pathLst>
                    </a:custGeom>
                    <a:noFill/>
                    <a:ln w="12700">
                      <a:solidFill>
                        <a:srgbClr val="000000"/>
                      </a:solidFill>
                      <a:round/>
                      <a:headEnd/>
                      <a:tailEnd/>
                    </a:ln>
                  </p:spPr>
                  <p:txBody>
                    <a:bodyPr/>
                    <a:lstStyle/>
                    <a:p>
                      <a:endParaRPr lang="en-US"/>
                    </a:p>
                  </p:txBody>
                </p:sp>
              </p:grpSp>
            </p:grpSp>
            <p:grpSp>
              <p:nvGrpSpPr>
                <p:cNvPr id="9" name="Group 45"/>
                <p:cNvGrpSpPr>
                  <a:grpSpLocks/>
                </p:cNvGrpSpPr>
                <p:nvPr/>
              </p:nvGrpSpPr>
              <p:grpSpPr bwMode="auto">
                <a:xfrm>
                  <a:off x="3320" y="3792"/>
                  <a:ext cx="206" cy="272"/>
                  <a:chOff x="3320" y="3792"/>
                  <a:chExt cx="206" cy="272"/>
                </a:xfrm>
              </p:grpSpPr>
              <p:grpSp>
                <p:nvGrpSpPr>
                  <p:cNvPr id="10" name="Group 46"/>
                  <p:cNvGrpSpPr>
                    <a:grpSpLocks/>
                  </p:cNvGrpSpPr>
                  <p:nvPr/>
                </p:nvGrpSpPr>
                <p:grpSpPr bwMode="auto">
                  <a:xfrm>
                    <a:off x="3422" y="3792"/>
                    <a:ext cx="104" cy="272"/>
                    <a:chOff x="3422" y="3792"/>
                    <a:chExt cx="104" cy="272"/>
                  </a:xfrm>
                </p:grpSpPr>
                <p:sp>
                  <p:nvSpPr>
                    <p:cNvPr id="13359" name="Arc 47"/>
                    <p:cNvSpPr>
                      <a:spLocks/>
                    </p:cNvSpPr>
                    <p:nvPr/>
                  </p:nvSpPr>
                  <p:spPr bwMode="auto">
                    <a:xfrm>
                      <a:off x="3422" y="3802"/>
                      <a:ext cx="44" cy="262"/>
                    </a:xfrm>
                    <a:custGeom>
                      <a:avLst/>
                      <a:gdLst>
                        <a:gd name="G0" fmla="+- 0 0 0"/>
                        <a:gd name="G1" fmla="+- 21600 0 0"/>
                        <a:gd name="G2" fmla="+- 21600 0 0"/>
                        <a:gd name="T0" fmla="*/ 0 w 18205"/>
                        <a:gd name="T1" fmla="*/ 0 h 21600"/>
                        <a:gd name="T2" fmla="*/ 18205 w 18205"/>
                        <a:gd name="T3" fmla="*/ 9975 h 21600"/>
                        <a:gd name="T4" fmla="*/ 0 w 18205"/>
                        <a:gd name="T5" fmla="*/ 21600 h 21600"/>
                      </a:gdLst>
                      <a:ahLst/>
                      <a:cxnLst>
                        <a:cxn ang="0">
                          <a:pos x="T0" y="T1"/>
                        </a:cxn>
                        <a:cxn ang="0">
                          <a:pos x="T2" y="T3"/>
                        </a:cxn>
                        <a:cxn ang="0">
                          <a:pos x="T4" y="T5"/>
                        </a:cxn>
                      </a:cxnLst>
                      <a:rect l="0" t="0" r="r" b="b"/>
                      <a:pathLst>
                        <a:path w="18205" h="21600" fill="none" extrusionOk="0">
                          <a:moveTo>
                            <a:pt x="-1" y="0"/>
                          </a:moveTo>
                          <a:cubicBezTo>
                            <a:pt x="7373" y="0"/>
                            <a:pt x="14236" y="3760"/>
                            <a:pt x="18204" y="9975"/>
                          </a:cubicBezTo>
                        </a:path>
                        <a:path w="18205" h="21600" stroke="0" extrusionOk="0">
                          <a:moveTo>
                            <a:pt x="-1" y="0"/>
                          </a:moveTo>
                          <a:cubicBezTo>
                            <a:pt x="7373" y="0"/>
                            <a:pt x="14236" y="3760"/>
                            <a:pt x="18204" y="9975"/>
                          </a:cubicBezTo>
                          <a:lnTo>
                            <a:pt x="0" y="21600"/>
                          </a:lnTo>
                          <a:close/>
                        </a:path>
                      </a:pathLst>
                    </a:custGeom>
                    <a:noFill/>
                    <a:ln w="12700">
                      <a:solidFill>
                        <a:srgbClr val="000000"/>
                      </a:solidFill>
                      <a:round/>
                      <a:headEnd/>
                      <a:tailEnd/>
                    </a:ln>
                  </p:spPr>
                  <p:txBody>
                    <a:bodyPr/>
                    <a:lstStyle/>
                    <a:p>
                      <a:endParaRPr lang="en-US"/>
                    </a:p>
                  </p:txBody>
                </p:sp>
                <p:sp>
                  <p:nvSpPr>
                    <p:cNvPr id="13360" name="Arc 48"/>
                    <p:cNvSpPr>
                      <a:spLocks/>
                    </p:cNvSpPr>
                    <p:nvPr/>
                  </p:nvSpPr>
                  <p:spPr bwMode="auto">
                    <a:xfrm>
                      <a:off x="3465" y="3792"/>
                      <a:ext cx="61" cy="272"/>
                    </a:xfrm>
                    <a:custGeom>
                      <a:avLst/>
                      <a:gdLst>
                        <a:gd name="G0" fmla="+- 19320 0 0"/>
                        <a:gd name="G1" fmla="+- 0 0 0"/>
                        <a:gd name="G2" fmla="+- 21600 0 0"/>
                        <a:gd name="T0" fmla="*/ 19320 w 19320"/>
                        <a:gd name="T1" fmla="*/ 21600 h 21600"/>
                        <a:gd name="T2" fmla="*/ 0 w 19320"/>
                        <a:gd name="T3" fmla="*/ 9660 h 21600"/>
                        <a:gd name="T4" fmla="*/ 19320 w 19320"/>
                        <a:gd name="T5" fmla="*/ 0 h 21600"/>
                      </a:gdLst>
                      <a:ahLst/>
                      <a:cxnLst>
                        <a:cxn ang="0">
                          <a:pos x="T0" y="T1"/>
                        </a:cxn>
                        <a:cxn ang="0">
                          <a:pos x="T2" y="T3"/>
                        </a:cxn>
                        <a:cxn ang="0">
                          <a:pos x="T4" y="T5"/>
                        </a:cxn>
                      </a:cxnLst>
                      <a:rect l="0" t="0" r="r" b="b"/>
                      <a:pathLst>
                        <a:path w="19320" h="21600" fill="none" extrusionOk="0">
                          <a:moveTo>
                            <a:pt x="19320" y="21600"/>
                          </a:moveTo>
                          <a:cubicBezTo>
                            <a:pt x="11138" y="21600"/>
                            <a:pt x="3659" y="16977"/>
                            <a:pt x="0" y="9659"/>
                          </a:cubicBezTo>
                        </a:path>
                        <a:path w="19320" h="21600" stroke="0" extrusionOk="0">
                          <a:moveTo>
                            <a:pt x="19320" y="21600"/>
                          </a:moveTo>
                          <a:cubicBezTo>
                            <a:pt x="11138" y="21600"/>
                            <a:pt x="3659" y="16977"/>
                            <a:pt x="0" y="9659"/>
                          </a:cubicBezTo>
                          <a:lnTo>
                            <a:pt x="19320" y="0"/>
                          </a:lnTo>
                          <a:close/>
                        </a:path>
                      </a:pathLst>
                    </a:custGeom>
                    <a:noFill/>
                    <a:ln w="12700">
                      <a:solidFill>
                        <a:srgbClr val="000000"/>
                      </a:solidFill>
                      <a:round/>
                      <a:headEnd/>
                      <a:tailEnd/>
                    </a:ln>
                  </p:spPr>
                  <p:txBody>
                    <a:bodyPr/>
                    <a:lstStyle/>
                    <a:p>
                      <a:endParaRPr lang="en-US"/>
                    </a:p>
                  </p:txBody>
                </p:sp>
              </p:grpSp>
              <p:grpSp>
                <p:nvGrpSpPr>
                  <p:cNvPr id="11" name="Group 49"/>
                  <p:cNvGrpSpPr>
                    <a:grpSpLocks/>
                  </p:cNvGrpSpPr>
                  <p:nvPr/>
                </p:nvGrpSpPr>
                <p:grpSpPr bwMode="auto">
                  <a:xfrm>
                    <a:off x="3320" y="3792"/>
                    <a:ext cx="104" cy="272"/>
                    <a:chOff x="3320" y="3792"/>
                    <a:chExt cx="104" cy="272"/>
                  </a:xfrm>
                </p:grpSpPr>
                <p:sp>
                  <p:nvSpPr>
                    <p:cNvPr id="13362" name="Arc 50"/>
                    <p:cNvSpPr>
                      <a:spLocks/>
                    </p:cNvSpPr>
                    <p:nvPr/>
                  </p:nvSpPr>
                  <p:spPr bwMode="auto">
                    <a:xfrm>
                      <a:off x="3380" y="3802"/>
                      <a:ext cx="44" cy="262"/>
                    </a:xfrm>
                    <a:custGeom>
                      <a:avLst/>
                      <a:gdLst>
                        <a:gd name="G0" fmla="+- 18205 0 0"/>
                        <a:gd name="G1" fmla="+- 21600 0 0"/>
                        <a:gd name="G2" fmla="+- 21600 0 0"/>
                        <a:gd name="T0" fmla="*/ 0 w 18205"/>
                        <a:gd name="T1" fmla="*/ 9975 h 21600"/>
                        <a:gd name="T2" fmla="*/ 18205 w 18205"/>
                        <a:gd name="T3" fmla="*/ 0 h 21600"/>
                        <a:gd name="T4" fmla="*/ 18205 w 18205"/>
                        <a:gd name="T5" fmla="*/ 21600 h 21600"/>
                      </a:gdLst>
                      <a:ahLst/>
                      <a:cxnLst>
                        <a:cxn ang="0">
                          <a:pos x="T0" y="T1"/>
                        </a:cxn>
                        <a:cxn ang="0">
                          <a:pos x="T2" y="T3"/>
                        </a:cxn>
                        <a:cxn ang="0">
                          <a:pos x="T4" y="T5"/>
                        </a:cxn>
                      </a:cxnLst>
                      <a:rect l="0" t="0" r="r" b="b"/>
                      <a:pathLst>
                        <a:path w="18205" h="21600" fill="none" extrusionOk="0">
                          <a:moveTo>
                            <a:pt x="0" y="9975"/>
                          </a:moveTo>
                          <a:cubicBezTo>
                            <a:pt x="3968" y="3760"/>
                            <a:pt x="10831" y="0"/>
                            <a:pt x="18204" y="0"/>
                          </a:cubicBezTo>
                        </a:path>
                        <a:path w="18205" h="21600" stroke="0" extrusionOk="0">
                          <a:moveTo>
                            <a:pt x="0" y="9975"/>
                          </a:moveTo>
                          <a:cubicBezTo>
                            <a:pt x="3968" y="3760"/>
                            <a:pt x="10831" y="0"/>
                            <a:pt x="18204" y="0"/>
                          </a:cubicBezTo>
                          <a:lnTo>
                            <a:pt x="18205" y="21600"/>
                          </a:lnTo>
                          <a:close/>
                        </a:path>
                      </a:pathLst>
                    </a:custGeom>
                    <a:noFill/>
                    <a:ln w="12700">
                      <a:solidFill>
                        <a:srgbClr val="000000"/>
                      </a:solidFill>
                      <a:round/>
                      <a:headEnd/>
                      <a:tailEnd/>
                    </a:ln>
                  </p:spPr>
                  <p:txBody>
                    <a:bodyPr/>
                    <a:lstStyle/>
                    <a:p>
                      <a:endParaRPr lang="en-US"/>
                    </a:p>
                  </p:txBody>
                </p:sp>
                <p:sp>
                  <p:nvSpPr>
                    <p:cNvPr id="13363" name="Arc 51"/>
                    <p:cNvSpPr>
                      <a:spLocks/>
                    </p:cNvSpPr>
                    <p:nvPr/>
                  </p:nvSpPr>
                  <p:spPr bwMode="auto">
                    <a:xfrm>
                      <a:off x="3320" y="3792"/>
                      <a:ext cx="61" cy="272"/>
                    </a:xfrm>
                    <a:custGeom>
                      <a:avLst/>
                      <a:gdLst>
                        <a:gd name="G0" fmla="+- 0 0 0"/>
                        <a:gd name="G1" fmla="+- 0 0 0"/>
                        <a:gd name="G2" fmla="+- 21600 0 0"/>
                        <a:gd name="T0" fmla="*/ 19320 w 19320"/>
                        <a:gd name="T1" fmla="*/ 9660 h 21600"/>
                        <a:gd name="T2" fmla="*/ 0 w 19320"/>
                        <a:gd name="T3" fmla="*/ 21600 h 21600"/>
                        <a:gd name="T4" fmla="*/ 0 w 19320"/>
                        <a:gd name="T5" fmla="*/ 0 h 21600"/>
                      </a:gdLst>
                      <a:ahLst/>
                      <a:cxnLst>
                        <a:cxn ang="0">
                          <a:pos x="T0" y="T1"/>
                        </a:cxn>
                        <a:cxn ang="0">
                          <a:pos x="T2" y="T3"/>
                        </a:cxn>
                        <a:cxn ang="0">
                          <a:pos x="T4" y="T5"/>
                        </a:cxn>
                      </a:cxnLst>
                      <a:rect l="0" t="0" r="r" b="b"/>
                      <a:pathLst>
                        <a:path w="19320" h="21600" fill="none" extrusionOk="0">
                          <a:moveTo>
                            <a:pt x="19319" y="9659"/>
                          </a:moveTo>
                          <a:cubicBezTo>
                            <a:pt x="15660" y="16977"/>
                            <a:pt x="8181" y="21599"/>
                            <a:pt x="0" y="21600"/>
                          </a:cubicBezTo>
                        </a:path>
                        <a:path w="19320" h="21600" stroke="0" extrusionOk="0">
                          <a:moveTo>
                            <a:pt x="19319" y="9659"/>
                          </a:moveTo>
                          <a:cubicBezTo>
                            <a:pt x="15660" y="16977"/>
                            <a:pt x="8181" y="21599"/>
                            <a:pt x="0" y="21600"/>
                          </a:cubicBezTo>
                          <a:lnTo>
                            <a:pt x="0" y="0"/>
                          </a:lnTo>
                          <a:close/>
                        </a:path>
                      </a:pathLst>
                    </a:custGeom>
                    <a:noFill/>
                    <a:ln w="12700">
                      <a:solidFill>
                        <a:srgbClr val="000000"/>
                      </a:solidFill>
                      <a:round/>
                      <a:headEnd/>
                      <a:tailEnd/>
                    </a:ln>
                  </p:spPr>
                  <p:txBody>
                    <a:bodyPr/>
                    <a:lstStyle/>
                    <a:p>
                      <a:endParaRPr lang="en-US"/>
                    </a:p>
                  </p:txBody>
                </p:sp>
              </p:grpSp>
            </p:grpSp>
            <p:grpSp>
              <p:nvGrpSpPr>
                <p:cNvPr id="12" name="Group 52"/>
                <p:cNvGrpSpPr>
                  <a:grpSpLocks/>
                </p:cNvGrpSpPr>
                <p:nvPr/>
              </p:nvGrpSpPr>
              <p:grpSpPr bwMode="auto">
                <a:xfrm>
                  <a:off x="2908" y="3792"/>
                  <a:ext cx="206" cy="272"/>
                  <a:chOff x="2908" y="3792"/>
                  <a:chExt cx="206" cy="272"/>
                </a:xfrm>
              </p:grpSpPr>
              <p:grpSp>
                <p:nvGrpSpPr>
                  <p:cNvPr id="13" name="Group 53"/>
                  <p:cNvGrpSpPr>
                    <a:grpSpLocks/>
                  </p:cNvGrpSpPr>
                  <p:nvPr/>
                </p:nvGrpSpPr>
                <p:grpSpPr bwMode="auto">
                  <a:xfrm>
                    <a:off x="3010" y="3792"/>
                    <a:ext cx="104" cy="272"/>
                    <a:chOff x="3010" y="3792"/>
                    <a:chExt cx="104" cy="272"/>
                  </a:xfrm>
                </p:grpSpPr>
                <p:sp>
                  <p:nvSpPr>
                    <p:cNvPr id="13366" name="Arc 54"/>
                    <p:cNvSpPr>
                      <a:spLocks/>
                    </p:cNvSpPr>
                    <p:nvPr/>
                  </p:nvSpPr>
                  <p:spPr bwMode="auto">
                    <a:xfrm>
                      <a:off x="3010" y="3802"/>
                      <a:ext cx="44" cy="262"/>
                    </a:xfrm>
                    <a:custGeom>
                      <a:avLst/>
                      <a:gdLst>
                        <a:gd name="G0" fmla="+- 0 0 0"/>
                        <a:gd name="G1" fmla="+- 21600 0 0"/>
                        <a:gd name="G2" fmla="+- 21600 0 0"/>
                        <a:gd name="T0" fmla="*/ 0 w 18205"/>
                        <a:gd name="T1" fmla="*/ 0 h 21600"/>
                        <a:gd name="T2" fmla="*/ 18205 w 18205"/>
                        <a:gd name="T3" fmla="*/ 9975 h 21600"/>
                        <a:gd name="T4" fmla="*/ 0 w 18205"/>
                        <a:gd name="T5" fmla="*/ 21600 h 21600"/>
                      </a:gdLst>
                      <a:ahLst/>
                      <a:cxnLst>
                        <a:cxn ang="0">
                          <a:pos x="T0" y="T1"/>
                        </a:cxn>
                        <a:cxn ang="0">
                          <a:pos x="T2" y="T3"/>
                        </a:cxn>
                        <a:cxn ang="0">
                          <a:pos x="T4" y="T5"/>
                        </a:cxn>
                      </a:cxnLst>
                      <a:rect l="0" t="0" r="r" b="b"/>
                      <a:pathLst>
                        <a:path w="18205" h="21600" fill="none" extrusionOk="0">
                          <a:moveTo>
                            <a:pt x="-1" y="0"/>
                          </a:moveTo>
                          <a:cubicBezTo>
                            <a:pt x="7373" y="0"/>
                            <a:pt x="14236" y="3760"/>
                            <a:pt x="18204" y="9975"/>
                          </a:cubicBezTo>
                        </a:path>
                        <a:path w="18205" h="21600" stroke="0" extrusionOk="0">
                          <a:moveTo>
                            <a:pt x="-1" y="0"/>
                          </a:moveTo>
                          <a:cubicBezTo>
                            <a:pt x="7373" y="0"/>
                            <a:pt x="14236" y="3760"/>
                            <a:pt x="18204" y="9975"/>
                          </a:cubicBezTo>
                          <a:lnTo>
                            <a:pt x="0" y="21600"/>
                          </a:lnTo>
                          <a:close/>
                        </a:path>
                      </a:pathLst>
                    </a:custGeom>
                    <a:noFill/>
                    <a:ln w="12700">
                      <a:solidFill>
                        <a:srgbClr val="000000"/>
                      </a:solidFill>
                      <a:round/>
                      <a:headEnd/>
                      <a:tailEnd/>
                    </a:ln>
                  </p:spPr>
                  <p:txBody>
                    <a:bodyPr/>
                    <a:lstStyle/>
                    <a:p>
                      <a:endParaRPr lang="en-US"/>
                    </a:p>
                  </p:txBody>
                </p:sp>
                <p:sp>
                  <p:nvSpPr>
                    <p:cNvPr id="13367" name="Arc 55"/>
                    <p:cNvSpPr>
                      <a:spLocks/>
                    </p:cNvSpPr>
                    <p:nvPr/>
                  </p:nvSpPr>
                  <p:spPr bwMode="auto">
                    <a:xfrm>
                      <a:off x="3053" y="3792"/>
                      <a:ext cx="61" cy="272"/>
                    </a:xfrm>
                    <a:custGeom>
                      <a:avLst/>
                      <a:gdLst>
                        <a:gd name="G0" fmla="+- 19320 0 0"/>
                        <a:gd name="G1" fmla="+- 0 0 0"/>
                        <a:gd name="G2" fmla="+- 21600 0 0"/>
                        <a:gd name="T0" fmla="*/ 19320 w 19320"/>
                        <a:gd name="T1" fmla="*/ 21600 h 21600"/>
                        <a:gd name="T2" fmla="*/ 0 w 19320"/>
                        <a:gd name="T3" fmla="*/ 9660 h 21600"/>
                        <a:gd name="T4" fmla="*/ 19320 w 19320"/>
                        <a:gd name="T5" fmla="*/ 0 h 21600"/>
                      </a:gdLst>
                      <a:ahLst/>
                      <a:cxnLst>
                        <a:cxn ang="0">
                          <a:pos x="T0" y="T1"/>
                        </a:cxn>
                        <a:cxn ang="0">
                          <a:pos x="T2" y="T3"/>
                        </a:cxn>
                        <a:cxn ang="0">
                          <a:pos x="T4" y="T5"/>
                        </a:cxn>
                      </a:cxnLst>
                      <a:rect l="0" t="0" r="r" b="b"/>
                      <a:pathLst>
                        <a:path w="19320" h="21600" fill="none" extrusionOk="0">
                          <a:moveTo>
                            <a:pt x="19320" y="21600"/>
                          </a:moveTo>
                          <a:cubicBezTo>
                            <a:pt x="11138" y="21600"/>
                            <a:pt x="3659" y="16977"/>
                            <a:pt x="0" y="9659"/>
                          </a:cubicBezTo>
                        </a:path>
                        <a:path w="19320" h="21600" stroke="0" extrusionOk="0">
                          <a:moveTo>
                            <a:pt x="19320" y="21600"/>
                          </a:moveTo>
                          <a:cubicBezTo>
                            <a:pt x="11138" y="21600"/>
                            <a:pt x="3659" y="16977"/>
                            <a:pt x="0" y="9659"/>
                          </a:cubicBezTo>
                          <a:lnTo>
                            <a:pt x="19320" y="0"/>
                          </a:lnTo>
                          <a:close/>
                        </a:path>
                      </a:pathLst>
                    </a:custGeom>
                    <a:noFill/>
                    <a:ln w="12700">
                      <a:solidFill>
                        <a:srgbClr val="000000"/>
                      </a:solidFill>
                      <a:round/>
                      <a:headEnd/>
                      <a:tailEnd/>
                    </a:ln>
                  </p:spPr>
                  <p:txBody>
                    <a:bodyPr/>
                    <a:lstStyle/>
                    <a:p>
                      <a:endParaRPr lang="en-US"/>
                    </a:p>
                  </p:txBody>
                </p:sp>
              </p:grpSp>
              <p:grpSp>
                <p:nvGrpSpPr>
                  <p:cNvPr id="14" name="Group 56"/>
                  <p:cNvGrpSpPr>
                    <a:grpSpLocks/>
                  </p:cNvGrpSpPr>
                  <p:nvPr/>
                </p:nvGrpSpPr>
                <p:grpSpPr bwMode="auto">
                  <a:xfrm>
                    <a:off x="2908" y="3792"/>
                    <a:ext cx="104" cy="272"/>
                    <a:chOff x="2908" y="3792"/>
                    <a:chExt cx="104" cy="272"/>
                  </a:xfrm>
                </p:grpSpPr>
                <p:sp>
                  <p:nvSpPr>
                    <p:cNvPr id="13369" name="Arc 57"/>
                    <p:cNvSpPr>
                      <a:spLocks/>
                    </p:cNvSpPr>
                    <p:nvPr/>
                  </p:nvSpPr>
                  <p:spPr bwMode="auto">
                    <a:xfrm>
                      <a:off x="2968" y="3802"/>
                      <a:ext cx="44" cy="262"/>
                    </a:xfrm>
                    <a:custGeom>
                      <a:avLst/>
                      <a:gdLst>
                        <a:gd name="G0" fmla="+- 18205 0 0"/>
                        <a:gd name="G1" fmla="+- 21600 0 0"/>
                        <a:gd name="G2" fmla="+- 21600 0 0"/>
                        <a:gd name="T0" fmla="*/ 0 w 18205"/>
                        <a:gd name="T1" fmla="*/ 9975 h 21600"/>
                        <a:gd name="T2" fmla="*/ 18205 w 18205"/>
                        <a:gd name="T3" fmla="*/ 0 h 21600"/>
                        <a:gd name="T4" fmla="*/ 18205 w 18205"/>
                        <a:gd name="T5" fmla="*/ 21600 h 21600"/>
                      </a:gdLst>
                      <a:ahLst/>
                      <a:cxnLst>
                        <a:cxn ang="0">
                          <a:pos x="T0" y="T1"/>
                        </a:cxn>
                        <a:cxn ang="0">
                          <a:pos x="T2" y="T3"/>
                        </a:cxn>
                        <a:cxn ang="0">
                          <a:pos x="T4" y="T5"/>
                        </a:cxn>
                      </a:cxnLst>
                      <a:rect l="0" t="0" r="r" b="b"/>
                      <a:pathLst>
                        <a:path w="18205" h="21600" fill="none" extrusionOk="0">
                          <a:moveTo>
                            <a:pt x="0" y="9975"/>
                          </a:moveTo>
                          <a:cubicBezTo>
                            <a:pt x="3968" y="3760"/>
                            <a:pt x="10831" y="0"/>
                            <a:pt x="18204" y="0"/>
                          </a:cubicBezTo>
                        </a:path>
                        <a:path w="18205" h="21600" stroke="0" extrusionOk="0">
                          <a:moveTo>
                            <a:pt x="0" y="9975"/>
                          </a:moveTo>
                          <a:cubicBezTo>
                            <a:pt x="3968" y="3760"/>
                            <a:pt x="10831" y="0"/>
                            <a:pt x="18204" y="0"/>
                          </a:cubicBezTo>
                          <a:lnTo>
                            <a:pt x="18205" y="21600"/>
                          </a:lnTo>
                          <a:close/>
                        </a:path>
                      </a:pathLst>
                    </a:custGeom>
                    <a:noFill/>
                    <a:ln w="12700">
                      <a:solidFill>
                        <a:srgbClr val="000000"/>
                      </a:solidFill>
                      <a:round/>
                      <a:headEnd/>
                      <a:tailEnd/>
                    </a:ln>
                  </p:spPr>
                  <p:txBody>
                    <a:bodyPr/>
                    <a:lstStyle/>
                    <a:p>
                      <a:endParaRPr lang="en-US"/>
                    </a:p>
                  </p:txBody>
                </p:sp>
                <p:sp>
                  <p:nvSpPr>
                    <p:cNvPr id="13370" name="Arc 58"/>
                    <p:cNvSpPr>
                      <a:spLocks/>
                    </p:cNvSpPr>
                    <p:nvPr/>
                  </p:nvSpPr>
                  <p:spPr bwMode="auto">
                    <a:xfrm>
                      <a:off x="2908" y="3792"/>
                      <a:ext cx="61" cy="272"/>
                    </a:xfrm>
                    <a:custGeom>
                      <a:avLst/>
                      <a:gdLst>
                        <a:gd name="G0" fmla="+- 0 0 0"/>
                        <a:gd name="G1" fmla="+- 0 0 0"/>
                        <a:gd name="G2" fmla="+- 21600 0 0"/>
                        <a:gd name="T0" fmla="*/ 19320 w 19320"/>
                        <a:gd name="T1" fmla="*/ 9660 h 21600"/>
                        <a:gd name="T2" fmla="*/ 0 w 19320"/>
                        <a:gd name="T3" fmla="*/ 21600 h 21600"/>
                        <a:gd name="T4" fmla="*/ 0 w 19320"/>
                        <a:gd name="T5" fmla="*/ 0 h 21600"/>
                      </a:gdLst>
                      <a:ahLst/>
                      <a:cxnLst>
                        <a:cxn ang="0">
                          <a:pos x="T0" y="T1"/>
                        </a:cxn>
                        <a:cxn ang="0">
                          <a:pos x="T2" y="T3"/>
                        </a:cxn>
                        <a:cxn ang="0">
                          <a:pos x="T4" y="T5"/>
                        </a:cxn>
                      </a:cxnLst>
                      <a:rect l="0" t="0" r="r" b="b"/>
                      <a:pathLst>
                        <a:path w="19320" h="21600" fill="none" extrusionOk="0">
                          <a:moveTo>
                            <a:pt x="19319" y="9659"/>
                          </a:moveTo>
                          <a:cubicBezTo>
                            <a:pt x="15660" y="16977"/>
                            <a:pt x="8181" y="21599"/>
                            <a:pt x="0" y="21600"/>
                          </a:cubicBezTo>
                        </a:path>
                        <a:path w="19320" h="21600" stroke="0" extrusionOk="0">
                          <a:moveTo>
                            <a:pt x="19319" y="9659"/>
                          </a:moveTo>
                          <a:cubicBezTo>
                            <a:pt x="15660" y="16977"/>
                            <a:pt x="8181" y="21599"/>
                            <a:pt x="0" y="21600"/>
                          </a:cubicBezTo>
                          <a:lnTo>
                            <a:pt x="0" y="0"/>
                          </a:lnTo>
                          <a:close/>
                        </a:path>
                      </a:pathLst>
                    </a:custGeom>
                    <a:noFill/>
                    <a:ln w="12700">
                      <a:solidFill>
                        <a:srgbClr val="000000"/>
                      </a:solidFill>
                      <a:round/>
                      <a:headEnd/>
                      <a:tailEnd/>
                    </a:ln>
                  </p:spPr>
                  <p:txBody>
                    <a:bodyPr/>
                    <a:lstStyle/>
                    <a:p>
                      <a:endParaRPr lang="en-US"/>
                    </a:p>
                  </p:txBody>
                </p:sp>
              </p:grpSp>
            </p:grpSp>
          </p:grpSp>
          <p:sp>
            <p:nvSpPr>
              <p:cNvPr id="13371" name="Line 59"/>
              <p:cNvSpPr>
                <a:spLocks noChangeShapeType="1"/>
              </p:cNvSpPr>
              <p:nvPr/>
            </p:nvSpPr>
            <p:spPr bwMode="auto">
              <a:xfrm>
                <a:off x="3426" y="3738"/>
                <a:ext cx="1" cy="80"/>
              </a:xfrm>
              <a:prstGeom prst="line">
                <a:avLst/>
              </a:prstGeom>
              <a:noFill/>
              <a:ln w="6350">
                <a:solidFill>
                  <a:srgbClr val="000000"/>
                </a:solidFill>
                <a:round/>
                <a:headEnd/>
                <a:tailEnd/>
              </a:ln>
            </p:spPr>
            <p:txBody>
              <a:bodyPr/>
              <a:lstStyle/>
              <a:p>
                <a:endParaRPr lang="en-US"/>
              </a:p>
            </p:txBody>
          </p:sp>
          <p:sp>
            <p:nvSpPr>
              <p:cNvPr id="13372" name="Line 60"/>
              <p:cNvSpPr>
                <a:spLocks noChangeShapeType="1"/>
              </p:cNvSpPr>
              <p:nvPr/>
            </p:nvSpPr>
            <p:spPr bwMode="auto">
              <a:xfrm>
                <a:off x="3426" y="3850"/>
                <a:ext cx="1" cy="80"/>
              </a:xfrm>
              <a:prstGeom prst="line">
                <a:avLst/>
              </a:prstGeom>
              <a:noFill/>
              <a:ln w="6350">
                <a:solidFill>
                  <a:srgbClr val="000000"/>
                </a:solidFill>
                <a:round/>
                <a:headEnd/>
                <a:tailEnd/>
              </a:ln>
            </p:spPr>
            <p:txBody>
              <a:bodyPr/>
              <a:lstStyle/>
              <a:p>
                <a:endParaRPr lang="en-US"/>
              </a:p>
            </p:txBody>
          </p:sp>
          <p:sp>
            <p:nvSpPr>
              <p:cNvPr id="13373" name="Line 61"/>
              <p:cNvSpPr>
                <a:spLocks noChangeShapeType="1"/>
              </p:cNvSpPr>
              <p:nvPr/>
            </p:nvSpPr>
            <p:spPr bwMode="auto">
              <a:xfrm>
                <a:off x="3426" y="3962"/>
                <a:ext cx="1" cy="80"/>
              </a:xfrm>
              <a:prstGeom prst="line">
                <a:avLst/>
              </a:prstGeom>
              <a:noFill/>
              <a:ln w="6350">
                <a:solidFill>
                  <a:srgbClr val="000000"/>
                </a:solidFill>
                <a:round/>
                <a:headEnd/>
                <a:tailEnd/>
              </a:ln>
            </p:spPr>
            <p:txBody>
              <a:bodyPr/>
              <a:lstStyle/>
              <a:p>
                <a:endParaRPr lang="en-US"/>
              </a:p>
            </p:txBody>
          </p:sp>
          <p:sp>
            <p:nvSpPr>
              <p:cNvPr id="13374" name="Line 62"/>
              <p:cNvSpPr>
                <a:spLocks noChangeShapeType="1"/>
              </p:cNvSpPr>
              <p:nvPr/>
            </p:nvSpPr>
            <p:spPr bwMode="auto">
              <a:xfrm>
                <a:off x="3426" y="4074"/>
                <a:ext cx="1" cy="80"/>
              </a:xfrm>
              <a:prstGeom prst="line">
                <a:avLst/>
              </a:prstGeom>
              <a:noFill/>
              <a:ln w="6350">
                <a:solidFill>
                  <a:srgbClr val="000000"/>
                </a:solidFill>
                <a:round/>
                <a:headEnd/>
                <a:tailEnd/>
              </a:ln>
            </p:spPr>
            <p:txBody>
              <a:bodyPr/>
              <a:lstStyle/>
              <a:p>
                <a:endParaRPr lang="en-US"/>
              </a:p>
            </p:txBody>
          </p:sp>
          <p:sp>
            <p:nvSpPr>
              <p:cNvPr id="13375" name="Line 63"/>
              <p:cNvSpPr>
                <a:spLocks noChangeShapeType="1"/>
              </p:cNvSpPr>
              <p:nvPr/>
            </p:nvSpPr>
            <p:spPr bwMode="auto">
              <a:xfrm>
                <a:off x="3426" y="4186"/>
                <a:ext cx="1" cy="12"/>
              </a:xfrm>
              <a:prstGeom prst="line">
                <a:avLst/>
              </a:prstGeom>
              <a:noFill/>
              <a:ln w="6350">
                <a:solidFill>
                  <a:srgbClr val="000000"/>
                </a:solidFill>
                <a:round/>
                <a:headEnd/>
                <a:tailEnd/>
              </a:ln>
            </p:spPr>
            <p:txBody>
              <a:bodyPr/>
              <a:lstStyle/>
              <a:p>
                <a:endParaRPr lang="en-US"/>
              </a:p>
            </p:txBody>
          </p:sp>
          <p:sp>
            <p:nvSpPr>
              <p:cNvPr id="13376" name="Freeform 64"/>
              <p:cNvSpPr>
                <a:spLocks/>
              </p:cNvSpPr>
              <p:nvPr/>
            </p:nvSpPr>
            <p:spPr bwMode="auto">
              <a:xfrm>
                <a:off x="3380" y="4158"/>
                <a:ext cx="46" cy="34"/>
              </a:xfrm>
              <a:custGeom>
                <a:avLst/>
                <a:gdLst/>
                <a:ahLst/>
                <a:cxnLst>
                  <a:cxn ang="0">
                    <a:pos x="46" y="18"/>
                  </a:cxn>
                  <a:cxn ang="0">
                    <a:pos x="0" y="34"/>
                  </a:cxn>
                  <a:cxn ang="0">
                    <a:pos x="22" y="16"/>
                  </a:cxn>
                  <a:cxn ang="0">
                    <a:pos x="0" y="0"/>
                  </a:cxn>
                  <a:cxn ang="0">
                    <a:pos x="46" y="18"/>
                  </a:cxn>
                </a:cxnLst>
                <a:rect l="0" t="0" r="r" b="b"/>
                <a:pathLst>
                  <a:path w="46" h="34">
                    <a:moveTo>
                      <a:pt x="46" y="18"/>
                    </a:moveTo>
                    <a:lnTo>
                      <a:pt x="0" y="34"/>
                    </a:lnTo>
                    <a:lnTo>
                      <a:pt x="22" y="16"/>
                    </a:lnTo>
                    <a:lnTo>
                      <a:pt x="0" y="0"/>
                    </a:lnTo>
                    <a:lnTo>
                      <a:pt x="46" y="18"/>
                    </a:lnTo>
                    <a:close/>
                  </a:path>
                </a:pathLst>
              </a:custGeom>
              <a:solidFill>
                <a:srgbClr val="000000"/>
              </a:solidFill>
              <a:ln w="9525">
                <a:noFill/>
                <a:round/>
                <a:headEnd/>
                <a:tailEnd/>
              </a:ln>
            </p:spPr>
            <p:txBody>
              <a:bodyPr/>
              <a:lstStyle/>
              <a:p>
                <a:endParaRPr lang="en-US"/>
              </a:p>
            </p:txBody>
          </p:sp>
          <p:sp>
            <p:nvSpPr>
              <p:cNvPr id="13377" name="Freeform 65"/>
              <p:cNvSpPr>
                <a:spLocks/>
              </p:cNvSpPr>
              <p:nvPr/>
            </p:nvSpPr>
            <p:spPr bwMode="auto">
              <a:xfrm>
                <a:off x="3212" y="4158"/>
                <a:ext cx="44" cy="34"/>
              </a:xfrm>
              <a:custGeom>
                <a:avLst/>
                <a:gdLst/>
                <a:ahLst/>
                <a:cxnLst>
                  <a:cxn ang="0">
                    <a:pos x="0" y="18"/>
                  </a:cxn>
                  <a:cxn ang="0">
                    <a:pos x="44" y="0"/>
                  </a:cxn>
                  <a:cxn ang="0">
                    <a:pos x="22" y="16"/>
                  </a:cxn>
                  <a:cxn ang="0">
                    <a:pos x="44" y="34"/>
                  </a:cxn>
                  <a:cxn ang="0">
                    <a:pos x="0" y="18"/>
                  </a:cxn>
                </a:cxnLst>
                <a:rect l="0" t="0" r="r" b="b"/>
                <a:pathLst>
                  <a:path w="44" h="34">
                    <a:moveTo>
                      <a:pt x="0" y="18"/>
                    </a:moveTo>
                    <a:lnTo>
                      <a:pt x="44" y="0"/>
                    </a:lnTo>
                    <a:lnTo>
                      <a:pt x="22" y="16"/>
                    </a:lnTo>
                    <a:lnTo>
                      <a:pt x="44" y="34"/>
                    </a:lnTo>
                    <a:lnTo>
                      <a:pt x="0" y="18"/>
                    </a:lnTo>
                    <a:close/>
                  </a:path>
                </a:pathLst>
              </a:custGeom>
              <a:solidFill>
                <a:srgbClr val="000000"/>
              </a:solidFill>
              <a:ln w="9525">
                <a:noFill/>
                <a:round/>
                <a:headEnd/>
                <a:tailEnd/>
              </a:ln>
            </p:spPr>
            <p:txBody>
              <a:bodyPr/>
              <a:lstStyle/>
              <a:p>
                <a:endParaRPr lang="en-US"/>
              </a:p>
            </p:txBody>
          </p:sp>
          <p:sp>
            <p:nvSpPr>
              <p:cNvPr id="13378" name="Line 66"/>
              <p:cNvSpPr>
                <a:spLocks noChangeShapeType="1"/>
              </p:cNvSpPr>
              <p:nvPr/>
            </p:nvSpPr>
            <p:spPr bwMode="auto">
              <a:xfrm>
                <a:off x="3234" y="4174"/>
                <a:ext cx="168" cy="1"/>
              </a:xfrm>
              <a:prstGeom prst="line">
                <a:avLst/>
              </a:prstGeom>
              <a:noFill/>
              <a:ln w="3175">
                <a:solidFill>
                  <a:srgbClr val="000000"/>
                </a:solidFill>
                <a:round/>
                <a:headEnd/>
                <a:tailEnd/>
              </a:ln>
            </p:spPr>
            <p:txBody>
              <a:bodyPr/>
              <a:lstStyle/>
              <a:p>
                <a:endParaRPr lang="en-US"/>
              </a:p>
            </p:txBody>
          </p:sp>
          <p:sp>
            <p:nvSpPr>
              <p:cNvPr id="13379" name="Rectangle 67"/>
              <p:cNvSpPr>
                <a:spLocks noChangeArrowheads="1"/>
              </p:cNvSpPr>
              <p:nvPr/>
            </p:nvSpPr>
            <p:spPr bwMode="auto">
              <a:xfrm>
                <a:off x="3246" y="4118"/>
                <a:ext cx="152" cy="136"/>
              </a:xfrm>
              <a:prstGeom prst="rect">
                <a:avLst/>
              </a:prstGeom>
              <a:solidFill>
                <a:srgbClr val="FFFFFF"/>
              </a:solidFill>
              <a:ln w="9525">
                <a:noFill/>
                <a:miter lim="800000"/>
                <a:headEnd/>
                <a:tailEnd/>
              </a:ln>
            </p:spPr>
            <p:txBody>
              <a:bodyPr/>
              <a:lstStyle/>
              <a:p>
                <a:endParaRPr lang="en-US"/>
              </a:p>
            </p:txBody>
          </p:sp>
          <p:sp>
            <p:nvSpPr>
              <p:cNvPr id="13380" name="Rectangle 68"/>
              <p:cNvSpPr>
                <a:spLocks noChangeArrowheads="1"/>
              </p:cNvSpPr>
              <p:nvPr/>
            </p:nvSpPr>
            <p:spPr bwMode="auto">
              <a:xfrm>
                <a:off x="3248" y="4120"/>
                <a:ext cx="60" cy="116"/>
              </a:xfrm>
              <a:prstGeom prst="rect">
                <a:avLst/>
              </a:prstGeom>
              <a:noFill/>
              <a:ln w="9525">
                <a:noFill/>
                <a:miter lim="800000"/>
                <a:headEnd/>
                <a:tailEnd/>
              </a:ln>
            </p:spPr>
            <p:txBody>
              <a:bodyPr wrap="none" lIns="0" tIns="0" rIns="0" bIns="0">
                <a:spAutoFit/>
              </a:bodyPr>
              <a:lstStyle/>
              <a:p>
                <a:pPr eaLnBrk="0" hangingPunct="0"/>
                <a:r>
                  <a:rPr lang="en-US" sz="1200" smtClean="0">
                    <a:solidFill>
                      <a:srgbClr val="000000"/>
                    </a:solidFill>
                    <a:latin typeface="Times New Roman" pitchFamily="18" charset="0"/>
                  </a:rPr>
                  <a:t>T</a:t>
                </a:r>
                <a:endParaRPr lang="en-US" sz="2400">
                  <a:latin typeface="Times" charset="0"/>
                </a:endParaRPr>
              </a:p>
            </p:txBody>
          </p:sp>
          <p:sp>
            <p:nvSpPr>
              <p:cNvPr id="13381" name="Rectangle 69"/>
              <p:cNvSpPr>
                <a:spLocks noChangeArrowheads="1"/>
              </p:cNvSpPr>
              <p:nvPr/>
            </p:nvSpPr>
            <p:spPr bwMode="auto">
              <a:xfrm>
                <a:off x="3306" y="4172"/>
                <a:ext cx="89" cy="87"/>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Times New Roman" pitchFamily="18" charset="0"/>
                  </a:rPr>
                  <a:t>RF</a:t>
                </a:r>
                <a:endParaRPr lang="en-US" sz="2400">
                  <a:latin typeface="Times" charset="0"/>
                </a:endParaRPr>
              </a:p>
            </p:txBody>
          </p:sp>
          <p:sp>
            <p:nvSpPr>
              <p:cNvPr id="13382" name="Freeform 70"/>
              <p:cNvSpPr>
                <a:spLocks/>
              </p:cNvSpPr>
              <p:nvPr/>
            </p:nvSpPr>
            <p:spPr bwMode="auto">
              <a:xfrm>
                <a:off x="3574" y="4100"/>
                <a:ext cx="46" cy="34"/>
              </a:xfrm>
              <a:custGeom>
                <a:avLst/>
                <a:gdLst/>
                <a:ahLst/>
                <a:cxnLst>
                  <a:cxn ang="0">
                    <a:pos x="46" y="18"/>
                  </a:cxn>
                  <a:cxn ang="0">
                    <a:pos x="0" y="34"/>
                  </a:cxn>
                  <a:cxn ang="0">
                    <a:pos x="22" y="18"/>
                  </a:cxn>
                  <a:cxn ang="0">
                    <a:pos x="0" y="0"/>
                  </a:cxn>
                  <a:cxn ang="0">
                    <a:pos x="46" y="18"/>
                  </a:cxn>
                </a:cxnLst>
                <a:rect l="0" t="0" r="r" b="b"/>
                <a:pathLst>
                  <a:path w="46" h="34">
                    <a:moveTo>
                      <a:pt x="46" y="18"/>
                    </a:moveTo>
                    <a:lnTo>
                      <a:pt x="0" y="34"/>
                    </a:lnTo>
                    <a:lnTo>
                      <a:pt x="22" y="18"/>
                    </a:lnTo>
                    <a:lnTo>
                      <a:pt x="0" y="0"/>
                    </a:lnTo>
                    <a:lnTo>
                      <a:pt x="46" y="18"/>
                    </a:lnTo>
                    <a:close/>
                  </a:path>
                </a:pathLst>
              </a:custGeom>
              <a:solidFill>
                <a:srgbClr val="000000"/>
              </a:solidFill>
              <a:ln w="9525">
                <a:noFill/>
                <a:round/>
                <a:headEnd/>
                <a:tailEnd/>
              </a:ln>
            </p:spPr>
            <p:txBody>
              <a:bodyPr/>
              <a:lstStyle/>
              <a:p>
                <a:endParaRPr lang="en-US"/>
              </a:p>
            </p:txBody>
          </p:sp>
          <p:sp>
            <p:nvSpPr>
              <p:cNvPr id="13383" name="Line 71"/>
              <p:cNvSpPr>
                <a:spLocks noChangeShapeType="1"/>
              </p:cNvSpPr>
              <p:nvPr/>
            </p:nvSpPr>
            <p:spPr bwMode="auto">
              <a:xfrm flipH="1">
                <a:off x="2830" y="4118"/>
                <a:ext cx="768" cy="1"/>
              </a:xfrm>
              <a:prstGeom prst="line">
                <a:avLst/>
              </a:prstGeom>
              <a:noFill/>
              <a:ln w="6350">
                <a:solidFill>
                  <a:srgbClr val="000000"/>
                </a:solidFill>
                <a:round/>
                <a:headEnd/>
                <a:tailEnd/>
              </a:ln>
            </p:spPr>
            <p:txBody>
              <a:bodyPr/>
              <a:lstStyle/>
              <a:p>
                <a:endParaRPr lang="en-US"/>
              </a:p>
            </p:txBody>
          </p:sp>
          <p:sp>
            <p:nvSpPr>
              <p:cNvPr id="13384" name="Rectangle 72"/>
              <p:cNvSpPr>
                <a:spLocks noChangeArrowheads="1"/>
              </p:cNvSpPr>
              <p:nvPr/>
            </p:nvSpPr>
            <p:spPr bwMode="auto">
              <a:xfrm>
                <a:off x="2766" y="3558"/>
                <a:ext cx="912" cy="696"/>
              </a:xfrm>
              <a:prstGeom prst="rect">
                <a:avLst/>
              </a:prstGeom>
              <a:noFill/>
              <a:ln w="19050">
                <a:solidFill>
                  <a:srgbClr val="000000"/>
                </a:solidFill>
                <a:miter lim="800000"/>
                <a:headEnd/>
                <a:tailEnd/>
              </a:ln>
            </p:spPr>
            <p:txBody>
              <a:bodyPr/>
              <a:lstStyle/>
              <a:p>
                <a:endParaRPr lang="en-US"/>
              </a:p>
            </p:txBody>
          </p:sp>
        </p:grpSp>
        <p:sp>
          <p:nvSpPr>
            <p:cNvPr id="13385" name="Freeform 73"/>
            <p:cNvSpPr>
              <a:spLocks/>
            </p:cNvSpPr>
            <p:nvPr/>
          </p:nvSpPr>
          <p:spPr bwMode="auto">
            <a:xfrm>
              <a:off x="4314" y="3604"/>
              <a:ext cx="32" cy="44"/>
            </a:xfrm>
            <a:custGeom>
              <a:avLst/>
              <a:gdLst/>
              <a:ahLst/>
              <a:cxnLst>
                <a:cxn ang="0">
                  <a:pos x="16" y="0"/>
                </a:cxn>
                <a:cxn ang="0">
                  <a:pos x="32" y="44"/>
                </a:cxn>
                <a:cxn ang="0">
                  <a:pos x="16" y="22"/>
                </a:cxn>
                <a:cxn ang="0">
                  <a:pos x="0" y="44"/>
                </a:cxn>
                <a:cxn ang="0">
                  <a:pos x="16" y="0"/>
                </a:cxn>
              </a:cxnLst>
              <a:rect l="0" t="0" r="r" b="b"/>
              <a:pathLst>
                <a:path w="32" h="44">
                  <a:moveTo>
                    <a:pt x="16" y="0"/>
                  </a:moveTo>
                  <a:lnTo>
                    <a:pt x="32" y="44"/>
                  </a:lnTo>
                  <a:lnTo>
                    <a:pt x="16" y="22"/>
                  </a:lnTo>
                  <a:lnTo>
                    <a:pt x="0" y="44"/>
                  </a:lnTo>
                  <a:lnTo>
                    <a:pt x="16" y="0"/>
                  </a:lnTo>
                  <a:close/>
                </a:path>
              </a:pathLst>
            </a:custGeom>
            <a:solidFill>
              <a:srgbClr val="000000"/>
            </a:solidFill>
            <a:ln w="9525">
              <a:noFill/>
              <a:round/>
              <a:headEnd/>
              <a:tailEnd/>
            </a:ln>
          </p:spPr>
          <p:txBody>
            <a:bodyPr/>
            <a:lstStyle/>
            <a:p>
              <a:endParaRPr lang="en-US"/>
            </a:p>
          </p:txBody>
        </p:sp>
        <p:sp>
          <p:nvSpPr>
            <p:cNvPr id="13386" name="Line 74"/>
            <p:cNvSpPr>
              <a:spLocks noChangeShapeType="1"/>
            </p:cNvSpPr>
            <p:nvPr/>
          </p:nvSpPr>
          <p:spPr bwMode="auto">
            <a:xfrm>
              <a:off x="4330" y="3626"/>
              <a:ext cx="1" cy="576"/>
            </a:xfrm>
            <a:prstGeom prst="line">
              <a:avLst/>
            </a:prstGeom>
            <a:noFill/>
            <a:ln w="6350">
              <a:solidFill>
                <a:srgbClr val="000000"/>
              </a:solidFill>
              <a:round/>
              <a:headEnd/>
              <a:tailEnd/>
            </a:ln>
          </p:spPr>
          <p:txBody>
            <a:bodyPr/>
            <a:lstStyle/>
            <a:p>
              <a:endParaRPr lang="en-US"/>
            </a:p>
          </p:txBody>
        </p:sp>
        <p:sp>
          <p:nvSpPr>
            <p:cNvPr id="13387" name="Rectangle 75"/>
            <p:cNvSpPr>
              <a:spLocks noChangeArrowheads="1"/>
            </p:cNvSpPr>
            <p:nvPr/>
          </p:nvSpPr>
          <p:spPr bwMode="auto">
            <a:xfrm>
              <a:off x="4256" y="3564"/>
              <a:ext cx="37" cy="136"/>
            </a:xfrm>
            <a:prstGeom prst="rect">
              <a:avLst/>
            </a:prstGeom>
            <a:noFill/>
            <a:ln w="9525">
              <a:noFill/>
              <a:miter lim="800000"/>
              <a:headEnd/>
              <a:tailEnd/>
            </a:ln>
          </p:spPr>
          <p:txBody>
            <a:bodyPr wrap="none" lIns="0" tIns="0" rIns="0" bIns="0">
              <a:spAutoFit/>
            </a:bodyPr>
            <a:lstStyle/>
            <a:p>
              <a:pPr eaLnBrk="0" hangingPunct="0"/>
              <a:r>
                <a:rPr lang="en-US" sz="1400" smtClean="0">
                  <a:solidFill>
                    <a:srgbClr val="000000"/>
                  </a:solidFill>
                  <a:latin typeface="Times New Roman" pitchFamily="18" charset="0"/>
                </a:rPr>
                <a:t>I</a:t>
              </a:r>
              <a:endParaRPr lang="en-US" sz="2400">
                <a:latin typeface="Times" charset="0"/>
              </a:endParaRPr>
            </a:p>
          </p:txBody>
        </p:sp>
        <p:sp>
          <p:nvSpPr>
            <p:cNvPr id="13388" name="Rectangle 76"/>
            <p:cNvSpPr>
              <a:spLocks noChangeArrowheads="1"/>
            </p:cNvSpPr>
            <p:nvPr/>
          </p:nvSpPr>
          <p:spPr bwMode="auto">
            <a:xfrm>
              <a:off x="4668" y="4104"/>
              <a:ext cx="31" cy="136"/>
            </a:xfrm>
            <a:prstGeom prst="rect">
              <a:avLst/>
            </a:prstGeom>
            <a:noFill/>
            <a:ln w="9525">
              <a:noFill/>
              <a:miter lim="800000"/>
              <a:headEnd/>
              <a:tailEnd/>
            </a:ln>
          </p:spPr>
          <p:txBody>
            <a:bodyPr wrap="none" lIns="0" tIns="0" rIns="0" bIns="0">
              <a:spAutoFit/>
            </a:bodyPr>
            <a:lstStyle/>
            <a:p>
              <a:pPr eaLnBrk="0" hangingPunct="0"/>
              <a:r>
                <a:rPr lang="en-US" sz="1400" smtClean="0">
                  <a:solidFill>
                    <a:srgbClr val="000000"/>
                  </a:solidFill>
                  <a:latin typeface="Times New Roman" pitchFamily="18" charset="0"/>
                </a:rPr>
                <a:t>t</a:t>
              </a:r>
              <a:endParaRPr lang="en-US" sz="2400">
                <a:latin typeface="Times" charset="0"/>
              </a:endParaRPr>
            </a:p>
          </p:txBody>
        </p:sp>
        <p:grpSp>
          <p:nvGrpSpPr>
            <p:cNvPr id="15" name="Group 77"/>
            <p:cNvGrpSpPr>
              <a:grpSpLocks/>
            </p:cNvGrpSpPr>
            <p:nvPr/>
          </p:nvGrpSpPr>
          <p:grpSpPr bwMode="auto">
            <a:xfrm>
              <a:off x="4272" y="3710"/>
              <a:ext cx="124" cy="408"/>
              <a:chOff x="4272" y="3710"/>
              <a:chExt cx="124" cy="408"/>
            </a:xfrm>
          </p:grpSpPr>
          <p:grpSp>
            <p:nvGrpSpPr>
              <p:cNvPr id="16" name="Group 78"/>
              <p:cNvGrpSpPr>
                <a:grpSpLocks/>
              </p:cNvGrpSpPr>
              <p:nvPr/>
            </p:nvGrpSpPr>
            <p:grpSpPr bwMode="auto">
              <a:xfrm>
                <a:off x="4334" y="3710"/>
                <a:ext cx="62" cy="408"/>
                <a:chOff x="4334" y="3710"/>
                <a:chExt cx="62" cy="408"/>
              </a:xfrm>
            </p:grpSpPr>
            <p:sp>
              <p:nvSpPr>
                <p:cNvPr id="13391" name="Arc 79"/>
                <p:cNvSpPr>
                  <a:spLocks/>
                </p:cNvSpPr>
                <p:nvPr/>
              </p:nvSpPr>
              <p:spPr bwMode="auto">
                <a:xfrm>
                  <a:off x="4334" y="3724"/>
                  <a:ext cx="26" cy="394"/>
                </a:xfrm>
                <a:custGeom>
                  <a:avLst/>
                  <a:gdLst>
                    <a:gd name="G0" fmla="+- 0 0 0"/>
                    <a:gd name="G1" fmla="+- 21600 0 0"/>
                    <a:gd name="G2" fmla="+- 21600 0 0"/>
                    <a:gd name="T0" fmla="*/ 0 w 18492"/>
                    <a:gd name="T1" fmla="*/ 0 h 21600"/>
                    <a:gd name="T2" fmla="*/ 18492 w 18492"/>
                    <a:gd name="T3" fmla="*/ 10437 h 21600"/>
                    <a:gd name="T4" fmla="*/ 0 w 18492"/>
                    <a:gd name="T5" fmla="*/ 21600 h 21600"/>
                  </a:gdLst>
                  <a:ahLst/>
                  <a:cxnLst>
                    <a:cxn ang="0">
                      <a:pos x="T0" y="T1"/>
                    </a:cxn>
                    <a:cxn ang="0">
                      <a:pos x="T2" y="T3"/>
                    </a:cxn>
                    <a:cxn ang="0">
                      <a:pos x="T4" y="T5"/>
                    </a:cxn>
                  </a:cxnLst>
                  <a:rect l="0" t="0" r="r" b="b"/>
                  <a:pathLst>
                    <a:path w="18492" h="21600" fill="none" extrusionOk="0">
                      <a:moveTo>
                        <a:pt x="-1" y="0"/>
                      </a:moveTo>
                      <a:cubicBezTo>
                        <a:pt x="7566" y="0"/>
                        <a:pt x="14581" y="3959"/>
                        <a:pt x="18491" y="10437"/>
                      </a:cubicBezTo>
                    </a:path>
                    <a:path w="18492" h="21600" stroke="0" extrusionOk="0">
                      <a:moveTo>
                        <a:pt x="-1" y="0"/>
                      </a:moveTo>
                      <a:cubicBezTo>
                        <a:pt x="7566" y="0"/>
                        <a:pt x="14581" y="3959"/>
                        <a:pt x="18491" y="10437"/>
                      </a:cubicBezTo>
                      <a:lnTo>
                        <a:pt x="0" y="21600"/>
                      </a:lnTo>
                      <a:close/>
                    </a:path>
                  </a:pathLst>
                </a:custGeom>
                <a:noFill/>
                <a:ln w="12700">
                  <a:solidFill>
                    <a:srgbClr val="000000"/>
                  </a:solidFill>
                  <a:round/>
                  <a:headEnd/>
                  <a:tailEnd/>
                </a:ln>
              </p:spPr>
              <p:txBody>
                <a:bodyPr/>
                <a:lstStyle/>
                <a:p>
                  <a:endParaRPr lang="en-US"/>
                </a:p>
              </p:txBody>
            </p:sp>
            <p:sp>
              <p:nvSpPr>
                <p:cNvPr id="13392" name="Arc 80"/>
                <p:cNvSpPr>
                  <a:spLocks/>
                </p:cNvSpPr>
                <p:nvPr/>
              </p:nvSpPr>
              <p:spPr bwMode="auto">
                <a:xfrm>
                  <a:off x="4358" y="3710"/>
                  <a:ext cx="38" cy="408"/>
                </a:xfrm>
                <a:custGeom>
                  <a:avLst/>
                  <a:gdLst>
                    <a:gd name="G0" fmla="+- 19483 0 0"/>
                    <a:gd name="G1" fmla="+- 0 0 0"/>
                    <a:gd name="G2" fmla="+- 21600 0 0"/>
                    <a:gd name="T0" fmla="*/ 19483 w 19483"/>
                    <a:gd name="T1" fmla="*/ 21600 h 21600"/>
                    <a:gd name="T2" fmla="*/ 0 w 19483"/>
                    <a:gd name="T3" fmla="*/ 9326 h 21600"/>
                    <a:gd name="T4" fmla="*/ 19483 w 19483"/>
                    <a:gd name="T5" fmla="*/ 0 h 21600"/>
                  </a:gdLst>
                  <a:ahLst/>
                  <a:cxnLst>
                    <a:cxn ang="0">
                      <a:pos x="T0" y="T1"/>
                    </a:cxn>
                    <a:cxn ang="0">
                      <a:pos x="T2" y="T3"/>
                    </a:cxn>
                    <a:cxn ang="0">
                      <a:pos x="T4" y="T5"/>
                    </a:cxn>
                  </a:cxnLst>
                  <a:rect l="0" t="0" r="r" b="b"/>
                  <a:pathLst>
                    <a:path w="19483" h="21600" fill="none" extrusionOk="0">
                      <a:moveTo>
                        <a:pt x="19483" y="21600"/>
                      </a:moveTo>
                      <a:cubicBezTo>
                        <a:pt x="11167" y="21600"/>
                        <a:pt x="3590" y="16826"/>
                        <a:pt x="0" y="9325"/>
                      </a:cubicBezTo>
                    </a:path>
                    <a:path w="19483" h="21600" stroke="0" extrusionOk="0">
                      <a:moveTo>
                        <a:pt x="19483" y="21600"/>
                      </a:moveTo>
                      <a:cubicBezTo>
                        <a:pt x="11167" y="21600"/>
                        <a:pt x="3590" y="16826"/>
                        <a:pt x="0" y="9325"/>
                      </a:cubicBezTo>
                      <a:lnTo>
                        <a:pt x="19483" y="0"/>
                      </a:lnTo>
                      <a:close/>
                    </a:path>
                  </a:pathLst>
                </a:custGeom>
                <a:noFill/>
                <a:ln w="12700">
                  <a:solidFill>
                    <a:srgbClr val="000000"/>
                  </a:solidFill>
                  <a:round/>
                  <a:headEnd/>
                  <a:tailEnd/>
                </a:ln>
              </p:spPr>
              <p:txBody>
                <a:bodyPr/>
                <a:lstStyle/>
                <a:p>
                  <a:endParaRPr lang="en-US"/>
                </a:p>
              </p:txBody>
            </p:sp>
          </p:grpSp>
          <p:grpSp>
            <p:nvGrpSpPr>
              <p:cNvPr id="17" name="Group 81"/>
              <p:cNvGrpSpPr>
                <a:grpSpLocks/>
              </p:cNvGrpSpPr>
              <p:nvPr/>
            </p:nvGrpSpPr>
            <p:grpSpPr bwMode="auto">
              <a:xfrm>
                <a:off x="4272" y="3710"/>
                <a:ext cx="62" cy="408"/>
                <a:chOff x="4272" y="3710"/>
                <a:chExt cx="62" cy="408"/>
              </a:xfrm>
            </p:grpSpPr>
            <p:sp>
              <p:nvSpPr>
                <p:cNvPr id="13394" name="Arc 82"/>
                <p:cNvSpPr>
                  <a:spLocks/>
                </p:cNvSpPr>
                <p:nvPr/>
              </p:nvSpPr>
              <p:spPr bwMode="auto">
                <a:xfrm>
                  <a:off x="4308" y="3724"/>
                  <a:ext cx="26" cy="394"/>
                </a:xfrm>
                <a:custGeom>
                  <a:avLst/>
                  <a:gdLst>
                    <a:gd name="G0" fmla="+- 18492 0 0"/>
                    <a:gd name="G1" fmla="+- 21600 0 0"/>
                    <a:gd name="G2" fmla="+- 21600 0 0"/>
                    <a:gd name="T0" fmla="*/ 0 w 18492"/>
                    <a:gd name="T1" fmla="*/ 10437 h 21600"/>
                    <a:gd name="T2" fmla="*/ 18492 w 18492"/>
                    <a:gd name="T3" fmla="*/ 0 h 21600"/>
                    <a:gd name="T4" fmla="*/ 18492 w 18492"/>
                    <a:gd name="T5" fmla="*/ 21600 h 21600"/>
                  </a:gdLst>
                  <a:ahLst/>
                  <a:cxnLst>
                    <a:cxn ang="0">
                      <a:pos x="T0" y="T1"/>
                    </a:cxn>
                    <a:cxn ang="0">
                      <a:pos x="T2" y="T3"/>
                    </a:cxn>
                    <a:cxn ang="0">
                      <a:pos x="T4" y="T5"/>
                    </a:cxn>
                  </a:cxnLst>
                  <a:rect l="0" t="0" r="r" b="b"/>
                  <a:pathLst>
                    <a:path w="18492" h="21600" fill="none" extrusionOk="0">
                      <a:moveTo>
                        <a:pt x="0" y="10437"/>
                      </a:moveTo>
                      <a:cubicBezTo>
                        <a:pt x="3910" y="3959"/>
                        <a:pt x="10925" y="0"/>
                        <a:pt x="18491" y="0"/>
                      </a:cubicBezTo>
                    </a:path>
                    <a:path w="18492" h="21600" stroke="0" extrusionOk="0">
                      <a:moveTo>
                        <a:pt x="0" y="10437"/>
                      </a:moveTo>
                      <a:cubicBezTo>
                        <a:pt x="3910" y="3959"/>
                        <a:pt x="10925" y="0"/>
                        <a:pt x="18491" y="0"/>
                      </a:cubicBezTo>
                      <a:lnTo>
                        <a:pt x="18492" y="21600"/>
                      </a:lnTo>
                      <a:close/>
                    </a:path>
                  </a:pathLst>
                </a:custGeom>
                <a:noFill/>
                <a:ln w="12700">
                  <a:solidFill>
                    <a:srgbClr val="000000"/>
                  </a:solidFill>
                  <a:round/>
                  <a:headEnd/>
                  <a:tailEnd/>
                </a:ln>
              </p:spPr>
              <p:txBody>
                <a:bodyPr/>
                <a:lstStyle/>
                <a:p>
                  <a:endParaRPr lang="en-US"/>
                </a:p>
              </p:txBody>
            </p:sp>
            <p:sp>
              <p:nvSpPr>
                <p:cNvPr id="13395" name="Arc 83"/>
                <p:cNvSpPr>
                  <a:spLocks/>
                </p:cNvSpPr>
                <p:nvPr/>
              </p:nvSpPr>
              <p:spPr bwMode="auto">
                <a:xfrm>
                  <a:off x="4272" y="3710"/>
                  <a:ext cx="38" cy="408"/>
                </a:xfrm>
                <a:custGeom>
                  <a:avLst/>
                  <a:gdLst>
                    <a:gd name="G0" fmla="+- 0 0 0"/>
                    <a:gd name="G1" fmla="+- 0 0 0"/>
                    <a:gd name="G2" fmla="+- 21600 0 0"/>
                    <a:gd name="T0" fmla="*/ 19483 w 19483"/>
                    <a:gd name="T1" fmla="*/ 9326 h 21600"/>
                    <a:gd name="T2" fmla="*/ 0 w 19483"/>
                    <a:gd name="T3" fmla="*/ 21600 h 21600"/>
                    <a:gd name="T4" fmla="*/ 0 w 19483"/>
                    <a:gd name="T5" fmla="*/ 0 h 21600"/>
                  </a:gdLst>
                  <a:ahLst/>
                  <a:cxnLst>
                    <a:cxn ang="0">
                      <a:pos x="T0" y="T1"/>
                    </a:cxn>
                    <a:cxn ang="0">
                      <a:pos x="T2" y="T3"/>
                    </a:cxn>
                    <a:cxn ang="0">
                      <a:pos x="T4" y="T5"/>
                    </a:cxn>
                  </a:cxnLst>
                  <a:rect l="0" t="0" r="r" b="b"/>
                  <a:pathLst>
                    <a:path w="19483" h="21600" fill="none" extrusionOk="0">
                      <a:moveTo>
                        <a:pt x="19482" y="9325"/>
                      </a:moveTo>
                      <a:cubicBezTo>
                        <a:pt x="15892" y="16826"/>
                        <a:pt x="8315" y="21599"/>
                        <a:pt x="0" y="21600"/>
                      </a:cubicBezTo>
                    </a:path>
                    <a:path w="19483" h="21600" stroke="0" extrusionOk="0">
                      <a:moveTo>
                        <a:pt x="19482" y="9325"/>
                      </a:moveTo>
                      <a:cubicBezTo>
                        <a:pt x="15892" y="16826"/>
                        <a:pt x="8315" y="21599"/>
                        <a:pt x="0" y="21600"/>
                      </a:cubicBezTo>
                      <a:lnTo>
                        <a:pt x="0" y="0"/>
                      </a:lnTo>
                      <a:close/>
                    </a:path>
                  </a:pathLst>
                </a:custGeom>
                <a:noFill/>
                <a:ln w="12700">
                  <a:solidFill>
                    <a:srgbClr val="000000"/>
                  </a:solidFill>
                  <a:round/>
                  <a:headEnd/>
                  <a:tailEnd/>
                </a:ln>
              </p:spPr>
              <p:txBody>
                <a:bodyPr/>
                <a:lstStyle/>
                <a:p>
                  <a:endParaRPr lang="en-US"/>
                </a:p>
              </p:txBody>
            </p:sp>
          </p:grpSp>
        </p:grpSp>
        <p:grpSp>
          <p:nvGrpSpPr>
            <p:cNvPr id="18" name="Group 84"/>
            <p:cNvGrpSpPr>
              <a:grpSpLocks/>
            </p:cNvGrpSpPr>
            <p:nvPr/>
          </p:nvGrpSpPr>
          <p:grpSpPr bwMode="auto">
            <a:xfrm>
              <a:off x="4478" y="3710"/>
              <a:ext cx="124" cy="408"/>
              <a:chOff x="4478" y="3710"/>
              <a:chExt cx="124" cy="408"/>
            </a:xfrm>
          </p:grpSpPr>
          <p:grpSp>
            <p:nvGrpSpPr>
              <p:cNvPr id="19" name="Group 85"/>
              <p:cNvGrpSpPr>
                <a:grpSpLocks/>
              </p:cNvGrpSpPr>
              <p:nvPr/>
            </p:nvGrpSpPr>
            <p:grpSpPr bwMode="auto">
              <a:xfrm>
                <a:off x="4540" y="3710"/>
                <a:ext cx="62" cy="408"/>
                <a:chOff x="4540" y="3710"/>
                <a:chExt cx="62" cy="408"/>
              </a:xfrm>
            </p:grpSpPr>
            <p:sp>
              <p:nvSpPr>
                <p:cNvPr id="13398" name="Arc 86"/>
                <p:cNvSpPr>
                  <a:spLocks/>
                </p:cNvSpPr>
                <p:nvPr/>
              </p:nvSpPr>
              <p:spPr bwMode="auto">
                <a:xfrm>
                  <a:off x="4540" y="3724"/>
                  <a:ext cx="26" cy="394"/>
                </a:xfrm>
                <a:custGeom>
                  <a:avLst/>
                  <a:gdLst>
                    <a:gd name="G0" fmla="+- 0 0 0"/>
                    <a:gd name="G1" fmla="+- 21600 0 0"/>
                    <a:gd name="G2" fmla="+- 21600 0 0"/>
                    <a:gd name="T0" fmla="*/ 0 w 18492"/>
                    <a:gd name="T1" fmla="*/ 0 h 21600"/>
                    <a:gd name="T2" fmla="*/ 18492 w 18492"/>
                    <a:gd name="T3" fmla="*/ 10437 h 21600"/>
                    <a:gd name="T4" fmla="*/ 0 w 18492"/>
                    <a:gd name="T5" fmla="*/ 21600 h 21600"/>
                  </a:gdLst>
                  <a:ahLst/>
                  <a:cxnLst>
                    <a:cxn ang="0">
                      <a:pos x="T0" y="T1"/>
                    </a:cxn>
                    <a:cxn ang="0">
                      <a:pos x="T2" y="T3"/>
                    </a:cxn>
                    <a:cxn ang="0">
                      <a:pos x="T4" y="T5"/>
                    </a:cxn>
                  </a:cxnLst>
                  <a:rect l="0" t="0" r="r" b="b"/>
                  <a:pathLst>
                    <a:path w="18492" h="21600" fill="none" extrusionOk="0">
                      <a:moveTo>
                        <a:pt x="-1" y="0"/>
                      </a:moveTo>
                      <a:cubicBezTo>
                        <a:pt x="7566" y="0"/>
                        <a:pt x="14581" y="3959"/>
                        <a:pt x="18491" y="10437"/>
                      </a:cubicBezTo>
                    </a:path>
                    <a:path w="18492" h="21600" stroke="0" extrusionOk="0">
                      <a:moveTo>
                        <a:pt x="-1" y="0"/>
                      </a:moveTo>
                      <a:cubicBezTo>
                        <a:pt x="7566" y="0"/>
                        <a:pt x="14581" y="3959"/>
                        <a:pt x="18491" y="10437"/>
                      </a:cubicBezTo>
                      <a:lnTo>
                        <a:pt x="0" y="21600"/>
                      </a:lnTo>
                      <a:close/>
                    </a:path>
                  </a:pathLst>
                </a:custGeom>
                <a:noFill/>
                <a:ln w="12700">
                  <a:solidFill>
                    <a:srgbClr val="000000"/>
                  </a:solidFill>
                  <a:round/>
                  <a:headEnd/>
                  <a:tailEnd/>
                </a:ln>
              </p:spPr>
              <p:txBody>
                <a:bodyPr/>
                <a:lstStyle/>
                <a:p>
                  <a:endParaRPr lang="en-US"/>
                </a:p>
              </p:txBody>
            </p:sp>
            <p:sp>
              <p:nvSpPr>
                <p:cNvPr id="13399" name="Arc 87"/>
                <p:cNvSpPr>
                  <a:spLocks/>
                </p:cNvSpPr>
                <p:nvPr/>
              </p:nvSpPr>
              <p:spPr bwMode="auto">
                <a:xfrm>
                  <a:off x="4564" y="3710"/>
                  <a:ext cx="38" cy="408"/>
                </a:xfrm>
                <a:custGeom>
                  <a:avLst/>
                  <a:gdLst>
                    <a:gd name="G0" fmla="+- 19483 0 0"/>
                    <a:gd name="G1" fmla="+- 0 0 0"/>
                    <a:gd name="G2" fmla="+- 21600 0 0"/>
                    <a:gd name="T0" fmla="*/ 19483 w 19483"/>
                    <a:gd name="T1" fmla="*/ 21600 h 21600"/>
                    <a:gd name="T2" fmla="*/ 0 w 19483"/>
                    <a:gd name="T3" fmla="*/ 9326 h 21600"/>
                    <a:gd name="T4" fmla="*/ 19483 w 19483"/>
                    <a:gd name="T5" fmla="*/ 0 h 21600"/>
                  </a:gdLst>
                  <a:ahLst/>
                  <a:cxnLst>
                    <a:cxn ang="0">
                      <a:pos x="T0" y="T1"/>
                    </a:cxn>
                    <a:cxn ang="0">
                      <a:pos x="T2" y="T3"/>
                    </a:cxn>
                    <a:cxn ang="0">
                      <a:pos x="T4" y="T5"/>
                    </a:cxn>
                  </a:cxnLst>
                  <a:rect l="0" t="0" r="r" b="b"/>
                  <a:pathLst>
                    <a:path w="19483" h="21600" fill="none" extrusionOk="0">
                      <a:moveTo>
                        <a:pt x="19483" y="21600"/>
                      </a:moveTo>
                      <a:cubicBezTo>
                        <a:pt x="11167" y="21600"/>
                        <a:pt x="3590" y="16826"/>
                        <a:pt x="0" y="9325"/>
                      </a:cubicBezTo>
                    </a:path>
                    <a:path w="19483" h="21600" stroke="0" extrusionOk="0">
                      <a:moveTo>
                        <a:pt x="19483" y="21600"/>
                      </a:moveTo>
                      <a:cubicBezTo>
                        <a:pt x="11167" y="21600"/>
                        <a:pt x="3590" y="16826"/>
                        <a:pt x="0" y="9325"/>
                      </a:cubicBezTo>
                      <a:lnTo>
                        <a:pt x="19483" y="0"/>
                      </a:lnTo>
                      <a:close/>
                    </a:path>
                  </a:pathLst>
                </a:custGeom>
                <a:noFill/>
                <a:ln w="12700">
                  <a:solidFill>
                    <a:srgbClr val="000000"/>
                  </a:solidFill>
                  <a:round/>
                  <a:headEnd/>
                  <a:tailEnd/>
                </a:ln>
              </p:spPr>
              <p:txBody>
                <a:bodyPr/>
                <a:lstStyle/>
                <a:p>
                  <a:endParaRPr lang="en-US"/>
                </a:p>
              </p:txBody>
            </p:sp>
          </p:grpSp>
          <p:grpSp>
            <p:nvGrpSpPr>
              <p:cNvPr id="20" name="Group 88"/>
              <p:cNvGrpSpPr>
                <a:grpSpLocks/>
              </p:cNvGrpSpPr>
              <p:nvPr/>
            </p:nvGrpSpPr>
            <p:grpSpPr bwMode="auto">
              <a:xfrm>
                <a:off x="4478" y="3710"/>
                <a:ext cx="62" cy="408"/>
                <a:chOff x="4478" y="3710"/>
                <a:chExt cx="62" cy="408"/>
              </a:xfrm>
            </p:grpSpPr>
            <p:sp>
              <p:nvSpPr>
                <p:cNvPr id="13401" name="Arc 89"/>
                <p:cNvSpPr>
                  <a:spLocks/>
                </p:cNvSpPr>
                <p:nvPr/>
              </p:nvSpPr>
              <p:spPr bwMode="auto">
                <a:xfrm>
                  <a:off x="4514" y="3724"/>
                  <a:ext cx="26" cy="394"/>
                </a:xfrm>
                <a:custGeom>
                  <a:avLst/>
                  <a:gdLst>
                    <a:gd name="G0" fmla="+- 18492 0 0"/>
                    <a:gd name="G1" fmla="+- 21600 0 0"/>
                    <a:gd name="G2" fmla="+- 21600 0 0"/>
                    <a:gd name="T0" fmla="*/ 0 w 18492"/>
                    <a:gd name="T1" fmla="*/ 10437 h 21600"/>
                    <a:gd name="T2" fmla="*/ 18492 w 18492"/>
                    <a:gd name="T3" fmla="*/ 0 h 21600"/>
                    <a:gd name="T4" fmla="*/ 18492 w 18492"/>
                    <a:gd name="T5" fmla="*/ 21600 h 21600"/>
                  </a:gdLst>
                  <a:ahLst/>
                  <a:cxnLst>
                    <a:cxn ang="0">
                      <a:pos x="T0" y="T1"/>
                    </a:cxn>
                    <a:cxn ang="0">
                      <a:pos x="T2" y="T3"/>
                    </a:cxn>
                    <a:cxn ang="0">
                      <a:pos x="T4" y="T5"/>
                    </a:cxn>
                  </a:cxnLst>
                  <a:rect l="0" t="0" r="r" b="b"/>
                  <a:pathLst>
                    <a:path w="18492" h="21600" fill="none" extrusionOk="0">
                      <a:moveTo>
                        <a:pt x="0" y="10437"/>
                      </a:moveTo>
                      <a:cubicBezTo>
                        <a:pt x="3910" y="3959"/>
                        <a:pt x="10925" y="0"/>
                        <a:pt x="18491" y="0"/>
                      </a:cubicBezTo>
                    </a:path>
                    <a:path w="18492" h="21600" stroke="0" extrusionOk="0">
                      <a:moveTo>
                        <a:pt x="0" y="10437"/>
                      </a:moveTo>
                      <a:cubicBezTo>
                        <a:pt x="3910" y="3959"/>
                        <a:pt x="10925" y="0"/>
                        <a:pt x="18491" y="0"/>
                      </a:cubicBezTo>
                      <a:lnTo>
                        <a:pt x="18492" y="21600"/>
                      </a:lnTo>
                      <a:close/>
                    </a:path>
                  </a:pathLst>
                </a:custGeom>
                <a:noFill/>
                <a:ln w="12700">
                  <a:solidFill>
                    <a:srgbClr val="000000"/>
                  </a:solidFill>
                  <a:round/>
                  <a:headEnd/>
                  <a:tailEnd/>
                </a:ln>
              </p:spPr>
              <p:txBody>
                <a:bodyPr/>
                <a:lstStyle/>
                <a:p>
                  <a:endParaRPr lang="en-US"/>
                </a:p>
              </p:txBody>
            </p:sp>
            <p:sp>
              <p:nvSpPr>
                <p:cNvPr id="13402" name="Arc 90"/>
                <p:cNvSpPr>
                  <a:spLocks/>
                </p:cNvSpPr>
                <p:nvPr/>
              </p:nvSpPr>
              <p:spPr bwMode="auto">
                <a:xfrm>
                  <a:off x="4478" y="3710"/>
                  <a:ext cx="38" cy="408"/>
                </a:xfrm>
                <a:custGeom>
                  <a:avLst/>
                  <a:gdLst>
                    <a:gd name="G0" fmla="+- 0 0 0"/>
                    <a:gd name="G1" fmla="+- 0 0 0"/>
                    <a:gd name="G2" fmla="+- 21600 0 0"/>
                    <a:gd name="T0" fmla="*/ 19483 w 19483"/>
                    <a:gd name="T1" fmla="*/ 9326 h 21600"/>
                    <a:gd name="T2" fmla="*/ 0 w 19483"/>
                    <a:gd name="T3" fmla="*/ 21600 h 21600"/>
                    <a:gd name="T4" fmla="*/ 0 w 19483"/>
                    <a:gd name="T5" fmla="*/ 0 h 21600"/>
                  </a:gdLst>
                  <a:ahLst/>
                  <a:cxnLst>
                    <a:cxn ang="0">
                      <a:pos x="T0" y="T1"/>
                    </a:cxn>
                    <a:cxn ang="0">
                      <a:pos x="T2" y="T3"/>
                    </a:cxn>
                    <a:cxn ang="0">
                      <a:pos x="T4" y="T5"/>
                    </a:cxn>
                  </a:cxnLst>
                  <a:rect l="0" t="0" r="r" b="b"/>
                  <a:pathLst>
                    <a:path w="19483" h="21600" fill="none" extrusionOk="0">
                      <a:moveTo>
                        <a:pt x="19482" y="9325"/>
                      </a:moveTo>
                      <a:cubicBezTo>
                        <a:pt x="15892" y="16826"/>
                        <a:pt x="8315" y="21599"/>
                        <a:pt x="0" y="21600"/>
                      </a:cubicBezTo>
                    </a:path>
                    <a:path w="19483" h="21600" stroke="0" extrusionOk="0">
                      <a:moveTo>
                        <a:pt x="19482" y="9325"/>
                      </a:moveTo>
                      <a:cubicBezTo>
                        <a:pt x="15892" y="16826"/>
                        <a:pt x="8315" y="21599"/>
                        <a:pt x="0" y="21600"/>
                      </a:cubicBezTo>
                      <a:lnTo>
                        <a:pt x="0" y="0"/>
                      </a:lnTo>
                      <a:close/>
                    </a:path>
                  </a:pathLst>
                </a:custGeom>
                <a:noFill/>
                <a:ln w="12700">
                  <a:solidFill>
                    <a:srgbClr val="000000"/>
                  </a:solidFill>
                  <a:round/>
                  <a:headEnd/>
                  <a:tailEnd/>
                </a:ln>
              </p:spPr>
              <p:txBody>
                <a:bodyPr/>
                <a:lstStyle/>
                <a:p>
                  <a:endParaRPr lang="en-US"/>
                </a:p>
              </p:txBody>
            </p:sp>
          </p:grpSp>
        </p:grpSp>
        <p:grpSp>
          <p:nvGrpSpPr>
            <p:cNvPr id="21" name="Group 91"/>
            <p:cNvGrpSpPr>
              <a:grpSpLocks/>
            </p:cNvGrpSpPr>
            <p:nvPr/>
          </p:nvGrpSpPr>
          <p:grpSpPr bwMode="auto">
            <a:xfrm>
              <a:off x="4066" y="3710"/>
              <a:ext cx="124" cy="408"/>
              <a:chOff x="4066" y="3710"/>
              <a:chExt cx="124" cy="408"/>
            </a:xfrm>
          </p:grpSpPr>
          <p:grpSp>
            <p:nvGrpSpPr>
              <p:cNvPr id="22" name="Group 92"/>
              <p:cNvGrpSpPr>
                <a:grpSpLocks/>
              </p:cNvGrpSpPr>
              <p:nvPr/>
            </p:nvGrpSpPr>
            <p:grpSpPr bwMode="auto">
              <a:xfrm>
                <a:off x="4128" y="3710"/>
                <a:ext cx="62" cy="408"/>
                <a:chOff x="4128" y="3710"/>
                <a:chExt cx="62" cy="408"/>
              </a:xfrm>
            </p:grpSpPr>
            <p:sp>
              <p:nvSpPr>
                <p:cNvPr id="13405" name="Arc 93"/>
                <p:cNvSpPr>
                  <a:spLocks/>
                </p:cNvSpPr>
                <p:nvPr/>
              </p:nvSpPr>
              <p:spPr bwMode="auto">
                <a:xfrm>
                  <a:off x="4128" y="3724"/>
                  <a:ext cx="26" cy="394"/>
                </a:xfrm>
                <a:custGeom>
                  <a:avLst/>
                  <a:gdLst>
                    <a:gd name="G0" fmla="+- 0 0 0"/>
                    <a:gd name="G1" fmla="+- 21600 0 0"/>
                    <a:gd name="G2" fmla="+- 21600 0 0"/>
                    <a:gd name="T0" fmla="*/ 0 w 18492"/>
                    <a:gd name="T1" fmla="*/ 0 h 21600"/>
                    <a:gd name="T2" fmla="*/ 18492 w 18492"/>
                    <a:gd name="T3" fmla="*/ 10437 h 21600"/>
                    <a:gd name="T4" fmla="*/ 0 w 18492"/>
                    <a:gd name="T5" fmla="*/ 21600 h 21600"/>
                  </a:gdLst>
                  <a:ahLst/>
                  <a:cxnLst>
                    <a:cxn ang="0">
                      <a:pos x="T0" y="T1"/>
                    </a:cxn>
                    <a:cxn ang="0">
                      <a:pos x="T2" y="T3"/>
                    </a:cxn>
                    <a:cxn ang="0">
                      <a:pos x="T4" y="T5"/>
                    </a:cxn>
                  </a:cxnLst>
                  <a:rect l="0" t="0" r="r" b="b"/>
                  <a:pathLst>
                    <a:path w="18492" h="21600" fill="none" extrusionOk="0">
                      <a:moveTo>
                        <a:pt x="-1" y="0"/>
                      </a:moveTo>
                      <a:cubicBezTo>
                        <a:pt x="7566" y="0"/>
                        <a:pt x="14581" y="3959"/>
                        <a:pt x="18491" y="10437"/>
                      </a:cubicBezTo>
                    </a:path>
                    <a:path w="18492" h="21600" stroke="0" extrusionOk="0">
                      <a:moveTo>
                        <a:pt x="-1" y="0"/>
                      </a:moveTo>
                      <a:cubicBezTo>
                        <a:pt x="7566" y="0"/>
                        <a:pt x="14581" y="3959"/>
                        <a:pt x="18491" y="10437"/>
                      </a:cubicBezTo>
                      <a:lnTo>
                        <a:pt x="0" y="21600"/>
                      </a:lnTo>
                      <a:close/>
                    </a:path>
                  </a:pathLst>
                </a:custGeom>
                <a:noFill/>
                <a:ln w="12700">
                  <a:solidFill>
                    <a:srgbClr val="000000"/>
                  </a:solidFill>
                  <a:round/>
                  <a:headEnd/>
                  <a:tailEnd/>
                </a:ln>
              </p:spPr>
              <p:txBody>
                <a:bodyPr/>
                <a:lstStyle/>
                <a:p>
                  <a:endParaRPr lang="en-US"/>
                </a:p>
              </p:txBody>
            </p:sp>
            <p:sp>
              <p:nvSpPr>
                <p:cNvPr id="13406" name="Arc 94"/>
                <p:cNvSpPr>
                  <a:spLocks/>
                </p:cNvSpPr>
                <p:nvPr/>
              </p:nvSpPr>
              <p:spPr bwMode="auto">
                <a:xfrm>
                  <a:off x="4152" y="3710"/>
                  <a:ext cx="38" cy="408"/>
                </a:xfrm>
                <a:custGeom>
                  <a:avLst/>
                  <a:gdLst>
                    <a:gd name="G0" fmla="+- 19483 0 0"/>
                    <a:gd name="G1" fmla="+- 0 0 0"/>
                    <a:gd name="G2" fmla="+- 21600 0 0"/>
                    <a:gd name="T0" fmla="*/ 19483 w 19483"/>
                    <a:gd name="T1" fmla="*/ 21600 h 21600"/>
                    <a:gd name="T2" fmla="*/ 0 w 19483"/>
                    <a:gd name="T3" fmla="*/ 9326 h 21600"/>
                    <a:gd name="T4" fmla="*/ 19483 w 19483"/>
                    <a:gd name="T5" fmla="*/ 0 h 21600"/>
                  </a:gdLst>
                  <a:ahLst/>
                  <a:cxnLst>
                    <a:cxn ang="0">
                      <a:pos x="T0" y="T1"/>
                    </a:cxn>
                    <a:cxn ang="0">
                      <a:pos x="T2" y="T3"/>
                    </a:cxn>
                    <a:cxn ang="0">
                      <a:pos x="T4" y="T5"/>
                    </a:cxn>
                  </a:cxnLst>
                  <a:rect l="0" t="0" r="r" b="b"/>
                  <a:pathLst>
                    <a:path w="19483" h="21600" fill="none" extrusionOk="0">
                      <a:moveTo>
                        <a:pt x="19483" y="21600"/>
                      </a:moveTo>
                      <a:cubicBezTo>
                        <a:pt x="11167" y="21600"/>
                        <a:pt x="3590" y="16826"/>
                        <a:pt x="0" y="9325"/>
                      </a:cubicBezTo>
                    </a:path>
                    <a:path w="19483" h="21600" stroke="0" extrusionOk="0">
                      <a:moveTo>
                        <a:pt x="19483" y="21600"/>
                      </a:moveTo>
                      <a:cubicBezTo>
                        <a:pt x="11167" y="21600"/>
                        <a:pt x="3590" y="16826"/>
                        <a:pt x="0" y="9325"/>
                      </a:cubicBezTo>
                      <a:lnTo>
                        <a:pt x="19483" y="0"/>
                      </a:lnTo>
                      <a:close/>
                    </a:path>
                  </a:pathLst>
                </a:custGeom>
                <a:noFill/>
                <a:ln w="12700">
                  <a:solidFill>
                    <a:srgbClr val="000000"/>
                  </a:solidFill>
                  <a:round/>
                  <a:headEnd/>
                  <a:tailEnd/>
                </a:ln>
              </p:spPr>
              <p:txBody>
                <a:bodyPr/>
                <a:lstStyle/>
                <a:p>
                  <a:endParaRPr lang="en-US"/>
                </a:p>
              </p:txBody>
            </p:sp>
          </p:grpSp>
          <p:grpSp>
            <p:nvGrpSpPr>
              <p:cNvPr id="23" name="Group 95"/>
              <p:cNvGrpSpPr>
                <a:grpSpLocks/>
              </p:cNvGrpSpPr>
              <p:nvPr/>
            </p:nvGrpSpPr>
            <p:grpSpPr bwMode="auto">
              <a:xfrm>
                <a:off x="4066" y="3710"/>
                <a:ext cx="62" cy="408"/>
                <a:chOff x="4066" y="3710"/>
                <a:chExt cx="62" cy="408"/>
              </a:xfrm>
            </p:grpSpPr>
            <p:sp>
              <p:nvSpPr>
                <p:cNvPr id="13408" name="Arc 96"/>
                <p:cNvSpPr>
                  <a:spLocks/>
                </p:cNvSpPr>
                <p:nvPr/>
              </p:nvSpPr>
              <p:spPr bwMode="auto">
                <a:xfrm>
                  <a:off x="4102" y="3724"/>
                  <a:ext cx="26" cy="394"/>
                </a:xfrm>
                <a:custGeom>
                  <a:avLst/>
                  <a:gdLst>
                    <a:gd name="G0" fmla="+- 18492 0 0"/>
                    <a:gd name="G1" fmla="+- 21600 0 0"/>
                    <a:gd name="G2" fmla="+- 21600 0 0"/>
                    <a:gd name="T0" fmla="*/ 0 w 18492"/>
                    <a:gd name="T1" fmla="*/ 10437 h 21600"/>
                    <a:gd name="T2" fmla="*/ 18492 w 18492"/>
                    <a:gd name="T3" fmla="*/ 0 h 21600"/>
                    <a:gd name="T4" fmla="*/ 18492 w 18492"/>
                    <a:gd name="T5" fmla="*/ 21600 h 21600"/>
                  </a:gdLst>
                  <a:ahLst/>
                  <a:cxnLst>
                    <a:cxn ang="0">
                      <a:pos x="T0" y="T1"/>
                    </a:cxn>
                    <a:cxn ang="0">
                      <a:pos x="T2" y="T3"/>
                    </a:cxn>
                    <a:cxn ang="0">
                      <a:pos x="T4" y="T5"/>
                    </a:cxn>
                  </a:cxnLst>
                  <a:rect l="0" t="0" r="r" b="b"/>
                  <a:pathLst>
                    <a:path w="18492" h="21600" fill="none" extrusionOk="0">
                      <a:moveTo>
                        <a:pt x="0" y="10437"/>
                      </a:moveTo>
                      <a:cubicBezTo>
                        <a:pt x="3910" y="3959"/>
                        <a:pt x="10925" y="0"/>
                        <a:pt x="18491" y="0"/>
                      </a:cubicBezTo>
                    </a:path>
                    <a:path w="18492" h="21600" stroke="0" extrusionOk="0">
                      <a:moveTo>
                        <a:pt x="0" y="10437"/>
                      </a:moveTo>
                      <a:cubicBezTo>
                        <a:pt x="3910" y="3959"/>
                        <a:pt x="10925" y="0"/>
                        <a:pt x="18491" y="0"/>
                      </a:cubicBezTo>
                      <a:lnTo>
                        <a:pt x="18492" y="21600"/>
                      </a:lnTo>
                      <a:close/>
                    </a:path>
                  </a:pathLst>
                </a:custGeom>
                <a:noFill/>
                <a:ln w="12700">
                  <a:solidFill>
                    <a:srgbClr val="000000"/>
                  </a:solidFill>
                  <a:round/>
                  <a:headEnd/>
                  <a:tailEnd/>
                </a:ln>
              </p:spPr>
              <p:txBody>
                <a:bodyPr/>
                <a:lstStyle/>
                <a:p>
                  <a:endParaRPr lang="en-US"/>
                </a:p>
              </p:txBody>
            </p:sp>
            <p:sp>
              <p:nvSpPr>
                <p:cNvPr id="13409" name="Arc 97"/>
                <p:cNvSpPr>
                  <a:spLocks/>
                </p:cNvSpPr>
                <p:nvPr/>
              </p:nvSpPr>
              <p:spPr bwMode="auto">
                <a:xfrm>
                  <a:off x="4066" y="3710"/>
                  <a:ext cx="38" cy="408"/>
                </a:xfrm>
                <a:custGeom>
                  <a:avLst/>
                  <a:gdLst>
                    <a:gd name="G0" fmla="+- 0 0 0"/>
                    <a:gd name="G1" fmla="+- 0 0 0"/>
                    <a:gd name="G2" fmla="+- 21600 0 0"/>
                    <a:gd name="T0" fmla="*/ 19483 w 19483"/>
                    <a:gd name="T1" fmla="*/ 9326 h 21600"/>
                    <a:gd name="T2" fmla="*/ 0 w 19483"/>
                    <a:gd name="T3" fmla="*/ 21600 h 21600"/>
                    <a:gd name="T4" fmla="*/ 0 w 19483"/>
                    <a:gd name="T5" fmla="*/ 0 h 21600"/>
                  </a:gdLst>
                  <a:ahLst/>
                  <a:cxnLst>
                    <a:cxn ang="0">
                      <a:pos x="T0" y="T1"/>
                    </a:cxn>
                    <a:cxn ang="0">
                      <a:pos x="T2" y="T3"/>
                    </a:cxn>
                    <a:cxn ang="0">
                      <a:pos x="T4" y="T5"/>
                    </a:cxn>
                  </a:cxnLst>
                  <a:rect l="0" t="0" r="r" b="b"/>
                  <a:pathLst>
                    <a:path w="19483" h="21600" fill="none" extrusionOk="0">
                      <a:moveTo>
                        <a:pt x="19482" y="9325"/>
                      </a:moveTo>
                      <a:cubicBezTo>
                        <a:pt x="15892" y="16826"/>
                        <a:pt x="8315" y="21599"/>
                        <a:pt x="0" y="21600"/>
                      </a:cubicBezTo>
                    </a:path>
                    <a:path w="19483" h="21600" stroke="0" extrusionOk="0">
                      <a:moveTo>
                        <a:pt x="19482" y="9325"/>
                      </a:moveTo>
                      <a:cubicBezTo>
                        <a:pt x="15892" y="16826"/>
                        <a:pt x="8315" y="21599"/>
                        <a:pt x="0" y="21600"/>
                      </a:cubicBezTo>
                      <a:lnTo>
                        <a:pt x="0" y="0"/>
                      </a:lnTo>
                      <a:close/>
                    </a:path>
                  </a:pathLst>
                </a:custGeom>
                <a:noFill/>
                <a:ln w="12700">
                  <a:solidFill>
                    <a:srgbClr val="000000"/>
                  </a:solidFill>
                  <a:round/>
                  <a:headEnd/>
                  <a:tailEnd/>
                </a:ln>
              </p:spPr>
              <p:txBody>
                <a:bodyPr/>
                <a:lstStyle/>
                <a:p>
                  <a:endParaRPr lang="en-US"/>
                </a:p>
              </p:txBody>
            </p:sp>
          </p:grpSp>
        </p:grpSp>
        <p:sp>
          <p:nvSpPr>
            <p:cNvPr id="13410" name="Line 98"/>
            <p:cNvSpPr>
              <a:spLocks noChangeShapeType="1"/>
            </p:cNvSpPr>
            <p:nvPr/>
          </p:nvSpPr>
          <p:spPr bwMode="auto">
            <a:xfrm>
              <a:off x="4538" y="3742"/>
              <a:ext cx="1" cy="80"/>
            </a:xfrm>
            <a:prstGeom prst="line">
              <a:avLst/>
            </a:prstGeom>
            <a:noFill/>
            <a:ln w="6350">
              <a:solidFill>
                <a:srgbClr val="000000"/>
              </a:solidFill>
              <a:round/>
              <a:headEnd/>
              <a:tailEnd/>
            </a:ln>
          </p:spPr>
          <p:txBody>
            <a:bodyPr/>
            <a:lstStyle/>
            <a:p>
              <a:endParaRPr lang="en-US"/>
            </a:p>
          </p:txBody>
        </p:sp>
        <p:sp>
          <p:nvSpPr>
            <p:cNvPr id="13411" name="Line 99"/>
            <p:cNvSpPr>
              <a:spLocks noChangeShapeType="1"/>
            </p:cNvSpPr>
            <p:nvPr/>
          </p:nvSpPr>
          <p:spPr bwMode="auto">
            <a:xfrm>
              <a:off x="4538" y="3854"/>
              <a:ext cx="1" cy="80"/>
            </a:xfrm>
            <a:prstGeom prst="line">
              <a:avLst/>
            </a:prstGeom>
            <a:noFill/>
            <a:ln w="6350">
              <a:solidFill>
                <a:srgbClr val="000000"/>
              </a:solidFill>
              <a:round/>
              <a:headEnd/>
              <a:tailEnd/>
            </a:ln>
          </p:spPr>
          <p:txBody>
            <a:bodyPr/>
            <a:lstStyle/>
            <a:p>
              <a:endParaRPr lang="en-US"/>
            </a:p>
          </p:txBody>
        </p:sp>
        <p:sp>
          <p:nvSpPr>
            <p:cNvPr id="13412" name="Line 100"/>
            <p:cNvSpPr>
              <a:spLocks noChangeShapeType="1"/>
            </p:cNvSpPr>
            <p:nvPr/>
          </p:nvSpPr>
          <p:spPr bwMode="auto">
            <a:xfrm>
              <a:off x="4538" y="3966"/>
              <a:ext cx="1" cy="80"/>
            </a:xfrm>
            <a:prstGeom prst="line">
              <a:avLst/>
            </a:prstGeom>
            <a:noFill/>
            <a:ln w="6350">
              <a:solidFill>
                <a:srgbClr val="000000"/>
              </a:solidFill>
              <a:round/>
              <a:headEnd/>
              <a:tailEnd/>
            </a:ln>
          </p:spPr>
          <p:txBody>
            <a:bodyPr/>
            <a:lstStyle/>
            <a:p>
              <a:endParaRPr lang="en-US"/>
            </a:p>
          </p:txBody>
        </p:sp>
        <p:sp>
          <p:nvSpPr>
            <p:cNvPr id="13413" name="Line 101"/>
            <p:cNvSpPr>
              <a:spLocks noChangeShapeType="1"/>
            </p:cNvSpPr>
            <p:nvPr/>
          </p:nvSpPr>
          <p:spPr bwMode="auto">
            <a:xfrm>
              <a:off x="4538" y="4078"/>
              <a:ext cx="1" cy="80"/>
            </a:xfrm>
            <a:prstGeom prst="line">
              <a:avLst/>
            </a:prstGeom>
            <a:noFill/>
            <a:ln w="6350">
              <a:solidFill>
                <a:srgbClr val="000000"/>
              </a:solidFill>
              <a:round/>
              <a:headEnd/>
              <a:tailEnd/>
            </a:ln>
          </p:spPr>
          <p:txBody>
            <a:bodyPr/>
            <a:lstStyle/>
            <a:p>
              <a:endParaRPr lang="en-US"/>
            </a:p>
          </p:txBody>
        </p:sp>
        <p:sp>
          <p:nvSpPr>
            <p:cNvPr id="13414" name="Line 102"/>
            <p:cNvSpPr>
              <a:spLocks noChangeShapeType="1"/>
            </p:cNvSpPr>
            <p:nvPr/>
          </p:nvSpPr>
          <p:spPr bwMode="auto">
            <a:xfrm>
              <a:off x="4538" y="4190"/>
              <a:ext cx="1" cy="12"/>
            </a:xfrm>
            <a:prstGeom prst="line">
              <a:avLst/>
            </a:prstGeom>
            <a:noFill/>
            <a:ln w="6350">
              <a:solidFill>
                <a:srgbClr val="000000"/>
              </a:solidFill>
              <a:round/>
              <a:headEnd/>
              <a:tailEnd/>
            </a:ln>
          </p:spPr>
          <p:txBody>
            <a:bodyPr/>
            <a:lstStyle/>
            <a:p>
              <a:endParaRPr lang="en-US"/>
            </a:p>
          </p:txBody>
        </p:sp>
        <p:sp>
          <p:nvSpPr>
            <p:cNvPr id="13415" name="Freeform 103"/>
            <p:cNvSpPr>
              <a:spLocks/>
            </p:cNvSpPr>
            <p:nvPr/>
          </p:nvSpPr>
          <p:spPr bwMode="auto">
            <a:xfrm>
              <a:off x="4492" y="4162"/>
              <a:ext cx="46" cy="34"/>
            </a:xfrm>
            <a:custGeom>
              <a:avLst/>
              <a:gdLst/>
              <a:ahLst/>
              <a:cxnLst>
                <a:cxn ang="0">
                  <a:pos x="46" y="18"/>
                </a:cxn>
                <a:cxn ang="0">
                  <a:pos x="0" y="34"/>
                </a:cxn>
                <a:cxn ang="0">
                  <a:pos x="22" y="16"/>
                </a:cxn>
                <a:cxn ang="0">
                  <a:pos x="0" y="0"/>
                </a:cxn>
                <a:cxn ang="0">
                  <a:pos x="46" y="18"/>
                </a:cxn>
              </a:cxnLst>
              <a:rect l="0" t="0" r="r" b="b"/>
              <a:pathLst>
                <a:path w="46" h="34">
                  <a:moveTo>
                    <a:pt x="46" y="18"/>
                  </a:moveTo>
                  <a:lnTo>
                    <a:pt x="0" y="34"/>
                  </a:lnTo>
                  <a:lnTo>
                    <a:pt x="22" y="16"/>
                  </a:lnTo>
                  <a:lnTo>
                    <a:pt x="0" y="0"/>
                  </a:lnTo>
                  <a:lnTo>
                    <a:pt x="46" y="18"/>
                  </a:lnTo>
                  <a:close/>
                </a:path>
              </a:pathLst>
            </a:custGeom>
            <a:solidFill>
              <a:srgbClr val="000000"/>
            </a:solidFill>
            <a:ln w="9525">
              <a:noFill/>
              <a:round/>
              <a:headEnd/>
              <a:tailEnd/>
            </a:ln>
          </p:spPr>
          <p:txBody>
            <a:bodyPr/>
            <a:lstStyle/>
            <a:p>
              <a:endParaRPr lang="en-US"/>
            </a:p>
          </p:txBody>
        </p:sp>
        <p:sp>
          <p:nvSpPr>
            <p:cNvPr id="13416" name="Freeform 104"/>
            <p:cNvSpPr>
              <a:spLocks/>
            </p:cNvSpPr>
            <p:nvPr/>
          </p:nvSpPr>
          <p:spPr bwMode="auto">
            <a:xfrm>
              <a:off x="4324" y="4162"/>
              <a:ext cx="44" cy="34"/>
            </a:xfrm>
            <a:custGeom>
              <a:avLst/>
              <a:gdLst/>
              <a:ahLst/>
              <a:cxnLst>
                <a:cxn ang="0">
                  <a:pos x="0" y="18"/>
                </a:cxn>
                <a:cxn ang="0">
                  <a:pos x="44" y="0"/>
                </a:cxn>
                <a:cxn ang="0">
                  <a:pos x="22" y="16"/>
                </a:cxn>
                <a:cxn ang="0">
                  <a:pos x="44" y="34"/>
                </a:cxn>
                <a:cxn ang="0">
                  <a:pos x="0" y="18"/>
                </a:cxn>
              </a:cxnLst>
              <a:rect l="0" t="0" r="r" b="b"/>
              <a:pathLst>
                <a:path w="44" h="34">
                  <a:moveTo>
                    <a:pt x="0" y="18"/>
                  </a:moveTo>
                  <a:lnTo>
                    <a:pt x="44" y="0"/>
                  </a:lnTo>
                  <a:lnTo>
                    <a:pt x="22" y="16"/>
                  </a:lnTo>
                  <a:lnTo>
                    <a:pt x="44" y="34"/>
                  </a:lnTo>
                  <a:lnTo>
                    <a:pt x="0" y="18"/>
                  </a:lnTo>
                  <a:close/>
                </a:path>
              </a:pathLst>
            </a:custGeom>
            <a:solidFill>
              <a:srgbClr val="000000"/>
            </a:solidFill>
            <a:ln w="9525">
              <a:noFill/>
              <a:round/>
              <a:headEnd/>
              <a:tailEnd/>
            </a:ln>
          </p:spPr>
          <p:txBody>
            <a:bodyPr/>
            <a:lstStyle/>
            <a:p>
              <a:endParaRPr lang="en-US"/>
            </a:p>
          </p:txBody>
        </p:sp>
        <p:sp>
          <p:nvSpPr>
            <p:cNvPr id="13417" name="Line 105"/>
            <p:cNvSpPr>
              <a:spLocks noChangeShapeType="1"/>
            </p:cNvSpPr>
            <p:nvPr/>
          </p:nvSpPr>
          <p:spPr bwMode="auto">
            <a:xfrm>
              <a:off x="4346" y="4178"/>
              <a:ext cx="168" cy="1"/>
            </a:xfrm>
            <a:prstGeom prst="line">
              <a:avLst/>
            </a:prstGeom>
            <a:noFill/>
            <a:ln w="3175">
              <a:solidFill>
                <a:srgbClr val="000000"/>
              </a:solidFill>
              <a:round/>
              <a:headEnd/>
              <a:tailEnd/>
            </a:ln>
          </p:spPr>
          <p:txBody>
            <a:bodyPr/>
            <a:lstStyle/>
            <a:p>
              <a:endParaRPr lang="en-US"/>
            </a:p>
          </p:txBody>
        </p:sp>
        <p:sp>
          <p:nvSpPr>
            <p:cNvPr id="13418" name="Rectangle 106"/>
            <p:cNvSpPr>
              <a:spLocks noChangeArrowheads="1"/>
            </p:cNvSpPr>
            <p:nvPr/>
          </p:nvSpPr>
          <p:spPr bwMode="auto">
            <a:xfrm>
              <a:off x="4358" y="4122"/>
              <a:ext cx="152" cy="136"/>
            </a:xfrm>
            <a:prstGeom prst="rect">
              <a:avLst/>
            </a:prstGeom>
            <a:solidFill>
              <a:srgbClr val="FFFFFF"/>
            </a:solidFill>
            <a:ln w="9525">
              <a:noFill/>
              <a:miter lim="800000"/>
              <a:headEnd/>
              <a:tailEnd/>
            </a:ln>
          </p:spPr>
          <p:txBody>
            <a:bodyPr/>
            <a:lstStyle/>
            <a:p>
              <a:endParaRPr lang="en-US"/>
            </a:p>
          </p:txBody>
        </p:sp>
        <p:sp>
          <p:nvSpPr>
            <p:cNvPr id="13419" name="Rectangle 107"/>
            <p:cNvSpPr>
              <a:spLocks noChangeArrowheads="1"/>
            </p:cNvSpPr>
            <p:nvPr/>
          </p:nvSpPr>
          <p:spPr bwMode="auto">
            <a:xfrm>
              <a:off x="4360" y="4124"/>
              <a:ext cx="60" cy="116"/>
            </a:xfrm>
            <a:prstGeom prst="rect">
              <a:avLst/>
            </a:prstGeom>
            <a:noFill/>
            <a:ln w="9525">
              <a:noFill/>
              <a:miter lim="800000"/>
              <a:headEnd/>
              <a:tailEnd/>
            </a:ln>
          </p:spPr>
          <p:txBody>
            <a:bodyPr wrap="none" lIns="0" tIns="0" rIns="0" bIns="0">
              <a:spAutoFit/>
            </a:bodyPr>
            <a:lstStyle/>
            <a:p>
              <a:pPr eaLnBrk="0" hangingPunct="0"/>
              <a:r>
                <a:rPr lang="en-US" sz="1200" smtClean="0">
                  <a:solidFill>
                    <a:srgbClr val="000000"/>
                  </a:solidFill>
                  <a:latin typeface="Times New Roman" pitchFamily="18" charset="0"/>
                </a:rPr>
                <a:t>T</a:t>
              </a:r>
              <a:endParaRPr lang="en-US" sz="2400">
                <a:latin typeface="Times" charset="0"/>
              </a:endParaRPr>
            </a:p>
          </p:txBody>
        </p:sp>
        <p:sp>
          <p:nvSpPr>
            <p:cNvPr id="13420" name="Rectangle 108"/>
            <p:cNvSpPr>
              <a:spLocks noChangeArrowheads="1"/>
            </p:cNvSpPr>
            <p:nvPr/>
          </p:nvSpPr>
          <p:spPr bwMode="auto">
            <a:xfrm>
              <a:off x="4418" y="4176"/>
              <a:ext cx="89" cy="87"/>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Times New Roman" pitchFamily="18" charset="0"/>
                </a:rPr>
                <a:t>RF</a:t>
              </a:r>
              <a:endParaRPr lang="en-US" sz="2400">
                <a:latin typeface="Times" charset="0"/>
              </a:endParaRPr>
            </a:p>
          </p:txBody>
        </p:sp>
        <p:sp>
          <p:nvSpPr>
            <p:cNvPr id="13421" name="Freeform 109"/>
            <p:cNvSpPr>
              <a:spLocks/>
            </p:cNvSpPr>
            <p:nvPr/>
          </p:nvSpPr>
          <p:spPr bwMode="auto">
            <a:xfrm>
              <a:off x="4686" y="4104"/>
              <a:ext cx="46" cy="34"/>
            </a:xfrm>
            <a:custGeom>
              <a:avLst/>
              <a:gdLst/>
              <a:ahLst/>
              <a:cxnLst>
                <a:cxn ang="0">
                  <a:pos x="46" y="18"/>
                </a:cxn>
                <a:cxn ang="0">
                  <a:pos x="0" y="34"/>
                </a:cxn>
                <a:cxn ang="0">
                  <a:pos x="22" y="18"/>
                </a:cxn>
                <a:cxn ang="0">
                  <a:pos x="0" y="0"/>
                </a:cxn>
                <a:cxn ang="0">
                  <a:pos x="46" y="18"/>
                </a:cxn>
              </a:cxnLst>
              <a:rect l="0" t="0" r="r" b="b"/>
              <a:pathLst>
                <a:path w="46" h="34">
                  <a:moveTo>
                    <a:pt x="46" y="18"/>
                  </a:moveTo>
                  <a:lnTo>
                    <a:pt x="0" y="34"/>
                  </a:lnTo>
                  <a:lnTo>
                    <a:pt x="22" y="18"/>
                  </a:lnTo>
                  <a:lnTo>
                    <a:pt x="0" y="0"/>
                  </a:lnTo>
                  <a:lnTo>
                    <a:pt x="46" y="18"/>
                  </a:lnTo>
                  <a:close/>
                </a:path>
              </a:pathLst>
            </a:custGeom>
            <a:solidFill>
              <a:srgbClr val="000000"/>
            </a:solidFill>
            <a:ln w="9525">
              <a:noFill/>
              <a:round/>
              <a:headEnd/>
              <a:tailEnd/>
            </a:ln>
          </p:spPr>
          <p:txBody>
            <a:bodyPr/>
            <a:lstStyle/>
            <a:p>
              <a:endParaRPr lang="en-US"/>
            </a:p>
          </p:txBody>
        </p:sp>
        <p:sp>
          <p:nvSpPr>
            <p:cNvPr id="13422" name="Line 110"/>
            <p:cNvSpPr>
              <a:spLocks noChangeShapeType="1"/>
            </p:cNvSpPr>
            <p:nvPr/>
          </p:nvSpPr>
          <p:spPr bwMode="auto">
            <a:xfrm flipH="1">
              <a:off x="3942" y="4122"/>
              <a:ext cx="768" cy="1"/>
            </a:xfrm>
            <a:prstGeom prst="line">
              <a:avLst/>
            </a:prstGeom>
            <a:noFill/>
            <a:ln w="6350">
              <a:solidFill>
                <a:srgbClr val="000000"/>
              </a:solidFill>
              <a:round/>
              <a:headEnd/>
              <a:tailEnd/>
            </a:ln>
          </p:spPr>
          <p:txBody>
            <a:bodyPr/>
            <a:lstStyle/>
            <a:p>
              <a:endParaRPr lang="en-US"/>
            </a:p>
          </p:txBody>
        </p:sp>
        <p:sp>
          <p:nvSpPr>
            <p:cNvPr id="13423" name="Rectangle 111"/>
            <p:cNvSpPr>
              <a:spLocks noChangeArrowheads="1"/>
            </p:cNvSpPr>
            <p:nvPr/>
          </p:nvSpPr>
          <p:spPr bwMode="auto">
            <a:xfrm>
              <a:off x="3878" y="3562"/>
              <a:ext cx="912" cy="696"/>
            </a:xfrm>
            <a:prstGeom prst="rect">
              <a:avLst/>
            </a:prstGeom>
            <a:noFill/>
            <a:ln w="19050">
              <a:solidFill>
                <a:srgbClr val="000000"/>
              </a:solidFill>
              <a:miter lim="800000"/>
              <a:headEnd/>
              <a:tailEnd/>
            </a:ln>
          </p:spPr>
          <p:txBody>
            <a:bodyPr/>
            <a:lstStyle/>
            <a:p>
              <a:endParaRPr lang="en-US"/>
            </a:p>
          </p:txBody>
        </p:sp>
        <p:sp>
          <p:nvSpPr>
            <p:cNvPr id="13424" name="Line 112"/>
            <p:cNvSpPr>
              <a:spLocks noChangeShapeType="1"/>
            </p:cNvSpPr>
            <p:nvPr/>
          </p:nvSpPr>
          <p:spPr bwMode="auto">
            <a:xfrm>
              <a:off x="4192" y="4120"/>
              <a:ext cx="74" cy="1"/>
            </a:xfrm>
            <a:prstGeom prst="line">
              <a:avLst/>
            </a:prstGeom>
            <a:noFill/>
            <a:ln w="9525">
              <a:solidFill>
                <a:srgbClr val="000000"/>
              </a:solidFill>
              <a:round/>
              <a:headEnd/>
              <a:tailEnd/>
            </a:ln>
          </p:spPr>
          <p:txBody>
            <a:bodyPr/>
            <a:lstStyle/>
            <a:p>
              <a:endParaRPr lang="en-US"/>
            </a:p>
          </p:txBody>
        </p:sp>
        <p:sp>
          <p:nvSpPr>
            <p:cNvPr id="13425" name="Line 113"/>
            <p:cNvSpPr>
              <a:spLocks noChangeShapeType="1"/>
            </p:cNvSpPr>
            <p:nvPr/>
          </p:nvSpPr>
          <p:spPr bwMode="auto">
            <a:xfrm>
              <a:off x="4398" y="4118"/>
              <a:ext cx="74" cy="1"/>
            </a:xfrm>
            <a:prstGeom prst="line">
              <a:avLst/>
            </a:prstGeom>
            <a:noFill/>
            <a:ln w="9525">
              <a:solidFill>
                <a:srgbClr val="000000"/>
              </a:solidFill>
              <a:round/>
              <a:headEnd/>
              <a:tailEnd/>
            </a:ln>
          </p:spPr>
          <p:txBody>
            <a:bodyPr/>
            <a:lstStyle/>
            <a:p>
              <a:endParaRPr lang="en-US"/>
            </a:p>
          </p:txBody>
        </p:sp>
        <p:sp>
          <p:nvSpPr>
            <p:cNvPr id="13426" name="Line 114"/>
            <p:cNvSpPr>
              <a:spLocks noChangeShapeType="1"/>
            </p:cNvSpPr>
            <p:nvPr/>
          </p:nvSpPr>
          <p:spPr bwMode="auto">
            <a:xfrm>
              <a:off x="1638" y="2764"/>
              <a:ext cx="1" cy="800"/>
            </a:xfrm>
            <a:prstGeom prst="line">
              <a:avLst/>
            </a:prstGeom>
            <a:noFill/>
            <a:ln w="12700">
              <a:solidFill>
                <a:srgbClr val="000000"/>
              </a:solidFill>
              <a:round/>
              <a:headEnd/>
              <a:tailEnd/>
            </a:ln>
          </p:spPr>
          <p:txBody>
            <a:bodyPr/>
            <a:lstStyle/>
            <a:p>
              <a:endParaRPr lang="en-US"/>
            </a:p>
          </p:txBody>
        </p:sp>
        <p:grpSp>
          <p:nvGrpSpPr>
            <p:cNvPr id="24" name="Group 115"/>
            <p:cNvGrpSpPr>
              <a:grpSpLocks/>
            </p:cNvGrpSpPr>
            <p:nvPr/>
          </p:nvGrpSpPr>
          <p:grpSpPr bwMode="auto">
            <a:xfrm>
              <a:off x="2262" y="3064"/>
              <a:ext cx="556" cy="380"/>
              <a:chOff x="2262" y="3064"/>
              <a:chExt cx="556" cy="380"/>
            </a:xfrm>
          </p:grpSpPr>
          <p:sp>
            <p:nvSpPr>
              <p:cNvPr id="13428" name="Arc 116"/>
              <p:cNvSpPr>
                <a:spLocks/>
              </p:cNvSpPr>
              <p:nvPr/>
            </p:nvSpPr>
            <p:spPr bwMode="auto">
              <a:xfrm>
                <a:off x="2540" y="3064"/>
                <a:ext cx="278" cy="19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a:solidFill>
                  <a:srgbClr val="000000"/>
                </a:solidFill>
                <a:round/>
                <a:headEnd/>
                <a:tailEnd/>
              </a:ln>
            </p:spPr>
            <p:txBody>
              <a:bodyPr/>
              <a:lstStyle/>
              <a:p>
                <a:endParaRPr lang="en-US"/>
              </a:p>
            </p:txBody>
          </p:sp>
          <p:sp>
            <p:nvSpPr>
              <p:cNvPr id="13429" name="Arc 117"/>
              <p:cNvSpPr>
                <a:spLocks/>
              </p:cNvSpPr>
              <p:nvPr/>
            </p:nvSpPr>
            <p:spPr bwMode="auto">
              <a:xfrm>
                <a:off x="2262" y="3254"/>
                <a:ext cx="278" cy="19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12700">
                <a:solidFill>
                  <a:srgbClr val="000000"/>
                </a:solidFill>
                <a:round/>
                <a:headEnd/>
                <a:tailEnd/>
              </a:ln>
            </p:spPr>
            <p:txBody>
              <a:bodyPr/>
              <a:lstStyle/>
              <a:p>
                <a:endParaRPr lang="en-US"/>
              </a:p>
            </p:txBody>
          </p:sp>
        </p:grpSp>
        <p:sp>
          <p:nvSpPr>
            <p:cNvPr id="13430" name="Oval 118"/>
            <p:cNvSpPr>
              <a:spLocks noChangeArrowheads="1"/>
            </p:cNvSpPr>
            <p:nvPr/>
          </p:nvSpPr>
          <p:spPr bwMode="auto">
            <a:xfrm>
              <a:off x="1626" y="2756"/>
              <a:ext cx="22" cy="22"/>
            </a:xfrm>
            <a:prstGeom prst="ellipse">
              <a:avLst/>
            </a:prstGeom>
            <a:solidFill>
              <a:srgbClr val="000000"/>
            </a:solidFill>
            <a:ln w="12700">
              <a:solidFill>
                <a:srgbClr val="000000"/>
              </a:solidFill>
              <a:round/>
              <a:headEnd/>
              <a:tailEnd/>
            </a:ln>
          </p:spPr>
          <p:txBody>
            <a:bodyPr/>
            <a:lstStyle/>
            <a:p>
              <a:endParaRPr lang="en-US"/>
            </a:p>
          </p:txBody>
        </p:sp>
        <p:sp>
          <p:nvSpPr>
            <p:cNvPr id="13431" name="Line 119"/>
            <p:cNvSpPr>
              <a:spLocks noChangeShapeType="1"/>
            </p:cNvSpPr>
            <p:nvPr/>
          </p:nvSpPr>
          <p:spPr bwMode="auto">
            <a:xfrm>
              <a:off x="2262" y="3440"/>
              <a:ext cx="1" cy="124"/>
            </a:xfrm>
            <a:prstGeom prst="line">
              <a:avLst/>
            </a:prstGeom>
            <a:noFill/>
            <a:ln w="12700">
              <a:solidFill>
                <a:srgbClr val="000000"/>
              </a:solidFill>
              <a:round/>
              <a:headEnd/>
              <a:tailEnd/>
            </a:ln>
          </p:spPr>
          <p:txBody>
            <a:bodyPr/>
            <a:lstStyle/>
            <a:p>
              <a:endParaRPr lang="en-US"/>
            </a:p>
          </p:txBody>
        </p:sp>
        <p:sp>
          <p:nvSpPr>
            <p:cNvPr id="13432" name="Line 120"/>
            <p:cNvSpPr>
              <a:spLocks noChangeShapeType="1"/>
            </p:cNvSpPr>
            <p:nvPr/>
          </p:nvSpPr>
          <p:spPr bwMode="auto">
            <a:xfrm flipV="1">
              <a:off x="2818" y="2776"/>
              <a:ext cx="1" cy="292"/>
            </a:xfrm>
            <a:prstGeom prst="line">
              <a:avLst/>
            </a:prstGeom>
            <a:noFill/>
            <a:ln w="12700">
              <a:solidFill>
                <a:srgbClr val="000000"/>
              </a:solidFill>
              <a:round/>
              <a:headEnd/>
              <a:tailEnd/>
            </a:ln>
          </p:spPr>
          <p:txBody>
            <a:bodyPr/>
            <a:lstStyle/>
            <a:p>
              <a:endParaRPr lang="en-US"/>
            </a:p>
          </p:txBody>
        </p:sp>
        <p:sp>
          <p:nvSpPr>
            <p:cNvPr id="13433" name="Oval 121"/>
            <p:cNvSpPr>
              <a:spLocks noChangeArrowheads="1"/>
            </p:cNvSpPr>
            <p:nvPr/>
          </p:nvSpPr>
          <p:spPr bwMode="auto">
            <a:xfrm>
              <a:off x="2806" y="2758"/>
              <a:ext cx="22" cy="22"/>
            </a:xfrm>
            <a:prstGeom prst="ellipse">
              <a:avLst/>
            </a:prstGeom>
            <a:solidFill>
              <a:srgbClr val="000000"/>
            </a:solidFill>
            <a:ln w="12700">
              <a:solidFill>
                <a:srgbClr val="000000"/>
              </a:solidFill>
              <a:round/>
              <a:headEnd/>
              <a:tailEnd/>
            </a:ln>
          </p:spPr>
          <p:txBody>
            <a:bodyPr/>
            <a:lstStyle/>
            <a:p>
              <a:endParaRPr lang="en-US"/>
            </a:p>
          </p:txBody>
        </p:sp>
        <p:sp>
          <p:nvSpPr>
            <p:cNvPr id="13434" name="Line 122"/>
            <p:cNvSpPr>
              <a:spLocks noChangeShapeType="1"/>
            </p:cNvSpPr>
            <p:nvPr/>
          </p:nvSpPr>
          <p:spPr bwMode="auto">
            <a:xfrm>
              <a:off x="3280" y="2762"/>
              <a:ext cx="1" cy="800"/>
            </a:xfrm>
            <a:prstGeom prst="line">
              <a:avLst/>
            </a:prstGeom>
            <a:noFill/>
            <a:ln w="12700">
              <a:solidFill>
                <a:srgbClr val="000000"/>
              </a:solidFill>
              <a:round/>
              <a:headEnd/>
              <a:tailEnd/>
            </a:ln>
          </p:spPr>
          <p:txBody>
            <a:bodyPr/>
            <a:lstStyle/>
            <a:p>
              <a:endParaRPr lang="en-US"/>
            </a:p>
          </p:txBody>
        </p:sp>
        <p:sp>
          <p:nvSpPr>
            <p:cNvPr id="13435" name="Oval 123"/>
            <p:cNvSpPr>
              <a:spLocks noChangeArrowheads="1"/>
            </p:cNvSpPr>
            <p:nvPr/>
          </p:nvSpPr>
          <p:spPr bwMode="auto">
            <a:xfrm>
              <a:off x="3268" y="2754"/>
              <a:ext cx="24" cy="22"/>
            </a:xfrm>
            <a:prstGeom prst="ellipse">
              <a:avLst/>
            </a:prstGeom>
            <a:solidFill>
              <a:srgbClr val="000000"/>
            </a:solidFill>
            <a:ln w="12700">
              <a:solidFill>
                <a:srgbClr val="000000"/>
              </a:solidFill>
              <a:round/>
              <a:headEnd/>
              <a:tailEnd/>
            </a:ln>
          </p:spPr>
          <p:txBody>
            <a:bodyPr/>
            <a:lstStyle/>
            <a:p>
              <a:endParaRPr lang="en-US"/>
            </a:p>
          </p:txBody>
        </p:sp>
        <p:grpSp>
          <p:nvGrpSpPr>
            <p:cNvPr id="25" name="Group 124"/>
            <p:cNvGrpSpPr>
              <a:grpSpLocks/>
            </p:cNvGrpSpPr>
            <p:nvPr/>
          </p:nvGrpSpPr>
          <p:grpSpPr bwMode="auto">
            <a:xfrm>
              <a:off x="4390" y="3056"/>
              <a:ext cx="556" cy="380"/>
              <a:chOff x="4390" y="3056"/>
              <a:chExt cx="556" cy="380"/>
            </a:xfrm>
          </p:grpSpPr>
          <p:sp>
            <p:nvSpPr>
              <p:cNvPr id="13437" name="Arc 125"/>
              <p:cNvSpPr>
                <a:spLocks/>
              </p:cNvSpPr>
              <p:nvPr/>
            </p:nvSpPr>
            <p:spPr bwMode="auto">
              <a:xfrm>
                <a:off x="4668" y="3056"/>
                <a:ext cx="278" cy="19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a:solidFill>
                  <a:srgbClr val="000000"/>
                </a:solidFill>
                <a:round/>
                <a:headEnd/>
                <a:tailEnd/>
              </a:ln>
            </p:spPr>
            <p:txBody>
              <a:bodyPr/>
              <a:lstStyle/>
              <a:p>
                <a:endParaRPr lang="en-US"/>
              </a:p>
            </p:txBody>
          </p:sp>
          <p:sp>
            <p:nvSpPr>
              <p:cNvPr id="13438" name="Arc 126"/>
              <p:cNvSpPr>
                <a:spLocks/>
              </p:cNvSpPr>
              <p:nvPr/>
            </p:nvSpPr>
            <p:spPr bwMode="auto">
              <a:xfrm>
                <a:off x="4390" y="3246"/>
                <a:ext cx="278" cy="19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12700">
                <a:solidFill>
                  <a:srgbClr val="000000"/>
                </a:solidFill>
                <a:round/>
                <a:headEnd/>
                <a:tailEnd/>
              </a:ln>
            </p:spPr>
            <p:txBody>
              <a:bodyPr/>
              <a:lstStyle/>
              <a:p>
                <a:endParaRPr lang="en-US"/>
              </a:p>
            </p:txBody>
          </p:sp>
        </p:grpSp>
        <p:sp>
          <p:nvSpPr>
            <p:cNvPr id="13439" name="Line 127"/>
            <p:cNvSpPr>
              <a:spLocks noChangeShapeType="1"/>
            </p:cNvSpPr>
            <p:nvPr/>
          </p:nvSpPr>
          <p:spPr bwMode="auto">
            <a:xfrm>
              <a:off x="4390" y="3432"/>
              <a:ext cx="1" cy="124"/>
            </a:xfrm>
            <a:prstGeom prst="line">
              <a:avLst/>
            </a:prstGeom>
            <a:noFill/>
            <a:ln w="12700">
              <a:solidFill>
                <a:srgbClr val="000000"/>
              </a:solidFill>
              <a:round/>
              <a:headEnd/>
              <a:tailEnd/>
            </a:ln>
          </p:spPr>
          <p:txBody>
            <a:bodyPr/>
            <a:lstStyle/>
            <a:p>
              <a:endParaRPr lang="en-US"/>
            </a:p>
          </p:txBody>
        </p:sp>
        <p:sp>
          <p:nvSpPr>
            <p:cNvPr id="13440" name="Line 128"/>
            <p:cNvSpPr>
              <a:spLocks noChangeShapeType="1"/>
            </p:cNvSpPr>
            <p:nvPr/>
          </p:nvSpPr>
          <p:spPr bwMode="auto">
            <a:xfrm flipV="1">
              <a:off x="4946" y="2768"/>
              <a:ext cx="1" cy="292"/>
            </a:xfrm>
            <a:prstGeom prst="line">
              <a:avLst/>
            </a:prstGeom>
            <a:noFill/>
            <a:ln w="12700">
              <a:solidFill>
                <a:srgbClr val="000000"/>
              </a:solidFill>
              <a:round/>
              <a:headEnd/>
              <a:tailEnd/>
            </a:ln>
          </p:spPr>
          <p:txBody>
            <a:bodyPr/>
            <a:lstStyle/>
            <a:p>
              <a:endParaRPr lang="en-US"/>
            </a:p>
          </p:txBody>
        </p:sp>
        <p:sp>
          <p:nvSpPr>
            <p:cNvPr id="13441" name="Oval 129"/>
            <p:cNvSpPr>
              <a:spLocks noChangeArrowheads="1"/>
            </p:cNvSpPr>
            <p:nvPr/>
          </p:nvSpPr>
          <p:spPr bwMode="auto">
            <a:xfrm>
              <a:off x="4934" y="2758"/>
              <a:ext cx="22" cy="22"/>
            </a:xfrm>
            <a:prstGeom prst="ellipse">
              <a:avLst/>
            </a:prstGeom>
            <a:solidFill>
              <a:srgbClr val="000000"/>
            </a:solidFill>
            <a:ln w="12700">
              <a:solidFill>
                <a:srgbClr val="000000"/>
              </a:solidFill>
              <a:round/>
              <a:headEnd/>
              <a:tailEnd/>
            </a:ln>
          </p:spPr>
          <p:txBody>
            <a:bodyPr/>
            <a:lstStyle/>
            <a:p>
              <a:endParaRPr lang="en-US"/>
            </a:p>
          </p:txBody>
        </p:sp>
        <p:sp>
          <p:nvSpPr>
            <p:cNvPr id="13442" name="Line 130"/>
            <p:cNvSpPr>
              <a:spLocks noChangeShapeType="1"/>
            </p:cNvSpPr>
            <p:nvPr/>
          </p:nvSpPr>
          <p:spPr bwMode="auto">
            <a:xfrm flipV="1">
              <a:off x="2720" y="2252"/>
              <a:ext cx="1" cy="208"/>
            </a:xfrm>
            <a:prstGeom prst="line">
              <a:avLst/>
            </a:prstGeom>
            <a:noFill/>
            <a:ln w="6350">
              <a:solidFill>
                <a:srgbClr val="000000"/>
              </a:solidFill>
              <a:round/>
              <a:headEnd/>
              <a:tailEnd/>
            </a:ln>
          </p:spPr>
          <p:txBody>
            <a:bodyPr/>
            <a:lstStyle/>
            <a:p>
              <a:endParaRPr lang="en-US"/>
            </a:p>
          </p:txBody>
        </p:sp>
        <p:sp>
          <p:nvSpPr>
            <p:cNvPr id="13443" name="Line 131"/>
            <p:cNvSpPr>
              <a:spLocks noChangeShapeType="1"/>
            </p:cNvSpPr>
            <p:nvPr/>
          </p:nvSpPr>
          <p:spPr bwMode="auto">
            <a:xfrm flipV="1">
              <a:off x="3379" y="2266"/>
              <a:ext cx="1" cy="208"/>
            </a:xfrm>
            <a:prstGeom prst="line">
              <a:avLst/>
            </a:prstGeom>
            <a:noFill/>
            <a:ln w="6350">
              <a:solidFill>
                <a:srgbClr val="000000"/>
              </a:solidFill>
              <a:round/>
              <a:headEnd/>
              <a:tailEnd/>
            </a:ln>
          </p:spPr>
          <p:txBody>
            <a:bodyPr/>
            <a:lstStyle/>
            <a:p>
              <a:endParaRPr lang="en-US"/>
            </a:p>
          </p:txBody>
        </p:sp>
        <p:sp>
          <p:nvSpPr>
            <p:cNvPr id="13444" name="Freeform 132"/>
            <p:cNvSpPr>
              <a:spLocks/>
            </p:cNvSpPr>
            <p:nvPr/>
          </p:nvSpPr>
          <p:spPr bwMode="auto">
            <a:xfrm>
              <a:off x="3340" y="2296"/>
              <a:ext cx="46" cy="32"/>
            </a:xfrm>
            <a:custGeom>
              <a:avLst/>
              <a:gdLst/>
              <a:ahLst/>
              <a:cxnLst>
                <a:cxn ang="0">
                  <a:pos x="46" y="18"/>
                </a:cxn>
                <a:cxn ang="0">
                  <a:pos x="0" y="32"/>
                </a:cxn>
                <a:cxn ang="0">
                  <a:pos x="22" y="16"/>
                </a:cxn>
                <a:cxn ang="0">
                  <a:pos x="0" y="0"/>
                </a:cxn>
                <a:cxn ang="0">
                  <a:pos x="46" y="18"/>
                </a:cxn>
              </a:cxnLst>
              <a:rect l="0" t="0" r="r" b="b"/>
              <a:pathLst>
                <a:path w="46" h="32">
                  <a:moveTo>
                    <a:pt x="46" y="18"/>
                  </a:moveTo>
                  <a:lnTo>
                    <a:pt x="0" y="32"/>
                  </a:lnTo>
                  <a:lnTo>
                    <a:pt x="22" y="16"/>
                  </a:lnTo>
                  <a:lnTo>
                    <a:pt x="0" y="0"/>
                  </a:lnTo>
                  <a:lnTo>
                    <a:pt x="46" y="18"/>
                  </a:lnTo>
                  <a:close/>
                </a:path>
              </a:pathLst>
            </a:custGeom>
            <a:solidFill>
              <a:srgbClr val="000000"/>
            </a:solidFill>
            <a:ln w="9525">
              <a:noFill/>
              <a:round/>
              <a:headEnd/>
              <a:tailEnd/>
            </a:ln>
          </p:spPr>
          <p:txBody>
            <a:bodyPr/>
            <a:lstStyle/>
            <a:p>
              <a:endParaRPr lang="en-US"/>
            </a:p>
          </p:txBody>
        </p:sp>
        <p:sp>
          <p:nvSpPr>
            <p:cNvPr id="13445" name="Freeform 133"/>
            <p:cNvSpPr>
              <a:spLocks/>
            </p:cNvSpPr>
            <p:nvPr/>
          </p:nvSpPr>
          <p:spPr bwMode="auto">
            <a:xfrm>
              <a:off x="2714" y="2296"/>
              <a:ext cx="44" cy="32"/>
            </a:xfrm>
            <a:custGeom>
              <a:avLst/>
              <a:gdLst/>
              <a:ahLst/>
              <a:cxnLst>
                <a:cxn ang="0">
                  <a:pos x="0" y="18"/>
                </a:cxn>
                <a:cxn ang="0">
                  <a:pos x="44" y="0"/>
                </a:cxn>
                <a:cxn ang="0">
                  <a:pos x="22" y="16"/>
                </a:cxn>
                <a:cxn ang="0">
                  <a:pos x="44" y="32"/>
                </a:cxn>
                <a:cxn ang="0">
                  <a:pos x="0" y="18"/>
                </a:cxn>
              </a:cxnLst>
              <a:rect l="0" t="0" r="r" b="b"/>
              <a:pathLst>
                <a:path w="44" h="32">
                  <a:moveTo>
                    <a:pt x="0" y="18"/>
                  </a:moveTo>
                  <a:lnTo>
                    <a:pt x="44" y="0"/>
                  </a:lnTo>
                  <a:lnTo>
                    <a:pt x="22" y="16"/>
                  </a:lnTo>
                  <a:lnTo>
                    <a:pt x="44" y="32"/>
                  </a:lnTo>
                  <a:lnTo>
                    <a:pt x="0" y="18"/>
                  </a:lnTo>
                  <a:close/>
                </a:path>
              </a:pathLst>
            </a:custGeom>
            <a:solidFill>
              <a:srgbClr val="000000"/>
            </a:solidFill>
            <a:ln w="9525">
              <a:noFill/>
              <a:round/>
              <a:headEnd/>
              <a:tailEnd/>
            </a:ln>
          </p:spPr>
          <p:txBody>
            <a:bodyPr/>
            <a:lstStyle/>
            <a:p>
              <a:endParaRPr lang="en-US"/>
            </a:p>
          </p:txBody>
        </p:sp>
        <p:sp>
          <p:nvSpPr>
            <p:cNvPr id="13446" name="Line 134"/>
            <p:cNvSpPr>
              <a:spLocks noChangeShapeType="1"/>
            </p:cNvSpPr>
            <p:nvPr/>
          </p:nvSpPr>
          <p:spPr bwMode="auto">
            <a:xfrm>
              <a:off x="2736" y="2314"/>
              <a:ext cx="628" cy="1"/>
            </a:xfrm>
            <a:prstGeom prst="line">
              <a:avLst/>
            </a:prstGeom>
            <a:noFill/>
            <a:ln w="6350">
              <a:solidFill>
                <a:srgbClr val="000000"/>
              </a:solidFill>
              <a:round/>
              <a:headEnd/>
              <a:tailEnd/>
            </a:ln>
          </p:spPr>
          <p:txBody>
            <a:bodyPr/>
            <a:lstStyle/>
            <a:p>
              <a:endParaRPr lang="en-US"/>
            </a:p>
          </p:txBody>
        </p:sp>
        <p:sp>
          <p:nvSpPr>
            <p:cNvPr id="13447" name="Rectangle 135"/>
            <p:cNvSpPr>
              <a:spLocks noChangeArrowheads="1"/>
            </p:cNvSpPr>
            <p:nvPr/>
          </p:nvSpPr>
          <p:spPr bwMode="auto">
            <a:xfrm>
              <a:off x="3026" y="2113"/>
              <a:ext cx="89" cy="233"/>
            </a:xfrm>
            <a:prstGeom prst="rect">
              <a:avLst/>
            </a:prstGeom>
            <a:noFill/>
            <a:ln w="9525">
              <a:noFill/>
              <a:miter lim="800000"/>
              <a:headEnd/>
              <a:tailEnd/>
            </a:ln>
          </p:spPr>
          <p:txBody>
            <a:bodyPr wrap="none" lIns="0" tIns="0" rIns="0" bIns="0">
              <a:spAutoFit/>
            </a:bodyPr>
            <a:lstStyle/>
            <a:p>
              <a:pPr eaLnBrk="0" hangingPunct="0"/>
              <a:r>
                <a:rPr lang="en-US" smtClean="0">
                  <a:solidFill>
                    <a:srgbClr val="000000"/>
                  </a:solidFill>
                  <a:latin typeface="Times New Roman" pitchFamily="18" charset="0"/>
                </a:rPr>
                <a:t>L</a:t>
              </a:r>
              <a:endParaRPr lang="en-US" sz="2400">
                <a:latin typeface="Times" charset="0"/>
              </a:endParaRPr>
            </a:p>
          </p:txBody>
        </p:sp>
        <p:sp>
          <p:nvSpPr>
            <p:cNvPr id="13448" name="Rectangle 136"/>
            <p:cNvSpPr>
              <a:spLocks noChangeArrowheads="1"/>
            </p:cNvSpPr>
            <p:nvPr/>
          </p:nvSpPr>
          <p:spPr bwMode="auto">
            <a:xfrm>
              <a:off x="2824" y="2374"/>
              <a:ext cx="505" cy="136"/>
            </a:xfrm>
            <a:prstGeom prst="rect">
              <a:avLst/>
            </a:prstGeom>
            <a:noFill/>
            <a:ln w="9525">
              <a:noFill/>
              <a:miter lim="800000"/>
              <a:headEnd/>
              <a:tailEnd/>
            </a:ln>
          </p:spPr>
          <p:txBody>
            <a:bodyPr wrap="none" lIns="0" tIns="0" rIns="0" bIns="0">
              <a:spAutoFit/>
            </a:bodyPr>
            <a:lstStyle/>
            <a:p>
              <a:pPr eaLnBrk="0" hangingPunct="0"/>
              <a:r>
                <a:rPr lang="en-US" sz="1400" dirty="0" smtClean="0">
                  <a:solidFill>
                    <a:srgbClr val="000000"/>
                  </a:solidFill>
                  <a:latin typeface="Times New Roman" pitchFamily="18" charset="0"/>
                </a:rPr>
                <a:t>drift length</a:t>
              </a:r>
              <a:endParaRPr lang="en-US" sz="2400" dirty="0">
                <a:latin typeface="Times" charset="0"/>
              </a:endParaRPr>
            </a:p>
          </p:txBody>
        </p:sp>
        <p:sp>
          <p:nvSpPr>
            <p:cNvPr id="13450" name="Rectangle 138"/>
            <p:cNvSpPr>
              <a:spLocks noChangeArrowheads="1"/>
            </p:cNvSpPr>
            <p:nvPr/>
          </p:nvSpPr>
          <p:spPr bwMode="auto">
            <a:xfrm>
              <a:off x="1348" y="3204"/>
              <a:ext cx="591" cy="256"/>
            </a:xfrm>
            <a:prstGeom prst="rect">
              <a:avLst/>
            </a:prstGeom>
            <a:solidFill>
              <a:srgbClr val="FFFFFF"/>
            </a:solidFill>
            <a:ln w="9525">
              <a:noFill/>
              <a:miter lim="800000"/>
              <a:headEnd/>
              <a:tailEnd/>
            </a:ln>
          </p:spPr>
          <p:txBody>
            <a:bodyPr/>
            <a:lstStyle/>
            <a:p>
              <a:endParaRPr lang="en-US"/>
            </a:p>
          </p:txBody>
        </p:sp>
        <p:sp>
          <p:nvSpPr>
            <p:cNvPr id="13451" name="Rectangle 139"/>
            <p:cNvSpPr>
              <a:spLocks noChangeArrowheads="1"/>
            </p:cNvSpPr>
            <p:nvPr/>
          </p:nvSpPr>
          <p:spPr bwMode="auto">
            <a:xfrm>
              <a:off x="1452" y="3200"/>
              <a:ext cx="0" cy="233"/>
            </a:xfrm>
            <a:prstGeom prst="rect">
              <a:avLst/>
            </a:prstGeom>
            <a:noFill/>
            <a:ln w="9525">
              <a:noFill/>
              <a:miter lim="800000"/>
              <a:headEnd/>
              <a:tailEnd/>
            </a:ln>
          </p:spPr>
          <p:txBody>
            <a:bodyPr wrap="none" lIns="0" tIns="0" rIns="0" bIns="0">
              <a:spAutoFit/>
            </a:bodyPr>
            <a:lstStyle/>
            <a:p>
              <a:pPr eaLnBrk="0" hangingPunct="0"/>
              <a:endParaRPr lang="en-US" sz="2400" dirty="0">
                <a:latin typeface="Times" charset="0"/>
              </a:endParaRPr>
            </a:p>
          </p:txBody>
        </p:sp>
        <p:sp>
          <p:nvSpPr>
            <p:cNvPr id="13452" name="Rectangle 140"/>
            <p:cNvSpPr>
              <a:spLocks noChangeArrowheads="1"/>
            </p:cNvSpPr>
            <p:nvPr/>
          </p:nvSpPr>
          <p:spPr bwMode="auto">
            <a:xfrm>
              <a:off x="1385" y="3201"/>
              <a:ext cx="522" cy="271"/>
            </a:xfrm>
            <a:prstGeom prst="rect">
              <a:avLst/>
            </a:prstGeom>
            <a:noFill/>
            <a:ln w="9525">
              <a:noFill/>
              <a:miter lim="800000"/>
              <a:headEnd/>
              <a:tailEnd/>
            </a:ln>
          </p:spPr>
          <p:txBody>
            <a:bodyPr wrap="none" lIns="0" tIns="0" rIns="0" bIns="0">
              <a:spAutoFit/>
            </a:bodyPr>
            <a:lstStyle/>
            <a:p>
              <a:pPr eaLnBrk="0" hangingPunct="0"/>
              <a:r>
                <a:rPr lang="en-US" sz="1400" dirty="0" smtClean="0">
                  <a:solidFill>
                    <a:srgbClr val="000000"/>
                  </a:solidFill>
                  <a:latin typeface="Times New Roman" pitchFamily="18" charset="0"/>
                </a:rPr>
                <a:t>Continuous</a:t>
              </a:r>
            </a:p>
            <a:p>
              <a:pPr eaLnBrk="0" hangingPunct="0"/>
              <a:r>
                <a:rPr lang="en-US" sz="1400" dirty="0" smtClean="0">
                  <a:solidFill>
                    <a:srgbClr val="000000"/>
                  </a:solidFill>
                  <a:latin typeface="Times New Roman" pitchFamily="18" charset="0"/>
                </a:rPr>
                <a:t>beam</a:t>
              </a:r>
              <a:endParaRPr lang="en-US" sz="2400" dirty="0">
                <a:latin typeface="Times" charset="0"/>
              </a:endParaRPr>
            </a:p>
          </p:txBody>
        </p:sp>
        <p:sp>
          <p:nvSpPr>
            <p:cNvPr id="13453" name="Rectangle 141"/>
            <p:cNvSpPr>
              <a:spLocks noChangeArrowheads="1"/>
            </p:cNvSpPr>
            <p:nvPr/>
          </p:nvSpPr>
          <p:spPr bwMode="auto">
            <a:xfrm>
              <a:off x="1999" y="3213"/>
              <a:ext cx="1002" cy="256"/>
            </a:xfrm>
            <a:prstGeom prst="rect">
              <a:avLst/>
            </a:prstGeom>
            <a:solidFill>
              <a:srgbClr val="FFFFFF"/>
            </a:solidFill>
            <a:ln w="9525">
              <a:noFill/>
              <a:miter lim="800000"/>
              <a:headEnd/>
              <a:tailEnd/>
            </a:ln>
          </p:spPr>
          <p:txBody>
            <a:bodyPr/>
            <a:lstStyle/>
            <a:p>
              <a:endParaRPr lang="en-US"/>
            </a:p>
          </p:txBody>
        </p:sp>
        <p:sp>
          <p:nvSpPr>
            <p:cNvPr id="13454" name="Rectangle 142"/>
            <p:cNvSpPr>
              <a:spLocks noChangeArrowheads="1"/>
            </p:cNvSpPr>
            <p:nvPr/>
          </p:nvSpPr>
          <p:spPr bwMode="auto">
            <a:xfrm>
              <a:off x="1984" y="3209"/>
              <a:ext cx="1002" cy="271"/>
            </a:xfrm>
            <a:prstGeom prst="rect">
              <a:avLst/>
            </a:prstGeom>
            <a:noFill/>
            <a:ln w="9525">
              <a:noFill/>
              <a:miter lim="800000"/>
              <a:headEnd/>
              <a:tailEnd/>
            </a:ln>
          </p:spPr>
          <p:txBody>
            <a:bodyPr wrap="square" lIns="0" tIns="0" rIns="0" bIns="0">
              <a:spAutoFit/>
            </a:bodyPr>
            <a:lstStyle/>
            <a:p>
              <a:pPr algn="ctr" eaLnBrk="0" hangingPunct="0"/>
              <a:r>
                <a:rPr lang="en-US" sz="1400" dirty="0" smtClean="0">
                  <a:solidFill>
                    <a:srgbClr val="000000"/>
                  </a:solidFill>
                  <a:latin typeface="Times New Roman" pitchFamily="18" charset="0"/>
                </a:rPr>
                <a:t>Continuous beam</a:t>
              </a:r>
            </a:p>
            <a:p>
              <a:pPr algn="ctr" eaLnBrk="0" hangingPunct="0"/>
              <a:r>
                <a:rPr lang="en-US" sz="1400" dirty="0" smtClean="0">
                  <a:solidFill>
                    <a:srgbClr val="000000"/>
                  </a:solidFill>
                  <a:latin typeface="Times New Roman" pitchFamily="18" charset="0"/>
                </a:rPr>
                <a:t>velocity modulation</a:t>
              </a:r>
            </a:p>
          </p:txBody>
        </p:sp>
        <p:sp>
          <p:nvSpPr>
            <p:cNvPr id="13456" name="Rectangle 144"/>
            <p:cNvSpPr>
              <a:spLocks noChangeArrowheads="1"/>
            </p:cNvSpPr>
            <p:nvPr/>
          </p:nvSpPr>
          <p:spPr bwMode="auto">
            <a:xfrm>
              <a:off x="3034" y="3196"/>
              <a:ext cx="632" cy="256"/>
            </a:xfrm>
            <a:prstGeom prst="rect">
              <a:avLst/>
            </a:prstGeom>
            <a:solidFill>
              <a:srgbClr val="FFFFFF"/>
            </a:solidFill>
            <a:ln w="9525">
              <a:noFill/>
              <a:miter lim="800000"/>
              <a:headEnd/>
              <a:tailEnd/>
            </a:ln>
          </p:spPr>
          <p:txBody>
            <a:bodyPr/>
            <a:lstStyle/>
            <a:p>
              <a:endParaRPr lang="en-US"/>
            </a:p>
          </p:txBody>
        </p:sp>
        <p:sp>
          <p:nvSpPr>
            <p:cNvPr id="13457" name="Rectangle 145"/>
            <p:cNvSpPr>
              <a:spLocks noChangeArrowheads="1"/>
            </p:cNvSpPr>
            <p:nvPr/>
          </p:nvSpPr>
          <p:spPr bwMode="auto">
            <a:xfrm>
              <a:off x="3036" y="3192"/>
              <a:ext cx="403" cy="136"/>
            </a:xfrm>
            <a:prstGeom prst="rect">
              <a:avLst/>
            </a:prstGeom>
            <a:noFill/>
            <a:ln w="9525">
              <a:noFill/>
              <a:miter lim="800000"/>
              <a:headEnd/>
              <a:tailEnd/>
            </a:ln>
          </p:spPr>
          <p:txBody>
            <a:bodyPr wrap="none" lIns="0" tIns="0" rIns="0" bIns="0">
              <a:spAutoFit/>
            </a:bodyPr>
            <a:lstStyle/>
            <a:p>
              <a:pPr eaLnBrk="0" hangingPunct="0"/>
              <a:r>
                <a:rPr lang="en-US" sz="1400" dirty="0" smtClean="0">
                  <a:solidFill>
                    <a:srgbClr val="000000"/>
                  </a:solidFill>
                  <a:latin typeface="Times New Roman" pitchFamily="18" charset="0"/>
                </a:rPr>
                <a:t>Bunched</a:t>
              </a:r>
              <a:endParaRPr lang="en-US" sz="2400" dirty="0">
                <a:latin typeface="Times" charset="0"/>
              </a:endParaRPr>
            </a:p>
          </p:txBody>
        </p:sp>
        <p:sp>
          <p:nvSpPr>
            <p:cNvPr id="13458" name="Rectangle 146"/>
            <p:cNvSpPr>
              <a:spLocks noChangeArrowheads="1"/>
            </p:cNvSpPr>
            <p:nvPr/>
          </p:nvSpPr>
          <p:spPr bwMode="auto">
            <a:xfrm>
              <a:off x="3036" y="3320"/>
              <a:ext cx="245" cy="136"/>
            </a:xfrm>
            <a:prstGeom prst="rect">
              <a:avLst/>
            </a:prstGeom>
            <a:noFill/>
            <a:ln w="9525">
              <a:noFill/>
              <a:miter lim="800000"/>
              <a:headEnd/>
              <a:tailEnd/>
            </a:ln>
          </p:spPr>
          <p:txBody>
            <a:bodyPr wrap="none" lIns="0" tIns="0" rIns="0" bIns="0">
              <a:spAutoFit/>
            </a:bodyPr>
            <a:lstStyle/>
            <a:p>
              <a:pPr eaLnBrk="0" hangingPunct="0"/>
              <a:r>
                <a:rPr lang="en-US" sz="1400" dirty="0" smtClean="0">
                  <a:solidFill>
                    <a:srgbClr val="000000"/>
                  </a:solidFill>
                  <a:latin typeface="Times New Roman" pitchFamily="18" charset="0"/>
                </a:rPr>
                <a:t>beam</a:t>
              </a:r>
              <a:endParaRPr lang="en-US" sz="2400" dirty="0">
                <a:latin typeface="Times" charset="0"/>
              </a:endParaRPr>
            </a:p>
          </p:txBody>
        </p:sp>
        <p:sp>
          <p:nvSpPr>
            <p:cNvPr id="13459" name="Rectangle 147"/>
            <p:cNvSpPr>
              <a:spLocks noChangeArrowheads="1"/>
            </p:cNvSpPr>
            <p:nvPr/>
          </p:nvSpPr>
          <p:spPr bwMode="auto">
            <a:xfrm>
              <a:off x="4098" y="3244"/>
              <a:ext cx="1058" cy="256"/>
            </a:xfrm>
            <a:prstGeom prst="rect">
              <a:avLst/>
            </a:prstGeom>
            <a:solidFill>
              <a:srgbClr val="FFFFFF"/>
            </a:solidFill>
            <a:ln w="9525">
              <a:noFill/>
              <a:miter lim="800000"/>
              <a:headEnd/>
              <a:tailEnd/>
            </a:ln>
          </p:spPr>
          <p:txBody>
            <a:bodyPr/>
            <a:lstStyle/>
            <a:p>
              <a:endParaRPr lang="en-US"/>
            </a:p>
          </p:txBody>
        </p:sp>
        <p:sp>
          <p:nvSpPr>
            <p:cNvPr id="13460" name="Rectangle 148"/>
            <p:cNvSpPr>
              <a:spLocks noChangeArrowheads="1"/>
            </p:cNvSpPr>
            <p:nvPr/>
          </p:nvSpPr>
          <p:spPr bwMode="auto">
            <a:xfrm>
              <a:off x="4100" y="3240"/>
              <a:ext cx="1013" cy="136"/>
            </a:xfrm>
            <a:prstGeom prst="rect">
              <a:avLst/>
            </a:prstGeom>
            <a:noFill/>
            <a:ln w="9525">
              <a:noFill/>
              <a:miter lim="800000"/>
              <a:headEnd/>
              <a:tailEnd/>
            </a:ln>
          </p:spPr>
          <p:txBody>
            <a:bodyPr wrap="none" lIns="0" tIns="0" rIns="0" bIns="0">
              <a:spAutoFit/>
            </a:bodyPr>
            <a:lstStyle/>
            <a:p>
              <a:pPr eaLnBrk="0" hangingPunct="0"/>
              <a:r>
                <a:rPr lang="en-US" sz="1400" dirty="0" smtClean="0">
                  <a:solidFill>
                    <a:srgbClr val="000000"/>
                  </a:solidFill>
                  <a:latin typeface="Times New Roman" pitchFamily="18" charset="0"/>
                </a:rPr>
                <a:t>Bunched and captured</a:t>
              </a:r>
              <a:endParaRPr lang="en-US" sz="2400" dirty="0">
                <a:latin typeface="Times" charset="0"/>
              </a:endParaRPr>
            </a:p>
          </p:txBody>
        </p:sp>
        <p:sp>
          <p:nvSpPr>
            <p:cNvPr id="13461" name="Rectangle 149"/>
            <p:cNvSpPr>
              <a:spLocks noChangeArrowheads="1"/>
            </p:cNvSpPr>
            <p:nvPr/>
          </p:nvSpPr>
          <p:spPr bwMode="auto">
            <a:xfrm>
              <a:off x="4100" y="3368"/>
              <a:ext cx="245" cy="136"/>
            </a:xfrm>
            <a:prstGeom prst="rect">
              <a:avLst/>
            </a:prstGeom>
            <a:noFill/>
            <a:ln w="9525">
              <a:noFill/>
              <a:miter lim="800000"/>
              <a:headEnd/>
              <a:tailEnd/>
            </a:ln>
          </p:spPr>
          <p:txBody>
            <a:bodyPr wrap="none" lIns="0" tIns="0" rIns="0" bIns="0">
              <a:spAutoFit/>
            </a:bodyPr>
            <a:lstStyle/>
            <a:p>
              <a:pPr eaLnBrk="0" hangingPunct="0"/>
              <a:r>
                <a:rPr lang="en-US" sz="1400" dirty="0" smtClean="0">
                  <a:solidFill>
                    <a:srgbClr val="000000"/>
                  </a:solidFill>
                  <a:latin typeface="Times New Roman" pitchFamily="18" charset="0"/>
                </a:rPr>
                <a:t>beam</a:t>
              </a:r>
              <a:endParaRPr lang="en-US" sz="2400" dirty="0">
                <a:latin typeface="Times" charset="0"/>
              </a:endParaRPr>
            </a:p>
          </p:txBody>
        </p:sp>
      </p:grpSp>
      <p:sp>
        <p:nvSpPr>
          <p:cNvPr id="13462" name="Text Box 150"/>
          <p:cNvSpPr txBox="1">
            <a:spLocks noChangeArrowheads="1"/>
          </p:cNvSpPr>
          <p:nvPr/>
        </p:nvSpPr>
        <p:spPr bwMode="auto">
          <a:xfrm>
            <a:off x="179388" y="2101634"/>
            <a:ext cx="8550084" cy="1200329"/>
          </a:xfrm>
          <a:prstGeom prst="rect">
            <a:avLst/>
          </a:prstGeom>
          <a:noFill/>
          <a:ln w="9525">
            <a:noFill/>
            <a:miter lim="800000"/>
            <a:headEnd/>
            <a:tailEnd/>
          </a:ln>
          <a:effectLst/>
        </p:spPr>
        <p:txBody>
          <a:bodyPr wrap="square">
            <a:spAutoFit/>
          </a:bodyPr>
          <a:lstStyle/>
          <a:p>
            <a:pPr algn="just" eaLnBrk="0" hangingPunct="0"/>
            <a:r>
              <a:rPr lang="en-US" altLang="en-US" sz="1200" dirty="0" smtClean="0">
                <a:solidFill>
                  <a:srgbClr val="800000"/>
                </a:solidFill>
              </a:rPr>
              <a:t>Bunching is obtained by modulating the energy (and therefore the velocity) of a continuous beam using the longitudinal E-field of a SW cavity. After a certain drift space the velocity modulation is converted in a density (and charge) modulation. A TW accelerating </a:t>
            </a:r>
            <a:r>
              <a:rPr lang="en-US" altLang="en-US" sz="1200" dirty="0" err="1" smtClean="0">
                <a:solidFill>
                  <a:srgbClr val="800000"/>
                </a:solidFill>
              </a:rPr>
              <a:t>stucture</a:t>
            </a:r>
            <a:r>
              <a:rPr lang="en-US" altLang="en-US" sz="1200" dirty="0" smtClean="0">
                <a:solidFill>
                  <a:srgbClr val="800000"/>
                </a:solidFill>
              </a:rPr>
              <a:t> (capture section) is placed at an optimal distance from the pre-</a:t>
            </a:r>
            <a:r>
              <a:rPr lang="en-US" altLang="en-US" sz="1200" dirty="0" err="1" smtClean="0">
                <a:solidFill>
                  <a:srgbClr val="800000"/>
                </a:solidFill>
              </a:rPr>
              <a:t>buncher</a:t>
            </a:r>
            <a:r>
              <a:rPr lang="en-US" altLang="en-US" sz="1200" dirty="0" smtClean="0">
                <a:solidFill>
                  <a:srgbClr val="800000"/>
                </a:solidFill>
              </a:rPr>
              <a:t>, to capture a large fraction of the charge and accelerate it till relativistic energies. The density modulation </a:t>
            </a:r>
            <a:r>
              <a:rPr lang="en-US" altLang="en-US" sz="1200" dirty="0" err="1" smtClean="0">
                <a:solidFill>
                  <a:srgbClr val="800000"/>
                </a:solidFill>
              </a:rPr>
              <a:t>deplates</a:t>
            </a:r>
            <a:r>
              <a:rPr lang="en-US" altLang="en-US" sz="1200" dirty="0" smtClean="0">
                <a:solidFill>
                  <a:srgbClr val="800000"/>
                </a:solidFill>
              </a:rPr>
              <a:t> the regions corresponding to  injection phase values incompatible with the capture process. The amount of charge lost is drastically reduced, while the capture section provide also further beam bunching.</a:t>
            </a:r>
            <a:endParaRPr lang="en-US" altLang="en-US" sz="1200" dirty="0">
              <a:solidFill>
                <a:srgbClr val="800000"/>
              </a:solidFill>
            </a:endParaRPr>
          </a:p>
        </p:txBody>
      </p:sp>
      <p:sp>
        <p:nvSpPr>
          <p:cNvPr id="13463" name="Text Box 151"/>
          <p:cNvSpPr txBox="1">
            <a:spLocks noChangeArrowheads="1"/>
          </p:cNvSpPr>
          <p:nvPr/>
        </p:nvSpPr>
        <p:spPr bwMode="auto">
          <a:xfrm>
            <a:off x="0" y="0"/>
            <a:ext cx="1708150" cy="336550"/>
          </a:xfrm>
          <a:prstGeom prst="rect">
            <a:avLst/>
          </a:prstGeom>
          <a:noFill/>
          <a:ln w="9525">
            <a:noFill/>
            <a:miter lim="800000"/>
            <a:headEnd/>
            <a:tailEnd/>
          </a:ln>
          <a:effectLst/>
        </p:spPr>
        <p:txBody>
          <a:bodyPr wrap="none">
            <a:spAutoFit/>
          </a:bodyPr>
          <a:lstStyle/>
          <a:p>
            <a:r>
              <a:rPr lang="en-US" sz="1600" b="1" i="1" smtClean="0"/>
              <a:t>2.7 pre-buncher</a:t>
            </a:r>
            <a:endParaRPr lang="en-US" sz="1600" b="1" i="1"/>
          </a:p>
        </p:txBody>
      </p:sp>
      <p:graphicFrame>
        <p:nvGraphicFramePr>
          <p:cNvPr id="150" name="Object 16"/>
          <p:cNvGraphicFramePr>
            <a:graphicFrameLocks noChangeAspect="1"/>
          </p:cNvGraphicFramePr>
          <p:nvPr/>
        </p:nvGraphicFramePr>
        <p:xfrm>
          <a:off x="5397477" y="251944"/>
          <a:ext cx="2404607" cy="629675"/>
        </p:xfrm>
        <a:graphic>
          <a:graphicData uri="http://schemas.openxmlformats.org/presentationml/2006/ole">
            <mc:AlternateContent xmlns:mc="http://schemas.openxmlformats.org/markup-compatibility/2006">
              <mc:Choice xmlns:v="urn:schemas-microsoft-com:vml" Requires="v">
                <p:oleObj spid="_x0000_s213082" name="Equazione" r:id="rId4" imgW="1854000" imgH="482400" progId="Equation.3">
                  <p:embed/>
                </p:oleObj>
              </mc:Choice>
              <mc:Fallback>
                <p:oleObj name="Equazione" r:id="rId4" imgW="185400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477" y="251944"/>
                        <a:ext cx="2404607" cy="62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 name="Text Box 17"/>
          <p:cNvSpPr txBox="1">
            <a:spLocks noChangeArrowheads="1"/>
          </p:cNvSpPr>
          <p:nvPr/>
        </p:nvSpPr>
        <p:spPr bwMode="auto">
          <a:xfrm>
            <a:off x="186950" y="432377"/>
            <a:ext cx="5620080" cy="276999"/>
          </a:xfrm>
          <a:prstGeom prst="rect">
            <a:avLst/>
          </a:prstGeom>
          <a:noFill/>
          <a:ln w="9525">
            <a:noFill/>
            <a:miter lim="800000"/>
            <a:headEnd/>
            <a:tailEnd/>
          </a:ln>
          <a:effectLst/>
        </p:spPr>
        <p:txBody>
          <a:bodyPr wrap="square">
            <a:spAutoFit/>
          </a:bodyPr>
          <a:lstStyle/>
          <a:p>
            <a:r>
              <a:rPr lang="en-US" sz="1200" smtClean="0"/>
              <a:t>Once the capture condition                  is fulfilled the fundamental equation:  </a:t>
            </a:r>
            <a:endParaRPr lang="en-US" sz="1200"/>
          </a:p>
        </p:txBody>
      </p:sp>
      <p:graphicFrame>
        <p:nvGraphicFramePr>
          <p:cNvPr id="13466" name="Object 154"/>
          <p:cNvGraphicFramePr>
            <a:graphicFrameLocks noChangeAspect="1"/>
          </p:cNvGraphicFramePr>
          <p:nvPr/>
        </p:nvGraphicFramePr>
        <p:xfrm>
          <a:off x="2149400" y="463425"/>
          <a:ext cx="723900" cy="250825"/>
        </p:xfrm>
        <a:graphic>
          <a:graphicData uri="http://schemas.openxmlformats.org/presentationml/2006/ole">
            <mc:AlternateContent xmlns:mc="http://schemas.openxmlformats.org/markup-compatibility/2006">
              <mc:Choice xmlns:v="urn:schemas-microsoft-com:vml" Requires="v">
                <p:oleObj spid="_x0000_s213083" name="Equazione" r:id="rId6" imgW="698400" imgH="241200" progId="Equation.3">
                  <p:embed/>
                </p:oleObj>
              </mc:Choice>
              <mc:Fallback>
                <p:oleObj name="Equazione" r:id="rId6" imgW="69840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9400" y="463425"/>
                        <a:ext cx="723900" cy="250825"/>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rgbClr val="00CC00"/>
                            </a:solidFill>
                            <a:miter lim="800000"/>
                            <a:headEnd/>
                            <a:tailEnd/>
                          </a14:hiddenLine>
                        </a:ext>
                      </a:extLst>
                    </p:spPr>
                  </p:pic>
                </p:oleObj>
              </mc:Fallback>
            </mc:AlternateContent>
          </a:graphicData>
        </a:graphic>
      </p:graphicFrame>
      <p:sp>
        <p:nvSpPr>
          <p:cNvPr id="154" name="Text Box 17"/>
          <p:cNvSpPr txBox="1">
            <a:spLocks noChangeArrowheads="1"/>
          </p:cNvSpPr>
          <p:nvPr/>
        </p:nvSpPr>
        <p:spPr bwMode="auto">
          <a:xfrm>
            <a:off x="196849" y="715402"/>
            <a:ext cx="6667089" cy="757130"/>
          </a:xfrm>
          <a:prstGeom prst="rect">
            <a:avLst/>
          </a:prstGeom>
          <a:noFill/>
          <a:ln w="9525">
            <a:noFill/>
            <a:miter lim="800000"/>
            <a:headEnd/>
            <a:tailEnd/>
          </a:ln>
          <a:effectLst/>
        </p:spPr>
        <p:txBody>
          <a:bodyPr wrap="square">
            <a:spAutoFit/>
          </a:bodyPr>
          <a:lstStyle/>
          <a:p>
            <a:pPr>
              <a:lnSpc>
                <a:spcPct val="120000"/>
              </a:lnSpc>
            </a:pPr>
            <a:r>
              <a:rPr lang="en-US" sz="1200" dirty="0" smtClean="0"/>
              <a:t>sets the ranges of the injection phases </a:t>
            </a:r>
            <a:r>
              <a:rPr lang="en-US" sz="1200" i="1" dirty="0" smtClean="0">
                <a:latin typeface="Symbol" pitchFamily="18" charset="2"/>
              </a:rPr>
              <a:t>f</a:t>
            </a:r>
            <a:r>
              <a:rPr lang="en-US" sz="1200" i="1" baseline="-25000" dirty="0" smtClean="0"/>
              <a:t>0</a:t>
            </a:r>
            <a:r>
              <a:rPr lang="en-US" sz="1200" dirty="0" smtClean="0"/>
              <a:t>  actually accepted. Clearly, there will always be a range of values around </a:t>
            </a:r>
            <a:r>
              <a:rPr lang="en-US" sz="1200" i="1" dirty="0" smtClean="0">
                <a:latin typeface="Symbol" pitchFamily="18" charset="2"/>
              </a:rPr>
              <a:t>f</a:t>
            </a:r>
            <a:r>
              <a:rPr lang="en-US" sz="1200" i="1" baseline="-25000" dirty="0" smtClean="0"/>
              <a:t>0</a:t>
            </a:r>
            <a:r>
              <a:rPr lang="en-US" sz="1200" dirty="0" smtClean="0"/>
              <a:t> </a:t>
            </a:r>
            <a:r>
              <a:rPr lang="en-US" sz="1200" i="1" dirty="0" smtClean="0"/>
              <a:t>=</a:t>
            </a:r>
            <a:r>
              <a:rPr lang="en-US" sz="1200" i="1" dirty="0" smtClean="0">
                <a:latin typeface="Symbol" pitchFamily="18" charset="2"/>
              </a:rPr>
              <a:t>p </a:t>
            </a:r>
            <a:r>
              <a:rPr lang="en-US" sz="1200" i="1" dirty="0" smtClean="0"/>
              <a:t>/2</a:t>
            </a:r>
            <a:r>
              <a:rPr lang="en-US" sz="1200" dirty="0" smtClean="0"/>
              <a:t> corresponding to </a:t>
            </a:r>
            <a:r>
              <a:rPr lang="en-US" sz="1200" i="1" dirty="0" smtClean="0"/>
              <a:t>sin </a:t>
            </a:r>
            <a:r>
              <a:rPr lang="en-US" sz="1200" i="1" dirty="0" smtClean="0">
                <a:latin typeface="Symbol" pitchFamily="18" charset="2"/>
              </a:rPr>
              <a:t>f</a:t>
            </a:r>
            <a:r>
              <a:rPr lang="en-US" sz="1200" i="1" baseline="-25000" dirty="0" smtClean="0"/>
              <a:t> </a:t>
            </a:r>
            <a:r>
              <a:rPr lang="en-US" sz="1200" i="1" dirty="0" smtClean="0"/>
              <a:t> ≥ 1. </a:t>
            </a:r>
            <a:r>
              <a:rPr lang="en-US" sz="1200" dirty="0" smtClean="0"/>
              <a:t>Particles whose injection phases are within this range cannot be captured and are lost.</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34925" y="38100"/>
            <a:ext cx="5395451" cy="369332"/>
          </a:xfrm>
          <a:prstGeom prst="rect">
            <a:avLst/>
          </a:prstGeom>
          <a:solidFill>
            <a:srgbClr val="00FFFF"/>
          </a:solidFill>
          <a:ln w="38100">
            <a:solidFill>
              <a:srgbClr val="3366FF"/>
            </a:solidFill>
            <a:miter lim="800000"/>
            <a:headEnd/>
            <a:tailEnd/>
          </a:ln>
          <a:effectLst/>
        </p:spPr>
        <p:txBody>
          <a:bodyPr wrap="none">
            <a:spAutoFit/>
          </a:bodyPr>
          <a:lstStyle/>
          <a:p>
            <a:r>
              <a:rPr lang="en-US" dirty="0" smtClean="0"/>
              <a:t>4) LONGITUDINAL DYNAMICS IN CYCLOTRONS</a:t>
            </a:r>
            <a:endParaRPr lang="en-US" dirty="0"/>
          </a:p>
        </p:txBody>
      </p:sp>
      <p:sp>
        <p:nvSpPr>
          <p:cNvPr id="140291" name="Text Box 3"/>
          <p:cNvSpPr txBox="1">
            <a:spLocks noChangeArrowheads="1"/>
          </p:cNvSpPr>
          <p:nvPr/>
        </p:nvSpPr>
        <p:spPr bwMode="auto">
          <a:xfrm>
            <a:off x="107950" y="1309688"/>
            <a:ext cx="2663825" cy="1015663"/>
          </a:xfrm>
          <a:prstGeom prst="rect">
            <a:avLst/>
          </a:prstGeom>
          <a:noFill/>
          <a:ln w="9525">
            <a:noFill/>
            <a:miter lim="800000"/>
            <a:headEnd/>
            <a:tailEnd/>
          </a:ln>
          <a:effectLst/>
        </p:spPr>
        <p:txBody>
          <a:bodyPr>
            <a:spAutoFit/>
          </a:bodyPr>
          <a:lstStyle/>
          <a:p>
            <a:pPr algn="just"/>
            <a:r>
              <a:rPr lang="en-US" sz="1200" dirty="0" smtClean="0"/>
              <a:t>In cyclotrons the acceleration is provided by an alternate electric field between two or more electrodes immersed in a uniform dipolar magnetic field. </a:t>
            </a:r>
            <a:endParaRPr lang="en-US" sz="1200" dirty="0"/>
          </a:p>
        </p:txBody>
      </p:sp>
      <p:pic>
        <p:nvPicPr>
          <p:cNvPr id="140292" name="Picture 4"/>
          <p:cNvPicPr>
            <a:picLocks noChangeAspect="1" noChangeArrowheads="1"/>
          </p:cNvPicPr>
          <p:nvPr/>
        </p:nvPicPr>
        <p:blipFill>
          <a:blip r:embed="rId4" cstate="print"/>
          <a:srcRect/>
          <a:stretch>
            <a:fillRect/>
          </a:stretch>
        </p:blipFill>
        <p:spPr bwMode="auto">
          <a:xfrm>
            <a:off x="3563938" y="1022350"/>
            <a:ext cx="2305050" cy="1608138"/>
          </a:xfrm>
          <a:prstGeom prst="rect">
            <a:avLst/>
          </a:prstGeom>
          <a:noFill/>
          <a:ln w="9525">
            <a:noFill/>
            <a:miter lim="800000"/>
            <a:headEnd/>
            <a:tailEnd/>
          </a:ln>
          <a:effectLst/>
        </p:spPr>
      </p:pic>
      <p:pic>
        <p:nvPicPr>
          <p:cNvPr id="140293" name="Picture 5"/>
          <p:cNvPicPr>
            <a:picLocks noChangeAspect="1" noChangeArrowheads="1"/>
          </p:cNvPicPr>
          <p:nvPr/>
        </p:nvPicPr>
        <p:blipFill>
          <a:blip r:embed="rId5" cstate="print"/>
          <a:srcRect/>
          <a:stretch>
            <a:fillRect/>
          </a:stretch>
        </p:blipFill>
        <p:spPr bwMode="auto">
          <a:xfrm>
            <a:off x="6011863" y="1022350"/>
            <a:ext cx="2592387" cy="1603375"/>
          </a:xfrm>
          <a:prstGeom prst="rect">
            <a:avLst/>
          </a:prstGeom>
          <a:noFill/>
          <a:ln w="9525">
            <a:noFill/>
            <a:miter lim="800000"/>
            <a:headEnd/>
            <a:tailEnd/>
          </a:ln>
          <a:effectLst/>
        </p:spPr>
      </p:pic>
      <p:sp>
        <p:nvSpPr>
          <p:cNvPr id="140294" name="AutoShape 6"/>
          <p:cNvSpPr>
            <a:spLocks noChangeArrowheads="1"/>
          </p:cNvSpPr>
          <p:nvPr/>
        </p:nvSpPr>
        <p:spPr bwMode="auto">
          <a:xfrm>
            <a:off x="2987675" y="1598613"/>
            <a:ext cx="431800" cy="287337"/>
          </a:xfrm>
          <a:prstGeom prst="rightArrow">
            <a:avLst>
              <a:gd name="adj1" fmla="val 50000"/>
              <a:gd name="adj2" fmla="val 37569"/>
            </a:avLst>
          </a:prstGeom>
          <a:solidFill>
            <a:schemeClr val="accent1"/>
          </a:solidFill>
          <a:ln w="9525">
            <a:solidFill>
              <a:schemeClr val="tx1"/>
            </a:solidFill>
            <a:miter lim="800000"/>
            <a:headEnd/>
            <a:tailEnd/>
          </a:ln>
          <a:effectLst/>
        </p:spPr>
        <p:txBody>
          <a:bodyPr wrap="none" anchor="ctr"/>
          <a:lstStyle/>
          <a:p>
            <a:endParaRPr lang="en-US"/>
          </a:p>
        </p:txBody>
      </p:sp>
      <p:sp>
        <p:nvSpPr>
          <p:cNvPr id="140295" name="Text Box 7"/>
          <p:cNvSpPr txBox="1">
            <a:spLocks noChangeArrowheads="1"/>
          </p:cNvSpPr>
          <p:nvPr/>
        </p:nvSpPr>
        <p:spPr bwMode="auto">
          <a:xfrm>
            <a:off x="6372225" y="2830513"/>
            <a:ext cx="2232025" cy="646331"/>
          </a:xfrm>
          <a:prstGeom prst="rect">
            <a:avLst/>
          </a:prstGeom>
          <a:noFill/>
          <a:ln w="9525">
            <a:noFill/>
            <a:miter lim="800000"/>
            <a:headEnd/>
            <a:tailEnd/>
          </a:ln>
          <a:effectLst/>
        </p:spPr>
        <p:txBody>
          <a:bodyPr>
            <a:spAutoFit/>
          </a:bodyPr>
          <a:lstStyle/>
          <a:p>
            <a:pPr algn="just"/>
            <a:r>
              <a:rPr lang="en-US" sz="1200" dirty="0" smtClean="0"/>
              <a:t>The particle gains energy at each </a:t>
            </a:r>
            <a:r>
              <a:rPr lang="en-US" sz="1200" b="1" i="1" dirty="0" smtClean="0"/>
              <a:t>passage</a:t>
            </a:r>
            <a:r>
              <a:rPr lang="en-US" sz="1200" dirty="0" smtClean="0"/>
              <a:t> in the </a:t>
            </a:r>
            <a:r>
              <a:rPr lang="en-US" sz="1200" b="1" i="1" dirty="0" smtClean="0"/>
              <a:t>gap</a:t>
            </a:r>
            <a:r>
              <a:rPr lang="en-US" sz="1200" dirty="0" smtClean="0"/>
              <a:t> between the </a:t>
            </a:r>
            <a:r>
              <a:rPr lang="en-US" sz="1200" b="1" i="1" dirty="0" smtClean="0"/>
              <a:t>2 electrodes</a:t>
            </a:r>
            <a:r>
              <a:rPr lang="en-US" sz="1200" dirty="0" smtClean="0"/>
              <a:t>.</a:t>
            </a:r>
            <a:endParaRPr lang="en-US" sz="1200" dirty="0"/>
          </a:p>
        </p:txBody>
      </p:sp>
      <p:sp>
        <p:nvSpPr>
          <p:cNvPr id="140296" name="Text Box 8"/>
          <p:cNvSpPr txBox="1">
            <a:spLocks noChangeArrowheads="1"/>
          </p:cNvSpPr>
          <p:nvPr/>
        </p:nvSpPr>
        <p:spPr bwMode="auto">
          <a:xfrm>
            <a:off x="3708399" y="3409125"/>
            <a:ext cx="2348017" cy="830997"/>
          </a:xfrm>
          <a:prstGeom prst="rect">
            <a:avLst/>
          </a:prstGeom>
          <a:noFill/>
          <a:ln w="9525">
            <a:noFill/>
            <a:miter lim="800000"/>
            <a:headEnd/>
            <a:tailEnd/>
          </a:ln>
          <a:effectLst/>
        </p:spPr>
        <p:txBody>
          <a:bodyPr wrap="square">
            <a:spAutoFit/>
          </a:bodyPr>
          <a:lstStyle/>
          <a:p>
            <a:pPr algn="just"/>
            <a:r>
              <a:rPr lang="en-US" sz="1200" dirty="0" smtClean="0"/>
              <a:t>The bending radius of the beam trajectory changes turn-by-turn with the particle momentum and is given by:</a:t>
            </a:r>
            <a:endParaRPr lang="en-US" sz="1200" dirty="0"/>
          </a:p>
        </p:txBody>
      </p:sp>
      <p:graphicFrame>
        <p:nvGraphicFramePr>
          <p:cNvPr id="140297" name="Object 9"/>
          <p:cNvGraphicFramePr>
            <a:graphicFrameLocks noChangeAspect="1"/>
          </p:cNvGraphicFramePr>
          <p:nvPr/>
        </p:nvGraphicFramePr>
        <p:xfrm>
          <a:off x="3831975" y="4189413"/>
          <a:ext cx="2173288" cy="650875"/>
        </p:xfrm>
        <a:graphic>
          <a:graphicData uri="http://schemas.openxmlformats.org/presentationml/2006/ole">
            <mc:AlternateContent xmlns:mc="http://schemas.openxmlformats.org/markup-compatibility/2006">
              <mc:Choice xmlns:v="urn:schemas-microsoft-com:vml" Requires="v">
                <p:oleObj spid="_x0000_s140486" name="Equazione" r:id="rId6" imgW="1396800" imgH="419040" progId="Equation.3">
                  <p:embed/>
                </p:oleObj>
              </mc:Choice>
              <mc:Fallback>
                <p:oleObj name="Equazione" r:id="rId6" imgW="1396800" imgH="41904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1975" y="4189413"/>
                        <a:ext cx="2173288"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8" name="Line 10"/>
          <p:cNvSpPr>
            <a:spLocks noChangeShapeType="1"/>
          </p:cNvSpPr>
          <p:nvPr/>
        </p:nvSpPr>
        <p:spPr bwMode="auto">
          <a:xfrm flipH="1" flipV="1">
            <a:off x="7524750" y="1957388"/>
            <a:ext cx="431800" cy="865187"/>
          </a:xfrm>
          <a:prstGeom prst="line">
            <a:avLst/>
          </a:prstGeom>
          <a:noFill/>
          <a:ln w="38100">
            <a:solidFill>
              <a:srgbClr val="0033CC"/>
            </a:solidFill>
            <a:round/>
            <a:headEnd/>
            <a:tailEnd type="triangle" w="med" len="med"/>
          </a:ln>
          <a:effectLst/>
        </p:spPr>
        <p:txBody>
          <a:bodyPr/>
          <a:lstStyle/>
          <a:p>
            <a:endParaRPr lang="en-US"/>
          </a:p>
        </p:txBody>
      </p:sp>
      <p:sp>
        <p:nvSpPr>
          <p:cNvPr id="140300" name="Text Box 12"/>
          <p:cNvSpPr txBox="1">
            <a:spLocks noChangeArrowheads="1"/>
          </p:cNvSpPr>
          <p:nvPr/>
        </p:nvSpPr>
        <p:spPr bwMode="auto">
          <a:xfrm>
            <a:off x="6227762" y="5197475"/>
            <a:ext cx="2453100" cy="830997"/>
          </a:xfrm>
          <a:prstGeom prst="rect">
            <a:avLst/>
          </a:prstGeom>
          <a:noFill/>
          <a:ln w="9525">
            <a:noFill/>
            <a:miter lim="800000"/>
            <a:headEnd/>
            <a:tailEnd/>
          </a:ln>
          <a:effectLst/>
        </p:spPr>
        <p:txBody>
          <a:bodyPr wrap="square">
            <a:spAutoFit/>
          </a:bodyPr>
          <a:lstStyle/>
          <a:p>
            <a:pPr algn="just"/>
            <a:r>
              <a:rPr lang="en-US" sz="1200" dirty="0" smtClean="0"/>
              <a:t>The </a:t>
            </a:r>
            <a:r>
              <a:rPr lang="en-US" sz="1200" b="1" i="1" u="sng" dirty="0" smtClean="0"/>
              <a:t>synchronization between accelerating field and particles</a:t>
            </a:r>
            <a:r>
              <a:rPr lang="en-US" sz="1200" dirty="0" smtClean="0"/>
              <a:t> is preserved provided that the following condition is fulfilled:</a:t>
            </a:r>
            <a:endParaRPr lang="en-US" sz="1200" dirty="0"/>
          </a:p>
        </p:txBody>
      </p:sp>
      <p:graphicFrame>
        <p:nvGraphicFramePr>
          <p:cNvPr id="140301" name="Object 13"/>
          <p:cNvGraphicFramePr>
            <a:graphicFrameLocks noChangeAspect="1"/>
          </p:cNvGraphicFramePr>
          <p:nvPr/>
        </p:nvGraphicFramePr>
        <p:xfrm>
          <a:off x="6450013" y="5986463"/>
          <a:ext cx="1878012" cy="611187"/>
        </p:xfrm>
        <a:graphic>
          <a:graphicData uri="http://schemas.openxmlformats.org/presentationml/2006/ole">
            <mc:AlternateContent xmlns:mc="http://schemas.openxmlformats.org/markup-compatibility/2006">
              <mc:Choice xmlns:v="urn:schemas-microsoft-com:vml" Requires="v">
                <p:oleObj spid="_x0000_s140487" name="Equation" r:id="rId8" imgW="1206360" imgH="393480" progId="Equation.3">
                  <p:embed/>
                </p:oleObj>
              </mc:Choice>
              <mc:Fallback>
                <p:oleObj name="Equation" r:id="rId8" imgW="1206360" imgH="393480"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0013" y="5986463"/>
                        <a:ext cx="1878012"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302" name="AutoShape 14"/>
          <p:cNvSpPr>
            <a:spLocks/>
          </p:cNvSpPr>
          <p:nvPr/>
        </p:nvSpPr>
        <p:spPr bwMode="auto">
          <a:xfrm rot="3320213">
            <a:off x="6087269" y="3702844"/>
            <a:ext cx="360363" cy="2447925"/>
          </a:xfrm>
          <a:prstGeom prst="rightBrace">
            <a:avLst>
              <a:gd name="adj1" fmla="val 56608"/>
              <a:gd name="adj2" fmla="val 50000"/>
            </a:avLst>
          </a:prstGeom>
          <a:noFill/>
          <a:ln w="9525">
            <a:solidFill>
              <a:schemeClr val="tx1"/>
            </a:solidFill>
            <a:round/>
            <a:headEnd/>
            <a:tailEnd/>
          </a:ln>
          <a:effectLst/>
        </p:spPr>
        <p:txBody>
          <a:bodyPr wrap="none" anchor="ctr"/>
          <a:lstStyle/>
          <a:p>
            <a:endParaRPr lang="en-US"/>
          </a:p>
        </p:txBody>
      </p:sp>
      <p:sp>
        <p:nvSpPr>
          <p:cNvPr id="140303" name="Text Box 15"/>
          <p:cNvSpPr txBox="1">
            <a:spLocks noChangeArrowheads="1"/>
          </p:cNvSpPr>
          <p:nvPr/>
        </p:nvSpPr>
        <p:spPr bwMode="auto">
          <a:xfrm>
            <a:off x="2090058" y="6019425"/>
            <a:ext cx="3420156" cy="646331"/>
          </a:xfrm>
          <a:prstGeom prst="rect">
            <a:avLst/>
          </a:prstGeom>
          <a:noFill/>
          <a:ln w="9525">
            <a:noFill/>
            <a:miter lim="800000"/>
            <a:headEnd/>
            <a:tailEnd/>
          </a:ln>
          <a:effectLst/>
        </p:spPr>
        <p:txBody>
          <a:bodyPr wrap="square">
            <a:spAutoFit/>
          </a:bodyPr>
          <a:lstStyle/>
          <a:p>
            <a:pPr algn="just"/>
            <a:r>
              <a:rPr lang="en-US" sz="1200" dirty="0" smtClean="0"/>
              <a:t>Standard cyclotrons have </a:t>
            </a:r>
            <a:r>
              <a:rPr lang="en-US" sz="1200" b="1" i="1" dirty="0" smtClean="0"/>
              <a:t>constant</a:t>
            </a:r>
            <a:r>
              <a:rPr lang="en-US" sz="1200" dirty="0" smtClean="0"/>
              <a:t> </a:t>
            </a:r>
            <a:r>
              <a:rPr lang="en-US" sz="1200" b="1" i="1" u="sng" dirty="0" err="1" smtClean="0"/>
              <a:t>f</a:t>
            </a:r>
            <a:r>
              <a:rPr lang="en-US" sz="1200" b="1" i="1" u="sng" baseline="-25000" dirty="0" err="1" smtClean="0"/>
              <a:t>RF</a:t>
            </a:r>
            <a:r>
              <a:rPr lang="en-US" sz="1200" b="1" i="1" u="sng" dirty="0" smtClean="0"/>
              <a:t> </a:t>
            </a:r>
            <a:r>
              <a:rPr lang="en-US" sz="1200" dirty="0" smtClean="0"/>
              <a:t>so that synchronization is guaranteed only in </a:t>
            </a:r>
            <a:r>
              <a:rPr lang="en-US" sz="1200" b="1" i="1" u="sng" dirty="0" smtClean="0"/>
              <a:t>non relativistic particle</a:t>
            </a:r>
            <a:r>
              <a:rPr lang="en-US" sz="1200" dirty="0" smtClean="0"/>
              <a:t> case (m</a:t>
            </a:r>
            <a:r>
              <a:rPr lang="en-US" sz="1200" dirty="0" smtClean="0">
                <a:sym typeface="Symbol" pitchFamily="18" charset="2"/>
              </a:rPr>
              <a:t>=m</a:t>
            </a:r>
            <a:r>
              <a:rPr lang="en-US" sz="1200" baseline="-25000" dirty="0" smtClean="0">
                <a:sym typeface="Symbol" pitchFamily="18" charset="2"/>
              </a:rPr>
              <a:t>0</a:t>
            </a:r>
            <a:r>
              <a:rPr lang="en-US" sz="1200" dirty="0" smtClean="0"/>
              <a:t>=constant)</a:t>
            </a:r>
            <a:endParaRPr lang="en-US" sz="1200" dirty="0"/>
          </a:p>
        </p:txBody>
      </p:sp>
      <p:sp>
        <p:nvSpPr>
          <p:cNvPr id="140304" name="AutoShape 16"/>
          <p:cNvSpPr>
            <a:spLocks noChangeArrowheads="1"/>
          </p:cNvSpPr>
          <p:nvPr/>
        </p:nvSpPr>
        <p:spPr bwMode="auto">
          <a:xfrm rot="5400000">
            <a:off x="5723731" y="6058695"/>
            <a:ext cx="288925" cy="576262"/>
          </a:xfrm>
          <a:prstGeom prst="downArrow">
            <a:avLst>
              <a:gd name="adj1" fmla="val 50000"/>
              <a:gd name="adj2" fmla="val 49863"/>
            </a:avLst>
          </a:prstGeom>
          <a:solidFill>
            <a:schemeClr val="accent1"/>
          </a:solidFill>
          <a:ln w="9525">
            <a:solidFill>
              <a:schemeClr val="tx1"/>
            </a:solidFill>
            <a:miter lim="800000"/>
            <a:headEnd/>
            <a:tailEnd/>
          </a:ln>
          <a:effectLst/>
        </p:spPr>
        <p:txBody>
          <a:bodyPr wrap="none" anchor="ctr"/>
          <a:lstStyle/>
          <a:p>
            <a:endParaRPr lang="en-US"/>
          </a:p>
        </p:txBody>
      </p:sp>
      <p:sp>
        <p:nvSpPr>
          <p:cNvPr id="140305" name="Text Box 17"/>
          <p:cNvSpPr txBox="1">
            <a:spLocks noChangeArrowheads="1"/>
          </p:cNvSpPr>
          <p:nvPr/>
        </p:nvSpPr>
        <p:spPr bwMode="auto">
          <a:xfrm>
            <a:off x="468313" y="4981575"/>
            <a:ext cx="1584325" cy="274638"/>
          </a:xfrm>
          <a:prstGeom prst="rect">
            <a:avLst/>
          </a:prstGeom>
          <a:noFill/>
          <a:ln w="9525">
            <a:noFill/>
            <a:miter lim="800000"/>
            <a:headEnd/>
            <a:tailEnd/>
          </a:ln>
          <a:effectLst/>
        </p:spPr>
        <p:txBody>
          <a:bodyPr>
            <a:spAutoFit/>
          </a:bodyPr>
          <a:lstStyle/>
          <a:p>
            <a:pPr algn="just"/>
            <a:r>
              <a:rPr lang="en-US" sz="1200" dirty="0" smtClean="0"/>
              <a:t>Spiral trajectory</a:t>
            </a:r>
            <a:endParaRPr lang="en-US" sz="1200" dirty="0"/>
          </a:p>
        </p:txBody>
      </p:sp>
      <p:graphicFrame>
        <p:nvGraphicFramePr>
          <p:cNvPr id="140306" name="Object 18"/>
          <p:cNvGraphicFramePr>
            <a:graphicFrameLocks noChangeAspect="1"/>
          </p:cNvGraphicFramePr>
          <p:nvPr/>
        </p:nvGraphicFramePr>
        <p:xfrm>
          <a:off x="6710363" y="3527425"/>
          <a:ext cx="1462087" cy="374650"/>
        </p:xfrm>
        <a:graphic>
          <a:graphicData uri="http://schemas.openxmlformats.org/presentationml/2006/ole">
            <mc:AlternateContent xmlns:mc="http://schemas.openxmlformats.org/markup-compatibility/2006">
              <mc:Choice xmlns:v="urn:schemas-microsoft-com:vml" Requires="v">
                <p:oleObj spid="_x0000_s140488" name="Equation" r:id="rId10" imgW="939600" imgH="241200" progId="Equation.3">
                  <p:embed/>
                </p:oleObj>
              </mc:Choice>
              <mc:Fallback>
                <p:oleObj name="Equation" r:id="rId10" imgW="939600" imgH="241200" progId="Equation.3">
                  <p:embed/>
                  <p:pic>
                    <p:nvPicPr>
                      <p:cNvPr id="0"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0363" y="3527425"/>
                        <a:ext cx="1462087"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0307" name="Group 19"/>
          <p:cNvGrpSpPr>
            <a:grpSpLocks/>
          </p:cNvGrpSpPr>
          <p:nvPr/>
        </p:nvGrpSpPr>
        <p:grpSpPr bwMode="auto">
          <a:xfrm>
            <a:off x="179388" y="2678113"/>
            <a:ext cx="3240087" cy="2201862"/>
            <a:chOff x="113" y="1389"/>
            <a:chExt cx="2041" cy="1387"/>
          </a:xfrm>
        </p:grpSpPr>
        <p:pic>
          <p:nvPicPr>
            <p:cNvPr id="140308" name="Picture 20"/>
            <p:cNvPicPr>
              <a:picLocks noChangeAspect="1" noChangeArrowheads="1"/>
            </p:cNvPicPr>
            <p:nvPr/>
          </p:nvPicPr>
          <p:blipFill>
            <a:blip r:embed="rId12" cstate="print"/>
            <a:srcRect/>
            <a:stretch>
              <a:fillRect/>
            </a:stretch>
          </p:blipFill>
          <p:spPr bwMode="auto">
            <a:xfrm>
              <a:off x="113" y="1389"/>
              <a:ext cx="2041" cy="1387"/>
            </a:xfrm>
            <a:prstGeom prst="rect">
              <a:avLst/>
            </a:prstGeom>
            <a:noFill/>
            <a:ln w="9525">
              <a:noFill/>
              <a:miter lim="800000"/>
              <a:headEnd/>
              <a:tailEnd/>
            </a:ln>
            <a:effectLst/>
          </p:spPr>
        </p:pic>
        <p:graphicFrame>
          <p:nvGraphicFramePr>
            <p:cNvPr id="140309" name="Object 21"/>
            <p:cNvGraphicFramePr>
              <a:graphicFrameLocks noChangeAspect="1"/>
            </p:cNvGraphicFramePr>
            <p:nvPr/>
          </p:nvGraphicFramePr>
          <p:xfrm>
            <a:off x="153" y="1525"/>
            <a:ext cx="782" cy="190"/>
          </p:xfrm>
          <a:graphic>
            <a:graphicData uri="http://schemas.openxmlformats.org/presentationml/2006/ole">
              <mc:AlternateContent xmlns:mc="http://schemas.openxmlformats.org/markup-compatibility/2006">
                <mc:Choice xmlns:v="urn:schemas-microsoft-com:vml" Requires="v">
                  <p:oleObj spid="_x0000_s140489" name="Equation" r:id="rId13" imgW="990360" imgH="241200" progId="Equation.3">
                    <p:embed/>
                  </p:oleObj>
                </mc:Choice>
                <mc:Fallback>
                  <p:oleObj name="Equation" r:id="rId13" imgW="990360" imgH="241200" progId="Equation.3">
                    <p:embed/>
                    <p:pic>
                      <p:nvPicPr>
                        <p:cNvPr id="0"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 y="1525"/>
                          <a:ext cx="782" cy="190"/>
                        </a:xfrm>
                        <a:prstGeom prst="rect">
                          <a:avLst/>
                        </a:prstGeom>
                        <a:solidFill>
                          <a:schemeClr val="bg1"/>
                        </a:solidFill>
                      </p:spPr>
                    </p:pic>
                  </p:oleObj>
                </mc:Fallback>
              </mc:AlternateContent>
            </a:graphicData>
          </a:graphic>
        </p:graphicFrame>
      </p:grpSp>
      <p:sp>
        <p:nvSpPr>
          <p:cNvPr id="140310" name="Line 22"/>
          <p:cNvSpPr>
            <a:spLocks noChangeShapeType="1"/>
          </p:cNvSpPr>
          <p:nvPr/>
        </p:nvSpPr>
        <p:spPr bwMode="auto">
          <a:xfrm flipV="1">
            <a:off x="1476375" y="4478338"/>
            <a:ext cx="358775" cy="503237"/>
          </a:xfrm>
          <a:prstGeom prst="line">
            <a:avLst/>
          </a:prstGeom>
          <a:noFill/>
          <a:ln w="9525">
            <a:solidFill>
              <a:schemeClr val="tx1"/>
            </a:solidFill>
            <a:round/>
            <a:headEnd/>
            <a:tailEnd type="triangle" w="med" len="med"/>
          </a:ln>
          <a:effectLst/>
        </p:spPr>
        <p:txBody>
          <a:bodyPr/>
          <a:lstStyle/>
          <a:p>
            <a:endParaRPr lang="en-US"/>
          </a:p>
        </p:txBody>
      </p:sp>
      <p:sp>
        <p:nvSpPr>
          <p:cNvPr id="140311" name="Text Box 23"/>
          <p:cNvSpPr txBox="1">
            <a:spLocks noChangeArrowheads="1"/>
          </p:cNvSpPr>
          <p:nvPr/>
        </p:nvSpPr>
        <p:spPr bwMode="auto">
          <a:xfrm>
            <a:off x="0" y="476250"/>
            <a:ext cx="5889754" cy="338554"/>
          </a:xfrm>
          <a:prstGeom prst="rect">
            <a:avLst/>
          </a:prstGeom>
          <a:noFill/>
          <a:ln w="9525">
            <a:noFill/>
            <a:miter lim="800000"/>
            <a:headEnd/>
            <a:tailEnd/>
          </a:ln>
          <a:effectLst/>
        </p:spPr>
        <p:txBody>
          <a:bodyPr wrap="none">
            <a:spAutoFit/>
          </a:bodyPr>
          <a:lstStyle/>
          <a:p>
            <a:r>
              <a:rPr lang="en-US" sz="1600" b="1" i="1" dirty="0" smtClean="0"/>
              <a:t> Synchronization between particles and accelerating field</a:t>
            </a:r>
            <a:endParaRPr lang="en-US" sz="1600" b="1" i="1" dirty="0"/>
          </a:p>
        </p:txBody>
      </p:sp>
      <p:sp>
        <p:nvSpPr>
          <p:cNvPr id="140299" name="Line 11"/>
          <p:cNvSpPr>
            <a:spLocks noChangeShapeType="1"/>
          </p:cNvSpPr>
          <p:nvPr/>
        </p:nvSpPr>
        <p:spPr bwMode="auto">
          <a:xfrm flipH="1" flipV="1">
            <a:off x="2627310" y="4406897"/>
            <a:ext cx="1172794" cy="129476"/>
          </a:xfrm>
          <a:prstGeom prst="line">
            <a:avLst/>
          </a:prstGeom>
          <a:noFill/>
          <a:ln w="31750">
            <a:solidFill>
              <a:srgbClr val="0033CC"/>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4067175" y="3801963"/>
            <a:ext cx="3747755" cy="792162"/>
          </a:xfrm>
          <a:prstGeom prst="rect">
            <a:avLst/>
          </a:prstGeom>
          <a:solidFill>
            <a:srgbClr val="FFBA5F"/>
          </a:solidFill>
          <a:ln w="9525">
            <a:solidFill>
              <a:schemeClr val="tx1"/>
            </a:solidFill>
            <a:miter lim="800000"/>
            <a:headEnd/>
            <a:tailEnd/>
          </a:ln>
          <a:effectLst/>
        </p:spPr>
        <p:txBody>
          <a:bodyPr wrap="none" anchor="ctr"/>
          <a:lstStyle/>
          <a:p>
            <a:endParaRPr lang="en-US"/>
          </a:p>
        </p:txBody>
      </p:sp>
      <p:sp>
        <p:nvSpPr>
          <p:cNvPr id="142339" name="Rectangle 3"/>
          <p:cNvSpPr>
            <a:spLocks noChangeArrowheads="1"/>
          </p:cNvSpPr>
          <p:nvPr/>
        </p:nvSpPr>
        <p:spPr bwMode="auto">
          <a:xfrm>
            <a:off x="6732588" y="1624288"/>
            <a:ext cx="1798637" cy="647700"/>
          </a:xfrm>
          <a:prstGeom prst="rect">
            <a:avLst/>
          </a:prstGeom>
          <a:solidFill>
            <a:srgbClr val="FFBA5F"/>
          </a:solidFill>
          <a:ln w="9525">
            <a:solidFill>
              <a:schemeClr val="tx1"/>
            </a:solidFill>
            <a:miter lim="800000"/>
            <a:headEnd/>
            <a:tailEnd/>
          </a:ln>
          <a:effectLst/>
        </p:spPr>
        <p:txBody>
          <a:bodyPr wrap="none" anchor="ctr"/>
          <a:lstStyle/>
          <a:p>
            <a:endParaRPr lang="en-US"/>
          </a:p>
        </p:txBody>
      </p:sp>
      <p:graphicFrame>
        <p:nvGraphicFramePr>
          <p:cNvPr id="142340" name="Object 4"/>
          <p:cNvGraphicFramePr>
            <a:graphicFrameLocks noChangeAspect="1"/>
          </p:cNvGraphicFramePr>
          <p:nvPr/>
        </p:nvGraphicFramePr>
        <p:xfrm>
          <a:off x="3625850" y="1230588"/>
          <a:ext cx="5421313" cy="1123950"/>
        </p:xfrm>
        <a:graphic>
          <a:graphicData uri="http://schemas.openxmlformats.org/presentationml/2006/ole">
            <mc:AlternateContent xmlns:mc="http://schemas.openxmlformats.org/markup-compatibility/2006">
              <mc:Choice xmlns:v="urn:schemas-microsoft-com:vml" Requires="v">
                <p:oleObj spid="_x0000_s142433" name="Equation" r:id="rId4" imgW="3479760" imgH="723600" progId="Equation.3">
                  <p:embed/>
                </p:oleObj>
              </mc:Choice>
              <mc:Fallback>
                <p:oleObj name="Equation" r:id="rId4" imgW="3479760" imgH="7236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850" y="1230588"/>
                        <a:ext cx="5421313"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41" name="Text Box 5"/>
          <p:cNvSpPr txBox="1">
            <a:spLocks noChangeArrowheads="1"/>
          </p:cNvSpPr>
          <p:nvPr/>
        </p:nvSpPr>
        <p:spPr bwMode="auto">
          <a:xfrm>
            <a:off x="34925" y="1122638"/>
            <a:ext cx="2879725" cy="830997"/>
          </a:xfrm>
          <a:prstGeom prst="rect">
            <a:avLst/>
          </a:prstGeom>
          <a:noFill/>
          <a:ln w="9525">
            <a:noFill/>
            <a:miter lim="800000"/>
            <a:headEnd/>
            <a:tailEnd/>
          </a:ln>
          <a:effectLst/>
        </p:spPr>
        <p:txBody>
          <a:bodyPr>
            <a:spAutoFit/>
          </a:bodyPr>
          <a:lstStyle/>
          <a:p>
            <a:pPr algn="just"/>
            <a:r>
              <a:rPr lang="en-US" sz="1200" smtClean="0"/>
              <a:t>In the ideal case the phase of the RF should increase of exactly 2</a:t>
            </a:r>
            <a:r>
              <a:rPr lang="en-US" sz="1200" smtClean="0">
                <a:sym typeface="Symbol" pitchFamily="18" charset="2"/>
              </a:rPr>
              <a:t> in one turn. </a:t>
            </a:r>
            <a:r>
              <a:rPr lang="en-US" sz="1200" smtClean="0"/>
              <a:t>The phase advance error is given by (if h=1)</a:t>
            </a:r>
            <a:r>
              <a:rPr lang="en-US" sz="1200" smtClean="0">
                <a:sym typeface="Symbol" pitchFamily="18" charset="2"/>
              </a:rPr>
              <a:t>:</a:t>
            </a:r>
            <a:endParaRPr lang="en-US" sz="1200">
              <a:sym typeface="Symbol" pitchFamily="18" charset="2"/>
            </a:endParaRPr>
          </a:p>
        </p:txBody>
      </p:sp>
      <p:sp>
        <p:nvSpPr>
          <p:cNvPr id="142342" name="AutoShape 6"/>
          <p:cNvSpPr>
            <a:spLocks noChangeArrowheads="1"/>
          </p:cNvSpPr>
          <p:nvPr/>
        </p:nvSpPr>
        <p:spPr bwMode="auto">
          <a:xfrm>
            <a:off x="2987675" y="1767163"/>
            <a:ext cx="504825" cy="287337"/>
          </a:xfrm>
          <a:prstGeom prst="rightArrow">
            <a:avLst>
              <a:gd name="adj1" fmla="val 50000"/>
              <a:gd name="adj2" fmla="val 43923"/>
            </a:avLst>
          </a:prstGeom>
          <a:solidFill>
            <a:schemeClr val="accent1"/>
          </a:solidFill>
          <a:ln w="9525">
            <a:solidFill>
              <a:schemeClr val="tx1"/>
            </a:solidFill>
            <a:miter lim="800000"/>
            <a:headEnd/>
            <a:tailEnd/>
          </a:ln>
          <a:effectLst/>
        </p:spPr>
        <p:txBody>
          <a:bodyPr wrap="none" anchor="ctr"/>
          <a:lstStyle/>
          <a:p>
            <a:endParaRPr lang="en-US"/>
          </a:p>
        </p:txBody>
      </p:sp>
      <p:sp>
        <p:nvSpPr>
          <p:cNvPr id="142343" name="Text Box 7"/>
          <p:cNvSpPr txBox="1">
            <a:spLocks noChangeArrowheads="1"/>
          </p:cNvSpPr>
          <p:nvPr/>
        </p:nvSpPr>
        <p:spPr bwMode="auto">
          <a:xfrm>
            <a:off x="201875" y="190000"/>
            <a:ext cx="3858749" cy="338554"/>
          </a:xfrm>
          <a:prstGeom prst="rect">
            <a:avLst/>
          </a:prstGeom>
          <a:noFill/>
          <a:ln w="9525">
            <a:noFill/>
            <a:miter lim="800000"/>
            <a:headEnd/>
            <a:tailEnd/>
          </a:ln>
          <a:effectLst/>
        </p:spPr>
        <p:txBody>
          <a:bodyPr wrap="none">
            <a:spAutoFit/>
          </a:bodyPr>
          <a:lstStyle/>
          <a:p>
            <a:r>
              <a:rPr lang="en-US" sz="1600" b="1" i="1" dirty="0" smtClean="0"/>
              <a:t>Phase and energy evolution with time</a:t>
            </a:r>
            <a:endParaRPr lang="en-US" sz="1600" b="1" i="1" dirty="0"/>
          </a:p>
        </p:txBody>
      </p:sp>
      <p:sp>
        <p:nvSpPr>
          <p:cNvPr id="142344" name="Text Box 8"/>
          <p:cNvSpPr txBox="1">
            <a:spLocks noChangeArrowheads="1"/>
          </p:cNvSpPr>
          <p:nvPr/>
        </p:nvSpPr>
        <p:spPr bwMode="auto">
          <a:xfrm>
            <a:off x="34924" y="3289200"/>
            <a:ext cx="3123912" cy="646331"/>
          </a:xfrm>
          <a:prstGeom prst="rect">
            <a:avLst/>
          </a:prstGeom>
          <a:noFill/>
          <a:ln w="9525">
            <a:noFill/>
            <a:miter lim="800000"/>
            <a:headEnd/>
            <a:tailEnd/>
          </a:ln>
          <a:effectLst/>
        </p:spPr>
        <p:txBody>
          <a:bodyPr wrap="square">
            <a:spAutoFit/>
          </a:bodyPr>
          <a:lstStyle/>
          <a:p>
            <a:pPr algn="just"/>
            <a:r>
              <a:rPr lang="en-US" sz="1200" dirty="0" smtClean="0"/>
              <a:t>Concerning the energy we got: </a:t>
            </a:r>
          </a:p>
          <a:p>
            <a:pPr algn="just"/>
            <a:r>
              <a:rPr lang="en-US" sz="1200" dirty="0" smtClean="0"/>
              <a:t>(remember that every turn the beam passes twice across the accelerating gap):</a:t>
            </a:r>
            <a:endParaRPr lang="en-US" sz="1200" dirty="0">
              <a:sym typeface="Symbol" pitchFamily="18" charset="2"/>
            </a:endParaRPr>
          </a:p>
        </p:txBody>
      </p:sp>
      <p:sp>
        <p:nvSpPr>
          <p:cNvPr id="142345" name="AutoShape 9"/>
          <p:cNvSpPr>
            <a:spLocks noChangeArrowheads="1"/>
          </p:cNvSpPr>
          <p:nvPr/>
        </p:nvSpPr>
        <p:spPr bwMode="auto">
          <a:xfrm>
            <a:off x="3211338" y="3495575"/>
            <a:ext cx="504825" cy="287338"/>
          </a:xfrm>
          <a:prstGeom prst="rightArrow">
            <a:avLst>
              <a:gd name="adj1" fmla="val 50000"/>
              <a:gd name="adj2" fmla="val 43923"/>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142346" name="Object 10"/>
          <p:cNvGraphicFramePr>
            <a:graphicFrameLocks noChangeAspect="1"/>
          </p:cNvGraphicFramePr>
          <p:nvPr/>
        </p:nvGraphicFramePr>
        <p:xfrm>
          <a:off x="3773488" y="3043138"/>
          <a:ext cx="4848225" cy="1457325"/>
        </p:xfrm>
        <a:graphic>
          <a:graphicData uri="http://schemas.openxmlformats.org/presentationml/2006/ole">
            <mc:AlternateContent xmlns:mc="http://schemas.openxmlformats.org/markup-compatibility/2006">
              <mc:Choice xmlns:v="urn:schemas-microsoft-com:vml" Requires="v">
                <p:oleObj spid="_x0000_s142434" name="Equazione" r:id="rId6" imgW="3111480" imgH="939600" progId="Equation.3">
                  <p:embed/>
                </p:oleObj>
              </mc:Choice>
              <mc:Fallback>
                <p:oleObj name="Equazione" r:id="rId6" imgW="3111480" imgH="93960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3488" y="3043138"/>
                        <a:ext cx="4848225" cy="145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47" name="AutoShape 11"/>
          <p:cNvSpPr>
            <a:spLocks/>
          </p:cNvSpPr>
          <p:nvPr/>
        </p:nvSpPr>
        <p:spPr bwMode="auto">
          <a:xfrm rot="5400000">
            <a:off x="6012657" y="2485131"/>
            <a:ext cx="503238" cy="4968875"/>
          </a:xfrm>
          <a:prstGeom prst="rightBrace">
            <a:avLst>
              <a:gd name="adj1" fmla="val 82282"/>
              <a:gd name="adj2" fmla="val 50000"/>
            </a:avLst>
          </a:prstGeom>
          <a:noFill/>
          <a:ln w="9525">
            <a:solidFill>
              <a:schemeClr val="tx1"/>
            </a:solidFill>
            <a:round/>
            <a:headEnd/>
            <a:tailEnd/>
          </a:ln>
          <a:effectLst/>
        </p:spPr>
        <p:txBody>
          <a:bodyPr wrap="none" anchor="ctr"/>
          <a:lstStyle/>
          <a:p>
            <a:endParaRPr lang="en-US"/>
          </a:p>
        </p:txBody>
      </p:sp>
      <p:sp>
        <p:nvSpPr>
          <p:cNvPr id="142348" name="Text Box 12"/>
          <p:cNvSpPr txBox="1">
            <a:spLocks noChangeArrowheads="1"/>
          </p:cNvSpPr>
          <p:nvPr/>
        </p:nvSpPr>
        <p:spPr bwMode="auto">
          <a:xfrm>
            <a:off x="4356100" y="5230713"/>
            <a:ext cx="3744913" cy="646331"/>
          </a:xfrm>
          <a:prstGeom prst="rect">
            <a:avLst/>
          </a:prstGeom>
          <a:noFill/>
          <a:ln w="9525">
            <a:noFill/>
            <a:miter lim="800000"/>
            <a:headEnd/>
            <a:tailEnd/>
          </a:ln>
          <a:effectLst/>
        </p:spPr>
        <p:txBody>
          <a:bodyPr>
            <a:spAutoFit/>
          </a:bodyPr>
          <a:lstStyle/>
          <a:p>
            <a:pPr algn="just"/>
            <a:r>
              <a:rPr lang="en-US" sz="1200" dirty="0" smtClean="0"/>
              <a:t>These equations allows studying the energy and phase evolution in time of a particle of given initial conditions.</a:t>
            </a:r>
            <a:endParaRPr lang="en-US" sz="1200" dirty="0">
              <a:sym typeface="Symbol" pitchFamily="18"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7"/>
          <p:cNvSpPr>
            <a:spLocks noChangeArrowheads="1"/>
          </p:cNvSpPr>
          <p:nvPr/>
        </p:nvSpPr>
        <p:spPr bwMode="auto">
          <a:xfrm>
            <a:off x="3065732" y="2332090"/>
            <a:ext cx="1307804" cy="414670"/>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12" name="Rectangle 37"/>
          <p:cNvSpPr>
            <a:spLocks noChangeArrowheads="1"/>
          </p:cNvSpPr>
          <p:nvPr/>
        </p:nvSpPr>
        <p:spPr bwMode="auto">
          <a:xfrm>
            <a:off x="2658140" y="1594875"/>
            <a:ext cx="1307804" cy="414670"/>
          </a:xfrm>
          <a:prstGeom prst="rect">
            <a:avLst/>
          </a:prstGeom>
          <a:solidFill>
            <a:srgbClr val="FFCC99"/>
          </a:solidFill>
          <a:ln w="9525">
            <a:solidFill>
              <a:schemeClr val="tx1"/>
            </a:solidFill>
            <a:miter lim="800000"/>
            <a:headEnd/>
            <a:tailEnd/>
          </a:ln>
          <a:effectLst/>
        </p:spPr>
        <p:txBody>
          <a:bodyPr wrap="none" anchor="ctr"/>
          <a:lstStyle/>
          <a:p>
            <a:endParaRPr lang="en-US"/>
          </a:p>
        </p:txBody>
      </p:sp>
      <p:graphicFrame>
        <p:nvGraphicFramePr>
          <p:cNvPr id="2192" name="Object 144"/>
          <p:cNvGraphicFramePr>
            <a:graphicFrameLocks noChangeAspect="1"/>
          </p:cNvGraphicFramePr>
          <p:nvPr/>
        </p:nvGraphicFramePr>
        <p:xfrm>
          <a:off x="468313" y="1224922"/>
          <a:ext cx="3887787" cy="1497012"/>
        </p:xfrm>
        <a:graphic>
          <a:graphicData uri="http://schemas.openxmlformats.org/presentationml/2006/ole">
            <mc:AlternateContent xmlns:mc="http://schemas.openxmlformats.org/markup-compatibility/2006">
              <mc:Choice xmlns:v="urn:schemas-microsoft-com:vml" Requires="v">
                <p:oleObj spid="_x0000_s205958" name="Equazione" r:id="rId4" imgW="2501640" imgH="965160" progId="Equation.3">
                  <p:embed/>
                </p:oleObj>
              </mc:Choice>
              <mc:Fallback>
                <p:oleObj name="Equazione" r:id="rId4" imgW="2501640" imgH="965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224922"/>
                        <a:ext cx="3887787" cy="1497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3" name="Text Box 145"/>
          <p:cNvSpPr txBox="1">
            <a:spLocks noChangeArrowheads="1"/>
          </p:cNvSpPr>
          <p:nvPr/>
        </p:nvSpPr>
        <p:spPr bwMode="auto">
          <a:xfrm>
            <a:off x="34925" y="38100"/>
            <a:ext cx="5224507" cy="369332"/>
          </a:xfrm>
          <a:prstGeom prst="rect">
            <a:avLst/>
          </a:prstGeom>
          <a:solidFill>
            <a:srgbClr val="00FFFF"/>
          </a:solidFill>
          <a:ln w="38100">
            <a:solidFill>
              <a:srgbClr val="3366FF"/>
            </a:solidFill>
            <a:miter lim="800000"/>
            <a:headEnd/>
            <a:tailEnd/>
          </a:ln>
          <a:effectLst/>
        </p:spPr>
        <p:txBody>
          <a:bodyPr wrap="none">
            <a:spAutoFit/>
          </a:bodyPr>
          <a:lstStyle/>
          <a:p>
            <a:r>
              <a:rPr lang="en-US" smtClean="0"/>
              <a:t>Fundamental relations of the relativistic dynamics</a:t>
            </a:r>
            <a:endParaRPr lang="en-US"/>
          </a:p>
        </p:txBody>
      </p:sp>
      <p:sp>
        <p:nvSpPr>
          <p:cNvPr id="2194" name="Text Box 146"/>
          <p:cNvSpPr txBox="1">
            <a:spLocks noChangeArrowheads="1"/>
          </p:cNvSpPr>
          <p:nvPr/>
        </p:nvSpPr>
        <p:spPr bwMode="auto">
          <a:xfrm>
            <a:off x="395536" y="615842"/>
            <a:ext cx="4032448" cy="523220"/>
          </a:xfrm>
          <a:prstGeom prst="rect">
            <a:avLst/>
          </a:prstGeom>
          <a:noFill/>
          <a:ln w="9525">
            <a:noFill/>
            <a:miter lim="800000"/>
            <a:headEnd/>
            <a:tailEnd/>
          </a:ln>
          <a:effectLst/>
        </p:spPr>
        <p:txBody>
          <a:bodyPr wrap="square">
            <a:spAutoFit/>
          </a:bodyPr>
          <a:lstStyle/>
          <a:p>
            <a:r>
              <a:rPr lang="en-US" sz="1400" smtClean="0"/>
              <a:t>To change the energy of a charged particle a longitudinal E-field component is necessary:</a:t>
            </a:r>
            <a:endParaRPr lang="en-US" sz="1400"/>
          </a:p>
        </p:txBody>
      </p:sp>
      <p:pic>
        <p:nvPicPr>
          <p:cNvPr id="2195" name="Picture 147"/>
          <p:cNvPicPr>
            <a:picLocks noChangeAspect="1" noChangeArrowheads="1"/>
          </p:cNvPicPr>
          <p:nvPr/>
        </p:nvPicPr>
        <p:blipFill>
          <a:blip r:embed="rId6" cstate="print"/>
          <a:srcRect l="9319" t="1021" r="12022"/>
          <a:stretch>
            <a:fillRect/>
          </a:stretch>
        </p:blipFill>
        <p:spPr bwMode="auto">
          <a:xfrm>
            <a:off x="4499992" y="764704"/>
            <a:ext cx="4246921" cy="3384550"/>
          </a:xfrm>
          <a:prstGeom prst="rect">
            <a:avLst/>
          </a:prstGeom>
          <a:noFill/>
        </p:spPr>
      </p:pic>
      <p:sp>
        <p:nvSpPr>
          <p:cNvPr id="2196" name="Text Box 148"/>
          <p:cNvSpPr txBox="1">
            <a:spLocks noChangeArrowheads="1"/>
          </p:cNvSpPr>
          <p:nvPr/>
        </p:nvSpPr>
        <p:spPr bwMode="auto">
          <a:xfrm>
            <a:off x="251520" y="5226016"/>
            <a:ext cx="8496944" cy="1477328"/>
          </a:xfrm>
          <a:prstGeom prst="rect">
            <a:avLst/>
          </a:prstGeom>
          <a:solidFill>
            <a:srgbClr val="CCFFFF"/>
          </a:solidFill>
          <a:ln w="25400">
            <a:solidFill>
              <a:schemeClr val="accent2"/>
            </a:solidFill>
            <a:miter lim="800000"/>
            <a:headEnd/>
            <a:tailEnd/>
          </a:ln>
          <a:effectLst/>
        </p:spPr>
        <p:txBody>
          <a:bodyPr wrap="square">
            <a:spAutoFit/>
          </a:bodyPr>
          <a:lstStyle/>
          <a:p>
            <a:pPr algn="just" eaLnBrk="0" hangingPunct="0">
              <a:lnSpc>
                <a:spcPct val="125000"/>
              </a:lnSpc>
            </a:pPr>
            <a:r>
              <a:rPr lang="en-US" altLang="en-US" dirty="0" smtClean="0">
                <a:solidFill>
                  <a:srgbClr val="990000"/>
                </a:solidFill>
              </a:rPr>
              <a:t>In most existing accelerators </a:t>
            </a:r>
            <a:r>
              <a:rPr lang="en-US" altLang="en-US" b="1" i="1" u="sng" dirty="0" smtClean="0">
                <a:solidFill>
                  <a:srgbClr val="990000"/>
                </a:solidFill>
              </a:rPr>
              <a:t>leptons</a:t>
            </a:r>
            <a:r>
              <a:rPr lang="en-US" altLang="en-US" dirty="0" smtClean="0">
                <a:solidFill>
                  <a:srgbClr val="990000"/>
                </a:solidFill>
              </a:rPr>
              <a:t> are </a:t>
            </a:r>
            <a:r>
              <a:rPr lang="en-US" altLang="en-US" b="1" i="1" dirty="0" smtClean="0">
                <a:solidFill>
                  <a:srgbClr val="990000"/>
                </a:solidFill>
              </a:rPr>
              <a:t>fully relativistic </a:t>
            </a:r>
            <a:r>
              <a:rPr lang="en-US" altLang="en-US" dirty="0" smtClean="0">
                <a:solidFill>
                  <a:srgbClr val="990000"/>
                </a:solidFill>
              </a:rPr>
              <a:t>particles (W</a:t>
            </a:r>
            <a:r>
              <a:rPr lang="en-US" altLang="en-US" baseline="-25000" dirty="0" smtClean="0">
                <a:solidFill>
                  <a:srgbClr val="990000"/>
                </a:solidFill>
              </a:rPr>
              <a:t>k</a:t>
            </a:r>
            <a:r>
              <a:rPr lang="en-US" altLang="en-US" dirty="0" smtClean="0">
                <a:solidFill>
                  <a:srgbClr val="990000"/>
                </a:solidFill>
              </a:rPr>
              <a:t>&gt;&gt;W</a:t>
            </a:r>
            <a:r>
              <a:rPr lang="en-US" altLang="en-US" baseline="-25000" dirty="0" smtClean="0">
                <a:solidFill>
                  <a:srgbClr val="990000"/>
                </a:solidFill>
              </a:rPr>
              <a:t>0</a:t>
            </a:r>
            <a:r>
              <a:rPr lang="en-US" altLang="en-US" dirty="0" smtClean="0">
                <a:solidFill>
                  <a:srgbClr val="990000"/>
                </a:solidFill>
              </a:rPr>
              <a:t>, with the exception of the very first acceleration phase) while </a:t>
            </a:r>
            <a:r>
              <a:rPr lang="en-US" altLang="en-US" b="1" i="1" u="sng" dirty="0" smtClean="0">
                <a:solidFill>
                  <a:srgbClr val="990000"/>
                </a:solidFill>
              </a:rPr>
              <a:t>protons and ions</a:t>
            </a:r>
            <a:r>
              <a:rPr lang="en-US" altLang="en-US" dirty="0" smtClean="0">
                <a:solidFill>
                  <a:srgbClr val="990000"/>
                </a:solidFill>
              </a:rPr>
              <a:t> are</a:t>
            </a:r>
            <a:r>
              <a:rPr lang="en-US" altLang="en-US" b="1" i="1" dirty="0" smtClean="0">
                <a:solidFill>
                  <a:srgbClr val="990000"/>
                </a:solidFill>
              </a:rPr>
              <a:t> weakly</a:t>
            </a:r>
            <a:r>
              <a:rPr lang="en-US" altLang="en-US" dirty="0" smtClean="0">
                <a:solidFill>
                  <a:srgbClr val="990000"/>
                </a:solidFill>
              </a:rPr>
              <a:t> </a:t>
            </a:r>
            <a:r>
              <a:rPr lang="en-US" altLang="en-US" b="1" i="1" dirty="0" smtClean="0">
                <a:solidFill>
                  <a:srgbClr val="990000"/>
                </a:solidFill>
              </a:rPr>
              <a:t>relativistic</a:t>
            </a:r>
            <a:r>
              <a:rPr lang="en-US" altLang="en-US" dirty="0" smtClean="0">
                <a:solidFill>
                  <a:srgbClr val="990000"/>
                </a:solidFill>
              </a:rPr>
              <a:t> particles (W</a:t>
            </a:r>
            <a:r>
              <a:rPr lang="en-US" altLang="en-US" baseline="-25000" dirty="0" smtClean="0">
                <a:solidFill>
                  <a:srgbClr val="990000"/>
                </a:solidFill>
              </a:rPr>
              <a:t>k</a:t>
            </a:r>
            <a:r>
              <a:rPr lang="en-US" altLang="en-US" dirty="0" smtClean="0">
                <a:solidFill>
                  <a:srgbClr val="990000"/>
                </a:solidFill>
              </a:rPr>
              <a:t>&lt;W</a:t>
            </a:r>
            <a:r>
              <a:rPr lang="en-US" altLang="en-US" baseline="-25000" dirty="0" smtClean="0">
                <a:solidFill>
                  <a:srgbClr val="990000"/>
                </a:solidFill>
              </a:rPr>
              <a:t>0</a:t>
            </a:r>
            <a:r>
              <a:rPr lang="en-US" altLang="en-US" dirty="0" smtClean="0">
                <a:solidFill>
                  <a:srgbClr val="990000"/>
                </a:solidFill>
              </a:rPr>
              <a:t>, with the exception of large high energy colliders - such as </a:t>
            </a:r>
            <a:r>
              <a:rPr lang="en-US" altLang="en-US" dirty="0" err="1" smtClean="0">
                <a:solidFill>
                  <a:srgbClr val="990000"/>
                </a:solidFill>
              </a:rPr>
              <a:t>Tevatron</a:t>
            </a:r>
            <a:r>
              <a:rPr lang="en-US" altLang="en-US" dirty="0" smtClean="0">
                <a:solidFill>
                  <a:srgbClr val="990000"/>
                </a:solidFill>
              </a:rPr>
              <a:t>, LHC, …- ).</a:t>
            </a:r>
            <a:endParaRPr lang="en-US" altLang="en-US" dirty="0">
              <a:solidFill>
                <a:srgbClr val="990000"/>
              </a:solidFill>
            </a:endParaRPr>
          </a:p>
        </p:txBody>
      </p:sp>
      <p:graphicFrame>
        <p:nvGraphicFramePr>
          <p:cNvPr id="2198" name="Object 150"/>
          <p:cNvGraphicFramePr>
            <a:graphicFrameLocks noChangeAspect="1"/>
          </p:cNvGraphicFramePr>
          <p:nvPr/>
        </p:nvGraphicFramePr>
        <p:xfrm>
          <a:off x="2446447" y="3976126"/>
          <a:ext cx="809625" cy="650875"/>
        </p:xfrm>
        <a:graphic>
          <a:graphicData uri="http://schemas.openxmlformats.org/presentationml/2006/ole">
            <mc:AlternateContent xmlns:mc="http://schemas.openxmlformats.org/markup-compatibility/2006">
              <mc:Choice xmlns:v="urn:schemas-microsoft-com:vml" Requires="v">
                <p:oleObj spid="_x0000_s205959" name="Equation" r:id="rId7" imgW="520560" imgH="419040" progId="Equation.3">
                  <p:embed/>
                </p:oleObj>
              </mc:Choice>
              <mc:Fallback>
                <p:oleObj name="Equation" r:id="rId7" imgW="520560" imgH="4190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6447" y="3976126"/>
                        <a:ext cx="809625"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9" name="Text Box 151"/>
          <p:cNvSpPr txBox="1">
            <a:spLocks noChangeArrowheads="1"/>
          </p:cNvSpPr>
          <p:nvPr/>
        </p:nvSpPr>
        <p:spPr bwMode="auto">
          <a:xfrm>
            <a:off x="284320" y="4408814"/>
            <a:ext cx="1428596" cy="307777"/>
          </a:xfrm>
          <a:prstGeom prst="rect">
            <a:avLst/>
          </a:prstGeom>
          <a:noFill/>
          <a:ln w="9525">
            <a:noFill/>
            <a:miter lim="800000"/>
            <a:headEnd/>
            <a:tailEnd/>
          </a:ln>
          <a:effectLst/>
        </p:spPr>
        <p:txBody>
          <a:bodyPr wrap="none">
            <a:spAutoFit/>
          </a:bodyPr>
          <a:lstStyle/>
          <a:p>
            <a:r>
              <a:rPr lang="en-US" sz="1400" dirty="0" smtClean="0"/>
              <a:t>Bending radius</a:t>
            </a:r>
            <a:endParaRPr lang="en-US" sz="1400" dirty="0"/>
          </a:p>
        </p:txBody>
      </p:sp>
      <p:sp>
        <p:nvSpPr>
          <p:cNvPr id="2201" name="Text Box 153"/>
          <p:cNvSpPr txBox="1">
            <a:spLocks noChangeArrowheads="1"/>
          </p:cNvSpPr>
          <p:nvPr/>
        </p:nvSpPr>
        <p:spPr bwMode="auto">
          <a:xfrm>
            <a:off x="323527" y="3153497"/>
            <a:ext cx="4099617" cy="954107"/>
          </a:xfrm>
          <a:prstGeom prst="rect">
            <a:avLst/>
          </a:prstGeom>
          <a:noFill/>
          <a:ln w="9525">
            <a:noFill/>
            <a:miter lim="800000"/>
            <a:headEnd/>
            <a:tailEnd/>
          </a:ln>
          <a:effectLst/>
        </p:spPr>
        <p:txBody>
          <a:bodyPr wrap="square">
            <a:spAutoFit/>
          </a:bodyPr>
          <a:lstStyle/>
          <a:p>
            <a:pPr algn="just"/>
            <a:r>
              <a:rPr lang="en-US" sz="1400" dirty="0" smtClean="0"/>
              <a:t>To bend a particle trajectory the B-field is preferably used, being a factor “v” more efficient (v = particle velocity – see Lorentz force) of the E-field:</a:t>
            </a:r>
            <a:endParaRPr lang="en-US" sz="1400" dirty="0"/>
          </a:p>
        </p:txBody>
      </p:sp>
      <p:graphicFrame>
        <p:nvGraphicFramePr>
          <p:cNvPr id="2202" name="Object 154"/>
          <p:cNvGraphicFramePr>
            <a:graphicFrameLocks noChangeAspect="1"/>
          </p:cNvGraphicFramePr>
          <p:nvPr/>
        </p:nvGraphicFramePr>
        <p:xfrm>
          <a:off x="2664763" y="4693350"/>
          <a:ext cx="6121400" cy="355600"/>
        </p:xfrm>
        <a:graphic>
          <a:graphicData uri="http://schemas.openxmlformats.org/presentationml/2006/ole">
            <mc:AlternateContent xmlns:mc="http://schemas.openxmlformats.org/markup-compatibility/2006">
              <mc:Choice xmlns:v="urn:schemas-microsoft-com:vml" Requires="v">
                <p:oleObj spid="_x0000_s205960" name="Equazione" r:id="rId9" imgW="3936960" imgH="228600" progId="Equation.3">
                  <p:embed/>
                </p:oleObj>
              </mc:Choice>
              <mc:Fallback>
                <p:oleObj name="Equazione" r:id="rId9" imgW="3936960" imgH="2286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4763" y="4693350"/>
                        <a:ext cx="61214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igura a mano libera 13"/>
          <p:cNvSpPr/>
          <p:nvPr/>
        </p:nvSpPr>
        <p:spPr>
          <a:xfrm>
            <a:off x="1608069" y="4462354"/>
            <a:ext cx="978195" cy="111630"/>
          </a:xfrm>
          <a:custGeom>
            <a:avLst/>
            <a:gdLst>
              <a:gd name="connsiteX0" fmla="*/ 0 w 1027813"/>
              <a:gd name="connsiteY0" fmla="*/ 124046 h 124046"/>
              <a:gd name="connsiteX1" fmla="*/ 659218 w 1027813"/>
              <a:gd name="connsiteY1" fmla="*/ 113414 h 124046"/>
              <a:gd name="connsiteX2" fmla="*/ 978195 w 1027813"/>
              <a:gd name="connsiteY2" fmla="*/ 17721 h 124046"/>
              <a:gd name="connsiteX3" fmla="*/ 956930 w 1027813"/>
              <a:gd name="connsiteY3" fmla="*/ 7088 h 124046"/>
              <a:gd name="connsiteX0" fmla="*/ 0 w 978195"/>
              <a:gd name="connsiteY0" fmla="*/ 106325 h 106325"/>
              <a:gd name="connsiteX1" fmla="*/ 659218 w 978195"/>
              <a:gd name="connsiteY1" fmla="*/ 95693 h 106325"/>
              <a:gd name="connsiteX2" fmla="*/ 978195 w 978195"/>
              <a:gd name="connsiteY2" fmla="*/ 0 h 106325"/>
              <a:gd name="connsiteX0" fmla="*/ 0 w 978195"/>
              <a:gd name="connsiteY0" fmla="*/ 106325 h 106325"/>
              <a:gd name="connsiteX1" fmla="*/ 659218 w 978195"/>
              <a:gd name="connsiteY1" fmla="*/ 95693 h 106325"/>
              <a:gd name="connsiteX2" fmla="*/ 978195 w 978195"/>
              <a:gd name="connsiteY2" fmla="*/ 0 h 106325"/>
              <a:gd name="connsiteX0" fmla="*/ 0 w 978195"/>
              <a:gd name="connsiteY0" fmla="*/ 106325 h 106913"/>
              <a:gd name="connsiteX1" fmla="*/ 586290 w 978195"/>
              <a:gd name="connsiteY1" fmla="*/ 106913 h 106913"/>
              <a:gd name="connsiteX2" fmla="*/ 978195 w 978195"/>
              <a:gd name="connsiteY2" fmla="*/ 0 h 106913"/>
              <a:gd name="connsiteX0" fmla="*/ 0 w 978195"/>
              <a:gd name="connsiteY0" fmla="*/ 106325 h 173338"/>
              <a:gd name="connsiteX1" fmla="*/ 586290 w 978195"/>
              <a:gd name="connsiteY1" fmla="*/ 106913 h 173338"/>
              <a:gd name="connsiteX2" fmla="*/ 978195 w 978195"/>
              <a:gd name="connsiteY2" fmla="*/ 0 h 173338"/>
              <a:gd name="connsiteX0" fmla="*/ 0 w 978195"/>
              <a:gd name="connsiteY0" fmla="*/ 106325 h 111630"/>
              <a:gd name="connsiteX1" fmla="*/ 586290 w 978195"/>
              <a:gd name="connsiteY1" fmla="*/ 106913 h 111630"/>
              <a:gd name="connsiteX2" fmla="*/ 978195 w 978195"/>
              <a:gd name="connsiteY2" fmla="*/ 0 h 111630"/>
            </a:gdLst>
            <a:ahLst/>
            <a:cxnLst>
              <a:cxn ang="0">
                <a:pos x="connsiteX0" y="connsiteY0"/>
              </a:cxn>
              <a:cxn ang="0">
                <a:pos x="connsiteX1" y="connsiteY1"/>
              </a:cxn>
              <a:cxn ang="0">
                <a:pos x="connsiteX2" y="connsiteY2"/>
              </a:cxn>
            </a:cxnLst>
            <a:rect l="l" t="t" r="r" b="b"/>
            <a:pathLst>
              <a:path w="978195" h="111630">
                <a:moveTo>
                  <a:pt x="0" y="106325"/>
                </a:moveTo>
                <a:lnTo>
                  <a:pt x="586290" y="106913"/>
                </a:lnTo>
                <a:cubicBezTo>
                  <a:pt x="760542" y="111630"/>
                  <a:pt x="928577" y="17721"/>
                  <a:pt x="978195" y="0"/>
                </a:cubicBezTo>
              </a:path>
            </a:pathLst>
          </a:custGeom>
          <a:ln>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igura a mano libera 14"/>
          <p:cNvSpPr/>
          <p:nvPr/>
        </p:nvSpPr>
        <p:spPr>
          <a:xfrm>
            <a:off x="1436914" y="2679076"/>
            <a:ext cx="529854" cy="266006"/>
          </a:xfrm>
          <a:custGeom>
            <a:avLst/>
            <a:gdLst>
              <a:gd name="connsiteX0" fmla="*/ 0 w 1027813"/>
              <a:gd name="connsiteY0" fmla="*/ 124046 h 124046"/>
              <a:gd name="connsiteX1" fmla="*/ 659218 w 1027813"/>
              <a:gd name="connsiteY1" fmla="*/ 113414 h 124046"/>
              <a:gd name="connsiteX2" fmla="*/ 978195 w 1027813"/>
              <a:gd name="connsiteY2" fmla="*/ 17721 h 124046"/>
              <a:gd name="connsiteX3" fmla="*/ 956930 w 1027813"/>
              <a:gd name="connsiteY3" fmla="*/ 7088 h 124046"/>
              <a:gd name="connsiteX0" fmla="*/ 0 w 978195"/>
              <a:gd name="connsiteY0" fmla="*/ 106325 h 106325"/>
              <a:gd name="connsiteX1" fmla="*/ 659218 w 978195"/>
              <a:gd name="connsiteY1" fmla="*/ 95693 h 106325"/>
              <a:gd name="connsiteX2" fmla="*/ 978195 w 978195"/>
              <a:gd name="connsiteY2" fmla="*/ 0 h 106325"/>
              <a:gd name="connsiteX0" fmla="*/ 0 w 978195"/>
              <a:gd name="connsiteY0" fmla="*/ 106325 h 106325"/>
              <a:gd name="connsiteX1" fmla="*/ 659218 w 978195"/>
              <a:gd name="connsiteY1" fmla="*/ 95693 h 106325"/>
              <a:gd name="connsiteX2" fmla="*/ 978195 w 978195"/>
              <a:gd name="connsiteY2" fmla="*/ 0 h 106325"/>
              <a:gd name="connsiteX0" fmla="*/ 0 w 978195"/>
              <a:gd name="connsiteY0" fmla="*/ 106325 h 106913"/>
              <a:gd name="connsiteX1" fmla="*/ 586290 w 978195"/>
              <a:gd name="connsiteY1" fmla="*/ 106913 h 106913"/>
              <a:gd name="connsiteX2" fmla="*/ 978195 w 978195"/>
              <a:gd name="connsiteY2" fmla="*/ 0 h 106913"/>
              <a:gd name="connsiteX0" fmla="*/ 0 w 978195"/>
              <a:gd name="connsiteY0" fmla="*/ 106325 h 173338"/>
              <a:gd name="connsiteX1" fmla="*/ 586290 w 978195"/>
              <a:gd name="connsiteY1" fmla="*/ 106913 h 173338"/>
              <a:gd name="connsiteX2" fmla="*/ 978195 w 978195"/>
              <a:gd name="connsiteY2" fmla="*/ 0 h 173338"/>
              <a:gd name="connsiteX0" fmla="*/ 0 w 978195"/>
              <a:gd name="connsiteY0" fmla="*/ 106325 h 111630"/>
              <a:gd name="connsiteX1" fmla="*/ 586290 w 978195"/>
              <a:gd name="connsiteY1" fmla="*/ 106913 h 111630"/>
              <a:gd name="connsiteX2" fmla="*/ 978195 w 978195"/>
              <a:gd name="connsiteY2" fmla="*/ 0 h 111630"/>
            </a:gdLst>
            <a:ahLst/>
            <a:cxnLst>
              <a:cxn ang="0">
                <a:pos x="connsiteX0" y="connsiteY0"/>
              </a:cxn>
              <a:cxn ang="0">
                <a:pos x="connsiteX1" y="connsiteY1"/>
              </a:cxn>
              <a:cxn ang="0">
                <a:pos x="connsiteX2" y="connsiteY2"/>
              </a:cxn>
            </a:cxnLst>
            <a:rect l="l" t="t" r="r" b="b"/>
            <a:pathLst>
              <a:path w="978195" h="111630">
                <a:moveTo>
                  <a:pt x="0" y="106325"/>
                </a:moveTo>
                <a:lnTo>
                  <a:pt x="586290" y="106913"/>
                </a:lnTo>
                <a:cubicBezTo>
                  <a:pt x="760542" y="111630"/>
                  <a:pt x="928577" y="17721"/>
                  <a:pt x="978195" y="0"/>
                </a:cubicBezTo>
              </a:path>
            </a:pathLst>
          </a:custGeom>
          <a:ln>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 Box 151"/>
          <p:cNvSpPr txBox="1">
            <a:spLocks noChangeArrowheads="1"/>
          </p:cNvSpPr>
          <p:nvPr/>
        </p:nvSpPr>
        <p:spPr bwMode="auto">
          <a:xfrm>
            <a:off x="225625" y="2768041"/>
            <a:ext cx="1228221" cy="307777"/>
          </a:xfrm>
          <a:prstGeom prst="rect">
            <a:avLst/>
          </a:prstGeom>
          <a:noFill/>
          <a:ln w="9525">
            <a:noFill/>
            <a:miter lim="800000"/>
            <a:headEnd/>
            <a:tailEnd/>
          </a:ln>
          <a:effectLst/>
        </p:spPr>
        <p:txBody>
          <a:bodyPr wrap="none">
            <a:spAutoFit/>
          </a:bodyPr>
          <a:lstStyle/>
          <a:p>
            <a:r>
              <a:rPr lang="en-US" sz="1400" dirty="0" smtClean="0"/>
              <a:t>Lorentz force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6" grpId="0" animBg="1"/>
      <p:bldP spid="2199" grpId="0"/>
      <p:bldP spid="2201"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42500" y="515375"/>
            <a:ext cx="4859338" cy="307777"/>
          </a:xfrm>
          <a:prstGeom prst="rect">
            <a:avLst/>
          </a:prstGeom>
          <a:noFill/>
          <a:ln w="9525">
            <a:noFill/>
            <a:miter lim="800000"/>
            <a:headEnd/>
            <a:tailEnd/>
          </a:ln>
          <a:effectLst/>
        </p:spPr>
        <p:txBody>
          <a:bodyPr>
            <a:spAutoFit/>
          </a:bodyPr>
          <a:lstStyle/>
          <a:p>
            <a:pPr algn="just"/>
            <a:r>
              <a:rPr lang="en-US" sz="1400" dirty="0" smtClean="0"/>
              <a:t>By elaborating the previous equations we obtain:</a:t>
            </a:r>
          </a:p>
        </p:txBody>
      </p:sp>
      <p:graphicFrame>
        <p:nvGraphicFramePr>
          <p:cNvPr id="144387" name="Object 3"/>
          <p:cNvGraphicFramePr>
            <a:graphicFrameLocks noChangeAspect="1"/>
          </p:cNvGraphicFramePr>
          <p:nvPr/>
        </p:nvGraphicFramePr>
        <p:xfrm>
          <a:off x="798513" y="834463"/>
          <a:ext cx="7116762" cy="669925"/>
        </p:xfrm>
        <a:graphic>
          <a:graphicData uri="http://schemas.openxmlformats.org/presentationml/2006/ole">
            <mc:AlternateContent xmlns:mc="http://schemas.openxmlformats.org/markup-compatibility/2006">
              <mc:Choice xmlns:v="urn:schemas-microsoft-com:vml" Requires="v">
                <p:oleObj spid="_x0000_s144748" name="Equazione" r:id="rId4" imgW="4838400" imgH="457200" progId="Equation.3">
                  <p:embed/>
                </p:oleObj>
              </mc:Choice>
              <mc:Fallback>
                <p:oleObj name="Equazione" r:id="rId4" imgW="4838400" imgH="457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13" y="834463"/>
                        <a:ext cx="7116762"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388" name="Text Box 4"/>
          <p:cNvSpPr txBox="1">
            <a:spLocks noChangeArrowheads="1"/>
          </p:cNvSpPr>
          <p:nvPr/>
        </p:nvSpPr>
        <p:spPr bwMode="auto">
          <a:xfrm>
            <a:off x="5615687" y="2033025"/>
            <a:ext cx="3100799" cy="738664"/>
          </a:xfrm>
          <a:prstGeom prst="rect">
            <a:avLst/>
          </a:prstGeom>
          <a:noFill/>
          <a:ln w="9525">
            <a:noFill/>
            <a:miter lim="800000"/>
            <a:headEnd/>
            <a:tailEnd/>
          </a:ln>
          <a:effectLst/>
        </p:spPr>
        <p:txBody>
          <a:bodyPr wrap="square">
            <a:spAutoFit/>
          </a:bodyPr>
          <a:lstStyle/>
          <a:p>
            <a:pPr algn="just"/>
            <a:r>
              <a:rPr lang="en-US" sz="1400" b="1" i="1" u="sng" dirty="0" smtClean="0"/>
              <a:t>By integrating</a:t>
            </a:r>
            <a:r>
              <a:rPr lang="en-US" sz="1400" dirty="0" smtClean="0"/>
              <a:t> both sides of the equations between initial and final instants:</a:t>
            </a:r>
            <a:endParaRPr lang="en-US" sz="1400" dirty="0">
              <a:sym typeface="Symbol" pitchFamily="18" charset="2"/>
            </a:endParaRPr>
          </a:p>
        </p:txBody>
      </p:sp>
      <p:graphicFrame>
        <p:nvGraphicFramePr>
          <p:cNvPr id="144389" name="Object 5"/>
          <p:cNvGraphicFramePr>
            <a:graphicFrameLocks noChangeAspect="1"/>
          </p:cNvGraphicFramePr>
          <p:nvPr>
            <p:extLst>
              <p:ext uri="{D42A27DB-BD31-4B8C-83A1-F6EECF244321}">
                <p14:modId xmlns:p14="http://schemas.microsoft.com/office/powerpoint/2010/main" val="929564106"/>
              </p:ext>
            </p:extLst>
          </p:nvPr>
        </p:nvGraphicFramePr>
        <p:xfrm>
          <a:off x="395288" y="1913963"/>
          <a:ext cx="4595812" cy="669925"/>
        </p:xfrm>
        <a:graphic>
          <a:graphicData uri="http://schemas.openxmlformats.org/presentationml/2006/ole">
            <mc:AlternateContent xmlns:mc="http://schemas.openxmlformats.org/markup-compatibility/2006">
              <mc:Choice xmlns:v="urn:schemas-microsoft-com:vml" Requires="v">
                <p:oleObj spid="_x0000_s144749" name="Equation" r:id="rId6" imgW="3124080" imgH="457200" progId="Equation.3">
                  <p:embed/>
                </p:oleObj>
              </mc:Choice>
              <mc:Fallback>
                <p:oleObj name="Equation" r:id="rId6" imgW="3124080" imgH="4572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1913963"/>
                        <a:ext cx="4595812"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390" name="Text Box 6"/>
          <p:cNvSpPr txBox="1">
            <a:spLocks noChangeArrowheads="1"/>
          </p:cNvSpPr>
          <p:nvPr/>
        </p:nvSpPr>
        <p:spPr bwMode="auto">
          <a:xfrm>
            <a:off x="332500" y="35625"/>
            <a:ext cx="2659702" cy="369332"/>
          </a:xfrm>
          <a:prstGeom prst="rect">
            <a:avLst/>
          </a:prstGeom>
          <a:noFill/>
          <a:ln w="9525">
            <a:noFill/>
            <a:miter lim="800000"/>
            <a:headEnd/>
            <a:tailEnd/>
          </a:ln>
          <a:effectLst/>
        </p:spPr>
        <p:txBody>
          <a:bodyPr wrap="none">
            <a:spAutoFit/>
          </a:bodyPr>
          <a:lstStyle/>
          <a:p>
            <a:r>
              <a:rPr lang="en-US" b="1" i="1" dirty="0" smtClean="0"/>
              <a:t>Phase-energy diagram</a:t>
            </a:r>
            <a:endParaRPr lang="en-US" b="1" i="1" dirty="0"/>
          </a:p>
        </p:txBody>
      </p:sp>
      <p:sp>
        <p:nvSpPr>
          <p:cNvPr id="144391" name="AutoShape 7"/>
          <p:cNvSpPr>
            <a:spLocks noChangeArrowheads="1"/>
          </p:cNvSpPr>
          <p:nvPr/>
        </p:nvSpPr>
        <p:spPr bwMode="auto">
          <a:xfrm>
            <a:off x="6588125" y="1555188"/>
            <a:ext cx="215900" cy="431800"/>
          </a:xfrm>
          <a:prstGeom prst="down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392" name="AutoShape 8"/>
          <p:cNvSpPr>
            <a:spLocks noChangeArrowheads="1"/>
          </p:cNvSpPr>
          <p:nvPr/>
        </p:nvSpPr>
        <p:spPr bwMode="auto">
          <a:xfrm rot="5400000">
            <a:off x="5256213" y="2021913"/>
            <a:ext cx="215900" cy="431800"/>
          </a:xfrm>
          <a:prstGeom prst="down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393" name="Line 9"/>
          <p:cNvSpPr>
            <a:spLocks noChangeShapeType="1"/>
          </p:cNvSpPr>
          <p:nvPr/>
        </p:nvSpPr>
        <p:spPr bwMode="auto">
          <a:xfrm>
            <a:off x="1187450" y="1986988"/>
            <a:ext cx="215900" cy="142875"/>
          </a:xfrm>
          <a:prstGeom prst="line">
            <a:avLst/>
          </a:prstGeom>
          <a:noFill/>
          <a:ln w="9525">
            <a:solidFill>
              <a:schemeClr val="tx1"/>
            </a:solidFill>
            <a:round/>
            <a:headEnd/>
            <a:tailEnd type="triangle" w="med" len="med"/>
          </a:ln>
          <a:effectLst/>
        </p:spPr>
        <p:txBody>
          <a:bodyPr/>
          <a:lstStyle/>
          <a:p>
            <a:endParaRPr lang="en-US"/>
          </a:p>
        </p:txBody>
      </p:sp>
      <p:sp>
        <p:nvSpPr>
          <p:cNvPr id="144394" name="Text Box 10"/>
          <p:cNvSpPr txBox="1">
            <a:spLocks noChangeArrowheads="1"/>
          </p:cNvSpPr>
          <p:nvPr/>
        </p:nvSpPr>
        <p:spPr bwMode="auto">
          <a:xfrm>
            <a:off x="250825" y="1771088"/>
            <a:ext cx="1225550" cy="274637"/>
          </a:xfrm>
          <a:prstGeom prst="rect">
            <a:avLst/>
          </a:prstGeom>
          <a:noFill/>
          <a:ln w="9525">
            <a:noFill/>
            <a:miter lim="800000"/>
            <a:headEnd/>
            <a:tailEnd/>
          </a:ln>
          <a:effectLst/>
        </p:spPr>
        <p:txBody>
          <a:bodyPr>
            <a:spAutoFit/>
          </a:bodyPr>
          <a:lstStyle/>
          <a:p>
            <a:pPr algn="just"/>
            <a:r>
              <a:rPr lang="en-US" sz="1200" dirty="0" smtClean="0">
                <a:sym typeface="Symbol" pitchFamily="18" charset="2"/>
              </a:rPr>
              <a:t>Initial phase</a:t>
            </a:r>
            <a:endParaRPr lang="en-US" sz="1200" dirty="0">
              <a:sym typeface="Symbol" pitchFamily="18" charset="2"/>
            </a:endParaRPr>
          </a:p>
        </p:txBody>
      </p:sp>
      <p:sp>
        <p:nvSpPr>
          <p:cNvPr id="144395" name="Line 11"/>
          <p:cNvSpPr>
            <a:spLocks noChangeShapeType="1"/>
          </p:cNvSpPr>
          <p:nvPr/>
        </p:nvSpPr>
        <p:spPr bwMode="auto">
          <a:xfrm flipH="1">
            <a:off x="4572000" y="1913963"/>
            <a:ext cx="215900" cy="215900"/>
          </a:xfrm>
          <a:prstGeom prst="line">
            <a:avLst/>
          </a:prstGeom>
          <a:noFill/>
          <a:ln w="9525">
            <a:solidFill>
              <a:schemeClr val="tx1"/>
            </a:solidFill>
            <a:round/>
            <a:headEnd/>
            <a:tailEnd type="triangle" w="med" len="med"/>
          </a:ln>
          <a:effectLst/>
        </p:spPr>
        <p:txBody>
          <a:bodyPr/>
          <a:lstStyle/>
          <a:p>
            <a:endParaRPr lang="en-US"/>
          </a:p>
        </p:txBody>
      </p:sp>
      <p:sp>
        <p:nvSpPr>
          <p:cNvPr id="144396" name="Text Box 12"/>
          <p:cNvSpPr txBox="1">
            <a:spLocks noChangeArrowheads="1"/>
          </p:cNvSpPr>
          <p:nvPr/>
        </p:nvSpPr>
        <p:spPr bwMode="auto">
          <a:xfrm>
            <a:off x="4330200" y="1664850"/>
            <a:ext cx="1439863" cy="276999"/>
          </a:xfrm>
          <a:prstGeom prst="rect">
            <a:avLst/>
          </a:prstGeom>
          <a:noFill/>
          <a:ln w="9525">
            <a:noFill/>
            <a:miter lim="800000"/>
            <a:headEnd/>
            <a:tailEnd/>
          </a:ln>
          <a:effectLst/>
        </p:spPr>
        <p:txBody>
          <a:bodyPr>
            <a:spAutoFit/>
          </a:bodyPr>
          <a:lstStyle/>
          <a:p>
            <a:pPr algn="just"/>
            <a:r>
              <a:rPr lang="en-US" sz="1200" dirty="0" smtClean="0"/>
              <a:t>Rest energy</a:t>
            </a:r>
            <a:endParaRPr lang="en-US" sz="1200" dirty="0">
              <a:sym typeface="Symbol" pitchFamily="18" charset="2"/>
            </a:endParaRPr>
          </a:p>
        </p:txBody>
      </p:sp>
      <p:sp>
        <p:nvSpPr>
          <p:cNvPr id="144397" name="AutoShape 13"/>
          <p:cNvSpPr>
            <a:spLocks noChangeArrowheads="1"/>
          </p:cNvSpPr>
          <p:nvPr/>
        </p:nvSpPr>
        <p:spPr bwMode="auto">
          <a:xfrm>
            <a:off x="2091265" y="2634688"/>
            <a:ext cx="493713" cy="633445"/>
          </a:xfrm>
          <a:prstGeom prst="downArrow">
            <a:avLst>
              <a:gd name="adj1" fmla="val 50000"/>
              <a:gd name="adj2" fmla="val 76328"/>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144398" name="Object 14"/>
          <p:cNvGraphicFramePr>
            <a:graphicFrameLocks noChangeAspect="1"/>
          </p:cNvGraphicFramePr>
          <p:nvPr>
            <p:extLst>
              <p:ext uri="{D42A27DB-BD31-4B8C-83A1-F6EECF244321}">
                <p14:modId xmlns:p14="http://schemas.microsoft.com/office/powerpoint/2010/main" val="1079957183"/>
              </p:ext>
            </p:extLst>
          </p:nvPr>
        </p:nvGraphicFramePr>
        <p:xfrm>
          <a:off x="336550" y="3252753"/>
          <a:ext cx="4595813" cy="708025"/>
        </p:xfrm>
        <a:graphic>
          <a:graphicData uri="http://schemas.openxmlformats.org/presentationml/2006/ole">
            <mc:AlternateContent xmlns:mc="http://schemas.openxmlformats.org/markup-compatibility/2006">
              <mc:Choice xmlns:v="urn:schemas-microsoft-com:vml" Requires="v">
                <p:oleObj spid="_x0000_s144750" name="Equation" r:id="rId8" imgW="3124080" imgH="482400" progId="Equation.3">
                  <p:embed/>
                </p:oleObj>
              </mc:Choice>
              <mc:Fallback>
                <p:oleObj name="Equation" r:id="rId8" imgW="3124080" imgH="48240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550" y="3252753"/>
                        <a:ext cx="4595813"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4399" name="Object 15"/>
          <p:cNvGraphicFramePr>
            <a:graphicFrameLocks noChangeAspect="1"/>
          </p:cNvGraphicFramePr>
          <p:nvPr>
            <p:extLst>
              <p:ext uri="{D42A27DB-BD31-4B8C-83A1-F6EECF244321}">
                <p14:modId xmlns:p14="http://schemas.microsoft.com/office/powerpoint/2010/main" val="842831743"/>
              </p:ext>
            </p:extLst>
          </p:nvPr>
        </p:nvGraphicFramePr>
        <p:xfrm>
          <a:off x="2737378" y="2779713"/>
          <a:ext cx="2301875" cy="311150"/>
        </p:xfrm>
        <a:graphic>
          <a:graphicData uri="http://schemas.openxmlformats.org/presentationml/2006/ole">
            <mc:AlternateContent xmlns:mc="http://schemas.openxmlformats.org/markup-compatibility/2006">
              <mc:Choice xmlns:v="urn:schemas-microsoft-com:vml" Requires="v">
                <p:oleObj spid="_x0000_s144751" name="Equation" r:id="rId10" imgW="1866600" imgH="253800" progId="Equation.3">
                  <p:embed/>
                </p:oleObj>
              </mc:Choice>
              <mc:Fallback>
                <p:oleObj name="Equation" r:id="rId10" imgW="1866600" imgH="253800" progId="Equation.3">
                  <p:embed/>
                  <p:pic>
                    <p:nvPicPr>
                      <p:cNvPr id="0" name="Picture 15"/>
                      <p:cNvPicPr>
                        <a:picLocks noChangeAspect="1" noChangeArrowheads="1"/>
                      </p:cNvPicPr>
                      <p:nvPr/>
                    </p:nvPicPr>
                    <p:blipFill>
                      <a:blip r:embed="rId11"/>
                      <a:srcRect/>
                      <a:stretch>
                        <a:fillRect/>
                      </a:stretch>
                    </p:blipFill>
                    <p:spPr bwMode="auto">
                      <a:xfrm>
                        <a:off x="2737378" y="2779713"/>
                        <a:ext cx="230187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4400" name="Picture 16" descr="fig1"/>
          <p:cNvPicPr>
            <a:picLocks noChangeAspect="1" noChangeArrowheads="1"/>
          </p:cNvPicPr>
          <p:nvPr/>
        </p:nvPicPr>
        <p:blipFill rotWithShape="1">
          <a:blip r:embed="rId12" cstate="print"/>
          <a:srcRect b="4454"/>
          <a:stretch/>
        </p:blipFill>
        <p:spPr bwMode="auto">
          <a:xfrm>
            <a:off x="5113972" y="2804023"/>
            <a:ext cx="3816350" cy="2877340"/>
          </a:xfrm>
          <a:prstGeom prst="rect">
            <a:avLst/>
          </a:prstGeom>
          <a:noFill/>
        </p:spPr>
      </p:pic>
      <p:sp>
        <p:nvSpPr>
          <p:cNvPr id="144401" name="Text Box 17"/>
          <p:cNvSpPr txBox="1">
            <a:spLocks noChangeArrowheads="1"/>
          </p:cNvSpPr>
          <p:nvPr/>
        </p:nvSpPr>
        <p:spPr bwMode="auto">
          <a:xfrm>
            <a:off x="261257" y="4149185"/>
            <a:ext cx="4571999" cy="1631216"/>
          </a:xfrm>
          <a:prstGeom prst="rect">
            <a:avLst/>
          </a:prstGeom>
          <a:noFill/>
          <a:ln w="9525">
            <a:noFill/>
            <a:miter lim="800000"/>
            <a:headEnd/>
            <a:tailEnd/>
          </a:ln>
          <a:effectLst/>
        </p:spPr>
        <p:txBody>
          <a:bodyPr wrap="square">
            <a:spAutoFit/>
          </a:bodyPr>
          <a:lstStyle/>
          <a:p>
            <a:pPr algn="just"/>
            <a:r>
              <a:rPr lang="en-US" sz="1400" dirty="0" smtClean="0"/>
              <a:t>Starting from this expression it is possible to plot </a:t>
            </a:r>
            <a:r>
              <a:rPr lang="en-US" sz="1400" dirty="0" err="1" smtClean="0"/>
              <a:t>sin</a:t>
            </a:r>
            <a:r>
              <a:rPr lang="en-US" sz="1600" i="1" dirty="0" err="1" smtClean="0">
                <a:sym typeface="Symbol" pitchFamily="18" charset="2"/>
              </a:rPr>
              <a:t></a:t>
            </a:r>
            <a:r>
              <a:rPr lang="en-US" sz="1600" i="1" baseline="-25000" dirty="0" err="1" smtClean="0">
                <a:sym typeface="Symbol" pitchFamily="18" charset="2"/>
              </a:rPr>
              <a:t>f</a:t>
            </a:r>
            <a:r>
              <a:rPr lang="en-US" sz="1400" dirty="0" smtClean="0">
                <a:sym typeface="Symbol" pitchFamily="18" charset="2"/>
              </a:rPr>
              <a:t> as a function of the final kinetic energy for different initial phase values. The plots make sense only in </a:t>
            </a:r>
            <a:r>
              <a:rPr lang="en-US" sz="1400" dirty="0" smtClean="0"/>
              <a:t>the [1,-1] interval of the vertical coordinate. The  </a:t>
            </a:r>
            <a:r>
              <a:rPr lang="en-US" sz="1400" b="1" i="1" u="sng" dirty="0" smtClean="0"/>
              <a:t>maximum energy</a:t>
            </a:r>
            <a:r>
              <a:rPr lang="en-US" sz="1400" dirty="0" smtClean="0"/>
              <a:t> is obtained for a specific </a:t>
            </a:r>
            <a:r>
              <a:rPr lang="en-US" sz="1400" b="1" i="1" u="sng" dirty="0" smtClean="0"/>
              <a:t>optimal phase</a:t>
            </a:r>
            <a:r>
              <a:rPr lang="en-US" sz="1400" dirty="0" smtClean="0"/>
              <a:t> that depends on the accelerator parameters and on the characteristics of the particle.</a:t>
            </a:r>
            <a:endParaRPr lang="en-US" sz="1400" dirty="0">
              <a:sym typeface="Symbol" pitchFamily="18" charset="2"/>
            </a:endParaRPr>
          </a:p>
        </p:txBody>
      </p:sp>
      <p:sp>
        <p:nvSpPr>
          <p:cNvPr id="21" name="Rettangolo arrotondato 20"/>
          <p:cNvSpPr/>
          <p:nvPr/>
        </p:nvSpPr>
        <p:spPr>
          <a:xfrm>
            <a:off x="6584407" y="3728586"/>
            <a:ext cx="736979" cy="2456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arrotondato 21"/>
          <p:cNvSpPr/>
          <p:nvPr/>
        </p:nvSpPr>
        <p:spPr>
          <a:xfrm>
            <a:off x="6736807" y="4522442"/>
            <a:ext cx="366215" cy="2160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ttangolo arrotondato 22"/>
          <p:cNvSpPr/>
          <p:nvPr/>
        </p:nvSpPr>
        <p:spPr>
          <a:xfrm>
            <a:off x="6793671" y="5571034"/>
            <a:ext cx="486772" cy="1103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5"/>
          <p:cNvGraphicFramePr>
            <a:graphicFrameLocks noChangeAspect="1"/>
          </p:cNvGraphicFramePr>
          <p:nvPr>
            <p:extLst>
              <p:ext uri="{D42A27DB-BD31-4B8C-83A1-F6EECF244321}">
                <p14:modId xmlns:p14="http://schemas.microsoft.com/office/powerpoint/2010/main" val="3818048037"/>
              </p:ext>
            </p:extLst>
          </p:nvPr>
        </p:nvGraphicFramePr>
        <p:xfrm>
          <a:off x="6379170" y="3851378"/>
          <a:ext cx="860330" cy="360409"/>
        </p:xfrm>
        <a:graphic>
          <a:graphicData uri="http://schemas.openxmlformats.org/presentationml/2006/ole">
            <mc:AlternateContent xmlns:mc="http://schemas.openxmlformats.org/markup-compatibility/2006">
              <mc:Choice xmlns:v="urn:schemas-microsoft-com:vml" Requires="v">
                <p:oleObj spid="_x0000_s144752" name="Equazione" r:id="rId13" imgW="571320" imgH="241200" progId="Equation.3">
                  <p:embed/>
                </p:oleObj>
              </mc:Choice>
              <mc:Fallback>
                <p:oleObj name="Equazione" r:id="rId13" imgW="571320" imgH="24120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79170" y="3851378"/>
                        <a:ext cx="860330" cy="360409"/>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24" name="Object 15"/>
          <p:cNvGraphicFramePr>
            <a:graphicFrameLocks noChangeAspect="1"/>
          </p:cNvGraphicFramePr>
          <p:nvPr>
            <p:extLst>
              <p:ext uri="{D42A27DB-BD31-4B8C-83A1-F6EECF244321}">
                <p14:modId xmlns:p14="http://schemas.microsoft.com/office/powerpoint/2010/main" val="484051107"/>
              </p:ext>
            </p:extLst>
          </p:nvPr>
        </p:nvGraphicFramePr>
        <p:xfrm>
          <a:off x="6605051" y="4453457"/>
          <a:ext cx="630237" cy="360362"/>
        </p:xfrm>
        <a:graphic>
          <a:graphicData uri="http://schemas.openxmlformats.org/presentationml/2006/ole">
            <mc:AlternateContent xmlns:mc="http://schemas.openxmlformats.org/markup-compatibility/2006">
              <mc:Choice xmlns:v="urn:schemas-microsoft-com:vml" Requires="v">
                <p:oleObj spid="_x0000_s144753" name="Equazione" r:id="rId15" imgW="419040" imgH="241200" progId="Equation.3">
                  <p:embed/>
                </p:oleObj>
              </mc:Choice>
              <mc:Fallback>
                <p:oleObj name="Equazione" r:id="rId15" imgW="419040" imgH="241200" progId="Equation.3">
                  <p:embed/>
                  <p:pic>
                    <p:nvPicPr>
                      <p:cNvPr id="0"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5051" y="4453457"/>
                        <a:ext cx="630237" cy="360362"/>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25" name="Object 15"/>
          <p:cNvGraphicFramePr>
            <a:graphicFrameLocks noChangeAspect="1"/>
          </p:cNvGraphicFramePr>
          <p:nvPr>
            <p:extLst>
              <p:ext uri="{D42A27DB-BD31-4B8C-83A1-F6EECF244321}">
                <p14:modId xmlns:p14="http://schemas.microsoft.com/office/powerpoint/2010/main" val="1543014913"/>
              </p:ext>
            </p:extLst>
          </p:nvPr>
        </p:nvGraphicFramePr>
        <p:xfrm>
          <a:off x="7152126" y="5259884"/>
          <a:ext cx="1033463" cy="360363"/>
        </p:xfrm>
        <a:graphic>
          <a:graphicData uri="http://schemas.openxmlformats.org/presentationml/2006/ole">
            <mc:AlternateContent xmlns:mc="http://schemas.openxmlformats.org/markup-compatibility/2006">
              <mc:Choice xmlns:v="urn:schemas-microsoft-com:vml" Requires="v">
                <p:oleObj spid="_x0000_s144754" name="Equazione" r:id="rId17" imgW="685800" imgH="241200" progId="Equation.3">
                  <p:embed/>
                </p:oleObj>
              </mc:Choice>
              <mc:Fallback>
                <p:oleObj name="Equazione" r:id="rId17" imgW="685800" imgH="241200" progId="Equation.3">
                  <p:embed/>
                  <p:pic>
                    <p:nvPicPr>
                      <p:cNvPr id="0"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52126" y="5259884"/>
                        <a:ext cx="1033463" cy="360363"/>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26" name="Text Box 17"/>
          <p:cNvSpPr txBox="1">
            <a:spLocks noChangeArrowheads="1"/>
          </p:cNvSpPr>
          <p:nvPr/>
        </p:nvSpPr>
        <p:spPr bwMode="auto">
          <a:xfrm>
            <a:off x="269718" y="5749442"/>
            <a:ext cx="8527149" cy="738664"/>
          </a:xfrm>
          <a:prstGeom prst="rect">
            <a:avLst/>
          </a:prstGeom>
          <a:noFill/>
          <a:ln w="9525">
            <a:noFill/>
            <a:miter lim="800000"/>
            <a:headEnd/>
            <a:tailEnd/>
          </a:ln>
          <a:effectLst/>
        </p:spPr>
        <p:txBody>
          <a:bodyPr wrap="square">
            <a:spAutoFit/>
          </a:bodyPr>
          <a:lstStyle/>
          <a:p>
            <a:pPr algn="just"/>
            <a:r>
              <a:rPr lang="en-US" sz="1400" dirty="0" smtClean="0"/>
              <a:t>Unless the B-field and/or the electrode shape are properly profiled to correct the revolution frequency dependence on the particle energy, it can be easily shown that the maximum kinetic energy of the accelerated particle is limited to:</a:t>
            </a:r>
            <a:endParaRPr lang="en-US" sz="1400" dirty="0">
              <a:sym typeface="Symbol" pitchFamily="18" charset="2"/>
            </a:endParaRPr>
          </a:p>
        </p:txBody>
      </p:sp>
      <p:graphicFrame>
        <p:nvGraphicFramePr>
          <p:cNvPr id="27" name="Object 5"/>
          <p:cNvGraphicFramePr>
            <a:graphicFrameLocks noChangeAspect="1"/>
          </p:cNvGraphicFramePr>
          <p:nvPr>
            <p:extLst>
              <p:ext uri="{D42A27DB-BD31-4B8C-83A1-F6EECF244321}">
                <p14:modId xmlns:p14="http://schemas.microsoft.com/office/powerpoint/2010/main" val="3897962999"/>
              </p:ext>
            </p:extLst>
          </p:nvPr>
        </p:nvGraphicFramePr>
        <p:xfrm>
          <a:off x="3331096" y="6257395"/>
          <a:ext cx="1474787" cy="446087"/>
        </p:xfrm>
        <a:graphic>
          <a:graphicData uri="http://schemas.openxmlformats.org/presentationml/2006/ole">
            <mc:AlternateContent xmlns:mc="http://schemas.openxmlformats.org/markup-compatibility/2006">
              <mc:Choice xmlns:v="urn:schemas-microsoft-com:vml" Requires="v">
                <p:oleObj spid="_x0000_s144755" name="Equation" r:id="rId19" imgW="1002960" imgH="304560" progId="Equation.3">
                  <p:embed/>
                </p:oleObj>
              </mc:Choice>
              <mc:Fallback>
                <p:oleObj name="Equation" r:id="rId19" imgW="1002960" imgH="304560" progId="Equation.3">
                  <p:embed/>
                  <p:pic>
                    <p:nvPicPr>
                      <p:cNvPr id="0" name=""/>
                      <p:cNvPicPr>
                        <a:picLocks noChangeAspect="1" noChangeArrowheads="1"/>
                      </p:cNvPicPr>
                      <p:nvPr/>
                    </p:nvPicPr>
                    <p:blipFill>
                      <a:blip r:embed="rId20"/>
                      <a:srcRect/>
                      <a:stretch>
                        <a:fillRect/>
                      </a:stretch>
                    </p:blipFill>
                    <p:spPr bwMode="auto">
                      <a:xfrm>
                        <a:off x="3331096" y="6257395"/>
                        <a:ext cx="1474787"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3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43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43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3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43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3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3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43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439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39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44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44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91" grpId="0" animBg="1"/>
      <p:bldP spid="144392" grpId="0" animBg="1"/>
      <p:bldP spid="144393" grpId="0" animBg="1"/>
      <p:bldP spid="144394" grpId="0"/>
      <p:bldP spid="144395" grpId="0" animBg="1"/>
      <p:bldP spid="144396" grpId="0"/>
      <p:bldP spid="144397" grpId="0" animBg="1"/>
      <p:bldP spid="144401" grpId="0"/>
      <p:bldP spid="21" grpId="0" animBg="1"/>
      <p:bldP spid="22" grpId="0" animBg="1"/>
      <p:bldP spid="23" grpId="0" animBg="1"/>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5649" y="938148"/>
            <a:ext cx="8320035" cy="4955203"/>
          </a:xfrm>
          <a:prstGeom prst="rect">
            <a:avLst/>
          </a:prstGeom>
          <a:noFill/>
        </p:spPr>
        <p:txBody>
          <a:bodyPr wrap="none" rtlCol="0">
            <a:spAutoFit/>
          </a:bodyPr>
          <a:lstStyle/>
          <a:p>
            <a:r>
              <a:rPr lang="it-IT" sz="3200" dirty="0" err="1" smtClean="0"/>
              <a:t>References</a:t>
            </a:r>
            <a:r>
              <a:rPr lang="it-IT" sz="3200" dirty="0" smtClean="0"/>
              <a:t>:</a:t>
            </a:r>
          </a:p>
          <a:p>
            <a:endParaRPr lang="it-IT" dirty="0" smtClean="0"/>
          </a:p>
          <a:p>
            <a:r>
              <a:rPr lang="it-IT" dirty="0" err="1" smtClean="0"/>
              <a:t>All</a:t>
            </a:r>
            <a:r>
              <a:rPr lang="it-IT" dirty="0" smtClean="0"/>
              <a:t> the </a:t>
            </a:r>
            <a:r>
              <a:rPr lang="it-IT" dirty="0" err="1" smtClean="0"/>
              <a:t>particle</a:t>
            </a:r>
            <a:r>
              <a:rPr lang="it-IT" dirty="0" smtClean="0"/>
              <a:t> </a:t>
            </a:r>
            <a:r>
              <a:rPr lang="it-IT" dirty="0" err="1" smtClean="0"/>
              <a:t>accelerator</a:t>
            </a:r>
            <a:r>
              <a:rPr lang="it-IT" dirty="0" smtClean="0"/>
              <a:t> </a:t>
            </a:r>
            <a:r>
              <a:rPr lang="it-IT" dirty="0" err="1" smtClean="0"/>
              <a:t>physics</a:t>
            </a:r>
            <a:r>
              <a:rPr lang="it-IT" dirty="0" smtClean="0"/>
              <a:t> @ CERN </a:t>
            </a:r>
            <a:r>
              <a:rPr lang="it-IT" dirty="0" err="1" smtClean="0"/>
              <a:t>Accelerator</a:t>
            </a:r>
            <a:r>
              <a:rPr lang="it-IT" dirty="0" smtClean="0"/>
              <a:t> </a:t>
            </a:r>
            <a:r>
              <a:rPr lang="it-IT" dirty="0" err="1" smtClean="0"/>
              <a:t>School</a:t>
            </a:r>
            <a:r>
              <a:rPr lang="it-IT" dirty="0" smtClean="0"/>
              <a:t> </a:t>
            </a:r>
            <a:r>
              <a:rPr lang="it-IT" dirty="0" err="1" smtClean="0"/>
              <a:t>Proceedings</a:t>
            </a:r>
            <a:endParaRPr lang="it-IT" dirty="0" smtClean="0"/>
          </a:p>
          <a:p>
            <a:r>
              <a:rPr lang="it-IT" sz="1400" dirty="0" smtClean="0">
                <a:solidFill>
                  <a:srgbClr val="FF0000"/>
                </a:solidFill>
              </a:rPr>
              <a:t>http://cdsweb.cern.ch/search.py?sc=1&amp;p=CERN+Accelerator+School&amp;f=&amp;cc=CERN+Yellow+Reports</a:t>
            </a:r>
          </a:p>
          <a:p>
            <a:endParaRPr lang="it-IT" dirty="0" smtClean="0"/>
          </a:p>
          <a:p>
            <a:r>
              <a:rPr lang="it-IT" dirty="0" smtClean="0"/>
              <a:t>In </a:t>
            </a:r>
            <a:r>
              <a:rPr lang="it-IT" dirty="0" err="1" smtClean="0"/>
              <a:t>particular</a:t>
            </a:r>
            <a:r>
              <a:rPr lang="it-IT" dirty="0" smtClean="0"/>
              <a:t>, </a:t>
            </a:r>
            <a:r>
              <a:rPr lang="it-IT" dirty="0" err="1" smtClean="0"/>
              <a:t>longitudinal</a:t>
            </a:r>
            <a:r>
              <a:rPr lang="it-IT" dirty="0" smtClean="0"/>
              <a:t> </a:t>
            </a:r>
            <a:r>
              <a:rPr lang="it-IT" dirty="0" err="1" smtClean="0"/>
              <a:t>dynamics</a:t>
            </a:r>
            <a:r>
              <a:rPr lang="it-IT" dirty="0" smtClean="0"/>
              <a:t> @</a:t>
            </a:r>
          </a:p>
          <a:p>
            <a:r>
              <a:rPr lang="it-IT" sz="1400" dirty="0" smtClean="0">
                <a:solidFill>
                  <a:srgbClr val="FF0000"/>
                </a:solidFill>
              </a:rPr>
              <a:t>http://cdsweb.cern.ch/record/235242/files/CERN-94-01-V1.pdf</a:t>
            </a:r>
          </a:p>
          <a:p>
            <a:r>
              <a:rPr lang="it-IT" sz="1400" dirty="0" smtClean="0"/>
              <a:t>Joel Le </a:t>
            </a:r>
            <a:r>
              <a:rPr lang="it-IT" sz="1400" dirty="0" err="1" smtClean="0"/>
              <a:t>Duff</a:t>
            </a:r>
            <a:r>
              <a:rPr lang="it-IT" sz="1400" dirty="0" smtClean="0"/>
              <a:t>, “Dynamics and </a:t>
            </a:r>
            <a:r>
              <a:rPr lang="it-IT" sz="1400" dirty="0" err="1" smtClean="0"/>
              <a:t>acceleration</a:t>
            </a:r>
            <a:r>
              <a:rPr lang="it-IT" sz="1400" dirty="0" smtClean="0"/>
              <a:t> in </a:t>
            </a:r>
            <a:r>
              <a:rPr lang="it-IT" sz="1400" dirty="0" err="1" smtClean="0"/>
              <a:t>linear</a:t>
            </a:r>
            <a:r>
              <a:rPr lang="it-IT" sz="1400" dirty="0" smtClean="0"/>
              <a:t> </a:t>
            </a:r>
            <a:r>
              <a:rPr lang="it-IT" sz="1400" dirty="0" err="1" smtClean="0"/>
              <a:t>structures</a:t>
            </a:r>
            <a:r>
              <a:rPr lang="it-IT" sz="1400" dirty="0" smtClean="0"/>
              <a:t>”, p. 253</a:t>
            </a:r>
          </a:p>
          <a:p>
            <a:r>
              <a:rPr lang="it-IT" sz="1400" dirty="0" smtClean="0"/>
              <a:t>Joel Le </a:t>
            </a:r>
            <a:r>
              <a:rPr lang="it-IT" sz="1400" dirty="0" err="1" smtClean="0"/>
              <a:t>Duff</a:t>
            </a:r>
            <a:r>
              <a:rPr lang="it-IT" sz="1400" dirty="0" smtClean="0"/>
              <a:t>, “</a:t>
            </a:r>
            <a:r>
              <a:rPr lang="it-IT" sz="1400" dirty="0" err="1" smtClean="0"/>
              <a:t>Longitudinal</a:t>
            </a:r>
            <a:r>
              <a:rPr lang="it-IT" sz="1400" dirty="0" smtClean="0"/>
              <a:t> </a:t>
            </a:r>
            <a:r>
              <a:rPr lang="it-IT" sz="1400" dirty="0" err="1" smtClean="0"/>
              <a:t>beam</a:t>
            </a:r>
            <a:r>
              <a:rPr lang="it-IT" sz="1400" dirty="0" smtClean="0"/>
              <a:t> </a:t>
            </a:r>
            <a:r>
              <a:rPr lang="it-IT" sz="1400" dirty="0" err="1" smtClean="0"/>
              <a:t>dynamics</a:t>
            </a:r>
            <a:r>
              <a:rPr lang="it-IT" sz="1400" dirty="0" smtClean="0"/>
              <a:t> in </a:t>
            </a:r>
            <a:r>
              <a:rPr lang="it-IT" sz="1400" dirty="0" err="1" smtClean="0"/>
              <a:t>circular</a:t>
            </a:r>
            <a:r>
              <a:rPr lang="it-IT" sz="1400" dirty="0" smtClean="0"/>
              <a:t> </a:t>
            </a:r>
            <a:r>
              <a:rPr lang="it-IT" sz="1400" dirty="0" err="1" smtClean="0"/>
              <a:t>accelerators</a:t>
            </a:r>
            <a:r>
              <a:rPr lang="it-IT" sz="1400" dirty="0" smtClean="0"/>
              <a:t>”, p. 289</a:t>
            </a:r>
          </a:p>
          <a:p>
            <a:endParaRPr lang="it-IT" sz="1400" dirty="0" smtClean="0"/>
          </a:p>
          <a:p>
            <a:r>
              <a:rPr lang="it-IT" dirty="0" err="1" smtClean="0"/>
              <a:t>All</a:t>
            </a:r>
            <a:r>
              <a:rPr lang="it-IT" dirty="0" smtClean="0"/>
              <a:t> </a:t>
            </a:r>
            <a:r>
              <a:rPr lang="it-IT" dirty="0" err="1" smtClean="0"/>
              <a:t>abour</a:t>
            </a:r>
            <a:r>
              <a:rPr lang="it-IT" dirty="0" smtClean="0"/>
              <a:t> RF, </a:t>
            </a:r>
            <a:r>
              <a:rPr lang="it-IT" dirty="0" err="1" smtClean="0"/>
              <a:t>cavities</a:t>
            </a:r>
            <a:r>
              <a:rPr lang="it-IT" dirty="0" smtClean="0"/>
              <a:t>, </a:t>
            </a:r>
            <a:r>
              <a:rPr lang="it-IT" dirty="0" err="1" smtClean="0"/>
              <a:t>power</a:t>
            </a:r>
            <a:r>
              <a:rPr lang="it-IT" dirty="0" smtClean="0"/>
              <a:t> </a:t>
            </a:r>
            <a:r>
              <a:rPr lang="it-IT" dirty="0" err="1" smtClean="0"/>
              <a:t>sources</a:t>
            </a:r>
            <a:r>
              <a:rPr lang="it-IT" dirty="0" smtClean="0"/>
              <a:t> , … @</a:t>
            </a:r>
          </a:p>
          <a:p>
            <a:r>
              <a:rPr lang="it-IT" dirty="0" smtClean="0"/>
              <a:t>CERN </a:t>
            </a:r>
            <a:r>
              <a:rPr lang="it-IT" dirty="0" err="1" smtClean="0"/>
              <a:t>Accelerator</a:t>
            </a:r>
            <a:r>
              <a:rPr lang="it-IT" dirty="0" smtClean="0"/>
              <a:t> </a:t>
            </a:r>
            <a:r>
              <a:rPr lang="it-IT" dirty="0" err="1" smtClean="0"/>
              <a:t>School</a:t>
            </a:r>
            <a:r>
              <a:rPr lang="it-IT" dirty="0" smtClean="0"/>
              <a:t>: RF </a:t>
            </a:r>
            <a:r>
              <a:rPr lang="it-IT" dirty="0" err="1" smtClean="0"/>
              <a:t>for</a:t>
            </a:r>
            <a:r>
              <a:rPr lang="it-IT" dirty="0" smtClean="0"/>
              <a:t> </a:t>
            </a:r>
            <a:r>
              <a:rPr lang="it-IT" dirty="0" err="1" smtClean="0"/>
              <a:t>Accelerators</a:t>
            </a:r>
            <a:r>
              <a:rPr lang="it-IT" dirty="0" smtClean="0"/>
              <a:t> - </a:t>
            </a:r>
            <a:r>
              <a:rPr lang="it-IT" sz="1600" dirty="0" err="1" smtClean="0"/>
              <a:t>Ebeltoft</a:t>
            </a:r>
            <a:r>
              <a:rPr lang="it-IT" sz="1600" dirty="0" smtClean="0"/>
              <a:t>, </a:t>
            </a:r>
            <a:r>
              <a:rPr lang="it-IT" sz="1600" dirty="0" err="1" smtClean="0"/>
              <a:t>Denmark</a:t>
            </a:r>
            <a:r>
              <a:rPr lang="it-IT" sz="1600" dirty="0" smtClean="0"/>
              <a:t>, 8 - 17 </a:t>
            </a:r>
            <a:r>
              <a:rPr lang="it-IT" sz="1600" dirty="0" err="1" smtClean="0"/>
              <a:t>Jun</a:t>
            </a:r>
            <a:r>
              <a:rPr lang="it-IT" sz="1600" dirty="0" smtClean="0"/>
              <a:t> 2010</a:t>
            </a:r>
          </a:p>
          <a:p>
            <a:r>
              <a:rPr lang="it-IT" sz="1400" dirty="0" smtClean="0">
                <a:solidFill>
                  <a:srgbClr val="FF0000"/>
                </a:solidFill>
              </a:rPr>
              <a:t>http://arxiv.org/html/1201.4648v2</a:t>
            </a:r>
            <a:endParaRPr lang="it-IT" dirty="0" smtClean="0"/>
          </a:p>
          <a:p>
            <a:endParaRPr lang="it-IT" dirty="0" smtClean="0"/>
          </a:p>
          <a:p>
            <a:r>
              <a:rPr lang="it-IT" dirty="0" err="1" smtClean="0"/>
              <a:t>Storage</a:t>
            </a:r>
            <a:r>
              <a:rPr lang="it-IT" dirty="0" smtClean="0"/>
              <a:t> </a:t>
            </a:r>
            <a:r>
              <a:rPr lang="it-IT" dirty="0" err="1" smtClean="0"/>
              <a:t>rings</a:t>
            </a:r>
            <a:r>
              <a:rPr lang="it-IT" dirty="0" smtClean="0"/>
              <a:t> </a:t>
            </a:r>
          </a:p>
          <a:p>
            <a:r>
              <a:rPr lang="it-IT" sz="1400" dirty="0" smtClean="0">
                <a:solidFill>
                  <a:srgbClr val="FF0000"/>
                </a:solidFill>
              </a:rPr>
              <a:t>http://www.slac.stanford.edu/</a:t>
            </a:r>
            <a:r>
              <a:rPr lang="it-IT" sz="1400" dirty="0" err="1" smtClean="0">
                <a:solidFill>
                  <a:srgbClr val="FF0000"/>
                </a:solidFill>
              </a:rPr>
              <a:t>cgi-wrap</a:t>
            </a:r>
            <a:r>
              <a:rPr lang="it-IT" sz="1400" dirty="0" smtClean="0">
                <a:solidFill>
                  <a:srgbClr val="FF0000"/>
                </a:solidFill>
              </a:rPr>
              <a:t>/</a:t>
            </a:r>
            <a:r>
              <a:rPr lang="it-IT" sz="1400" dirty="0" err="1" smtClean="0">
                <a:solidFill>
                  <a:srgbClr val="FF0000"/>
                </a:solidFill>
              </a:rPr>
              <a:t>getdoc</a:t>
            </a:r>
            <a:r>
              <a:rPr lang="it-IT" sz="1400" dirty="0" smtClean="0">
                <a:solidFill>
                  <a:srgbClr val="FF0000"/>
                </a:solidFill>
              </a:rPr>
              <a:t>/slac-r-121.pdf</a:t>
            </a:r>
          </a:p>
          <a:p>
            <a:r>
              <a:rPr lang="it-IT" sz="1400" dirty="0" smtClean="0"/>
              <a:t>Matthew </a:t>
            </a:r>
            <a:r>
              <a:rPr lang="it-IT" sz="1400" dirty="0" err="1" smtClean="0"/>
              <a:t>Sands</a:t>
            </a:r>
            <a:r>
              <a:rPr lang="it-IT" sz="1400" dirty="0" smtClean="0"/>
              <a:t>, “The </a:t>
            </a:r>
            <a:r>
              <a:rPr lang="it-IT" sz="1400" dirty="0" err="1" smtClean="0"/>
              <a:t>physics</a:t>
            </a:r>
            <a:r>
              <a:rPr lang="it-IT" sz="1400" dirty="0" smtClean="0"/>
              <a:t> </a:t>
            </a:r>
            <a:r>
              <a:rPr lang="it-IT" sz="1400" dirty="0" err="1" smtClean="0"/>
              <a:t>of</a:t>
            </a:r>
            <a:r>
              <a:rPr lang="it-IT" sz="1400" dirty="0" smtClean="0"/>
              <a:t> electron </a:t>
            </a:r>
            <a:r>
              <a:rPr lang="it-IT" sz="1400" dirty="0" err="1" smtClean="0"/>
              <a:t>storage</a:t>
            </a:r>
            <a:r>
              <a:rPr lang="it-IT" sz="1400" dirty="0" smtClean="0"/>
              <a:t> </a:t>
            </a:r>
            <a:r>
              <a:rPr lang="it-IT" sz="1400" dirty="0" err="1" smtClean="0"/>
              <a:t>rings</a:t>
            </a:r>
            <a:r>
              <a:rPr lang="it-IT" sz="1400" dirty="0" smtClean="0"/>
              <a:t>. An </a:t>
            </a:r>
            <a:r>
              <a:rPr lang="it-IT" sz="1400" dirty="0" err="1" smtClean="0"/>
              <a:t>introduction</a:t>
            </a:r>
            <a:r>
              <a:rPr lang="it-IT" sz="1400" dirty="0" smtClean="0"/>
              <a:t>”</a:t>
            </a:r>
          </a:p>
          <a:p>
            <a:endParaRPr lang="it-IT" sz="1400" dirty="0" smtClean="0"/>
          </a:p>
          <a:p>
            <a:endParaRPr lang="it-IT"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8" name="Picture 4" descr="http://www.borborigmi.org/wordpress/wp-content/uploads/2010/03/Linac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02" y="937709"/>
            <a:ext cx="7584318" cy="26213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327" y="893980"/>
            <a:ext cx="1080745" cy="707886"/>
          </a:xfrm>
          <a:prstGeom prst="rect">
            <a:avLst/>
          </a:prstGeom>
          <a:solidFill>
            <a:srgbClr val="FFCCFF"/>
          </a:solidFill>
        </p:spPr>
        <p:txBody>
          <a:bodyPr wrap="none" rtlCol="0">
            <a:spAutoFit/>
          </a:bodyPr>
          <a:lstStyle/>
          <a:p>
            <a:r>
              <a:rPr lang="it-IT" sz="2000" dirty="0" smtClean="0"/>
              <a:t> Proton </a:t>
            </a:r>
          </a:p>
          <a:p>
            <a:r>
              <a:rPr lang="it-IT" sz="2000" dirty="0" smtClean="0"/>
              <a:t> source</a:t>
            </a:r>
            <a:endParaRPr lang="en-US" sz="2000" dirty="0"/>
          </a:p>
        </p:txBody>
      </p:sp>
      <p:sp>
        <p:nvSpPr>
          <p:cNvPr id="11" name="TextBox 10"/>
          <p:cNvSpPr txBox="1"/>
          <p:nvPr/>
        </p:nvSpPr>
        <p:spPr>
          <a:xfrm>
            <a:off x="6349052" y="2894230"/>
            <a:ext cx="1082348" cy="707886"/>
          </a:xfrm>
          <a:prstGeom prst="rect">
            <a:avLst/>
          </a:prstGeom>
          <a:solidFill>
            <a:srgbClr val="FFCCFF"/>
          </a:solidFill>
        </p:spPr>
        <p:txBody>
          <a:bodyPr wrap="none" rtlCol="0">
            <a:spAutoFit/>
          </a:bodyPr>
          <a:lstStyle/>
          <a:p>
            <a:pPr algn="ctr"/>
            <a:r>
              <a:rPr lang="it-IT" sz="2000" dirty="0" smtClean="0"/>
              <a:t> AC </a:t>
            </a:r>
          </a:p>
          <a:p>
            <a:pPr algn="ctr"/>
            <a:r>
              <a:rPr lang="it-IT" sz="2000" dirty="0" smtClean="0"/>
              <a:t> voltage</a:t>
            </a:r>
            <a:endParaRPr lang="en-US" sz="2000" dirty="0"/>
          </a:p>
        </p:txBody>
      </p:sp>
      <p:sp>
        <p:nvSpPr>
          <p:cNvPr id="12" name="Text Box 36"/>
          <p:cNvSpPr txBox="1">
            <a:spLocks noChangeArrowheads="1"/>
          </p:cNvSpPr>
          <p:nvPr/>
        </p:nvSpPr>
        <p:spPr bwMode="auto">
          <a:xfrm>
            <a:off x="52388" y="63500"/>
            <a:ext cx="4587538" cy="369332"/>
          </a:xfrm>
          <a:prstGeom prst="rect">
            <a:avLst/>
          </a:prstGeom>
          <a:solidFill>
            <a:srgbClr val="00FFFF"/>
          </a:solidFill>
          <a:ln w="38100">
            <a:solidFill>
              <a:srgbClr val="3366FF"/>
            </a:solidFill>
            <a:miter lim="800000"/>
            <a:headEnd/>
            <a:tailEnd/>
          </a:ln>
          <a:effectLst/>
        </p:spPr>
        <p:txBody>
          <a:bodyPr wrap="none">
            <a:spAutoFit/>
          </a:bodyPr>
          <a:lstStyle/>
          <a:p>
            <a:r>
              <a:rPr lang="en-GB" dirty="0" smtClean="0"/>
              <a:t>1) LONGITUDINAL </a:t>
            </a:r>
            <a:r>
              <a:rPr lang="en-GB" dirty="0" smtClean="0"/>
              <a:t>DYNAMICS IN </a:t>
            </a:r>
            <a:r>
              <a:rPr lang="en-GB" dirty="0" smtClean="0"/>
              <a:t>LINACs</a:t>
            </a:r>
            <a:endParaRPr lang="en-GB" dirty="0"/>
          </a:p>
        </p:txBody>
      </p:sp>
      <p:sp>
        <p:nvSpPr>
          <p:cNvPr id="10" name="TextBox 9"/>
          <p:cNvSpPr txBox="1"/>
          <p:nvPr/>
        </p:nvSpPr>
        <p:spPr>
          <a:xfrm>
            <a:off x="428625" y="3857624"/>
            <a:ext cx="8467725" cy="2582566"/>
          </a:xfrm>
          <a:prstGeom prst="rect">
            <a:avLst/>
          </a:prstGeom>
          <a:noFill/>
        </p:spPr>
        <p:txBody>
          <a:bodyPr wrap="square" rtlCol="0">
            <a:spAutoFit/>
          </a:bodyPr>
          <a:lstStyle/>
          <a:p>
            <a:pPr algn="just">
              <a:lnSpc>
                <a:spcPts val="2000"/>
              </a:lnSpc>
              <a:spcAft>
                <a:spcPts val="1200"/>
              </a:spcAft>
            </a:pPr>
            <a:r>
              <a:rPr lang="it-IT" sz="1400" dirty="0" smtClean="0"/>
              <a:t>A Linac consits in a linear sequence of accelerating structures;</a:t>
            </a:r>
          </a:p>
          <a:p>
            <a:pPr algn="just">
              <a:lnSpc>
                <a:spcPts val="2000"/>
              </a:lnSpc>
              <a:spcAft>
                <a:spcPts val="1200"/>
              </a:spcAft>
            </a:pPr>
            <a:r>
              <a:rPr lang="it-IT" sz="1400" dirty="0" smtClean="0"/>
              <a:t>They can be Drift Tubes, SW cavities, TW structures, or a combination of them;</a:t>
            </a:r>
          </a:p>
          <a:p>
            <a:pPr algn="just">
              <a:lnSpc>
                <a:spcPts val="2000"/>
              </a:lnSpc>
              <a:spcAft>
                <a:spcPts val="1200"/>
              </a:spcAft>
            </a:pPr>
            <a:r>
              <a:rPr lang="it-IT" sz="1400" dirty="0" smtClean="0"/>
              <a:t>Whatever the accelerating structures are, the particles gain energy and velocity while travelling through each of them, and need to arrive at right time to the next one to get the proper kick and continue the acceleration process;</a:t>
            </a:r>
          </a:p>
          <a:p>
            <a:pPr algn="just">
              <a:lnSpc>
                <a:spcPts val="2000"/>
              </a:lnSpc>
              <a:spcAft>
                <a:spcPts val="1200"/>
              </a:spcAft>
            </a:pPr>
            <a:r>
              <a:rPr lang="it-IT" sz="1400" dirty="0" smtClean="0"/>
              <a:t>Particles and accelerating fields need to be synchronized. If they are not, the acceleration process will result to be perturbed. The longitudinal dynamics describes the particle motion in the longitudinal phase space, whose coordinates are the particle time (or RF phase) error and energy deviation.</a:t>
            </a:r>
            <a:endParaRPr lang="en-US" sz="1400" dirty="0"/>
          </a:p>
        </p:txBody>
      </p:sp>
    </p:spTree>
    <p:extLst>
      <p:ext uri="{BB962C8B-B14F-4D97-AF65-F5344CB8AC3E}">
        <p14:creationId xmlns:p14="http://schemas.microsoft.com/office/powerpoint/2010/main" val="2610627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14" name="Object 10"/>
          <p:cNvGraphicFramePr>
            <a:graphicFrameLocks noChangeAspect="1"/>
          </p:cNvGraphicFramePr>
          <p:nvPr>
            <p:extLst>
              <p:ext uri="{D42A27DB-BD31-4B8C-83A1-F6EECF244321}">
                <p14:modId xmlns:p14="http://schemas.microsoft.com/office/powerpoint/2010/main" val="1216820925"/>
              </p:ext>
            </p:extLst>
          </p:nvPr>
        </p:nvGraphicFramePr>
        <p:xfrm>
          <a:off x="2924175" y="773113"/>
          <a:ext cx="5248275" cy="758825"/>
        </p:xfrm>
        <a:graphic>
          <a:graphicData uri="http://schemas.openxmlformats.org/presentationml/2006/ole">
            <mc:AlternateContent xmlns:mc="http://schemas.openxmlformats.org/markup-compatibility/2006">
              <mc:Choice xmlns:v="urn:schemas-microsoft-com:vml" Requires="v">
                <p:oleObj spid="_x0000_s206942" name="Equation" r:id="rId4" imgW="3504960" imgH="507960" progId="Equation.3">
                  <p:embed/>
                </p:oleObj>
              </mc:Choice>
              <mc:Fallback>
                <p:oleObj name="Equation" r:id="rId4" imgW="3504960" imgH="507960" progId="Equation.3">
                  <p:embed/>
                  <p:pic>
                    <p:nvPicPr>
                      <p:cNvPr id="0" name="Picture 2"/>
                      <p:cNvPicPr>
                        <a:picLocks noChangeAspect="1" noChangeArrowheads="1"/>
                      </p:cNvPicPr>
                      <p:nvPr/>
                    </p:nvPicPr>
                    <p:blipFill>
                      <a:blip r:embed="rId5"/>
                      <a:srcRect/>
                      <a:stretch>
                        <a:fillRect/>
                      </a:stretch>
                    </p:blipFill>
                    <p:spPr bwMode="auto">
                      <a:xfrm>
                        <a:off x="2924175" y="773113"/>
                        <a:ext cx="5248275"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8" name="Text Box 14"/>
          <p:cNvSpPr txBox="1">
            <a:spLocks noChangeArrowheads="1"/>
          </p:cNvSpPr>
          <p:nvPr/>
        </p:nvSpPr>
        <p:spPr bwMode="auto">
          <a:xfrm>
            <a:off x="249382" y="836613"/>
            <a:ext cx="2306493" cy="738664"/>
          </a:xfrm>
          <a:prstGeom prst="rect">
            <a:avLst/>
          </a:prstGeom>
          <a:noFill/>
          <a:ln w="9525">
            <a:noFill/>
            <a:miter lim="800000"/>
            <a:headEnd/>
            <a:tailEnd/>
          </a:ln>
          <a:effectLst/>
        </p:spPr>
        <p:txBody>
          <a:bodyPr wrap="square">
            <a:spAutoFit/>
          </a:bodyPr>
          <a:lstStyle/>
          <a:p>
            <a:pPr algn="just"/>
            <a:r>
              <a:rPr lang="en-GB" sz="1400" b="1" i="1" u="sng" dirty="0" smtClean="0"/>
              <a:t>Energy gain </a:t>
            </a:r>
            <a:r>
              <a:rPr lang="en-GB" sz="1400" dirty="0" smtClean="0"/>
              <a:t>of a particle moving along the axis of a standing wave RF cavity:</a:t>
            </a:r>
            <a:endParaRPr lang="en-GB" sz="1400" dirty="0"/>
          </a:p>
        </p:txBody>
      </p:sp>
      <p:graphicFrame>
        <p:nvGraphicFramePr>
          <p:cNvPr id="21522" name="Object 18"/>
          <p:cNvGraphicFramePr>
            <a:graphicFrameLocks noChangeAspect="1"/>
          </p:cNvGraphicFramePr>
          <p:nvPr/>
        </p:nvGraphicFramePr>
        <p:xfrm>
          <a:off x="1534350" y="2384663"/>
          <a:ext cx="1601788" cy="292100"/>
        </p:xfrm>
        <a:graphic>
          <a:graphicData uri="http://schemas.openxmlformats.org/presentationml/2006/ole">
            <mc:AlternateContent xmlns:mc="http://schemas.openxmlformats.org/markup-compatibility/2006">
              <mc:Choice xmlns:v="urn:schemas-microsoft-com:vml" Requires="v">
                <p:oleObj spid="_x0000_s206943" name="Equation" r:id="rId6" imgW="1244520" imgH="228600" progId="Equation.3">
                  <p:embed/>
                </p:oleObj>
              </mc:Choice>
              <mc:Fallback>
                <p:oleObj name="Equation" r:id="rId6" imgW="124452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4350" y="2384663"/>
                        <a:ext cx="1601788"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7" name="Rectangle 23"/>
          <p:cNvSpPr>
            <a:spLocks noChangeArrowheads="1"/>
          </p:cNvSpPr>
          <p:nvPr/>
        </p:nvSpPr>
        <p:spPr bwMode="auto">
          <a:xfrm>
            <a:off x="250825" y="1617493"/>
            <a:ext cx="4248150" cy="738664"/>
          </a:xfrm>
          <a:prstGeom prst="rect">
            <a:avLst/>
          </a:prstGeom>
          <a:noFill/>
          <a:ln w="9525">
            <a:noFill/>
            <a:miter lim="800000"/>
            <a:headEnd/>
            <a:tailEnd/>
          </a:ln>
          <a:effectLst/>
        </p:spPr>
        <p:txBody>
          <a:bodyPr anchor="ctr">
            <a:spAutoFit/>
          </a:bodyPr>
          <a:lstStyle/>
          <a:p>
            <a:pPr algn="just"/>
            <a:r>
              <a:rPr lang="en-GB" sz="1400" dirty="0" smtClean="0">
                <a:solidFill>
                  <a:srgbClr val="800000"/>
                </a:solidFill>
                <a:ea typeface="Times" charset="0"/>
                <a:cs typeface="Times New Roman" pitchFamily="18" charset="0"/>
              </a:rPr>
              <a:t>Let’s consider a LINAC designed to provide an energy kick </a:t>
            </a:r>
            <a:r>
              <a:rPr lang="en-GB" sz="1400" b="1" i="1" dirty="0" err="1" smtClean="0">
                <a:solidFill>
                  <a:srgbClr val="800000"/>
                </a:solidFill>
                <a:ea typeface="Times" charset="0"/>
                <a:cs typeface="Times New Roman" pitchFamily="18" charset="0"/>
              </a:rPr>
              <a:t>qV</a:t>
            </a:r>
            <a:r>
              <a:rPr lang="en-GB" sz="1400" b="1" i="1" baseline="-25000" dirty="0" err="1" smtClean="0">
                <a:solidFill>
                  <a:srgbClr val="800000"/>
                </a:solidFill>
                <a:ea typeface="Times" charset="0"/>
                <a:cs typeface="Times New Roman" pitchFamily="18" charset="0"/>
              </a:rPr>
              <a:t>k</a:t>
            </a:r>
            <a:r>
              <a:rPr lang="en-GB" sz="1400" dirty="0" smtClean="0">
                <a:solidFill>
                  <a:srgbClr val="800000"/>
                </a:solidFill>
                <a:ea typeface="Times" charset="0"/>
                <a:cs typeface="Times New Roman" pitchFamily="18" charset="0"/>
              </a:rPr>
              <a:t> any time that a particle travels along the axis of a SW cavity:</a:t>
            </a:r>
            <a:endParaRPr lang="en-GB" sz="1400" i="1" baseline="-25000" dirty="0">
              <a:solidFill>
                <a:srgbClr val="800000"/>
              </a:solidFill>
              <a:ea typeface="Times" charset="0"/>
              <a:cs typeface="Times New Roman" pitchFamily="18" charset="0"/>
            </a:endParaRPr>
          </a:p>
        </p:txBody>
      </p:sp>
      <p:sp>
        <p:nvSpPr>
          <p:cNvPr id="21531" name="Text Box 27"/>
          <p:cNvSpPr txBox="1">
            <a:spLocks noChangeArrowheads="1"/>
          </p:cNvSpPr>
          <p:nvPr/>
        </p:nvSpPr>
        <p:spPr bwMode="auto">
          <a:xfrm>
            <a:off x="323849" y="3072563"/>
            <a:ext cx="4509408" cy="1231106"/>
          </a:xfrm>
          <a:prstGeom prst="rect">
            <a:avLst/>
          </a:prstGeom>
          <a:noFill/>
          <a:ln w="9525">
            <a:noFill/>
            <a:miter lim="800000"/>
            <a:headEnd/>
            <a:tailEnd/>
          </a:ln>
          <a:effectLst/>
        </p:spPr>
        <p:txBody>
          <a:bodyPr wrap="square">
            <a:spAutoFit/>
          </a:bodyPr>
          <a:lstStyle/>
          <a:p>
            <a:pPr algn="just"/>
            <a:r>
              <a:rPr lang="en-GB" sz="1400" dirty="0" smtClean="0"/>
              <a:t>A particle which is injected in the </a:t>
            </a:r>
            <a:r>
              <a:rPr lang="en-GB" sz="1400" dirty="0" err="1" smtClean="0"/>
              <a:t>Linac</a:t>
            </a:r>
            <a:r>
              <a:rPr lang="en-GB" sz="1400" dirty="0" smtClean="0"/>
              <a:t> with the design </a:t>
            </a:r>
            <a:r>
              <a:rPr lang="en-GB" sz="1400" i="1" dirty="0" smtClean="0">
                <a:sym typeface="Symbol" pitchFamily="18" charset="2"/>
              </a:rPr>
              <a:t>phase </a:t>
            </a:r>
            <a:r>
              <a:rPr lang="en-GB" sz="1600" b="1" i="1" dirty="0" smtClean="0">
                <a:sym typeface="Symbol" pitchFamily="18" charset="2"/>
              </a:rPr>
              <a:t></a:t>
            </a:r>
            <a:r>
              <a:rPr lang="en-GB" sz="1600" b="1" i="1" baseline="-25000" dirty="0" smtClean="0">
                <a:sym typeface="Symbol" pitchFamily="18" charset="2"/>
              </a:rPr>
              <a:t>s</a:t>
            </a:r>
            <a:r>
              <a:rPr lang="en-GB" sz="1600" b="1" dirty="0" smtClean="0">
                <a:sym typeface="Symbol" pitchFamily="18" charset="2"/>
              </a:rPr>
              <a:t> </a:t>
            </a:r>
            <a:r>
              <a:rPr lang="en-GB" sz="1400" dirty="0" smtClean="0">
                <a:sym typeface="Symbol" pitchFamily="18" charset="2"/>
              </a:rPr>
              <a:t>and proper initial energy will get the design energy kick and will arrive perfectly in time at the following gaps. </a:t>
            </a:r>
            <a:r>
              <a:rPr lang="en-GB" sz="1400" dirty="0" smtClean="0"/>
              <a:t>We define </a:t>
            </a:r>
            <a:r>
              <a:rPr lang="en-GB" sz="1600" b="1" i="1" dirty="0" smtClean="0">
                <a:sym typeface="Symbol" pitchFamily="18" charset="2"/>
              </a:rPr>
              <a:t></a:t>
            </a:r>
            <a:r>
              <a:rPr lang="en-GB" sz="1600" b="1" i="1" baseline="-25000" dirty="0" smtClean="0">
                <a:sym typeface="Symbol" pitchFamily="18" charset="2"/>
              </a:rPr>
              <a:t>s</a:t>
            </a:r>
            <a:r>
              <a:rPr lang="en-GB" sz="1600" b="1" dirty="0" smtClean="0"/>
              <a:t> </a:t>
            </a:r>
            <a:r>
              <a:rPr lang="en-GB" sz="1400" dirty="0" smtClean="0"/>
              <a:t>as the </a:t>
            </a:r>
            <a:r>
              <a:rPr lang="en-GB" sz="1400" b="1" i="1" u="sng" dirty="0" smtClean="0"/>
              <a:t>synchronous phase</a:t>
            </a:r>
            <a:r>
              <a:rPr lang="en-GB" sz="1400" dirty="0" smtClean="0"/>
              <a:t> and the particle as the </a:t>
            </a:r>
            <a:r>
              <a:rPr lang="en-GB" sz="1400" b="1" i="1" u="sng" dirty="0" smtClean="0"/>
              <a:t>synchronous particle</a:t>
            </a:r>
            <a:r>
              <a:rPr lang="en-GB" sz="1400" dirty="0" smtClean="0"/>
              <a:t>. </a:t>
            </a:r>
            <a:endParaRPr lang="en-GB" sz="1400" dirty="0"/>
          </a:p>
        </p:txBody>
      </p:sp>
      <p:sp>
        <p:nvSpPr>
          <p:cNvPr id="21532" name="Text Box 28"/>
          <p:cNvSpPr txBox="1">
            <a:spLocks noChangeArrowheads="1"/>
          </p:cNvSpPr>
          <p:nvPr/>
        </p:nvSpPr>
        <p:spPr bwMode="auto">
          <a:xfrm>
            <a:off x="323850" y="4411663"/>
            <a:ext cx="8351838" cy="461665"/>
          </a:xfrm>
          <a:prstGeom prst="rect">
            <a:avLst/>
          </a:prstGeom>
          <a:noFill/>
          <a:ln w="9525">
            <a:noFill/>
            <a:miter lim="800000"/>
            <a:headEnd/>
            <a:tailEnd/>
          </a:ln>
          <a:effectLst/>
        </p:spPr>
        <p:txBody>
          <a:bodyPr>
            <a:spAutoFit/>
          </a:bodyPr>
          <a:lstStyle/>
          <a:p>
            <a:pPr algn="just"/>
            <a:r>
              <a:rPr lang="en-GB" sz="1200" dirty="0" smtClean="0"/>
              <a:t>It’s easy to demonstrate that if </a:t>
            </a:r>
            <a:r>
              <a:rPr lang="en-GB" sz="1200" i="1" dirty="0" smtClean="0">
                <a:sym typeface="Symbol" pitchFamily="18" charset="2"/>
              </a:rPr>
              <a:t></a:t>
            </a:r>
            <a:r>
              <a:rPr lang="en-GB" sz="1200" i="1" baseline="-25000" dirty="0" smtClean="0">
                <a:sym typeface="Symbol" pitchFamily="18" charset="2"/>
              </a:rPr>
              <a:t>s</a:t>
            </a:r>
            <a:r>
              <a:rPr lang="en-GB" sz="1200" i="1" dirty="0" smtClean="0">
                <a:sym typeface="Symbol" pitchFamily="18" charset="2"/>
              </a:rPr>
              <a:t> </a:t>
            </a:r>
            <a:r>
              <a:rPr lang="en-GB" sz="1200" dirty="0" smtClean="0"/>
              <a:t>0 a generic particle with phase and energy values close to the synchronous particle ones is accelerated in similar way with small energy and phase oscillations around the synchronous values.</a:t>
            </a:r>
            <a:endParaRPr lang="en-GB" sz="1200" dirty="0"/>
          </a:p>
        </p:txBody>
      </p:sp>
      <p:sp>
        <p:nvSpPr>
          <p:cNvPr id="21535" name="Rectangle 31"/>
          <p:cNvSpPr>
            <a:spLocks noChangeArrowheads="1"/>
          </p:cNvSpPr>
          <p:nvPr/>
        </p:nvSpPr>
        <p:spPr bwMode="auto">
          <a:xfrm>
            <a:off x="323850" y="4907389"/>
            <a:ext cx="8496300" cy="830997"/>
          </a:xfrm>
          <a:prstGeom prst="rect">
            <a:avLst/>
          </a:prstGeom>
          <a:noFill/>
          <a:ln w="9525">
            <a:noFill/>
            <a:miter lim="800000"/>
            <a:headEnd/>
            <a:tailEnd/>
          </a:ln>
          <a:effectLst/>
        </p:spPr>
        <p:txBody>
          <a:bodyPr anchor="ctr">
            <a:spAutoFit/>
          </a:bodyPr>
          <a:lstStyle/>
          <a:p>
            <a:pPr algn="just"/>
            <a:r>
              <a:rPr lang="en-GB" sz="1200" dirty="0" smtClean="0">
                <a:solidFill>
                  <a:srgbClr val="800000"/>
                </a:solidFill>
              </a:rPr>
              <a:t>In fact, since the synchronous phase </a:t>
            </a:r>
            <a:r>
              <a:rPr lang="en-GB" sz="1200" dirty="0" err="1" smtClean="0">
                <a:solidFill>
                  <a:srgbClr val="800000"/>
                </a:solidFill>
              </a:rPr>
              <a:t>preceeds</a:t>
            </a:r>
            <a:r>
              <a:rPr lang="en-GB" sz="1200" dirty="0" smtClean="0">
                <a:solidFill>
                  <a:srgbClr val="800000"/>
                </a:solidFill>
              </a:rPr>
              <a:t> the peak, any particle crossing the gap before the synchronous particle will get a smaller energy kick, will gain less velocity and its time of flight to next gap will be longer, compensating the initial error.</a:t>
            </a:r>
          </a:p>
          <a:p>
            <a:pPr algn="just"/>
            <a:r>
              <a:rPr lang="en-GB" sz="1200" dirty="0" smtClean="0">
                <a:solidFill>
                  <a:srgbClr val="800000"/>
                </a:solidFill>
                <a:cs typeface="Times New Roman" pitchFamily="18" charset="0"/>
              </a:rPr>
              <a:t>Any particle arriving late at the gap with respect to the synchronous particle will get a larger energy kick, will gain more velocity and will arrive to next gap with a smaller error.</a:t>
            </a:r>
            <a:r>
              <a:rPr lang="en-GB" sz="1200" dirty="0" smtClean="0"/>
              <a:t> </a:t>
            </a:r>
            <a:endParaRPr lang="en-GB" sz="1200" dirty="0"/>
          </a:p>
        </p:txBody>
      </p:sp>
      <p:sp>
        <p:nvSpPr>
          <p:cNvPr id="21537" name="Rectangle 33"/>
          <p:cNvSpPr>
            <a:spLocks noChangeArrowheads="1"/>
          </p:cNvSpPr>
          <p:nvPr/>
        </p:nvSpPr>
        <p:spPr bwMode="auto">
          <a:xfrm>
            <a:off x="332050" y="5738386"/>
            <a:ext cx="8353425" cy="830997"/>
          </a:xfrm>
          <a:prstGeom prst="rect">
            <a:avLst/>
          </a:prstGeom>
          <a:noFill/>
          <a:ln w="9525">
            <a:noFill/>
            <a:miter lim="800000"/>
            <a:headEnd/>
            <a:tailEnd/>
          </a:ln>
          <a:effectLst/>
        </p:spPr>
        <p:txBody>
          <a:bodyPr anchor="ctr">
            <a:spAutoFit/>
          </a:bodyPr>
          <a:lstStyle/>
          <a:p>
            <a:pPr algn="just"/>
            <a:r>
              <a:rPr lang="en-GB" sz="1200" dirty="0" smtClean="0">
                <a:solidFill>
                  <a:srgbClr val="800000"/>
                </a:solidFill>
                <a:cs typeface="Times New Roman" pitchFamily="18" charset="0"/>
              </a:rPr>
              <a:t>The choice </a:t>
            </a:r>
            <a:r>
              <a:rPr lang="en-GB" sz="1200" b="1" i="1" dirty="0" err="1" smtClean="0">
                <a:solidFill>
                  <a:srgbClr val="800000"/>
                </a:solidFill>
                <a:latin typeface="Symbol" pitchFamily="18" charset="2"/>
                <a:cs typeface="Times New Roman" pitchFamily="18" charset="0"/>
              </a:rPr>
              <a:t>f</a:t>
            </a:r>
            <a:r>
              <a:rPr lang="en-GB" sz="1200" b="1" i="1" baseline="-25000" dirty="0" err="1" smtClean="0">
                <a:solidFill>
                  <a:srgbClr val="800000"/>
                </a:solidFill>
                <a:cs typeface="Times New Roman" pitchFamily="18" charset="0"/>
              </a:rPr>
              <a:t>s</a:t>
            </a:r>
            <a:r>
              <a:rPr lang="en-GB" sz="1200" b="1" i="1" dirty="0" smtClean="0">
                <a:solidFill>
                  <a:srgbClr val="800000"/>
                </a:solidFill>
                <a:cs typeface="Times New Roman" pitchFamily="18" charset="0"/>
              </a:rPr>
              <a:t>&lt;0</a:t>
            </a:r>
            <a:r>
              <a:rPr lang="en-GB" sz="1200" dirty="0" smtClean="0">
                <a:solidFill>
                  <a:srgbClr val="800000"/>
                </a:solidFill>
                <a:cs typeface="Times New Roman" pitchFamily="18" charset="0"/>
              </a:rPr>
              <a:t> provides longitudinal focusing of the beam (</a:t>
            </a:r>
            <a:r>
              <a:rPr lang="en-GB" sz="1200" b="1" i="1" u="sng" dirty="0" smtClean="0">
                <a:solidFill>
                  <a:srgbClr val="800000"/>
                </a:solidFill>
                <a:cs typeface="Times New Roman" pitchFamily="18" charset="0"/>
              </a:rPr>
              <a:t>phase stability principle</a:t>
            </a:r>
            <a:r>
              <a:rPr lang="en-GB" sz="1200" dirty="0" smtClean="0">
                <a:solidFill>
                  <a:srgbClr val="800000"/>
                </a:solidFill>
                <a:cs typeface="Times New Roman" pitchFamily="18" charset="0"/>
              </a:rPr>
              <a:t> for linear accelerators). The opposite choice leads to longitudinal instability.</a:t>
            </a:r>
            <a:endParaRPr lang="en-GB" sz="1200" dirty="0" smtClean="0"/>
          </a:p>
          <a:p>
            <a:pPr algn="just" eaLnBrk="0" hangingPunct="0"/>
            <a:r>
              <a:rPr lang="en-GB" sz="1200" dirty="0" smtClean="0">
                <a:solidFill>
                  <a:srgbClr val="800000"/>
                </a:solidFill>
                <a:cs typeface="Times New Roman" pitchFamily="18" charset="0"/>
              </a:rPr>
              <a:t>Relying on particle velocity variations, longitudinal focusing does not work for fully relativistic beams</a:t>
            </a:r>
            <a:r>
              <a:rPr lang="en-GB" sz="1200" dirty="0" smtClean="0">
                <a:solidFill>
                  <a:srgbClr val="800000"/>
                </a:solidFill>
              </a:rPr>
              <a:t>. In this case acceleration “on crest” is more convenient.</a:t>
            </a:r>
            <a:endParaRPr lang="en-GB" sz="1200" dirty="0"/>
          </a:p>
        </p:txBody>
      </p:sp>
      <p:sp>
        <p:nvSpPr>
          <p:cNvPr id="21540" name="Text Box 36"/>
          <p:cNvSpPr txBox="1">
            <a:spLocks noChangeArrowheads="1"/>
          </p:cNvSpPr>
          <p:nvPr/>
        </p:nvSpPr>
        <p:spPr bwMode="auto">
          <a:xfrm>
            <a:off x="23813" y="44450"/>
            <a:ext cx="7229287" cy="369332"/>
          </a:xfrm>
          <a:prstGeom prst="rect">
            <a:avLst/>
          </a:prstGeom>
          <a:solidFill>
            <a:srgbClr val="00FFFF"/>
          </a:solidFill>
          <a:ln w="38100">
            <a:solidFill>
              <a:srgbClr val="3366FF"/>
            </a:solidFill>
            <a:miter lim="800000"/>
            <a:headEnd/>
            <a:tailEnd/>
          </a:ln>
          <a:effectLst/>
        </p:spPr>
        <p:txBody>
          <a:bodyPr wrap="none">
            <a:spAutoFit/>
          </a:bodyPr>
          <a:lstStyle/>
          <a:p>
            <a:r>
              <a:rPr lang="en-GB" dirty="0" smtClean="0"/>
              <a:t>LONGITUDINAL </a:t>
            </a:r>
            <a:r>
              <a:rPr lang="en-GB" dirty="0" smtClean="0"/>
              <a:t>DYNAMICS IN LINACs – non relativistic particles</a:t>
            </a:r>
            <a:endParaRPr lang="en-GB" dirty="0"/>
          </a:p>
        </p:txBody>
      </p:sp>
      <p:sp>
        <p:nvSpPr>
          <p:cNvPr id="21541" name="AutoShape 37"/>
          <p:cNvSpPr>
            <a:spLocks noChangeArrowheads="1"/>
          </p:cNvSpPr>
          <p:nvPr/>
        </p:nvSpPr>
        <p:spPr bwMode="auto">
          <a:xfrm>
            <a:off x="2588822" y="945449"/>
            <a:ext cx="339478" cy="360837"/>
          </a:xfrm>
          <a:prstGeom prst="rightArrow">
            <a:avLst>
              <a:gd name="adj1" fmla="val 50000"/>
              <a:gd name="adj2" fmla="val 60494"/>
            </a:avLst>
          </a:prstGeom>
          <a:solidFill>
            <a:schemeClr val="accent1"/>
          </a:solidFill>
          <a:ln w="9525">
            <a:solidFill>
              <a:schemeClr val="tx1"/>
            </a:solidFill>
            <a:miter lim="800000"/>
            <a:headEnd/>
            <a:tailEnd/>
          </a:ln>
          <a:effectLst/>
        </p:spPr>
        <p:txBody>
          <a:bodyPr wrap="none" anchor="ctr"/>
          <a:lstStyle/>
          <a:p>
            <a:endParaRPr lang="en-GB"/>
          </a:p>
        </p:txBody>
      </p:sp>
      <p:sp>
        <p:nvSpPr>
          <p:cNvPr id="21542" name="Text Box 38"/>
          <p:cNvSpPr txBox="1">
            <a:spLocks noChangeArrowheads="1"/>
          </p:cNvSpPr>
          <p:nvPr/>
        </p:nvSpPr>
        <p:spPr bwMode="auto">
          <a:xfrm>
            <a:off x="36513" y="476250"/>
            <a:ext cx="4541628" cy="338554"/>
          </a:xfrm>
          <a:prstGeom prst="rect">
            <a:avLst/>
          </a:prstGeom>
          <a:noFill/>
          <a:ln w="9525">
            <a:noFill/>
            <a:miter lim="800000"/>
            <a:headEnd/>
            <a:tailEnd/>
          </a:ln>
          <a:effectLst/>
        </p:spPr>
        <p:txBody>
          <a:bodyPr wrap="none">
            <a:spAutoFit/>
          </a:bodyPr>
          <a:lstStyle/>
          <a:p>
            <a:r>
              <a:rPr lang="en-GB" sz="1600" b="1" i="1" dirty="0" smtClean="0"/>
              <a:t>2.1 Synchronous Particle and phase stability</a:t>
            </a:r>
            <a:endParaRPr lang="en-GB" sz="1600" b="1" i="1" dirty="0"/>
          </a:p>
        </p:txBody>
      </p:sp>
      <p:sp>
        <p:nvSpPr>
          <p:cNvPr id="21546" name="AutoShape 42"/>
          <p:cNvSpPr>
            <a:spLocks noChangeArrowheads="1"/>
          </p:cNvSpPr>
          <p:nvPr/>
        </p:nvSpPr>
        <p:spPr bwMode="auto">
          <a:xfrm rot="5400000">
            <a:off x="2159700" y="2714695"/>
            <a:ext cx="323850" cy="368135"/>
          </a:xfrm>
          <a:prstGeom prst="rightArrow">
            <a:avLst>
              <a:gd name="adj1" fmla="val 50000"/>
              <a:gd name="adj2" fmla="val 57716"/>
            </a:avLst>
          </a:prstGeom>
          <a:solidFill>
            <a:schemeClr val="accent1"/>
          </a:solidFill>
          <a:ln w="9525">
            <a:solidFill>
              <a:schemeClr val="tx1"/>
            </a:solidFill>
            <a:miter lim="800000"/>
            <a:headEnd/>
            <a:tailEnd/>
          </a:ln>
          <a:effectLst/>
        </p:spPr>
        <p:txBody>
          <a:bodyPr wrap="none" anchor="ctr"/>
          <a:lstStyle/>
          <a:p>
            <a:endParaRPr lang="en-GB"/>
          </a:p>
        </p:txBody>
      </p:sp>
      <p:sp>
        <p:nvSpPr>
          <p:cNvPr id="21547" name="Rectangle 43"/>
          <p:cNvSpPr>
            <a:spLocks noChangeArrowheads="1"/>
          </p:cNvSpPr>
          <p:nvPr/>
        </p:nvSpPr>
        <p:spPr bwMode="auto">
          <a:xfrm>
            <a:off x="323850" y="4365625"/>
            <a:ext cx="8569325" cy="2303463"/>
          </a:xfrm>
          <a:prstGeom prst="rect">
            <a:avLst/>
          </a:prstGeom>
          <a:noFill/>
          <a:ln w="38100">
            <a:solidFill>
              <a:srgbClr val="008080"/>
            </a:solidFill>
            <a:miter lim="800000"/>
            <a:headEnd/>
            <a:tailEnd/>
          </a:ln>
          <a:effectLst/>
        </p:spPr>
        <p:txBody>
          <a:bodyPr wrap="none" anchor="ctr"/>
          <a:lstStyle/>
          <a:p>
            <a:endParaRPr lang="en-GB"/>
          </a:p>
        </p:txBody>
      </p:sp>
      <p:grpSp>
        <p:nvGrpSpPr>
          <p:cNvPr id="2" name="Gruppo 26"/>
          <p:cNvGrpSpPr/>
          <p:nvPr/>
        </p:nvGrpSpPr>
        <p:grpSpPr>
          <a:xfrm>
            <a:off x="4898695" y="1690421"/>
            <a:ext cx="3494680" cy="2281238"/>
            <a:chOff x="4696820" y="1412875"/>
            <a:chExt cx="3494680" cy="2281238"/>
          </a:xfrm>
        </p:grpSpPr>
        <p:pic>
          <p:nvPicPr>
            <p:cNvPr id="21539" name="Picture 35"/>
            <p:cNvPicPr>
              <a:picLocks noChangeAspect="1" noChangeArrowheads="1"/>
            </p:cNvPicPr>
            <p:nvPr/>
          </p:nvPicPr>
          <p:blipFill>
            <a:blip r:embed="rId8" cstate="print"/>
            <a:srcRect/>
            <a:stretch>
              <a:fillRect/>
            </a:stretch>
          </p:blipFill>
          <p:spPr bwMode="auto">
            <a:xfrm>
              <a:off x="4716463" y="1412875"/>
              <a:ext cx="3475037" cy="2281238"/>
            </a:xfrm>
            <a:prstGeom prst="rect">
              <a:avLst/>
            </a:prstGeom>
            <a:noFill/>
            <a:ln w="9525">
              <a:noFill/>
              <a:miter lim="800000"/>
              <a:headEnd/>
              <a:tailEnd/>
            </a:ln>
          </p:spPr>
        </p:pic>
        <p:cxnSp>
          <p:nvCxnSpPr>
            <p:cNvPr id="19" name="Connettore 1 18"/>
            <p:cNvCxnSpPr/>
            <p:nvPr/>
          </p:nvCxnSpPr>
          <p:spPr>
            <a:xfrm>
              <a:off x="5717778" y="1635150"/>
              <a:ext cx="0" cy="117155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5429250" y="2133600"/>
              <a:ext cx="324128" cy="307777"/>
            </a:xfrm>
            <a:prstGeom prst="rect">
              <a:avLst/>
            </a:prstGeom>
            <a:noFill/>
          </p:spPr>
          <p:txBody>
            <a:bodyPr wrap="none" rtlCol="0">
              <a:spAutoFit/>
            </a:bodyPr>
            <a:lstStyle/>
            <a:p>
              <a:r>
                <a:rPr lang="en-GB" sz="1400" i="1" smtClean="0">
                  <a:latin typeface="Symbol" pitchFamily="18" charset="2"/>
                </a:rPr>
                <a:t>f</a:t>
              </a:r>
              <a:r>
                <a:rPr lang="en-GB" sz="1400" i="1" baseline="-25000" smtClean="0">
                  <a:latin typeface="Times New Roman" pitchFamily="18" charset="0"/>
                  <a:cs typeface="Times New Roman" pitchFamily="18" charset="0"/>
                </a:rPr>
                <a:t>s</a:t>
              </a:r>
              <a:endParaRPr lang="en-GB" sz="1400" i="1" baseline="-25000">
                <a:latin typeface="Symbol" pitchFamily="18" charset="2"/>
              </a:endParaRPr>
            </a:p>
          </p:txBody>
        </p:sp>
        <p:sp>
          <p:nvSpPr>
            <p:cNvPr id="24" name="Rettangolo 23"/>
            <p:cNvSpPr/>
            <p:nvPr/>
          </p:nvSpPr>
          <p:spPr>
            <a:xfrm>
              <a:off x="5384800" y="2660650"/>
              <a:ext cx="190500" cy="19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Connettore 2 25"/>
            <p:cNvCxnSpPr/>
            <p:nvPr/>
          </p:nvCxnSpPr>
          <p:spPr>
            <a:xfrm flipH="1">
              <a:off x="5454650" y="2457450"/>
              <a:ext cx="254000"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1" name="Rettangolo 30"/>
            <p:cNvSpPr/>
            <p:nvPr/>
          </p:nvSpPr>
          <p:spPr>
            <a:xfrm>
              <a:off x="5141415" y="1427802"/>
              <a:ext cx="190500" cy="19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ttangolo 31"/>
            <p:cNvSpPr/>
            <p:nvPr/>
          </p:nvSpPr>
          <p:spPr>
            <a:xfrm>
              <a:off x="4843438" y="1859981"/>
              <a:ext cx="190500" cy="171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asellaDiTesto 32"/>
            <p:cNvSpPr txBox="1"/>
            <p:nvPr/>
          </p:nvSpPr>
          <p:spPr>
            <a:xfrm>
              <a:off x="4762785" y="1794680"/>
              <a:ext cx="338554" cy="276999"/>
            </a:xfrm>
            <a:prstGeom prst="rect">
              <a:avLst/>
            </a:prstGeom>
            <a:noFill/>
          </p:spPr>
          <p:txBody>
            <a:bodyPr wrap="none" rtlCol="0">
              <a:spAutoFit/>
            </a:bodyPr>
            <a:lstStyle/>
            <a:p>
              <a:r>
                <a:rPr lang="en-GB" sz="1200" b="1" i="1" smtClean="0">
                  <a:latin typeface="Times New Roman" pitchFamily="18" charset="0"/>
                  <a:cs typeface="Times New Roman" pitchFamily="18" charset="0"/>
                </a:rPr>
                <a:t>V</a:t>
              </a:r>
              <a:r>
                <a:rPr lang="en-GB" sz="1200" b="1" i="1" baseline="-25000" smtClean="0">
                  <a:latin typeface="Times New Roman" pitchFamily="18" charset="0"/>
                  <a:cs typeface="Times New Roman" pitchFamily="18" charset="0"/>
                </a:rPr>
                <a:t>k</a:t>
              </a:r>
              <a:endParaRPr lang="en-GB" sz="1200" b="1" i="1" baseline="-25000">
                <a:latin typeface="Symbol" pitchFamily="18" charset="2"/>
              </a:endParaRPr>
            </a:p>
          </p:txBody>
        </p:sp>
        <p:sp>
          <p:nvSpPr>
            <p:cNvPr id="34" name="CasellaDiTesto 33"/>
            <p:cNvSpPr txBox="1"/>
            <p:nvPr/>
          </p:nvSpPr>
          <p:spPr>
            <a:xfrm>
              <a:off x="4696820" y="1530823"/>
              <a:ext cx="425116" cy="276999"/>
            </a:xfrm>
            <a:prstGeom prst="rect">
              <a:avLst/>
            </a:prstGeom>
            <a:noFill/>
          </p:spPr>
          <p:txBody>
            <a:bodyPr wrap="none" rtlCol="0">
              <a:spAutoFit/>
            </a:bodyPr>
            <a:lstStyle/>
            <a:p>
              <a:r>
                <a:rPr lang="en-GB" sz="1200" b="1" i="1" smtClean="0">
                  <a:latin typeface="Times New Roman" pitchFamily="18" charset="0"/>
                  <a:cs typeface="Times New Roman" pitchFamily="18" charset="0"/>
                </a:rPr>
                <a:t>V</a:t>
              </a:r>
              <a:r>
                <a:rPr lang="en-GB" sz="1200" b="1" i="1" baseline="-25000" smtClean="0">
                  <a:latin typeface="Times New Roman" pitchFamily="18" charset="0"/>
                  <a:cs typeface="Times New Roman" pitchFamily="18" charset="0"/>
                </a:rPr>
                <a:t>RF</a:t>
              </a:r>
              <a:endParaRPr lang="en-GB" sz="1200" b="1" i="1" baseline="-25000">
                <a:latin typeface="Symbol" pitchFamily="18" charset="2"/>
              </a:endParaRPr>
            </a:p>
          </p:txBody>
        </p:sp>
      </p:grpSp>
      <p:cxnSp>
        <p:nvCxnSpPr>
          <p:cNvPr id="29" name="Connettore 1 28"/>
          <p:cNvCxnSpPr/>
          <p:nvPr/>
        </p:nvCxnSpPr>
        <p:spPr>
          <a:xfrm>
            <a:off x="5272018" y="1940191"/>
            <a:ext cx="284555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5" name="Ovale 34"/>
          <p:cNvSpPr/>
          <p:nvPr/>
        </p:nvSpPr>
        <p:spPr>
          <a:xfrm rot="17932393" flipH="1" flipV="1">
            <a:off x="5626768" y="2214154"/>
            <a:ext cx="102512"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7715250" y="908050"/>
            <a:ext cx="266700" cy="50165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Text Box 38"/>
          <p:cNvSpPr txBox="1">
            <a:spLocks noChangeArrowheads="1"/>
          </p:cNvSpPr>
          <p:nvPr/>
        </p:nvSpPr>
        <p:spPr bwMode="auto">
          <a:xfrm>
            <a:off x="6457950" y="387681"/>
            <a:ext cx="1954381" cy="523220"/>
          </a:xfrm>
          <a:prstGeom prst="rect">
            <a:avLst/>
          </a:prstGeom>
          <a:noFill/>
          <a:ln w="9525">
            <a:noFill/>
            <a:miter lim="800000"/>
            <a:headEnd/>
            <a:tailEnd/>
          </a:ln>
          <a:effectLst/>
        </p:spPr>
        <p:txBody>
          <a:bodyPr wrap="none">
            <a:spAutoFit/>
          </a:bodyPr>
          <a:lstStyle/>
          <a:p>
            <a:pPr algn="r"/>
            <a:r>
              <a:rPr lang="en-GB" sz="1400" b="1" i="1" dirty="0" smtClean="0">
                <a:solidFill>
                  <a:srgbClr val="FF0000"/>
                </a:solidFill>
              </a:rPr>
              <a:t>average accelerating</a:t>
            </a:r>
          </a:p>
          <a:p>
            <a:pPr algn="r"/>
            <a:r>
              <a:rPr lang="en-GB" sz="1400" b="1" i="1" dirty="0" smtClean="0">
                <a:solidFill>
                  <a:srgbClr val="FF0000"/>
                </a:solidFill>
              </a:rPr>
              <a:t>gradient</a:t>
            </a:r>
            <a:endParaRPr lang="en-GB" sz="1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7" grpId="0"/>
      <p:bldP spid="21531" grpId="0"/>
      <p:bldP spid="21532" grpId="0"/>
      <p:bldP spid="21535" grpId="0"/>
      <p:bldP spid="21537" grpId="0"/>
      <p:bldP spid="21546" grpId="0" animBg="1"/>
      <p:bldP spid="21547" grpId="0" animBg="1"/>
      <p:bldP spid="35" grpId="0" animBg="1"/>
      <p:bldP spid="3"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4" name="Rectangle 38"/>
          <p:cNvSpPr>
            <a:spLocks noChangeArrowheads="1"/>
          </p:cNvSpPr>
          <p:nvPr/>
        </p:nvSpPr>
        <p:spPr bwMode="auto">
          <a:xfrm>
            <a:off x="5867400" y="5229225"/>
            <a:ext cx="1800225" cy="720725"/>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19493" name="Rectangle 37"/>
          <p:cNvSpPr>
            <a:spLocks noChangeArrowheads="1"/>
          </p:cNvSpPr>
          <p:nvPr/>
        </p:nvSpPr>
        <p:spPr bwMode="auto">
          <a:xfrm>
            <a:off x="6011863" y="3298188"/>
            <a:ext cx="2952750" cy="647700"/>
          </a:xfrm>
          <a:prstGeom prst="rect">
            <a:avLst/>
          </a:prstGeom>
          <a:solidFill>
            <a:srgbClr val="FFCC99"/>
          </a:solidFill>
          <a:ln w="9525">
            <a:solidFill>
              <a:schemeClr val="tx1"/>
            </a:solidFill>
            <a:miter lim="800000"/>
            <a:headEnd/>
            <a:tailEnd/>
          </a:ln>
          <a:effectLst/>
        </p:spPr>
        <p:txBody>
          <a:bodyPr wrap="none" anchor="ctr"/>
          <a:lstStyle/>
          <a:p>
            <a:endParaRPr lang="en-US"/>
          </a:p>
        </p:txBody>
      </p:sp>
      <p:sp>
        <p:nvSpPr>
          <p:cNvPr id="19466" name="Text Box 10"/>
          <p:cNvSpPr txBox="1">
            <a:spLocks noChangeArrowheads="1"/>
          </p:cNvSpPr>
          <p:nvPr/>
        </p:nvSpPr>
        <p:spPr bwMode="auto">
          <a:xfrm>
            <a:off x="47500" y="638050"/>
            <a:ext cx="3492500" cy="830997"/>
          </a:xfrm>
          <a:prstGeom prst="rect">
            <a:avLst/>
          </a:prstGeom>
          <a:noFill/>
          <a:ln w="9525">
            <a:noFill/>
            <a:miter lim="800000"/>
            <a:headEnd/>
            <a:tailEnd/>
          </a:ln>
          <a:effectLst/>
        </p:spPr>
        <p:txBody>
          <a:bodyPr>
            <a:spAutoFit/>
          </a:bodyPr>
          <a:lstStyle/>
          <a:p>
            <a:pPr algn="just"/>
            <a:r>
              <a:rPr lang="en-US" sz="1200" dirty="0" smtClean="0"/>
              <a:t>In order to study the longitudinal dynamics in a LINAC, the following variables are used, which describe particle position and energy with respect to the synchronous particle:</a:t>
            </a:r>
            <a:endParaRPr lang="en-US" sz="1200" dirty="0"/>
          </a:p>
        </p:txBody>
      </p:sp>
      <p:graphicFrame>
        <p:nvGraphicFramePr>
          <p:cNvPr id="19467" name="Object 11"/>
          <p:cNvGraphicFramePr>
            <a:graphicFrameLocks noChangeAspect="1"/>
          </p:cNvGraphicFramePr>
          <p:nvPr/>
        </p:nvGraphicFramePr>
        <p:xfrm>
          <a:off x="3932238" y="676463"/>
          <a:ext cx="2120900" cy="688975"/>
        </p:xfrm>
        <a:graphic>
          <a:graphicData uri="http://schemas.openxmlformats.org/presentationml/2006/ole">
            <mc:AlternateContent xmlns:mc="http://schemas.openxmlformats.org/markup-compatibility/2006">
              <mc:Choice xmlns:v="urn:schemas-microsoft-com:vml" Requires="v">
                <p:oleObj spid="_x0000_s208189" name="Equation" r:id="rId4" imgW="1485720" imgH="482400" progId="Equation.3">
                  <p:embed/>
                </p:oleObj>
              </mc:Choice>
              <mc:Fallback>
                <p:oleObj name="Equation" r:id="rId4" imgW="148572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2238" y="676463"/>
                        <a:ext cx="21209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70" name="Object 14"/>
          <p:cNvGraphicFramePr>
            <a:graphicFrameLocks noChangeAspect="1"/>
          </p:cNvGraphicFramePr>
          <p:nvPr/>
        </p:nvGraphicFramePr>
        <p:xfrm>
          <a:off x="6321425" y="598738"/>
          <a:ext cx="2508250" cy="779462"/>
        </p:xfrm>
        <a:graphic>
          <a:graphicData uri="http://schemas.openxmlformats.org/presentationml/2006/ole">
            <mc:AlternateContent xmlns:mc="http://schemas.openxmlformats.org/markup-compatibility/2006">
              <mc:Choice xmlns:v="urn:schemas-microsoft-com:vml" Requires="v">
                <p:oleObj spid="_x0000_s208190" name="Equazione" r:id="rId6" imgW="2209680" imgH="685800" progId="Equation.3">
                  <p:embed/>
                </p:oleObj>
              </mc:Choice>
              <mc:Fallback>
                <p:oleObj name="Equazione" r:id="rId6" imgW="2209680" imgH="685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1425" y="598738"/>
                        <a:ext cx="250825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72" name="Object 16"/>
          <p:cNvGraphicFramePr>
            <a:graphicFrameLocks noChangeAspect="1"/>
          </p:cNvGraphicFramePr>
          <p:nvPr/>
        </p:nvGraphicFramePr>
        <p:xfrm>
          <a:off x="4067175" y="1913450"/>
          <a:ext cx="1177925" cy="327025"/>
        </p:xfrm>
        <a:graphic>
          <a:graphicData uri="http://schemas.openxmlformats.org/presentationml/2006/ole">
            <mc:AlternateContent xmlns:mc="http://schemas.openxmlformats.org/markup-compatibility/2006">
              <mc:Choice xmlns:v="urn:schemas-microsoft-com:vml" Requires="v">
                <p:oleObj spid="_x0000_s208191" name="Equation" r:id="rId8" imgW="825480" imgH="228600" progId="Equation.3">
                  <p:embed/>
                </p:oleObj>
              </mc:Choice>
              <mc:Fallback>
                <p:oleObj name="Equation" r:id="rId8" imgW="82548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175" y="1913450"/>
                        <a:ext cx="1177925"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3" name="Text Box 17"/>
          <p:cNvSpPr txBox="1">
            <a:spLocks noChangeArrowheads="1"/>
          </p:cNvSpPr>
          <p:nvPr/>
        </p:nvSpPr>
        <p:spPr bwMode="auto">
          <a:xfrm>
            <a:off x="47500" y="2022988"/>
            <a:ext cx="3492500" cy="646331"/>
          </a:xfrm>
          <a:prstGeom prst="rect">
            <a:avLst/>
          </a:prstGeom>
          <a:noFill/>
          <a:ln w="9525">
            <a:noFill/>
            <a:miter lim="800000"/>
            <a:headEnd/>
            <a:tailEnd/>
          </a:ln>
          <a:effectLst/>
        </p:spPr>
        <p:txBody>
          <a:bodyPr>
            <a:spAutoFit/>
          </a:bodyPr>
          <a:lstStyle/>
          <a:p>
            <a:pPr algn="just"/>
            <a:r>
              <a:rPr lang="en-US" sz="1200" b="1" i="1" u="sng" dirty="0" smtClean="0"/>
              <a:t>Average </a:t>
            </a:r>
            <a:r>
              <a:rPr lang="en-US" sz="1200" b="1" i="1" u="sng" dirty="0" err="1" smtClean="0"/>
              <a:t>accelarting</a:t>
            </a:r>
            <a:r>
              <a:rPr lang="en-US" sz="1200" b="1" i="1" u="sng" dirty="0" smtClean="0"/>
              <a:t> gradient</a:t>
            </a:r>
            <a:r>
              <a:rPr lang="en-US" sz="1200" b="1" i="1" dirty="0" smtClean="0"/>
              <a:t>, </a:t>
            </a:r>
            <a:r>
              <a:rPr lang="en-US" sz="1200" dirty="0" smtClean="0"/>
              <a:t>as seen by the generic particle and by the synchronous particle in a portion of the trajectory of length </a:t>
            </a:r>
            <a:r>
              <a:rPr lang="en-US" sz="1200" b="1" i="1" dirty="0" smtClean="0">
                <a:sym typeface="Symbol" pitchFamily="18" charset="2"/>
              </a:rPr>
              <a:t></a:t>
            </a:r>
            <a:r>
              <a:rPr lang="en-US" sz="1200" b="1" i="1" dirty="0" smtClean="0"/>
              <a:t>L</a:t>
            </a:r>
            <a:r>
              <a:rPr lang="en-US" sz="1200" dirty="0" smtClean="0"/>
              <a:t>:</a:t>
            </a:r>
            <a:endParaRPr lang="en-US" sz="1200" dirty="0"/>
          </a:p>
        </p:txBody>
      </p:sp>
      <p:graphicFrame>
        <p:nvGraphicFramePr>
          <p:cNvPr id="19474" name="Object 18"/>
          <p:cNvGraphicFramePr>
            <a:graphicFrameLocks noChangeAspect="1"/>
          </p:cNvGraphicFramePr>
          <p:nvPr/>
        </p:nvGraphicFramePr>
        <p:xfrm>
          <a:off x="4032250" y="2335213"/>
          <a:ext cx="1304925" cy="346075"/>
        </p:xfrm>
        <a:graphic>
          <a:graphicData uri="http://schemas.openxmlformats.org/presentationml/2006/ole">
            <mc:AlternateContent xmlns:mc="http://schemas.openxmlformats.org/markup-compatibility/2006">
              <mc:Choice xmlns:v="urn:schemas-microsoft-com:vml" Requires="v">
                <p:oleObj spid="_x0000_s208192" name="Equazione" r:id="rId10" imgW="914400" imgH="241200" progId="Equation.3">
                  <p:embed/>
                </p:oleObj>
              </mc:Choice>
              <mc:Fallback>
                <p:oleObj name="Equazione" r:id="rId10" imgW="914400" imgH="2412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2335213"/>
                        <a:ext cx="130492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5" name="Text Box 19"/>
          <p:cNvSpPr txBox="1">
            <a:spLocks noChangeArrowheads="1"/>
          </p:cNvSpPr>
          <p:nvPr/>
        </p:nvSpPr>
        <p:spPr bwMode="auto">
          <a:xfrm>
            <a:off x="47500" y="3223013"/>
            <a:ext cx="2066306" cy="646331"/>
          </a:xfrm>
          <a:prstGeom prst="rect">
            <a:avLst/>
          </a:prstGeom>
          <a:noFill/>
          <a:ln w="9525">
            <a:noFill/>
            <a:miter lim="800000"/>
            <a:headEnd/>
            <a:tailEnd/>
          </a:ln>
          <a:effectLst/>
        </p:spPr>
        <p:txBody>
          <a:bodyPr wrap="square">
            <a:spAutoFit/>
          </a:bodyPr>
          <a:lstStyle/>
          <a:p>
            <a:pPr algn="just"/>
            <a:r>
              <a:rPr lang="en-US" sz="1200" b="1" i="1" u="sng" dirty="0" smtClean="0"/>
              <a:t>Energy gain</a:t>
            </a:r>
            <a:r>
              <a:rPr lang="en-US" sz="1200" b="1" i="1" dirty="0" smtClean="0"/>
              <a:t> </a:t>
            </a:r>
            <a:r>
              <a:rPr lang="en-US" sz="1200" dirty="0" smtClean="0"/>
              <a:t>per unit length of a generic particle and of a synchronous particle:</a:t>
            </a:r>
            <a:endParaRPr lang="en-US" sz="1200" dirty="0"/>
          </a:p>
        </p:txBody>
      </p:sp>
      <p:graphicFrame>
        <p:nvGraphicFramePr>
          <p:cNvPr id="19478" name="Object 22"/>
          <p:cNvGraphicFramePr>
            <a:graphicFrameLocks noChangeAspect="1"/>
          </p:cNvGraphicFramePr>
          <p:nvPr/>
        </p:nvGraphicFramePr>
        <p:xfrm>
          <a:off x="5652655" y="2172213"/>
          <a:ext cx="3372602" cy="287030"/>
        </p:xfrm>
        <a:graphic>
          <a:graphicData uri="http://schemas.openxmlformats.org/presentationml/2006/ole">
            <mc:AlternateContent xmlns:mc="http://schemas.openxmlformats.org/markup-compatibility/2006">
              <mc:Choice xmlns:v="urn:schemas-microsoft-com:vml" Requires="v">
                <p:oleObj spid="_x0000_s208193" name="Equazione" r:id="rId12" imgW="2692080" imgH="228600" progId="Equation.3">
                  <p:embed/>
                </p:oleObj>
              </mc:Choice>
              <mc:Fallback>
                <p:oleObj name="Equazione" r:id="rId12" imgW="2692080" imgH="2286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2655" y="2172213"/>
                        <a:ext cx="3372602" cy="2870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81" name="Object 25"/>
          <p:cNvGraphicFramePr>
            <a:graphicFrameLocks noChangeAspect="1"/>
          </p:cNvGraphicFramePr>
          <p:nvPr/>
        </p:nvGraphicFramePr>
        <p:xfrm>
          <a:off x="2700338" y="2998150"/>
          <a:ext cx="6178550" cy="1163638"/>
        </p:xfrm>
        <a:graphic>
          <a:graphicData uri="http://schemas.openxmlformats.org/presentationml/2006/ole">
            <mc:AlternateContent xmlns:mc="http://schemas.openxmlformats.org/markup-compatibility/2006">
              <mc:Choice xmlns:v="urn:schemas-microsoft-com:vml" Requires="v">
                <p:oleObj spid="_x0000_s208194" name="Equation" r:id="rId14" imgW="4330440" imgH="812520" progId="Equation.3">
                  <p:embed/>
                </p:oleObj>
              </mc:Choice>
              <mc:Fallback>
                <p:oleObj name="Equation" r:id="rId14" imgW="4330440" imgH="81252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0338" y="2998150"/>
                        <a:ext cx="6178550" cy="116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84" name="Object 28"/>
          <p:cNvGraphicFramePr>
            <a:graphicFrameLocks noChangeAspect="1"/>
          </p:cNvGraphicFramePr>
          <p:nvPr/>
        </p:nvGraphicFramePr>
        <p:xfrm>
          <a:off x="738188" y="4784725"/>
          <a:ext cx="6865937" cy="1562100"/>
        </p:xfrm>
        <a:graphic>
          <a:graphicData uri="http://schemas.openxmlformats.org/presentationml/2006/ole">
            <mc:AlternateContent xmlns:mc="http://schemas.openxmlformats.org/markup-compatibility/2006">
              <mc:Choice xmlns:v="urn:schemas-microsoft-com:vml" Requires="v">
                <p:oleObj spid="_x0000_s208195" name="Equazione" r:id="rId16" imgW="4813200" imgH="1091880" progId="Equation.3">
                  <p:embed/>
                </p:oleObj>
              </mc:Choice>
              <mc:Fallback>
                <p:oleObj name="Equazione" r:id="rId16" imgW="4813200" imgH="109188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8188" y="4784725"/>
                        <a:ext cx="6865937"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5" name="Text Box 29"/>
          <p:cNvSpPr txBox="1">
            <a:spLocks noChangeArrowheads="1"/>
          </p:cNvSpPr>
          <p:nvPr/>
        </p:nvSpPr>
        <p:spPr bwMode="auto">
          <a:xfrm>
            <a:off x="34925" y="4306888"/>
            <a:ext cx="2684524" cy="276999"/>
          </a:xfrm>
          <a:prstGeom prst="rect">
            <a:avLst/>
          </a:prstGeom>
          <a:noFill/>
          <a:ln w="9525">
            <a:noFill/>
            <a:miter lim="800000"/>
            <a:headEnd/>
            <a:tailEnd/>
          </a:ln>
          <a:effectLst/>
        </p:spPr>
        <p:txBody>
          <a:bodyPr wrap="square">
            <a:spAutoFit/>
          </a:bodyPr>
          <a:lstStyle/>
          <a:p>
            <a:r>
              <a:rPr lang="en-US" sz="1200" dirty="0" smtClean="0"/>
              <a:t>From previous expressions one gets:</a:t>
            </a:r>
            <a:endParaRPr lang="en-US" sz="1200" dirty="0"/>
          </a:p>
        </p:txBody>
      </p:sp>
      <p:sp>
        <p:nvSpPr>
          <p:cNvPr id="19488" name="Text Box 32"/>
          <p:cNvSpPr txBox="1">
            <a:spLocks noChangeArrowheads="1"/>
          </p:cNvSpPr>
          <p:nvPr/>
        </p:nvSpPr>
        <p:spPr bwMode="auto">
          <a:xfrm>
            <a:off x="34925" y="44450"/>
            <a:ext cx="2553904" cy="338554"/>
          </a:xfrm>
          <a:prstGeom prst="rect">
            <a:avLst/>
          </a:prstGeom>
          <a:noFill/>
          <a:ln w="9525">
            <a:noFill/>
            <a:miter lim="800000"/>
            <a:headEnd/>
            <a:tailEnd/>
          </a:ln>
          <a:effectLst/>
        </p:spPr>
        <p:txBody>
          <a:bodyPr wrap="none">
            <a:spAutoFit/>
          </a:bodyPr>
          <a:lstStyle/>
          <a:p>
            <a:r>
              <a:rPr lang="en-US" sz="1600" b="1" i="1" dirty="0" smtClean="0"/>
              <a:t>Phase-energy </a:t>
            </a:r>
            <a:r>
              <a:rPr lang="en-US" sz="1600" b="1" i="1" dirty="0" smtClean="0"/>
              <a:t>equations</a:t>
            </a:r>
            <a:endParaRPr lang="en-US" sz="1600" b="1" i="1" dirty="0"/>
          </a:p>
        </p:txBody>
      </p:sp>
      <p:sp>
        <p:nvSpPr>
          <p:cNvPr id="19489" name="AutoShape 33"/>
          <p:cNvSpPr>
            <a:spLocks noChangeArrowheads="1"/>
          </p:cNvSpPr>
          <p:nvPr/>
        </p:nvSpPr>
        <p:spPr bwMode="auto">
          <a:xfrm>
            <a:off x="3563938" y="908238"/>
            <a:ext cx="288925" cy="288925"/>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9490" name="Text Box 34"/>
          <p:cNvSpPr txBox="1">
            <a:spLocks noChangeArrowheads="1"/>
          </p:cNvSpPr>
          <p:nvPr/>
        </p:nvSpPr>
        <p:spPr bwMode="auto">
          <a:xfrm>
            <a:off x="34925" y="1641288"/>
            <a:ext cx="2808288" cy="274637"/>
          </a:xfrm>
          <a:prstGeom prst="rect">
            <a:avLst/>
          </a:prstGeom>
          <a:noFill/>
          <a:ln w="9525">
            <a:noFill/>
            <a:miter lim="800000"/>
            <a:headEnd/>
            <a:tailEnd/>
          </a:ln>
          <a:effectLst/>
        </p:spPr>
        <p:txBody>
          <a:bodyPr>
            <a:spAutoFit/>
          </a:bodyPr>
          <a:lstStyle/>
          <a:p>
            <a:r>
              <a:rPr lang="en-US" sz="1200" dirty="0" smtClean="0"/>
              <a:t>Let’s also define:</a:t>
            </a:r>
            <a:endParaRPr lang="en-US" sz="1200" dirty="0"/>
          </a:p>
        </p:txBody>
      </p:sp>
      <p:sp>
        <p:nvSpPr>
          <p:cNvPr id="19491" name="AutoShape 35"/>
          <p:cNvSpPr>
            <a:spLocks noChangeArrowheads="1"/>
          </p:cNvSpPr>
          <p:nvPr/>
        </p:nvSpPr>
        <p:spPr bwMode="auto">
          <a:xfrm>
            <a:off x="3563938" y="2167450"/>
            <a:ext cx="288925" cy="288925"/>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9492" name="AutoShape 36"/>
          <p:cNvSpPr>
            <a:spLocks noChangeArrowheads="1"/>
          </p:cNvSpPr>
          <p:nvPr/>
        </p:nvSpPr>
        <p:spPr bwMode="auto">
          <a:xfrm>
            <a:off x="2244975" y="3369625"/>
            <a:ext cx="288925" cy="288925"/>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4" grpId="0" animBg="1"/>
      <p:bldP spid="19493" grpId="0" animBg="1"/>
      <p:bldP spid="19473" grpId="0"/>
      <p:bldP spid="19475" grpId="0"/>
      <p:bldP spid="19485" grpId="0"/>
      <p:bldP spid="19491" grpId="0" animBg="1"/>
      <p:bldP spid="194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Rectangle 25"/>
          <p:cNvSpPr>
            <a:spLocks noChangeArrowheads="1"/>
          </p:cNvSpPr>
          <p:nvPr/>
        </p:nvSpPr>
        <p:spPr bwMode="auto">
          <a:xfrm>
            <a:off x="6588125" y="2420938"/>
            <a:ext cx="2447925" cy="1439862"/>
          </a:xfrm>
          <a:prstGeom prst="rect">
            <a:avLst/>
          </a:prstGeom>
          <a:solidFill>
            <a:srgbClr val="CCFFFF"/>
          </a:solidFill>
          <a:ln w="25400">
            <a:solidFill>
              <a:srgbClr val="0000FF"/>
            </a:solidFill>
            <a:miter lim="800000"/>
            <a:headEnd/>
            <a:tailEnd/>
          </a:ln>
          <a:effectLst/>
        </p:spPr>
        <p:txBody>
          <a:bodyPr wrap="none" anchor="ctr"/>
          <a:lstStyle/>
          <a:p>
            <a:endParaRPr lang="en-US" dirty="0"/>
          </a:p>
        </p:txBody>
      </p:sp>
      <p:graphicFrame>
        <p:nvGraphicFramePr>
          <p:cNvPr id="18439" name="Object 7"/>
          <p:cNvGraphicFramePr>
            <a:graphicFrameLocks noChangeAspect="1"/>
          </p:cNvGraphicFramePr>
          <p:nvPr>
            <p:extLst>
              <p:ext uri="{D42A27DB-BD31-4B8C-83A1-F6EECF244321}">
                <p14:modId xmlns:p14="http://schemas.microsoft.com/office/powerpoint/2010/main" val="4275258552"/>
              </p:ext>
            </p:extLst>
          </p:nvPr>
        </p:nvGraphicFramePr>
        <p:xfrm>
          <a:off x="4667538" y="643638"/>
          <a:ext cx="3008312" cy="1236662"/>
        </p:xfrm>
        <a:graphic>
          <a:graphicData uri="http://schemas.openxmlformats.org/presentationml/2006/ole">
            <mc:AlternateContent xmlns:mc="http://schemas.openxmlformats.org/markup-compatibility/2006">
              <mc:Choice xmlns:v="urn:schemas-microsoft-com:vml" Requires="v">
                <p:oleObj spid="_x0000_s209250" name="Equation" r:id="rId4" imgW="2108160" imgH="863280" progId="Equation.3">
                  <p:embed/>
                </p:oleObj>
              </mc:Choice>
              <mc:Fallback>
                <p:oleObj name="Equation" r:id="rId4" imgW="2108160" imgH="8632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538" y="643638"/>
                        <a:ext cx="3008312" cy="1236662"/>
                      </a:xfrm>
                      <a:prstGeom prst="rect">
                        <a:avLst/>
                      </a:prstGeom>
                      <a:solidFill>
                        <a:srgbClr val="FFCC99"/>
                      </a:solidFill>
                      <a:ln w="25400">
                        <a:solidFill>
                          <a:srgbClr val="FF0000"/>
                        </a:solidFill>
                        <a:miter lim="800000"/>
                        <a:headEnd/>
                        <a:tailEnd/>
                      </a:ln>
                    </p:spPr>
                  </p:pic>
                </p:oleObj>
              </mc:Fallback>
            </mc:AlternateContent>
          </a:graphicData>
        </a:graphic>
      </p:graphicFrame>
      <p:sp>
        <p:nvSpPr>
          <p:cNvPr id="18441" name="Text Box 9"/>
          <p:cNvSpPr txBox="1">
            <a:spLocks noChangeArrowheads="1"/>
          </p:cNvSpPr>
          <p:nvPr/>
        </p:nvSpPr>
        <p:spPr bwMode="auto">
          <a:xfrm>
            <a:off x="179388" y="943488"/>
            <a:ext cx="3490086" cy="646331"/>
          </a:xfrm>
          <a:prstGeom prst="rect">
            <a:avLst/>
          </a:prstGeom>
          <a:noFill/>
          <a:ln w="9525">
            <a:noFill/>
            <a:miter lim="800000"/>
            <a:headEnd/>
            <a:tailEnd/>
          </a:ln>
          <a:effectLst/>
        </p:spPr>
        <p:txBody>
          <a:bodyPr wrap="square">
            <a:spAutoFit/>
          </a:bodyPr>
          <a:lstStyle/>
          <a:p>
            <a:pPr algn="just"/>
            <a:r>
              <a:rPr lang="en-US" sz="1200" dirty="0" smtClean="0"/>
              <a:t>The longitudinal motion is governed by a non-linear system of two coupled differential equations:</a:t>
            </a:r>
            <a:endParaRPr lang="en-US" sz="1200" dirty="0"/>
          </a:p>
        </p:txBody>
      </p:sp>
      <p:sp>
        <p:nvSpPr>
          <p:cNvPr id="18442" name="Text Box 10"/>
          <p:cNvSpPr txBox="1">
            <a:spLocks noChangeArrowheads="1"/>
          </p:cNvSpPr>
          <p:nvPr/>
        </p:nvSpPr>
        <p:spPr bwMode="auto">
          <a:xfrm>
            <a:off x="179387" y="1776413"/>
            <a:ext cx="3490087" cy="830997"/>
          </a:xfrm>
          <a:prstGeom prst="rect">
            <a:avLst/>
          </a:prstGeom>
          <a:noFill/>
          <a:ln w="9525">
            <a:noFill/>
            <a:miter lim="800000"/>
            <a:headEnd/>
            <a:tailEnd/>
          </a:ln>
          <a:effectLst/>
        </p:spPr>
        <p:txBody>
          <a:bodyPr wrap="square">
            <a:spAutoFit/>
          </a:bodyPr>
          <a:lstStyle/>
          <a:p>
            <a:pPr algn="just"/>
            <a:r>
              <a:rPr lang="en-US" sz="1200" dirty="0" smtClean="0"/>
              <a:t>In case of </a:t>
            </a:r>
            <a:r>
              <a:rPr lang="en-US" sz="1200" b="1" i="1" u="sng" dirty="0" smtClean="0"/>
              <a:t>small</a:t>
            </a:r>
            <a:r>
              <a:rPr lang="en-US" sz="1200" b="1" i="1" dirty="0" smtClean="0"/>
              <a:t> </a:t>
            </a:r>
            <a:r>
              <a:rPr lang="en-US" sz="1200" b="1" i="1" u="sng" dirty="0" smtClean="0"/>
              <a:t>oscillations</a:t>
            </a:r>
            <a:r>
              <a:rPr lang="en-US" sz="1200" b="1" i="1" dirty="0" smtClean="0"/>
              <a:t> </a:t>
            </a:r>
            <a:r>
              <a:rPr lang="en-US" sz="1200" dirty="0" smtClean="0"/>
              <a:t>around the synchronous particle (</a:t>
            </a:r>
            <a:r>
              <a:rPr lang="en-US" sz="1200" dirty="0" smtClean="0">
                <a:sym typeface="Symbol" pitchFamily="18" charset="2"/>
              </a:rPr>
              <a:t> &lt;&lt; 1 </a:t>
            </a:r>
            <a:r>
              <a:rPr lang="en-US" sz="1200" dirty="0" err="1" smtClean="0">
                <a:sym typeface="Symbol" pitchFamily="18" charset="2"/>
              </a:rPr>
              <a:t>rad</a:t>
            </a:r>
            <a:r>
              <a:rPr lang="en-US" sz="1200" dirty="0" smtClean="0"/>
              <a:t>) and neglecting the particle energy and speed variation along the LINAC (</a:t>
            </a:r>
            <a:r>
              <a:rPr lang="en-US" sz="1200" dirty="0" err="1" smtClean="0"/>
              <a:t>adiabaticity</a:t>
            </a:r>
            <a:r>
              <a:rPr lang="en-US" sz="1200" dirty="0" smtClean="0"/>
              <a:t>), we get:</a:t>
            </a:r>
            <a:endParaRPr lang="en-US" sz="1200" dirty="0"/>
          </a:p>
        </p:txBody>
      </p:sp>
      <p:graphicFrame>
        <p:nvGraphicFramePr>
          <p:cNvPr id="18443" name="Object 11"/>
          <p:cNvGraphicFramePr>
            <a:graphicFrameLocks noChangeAspect="1"/>
          </p:cNvGraphicFramePr>
          <p:nvPr/>
        </p:nvGraphicFramePr>
        <p:xfrm>
          <a:off x="241300" y="2925763"/>
          <a:ext cx="3282950" cy="654050"/>
        </p:xfrm>
        <a:graphic>
          <a:graphicData uri="http://schemas.openxmlformats.org/presentationml/2006/ole">
            <mc:AlternateContent xmlns:mc="http://schemas.openxmlformats.org/markup-compatibility/2006">
              <mc:Choice xmlns:v="urn:schemas-microsoft-com:vml" Requires="v">
                <p:oleObj spid="_x0000_s209251" name="Equation" r:id="rId6" imgW="2298600" imgH="457200" progId="Equation.3">
                  <p:embed/>
                </p:oleObj>
              </mc:Choice>
              <mc:Fallback>
                <p:oleObj name="Equation" r:id="rId6" imgW="2298600" imgH="457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300" y="2925763"/>
                        <a:ext cx="3282950" cy="654050"/>
                      </a:xfrm>
                      <a:prstGeom prst="rect">
                        <a:avLst/>
                      </a:prstGeom>
                      <a:solidFill>
                        <a:srgbClr val="FFBA5F"/>
                      </a:solidFill>
                      <a:ln w="25400">
                        <a:solidFill>
                          <a:srgbClr val="339966"/>
                        </a:solidFill>
                        <a:miter lim="800000"/>
                        <a:headEnd/>
                        <a:tailEnd/>
                      </a:ln>
                    </p:spPr>
                  </p:pic>
                </p:oleObj>
              </mc:Fallback>
            </mc:AlternateContent>
          </a:graphicData>
        </a:graphic>
      </p:graphicFrame>
      <p:sp>
        <p:nvSpPr>
          <p:cNvPr id="18444" name="Text Box 12"/>
          <p:cNvSpPr txBox="1">
            <a:spLocks noChangeArrowheads="1"/>
          </p:cNvSpPr>
          <p:nvPr/>
        </p:nvSpPr>
        <p:spPr bwMode="auto">
          <a:xfrm>
            <a:off x="6588124" y="2420938"/>
            <a:ext cx="2377745" cy="646331"/>
          </a:xfrm>
          <a:prstGeom prst="rect">
            <a:avLst/>
          </a:prstGeom>
          <a:noFill/>
          <a:ln w="9525">
            <a:noFill/>
            <a:miter lim="800000"/>
            <a:headEnd/>
            <a:tailEnd/>
          </a:ln>
          <a:effectLst/>
        </p:spPr>
        <p:txBody>
          <a:bodyPr wrap="square">
            <a:spAutoFit/>
          </a:bodyPr>
          <a:lstStyle/>
          <a:p>
            <a:pPr algn="just"/>
            <a:r>
              <a:rPr lang="en-US" sz="1200" dirty="0" smtClean="0"/>
              <a:t>The condition to have stable longitudinal oscillations and  acceleration at the same time is: </a:t>
            </a:r>
            <a:endParaRPr lang="en-US" sz="1200" dirty="0"/>
          </a:p>
        </p:txBody>
      </p:sp>
      <p:graphicFrame>
        <p:nvGraphicFramePr>
          <p:cNvPr id="18445" name="Object 13"/>
          <p:cNvGraphicFramePr>
            <a:graphicFrameLocks noChangeAspect="1"/>
          </p:cNvGraphicFramePr>
          <p:nvPr/>
        </p:nvGraphicFramePr>
        <p:xfrm>
          <a:off x="6659563" y="3068638"/>
          <a:ext cx="2305050" cy="690562"/>
        </p:xfrm>
        <a:graphic>
          <a:graphicData uri="http://schemas.openxmlformats.org/presentationml/2006/ole">
            <mc:AlternateContent xmlns:mc="http://schemas.openxmlformats.org/markup-compatibility/2006">
              <mc:Choice xmlns:v="urn:schemas-microsoft-com:vml" Requires="v">
                <p:oleObj spid="_x0000_s209252" name="Equation" r:id="rId8" imgW="1612800" imgH="482400" progId="Equation.3">
                  <p:embed/>
                </p:oleObj>
              </mc:Choice>
              <mc:Fallback>
                <p:oleObj name="Equation" r:id="rId8" imgW="1612800" imgH="482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563" y="3068638"/>
                        <a:ext cx="2305050"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1" name="Text Box 19"/>
          <p:cNvSpPr txBox="1">
            <a:spLocks noChangeArrowheads="1"/>
          </p:cNvSpPr>
          <p:nvPr/>
        </p:nvSpPr>
        <p:spPr bwMode="auto">
          <a:xfrm>
            <a:off x="198701" y="44450"/>
            <a:ext cx="5705408" cy="338554"/>
          </a:xfrm>
          <a:prstGeom prst="rect">
            <a:avLst/>
          </a:prstGeom>
          <a:noFill/>
          <a:ln w="9525">
            <a:noFill/>
            <a:miter lim="800000"/>
            <a:headEnd/>
            <a:tailEnd/>
          </a:ln>
          <a:effectLst/>
        </p:spPr>
        <p:txBody>
          <a:bodyPr wrap="none">
            <a:spAutoFit/>
          </a:bodyPr>
          <a:lstStyle/>
          <a:p>
            <a:r>
              <a:rPr lang="en-US" sz="1600" b="1" i="1" dirty="0" smtClean="0"/>
              <a:t>Synchrotron oscillations in the longitudinal phase space</a:t>
            </a:r>
            <a:endParaRPr lang="en-US" sz="1600" b="1" i="1" dirty="0"/>
          </a:p>
        </p:txBody>
      </p:sp>
      <p:sp>
        <p:nvSpPr>
          <p:cNvPr id="18452" name="AutoShape 20"/>
          <p:cNvSpPr>
            <a:spLocks noChangeArrowheads="1"/>
          </p:cNvSpPr>
          <p:nvPr/>
        </p:nvSpPr>
        <p:spPr bwMode="auto">
          <a:xfrm>
            <a:off x="3788063" y="1052513"/>
            <a:ext cx="720725" cy="360362"/>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8454" name="Text Box 22"/>
          <p:cNvSpPr txBox="1">
            <a:spLocks noChangeArrowheads="1"/>
          </p:cNvSpPr>
          <p:nvPr/>
        </p:nvSpPr>
        <p:spPr bwMode="auto">
          <a:xfrm>
            <a:off x="4298869" y="3020950"/>
            <a:ext cx="1591294" cy="461665"/>
          </a:xfrm>
          <a:prstGeom prst="rect">
            <a:avLst/>
          </a:prstGeom>
          <a:noFill/>
          <a:ln w="9525">
            <a:noFill/>
            <a:miter lim="800000"/>
            <a:headEnd/>
            <a:tailEnd/>
          </a:ln>
          <a:effectLst/>
        </p:spPr>
        <p:txBody>
          <a:bodyPr wrap="square">
            <a:spAutoFit/>
          </a:bodyPr>
          <a:lstStyle/>
          <a:p>
            <a:pPr algn="just"/>
            <a:r>
              <a:rPr lang="en-US" sz="1200" b="1" i="1" u="sng" dirty="0" smtClean="0"/>
              <a:t>harmonic</a:t>
            </a:r>
            <a:r>
              <a:rPr lang="en-US" sz="1200" b="1" i="1" dirty="0" smtClean="0"/>
              <a:t> </a:t>
            </a:r>
            <a:r>
              <a:rPr lang="en-US" sz="1200" b="1" i="1" u="sng" dirty="0" smtClean="0"/>
              <a:t>oscillator equation</a:t>
            </a:r>
            <a:endParaRPr lang="en-US" sz="1200" dirty="0"/>
          </a:p>
        </p:txBody>
      </p:sp>
      <p:sp>
        <p:nvSpPr>
          <p:cNvPr id="18455" name="AutoShape 23"/>
          <p:cNvSpPr>
            <a:spLocks noChangeArrowheads="1"/>
          </p:cNvSpPr>
          <p:nvPr/>
        </p:nvSpPr>
        <p:spPr bwMode="auto">
          <a:xfrm>
            <a:off x="3716976" y="3070225"/>
            <a:ext cx="423223" cy="360363"/>
          </a:xfrm>
          <a:prstGeom prst="rightArrow">
            <a:avLst>
              <a:gd name="adj1" fmla="val 50000"/>
              <a:gd name="adj2" fmla="val 39978"/>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18464" name="Object 32"/>
          <p:cNvGraphicFramePr>
            <a:graphicFrameLocks noChangeAspect="1"/>
          </p:cNvGraphicFramePr>
          <p:nvPr/>
        </p:nvGraphicFramePr>
        <p:xfrm>
          <a:off x="3732463" y="4091002"/>
          <a:ext cx="1860822" cy="1371350"/>
        </p:xfrm>
        <a:graphic>
          <a:graphicData uri="http://schemas.openxmlformats.org/presentationml/2006/ole">
            <mc:AlternateContent xmlns:mc="http://schemas.openxmlformats.org/markup-compatibility/2006">
              <mc:Choice xmlns:v="urn:schemas-microsoft-com:vml" Requires="v">
                <p:oleObj spid="_x0000_s209253" name="Equazione" r:id="rId10" imgW="1002960" imgH="736560" progId="Equation.3">
                  <p:embed/>
                </p:oleObj>
              </mc:Choice>
              <mc:Fallback>
                <p:oleObj name="Equazione" r:id="rId10" imgW="1002960" imgH="73656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2463" y="4091002"/>
                        <a:ext cx="1860822" cy="137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uppo 27"/>
          <p:cNvGrpSpPr/>
          <p:nvPr/>
        </p:nvGrpSpPr>
        <p:grpSpPr>
          <a:xfrm>
            <a:off x="6185360" y="3970977"/>
            <a:ext cx="2459105" cy="1832043"/>
            <a:chOff x="5653088" y="4189345"/>
            <a:chExt cx="2459105" cy="1832043"/>
          </a:xfrm>
        </p:grpSpPr>
        <p:sp>
          <p:nvSpPr>
            <p:cNvPr id="18458" name="Line 26"/>
            <p:cNvSpPr>
              <a:spLocks noChangeShapeType="1"/>
            </p:cNvSpPr>
            <p:nvPr/>
          </p:nvSpPr>
          <p:spPr bwMode="auto">
            <a:xfrm flipV="1">
              <a:off x="6661150" y="4343400"/>
              <a:ext cx="0" cy="1657350"/>
            </a:xfrm>
            <a:prstGeom prst="line">
              <a:avLst/>
            </a:prstGeom>
            <a:noFill/>
            <a:ln w="9525">
              <a:solidFill>
                <a:schemeClr val="tx1"/>
              </a:solidFill>
              <a:round/>
              <a:headEnd/>
              <a:tailEnd type="triangle" w="med" len="med"/>
            </a:ln>
            <a:effectLst/>
          </p:spPr>
          <p:txBody>
            <a:bodyPr/>
            <a:lstStyle/>
            <a:p>
              <a:endParaRPr lang="en-US"/>
            </a:p>
          </p:txBody>
        </p:sp>
        <p:sp>
          <p:nvSpPr>
            <p:cNvPr id="18459" name="Line 27"/>
            <p:cNvSpPr>
              <a:spLocks noChangeShapeType="1"/>
            </p:cNvSpPr>
            <p:nvPr/>
          </p:nvSpPr>
          <p:spPr bwMode="auto">
            <a:xfrm>
              <a:off x="5653088" y="5208588"/>
              <a:ext cx="2376487" cy="0"/>
            </a:xfrm>
            <a:prstGeom prst="line">
              <a:avLst/>
            </a:prstGeom>
            <a:noFill/>
            <a:ln w="9525">
              <a:solidFill>
                <a:schemeClr val="tx1"/>
              </a:solidFill>
              <a:round/>
              <a:headEnd/>
              <a:tailEnd type="triangle" w="med" len="med"/>
            </a:ln>
            <a:effectLst/>
          </p:spPr>
          <p:txBody>
            <a:bodyPr/>
            <a:lstStyle/>
            <a:p>
              <a:endParaRPr lang="en-US"/>
            </a:p>
          </p:txBody>
        </p:sp>
        <p:sp>
          <p:nvSpPr>
            <p:cNvPr id="18460" name="Oval 28"/>
            <p:cNvSpPr>
              <a:spLocks noChangeArrowheads="1"/>
            </p:cNvSpPr>
            <p:nvPr/>
          </p:nvSpPr>
          <p:spPr bwMode="auto">
            <a:xfrm>
              <a:off x="6013450" y="4776788"/>
              <a:ext cx="1295400" cy="863600"/>
            </a:xfrm>
            <a:prstGeom prst="ellipse">
              <a:avLst/>
            </a:prstGeom>
            <a:noFill/>
            <a:ln w="31750">
              <a:solidFill>
                <a:srgbClr val="FF0000"/>
              </a:solidFill>
              <a:round/>
              <a:headEnd/>
              <a:tailEnd/>
            </a:ln>
            <a:effectLst/>
          </p:spPr>
          <p:txBody>
            <a:bodyPr wrap="none" anchor="ctr"/>
            <a:lstStyle/>
            <a:p>
              <a:endParaRPr lang="en-US"/>
            </a:p>
          </p:txBody>
        </p:sp>
        <p:sp>
          <p:nvSpPr>
            <p:cNvPr id="18461" name="Text Box 29"/>
            <p:cNvSpPr txBox="1">
              <a:spLocks noChangeArrowheads="1"/>
            </p:cNvSpPr>
            <p:nvPr/>
          </p:nvSpPr>
          <p:spPr bwMode="auto">
            <a:xfrm>
              <a:off x="6680464" y="4189345"/>
              <a:ext cx="349250" cy="366713"/>
            </a:xfrm>
            <a:prstGeom prst="rect">
              <a:avLst/>
            </a:prstGeom>
            <a:noFill/>
            <a:ln w="9525">
              <a:noFill/>
              <a:miter lim="800000"/>
              <a:headEnd/>
              <a:tailEnd/>
            </a:ln>
            <a:effectLst/>
          </p:spPr>
          <p:txBody>
            <a:bodyPr wrap="none">
              <a:spAutoFit/>
            </a:bodyPr>
            <a:lstStyle/>
            <a:p>
              <a:r>
                <a:rPr lang="en-US" dirty="0" smtClean="0"/>
                <a:t>w</a:t>
              </a:r>
              <a:endParaRPr lang="en-US" dirty="0"/>
            </a:p>
          </p:txBody>
        </p:sp>
        <p:sp>
          <p:nvSpPr>
            <p:cNvPr id="18462" name="Text Box 30"/>
            <p:cNvSpPr txBox="1">
              <a:spLocks noChangeArrowheads="1"/>
            </p:cNvSpPr>
            <p:nvPr/>
          </p:nvSpPr>
          <p:spPr bwMode="auto">
            <a:xfrm>
              <a:off x="7789930" y="5170112"/>
              <a:ext cx="322263" cy="366712"/>
            </a:xfrm>
            <a:prstGeom prst="rect">
              <a:avLst/>
            </a:prstGeom>
            <a:noFill/>
            <a:ln w="9525">
              <a:noFill/>
              <a:miter lim="800000"/>
              <a:headEnd/>
              <a:tailEnd/>
            </a:ln>
            <a:effectLst/>
          </p:spPr>
          <p:txBody>
            <a:bodyPr wrap="none">
              <a:spAutoFit/>
            </a:bodyPr>
            <a:lstStyle/>
            <a:p>
              <a:r>
                <a:rPr lang="en-US" dirty="0" smtClean="0">
                  <a:sym typeface="Symbol" pitchFamily="18" charset="2"/>
                </a:rPr>
                <a:t></a:t>
              </a:r>
              <a:endParaRPr lang="en-US" dirty="0">
                <a:sym typeface="Symbol" pitchFamily="18" charset="2"/>
              </a:endParaRPr>
            </a:p>
          </p:txBody>
        </p:sp>
        <p:sp>
          <p:nvSpPr>
            <p:cNvPr id="18463" name="Line 31"/>
            <p:cNvSpPr>
              <a:spLocks noChangeShapeType="1"/>
            </p:cNvSpPr>
            <p:nvPr/>
          </p:nvSpPr>
          <p:spPr bwMode="auto">
            <a:xfrm flipH="1" flipV="1">
              <a:off x="6805613" y="4775200"/>
              <a:ext cx="215900" cy="71438"/>
            </a:xfrm>
            <a:prstGeom prst="line">
              <a:avLst/>
            </a:prstGeom>
            <a:noFill/>
            <a:ln w="22225">
              <a:solidFill>
                <a:srgbClr val="FF0000"/>
              </a:solidFill>
              <a:round/>
              <a:headEnd/>
              <a:tailEnd type="triangle" w="lg" len="lg"/>
            </a:ln>
            <a:effectLst/>
          </p:spPr>
          <p:txBody>
            <a:bodyPr/>
            <a:lstStyle/>
            <a:p>
              <a:endParaRPr lang="en-US"/>
            </a:p>
          </p:txBody>
        </p:sp>
        <p:graphicFrame>
          <p:nvGraphicFramePr>
            <p:cNvPr id="18465" name="Object 33"/>
            <p:cNvGraphicFramePr>
              <a:graphicFrameLocks noChangeAspect="1"/>
            </p:cNvGraphicFramePr>
            <p:nvPr/>
          </p:nvGraphicFramePr>
          <p:xfrm>
            <a:off x="7237413" y="5713413"/>
            <a:ext cx="198437" cy="307975"/>
          </p:xfrm>
          <a:graphic>
            <a:graphicData uri="http://schemas.openxmlformats.org/presentationml/2006/ole">
              <mc:AlternateContent xmlns:mc="http://schemas.openxmlformats.org/markup-compatibility/2006">
                <mc:Choice xmlns:v="urn:schemas-microsoft-com:vml" Requires="v">
                  <p:oleObj spid="_x0000_s209254" name="Equation" r:id="rId12" imgW="139680" imgH="215640" progId="Equation.3">
                    <p:embed/>
                  </p:oleObj>
                </mc:Choice>
                <mc:Fallback>
                  <p:oleObj name="Equation" r:id="rId12" imgW="139680" imgH="21564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7413" y="5713413"/>
                          <a:ext cx="198437"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66" name="Object 34"/>
            <p:cNvGraphicFramePr>
              <a:graphicFrameLocks noChangeAspect="1"/>
            </p:cNvGraphicFramePr>
            <p:nvPr/>
          </p:nvGraphicFramePr>
          <p:xfrm>
            <a:off x="5797550" y="4632325"/>
            <a:ext cx="217488" cy="254000"/>
          </p:xfrm>
          <a:graphic>
            <a:graphicData uri="http://schemas.openxmlformats.org/presentationml/2006/ole">
              <mc:AlternateContent xmlns:mc="http://schemas.openxmlformats.org/markup-compatibility/2006">
                <mc:Choice xmlns:v="urn:schemas-microsoft-com:vml" Requires="v">
                  <p:oleObj spid="_x0000_s209255" name="Equation" r:id="rId14" imgW="152280" imgH="177480" progId="Equation.3">
                    <p:embed/>
                  </p:oleObj>
                </mc:Choice>
                <mc:Fallback>
                  <p:oleObj name="Equation" r:id="rId14" imgW="152280" imgH="17748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7550" y="4632325"/>
                          <a:ext cx="217488"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67" name="Line 35"/>
            <p:cNvSpPr>
              <a:spLocks noChangeShapeType="1"/>
            </p:cNvSpPr>
            <p:nvPr/>
          </p:nvSpPr>
          <p:spPr bwMode="auto">
            <a:xfrm>
              <a:off x="7308850" y="5208588"/>
              <a:ext cx="0" cy="504825"/>
            </a:xfrm>
            <a:prstGeom prst="line">
              <a:avLst/>
            </a:prstGeom>
            <a:noFill/>
            <a:ln w="25400">
              <a:solidFill>
                <a:schemeClr val="tx1"/>
              </a:solidFill>
              <a:prstDash val="dash"/>
              <a:round/>
              <a:headEnd/>
              <a:tailEnd/>
            </a:ln>
            <a:effectLst/>
          </p:spPr>
          <p:txBody>
            <a:bodyPr/>
            <a:lstStyle/>
            <a:p>
              <a:endParaRPr lang="en-US"/>
            </a:p>
          </p:txBody>
        </p:sp>
        <p:sp>
          <p:nvSpPr>
            <p:cNvPr id="18468" name="Line 36"/>
            <p:cNvSpPr>
              <a:spLocks noChangeShapeType="1"/>
            </p:cNvSpPr>
            <p:nvPr/>
          </p:nvSpPr>
          <p:spPr bwMode="auto">
            <a:xfrm>
              <a:off x="6084888" y="4776788"/>
              <a:ext cx="576262" cy="0"/>
            </a:xfrm>
            <a:prstGeom prst="line">
              <a:avLst/>
            </a:prstGeom>
            <a:noFill/>
            <a:ln w="25400">
              <a:solidFill>
                <a:schemeClr val="tx1"/>
              </a:solidFill>
              <a:prstDash val="dash"/>
              <a:round/>
              <a:headEnd/>
              <a:tailEnd/>
            </a:ln>
            <a:effectLst/>
          </p:spPr>
          <p:txBody>
            <a:bodyPr/>
            <a:lstStyle/>
            <a:p>
              <a:endParaRPr lang="en-US"/>
            </a:p>
          </p:txBody>
        </p:sp>
      </p:grpSp>
      <p:sp>
        <p:nvSpPr>
          <p:cNvPr id="18470" name="Text Box 38"/>
          <p:cNvSpPr txBox="1">
            <a:spLocks noChangeArrowheads="1"/>
          </p:cNvSpPr>
          <p:nvPr/>
        </p:nvSpPr>
        <p:spPr bwMode="auto">
          <a:xfrm>
            <a:off x="250824" y="3835667"/>
            <a:ext cx="3418650" cy="1200329"/>
          </a:xfrm>
          <a:prstGeom prst="rect">
            <a:avLst/>
          </a:prstGeom>
          <a:noFill/>
          <a:ln w="9525">
            <a:noFill/>
            <a:miter lim="800000"/>
            <a:headEnd/>
            <a:tailEnd/>
          </a:ln>
          <a:effectLst/>
        </p:spPr>
        <p:txBody>
          <a:bodyPr wrap="square">
            <a:spAutoFit/>
          </a:bodyPr>
          <a:lstStyle/>
          <a:p>
            <a:pPr algn="just"/>
            <a:r>
              <a:rPr lang="en-US" sz="1200" dirty="0" smtClean="0"/>
              <a:t>The trajectory of a </a:t>
            </a:r>
            <a:r>
              <a:rPr lang="en-US" sz="1200" dirty="0" err="1" smtClean="0"/>
              <a:t>a</a:t>
            </a:r>
            <a:r>
              <a:rPr lang="en-US" sz="1200" dirty="0" smtClean="0"/>
              <a:t> generic particle in the </a:t>
            </a:r>
            <a:r>
              <a:rPr lang="en-US" sz="1200" b="1" i="1" dirty="0" smtClean="0"/>
              <a:t>longitudinal phase space</a:t>
            </a:r>
            <a:r>
              <a:rPr lang="en-US" sz="1200" dirty="0" smtClean="0"/>
              <a:t> is an </a:t>
            </a:r>
            <a:r>
              <a:rPr lang="en-US" sz="1200" b="1" i="1" dirty="0" smtClean="0"/>
              <a:t>ellipse</a:t>
            </a:r>
            <a:r>
              <a:rPr lang="en-US" sz="1200" dirty="0" smtClean="0"/>
              <a:t>. </a:t>
            </a:r>
          </a:p>
          <a:p>
            <a:pPr algn="just"/>
            <a:r>
              <a:rPr lang="en-US" sz="1200" dirty="0" smtClean="0"/>
              <a:t>The </a:t>
            </a:r>
            <a:r>
              <a:rPr lang="en-US" sz="1200" b="1" i="1" dirty="0" smtClean="0"/>
              <a:t>maximum energy deviation </a:t>
            </a:r>
            <a:r>
              <a:rPr lang="en-US" sz="1200" dirty="0" smtClean="0"/>
              <a:t>is reached at </a:t>
            </a:r>
            <a:r>
              <a:rPr lang="en-US" sz="1200" b="1" i="1" dirty="0" smtClean="0">
                <a:sym typeface="Symbol" pitchFamily="18" charset="2"/>
              </a:rPr>
              <a:t> </a:t>
            </a:r>
            <a:r>
              <a:rPr lang="en-US" sz="1200" b="1" i="1" dirty="0" smtClean="0"/>
              <a:t>= 0</a:t>
            </a:r>
            <a:r>
              <a:rPr lang="en-US" sz="1200" dirty="0" smtClean="0"/>
              <a:t>  while the </a:t>
            </a:r>
            <a:r>
              <a:rPr lang="en-US" sz="1200" b="1" i="1" dirty="0" smtClean="0"/>
              <a:t>maximum phase excursion</a:t>
            </a:r>
            <a:r>
              <a:rPr lang="en-US" sz="1200" dirty="0" smtClean="0"/>
              <a:t> corresponds to </a:t>
            </a:r>
            <a:r>
              <a:rPr lang="en-US" sz="1200" b="1" i="1" dirty="0" smtClean="0"/>
              <a:t>w=0</a:t>
            </a:r>
            <a:r>
              <a:rPr lang="en-US" sz="1200" dirty="0" smtClean="0"/>
              <a:t>. </a:t>
            </a:r>
          </a:p>
          <a:p>
            <a:pPr algn="just"/>
            <a:r>
              <a:rPr lang="en-US" sz="1200" dirty="0" smtClean="0"/>
              <a:t>It is easy to show that:</a:t>
            </a:r>
            <a:endParaRPr lang="en-US" sz="1200" dirty="0"/>
          </a:p>
        </p:txBody>
      </p:sp>
      <p:graphicFrame>
        <p:nvGraphicFramePr>
          <p:cNvPr id="18471" name="Object 39"/>
          <p:cNvGraphicFramePr>
            <a:graphicFrameLocks noChangeAspect="1"/>
          </p:cNvGraphicFramePr>
          <p:nvPr/>
        </p:nvGraphicFramePr>
        <p:xfrm>
          <a:off x="442913" y="5106242"/>
          <a:ext cx="2785252" cy="775940"/>
        </p:xfrm>
        <a:graphic>
          <a:graphicData uri="http://schemas.openxmlformats.org/presentationml/2006/ole">
            <mc:AlternateContent xmlns:mc="http://schemas.openxmlformats.org/markup-compatibility/2006">
              <mc:Choice xmlns:v="urn:schemas-microsoft-com:vml" Requires="v">
                <p:oleObj spid="_x0000_s209256" name="Equazione" r:id="rId16" imgW="1828800" imgH="507960" progId="Equation.3">
                  <p:embed/>
                </p:oleObj>
              </mc:Choice>
              <mc:Fallback>
                <p:oleObj name="Equazione" r:id="rId16" imgW="1828800" imgH="50796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913" y="5106242"/>
                        <a:ext cx="2785252" cy="775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AutoShape 23"/>
          <p:cNvSpPr>
            <a:spLocks noChangeArrowheads="1"/>
          </p:cNvSpPr>
          <p:nvPr/>
        </p:nvSpPr>
        <p:spPr bwMode="auto">
          <a:xfrm>
            <a:off x="6006934" y="3068246"/>
            <a:ext cx="423223" cy="360363"/>
          </a:xfrm>
          <a:prstGeom prst="rightArrow">
            <a:avLst>
              <a:gd name="adj1" fmla="val 50000"/>
              <a:gd name="adj2" fmla="val 39978"/>
            </a:avLst>
          </a:prstGeom>
          <a:solidFill>
            <a:schemeClr val="accent1"/>
          </a:solidFill>
          <a:ln w="9525">
            <a:solidFill>
              <a:schemeClr val="tx1"/>
            </a:solidFill>
            <a:miter lim="800000"/>
            <a:headEnd/>
            <a:tailEnd/>
          </a:ln>
          <a:effectLst/>
        </p:spPr>
        <p:txBody>
          <a:bodyPr wrap="none" anchor="ctr"/>
          <a:lstStyle/>
          <a:p>
            <a:endParaRPr lang="en-US"/>
          </a:p>
        </p:txBody>
      </p:sp>
      <p:sp>
        <p:nvSpPr>
          <p:cNvPr id="29" name="CasellaDiTesto 28"/>
          <p:cNvSpPr txBox="1"/>
          <p:nvPr/>
        </p:nvSpPr>
        <p:spPr>
          <a:xfrm>
            <a:off x="113858" y="6064137"/>
            <a:ext cx="1287532" cy="646331"/>
          </a:xfrm>
          <a:prstGeom prst="rect">
            <a:avLst/>
          </a:prstGeom>
          <a:noFill/>
        </p:spPr>
        <p:txBody>
          <a:bodyPr wrap="none" rtlCol="0">
            <a:spAutoFit/>
          </a:bodyPr>
          <a:lstStyle/>
          <a:p>
            <a:r>
              <a:rPr lang="en-US" dirty="0" smtClean="0"/>
              <a:t>Numerical </a:t>
            </a:r>
            <a:endParaRPr lang="en-US" dirty="0" smtClean="0"/>
          </a:p>
          <a:p>
            <a:r>
              <a:rPr lang="en-US" dirty="0" smtClean="0"/>
              <a:t>example</a:t>
            </a:r>
            <a:r>
              <a:rPr lang="en-US" dirty="0" smtClean="0"/>
              <a:t>:</a:t>
            </a:r>
            <a:endParaRPr lang="en-US" dirty="0"/>
          </a:p>
        </p:txBody>
      </p:sp>
      <p:sp>
        <p:nvSpPr>
          <p:cNvPr id="30" name="CasellaDiTesto 29"/>
          <p:cNvSpPr txBox="1"/>
          <p:nvPr/>
        </p:nvSpPr>
        <p:spPr>
          <a:xfrm>
            <a:off x="1299884" y="6118996"/>
            <a:ext cx="4392705" cy="553998"/>
          </a:xfrm>
          <a:prstGeom prst="rect">
            <a:avLst/>
          </a:prstGeom>
          <a:noFill/>
        </p:spPr>
        <p:txBody>
          <a:bodyPr wrap="square" rtlCol="0">
            <a:spAutoFit/>
          </a:bodyPr>
          <a:lstStyle/>
          <a:p>
            <a:r>
              <a:rPr lang="en-US" sz="1400" dirty="0" smtClean="0"/>
              <a:t>Protons (W</a:t>
            </a:r>
            <a:r>
              <a:rPr lang="en-US" sz="1400" baseline="-25000" dirty="0" smtClean="0"/>
              <a:t>0</a:t>
            </a:r>
            <a:r>
              <a:rPr lang="en-US" sz="1400" dirty="0" smtClean="0"/>
              <a:t> = 938 MeV) @ 100 </a:t>
            </a:r>
            <a:r>
              <a:rPr lang="en-US" sz="1400" dirty="0" smtClean="0"/>
              <a:t>MeV; E</a:t>
            </a:r>
            <a:r>
              <a:rPr lang="en-US" sz="1400" baseline="-25000" dirty="0" smtClean="0"/>
              <a:t>0</a:t>
            </a:r>
            <a:r>
              <a:rPr lang="en-US" sz="1400" dirty="0" smtClean="0"/>
              <a:t> </a:t>
            </a:r>
            <a:r>
              <a:rPr lang="en-US" sz="1400" dirty="0" smtClean="0"/>
              <a:t>= 2,5 MV/m;  </a:t>
            </a:r>
            <a:r>
              <a:rPr lang="en-US" sz="1600" dirty="0" smtClean="0">
                <a:latin typeface="Symbol" pitchFamily="18" charset="2"/>
              </a:rPr>
              <a:t>f</a:t>
            </a:r>
            <a:r>
              <a:rPr lang="en-US" sz="1400" baseline="-25000" dirty="0" smtClean="0"/>
              <a:t>s</a:t>
            </a:r>
            <a:r>
              <a:rPr lang="en-US" sz="1400" dirty="0" smtClean="0"/>
              <a:t> = -30°; </a:t>
            </a:r>
            <a:r>
              <a:rPr lang="en-US" sz="1400" dirty="0" err="1" smtClean="0"/>
              <a:t>f</a:t>
            </a:r>
            <a:r>
              <a:rPr lang="en-US" sz="1400" baseline="-25000" dirty="0" err="1" smtClean="0"/>
              <a:t>RF</a:t>
            </a:r>
            <a:r>
              <a:rPr lang="en-US" sz="1400" dirty="0" smtClean="0"/>
              <a:t> = 600 </a:t>
            </a:r>
            <a:r>
              <a:rPr lang="en-US" sz="1400" dirty="0" smtClean="0"/>
              <a:t>MHz; </a:t>
            </a:r>
            <a:r>
              <a:rPr lang="en-US" sz="1400" dirty="0" err="1" smtClean="0"/>
              <a:t>L</a:t>
            </a:r>
            <a:r>
              <a:rPr lang="en-US" sz="1400" baseline="-25000" dirty="0" err="1" smtClean="0"/>
              <a:t>linac</a:t>
            </a:r>
            <a:r>
              <a:rPr lang="en-US" sz="1400" dirty="0" smtClean="0"/>
              <a:t>= 40 m</a:t>
            </a:r>
            <a:endParaRPr lang="en-US" sz="1400" dirty="0"/>
          </a:p>
        </p:txBody>
      </p:sp>
      <p:graphicFrame>
        <p:nvGraphicFramePr>
          <p:cNvPr id="31" name="Object 11"/>
          <p:cNvGraphicFramePr>
            <a:graphicFrameLocks noChangeAspect="1"/>
          </p:cNvGraphicFramePr>
          <p:nvPr/>
        </p:nvGraphicFramePr>
        <p:xfrm>
          <a:off x="5718326" y="6057900"/>
          <a:ext cx="3213100" cy="617538"/>
        </p:xfrm>
        <a:graphic>
          <a:graphicData uri="http://schemas.openxmlformats.org/presentationml/2006/ole">
            <mc:AlternateContent xmlns:mc="http://schemas.openxmlformats.org/markup-compatibility/2006">
              <mc:Choice xmlns:v="urn:schemas-microsoft-com:vml" Requires="v">
                <p:oleObj spid="_x0000_s209257" name="Equazione" r:id="rId18" imgW="2247840" imgH="431640" progId="Equation.3">
                  <p:embed/>
                </p:oleObj>
              </mc:Choice>
              <mc:Fallback>
                <p:oleObj name="Equazione" r:id="rId18" imgW="2247840" imgH="431640" progId="Equation.3">
                  <p:embed/>
                  <p:pic>
                    <p:nvPicPr>
                      <p:cNvPr id="0" name="Object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18326" y="6057900"/>
                        <a:ext cx="3213100" cy="617538"/>
                      </a:xfrm>
                      <a:prstGeom prst="rect">
                        <a:avLst/>
                      </a:prstGeom>
                      <a:solidFill>
                        <a:srgbClr val="FFBA5F"/>
                      </a:solidFill>
                      <a:ln w="25400">
                        <a:solidFill>
                          <a:srgbClr val="339966"/>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7" grpId="0" animBg="1"/>
      <p:bldP spid="18442" grpId="0"/>
      <p:bldP spid="18444" grpId="0"/>
      <p:bldP spid="18454" grpId="0"/>
      <p:bldP spid="18455" grpId="0" animBg="1"/>
      <p:bldP spid="18470" grpId="0"/>
      <p:bldP spid="27" grpId="0" animBg="1"/>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9" name="Text Box 7"/>
          <p:cNvSpPr txBox="1">
            <a:spLocks noChangeArrowheads="1"/>
          </p:cNvSpPr>
          <p:nvPr/>
        </p:nvSpPr>
        <p:spPr bwMode="auto">
          <a:xfrm>
            <a:off x="259304" y="688998"/>
            <a:ext cx="4244457" cy="738664"/>
          </a:xfrm>
          <a:prstGeom prst="rect">
            <a:avLst/>
          </a:prstGeom>
          <a:noFill/>
          <a:ln w="9525">
            <a:noFill/>
            <a:miter lim="800000"/>
            <a:headEnd/>
            <a:tailEnd/>
          </a:ln>
          <a:effectLst/>
        </p:spPr>
        <p:txBody>
          <a:bodyPr wrap="square">
            <a:spAutoFit/>
          </a:bodyPr>
          <a:lstStyle/>
          <a:p>
            <a:pPr algn="just"/>
            <a:r>
              <a:rPr lang="en-US" sz="1400" dirty="0" smtClean="0"/>
              <a:t>According to </a:t>
            </a:r>
            <a:r>
              <a:rPr lang="en-US" sz="1400" dirty="0" err="1" smtClean="0"/>
              <a:t>Liouville’s</a:t>
            </a:r>
            <a:r>
              <a:rPr lang="en-US" sz="1400" dirty="0" smtClean="0"/>
              <a:t> theorem, under the action of conservative forces, </a:t>
            </a:r>
            <a:r>
              <a:rPr lang="en-US" sz="1400" b="1" i="1" u="sng" dirty="0" smtClean="0"/>
              <a:t>the ellipse area in phase space is constant.</a:t>
            </a:r>
            <a:endParaRPr lang="en-US" sz="1400" dirty="0"/>
          </a:p>
        </p:txBody>
      </p:sp>
      <p:graphicFrame>
        <p:nvGraphicFramePr>
          <p:cNvPr id="90120" name="Object 8"/>
          <p:cNvGraphicFramePr>
            <a:graphicFrameLocks noChangeAspect="1"/>
          </p:cNvGraphicFramePr>
          <p:nvPr/>
        </p:nvGraphicFramePr>
        <p:xfrm>
          <a:off x="278738" y="2875574"/>
          <a:ext cx="4359275" cy="1047750"/>
        </p:xfrm>
        <a:graphic>
          <a:graphicData uri="http://schemas.openxmlformats.org/presentationml/2006/ole">
            <mc:AlternateContent xmlns:mc="http://schemas.openxmlformats.org/markup-compatibility/2006">
              <mc:Choice xmlns:v="urn:schemas-microsoft-com:vml" Requires="v">
                <p:oleObj spid="_x0000_s90526" name="Equazione" r:id="rId4" imgW="2539800" imgH="609480" progId="Equation.3">
                  <p:embed/>
                </p:oleObj>
              </mc:Choice>
              <mc:Fallback>
                <p:oleObj name="Equazione" r:id="rId4" imgW="2539800" imgH="60948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38" y="2875574"/>
                        <a:ext cx="4359275" cy="1047750"/>
                      </a:xfrm>
                      <a:prstGeom prst="rect">
                        <a:avLst/>
                      </a:prstGeom>
                      <a:solidFill>
                        <a:srgbClr val="FFCC99"/>
                      </a:solidFill>
                    </p:spPr>
                  </p:pic>
                </p:oleObj>
              </mc:Fallback>
            </mc:AlternateContent>
          </a:graphicData>
        </a:graphic>
      </p:graphicFrame>
      <p:sp>
        <p:nvSpPr>
          <p:cNvPr id="90121" name="Text Box 9"/>
          <p:cNvSpPr txBox="1">
            <a:spLocks noChangeArrowheads="1"/>
          </p:cNvSpPr>
          <p:nvPr/>
        </p:nvSpPr>
        <p:spPr bwMode="auto">
          <a:xfrm>
            <a:off x="273883" y="1431729"/>
            <a:ext cx="4352708" cy="1384995"/>
          </a:xfrm>
          <a:prstGeom prst="rect">
            <a:avLst/>
          </a:prstGeom>
          <a:noFill/>
          <a:ln w="9525">
            <a:noFill/>
            <a:miter lim="800000"/>
            <a:headEnd/>
            <a:tailEnd/>
          </a:ln>
          <a:effectLst/>
        </p:spPr>
        <p:txBody>
          <a:bodyPr wrap="square">
            <a:spAutoFit/>
          </a:bodyPr>
          <a:lstStyle/>
          <a:p>
            <a:pPr algn="just"/>
            <a:r>
              <a:rPr lang="en-US" sz="1400" dirty="0" smtClean="0"/>
              <a:t>The amplitude of the synchrotron oscillations remains </a:t>
            </a:r>
            <a:r>
              <a:rPr lang="en-US" sz="1400" b="1" i="1" dirty="0" smtClean="0"/>
              <a:t>rigorously constant  </a:t>
            </a:r>
            <a:r>
              <a:rPr lang="en-US" sz="1400" dirty="0" smtClean="0"/>
              <a:t>only at </a:t>
            </a:r>
            <a:r>
              <a:rPr lang="en-US" sz="1400" b="1" i="1" dirty="0" smtClean="0"/>
              <a:t>constant energy</a:t>
            </a:r>
            <a:r>
              <a:rPr lang="en-US" sz="1400" dirty="0" smtClean="0"/>
              <a:t> (which is not the case in accelerators!), while in case of slow acceleration (low gradients) the </a:t>
            </a:r>
            <a:r>
              <a:rPr lang="en-US" sz="1400" b="1" i="1" dirty="0" smtClean="0"/>
              <a:t>oscillation amplitudes </a:t>
            </a:r>
            <a:r>
              <a:rPr lang="en-US" sz="1400" dirty="0" smtClean="0"/>
              <a:t>will </a:t>
            </a:r>
            <a:r>
              <a:rPr lang="en-US" sz="1400" b="1" i="1" dirty="0" smtClean="0"/>
              <a:t>smoothly change </a:t>
            </a:r>
            <a:r>
              <a:rPr lang="en-US" sz="1400" dirty="0" smtClean="0"/>
              <a:t>to satisfy the </a:t>
            </a:r>
            <a:r>
              <a:rPr lang="en-US" sz="1400" b="1" i="1" dirty="0" err="1" smtClean="0"/>
              <a:t>Liouville’s</a:t>
            </a:r>
            <a:r>
              <a:rPr lang="en-US" sz="1400" b="1" i="1" dirty="0" smtClean="0"/>
              <a:t> theorem</a:t>
            </a:r>
            <a:r>
              <a:rPr lang="en-US" sz="1400" dirty="0" smtClean="0"/>
              <a:t>. In fact:</a:t>
            </a:r>
            <a:endParaRPr lang="en-US" sz="1400" dirty="0"/>
          </a:p>
        </p:txBody>
      </p:sp>
      <p:sp>
        <p:nvSpPr>
          <p:cNvPr id="90124" name="Text Box 12"/>
          <p:cNvSpPr txBox="1">
            <a:spLocks noChangeArrowheads="1"/>
          </p:cNvSpPr>
          <p:nvPr/>
        </p:nvSpPr>
        <p:spPr bwMode="auto">
          <a:xfrm>
            <a:off x="221247" y="5956556"/>
            <a:ext cx="4500878" cy="523220"/>
          </a:xfrm>
          <a:prstGeom prst="rect">
            <a:avLst/>
          </a:prstGeom>
          <a:noFill/>
          <a:ln w="9525">
            <a:noFill/>
            <a:miter lim="800000"/>
            <a:headEnd/>
            <a:tailEnd/>
          </a:ln>
          <a:effectLst/>
        </p:spPr>
        <p:txBody>
          <a:bodyPr wrap="square">
            <a:spAutoFit/>
          </a:bodyPr>
          <a:lstStyle/>
          <a:p>
            <a:pPr algn="just"/>
            <a:r>
              <a:rPr lang="en-US" sz="1400" dirty="0" smtClean="0"/>
              <a:t>The result is that during acceleration </a:t>
            </a:r>
            <a:r>
              <a:rPr lang="en-US" sz="1400" b="1" i="1" u="sng" dirty="0" smtClean="0"/>
              <a:t>the</a:t>
            </a:r>
            <a:r>
              <a:rPr lang="en-US" sz="1400" b="1" i="1" dirty="0" smtClean="0"/>
              <a:t> </a:t>
            </a:r>
            <a:r>
              <a:rPr lang="en-US" sz="1400" b="1" i="1" u="sng" dirty="0" smtClean="0"/>
              <a:t>bunch</a:t>
            </a:r>
            <a:r>
              <a:rPr lang="en-US" sz="1400" b="1" i="1" dirty="0" smtClean="0"/>
              <a:t> </a:t>
            </a:r>
            <a:r>
              <a:rPr lang="en-US" sz="1400" b="1" i="1" u="sng" dirty="0" smtClean="0"/>
              <a:t>gets</a:t>
            </a:r>
            <a:r>
              <a:rPr lang="en-US" sz="1400" b="1" i="1" dirty="0" smtClean="0"/>
              <a:t> </a:t>
            </a:r>
            <a:r>
              <a:rPr lang="en-US" sz="1400" b="1" i="1" u="sng" dirty="0" smtClean="0"/>
              <a:t>shorter</a:t>
            </a:r>
            <a:r>
              <a:rPr lang="en-US" sz="1400" b="1" i="1" dirty="0" smtClean="0"/>
              <a:t> </a:t>
            </a:r>
            <a:r>
              <a:rPr lang="en-US" sz="1400" b="1" i="1" u="sng" dirty="0" smtClean="0"/>
              <a:t>and</a:t>
            </a:r>
            <a:r>
              <a:rPr lang="en-US" sz="1400" b="1" i="1" dirty="0" smtClean="0"/>
              <a:t> </a:t>
            </a:r>
            <a:r>
              <a:rPr lang="en-US" sz="1400" b="1" i="1" u="sng" dirty="0" smtClean="0"/>
              <a:t>its</a:t>
            </a:r>
            <a:r>
              <a:rPr lang="en-US" sz="1400" b="1" i="1" dirty="0" smtClean="0"/>
              <a:t> </a:t>
            </a:r>
            <a:r>
              <a:rPr lang="en-US" sz="1400" b="1" i="1" u="sng" dirty="0" smtClean="0"/>
              <a:t>relative</a:t>
            </a:r>
            <a:r>
              <a:rPr lang="en-US" sz="1400" b="1" i="1" dirty="0" smtClean="0"/>
              <a:t> </a:t>
            </a:r>
            <a:r>
              <a:rPr lang="en-US" sz="1400" b="1" i="1" u="sng" dirty="0" smtClean="0"/>
              <a:t>energy</a:t>
            </a:r>
            <a:r>
              <a:rPr lang="en-US" sz="1400" b="1" i="1" dirty="0" smtClean="0"/>
              <a:t> </a:t>
            </a:r>
            <a:r>
              <a:rPr lang="en-US" sz="1400" b="1" i="1" u="sng" dirty="0" smtClean="0"/>
              <a:t>spread</a:t>
            </a:r>
            <a:r>
              <a:rPr lang="en-US" sz="1400" b="1" i="1" dirty="0" smtClean="0"/>
              <a:t> </a:t>
            </a:r>
            <a:r>
              <a:rPr lang="en-US" sz="1400" b="1" i="1" u="sng" dirty="0" smtClean="0"/>
              <a:t>is</a:t>
            </a:r>
            <a:r>
              <a:rPr lang="en-US" sz="1400" b="1" i="1" dirty="0" smtClean="0"/>
              <a:t> </a:t>
            </a:r>
            <a:r>
              <a:rPr lang="en-US" sz="1400" b="1" i="1" u="sng" dirty="0" smtClean="0"/>
              <a:t>reduced.</a:t>
            </a:r>
          </a:p>
        </p:txBody>
      </p:sp>
      <p:sp>
        <p:nvSpPr>
          <p:cNvPr id="90125" name="Text Box 13"/>
          <p:cNvSpPr txBox="1">
            <a:spLocks noChangeArrowheads="1"/>
          </p:cNvSpPr>
          <p:nvPr/>
        </p:nvSpPr>
        <p:spPr bwMode="auto">
          <a:xfrm>
            <a:off x="294237" y="44450"/>
            <a:ext cx="4833374" cy="338554"/>
          </a:xfrm>
          <a:prstGeom prst="rect">
            <a:avLst/>
          </a:prstGeom>
          <a:noFill/>
          <a:ln w="9525">
            <a:noFill/>
            <a:miter lim="800000"/>
            <a:headEnd/>
            <a:tailEnd/>
          </a:ln>
          <a:effectLst/>
        </p:spPr>
        <p:txBody>
          <a:bodyPr wrap="none">
            <a:spAutoFit/>
          </a:bodyPr>
          <a:lstStyle/>
          <a:p>
            <a:r>
              <a:rPr lang="en-US" sz="1600" b="1" i="1" dirty="0" smtClean="0"/>
              <a:t>Bunch length and energy spread along a LINAC</a:t>
            </a:r>
            <a:endParaRPr lang="en-US" sz="1600" b="1" i="1" dirty="0"/>
          </a:p>
        </p:txBody>
      </p:sp>
      <p:grpSp>
        <p:nvGrpSpPr>
          <p:cNvPr id="17" name="Gruppo 16"/>
          <p:cNvGrpSpPr/>
          <p:nvPr/>
        </p:nvGrpSpPr>
        <p:grpSpPr>
          <a:xfrm>
            <a:off x="4831307" y="613215"/>
            <a:ext cx="4131721" cy="4272683"/>
            <a:chOff x="6003073" y="1391131"/>
            <a:chExt cx="3014547" cy="2880299"/>
          </a:xfrm>
        </p:grpSpPr>
        <p:pic>
          <p:nvPicPr>
            <p:cNvPr id="90129" name="Picture 17"/>
            <p:cNvPicPr>
              <a:picLocks noChangeAspect="1" noChangeArrowheads="1"/>
            </p:cNvPicPr>
            <p:nvPr/>
          </p:nvPicPr>
          <p:blipFill>
            <a:blip r:embed="rId6" cstate="print"/>
            <a:srcRect l="8087" r="8059"/>
            <a:stretch>
              <a:fillRect/>
            </a:stretch>
          </p:blipFill>
          <p:spPr bwMode="auto">
            <a:xfrm>
              <a:off x="6003073" y="1391131"/>
              <a:ext cx="3014547" cy="1532899"/>
            </a:xfrm>
            <a:prstGeom prst="rect">
              <a:avLst/>
            </a:prstGeom>
            <a:noFill/>
            <a:ln w="9525">
              <a:noFill/>
              <a:miter lim="800000"/>
              <a:headEnd/>
              <a:tailEnd/>
            </a:ln>
            <a:effectLst/>
          </p:spPr>
        </p:pic>
        <p:pic>
          <p:nvPicPr>
            <p:cNvPr id="90130" name="Picture 18"/>
            <p:cNvPicPr>
              <a:picLocks noChangeAspect="1" noChangeArrowheads="1"/>
            </p:cNvPicPr>
            <p:nvPr/>
          </p:nvPicPr>
          <p:blipFill>
            <a:blip r:embed="rId7" cstate="print"/>
            <a:srcRect l="8211" r="7188"/>
            <a:stretch>
              <a:fillRect/>
            </a:stretch>
          </p:blipFill>
          <p:spPr bwMode="auto">
            <a:xfrm>
              <a:off x="6007395" y="2784340"/>
              <a:ext cx="3009015" cy="1487090"/>
            </a:xfrm>
            <a:prstGeom prst="rect">
              <a:avLst/>
            </a:prstGeom>
            <a:noFill/>
            <a:ln w="9525">
              <a:noFill/>
              <a:miter lim="800000"/>
              <a:headEnd/>
              <a:tailEnd/>
            </a:ln>
            <a:effectLst/>
          </p:spPr>
        </p:pic>
        <p:pic>
          <p:nvPicPr>
            <p:cNvPr id="15" name="Picture 18"/>
            <p:cNvPicPr>
              <a:picLocks noChangeAspect="1" noChangeArrowheads="1"/>
            </p:cNvPicPr>
            <p:nvPr/>
          </p:nvPicPr>
          <p:blipFill>
            <a:blip r:embed="rId7" cstate="print"/>
            <a:srcRect l="5220" t="-326" r="91828" b="14500"/>
            <a:stretch>
              <a:fillRect/>
            </a:stretch>
          </p:blipFill>
          <p:spPr bwMode="auto">
            <a:xfrm>
              <a:off x="6056414" y="2826327"/>
              <a:ext cx="103299" cy="1437330"/>
            </a:xfrm>
            <a:prstGeom prst="rect">
              <a:avLst/>
            </a:prstGeom>
            <a:noFill/>
            <a:ln w="9525">
              <a:noFill/>
              <a:miter lim="800000"/>
              <a:headEnd/>
              <a:tailEnd/>
            </a:ln>
            <a:effectLst/>
          </p:spPr>
        </p:pic>
        <p:pic>
          <p:nvPicPr>
            <p:cNvPr id="16" name="Picture 18"/>
            <p:cNvPicPr>
              <a:picLocks noChangeAspect="1" noChangeArrowheads="1"/>
            </p:cNvPicPr>
            <p:nvPr/>
          </p:nvPicPr>
          <p:blipFill>
            <a:blip r:embed="rId7" cstate="print"/>
            <a:srcRect l="5220" t="-326" r="91828" b="14500"/>
            <a:stretch>
              <a:fillRect/>
            </a:stretch>
          </p:blipFill>
          <p:spPr bwMode="auto">
            <a:xfrm>
              <a:off x="6202876" y="2770896"/>
              <a:ext cx="2774869" cy="91057"/>
            </a:xfrm>
            <a:prstGeom prst="rect">
              <a:avLst/>
            </a:prstGeom>
            <a:noFill/>
            <a:ln w="9525">
              <a:noFill/>
              <a:miter lim="800000"/>
              <a:headEnd/>
              <a:tailEnd/>
            </a:ln>
            <a:effectLst/>
          </p:spPr>
        </p:pic>
      </p:grpSp>
      <p:graphicFrame>
        <p:nvGraphicFramePr>
          <p:cNvPr id="18" name="Object 8"/>
          <p:cNvGraphicFramePr>
            <a:graphicFrameLocks noChangeAspect="1"/>
          </p:cNvGraphicFramePr>
          <p:nvPr/>
        </p:nvGraphicFramePr>
        <p:xfrm>
          <a:off x="260670" y="4153159"/>
          <a:ext cx="1743075" cy="1309687"/>
        </p:xfrm>
        <a:graphic>
          <a:graphicData uri="http://schemas.openxmlformats.org/presentationml/2006/ole">
            <mc:AlternateContent xmlns:mc="http://schemas.openxmlformats.org/markup-compatibility/2006">
              <mc:Choice xmlns:v="urn:schemas-microsoft-com:vml" Requires="v">
                <p:oleObj spid="_x0000_s90527" name="Equazione" r:id="rId8" imgW="1015920" imgH="761760" progId="Equation.3">
                  <p:embed/>
                </p:oleObj>
              </mc:Choice>
              <mc:Fallback>
                <p:oleObj name="Equazione" r:id="rId8" imgW="1015920" imgH="76176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670" y="4153159"/>
                        <a:ext cx="1743075" cy="1309687"/>
                      </a:xfrm>
                      <a:prstGeom prst="rect">
                        <a:avLst/>
                      </a:prstGeom>
                      <a:solidFill>
                        <a:srgbClr val="FFCC99"/>
                      </a:solidFill>
                    </p:spPr>
                  </p:pic>
                </p:oleObj>
              </mc:Fallback>
            </mc:AlternateContent>
          </a:graphicData>
        </a:graphic>
      </p:graphicFrame>
      <p:sp>
        <p:nvSpPr>
          <p:cNvPr id="19" name="Freccia curva 18"/>
          <p:cNvSpPr/>
          <p:nvPr/>
        </p:nvSpPr>
        <p:spPr>
          <a:xfrm flipH="1" flipV="1">
            <a:off x="2169994" y="4011168"/>
            <a:ext cx="1755830" cy="1255776"/>
          </a:xfrm>
          <a:prstGeom prst="bentArrow">
            <a:avLst>
              <a:gd name="adj1" fmla="val 38974"/>
              <a:gd name="adj2" fmla="val 35315"/>
              <a:gd name="adj3" fmla="val 50000"/>
              <a:gd name="adj4" fmla="val 75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0" name="Object 8"/>
          <p:cNvGraphicFramePr>
            <a:graphicFrameLocks noChangeAspect="1"/>
          </p:cNvGraphicFramePr>
          <p:nvPr/>
        </p:nvGraphicFramePr>
        <p:xfrm>
          <a:off x="6535739" y="1012825"/>
          <a:ext cx="224478" cy="301129"/>
        </p:xfrm>
        <a:graphic>
          <a:graphicData uri="http://schemas.openxmlformats.org/presentationml/2006/ole">
            <mc:AlternateContent xmlns:mc="http://schemas.openxmlformats.org/markup-compatibility/2006">
              <mc:Choice xmlns:v="urn:schemas-microsoft-com:vml" Requires="v">
                <p:oleObj spid="_x0000_s90528" name="Equazione" r:id="rId10" imgW="152280" imgH="203040" progId="Equation.3">
                  <p:embed/>
                </p:oleObj>
              </mc:Choice>
              <mc:Fallback>
                <p:oleObj name="Equazione" r:id="rId10" imgW="152280" imgH="203040" progId="Equation.3">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35739" y="1012825"/>
                        <a:ext cx="224478" cy="301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8"/>
          <p:cNvGraphicFramePr>
            <a:graphicFrameLocks noChangeAspect="1"/>
          </p:cNvGraphicFramePr>
          <p:nvPr/>
        </p:nvGraphicFramePr>
        <p:xfrm>
          <a:off x="6700839" y="1954213"/>
          <a:ext cx="1271586" cy="338085"/>
        </p:xfrm>
        <a:graphic>
          <a:graphicData uri="http://schemas.openxmlformats.org/presentationml/2006/ole">
            <mc:AlternateContent xmlns:mc="http://schemas.openxmlformats.org/markup-compatibility/2006">
              <mc:Choice xmlns:v="urn:schemas-microsoft-com:vml" Requires="v">
                <p:oleObj spid="_x0000_s90529" name="Equazione" r:id="rId12" imgW="863280" imgH="228600" progId="Equation.3">
                  <p:embed/>
                </p:oleObj>
              </mc:Choice>
              <mc:Fallback>
                <p:oleObj name="Equazione" r:id="rId12" imgW="863280" imgH="228600" progId="Equation.3">
                  <p:embed/>
                  <p:pic>
                    <p:nvPicPr>
                      <p:cNvPr id="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0839" y="1954213"/>
                        <a:ext cx="1271586" cy="338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8"/>
          <p:cNvGraphicFramePr>
            <a:graphicFrameLocks noChangeAspect="1"/>
          </p:cNvGraphicFramePr>
          <p:nvPr/>
        </p:nvGraphicFramePr>
        <p:xfrm>
          <a:off x="8301038" y="4459288"/>
          <a:ext cx="393700" cy="319087"/>
        </p:xfrm>
        <a:graphic>
          <a:graphicData uri="http://schemas.openxmlformats.org/presentationml/2006/ole">
            <mc:AlternateContent xmlns:mc="http://schemas.openxmlformats.org/markup-compatibility/2006">
              <mc:Choice xmlns:v="urn:schemas-microsoft-com:vml" Requires="v">
                <p:oleObj spid="_x0000_s90530" name="Equazione" r:id="rId14" imgW="266400" imgH="215640" progId="Equation.3">
                  <p:embed/>
                </p:oleObj>
              </mc:Choice>
              <mc:Fallback>
                <p:oleObj name="Equazione" r:id="rId14" imgW="266400" imgH="215640" progId="Equation.3">
                  <p:embed/>
                  <p:pic>
                    <p:nvPicPr>
                      <p:cNvPr id="0" name="Picture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1038" y="4459288"/>
                        <a:ext cx="393700" cy="319087"/>
                      </a:xfrm>
                      <a:prstGeom prst="rect">
                        <a:avLst/>
                      </a:prstGeom>
                      <a:solidFill>
                        <a:schemeClr val="bg1"/>
                      </a:solidFill>
                    </p:spPr>
                  </p:pic>
                </p:oleObj>
              </mc:Fallback>
            </mc:AlternateContent>
          </a:graphicData>
        </a:graphic>
      </p:graphicFrame>
      <p:graphicFrame>
        <p:nvGraphicFramePr>
          <p:cNvPr id="23" name="Object 8"/>
          <p:cNvGraphicFramePr>
            <a:graphicFrameLocks noChangeAspect="1"/>
          </p:cNvGraphicFramePr>
          <p:nvPr/>
        </p:nvGraphicFramePr>
        <p:xfrm>
          <a:off x="7631113" y="2879725"/>
          <a:ext cx="223837" cy="206375"/>
        </p:xfrm>
        <a:graphic>
          <a:graphicData uri="http://schemas.openxmlformats.org/presentationml/2006/ole">
            <mc:AlternateContent xmlns:mc="http://schemas.openxmlformats.org/markup-compatibility/2006">
              <mc:Choice xmlns:v="urn:schemas-microsoft-com:vml" Requires="v">
                <p:oleObj spid="_x0000_s90531" name="Equazione" r:id="rId16" imgW="152280" imgH="139680" progId="Equation.3">
                  <p:embed/>
                </p:oleObj>
              </mc:Choice>
              <mc:Fallback>
                <p:oleObj name="Equazione" r:id="rId16" imgW="152280" imgH="139680" progId="Equation.3">
                  <p:embed/>
                  <p:pic>
                    <p:nvPicPr>
                      <p:cNvPr id="0"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31113" y="2879725"/>
                        <a:ext cx="223837" cy="206375"/>
                      </a:xfrm>
                      <a:prstGeom prst="rect">
                        <a:avLst/>
                      </a:prstGeom>
                      <a:solidFill>
                        <a:schemeClr val="bg1">
                          <a:alpha val="85001"/>
                        </a:schemeClr>
                      </a:solidFill>
                      <a:ln>
                        <a:noFill/>
                      </a:ln>
                      <a:extLs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graphicFrame>
        <p:nvGraphicFramePr>
          <p:cNvPr id="24" name="Object 8"/>
          <p:cNvGraphicFramePr>
            <a:graphicFrameLocks noChangeAspect="1"/>
          </p:cNvGraphicFramePr>
          <p:nvPr/>
        </p:nvGraphicFramePr>
        <p:xfrm>
          <a:off x="7629525" y="3641725"/>
          <a:ext cx="206375" cy="244475"/>
        </p:xfrm>
        <a:graphic>
          <a:graphicData uri="http://schemas.openxmlformats.org/presentationml/2006/ole">
            <mc:AlternateContent xmlns:mc="http://schemas.openxmlformats.org/markup-compatibility/2006">
              <mc:Choice xmlns:v="urn:schemas-microsoft-com:vml" Requires="v">
                <p:oleObj spid="_x0000_s90532" name="Equazione" r:id="rId18" imgW="139680" imgH="164880" progId="Equation.3">
                  <p:embed/>
                </p:oleObj>
              </mc:Choice>
              <mc:Fallback>
                <p:oleObj name="Equazione" r:id="rId18" imgW="139680" imgH="164880" progId="Equation.3">
                  <p:embed/>
                  <p:pic>
                    <p:nvPicPr>
                      <p:cNvPr id="0" name="Picture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9525" y="3641725"/>
                        <a:ext cx="206375" cy="244475"/>
                      </a:xfrm>
                      <a:prstGeom prst="rect">
                        <a:avLst/>
                      </a:prstGeom>
                      <a:solidFill>
                        <a:schemeClr val="bg1">
                          <a:alpha val="85001"/>
                        </a:schemeClr>
                      </a:solidFill>
                      <a:ln>
                        <a:noFill/>
                      </a:ln>
                      <a:extLs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graphicFrame>
        <p:nvGraphicFramePr>
          <p:cNvPr id="25" name="Object 8"/>
          <p:cNvGraphicFramePr>
            <a:graphicFrameLocks noChangeAspect="1"/>
          </p:cNvGraphicFramePr>
          <p:nvPr/>
        </p:nvGraphicFramePr>
        <p:xfrm>
          <a:off x="7925308" y="2978150"/>
          <a:ext cx="298450" cy="581025"/>
        </p:xfrm>
        <a:graphic>
          <a:graphicData uri="http://schemas.openxmlformats.org/presentationml/2006/ole">
            <mc:AlternateContent xmlns:mc="http://schemas.openxmlformats.org/markup-compatibility/2006">
              <mc:Choice xmlns:v="urn:schemas-microsoft-com:vml" Requires="v">
                <p:oleObj spid="_x0000_s90533" name="Equazione" r:id="rId20" imgW="203040" imgH="393480" progId="Equation.3">
                  <p:embed/>
                </p:oleObj>
              </mc:Choice>
              <mc:Fallback>
                <p:oleObj name="Equazione" r:id="rId20" imgW="203040" imgH="393480" progId="Equation.3">
                  <p:embed/>
                  <p:pic>
                    <p:nvPicPr>
                      <p:cNvPr id="0" name="Picture 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25308" y="2978150"/>
                        <a:ext cx="298450" cy="581025"/>
                      </a:xfrm>
                      <a:prstGeom prst="rect">
                        <a:avLst/>
                      </a:prstGeom>
                      <a:solidFill>
                        <a:schemeClr val="bg1">
                          <a:alpha val="85001"/>
                        </a:schemeClr>
                      </a:solidFill>
                      <a:ln>
                        <a:noFill/>
                      </a:ln>
                      <a:extLs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cxnSp>
        <p:nvCxnSpPr>
          <p:cNvPr id="27" name="Connettore 1 26"/>
          <p:cNvCxnSpPr/>
          <p:nvPr/>
        </p:nvCxnSpPr>
        <p:spPr>
          <a:xfrm flipH="1">
            <a:off x="8209128" y="3275463"/>
            <a:ext cx="170598" cy="0"/>
          </a:xfrm>
          <a:prstGeom prst="line">
            <a:avLst/>
          </a:prstGeom>
          <a:ln>
            <a:solidFill>
              <a:srgbClr val="0070C0"/>
            </a:solidFill>
            <a:headEnd type="oval"/>
            <a:tailEnd type="stealth"/>
          </a:ln>
        </p:spPr>
        <p:style>
          <a:lnRef idx="1">
            <a:schemeClr val="accent1"/>
          </a:lnRef>
          <a:fillRef idx="0">
            <a:schemeClr val="accent1"/>
          </a:fillRef>
          <a:effectRef idx="0">
            <a:schemeClr val="accent1"/>
          </a:effectRef>
          <a:fontRef idx="minor">
            <a:schemeClr val="tx1"/>
          </a:fontRef>
        </p:style>
      </p:cxnSp>
      <p:graphicFrame>
        <p:nvGraphicFramePr>
          <p:cNvPr id="30" name="Object 8"/>
          <p:cNvGraphicFramePr>
            <a:graphicFrameLocks noChangeAspect="1"/>
          </p:cNvGraphicFramePr>
          <p:nvPr/>
        </p:nvGraphicFramePr>
        <p:xfrm>
          <a:off x="8355902" y="2429320"/>
          <a:ext cx="393700" cy="319087"/>
        </p:xfrm>
        <a:graphic>
          <a:graphicData uri="http://schemas.openxmlformats.org/presentationml/2006/ole">
            <mc:AlternateContent xmlns:mc="http://schemas.openxmlformats.org/markup-compatibility/2006">
              <mc:Choice xmlns:v="urn:schemas-microsoft-com:vml" Requires="v">
                <p:oleObj spid="_x0000_s90534" name="Equazione" r:id="rId22" imgW="266400" imgH="215640" progId="Equation.3">
                  <p:embed/>
                </p:oleObj>
              </mc:Choice>
              <mc:Fallback>
                <p:oleObj name="Equazione" r:id="rId22" imgW="266400" imgH="215640" progId="Equation.3">
                  <p:embed/>
                  <p:pic>
                    <p:nvPicPr>
                      <p:cNvPr id="0" name="Picture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55902" y="2429320"/>
                        <a:ext cx="393700" cy="319087"/>
                      </a:xfrm>
                      <a:prstGeom prst="rect">
                        <a:avLst/>
                      </a:prstGeom>
                      <a:solidFill>
                        <a:schemeClr val="bg1"/>
                      </a:solidFill>
                    </p:spPr>
                  </p:pic>
                </p:oleObj>
              </mc:Fallback>
            </mc:AlternateContent>
          </a:graphicData>
        </a:graphic>
      </p:graphicFrame>
      <p:sp>
        <p:nvSpPr>
          <p:cNvPr id="26" name="Text Box 12"/>
          <p:cNvSpPr txBox="1">
            <a:spLocks noChangeArrowheads="1"/>
          </p:cNvSpPr>
          <p:nvPr/>
        </p:nvSpPr>
        <p:spPr bwMode="auto">
          <a:xfrm>
            <a:off x="5477912" y="6013422"/>
            <a:ext cx="3447725" cy="461665"/>
          </a:xfrm>
          <a:prstGeom prst="rect">
            <a:avLst/>
          </a:prstGeom>
          <a:noFill/>
          <a:ln w="9525">
            <a:noFill/>
            <a:miter lim="800000"/>
            <a:headEnd/>
            <a:tailEnd/>
          </a:ln>
          <a:effectLst/>
        </p:spPr>
        <p:txBody>
          <a:bodyPr wrap="square">
            <a:spAutoFit/>
          </a:bodyPr>
          <a:lstStyle/>
          <a:p>
            <a:pPr algn="just"/>
            <a:r>
              <a:rPr lang="en-US" sz="2400" b="1" i="1" dirty="0" smtClean="0"/>
              <a:t>ADIABATIC DAMPING</a:t>
            </a:r>
            <a:endParaRPr lang="en-US" sz="2400" b="1" i="1" u="sng" dirty="0" smtClean="0"/>
          </a:p>
        </p:txBody>
      </p:sp>
      <p:sp>
        <p:nvSpPr>
          <p:cNvPr id="28" name="Freccia a destra 27"/>
          <p:cNvSpPr/>
          <p:nvPr/>
        </p:nvSpPr>
        <p:spPr>
          <a:xfrm>
            <a:off x="4776716" y="5882181"/>
            <a:ext cx="586854" cy="743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01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4" grpId="0"/>
      <p:bldP spid="19" grpId="0" animBg="1"/>
      <p:bldP spid="26"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4" cstate="print"/>
          <a:srcRect/>
          <a:stretch>
            <a:fillRect/>
          </a:stretch>
        </p:blipFill>
        <p:spPr bwMode="auto">
          <a:xfrm>
            <a:off x="5508625" y="2375599"/>
            <a:ext cx="3378200" cy="4319587"/>
          </a:xfrm>
          <a:prstGeom prst="rect">
            <a:avLst/>
          </a:prstGeom>
          <a:noFill/>
          <a:ln w="9525">
            <a:noFill/>
            <a:miter lim="800000"/>
            <a:headEnd/>
            <a:tailEnd/>
          </a:ln>
          <a:effectLst/>
        </p:spPr>
      </p:pic>
      <p:sp>
        <p:nvSpPr>
          <p:cNvPr id="17417" name="Text Box 9"/>
          <p:cNvSpPr txBox="1">
            <a:spLocks noChangeArrowheads="1"/>
          </p:cNvSpPr>
          <p:nvPr/>
        </p:nvSpPr>
        <p:spPr bwMode="auto">
          <a:xfrm>
            <a:off x="120142" y="600523"/>
            <a:ext cx="4608513" cy="830997"/>
          </a:xfrm>
          <a:prstGeom prst="rect">
            <a:avLst/>
          </a:prstGeom>
          <a:noFill/>
          <a:ln w="9525">
            <a:noFill/>
            <a:miter lim="800000"/>
            <a:headEnd/>
            <a:tailEnd/>
          </a:ln>
          <a:effectLst/>
        </p:spPr>
        <p:txBody>
          <a:bodyPr>
            <a:spAutoFit/>
          </a:bodyPr>
          <a:lstStyle/>
          <a:p>
            <a:pPr algn="just"/>
            <a:r>
              <a:rPr lang="en-US" sz="1200" dirty="0" smtClean="0"/>
              <a:t>To study the longitudinal dynamics at large oscillations, we have to consider the non linear system of differential equations without approximations. By neglecting particle energy and speed variations along the LINAC  we obtain:</a:t>
            </a:r>
            <a:endParaRPr lang="en-US" sz="1200" dirty="0"/>
          </a:p>
        </p:txBody>
      </p:sp>
      <p:graphicFrame>
        <p:nvGraphicFramePr>
          <p:cNvPr id="17418" name="Object 10"/>
          <p:cNvGraphicFramePr>
            <a:graphicFrameLocks noChangeAspect="1"/>
          </p:cNvGraphicFramePr>
          <p:nvPr/>
        </p:nvGraphicFramePr>
        <p:xfrm>
          <a:off x="5167948" y="633984"/>
          <a:ext cx="3732212" cy="654050"/>
        </p:xfrm>
        <a:graphic>
          <a:graphicData uri="http://schemas.openxmlformats.org/presentationml/2006/ole">
            <mc:AlternateContent xmlns:mc="http://schemas.openxmlformats.org/markup-compatibility/2006">
              <mc:Choice xmlns:v="urn:schemas-microsoft-com:vml" Requires="v">
                <p:oleObj spid="_x0000_s211078" name="Equation" r:id="rId5" imgW="2616120" imgH="457200" progId="Equation.3">
                  <p:embed/>
                </p:oleObj>
              </mc:Choice>
              <mc:Fallback>
                <p:oleObj name="Equation" r:id="rId5" imgW="2616120" imgH="457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948" y="633984"/>
                        <a:ext cx="3732212"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9" name="Text Box 11"/>
          <p:cNvSpPr txBox="1">
            <a:spLocks noChangeArrowheads="1"/>
          </p:cNvSpPr>
          <p:nvPr/>
        </p:nvSpPr>
        <p:spPr bwMode="auto">
          <a:xfrm>
            <a:off x="119760" y="1641285"/>
            <a:ext cx="3879216" cy="646331"/>
          </a:xfrm>
          <a:prstGeom prst="rect">
            <a:avLst/>
          </a:prstGeom>
          <a:noFill/>
          <a:ln w="9525">
            <a:noFill/>
            <a:miter lim="800000"/>
            <a:headEnd/>
            <a:tailEnd/>
          </a:ln>
          <a:effectLst/>
        </p:spPr>
        <p:txBody>
          <a:bodyPr wrap="square">
            <a:spAutoFit/>
          </a:bodyPr>
          <a:lstStyle/>
          <a:p>
            <a:pPr algn="just"/>
            <a:r>
              <a:rPr lang="en-US" sz="1200" dirty="0" smtClean="0"/>
              <a:t>The restoring force </a:t>
            </a:r>
            <a:r>
              <a:rPr lang="en-US" sz="1200" b="1" i="1" dirty="0" smtClean="0"/>
              <a:t>F</a:t>
            </a:r>
            <a:r>
              <a:rPr lang="en-US" sz="1200" dirty="0" smtClean="0"/>
              <a:t> can not be considered purely elastic anymore and may by derived from a potential function according to the usual definition:</a:t>
            </a:r>
            <a:endParaRPr lang="en-US" sz="1200" dirty="0"/>
          </a:p>
        </p:txBody>
      </p:sp>
      <p:graphicFrame>
        <p:nvGraphicFramePr>
          <p:cNvPr id="17420" name="Object 12"/>
          <p:cNvGraphicFramePr>
            <a:graphicFrameLocks noChangeAspect="1"/>
          </p:cNvGraphicFramePr>
          <p:nvPr/>
        </p:nvGraphicFramePr>
        <p:xfrm>
          <a:off x="4145661" y="1549527"/>
          <a:ext cx="4800600" cy="690563"/>
        </p:xfrm>
        <a:graphic>
          <a:graphicData uri="http://schemas.openxmlformats.org/presentationml/2006/ole">
            <mc:AlternateContent xmlns:mc="http://schemas.openxmlformats.org/markup-compatibility/2006">
              <mc:Choice xmlns:v="urn:schemas-microsoft-com:vml" Requires="v">
                <p:oleObj spid="_x0000_s211079" name="Equazione" r:id="rId7" imgW="3365280" imgH="482400" progId="Equation.3">
                  <p:embed/>
                </p:oleObj>
              </mc:Choice>
              <mc:Fallback>
                <p:oleObj name="Equazione" r:id="rId7" imgW="3365280" imgH="4824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5661" y="1549527"/>
                        <a:ext cx="4800600"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1" name="Text Box 13"/>
          <p:cNvSpPr txBox="1">
            <a:spLocks noChangeArrowheads="1"/>
          </p:cNvSpPr>
          <p:nvPr/>
        </p:nvSpPr>
        <p:spPr bwMode="auto">
          <a:xfrm>
            <a:off x="107950" y="4348300"/>
            <a:ext cx="5184775" cy="2154436"/>
          </a:xfrm>
          <a:prstGeom prst="rect">
            <a:avLst/>
          </a:prstGeom>
          <a:noFill/>
          <a:ln w="9525">
            <a:noFill/>
            <a:miter lim="800000"/>
            <a:headEnd/>
            <a:tailEnd/>
          </a:ln>
          <a:effectLst/>
        </p:spPr>
        <p:txBody>
          <a:bodyPr>
            <a:spAutoFit/>
          </a:bodyPr>
          <a:lstStyle/>
          <a:p>
            <a:pPr marL="342900" indent="-342900" algn="just"/>
            <a:r>
              <a:rPr lang="en-US" sz="1200" dirty="0" smtClean="0"/>
              <a:t>At large oscillations: </a:t>
            </a:r>
          </a:p>
          <a:p>
            <a:pPr marL="342900" indent="-342900" algn="just"/>
            <a:endParaRPr lang="en-US" sz="1200" dirty="0" smtClean="0"/>
          </a:p>
          <a:p>
            <a:pPr marL="342900" indent="-342900" algn="just">
              <a:buFontTx/>
              <a:buAutoNum type="alphaLcParenR"/>
            </a:pPr>
            <a:r>
              <a:rPr lang="en-US" sz="1200" dirty="0" smtClean="0"/>
              <a:t>the phase space trajectories are not ellipses anymore;</a:t>
            </a:r>
          </a:p>
          <a:p>
            <a:pPr marL="342900" indent="-342900" algn="just">
              <a:buFontTx/>
              <a:buAutoNum type="alphaLcParenR"/>
            </a:pPr>
            <a:endParaRPr lang="en-US" sz="1200" dirty="0" smtClean="0"/>
          </a:p>
          <a:p>
            <a:pPr marL="342900" indent="-342900" algn="just">
              <a:buFontTx/>
              <a:buAutoNum type="alphaLcParenR"/>
            </a:pPr>
            <a:r>
              <a:rPr lang="en-US" sz="1200" dirty="0" smtClean="0"/>
              <a:t>the oscillations are stable within a region bounded by a special curve called </a:t>
            </a:r>
            <a:r>
              <a:rPr lang="en-US" sz="1200" b="1" i="1" u="sng" dirty="0" err="1" smtClean="0"/>
              <a:t>separatrix</a:t>
            </a:r>
            <a:r>
              <a:rPr lang="en-US" sz="1200" dirty="0" smtClean="0"/>
              <a:t>. The maximum phase excursion is equal to </a:t>
            </a:r>
            <a:r>
              <a:rPr lang="en-US" sz="1400" i="1" dirty="0" smtClean="0"/>
              <a:t>2</a:t>
            </a:r>
            <a:r>
              <a:rPr lang="en-US" sz="1400" i="1" dirty="0" smtClean="0">
                <a:sym typeface="Symbol" pitchFamily="18" charset="2"/>
              </a:rPr>
              <a:t></a:t>
            </a:r>
            <a:r>
              <a:rPr lang="en-US" sz="1400" i="1" baseline="-25000" dirty="0" smtClean="0">
                <a:sym typeface="Symbol" pitchFamily="18" charset="2"/>
              </a:rPr>
              <a:t>s</a:t>
            </a:r>
            <a:r>
              <a:rPr lang="en-US" sz="1200" dirty="0" smtClean="0"/>
              <a:t> ;</a:t>
            </a:r>
          </a:p>
          <a:p>
            <a:pPr marL="342900" indent="-342900" algn="just">
              <a:buFontTx/>
              <a:buAutoNum type="alphaLcParenR"/>
            </a:pPr>
            <a:endParaRPr lang="en-US" sz="1200" dirty="0" smtClean="0"/>
          </a:p>
          <a:p>
            <a:pPr marL="342900" indent="-342900" algn="just">
              <a:buFontTx/>
              <a:buAutoNum type="alphaLcParenR"/>
            </a:pPr>
            <a:r>
              <a:rPr lang="en-US" sz="1200" dirty="0" smtClean="0"/>
              <a:t>the region inside the </a:t>
            </a:r>
            <a:r>
              <a:rPr lang="en-US" sz="1200" dirty="0" err="1" smtClean="0"/>
              <a:t>separatrix</a:t>
            </a:r>
            <a:r>
              <a:rPr lang="en-US" sz="1200" dirty="0" smtClean="0"/>
              <a:t> is called </a:t>
            </a:r>
            <a:r>
              <a:rPr lang="en-US" sz="1200" b="1" i="1" u="sng" dirty="0" smtClean="0"/>
              <a:t>RF bucket</a:t>
            </a:r>
            <a:r>
              <a:rPr lang="en-US" sz="1200" dirty="0" smtClean="0"/>
              <a:t>. The dimensions of the bucket shrinks to zero if </a:t>
            </a:r>
            <a:r>
              <a:rPr lang="en-US" sz="1200" i="1" dirty="0" smtClean="0">
                <a:sym typeface="Symbol" pitchFamily="18" charset="2"/>
              </a:rPr>
              <a:t></a:t>
            </a:r>
            <a:r>
              <a:rPr lang="en-US" sz="1200" i="1" baseline="-25000" dirty="0" smtClean="0">
                <a:sym typeface="Symbol" pitchFamily="18" charset="2"/>
              </a:rPr>
              <a:t>s</a:t>
            </a:r>
            <a:r>
              <a:rPr lang="en-US" sz="1200" dirty="0" smtClean="0">
                <a:sym typeface="Symbol" pitchFamily="18" charset="2"/>
              </a:rPr>
              <a:t>=0.</a:t>
            </a:r>
            <a:r>
              <a:rPr lang="en-US" sz="1200" dirty="0" smtClean="0"/>
              <a:t> </a:t>
            </a:r>
          </a:p>
          <a:p>
            <a:pPr marL="342900" indent="-342900" algn="just">
              <a:buFontTx/>
              <a:buAutoNum type="alphaLcParenR"/>
            </a:pPr>
            <a:endParaRPr lang="en-US" sz="1200" dirty="0" smtClean="0"/>
          </a:p>
          <a:p>
            <a:pPr marL="342900" indent="-342900" algn="just">
              <a:buFontTx/>
              <a:buAutoNum type="alphaLcParenR"/>
            </a:pPr>
            <a:r>
              <a:rPr lang="en-US" sz="1200" dirty="0" smtClean="0"/>
              <a:t>points outside the buckets belong to unstable trajectories.</a:t>
            </a:r>
            <a:endParaRPr lang="en-US" sz="1200" dirty="0"/>
          </a:p>
        </p:txBody>
      </p:sp>
      <p:sp>
        <p:nvSpPr>
          <p:cNvPr id="17423" name="Text Box 15"/>
          <p:cNvSpPr txBox="1">
            <a:spLocks noChangeArrowheads="1"/>
          </p:cNvSpPr>
          <p:nvPr/>
        </p:nvSpPr>
        <p:spPr bwMode="auto">
          <a:xfrm>
            <a:off x="212349" y="71746"/>
            <a:ext cx="1930337" cy="338554"/>
          </a:xfrm>
          <a:prstGeom prst="rect">
            <a:avLst/>
          </a:prstGeom>
          <a:noFill/>
          <a:ln w="9525">
            <a:noFill/>
            <a:miter lim="800000"/>
            <a:headEnd/>
            <a:tailEnd/>
          </a:ln>
          <a:effectLst/>
        </p:spPr>
        <p:txBody>
          <a:bodyPr wrap="none">
            <a:spAutoFit/>
          </a:bodyPr>
          <a:lstStyle/>
          <a:p>
            <a:r>
              <a:rPr lang="en-US" sz="1600" b="1" i="1" dirty="0" smtClean="0"/>
              <a:t>Large oscillations</a:t>
            </a:r>
            <a:endParaRPr lang="en-US" sz="1600" b="1" i="1" dirty="0"/>
          </a:p>
        </p:txBody>
      </p:sp>
      <p:graphicFrame>
        <p:nvGraphicFramePr>
          <p:cNvPr id="12" name="Object 10"/>
          <p:cNvGraphicFramePr>
            <a:graphicFrameLocks noChangeAspect="1"/>
          </p:cNvGraphicFramePr>
          <p:nvPr/>
        </p:nvGraphicFramePr>
        <p:xfrm>
          <a:off x="431800" y="2803525"/>
          <a:ext cx="4729163" cy="1485900"/>
        </p:xfrm>
        <a:graphic>
          <a:graphicData uri="http://schemas.openxmlformats.org/presentationml/2006/ole">
            <mc:AlternateContent xmlns:mc="http://schemas.openxmlformats.org/markup-compatibility/2006">
              <mc:Choice xmlns:v="urn:schemas-microsoft-com:vml" Requires="v">
                <p:oleObj spid="_x0000_s211080" name="Equazione" r:id="rId9" imgW="3314520" imgH="1041120" progId="Equation.3">
                  <p:embed/>
                </p:oleObj>
              </mc:Choice>
              <mc:Fallback>
                <p:oleObj name="Equazione" r:id="rId9" imgW="3314520" imgH="104112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800" y="2803525"/>
                        <a:ext cx="4729163" cy="1485900"/>
                      </a:xfrm>
                      <a:prstGeom prst="rect">
                        <a:avLst/>
                      </a:prstGeom>
                      <a:solidFill>
                        <a:srgbClr val="FFCC99"/>
                      </a:solidFill>
                    </p:spPr>
                  </p:pic>
                </p:oleObj>
              </mc:Fallback>
            </mc:AlternateContent>
          </a:graphicData>
        </a:graphic>
      </p:graphicFrame>
      <p:sp>
        <p:nvSpPr>
          <p:cNvPr id="16" name="Text Box 11"/>
          <p:cNvSpPr txBox="1">
            <a:spLocks noChangeArrowheads="1"/>
          </p:cNvSpPr>
          <p:nvPr/>
        </p:nvSpPr>
        <p:spPr bwMode="auto">
          <a:xfrm>
            <a:off x="126176" y="2424977"/>
            <a:ext cx="5027715" cy="276999"/>
          </a:xfrm>
          <a:prstGeom prst="rect">
            <a:avLst/>
          </a:prstGeom>
          <a:noFill/>
          <a:ln w="9525">
            <a:noFill/>
            <a:miter lim="800000"/>
            <a:headEnd/>
            <a:tailEnd/>
          </a:ln>
          <a:effectLst/>
        </p:spPr>
        <p:txBody>
          <a:bodyPr wrap="square">
            <a:spAutoFit/>
          </a:bodyPr>
          <a:lstStyle/>
          <a:p>
            <a:pPr algn="just"/>
            <a:r>
              <a:rPr lang="en-US" sz="1200" dirty="0" smtClean="0"/>
              <a:t>With few simple passages we obtain an “energy conservation”–like law:</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21" grpId="0"/>
      <p:bldP spid="1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62772</TotalTime>
  <Words>3974</Words>
  <Application>Microsoft Office PowerPoint</Application>
  <PresentationFormat>On-screen Show (4:3)</PresentationFormat>
  <Paragraphs>401</Paragraphs>
  <Slides>31</Slides>
  <Notes>26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31</vt:i4>
      </vt:variant>
    </vt:vector>
  </HeadingPairs>
  <TitlesOfParts>
    <vt:vector size="36" baseType="lpstr">
      <vt:lpstr>Default Design</vt:lpstr>
      <vt:lpstr>Document</vt:lpstr>
      <vt:lpstr>Equazione</vt:lpstr>
      <vt:lpstr>Equation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LNF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Alessandro Gallo</cp:lastModifiedBy>
  <cp:revision>310</cp:revision>
  <dcterms:created xsi:type="dcterms:W3CDTF">2006-12-29T17:40:34Z</dcterms:created>
  <dcterms:modified xsi:type="dcterms:W3CDTF">2016-06-13T17:59:57Z</dcterms:modified>
</cp:coreProperties>
</file>