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7"/>
  </p:notesMasterIdLst>
  <p:handoutMasterIdLst>
    <p:handoutMasterId r:id="rId28"/>
  </p:handoutMasterIdLst>
  <p:sldIdLst>
    <p:sldId id="256" r:id="rId2"/>
    <p:sldId id="363" r:id="rId3"/>
    <p:sldId id="364" r:id="rId4"/>
    <p:sldId id="273" r:id="rId5"/>
    <p:sldId id="377" r:id="rId6"/>
    <p:sldId id="371" r:id="rId7"/>
    <p:sldId id="290" r:id="rId8"/>
    <p:sldId id="376" r:id="rId9"/>
    <p:sldId id="361" r:id="rId10"/>
    <p:sldId id="360" r:id="rId11"/>
    <p:sldId id="372" r:id="rId12"/>
    <p:sldId id="373" r:id="rId13"/>
    <p:sldId id="356" r:id="rId14"/>
    <p:sldId id="354" r:id="rId15"/>
    <p:sldId id="355" r:id="rId16"/>
    <p:sldId id="368" r:id="rId17"/>
    <p:sldId id="348" r:id="rId18"/>
    <p:sldId id="349" r:id="rId19"/>
    <p:sldId id="350" r:id="rId20"/>
    <p:sldId id="351" r:id="rId21"/>
    <p:sldId id="352" r:id="rId22"/>
    <p:sldId id="353" r:id="rId23"/>
    <p:sldId id="359" r:id="rId24"/>
    <p:sldId id="358" r:id="rId25"/>
    <p:sldId id="375" r:id="rId26"/>
  </p:sldIdLst>
  <p:sldSz cx="9144000" cy="6858000" type="screen4x3"/>
  <p:notesSz cx="6858000" cy="9144000"/>
  <p:defaultTextStyle>
    <a:defPPr>
      <a:defRPr lang="en-US"/>
    </a:defPPr>
    <a:lvl1pPr algn="l" rtl="0" eaLnBrk="0" fontAlgn="base" hangingPunct="0">
      <a:spcBef>
        <a:spcPct val="0"/>
      </a:spcBef>
      <a:spcAft>
        <a:spcPct val="0"/>
      </a:spcAft>
      <a:defRPr sz="1200" b="1" kern="1200">
        <a:solidFill>
          <a:schemeClr val="tx1"/>
        </a:solidFill>
        <a:latin typeface="Times" charset="0"/>
        <a:ea typeface="+mn-ea"/>
        <a:cs typeface="+mn-cs"/>
      </a:defRPr>
    </a:lvl1pPr>
    <a:lvl2pPr marL="457200" algn="l" rtl="0" eaLnBrk="0" fontAlgn="base" hangingPunct="0">
      <a:spcBef>
        <a:spcPct val="0"/>
      </a:spcBef>
      <a:spcAft>
        <a:spcPct val="0"/>
      </a:spcAft>
      <a:defRPr sz="1200" b="1" kern="1200">
        <a:solidFill>
          <a:schemeClr val="tx1"/>
        </a:solidFill>
        <a:latin typeface="Times" charset="0"/>
        <a:ea typeface="+mn-ea"/>
        <a:cs typeface="+mn-cs"/>
      </a:defRPr>
    </a:lvl2pPr>
    <a:lvl3pPr marL="914400" algn="l" rtl="0" eaLnBrk="0" fontAlgn="base" hangingPunct="0">
      <a:spcBef>
        <a:spcPct val="0"/>
      </a:spcBef>
      <a:spcAft>
        <a:spcPct val="0"/>
      </a:spcAft>
      <a:defRPr sz="1200" b="1" kern="1200">
        <a:solidFill>
          <a:schemeClr val="tx1"/>
        </a:solidFill>
        <a:latin typeface="Times" charset="0"/>
        <a:ea typeface="+mn-ea"/>
        <a:cs typeface="+mn-cs"/>
      </a:defRPr>
    </a:lvl3pPr>
    <a:lvl4pPr marL="1371600" algn="l" rtl="0" eaLnBrk="0" fontAlgn="base" hangingPunct="0">
      <a:spcBef>
        <a:spcPct val="0"/>
      </a:spcBef>
      <a:spcAft>
        <a:spcPct val="0"/>
      </a:spcAft>
      <a:defRPr sz="1200" b="1" kern="1200">
        <a:solidFill>
          <a:schemeClr val="tx1"/>
        </a:solidFill>
        <a:latin typeface="Times" charset="0"/>
        <a:ea typeface="+mn-ea"/>
        <a:cs typeface="+mn-cs"/>
      </a:defRPr>
    </a:lvl4pPr>
    <a:lvl5pPr marL="1828800" algn="l" rtl="0" eaLnBrk="0" fontAlgn="base" hangingPunct="0">
      <a:spcBef>
        <a:spcPct val="0"/>
      </a:spcBef>
      <a:spcAft>
        <a:spcPct val="0"/>
      </a:spcAft>
      <a:defRPr sz="1200" b="1" kern="1200">
        <a:solidFill>
          <a:schemeClr val="tx1"/>
        </a:solidFill>
        <a:latin typeface="Times" charset="0"/>
        <a:ea typeface="+mn-ea"/>
        <a:cs typeface="+mn-cs"/>
      </a:defRPr>
    </a:lvl5pPr>
    <a:lvl6pPr marL="2286000" algn="l" defTabSz="914400" rtl="0" eaLnBrk="1" latinLnBrk="0" hangingPunct="1">
      <a:defRPr sz="1200" b="1" kern="1200">
        <a:solidFill>
          <a:schemeClr val="tx1"/>
        </a:solidFill>
        <a:latin typeface="Times" charset="0"/>
        <a:ea typeface="+mn-ea"/>
        <a:cs typeface="+mn-cs"/>
      </a:defRPr>
    </a:lvl6pPr>
    <a:lvl7pPr marL="2743200" algn="l" defTabSz="914400" rtl="0" eaLnBrk="1" latinLnBrk="0" hangingPunct="1">
      <a:defRPr sz="1200" b="1" kern="1200">
        <a:solidFill>
          <a:schemeClr val="tx1"/>
        </a:solidFill>
        <a:latin typeface="Times" charset="0"/>
        <a:ea typeface="+mn-ea"/>
        <a:cs typeface="+mn-cs"/>
      </a:defRPr>
    </a:lvl7pPr>
    <a:lvl8pPr marL="3200400" algn="l" defTabSz="914400" rtl="0" eaLnBrk="1" latinLnBrk="0" hangingPunct="1">
      <a:defRPr sz="1200" b="1" kern="1200">
        <a:solidFill>
          <a:schemeClr val="tx1"/>
        </a:solidFill>
        <a:latin typeface="Times" charset="0"/>
        <a:ea typeface="+mn-ea"/>
        <a:cs typeface="+mn-cs"/>
      </a:defRPr>
    </a:lvl8pPr>
    <a:lvl9pPr marL="3657600" algn="l" defTabSz="914400" rtl="0" eaLnBrk="1" latinLnBrk="0" hangingPunct="1">
      <a:defRPr sz="1200" b="1"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99"/>
    <a:srgbClr val="CCECFF"/>
    <a:srgbClr val="99FFCC"/>
    <a:srgbClr val="FFCCFF"/>
    <a:srgbClr val="969696"/>
    <a:srgbClr val="CC3300"/>
    <a:srgbClr val="0066FF"/>
    <a:srgbClr val="CC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5" autoAdjust="0"/>
    <p:restoredTop sz="99251" autoAdjust="0"/>
  </p:normalViewPr>
  <p:slideViewPr>
    <p:cSldViewPr snapToGrid="0">
      <p:cViewPr>
        <p:scale>
          <a:sx n="70" d="100"/>
          <a:sy n="70" d="100"/>
        </p:scale>
        <p:origin x="-965" y="-3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88E128-0C03-4A95-ABFF-5411F3598C20}" type="datetimeFigureOut">
              <a:rPr lang="en-US" smtClean="0"/>
              <a:t>6/13/2016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70C092-7986-48C0-A63D-0D8908EC2CD7}" type="slidenum">
              <a:rPr lang="en-US" smtClean="0"/>
              <a:t>‹#›</a:t>
            </a:fld>
            <a:endParaRPr lang="en-US"/>
          </a:p>
        </p:txBody>
      </p:sp>
    </p:spTree>
    <p:extLst>
      <p:ext uri="{BB962C8B-B14F-4D97-AF65-F5344CB8AC3E}">
        <p14:creationId xmlns:p14="http://schemas.microsoft.com/office/powerpoint/2010/main" val="280184078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en-US"/>
          </a:p>
        </p:txBody>
      </p:sp>
      <p:sp>
        <p:nvSpPr>
          <p:cNvPr id="138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endParaRPr lang="en-US"/>
          </a:p>
        </p:txBody>
      </p:sp>
      <p:sp>
        <p:nvSpPr>
          <p:cNvPr id="138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38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b="0"/>
            </a:lvl1pPr>
          </a:lstStyle>
          <a:p>
            <a:endParaRPr lang="en-US"/>
          </a:p>
        </p:txBody>
      </p:sp>
      <p:sp>
        <p:nvSpPr>
          <p:cNvPr id="138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b="0"/>
            </a:lvl1pPr>
          </a:lstStyle>
          <a:p>
            <a:fld id="{979EB81C-9727-447F-9CE2-8E6BD0270E4F}" type="slidenum">
              <a:rPr lang="en-US"/>
              <a:pPr/>
              <a:t>‹#›</a:t>
            </a:fld>
            <a:endParaRPr lang="en-US"/>
          </a:p>
        </p:txBody>
      </p:sp>
    </p:spTree>
    <p:extLst>
      <p:ext uri="{BB962C8B-B14F-4D97-AF65-F5344CB8AC3E}">
        <p14:creationId xmlns:p14="http://schemas.microsoft.com/office/powerpoint/2010/main" val="572583890"/>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5E9B56-9DA7-4C2C-9AA5-00DCB620F9E4}" type="slidenum">
              <a:rPr lang="en-US"/>
              <a:pPr/>
              <a:t>1</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99174F-D0D7-4601-A354-BC52D0AEEE97}" type="slidenum">
              <a:rPr lang="it-IT"/>
              <a:pPr/>
              <a:t>12</a:t>
            </a:fld>
            <a:endParaRPr lang="it-IT"/>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60C6F9-445B-4E9B-B333-F262A5255A2A}" type="slidenum">
              <a:rPr lang="it-IT"/>
              <a:pPr/>
              <a:t>13</a:t>
            </a:fld>
            <a:endParaRPr lang="it-IT"/>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B48821-6CF7-4200-A2DB-99F7FCBC1824}" type="slidenum">
              <a:rPr lang="it-IT"/>
              <a:pPr/>
              <a:t>14</a:t>
            </a:fld>
            <a:endParaRPr lang="it-IT"/>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49365-323A-41F6-AA23-DCC3EEC6EFD5}" type="slidenum">
              <a:rPr lang="it-IT"/>
              <a:pPr/>
              <a:t>15</a:t>
            </a:fld>
            <a:endParaRPr lang="it-IT"/>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60C6F9-445B-4E9B-B333-F262A5255A2A}" type="slidenum">
              <a:rPr lang="it-IT"/>
              <a:pPr/>
              <a:t>16</a:t>
            </a:fld>
            <a:endParaRPr lang="it-IT"/>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540AF-5FF4-4C44-8DF1-8143B71C55CC}" type="slidenum">
              <a:rPr lang="it-IT"/>
              <a:pPr/>
              <a:t>17</a:t>
            </a:fld>
            <a:endParaRPr lang="it-IT"/>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7B9717-18AD-4729-ABE4-A9A2367B8307}" type="slidenum">
              <a:rPr lang="it-IT"/>
              <a:pPr/>
              <a:t>18</a:t>
            </a:fld>
            <a:endParaRPr lang="it-IT"/>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BDCD30-8883-4385-8450-0CF484906F81}" type="slidenum">
              <a:rPr lang="it-IT"/>
              <a:pPr/>
              <a:t>19</a:t>
            </a:fld>
            <a:endParaRPr lang="it-IT"/>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99FD0D-E4B1-4F0C-BDE9-EC34A8F13435}" type="slidenum">
              <a:rPr lang="it-IT"/>
              <a:pPr/>
              <a:t>20</a:t>
            </a:fld>
            <a:endParaRPr lang="it-IT"/>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07EE8-F14F-40E6-A31C-C58ECDDE36F7}" type="slidenum">
              <a:rPr lang="it-IT"/>
              <a:pPr/>
              <a:t>21</a:t>
            </a:fld>
            <a:endParaRPr lang="it-IT"/>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676C0AD-74B8-4275-BB37-16757A74EF32}" type="slidenum">
              <a:rPr lang="it-IT"/>
              <a:pPr/>
              <a:t>2</a:t>
            </a:fld>
            <a:endParaRPr lang="it-IT"/>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it-IT" smtClean="0"/>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FB40EB-B928-4A93-8C5E-701E15E878F6}" type="slidenum">
              <a:rPr lang="it-IT"/>
              <a:pPr/>
              <a:t>22</a:t>
            </a:fld>
            <a:endParaRPr lang="it-IT"/>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63BEDE-F53A-4402-9AB4-47C99C502405}" type="slidenum">
              <a:rPr lang="it-IT"/>
              <a:pPr/>
              <a:t>23</a:t>
            </a:fld>
            <a:endParaRPr lang="it-IT"/>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6E17F8-CE91-489B-AF57-039963C8E4DC}" type="slidenum">
              <a:rPr lang="it-IT"/>
              <a:pPr/>
              <a:t>24</a:t>
            </a:fld>
            <a:endParaRPr lang="it-IT"/>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A7F402-E29B-45F4-BD12-B70257477066}" type="slidenum">
              <a:rPr lang="it-IT"/>
              <a:pPr/>
              <a:t>25</a:t>
            </a:fld>
            <a:endParaRPr lang="it-IT"/>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8B70B869-C789-4DF0-AF3F-3C3192419639}" type="slidenum">
              <a:rPr lang="it-IT"/>
              <a:pPr/>
              <a:t>3</a:t>
            </a:fld>
            <a:endParaRPr lang="it-IT"/>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it-IT" smtClean="0"/>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F5F28-758B-4240-A419-A76EFDF52B5E}" type="slidenum">
              <a:rPr lang="en-US"/>
              <a:pPr/>
              <a:t>4</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642AE-1563-4037-9E99-A5109E8E7D59}" type="slidenum">
              <a:rPr lang="en-US"/>
              <a:pPr/>
              <a:t>5</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F5F28-758B-4240-A419-A76EFDF52B5E}" type="slidenum">
              <a:rPr lang="en-US"/>
              <a:pPr/>
              <a:t>6</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60863D-8A58-4D41-974B-0DD9F60AC734}" type="slidenum">
              <a:rPr lang="en-US"/>
              <a:pPr/>
              <a:t>7</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35E320-A9A8-4215-A7D2-524E73F9EDAA}" type="slidenum">
              <a:rPr lang="en-US"/>
              <a:pPr/>
              <a:t>8</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99174F-D0D7-4601-A354-BC52D0AEEE97}" type="slidenum">
              <a:rPr lang="it-IT"/>
              <a:pPr/>
              <a:t>11</a:t>
            </a:fld>
            <a:endParaRPr lang="it-IT"/>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US" altLang="en-US"/>
          </a:p>
        </p:txBody>
      </p:sp>
      <p:sp>
        <p:nvSpPr>
          <p:cNvPr id="5" name="Segnaposto piè di pagina 4"/>
          <p:cNvSpPr>
            <a:spLocks noGrp="1"/>
          </p:cNvSpPr>
          <p:nvPr>
            <p:ph type="ftr" sz="quarter" idx="11"/>
          </p:nvPr>
        </p:nvSpPr>
        <p:spPr/>
        <p:txBody>
          <a:bodyPr/>
          <a:lstStyle>
            <a:lvl1pPr>
              <a:defRPr/>
            </a:lvl1pPr>
          </a:lstStyle>
          <a:p>
            <a:endParaRPr lang="en-US" altLang="en-US"/>
          </a:p>
        </p:txBody>
      </p:sp>
      <p:sp>
        <p:nvSpPr>
          <p:cNvPr id="6" name="Segnaposto numero diapositiva 5"/>
          <p:cNvSpPr>
            <a:spLocks noGrp="1"/>
          </p:cNvSpPr>
          <p:nvPr>
            <p:ph type="sldNum" sz="quarter" idx="12"/>
          </p:nvPr>
        </p:nvSpPr>
        <p:spPr/>
        <p:txBody>
          <a:bodyPr/>
          <a:lstStyle>
            <a:lvl1pPr>
              <a:defRPr/>
            </a:lvl1pPr>
          </a:lstStyle>
          <a:p>
            <a:fld id="{857B0ED2-C3C6-4DD6-9A26-2EB0EA7F080C}"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ltLang="en-US"/>
          </a:p>
        </p:txBody>
      </p:sp>
      <p:sp>
        <p:nvSpPr>
          <p:cNvPr id="5" name="Segnaposto piè di pagina 4"/>
          <p:cNvSpPr>
            <a:spLocks noGrp="1"/>
          </p:cNvSpPr>
          <p:nvPr>
            <p:ph type="ftr" sz="quarter" idx="11"/>
          </p:nvPr>
        </p:nvSpPr>
        <p:spPr/>
        <p:txBody>
          <a:bodyPr/>
          <a:lstStyle>
            <a:lvl1pPr>
              <a:defRPr/>
            </a:lvl1pPr>
          </a:lstStyle>
          <a:p>
            <a:endParaRPr lang="en-US" altLang="en-US"/>
          </a:p>
        </p:txBody>
      </p:sp>
      <p:sp>
        <p:nvSpPr>
          <p:cNvPr id="6" name="Segnaposto numero diapositiva 5"/>
          <p:cNvSpPr>
            <a:spLocks noGrp="1"/>
          </p:cNvSpPr>
          <p:nvPr>
            <p:ph type="sldNum" sz="quarter" idx="12"/>
          </p:nvPr>
        </p:nvSpPr>
        <p:spPr/>
        <p:txBody>
          <a:bodyPr/>
          <a:lstStyle>
            <a:lvl1pPr>
              <a:defRPr/>
            </a:lvl1pPr>
          </a:lstStyle>
          <a:p>
            <a:fld id="{A6673212-CE6D-412D-A602-244CE3B85983}"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ltLang="en-US"/>
          </a:p>
        </p:txBody>
      </p:sp>
      <p:sp>
        <p:nvSpPr>
          <p:cNvPr id="5" name="Segnaposto piè di pagina 4"/>
          <p:cNvSpPr>
            <a:spLocks noGrp="1"/>
          </p:cNvSpPr>
          <p:nvPr>
            <p:ph type="ftr" sz="quarter" idx="11"/>
          </p:nvPr>
        </p:nvSpPr>
        <p:spPr/>
        <p:txBody>
          <a:bodyPr/>
          <a:lstStyle>
            <a:lvl1pPr>
              <a:defRPr/>
            </a:lvl1pPr>
          </a:lstStyle>
          <a:p>
            <a:endParaRPr lang="en-US" altLang="en-US"/>
          </a:p>
        </p:txBody>
      </p:sp>
      <p:sp>
        <p:nvSpPr>
          <p:cNvPr id="6" name="Segnaposto numero diapositiva 5"/>
          <p:cNvSpPr>
            <a:spLocks noGrp="1"/>
          </p:cNvSpPr>
          <p:nvPr>
            <p:ph type="sldNum" sz="quarter" idx="12"/>
          </p:nvPr>
        </p:nvSpPr>
        <p:spPr/>
        <p:txBody>
          <a:bodyPr/>
          <a:lstStyle>
            <a:lvl1pPr>
              <a:defRPr/>
            </a:lvl1pPr>
          </a:lstStyle>
          <a:p>
            <a:fld id="{149B8FCA-8529-499B-9441-FF1B5859F706}"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data 5"/>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7" name="Segnaposto piè di pagina 6"/>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egnaposto numero diapositiva 7"/>
          <p:cNvSpPr>
            <a:spLocks noGrp="1"/>
          </p:cNvSpPr>
          <p:nvPr>
            <p:ph type="sldNum" sz="quarter" idx="12"/>
          </p:nvPr>
        </p:nvSpPr>
        <p:spPr>
          <a:xfrm>
            <a:off x="6553200" y="6248400"/>
            <a:ext cx="1905000" cy="457200"/>
          </a:xfrm>
        </p:spPr>
        <p:txBody>
          <a:bodyPr/>
          <a:lstStyle>
            <a:lvl1pPr>
              <a:defRPr/>
            </a:lvl1pPr>
          </a:lstStyle>
          <a:p>
            <a:fld id="{9AD487CA-8AED-4F61-943A-FB363BBA253F}"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ltLang="en-US"/>
          </a:p>
        </p:txBody>
      </p:sp>
      <p:sp>
        <p:nvSpPr>
          <p:cNvPr id="5" name="Segnaposto piè di pagina 4"/>
          <p:cNvSpPr>
            <a:spLocks noGrp="1"/>
          </p:cNvSpPr>
          <p:nvPr>
            <p:ph type="ftr" sz="quarter" idx="11"/>
          </p:nvPr>
        </p:nvSpPr>
        <p:spPr/>
        <p:txBody>
          <a:bodyPr/>
          <a:lstStyle>
            <a:lvl1pPr>
              <a:defRPr/>
            </a:lvl1pPr>
          </a:lstStyle>
          <a:p>
            <a:endParaRPr lang="en-US" altLang="en-US"/>
          </a:p>
        </p:txBody>
      </p:sp>
      <p:sp>
        <p:nvSpPr>
          <p:cNvPr id="6" name="Segnaposto numero diapositiva 5"/>
          <p:cNvSpPr>
            <a:spLocks noGrp="1"/>
          </p:cNvSpPr>
          <p:nvPr>
            <p:ph type="sldNum" sz="quarter" idx="12"/>
          </p:nvPr>
        </p:nvSpPr>
        <p:spPr/>
        <p:txBody>
          <a:bodyPr/>
          <a:lstStyle>
            <a:lvl1pPr>
              <a:defRPr/>
            </a:lvl1pPr>
          </a:lstStyle>
          <a:p>
            <a:fld id="{0C696757-646B-4012-AAD9-FD853B7458C9}"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ltLang="en-US"/>
          </a:p>
        </p:txBody>
      </p:sp>
      <p:sp>
        <p:nvSpPr>
          <p:cNvPr id="5" name="Segnaposto piè di pagina 4"/>
          <p:cNvSpPr>
            <a:spLocks noGrp="1"/>
          </p:cNvSpPr>
          <p:nvPr>
            <p:ph type="ftr" sz="quarter" idx="11"/>
          </p:nvPr>
        </p:nvSpPr>
        <p:spPr/>
        <p:txBody>
          <a:bodyPr/>
          <a:lstStyle>
            <a:lvl1pPr>
              <a:defRPr/>
            </a:lvl1pPr>
          </a:lstStyle>
          <a:p>
            <a:endParaRPr lang="en-US" altLang="en-US"/>
          </a:p>
        </p:txBody>
      </p:sp>
      <p:sp>
        <p:nvSpPr>
          <p:cNvPr id="6" name="Segnaposto numero diapositiva 5"/>
          <p:cNvSpPr>
            <a:spLocks noGrp="1"/>
          </p:cNvSpPr>
          <p:nvPr>
            <p:ph type="sldNum" sz="quarter" idx="12"/>
          </p:nvPr>
        </p:nvSpPr>
        <p:spPr/>
        <p:txBody>
          <a:bodyPr/>
          <a:lstStyle>
            <a:lvl1pPr>
              <a:defRPr/>
            </a:lvl1pPr>
          </a:lstStyle>
          <a:p>
            <a:fld id="{DA1B2645-BA07-45B9-B818-7FE80931D1C6}"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US" altLang="en-US"/>
          </a:p>
        </p:txBody>
      </p:sp>
      <p:sp>
        <p:nvSpPr>
          <p:cNvPr id="6" name="Segnaposto piè di pagina 5"/>
          <p:cNvSpPr>
            <a:spLocks noGrp="1"/>
          </p:cNvSpPr>
          <p:nvPr>
            <p:ph type="ftr" sz="quarter" idx="11"/>
          </p:nvPr>
        </p:nvSpPr>
        <p:spPr/>
        <p:txBody>
          <a:bodyPr/>
          <a:lstStyle>
            <a:lvl1pPr>
              <a:defRPr/>
            </a:lvl1pPr>
          </a:lstStyle>
          <a:p>
            <a:endParaRPr lang="en-US" altLang="en-US"/>
          </a:p>
        </p:txBody>
      </p:sp>
      <p:sp>
        <p:nvSpPr>
          <p:cNvPr id="7" name="Segnaposto numero diapositiva 6"/>
          <p:cNvSpPr>
            <a:spLocks noGrp="1"/>
          </p:cNvSpPr>
          <p:nvPr>
            <p:ph type="sldNum" sz="quarter" idx="12"/>
          </p:nvPr>
        </p:nvSpPr>
        <p:spPr/>
        <p:txBody>
          <a:bodyPr/>
          <a:lstStyle>
            <a:lvl1pPr>
              <a:defRPr/>
            </a:lvl1pPr>
          </a:lstStyle>
          <a:p>
            <a:fld id="{F1A05B42-B15C-4E87-9FD5-6566D3CA2326}"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US" altLang="en-US"/>
          </a:p>
        </p:txBody>
      </p:sp>
      <p:sp>
        <p:nvSpPr>
          <p:cNvPr id="8" name="Segnaposto piè di pagina 7"/>
          <p:cNvSpPr>
            <a:spLocks noGrp="1"/>
          </p:cNvSpPr>
          <p:nvPr>
            <p:ph type="ftr" sz="quarter" idx="11"/>
          </p:nvPr>
        </p:nvSpPr>
        <p:spPr/>
        <p:txBody>
          <a:bodyPr/>
          <a:lstStyle>
            <a:lvl1pPr>
              <a:defRPr/>
            </a:lvl1pPr>
          </a:lstStyle>
          <a:p>
            <a:endParaRPr lang="en-US" altLang="en-US"/>
          </a:p>
        </p:txBody>
      </p:sp>
      <p:sp>
        <p:nvSpPr>
          <p:cNvPr id="9" name="Segnaposto numero diapositiva 8"/>
          <p:cNvSpPr>
            <a:spLocks noGrp="1"/>
          </p:cNvSpPr>
          <p:nvPr>
            <p:ph type="sldNum" sz="quarter" idx="12"/>
          </p:nvPr>
        </p:nvSpPr>
        <p:spPr/>
        <p:txBody>
          <a:bodyPr/>
          <a:lstStyle>
            <a:lvl1pPr>
              <a:defRPr/>
            </a:lvl1pPr>
          </a:lstStyle>
          <a:p>
            <a:fld id="{62F798A2-71E2-4DA9-8E5A-C6F3160E3E0E}"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US" altLang="en-US"/>
          </a:p>
        </p:txBody>
      </p:sp>
      <p:sp>
        <p:nvSpPr>
          <p:cNvPr id="4" name="Segnaposto piè di pagina 3"/>
          <p:cNvSpPr>
            <a:spLocks noGrp="1"/>
          </p:cNvSpPr>
          <p:nvPr>
            <p:ph type="ftr" sz="quarter" idx="11"/>
          </p:nvPr>
        </p:nvSpPr>
        <p:spPr/>
        <p:txBody>
          <a:bodyPr/>
          <a:lstStyle>
            <a:lvl1pPr>
              <a:defRPr/>
            </a:lvl1pPr>
          </a:lstStyle>
          <a:p>
            <a:endParaRPr lang="en-US" altLang="en-US"/>
          </a:p>
        </p:txBody>
      </p:sp>
      <p:sp>
        <p:nvSpPr>
          <p:cNvPr id="5" name="Segnaposto numero diapositiva 4"/>
          <p:cNvSpPr>
            <a:spLocks noGrp="1"/>
          </p:cNvSpPr>
          <p:nvPr>
            <p:ph type="sldNum" sz="quarter" idx="12"/>
          </p:nvPr>
        </p:nvSpPr>
        <p:spPr/>
        <p:txBody>
          <a:bodyPr/>
          <a:lstStyle>
            <a:lvl1pPr>
              <a:defRPr/>
            </a:lvl1pPr>
          </a:lstStyle>
          <a:p>
            <a:fld id="{1C72AAA8-99DA-4C19-A085-E1A7534B0BA8}"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ltLang="en-US"/>
          </a:p>
        </p:txBody>
      </p:sp>
      <p:sp>
        <p:nvSpPr>
          <p:cNvPr id="3" name="Segnaposto piè di pagina 2"/>
          <p:cNvSpPr>
            <a:spLocks noGrp="1"/>
          </p:cNvSpPr>
          <p:nvPr>
            <p:ph type="ftr" sz="quarter" idx="11"/>
          </p:nvPr>
        </p:nvSpPr>
        <p:spPr/>
        <p:txBody>
          <a:bodyPr/>
          <a:lstStyle>
            <a:lvl1pPr>
              <a:defRPr/>
            </a:lvl1pPr>
          </a:lstStyle>
          <a:p>
            <a:endParaRPr lang="en-US" altLang="en-US"/>
          </a:p>
        </p:txBody>
      </p:sp>
      <p:sp>
        <p:nvSpPr>
          <p:cNvPr id="4" name="Segnaposto numero diapositiva 3"/>
          <p:cNvSpPr>
            <a:spLocks noGrp="1"/>
          </p:cNvSpPr>
          <p:nvPr>
            <p:ph type="sldNum" sz="quarter" idx="12"/>
          </p:nvPr>
        </p:nvSpPr>
        <p:spPr/>
        <p:txBody>
          <a:bodyPr/>
          <a:lstStyle>
            <a:lvl1pPr>
              <a:defRPr/>
            </a:lvl1pPr>
          </a:lstStyle>
          <a:p>
            <a:fld id="{90DA1E09-0DBA-434B-AE47-26F8EC14D67E}"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en-US"/>
          </a:p>
        </p:txBody>
      </p:sp>
      <p:sp>
        <p:nvSpPr>
          <p:cNvPr id="6" name="Segnaposto piè di pagina 5"/>
          <p:cNvSpPr>
            <a:spLocks noGrp="1"/>
          </p:cNvSpPr>
          <p:nvPr>
            <p:ph type="ftr" sz="quarter" idx="11"/>
          </p:nvPr>
        </p:nvSpPr>
        <p:spPr/>
        <p:txBody>
          <a:bodyPr/>
          <a:lstStyle>
            <a:lvl1pPr>
              <a:defRPr/>
            </a:lvl1pPr>
          </a:lstStyle>
          <a:p>
            <a:endParaRPr lang="en-US" altLang="en-US"/>
          </a:p>
        </p:txBody>
      </p:sp>
      <p:sp>
        <p:nvSpPr>
          <p:cNvPr id="7" name="Segnaposto numero diapositiva 6"/>
          <p:cNvSpPr>
            <a:spLocks noGrp="1"/>
          </p:cNvSpPr>
          <p:nvPr>
            <p:ph type="sldNum" sz="quarter" idx="12"/>
          </p:nvPr>
        </p:nvSpPr>
        <p:spPr/>
        <p:txBody>
          <a:bodyPr/>
          <a:lstStyle>
            <a:lvl1pPr>
              <a:defRPr/>
            </a:lvl1pPr>
          </a:lstStyle>
          <a:p>
            <a:fld id="{6E3EBD44-44E2-46FE-90BD-932A930AF6DC}"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en-US"/>
          </a:p>
        </p:txBody>
      </p:sp>
      <p:sp>
        <p:nvSpPr>
          <p:cNvPr id="6" name="Segnaposto piè di pagina 5"/>
          <p:cNvSpPr>
            <a:spLocks noGrp="1"/>
          </p:cNvSpPr>
          <p:nvPr>
            <p:ph type="ftr" sz="quarter" idx="11"/>
          </p:nvPr>
        </p:nvSpPr>
        <p:spPr/>
        <p:txBody>
          <a:bodyPr/>
          <a:lstStyle>
            <a:lvl1pPr>
              <a:defRPr/>
            </a:lvl1pPr>
          </a:lstStyle>
          <a:p>
            <a:endParaRPr lang="en-US" altLang="en-US"/>
          </a:p>
        </p:txBody>
      </p:sp>
      <p:sp>
        <p:nvSpPr>
          <p:cNvPr id="7" name="Segnaposto numero diapositiva 6"/>
          <p:cNvSpPr>
            <a:spLocks noGrp="1"/>
          </p:cNvSpPr>
          <p:nvPr>
            <p:ph type="sldNum" sz="quarter" idx="12"/>
          </p:nvPr>
        </p:nvSpPr>
        <p:spPr/>
        <p:txBody>
          <a:bodyPr/>
          <a:lstStyle>
            <a:lvl1pPr>
              <a:defRPr/>
            </a:lvl1pPr>
          </a:lstStyle>
          <a:p>
            <a:fld id="{60FC4E1D-02C6-4492-A6DE-8B70C60C57FC}"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66FF"/>
            </a:gs>
            <a:gs pos="50000">
              <a:schemeClr val="hlink"/>
            </a:gs>
            <a:gs pos="100000">
              <a:srgbClr val="66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A0D6BB36-A355-4674-8C64-4E18FB6689E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0.xml"/><Relationship Id="rId7" Type="http://schemas.openxmlformats.org/officeDocument/2006/relationships/image" Target="../media/image36.jpeg"/><Relationship Id="rId12" Type="http://schemas.openxmlformats.org/officeDocument/2006/relationships/image" Target="../media/image32.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5.jpeg"/><Relationship Id="rId11" Type="http://schemas.openxmlformats.org/officeDocument/2006/relationships/oleObject" Target="../embeddings/oleObject7.bin"/><Relationship Id="rId5" Type="http://schemas.openxmlformats.org/officeDocument/2006/relationships/image" Target="../media/image34.emf"/><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4.wmf"/></Relationships>
</file>

<file path=ppt/slides/_rels/slide1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wmf"/><Relationship Id="rId4" Type="http://schemas.openxmlformats.org/officeDocument/2006/relationships/image" Target="../media/image56.wmf"/></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Microsoft_Word_97_-_2003_Document1.doc"/><Relationship Id="rId5" Type="http://schemas.openxmlformats.org/officeDocument/2006/relationships/image" Target="../media/image1.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wmf"/><Relationship Id="rId4" Type="http://schemas.openxmlformats.org/officeDocument/2006/relationships/image" Target="../media/image60.wmf"/></Relationships>
</file>

<file path=ppt/slides/_rels/slide21.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4.wmf"/></Relationships>
</file>

<file path=ppt/slides/_rels/slide22.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6.wmf"/></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3.xml"/><Relationship Id="rId7" Type="http://schemas.openxmlformats.org/officeDocument/2006/relationships/image" Target="../media/image70.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69.wmf"/><Relationship Id="rId4" Type="http://schemas.openxmlformats.org/officeDocument/2006/relationships/oleObject" Target="../embeddings/oleObject8.bin"/><Relationship Id="rId9" Type="http://schemas.openxmlformats.org/officeDocument/2006/relationships/image" Target="../media/image71.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emf"/><Relationship Id="rId4" Type="http://schemas.openxmlformats.org/officeDocument/2006/relationships/oleObject" Target="../embeddings/Microsoft_Word_97_-_2003_Document2.doc"/></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4.xml"/><Relationship Id="rId7" Type="http://schemas.openxmlformats.org/officeDocument/2006/relationships/oleObject" Target="../embeddings/Microsoft_Word_97_-_2003_Document4.doc"/><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jpeg"/><Relationship Id="rId5" Type="http://schemas.openxmlformats.org/officeDocument/2006/relationships/image" Target="../media/image4.emf"/><Relationship Id="rId10" Type="http://schemas.openxmlformats.org/officeDocument/2006/relationships/image" Target="../media/image7.png"/><Relationship Id="rId4" Type="http://schemas.openxmlformats.org/officeDocument/2006/relationships/oleObject" Target="../embeddings/Microsoft_Word_97_-_2003_Document3.doc"/><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Microsoft_Word_97_-_2003_Document5.doc"/></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2.wmf"/><Relationship Id="rId3" Type="http://schemas.openxmlformats.org/officeDocument/2006/relationships/notesSlide" Target="../notesSlides/notesSlide6.xml"/><Relationship Id="rId7" Type="http://schemas.openxmlformats.org/officeDocument/2006/relationships/oleObject" Target="../embeddings/oleObject4.bin"/><Relationship Id="rId12"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3.jpg"/><Relationship Id="rId11" Type="http://schemas.openxmlformats.org/officeDocument/2006/relationships/image" Target="../media/image11.wmf"/><Relationship Id="rId5" Type="http://schemas.openxmlformats.org/officeDocument/2006/relationships/image" Target="../media/image9.wmf"/><Relationship Id="rId10" Type="http://schemas.openxmlformats.org/officeDocument/2006/relationships/oleObject" Target="../embeddings/oleObject5.bin"/><Relationship Id="rId4" Type="http://schemas.openxmlformats.org/officeDocument/2006/relationships/oleObject" Target="../embeddings/oleObject3.bin"/><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image" Target="../media/image19.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Microsoft_Word_97_-_2003_Document7.doc"/><Relationship Id="rId5" Type="http://schemas.openxmlformats.org/officeDocument/2006/relationships/image" Target="../media/image18.wmf"/><Relationship Id="rId4" Type="http://schemas.openxmlformats.org/officeDocument/2006/relationships/oleObject" Target="../embeddings/Microsoft_Word_97_-_2003_Document6.doc"/></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354916" y="274638"/>
            <a:ext cx="8502484" cy="1111250"/>
          </a:xfrm>
        </p:spPr>
        <p:txBody>
          <a:bodyPr/>
          <a:lstStyle/>
          <a:p>
            <a:r>
              <a:rPr lang="en-US" altLang="en-US" sz="2800" b="1" dirty="0" smtClean="0">
                <a:solidFill>
                  <a:schemeClr val="bg1"/>
                </a:solidFill>
                <a:latin typeface="Arial" pitchFamily="34" charset="0"/>
              </a:rPr>
              <a:t>A BRIEF INTRODUCTION TO RADIOFREQUENCY SYSTEMS</a:t>
            </a:r>
            <a:r>
              <a:rPr lang="en-US" altLang="en-US" sz="2800" b="1" dirty="0">
                <a:solidFill>
                  <a:schemeClr val="bg1"/>
                </a:solidFill>
                <a:latin typeface="Arial" pitchFamily="34" charset="0"/>
              </a:rPr>
              <a:t> </a:t>
            </a:r>
            <a:r>
              <a:rPr lang="en-US" altLang="en-US" sz="2800" b="1" dirty="0" smtClean="0">
                <a:solidFill>
                  <a:schemeClr val="bg1"/>
                </a:solidFill>
                <a:latin typeface="Arial" pitchFamily="34" charset="0"/>
              </a:rPr>
              <a:t>FOR </a:t>
            </a:r>
            <a:r>
              <a:rPr lang="en-US" altLang="en-US" sz="2800" b="1" dirty="0" smtClean="0">
                <a:solidFill>
                  <a:schemeClr val="bg1"/>
                </a:solidFill>
                <a:latin typeface="Arial" pitchFamily="34" charset="0"/>
              </a:rPr>
              <a:t>PARTICLE </a:t>
            </a:r>
            <a:r>
              <a:rPr lang="en-US" altLang="en-US" sz="2800" b="1" dirty="0" smtClean="0">
                <a:solidFill>
                  <a:schemeClr val="bg1"/>
                </a:solidFill>
                <a:latin typeface="Arial" pitchFamily="34" charset="0"/>
              </a:rPr>
              <a:t>ACCELERATORS</a:t>
            </a:r>
            <a:endParaRPr lang="en-US" altLang="en-US" sz="2800" i="1" dirty="0">
              <a:solidFill>
                <a:schemeClr val="bg1"/>
              </a:solidFill>
              <a:latin typeface="Arial" pitchFamily="34" charset="0"/>
            </a:endParaRPr>
          </a:p>
        </p:txBody>
      </p:sp>
      <p:sp>
        <p:nvSpPr>
          <p:cNvPr id="3075" name="Rectangle 3"/>
          <p:cNvSpPr>
            <a:spLocks noGrp="1" noChangeArrowheads="1"/>
          </p:cNvSpPr>
          <p:nvPr>
            <p:ph type="subTitle" idx="4294967295"/>
          </p:nvPr>
        </p:nvSpPr>
        <p:spPr>
          <a:xfrm>
            <a:off x="842963" y="1607815"/>
            <a:ext cx="7391400" cy="1046163"/>
          </a:xfrm>
        </p:spPr>
        <p:txBody>
          <a:bodyPr/>
          <a:lstStyle/>
          <a:p>
            <a:pPr marL="0" indent="0" algn="ctr">
              <a:buFontTx/>
              <a:buNone/>
            </a:pPr>
            <a:r>
              <a:rPr lang="it-IT" altLang="en-US" sz="2000" b="1" i="1" u="sng" dirty="0" smtClean="0">
                <a:solidFill>
                  <a:srgbClr val="990000"/>
                </a:solidFill>
                <a:latin typeface="Arial" pitchFamily="34" charset="0"/>
              </a:rPr>
              <a:t>Alessandro Gallo</a:t>
            </a:r>
            <a:r>
              <a:rPr lang="it-IT" altLang="en-US" sz="2000" b="1" i="1" dirty="0" smtClean="0">
                <a:solidFill>
                  <a:srgbClr val="990000"/>
                </a:solidFill>
                <a:latin typeface="Arial" pitchFamily="34" charset="0"/>
              </a:rPr>
              <a:t> </a:t>
            </a:r>
            <a:r>
              <a:rPr lang="it-IT" altLang="en-US" sz="2000" i="1" dirty="0" smtClean="0">
                <a:solidFill>
                  <a:srgbClr val="990000"/>
                </a:solidFill>
                <a:latin typeface="Arial" pitchFamily="34" charset="0"/>
              </a:rPr>
              <a:t>e David </a:t>
            </a:r>
            <a:r>
              <a:rPr lang="it-IT" altLang="en-US" sz="2000" i="1" dirty="0" err="1">
                <a:solidFill>
                  <a:srgbClr val="990000"/>
                </a:solidFill>
                <a:latin typeface="Arial" pitchFamily="34" charset="0"/>
              </a:rPr>
              <a:t>Alesini</a:t>
            </a:r>
            <a:endParaRPr lang="en-US" altLang="en-US" sz="2000" i="1" dirty="0">
              <a:solidFill>
                <a:srgbClr val="990000"/>
              </a:solidFill>
              <a:latin typeface="Arial" pitchFamily="34" charset="0"/>
            </a:endParaRPr>
          </a:p>
          <a:p>
            <a:pPr marL="0" indent="0" algn="ctr">
              <a:buFontTx/>
              <a:buNone/>
            </a:pPr>
            <a:r>
              <a:rPr lang="it-IT" altLang="en-US" sz="2000" dirty="0">
                <a:solidFill>
                  <a:srgbClr val="990000"/>
                </a:solidFill>
                <a:latin typeface="Arial" pitchFamily="34" charset="0"/>
              </a:rPr>
              <a:t>INFN-LNF</a:t>
            </a:r>
          </a:p>
        </p:txBody>
      </p:sp>
      <p:sp>
        <p:nvSpPr>
          <p:cNvPr id="3076" name="Rectangle 4"/>
          <p:cNvSpPr>
            <a:spLocks noChangeArrowheads="1"/>
          </p:cNvSpPr>
          <p:nvPr/>
        </p:nvSpPr>
        <p:spPr bwMode="auto">
          <a:xfrm>
            <a:off x="354916" y="2503819"/>
            <a:ext cx="8502484" cy="4093428"/>
          </a:xfrm>
          <a:prstGeom prst="rect">
            <a:avLst/>
          </a:prstGeom>
          <a:solidFill>
            <a:srgbClr val="CCFFCC"/>
          </a:solidFill>
          <a:ln w="41275">
            <a:solidFill>
              <a:srgbClr val="FF0000"/>
            </a:solidFill>
            <a:miter lim="800000"/>
            <a:headEnd/>
            <a:tailEnd/>
          </a:ln>
          <a:effectLst/>
        </p:spPr>
        <p:txBody>
          <a:bodyPr wrap="square">
            <a:spAutoFit/>
          </a:bodyPr>
          <a:lstStyle/>
          <a:p>
            <a:r>
              <a:rPr lang="it-IT" altLang="en-US" sz="2600" b="0" dirty="0" smtClean="0">
                <a:solidFill>
                  <a:srgbClr val="000066"/>
                </a:solidFill>
                <a:latin typeface="Arial" pitchFamily="34" charset="0"/>
              </a:rPr>
              <a:t>I)	Introduction </a:t>
            </a:r>
            <a:r>
              <a:rPr lang="it-IT" altLang="en-US" sz="2600" b="0" dirty="0" smtClean="0">
                <a:solidFill>
                  <a:srgbClr val="000066"/>
                </a:solidFill>
                <a:latin typeface="Arial" pitchFamily="34" charset="0"/>
              </a:rPr>
              <a:t>– RF System Anatomy;</a:t>
            </a:r>
            <a:endParaRPr lang="it-IT" altLang="en-US" sz="2600" b="0" dirty="0">
              <a:solidFill>
                <a:srgbClr val="000066"/>
              </a:solidFill>
              <a:latin typeface="Arial" pitchFamily="34" charset="0"/>
            </a:endParaRPr>
          </a:p>
          <a:p>
            <a:endParaRPr lang="it-IT" altLang="en-US" sz="2600" b="0" dirty="0">
              <a:solidFill>
                <a:srgbClr val="000066"/>
              </a:solidFill>
              <a:latin typeface="Arial" pitchFamily="34" charset="0"/>
            </a:endParaRPr>
          </a:p>
          <a:p>
            <a:pPr marL="895350" indent="-895350"/>
            <a:r>
              <a:rPr lang="it-IT" altLang="en-US" sz="2600" b="0" dirty="0" smtClean="0">
                <a:solidFill>
                  <a:srgbClr val="000066"/>
                </a:solidFill>
                <a:latin typeface="Arial" pitchFamily="34" charset="0"/>
              </a:rPr>
              <a:t>II)	Standing-wave (SW) </a:t>
            </a:r>
            <a:r>
              <a:rPr lang="it-IT" altLang="en-US" sz="2600" b="0" dirty="0">
                <a:solidFill>
                  <a:srgbClr val="000066"/>
                </a:solidFill>
                <a:latin typeface="Arial" pitchFamily="34" charset="0"/>
              </a:rPr>
              <a:t>and Travelling-wave </a:t>
            </a:r>
            <a:r>
              <a:rPr lang="en-US" altLang="en-US" sz="2600" b="0" dirty="0">
                <a:solidFill>
                  <a:srgbClr val="000066"/>
                </a:solidFill>
                <a:latin typeface="Arial" pitchFamily="34" charset="0"/>
              </a:rPr>
              <a:t>(TW) </a:t>
            </a:r>
            <a:r>
              <a:rPr lang="it-IT" altLang="en-US" sz="2600" b="0" dirty="0" smtClean="0">
                <a:solidFill>
                  <a:srgbClr val="000066"/>
                </a:solidFill>
                <a:latin typeface="Arial" pitchFamily="34" charset="0"/>
              </a:rPr>
              <a:t>accelerating </a:t>
            </a:r>
            <a:r>
              <a:rPr lang="it-IT" altLang="en-US" sz="2600" b="0" dirty="0" smtClean="0">
                <a:solidFill>
                  <a:srgbClr val="000066"/>
                </a:solidFill>
                <a:latin typeface="Arial" pitchFamily="34" charset="0"/>
              </a:rPr>
              <a:t>structures;</a:t>
            </a:r>
          </a:p>
          <a:p>
            <a:pPr marL="609600" indent="-609600">
              <a:buFontTx/>
              <a:buAutoNum type="romanUcParenR"/>
            </a:pPr>
            <a:endParaRPr lang="en-US" altLang="en-US" sz="2600" b="0" dirty="0">
              <a:solidFill>
                <a:srgbClr val="000066"/>
              </a:solidFill>
              <a:latin typeface="Arial" pitchFamily="34" charset="0"/>
            </a:endParaRPr>
          </a:p>
          <a:p>
            <a:r>
              <a:rPr lang="it-IT" altLang="en-US" sz="2600" b="0" dirty="0" smtClean="0">
                <a:solidFill>
                  <a:srgbClr val="000066"/>
                </a:solidFill>
                <a:latin typeface="Arial" pitchFamily="34" charset="0"/>
              </a:rPr>
              <a:t>III)	</a:t>
            </a:r>
            <a:r>
              <a:rPr lang="en-US" altLang="en-US" sz="2600" b="0" dirty="0" smtClean="0">
                <a:solidFill>
                  <a:srgbClr val="000066"/>
                </a:solidFill>
                <a:latin typeface="Arial" pitchFamily="34" charset="0"/>
              </a:rPr>
              <a:t>RF power distribution;</a:t>
            </a:r>
            <a:endParaRPr lang="en-US" sz="2600" b="0" dirty="0">
              <a:solidFill>
                <a:srgbClr val="000066"/>
              </a:solidFill>
              <a:latin typeface="Arial" pitchFamily="34" charset="0"/>
            </a:endParaRPr>
          </a:p>
          <a:p>
            <a:pPr marL="895350" indent="-895350">
              <a:buFontTx/>
              <a:buAutoNum type="romanUcParenR"/>
            </a:pPr>
            <a:endParaRPr lang="en-US" sz="2600" b="0" dirty="0">
              <a:solidFill>
                <a:srgbClr val="000066"/>
              </a:solidFill>
              <a:latin typeface="Arial" pitchFamily="34" charset="0"/>
            </a:endParaRPr>
          </a:p>
          <a:p>
            <a:pPr marL="895350" indent="-895350">
              <a:buAutoNum type="romanUcParenR" startAt="4"/>
            </a:pPr>
            <a:r>
              <a:rPr lang="en-US" sz="2600" b="0" dirty="0" smtClean="0">
                <a:solidFill>
                  <a:srgbClr val="000066"/>
                </a:solidFill>
                <a:latin typeface="Arial" pitchFamily="34" charset="0"/>
              </a:rPr>
              <a:t>RF </a:t>
            </a:r>
            <a:r>
              <a:rPr lang="en-US" sz="2600" b="0" dirty="0" smtClean="0">
                <a:solidFill>
                  <a:srgbClr val="000066"/>
                </a:solidFill>
                <a:latin typeface="Arial" pitchFamily="34" charset="0"/>
              </a:rPr>
              <a:t>power </a:t>
            </a:r>
            <a:r>
              <a:rPr lang="en-US" sz="2600" b="0" dirty="0" smtClean="0">
                <a:solidFill>
                  <a:srgbClr val="000066"/>
                </a:solidFill>
                <a:latin typeface="Arial" pitchFamily="34" charset="0"/>
              </a:rPr>
              <a:t>sources</a:t>
            </a:r>
          </a:p>
          <a:p>
            <a:pPr marL="895350" indent="-895350">
              <a:buAutoNum type="romanUcParenR" startAt="4"/>
            </a:pPr>
            <a:endParaRPr lang="en-US" sz="2600" b="0" dirty="0" smtClean="0">
              <a:solidFill>
                <a:srgbClr val="000066"/>
              </a:solidFill>
              <a:latin typeface="Arial" pitchFamily="34" charset="0"/>
            </a:endParaRPr>
          </a:p>
          <a:p>
            <a:pPr marL="895350" indent="-895350">
              <a:buAutoNum type="romanUcParenR" startAt="4"/>
            </a:pPr>
            <a:r>
              <a:rPr lang="it-IT" sz="2600" b="0" dirty="0" smtClean="0">
                <a:solidFill>
                  <a:srgbClr val="000066"/>
                </a:solidFill>
                <a:latin typeface="Arial" pitchFamily="34" charset="0"/>
              </a:rPr>
              <a:t>Low Level RF</a:t>
            </a:r>
            <a:endParaRPr lang="it-IT" sz="2600" b="0" dirty="0">
              <a:solidFill>
                <a:srgbClr val="000066"/>
              </a:solidFill>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4" name="Picture 4"/>
          <p:cNvPicPr>
            <a:picLocks noChangeAspect="1" noChangeArrowheads="1"/>
          </p:cNvPicPr>
          <p:nvPr/>
        </p:nvPicPr>
        <p:blipFill>
          <a:blip r:embed="rId2" cstate="print"/>
          <a:srcRect/>
          <a:stretch>
            <a:fillRect/>
          </a:stretch>
        </p:blipFill>
        <p:spPr bwMode="auto">
          <a:xfrm>
            <a:off x="308763" y="941362"/>
            <a:ext cx="3049732" cy="2385845"/>
          </a:xfrm>
          <a:prstGeom prst="rect">
            <a:avLst/>
          </a:prstGeom>
          <a:noFill/>
          <a:ln w="9525">
            <a:noFill/>
            <a:miter lim="800000"/>
            <a:headEnd/>
            <a:tailEnd/>
          </a:ln>
        </p:spPr>
      </p:pic>
      <p:pic>
        <p:nvPicPr>
          <p:cNvPr id="250885" name="Picture 5"/>
          <p:cNvPicPr>
            <a:picLocks noChangeAspect="1" noChangeArrowheads="1"/>
          </p:cNvPicPr>
          <p:nvPr/>
        </p:nvPicPr>
        <p:blipFill>
          <a:blip r:embed="rId3" cstate="print"/>
          <a:srcRect/>
          <a:stretch>
            <a:fillRect/>
          </a:stretch>
        </p:blipFill>
        <p:spPr bwMode="auto">
          <a:xfrm>
            <a:off x="877977" y="3336966"/>
            <a:ext cx="7161648" cy="3011029"/>
          </a:xfrm>
          <a:prstGeom prst="rect">
            <a:avLst/>
          </a:prstGeom>
          <a:noFill/>
          <a:ln w="9525">
            <a:noFill/>
            <a:miter lim="800000"/>
            <a:headEnd/>
            <a:tailEnd/>
          </a:ln>
        </p:spPr>
      </p:pic>
      <p:sp>
        <p:nvSpPr>
          <p:cNvPr id="6" name="Text Box 13"/>
          <p:cNvSpPr txBox="1">
            <a:spLocks noChangeArrowheads="1"/>
          </p:cNvSpPr>
          <p:nvPr/>
        </p:nvSpPr>
        <p:spPr bwMode="auto">
          <a:xfrm>
            <a:off x="2626231" y="166792"/>
            <a:ext cx="2981522" cy="461665"/>
          </a:xfrm>
          <a:prstGeom prst="rect">
            <a:avLst/>
          </a:prstGeom>
          <a:noFill/>
          <a:ln w="9525">
            <a:noFill/>
            <a:miter lim="800000"/>
            <a:headEnd/>
            <a:tailEnd/>
          </a:ln>
          <a:effectLst/>
        </p:spPr>
        <p:txBody>
          <a:bodyPr wrap="none">
            <a:spAutoFit/>
          </a:bodyPr>
          <a:lstStyle/>
          <a:p>
            <a:r>
              <a:rPr lang="it-IT" sz="2400" dirty="0" smtClean="0">
                <a:solidFill>
                  <a:schemeClr val="bg1"/>
                </a:solidFill>
                <a:latin typeface="Arial" pitchFamily="34" charset="0"/>
                <a:cs typeface="Arial" pitchFamily="34" charset="0"/>
              </a:rPr>
              <a:t>FERRITE CAVITIES</a:t>
            </a:r>
          </a:p>
        </p:txBody>
      </p:sp>
      <p:pic>
        <p:nvPicPr>
          <p:cNvPr id="250886" name="Picture 6"/>
          <p:cNvPicPr>
            <a:picLocks noChangeAspect="1" noChangeArrowheads="1"/>
          </p:cNvPicPr>
          <p:nvPr/>
        </p:nvPicPr>
        <p:blipFill>
          <a:blip r:embed="rId4" cstate="print"/>
          <a:srcRect/>
          <a:stretch>
            <a:fillRect/>
          </a:stretch>
        </p:blipFill>
        <p:spPr bwMode="auto">
          <a:xfrm>
            <a:off x="5248841" y="782101"/>
            <a:ext cx="3163600" cy="2582419"/>
          </a:xfrm>
          <a:prstGeom prst="rect">
            <a:avLst/>
          </a:prstGeom>
          <a:noFill/>
          <a:ln w="9525">
            <a:noFill/>
            <a:miter lim="800000"/>
            <a:headEnd/>
            <a:tailEnd/>
          </a:ln>
        </p:spPr>
      </p:pic>
      <p:sp>
        <p:nvSpPr>
          <p:cNvPr id="8" name="Rettangolo 7"/>
          <p:cNvSpPr/>
          <p:nvPr/>
        </p:nvSpPr>
        <p:spPr bwMode="auto">
          <a:xfrm>
            <a:off x="926275" y="3372592"/>
            <a:ext cx="593766" cy="2018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9" name="Rettangolo 8"/>
          <p:cNvSpPr/>
          <p:nvPr/>
        </p:nvSpPr>
        <p:spPr bwMode="auto">
          <a:xfrm>
            <a:off x="878776" y="3156857"/>
            <a:ext cx="2327564" cy="2038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0" name="Rettangolo 9"/>
          <p:cNvSpPr/>
          <p:nvPr/>
        </p:nvSpPr>
        <p:spPr bwMode="auto">
          <a:xfrm>
            <a:off x="5981202" y="3202380"/>
            <a:ext cx="1690258" cy="1227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1" name="Text Box 13"/>
          <p:cNvSpPr txBox="1">
            <a:spLocks noChangeArrowheads="1"/>
          </p:cNvSpPr>
          <p:nvPr/>
        </p:nvSpPr>
        <p:spPr bwMode="auto">
          <a:xfrm>
            <a:off x="3455524" y="1245465"/>
            <a:ext cx="1662740" cy="1569660"/>
          </a:xfrm>
          <a:prstGeom prst="rect">
            <a:avLst/>
          </a:prstGeom>
          <a:solidFill>
            <a:schemeClr val="accent2"/>
          </a:solidFill>
          <a:ln w="9525">
            <a:noFill/>
            <a:miter lim="800000"/>
            <a:headEnd/>
            <a:tailEnd/>
          </a:ln>
          <a:effectLst/>
        </p:spPr>
        <p:txBody>
          <a:bodyPr wrap="square">
            <a:spAutoFit/>
          </a:bodyPr>
          <a:lstStyle/>
          <a:p>
            <a:pPr algn="ctr"/>
            <a:r>
              <a:rPr lang="it-IT" sz="2400" dirty="0" smtClean="0">
                <a:solidFill>
                  <a:srgbClr val="FFFF00"/>
                </a:solidFill>
                <a:latin typeface="Arial" pitchFamily="34" charset="0"/>
                <a:cs typeface="Arial" pitchFamily="34" charset="0"/>
              </a:rPr>
              <a:t>GSI </a:t>
            </a:r>
          </a:p>
          <a:p>
            <a:pPr algn="ctr"/>
            <a:r>
              <a:rPr lang="it-IT" sz="2400" dirty="0" smtClean="0">
                <a:solidFill>
                  <a:srgbClr val="FFFF00"/>
                </a:solidFill>
                <a:latin typeface="Arial" pitchFamily="34" charset="0"/>
                <a:cs typeface="Arial" pitchFamily="34" charset="0"/>
              </a:rPr>
              <a:t>SIS 18 ferrite </a:t>
            </a:r>
            <a:r>
              <a:rPr lang="it-IT" sz="2400" dirty="0" err="1" smtClean="0">
                <a:solidFill>
                  <a:srgbClr val="FFFF00"/>
                </a:solidFill>
                <a:latin typeface="Arial" pitchFamily="34" charset="0"/>
                <a:cs typeface="Arial" pitchFamily="34" charset="0"/>
              </a:rPr>
              <a:t>cavity</a:t>
            </a:r>
            <a:endParaRPr lang="it-IT" sz="2400" dirty="0">
              <a:solidFill>
                <a:srgbClr val="FFFF00"/>
              </a:solidFill>
              <a:latin typeface="Arial" pitchFamily="34" charset="0"/>
              <a:cs typeface="Arial" pitchFamily="34" charset="0"/>
            </a:endParaRPr>
          </a:p>
        </p:txBody>
      </p:sp>
      <p:sp>
        <p:nvSpPr>
          <p:cNvPr id="12" name="Rettangolo 11"/>
          <p:cNvSpPr/>
          <p:nvPr/>
        </p:nvSpPr>
        <p:spPr bwMode="auto">
          <a:xfrm>
            <a:off x="3283523" y="3093523"/>
            <a:ext cx="1977245" cy="2671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2" name="Slide Number Placeholder 1"/>
          <p:cNvSpPr>
            <a:spLocks noGrp="1"/>
          </p:cNvSpPr>
          <p:nvPr>
            <p:ph type="sldNum" sz="quarter" idx="12"/>
          </p:nvPr>
        </p:nvSpPr>
        <p:spPr>
          <a:xfrm>
            <a:off x="7219950" y="9525"/>
            <a:ext cx="1905000" cy="457200"/>
          </a:xfrm>
        </p:spPr>
        <p:txBody>
          <a:bodyPr/>
          <a:lstStyle/>
          <a:p>
            <a:fld id="{90DA1E09-0DBA-434B-AE47-26F8EC14D67E}" type="slidenum">
              <a:rPr lang="en-US" altLang="en-US" sz="1600" b="1" smtClean="0">
                <a:solidFill>
                  <a:srgbClr val="FFFF00"/>
                </a:solidFill>
              </a:rPr>
              <a:pPr/>
              <a:t>10</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p:cNvPicPr>
            <a:picLocks noChangeAspect="1" noChangeArrowheads="1"/>
          </p:cNvPicPr>
          <p:nvPr/>
        </p:nvPicPr>
        <p:blipFill>
          <a:blip r:embed="rId3" cstate="print"/>
          <a:srcRect l="11333" t="2958" r="5111" b="52020"/>
          <a:stretch>
            <a:fillRect/>
          </a:stretch>
        </p:blipFill>
        <p:spPr bwMode="auto">
          <a:xfrm>
            <a:off x="736600" y="2473195"/>
            <a:ext cx="2095500" cy="1738819"/>
          </a:xfrm>
          <a:prstGeom prst="rect">
            <a:avLst/>
          </a:prstGeom>
          <a:noFill/>
          <a:ln w="9525">
            <a:noFill/>
            <a:miter lim="800000"/>
            <a:headEnd/>
            <a:tailEnd/>
          </a:ln>
        </p:spPr>
      </p:pic>
      <p:pic>
        <p:nvPicPr>
          <p:cNvPr id="10" name="Immagine 9" descr="1.png"/>
          <p:cNvPicPr>
            <a:picLocks noChangeAspect="1"/>
          </p:cNvPicPr>
          <p:nvPr/>
        </p:nvPicPr>
        <p:blipFill>
          <a:blip r:embed="rId4" cstate="print"/>
          <a:stretch>
            <a:fillRect/>
          </a:stretch>
        </p:blipFill>
        <p:spPr>
          <a:xfrm>
            <a:off x="2835423" y="2063748"/>
            <a:ext cx="1357977" cy="1162428"/>
          </a:xfrm>
          <a:prstGeom prst="rect">
            <a:avLst/>
          </a:prstGeom>
        </p:spPr>
      </p:pic>
      <p:pic>
        <p:nvPicPr>
          <p:cNvPr id="11" name="Immagine 10" descr="2.png"/>
          <p:cNvPicPr>
            <a:picLocks noChangeAspect="1"/>
          </p:cNvPicPr>
          <p:nvPr/>
        </p:nvPicPr>
        <p:blipFill>
          <a:blip r:embed="rId5" cstate="print"/>
          <a:stretch>
            <a:fillRect/>
          </a:stretch>
        </p:blipFill>
        <p:spPr>
          <a:xfrm>
            <a:off x="2845723" y="3356748"/>
            <a:ext cx="1357977" cy="1162428"/>
          </a:xfrm>
          <a:prstGeom prst="rect">
            <a:avLst/>
          </a:prstGeom>
        </p:spPr>
      </p:pic>
      <p:pic>
        <p:nvPicPr>
          <p:cNvPr id="13" name="Immagine 12" descr="wg_rect_rfcafe.gif"/>
          <p:cNvPicPr>
            <a:picLocks noChangeAspect="1"/>
          </p:cNvPicPr>
          <p:nvPr/>
        </p:nvPicPr>
        <p:blipFill>
          <a:blip r:embed="rId6" cstate="print"/>
          <a:stretch>
            <a:fillRect/>
          </a:stretch>
        </p:blipFill>
        <p:spPr>
          <a:xfrm>
            <a:off x="4645800" y="2631132"/>
            <a:ext cx="1981200" cy="1381125"/>
          </a:xfrm>
          <a:prstGeom prst="rect">
            <a:avLst/>
          </a:prstGeom>
        </p:spPr>
      </p:pic>
      <p:pic>
        <p:nvPicPr>
          <p:cNvPr id="14" name="Immagine 13" descr="wg_te1_rfcafe.gif"/>
          <p:cNvPicPr>
            <a:picLocks noChangeAspect="1"/>
          </p:cNvPicPr>
          <p:nvPr/>
        </p:nvPicPr>
        <p:blipFill>
          <a:blip r:embed="rId7" cstate="print"/>
          <a:stretch>
            <a:fillRect/>
          </a:stretch>
        </p:blipFill>
        <p:spPr>
          <a:xfrm>
            <a:off x="6773825" y="4020970"/>
            <a:ext cx="1809750" cy="781050"/>
          </a:xfrm>
          <a:prstGeom prst="rect">
            <a:avLst/>
          </a:prstGeom>
        </p:spPr>
      </p:pic>
      <p:pic>
        <p:nvPicPr>
          <p:cNvPr id="15" name="Immagine 14" descr="wg_te3_rfcafe.gif"/>
          <p:cNvPicPr>
            <a:picLocks noChangeAspect="1"/>
          </p:cNvPicPr>
          <p:nvPr/>
        </p:nvPicPr>
        <p:blipFill>
          <a:blip r:embed="rId8" cstate="print"/>
          <a:stretch>
            <a:fillRect/>
          </a:stretch>
        </p:blipFill>
        <p:spPr>
          <a:xfrm>
            <a:off x="6706337" y="1991332"/>
            <a:ext cx="1904263" cy="1815363"/>
          </a:xfrm>
          <a:prstGeom prst="rect">
            <a:avLst/>
          </a:prstGeom>
        </p:spPr>
      </p:pic>
      <p:sp>
        <p:nvSpPr>
          <p:cNvPr id="17" name="CasellaDiTesto 16"/>
          <p:cNvSpPr txBox="1"/>
          <p:nvPr/>
        </p:nvSpPr>
        <p:spPr>
          <a:xfrm>
            <a:off x="660400" y="1936620"/>
            <a:ext cx="2082558" cy="307777"/>
          </a:xfrm>
          <a:prstGeom prst="rect">
            <a:avLst/>
          </a:prstGeom>
          <a:noFill/>
        </p:spPr>
        <p:txBody>
          <a:bodyPr wrap="none" rtlCol="0">
            <a:spAutoFit/>
          </a:bodyPr>
          <a:lstStyle/>
          <a:p>
            <a:r>
              <a:rPr lang="it-IT" sz="1400" b="1" dirty="0" err="1" smtClean="0">
                <a:solidFill>
                  <a:srgbClr val="FFFF00"/>
                </a:solidFill>
              </a:rPr>
              <a:t>Coaxial</a:t>
            </a:r>
            <a:r>
              <a:rPr lang="it-IT" sz="1400" b="1" dirty="0" smtClean="0">
                <a:solidFill>
                  <a:srgbClr val="FFFF00"/>
                </a:solidFill>
              </a:rPr>
              <a:t> </a:t>
            </a:r>
            <a:r>
              <a:rPr lang="it-IT" sz="1400" b="1" dirty="0" err="1" smtClean="0">
                <a:solidFill>
                  <a:srgbClr val="FFFF00"/>
                </a:solidFill>
              </a:rPr>
              <a:t>Line</a:t>
            </a:r>
            <a:r>
              <a:rPr lang="it-IT" sz="1400" b="1" dirty="0">
                <a:solidFill>
                  <a:srgbClr val="FFFF00"/>
                </a:solidFill>
              </a:rPr>
              <a:t> </a:t>
            </a:r>
            <a:r>
              <a:rPr lang="it-IT" sz="1400" b="1" dirty="0" smtClean="0">
                <a:solidFill>
                  <a:srgbClr val="FFFF00"/>
                </a:solidFill>
              </a:rPr>
              <a:t>TEM mode</a:t>
            </a:r>
            <a:endParaRPr lang="it-IT" sz="1400" b="1" dirty="0">
              <a:solidFill>
                <a:srgbClr val="FFFF00"/>
              </a:solidFill>
            </a:endParaRPr>
          </a:p>
        </p:txBody>
      </p:sp>
      <p:sp>
        <p:nvSpPr>
          <p:cNvPr id="18" name="CasellaDiTesto 17"/>
          <p:cNvSpPr txBox="1"/>
          <p:nvPr/>
        </p:nvSpPr>
        <p:spPr>
          <a:xfrm>
            <a:off x="4474534" y="1835020"/>
            <a:ext cx="2018117" cy="523220"/>
          </a:xfrm>
          <a:prstGeom prst="rect">
            <a:avLst/>
          </a:prstGeom>
          <a:noFill/>
        </p:spPr>
        <p:txBody>
          <a:bodyPr wrap="none" rtlCol="0">
            <a:spAutoFit/>
          </a:bodyPr>
          <a:lstStyle/>
          <a:p>
            <a:r>
              <a:rPr lang="it-IT" sz="1400" b="1" dirty="0" err="1" smtClean="0">
                <a:solidFill>
                  <a:srgbClr val="99FFCC"/>
                </a:solidFill>
              </a:rPr>
              <a:t>Rectangular</a:t>
            </a:r>
            <a:r>
              <a:rPr lang="it-IT" sz="1400" b="1" dirty="0" smtClean="0">
                <a:solidFill>
                  <a:srgbClr val="99FFCC"/>
                </a:solidFill>
              </a:rPr>
              <a:t> </a:t>
            </a:r>
            <a:r>
              <a:rPr lang="it-IT" sz="1400" b="1" dirty="0" err="1" smtClean="0">
                <a:solidFill>
                  <a:srgbClr val="99FFCC"/>
                </a:solidFill>
              </a:rPr>
              <a:t>Waveguide</a:t>
            </a:r>
            <a:endParaRPr lang="it-IT" sz="1400" b="1" dirty="0" smtClean="0">
              <a:solidFill>
                <a:srgbClr val="99FFCC"/>
              </a:solidFill>
            </a:endParaRPr>
          </a:p>
          <a:p>
            <a:r>
              <a:rPr lang="it-IT" sz="1400" b="1" dirty="0" smtClean="0">
                <a:solidFill>
                  <a:srgbClr val="99FFCC"/>
                </a:solidFill>
              </a:rPr>
              <a:t>TE</a:t>
            </a:r>
            <a:r>
              <a:rPr lang="it-IT" sz="1400" b="1" baseline="-25000" dirty="0" smtClean="0">
                <a:solidFill>
                  <a:srgbClr val="99FFCC"/>
                </a:solidFill>
              </a:rPr>
              <a:t>10</a:t>
            </a:r>
            <a:r>
              <a:rPr lang="it-IT" sz="1400" b="1" dirty="0" smtClean="0">
                <a:solidFill>
                  <a:srgbClr val="99FFCC"/>
                </a:solidFill>
              </a:rPr>
              <a:t> mode</a:t>
            </a:r>
            <a:endParaRPr lang="it-IT" sz="1400" b="1" dirty="0">
              <a:solidFill>
                <a:srgbClr val="99FFCC"/>
              </a:solidFill>
            </a:endParaRPr>
          </a:p>
        </p:txBody>
      </p:sp>
      <p:sp>
        <p:nvSpPr>
          <p:cNvPr id="20" name="CasellaDiTesto 19"/>
          <p:cNvSpPr txBox="1"/>
          <p:nvPr/>
        </p:nvSpPr>
        <p:spPr>
          <a:xfrm>
            <a:off x="3276600" y="1838195"/>
            <a:ext cx="381836" cy="338554"/>
          </a:xfrm>
          <a:prstGeom prst="rect">
            <a:avLst/>
          </a:prstGeom>
          <a:solidFill>
            <a:schemeClr val="bg1"/>
          </a:solidFill>
        </p:spPr>
        <p:txBody>
          <a:bodyPr wrap="none" rtlCol="0">
            <a:spAutoFit/>
          </a:bodyPr>
          <a:lstStyle/>
          <a:p>
            <a:r>
              <a:rPr lang="it-IT" b="1" i="1" dirty="0" smtClean="0">
                <a:solidFill>
                  <a:srgbClr val="336600"/>
                </a:solidFill>
              </a:rPr>
              <a:t>E</a:t>
            </a:r>
            <a:r>
              <a:rPr lang="it-IT" b="1" i="1" baseline="-25000" dirty="0" smtClean="0">
                <a:solidFill>
                  <a:srgbClr val="336600"/>
                </a:solidFill>
              </a:rPr>
              <a:t>r</a:t>
            </a:r>
            <a:endParaRPr lang="it-IT" i="1" dirty="0">
              <a:solidFill>
                <a:srgbClr val="336600"/>
              </a:solidFill>
            </a:endParaRPr>
          </a:p>
        </p:txBody>
      </p:sp>
      <p:sp>
        <p:nvSpPr>
          <p:cNvPr id="21" name="CasellaDiTesto 20"/>
          <p:cNvSpPr txBox="1"/>
          <p:nvPr/>
        </p:nvSpPr>
        <p:spPr>
          <a:xfrm>
            <a:off x="3314700" y="3133595"/>
            <a:ext cx="415498" cy="338554"/>
          </a:xfrm>
          <a:prstGeom prst="rect">
            <a:avLst/>
          </a:prstGeom>
          <a:solidFill>
            <a:schemeClr val="bg1"/>
          </a:solidFill>
        </p:spPr>
        <p:txBody>
          <a:bodyPr wrap="none" rtlCol="0">
            <a:spAutoFit/>
          </a:bodyPr>
          <a:lstStyle/>
          <a:p>
            <a:r>
              <a:rPr lang="it-IT" b="1" i="1" dirty="0" smtClean="0">
                <a:solidFill>
                  <a:srgbClr val="0070C0"/>
                </a:solidFill>
              </a:rPr>
              <a:t>H</a:t>
            </a:r>
            <a:r>
              <a:rPr lang="it-IT" b="1" i="1" baseline="-25000" dirty="0" smtClean="0">
                <a:solidFill>
                  <a:srgbClr val="0070C0"/>
                </a:solidFill>
                <a:sym typeface="Symbol"/>
              </a:rPr>
              <a:t></a:t>
            </a:r>
            <a:endParaRPr lang="it-IT" i="1" dirty="0">
              <a:solidFill>
                <a:srgbClr val="0070C0"/>
              </a:solidFill>
            </a:endParaRPr>
          </a:p>
        </p:txBody>
      </p:sp>
      <p:cxnSp>
        <p:nvCxnSpPr>
          <p:cNvPr id="25" name="Connettore 1 24"/>
          <p:cNvCxnSpPr/>
          <p:nvPr/>
        </p:nvCxnSpPr>
        <p:spPr>
          <a:xfrm rot="5400000">
            <a:off x="6092690" y="4428995"/>
            <a:ext cx="609600" cy="0"/>
          </a:xfrm>
          <a:prstGeom prst="line">
            <a:avLst/>
          </a:prstGeom>
          <a:ln w="12700">
            <a:solidFill>
              <a:srgbClr val="00B050"/>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rot="5400000">
            <a:off x="5529469" y="4422369"/>
            <a:ext cx="609600" cy="0"/>
          </a:xfrm>
          <a:prstGeom prst="line">
            <a:avLst/>
          </a:prstGeom>
          <a:ln w="12700">
            <a:solidFill>
              <a:schemeClr val="tx2">
                <a:lumMod val="60000"/>
                <a:lumOff val="40000"/>
              </a:schemeClr>
            </a:solidFill>
            <a:prstDash val="sysDash"/>
            <a:headEnd type="triangle" w="lg" len="med"/>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6378922" y="4256724"/>
            <a:ext cx="381836" cy="338554"/>
          </a:xfrm>
          <a:prstGeom prst="rect">
            <a:avLst/>
          </a:prstGeom>
          <a:noFill/>
        </p:spPr>
        <p:txBody>
          <a:bodyPr wrap="none" rtlCol="0">
            <a:spAutoFit/>
          </a:bodyPr>
          <a:lstStyle/>
          <a:p>
            <a:r>
              <a:rPr lang="it-IT" b="1" i="1" dirty="0" err="1" smtClean="0">
                <a:solidFill>
                  <a:srgbClr val="00B050"/>
                </a:solidFill>
              </a:rPr>
              <a:t>E</a:t>
            </a:r>
            <a:r>
              <a:rPr lang="it-IT" b="1" i="1" baseline="-25000" dirty="0" err="1" smtClean="0">
                <a:solidFill>
                  <a:srgbClr val="00B050"/>
                </a:solidFill>
                <a:sym typeface="Symbol"/>
              </a:rPr>
              <a:t>y</a:t>
            </a:r>
            <a:endParaRPr lang="it-IT" i="1" dirty="0">
              <a:solidFill>
                <a:srgbClr val="00B050"/>
              </a:solidFill>
            </a:endParaRPr>
          </a:p>
        </p:txBody>
      </p:sp>
      <p:sp>
        <p:nvSpPr>
          <p:cNvPr id="32" name="Rettangolo 31"/>
          <p:cNvSpPr/>
          <p:nvPr/>
        </p:nvSpPr>
        <p:spPr>
          <a:xfrm>
            <a:off x="5064974" y="2865787"/>
            <a:ext cx="87465" cy="8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4652832" y="3447558"/>
            <a:ext cx="141805" cy="165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p:cNvSpPr/>
          <p:nvPr/>
        </p:nvSpPr>
        <p:spPr>
          <a:xfrm>
            <a:off x="5424108" y="3908733"/>
            <a:ext cx="87465" cy="8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p:cNvSpPr txBox="1"/>
          <p:nvPr/>
        </p:nvSpPr>
        <p:spPr>
          <a:xfrm>
            <a:off x="5319424" y="3788143"/>
            <a:ext cx="274434" cy="307777"/>
          </a:xfrm>
          <a:prstGeom prst="rect">
            <a:avLst/>
          </a:prstGeom>
          <a:noFill/>
        </p:spPr>
        <p:txBody>
          <a:bodyPr wrap="none" rtlCol="0">
            <a:spAutoFit/>
          </a:bodyPr>
          <a:lstStyle/>
          <a:p>
            <a:r>
              <a:rPr lang="it-IT" sz="1400" dirty="0" smtClean="0"/>
              <a:t>x</a:t>
            </a:r>
            <a:endParaRPr lang="it-IT" sz="1400" dirty="0"/>
          </a:p>
        </p:txBody>
      </p:sp>
      <p:sp>
        <p:nvSpPr>
          <p:cNvPr id="35" name="CasellaDiTesto 34"/>
          <p:cNvSpPr txBox="1"/>
          <p:nvPr/>
        </p:nvSpPr>
        <p:spPr>
          <a:xfrm>
            <a:off x="4636939" y="3360101"/>
            <a:ext cx="274434" cy="307777"/>
          </a:xfrm>
          <a:prstGeom prst="rect">
            <a:avLst/>
          </a:prstGeom>
          <a:noFill/>
        </p:spPr>
        <p:txBody>
          <a:bodyPr wrap="none" rtlCol="0">
            <a:spAutoFit/>
          </a:bodyPr>
          <a:lstStyle/>
          <a:p>
            <a:r>
              <a:rPr lang="it-IT" sz="1400" dirty="0" smtClean="0"/>
              <a:t>y</a:t>
            </a:r>
            <a:endParaRPr lang="it-IT" sz="1400" dirty="0"/>
          </a:p>
        </p:txBody>
      </p:sp>
      <p:sp>
        <p:nvSpPr>
          <p:cNvPr id="36" name="CasellaDiTesto 35"/>
          <p:cNvSpPr txBox="1"/>
          <p:nvPr/>
        </p:nvSpPr>
        <p:spPr>
          <a:xfrm>
            <a:off x="4980172" y="2717375"/>
            <a:ext cx="274434" cy="307777"/>
          </a:xfrm>
          <a:prstGeom prst="rect">
            <a:avLst/>
          </a:prstGeom>
          <a:noFill/>
        </p:spPr>
        <p:txBody>
          <a:bodyPr wrap="none" rtlCol="0">
            <a:spAutoFit/>
          </a:bodyPr>
          <a:lstStyle/>
          <a:p>
            <a:r>
              <a:rPr lang="it-IT" sz="1400" dirty="0" smtClean="0"/>
              <a:t>z</a:t>
            </a:r>
            <a:endParaRPr lang="it-IT" sz="1400" dirty="0"/>
          </a:p>
        </p:txBody>
      </p:sp>
      <p:sp>
        <p:nvSpPr>
          <p:cNvPr id="37" name="CasellaDiTesto 36"/>
          <p:cNvSpPr txBox="1"/>
          <p:nvPr/>
        </p:nvSpPr>
        <p:spPr>
          <a:xfrm>
            <a:off x="5823655" y="4305757"/>
            <a:ext cx="500458" cy="338554"/>
          </a:xfrm>
          <a:prstGeom prst="rect">
            <a:avLst/>
          </a:prstGeom>
          <a:noFill/>
        </p:spPr>
        <p:txBody>
          <a:bodyPr wrap="none" rtlCol="0">
            <a:spAutoFit/>
          </a:bodyPr>
          <a:lstStyle/>
          <a:p>
            <a:r>
              <a:rPr lang="it-IT" b="1" i="1" dirty="0" err="1" smtClean="0">
                <a:solidFill>
                  <a:schemeClr val="tx2">
                    <a:lumMod val="60000"/>
                    <a:lumOff val="40000"/>
                  </a:schemeClr>
                </a:solidFill>
              </a:rPr>
              <a:t>H</a:t>
            </a:r>
            <a:r>
              <a:rPr lang="it-IT" b="1" i="1" baseline="-25000" dirty="0" err="1" smtClean="0">
                <a:solidFill>
                  <a:schemeClr val="tx2">
                    <a:lumMod val="60000"/>
                    <a:lumOff val="40000"/>
                  </a:schemeClr>
                </a:solidFill>
                <a:sym typeface="Symbol"/>
              </a:rPr>
              <a:t>x</a:t>
            </a:r>
            <a:r>
              <a:rPr lang="it-IT" b="1" i="1" baseline="-25000" dirty="0" smtClean="0">
                <a:solidFill>
                  <a:schemeClr val="tx2">
                    <a:lumMod val="60000"/>
                    <a:lumOff val="40000"/>
                  </a:schemeClr>
                </a:solidFill>
                <a:sym typeface="Symbol"/>
              </a:rPr>
              <a:t>,z</a:t>
            </a:r>
            <a:endParaRPr lang="it-IT" i="1" dirty="0">
              <a:solidFill>
                <a:schemeClr val="tx2">
                  <a:lumMod val="60000"/>
                  <a:lumOff val="40000"/>
                </a:schemeClr>
              </a:solidFill>
            </a:endParaRPr>
          </a:p>
        </p:txBody>
      </p:sp>
      <p:sp>
        <p:nvSpPr>
          <p:cNvPr id="38" name="CasellaDiTesto 37"/>
          <p:cNvSpPr txBox="1"/>
          <p:nvPr/>
        </p:nvSpPr>
        <p:spPr>
          <a:xfrm>
            <a:off x="744267" y="4501318"/>
            <a:ext cx="2765437" cy="2031325"/>
          </a:xfrm>
          <a:prstGeom prst="rect">
            <a:avLst/>
          </a:prstGeom>
          <a:noFill/>
        </p:spPr>
        <p:txBody>
          <a:bodyPr wrap="none" rtlCol="0">
            <a:spAutoFit/>
          </a:bodyPr>
          <a:lstStyle/>
          <a:p>
            <a:pPr>
              <a:lnSpc>
                <a:spcPct val="150000"/>
              </a:lnSpc>
              <a:buFont typeface="Arial" pitchFamily="34" charset="0"/>
              <a:buChar char="•"/>
            </a:pPr>
            <a:r>
              <a:rPr lang="it-IT" sz="1400" dirty="0" smtClean="0">
                <a:solidFill>
                  <a:srgbClr val="FFFF00"/>
                </a:solidFill>
              </a:rPr>
              <a:t> No cut-off (</a:t>
            </a:r>
            <a:r>
              <a:rPr lang="it-IT" sz="1400" dirty="0" err="1" smtClean="0">
                <a:solidFill>
                  <a:srgbClr val="FFFF00"/>
                </a:solidFill>
              </a:rPr>
              <a:t>usable</a:t>
            </a:r>
            <a:r>
              <a:rPr lang="it-IT" sz="1400" dirty="0" smtClean="0">
                <a:solidFill>
                  <a:srgbClr val="FFFF00"/>
                </a:solidFill>
              </a:rPr>
              <a:t> </a:t>
            </a:r>
            <a:r>
              <a:rPr lang="it-IT" sz="1400" dirty="0" err="1" smtClean="0">
                <a:solidFill>
                  <a:srgbClr val="FFFF00"/>
                </a:solidFill>
              </a:rPr>
              <a:t>from</a:t>
            </a:r>
            <a:r>
              <a:rPr lang="it-IT" sz="1400" dirty="0" smtClean="0">
                <a:solidFill>
                  <a:srgbClr val="FFFF00"/>
                </a:solidFill>
              </a:rPr>
              <a:t> </a:t>
            </a:r>
            <a:r>
              <a:rPr lang="it-IT" sz="1400" dirty="0" err="1" smtClean="0">
                <a:solidFill>
                  <a:srgbClr val="FFFF00"/>
                </a:solidFill>
              </a:rPr>
              <a:t>dc</a:t>
            </a:r>
            <a:r>
              <a:rPr lang="it-IT" sz="1400" dirty="0" smtClean="0">
                <a:solidFill>
                  <a:srgbClr val="FFFF00"/>
                </a:solidFill>
              </a:rPr>
              <a:t>)</a:t>
            </a:r>
          </a:p>
          <a:p>
            <a:pPr>
              <a:lnSpc>
                <a:spcPct val="150000"/>
              </a:lnSpc>
              <a:buFont typeface="Arial" pitchFamily="34" charset="0"/>
              <a:buChar char="•"/>
            </a:pPr>
            <a:r>
              <a:rPr lang="it-IT" sz="1400" dirty="0">
                <a:solidFill>
                  <a:srgbClr val="FFFF00"/>
                </a:solidFill>
              </a:rPr>
              <a:t> </a:t>
            </a:r>
            <a:r>
              <a:rPr lang="it-IT" sz="1400" dirty="0" smtClean="0">
                <a:solidFill>
                  <a:srgbClr val="FFFF00"/>
                </a:solidFill>
              </a:rPr>
              <a:t>No </a:t>
            </a:r>
            <a:r>
              <a:rPr lang="it-IT" sz="1400" dirty="0" err="1" smtClean="0">
                <a:solidFill>
                  <a:srgbClr val="FFFF00"/>
                </a:solidFill>
              </a:rPr>
              <a:t>dispersion</a:t>
            </a:r>
            <a:endParaRPr lang="it-IT" sz="1400" dirty="0" smtClean="0">
              <a:solidFill>
                <a:srgbClr val="FFFF00"/>
              </a:solidFill>
            </a:endParaRPr>
          </a:p>
          <a:p>
            <a:pPr>
              <a:lnSpc>
                <a:spcPct val="150000"/>
              </a:lnSpc>
              <a:buFont typeface="Arial" pitchFamily="34" charset="0"/>
              <a:buChar char="•"/>
            </a:pPr>
            <a:r>
              <a:rPr lang="it-IT" sz="1400" dirty="0">
                <a:solidFill>
                  <a:srgbClr val="FFFF00"/>
                </a:solidFill>
              </a:rPr>
              <a:t> </a:t>
            </a:r>
            <a:r>
              <a:rPr lang="it-IT" sz="1400" dirty="0" smtClean="0">
                <a:solidFill>
                  <a:srgbClr val="FFFF00"/>
                </a:solidFill>
              </a:rPr>
              <a:t>E</a:t>
            </a:r>
            <a:r>
              <a:rPr lang="it-IT" sz="1400" baseline="-25000" dirty="0" smtClean="0">
                <a:solidFill>
                  <a:srgbClr val="FFFF00"/>
                </a:solidFill>
              </a:rPr>
              <a:t>r</a:t>
            </a:r>
            <a:r>
              <a:rPr lang="it-IT" sz="1400" dirty="0" smtClean="0">
                <a:solidFill>
                  <a:srgbClr val="FFFF00"/>
                </a:solidFill>
              </a:rPr>
              <a:t>(r) ÷ H</a:t>
            </a:r>
            <a:r>
              <a:rPr lang="it-IT" sz="1400" baseline="-25000" dirty="0" smtClean="0">
                <a:solidFill>
                  <a:srgbClr val="FFFF00"/>
                </a:solidFill>
                <a:sym typeface="Symbol"/>
              </a:rPr>
              <a:t></a:t>
            </a:r>
            <a:r>
              <a:rPr lang="it-IT" sz="1400" dirty="0" smtClean="0">
                <a:solidFill>
                  <a:srgbClr val="FFFF00"/>
                </a:solidFill>
              </a:rPr>
              <a:t>(r) ÷ 1/r</a:t>
            </a:r>
          </a:p>
          <a:p>
            <a:pPr>
              <a:lnSpc>
                <a:spcPct val="150000"/>
              </a:lnSpc>
              <a:buFont typeface="Arial" pitchFamily="34" charset="0"/>
              <a:buChar char="•"/>
            </a:pPr>
            <a:r>
              <a:rPr lang="it-IT" sz="1400" dirty="0">
                <a:solidFill>
                  <a:srgbClr val="FFFF00"/>
                </a:solidFill>
              </a:rPr>
              <a:t> </a:t>
            </a:r>
            <a:r>
              <a:rPr lang="it-IT" sz="1400" dirty="0" smtClean="0">
                <a:solidFill>
                  <a:srgbClr val="FFFF00"/>
                </a:solidFill>
              </a:rPr>
              <a:t>Z</a:t>
            </a:r>
            <a:r>
              <a:rPr lang="it-IT" sz="1400" baseline="-25000" dirty="0" smtClean="0">
                <a:solidFill>
                  <a:srgbClr val="FFFF00"/>
                </a:solidFill>
              </a:rPr>
              <a:t>0</a:t>
            </a:r>
            <a:r>
              <a:rPr lang="it-IT" sz="1400" dirty="0">
                <a:solidFill>
                  <a:srgbClr val="FFFF00"/>
                </a:solidFill>
              </a:rPr>
              <a:t> </a:t>
            </a:r>
            <a:r>
              <a:rPr lang="it-IT" sz="1400" dirty="0" smtClean="0">
                <a:solidFill>
                  <a:srgbClr val="FFFF00"/>
                </a:solidFill>
              </a:rPr>
              <a:t>= V/I = 1/(2</a:t>
            </a:r>
            <a:r>
              <a:rPr lang="el-GR" sz="1400" dirty="0" smtClean="0">
                <a:solidFill>
                  <a:srgbClr val="FFFF00"/>
                </a:solidFill>
              </a:rPr>
              <a:t>π</a:t>
            </a:r>
            <a:r>
              <a:rPr lang="it-IT" sz="1400" dirty="0" smtClean="0">
                <a:solidFill>
                  <a:srgbClr val="FFFF00"/>
                </a:solidFill>
              </a:rPr>
              <a:t>)·(µ/</a:t>
            </a:r>
            <a:r>
              <a:rPr lang="el-GR" sz="1400" dirty="0" smtClean="0">
                <a:solidFill>
                  <a:srgbClr val="FFFF00"/>
                </a:solidFill>
              </a:rPr>
              <a:t>ε</a:t>
            </a:r>
            <a:r>
              <a:rPr lang="it-IT" sz="1400" dirty="0" smtClean="0">
                <a:solidFill>
                  <a:srgbClr val="FFFF00"/>
                </a:solidFill>
              </a:rPr>
              <a:t>)</a:t>
            </a:r>
            <a:r>
              <a:rPr lang="it-IT" sz="1400" baseline="30000" dirty="0" smtClean="0">
                <a:solidFill>
                  <a:srgbClr val="FFFF00"/>
                </a:solidFill>
              </a:rPr>
              <a:t>1/2</a:t>
            </a:r>
            <a:r>
              <a:rPr lang="it-IT" sz="1400" dirty="0" smtClean="0">
                <a:solidFill>
                  <a:srgbClr val="FFFF00"/>
                </a:solidFill>
              </a:rPr>
              <a:t> </a:t>
            </a:r>
            <a:r>
              <a:rPr lang="it-IT" sz="1400" dirty="0" err="1" smtClean="0">
                <a:solidFill>
                  <a:srgbClr val="FFFF00"/>
                </a:solidFill>
              </a:rPr>
              <a:t>·</a:t>
            </a:r>
            <a:r>
              <a:rPr lang="it-IT" sz="1400" i="1" dirty="0" err="1" smtClean="0">
                <a:solidFill>
                  <a:srgbClr val="FFFF00"/>
                </a:solidFill>
              </a:rPr>
              <a:t>ln</a:t>
            </a:r>
            <a:r>
              <a:rPr lang="it-IT" sz="1400" i="1" dirty="0" smtClean="0">
                <a:solidFill>
                  <a:srgbClr val="FFFF00"/>
                </a:solidFill>
              </a:rPr>
              <a:t> </a:t>
            </a:r>
            <a:r>
              <a:rPr lang="it-IT" sz="1400" dirty="0" smtClean="0">
                <a:solidFill>
                  <a:srgbClr val="FFFF00"/>
                </a:solidFill>
              </a:rPr>
              <a:t>(b/a)</a:t>
            </a:r>
          </a:p>
          <a:p>
            <a:pPr>
              <a:lnSpc>
                <a:spcPct val="150000"/>
              </a:lnSpc>
              <a:buFont typeface="Arial" pitchFamily="34" charset="0"/>
              <a:buChar char="•"/>
            </a:pPr>
            <a:r>
              <a:rPr lang="it-IT" sz="1400" dirty="0">
                <a:solidFill>
                  <a:srgbClr val="FFFF00"/>
                </a:solidFill>
              </a:rPr>
              <a:t> </a:t>
            </a:r>
            <a:r>
              <a:rPr lang="it-IT" sz="1400" dirty="0" err="1" smtClean="0">
                <a:solidFill>
                  <a:srgbClr val="FFFF00"/>
                </a:solidFill>
              </a:rPr>
              <a:t>Large</a:t>
            </a:r>
            <a:r>
              <a:rPr lang="it-IT" sz="1400" dirty="0" smtClean="0">
                <a:solidFill>
                  <a:srgbClr val="FFFF00"/>
                </a:solidFill>
              </a:rPr>
              <a:t> </a:t>
            </a:r>
            <a:r>
              <a:rPr lang="it-IT" sz="1400" dirty="0" err="1" smtClean="0">
                <a:solidFill>
                  <a:srgbClr val="FFFF00"/>
                </a:solidFill>
              </a:rPr>
              <a:t>attenuation</a:t>
            </a:r>
            <a:endParaRPr lang="it-IT" sz="1400" dirty="0" smtClean="0">
              <a:solidFill>
                <a:srgbClr val="FFFF00"/>
              </a:solidFill>
            </a:endParaRPr>
          </a:p>
          <a:p>
            <a:pPr>
              <a:lnSpc>
                <a:spcPct val="150000"/>
              </a:lnSpc>
              <a:buFont typeface="Arial" pitchFamily="34" charset="0"/>
              <a:buChar char="•"/>
            </a:pPr>
            <a:r>
              <a:rPr lang="it-IT" sz="1400" dirty="0">
                <a:solidFill>
                  <a:srgbClr val="FFFF00"/>
                </a:solidFill>
              </a:rPr>
              <a:t> </a:t>
            </a:r>
            <a:r>
              <a:rPr lang="it-IT" sz="1400" dirty="0" err="1" smtClean="0">
                <a:solidFill>
                  <a:srgbClr val="FFFF00"/>
                </a:solidFill>
              </a:rPr>
              <a:t>Difficult</a:t>
            </a:r>
            <a:r>
              <a:rPr lang="it-IT" sz="1400" dirty="0" smtClean="0">
                <a:solidFill>
                  <a:srgbClr val="FFFF00"/>
                </a:solidFill>
              </a:rPr>
              <a:t> </a:t>
            </a:r>
            <a:r>
              <a:rPr lang="it-IT" sz="1400" dirty="0" err="1" smtClean="0">
                <a:solidFill>
                  <a:srgbClr val="FFFF00"/>
                </a:solidFill>
              </a:rPr>
              <a:t>to</a:t>
            </a:r>
            <a:r>
              <a:rPr lang="it-IT" sz="1400" dirty="0" smtClean="0">
                <a:solidFill>
                  <a:srgbClr val="FFFF00"/>
                </a:solidFill>
              </a:rPr>
              <a:t> </a:t>
            </a:r>
            <a:r>
              <a:rPr lang="it-IT" sz="1400" dirty="0" err="1" smtClean="0">
                <a:solidFill>
                  <a:srgbClr val="FFFF00"/>
                </a:solidFill>
              </a:rPr>
              <a:t>cool</a:t>
            </a:r>
            <a:endParaRPr lang="it-IT" sz="1400" dirty="0">
              <a:solidFill>
                <a:srgbClr val="FFFF00"/>
              </a:solidFill>
            </a:endParaRPr>
          </a:p>
        </p:txBody>
      </p:sp>
      <p:sp>
        <p:nvSpPr>
          <p:cNvPr id="39" name="CasellaDiTesto 38"/>
          <p:cNvSpPr txBox="1"/>
          <p:nvPr/>
        </p:nvSpPr>
        <p:spPr>
          <a:xfrm>
            <a:off x="5086069" y="4504856"/>
            <a:ext cx="3456395" cy="2031325"/>
          </a:xfrm>
          <a:prstGeom prst="rect">
            <a:avLst/>
          </a:prstGeom>
          <a:noFill/>
        </p:spPr>
        <p:txBody>
          <a:bodyPr wrap="none" rtlCol="0">
            <a:spAutoFit/>
          </a:bodyPr>
          <a:lstStyle/>
          <a:p>
            <a:pPr>
              <a:lnSpc>
                <a:spcPct val="150000"/>
              </a:lnSpc>
            </a:pPr>
            <a:r>
              <a:rPr lang="it-IT" sz="1400" dirty="0" smtClean="0">
                <a:solidFill>
                  <a:srgbClr val="99FFCC"/>
                </a:solidFill>
              </a:rPr>
              <a:t> </a:t>
            </a:r>
          </a:p>
          <a:p>
            <a:pPr>
              <a:lnSpc>
                <a:spcPct val="150000"/>
              </a:lnSpc>
              <a:buFont typeface="Arial" pitchFamily="34" charset="0"/>
              <a:buChar char="•"/>
            </a:pPr>
            <a:r>
              <a:rPr lang="it-IT" sz="1400" dirty="0">
                <a:solidFill>
                  <a:srgbClr val="99FFCC"/>
                </a:solidFill>
              </a:rPr>
              <a:t> </a:t>
            </a:r>
            <a:r>
              <a:rPr lang="it-IT" sz="1400" dirty="0" smtClean="0">
                <a:solidFill>
                  <a:srgbClr val="99FFCC"/>
                </a:solidFill>
              </a:rPr>
              <a:t>Dispersive</a:t>
            </a:r>
          </a:p>
          <a:p>
            <a:pPr>
              <a:lnSpc>
                <a:spcPct val="150000"/>
              </a:lnSpc>
              <a:buFont typeface="Arial" pitchFamily="34" charset="0"/>
              <a:buChar char="•"/>
            </a:pPr>
            <a:r>
              <a:rPr lang="it-IT" sz="1400" dirty="0">
                <a:solidFill>
                  <a:srgbClr val="99FFCC"/>
                </a:solidFill>
              </a:rPr>
              <a:t> </a:t>
            </a:r>
            <a:r>
              <a:rPr lang="it-IT" sz="1400" dirty="0" err="1" smtClean="0">
                <a:solidFill>
                  <a:srgbClr val="99FFCC"/>
                </a:solidFill>
              </a:rPr>
              <a:t>Only</a:t>
            </a:r>
            <a:r>
              <a:rPr lang="it-IT" sz="1400" dirty="0" smtClean="0">
                <a:solidFill>
                  <a:srgbClr val="99FFCC"/>
                </a:solidFill>
              </a:rPr>
              <a:t>  </a:t>
            </a:r>
            <a:r>
              <a:rPr lang="el-GR" sz="1400" dirty="0" smtClean="0">
                <a:solidFill>
                  <a:srgbClr val="99FFCC"/>
                </a:solidFill>
              </a:rPr>
              <a:t>λ</a:t>
            </a:r>
            <a:r>
              <a:rPr lang="it-IT" sz="1400" dirty="0" smtClean="0">
                <a:solidFill>
                  <a:srgbClr val="99FFCC"/>
                </a:solidFill>
              </a:rPr>
              <a:t> &lt; </a:t>
            </a:r>
            <a:r>
              <a:rPr lang="el-GR" sz="1400" dirty="0" smtClean="0">
                <a:solidFill>
                  <a:srgbClr val="99FFCC"/>
                </a:solidFill>
              </a:rPr>
              <a:t>λ</a:t>
            </a:r>
            <a:r>
              <a:rPr lang="it-IT" sz="1400" baseline="-25000" dirty="0" smtClean="0">
                <a:solidFill>
                  <a:srgbClr val="99FFCC"/>
                </a:solidFill>
              </a:rPr>
              <a:t>c</a:t>
            </a:r>
            <a:r>
              <a:rPr lang="it-IT" sz="1400" dirty="0" smtClean="0">
                <a:solidFill>
                  <a:srgbClr val="99FFCC"/>
                </a:solidFill>
              </a:rPr>
              <a:t> , </a:t>
            </a:r>
            <a:r>
              <a:rPr lang="el-GR" sz="1400" dirty="0" smtClean="0">
                <a:solidFill>
                  <a:srgbClr val="99FFCC"/>
                </a:solidFill>
              </a:rPr>
              <a:t>λ</a:t>
            </a:r>
            <a:r>
              <a:rPr lang="it-IT" sz="1400" baseline="-25000" dirty="0" smtClean="0">
                <a:solidFill>
                  <a:srgbClr val="99FFCC"/>
                </a:solidFill>
              </a:rPr>
              <a:t>c</a:t>
            </a:r>
            <a:r>
              <a:rPr lang="it-IT" sz="1400" dirty="0" smtClean="0">
                <a:solidFill>
                  <a:srgbClr val="99FFCC"/>
                </a:solidFill>
              </a:rPr>
              <a:t> = 2x (cut-off </a:t>
            </a:r>
            <a:r>
              <a:rPr lang="it-IT" sz="1400" dirty="0" err="1" smtClean="0">
                <a:solidFill>
                  <a:srgbClr val="99FFCC"/>
                </a:solidFill>
              </a:rPr>
              <a:t>wavelength</a:t>
            </a:r>
            <a:r>
              <a:rPr lang="it-IT" sz="1400" dirty="0" smtClean="0">
                <a:solidFill>
                  <a:srgbClr val="99FFCC"/>
                </a:solidFill>
              </a:rPr>
              <a:t>) </a:t>
            </a:r>
          </a:p>
          <a:p>
            <a:pPr>
              <a:lnSpc>
                <a:spcPct val="150000"/>
              </a:lnSpc>
              <a:buFont typeface="Arial" pitchFamily="34" charset="0"/>
              <a:buChar char="•"/>
            </a:pPr>
            <a:r>
              <a:rPr lang="it-IT" sz="1400" dirty="0">
                <a:solidFill>
                  <a:srgbClr val="99FFCC"/>
                </a:solidFill>
              </a:rPr>
              <a:t> </a:t>
            </a:r>
            <a:r>
              <a:rPr lang="it-IT" sz="1400" dirty="0" smtClean="0">
                <a:solidFill>
                  <a:srgbClr val="99FFCC"/>
                </a:solidFill>
              </a:rPr>
              <a:t>Low </a:t>
            </a:r>
            <a:r>
              <a:rPr lang="it-IT" sz="1400" dirty="0" err="1" smtClean="0">
                <a:solidFill>
                  <a:srgbClr val="99FFCC"/>
                </a:solidFill>
              </a:rPr>
              <a:t>attenuation</a:t>
            </a:r>
            <a:endParaRPr lang="it-IT" sz="1400" dirty="0" smtClean="0">
              <a:solidFill>
                <a:srgbClr val="99FFCC"/>
              </a:solidFill>
            </a:endParaRPr>
          </a:p>
          <a:p>
            <a:pPr>
              <a:lnSpc>
                <a:spcPct val="150000"/>
              </a:lnSpc>
              <a:buFont typeface="Arial" pitchFamily="34" charset="0"/>
              <a:buChar char="•"/>
            </a:pPr>
            <a:r>
              <a:rPr lang="it-IT" sz="1400" dirty="0">
                <a:solidFill>
                  <a:srgbClr val="99FFCC"/>
                </a:solidFill>
              </a:rPr>
              <a:t> </a:t>
            </a:r>
            <a:r>
              <a:rPr lang="it-IT" sz="1400" dirty="0" smtClean="0">
                <a:solidFill>
                  <a:srgbClr val="99FFCC"/>
                </a:solidFill>
              </a:rPr>
              <a:t>Easy </a:t>
            </a:r>
            <a:r>
              <a:rPr lang="it-IT" sz="1400" dirty="0" err="1" smtClean="0">
                <a:solidFill>
                  <a:srgbClr val="99FFCC"/>
                </a:solidFill>
              </a:rPr>
              <a:t>to</a:t>
            </a:r>
            <a:r>
              <a:rPr lang="it-IT" sz="1400" dirty="0" smtClean="0">
                <a:solidFill>
                  <a:srgbClr val="99FFCC"/>
                </a:solidFill>
              </a:rPr>
              <a:t> </a:t>
            </a:r>
            <a:r>
              <a:rPr lang="it-IT" sz="1400" dirty="0" err="1" smtClean="0">
                <a:solidFill>
                  <a:srgbClr val="99FFCC"/>
                </a:solidFill>
              </a:rPr>
              <a:t>cool</a:t>
            </a:r>
            <a:endParaRPr lang="it-IT" sz="1400" dirty="0" smtClean="0">
              <a:solidFill>
                <a:srgbClr val="99FFCC"/>
              </a:solidFill>
            </a:endParaRPr>
          </a:p>
          <a:p>
            <a:pPr>
              <a:lnSpc>
                <a:spcPct val="150000"/>
              </a:lnSpc>
              <a:buFont typeface="Arial" pitchFamily="34" charset="0"/>
              <a:buChar char="•"/>
            </a:pPr>
            <a:r>
              <a:rPr lang="it-IT" sz="1400" dirty="0">
                <a:solidFill>
                  <a:srgbClr val="99FFCC"/>
                </a:solidFill>
              </a:rPr>
              <a:t> </a:t>
            </a:r>
            <a:r>
              <a:rPr lang="it-IT" sz="1400" dirty="0" err="1" smtClean="0">
                <a:solidFill>
                  <a:srgbClr val="99FFCC"/>
                </a:solidFill>
              </a:rPr>
              <a:t>Suitable</a:t>
            </a:r>
            <a:r>
              <a:rPr lang="it-IT" sz="1400" dirty="0" smtClean="0">
                <a:solidFill>
                  <a:srgbClr val="99FFCC"/>
                </a:solidFill>
              </a:rPr>
              <a:t> at high </a:t>
            </a:r>
            <a:r>
              <a:rPr lang="it-IT" sz="1400" dirty="0" err="1" smtClean="0">
                <a:solidFill>
                  <a:srgbClr val="99FFCC"/>
                </a:solidFill>
              </a:rPr>
              <a:t>frequency</a:t>
            </a:r>
            <a:r>
              <a:rPr lang="it-IT" sz="1400" dirty="0" smtClean="0">
                <a:solidFill>
                  <a:srgbClr val="99FFCC"/>
                </a:solidFill>
              </a:rPr>
              <a:t>, high </a:t>
            </a:r>
            <a:r>
              <a:rPr lang="it-IT" sz="1400" dirty="0" err="1" smtClean="0">
                <a:solidFill>
                  <a:srgbClr val="99FFCC"/>
                </a:solidFill>
              </a:rPr>
              <a:t>power</a:t>
            </a:r>
            <a:endParaRPr lang="it-IT" sz="1400" dirty="0">
              <a:solidFill>
                <a:srgbClr val="99FFCC"/>
              </a:solidFill>
            </a:endParaRPr>
          </a:p>
        </p:txBody>
      </p:sp>
      <p:sp>
        <p:nvSpPr>
          <p:cNvPr id="40" name="CasellaDiTesto 39"/>
          <p:cNvSpPr txBox="1"/>
          <p:nvPr/>
        </p:nvSpPr>
        <p:spPr>
          <a:xfrm>
            <a:off x="551794" y="1072059"/>
            <a:ext cx="8198802" cy="646331"/>
          </a:xfrm>
          <a:prstGeom prst="rect">
            <a:avLst/>
          </a:prstGeom>
          <a:noFill/>
        </p:spPr>
        <p:txBody>
          <a:bodyPr wrap="square" rtlCol="0">
            <a:spAutoFit/>
          </a:bodyPr>
          <a:lstStyle/>
          <a:p>
            <a:pPr defTabSz="712788"/>
            <a:r>
              <a:rPr lang="en-US" sz="1800" dirty="0" smtClean="0">
                <a:solidFill>
                  <a:schemeClr val="bg1"/>
                </a:solidFill>
              </a:rPr>
              <a:t>In </a:t>
            </a:r>
            <a:r>
              <a:rPr lang="en-US" sz="1800" dirty="0" smtClean="0">
                <a:solidFill>
                  <a:schemeClr val="bg1"/>
                </a:solidFill>
              </a:rPr>
              <a:t>most cases RF Power is transferred from sources to the accelerating structures through a network of  </a:t>
            </a:r>
            <a:r>
              <a:rPr lang="en-US" sz="1800" b="1" dirty="0" smtClean="0">
                <a:solidFill>
                  <a:schemeClr val="bg1"/>
                </a:solidFill>
              </a:rPr>
              <a:t>coaxial transmission lines </a:t>
            </a:r>
            <a:r>
              <a:rPr lang="en-US" sz="1800" dirty="0" smtClean="0">
                <a:solidFill>
                  <a:schemeClr val="bg1"/>
                </a:solidFill>
              </a:rPr>
              <a:t>or </a:t>
            </a:r>
            <a:r>
              <a:rPr lang="en-US" sz="1800" b="1" dirty="0" smtClean="0">
                <a:solidFill>
                  <a:schemeClr val="bg1"/>
                </a:solidFill>
              </a:rPr>
              <a:t>rigid rectangular waveguides</a:t>
            </a:r>
            <a:r>
              <a:rPr lang="en-US" sz="1800" dirty="0" smtClean="0">
                <a:solidFill>
                  <a:schemeClr val="bg1"/>
                </a:solidFill>
              </a:rPr>
              <a:t>.</a:t>
            </a:r>
            <a:endParaRPr lang="en-US" sz="1800" dirty="0">
              <a:solidFill>
                <a:schemeClr val="bg1"/>
              </a:solidFill>
            </a:endParaRPr>
          </a:p>
        </p:txBody>
      </p:sp>
      <p:sp>
        <p:nvSpPr>
          <p:cNvPr id="41" name="Text Box 6"/>
          <p:cNvSpPr txBox="1">
            <a:spLocks noChangeArrowheads="1"/>
          </p:cNvSpPr>
          <p:nvPr/>
        </p:nvSpPr>
        <p:spPr bwMode="auto">
          <a:xfrm>
            <a:off x="1626130" y="360861"/>
            <a:ext cx="5747022" cy="523220"/>
          </a:xfrm>
          <a:prstGeom prst="rect">
            <a:avLst/>
          </a:prstGeom>
          <a:noFill/>
          <a:ln w="9525">
            <a:noFill/>
            <a:miter lim="800000"/>
            <a:headEnd/>
            <a:tailEnd/>
          </a:ln>
          <a:effectLst/>
        </p:spPr>
        <p:txBody>
          <a:bodyPr wrap="none">
            <a:spAutoFit/>
          </a:bodyPr>
          <a:lstStyle/>
          <a:p>
            <a:pPr algn="ctr" defTabSz="406400"/>
            <a:r>
              <a:rPr lang="en-US" sz="2800" b="1" dirty="0" smtClean="0">
                <a:solidFill>
                  <a:schemeClr val="bg1"/>
                </a:solidFill>
              </a:rPr>
              <a:t>Transmission Lines and Waveguides</a:t>
            </a:r>
            <a:endParaRPr lang="en-US" sz="2000" dirty="0">
              <a:solidFill>
                <a:schemeClr val="bg1"/>
              </a:solidFill>
            </a:endParaRPr>
          </a:p>
        </p:txBody>
      </p:sp>
    </p:spTree>
    <p:extLst>
      <p:ext uri="{BB962C8B-B14F-4D97-AF65-F5344CB8AC3E}">
        <p14:creationId xmlns:p14="http://schemas.microsoft.com/office/powerpoint/2010/main" val="188261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2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animBg="1"/>
      <p:bldP spid="21" grpId="0" animBg="1"/>
      <p:bldP spid="30" grpId="0"/>
      <p:bldP spid="32" grpId="0" animBg="1"/>
      <p:bldP spid="33" grpId="0" animBg="1"/>
      <p:bldP spid="34" grpId="0" animBg="1"/>
      <p:bldP spid="31" grpId="0"/>
      <p:bldP spid="35" grpId="0"/>
      <p:bldP spid="36" grpId="0"/>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42" descr="AFT3.jpg"/>
          <p:cNvPicPr>
            <a:picLocks noChangeAspect="1"/>
          </p:cNvPicPr>
          <p:nvPr/>
        </p:nvPicPr>
        <p:blipFill>
          <a:blip r:embed="rId4" cstate="print"/>
          <a:srcRect l="11863" t="4975" r="6789"/>
          <a:stretch>
            <a:fillRect/>
          </a:stretch>
        </p:blipFill>
        <p:spPr>
          <a:xfrm flipV="1">
            <a:off x="888157" y="5401356"/>
            <a:ext cx="1531088" cy="1339702"/>
          </a:xfrm>
          <a:prstGeom prst="rect">
            <a:avLst/>
          </a:prstGeom>
        </p:spPr>
      </p:pic>
      <p:pic>
        <p:nvPicPr>
          <p:cNvPr id="45" name="Picture 3"/>
          <p:cNvPicPr>
            <a:picLocks noChangeAspect="1" noChangeArrowheads="1"/>
          </p:cNvPicPr>
          <p:nvPr/>
        </p:nvPicPr>
        <p:blipFill>
          <a:blip r:embed="rId5" cstate="print"/>
          <a:srcRect/>
          <a:stretch>
            <a:fillRect/>
          </a:stretch>
        </p:blipFill>
        <p:spPr bwMode="auto">
          <a:xfrm>
            <a:off x="415756" y="3989558"/>
            <a:ext cx="1901825" cy="1385888"/>
          </a:xfrm>
          <a:prstGeom prst="rect">
            <a:avLst/>
          </a:prstGeom>
          <a:noFill/>
          <a:ln w="9525">
            <a:noFill/>
            <a:miter lim="800000"/>
            <a:headEnd/>
            <a:tailEnd/>
          </a:ln>
        </p:spPr>
      </p:pic>
      <p:sp>
        <p:nvSpPr>
          <p:cNvPr id="46" name="CasellaDiTesto 2"/>
          <p:cNvSpPr txBox="1">
            <a:spLocks noChangeArrowheads="1"/>
          </p:cNvSpPr>
          <p:nvPr/>
        </p:nvSpPr>
        <p:spPr bwMode="auto">
          <a:xfrm>
            <a:off x="382764" y="2029082"/>
            <a:ext cx="2530557" cy="1815882"/>
          </a:xfrm>
          <a:prstGeom prst="rect">
            <a:avLst/>
          </a:prstGeom>
          <a:noFill/>
          <a:ln w="9525">
            <a:noFill/>
            <a:miter lim="800000"/>
            <a:headEnd/>
            <a:tailEnd/>
          </a:ln>
        </p:spPr>
        <p:txBody>
          <a:bodyPr wrap="square">
            <a:spAutoFit/>
          </a:bodyPr>
          <a:lstStyle/>
          <a:p>
            <a:pPr algn="just"/>
            <a:r>
              <a:rPr lang="en-US" sz="1400" b="1" dirty="0"/>
              <a:t>Circulators</a:t>
            </a:r>
            <a:r>
              <a:rPr lang="en-US" sz="1400" dirty="0"/>
              <a:t> are </a:t>
            </a:r>
            <a:r>
              <a:rPr lang="en-US" sz="1400" b="1" dirty="0"/>
              <a:t>non-reciprocal 3-ports </a:t>
            </a:r>
            <a:r>
              <a:rPr lang="en-US" sz="1400" dirty="0"/>
              <a:t>(typically</a:t>
            </a:r>
            <a:r>
              <a:rPr lang="en-US" sz="1400" dirty="0" smtClean="0"/>
              <a:t>) devices based on the peculiar properties of the ferrite materials. They are interposed between the RF power sources and the cavities to convey the reflected power on dummy loads.</a:t>
            </a:r>
            <a:endParaRPr lang="en-US" sz="1400" dirty="0"/>
          </a:p>
        </p:txBody>
      </p:sp>
      <p:pic>
        <p:nvPicPr>
          <p:cNvPr id="47" name="Immagine 46" descr="MagicT.jpg"/>
          <p:cNvPicPr>
            <a:picLocks noChangeAspect="1"/>
          </p:cNvPicPr>
          <p:nvPr/>
        </p:nvPicPr>
        <p:blipFill>
          <a:blip r:embed="rId6" cstate="print"/>
          <a:stretch>
            <a:fillRect/>
          </a:stretch>
        </p:blipFill>
        <p:spPr>
          <a:xfrm>
            <a:off x="3672668" y="1818125"/>
            <a:ext cx="1694252" cy="1650435"/>
          </a:xfrm>
          <a:prstGeom prst="rect">
            <a:avLst/>
          </a:prstGeom>
        </p:spPr>
      </p:pic>
      <p:pic>
        <p:nvPicPr>
          <p:cNvPr id="48" name="Immagine 47" descr="wgShuntSeries1.jpg"/>
          <p:cNvPicPr>
            <a:picLocks noChangeAspect="1"/>
          </p:cNvPicPr>
          <p:nvPr/>
        </p:nvPicPr>
        <p:blipFill>
          <a:blip r:embed="rId7" cstate="print"/>
          <a:srcRect l="5636" r="6244" b="5469"/>
          <a:stretch>
            <a:fillRect/>
          </a:stretch>
        </p:blipFill>
        <p:spPr>
          <a:xfrm>
            <a:off x="3139930" y="5128216"/>
            <a:ext cx="1307805" cy="1056889"/>
          </a:xfrm>
          <a:prstGeom prst="rect">
            <a:avLst/>
          </a:prstGeom>
        </p:spPr>
      </p:pic>
      <p:pic>
        <p:nvPicPr>
          <p:cNvPr id="49" name="Immagine 48" descr="wgBranchLineCoupler.jpg"/>
          <p:cNvPicPr>
            <a:picLocks noChangeAspect="1"/>
          </p:cNvPicPr>
          <p:nvPr/>
        </p:nvPicPr>
        <p:blipFill>
          <a:blip r:embed="rId8" cstate="print"/>
          <a:stretch>
            <a:fillRect/>
          </a:stretch>
        </p:blipFill>
        <p:spPr>
          <a:xfrm>
            <a:off x="4702924" y="5124744"/>
            <a:ext cx="1326728" cy="1045462"/>
          </a:xfrm>
          <a:prstGeom prst="rect">
            <a:avLst/>
          </a:prstGeom>
        </p:spPr>
      </p:pic>
      <p:sp>
        <p:nvSpPr>
          <p:cNvPr id="53" name="Text Box 6"/>
          <p:cNvSpPr txBox="1">
            <a:spLocks noChangeArrowheads="1"/>
          </p:cNvSpPr>
          <p:nvPr/>
        </p:nvSpPr>
        <p:spPr bwMode="auto">
          <a:xfrm>
            <a:off x="704391" y="1749740"/>
            <a:ext cx="1868974" cy="369332"/>
          </a:xfrm>
          <a:prstGeom prst="rect">
            <a:avLst/>
          </a:prstGeom>
          <a:noFill/>
          <a:ln w="9525">
            <a:noFill/>
            <a:miter lim="800000"/>
            <a:headEnd/>
            <a:tailEnd/>
          </a:ln>
          <a:effectLst/>
        </p:spPr>
        <p:txBody>
          <a:bodyPr wrap="none">
            <a:spAutoFit/>
          </a:bodyPr>
          <a:lstStyle/>
          <a:p>
            <a:pPr algn="ctr" defTabSz="406400"/>
            <a:r>
              <a:rPr lang="en-US" sz="1800" b="1" dirty="0" smtClean="0">
                <a:solidFill>
                  <a:schemeClr val="tx2"/>
                </a:solidFill>
              </a:rPr>
              <a:t>CIRCULATORS</a:t>
            </a:r>
            <a:endParaRPr lang="en-US" sz="1800" dirty="0">
              <a:solidFill>
                <a:schemeClr val="tx2"/>
              </a:solidFill>
            </a:endParaRPr>
          </a:p>
        </p:txBody>
      </p:sp>
      <p:sp>
        <p:nvSpPr>
          <p:cNvPr id="54" name="Text Box 6"/>
          <p:cNvSpPr txBox="1">
            <a:spLocks noChangeArrowheads="1"/>
          </p:cNvSpPr>
          <p:nvPr/>
        </p:nvSpPr>
        <p:spPr bwMode="auto">
          <a:xfrm>
            <a:off x="3162342" y="1171150"/>
            <a:ext cx="2749376" cy="646331"/>
          </a:xfrm>
          <a:prstGeom prst="rect">
            <a:avLst/>
          </a:prstGeom>
          <a:noFill/>
          <a:ln w="9525">
            <a:noFill/>
            <a:miter lim="800000"/>
            <a:headEnd/>
            <a:tailEnd/>
          </a:ln>
          <a:effectLst/>
        </p:spPr>
        <p:txBody>
          <a:bodyPr wrap="square">
            <a:spAutoFit/>
          </a:bodyPr>
          <a:lstStyle/>
          <a:p>
            <a:pPr algn="ctr" defTabSz="406400"/>
            <a:r>
              <a:rPr lang="en-US" sz="1800" b="1" dirty="0" smtClean="0"/>
              <a:t>HYBRID JUNCTIONS / POWER SPILTTERS</a:t>
            </a:r>
            <a:endParaRPr lang="en-US" sz="1800" dirty="0"/>
          </a:p>
        </p:txBody>
      </p:sp>
      <p:sp>
        <p:nvSpPr>
          <p:cNvPr id="55" name="CasellaDiTesto 2"/>
          <p:cNvSpPr txBox="1">
            <a:spLocks noChangeArrowheads="1"/>
          </p:cNvSpPr>
          <p:nvPr/>
        </p:nvSpPr>
        <p:spPr bwMode="auto">
          <a:xfrm>
            <a:off x="3004457" y="3741463"/>
            <a:ext cx="3170712" cy="1384995"/>
          </a:xfrm>
          <a:prstGeom prst="rect">
            <a:avLst/>
          </a:prstGeom>
          <a:noFill/>
          <a:ln w="9525">
            <a:noFill/>
            <a:miter lim="800000"/>
            <a:headEnd/>
            <a:tailEnd/>
          </a:ln>
        </p:spPr>
        <p:txBody>
          <a:bodyPr wrap="square">
            <a:spAutoFit/>
          </a:bodyPr>
          <a:lstStyle/>
          <a:p>
            <a:pPr algn="just"/>
            <a:r>
              <a:rPr lang="en-US" sz="1400" dirty="0" smtClean="0"/>
              <a:t>Hybrid junctions and RF splitters are used to feed various accelerating structures from a single RF power source. Phase relation among ports depends upon the chosen splitting technique.</a:t>
            </a:r>
            <a:endParaRPr lang="en-US" sz="1400" dirty="0"/>
          </a:p>
        </p:txBody>
      </p:sp>
      <p:sp>
        <p:nvSpPr>
          <p:cNvPr id="56" name="Text Box 6"/>
          <p:cNvSpPr txBox="1">
            <a:spLocks noChangeArrowheads="1"/>
          </p:cNvSpPr>
          <p:nvPr/>
        </p:nvSpPr>
        <p:spPr bwMode="auto">
          <a:xfrm>
            <a:off x="6302564" y="1898596"/>
            <a:ext cx="2320453" cy="646331"/>
          </a:xfrm>
          <a:prstGeom prst="rect">
            <a:avLst/>
          </a:prstGeom>
          <a:noFill/>
          <a:ln w="9525">
            <a:noFill/>
            <a:miter lim="800000"/>
            <a:headEnd/>
            <a:tailEnd/>
          </a:ln>
          <a:effectLst/>
        </p:spPr>
        <p:txBody>
          <a:bodyPr wrap="square">
            <a:spAutoFit/>
          </a:bodyPr>
          <a:lstStyle/>
          <a:p>
            <a:pPr algn="ctr" defTabSz="406400"/>
            <a:r>
              <a:rPr lang="en-US" sz="1800" b="1" dirty="0" smtClean="0">
                <a:solidFill>
                  <a:schemeClr val="tx2"/>
                </a:solidFill>
              </a:rPr>
              <a:t>DIRECTIONAL COUPLERS</a:t>
            </a:r>
            <a:endParaRPr lang="en-US" sz="1800" dirty="0">
              <a:solidFill>
                <a:schemeClr val="tx2"/>
              </a:solidFill>
            </a:endParaRPr>
          </a:p>
        </p:txBody>
      </p:sp>
      <p:sp>
        <p:nvSpPr>
          <p:cNvPr id="57" name="CasellaDiTesto 2"/>
          <p:cNvSpPr txBox="1">
            <a:spLocks noChangeArrowheads="1"/>
          </p:cNvSpPr>
          <p:nvPr/>
        </p:nvSpPr>
        <p:spPr bwMode="auto">
          <a:xfrm>
            <a:off x="6156251" y="2507568"/>
            <a:ext cx="2743201" cy="1384995"/>
          </a:xfrm>
          <a:prstGeom prst="rect">
            <a:avLst/>
          </a:prstGeom>
          <a:noFill/>
          <a:ln w="9525">
            <a:noFill/>
            <a:miter lim="800000"/>
            <a:headEnd/>
            <a:tailEnd/>
          </a:ln>
        </p:spPr>
        <p:txBody>
          <a:bodyPr wrap="square">
            <a:spAutoFit/>
          </a:bodyPr>
          <a:lstStyle/>
          <a:p>
            <a:pPr algn="just"/>
            <a:r>
              <a:rPr lang="en-US" sz="1400" dirty="0" smtClean="0"/>
              <a:t>Directional Couplers are </a:t>
            </a:r>
            <a:r>
              <a:rPr lang="en-US" sz="1400" dirty="0" err="1" smtClean="0"/>
              <a:t>quadrature</a:t>
            </a:r>
            <a:r>
              <a:rPr lang="en-US" sz="1400" dirty="0" smtClean="0"/>
              <a:t> hybrids with unequal coupling coefficients. They are mainly used to sample the fields in the waveguides for control and diagnostic purposes.</a:t>
            </a:r>
            <a:endParaRPr lang="en-US" sz="1400" dirty="0"/>
          </a:p>
        </p:txBody>
      </p:sp>
      <p:pic>
        <p:nvPicPr>
          <p:cNvPr id="58" name="Immagine 57" descr="DC3.jpg"/>
          <p:cNvPicPr>
            <a:picLocks noChangeAspect="1"/>
          </p:cNvPicPr>
          <p:nvPr/>
        </p:nvPicPr>
        <p:blipFill>
          <a:blip r:embed="rId9" cstate="print"/>
          <a:srcRect l="10345"/>
          <a:stretch>
            <a:fillRect/>
          </a:stretch>
        </p:blipFill>
        <p:spPr>
          <a:xfrm>
            <a:off x="6283831" y="3891518"/>
            <a:ext cx="1842974" cy="1541715"/>
          </a:xfrm>
          <a:prstGeom prst="rect">
            <a:avLst/>
          </a:prstGeom>
        </p:spPr>
      </p:pic>
      <p:pic>
        <p:nvPicPr>
          <p:cNvPr id="52" name="Immagine 51" descr="DC2.jpg"/>
          <p:cNvPicPr>
            <a:picLocks noChangeAspect="1"/>
          </p:cNvPicPr>
          <p:nvPr/>
        </p:nvPicPr>
        <p:blipFill>
          <a:blip r:embed="rId10" cstate="print"/>
          <a:stretch>
            <a:fillRect/>
          </a:stretch>
        </p:blipFill>
        <p:spPr>
          <a:xfrm>
            <a:off x="7052920" y="5188690"/>
            <a:ext cx="1858329" cy="1509892"/>
          </a:xfrm>
          <a:prstGeom prst="rect">
            <a:avLst/>
          </a:prstGeom>
        </p:spPr>
      </p:pic>
      <p:sp>
        <p:nvSpPr>
          <p:cNvPr id="41" name="Text Box 6"/>
          <p:cNvSpPr txBox="1">
            <a:spLocks noChangeArrowheads="1"/>
          </p:cNvSpPr>
          <p:nvPr/>
        </p:nvSpPr>
        <p:spPr bwMode="auto">
          <a:xfrm>
            <a:off x="1324373" y="494211"/>
            <a:ext cx="6644704" cy="523220"/>
          </a:xfrm>
          <a:prstGeom prst="rect">
            <a:avLst/>
          </a:prstGeom>
          <a:noFill/>
          <a:ln w="9525">
            <a:noFill/>
            <a:miter lim="800000"/>
            <a:headEnd/>
            <a:tailEnd/>
          </a:ln>
          <a:effectLst/>
        </p:spPr>
        <p:txBody>
          <a:bodyPr wrap="none">
            <a:spAutoFit/>
          </a:bodyPr>
          <a:lstStyle/>
          <a:p>
            <a:pPr algn="ctr" defTabSz="406400"/>
            <a:r>
              <a:rPr lang="en-US" sz="2800" b="1" dirty="0" smtClean="0">
                <a:solidFill>
                  <a:schemeClr val="bg1"/>
                </a:solidFill>
              </a:rPr>
              <a:t>Special Components in the WG Networks </a:t>
            </a:r>
            <a:endParaRPr lang="en-US" sz="2800" dirty="0">
              <a:solidFill>
                <a:schemeClr val="bg1"/>
              </a:solidFill>
            </a:endParaRPr>
          </a:p>
        </p:txBody>
      </p:sp>
      <p:sp>
        <p:nvSpPr>
          <p:cNvPr id="66" name="CasellaDiTesto 2"/>
          <p:cNvSpPr txBox="1">
            <a:spLocks noChangeArrowheads="1"/>
          </p:cNvSpPr>
          <p:nvPr/>
        </p:nvSpPr>
        <p:spPr bwMode="auto">
          <a:xfrm>
            <a:off x="3014357" y="3454488"/>
            <a:ext cx="3170712" cy="307777"/>
          </a:xfrm>
          <a:prstGeom prst="rect">
            <a:avLst/>
          </a:prstGeom>
          <a:noFill/>
          <a:ln w="9525">
            <a:noFill/>
            <a:miter lim="800000"/>
            <a:headEnd/>
            <a:tailEnd/>
          </a:ln>
        </p:spPr>
        <p:txBody>
          <a:bodyPr wrap="square">
            <a:spAutoFit/>
          </a:bodyPr>
          <a:lstStyle/>
          <a:p>
            <a:pPr algn="ctr"/>
            <a:r>
              <a:rPr lang="en-US" sz="1400" b="1" i="1" dirty="0" smtClean="0"/>
              <a:t>The “magic-T”, a particular 180° hybrid</a:t>
            </a:r>
            <a:endParaRPr lang="en-US" sz="1400" b="1" i="1" dirty="0"/>
          </a:p>
        </p:txBody>
      </p:sp>
      <p:graphicFrame>
        <p:nvGraphicFramePr>
          <p:cNvPr id="44" name="Object 12"/>
          <p:cNvGraphicFramePr>
            <a:graphicFrameLocks noChangeAspect="1"/>
          </p:cNvGraphicFramePr>
          <p:nvPr/>
        </p:nvGraphicFramePr>
        <p:xfrm>
          <a:off x="1762420" y="4045496"/>
          <a:ext cx="1016369" cy="768147"/>
        </p:xfrm>
        <a:graphic>
          <a:graphicData uri="http://schemas.openxmlformats.org/presentationml/2006/ole">
            <mc:AlternateContent xmlns:mc="http://schemas.openxmlformats.org/markup-compatibility/2006">
              <mc:Choice xmlns:v="urn:schemas-microsoft-com:vml" Requires="v">
                <p:oleObj spid="_x0000_s313354" name="Equazione" r:id="rId11" imgW="939600" imgH="711000" progId="Equation.3">
                  <p:embed/>
                </p:oleObj>
              </mc:Choice>
              <mc:Fallback>
                <p:oleObj name="Equazione" r:id="rId11" imgW="939600" imgH="7110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2420" y="4045496"/>
                        <a:ext cx="1016369" cy="768147"/>
                      </a:xfrm>
                      <a:prstGeom prst="rect">
                        <a:avLst/>
                      </a:prstGeom>
                      <a:solidFill>
                        <a:schemeClr val="bg1">
                          <a:alpha val="50000"/>
                        </a:schemeClr>
                      </a:solidFill>
                    </p:spPr>
                  </p:pic>
                </p:oleObj>
              </mc:Fallback>
            </mc:AlternateContent>
          </a:graphicData>
        </a:graphic>
      </p:graphicFrame>
    </p:spTree>
    <p:extLst>
      <p:ext uri="{BB962C8B-B14F-4D97-AF65-F5344CB8AC3E}">
        <p14:creationId xmlns:p14="http://schemas.microsoft.com/office/powerpoint/2010/main" val="244085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p:bldP spid="54" grpId="0"/>
      <p:bldP spid="55" grpId="0"/>
      <p:bldP spid="56" grpId="0"/>
      <p:bldP spid="57"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p:cNvSpPr txBox="1">
            <a:spLocks noChangeArrowheads="1"/>
          </p:cNvSpPr>
          <p:nvPr/>
        </p:nvSpPr>
        <p:spPr bwMode="auto">
          <a:xfrm>
            <a:off x="1854328" y="377825"/>
            <a:ext cx="49241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06400">
              <a:defRPr sz="2400">
                <a:solidFill>
                  <a:schemeClr val="tx1"/>
                </a:solidFill>
                <a:latin typeface="Times New Roman" pitchFamily="18" charset="0"/>
              </a:defRPr>
            </a:lvl1pPr>
            <a:lvl2pPr defTabSz="406400">
              <a:defRPr sz="2400">
                <a:solidFill>
                  <a:schemeClr val="tx1"/>
                </a:solidFill>
                <a:latin typeface="Times New Roman" pitchFamily="18" charset="0"/>
              </a:defRPr>
            </a:lvl2pPr>
            <a:lvl3pPr defTabSz="406400">
              <a:defRPr sz="2400">
                <a:solidFill>
                  <a:schemeClr val="tx1"/>
                </a:solidFill>
                <a:latin typeface="Times New Roman" pitchFamily="18" charset="0"/>
              </a:defRPr>
            </a:lvl3pPr>
            <a:lvl4pPr defTabSz="406400">
              <a:defRPr sz="2400">
                <a:solidFill>
                  <a:schemeClr val="tx1"/>
                </a:solidFill>
                <a:latin typeface="Times New Roman" pitchFamily="18" charset="0"/>
              </a:defRPr>
            </a:lvl4pPr>
            <a:lvl5pPr defTabSz="406400">
              <a:defRPr sz="2400">
                <a:solidFill>
                  <a:schemeClr val="tx1"/>
                </a:solidFill>
                <a:latin typeface="Times New Roman" pitchFamily="18" charset="0"/>
              </a:defRPr>
            </a:lvl5pPr>
            <a:lvl6pPr defTabSz="406400" fontAlgn="base">
              <a:spcBef>
                <a:spcPct val="0"/>
              </a:spcBef>
              <a:spcAft>
                <a:spcPct val="0"/>
              </a:spcAft>
              <a:defRPr sz="2400">
                <a:solidFill>
                  <a:schemeClr val="tx1"/>
                </a:solidFill>
                <a:latin typeface="Times New Roman" pitchFamily="18" charset="0"/>
              </a:defRPr>
            </a:lvl6pPr>
            <a:lvl7pPr defTabSz="406400" fontAlgn="base">
              <a:spcBef>
                <a:spcPct val="0"/>
              </a:spcBef>
              <a:spcAft>
                <a:spcPct val="0"/>
              </a:spcAft>
              <a:defRPr sz="2400">
                <a:solidFill>
                  <a:schemeClr val="tx1"/>
                </a:solidFill>
                <a:latin typeface="Times New Roman" pitchFamily="18" charset="0"/>
              </a:defRPr>
            </a:lvl7pPr>
            <a:lvl8pPr defTabSz="406400" fontAlgn="base">
              <a:spcBef>
                <a:spcPct val="0"/>
              </a:spcBef>
              <a:spcAft>
                <a:spcPct val="0"/>
              </a:spcAft>
              <a:defRPr sz="2400">
                <a:solidFill>
                  <a:schemeClr val="tx1"/>
                </a:solidFill>
                <a:latin typeface="Times New Roman" pitchFamily="18" charset="0"/>
              </a:defRPr>
            </a:lvl8pPr>
            <a:lvl9pPr defTabSz="406400" fontAlgn="base">
              <a:spcBef>
                <a:spcPct val="0"/>
              </a:spcBef>
              <a:spcAft>
                <a:spcPct val="0"/>
              </a:spcAft>
              <a:defRPr sz="2400">
                <a:solidFill>
                  <a:schemeClr val="tx1"/>
                </a:solidFill>
                <a:latin typeface="Times New Roman" pitchFamily="18" charset="0"/>
              </a:defRPr>
            </a:lvl9pPr>
          </a:lstStyle>
          <a:p>
            <a:pPr algn="ctr"/>
            <a:r>
              <a:rPr lang="en-US" altLang="it-IT" sz="2800" b="1" dirty="0">
                <a:solidFill>
                  <a:schemeClr val="bg1"/>
                </a:solidFill>
              </a:rPr>
              <a:t>RF </a:t>
            </a:r>
            <a:r>
              <a:rPr lang="en-US" altLang="it-IT" sz="2800" b="1" dirty="0" smtClean="0">
                <a:solidFill>
                  <a:schemeClr val="bg1"/>
                </a:solidFill>
              </a:rPr>
              <a:t>Pulse </a:t>
            </a:r>
            <a:r>
              <a:rPr lang="en-US" altLang="it-IT" sz="2800" b="1" dirty="0">
                <a:solidFill>
                  <a:schemeClr val="bg1"/>
                </a:solidFill>
              </a:rPr>
              <a:t>Compression (SLED)</a:t>
            </a:r>
            <a:endParaRPr lang="en-US" altLang="it-IT" sz="2000" dirty="0">
              <a:solidFill>
                <a:schemeClr val="bg1"/>
              </a:solidFill>
            </a:endParaRPr>
          </a:p>
        </p:txBody>
      </p:sp>
      <p:pic>
        <p:nvPicPr>
          <p:cNvPr id="33" name="Picture 25" descr="SledSchematic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913" y="3790950"/>
            <a:ext cx="1925637" cy="13858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7" descr="SledSchematic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5187950"/>
            <a:ext cx="1930400" cy="140017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15"/>
          <p:cNvSpPr>
            <a:spLocks noChangeArrowheads="1"/>
          </p:cNvSpPr>
          <p:nvPr/>
        </p:nvSpPr>
        <p:spPr bwMode="auto">
          <a:xfrm>
            <a:off x="533400" y="3155950"/>
            <a:ext cx="2686050" cy="180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36"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l="10225" t="1430" r="14563" b="1430"/>
          <a:stretch>
            <a:fillRect/>
          </a:stretch>
        </p:blipFill>
        <p:spPr bwMode="auto">
          <a:xfrm>
            <a:off x="6073775" y="4079875"/>
            <a:ext cx="2625725"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213" y="5056188"/>
            <a:ext cx="3211512"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2"/>
          <p:cNvPicPr>
            <a:picLocks noChangeAspect="1" noChangeArrowheads="1"/>
          </p:cNvPicPr>
          <p:nvPr/>
        </p:nvPicPr>
        <p:blipFill>
          <a:blip r:embed="rId7">
            <a:extLst>
              <a:ext uri="{28A0092B-C50C-407E-A947-70E740481C1C}">
                <a14:useLocalDpi xmlns:a14="http://schemas.microsoft.com/office/drawing/2010/main" val="0"/>
              </a:ext>
            </a:extLst>
          </a:blip>
          <a:srcRect r="17926"/>
          <a:stretch>
            <a:fillRect/>
          </a:stretch>
        </p:blipFill>
        <p:spPr bwMode="auto">
          <a:xfrm>
            <a:off x="558800" y="3175000"/>
            <a:ext cx="2497138"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 Box 13"/>
          <p:cNvSpPr txBox="1">
            <a:spLocks noChangeArrowheads="1"/>
          </p:cNvSpPr>
          <p:nvPr/>
        </p:nvSpPr>
        <p:spPr bwMode="auto">
          <a:xfrm>
            <a:off x="276225" y="1030288"/>
            <a:ext cx="8383588"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7800" indent="-177800">
              <a:tabLst>
                <a:tab pos="177800" algn="l"/>
                <a:tab pos="1079500" algn="l"/>
              </a:tabLst>
              <a:defRPr sz="2400">
                <a:solidFill>
                  <a:schemeClr val="tx1"/>
                </a:solidFill>
                <a:latin typeface="Times New Roman" pitchFamily="18" charset="0"/>
              </a:defRPr>
            </a:lvl1pPr>
            <a:lvl2pPr>
              <a:tabLst>
                <a:tab pos="177800" algn="l"/>
                <a:tab pos="1079500" algn="l"/>
              </a:tabLst>
              <a:defRPr sz="2400">
                <a:solidFill>
                  <a:schemeClr val="tx1"/>
                </a:solidFill>
                <a:latin typeface="Times New Roman" pitchFamily="18" charset="0"/>
              </a:defRPr>
            </a:lvl2pPr>
            <a:lvl3pPr>
              <a:tabLst>
                <a:tab pos="177800" algn="l"/>
                <a:tab pos="1079500" algn="l"/>
              </a:tabLst>
              <a:defRPr sz="2400">
                <a:solidFill>
                  <a:schemeClr val="tx1"/>
                </a:solidFill>
                <a:latin typeface="Times New Roman" pitchFamily="18" charset="0"/>
              </a:defRPr>
            </a:lvl3pPr>
            <a:lvl4pPr>
              <a:tabLst>
                <a:tab pos="177800" algn="l"/>
                <a:tab pos="1079500" algn="l"/>
              </a:tabLst>
              <a:defRPr sz="2400">
                <a:solidFill>
                  <a:schemeClr val="tx1"/>
                </a:solidFill>
                <a:latin typeface="Times New Roman" pitchFamily="18" charset="0"/>
              </a:defRPr>
            </a:lvl4pPr>
            <a:lvl5pPr>
              <a:tabLst>
                <a:tab pos="177800" algn="l"/>
                <a:tab pos="1079500" algn="l"/>
              </a:tabLst>
              <a:defRPr sz="2400">
                <a:solidFill>
                  <a:schemeClr val="tx1"/>
                </a:solidFill>
                <a:latin typeface="Times New Roman" pitchFamily="18" charset="0"/>
              </a:defRPr>
            </a:lvl5pPr>
            <a:lvl6pPr fontAlgn="base">
              <a:spcBef>
                <a:spcPct val="0"/>
              </a:spcBef>
              <a:spcAft>
                <a:spcPct val="0"/>
              </a:spcAft>
              <a:tabLst>
                <a:tab pos="177800" algn="l"/>
                <a:tab pos="1079500" algn="l"/>
              </a:tabLst>
              <a:defRPr sz="2400">
                <a:solidFill>
                  <a:schemeClr val="tx1"/>
                </a:solidFill>
                <a:latin typeface="Times New Roman" pitchFamily="18" charset="0"/>
              </a:defRPr>
            </a:lvl6pPr>
            <a:lvl7pPr fontAlgn="base">
              <a:spcBef>
                <a:spcPct val="0"/>
              </a:spcBef>
              <a:spcAft>
                <a:spcPct val="0"/>
              </a:spcAft>
              <a:tabLst>
                <a:tab pos="177800" algn="l"/>
                <a:tab pos="1079500" algn="l"/>
              </a:tabLst>
              <a:defRPr sz="2400">
                <a:solidFill>
                  <a:schemeClr val="tx1"/>
                </a:solidFill>
                <a:latin typeface="Times New Roman" pitchFamily="18" charset="0"/>
              </a:defRPr>
            </a:lvl7pPr>
            <a:lvl8pPr fontAlgn="base">
              <a:spcBef>
                <a:spcPct val="0"/>
              </a:spcBef>
              <a:spcAft>
                <a:spcPct val="0"/>
              </a:spcAft>
              <a:tabLst>
                <a:tab pos="177800" algn="l"/>
                <a:tab pos="1079500" algn="l"/>
              </a:tabLst>
              <a:defRPr sz="2400">
                <a:solidFill>
                  <a:schemeClr val="tx1"/>
                </a:solidFill>
                <a:latin typeface="Times New Roman" pitchFamily="18" charset="0"/>
              </a:defRPr>
            </a:lvl8pPr>
            <a:lvl9pPr fontAlgn="base">
              <a:spcBef>
                <a:spcPct val="0"/>
              </a:spcBef>
              <a:spcAft>
                <a:spcPct val="0"/>
              </a:spcAft>
              <a:tabLst>
                <a:tab pos="177800" algn="l"/>
                <a:tab pos="1079500" algn="l"/>
              </a:tabLst>
              <a:defRPr sz="2400">
                <a:solidFill>
                  <a:schemeClr val="tx1"/>
                </a:solidFill>
                <a:latin typeface="Times New Roman" pitchFamily="18" charset="0"/>
              </a:defRPr>
            </a:lvl9pPr>
          </a:lstStyle>
          <a:p>
            <a:pPr algn="just"/>
            <a:r>
              <a:rPr lang="en-US" altLang="it-IT" sz="1600" dirty="0">
                <a:solidFill>
                  <a:schemeClr val="accent6">
                    <a:lumMod val="50000"/>
                  </a:schemeClr>
                </a:solidFill>
                <a:latin typeface="Bell MT" pitchFamily="18" charset="0"/>
              </a:rPr>
              <a:t>	</a:t>
            </a:r>
            <a:r>
              <a:rPr lang="en-US" altLang="it-IT" sz="1600" dirty="0" smtClean="0">
                <a:solidFill>
                  <a:schemeClr val="accent6">
                    <a:lumMod val="50000"/>
                  </a:schemeClr>
                </a:solidFill>
                <a:latin typeface="Bell MT" pitchFamily="18" charset="0"/>
              </a:rPr>
              <a:t>The </a:t>
            </a:r>
            <a:r>
              <a:rPr lang="en-US" altLang="it-IT" sz="1600" dirty="0">
                <a:solidFill>
                  <a:schemeClr val="accent6">
                    <a:lumMod val="50000"/>
                  </a:schemeClr>
                </a:solidFill>
                <a:latin typeface="Bell MT" pitchFamily="18" charset="0"/>
              </a:rPr>
              <a:t>Stanford </a:t>
            </a:r>
            <a:r>
              <a:rPr lang="en-US" altLang="it-IT" sz="1600" dirty="0" err="1">
                <a:solidFill>
                  <a:schemeClr val="accent6">
                    <a:lumMod val="50000"/>
                  </a:schemeClr>
                </a:solidFill>
                <a:latin typeface="Bell MT" pitchFamily="18" charset="0"/>
              </a:rPr>
              <a:t>Linac</a:t>
            </a:r>
            <a:r>
              <a:rPr lang="en-US" altLang="it-IT" sz="1600" dirty="0">
                <a:solidFill>
                  <a:schemeClr val="accent6">
                    <a:lumMod val="50000"/>
                  </a:schemeClr>
                </a:solidFill>
                <a:latin typeface="Bell MT" pitchFamily="18" charset="0"/>
              </a:rPr>
              <a:t> Energy Doubling (SLED) is a system developed to compress RF pulses in order to increase the peak power (and the available accelerating gradients) for a given total pulse energy.  This is obtained by capturing the pulsed power reflected by a high-Q cavity properly excited by the RF generator (typically a klystron). In fact the wave reflected by an </a:t>
            </a:r>
            <a:r>
              <a:rPr lang="en-US" altLang="it-IT" sz="1600" dirty="0" err="1">
                <a:solidFill>
                  <a:schemeClr val="accent6">
                    <a:lumMod val="50000"/>
                  </a:schemeClr>
                </a:solidFill>
                <a:latin typeface="Bell MT" pitchFamily="18" charset="0"/>
              </a:rPr>
              <a:t>overcoupled</a:t>
            </a:r>
            <a:r>
              <a:rPr lang="en-US" altLang="it-IT" sz="1600" dirty="0">
                <a:solidFill>
                  <a:schemeClr val="accent6">
                    <a:lumMod val="50000"/>
                  </a:schemeClr>
                </a:solidFill>
                <a:latin typeface="Bell MT" pitchFamily="18" charset="0"/>
              </a:rPr>
              <a:t> cavity (</a:t>
            </a:r>
            <a:r>
              <a:rPr lang="en-US" altLang="it-IT" sz="1600" dirty="0">
                <a:solidFill>
                  <a:schemeClr val="accent6">
                    <a:lumMod val="50000"/>
                  </a:schemeClr>
                </a:solidFill>
                <a:latin typeface="Symbol" pitchFamily="18" charset="2"/>
              </a:rPr>
              <a:t>b</a:t>
            </a:r>
            <a:r>
              <a:rPr lang="en-US" altLang="it-IT" sz="1600" dirty="0">
                <a:solidFill>
                  <a:schemeClr val="accent6">
                    <a:lumMod val="50000"/>
                  </a:schemeClr>
                </a:solidFill>
                <a:latin typeface="Bell MT" pitchFamily="18" charset="0"/>
              </a:rPr>
              <a:t> ≈ 5) peaks at the end of the RF pulse to about twice the incident wave level (with opposite polarity).</a:t>
            </a:r>
          </a:p>
        </p:txBody>
      </p:sp>
      <p:sp>
        <p:nvSpPr>
          <p:cNvPr id="40" name="Text Box 14"/>
          <p:cNvSpPr txBox="1">
            <a:spLocks noChangeArrowheads="1"/>
          </p:cNvSpPr>
          <p:nvPr/>
        </p:nvSpPr>
        <p:spPr bwMode="auto">
          <a:xfrm>
            <a:off x="3578225" y="2611438"/>
            <a:ext cx="499427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079500" algn="l"/>
              </a:tabLst>
              <a:defRPr sz="2400">
                <a:solidFill>
                  <a:schemeClr val="tx1"/>
                </a:solidFill>
                <a:latin typeface="Times New Roman" pitchFamily="18" charset="0"/>
              </a:defRPr>
            </a:lvl1pPr>
            <a:lvl2pPr>
              <a:tabLst>
                <a:tab pos="1079500" algn="l"/>
              </a:tabLst>
              <a:defRPr sz="2400">
                <a:solidFill>
                  <a:schemeClr val="tx1"/>
                </a:solidFill>
                <a:latin typeface="Times New Roman" pitchFamily="18" charset="0"/>
              </a:defRPr>
            </a:lvl2pPr>
            <a:lvl3pPr>
              <a:tabLst>
                <a:tab pos="1079500" algn="l"/>
              </a:tabLst>
              <a:defRPr sz="2400">
                <a:solidFill>
                  <a:schemeClr val="tx1"/>
                </a:solidFill>
                <a:latin typeface="Times New Roman" pitchFamily="18" charset="0"/>
              </a:defRPr>
            </a:lvl3pPr>
            <a:lvl4pPr>
              <a:tabLst>
                <a:tab pos="1079500" algn="l"/>
              </a:tabLst>
              <a:defRPr sz="2400">
                <a:solidFill>
                  <a:schemeClr val="tx1"/>
                </a:solidFill>
                <a:latin typeface="Times New Roman" pitchFamily="18" charset="0"/>
              </a:defRPr>
            </a:lvl4pPr>
            <a:lvl5pPr>
              <a:tabLst>
                <a:tab pos="1079500" algn="l"/>
              </a:tabLst>
              <a:defRPr sz="2400">
                <a:solidFill>
                  <a:schemeClr val="tx1"/>
                </a:solidFill>
                <a:latin typeface="Times New Roman" pitchFamily="18" charset="0"/>
              </a:defRPr>
            </a:lvl5pPr>
            <a:lvl6pPr fontAlgn="base">
              <a:spcBef>
                <a:spcPct val="0"/>
              </a:spcBef>
              <a:spcAft>
                <a:spcPct val="0"/>
              </a:spcAft>
              <a:tabLst>
                <a:tab pos="1079500" algn="l"/>
              </a:tabLst>
              <a:defRPr sz="2400">
                <a:solidFill>
                  <a:schemeClr val="tx1"/>
                </a:solidFill>
                <a:latin typeface="Times New Roman" pitchFamily="18" charset="0"/>
              </a:defRPr>
            </a:lvl6pPr>
            <a:lvl7pPr fontAlgn="base">
              <a:spcBef>
                <a:spcPct val="0"/>
              </a:spcBef>
              <a:spcAft>
                <a:spcPct val="0"/>
              </a:spcAft>
              <a:tabLst>
                <a:tab pos="1079500" algn="l"/>
              </a:tabLst>
              <a:defRPr sz="2400">
                <a:solidFill>
                  <a:schemeClr val="tx1"/>
                </a:solidFill>
                <a:latin typeface="Times New Roman" pitchFamily="18" charset="0"/>
              </a:defRPr>
            </a:lvl7pPr>
            <a:lvl8pPr fontAlgn="base">
              <a:spcBef>
                <a:spcPct val="0"/>
              </a:spcBef>
              <a:spcAft>
                <a:spcPct val="0"/>
              </a:spcAft>
              <a:tabLst>
                <a:tab pos="1079500" algn="l"/>
              </a:tabLst>
              <a:defRPr sz="2400">
                <a:solidFill>
                  <a:schemeClr val="tx1"/>
                </a:solidFill>
                <a:latin typeface="Times New Roman" pitchFamily="18" charset="0"/>
              </a:defRPr>
            </a:lvl8pPr>
            <a:lvl9pPr fontAlgn="base">
              <a:spcBef>
                <a:spcPct val="0"/>
              </a:spcBef>
              <a:spcAft>
                <a:spcPct val="0"/>
              </a:spcAft>
              <a:tabLst>
                <a:tab pos="1079500" algn="l"/>
              </a:tabLst>
              <a:defRPr sz="2400">
                <a:solidFill>
                  <a:schemeClr val="tx1"/>
                </a:solidFill>
                <a:latin typeface="Times New Roman" pitchFamily="18" charset="0"/>
              </a:defRPr>
            </a:lvl9pPr>
          </a:lstStyle>
          <a:p>
            <a:pPr algn="just"/>
            <a:r>
              <a:rPr lang="en-US" altLang="it-IT" sz="1600" dirty="0">
                <a:solidFill>
                  <a:schemeClr val="accent6">
                    <a:lumMod val="50000"/>
                  </a:schemeClr>
                </a:solidFill>
                <a:latin typeface="Bell MT" pitchFamily="18" charset="0"/>
              </a:rPr>
              <a:t>By playing with this, and properly tailoring the incident wave, the integrated accelerating gradients are almost doubled, at the price of a shorter pulse duration.</a:t>
            </a:r>
          </a:p>
        </p:txBody>
      </p:sp>
      <p:sp>
        <p:nvSpPr>
          <p:cNvPr id="41" name="AutoShape 16"/>
          <p:cNvSpPr>
            <a:spLocks noChangeArrowheads="1"/>
          </p:cNvSpPr>
          <p:nvPr/>
        </p:nvSpPr>
        <p:spPr bwMode="auto">
          <a:xfrm>
            <a:off x="825500" y="4857750"/>
            <a:ext cx="393700" cy="317500"/>
          </a:xfrm>
          <a:prstGeom prst="downArrow">
            <a:avLst>
              <a:gd name="adj1" fmla="val 43546"/>
              <a:gd name="adj2" fmla="val 57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2" name="AutoShape 17"/>
          <p:cNvSpPr>
            <a:spLocks noChangeArrowheads="1"/>
          </p:cNvSpPr>
          <p:nvPr/>
        </p:nvSpPr>
        <p:spPr bwMode="auto">
          <a:xfrm>
            <a:off x="2705100" y="4857750"/>
            <a:ext cx="393700" cy="317500"/>
          </a:xfrm>
          <a:prstGeom prst="downArrow">
            <a:avLst>
              <a:gd name="adj1" fmla="val 43546"/>
              <a:gd name="adj2" fmla="val 57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3" name="AutoShape 18"/>
          <p:cNvSpPr>
            <a:spLocks noChangeArrowheads="1"/>
          </p:cNvSpPr>
          <p:nvPr/>
        </p:nvSpPr>
        <p:spPr bwMode="auto">
          <a:xfrm rot="16200000">
            <a:off x="3683000" y="4375150"/>
            <a:ext cx="393700" cy="317500"/>
          </a:xfrm>
          <a:prstGeom prst="downArrow">
            <a:avLst>
              <a:gd name="adj1" fmla="val 43546"/>
              <a:gd name="adj2" fmla="val 57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4" name="AutoShape 19"/>
          <p:cNvSpPr>
            <a:spLocks noChangeArrowheads="1"/>
          </p:cNvSpPr>
          <p:nvPr/>
        </p:nvSpPr>
        <p:spPr bwMode="auto">
          <a:xfrm rot="16200000">
            <a:off x="3695700" y="5619750"/>
            <a:ext cx="393700" cy="317500"/>
          </a:xfrm>
          <a:prstGeom prst="downArrow">
            <a:avLst>
              <a:gd name="adj1" fmla="val 43546"/>
              <a:gd name="adj2" fmla="val 57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5" name="AutoShape 22"/>
          <p:cNvSpPr>
            <a:spLocks noChangeArrowheads="1"/>
          </p:cNvSpPr>
          <p:nvPr/>
        </p:nvSpPr>
        <p:spPr bwMode="auto">
          <a:xfrm rot="16200000">
            <a:off x="3390900" y="4375150"/>
            <a:ext cx="393700" cy="317500"/>
          </a:xfrm>
          <a:prstGeom prst="downArrow">
            <a:avLst>
              <a:gd name="adj1" fmla="val 43546"/>
              <a:gd name="adj2" fmla="val 57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6" name="AutoShape 23"/>
          <p:cNvSpPr>
            <a:spLocks noChangeArrowheads="1"/>
          </p:cNvSpPr>
          <p:nvPr/>
        </p:nvSpPr>
        <p:spPr bwMode="auto">
          <a:xfrm rot="16200000">
            <a:off x="3111500" y="4375150"/>
            <a:ext cx="393700" cy="317500"/>
          </a:xfrm>
          <a:prstGeom prst="downArrow">
            <a:avLst>
              <a:gd name="adj1" fmla="val 43546"/>
              <a:gd name="adj2" fmla="val 57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 name="Slide Number Placeholder 1"/>
          <p:cNvSpPr>
            <a:spLocks noGrp="1"/>
          </p:cNvSpPr>
          <p:nvPr>
            <p:ph type="sldNum" sz="quarter" idx="12"/>
          </p:nvPr>
        </p:nvSpPr>
        <p:spPr>
          <a:xfrm>
            <a:off x="7229475" y="9525"/>
            <a:ext cx="1905000" cy="457200"/>
          </a:xfrm>
        </p:spPr>
        <p:txBody>
          <a:bodyPr/>
          <a:lstStyle/>
          <a:p>
            <a:fld id="{90DA1E09-0DBA-434B-AE47-26F8EC14D67E}" type="slidenum">
              <a:rPr lang="en-US" altLang="en-US" sz="1600" b="1" smtClean="0">
                <a:solidFill>
                  <a:srgbClr val="FFFF00"/>
                </a:solidFill>
              </a:rPr>
              <a:pPr/>
              <a:t>13</a:t>
            </a:fld>
            <a:endParaRPr lang="en-US" altLang="en-US" sz="16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downLeft)">
                                      <p:cBhvr>
                                        <p:cTn id="7" dur="500"/>
                                        <p:tgtEl>
                                          <p:spTgt spid="4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strips(downLeft)">
                                      <p:cBhvr>
                                        <p:cTn id="10" dur="500"/>
                                        <p:tgtEl>
                                          <p:spTgt spid="42"/>
                                        </p:tgtEl>
                                      </p:cBhvr>
                                    </p:animEffect>
                                  </p:childTnLst>
                                </p:cTn>
                              </p:par>
                            </p:childTnLst>
                          </p:cTn>
                        </p:par>
                        <p:par>
                          <p:cTn id="11" fill="hold">
                            <p:stCondLst>
                              <p:cond delay="500"/>
                            </p:stCondLst>
                            <p:childTnLst>
                              <p:par>
                                <p:cTn id="12" presetID="1" presetClass="entr" presetSubtype="0" fill="hold" nodeType="afterEffect">
                                  <p:stCondLst>
                                    <p:cond delay="100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strips(downLeft)">
                                      <p:cBhvr>
                                        <p:cTn id="18" dur="500"/>
                                        <p:tgtEl>
                                          <p:spTgt spid="4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strips(downLeft)">
                                      <p:cBhvr>
                                        <p:cTn id="21" dur="500"/>
                                        <p:tgtEl>
                                          <p:spTgt spid="45"/>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strips(downLeft)">
                                      <p:cBhvr>
                                        <p:cTn id="24" dur="500"/>
                                        <p:tgtEl>
                                          <p:spTgt spid="43"/>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strips(downLeft)">
                                      <p:cBhvr>
                                        <p:cTn id="27" dur="500"/>
                                        <p:tgtEl>
                                          <p:spTgt spid="44"/>
                                        </p:tgtEl>
                                      </p:cBhvr>
                                    </p:animEffect>
                                  </p:childTnLst>
                                </p:cTn>
                              </p:par>
                            </p:childTnLst>
                          </p:cTn>
                        </p:par>
                        <p:par>
                          <p:cTn id="28" fill="hold">
                            <p:stCondLst>
                              <p:cond delay="500"/>
                            </p:stCondLst>
                            <p:childTnLst>
                              <p:par>
                                <p:cTn id="29" presetID="1" presetClass="entr" presetSubtype="0" fill="hold" nodeType="afterEffect">
                                  <p:stCondLst>
                                    <p:cond delay="5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Text Box 6"/>
          <p:cNvSpPr txBox="1">
            <a:spLocks noChangeArrowheads="1"/>
          </p:cNvSpPr>
          <p:nvPr/>
        </p:nvSpPr>
        <p:spPr bwMode="auto">
          <a:xfrm>
            <a:off x="1524251" y="442408"/>
            <a:ext cx="5976316" cy="954107"/>
          </a:xfrm>
          <a:prstGeom prst="rect">
            <a:avLst/>
          </a:prstGeom>
          <a:noFill/>
          <a:ln w="9525">
            <a:noFill/>
            <a:miter lim="800000"/>
            <a:headEnd/>
            <a:tailEnd/>
          </a:ln>
          <a:effectLst/>
        </p:spPr>
        <p:txBody>
          <a:bodyPr wrap="none">
            <a:spAutoFit/>
          </a:bodyPr>
          <a:lstStyle/>
          <a:p>
            <a:pPr algn="ctr" defTabSz="406400"/>
            <a:r>
              <a:rPr lang="en-US" sz="2800" b="1" dirty="0" smtClean="0">
                <a:solidFill>
                  <a:schemeClr val="bg1"/>
                </a:solidFill>
                <a:latin typeface="Arial" pitchFamily="34" charset="0"/>
                <a:cs typeface="Arial" pitchFamily="34" charset="0"/>
              </a:rPr>
              <a:t>RF Power Sources:</a:t>
            </a:r>
            <a:endParaRPr lang="en-US" sz="2800" b="1" dirty="0">
              <a:solidFill>
                <a:schemeClr val="bg1"/>
              </a:solidFill>
              <a:latin typeface="Arial" pitchFamily="34" charset="0"/>
              <a:cs typeface="Arial" pitchFamily="34" charset="0"/>
            </a:endParaRPr>
          </a:p>
          <a:p>
            <a:pPr algn="ctr" defTabSz="406400"/>
            <a:r>
              <a:rPr lang="en-US" sz="2800" b="1" dirty="0">
                <a:solidFill>
                  <a:schemeClr val="bg1"/>
                </a:solidFill>
                <a:latin typeface="Arial" pitchFamily="34" charset="0"/>
                <a:cs typeface="Arial" pitchFamily="34" charset="0"/>
              </a:rPr>
              <a:t>Klystrons </a:t>
            </a:r>
            <a:r>
              <a:rPr lang="en-US" sz="2800" b="1" dirty="0" smtClean="0">
                <a:solidFill>
                  <a:schemeClr val="bg1"/>
                </a:solidFill>
                <a:latin typeface="Arial" pitchFamily="34" charset="0"/>
                <a:cs typeface="Arial" pitchFamily="34" charset="0"/>
              </a:rPr>
              <a:t>(</a:t>
            </a:r>
            <a:r>
              <a:rPr lang="en-US" sz="2400" b="1" i="1" dirty="0" smtClean="0">
                <a:solidFill>
                  <a:schemeClr val="bg1"/>
                </a:solidFill>
                <a:latin typeface="Arial" pitchFamily="34" charset="0"/>
                <a:cs typeface="Arial" pitchFamily="34" charset="0"/>
              </a:rPr>
              <a:t>velocity modulation tubes</a:t>
            </a:r>
            <a:r>
              <a:rPr lang="en-US" sz="2800" b="1" dirty="0" smtClean="0">
                <a:solidFill>
                  <a:schemeClr val="bg1"/>
                </a:solidFill>
                <a:latin typeface="Arial" pitchFamily="34" charset="0"/>
                <a:cs typeface="Arial" pitchFamily="34" charset="0"/>
              </a:rPr>
              <a:t>)</a:t>
            </a:r>
            <a:endParaRPr lang="en-US" sz="2000" dirty="0">
              <a:solidFill>
                <a:schemeClr val="bg1"/>
              </a:solidFill>
              <a:latin typeface="Arial" pitchFamily="34" charset="0"/>
              <a:cs typeface="Arial" pitchFamily="34" charset="0"/>
            </a:endParaRPr>
          </a:p>
        </p:txBody>
      </p:sp>
      <p:pic>
        <p:nvPicPr>
          <p:cNvPr id="112649" name="Picture 9" descr="Kly"/>
          <p:cNvPicPr>
            <a:picLocks noChangeAspect="1" noChangeArrowheads="1"/>
          </p:cNvPicPr>
          <p:nvPr/>
        </p:nvPicPr>
        <p:blipFill>
          <a:blip r:embed="rId3" cstate="print"/>
          <a:srcRect/>
          <a:stretch>
            <a:fillRect/>
          </a:stretch>
        </p:blipFill>
        <p:spPr bwMode="auto">
          <a:xfrm>
            <a:off x="4554538" y="1879600"/>
            <a:ext cx="4113212" cy="2228850"/>
          </a:xfrm>
          <a:prstGeom prst="rect">
            <a:avLst/>
          </a:prstGeom>
          <a:noFill/>
        </p:spPr>
      </p:pic>
      <p:sp>
        <p:nvSpPr>
          <p:cNvPr id="112651" name="Text Box 11"/>
          <p:cNvSpPr txBox="1">
            <a:spLocks noChangeArrowheads="1"/>
          </p:cNvSpPr>
          <p:nvPr/>
        </p:nvSpPr>
        <p:spPr bwMode="auto">
          <a:xfrm>
            <a:off x="276225" y="1763713"/>
            <a:ext cx="4090988" cy="4401205"/>
          </a:xfrm>
          <a:prstGeom prst="rect">
            <a:avLst/>
          </a:prstGeom>
          <a:noFill/>
          <a:ln w="9525">
            <a:noFill/>
            <a:miter lim="800000"/>
            <a:headEnd/>
            <a:tailEnd/>
          </a:ln>
          <a:effectLst/>
        </p:spPr>
        <p:txBody>
          <a:bodyPr>
            <a:spAutoFit/>
          </a:bodyPr>
          <a:lstStyle/>
          <a:p>
            <a:pPr marL="177800" indent="-177800" algn="just">
              <a:tabLst>
                <a:tab pos="177800" algn="l"/>
                <a:tab pos="1079500" algn="l"/>
              </a:tabLst>
            </a:pPr>
            <a:r>
              <a:rPr lang="en-US" sz="1400" dirty="0">
                <a:solidFill>
                  <a:srgbClr val="A50021"/>
                </a:solidFill>
                <a:latin typeface="Bell MT" pitchFamily="18" charset="0"/>
              </a:rPr>
              <a:t>		The klystron has been invented in late ’30s by Hansen and Varian Bros. </a:t>
            </a:r>
          </a:p>
          <a:p>
            <a:pPr marL="177800" indent="-177800" algn="just">
              <a:buFontTx/>
              <a:buChar char="•"/>
              <a:tabLst>
                <a:tab pos="177800" algn="l"/>
                <a:tab pos="1079500" algn="l"/>
              </a:tabLst>
            </a:pPr>
            <a:r>
              <a:rPr lang="en-US" sz="1400" dirty="0">
                <a:solidFill>
                  <a:srgbClr val="A50021"/>
                </a:solidFill>
                <a:latin typeface="Bell MT" pitchFamily="18" charset="0"/>
              </a:rPr>
              <a:t>Based on the velocity modulation concept; </a:t>
            </a:r>
          </a:p>
          <a:p>
            <a:pPr marL="177800" indent="-177800" algn="just">
              <a:buFontTx/>
              <a:buChar char="•"/>
              <a:tabLst>
                <a:tab pos="177800" algn="l"/>
                <a:tab pos="1079500" algn="l"/>
              </a:tabLst>
            </a:pPr>
            <a:r>
              <a:rPr lang="en-US" sz="1400" dirty="0">
                <a:solidFill>
                  <a:srgbClr val="A50021"/>
                </a:solidFill>
                <a:latin typeface="Bell MT" pitchFamily="18" charset="0"/>
              </a:rPr>
              <a:t>After being accelerated to a non-relativistic energy in an electrostatic field, a thermo-ionic beam is velocity-modulated crossing the gap of an RF cavity (</a:t>
            </a:r>
            <a:r>
              <a:rPr lang="en-US" sz="1400" dirty="0" err="1">
                <a:solidFill>
                  <a:srgbClr val="A50021"/>
                </a:solidFill>
                <a:latin typeface="Bell MT" pitchFamily="18" charset="0"/>
              </a:rPr>
              <a:t>buncher</a:t>
            </a:r>
            <a:r>
              <a:rPr lang="en-US" sz="1400" dirty="0">
                <a:solidFill>
                  <a:srgbClr val="A50021"/>
                </a:solidFill>
                <a:latin typeface="Bell MT" pitchFamily="18" charset="0"/>
              </a:rPr>
              <a:t>) excited by the RF input signal.</a:t>
            </a:r>
          </a:p>
          <a:p>
            <a:pPr marL="177800" indent="-177800" algn="just">
              <a:buFontTx/>
              <a:buChar char="•"/>
              <a:tabLst>
                <a:tab pos="177800" algn="l"/>
                <a:tab pos="1079500" algn="l"/>
              </a:tabLst>
            </a:pPr>
            <a:r>
              <a:rPr lang="en-US" sz="1400" dirty="0">
                <a:solidFill>
                  <a:srgbClr val="A50021"/>
                </a:solidFill>
                <a:latin typeface="Bell MT" pitchFamily="18" charset="0"/>
              </a:rPr>
              <a:t>Velocity modulation turns into density modulation after the beam has travelled a drift space. RF power output is extracted from a tuned output cavity (catcher) excited by the bunched beam.</a:t>
            </a:r>
          </a:p>
          <a:p>
            <a:pPr marL="177800" indent="-177800" algn="just">
              <a:buFontTx/>
              <a:buChar char="•"/>
              <a:tabLst>
                <a:tab pos="177800" algn="l"/>
                <a:tab pos="1079500" algn="l"/>
              </a:tabLst>
            </a:pPr>
            <a:r>
              <a:rPr lang="en-US" sz="1400" dirty="0">
                <a:solidFill>
                  <a:srgbClr val="A50021"/>
                </a:solidFill>
                <a:latin typeface="Bell MT" pitchFamily="18" charset="0"/>
              </a:rPr>
              <a:t>Other passive cavities are generally placed between </a:t>
            </a:r>
            <a:r>
              <a:rPr lang="en-US" sz="1400" dirty="0" err="1">
                <a:solidFill>
                  <a:srgbClr val="A50021"/>
                </a:solidFill>
                <a:latin typeface="Bell MT" pitchFamily="18" charset="0"/>
              </a:rPr>
              <a:t>buncher</a:t>
            </a:r>
            <a:r>
              <a:rPr lang="en-US" sz="1400" dirty="0">
                <a:solidFill>
                  <a:srgbClr val="A50021"/>
                </a:solidFill>
                <a:latin typeface="Bell MT" pitchFamily="18" charset="0"/>
              </a:rPr>
              <a:t> and catcher to enhance the bunching process.</a:t>
            </a:r>
          </a:p>
          <a:p>
            <a:pPr marL="177800" indent="-177800" algn="just">
              <a:buFontTx/>
              <a:buChar char="•"/>
              <a:tabLst>
                <a:tab pos="177800" algn="l"/>
                <a:tab pos="1079500" algn="l"/>
              </a:tabLst>
            </a:pPr>
            <a:r>
              <a:rPr lang="en-US" sz="1400" dirty="0">
                <a:solidFill>
                  <a:srgbClr val="A50021"/>
                </a:solidFill>
                <a:latin typeface="Bell MT" pitchFamily="18" charset="0"/>
              </a:rPr>
              <a:t>Beam particle transverse motion is focused all over the fly by </a:t>
            </a:r>
            <a:r>
              <a:rPr lang="en-US" sz="1400" dirty="0" err="1">
                <a:solidFill>
                  <a:srgbClr val="A50021"/>
                </a:solidFill>
                <a:latin typeface="Bell MT" pitchFamily="18" charset="0"/>
              </a:rPr>
              <a:t>solenoidal</a:t>
            </a:r>
            <a:r>
              <a:rPr lang="en-US" sz="1400" dirty="0">
                <a:solidFill>
                  <a:srgbClr val="A50021"/>
                </a:solidFill>
                <a:latin typeface="Bell MT" pitchFamily="18" charset="0"/>
              </a:rPr>
              <a:t> magnetic fields.</a:t>
            </a:r>
          </a:p>
          <a:p>
            <a:pPr marL="177800" indent="-177800" algn="just">
              <a:buFontTx/>
              <a:buChar char="•"/>
              <a:tabLst>
                <a:tab pos="177800" algn="l"/>
                <a:tab pos="1079500" algn="l"/>
              </a:tabLst>
            </a:pPr>
            <a:r>
              <a:rPr lang="en-US" sz="1400" dirty="0">
                <a:solidFill>
                  <a:srgbClr val="A50021"/>
                </a:solidFill>
                <a:latin typeface="Bell MT" pitchFamily="18" charset="0"/>
              </a:rPr>
              <a:t>Operation as oscillator is possible by feeding back an RF signal from catcher to </a:t>
            </a:r>
            <a:r>
              <a:rPr lang="en-US" sz="1400" dirty="0" err="1">
                <a:solidFill>
                  <a:srgbClr val="A50021"/>
                </a:solidFill>
                <a:latin typeface="Bell MT" pitchFamily="18" charset="0"/>
              </a:rPr>
              <a:t>buncher</a:t>
            </a:r>
            <a:r>
              <a:rPr lang="en-US" sz="1400" dirty="0">
                <a:solidFill>
                  <a:srgbClr val="A50021"/>
                </a:solidFill>
                <a:latin typeface="Bell MT" pitchFamily="18" charset="0"/>
              </a:rPr>
              <a:t>. </a:t>
            </a:r>
          </a:p>
        </p:txBody>
      </p:sp>
      <p:pic>
        <p:nvPicPr>
          <p:cNvPr id="112659" name="Picture 19"/>
          <p:cNvPicPr>
            <a:picLocks noChangeAspect="1" noChangeArrowheads="1"/>
          </p:cNvPicPr>
          <p:nvPr/>
        </p:nvPicPr>
        <p:blipFill>
          <a:blip r:embed="rId4" cstate="print"/>
          <a:srcRect/>
          <a:stretch>
            <a:fillRect/>
          </a:stretch>
        </p:blipFill>
        <p:spPr bwMode="auto">
          <a:xfrm>
            <a:off x="4578350" y="4183063"/>
            <a:ext cx="4108450" cy="2540000"/>
          </a:xfrm>
          <a:prstGeom prst="rect">
            <a:avLst/>
          </a:prstGeom>
          <a:noFill/>
          <a:ln w="9525">
            <a:noFill/>
            <a:miter lim="800000"/>
            <a:headEnd/>
            <a:tailEnd/>
          </a:ln>
          <a:effectLst/>
        </p:spPr>
      </p:pic>
      <p:sp>
        <p:nvSpPr>
          <p:cNvPr id="2" name="Slide Number Placeholder 1"/>
          <p:cNvSpPr>
            <a:spLocks noGrp="1"/>
          </p:cNvSpPr>
          <p:nvPr>
            <p:ph type="sldNum" sz="quarter" idx="12"/>
          </p:nvPr>
        </p:nvSpPr>
        <p:spPr>
          <a:xfrm>
            <a:off x="7239000" y="0"/>
            <a:ext cx="1905000" cy="457200"/>
          </a:xfrm>
        </p:spPr>
        <p:txBody>
          <a:bodyPr/>
          <a:lstStyle/>
          <a:p>
            <a:fld id="{90DA1E09-0DBA-434B-AE47-26F8EC14D67E}" type="slidenum">
              <a:rPr lang="en-US" altLang="en-US" sz="1600" b="1" smtClean="0">
                <a:solidFill>
                  <a:srgbClr val="FFFF00"/>
                </a:solidFill>
              </a:rPr>
              <a:pPr/>
              <a:t>14</a:t>
            </a:fld>
            <a:endParaRPr lang="en-US" altLang="en-US" sz="1600" b="1"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4" name="Text Box 8"/>
          <p:cNvSpPr txBox="1">
            <a:spLocks noChangeArrowheads="1"/>
          </p:cNvSpPr>
          <p:nvPr/>
        </p:nvSpPr>
        <p:spPr bwMode="auto">
          <a:xfrm>
            <a:off x="399057" y="1625337"/>
            <a:ext cx="6021388" cy="3539430"/>
          </a:xfrm>
          <a:prstGeom prst="rect">
            <a:avLst/>
          </a:prstGeom>
          <a:noFill/>
          <a:ln w="9525">
            <a:noFill/>
            <a:miter lim="800000"/>
            <a:headEnd/>
            <a:tailEnd/>
          </a:ln>
          <a:effectLst/>
        </p:spPr>
        <p:txBody>
          <a:bodyPr>
            <a:spAutoFit/>
          </a:bodyPr>
          <a:lstStyle/>
          <a:p>
            <a:pPr marL="177800" indent="-177800" algn="just">
              <a:tabLst>
                <a:tab pos="177800" algn="l"/>
                <a:tab pos="1079500" algn="l"/>
              </a:tabLst>
            </a:pPr>
            <a:r>
              <a:rPr lang="en-US" sz="1600" dirty="0">
                <a:solidFill>
                  <a:srgbClr val="A50021"/>
                </a:solidFill>
                <a:latin typeface="Bell MT" pitchFamily="18" charset="0"/>
              </a:rPr>
              <a:t>		The klystron is the most widely diffused RF source in particle accelerators. A large variety of tubes exists for different applications, spanning wide ranges of frequency and output power, as well as different duty cycles. Principal tube categories are:</a:t>
            </a:r>
          </a:p>
          <a:p>
            <a:pPr marL="177800" indent="-177800" algn="just">
              <a:buFontTx/>
              <a:buChar char="•"/>
              <a:tabLst>
                <a:tab pos="177800" algn="l"/>
                <a:tab pos="1079500" algn="l"/>
              </a:tabLst>
            </a:pPr>
            <a:r>
              <a:rPr lang="en-US" sz="1600" dirty="0">
                <a:solidFill>
                  <a:srgbClr val="A50021"/>
                </a:solidFill>
                <a:latin typeface="Bell MT" pitchFamily="18" charset="0"/>
              </a:rPr>
              <a:t>High power CW tubes (up to 2 MW), for synchrotron, storage rings and CW </a:t>
            </a:r>
            <a:r>
              <a:rPr lang="en-US" sz="1600" dirty="0" err="1">
                <a:solidFill>
                  <a:srgbClr val="A50021"/>
                </a:solidFill>
                <a:latin typeface="Bell MT" pitchFamily="18" charset="0"/>
              </a:rPr>
              <a:t>linacs</a:t>
            </a:r>
            <a:r>
              <a:rPr lang="en-US" sz="1600" dirty="0">
                <a:solidFill>
                  <a:srgbClr val="A50021"/>
                </a:solidFill>
                <a:latin typeface="Bell MT" pitchFamily="18" charset="0"/>
              </a:rPr>
              <a:t>; </a:t>
            </a:r>
          </a:p>
          <a:p>
            <a:pPr marL="177800" indent="-177800" algn="just">
              <a:buFontTx/>
              <a:buChar char="•"/>
              <a:tabLst>
                <a:tab pos="177800" algn="l"/>
                <a:tab pos="1079500" algn="l"/>
              </a:tabLst>
            </a:pPr>
            <a:r>
              <a:rPr lang="en-US" sz="1600" dirty="0">
                <a:solidFill>
                  <a:srgbClr val="A50021"/>
                </a:solidFill>
                <a:latin typeface="Bell MT" pitchFamily="18" charset="0"/>
              </a:rPr>
              <a:t>Very high peak power (up to 100 MW) tubes for low duty-cycle machines (1</a:t>
            </a:r>
            <a:r>
              <a:rPr lang="en-US" sz="1600" dirty="0">
                <a:solidFill>
                  <a:srgbClr val="A50021"/>
                </a:solidFill>
                <a:latin typeface="Bell MT" pitchFamily="18" charset="0"/>
                <a:sym typeface="Symbol" pitchFamily="18" charset="2"/>
              </a:rPr>
              <a:t>4 </a:t>
            </a:r>
            <a:r>
              <a:rPr lang="el-GR" sz="1600" dirty="0">
                <a:solidFill>
                  <a:srgbClr val="A50021"/>
                </a:solidFill>
                <a:cs typeface="Times New Roman" pitchFamily="18" charset="0"/>
                <a:sym typeface="Symbol" pitchFamily="18" charset="2"/>
              </a:rPr>
              <a:t>μ</a:t>
            </a:r>
            <a:r>
              <a:rPr lang="it-IT" sz="1600" dirty="0">
                <a:solidFill>
                  <a:srgbClr val="A50021"/>
                </a:solidFill>
                <a:cs typeface="Times New Roman" pitchFamily="18" charset="0"/>
                <a:sym typeface="Symbol" pitchFamily="18" charset="2"/>
              </a:rPr>
              <a:t>s, 100 Hz</a:t>
            </a:r>
            <a:r>
              <a:rPr lang="en-US" sz="1600" dirty="0">
                <a:solidFill>
                  <a:srgbClr val="A50021"/>
                </a:solidFill>
                <a:latin typeface="Bell MT" pitchFamily="18" charset="0"/>
              </a:rPr>
              <a:t> rep rate), such as S-band, C-band (and proposed X-band) normal-conducting </a:t>
            </a:r>
            <a:r>
              <a:rPr lang="en-US" sz="1600" dirty="0" err="1">
                <a:solidFill>
                  <a:srgbClr val="A50021"/>
                </a:solidFill>
                <a:latin typeface="Bell MT" pitchFamily="18" charset="0"/>
              </a:rPr>
              <a:t>linacs</a:t>
            </a:r>
            <a:r>
              <a:rPr lang="en-US" sz="1600" dirty="0">
                <a:solidFill>
                  <a:srgbClr val="A50021"/>
                </a:solidFill>
                <a:latin typeface="Bell MT" pitchFamily="18" charset="0"/>
              </a:rPr>
              <a:t>;</a:t>
            </a:r>
          </a:p>
          <a:p>
            <a:pPr marL="177800" indent="-177800" algn="just">
              <a:buFontTx/>
              <a:buChar char="•"/>
              <a:tabLst>
                <a:tab pos="177800" algn="l"/>
                <a:tab pos="1079500" algn="l"/>
              </a:tabLst>
            </a:pPr>
            <a:r>
              <a:rPr lang="en-US" sz="1600" dirty="0">
                <a:solidFill>
                  <a:srgbClr val="A50021"/>
                </a:solidFill>
                <a:latin typeface="Bell MT" pitchFamily="18" charset="0"/>
              </a:rPr>
              <a:t>High peak power (up to 10 MW) tubes for high duty cycle machines (1 </a:t>
            </a:r>
            <a:r>
              <a:rPr lang="en-US" sz="1600" dirty="0">
                <a:solidFill>
                  <a:srgbClr val="A50021"/>
                </a:solidFill>
                <a:latin typeface="Bell MT" pitchFamily="18" charset="0"/>
                <a:sym typeface="Symbol" pitchFamily="18" charset="2"/>
              </a:rPr>
              <a:t>m</a:t>
            </a:r>
            <a:r>
              <a:rPr lang="it-IT" sz="1600" dirty="0">
                <a:solidFill>
                  <a:srgbClr val="A50021"/>
                </a:solidFill>
                <a:cs typeface="Times New Roman" pitchFamily="18" charset="0"/>
                <a:sym typeface="Symbol" pitchFamily="18" charset="2"/>
              </a:rPr>
              <a:t>s, 10 Hz</a:t>
            </a:r>
            <a:r>
              <a:rPr lang="en-US" sz="1600" dirty="0">
                <a:solidFill>
                  <a:srgbClr val="A50021"/>
                </a:solidFill>
                <a:latin typeface="Bell MT" pitchFamily="18" charset="0"/>
              </a:rPr>
              <a:t> rep rate), such as SC </a:t>
            </a:r>
            <a:r>
              <a:rPr lang="en-US" sz="1600" dirty="0" err="1">
                <a:solidFill>
                  <a:srgbClr val="A50021"/>
                </a:solidFill>
                <a:latin typeface="Bell MT" pitchFamily="18" charset="0"/>
              </a:rPr>
              <a:t>linacs</a:t>
            </a:r>
            <a:r>
              <a:rPr lang="en-US" sz="1600" dirty="0">
                <a:solidFill>
                  <a:srgbClr val="A50021"/>
                </a:solidFill>
                <a:latin typeface="Bell MT" pitchFamily="18" charset="0"/>
              </a:rPr>
              <a:t> for FEL radiation production or for future linear colliders. Multi-beam klystrons have been developed for this task.</a:t>
            </a:r>
          </a:p>
        </p:txBody>
      </p:sp>
      <p:pic>
        <p:nvPicPr>
          <p:cNvPr id="126985" name="Picture 9"/>
          <p:cNvPicPr>
            <a:picLocks noChangeAspect="1" noChangeArrowheads="1"/>
          </p:cNvPicPr>
          <p:nvPr/>
        </p:nvPicPr>
        <p:blipFill>
          <a:blip r:embed="rId3" cstate="print"/>
          <a:srcRect r="17445"/>
          <a:stretch>
            <a:fillRect/>
          </a:stretch>
        </p:blipFill>
        <p:spPr bwMode="auto">
          <a:xfrm>
            <a:off x="7334250" y="1876425"/>
            <a:ext cx="892175" cy="3243263"/>
          </a:xfrm>
          <a:prstGeom prst="rect">
            <a:avLst/>
          </a:prstGeom>
          <a:noFill/>
          <a:ln w="9525">
            <a:noFill/>
            <a:miter lim="800000"/>
            <a:headEnd/>
            <a:tailEnd/>
          </a:ln>
          <a:effectLst/>
        </p:spPr>
      </p:pic>
      <p:sp>
        <p:nvSpPr>
          <p:cNvPr id="126997" name="Text Box 21"/>
          <p:cNvSpPr txBox="1">
            <a:spLocks noChangeArrowheads="1"/>
          </p:cNvSpPr>
          <p:nvPr/>
        </p:nvSpPr>
        <p:spPr bwMode="auto">
          <a:xfrm>
            <a:off x="6518275" y="1974850"/>
            <a:ext cx="857250" cy="304800"/>
          </a:xfrm>
          <a:prstGeom prst="rect">
            <a:avLst/>
          </a:prstGeom>
          <a:solidFill>
            <a:schemeClr val="bg1"/>
          </a:solidFill>
          <a:ln w="9525">
            <a:noFill/>
            <a:miter lim="800000"/>
            <a:headEnd/>
            <a:tailEnd/>
          </a:ln>
          <a:effectLst/>
        </p:spPr>
        <p:txBody>
          <a:bodyPr wrap="none">
            <a:spAutoFit/>
          </a:bodyPr>
          <a:lstStyle/>
          <a:p>
            <a:r>
              <a:rPr lang="en-US" sz="1400" b="1" i="1">
                <a:solidFill>
                  <a:srgbClr val="CC0000"/>
                </a:solidFill>
              </a:rPr>
              <a:t>Collector</a:t>
            </a:r>
          </a:p>
        </p:txBody>
      </p:sp>
      <p:sp>
        <p:nvSpPr>
          <p:cNvPr id="126998" name="Text Box 22"/>
          <p:cNvSpPr txBox="1">
            <a:spLocks noChangeArrowheads="1"/>
          </p:cNvSpPr>
          <p:nvPr/>
        </p:nvSpPr>
        <p:spPr bwMode="auto">
          <a:xfrm>
            <a:off x="6607175" y="2640013"/>
            <a:ext cx="768350" cy="517525"/>
          </a:xfrm>
          <a:prstGeom prst="rect">
            <a:avLst/>
          </a:prstGeom>
          <a:solidFill>
            <a:schemeClr val="bg1"/>
          </a:solidFill>
          <a:ln w="9525">
            <a:noFill/>
            <a:miter lim="800000"/>
            <a:headEnd/>
            <a:tailEnd/>
          </a:ln>
          <a:effectLst/>
        </p:spPr>
        <p:txBody>
          <a:bodyPr wrap="none">
            <a:spAutoFit/>
          </a:bodyPr>
          <a:lstStyle/>
          <a:p>
            <a:r>
              <a:rPr lang="en-US" sz="1400" b="1" i="1">
                <a:solidFill>
                  <a:srgbClr val="CC0000"/>
                </a:solidFill>
              </a:rPr>
              <a:t>Catcher</a:t>
            </a:r>
          </a:p>
          <a:p>
            <a:r>
              <a:rPr lang="en-US" sz="1400" b="1" i="1">
                <a:solidFill>
                  <a:srgbClr val="CC0000"/>
                </a:solidFill>
              </a:rPr>
              <a:t>cavity</a:t>
            </a:r>
          </a:p>
        </p:txBody>
      </p:sp>
      <p:sp>
        <p:nvSpPr>
          <p:cNvPr id="126999" name="Text Box 23"/>
          <p:cNvSpPr txBox="1">
            <a:spLocks noChangeArrowheads="1"/>
          </p:cNvSpPr>
          <p:nvPr/>
        </p:nvSpPr>
        <p:spPr bwMode="auto">
          <a:xfrm>
            <a:off x="6546850" y="3536950"/>
            <a:ext cx="825500" cy="517525"/>
          </a:xfrm>
          <a:prstGeom prst="rect">
            <a:avLst/>
          </a:prstGeom>
          <a:solidFill>
            <a:schemeClr val="bg1"/>
          </a:solidFill>
          <a:ln w="9525">
            <a:noFill/>
            <a:miter lim="800000"/>
            <a:headEnd/>
            <a:tailEnd/>
          </a:ln>
          <a:effectLst/>
        </p:spPr>
        <p:txBody>
          <a:bodyPr wrap="none">
            <a:spAutoFit/>
          </a:bodyPr>
          <a:lstStyle/>
          <a:p>
            <a:r>
              <a:rPr lang="en-US" sz="1400" b="1" i="1">
                <a:solidFill>
                  <a:srgbClr val="CC0000"/>
                </a:solidFill>
              </a:rPr>
              <a:t>Buncher</a:t>
            </a:r>
          </a:p>
          <a:p>
            <a:r>
              <a:rPr lang="en-US" sz="1400" b="1" i="1">
                <a:solidFill>
                  <a:srgbClr val="CC0000"/>
                </a:solidFill>
              </a:rPr>
              <a:t>cavity</a:t>
            </a:r>
          </a:p>
        </p:txBody>
      </p:sp>
      <p:sp>
        <p:nvSpPr>
          <p:cNvPr id="126987" name="Oval 11"/>
          <p:cNvSpPr>
            <a:spLocks noChangeArrowheads="1"/>
          </p:cNvSpPr>
          <p:nvPr/>
        </p:nvSpPr>
        <p:spPr bwMode="auto">
          <a:xfrm>
            <a:off x="7289800" y="3817938"/>
            <a:ext cx="188913" cy="188912"/>
          </a:xfrm>
          <a:prstGeom prst="ellipse">
            <a:avLst/>
          </a:prstGeom>
          <a:solidFill>
            <a:schemeClr val="tx1"/>
          </a:solidFill>
          <a:ln w="9525">
            <a:solidFill>
              <a:schemeClr val="tx1"/>
            </a:solidFill>
            <a:round/>
            <a:headEnd/>
            <a:tailEnd/>
          </a:ln>
          <a:effectLst/>
        </p:spPr>
        <p:txBody>
          <a:bodyPr wrap="none" anchor="ctr"/>
          <a:lstStyle/>
          <a:p>
            <a:pPr algn="ctr"/>
            <a:r>
              <a:rPr lang="it-IT" sz="1800">
                <a:solidFill>
                  <a:schemeClr val="bg1"/>
                </a:solidFill>
              </a:rPr>
              <a:t>2</a:t>
            </a:r>
          </a:p>
        </p:txBody>
      </p:sp>
      <p:sp>
        <p:nvSpPr>
          <p:cNvPr id="126988" name="Oval 12"/>
          <p:cNvSpPr>
            <a:spLocks noChangeArrowheads="1"/>
          </p:cNvSpPr>
          <p:nvPr/>
        </p:nvSpPr>
        <p:spPr bwMode="auto">
          <a:xfrm>
            <a:off x="7362825" y="2836863"/>
            <a:ext cx="187325" cy="188912"/>
          </a:xfrm>
          <a:prstGeom prst="ellipse">
            <a:avLst/>
          </a:prstGeom>
          <a:solidFill>
            <a:schemeClr val="tx1"/>
          </a:solidFill>
          <a:ln w="9525">
            <a:solidFill>
              <a:schemeClr val="tx1"/>
            </a:solidFill>
            <a:round/>
            <a:headEnd/>
            <a:tailEnd/>
          </a:ln>
          <a:effectLst/>
        </p:spPr>
        <p:txBody>
          <a:bodyPr wrap="none" anchor="ctr"/>
          <a:lstStyle/>
          <a:p>
            <a:pPr algn="ctr"/>
            <a:r>
              <a:rPr lang="it-IT" sz="1800">
                <a:solidFill>
                  <a:schemeClr val="bg1"/>
                </a:solidFill>
              </a:rPr>
              <a:t>3</a:t>
            </a:r>
          </a:p>
        </p:txBody>
      </p:sp>
      <p:sp>
        <p:nvSpPr>
          <p:cNvPr id="126990" name="Oval 14"/>
          <p:cNvSpPr>
            <a:spLocks noChangeArrowheads="1"/>
          </p:cNvSpPr>
          <p:nvPr/>
        </p:nvSpPr>
        <p:spPr bwMode="auto">
          <a:xfrm>
            <a:off x="7407275" y="2020888"/>
            <a:ext cx="188913" cy="187325"/>
          </a:xfrm>
          <a:prstGeom prst="ellipse">
            <a:avLst/>
          </a:prstGeom>
          <a:solidFill>
            <a:schemeClr val="tx1"/>
          </a:solidFill>
          <a:ln w="9525">
            <a:solidFill>
              <a:schemeClr val="tx1"/>
            </a:solidFill>
            <a:round/>
            <a:headEnd/>
            <a:tailEnd/>
          </a:ln>
          <a:effectLst/>
        </p:spPr>
        <p:txBody>
          <a:bodyPr wrap="none" anchor="ctr"/>
          <a:lstStyle/>
          <a:p>
            <a:pPr algn="ctr"/>
            <a:r>
              <a:rPr lang="it-IT" sz="1800">
                <a:solidFill>
                  <a:schemeClr val="bg1"/>
                </a:solidFill>
              </a:rPr>
              <a:t>5</a:t>
            </a:r>
          </a:p>
        </p:txBody>
      </p:sp>
      <p:sp>
        <p:nvSpPr>
          <p:cNvPr id="127000" name="Text Box 24"/>
          <p:cNvSpPr txBox="1">
            <a:spLocks noChangeArrowheads="1"/>
          </p:cNvSpPr>
          <p:nvPr/>
        </p:nvSpPr>
        <p:spPr bwMode="auto">
          <a:xfrm>
            <a:off x="6499225" y="4348163"/>
            <a:ext cx="876300" cy="517525"/>
          </a:xfrm>
          <a:prstGeom prst="rect">
            <a:avLst/>
          </a:prstGeom>
          <a:solidFill>
            <a:schemeClr val="bg1"/>
          </a:solidFill>
          <a:ln w="9525">
            <a:noFill/>
            <a:miter lim="800000"/>
            <a:headEnd/>
            <a:tailEnd/>
          </a:ln>
          <a:effectLst/>
        </p:spPr>
        <p:txBody>
          <a:bodyPr wrap="none">
            <a:spAutoFit/>
          </a:bodyPr>
          <a:lstStyle/>
          <a:p>
            <a:r>
              <a:rPr lang="en-US" sz="1400" b="1" i="1">
                <a:solidFill>
                  <a:srgbClr val="CC0000"/>
                </a:solidFill>
              </a:rPr>
              <a:t>Insulated</a:t>
            </a:r>
          </a:p>
          <a:p>
            <a:r>
              <a:rPr lang="en-US" sz="1400" b="1" i="1">
                <a:solidFill>
                  <a:srgbClr val="CC0000"/>
                </a:solidFill>
              </a:rPr>
              <a:t>cathode</a:t>
            </a:r>
          </a:p>
        </p:txBody>
      </p:sp>
      <p:sp>
        <p:nvSpPr>
          <p:cNvPr id="127001" name="Text Box 25"/>
          <p:cNvSpPr txBox="1">
            <a:spLocks noChangeArrowheads="1"/>
          </p:cNvSpPr>
          <p:nvPr/>
        </p:nvSpPr>
        <p:spPr bwMode="auto">
          <a:xfrm>
            <a:off x="8126413" y="2312988"/>
            <a:ext cx="657225" cy="517525"/>
          </a:xfrm>
          <a:prstGeom prst="rect">
            <a:avLst/>
          </a:prstGeom>
          <a:solidFill>
            <a:schemeClr val="bg1"/>
          </a:solidFill>
          <a:ln w="9525">
            <a:noFill/>
            <a:miter lim="800000"/>
            <a:headEnd/>
            <a:tailEnd/>
          </a:ln>
          <a:effectLst/>
        </p:spPr>
        <p:txBody>
          <a:bodyPr wrap="none">
            <a:spAutoFit/>
          </a:bodyPr>
          <a:lstStyle/>
          <a:p>
            <a:pPr algn="r"/>
            <a:r>
              <a:rPr lang="en-US" sz="1400" b="1" i="1">
                <a:solidFill>
                  <a:srgbClr val="CC0000"/>
                </a:solidFill>
              </a:rPr>
              <a:t>RF</a:t>
            </a:r>
          </a:p>
          <a:p>
            <a:pPr algn="r"/>
            <a:r>
              <a:rPr lang="en-US" sz="1400" b="1" i="1">
                <a:solidFill>
                  <a:srgbClr val="CC0000"/>
                </a:solidFill>
              </a:rPr>
              <a:t>output</a:t>
            </a:r>
          </a:p>
        </p:txBody>
      </p:sp>
      <p:sp>
        <p:nvSpPr>
          <p:cNvPr id="126986" name="Oval 10"/>
          <p:cNvSpPr>
            <a:spLocks noChangeArrowheads="1"/>
          </p:cNvSpPr>
          <p:nvPr/>
        </p:nvSpPr>
        <p:spPr bwMode="auto">
          <a:xfrm>
            <a:off x="7289800" y="4652963"/>
            <a:ext cx="188913" cy="188912"/>
          </a:xfrm>
          <a:prstGeom prst="ellipse">
            <a:avLst/>
          </a:prstGeom>
          <a:solidFill>
            <a:schemeClr val="tx1"/>
          </a:solidFill>
          <a:ln w="9525">
            <a:solidFill>
              <a:schemeClr val="tx1"/>
            </a:solidFill>
            <a:round/>
            <a:headEnd/>
            <a:tailEnd/>
          </a:ln>
          <a:effectLst/>
        </p:spPr>
        <p:txBody>
          <a:bodyPr wrap="none" anchor="ctr"/>
          <a:lstStyle/>
          <a:p>
            <a:pPr algn="ctr"/>
            <a:r>
              <a:rPr lang="it-IT" sz="1800">
                <a:solidFill>
                  <a:schemeClr val="bg1"/>
                </a:solidFill>
              </a:rPr>
              <a:t>1</a:t>
            </a:r>
          </a:p>
        </p:txBody>
      </p:sp>
      <p:sp>
        <p:nvSpPr>
          <p:cNvPr id="126989" name="Oval 13"/>
          <p:cNvSpPr>
            <a:spLocks noChangeArrowheads="1"/>
          </p:cNvSpPr>
          <p:nvPr/>
        </p:nvSpPr>
        <p:spPr bwMode="auto">
          <a:xfrm>
            <a:off x="7999413" y="2468563"/>
            <a:ext cx="188912" cy="188912"/>
          </a:xfrm>
          <a:prstGeom prst="ellipse">
            <a:avLst/>
          </a:prstGeom>
          <a:solidFill>
            <a:schemeClr val="tx1"/>
          </a:solidFill>
          <a:ln w="9525">
            <a:solidFill>
              <a:schemeClr val="tx1"/>
            </a:solidFill>
            <a:round/>
            <a:headEnd/>
            <a:tailEnd/>
          </a:ln>
          <a:effectLst/>
        </p:spPr>
        <p:txBody>
          <a:bodyPr wrap="none" anchor="ctr"/>
          <a:lstStyle/>
          <a:p>
            <a:pPr algn="ctr"/>
            <a:r>
              <a:rPr lang="it-IT" sz="1800">
                <a:solidFill>
                  <a:schemeClr val="bg1"/>
                </a:solidFill>
              </a:rPr>
              <a:t>4</a:t>
            </a:r>
          </a:p>
        </p:txBody>
      </p:sp>
      <p:graphicFrame>
        <p:nvGraphicFramePr>
          <p:cNvPr id="127050" name="Group 74"/>
          <p:cNvGraphicFramePr>
            <a:graphicFrameLocks noGrp="1"/>
          </p:cNvGraphicFramePr>
          <p:nvPr/>
        </p:nvGraphicFramePr>
        <p:xfrm>
          <a:off x="431800" y="5240338"/>
          <a:ext cx="8242300" cy="1272288"/>
        </p:xfrm>
        <a:graphic>
          <a:graphicData uri="http://schemas.openxmlformats.org/drawingml/2006/table">
            <a:tbl>
              <a:tblPr/>
              <a:tblGrid>
                <a:gridCol w="1384300"/>
                <a:gridCol w="1524000"/>
                <a:gridCol w="1536700"/>
                <a:gridCol w="1219200"/>
                <a:gridCol w="1333500"/>
                <a:gridCol w="1244600"/>
              </a:tblGrid>
              <a:tr h="6000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smtClean="0">
                          <a:ln>
                            <a:noFill/>
                          </a:ln>
                          <a:solidFill>
                            <a:schemeClr val="tx2"/>
                          </a:solidFill>
                          <a:effectLst/>
                          <a:latin typeface="Bell MT" pitchFamily="18" charset="0"/>
                        </a:rPr>
                        <a:t>RF Source</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Frequency / Bandwidth</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Max Power</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Efficiency</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Features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Drawbacks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Klystrons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smtClean="0">
                          <a:ln>
                            <a:noFill/>
                          </a:ln>
                          <a:solidFill>
                            <a:schemeClr val="tx2"/>
                          </a:solidFill>
                          <a:effectLst/>
                          <a:latin typeface="Bell MT" pitchFamily="18" charset="0"/>
                        </a:rPr>
                        <a:t>0.3</a:t>
                      </a:r>
                      <a:r>
                        <a:rPr kumimoji="0" lang="en-US" sz="1600" b="1" i="0" u="none" strike="noStrike" cap="none" normalizeH="0" baseline="0" smtClean="0">
                          <a:ln>
                            <a:noFill/>
                          </a:ln>
                          <a:solidFill>
                            <a:schemeClr val="tx2"/>
                          </a:solidFill>
                          <a:effectLst/>
                          <a:latin typeface="Bell MT" pitchFamily="18" charset="0"/>
                          <a:sym typeface="Symbol" pitchFamily="18" charset="2"/>
                        </a:rPr>
                        <a:t> 30 GHz /</a:t>
                      </a:r>
                      <a:endParaRPr kumimoji="0" lang="en-US" sz="1600" b="0" i="0" u="none" strike="noStrike" cap="none" normalizeH="0" baseline="0" smtClean="0">
                        <a:ln>
                          <a:noFill/>
                        </a:ln>
                        <a:solidFill>
                          <a:schemeClr val="tx2"/>
                        </a:solidFill>
                        <a:effectLst/>
                        <a:latin typeface="Bell MT" pitchFamily="18" charset="0"/>
                        <a:sym typeface="Symbol" pitchFamily="18" charset="2"/>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smtClean="0">
                          <a:ln>
                            <a:noFill/>
                          </a:ln>
                          <a:solidFill>
                            <a:schemeClr val="tx2"/>
                          </a:solidFill>
                          <a:effectLst/>
                          <a:latin typeface="Bell MT" pitchFamily="18" charset="0"/>
                          <a:sym typeface="Symbol" pitchFamily="18" charset="2"/>
                        </a:rPr>
                        <a:t>≈1 %</a:t>
                      </a:r>
                      <a:endParaRPr kumimoji="0" lang="en-US" sz="1400" b="0" i="0" u="none" strike="noStrike" cap="none" normalizeH="0" baseline="0" smtClean="0">
                        <a:ln>
                          <a:noFill/>
                        </a:ln>
                        <a:solidFill>
                          <a:schemeClr val="tx2"/>
                        </a:solidFill>
                        <a:effectLst/>
                        <a:latin typeface="Bell MT" pitchFamily="18" charset="0"/>
                        <a:sym typeface="Symbol" pitchFamily="18" charset="2"/>
                      </a:endParaRP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≈2 MW rms</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≈100 MW peak</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smtClean="0">
                          <a:ln>
                            <a:noFill/>
                          </a:ln>
                          <a:solidFill>
                            <a:schemeClr val="tx2"/>
                          </a:solidFill>
                          <a:effectLst/>
                          <a:latin typeface="Bell MT" pitchFamily="18" charset="0"/>
                          <a:sym typeface="Symbol" pitchFamily="18" charset="2"/>
                        </a:rPr>
                        <a:t> =4065 %</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High power</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High gain</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tab pos="177800" algn="l"/>
                        </a:tabLst>
                      </a:pPr>
                      <a:r>
                        <a:rPr kumimoji="0" lang="en-US" sz="1600" b="0" i="0" u="none" strike="noStrike" cap="none" normalizeH="0" baseline="0" smtClean="0">
                          <a:ln>
                            <a:noFill/>
                          </a:ln>
                          <a:solidFill>
                            <a:schemeClr val="tx2"/>
                          </a:solidFill>
                          <a:effectLst/>
                          <a:latin typeface="Bell MT" pitchFamily="18" charset="0"/>
                        </a:rPr>
                        <a:t>HV</a:t>
                      </a:r>
                    </a:p>
                    <a:p>
                      <a:pPr marL="177800" marR="0" lvl="0" indent="-17780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tab pos="177800" algn="l"/>
                        </a:tabLst>
                      </a:pPr>
                      <a:r>
                        <a:rPr kumimoji="0" lang="en-US" sz="1600" b="0" i="0" u="none" strike="noStrike" cap="none" normalizeH="0" baseline="0" smtClean="0">
                          <a:ln>
                            <a:noFill/>
                          </a:ln>
                          <a:solidFill>
                            <a:schemeClr val="tx2"/>
                          </a:solidFill>
                          <a:effectLst/>
                          <a:latin typeface="Bell MT" pitchFamily="18" charset="0"/>
                        </a:rPr>
                        <a:t>Efficiency</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20" name="Text Box 6"/>
          <p:cNvSpPr txBox="1">
            <a:spLocks noChangeArrowheads="1"/>
          </p:cNvSpPr>
          <p:nvPr/>
        </p:nvSpPr>
        <p:spPr bwMode="auto">
          <a:xfrm>
            <a:off x="1167919" y="477680"/>
            <a:ext cx="6634380" cy="954107"/>
          </a:xfrm>
          <a:prstGeom prst="rect">
            <a:avLst/>
          </a:prstGeom>
          <a:noFill/>
          <a:ln w="9525">
            <a:noFill/>
            <a:miter lim="800000"/>
            <a:headEnd/>
            <a:tailEnd/>
          </a:ln>
          <a:effectLst/>
        </p:spPr>
        <p:txBody>
          <a:bodyPr wrap="none">
            <a:spAutoFit/>
          </a:bodyPr>
          <a:lstStyle/>
          <a:p>
            <a:pPr algn="ctr" defTabSz="406400"/>
            <a:r>
              <a:rPr lang="en-US" sz="2800" dirty="0" smtClean="0">
                <a:solidFill>
                  <a:schemeClr val="bg1"/>
                </a:solidFill>
                <a:latin typeface="Arial" pitchFamily="34" charset="0"/>
                <a:cs typeface="Arial" pitchFamily="34" charset="0"/>
              </a:rPr>
              <a:t>RF Power Sources:</a:t>
            </a:r>
          </a:p>
          <a:p>
            <a:pPr algn="ctr" defTabSz="406400"/>
            <a:r>
              <a:rPr lang="en-US" sz="2800" dirty="0" smtClean="0">
                <a:solidFill>
                  <a:schemeClr val="bg1"/>
                </a:solidFill>
                <a:latin typeface="Arial" pitchFamily="34" charset="0"/>
                <a:cs typeface="Arial" pitchFamily="34" charset="0"/>
              </a:rPr>
              <a:t>Klystrons (velocity modulation tubes)</a:t>
            </a:r>
          </a:p>
        </p:txBody>
      </p:sp>
      <p:sp>
        <p:nvSpPr>
          <p:cNvPr id="2" name="Slide Number Placeholder 1"/>
          <p:cNvSpPr>
            <a:spLocks noGrp="1"/>
          </p:cNvSpPr>
          <p:nvPr>
            <p:ph type="sldNum" sz="quarter" idx="12"/>
          </p:nvPr>
        </p:nvSpPr>
        <p:spPr>
          <a:xfrm>
            <a:off x="7216775" y="20480"/>
            <a:ext cx="1905000" cy="457200"/>
          </a:xfrm>
        </p:spPr>
        <p:txBody>
          <a:bodyPr/>
          <a:lstStyle/>
          <a:p>
            <a:fld id="{90DA1E09-0DBA-434B-AE47-26F8EC14D67E}" type="slidenum">
              <a:rPr lang="en-US" altLang="en-US" sz="1600" b="1" smtClean="0">
                <a:solidFill>
                  <a:srgbClr val="FFFF00"/>
                </a:solidFill>
              </a:rPr>
              <a:pPr/>
              <a:t>15</a:t>
            </a:fld>
            <a:endParaRPr lang="en-US" altLang="en-US" sz="1600" b="1" dirty="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03" name="Rectangle 31"/>
          <p:cNvSpPr>
            <a:spLocks noChangeArrowheads="1"/>
          </p:cNvSpPr>
          <p:nvPr/>
        </p:nvSpPr>
        <p:spPr bwMode="auto">
          <a:xfrm>
            <a:off x="6718300" y="3293423"/>
            <a:ext cx="787400" cy="1752600"/>
          </a:xfrm>
          <a:prstGeom prst="rect">
            <a:avLst/>
          </a:prstGeom>
          <a:solidFill>
            <a:srgbClr val="6699FF"/>
          </a:solidFill>
          <a:ln w="9525">
            <a:noFill/>
            <a:miter lim="800000"/>
            <a:headEnd/>
            <a:tailEnd/>
          </a:ln>
          <a:effectLst/>
        </p:spPr>
        <p:txBody>
          <a:bodyPr wrap="none" anchor="ctr"/>
          <a:lstStyle/>
          <a:p>
            <a:endParaRPr lang="it-IT"/>
          </a:p>
        </p:txBody>
      </p:sp>
      <p:sp>
        <p:nvSpPr>
          <p:cNvPr id="131104" name="Rectangle 32"/>
          <p:cNvSpPr>
            <a:spLocks noChangeArrowheads="1"/>
          </p:cNvSpPr>
          <p:nvPr/>
        </p:nvSpPr>
        <p:spPr bwMode="auto">
          <a:xfrm>
            <a:off x="6070600" y="5270500"/>
            <a:ext cx="1663700" cy="1498600"/>
          </a:xfrm>
          <a:prstGeom prst="rect">
            <a:avLst/>
          </a:prstGeom>
          <a:solidFill>
            <a:srgbClr val="0099FF"/>
          </a:solidFill>
          <a:ln w="9525">
            <a:noFill/>
            <a:miter lim="800000"/>
            <a:headEnd/>
            <a:tailEnd/>
          </a:ln>
          <a:effectLst/>
        </p:spPr>
        <p:txBody>
          <a:bodyPr wrap="none" anchor="ctr"/>
          <a:lstStyle/>
          <a:p>
            <a:endParaRPr lang="it-IT"/>
          </a:p>
        </p:txBody>
      </p:sp>
      <p:sp>
        <p:nvSpPr>
          <p:cNvPr id="131102" name="Rectangle 30"/>
          <p:cNvSpPr>
            <a:spLocks noChangeArrowheads="1"/>
          </p:cNvSpPr>
          <p:nvPr/>
        </p:nvSpPr>
        <p:spPr bwMode="auto">
          <a:xfrm>
            <a:off x="5676900" y="1866900"/>
            <a:ext cx="1117600" cy="1295400"/>
          </a:xfrm>
          <a:prstGeom prst="rect">
            <a:avLst/>
          </a:prstGeom>
          <a:solidFill>
            <a:srgbClr val="4D4D4D"/>
          </a:solidFill>
          <a:ln w="9525">
            <a:noFill/>
            <a:miter lim="800000"/>
            <a:headEnd/>
            <a:tailEnd/>
          </a:ln>
          <a:effectLst/>
        </p:spPr>
        <p:txBody>
          <a:bodyPr wrap="none" anchor="ctr"/>
          <a:lstStyle/>
          <a:p>
            <a:endParaRPr lang="it-IT"/>
          </a:p>
        </p:txBody>
      </p:sp>
      <p:sp>
        <p:nvSpPr>
          <p:cNvPr id="131101" name="Rectangle 29"/>
          <p:cNvSpPr>
            <a:spLocks noChangeArrowheads="1"/>
          </p:cNvSpPr>
          <p:nvPr/>
        </p:nvSpPr>
        <p:spPr bwMode="auto">
          <a:xfrm>
            <a:off x="2400300" y="3187700"/>
            <a:ext cx="584200" cy="1524000"/>
          </a:xfrm>
          <a:prstGeom prst="rect">
            <a:avLst/>
          </a:prstGeom>
          <a:solidFill>
            <a:srgbClr val="CCCCFF"/>
          </a:solidFill>
          <a:ln w="9525">
            <a:noFill/>
            <a:miter lim="800000"/>
            <a:headEnd/>
            <a:tailEnd/>
          </a:ln>
          <a:effectLst/>
        </p:spPr>
        <p:txBody>
          <a:bodyPr wrap="none" anchor="ctr"/>
          <a:lstStyle/>
          <a:p>
            <a:endParaRPr lang="it-IT"/>
          </a:p>
        </p:txBody>
      </p:sp>
      <p:sp>
        <p:nvSpPr>
          <p:cNvPr id="131100" name="Rectangle 28"/>
          <p:cNvSpPr>
            <a:spLocks noChangeArrowheads="1"/>
          </p:cNvSpPr>
          <p:nvPr/>
        </p:nvSpPr>
        <p:spPr bwMode="auto">
          <a:xfrm>
            <a:off x="482600" y="1937982"/>
            <a:ext cx="1587500" cy="4691418"/>
          </a:xfrm>
          <a:prstGeom prst="rect">
            <a:avLst/>
          </a:prstGeom>
          <a:solidFill>
            <a:schemeClr val="bg1"/>
          </a:solidFill>
          <a:ln w="9525">
            <a:solidFill>
              <a:schemeClr val="tx1"/>
            </a:solidFill>
            <a:miter lim="800000"/>
            <a:headEnd/>
            <a:tailEnd/>
          </a:ln>
          <a:effectLst/>
        </p:spPr>
        <p:txBody>
          <a:bodyPr wrap="none" anchor="ctr"/>
          <a:lstStyle/>
          <a:p>
            <a:endParaRPr lang="it-IT"/>
          </a:p>
        </p:txBody>
      </p:sp>
      <p:pic>
        <p:nvPicPr>
          <p:cNvPr id="131086" name="Picture 14"/>
          <p:cNvPicPr>
            <a:picLocks noChangeAspect="1" noChangeArrowheads="1"/>
          </p:cNvPicPr>
          <p:nvPr/>
        </p:nvPicPr>
        <p:blipFill>
          <a:blip r:embed="rId3" cstate="print"/>
          <a:srcRect/>
          <a:stretch>
            <a:fillRect/>
          </a:stretch>
        </p:blipFill>
        <p:spPr bwMode="auto">
          <a:xfrm>
            <a:off x="7218363" y="2022475"/>
            <a:ext cx="1571625" cy="3027363"/>
          </a:xfrm>
          <a:prstGeom prst="rect">
            <a:avLst/>
          </a:prstGeom>
          <a:noFill/>
          <a:ln w="9525">
            <a:noFill/>
            <a:miter lim="800000"/>
            <a:headEnd/>
            <a:tailEnd/>
          </a:ln>
          <a:effectLst/>
        </p:spPr>
      </p:pic>
      <p:sp>
        <p:nvSpPr>
          <p:cNvPr id="131087" name="Text Box 15"/>
          <p:cNvSpPr txBox="1">
            <a:spLocks noChangeArrowheads="1"/>
          </p:cNvSpPr>
          <p:nvPr/>
        </p:nvSpPr>
        <p:spPr bwMode="auto">
          <a:xfrm>
            <a:off x="6816725" y="3249613"/>
            <a:ext cx="1776413" cy="1793875"/>
          </a:xfrm>
          <a:prstGeom prst="rect">
            <a:avLst/>
          </a:prstGeom>
          <a:noFill/>
          <a:ln w="9525">
            <a:noFill/>
            <a:miter lim="800000"/>
            <a:headEnd/>
            <a:tailEnd/>
          </a:ln>
          <a:effectLst/>
        </p:spPr>
        <p:txBody>
          <a:bodyPr>
            <a:spAutoFit/>
          </a:bodyPr>
          <a:lstStyle/>
          <a:p>
            <a:r>
              <a:rPr lang="en-US" sz="1400" dirty="0">
                <a:solidFill>
                  <a:schemeClr val="bg1"/>
                </a:solidFill>
              </a:rPr>
              <a:t>MBK </a:t>
            </a:r>
          </a:p>
          <a:p>
            <a:r>
              <a:rPr lang="en-US" sz="1400" dirty="0">
                <a:solidFill>
                  <a:schemeClr val="bg1"/>
                </a:solidFill>
              </a:rPr>
              <a:t>for TESLA</a:t>
            </a:r>
          </a:p>
          <a:p>
            <a:r>
              <a:rPr lang="en-US" sz="1400" b="1" i="1" dirty="0">
                <a:solidFill>
                  <a:schemeClr val="bg1"/>
                </a:solidFill>
              </a:rPr>
              <a:t>f </a:t>
            </a:r>
            <a:r>
              <a:rPr lang="en-US" sz="1400" dirty="0">
                <a:solidFill>
                  <a:schemeClr val="bg1"/>
                </a:solidFill>
              </a:rPr>
              <a:t>= 1300 MHz</a:t>
            </a:r>
          </a:p>
          <a:p>
            <a:r>
              <a:rPr lang="en-US" sz="1400" b="1" i="1" dirty="0">
                <a:solidFill>
                  <a:schemeClr val="bg1"/>
                </a:solidFill>
              </a:rPr>
              <a:t>V</a:t>
            </a:r>
            <a:r>
              <a:rPr lang="en-US" sz="1400" b="1" i="1" baseline="-25000" dirty="0">
                <a:solidFill>
                  <a:schemeClr val="bg1"/>
                </a:solidFill>
              </a:rPr>
              <a:t>0</a:t>
            </a:r>
            <a:r>
              <a:rPr lang="en-US" sz="1400" dirty="0">
                <a:solidFill>
                  <a:schemeClr val="bg1"/>
                </a:solidFill>
              </a:rPr>
              <a:t> =115 kV</a:t>
            </a:r>
          </a:p>
          <a:p>
            <a:r>
              <a:rPr lang="en-US" sz="1400" b="1" i="1" dirty="0">
                <a:solidFill>
                  <a:schemeClr val="bg1"/>
                </a:solidFill>
              </a:rPr>
              <a:t>I</a:t>
            </a:r>
            <a:r>
              <a:rPr lang="en-US" sz="1400" b="1" i="1" baseline="-25000" dirty="0">
                <a:solidFill>
                  <a:schemeClr val="bg1"/>
                </a:solidFill>
              </a:rPr>
              <a:t>0</a:t>
            </a:r>
            <a:r>
              <a:rPr lang="en-US" sz="1400" dirty="0">
                <a:solidFill>
                  <a:schemeClr val="bg1"/>
                </a:solidFill>
              </a:rPr>
              <a:t> = 133 A</a:t>
            </a:r>
          </a:p>
          <a:p>
            <a:r>
              <a:rPr lang="en-US" sz="1400" b="1" i="1" dirty="0">
                <a:solidFill>
                  <a:schemeClr val="bg1"/>
                </a:solidFill>
              </a:rPr>
              <a:t>P</a:t>
            </a:r>
            <a:r>
              <a:rPr lang="en-US" sz="1400" dirty="0">
                <a:solidFill>
                  <a:schemeClr val="bg1"/>
                </a:solidFill>
              </a:rPr>
              <a:t> = 9.8 MW peak</a:t>
            </a:r>
          </a:p>
          <a:p>
            <a:r>
              <a:rPr lang="en-US" sz="1400" b="1" i="1" dirty="0">
                <a:solidFill>
                  <a:schemeClr val="bg1"/>
                </a:solidFill>
                <a:sym typeface="Symbol" pitchFamily="18" charset="2"/>
              </a:rPr>
              <a:t></a:t>
            </a:r>
            <a:r>
              <a:rPr lang="en-US" sz="1400" dirty="0">
                <a:solidFill>
                  <a:schemeClr val="bg1"/>
                </a:solidFill>
                <a:sym typeface="Symbol" pitchFamily="18" charset="2"/>
              </a:rPr>
              <a:t> =</a:t>
            </a:r>
            <a:r>
              <a:rPr lang="en-US" sz="1400" dirty="0">
                <a:solidFill>
                  <a:schemeClr val="bg1"/>
                </a:solidFill>
              </a:rPr>
              <a:t> 64 %</a:t>
            </a:r>
          </a:p>
          <a:p>
            <a:r>
              <a:rPr lang="en-US" sz="1400" dirty="0">
                <a:solidFill>
                  <a:schemeClr val="bg1"/>
                </a:solidFill>
              </a:rPr>
              <a:t>Beams = 6</a:t>
            </a:r>
            <a:endParaRPr lang="it-IT" sz="1400" dirty="0">
              <a:solidFill>
                <a:schemeClr val="bg1"/>
              </a:solidFill>
            </a:endParaRPr>
          </a:p>
        </p:txBody>
      </p:sp>
      <p:pic>
        <p:nvPicPr>
          <p:cNvPr id="131088" name="Picture 16"/>
          <p:cNvPicPr>
            <a:picLocks noChangeAspect="1" noChangeArrowheads="1"/>
          </p:cNvPicPr>
          <p:nvPr/>
        </p:nvPicPr>
        <p:blipFill>
          <a:blip r:embed="rId4" cstate="print"/>
          <a:srcRect/>
          <a:stretch>
            <a:fillRect/>
          </a:stretch>
        </p:blipFill>
        <p:spPr bwMode="auto">
          <a:xfrm>
            <a:off x="4643438" y="1866900"/>
            <a:ext cx="1046162" cy="2906713"/>
          </a:xfrm>
          <a:prstGeom prst="rect">
            <a:avLst/>
          </a:prstGeom>
          <a:noFill/>
          <a:ln w="9525">
            <a:noFill/>
            <a:miter lim="800000"/>
            <a:headEnd/>
            <a:tailEnd/>
          </a:ln>
          <a:effectLst/>
        </p:spPr>
      </p:pic>
      <p:sp>
        <p:nvSpPr>
          <p:cNvPr id="131090" name="Text Box 18"/>
          <p:cNvSpPr txBox="1">
            <a:spLocks noChangeArrowheads="1"/>
          </p:cNvSpPr>
          <p:nvPr/>
        </p:nvSpPr>
        <p:spPr bwMode="auto">
          <a:xfrm>
            <a:off x="5445125" y="1839913"/>
            <a:ext cx="1624013" cy="1368425"/>
          </a:xfrm>
          <a:prstGeom prst="rect">
            <a:avLst/>
          </a:prstGeom>
          <a:noFill/>
          <a:ln w="9525">
            <a:noFill/>
            <a:miter lim="800000"/>
            <a:headEnd/>
            <a:tailEnd/>
          </a:ln>
          <a:effectLst/>
        </p:spPr>
        <p:txBody>
          <a:bodyPr>
            <a:spAutoFit/>
          </a:bodyPr>
          <a:lstStyle/>
          <a:p>
            <a:r>
              <a:rPr lang="it-IT" sz="1400">
                <a:solidFill>
                  <a:schemeClr val="bg1"/>
                </a:solidFill>
              </a:rPr>
              <a:t>NLC Klystron</a:t>
            </a:r>
            <a:endParaRPr lang="en-US" sz="1400">
              <a:solidFill>
                <a:schemeClr val="bg1"/>
              </a:solidFill>
            </a:endParaRPr>
          </a:p>
          <a:p>
            <a:r>
              <a:rPr lang="en-US" sz="1400" b="1" i="1">
                <a:solidFill>
                  <a:schemeClr val="bg1"/>
                </a:solidFill>
              </a:rPr>
              <a:t>f </a:t>
            </a:r>
            <a:r>
              <a:rPr lang="en-US" sz="1400">
                <a:solidFill>
                  <a:schemeClr val="bg1"/>
                </a:solidFill>
              </a:rPr>
              <a:t>= </a:t>
            </a:r>
            <a:r>
              <a:rPr lang="it-IT" sz="1400">
                <a:solidFill>
                  <a:schemeClr val="bg1"/>
                </a:solidFill>
              </a:rPr>
              <a:t>11.4 GHz</a:t>
            </a:r>
          </a:p>
          <a:p>
            <a:r>
              <a:rPr lang="en-US" sz="1400" b="1" i="1">
                <a:solidFill>
                  <a:schemeClr val="bg1"/>
                </a:solidFill>
              </a:rPr>
              <a:t>V</a:t>
            </a:r>
            <a:r>
              <a:rPr lang="en-US" sz="1400" b="1" i="1" baseline="-25000">
                <a:solidFill>
                  <a:schemeClr val="bg1"/>
                </a:solidFill>
              </a:rPr>
              <a:t>0</a:t>
            </a:r>
            <a:r>
              <a:rPr lang="en-US" sz="1400">
                <a:solidFill>
                  <a:schemeClr val="bg1"/>
                </a:solidFill>
              </a:rPr>
              <a:t> =490 kV</a:t>
            </a:r>
          </a:p>
          <a:p>
            <a:r>
              <a:rPr lang="en-US" sz="1400" b="1" i="1">
                <a:solidFill>
                  <a:schemeClr val="bg1"/>
                </a:solidFill>
              </a:rPr>
              <a:t>I</a:t>
            </a:r>
            <a:r>
              <a:rPr lang="en-US" sz="1400" b="1" i="1" baseline="-25000">
                <a:solidFill>
                  <a:schemeClr val="bg1"/>
                </a:solidFill>
              </a:rPr>
              <a:t>0</a:t>
            </a:r>
            <a:r>
              <a:rPr lang="en-US" sz="1400">
                <a:solidFill>
                  <a:schemeClr val="bg1"/>
                </a:solidFill>
              </a:rPr>
              <a:t> = 260 A</a:t>
            </a:r>
          </a:p>
          <a:p>
            <a:r>
              <a:rPr lang="en-US" sz="1400" b="1" i="1">
                <a:solidFill>
                  <a:schemeClr val="bg1"/>
                </a:solidFill>
              </a:rPr>
              <a:t>P</a:t>
            </a:r>
            <a:r>
              <a:rPr lang="en-US" sz="1400">
                <a:solidFill>
                  <a:schemeClr val="bg1"/>
                </a:solidFill>
              </a:rPr>
              <a:t> = 75 MW peak</a:t>
            </a:r>
          </a:p>
          <a:p>
            <a:r>
              <a:rPr lang="en-US" sz="1400" b="1" i="1">
                <a:solidFill>
                  <a:schemeClr val="bg1"/>
                </a:solidFill>
                <a:sym typeface="Symbol" pitchFamily="18" charset="2"/>
              </a:rPr>
              <a:t></a:t>
            </a:r>
            <a:r>
              <a:rPr lang="en-US" sz="1400">
                <a:solidFill>
                  <a:schemeClr val="bg1"/>
                </a:solidFill>
                <a:sym typeface="Symbol" pitchFamily="18" charset="2"/>
              </a:rPr>
              <a:t> =</a:t>
            </a:r>
            <a:r>
              <a:rPr lang="en-US" sz="1400">
                <a:solidFill>
                  <a:schemeClr val="bg1"/>
                </a:solidFill>
              </a:rPr>
              <a:t> 55 %</a:t>
            </a:r>
          </a:p>
        </p:txBody>
      </p:sp>
      <p:pic>
        <p:nvPicPr>
          <p:cNvPr id="131091" name="Picture 19"/>
          <p:cNvPicPr>
            <a:picLocks noChangeAspect="1" noChangeArrowheads="1"/>
          </p:cNvPicPr>
          <p:nvPr/>
        </p:nvPicPr>
        <p:blipFill>
          <a:blip r:embed="rId5" cstate="print"/>
          <a:srcRect r="-2223"/>
          <a:stretch>
            <a:fillRect/>
          </a:stretch>
        </p:blipFill>
        <p:spPr bwMode="auto">
          <a:xfrm>
            <a:off x="2289175" y="4937125"/>
            <a:ext cx="4281488" cy="1831975"/>
          </a:xfrm>
          <a:prstGeom prst="rect">
            <a:avLst/>
          </a:prstGeom>
          <a:noFill/>
          <a:ln w="9525">
            <a:noFill/>
            <a:miter lim="800000"/>
            <a:headEnd/>
            <a:tailEnd/>
          </a:ln>
          <a:effectLst/>
        </p:spPr>
      </p:pic>
      <p:sp>
        <p:nvSpPr>
          <p:cNvPr id="131093" name="Text Box 21"/>
          <p:cNvSpPr txBox="1">
            <a:spLocks noChangeArrowheads="1"/>
          </p:cNvSpPr>
          <p:nvPr/>
        </p:nvSpPr>
        <p:spPr bwMode="auto">
          <a:xfrm>
            <a:off x="6207125" y="5307013"/>
            <a:ext cx="2132013" cy="1368425"/>
          </a:xfrm>
          <a:prstGeom prst="rect">
            <a:avLst/>
          </a:prstGeom>
          <a:noFill/>
          <a:ln w="9525">
            <a:noFill/>
            <a:miter lim="800000"/>
            <a:headEnd/>
            <a:tailEnd/>
          </a:ln>
          <a:effectLst/>
        </p:spPr>
        <p:txBody>
          <a:bodyPr>
            <a:spAutoFit/>
          </a:bodyPr>
          <a:lstStyle/>
          <a:p>
            <a:pPr>
              <a:tabLst>
                <a:tab pos="355600" algn="l"/>
              </a:tabLst>
            </a:pPr>
            <a:r>
              <a:rPr lang="en-US" sz="1400">
                <a:solidFill>
                  <a:schemeClr val="bg1"/>
                </a:solidFill>
              </a:rPr>
              <a:t>TH 2089</a:t>
            </a:r>
            <a:r>
              <a:rPr lang="it-IT" sz="1400">
                <a:solidFill>
                  <a:schemeClr val="bg1"/>
                </a:solidFill>
              </a:rPr>
              <a:t> Klystron </a:t>
            </a:r>
          </a:p>
          <a:p>
            <a:pPr>
              <a:tabLst>
                <a:tab pos="355600" algn="l"/>
              </a:tabLst>
            </a:pPr>
            <a:r>
              <a:rPr lang="it-IT" sz="1400">
                <a:solidFill>
                  <a:schemeClr val="bg1"/>
                </a:solidFill>
              </a:rPr>
              <a:t>for LEP</a:t>
            </a:r>
            <a:endParaRPr lang="en-US" sz="1400">
              <a:solidFill>
                <a:schemeClr val="bg1"/>
              </a:solidFill>
            </a:endParaRPr>
          </a:p>
          <a:p>
            <a:pPr>
              <a:tabLst>
                <a:tab pos="355600" algn="l"/>
              </a:tabLst>
            </a:pPr>
            <a:r>
              <a:rPr lang="en-US" sz="1400" b="1" i="1">
                <a:solidFill>
                  <a:schemeClr val="bg1"/>
                </a:solidFill>
              </a:rPr>
              <a:t>f </a:t>
            </a:r>
            <a:r>
              <a:rPr lang="en-US" sz="1400">
                <a:solidFill>
                  <a:schemeClr val="bg1"/>
                </a:solidFill>
              </a:rPr>
              <a:t>= </a:t>
            </a:r>
            <a:r>
              <a:rPr lang="it-IT" sz="1400">
                <a:solidFill>
                  <a:schemeClr val="bg1"/>
                </a:solidFill>
              </a:rPr>
              <a:t>352 MHz</a:t>
            </a:r>
          </a:p>
          <a:p>
            <a:pPr>
              <a:tabLst>
                <a:tab pos="355600" algn="l"/>
              </a:tabLst>
            </a:pPr>
            <a:r>
              <a:rPr lang="en-US" sz="1400" b="1" i="1">
                <a:solidFill>
                  <a:schemeClr val="bg1"/>
                </a:solidFill>
              </a:rPr>
              <a:t>P</a:t>
            </a:r>
            <a:r>
              <a:rPr lang="en-US" sz="1400">
                <a:solidFill>
                  <a:schemeClr val="bg1"/>
                </a:solidFill>
              </a:rPr>
              <a:t> = 1.3 MW CW</a:t>
            </a:r>
          </a:p>
          <a:p>
            <a:pPr>
              <a:buFont typeface="Symbol" pitchFamily="18" charset="2"/>
              <a:buNone/>
              <a:tabLst>
                <a:tab pos="355600" algn="l"/>
              </a:tabLst>
            </a:pPr>
            <a:r>
              <a:rPr lang="en-US" sz="1400" b="1" i="1">
                <a:solidFill>
                  <a:schemeClr val="bg1"/>
                </a:solidFill>
                <a:sym typeface="Symbol" pitchFamily="18" charset="2"/>
              </a:rPr>
              <a:t></a:t>
            </a:r>
            <a:r>
              <a:rPr lang="en-US" sz="1400">
                <a:solidFill>
                  <a:schemeClr val="bg1"/>
                </a:solidFill>
                <a:sym typeface="Symbol" pitchFamily="18" charset="2"/>
              </a:rPr>
              <a:t> =</a:t>
            </a:r>
            <a:r>
              <a:rPr lang="en-US" sz="1400">
                <a:solidFill>
                  <a:schemeClr val="bg1"/>
                </a:solidFill>
              </a:rPr>
              <a:t> 65 %</a:t>
            </a:r>
          </a:p>
          <a:p>
            <a:pPr>
              <a:buFont typeface="Symbol" pitchFamily="18" charset="2"/>
              <a:buNone/>
              <a:tabLst>
                <a:tab pos="355600" algn="l"/>
              </a:tabLst>
            </a:pPr>
            <a:r>
              <a:rPr lang="en-US" sz="1400" b="1" i="1">
                <a:solidFill>
                  <a:schemeClr val="bg1"/>
                </a:solidFill>
              </a:rPr>
              <a:t>Gain</a:t>
            </a:r>
            <a:r>
              <a:rPr lang="en-US" sz="1400">
                <a:solidFill>
                  <a:schemeClr val="bg1"/>
                </a:solidFill>
              </a:rPr>
              <a:t> = 40 dB min.</a:t>
            </a:r>
          </a:p>
        </p:txBody>
      </p:sp>
      <p:pic>
        <p:nvPicPr>
          <p:cNvPr id="131094" name="Picture 22"/>
          <p:cNvPicPr>
            <a:picLocks noChangeAspect="1" noChangeArrowheads="1"/>
          </p:cNvPicPr>
          <p:nvPr/>
        </p:nvPicPr>
        <p:blipFill>
          <a:blip r:embed="rId6" cstate="print"/>
          <a:srcRect/>
          <a:stretch>
            <a:fillRect/>
          </a:stretch>
        </p:blipFill>
        <p:spPr bwMode="auto">
          <a:xfrm>
            <a:off x="2967038" y="1882775"/>
            <a:ext cx="1354137" cy="2828925"/>
          </a:xfrm>
          <a:prstGeom prst="rect">
            <a:avLst/>
          </a:prstGeom>
          <a:noFill/>
          <a:ln w="9525">
            <a:noFill/>
            <a:miter lim="800000"/>
            <a:headEnd/>
            <a:tailEnd/>
          </a:ln>
          <a:effectLst/>
        </p:spPr>
      </p:pic>
      <p:sp>
        <p:nvSpPr>
          <p:cNvPr id="131096" name="Text Box 24"/>
          <p:cNvSpPr txBox="1">
            <a:spLocks noChangeArrowheads="1"/>
          </p:cNvSpPr>
          <p:nvPr/>
        </p:nvSpPr>
        <p:spPr bwMode="auto">
          <a:xfrm>
            <a:off x="2203826" y="3214357"/>
            <a:ext cx="1794967" cy="1600438"/>
          </a:xfrm>
          <a:prstGeom prst="rect">
            <a:avLst/>
          </a:prstGeom>
          <a:noFill/>
          <a:ln w="9525">
            <a:noFill/>
            <a:miter lim="800000"/>
            <a:headEnd/>
            <a:tailEnd/>
          </a:ln>
          <a:effectLst/>
        </p:spPr>
        <p:txBody>
          <a:bodyPr wrap="square">
            <a:spAutoFit/>
          </a:bodyPr>
          <a:lstStyle/>
          <a:p>
            <a:r>
              <a:rPr lang="en-US" sz="1400" dirty="0">
                <a:solidFill>
                  <a:srgbClr val="CC0000"/>
                </a:solidFill>
              </a:rPr>
              <a:t>TH 2132 </a:t>
            </a:r>
          </a:p>
          <a:p>
            <a:r>
              <a:rPr lang="en-US" sz="1400" dirty="0">
                <a:solidFill>
                  <a:srgbClr val="CC0000"/>
                </a:solidFill>
              </a:rPr>
              <a:t>S-band</a:t>
            </a:r>
            <a:r>
              <a:rPr lang="it-IT" sz="1400" dirty="0">
                <a:solidFill>
                  <a:srgbClr val="CC0000"/>
                </a:solidFill>
              </a:rPr>
              <a:t> Klystron </a:t>
            </a:r>
          </a:p>
          <a:p>
            <a:r>
              <a:rPr lang="en-US" sz="1400" b="1" i="1" dirty="0">
                <a:solidFill>
                  <a:srgbClr val="CC0000"/>
                </a:solidFill>
              </a:rPr>
              <a:t>f </a:t>
            </a:r>
            <a:r>
              <a:rPr lang="en-US" sz="1400" dirty="0">
                <a:solidFill>
                  <a:srgbClr val="CC0000"/>
                </a:solidFill>
              </a:rPr>
              <a:t>= </a:t>
            </a:r>
            <a:r>
              <a:rPr lang="it-IT" sz="1400" dirty="0">
                <a:solidFill>
                  <a:srgbClr val="CC0000"/>
                </a:solidFill>
              </a:rPr>
              <a:t>2998.5 MHz</a:t>
            </a:r>
          </a:p>
          <a:p>
            <a:r>
              <a:rPr lang="en-US" sz="1400" b="1" i="1" dirty="0">
                <a:solidFill>
                  <a:srgbClr val="CC0000"/>
                </a:solidFill>
              </a:rPr>
              <a:t>P</a:t>
            </a:r>
            <a:r>
              <a:rPr lang="en-US" sz="1400" dirty="0">
                <a:solidFill>
                  <a:srgbClr val="CC0000"/>
                </a:solidFill>
              </a:rPr>
              <a:t> = 45 MW </a:t>
            </a:r>
            <a:r>
              <a:rPr lang="en-US" sz="1400" dirty="0" err="1">
                <a:solidFill>
                  <a:srgbClr val="CC0000"/>
                </a:solidFill>
              </a:rPr>
              <a:t>pk</a:t>
            </a:r>
            <a:r>
              <a:rPr lang="en-US" sz="1400" dirty="0">
                <a:solidFill>
                  <a:srgbClr val="CC0000"/>
                </a:solidFill>
              </a:rPr>
              <a:t> / </a:t>
            </a:r>
          </a:p>
          <a:p>
            <a:r>
              <a:rPr lang="en-US" sz="1400" dirty="0">
                <a:solidFill>
                  <a:srgbClr val="CC0000"/>
                </a:solidFill>
              </a:rPr>
              <a:t>       20 kW </a:t>
            </a:r>
            <a:r>
              <a:rPr lang="en-US" sz="1400" dirty="0" err="1">
                <a:solidFill>
                  <a:srgbClr val="CC0000"/>
                </a:solidFill>
              </a:rPr>
              <a:t>rms</a:t>
            </a:r>
            <a:endParaRPr lang="en-US" sz="1400" dirty="0">
              <a:solidFill>
                <a:srgbClr val="CC0000"/>
              </a:solidFill>
            </a:endParaRPr>
          </a:p>
          <a:p>
            <a:pPr>
              <a:buFont typeface="Symbol" pitchFamily="18" charset="2"/>
              <a:buNone/>
            </a:pPr>
            <a:r>
              <a:rPr lang="en-US" sz="1400" b="1" i="1" dirty="0">
                <a:solidFill>
                  <a:srgbClr val="CC0000"/>
                </a:solidFill>
                <a:sym typeface="Symbol" pitchFamily="18" charset="2"/>
              </a:rPr>
              <a:t></a:t>
            </a:r>
            <a:r>
              <a:rPr lang="en-US" sz="1400" dirty="0">
                <a:solidFill>
                  <a:srgbClr val="CC0000"/>
                </a:solidFill>
                <a:sym typeface="Symbol" pitchFamily="18" charset="2"/>
              </a:rPr>
              <a:t> =</a:t>
            </a:r>
            <a:r>
              <a:rPr lang="en-US" sz="1400" dirty="0">
                <a:solidFill>
                  <a:srgbClr val="CC0000"/>
                </a:solidFill>
              </a:rPr>
              <a:t> 43 %</a:t>
            </a:r>
          </a:p>
          <a:p>
            <a:pPr>
              <a:buFont typeface="Symbol" pitchFamily="18" charset="2"/>
              <a:buNone/>
            </a:pPr>
            <a:r>
              <a:rPr lang="en-US" sz="1400" b="1" i="1" dirty="0">
                <a:solidFill>
                  <a:srgbClr val="CC0000"/>
                </a:solidFill>
              </a:rPr>
              <a:t>Gain</a:t>
            </a:r>
            <a:r>
              <a:rPr lang="en-US" sz="1400" dirty="0">
                <a:solidFill>
                  <a:srgbClr val="CC0000"/>
                </a:solidFill>
              </a:rPr>
              <a:t> = 54 </a:t>
            </a:r>
            <a:r>
              <a:rPr lang="en-US" sz="1400" dirty="0" smtClean="0">
                <a:solidFill>
                  <a:srgbClr val="CC0000"/>
                </a:solidFill>
              </a:rPr>
              <a:t>dB typical</a:t>
            </a:r>
            <a:endParaRPr lang="en-US" sz="1400" dirty="0">
              <a:solidFill>
                <a:srgbClr val="CC0000"/>
              </a:solidFill>
            </a:endParaRPr>
          </a:p>
        </p:txBody>
      </p:sp>
      <p:pic>
        <p:nvPicPr>
          <p:cNvPr id="131097" name="Picture 25"/>
          <p:cNvPicPr>
            <a:picLocks noChangeAspect="1" noChangeArrowheads="1"/>
          </p:cNvPicPr>
          <p:nvPr/>
        </p:nvPicPr>
        <p:blipFill>
          <a:blip r:embed="rId7" cstate="print"/>
          <a:srcRect/>
          <a:stretch>
            <a:fillRect/>
          </a:stretch>
        </p:blipFill>
        <p:spPr bwMode="auto">
          <a:xfrm>
            <a:off x="644525" y="3673475"/>
            <a:ext cx="1216025" cy="2951163"/>
          </a:xfrm>
          <a:prstGeom prst="rect">
            <a:avLst/>
          </a:prstGeom>
          <a:noFill/>
          <a:ln w="9525">
            <a:noFill/>
            <a:miter lim="800000"/>
            <a:headEnd/>
            <a:tailEnd/>
          </a:ln>
          <a:effectLst/>
        </p:spPr>
      </p:pic>
      <p:sp>
        <p:nvSpPr>
          <p:cNvPr id="131099" name="Text Box 27"/>
          <p:cNvSpPr txBox="1">
            <a:spLocks noChangeArrowheads="1"/>
          </p:cNvSpPr>
          <p:nvPr/>
        </p:nvSpPr>
        <p:spPr bwMode="auto">
          <a:xfrm>
            <a:off x="603250" y="2107937"/>
            <a:ext cx="1357313" cy="1590606"/>
          </a:xfrm>
          <a:prstGeom prst="rect">
            <a:avLst/>
          </a:prstGeom>
          <a:solidFill>
            <a:srgbClr val="DDDDDD"/>
          </a:solidFill>
          <a:ln w="9525">
            <a:noFill/>
            <a:miter lim="800000"/>
            <a:headEnd/>
            <a:tailEnd/>
          </a:ln>
          <a:effectLst/>
        </p:spPr>
        <p:txBody>
          <a:bodyPr wrap="square">
            <a:spAutoFit/>
          </a:bodyPr>
          <a:lstStyle/>
          <a:p>
            <a:r>
              <a:rPr lang="en-US" sz="1400" dirty="0"/>
              <a:t>E3712 Toshiba </a:t>
            </a:r>
          </a:p>
          <a:p>
            <a:r>
              <a:rPr lang="en-US" sz="1400" dirty="0"/>
              <a:t>S-band</a:t>
            </a:r>
            <a:r>
              <a:rPr lang="it-IT" sz="1400" dirty="0"/>
              <a:t> Klystron </a:t>
            </a:r>
          </a:p>
          <a:p>
            <a:r>
              <a:rPr lang="en-US" sz="1400" b="1" i="1" dirty="0"/>
              <a:t>f </a:t>
            </a:r>
            <a:r>
              <a:rPr lang="en-US" sz="1400" dirty="0"/>
              <a:t>= </a:t>
            </a:r>
            <a:r>
              <a:rPr lang="it-IT" sz="1400" dirty="0"/>
              <a:t>2856 MHz</a:t>
            </a:r>
          </a:p>
          <a:p>
            <a:r>
              <a:rPr lang="en-US" sz="1400" b="1" i="1" dirty="0"/>
              <a:t>P</a:t>
            </a:r>
            <a:r>
              <a:rPr lang="en-US" sz="1400" dirty="0"/>
              <a:t> = 80 MW </a:t>
            </a:r>
            <a:r>
              <a:rPr lang="en-US" sz="1400" dirty="0" err="1"/>
              <a:t>pk</a:t>
            </a:r>
            <a:r>
              <a:rPr lang="en-US" sz="1400" dirty="0"/>
              <a:t> </a:t>
            </a:r>
          </a:p>
          <a:p>
            <a:pPr>
              <a:buFont typeface="Symbol" pitchFamily="18" charset="2"/>
              <a:buNone/>
            </a:pPr>
            <a:r>
              <a:rPr lang="en-US" sz="1400" b="1" i="1" dirty="0">
                <a:sym typeface="Symbol" pitchFamily="18" charset="2"/>
              </a:rPr>
              <a:t></a:t>
            </a:r>
            <a:r>
              <a:rPr lang="en-US" sz="1400" dirty="0">
                <a:sym typeface="Symbol" pitchFamily="18" charset="2"/>
              </a:rPr>
              <a:t> =</a:t>
            </a:r>
            <a:r>
              <a:rPr lang="en-US" sz="1400" dirty="0"/>
              <a:t> 44 %</a:t>
            </a:r>
          </a:p>
          <a:p>
            <a:pPr>
              <a:buFont typeface="Symbol" pitchFamily="18" charset="2"/>
              <a:buNone/>
            </a:pPr>
            <a:r>
              <a:rPr lang="en-US" sz="1400" b="1" i="1" dirty="0"/>
              <a:t>Gain</a:t>
            </a:r>
            <a:r>
              <a:rPr lang="en-US" sz="1400" dirty="0"/>
              <a:t> = 53 dB</a:t>
            </a:r>
          </a:p>
        </p:txBody>
      </p:sp>
      <p:sp>
        <p:nvSpPr>
          <p:cNvPr id="22" name="Text Box 6"/>
          <p:cNvSpPr txBox="1">
            <a:spLocks noChangeArrowheads="1"/>
          </p:cNvSpPr>
          <p:nvPr/>
        </p:nvSpPr>
        <p:spPr bwMode="auto">
          <a:xfrm>
            <a:off x="2501278" y="442408"/>
            <a:ext cx="4022256" cy="954107"/>
          </a:xfrm>
          <a:prstGeom prst="rect">
            <a:avLst/>
          </a:prstGeom>
          <a:noFill/>
          <a:ln w="9525">
            <a:noFill/>
            <a:miter lim="800000"/>
            <a:headEnd/>
            <a:tailEnd/>
          </a:ln>
          <a:effectLst/>
        </p:spPr>
        <p:txBody>
          <a:bodyPr wrap="none">
            <a:spAutoFit/>
          </a:bodyPr>
          <a:lstStyle/>
          <a:p>
            <a:pPr algn="ctr" defTabSz="406400"/>
            <a:r>
              <a:rPr lang="en-US" sz="2800" dirty="0" smtClean="0">
                <a:solidFill>
                  <a:schemeClr val="bg1"/>
                </a:solidFill>
                <a:latin typeface="Arial" pitchFamily="34" charset="0"/>
                <a:cs typeface="Arial" pitchFamily="34" charset="0"/>
              </a:rPr>
              <a:t>RF Power Sources:</a:t>
            </a:r>
          </a:p>
          <a:p>
            <a:pPr algn="ctr" defTabSz="406400"/>
            <a:r>
              <a:rPr lang="en-US" sz="2800" dirty="0" smtClean="0">
                <a:solidFill>
                  <a:schemeClr val="bg1"/>
                </a:solidFill>
                <a:latin typeface="Arial" pitchFamily="34" charset="0"/>
                <a:cs typeface="Arial" pitchFamily="34" charset="0"/>
              </a:rPr>
              <a:t>examples of Klystrons</a:t>
            </a:r>
          </a:p>
        </p:txBody>
      </p:sp>
      <p:sp>
        <p:nvSpPr>
          <p:cNvPr id="2" name="Slide Number Placeholder 1"/>
          <p:cNvSpPr>
            <a:spLocks noGrp="1"/>
          </p:cNvSpPr>
          <p:nvPr>
            <p:ph type="sldNum" sz="quarter" idx="12"/>
          </p:nvPr>
        </p:nvSpPr>
        <p:spPr>
          <a:xfrm>
            <a:off x="7229475" y="9525"/>
            <a:ext cx="1905000" cy="457200"/>
          </a:xfrm>
        </p:spPr>
        <p:txBody>
          <a:bodyPr/>
          <a:lstStyle/>
          <a:p>
            <a:fld id="{90DA1E09-0DBA-434B-AE47-26F8EC14D67E}" type="slidenum">
              <a:rPr lang="en-US" altLang="en-US" sz="1600" b="1" smtClean="0">
                <a:solidFill>
                  <a:srgbClr val="FFFF00"/>
                </a:solidFill>
              </a:rPr>
              <a:pPr/>
              <a:t>16</a:t>
            </a:fld>
            <a:endParaRPr lang="en-US" altLang="en-US" sz="1600" b="1" dirty="0">
              <a:solidFill>
                <a:srgbClr val="FFFF00"/>
              </a:solidFill>
            </a:endParaRPr>
          </a:p>
        </p:txBody>
      </p:sp>
    </p:spTree>
    <p:extLst>
      <p:ext uri="{BB962C8B-B14F-4D97-AF65-F5344CB8AC3E}">
        <p14:creationId xmlns:p14="http://schemas.microsoft.com/office/powerpoint/2010/main" val="22465067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97" name="Rectangle 201"/>
          <p:cNvSpPr>
            <a:spLocks noChangeArrowheads="1"/>
          </p:cNvSpPr>
          <p:nvPr/>
        </p:nvSpPr>
        <p:spPr bwMode="auto">
          <a:xfrm>
            <a:off x="419100" y="2990564"/>
            <a:ext cx="977900" cy="508000"/>
          </a:xfrm>
          <a:prstGeom prst="rect">
            <a:avLst/>
          </a:prstGeom>
          <a:solidFill>
            <a:schemeClr val="bg1"/>
          </a:solidFill>
          <a:ln w="9525">
            <a:noFill/>
            <a:miter lim="800000"/>
            <a:headEnd/>
            <a:tailEnd/>
          </a:ln>
          <a:effectLst/>
        </p:spPr>
        <p:txBody>
          <a:bodyPr wrap="none" anchor="ctr"/>
          <a:lstStyle/>
          <a:p>
            <a:endParaRPr lang="it-IT"/>
          </a:p>
        </p:txBody>
      </p:sp>
      <p:sp>
        <p:nvSpPr>
          <p:cNvPr id="106506" name="Text Box 10"/>
          <p:cNvSpPr txBox="1">
            <a:spLocks noChangeArrowheads="1"/>
          </p:cNvSpPr>
          <p:nvPr/>
        </p:nvSpPr>
        <p:spPr bwMode="auto">
          <a:xfrm>
            <a:off x="1140031" y="636325"/>
            <a:ext cx="7267699" cy="523220"/>
          </a:xfrm>
          <a:prstGeom prst="rect">
            <a:avLst/>
          </a:prstGeom>
          <a:noFill/>
          <a:ln w="9525">
            <a:noFill/>
            <a:miter lim="800000"/>
            <a:headEnd/>
            <a:tailEnd/>
          </a:ln>
          <a:effectLst/>
        </p:spPr>
        <p:txBody>
          <a:bodyPr wrap="square">
            <a:spAutoFit/>
          </a:bodyPr>
          <a:lstStyle/>
          <a:p>
            <a:pPr algn="ctr" defTabSz="406400"/>
            <a:r>
              <a:rPr lang="en-US" sz="2800" b="1" dirty="0">
                <a:solidFill>
                  <a:schemeClr val="bg1"/>
                </a:solidFill>
                <a:latin typeface="Arial" pitchFamily="34" charset="0"/>
                <a:cs typeface="Arial" pitchFamily="34" charset="0"/>
              </a:rPr>
              <a:t>RF Power Sources: </a:t>
            </a:r>
            <a:r>
              <a:rPr lang="en-US" sz="2800" b="1" dirty="0" smtClean="0">
                <a:solidFill>
                  <a:schemeClr val="bg1"/>
                </a:solidFill>
                <a:latin typeface="Arial" pitchFamily="34" charset="0"/>
                <a:cs typeface="Arial" pitchFamily="34" charset="0"/>
              </a:rPr>
              <a:t>Solid </a:t>
            </a:r>
            <a:r>
              <a:rPr lang="en-US" sz="2800" b="1" dirty="0">
                <a:solidFill>
                  <a:schemeClr val="bg1"/>
                </a:solidFill>
                <a:latin typeface="Arial" pitchFamily="34" charset="0"/>
                <a:cs typeface="Arial" pitchFamily="34" charset="0"/>
              </a:rPr>
              <a:t>State Amplifiers</a:t>
            </a:r>
            <a:endParaRPr lang="en-US" sz="2000" dirty="0">
              <a:solidFill>
                <a:schemeClr val="bg1"/>
              </a:solidFill>
              <a:latin typeface="Arial" pitchFamily="34" charset="0"/>
              <a:cs typeface="Arial" pitchFamily="34" charset="0"/>
            </a:endParaRPr>
          </a:p>
        </p:txBody>
      </p:sp>
      <p:sp>
        <p:nvSpPr>
          <p:cNvPr id="106507" name="Text Box 11"/>
          <p:cNvSpPr txBox="1">
            <a:spLocks noChangeArrowheads="1"/>
          </p:cNvSpPr>
          <p:nvPr/>
        </p:nvSpPr>
        <p:spPr bwMode="auto">
          <a:xfrm>
            <a:off x="559558" y="1610741"/>
            <a:ext cx="3693355" cy="1323439"/>
          </a:xfrm>
          <a:prstGeom prst="rect">
            <a:avLst/>
          </a:prstGeom>
          <a:noFill/>
          <a:ln w="9525">
            <a:noFill/>
            <a:miter lim="800000"/>
            <a:headEnd/>
            <a:tailEnd/>
          </a:ln>
          <a:effectLst/>
        </p:spPr>
        <p:txBody>
          <a:bodyPr wrap="square">
            <a:spAutoFit/>
          </a:bodyPr>
          <a:lstStyle/>
          <a:p>
            <a:pPr>
              <a:tabLst>
                <a:tab pos="177800" algn="l"/>
                <a:tab pos="533400" algn="l"/>
              </a:tabLst>
            </a:pPr>
            <a:r>
              <a:rPr lang="en-US" sz="1600" dirty="0">
                <a:solidFill>
                  <a:srgbClr val="A50021"/>
                </a:solidFill>
                <a:latin typeface="Bell MT" pitchFamily="18" charset="0"/>
              </a:rPr>
              <a:t>		Various technologies available:</a:t>
            </a:r>
          </a:p>
          <a:p>
            <a:pPr>
              <a:buFontTx/>
              <a:buChar char="•"/>
              <a:tabLst>
                <a:tab pos="177800" algn="l"/>
                <a:tab pos="533400" algn="l"/>
              </a:tabLst>
            </a:pPr>
            <a:r>
              <a:rPr lang="en-US" sz="1600" dirty="0">
                <a:solidFill>
                  <a:srgbClr val="A50021"/>
                </a:solidFill>
                <a:latin typeface="Bell MT" pitchFamily="18" charset="0"/>
              </a:rPr>
              <a:t> 	Silicon bipolar transistors </a:t>
            </a:r>
          </a:p>
          <a:p>
            <a:pPr>
              <a:buFontTx/>
              <a:buChar char="•"/>
              <a:tabLst>
                <a:tab pos="177800" algn="l"/>
                <a:tab pos="533400" algn="l"/>
              </a:tabLst>
            </a:pPr>
            <a:r>
              <a:rPr lang="en-US" sz="1600" dirty="0">
                <a:solidFill>
                  <a:srgbClr val="A50021"/>
                </a:solidFill>
                <a:latin typeface="Bell MT" pitchFamily="18" charset="0"/>
              </a:rPr>
              <a:t> 	silicon LDMOS </a:t>
            </a:r>
          </a:p>
          <a:p>
            <a:pPr>
              <a:buFontTx/>
              <a:buChar char="•"/>
              <a:tabLst>
                <a:tab pos="177800" algn="l"/>
                <a:tab pos="533400" algn="l"/>
              </a:tabLst>
            </a:pPr>
            <a:r>
              <a:rPr lang="en-US" sz="1600" dirty="0">
                <a:solidFill>
                  <a:srgbClr val="A50021"/>
                </a:solidFill>
                <a:latin typeface="Bell MT" pitchFamily="18" charset="0"/>
              </a:rPr>
              <a:t> 	</a:t>
            </a:r>
            <a:r>
              <a:rPr lang="en-US" sz="1600" dirty="0" err="1">
                <a:solidFill>
                  <a:srgbClr val="A50021"/>
                </a:solidFill>
                <a:latin typeface="Bell MT" pitchFamily="18" charset="0"/>
              </a:rPr>
              <a:t>GaAsFET</a:t>
            </a:r>
            <a:r>
              <a:rPr lang="en-US" sz="1600" dirty="0">
                <a:solidFill>
                  <a:srgbClr val="A50021"/>
                </a:solidFill>
                <a:latin typeface="Bell MT" pitchFamily="18" charset="0"/>
              </a:rPr>
              <a:t>,</a:t>
            </a:r>
          </a:p>
          <a:p>
            <a:pPr>
              <a:buFontTx/>
              <a:buChar char="•"/>
              <a:tabLst>
                <a:tab pos="177800" algn="l"/>
                <a:tab pos="533400" algn="l"/>
              </a:tabLst>
            </a:pPr>
            <a:r>
              <a:rPr lang="en-US" sz="1600" dirty="0">
                <a:solidFill>
                  <a:srgbClr val="A50021"/>
                </a:solidFill>
                <a:latin typeface="Bell MT" pitchFamily="18" charset="0"/>
              </a:rPr>
              <a:t> 	Static Induction Transistors (SITs)</a:t>
            </a:r>
          </a:p>
        </p:txBody>
      </p:sp>
      <p:pic>
        <p:nvPicPr>
          <p:cNvPr id="106511" name="Picture 15"/>
          <p:cNvPicPr>
            <a:picLocks noChangeAspect="1" noChangeArrowheads="1"/>
          </p:cNvPicPr>
          <p:nvPr/>
        </p:nvPicPr>
        <p:blipFill>
          <a:blip r:embed="rId3" cstate="print"/>
          <a:srcRect/>
          <a:stretch>
            <a:fillRect/>
          </a:stretch>
        </p:blipFill>
        <p:spPr bwMode="auto">
          <a:xfrm>
            <a:off x="4211638" y="2355564"/>
            <a:ext cx="4181475" cy="2155825"/>
          </a:xfrm>
          <a:prstGeom prst="rect">
            <a:avLst/>
          </a:prstGeom>
          <a:noFill/>
          <a:ln w="9525">
            <a:noFill/>
            <a:miter lim="800000"/>
            <a:headEnd/>
            <a:tailEnd/>
          </a:ln>
          <a:effectLst/>
        </p:spPr>
      </p:pic>
      <p:sp>
        <p:nvSpPr>
          <p:cNvPr id="106512" name="Text Box 16"/>
          <p:cNvSpPr txBox="1">
            <a:spLocks noChangeArrowheads="1"/>
          </p:cNvSpPr>
          <p:nvPr/>
        </p:nvSpPr>
        <p:spPr bwMode="auto">
          <a:xfrm>
            <a:off x="4385179" y="1610741"/>
            <a:ext cx="4098421" cy="581025"/>
          </a:xfrm>
          <a:prstGeom prst="rect">
            <a:avLst/>
          </a:prstGeom>
          <a:noFill/>
          <a:ln w="9525">
            <a:noFill/>
            <a:miter lim="800000"/>
            <a:headEnd/>
            <a:tailEnd/>
          </a:ln>
          <a:effectLst/>
        </p:spPr>
        <p:txBody>
          <a:bodyPr wrap="square">
            <a:spAutoFit/>
          </a:bodyPr>
          <a:lstStyle/>
          <a:p>
            <a:pPr>
              <a:tabLst>
                <a:tab pos="177800" algn="l"/>
              </a:tabLst>
            </a:pPr>
            <a:r>
              <a:rPr lang="en-US" sz="1600">
                <a:solidFill>
                  <a:srgbClr val="A50021"/>
                </a:solidFill>
                <a:latin typeface="Bell MT" pitchFamily="18" charset="0"/>
              </a:rPr>
              <a:t>The power required is obtained by operating numerous 	transistors in parallel.</a:t>
            </a:r>
          </a:p>
        </p:txBody>
      </p:sp>
      <p:graphicFrame>
        <p:nvGraphicFramePr>
          <p:cNvPr id="106693" name="Group 197"/>
          <p:cNvGraphicFramePr>
            <a:graphicFrameLocks noGrp="1"/>
          </p:cNvGraphicFramePr>
          <p:nvPr/>
        </p:nvGraphicFramePr>
        <p:xfrm>
          <a:off x="571500" y="4674902"/>
          <a:ext cx="8178800" cy="1747776"/>
        </p:xfrm>
        <a:graphic>
          <a:graphicData uri="http://schemas.openxmlformats.org/drawingml/2006/table">
            <a:tbl>
              <a:tblPr/>
              <a:tblGrid>
                <a:gridCol w="914400"/>
                <a:gridCol w="1435100"/>
                <a:gridCol w="1397000"/>
                <a:gridCol w="1244600"/>
                <a:gridCol w="1346200"/>
                <a:gridCol w="1841500"/>
              </a:tblGrid>
              <a:tr h="6000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RF Source</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Frequency / Bandwidth</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Max Power</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Class of operation / Efficiency</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Features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Drawbacks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Solid State</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smtClean="0">
                          <a:ln>
                            <a:noFill/>
                          </a:ln>
                          <a:solidFill>
                            <a:schemeClr val="tx2"/>
                          </a:solidFill>
                          <a:effectLst/>
                          <a:latin typeface="Bell MT" pitchFamily="18" charset="0"/>
                        </a:rPr>
                        <a:t>dc </a:t>
                      </a:r>
                      <a:r>
                        <a:rPr kumimoji="0" lang="en-US" sz="1600" b="1" i="0" u="none" strike="noStrike" cap="none" normalizeH="0" baseline="0" smtClean="0">
                          <a:ln>
                            <a:noFill/>
                          </a:ln>
                          <a:solidFill>
                            <a:schemeClr val="tx2"/>
                          </a:solidFill>
                          <a:effectLst/>
                          <a:latin typeface="Bell MT" pitchFamily="18" charset="0"/>
                          <a:sym typeface="Symbol" pitchFamily="18" charset="2"/>
                        </a:rPr>
                        <a:t> 10 GHz</a:t>
                      </a:r>
                      <a:r>
                        <a:rPr kumimoji="0" lang="en-US" sz="1400" b="0" i="0" u="none" strike="noStrike" cap="none" normalizeH="0" baseline="0" smtClean="0">
                          <a:ln>
                            <a:noFill/>
                          </a:ln>
                          <a:solidFill>
                            <a:schemeClr val="tx2"/>
                          </a:solidFill>
                          <a:effectLst/>
                          <a:latin typeface="Bell MT" pitchFamily="18" charset="0"/>
                          <a:sym typeface="Symbol" pitchFamily="18" charset="2"/>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smtClean="0">
                          <a:ln>
                            <a:noFill/>
                          </a:ln>
                          <a:solidFill>
                            <a:schemeClr val="tx2"/>
                          </a:solidFill>
                          <a:effectLst/>
                          <a:latin typeface="Bell MT" pitchFamily="18" charset="0"/>
                          <a:sym typeface="Symbol" pitchFamily="18" charset="2"/>
                        </a:rPr>
                        <a:t>Large</a:t>
                      </a:r>
                      <a:r>
                        <a:rPr kumimoji="0" lang="en-US" sz="1400" b="0" i="0" u="none" strike="noStrike" cap="none" normalizeH="0" baseline="0" smtClean="0">
                          <a:ln>
                            <a:noFill/>
                          </a:ln>
                          <a:solidFill>
                            <a:schemeClr val="tx2"/>
                          </a:solidFill>
                          <a:effectLst/>
                          <a:latin typeface="Bell MT" pitchFamily="18" charset="0"/>
                          <a:sym typeface="Symbol" pitchFamily="18" charset="2"/>
                        </a:rPr>
                        <a:t> (up to multi-octave)</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0.5 kW/pallet</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200 kW/plant</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A, AB</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sym typeface="Symbol" pitchFamily="18" charset="2"/>
                        </a:rPr>
                        <a:t>  40 %</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Simplicity</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Modularity</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No HV</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Large dc currents</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Combiner Losses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pic>
        <p:nvPicPr>
          <p:cNvPr id="106694" name="Picture 198"/>
          <p:cNvPicPr>
            <a:picLocks noChangeAspect="1" noChangeArrowheads="1"/>
          </p:cNvPicPr>
          <p:nvPr/>
        </p:nvPicPr>
        <p:blipFill>
          <a:blip r:embed="rId4" cstate="print"/>
          <a:srcRect b="12521"/>
          <a:stretch>
            <a:fillRect/>
          </a:stretch>
        </p:blipFill>
        <p:spPr bwMode="auto">
          <a:xfrm>
            <a:off x="1143000" y="2992152"/>
            <a:ext cx="2868613" cy="1522412"/>
          </a:xfrm>
          <a:prstGeom prst="rect">
            <a:avLst/>
          </a:prstGeom>
          <a:noFill/>
          <a:ln w="9525">
            <a:noFill/>
            <a:miter lim="800000"/>
            <a:headEnd/>
            <a:tailEnd/>
          </a:ln>
          <a:effectLst/>
        </p:spPr>
      </p:pic>
      <p:sp>
        <p:nvSpPr>
          <p:cNvPr id="106695" name="AutoShape 199"/>
          <p:cNvSpPr>
            <a:spLocks noChangeArrowheads="1"/>
          </p:cNvSpPr>
          <p:nvPr/>
        </p:nvSpPr>
        <p:spPr bwMode="auto">
          <a:xfrm rot="-5400000">
            <a:off x="622300" y="3904964"/>
            <a:ext cx="685800" cy="469900"/>
          </a:xfrm>
          <a:prstGeom prst="downArrow">
            <a:avLst>
              <a:gd name="adj1" fmla="val 54167"/>
              <a:gd name="adj2" fmla="val 56431"/>
            </a:avLst>
          </a:prstGeom>
          <a:solidFill>
            <a:schemeClr val="accent1"/>
          </a:solidFill>
          <a:ln w="9525">
            <a:solidFill>
              <a:schemeClr val="tx1"/>
            </a:solidFill>
            <a:miter lim="800000"/>
            <a:headEnd/>
            <a:tailEnd/>
          </a:ln>
          <a:effectLst/>
        </p:spPr>
        <p:txBody>
          <a:bodyPr wrap="none" anchor="ctr"/>
          <a:lstStyle/>
          <a:p>
            <a:endParaRPr lang="it-IT"/>
          </a:p>
        </p:txBody>
      </p:sp>
      <p:sp>
        <p:nvSpPr>
          <p:cNvPr id="106696" name="Text Box 200"/>
          <p:cNvSpPr txBox="1">
            <a:spLocks noChangeArrowheads="1"/>
          </p:cNvSpPr>
          <p:nvPr/>
        </p:nvSpPr>
        <p:spPr bwMode="auto">
          <a:xfrm>
            <a:off x="366713" y="2950877"/>
            <a:ext cx="1101725" cy="581025"/>
          </a:xfrm>
          <a:prstGeom prst="rect">
            <a:avLst/>
          </a:prstGeom>
          <a:noFill/>
          <a:ln w="9525">
            <a:noFill/>
            <a:miter lim="800000"/>
            <a:headEnd/>
            <a:tailEnd/>
          </a:ln>
          <a:effectLst/>
        </p:spPr>
        <p:txBody>
          <a:bodyPr wrap="none">
            <a:spAutoFit/>
          </a:bodyPr>
          <a:lstStyle/>
          <a:p>
            <a:pPr algn="ctr"/>
            <a:r>
              <a:rPr lang="en-GB" b="1" i="1"/>
              <a:t>Module</a:t>
            </a:r>
          </a:p>
          <a:p>
            <a:pPr algn="ctr"/>
            <a:r>
              <a:rPr lang="en-GB" b="1" i="1"/>
              <a:t>schematics</a:t>
            </a:r>
          </a:p>
        </p:txBody>
      </p:sp>
      <p:sp>
        <p:nvSpPr>
          <p:cNvPr id="2" name="Slide Number Placeholder 1"/>
          <p:cNvSpPr>
            <a:spLocks noGrp="1"/>
          </p:cNvSpPr>
          <p:nvPr>
            <p:ph type="sldNum" sz="quarter" idx="12"/>
          </p:nvPr>
        </p:nvSpPr>
        <p:spPr>
          <a:xfrm>
            <a:off x="7229475" y="9525"/>
            <a:ext cx="1905000" cy="457200"/>
          </a:xfrm>
        </p:spPr>
        <p:txBody>
          <a:bodyPr/>
          <a:lstStyle/>
          <a:p>
            <a:fld id="{90DA1E09-0DBA-434B-AE47-26F8EC14D67E}" type="slidenum">
              <a:rPr lang="en-US" altLang="en-US" sz="1600" b="1" smtClean="0">
                <a:solidFill>
                  <a:srgbClr val="FFFF00"/>
                </a:solidFill>
              </a:rPr>
              <a:pPr/>
              <a:t>17</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02" name="Rectangle 18"/>
          <p:cNvSpPr>
            <a:spLocks noChangeArrowheads="1"/>
          </p:cNvSpPr>
          <p:nvPr/>
        </p:nvSpPr>
        <p:spPr bwMode="auto">
          <a:xfrm>
            <a:off x="444500" y="2298700"/>
            <a:ext cx="3327400" cy="4318000"/>
          </a:xfrm>
          <a:prstGeom prst="rect">
            <a:avLst/>
          </a:prstGeom>
          <a:solidFill>
            <a:schemeClr val="bg1"/>
          </a:solidFill>
          <a:ln w="9525">
            <a:solidFill>
              <a:schemeClr val="tx1"/>
            </a:solidFill>
            <a:miter lim="800000"/>
            <a:headEnd/>
            <a:tailEnd/>
          </a:ln>
          <a:effectLst/>
        </p:spPr>
        <p:txBody>
          <a:bodyPr wrap="none" anchor="ctr"/>
          <a:lstStyle/>
          <a:p>
            <a:endParaRPr lang="it-IT"/>
          </a:p>
        </p:txBody>
      </p:sp>
      <p:sp>
        <p:nvSpPr>
          <p:cNvPr id="118790" name="Text Box 6"/>
          <p:cNvSpPr txBox="1">
            <a:spLocks noChangeArrowheads="1"/>
          </p:cNvSpPr>
          <p:nvPr/>
        </p:nvSpPr>
        <p:spPr bwMode="auto">
          <a:xfrm>
            <a:off x="2398283" y="374168"/>
            <a:ext cx="3883884" cy="954107"/>
          </a:xfrm>
          <a:prstGeom prst="rect">
            <a:avLst/>
          </a:prstGeom>
          <a:noFill/>
          <a:ln w="9525">
            <a:noFill/>
            <a:miter lim="800000"/>
            <a:headEnd/>
            <a:tailEnd/>
          </a:ln>
          <a:effectLst/>
        </p:spPr>
        <p:txBody>
          <a:bodyPr wrap="none">
            <a:spAutoFit/>
          </a:bodyPr>
          <a:lstStyle/>
          <a:p>
            <a:pPr algn="ctr" defTabSz="406400"/>
            <a:r>
              <a:rPr lang="en-US" sz="2800" b="1" dirty="0">
                <a:solidFill>
                  <a:schemeClr val="bg1"/>
                </a:solidFill>
                <a:latin typeface="Arial" pitchFamily="34" charset="0"/>
                <a:cs typeface="Arial" pitchFamily="34" charset="0"/>
              </a:rPr>
              <a:t>RF Power Sources: </a:t>
            </a:r>
          </a:p>
          <a:p>
            <a:pPr algn="ctr" defTabSz="406400"/>
            <a:r>
              <a:rPr lang="en-US" sz="2800" b="1" dirty="0">
                <a:solidFill>
                  <a:schemeClr val="bg1"/>
                </a:solidFill>
                <a:latin typeface="Arial" pitchFamily="34" charset="0"/>
                <a:cs typeface="Arial" pitchFamily="34" charset="0"/>
              </a:rPr>
              <a:t>Solid State Amplifiers</a:t>
            </a:r>
            <a:endParaRPr lang="en-US" sz="2000" dirty="0">
              <a:solidFill>
                <a:schemeClr val="bg1"/>
              </a:solidFill>
              <a:latin typeface="Arial" pitchFamily="34" charset="0"/>
              <a:cs typeface="Arial" pitchFamily="34" charset="0"/>
            </a:endParaRPr>
          </a:p>
        </p:txBody>
      </p:sp>
      <p:pic>
        <p:nvPicPr>
          <p:cNvPr id="118796" name="Picture 12"/>
          <p:cNvPicPr>
            <a:picLocks noChangeAspect="1" noChangeArrowheads="1"/>
          </p:cNvPicPr>
          <p:nvPr/>
        </p:nvPicPr>
        <p:blipFill>
          <a:blip r:embed="rId3" cstate="print"/>
          <a:srcRect b="920"/>
          <a:stretch>
            <a:fillRect/>
          </a:stretch>
        </p:blipFill>
        <p:spPr bwMode="auto">
          <a:xfrm>
            <a:off x="531813" y="2373313"/>
            <a:ext cx="3192462" cy="4103687"/>
          </a:xfrm>
          <a:prstGeom prst="rect">
            <a:avLst/>
          </a:prstGeom>
          <a:noFill/>
          <a:ln w="9525">
            <a:noFill/>
            <a:miter lim="800000"/>
            <a:headEnd/>
            <a:tailEnd/>
          </a:ln>
          <a:effectLst/>
        </p:spPr>
      </p:pic>
      <p:pic>
        <p:nvPicPr>
          <p:cNvPr id="118797" name="Picture 13"/>
          <p:cNvPicPr>
            <a:picLocks noChangeAspect="1" noChangeArrowheads="1"/>
          </p:cNvPicPr>
          <p:nvPr/>
        </p:nvPicPr>
        <p:blipFill>
          <a:blip r:embed="rId4" cstate="print"/>
          <a:srcRect/>
          <a:stretch>
            <a:fillRect/>
          </a:stretch>
        </p:blipFill>
        <p:spPr bwMode="auto">
          <a:xfrm>
            <a:off x="4733925" y="4054475"/>
            <a:ext cx="3584575" cy="2414588"/>
          </a:xfrm>
          <a:prstGeom prst="rect">
            <a:avLst/>
          </a:prstGeom>
          <a:noFill/>
          <a:ln w="9525">
            <a:noFill/>
            <a:miter lim="800000"/>
            <a:headEnd/>
            <a:tailEnd/>
          </a:ln>
          <a:effectLst/>
        </p:spPr>
      </p:pic>
      <p:pic>
        <p:nvPicPr>
          <p:cNvPr id="118798" name="Picture 14"/>
          <p:cNvPicPr>
            <a:picLocks noChangeAspect="1" noChangeArrowheads="1"/>
          </p:cNvPicPr>
          <p:nvPr/>
        </p:nvPicPr>
        <p:blipFill>
          <a:blip r:embed="rId5" cstate="print"/>
          <a:srcRect/>
          <a:stretch>
            <a:fillRect/>
          </a:stretch>
        </p:blipFill>
        <p:spPr bwMode="auto">
          <a:xfrm>
            <a:off x="5118100" y="2192338"/>
            <a:ext cx="2819400" cy="1363662"/>
          </a:xfrm>
          <a:prstGeom prst="rect">
            <a:avLst/>
          </a:prstGeom>
          <a:noFill/>
          <a:ln w="9525">
            <a:noFill/>
            <a:miter lim="800000"/>
            <a:headEnd/>
            <a:tailEnd/>
          </a:ln>
          <a:effectLst/>
        </p:spPr>
      </p:pic>
      <p:sp>
        <p:nvSpPr>
          <p:cNvPr id="118799" name="Text Box 15"/>
          <p:cNvSpPr txBox="1">
            <a:spLocks noChangeArrowheads="1"/>
          </p:cNvSpPr>
          <p:nvPr/>
        </p:nvSpPr>
        <p:spPr bwMode="auto">
          <a:xfrm>
            <a:off x="5114925" y="3516313"/>
            <a:ext cx="2817813" cy="336550"/>
          </a:xfrm>
          <a:prstGeom prst="rect">
            <a:avLst/>
          </a:prstGeom>
          <a:solidFill>
            <a:schemeClr val="bg1"/>
          </a:solidFill>
          <a:ln w="9525">
            <a:noFill/>
            <a:miter lim="800000"/>
            <a:headEnd/>
            <a:tailEnd/>
          </a:ln>
          <a:effectLst/>
        </p:spPr>
        <p:txBody>
          <a:bodyPr>
            <a:spAutoFit/>
          </a:bodyPr>
          <a:lstStyle/>
          <a:p>
            <a:pPr algn="ctr"/>
            <a:r>
              <a:rPr lang="it-IT" b="1" i="1"/>
              <a:t>Solid State Amp. basic module </a:t>
            </a:r>
          </a:p>
        </p:txBody>
      </p:sp>
      <p:sp>
        <p:nvSpPr>
          <p:cNvPr id="118800" name="Rectangle 16"/>
          <p:cNvSpPr>
            <a:spLocks noChangeArrowheads="1"/>
          </p:cNvSpPr>
          <p:nvPr/>
        </p:nvSpPr>
        <p:spPr bwMode="auto">
          <a:xfrm>
            <a:off x="5778500" y="3390900"/>
            <a:ext cx="431800" cy="127000"/>
          </a:xfrm>
          <a:prstGeom prst="rect">
            <a:avLst/>
          </a:prstGeom>
          <a:solidFill>
            <a:schemeClr val="bg1"/>
          </a:solidFill>
          <a:ln w="9525">
            <a:noFill/>
            <a:miter lim="800000"/>
            <a:headEnd/>
            <a:tailEnd/>
          </a:ln>
          <a:effectLst/>
        </p:spPr>
        <p:txBody>
          <a:bodyPr wrap="none" anchor="ctr"/>
          <a:lstStyle/>
          <a:p>
            <a:endParaRPr lang="it-IT"/>
          </a:p>
        </p:txBody>
      </p:sp>
      <p:sp>
        <p:nvSpPr>
          <p:cNvPr id="118801" name="Text Box 17"/>
          <p:cNvSpPr txBox="1">
            <a:spLocks noChangeArrowheads="1"/>
          </p:cNvSpPr>
          <p:nvPr/>
        </p:nvSpPr>
        <p:spPr bwMode="auto">
          <a:xfrm>
            <a:off x="1076084" y="1761817"/>
            <a:ext cx="7386638" cy="396875"/>
          </a:xfrm>
          <a:prstGeom prst="rect">
            <a:avLst/>
          </a:prstGeom>
          <a:noFill/>
          <a:ln w="9525">
            <a:noFill/>
            <a:miter lim="800000"/>
            <a:headEnd/>
            <a:tailEnd/>
          </a:ln>
          <a:effectLst/>
        </p:spPr>
        <p:txBody>
          <a:bodyPr wrap="none">
            <a:spAutoFit/>
          </a:bodyPr>
          <a:lstStyle/>
          <a:p>
            <a:pPr algn="ctr" defTabSz="406400"/>
            <a:r>
              <a:rPr lang="en-US" sz="2000" b="1" dirty="0">
                <a:solidFill>
                  <a:schemeClr val="bg1"/>
                </a:solidFill>
              </a:rPr>
              <a:t>352 MHz, 190 kW solid state amplifier for the SOLEIL RF System</a:t>
            </a:r>
            <a:endParaRPr lang="en-US" sz="2000" dirty="0">
              <a:solidFill>
                <a:schemeClr val="bg1"/>
              </a:solidFill>
            </a:endParaRPr>
          </a:p>
        </p:txBody>
      </p:sp>
      <p:sp>
        <p:nvSpPr>
          <p:cNvPr id="118803" name="Text Box 19"/>
          <p:cNvSpPr txBox="1">
            <a:spLocks noChangeArrowheads="1"/>
          </p:cNvSpPr>
          <p:nvPr/>
        </p:nvSpPr>
        <p:spPr bwMode="auto">
          <a:xfrm>
            <a:off x="4733925" y="6234113"/>
            <a:ext cx="3579813" cy="336550"/>
          </a:xfrm>
          <a:prstGeom prst="rect">
            <a:avLst/>
          </a:prstGeom>
          <a:solidFill>
            <a:schemeClr val="bg1"/>
          </a:solidFill>
          <a:ln w="9525">
            <a:noFill/>
            <a:miter lim="800000"/>
            <a:headEnd/>
            <a:tailEnd/>
          </a:ln>
          <a:effectLst/>
        </p:spPr>
        <p:txBody>
          <a:bodyPr>
            <a:spAutoFit/>
          </a:bodyPr>
          <a:lstStyle/>
          <a:p>
            <a:pPr algn="ctr"/>
            <a:r>
              <a:rPr lang="en-US" b="1">
                <a:latin typeface="Bell MT" pitchFamily="18" charset="0"/>
              </a:rPr>
              <a:t>Schematics of the whole power plant</a:t>
            </a:r>
          </a:p>
        </p:txBody>
      </p:sp>
      <p:sp>
        <p:nvSpPr>
          <p:cNvPr id="2" name="Slide Number Placeholder 1"/>
          <p:cNvSpPr>
            <a:spLocks noGrp="1"/>
          </p:cNvSpPr>
          <p:nvPr>
            <p:ph type="sldNum" sz="quarter" idx="12"/>
          </p:nvPr>
        </p:nvSpPr>
        <p:spPr>
          <a:xfrm>
            <a:off x="7229475" y="14288"/>
            <a:ext cx="1905000" cy="457200"/>
          </a:xfrm>
        </p:spPr>
        <p:txBody>
          <a:bodyPr/>
          <a:lstStyle/>
          <a:p>
            <a:fld id="{90DA1E09-0DBA-434B-AE47-26F8EC14D67E}" type="slidenum">
              <a:rPr lang="en-US" altLang="en-US" sz="1600" b="1" smtClean="0">
                <a:solidFill>
                  <a:srgbClr val="FFFF00"/>
                </a:solidFill>
              </a:rPr>
              <a:pPr/>
              <a:t>18</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bwMode="auto">
          <a:xfrm>
            <a:off x="5418161" y="1733266"/>
            <a:ext cx="3398293" cy="277049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08550" name="Text Box 6"/>
          <p:cNvSpPr txBox="1">
            <a:spLocks noChangeArrowheads="1"/>
          </p:cNvSpPr>
          <p:nvPr/>
        </p:nvSpPr>
        <p:spPr bwMode="auto">
          <a:xfrm>
            <a:off x="827966" y="469704"/>
            <a:ext cx="7027694" cy="523220"/>
          </a:xfrm>
          <a:prstGeom prst="rect">
            <a:avLst/>
          </a:prstGeom>
          <a:noFill/>
          <a:ln w="9525">
            <a:noFill/>
            <a:miter lim="800000"/>
            <a:headEnd/>
            <a:tailEnd/>
          </a:ln>
          <a:effectLst/>
        </p:spPr>
        <p:txBody>
          <a:bodyPr wrap="none">
            <a:spAutoFit/>
          </a:bodyPr>
          <a:lstStyle/>
          <a:p>
            <a:pPr algn="ctr" defTabSz="406400"/>
            <a:r>
              <a:rPr lang="en-US" sz="2800" b="1" dirty="0">
                <a:solidFill>
                  <a:schemeClr val="bg1"/>
                </a:solidFill>
                <a:latin typeface="Arial" pitchFamily="34" charset="0"/>
                <a:cs typeface="Arial" pitchFamily="34" charset="0"/>
              </a:rPr>
              <a:t>RF Power </a:t>
            </a:r>
            <a:r>
              <a:rPr lang="en-US" sz="2800" b="1" dirty="0" smtClean="0">
                <a:solidFill>
                  <a:schemeClr val="bg1"/>
                </a:solidFill>
                <a:latin typeface="Arial" pitchFamily="34" charset="0"/>
                <a:cs typeface="Arial" pitchFamily="34" charset="0"/>
              </a:rPr>
              <a:t>Sources: </a:t>
            </a:r>
            <a:r>
              <a:rPr lang="en-US" sz="2800" b="1" dirty="0" err="1" smtClean="0">
                <a:solidFill>
                  <a:schemeClr val="bg1"/>
                </a:solidFill>
                <a:latin typeface="Arial" pitchFamily="34" charset="0"/>
                <a:cs typeface="Arial" pitchFamily="34" charset="0"/>
              </a:rPr>
              <a:t>Tetrodes</a:t>
            </a:r>
            <a:r>
              <a:rPr lang="en-US" sz="2800" b="1" dirty="0" smtClean="0">
                <a:solidFill>
                  <a:schemeClr val="bg1"/>
                </a:solidFill>
                <a:latin typeface="Arial" pitchFamily="34" charset="0"/>
                <a:cs typeface="Arial" pitchFamily="34" charset="0"/>
              </a:rPr>
              <a:t> </a:t>
            </a:r>
            <a:r>
              <a:rPr lang="en-US" sz="2800" b="1" dirty="0">
                <a:solidFill>
                  <a:schemeClr val="bg1"/>
                </a:solidFill>
                <a:latin typeface="Arial" pitchFamily="34" charset="0"/>
                <a:cs typeface="Arial" pitchFamily="34" charset="0"/>
              </a:rPr>
              <a:t>(</a:t>
            </a:r>
            <a:r>
              <a:rPr lang="en-US" sz="2400" b="1" i="1" dirty="0">
                <a:solidFill>
                  <a:schemeClr val="bg1"/>
                </a:solidFill>
                <a:latin typeface="Arial" pitchFamily="34" charset="0"/>
                <a:cs typeface="Arial" pitchFamily="34" charset="0"/>
              </a:rPr>
              <a:t>Grid Tubes</a:t>
            </a:r>
            <a:r>
              <a:rPr lang="en-US" sz="2800" b="1" dirty="0">
                <a:solidFill>
                  <a:schemeClr val="bg1"/>
                </a:solidFill>
                <a:latin typeface="Arial" pitchFamily="34" charset="0"/>
                <a:cs typeface="Arial" pitchFamily="34" charset="0"/>
              </a:rPr>
              <a:t>)</a:t>
            </a:r>
            <a:endParaRPr lang="en-US" sz="2000" dirty="0">
              <a:solidFill>
                <a:schemeClr val="bg1"/>
              </a:solidFill>
              <a:latin typeface="Arial" pitchFamily="34" charset="0"/>
              <a:cs typeface="Arial" pitchFamily="34" charset="0"/>
            </a:endParaRPr>
          </a:p>
        </p:txBody>
      </p:sp>
      <p:pic>
        <p:nvPicPr>
          <p:cNvPr id="108551" name="Picture 7" descr="Tetrode_Schematics"/>
          <p:cNvPicPr>
            <a:picLocks noChangeAspect="1" noChangeArrowheads="1"/>
          </p:cNvPicPr>
          <p:nvPr/>
        </p:nvPicPr>
        <p:blipFill>
          <a:blip r:embed="rId3" cstate="print"/>
          <a:srcRect/>
          <a:stretch>
            <a:fillRect/>
          </a:stretch>
        </p:blipFill>
        <p:spPr bwMode="auto">
          <a:xfrm>
            <a:off x="5606388" y="1923433"/>
            <a:ext cx="3095625" cy="2403475"/>
          </a:xfrm>
          <a:prstGeom prst="rect">
            <a:avLst/>
          </a:prstGeom>
          <a:noFill/>
        </p:spPr>
      </p:pic>
      <p:sp>
        <p:nvSpPr>
          <p:cNvPr id="108553" name="Text Box 9"/>
          <p:cNvSpPr txBox="1">
            <a:spLocks noChangeArrowheads="1"/>
          </p:cNvSpPr>
          <p:nvPr/>
        </p:nvSpPr>
        <p:spPr bwMode="auto">
          <a:xfrm>
            <a:off x="636941" y="1583446"/>
            <a:ext cx="4598988" cy="3123932"/>
          </a:xfrm>
          <a:prstGeom prst="rect">
            <a:avLst/>
          </a:prstGeom>
          <a:noFill/>
          <a:ln w="9525">
            <a:noFill/>
            <a:miter lim="800000"/>
            <a:headEnd/>
            <a:tailEnd/>
          </a:ln>
          <a:effectLst/>
        </p:spPr>
        <p:txBody>
          <a:bodyPr>
            <a:spAutoFit/>
          </a:bodyPr>
          <a:lstStyle/>
          <a:p>
            <a:pPr marL="177800" indent="-177800" algn="just">
              <a:spcAft>
                <a:spcPts val="600"/>
              </a:spcAft>
              <a:tabLst>
                <a:tab pos="177800" algn="l"/>
                <a:tab pos="533400" algn="l"/>
              </a:tabLst>
            </a:pPr>
            <a:r>
              <a:rPr lang="en-US" sz="1600" dirty="0">
                <a:solidFill>
                  <a:srgbClr val="A50021"/>
                </a:solidFill>
                <a:latin typeface="Bell MT" pitchFamily="18" charset="0"/>
              </a:rPr>
              <a:t>	</a:t>
            </a:r>
            <a:r>
              <a:rPr lang="en-US" sz="1600" dirty="0" err="1" smtClean="0">
                <a:solidFill>
                  <a:srgbClr val="A50021"/>
                </a:solidFill>
                <a:latin typeface="Bell MT" pitchFamily="18" charset="0"/>
              </a:rPr>
              <a:t>Tetrodes</a:t>
            </a:r>
            <a:r>
              <a:rPr lang="en-US" sz="1600" dirty="0" smtClean="0">
                <a:solidFill>
                  <a:srgbClr val="A50021"/>
                </a:solidFill>
                <a:latin typeface="Bell MT" pitchFamily="18" charset="0"/>
              </a:rPr>
              <a:t> </a:t>
            </a:r>
            <a:r>
              <a:rPr lang="en-US" sz="1600" dirty="0">
                <a:solidFill>
                  <a:srgbClr val="A50021"/>
                </a:solidFill>
                <a:latin typeface="Bell MT" pitchFamily="18" charset="0"/>
              </a:rPr>
              <a:t>are long-time, well established grid tubes RF sources.</a:t>
            </a:r>
          </a:p>
          <a:p>
            <a:pPr marL="177800" indent="-177800" algn="just">
              <a:buFontTx/>
              <a:buChar char="•"/>
              <a:tabLst>
                <a:tab pos="177800" algn="l"/>
                <a:tab pos="533400" algn="l"/>
              </a:tabLst>
            </a:pPr>
            <a:r>
              <a:rPr lang="en-US" sz="1600" dirty="0">
                <a:solidFill>
                  <a:srgbClr val="A50021"/>
                </a:solidFill>
                <a:latin typeface="Bell MT" pitchFamily="18" charset="0"/>
              </a:rPr>
              <a:t>Evolution of Triodes; </a:t>
            </a:r>
          </a:p>
          <a:p>
            <a:pPr marL="177800" indent="-177800" algn="just">
              <a:buFontTx/>
              <a:buChar char="•"/>
              <a:tabLst>
                <a:tab pos="177800" algn="l"/>
                <a:tab pos="533400" algn="l"/>
              </a:tabLst>
            </a:pPr>
            <a:r>
              <a:rPr lang="en-US" sz="1600" dirty="0">
                <a:solidFill>
                  <a:srgbClr val="A50021"/>
                </a:solidFill>
                <a:latin typeface="Bell MT" pitchFamily="18" charset="0"/>
              </a:rPr>
              <a:t>Widely used in industry, TV and communications; </a:t>
            </a:r>
          </a:p>
          <a:p>
            <a:pPr marL="177800" indent="-177800" algn="just">
              <a:buFontTx/>
              <a:buChar char="•"/>
              <a:tabLst>
                <a:tab pos="177800" algn="l"/>
                <a:tab pos="533400" algn="l"/>
              </a:tabLst>
            </a:pPr>
            <a:r>
              <a:rPr lang="en-US" sz="1600" dirty="0">
                <a:solidFill>
                  <a:srgbClr val="A50021"/>
                </a:solidFill>
                <a:latin typeface="Bell MT" pitchFamily="18" charset="0"/>
              </a:rPr>
              <a:t>Electrons in the tube are produced by thermo-ionic effect at the cathode;</a:t>
            </a:r>
          </a:p>
          <a:p>
            <a:pPr marL="177800" indent="-177800" algn="just">
              <a:buFontTx/>
              <a:buChar char="•"/>
              <a:tabLst>
                <a:tab pos="177800" algn="l"/>
                <a:tab pos="533400" algn="l"/>
              </a:tabLst>
            </a:pPr>
            <a:r>
              <a:rPr lang="en-US" sz="1600" dirty="0">
                <a:solidFill>
                  <a:srgbClr val="A50021"/>
                </a:solidFill>
                <a:latin typeface="Bell MT" pitchFamily="18" charset="0"/>
              </a:rPr>
              <a:t>The intensity of the captured current at the Anode electrode is modulated by the Control grid potential;</a:t>
            </a:r>
          </a:p>
          <a:p>
            <a:pPr marL="177800" indent="-177800" algn="just">
              <a:buFontTx/>
              <a:buChar char="•"/>
              <a:tabLst>
                <a:tab pos="177800" algn="l"/>
                <a:tab pos="533400" algn="l"/>
              </a:tabLst>
            </a:pPr>
            <a:r>
              <a:rPr lang="en-US" sz="1600" dirty="0">
                <a:solidFill>
                  <a:srgbClr val="A50021"/>
                </a:solidFill>
                <a:latin typeface="Bell MT" pitchFamily="18" charset="0"/>
              </a:rPr>
              <a:t>Screen grid increases RF isolation between electrodes.</a:t>
            </a:r>
          </a:p>
        </p:txBody>
      </p:sp>
      <p:graphicFrame>
        <p:nvGraphicFramePr>
          <p:cNvPr id="108602" name="Group 58"/>
          <p:cNvGraphicFramePr>
            <a:graphicFrameLocks noGrp="1"/>
          </p:cNvGraphicFramePr>
          <p:nvPr/>
        </p:nvGraphicFramePr>
        <p:xfrm>
          <a:off x="622300" y="4719638"/>
          <a:ext cx="8153400" cy="1699008"/>
        </p:xfrm>
        <a:graphic>
          <a:graphicData uri="http://schemas.openxmlformats.org/drawingml/2006/table">
            <a:tbl>
              <a:tblPr/>
              <a:tblGrid>
                <a:gridCol w="1042727"/>
                <a:gridCol w="1733266"/>
                <a:gridCol w="1351507"/>
                <a:gridCol w="1244600"/>
                <a:gridCol w="1346200"/>
                <a:gridCol w="1435100"/>
              </a:tblGrid>
              <a:tr h="6000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dirty="0" smtClean="0">
                          <a:ln>
                            <a:noFill/>
                          </a:ln>
                          <a:solidFill>
                            <a:schemeClr val="tx2"/>
                          </a:solidFill>
                          <a:effectLst/>
                          <a:latin typeface="Bell MT" pitchFamily="18" charset="0"/>
                        </a:rPr>
                        <a:t>RF Source</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Frequency / Bandwidth</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Max Power</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Class of operation / Efficiency</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Features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Drawbacks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Tetrodes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2"/>
                          </a:solidFill>
                          <a:effectLst/>
                          <a:latin typeface="Bell MT" pitchFamily="18" charset="0"/>
                        </a:rPr>
                        <a:t>50 </a:t>
                      </a:r>
                      <a:r>
                        <a:rPr kumimoji="0" lang="en-US" sz="1600" b="1" i="0" u="none" strike="noStrike" cap="none" normalizeH="0" baseline="0" dirty="0" smtClean="0">
                          <a:ln>
                            <a:noFill/>
                          </a:ln>
                          <a:solidFill>
                            <a:schemeClr val="tx2"/>
                          </a:solidFill>
                          <a:effectLst/>
                          <a:latin typeface="Bell MT" pitchFamily="18" charset="0"/>
                          <a:sym typeface="Symbol" pitchFamily="18" charset="2"/>
                        </a:rPr>
                        <a:t> 1000 MHz /</a:t>
                      </a:r>
                      <a:endParaRPr kumimoji="0" lang="en-US" sz="1600" b="0" i="0" u="none" strike="noStrike" cap="none" normalizeH="0" baseline="0" dirty="0" smtClean="0">
                        <a:ln>
                          <a:noFill/>
                        </a:ln>
                        <a:solidFill>
                          <a:schemeClr val="tx2"/>
                        </a:solidFill>
                        <a:effectLst/>
                        <a:latin typeface="Bell MT" pitchFamily="18" charset="0"/>
                        <a:sym typeface="Symbol" pitchFamily="18" charset="2"/>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2"/>
                          </a:solidFill>
                          <a:effectLst/>
                          <a:latin typeface="Bell MT" pitchFamily="18" charset="0"/>
                          <a:sym typeface="Symbol" pitchFamily="18" charset="2"/>
                        </a:rPr>
                        <a:t>few %</a:t>
                      </a:r>
                      <a:endParaRPr kumimoji="0" lang="en-US" sz="1400" b="0" i="0" u="none" strike="noStrike" cap="none" normalizeH="0" baseline="0" dirty="0" smtClean="0">
                        <a:ln>
                          <a:noFill/>
                        </a:ln>
                        <a:solidFill>
                          <a:schemeClr val="tx2"/>
                        </a:solidFill>
                        <a:effectLst/>
                        <a:latin typeface="Bell MT" pitchFamily="18" charset="0"/>
                        <a:sym typeface="Symbol" pitchFamily="18" charset="2"/>
                      </a:endParaRP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200 kW/tube</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A, AB, B, C</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sym typeface="Symbol" pitchFamily="18" charset="2"/>
                        </a:rPr>
                        <a:t>  70 %</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Simplicity</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Cheap</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tab pos="177800" algn="l"/>
                        </a:tabLst>
                      </a:pPr>
                      <a:r>
                        <a:rPr kumimoji="0" lang="en-US" sz="1600" b="0" i="0" u="none" strike="noStrike" cap="none" normalizeH="0" baseline="0" dirty="0" smtClean="0">
                          <a:ln>
                            <a:noFill/>
                          </a:ln>
                          <a:solidFill>
                            <a:schemeClr val="tx2"/>
                          </a:solidFill>
                          <a:effectLst/>
                          <a:latin typeface="Bell MT" pitchFamily="18" charset="0"/>
                        </a:rPr>
                        <a:t>HV</a:t>
                      </a:r>
                    </a:p>
                    <a:p>
                      <a:pPr marL="177800" marR="0" lvl="0" indent="-17780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tab pos="177800" algn="l"/>
                        </a:tabLst>
                      </a:pPr>
                      <a:r>
                        <a:rPr kumimoji="0" lang="en-US" sz="1600" b="0" i="0" u="none" strike="noStrike" cap="none" normalizeH="0" baseline="0" dirty="0" smtClean="0">
                          <a:ln>
                            <a:noFill/>
                          </a:ln>
                          <a:solidFill>
                            <a:schemeClr val="tx2"/>
                          </a:solidFill>
                          <a:effectLst/>
                          <a:latin typeface="Bell MT" pitchFamily="18" charset="0"/>
                        </a:rPr>
                        <a:t>Transit-time limited</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2"/>
          </p:nvPr>
        </p:nvSpPr>
        <p:spPr>
          <a:xfrm>
            <a:off x="7239000" y="2979"/>
            <a:ext cx="1905000" cy="457200"/>
          </a:xfrm>
        </p:spPr>
        <p:txBody>
          <a:bodyPr/>
          <a:lstStyle/>
          <a:p>
            <a:fld id="{90DA1E09-0DBA-434B-AE47-26F8EC14D67E}" type="slidenum">
              <a:rPr lang="en-US" altLang="en-US" sz="1600" b="1" smtClean="0">
                <a:solidFill>
                  <a:srgbClr val="FFFF00"/>
                </a:solidFill>
              </a:rPr>
              <a:pPr/>
              <a:t>19</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077" name="Text Box 2"/>
          <p:cNvSpPr txBox="1">
            <a:spLocks noChangeArrowheads="1"/>
          </p:cNvSpPr>
          <p:nvPr/>
        </p:nvSpPr>
        <p:spPr bwMode="auto">
          <a:xfrm>
            <a:off x="642827" y="414125"/>
            <a:ext cx="7488461" cy="523220"/>
          </a:xfrm>
          <a:prstGeom prst="rect">
            <a:avLst/>
          </a:prstGeom>
          <a:noFill/>
          <a:ln w="9525">
            <a:noFill/>
            <a:miter lim="800000"/>
            <a:headEnd/>
            <a:tailEnd/>
          </a:ln>
        </p:spPr>
        <p:txBody>
          <a:bodyPr wrap="none">
            <a:spAutoFit/>
          </a:bodyPr>
          <a:lstStyle/>
          <a:p>
            <a:pPr algn="ctr"/>
            <a:r>
              <a:rPr lang="en-GB" sz="2800" b="1" dirty="0" smtClean="0">
                <a:solidFill>
                  <a:srgbClr val="FFFF66"/>
                </a:solidFill>
              </a:rPr>
              <a:t>IV)  RF </a:t>
            </a:r>
            <a:r>
              <a:rPr lang="en-GB" sz="2800" b="1" dirty="0">
                <a:solidFill>
                  <a:srgbClr val="FFFF66"/>
                </a:solidFill>
              </a:rPr>
              <a:t>Systems: </a:t>
            </a:r>
            <a:r>
              <a:rPr lang="en-GB" sz="2800" b="1" dirty="0" smtClean="0">
                <a:solidFill>
                  <a:srgbClr val="FFFF66"/>
                </a:solidFill>
              </a:rPr>
              <a:t>Basic </a:t>
            </a:r>
            <a:r>
              <a:rPr lang="en-GB" sz="2800" b="1" dirty="0">
                <a:solidFill>
                  <a:srgbClr val="FFFF66"/>
                </a:solidFill>
              </a:rPr>
              <a:t>Definition and Anatomy</a:t>
            </a:r>
          </a:p>
        </p:txBody>
      </p:sp>
      <p:sp>
        <p:nvSpPr>
          <p:cNvPr id="111629" name="Freeform 13"/>
          <p:cNvSpPr>
            <a:spLocks/>
          </p:cNvSpPr>
          <p:nvPr/>
        </p:nvSpPr>
        <p:spPr bwMode="auto">
          <a:xfrm>
            <a:off x="3975100" y="1596874"/>
            <a:ext cx="4762500" cy="3535369"/>
          </a:xfrm>
          <a:custGeom>
            <a:avLst/>
            <a:gdLst>
              <a:gd name="T0" fmla="*/ 8 w 3000"/>
              <a:gd name="T1" fmla="*/ 400 h 1920"/>
              <a:gd name="T2" fmla="*/ 0 w 3000"/>
              <a:gd name="T3" fmla="*/ 0 h 1920"/>
              <a:gd name="T4" fmla="*/ 3000 w 3000"/>
              <a:gd name="T5" fmla="*/ 8 h 1920"/>
              <a:gd name="T6" fmla="*/ 3000 w 3000"/>
              <a:gd name="T7" fmla="*/ 1920 h 1920"/>
              <a:gd name="T8" fmla="*/ 904 w 3000"/>
              <a:gd name="T9" fmla="*/ 1920 h 1920"/>
              <a:gd name="T10" fmla="*/ 896 w 3000"/>
              <a:gd name="T11" fmla="*/ 400 h 1920"/>
              <a:gd name="T12" fmla="*/ 8 w 3000"/>
              <a:gd name="T13" fmla="*/ 400 h 1920"/>
              <a:gd name="T14" fmla="*/ 0 60000 65536"/>
              <a:gd name="T15" fmla="*/ 0 60000 65536"/>
              <a:gd name="T16" fmla="*/ 0 60000 65536"/>
              <a:gd name="T17" fmla="*/ 0 60000 65536"/>
              <a:gd name="T18" fmla="*/ 0 60000 65536"/>
              <a:gd name="T19" fmla="*/ 0 60000 65536"/>
              <a:gd name="T20" fmla="*/ 0 60000 65536"/>
              <a:gd name="T21" fmla="*/ 0 w 3000"/>
              <a:gd name="T22" fmla="*/ 0 h 1920"/>
              <a:gd name="T23" fmla="*/ 3000 w 3000"/>
              <a:gd name="T24" fmla="*/ 1920 h 1920"/>
              <a:gd name="connsiteX0" fmla="*/ 27 w 10000"/>
              <a:gd name="connsiteY0" fmla="*/ 2083 h 10000"/>
              <a:gd name="connsiteX1" fmla="*/ 0 w 10000"/>
              <a:gd name="connsiteY1" fmla="*/ 0 h 10000"/>
              <a:gd name="connsiteX2" fmla="*/ 10000 w 10000"/>
              <a:gd name="connsiteY2" fmla="*/ 42 h 10000"/>
              <a:gd name="connsiteX3" fmla="*/ 10000 w 10000"/>
              <a:gd name="connsiteY3" fmla="*/ 10000 h 10000"/>
              <a:gd name="connsiteX4" fmla="*/ 3013 w 10000"/>
              <a:gd name="connsiteY4" fmla="*/ 10000 h 10000"/>
              <a:gd name="connsiteX5" fmla="*/ 2987 w 10000"/>
              <a:gd name="connsiteY5" fmla="*/ 1881 h 10000"/>
              <a:gd name="connsiteX6" fmla="*/ 27 w 10000"/>
              <a:gd name="connsiteY6" fmla="*/ 2083 h 10000"/>
              <a:gd name="connsiteX0" fmla="*/ 27 w 10000"/>
              <a:gd name="connsiteY0" fmla="*/ 1915 h 10000"/>
              <a:gd name="connsiteX1" fmla="*/ 0 w 10000"/>
              <a:gd name="connsiteY1" fmla="*/ 0 h 10000"/>
              <a:gd name="connsiteX2" fmla="*/ 10000 w 10000"/>
              <a:gd name="connsiteY2" fmla="*/ 42 h 10000"/>
              <a:gd name="connsiteX3" fmla="*/ 10000 w 10000"/>
              <a:gd name="connsiteY3" fmla="*/ 10000 h 10000"/>
              <a:gd name="connsiteX4" fmla="*/ 3013 w 10000"/>
              <a:gd name="connsiteY4" fmla="*/ 10000 h 10000"/>
              <a:gd name="connsiteX5" fmla="*/ 2987 w 10000"/>
              <a:gd name="connsiteY5" fmla="*/ 1881 h 10000"/>
              <a:gd name="connsiteX6" fmla="*/ 27 w 10000"/>
              <a:gd name="connsiteY6" fmla="*/ 1915 h 10000"/>
              <a:gd name="connsiteX0" fmla="*/ 27 w 10000"/>
              <a:gd name="connsiteY0" fmla="*/ 1747 h 10000"/>
              <a:gd name="connsiteX1" fmla="*/ 0 w 10000"/>
              <a:gd name="connsiteY1" fmla="*/ 0 h 10000"/>
              <a:gd name="connsiteX2" fmla="*/ 10000 w 10000"/>
              <a:gd name="connsiteY2" fmla="*/ 42 h 10000"/>
              <a:gd name="connsiteX3" fmla="*/ 10000 w 10000"/>
              <a:gd name="connsiteY3" fmla="*/ 10000 h 10000"/>
              <a:gd name="connsiteX4" fmla="*/ 3013 w 10000"/>
              <a:gd name="connsiteY4" fmla="*/ 10000 h 10000"/>
              <a:gd name="connsiteX5" fmla="*/ 2987 w 10000"/>
              <a:gd name="connsiteY5" fmla="*/ 1881 h 10000"/>
              <a:gd name="connsiteX6" fmla="*/ 27 w 10000"/>
              <a:gd name="connsiteY6" fmla="*/ 1747 h 10000"/>
              <a:gd name="connsiteX0" fmla="*/ 27 w 10000"/>
              <a:gd name="connsiteY0" fmla="*/ 1881 h 10000"/>
              <a:gd name="connsiteX1" fmla="*/ 0 w 10000"/>
              <a:gd name="connsiteY1" fmla="*/ 0 h 10000"/>
              <a:gd name="connsiteX2" fmla="*/ 10000 w 10000"/>
              <a:gd name="connsiteY2" fmla="*/ 42 h 10000"/>
              <a:gd name="connsiteX3" fmla="*/ 10000 w 10000"/>
              <a:gd name="connsiteY3" fmla="*/ 10000 h 10000"/>
              <a:gd name="connsiteX4" fmla="*/ 3013 w 10000"/>
              <a:gd name="connsiteY4" fmla="*/ 10000 h 10000"/>
              <a:gd name="connsiteX5" fmla="*/ 2987 w 10000"/>
              <a:gd name="connsiteY5" fmla="*/ 1881 h 10000"/>
              <a:gd name="connsiteX6" fmla="*/ 27 w 10000"/>
              <a:gd name="connsiteY6" fmla="*/ 18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27" y="1881"/>
                </a:moveTo>
                <a:cubicBezTo>
                  <a:pt x="18" y="1187"/>
                  <a:pt x="9" y="694"/>
                  <a:pt x="0" y="0"/>
                </a:cubicBezTo>
                <a:lnTo>
                  <a:pt x="10000" y="42"/>
                </a:lnTo>
                <a:lnTo>
                  <a:pt x="10000" y="10000"/>
                </a:lnTo>
                <a:lnTo>
                  <a:pt x="3013" y="10000"/>
                </a:lnTo>
                <a:cubicBezTo>
                  <a:pt x="3004" y="7361"/>
                  <a:pt x="2996" y="4520"/>
                  <a:pt x="2987" y="1881"/>
                </a:cubicBezTo>
                <a:lnTo>
                  <a:pt x="27" y="1881"/>
                </a:lnTo>
                <a:close/>
              </a:path>
            </a:pathLst>
          </a:custGeom>
          <a:noFill/>
          <a:ln w="28575" cap="flat" cmpd="sng">
            <a:solidFill>
              <a:srgbClr val="CCFFFF"/>
            </a:solidFill>
            <a:prstDash val="dash"/>
            <a:round/>
            <a:headEnd/>
            <a:tailEnd/>
          </a:ln>
        </p:spPr>
        <p:txBody>
          <a:bodyPr/>
          <a:lstStyle/>
          <a:p>
            <a:endParaRPr lang="it-IT"/>
          </a:p>
        </p:txBody>
      </p:sp>
      <p:sp>
        <p:nvSpPr>
          <p:cNvPr id="111630" name="Text Box 14"/>
          <p:cNvSpPr txBox="1">
            <a:spLocks noChangeArrowheads="1"/>
          </p:cNvSpPr>
          <p:nvPr/>
        </p:nvSpPr>
        <p:spPr bwMode="auto">
          <a:xfrm>
            <a:off x="5254625" y="1752450"/>
            <a:ext cx="3698875" cy="3323987"/>
          </a:xfrm>
          <a:prstGeom prst="rect">
            <a:avLst/>
          </a:prstGeom>
          <a:noFill/>
          <a:ln w="9525">
            <a:noFill/>
            <a:miter lim="800000"/>
            <a:headEnd/>
            <a:tailEnd/>
          </a:ln>
        </p:spPr>
        <p:txBody>
          <a:bodyPr>
            <a:spAutoFit/>
          </a:bodyPr>
          <a:lstStyle/>
          <a:p>
            <a:pPr>
              <a:spcAft>
                <a:spcPct val="50000"/>
              </a:spcAft>
            </a:pPr>
            <a:r>
              <a:rPr lang="en-US" sz="2000" b="1" dirty="0">
                <a:solidFill>
                  <a:srgbClr val="CCECFF"/>
                </a:solidFill>
              </a:rPr>
              <a:t>RF Signal Generation</a:t>
            </a:r>
          </a:p>
          <a:p>
            <a:pPr marL="723900" lvl="1" indent="-266700">
              <a:spcAft>
                <a:spcPct val="50000"/>
              </a:spcAft>
              <a:buFontTx/>
              <a:buChar char="•"/>
            </a:pPr>
            <a:r>
              <a:rPr lang="en-US" sz="1800" dirty="0">
                <a:solidFill>
                  <a:srgbClr val="CCECFF"/>
                </a:solidFill>
              </a:rPr>
              <a:t>Synthesized oscillators (LORAN stabilized)</a:t>
            </a:r>
          </a:p>
          <a:p>
            <a:pPr marL="723900" lvl="1" indent="-266700">
              <a:spcAft>
                <a:spcPct val="50000"/>
              </a:spcAft>
              <a:buFontTx/>
              <a:buChar char="•"/>
            </a:pPr>
            <a:r>
              <a:rPr lang="en-US" sz="1800" dirty="0">
                <a:solidFill>
                  <a:srgbClr val="CCECFF"/>
                </a:solidFill>
              </a:rPr>
              <a:t>VCOs (driven by low-level controls</a:t>
            </a:r>
            <a:r>
              <a:rPr lang="en-US" sz="1800" dirty="0" smtClean="0">
                <a:solidFill>
                  <a:srgbClr val="CCECFF"/>
                </a:solidFill>
              </a:rPr>
              <a:t>)</a:t>
            </a:r>
          </a:p>
          <a:p>
            <a:pPr marL="723900" lvl="1" indent="-266700">
              <a:spcAft>
                <a:spcPct val="50000"/>
              </a:spcAft>
              <a:buFontTx/>
              <a:buChar char="•"/>
            </a:pPr>
            <a:r>
              <a:rPr lang="en-US" sz="1800" dirty="0" smtClean="0">
                <a:solidFill>
                  <a:srgbClr val="CCECFF"/>
                </a:solidFill>
              </a:rPr>
              <a:t>DDS</a:t>
            </a:r>
            <a:endParaRPr lang="en-US" sz="1800" dirty="0">
              <a:solidFill>
                <a:srgbClr val="CCECFF"/>
              </a:solidFill>
            </a:endParaRPr>
          </a:p>
          <a:p>
            <a:pPr marL="723900" lvl="1" indent="-266700">
              <a:spcAft>
                <a:spcPct val="50000"/>
              </a:spcAft>
              <a:buFontTx/>
              <a:buChar char="•"/>
            </a:pPr>
            <a:r>
              <a:rPr lang="en-US" sz="1800" dirty="0">
                <a:solidFill>
                  <a:srgbClr val="CCECFF"/>
                </a:solidFill>
              </a:rPr>
              <a:t>Laser-to-voltage reference  converters</a:t>
            </a:r>
          </a:p>
          <a:p>
            <a:pPr marL="723900" lvl="1" indent="-266700">
              <a:spcAft>
                <a:spcPct val="50000"/>
              </a:spcAft>
              <a:buFontTx/>
              <a:buChar char="•"/>
            </a:pPr>
            <a:r>
              <a:rPr lang="en-US" sz="1800" dirty="0">
                <a:solidFill>
                  <a:srgbClr val="CCECFF"/>
                </a:solidFill>
              </a:rPr>
              <a:t>…</a:t>
            </a:r>
          </a:p>
        </p:txBody>
      </p:sp>
      <p:sp>
        <p:nvSpPr>
          <p:cNvPr id="111631" name="Freeform 15"/>
          <p:cNvSpPr>
            <a:spLocks/>
          </p:cNvSpPr>
          <p:nvPr/>
        </p:nvSpPr>
        <p:spPr bwMode="auto">
          <a:xfrm>
            <a:off x="428626" y="2320775"/>
            <a:ext cx="4854574" cy="4089550"/>
          </a:xfrm>
          <a:custGeom>
            <a:avLst/>
            <a:gdLst>
              <a:gd name="T0" fmla="*/ 3064 w 3072"/>
              <a:gd name="T1" fmla="*/ 504 h 2376"/>
              <a:gd name="T2" fmla="*/ 3072 w 3072"/>
              <a:gd name="T3" fmla="*/ 0 h 2376"/>
              <a:gd name="T4" fmla="*/ 1880 w 3072"/>
              <a:gd name="T5" fmla="*/ 8 h 2376"/>
              <a:gd name="T6" fmla="*/ 0 w 3072"/>
              <a:gd name="T7" fmla="*/ 24 h 2376"/>
              <a:gd name="T8" fmla="*/ 8 w 3072"/>
              <a:gd name="T9" fmla="*/ 2376 h 2376"/>
              <a:gd name="T10" fmla="*/ 1784 w 3072"/>
              <a:gd name="T11" fmla="*/ 2368 h 2376"/>
              <a:gd name="T12" fmla="*/ 1784 w 3072"/>
              <a:gd name="T13" fmla="*/ 504 h 2376"/>
              <a:gd name="T14" fmla="*/ 3064 w 3072"/>
              <a:gd name="T15" fmla="*/ 504 h 2376"/>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2376"/>
              <a:gd name="T26" fmla="*/ 3072 w 3072"/>
              <a:gd name="T27" fmla="*/ 2376 h 23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2376">
                <a:moveTo>
                  <a:pt x="3064" y="504"/>
                </a:moveTo>
                <a:lnTo>
                  <a:pt x="3072" y="0"/>
                </a:lnTo>
                <a:lnTo>
                  <a:pt x="1880" y="8"/>
                </a:lnTo>
                <a:lnTo>
                  <a:pt x="0" y="24"/>
                </a:lnTo>
                <a:lnTo>
                  <a:pt x="8" y="2376"/>
                </a:lnTo>
                <a:lnTo>
                  <a:pt x="1784" y="2368"/>
                </a:lnTo>
                <a:lnTo>
                  <a:pt x="1784" y="504"/>
                </a:lnTo>
                <a:lnTo>
                  <a:pt x="3064" y="504"/>
                </a:lnTo>
                <a:close/>
              </a:path>
            </a:pathLst>
          </a:custGeom>
          <a:noFill/>
          <a:ln w="28575" cap="flat" cmpd="sng">
            <a:solidFill>
              <a:srgbClr val="00FF00"/>
            </a:solidFill>
            <a:prstDash val="dash"/>
            <a:round/>
            <a:headEnd/>
            <a:tailEnd/>
          </a:ln>
        </p:spPr>
        <p:txBody>
          <a:bodyPr/>
          <a:lstStyle/>
          <a:p>
            <a:endParaRPr lang="it-IT"/>
          </a:p>
        </p:txBody>
      </p:sp>
      <p:sp>
        <p:nvSpPr>
          <p:cNvPr id="111632" name="Text Box 16"/>
          <p:cNvSpPr txBox="1">
            <a:spLocks noChangeArrowheads="1"/>
          </p:cNvSpPr>
          <p:nvPr/>
        </p:nvSpPr>
        <p:spPr bwMode="auto">
          <a:xfrm>
            <a:off x="428626" y="2463650"/>
            <a:ext cx="2876550" cy="3877985"/>
          </a:xfrm>
          <a:prstGeom prst="rect">
            <a:avLst/>
          </a:prstGeom>
          <a:noFill/>
          <a:ln w="9525">
            <a:noFill/>
            <a:miter lim="800000"/>
            <a:headEnd/>
            <a:tailEnd/>
          </a:ln>
        </p:spPr>
        <p:txBody>
          <a:bodyPr wrap="square">
            <a:spAutoFit/>
          </a:bodyPr>
          <a:lstStyle/>
          <a:p>
            <a:pPr>
              <a:spcAft>
                <a:spcPct val="50000"/>
              </a:spcAft>
            </a:pPr>
            <a:r>
              <a:rPr lang="en-US" sz="2000" b="1" dirty="0">
                <a:solidFill>
                  <a:srgbClr val="00FF00"/>
                </a:solidFill>
              </a:rPr>
              <a:t>Low-level RF control</a:t>
            </a:r>
          </a:p>
          <a:p>
            <a:pPr marL="355600" lvl="1" indent="-176213">
              <a:spcAft>
                <a:spcPct val="50000"/>
              </a:spcAft>
              <a:buFontTx/>
              <a:buChar char="•"/>
            </a:pPr>
            <a:r>
              <a:rPr lang="en-US" sz="1800" dirty="0">
                <a:solidFill>
                  <a:srgbClr val="00FF00"/>
                </a:solidFill>
              </a:rPr>
              <a:t>Amplitude and phase set of the accelerating fields</a:t>
            </a:r>
          </a:p>
          <a:p>
            <a:pPr marL="355600" lvl="1" indent="-176213">
              <a:spcAft>
                <a:spcPct val="50000"/>
              </a:spcAft>
              <a:buFontTx/>
              <a:buChar char="•"/>
            </a:pPr>
            <a:r>
              <a:rPr lang="en-US" sz="1800" dirty="0">
                <a:solidFill>
                  <a:srgbClr val="00FF00"/>
                </a:solidFill>
              </a:rPr>
              <a:t>Tuning control of the accelerating structures</a:t>
            </a:r>
          </a:p>
          <a:p>
            <a:pPr marL="355600" lvl="1" indent="-176213">
              <a:spcAft>
                <a:spcPct val="50000"/>
              </a:spcAft>
              <a:buFontTx/>
              <a:buChar char="•"/>
            </a:pPr>
            <a:r>
              <a:rPr lang="en-US" sz="1800" dirty="0">
                <a:solidFill>
                  <a:srgbClr val="00FF00"/>
                </a:solidFill>
              </a:rPr>
              <a:t>Beam loading compensation</a:t>
            </a:r>
          </a:p>
          <a:p>
            <a:pPr marL="355600" lvl="1" indent="-176213">
              <a:spcAft>
                <a:spcPct val="50000"/>
              </a:spcAft>
              <a:buFontTx/>
              <a:buChar char="•"/>
            </a:pPr>
            <a:r>
              <a:rPr lang="en-US" sz="1800" dirty="0">
                <a:solidFill>
                  <a:srgbClr val="00FF00"/>
                </a:solidFill>
              </a:rPr>
              <a:t>RF and beam feedback systems </a:t>
            </a:r>
          </a:p>
          <a:p>
            <a:pPr marL="355600" lvl="1" indent="-176213">
              <a:spcAft>
                <a:spcPct val="50000"/>
              </a:spcAft>
              <a:buFontTx/>
              <a:buChar char="•"/>
            </a:pPr>
            <a:r>
              <a:rPr lang="en-US" sz="1800" dirty="0">
                <a:solidFill>
                  <a:srgbClr val="00FF00"/>
                </a:solidFill>
              </a:rPr>
              <a:t>…</a:t>
            </a:r>
          </a:p>
        </p:txBody>
      </p:sp>
      <p:graphicFrame>
        <p:nvGraphicFramePr>
          <p:cNvPr id="3074" name="Object 17"/>
          <p:cNvGraphicFramePr>
            <a:graphicFrameLocks noChangeAspect="1"/>
          </p:cNvGraphicFramePr>
          <p:nvPr>
            <p:extLst>
              <p:ext uri="{D42A27DB-BD31-4B8C-83A1-F6EECF244321}">
                <p14:modId xmlns:p14="http://schemas.microsoft.com/office/powerpoint/2010/main" val="2045074092"/>
              </p:ext>
            </p:extLst>
          </p:nvPr>
        </p:nvGraphicFramePr>
        <p:xfrm>
          <a:off x="3306763" y="1674663"/>
          <a:ext cx="3213100" cy="4360862"/>
        </p:xfrm>
        <a:graphic>
          <a:graphicData uri="http://schemas.openxmlformats.org/presentationml/2006/ole">
            <mc:AlternateContent xmlns:mc="http://schemas.openxmlformats.org/markup-compatibility/2006">
              <mc:Choice xmlns:v="urn:schemas-microsoft-com:vml" Requires="v">
                <p:oleObj spid="_x0000_s305314" name="Drawing" r:id="rId4" imgW="4218480" imgH="5726160" progId="Canvas.Drawing.X">
                  <p:embed/>
                </p:oleObj>
              </mc:Choice>
              <mc:Fallback>
                <p:oleObj name="Drawing" r:id="rId4" imgW="4218480" imgH="5726160" progId="Canvas.Drawing.X">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763" y="1674663"/>
                        <a:ext cx="3213100" cy="436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34" name="Text Box 18"/>
          <p:cNvSpPr txBox="1">
            <a:spLocks noChangeArrowheads="1"/>
          </p:cNvSpPr>
          <p:nvPr/>
        </p:nvSpPr>
        <p:spPr bwMode="auto">
          <a:xfrm>
            <a:off x="3908425" y="2476350"/>
            <a:ext cx="996950" cy="457200"/>
          </a:xfrm>
          <a:prstGeom prst="rect">
            <a:avLst/>
          </a:prstGeom>
          <a:noFill/>
          <a:ln w="9525">
            <a:noFill/>
            <a:miter lim="800000"/>
            <a:headEnd/>
            <a:tailEnd/>
          </a:ln>
          <a:effectLst/>
        </p:spPr>
        <p:txBody>
          <a:bodyPr wrap="none">
            <a:spAutoFit/>
          </a:bodyPr>
          <a:lstStyle/>
          <a:p>
            <a:pPr>
              <a:defRPr/>
            </a:pPr>
            <a:r>
              <a:rPr lang="it-IT" sz="2400" b="1">
                <a:solidFill>
                  <a:srgbClr val="333399"/>
                </a:solidFill>
                <a:effectLst>
                  <a:outerShdw blurRad="38100" dist="38100" dir="2700000" algn="tl">
                    <a:srgbClr val="000000"/>
                  </a:outerShdw>
                </a:effectLst>
              </a:rPr>
              <a:t>LLRF</a:t>
            </a:r>
          </a:p>
        </p:txBody>
      </p:sp>
      <p:sp>
        <p:nvSpPr>
          <p:cNvPr id="111635" name="Text Box 19"/>
          <p:cNvSpPr txBox="1">
            <a:spLocks noChangeArrowheads="1"/>
          </p:cNvSpPr>
          <p:nvPr/>
        </p:nvSpPr>
        <p:spPr bwMode="auto">
          <a:xfrm>
            <a:off x="2905125" y="2484288"/>
            <a:ext cx="592138" cy="457200"/>
          </a:xfrm>
          <a:prstGeom prst="rect">
            <a:avLst/>
          </a:prstGeom>
          <a:noFill/>
          <a:ln w="9525">
            <a:noFill/>
            <a:miter lim="800000"/>
            <a:headEnd/>
            <a:tailEnd/>
          </a:ln>
        </p:spPr>
        <p:txBody>
          <a:bodyPr wrap="none">
            <a:spAutoFit/>
          </a:bodyPr>
          <a:lstStyle/>
          <a:p>
            <a:r>
              <a:rPr lang="en-US" sz="1200">
                <a:solidFill>
                  <a:srgbClr val="00FF00"/>
                </a:solidFill>
              </a:rPr>
              <a:t>Cavity</a:t>
            </a:r>
          </a:p>
          <a:p>
            <a:r>
              <a:rPr lang="en-US" sz="1200">
                <a:solidFill>
                  <a:srgbClr val="00FF00"/>
                </a:solidFill>
              </a:rPr>
              <a:t>probes</a:t>
            </a:r>
          </a:p>
        </p:txBody>
      </p:sp>
      <p:sp>
        <p:nvSpPr>
          <p:cNvPr id="111636" name="Text Box 20"/>
          <p:cNvSpPr txBox="1">
            <a:spLocks noChangeArrowheads="1"/>
          </p:cNvSpPr>
          <p:nvPr/>
        </p:nvSpPr>
        <p:spPr bwMode="auto">
          <a:xfrm>
            <a:off x="5318125" y="2446188"/>
            <a:ext cx="541338" cy="274637"/>
          </a:xfrm>
          <a:prstGeom prst="rect">
            <a:avLst/>
          </a:prstGeom>
          <a:noFill/>
          <a:ln w="9525">
            <a:noFill/>
            <a:miter lim="800000"/>
            <a:headEnd/>
            <a:tailEnd/>
          </a:ln>
        </p:spPr>
        <p:txBody>
          <a:bodyPr wrap="none">
            <a:spAutoFit/>
          </a:bodyPr>
          <a:lstStyle/>
          <a:p>
            <a:r>
              <a:rPr lang="en-US" sz="1200">
                <a:solidFill>
                  <a:srgbClr val="00FF00"/>
                </a:solidFill>
              </a:rPr>
              <a:t>Beam</a:t>
            </a:r>
          </a:p>
        </p:txBody>
      </p:sp>
      <p:sp>
        <p:nvSpPr>
          <p:cNvPr id="111637" name="Text Box 21"/>
          <p:cNvSpPr txBox="1">
            <a:spLocks noChangeArrowheads="1"/>
          </p:cNvSpPr>
          <p:nvPr/>
        </p:nvSpPr>
        <p:spPr bwMode="auto">
          <a:xfrm>
            <a:off x="5305425" y="2725588"/>
            <a:ext cx="949325" cy="274637"/>
          </a:xfrm>
          <a:prstGeom prst="rect">
            <a:avLst/>
          </a:prstGeom>
          <a:noFill/>
          <a:ln w="9525">
            <a:noFill/>
            <a:miter lim="800000"/>
            <a:headEnd/>
            <a:tailEnd/>
          </a:ln>
        </p:spPr>
        <p:txBody>
          <a:bodyPr wrap="none">
            <a:spAutoFit/>
          </a:bodyPr>
          <a:lstStyle/>
          <a:p>
            <a:r>
              <a:rPr lang="en-US" sz="1200">
                <a:solidFill>
                  <a:srgbClr val="00FF00"/>
                </a:solidFill>
              </a:rPr>
              <a:t>FWD Power</a:t>
            </a:r>
          </a:p>
        </p:txBody>
      </p:sp>
      <p:graphicFrame>
        <p:nvGraphicFramePr>
          <p:cNvPr id="3075" name="Object 23"/>
          <p:cNvGraphicFramePr>
            <a:graphicFrameLocks/>
          </p:cNvGraphicFramePr>
          <p:nvPr>
            <p:extLst>
              <p:ext uri="{D42A27DB-BD31-4B8C-83A1-F6EECF244321}">
                <p14:modId xmlns:p14="http://schemas.microsoft.com/office/powerpoint/2010/main" val="3309066345"/>
              </p:ext>
            </p:extLst>
          </p:nvPr>
        </p:nvGraphicFramePr>
        <p:xfrm>
          <a:off x="406400" y="1368275"/>
          <a:ext cx="3644900" cy="1181100"/>
        </p:xfrm>
        <a:graphic>
          <a:graphicData uri="http://schemas.openxmlformats.org/presentationml/2006/ole">
            <mc:AlternateContent xmlns:mc="http://schemas.openxmlformats.org/markup-compatibility/2006">
              <mc:Choice xmlns:v="urn:schemas-microsoft-com:vml" Requires="v">
                <p:oleObj spid="_x0000_s305315" name="Documento" r:id="rId6" imgW="4040281" imgH="1301923" progId="Word.Document.8">
                  <p:embed/>
                </p:oleObj>
              </mc:Choice>
              <mc:Fallback>
                <p:oleObj name="Documento" r:id="rId6" imgW="4040281" imgH="1301923" progId="Word.Document.8">
                  <p:embed/>
                  <p:pic>
                    <p:nvPicPr>
                      <p:cNvPr id="0" name="Object 2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1368275"/>
                        <a:ext cx="3644900"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a:xfrm>
            <a:off x="7219950" y="9525"/>
            <a:ext cx="1905000" cy="457200"/>
          </a:xfrm>
        </p:spPr>
        <p:txBody>
          <a:bodyPr/>
          <a:lstStyle/>
          <a:p>
            <a:fld id="{90DA1E09-0DBA-434B-AE47-26F8EC14D67E}" type="slidenum">
              <a:rPr lang="en-US" altLang="en-US" sz="1600" b="1" smtClean="0">
                <a:solidFill>
                  <a:srgbClr val="FFFF00"/>
                </a:solidFill>
              </a:rPr>
              <a:pPr/>
              <a:t>2</a:t>
            </a:fld>
            <a:endParaRPr lang="en-US" altLang="en-US" sz="16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9"/>
                                        </p:tgtEl>
                                        <p:attrNameLst>
                                          <p:attrName>style.visibility</p:attrName>
                                        </p:attrNameLst>
                                      </p:cBhvr>
                                      <p:to>
                                        <p:strVal val="visible"/>
                                      </p:to>
                                    </p:set>
                                  </p:childTnLst>
                                  <p:subTnLst>
                                    <p:set>
                                      <p:cBhvr override="childStyle">
                                        <p:cTn dur="1" fill="hold" display="0" masterRel="nextClick" afterEffect="1"/>
                                        <p:tgtEl>
                                          <p:spTgt spid="11162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11630"/>
                                        </p:tgtEl>
                                        <p:attrNameLst>
                                          <p:attrName>style.visibility</p:attrName>
                                        </p:attrNameLst>
                                      </p:cBhvr>
                                      <p:to>
                                        <p:strVal val="visible"/>
                                      </p:to>
                                    </p:set>
                                  </p:childTnLst>
                                  <p:subTnLst>
                                    <p:set>
                                      <p:cBhvr override="childStyle">
                                        <p:cTn dur="1" fill="hold" display="0" masterRel="nextClick" afterEffect="1"/>
                                        <p:tgtEl>
                                          <p:spTgt spid="11163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6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6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16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6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16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1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9" grpId="0" animBg="1"/>
      <p:bldP spid="111630" grpId="0"/>
      <p:bldP spid="111631" grpId="0" animBg="1"/>
      <p:bldP spid="111632" grpId="0"/>
      <p:bldP spid="111634" grpId="0"/>
      <p:bldP spid="111635" grpId="0"/>
      <p:bldP spid="111636" grpId="0"/>
      <p:bldP spid="1116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7" name="Text Box 7"/>
          <p:cNvSpPr txBox="1">
            <a:spLocks noChangeArrowheads="1"/>
          </p:cNvSpPr>
          <p:nvPr/>
        </p:nvSpPr>
        <p:spPr bwMode="auto">
          <a:xfrm>
            <a:off x="2565689" y="401464"/>
            <a:ext cx="3634136" cy="954107"/>
          </a:xfrm>
          <a:prstGeom prst="rect">
            <a:avLst/>
          </a:prstGeom>
          <a:noFill/>
          <a:ln w="9525">
            <a:noFill/>
            <a:miter lim="800000"/>
            <a:headEnd/>
            <a:tailEnd/>
          </a:ln>
          <a:effectLst/>
        </p:spPr>
        <p:txBody>
          <a:bodyPr wrap="none">
            <a:spAutoFit/>
          </a:bodyPr>
          <a:lstStyle/>
          <a:p>
            <a:pPr algn="ctr" defTabSz="406400"/>
            <a:r>
              <a:rPr lang="en-US" sz="2800" b="1" dirty="0">
                <a:solidFill>
                  <a:schemeClr val="bg1"/>
                </a:solidFill>
                <a:latin typeface="Arial" pitchFamily="34" charset="0"/>
                <a:cs typeface="Arial" pitchFamily="34" charset="0"/>
              </a:rPr>
              <a:t>RF Power Sources:</a:t>
            </a:r>
          </a:p>
          <a:p>
            <a:pPr algn="ctr" defTabSz="406400"/>
            <a:r>
              <a:rPr lang="en-US" sz="2800" b="1" dirty="0" err="1">
                <a:solidFill>
                  <a:schemeClr val="bg1"/>
                </a:solidFill>
                <a:latin typeface="Arial" pitchFamily="34" charset="0"/>
                <a:cs typeface="Arial" pitchFamily="34" charset="0"/>
              </a:rPr>
              <a:t>Tetrodes</a:t>
            </a:r>
            <a:r>
              <a:rPr lang="en-US" sz="2800" b="1" dirty="0">
                <a:solidFill>
                  <a:schemeClr val="bg1"/>
                </a:solidFill>
                <a:latin typeface="Arial" pitchFamily="34" charset="0"/>
                <a:cs typeface="Arial" pitchFamily="34" charset="0"/>
              </a:rPr>
              <a:t> (</a:t>
            </a:r>
            <a:r>
              <a:rPr lang="en-US" sz="2400" b="1" i="1" dirty="0">
                <a:solidFill>
                  <a:schemeClr val="bg1"/>
                </a:solidFill>
                <a:latin typeface="Arial" pitchFamily="34" charset="0"/>
                <a:cs typeface="Arial" pitchFamily="34" charset="0"/>
              </a:rPr>
              <a:t>Grid Tubes</a:t>
            </a:r>
            <a:r>
              <a:rPr lang="en-US" sz="2800" b="1" dirty="0">
                <a:solidFill>
                  <a:schemeClr val="bg1"/>
                </a:solidFill>
                <a:latin typeface="Arial" pitchFamily="34" charset="0"/>
                <a:cs typeface="Arial" pitchFamily="34" charset="0"/>
              </a:rPr>
              <a:t>)</a:t>
            </a:r>
            <a:endParaRPr lang="en-US" sz="2000" dirty="0">
              <a:solidFill>
                <a:schemeClr val="bg1"/>
              </a:solidFill>
              <a:latin typeface="Arial" pitchFamily="34" charset="0"/>
              <a:cs typeface="Arial" pitchFamily="34" charset="0"/>
            </a:endParaRPr>
          </a:p>
        </p:txBody>
      </p:sp>
      <p:pic>
        <p:nvPicPr>
          <p:cNvPr id="122916" name="Picture 36"/>
          <p:cNvPicPr>
            <a:picLocks noChangeAspect="1" noChangeArrowheads="1"/>
          </p:cNvPicPr>
          <p:nvPr/>
        </p:nvPicPr>
        <p:blipFill>
          <a:blip r:embed="rId3" cstate="print"/>
          <a:srcRect/>
          <a:stretch>
            <a:fillRect/>
          </a:stretch>
        </p:blipFill>
        <p:spPr bwMode="auto">
          <a:xfrm>
            <a:off x="1377950" y="1585694"/>
            <a:ext cx="2376488" cy="2528888"/>
          </a:xfrm>
          <a:prstGeom prst="rect">
            <a:avLst/>
          </a:prstGeom>
          <a:noFill/>
          <a:ln w="9525">
            <a:noFill/>
            <a:miter lim="800000"/>
            <a:headEnd/>
            <a:tailEnd/>
          </a:ln>
          <a:effectLst/>
        </p:spPr>
      </p:pic>
      <p:grpSp>
        <p:nvGrpSpPr>
          <p:cNvPr id="2" name="Group 39"/>
          <p:cNvGrpSpPr>
            <a:grpSpLocks/>
          </p:cNvGrpSpPr>
          <p:nvPr/>
        </p:nvGrpSpPr>
        <p:grpSpPr bwMode="auto">
          <a:xfrm>
            <a:off x="469900" y="3985994"/>
            <a:ext cx="3840163" cy="2465388"/>
            <a:chOff x="1958" y="1418"/>
            <a:chExt cx="4132" cy="2644"/>
          </a:xfrm>
        </p:grpSpPr>
        <p:pic>
          <p:nvPicPr>
            <p:cNvPr id="122917" name="Picture 37"/>
            <p:cNvPicPr>
              <a:picLocks noChangeAspect="1" noChangeArrowheads="1"/>
            </p:cNvPicPr>
            <p:nvPr/>
          </p:nvPicPr>
          <p:blipFill>
            <a:blip r:embed="rId4" cstate="print"/>
            <a:srcRect/>
            <a:stretch>
              <a:fillRect/>
            </a:stretch>
          </p:blipFill>
          <p:spPr bwMode="auto">
            <a:xfrm>
              <a:off x="1958" y="1418"/>
              <a:ext cx="4132" cy="1347"/>
            </a:xfrm>
            <a:prstGeom prst="rect">
              <a:avLst/>
            </a:prstGeom>
            <a:noFill/>
            <a:ln w="9525">
              <a:noFill/>
              <a:miter lim="800000"/>
              <a:headEnd/>
              <a:tailEnd/>
            </a:ln>
            <a:effectLst/>
          </p:spPr>
        </p:pic>
        <p:pic>
          <p:nvPicPr>
            <p:cNvPr id="122918" name="Picture 38"/>
            <p:cNvPicPr>
              <a:picLocks noChangeAspect="1" noChangeArrowheads="1"/>
            </p:cNvPicPr>
            <p:nvPr/>
          </p:nvPicPr>
          <p:blipFill>
            <a:blip r:embed="rId5" cstate="print"/>
            <a:srcRect/>
            <a:stretch>
              <a:fillRect/>
            </a:stretch>
          </p:blipFill>
          <p:spPr bwMode="auto">
            <a:xfrm>
              <a:off x="1958" y="2666"/>
              <a:ext cx="4132" cy="1396"/>
            </a:xfrm>
            <a:prstGeom prst="rect">
              <a:avLst/>
            </a:prstGeom>
            <a:noFill/>
            <a:ln w="9525">
              <a:noFill/>
              <a:miter lim="800000"/>
              <a:headEnd/>
              <a:tailEnd/>
            </a:ln>
            <a:effectLst/>
          </p:spPr>
        </p:pic>
      </p:grpSp>
      <p:pic>
        <p:nvPicPr>
          <p:cNvPr id="122922" name="Picture 42" descr="73MHz001"/>
          <p:cNvPicPr>
            <a:picLocks noChangeAspect="1" noChangeArrowheads="1"/>
          </p:cNvPicPr>
          <p:nvPr/>
        </p:nvPicPr>
        <p:blipFill>
          <a:blip r:embed="rId6" cstate="print"/>
          <a:srcRect l="540" t="1024" r="39180" b="27394"/>
          <a:stretch>
            <a:fillRect/>
          </a:stretch>
        </p:blipFill>
        <p:spPr bwMode="auto">
          <a:xfrm>
            <a:off x="5083175" y="1689499"/>
            <a:ext cx="3502025" cy="4392612"/>
          </a:xfrm>
          <a:prstGeom prst="rect">
            <a:avLst/>
          </a:prstGeom>
          <a:noFill/>
        </p:spPr>
      </p:pic>
      <p:sp>
        <p:nvSpPr>
          <p:cNvPr id="122923" name="Text Box 43"/>
          <p:cNvSpPr txBox="1">
            <a:spLocks noChangeArrowheads="1"/>
          </p:cNvSpPr>
          <p:nvPr/>
        </p:nvSpPr>
        <p:spPr bwMode="auto">
          <a:xfrm>
            <a:off x="4962525" y="6074151"/>
            <a:ext cx="3708400" cy="581025"/>
          </a:xfrm>
          <a:prstGeom prst="rect">
            <a:avLst/>
          </a:prstGeom>
          <a:solidFill>
            <a:schemeClr val="bg1">
              <a:alpha val="20000"/>
            </a:schemeClr>
          </a:solidFill>
          <a:ln w="9525">
            <a:noFill/>
            <a:miter lim="800000"/>
            <a:headEnd/>
            <a:tailEnd/>
          </a:ln>
          <a:effectLst/>
        </p:spPr>
        <p:txBody>
          <a:bodyPr>
            <a:spAutoFit/>
          </a:bodyPr>
          <a:lstStyle/>
          <a:p>
            <a:pPr algn="ctr"/>
            <a:r>
              <a:rPr lang="en-US" b="1" dirty="0">
                <a:solidFill>
                  <a:srgbClr val="A50021"/>
                </a:solidFill>
              </a:rPr>
              <a:t>Tests of the 73 MHz, 50 kW </a:t>
            </a:r>
            <a:r>
              <a:rPr lang="en-US" b="1" dirty="0" err="1">
                <a:solidFill>
                  <a:srgbClr val="A50021"/>
                </a:solidFill>
              </a:rPr>
              <a:t>Tetrode</a:t>
            </a:r>
            <a:r>
              <a:rPr lang="en-US" b="1" dirty="0">
                <a:solidFill>
                  <a:srgbClr val="A50021"/>
                </a:solidFill>
              </a:rPr>
              <a:t> Amplifier for the DAFNE damping ring</a:t>
            </a:r>
          </a:p>
        </p:txBody>
      </p:sp>
      <p:sp>
        <p:nvSpPr>
          <p:cNvPr id="3" name="Slide Number Placeholder 2"/>
          <p:cNvSpPr>
            <a:spLocks noGrp="1"/>
          </p:cNvSpPr>
          <p:nvPr>
            <p:ph type="sldNum" sz="quarter" idx="12"/>
          </p:nvPr>
        </p:nvSpPr>
        <p:spPr>
          <a:xfrm>
            <a:off x="7239000" y="0"/>
            <a:ext cx="1905000" cy="457200"/>
          </a:xfrm>
        </p:spPr>
        <p:txBody>
          <a:bodyPr/>
          <a:lstStyle/>
          <a:p>
            <a:fld id="{90DA1E09-0DBA-434B-AE47-26F8EC14D67E}" type="slidenum">
              <a:rPr lang="en-US" altLang="en-US" sz="1600" b="1" smtClean="0">
                <a:solidFill>
                  <a:srgbClr val="FFFF00"/>
                </a:solidFill>
              </a:rPr>
              <a:pPr/>
              <a:t>20</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Text Box 6"/>
          <p:cNvSpPr txBox="1">
            <a:spLocks noChangeArrowheads="1"/>
          </p:cNvSpPr>
          <p:nvPr/>
        </p:nvSpPr>
        <p:spPr bwMode="auto">
          <a:xfrm>
            <a:off x="1575145" y="305928"/>
            <a:ext cx="6130012" cy="954107"/>
          </a:xfrm>
          <a:prstGeom prst="rect">
            <a:avLst/>
          </a:prstGeom>
          <a:noFill/>
          <a:ln w="9525">
            <a:noFill/>
            <a:miter lim="800000"/>
            <a:headEnd/>
            <a:tailEnd/>
          </a:ln>
          <a:effectLst/>
        </p:spPr>
        <p:txBody>
          <a:bodyPr wrap="none">
            <a:spAutoFit/>
          </a:bodyPr>
          <a:lstStyle/>
          <a:p>
            <a:pPr algn="ctr" defTabSz="406400"/>
            <a:r>
              <a:rPr lang="en-US" sz="2800" b="1" dirty="0">
                <a:solidFill>
                  <a:schemeClr val="bg1"/>
                </a:solidFill>
                <a:latin typeface="Arial" pitchFamily="34" charset="0"/>
                <a:cs typeface="Arial" pitchFamily="34" charset="0"/>
              </a:rPr>
              <a:t>RF Power Sources:</a:t>
            </a:r>
          </a:p>
          <a:p>
            <a:pPr algn="ctr" defTabSz="406400"/>
            <a:r>
              <a:rPr lang="en-US" sz="2800" b="1" dirty="0">
                <a:solidFill>
                  <a:schemeClr val="bg1"/>
                </a:solidFill>
                <a:latin typeface="Arial" pitchFamily="34" charset="0"/>
                <a:cs typeface="Arial" pitchFamily="34" charset="0"/>
              </a:rPr>
              <a:t>Inductive Output Tubes (</a:t>
            </a:r>
            <a:r>
              <a:rPr lang="en-US" sz="2400" b="1" i="1" dirty="0">
                <a:solidFill>
                  <a:schemeClr val="bg1"/>
                </a:solidFill>
                <a:latin typeface="Arial" pitchFamily="34" charset="0"/>
                <a:cs typeface="Arial" pitchFamily="34" charset="0"/>
              </a:rPr>
              <a:t>Grid Tubes</a:t>
            </a:r>
            <a:r>
              <a:rPr lang="en-US" sz="2800" b="1" dirty="0">
                <a:solidFill>
                  <a:schemeClr val="bg1"/>
                </a:solidFill>
                <a:latin typeface="Arial" pitchFamily="34" charset="0"/>
                <a:cs typeface="Arial" pitchFamily="34" charset="0"/>
              </a:rPr>
              <a:t>)</a:t>
            </a:r>
            <a:endParaRPr lang="en-US" sz="2000" dirty="0">
              <a:solidFill>
                <a:schemeClr val="bg1"/>
              </a:solidFill>
              <a:latin typeface="Arial" pitchFamily="34" charset="0"/>
              <a:cs typeface="Arial" pitchFamily="34" charset="0"/>
            </a:endParaRPr>
          </a:p>
        </p:txBody>
      </p:sp>
      <p:pic>
        <p:nvPicPr>
          <p:cNvPr id="110600" name="Picture 8"/>
          <p:cNvPicPr>
            <a:picLocks noChangeAspect="1" noChangeArrowheads="1"/>
          </p:cNvPicPr>
          <p:nvPr/>
        </p:nvPicPr>
        <p:blipFill>
          <a:blip r:embed="rId3" cstate="print"/>
          <a:srcRect/>
          <a:stretch>
            <a:fillRect/>
          </a:stretch>
        </p:blipFill>
        <p:spPr bwMode="auto">
          <a:xfrm>
            <a:off x="5381625" y="1634884"/>
            <a:ext cx="3346450" cy="1981200"/>
          </a:xfrm>
          <a:prstGeom prst="rect">
            <a:avLst/>
          </a:prstGeom>
          <a:noFill/>
          <a:ln w="9525">
            <a:noFill/>
            <a:miter lim="800000"/>
            <a:headEnd/>
            <a:tailEnd/>
          </a:ln>
          <a:effectLst/>
        </p:spPr>
      </p:pic>
      <p:pic>
        <p:nvPicPr>
          <p:cNvPr id="110601" name="Picture 9"/>
          <p:cNvPicPr>
            <a:picLocks noChangeAspect="1" noChangeArrowheads="1"/>
          </p:cNvPicPr>
          <p:nvPr/>
        </p:nvPicPr>
        <p:blipFill>
          <a:blip r:embed="rId4" cstate="print"/>
          <a:srcRect/>
          <a:stretch>
            <a:fillRect/>
          </a:stretch>
        </p:blipFill>
        <p:spPr bwMode="auto">
          <a:xfrm>
            <a:off x="6280150" y="3216034"/>
            <a:ext cx="2462213" cy="1565275"/>
          </a:xfrm>
          <a:prstGeom prst="rect">
            <a:avLst/>
          </a:prstGeom>
          <a:noFill/>
          <a:ln w="9525">
            <a:noFill/>
            <a:miter lim="800000"/>
            <a:headEnd/>
            <a:tailEnd/>
          </a:ln>
          <a:effectLst/>
        </p:spPr>
      </p:pic>
      <p:graphicFrame>
        <p:nvGraphicFramePr>
          <p:cNvPr id="110645" name="Group 53"/>
          <p:cNvGraphicFramePr>
            <a:graphicFrameLocks noGrp="1"/>
          </p:cNvGraphicFramePr>
          <p:nvPr/>
        </p:nvGraphicFramePr>
        <p:xfrm>
          <a:off x="469900" y="4846638"/>
          <a:ext cx="8242300" cy="1747776"/>
        </p:xfrm>
        <a:graphic>
          <a:graphicData uri="http://schemas.openxmlformats.org/drawingml/2006/table">
            <a:tbl>
              <a:tblPr/>
              <a:tblGrid>
                <a:gridCol w="1511300"/>
                <a:gridCol w="1562100"/>
                <a:gridCol w="1320800"/>
                <a:gridCol w="1181100"/>
                <a:gridCol w="1130300"/>
                <a:gridCol w="1536700"/>
              </a:tblGrid>
              <a:tr h="6000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RF Source</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Frequency / Bandwidth</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Max Power</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Class of operation / Efficiency</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Features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Drawbacks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2"/>
                          </a:solidFill>
                          <a:effectLst/>
                          <a:latin typeface="Bell MT" pitchFamily="18" charset="0"/>
                        </a:rPr>
                        <a:t>Inductive Output Tubes (IOTs)</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smtClean="0">
                          <a:ln>
                            <a:noFill/>
                          </a:ln>
                          <a:solidFill>
                            <a:schemeClr val="tx2"/>
                          </a:solidFill>
                          <a:effectLst/>
                          <a:latin typeface="Bell MT" pitchFamily="18" charset="0"/>
                        </a:rPr>
                        <a:t>100</a:t>
                      </a:r>
                      <a:r>
                        <a:rPr kumimoji="0" lang="en-US" sz="1600" b="1" i="0" u="none" strike="noStrike" cap="none" normalizeH="0" baseline="0" smtClean="0">
                          <a:ln>
                            <a:noFill/>
                          </a:ln>
                          <a:solidFill>
                            <a:schemeClr val="tx2"/>
                          </a:solidFill>
                          <a:effectLst/>
                          <a:latin typeface="Bell MT" pitchFamily="18" charset="0"/>
                          <a:sym typeface="Symbol" pitchFamily="18" charset="2"/>
                        </a:rPr>
                        <a:t> 2000 MHz /</a:t>
                      </a:r>
                      <a:endParaRPr kumimoji="0" lang="en-US" sz="1600" b="0" i="0" u="none" strike="noStrike" cap="none" normalizeH="0" baseline="0" smtClean="0">
                        <a:ln>
                          <a:noFill/>
                        </a:ln>
                        <a:solidFill>
                          <a:schemeClr val="tx2"/>
                        </a:solidFill>
                        <a:effectLst/>
                        <a:latin typeface="Bell MT" pitchFamily="18" charset="0"/>
                        <a:sym typeface="Symbol" pitchFamily="18" charset="2"/>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smtClean="0">
                          <a:ln>
                            <a:noFill/>
                          </a:ln>
                          <a:solidFill>
                            <a:schemeClr val="tx2"/>
                          </a:solidFill>
                          <a:effectLst/>
                          <a:latin typeface="Bell MT" pitchFamily="18" charset="0"/>
                          <a:sym typeface="Symbol" pitchFamily="18" charset="2"/>
                        </a:rPr>
                        <a:t>few %</a:t>
                      </a:r>
                      <a:endParaRPr kumimoji="0" lang="en-US" sz="1400" b="0" i="0" u="none" strike="noStrike" cap="none" normalizeH="0" baseline="0" smtClean="0">
                        <a:ln>
                          <a:noFill/>
                        </a:ln>
                        <a:solidFill>
                          <a:schemeClr val="tx2"/>
                        </a:solidFill>
                        <a:effectLst/>
                        <a:latin typeface="Bell MT" pitchFamily="18" charset="0"/>
                        <a:sym typeface="Symbol" pitchFamily="18" charset="2"/>
                      </a:endParaRP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500 kW/tube</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rPr>
                        <a:t>B, C</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smtClean="0">
                          <a:ln>
                            <a:noFill/>
                          </a:ln>
                          <a:solidFill>
                            <a:schemeClr val="tx2"/>
                          </a:solidFill>
                          <a:effectLst/>
                          <a:latin typeface="Bell MT" pitchFamily="18" charset="0"/>
                          <a:sym typeface="Symbol" pitchFamily="18" charset="2"/>
                        </a:rPr>
                        <a:t>  80 %</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Efficient</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Reliable</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pPr>
                      <a:r>
                        <a:rPr kumimoji="0" lang="en-US" sz="1600" b="0" i="0" u="none" strike="noStrike" cap="none" normalizeH="0" baseline="0" smtClean="0">
                          <a:ln>
                            <a:noFill/>
                          </a:ln>
                          <a:solidFill>
                            <a:schemeClr val="tx2"/>
                          </a:solidFill>
                          <a:effectLst/>
                          <a:latin typeface="Bell MT" pitchFamily="18" charset="0"/>
                        </a:rPr>
                        <a:t> Cheap</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tab pos="177800" algn="l"/>
                        </a:tabLst>
                      </a:pPr>
                      <a:r>
                        <a:rPr kumimoji="0" lang="en-US" sz="1600" b="0" i="0" u="none" strike="noStrike" cap="none" normalizeH="0" baseline="0" smtClean="0">
                          <a:ln>
                            <a:noFill/>
                          </a:ln>
                          <a:solidFill>
                            <a:schemeClr val="tx2"/>
                          </a:solidFill>
                          <a:effectLst/>
                          <a:latin typeface="Bell MT" pitchFamily="18" charset="0"/>
                        </a:rPr>
                        <a:t>HV</a:t>
                      </a:r>
                    </a:p>
                    <a:p>
                      <a:pPr marL="177800" marR="0" lvl="0" indent="-17780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tab pos="177800" algn="l"/>
                        </a:tabLst>
                      </a:pPr>
                      <a:r>
                        <a:rPr kumimoji="0" lang="en-US" sz="1600" b="0" i="0" u="none" strike="noStrike" cap="none" normalizeH="0" baseline="0" smtClean="0">
                          <a:ln>
                            <a:noFill/>
                          </a:ln>
                          <a:solidFill>
                            <a:schemeClr val="tx2"/>
                          </a:solidFill>
                          <a:effectLst/>
                          <a:latin typeface="Bell MT" pitchFamily="18" charset="0"/>
                        </a:rPr>
                        <a:t>Power limited (@ high freq.)</a:t>
                      </a:r>
                    </a:p>
                  </a:txBody>
                  <a:tcPr marL="90000" marR="90000" marT="46800" marB="46800"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110634" name="Text Box 42"/>
          <p:cNvSpPr txBox="1">
            <a:spLocks noChangeArrowheads="1"/>
          </p:cNvSpPr>
          <p:nvPr/>
        </p:nvSpPr>
        <p:spPr bwMode="auto">
          <a:xfrm>
            <a:off x="276225" y="1518997"/>
            <a:ext cx="5119688" cy="3293209"/>
          </a:xfrm>
          <a:prstGeom prst="rect">
            <a:avLst/>
          </a:prstGeom>
          <a:noFill/>
          <a:ln w="9525">
            <a:noFill/>
            <a:miter lim="800000"/>
            <a:headEnd/>
            <a:tailEnd/>
          </a:ln>
          <a:effectLst/>
        </p:spPr>
        <p:txBody>
          <a:bodyPr>
            <a:spAutoFit/>
          </a:bodyPr>
          <a:lstStyle/>
          <a:p>
            <a:pPr marL="177800" indent="-177800" algn="just">
              <a:tabLst>
                <a:tab pos="177800" algn="l"/>
                <a:tab pos="1079500" algn="l"/>
              </a:tabLst>
            </a:pPr>
            <a:r>
              <a:rPr lang="en-US" sz="1600" dirty="0">
                <a:solidFill>
                  <a:srgbClr val="A50021"/>
                </a:solidFill>
                <a:latin typeface="Bell MT" pitchFamily="18" charset="0"/>
              </a:rPr>
              <a:t>	</a:t>
            </a:r>
            <a:r>
              <a:rPr lang="en-US" sz="1600" dirty="0" smtClean="0">
                <a:solidFill>
                  <a:srgbClr val="A50021"/>
                </a:solidFill>
                <a:latin typeface="Bell MT" pitchFamily="18" charset="0"/>
              </a:rPr>
              <a:t>Inductive </a:t>
            </a:r>
            <a:r>
              <a:rPr lang="en-US" sz="1600" dirty="0">
                <a:solidFill>
                  <a:srgbClr val="A50021"/>
                </a:solidFill>
                <a:latin typeface="Bell MT" pitchFamily="18" charset="0"/>
              </a:rPr>
              <a:t>Output Tubes (IOTs) are grid tubes (also known as “</a:t>
            </a:r>
            <a:r>
              <a:rPr lang="en-US" sz="1600" dirty="0" err="1">
                <a:solidFill>
                  <a:srgbClr val="A50021"/>
                </a:solidFill>
                <a:latin typeface="Bell MT" pitchFamily="18" charset="0"/>
              </a:rPr>
              <a:t>klystrodes</a:t>
            </a:r>
            <a:r>
              <a:rPr lang="en-US" sz="1600" dirty="0">
                <a:solidFill>
                  <a:srgbClr val="A50021"/>
                </a:solidFill>
                <a:latin typeface="Bell MT" pitchFamily="18" charset="0"/>
              </a:rPr>
              <a:t>”) commercially available since ’80s. They combine some design aspects of </a:t>
            </a:r>
            <a:r>
              <a:rPr lang="en-US" sz="1600" dirty="0" err="1">
                <a:solidFill>
                  <a:srgbClr val="A50021"/>
                </a:solidFill>
                <a:latin typeface="Bell MT" pitchFamily="18" charset="0"/>
              </a:rPr>
              <a:t>tetrodes</a:t>
            </a:r>
            <a:r>
              <a:rPr lang="en-US" sz="1600" dirty="0">
                <a:solidFill>
                  <a:srgbClr val="A50021"/>
                </a:solidFill>
                <a:latin typeface="Bell MT" pitchFamily="18" charset="0"/>
              </a:rPr>
              <a:t> and klystrons:</a:t>
            </a:r>
          </a:p>
          <a:p>
            <a:pPr marL="177800" indent="-177800" algn="just">
              <a:buFontTx/>
              <a:buChar char="•"/>
              <a:tabLst>
                <a:tab pos="177800" algn="l"/>
                <a:tab pos="1079500" algn="l"/>
              </a:tabLst>
            </a:pPr>
            <a:r>
              <a:rPr lang="en-US" sz="1600" dirty="0">
                <a:solidFill>
                  <a:srgbClr val="A50021"/>
                </a:solidFill>
                <a:latin typeface="Bell MT" pitchFamily="18" charset="0"/>
              </a:rPr>
              <a:t>Anode grounded and separated from collector; </a:t>
            </a:r>
          </a:p>
          <a:p>
            <a:pPr marL="177800" indent="-177800" algn="just">
              <a:buFontTx/>
              <a:buChar char="•"/>
              <a:tabLst>
                <a:tab pos="177800" algn="l"/>
                <a:tab pos="1079500" algn="l"/>
              </a:tabLst>
            </a:pPr>
            <a:r>
              <a:rPr lang="en-US" sz="1600" dirty="0">
                <a:solidFill>
                  <a:srgbClr val="A50021"/>
                </a:solidFill>
                <a:latin typeface="Bell MT" pitchFamily="18" charset="0"/>
              </a:rPr>
              <a:t>Tube beam current intensity modulated by the RF on the grid. RF input circuit is a resonant line;</a:t>
            </a:r>
          </a:p>
          <a:p>
            <a:pPr marL="177800" indent="-177800" algn="just">
              <a:buFontTx/>
              <a:buChar char="•"/>
              <a:tabLst>
                <a:tab pos="177800" algn="l"/>
                <a:tab pos="1079500" algn="l"/>
              </a:tabLst>
            </a:pPr>
            <a:r>
              <a:rPr lang="en-US" sz="1600" dirty="0">
                <a:solidFill>
                  <a:srgbClr val="A50021"/>
                </a:solidFill>
                <a:latin typeface="Bell MT" pitchFamily="18" charset="0"/>
              </a:rPr>
              <a:t>Short accelerating gap to reduce transit-time, beam emerging from a hole in the anode;</a:t>
            </a:r>
          </a:p>
          <a:p>
            <a:pPr marL="177800" indent="-177800" algn="just">
              <a:buFontTx/>
              <a:buChar char="•"/>
              <a:tabLst>
                <a:tab pos="177800" algn="l"/>
                <a:tab pos="1079500" algn="l"/>
              </a:tabLst>
            </a:pPr>
            <a:r>
              <a:rPr lang="en-US" sz="1600" dirty="0">
                <a:solidFill>
                  <a:srgbClr val="A50021"/>
                </a:solidFill>
                <a:latin typeface="Bell MT" pitchFamily="18" charset="0"/>
              </a:rPr>
              <a:t>RF output extracted from a tuned cavity between anode and collector decelerating the bunched beam;</a:t>
            </a:r>
          </a:p>
          <a:p>
            <a:pPr marL="177800" indent="-177800" algn="just">
              <a:buFontTx/>
              <a:buChar char="•"/>
              <a:tabLst>
                <a:tab pos="177800" algn="l"/>
                <a:tab pos="1079500" algn="l"/>
              </a:tabLst>
            </a:pPr>
            <a:r>
              <a:rPr lang="en-US" sz="1600" dirty="0">
                <a:solidFill>
                  <a:srgbClr val="A50021"/>
                </a:solidFill>
                <a:latin typeface="Bell MT" pitchFamily="18" charset="0"/>
              </a:rPr>
              <a:t>High efficiency, widely used in TV and communications. </a:t>
            </a:r>
          </a:p>
        </p:txBody>
      </p:sp>
      <p:sp>
        <p:nvSpPr>
          <p:cNvPr id="2" name="Slide Number Placeholder 1"/>
          <p:cNvSpPr>
            <a:spLocks noGrp="1"/>
          </p:cNvSpPr>
          <p:nvPr>
            <p:ph type="sldNum" sz="quarter" idx="12"/>
          </p:nvPr>
        </p:nvSpPr>
        <p:spPr>
          <a:xfrm>
            <a:off x="7219950" y="9525"/>
            <a:ext cx="1905000" cy="457200"/>
          </a:xfrm>
        </p:spPr>
        <p:txBody>
          <a:bodyPr/>
          <a:lstStyle/>
          <a:p>
            <a:fld id="{90DA1E09-0DBA-434B-AE47-26F8EC14D67E}" type="slidenum">
              <a:rPr lang="en-US" altLang="en-US" sz="1600" b="1" smtClean="0">
                <a:solidFill>
                  <a:srgbClr val="FFFF00"/>
                </a:solidFill>
              </a:rPr>
              <a:pPr/>
              <a:t>21</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4" name="Text Box 6"/>
          <p:cNvSpPr txBox="1">
            <a:spLocks noChangeArrowheads="1"/>
          </p:cNvSpPr>
          <p:nvPr/>
        </p:nvSpPr>
        <p:spPr bwMode="auto">
          <a:xfrm>
            <a:off x="1406253" y="497000"/>
            <a:ext cx="6130011" cy="954107"/>
          </a:xfrm>
          <a:prstGeom prst="rect">
            <a:avLst/>
          </a:prstGeom>
          <a:noFill/>
          <a:ln w="9525">
            <a:noFill/>
            <a:miter lim="800000"/>
            <a:headEnd/>
            <a:tailEnd/>
          </a:ln>
          <a:effectLst/>
        </p:spPr>
        <p:txBody>
          <a:bodyPr wrap="none">
            <a:spAutoFit/>
          </a:bodyPr>
          <a:lstStyle/>
          <a:p>
            <a:pPr algn="ctr" defTabSz="406400"/>
            <a:r>
              <a:rPr lang="en-US" sz="2800" b="1" dirty="0">
                <a:solidFill>
                  <a:schemeClr val="bg1"/>
                </a:solidFill>
                <a:latin typeface="Arial" pitchFamily="34" charset="0"/>
                <a:cs typeface="Arial" pitchFamily="34" charset="0"/>
              </a:rPr>
              <a:t>RF Power Sources:</a:t>
            </a:r>
          </a:p>
          <a:p>
            <a:pPr algn="ctr" defTabSz="406400"/>
            <a:r>
              <a:rPr lang="en-US" sz="2800" b="1" dirty="0">
                <a:solidFill>
                  <a:schemeClr val="bg1"/>
                </a:solidFill>
                <a:latin typeface="Arial" pitchFamily="34" charset="0"/>
                <a:cs typeface="Arial" pitchFamily="34" charset="0"/>
              </a:rPr>
              <a:t>Inductive Output Tubes (</a:t>
            </a:r>
            <a:r>
              <a:rPr lang="en-US" sz="2400" b="1" i="1" dirty="0">
                <a:solidFill>
                  <a:schemeClr val="bg1"/>
                </a:solidFill>
                <a:latin typeface="Arial" pitchFamily="34" charset="0"/>
                <a:cs typeface="Arial" pitchFamily="34" charset="0"/>
              </a:rPr>
              <a:t>Grid Tubes</a:t>
            </a:r>
            <a:r>
              <a:rPr lang="en-US" sz="2800" b="1" dirty="0">
                <a:solidFill>
                  <a:schemeClr val="bg1"/>
                </a:solidFill>
                <a:latin typeface="Arial" pitchFamily="34" charset="0"/>
                <a:cs typeface="Arial" pitchFamily="34" charset="0"/>
              </a:rPr>
              <a:t>)</a:t>
            </a:r>
            <a:endParaRPr lang="en-US" sz="2000" dirty="0">
              <a:solidFill>
                <a:schemeClr val="bg1"/>
              </a:solidFill>
              <a:latin typeface="Arial" pitchFamily="34" charset="0"/>
              <a:cs typeface="Arial" pitchFamily="34" charset="0"/>
            </a:endParaRPr>
          </a:p>
        </p:txBody>
      </p:sp>
      <p:pic>
        <p:nvPicPr>
          <p:cNvPr id="124964" name="Picture 36"/>
          <p:cNvPicPr>
            <a:picLocks noChangeAspect="1" noChangeArrowheads="1"/>
          </p:cNvPicPr>
          <p:nvPr/>
        </p:nvPicPr>
        <p:blipFill>
          <a:blip r:embed="rId3" cstate="print"/>
          <a:srcRect/>
          <a:stretch>
            <a:fillRect/>
          </a:stretch>
        </p:blipFill>
        <p:spPr bwMode="auto">
          <a:xfrm>
            <a:off x="523875" y="2149475"/>
            <a:ext cx="2884488" cy="4403725"/>
          </a:xfrm>
          <a:prstGeom prst="rect">
            <a:avLst/>
          </a:prstGeom>
          <a:noFill/>
          <a:ln w="9525">
            <a:noFill/>
            <a:miter lim="800000"/>
            <a:headEnd/>
            <a:tailEnd/>
          </a:ln>
          <a:effectLst/>
        </p:spPr>
      </p:pic>
      <p:pic>
        <p:nvPicPr>
          <p:cNvPr id="124966" name="Picture 38"/>
          <p:cNvPicPr>
            <a:picLocks noChangeAspect="1" noChangeArrowheads="1"/>
          </p:cNvPicPr>
          <p:nvPr/>
        </p:nvPicPr>
        <p:blipFill>
          <a:blip r:embed="rId4" cstate="print"/>
          <a:srcRect/>
          <a:stretch>
            <a:fillRect/>
          </a:stretch>
        </p:blipFill>
        <p:spPr bwMode="auto">
          <a:xfrm>
            <a:off x="3730625" y="2136775"/>
            <a:ext cx="5024438" cy="3282950"/>
          </a:xfrm>
          <a:prstGeom prst="rect">
            <a:avLst/>
          </a:prstGeom>
          <a:noFill/>
          <a:ln w="9525">
            <a:noFill/>
            <a:miter lim="800000"/>
            <a:headEnd/>
            <a:tailEnd/>
          </a:ln>
          <a:effectLst/>
        </p:spPr>
      </p:pic>
      <p:sp>
        <p:nvSpPr>
          <p:cNvPr id="124967" name="Text Box 39"/>
          <p:cNvSpPr txBox="1">
            <a:spLocks noChangeArrowheads="1"/>
          </p:cNvSpPr>
          <p:nvPr/>
        </p:nvSpPr>
        <p:spPr bwMode="auto">
          <a:xfrm>
            <a:off x="4022725" y="5446713"/>
            <a:ext cx="4651375" cy="581025"/>
          </a:xfrm>
          <a:prstGeom prst="rect">
            <a:avLst/>
          </a:prstGeom>
          <a:noFill/>
          <a:ln w="9525">
            <a:noFill/>
            <a:miter lim="800000"/>
            <a:headEnd/>
            <a:tailEnd/>
          </a:ln>
          <a:effectLst/>
        </p:spPr>
        <p:txBody>
          <a:bodyPr>
            <a:spAutoFit/>
          </a:bodyPr>
          <a:lstStyle/>
          <a:p>
            <a:pPr algn="ctr"/>
            <a:r>
              <a:rPr lang="en-US" b="1">
                <a:solidFill>
                  <a:srgbClr val="A50021"/>
                </a:solidFill>
              </a:rPr>
              <a:t>New 150 kW CW transmitter for the ELETTRA Synchrotron Light Source based on 2</a:t>
            </a:r>
            <a:r>
              <a:rPr lang="en-US" b="1">
                <a:solidFill>
                  <a:srgbClr val="A50021"/>
                </a:solidFill>
                <a:sym typeface="Symbol" pitchFamily="18" charset="2"/>
              </a:rPr>
              <a:t></a:t>
            </a:r>
            <a:r>
              <a:rPr lang="en-US" b="1">
                <a:solidFill>
                  <a:srgbClr val="A50021"/>
                </a:solidFill>
              </a:rPr>
              <a:t>80 kW IOTs</a:t>
            </a:r>
          </a:p>
        </p:txBody>
      </p:sp>
      <p:sp>
        <p:nvSpPr>
          <p:cNvPr id="2" name="Slide Number Placeholder 1"/>
          <p:cNvSpPr>
            <a:spLocks noGrp="1"/>
          </p:cNvSpPr>
          <p:nvPr>
            <p:ph type="sldNum" sz="quarter" idx="12"/>
          </p:nvPr>
        </p:nvSpPr>
        <p:spPr>
          <a:xfrm>
            <a:off x="7219950" y="0"/>
            <a:ext cx="1905000" cy="457200"/>
          </a:xfrm>
        </p:spPr>
        <p:txBody>
          <a:bodyPr/>
          <a:lstStyle/>
          <a:p>
            <a:fld id="{90DA1E09-0DBA-434B-AE47-26F8EC14D67E}" type="slidenum">
              <a:rPr lang="en-US" altLang="en-US" sz="1600" b="1" smtClean="0">
                <a:solidFill>
                  <a:srgbClr val="FFFF00"/>
                </a:solidFill>
              </a:rPr>
              <a:pPr/>
              <a:t>22</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2" name="Text Box 6"/>
          <p:cNvSpPr txBox="1">
            <a:spLocks noChangeArrowheads="1"/>
          </p:cNvSpPr>
          <p:nvPr/>
        </p:nvSpPr>
        <p:spPr bwMode="auto">
          <a:xfrm>
            <a:off x="1861665" y="360520"/>
            <a:ext cx="5311134" cy="954107"/>
          </a:xfrm>
          <a:prstGeom prst="rect">
            <a:avLst/>
          </a:prstGeom>
          <a:noFill/>
          <a:ln w="9525">
            <a:noFill/>
            <a:miter lim="800000"/>
            <a:headEnd/>
            <a:tailEnd/>
          </a:ln>
          <a:effectLst/>
        </p:spPr>
        <p:txBody>
          <a:bodyPr wrap="none">
            <a:spAutoFit/>
          </a:bodyPr>
          <a:lstStyle/>
          <a:p>
            <a:pPr algn="ctr" defTabSz="406400"/>
            <a:r>
              <a:rPr lang="en-US" sz="2800" b="1" dirty="0">
                <a:solidFill>
                  <a:schemeClr val="bg1"/>
                </a:solidFill>
                <a:latin typeface="Arial" pitchFamily="34" charset="0"/>
                <a:cs typeface="Arial" pitchFamily="34" charset="0"/>
              </a:rPr>
              <a:t>RF Power Sources (</a:t>
            </a:r>
            <a:r>
              <a:rPr lang="en-US" sz="2400" b="1" i="1" dirty="0">
                <a:solidFill>
                  <a:schemeClr val="bg1"/>
                </a:solidFill>
                <a:latin typeface="Arial" pitchFamily="34" charset="0"/>
                <a:cs typeface="Arial" pitchFamily="34" charset="0"/>
              </a:rPr>
              <a:t>Others</a:t>
            </a:r>
            <a:r>
              <a:rPr lang="en-US" sz="2800" b="1" dirty="0">
                <a:solidFill>
                  <a:schemeClr val="bg1"/>
                </a:solidFill>
                <a:latin typeface="Arial" pitchFamily="34" charset="0"/>
                <a:cs typeface="Arial" pitchFamily="34" charset="0"/>
              </a:rPr>
              <a:t>):</a:t>
            </a:r>
          </a:p>
          <a:p>
            <a:pPr algn="ctr" defTabSz="406400"/>
            <a:r>
              <a:rPr lang="en-US" sz="2800" b="1" dirty="0">
                <a:solidFill>
                  <a:schemeClr val="bg1"/>
                </a:solidFill>
                <a:latin typeface="Arial" pitchFamily="34" charset="0"/>
                <a:cs typeface="Arial" pitchFamily="34" charset="0"/>
              </a:rPr>
              <a:t>Travelling Wave Tubes (TWTs)</a:t>
            </a:r>
          </a:p>
        </p:txBody>
      </p:sp>
      <p:pic>
        <p:nvPicPr>
          <p:cNvPr id="116743" name="Picture 7"/>
          <p:cNvPicPr>
            <a:picLocks noChangeAspect="1" noChangeArrowheads="1"/>
          </p:cNvPicPr>
          <p:nvPr/>
        </p:nvPicPr>
        <p:blipFill>
          <a:blip r:embed="rId3" cstate="print"/>
          <a:srcRect/>
          <a:stretch>
            <a:fillRect/>
          </a:stretch>
        </p:blipFill>
        <p:spPr bwMode="auto">
          <a:xfrm>
            <a:off x="3155950" y="4111625"/>
            <a:ext cx="5757863" cy="2025650"/>
          </a:xfrm>
          <a:prstGeom prst="rect">
            <a:avLst/>
          </a:prstGeom>
          <a:noFill/>
          <a:ln w="9525">
            <a:noFill/>
            <a:miter lim="800000"/>
            <a:headEnd/>
            <a:tailEnd/>
          </a:ln>
          <a:effectLst/>
        </p:spPr>
      </p:pic>
      <p:sp>
        <p:nvSpPr>
          <p:cNvPr id="116744" name="Text Box 8"/>
          <p:cNvSpPr txBox="1">
            <a:spLocks noChangeArrowheads="1"/>
          </p:cNvSpPr>
          <p:nvPr/>
        </p:nvSpPr>
        <p:spPr bwMode="auto">
          <a:xfrm>
            <a:off x="809625" y="2297113"/>
            <a:ext cx="7956550" cy="336550"/>
          </a:xfrm>
          <a:prstGeom prst="rect">
            <a:avLst/>
          </a:prstGeom>
          <a:noFill/>
          <a:ln w="9525">
            <a:noFill/>
            <a:miter lim="800000"/>
            <a:headEnd/>
            <a:tailEnd/>
          </a:ln>
          <a:effectLst/>
        </p:spPr>
        <p:txBody>
          <a:bodyPr>
            <a:spAutoFit/>
          </a:bodyPr>
          <a:lstStyle/>
          <a:p>
            <a:endParaRPr lang="it-IT"/>
          </a:p>
        </p:txBody>
      </p:sp>
      <p:sp>
        <p:nvSpPr>
          <p:cNvPr id="116745" name="Text Box 9"/>
          <p:cNvSpPr txBox="1">
            <a:spLocks noChangeArrowheads="1"/>
          </p:cNvSpPr>
          <p:nvPr/>
        </p:nvSpPr>
        <p:spPr bwMode="auto">
          <a:xfrm>
            <a:off x="530224" y="1641829"/>
            <a:ext cx="8381763" cy="2308324"/>
          </a:xfrm>
          <a:prstGeom prst="rect">
            <a:avLst/>
          </a:prstGeom>
          <a:solidFill>
            <a:srgbClr val="FFFFCC"/>
          </a:solidFill>
          <a:ln w="9525">
            <a:noFill/>
            <a:miter lim="800000"/>
            <a:headEnd/>
            <a:tailEnd/>
          </a:ln>
          <a:effectLst/>
        </p:spPr>
        <p:txBody>
          <a:bodyPr wrap="square">
            <a:spAutoFit/>
          </a:bodyPr>
          <a:lstStyle/>
          <a:p>
            <a:pPr marL="177800" indent="-177800" algn="just">
              <a:tabLst>
                <a:tab pos="177800" algn="l"/>
                <a:tab pos="355600" algn="l"/>
              </a:tabLst>
            </a:pPr>
            <a:r>
              <a:rPr lang="en-US" sz="1600" b="0" dirty="0">
                <a:solidFill>
                  <a:srgbClr val="A50021"/>
                </a:solidFill>
              </a:rPr>
              <a:t>		Helix  Travelling Wave Tubes are widely used </a:t>
            </a:r>
            <a:r>
              <a:rPr lang="en-US" sz="1600" b="0" dirty="0">
                <a:solidFill>
                  <a:srgbClr val="A50021"/>
                </a:solidFill>
                <a:cs typeface="Times New Roman" pitchFamily="18" charset="0"/>
              </a:rPr>
              <a:t>μ-wave amplifiers</a:t>
            </a:r>
            <a:r>
              <a:rPr lang="en-US" sz="1600" b="0" dirty="0">
                <a:solidFill>
                  <a:srgbClr val="A50021"/>
                </a:solidFill>
              </a:rPr>
              <a:t> mainly consisting in: </a:t>
            </a:r>
          </a:p>
          <a:p>
            <a:pPr marL="177800" indent="-177800" algn="just">
              <a:buFontTx/>
              <a:buChar char="•"/>
              <a:tabLst>
                <a:tab pos="177800" algn="l"/>
                <a:tab pos="812800" algn="l"/>
              </a:tabLst>
            </a:pPr>
            <a:r>
              <a:rPr lang="en-US" sz="1600" b="0" dirty="0">
                <a:solidFill>
                  <a:srgbClr val="A50021"/>
                </a:solidFill>
              </a:rPr>
              <a:t>an electron gun;</a:t>
            </a:r>
          </a:p>
          <a:p>
            <a:pPr marL="177800" indent="-177800" algn="just">
              <a:buFontTx/>
              <a:buChar char="•"/>
              <a:tabLst>
                <a:tab pos="177800" algn="l"/>
                <a:tab pos="812800" algn="l"/>
              </a:tabLst>
            </a:pPr>
            <a:r>
              <a:rPr lang="en-US" sz="1600" b="0" dirty="0">
                <a:solidFill>
                  <a:srgbClr val="A50021"/>
                </a:solidFill>
              </a:rPr>
              <a:t>a focusing magnetic structure controlling the beam transverse size along the tube;</a:t>
            </a:r>
          </a:p>
          <a:p>
            <a:pPr marL="177800" indent="-177800" algn="just">
              <a:buFontTx/>
              <a:buChar char="•"/>
              <a:tabLst>
                <a:tab pos="177800" algn="l"/>
                <a:tab pos="812800" algn="l"/>
              </a:tabLst>
            </a:pPr>
            <a:r>
              <a:rPr lang="en-US" sz="1600" b="0" dirty="0">
                <a:solidFill>
                  <a:srgbClr val="A50021"/>
                </a:solidFill>
              </a:rPr>
              <a:t>an helix waveguide excited by the input RF signal whose fields interact with the electron beam, leading to the amplification process. The pitch to circumference of the helix is such that the longitudinal phase velocity of the wave equals that of the electrons; </a:t>
            </a:r>
          </a:p>
          <a:p>
            <a:pPr marL="177800" indent="-177800" algn="just">
              <a:buFontTx/>
              <a:buChar char="•"/>
              <a:tabLst>
                <a:tab pos="177800" algn="l"/>
                <a:tab pos="812800" algn="l"/>
              </a:tabLst>
            </a:pPr>
            <a:r>
              <a:rPr lang="en-US" sz="1600" b="0" dirty="0">
                <a:solidFill>
                  <a:srgbClr val="A50021"/>
                </a:solidFill>
              </a:rPr>
              <a:t>a collector to collect the electrons. </a:t>
            </a:r>
          </a:p>
          <a:p>
            <a:pPr marL="177800" indent="-177800" algn="just">
              <a:tabLst>
                <a:tab pos="177800" algn="l"/>
                <a:tab pos="812800" algn="l"/>
              </a:tabLst>
            </a:pPr>
            <a:r>
              <a:rPr lang="en-US" sz="1600" b="0" dirty="0">
                <a:solidFill>
                  <a:srgbClr val="A50021"/>
                </a:solidFill>
              </a:rPr>
              <a:t>	The axial phase velocity is relatively constant over a wide range of frequencies, and this accounts for the large TWT bandwidths. </a:t>
            </a:r>
          </a:p>
        </p:txBody>
      </p:sp>
      <p:sp>
        <p:nvSpPr>
          <p:cNvPr id="116746" name="Text Box 10"/>
          <p:cNvSpPr txBox="1">
            <a:spLocks noChangeArrowheads="1"/>
          </p:cNvSpPr>
          <p:nvPr/>
        </p:nvSpPr>
        <p:spPr bwMode="auto">
          <a:xfrm>
            <a:off x="530225" y="4051300"/>
            <a:ext cx="2476500" cy="2308324"/>
          </a:xfrm>
          <a:prstGeom prst="rect">
            <a:avLst/>
          </a:prstGeom>
          <a:solidFill>
            <a:srgbClr val="99FFCC"/>
          </a:solidFill>
          <a:ln w="9525">
            <a:noFill/>
            <a:miter lim="800000"/>
            <a:headEnd/>
            <a:tailEnd/>
          </a:ln>
          <a:effectLst/>
        </p:spPr>
        <p:txBody>
          <a:bodyPr>
            <a:spAutoFit/>
          </a:bodyPr>
          <a:lstStyle/>
          <a:p>
            <a:pPr marL="177800" indent="-177800" algn="just">
              <a:tabLst>
                <a:tab pos="177800" algn="l"/>
                <a:tab pos="812800" algn="l"/>
              </a:tabLst>
            </a:pPr>
            <a:r>
              <a:rPr lang="en-US" sz="1600" b="0" dirty="0">
                <a:solidFill>
                  <a:srgbClr val="A50021"/>
                </a:solidFill>
              </a:rPr>
              <a:t>	Amplification is due to a continuous bunching of the beam allowing the energy transfer from the beam to the helix. Typical gains are 40 to 60 dB while DC-to-RF conversion efficiency is in the range of 50 </a:t>
            </a:r>
            <a:r>
              <a:rPr lang="en-US" sz="1600" b="0" dirty="0">
                <a:solidFill>
                  <a:srgbClr val="A50021"/>
                </a:solidFill>
                <a:sym typeface="Symbol" pitchFamily="18" charset="2"/>
              </a:rPr>
              <a:t></a:t>
            </a:r>
            <a:r>
              <a:rPr lang="en-US" sz="1600" b="0" dirty="0">
                <a:solidFill>
                  <a:srgbClr val="A50021"/>
                </a:solidFill>
              </a:rPr>
              <a:t>75 %.</a:t>
            </a:r>
          </a:p>
        </p:txBody>
      </p:sp>
      <p:sp>
        <p:nvSpPr>
          <p:cNvPr id="116747" name="Rectangle 11"/>
          <p:cNvSpPr>
            <a:spLocks noChangeArrowheads="1"/>
          </p:cNvSpPr>
          <p:nvPr/>
        </p:nvSpPr>
        <p:spPr bwMode="auto">
          <a:xfrm>
            <a:off x="3148652" y="5969000"/>
            <a:ext cx="5763336" cy="393700"/>
          </a:xfrm>
          <a:prstGeom prst="rect">
            <a:avLst/>
          </a:prstGeom>
          <a:solidFill>
            <a:schemeClr val="bg1"/>
          </a:solidFill>
          <a:ln w="9525">
            <a:noFill/>
            <a:miter lim="800000"/>
            <a:headEnd/>
            <a:tailEnd/>
          </a:ln>
          <a:effectLst/>
        </p:spPr>
        <p:txBody>
          <a:bodyPr wrap="none" anchor="ctr"/>
          <a:lstStyle/>
          <a:p>
            <a:endParaRPr lang="it-IT"/>
          </a:p>
        </p:txBody>
      </p:sp>
      <p:sp>
        <p:nvSpPr>
          <p:cNvPr id="116750" name="Text Box 14"/>
          <p:cNvSpPr txBox="1">
            <a:spLocks noChangeArrowheads="1"/>
          </p:cNvSpPr>
          <p:nvPr/>
        </p:nvSpPr>
        <p:spPr bwMode="auto">
          <a:xfrm>
            <a:off x="4352925" y="5978525"/>
            <a:ext cx="3825875" cy="366713"/>
          </a:xfrm>
          <a:prstGeom prst="rect">
            <a:avLst/>
          </a:prstGeom>
          <a:noFill/>
          <a:ln w="9525">
            <a:noFill/>
            <a:miter lim="800000"/>
            <a:headEnd/>
            <a:tailEnd/>
          </a:ln>
          <a:effectLst/>
        </p:spPr>
        <p:txBody>
          <a:bodyPr wrap="none">
            <a:spAutoFit/>
          </a:bodyPr>
          <a:lstStyle/>
          <a:p>
            <a:r>
              <a:rPr lang="en-US" sz="1800" b="1">
                <a:latin typeface="Bell MT" pitchFamily="18" charset="0"/>
              </a:rPr>
              <a:t>Helix Travelling Wave Tube Sketch</a:t>
            </a:r>
          </a:p>
        </p:txBody>
      </p:sp>
      <p:sp>
        <p:nvSpPr>
          <p:cNvPr id="2" name="Slide Number Placeholder 1"/>
          <p:cNvSpPr>
            <a:spLocks noGrp="1"/>
          </p:cNvSpPr>
          <p:nvPr>
            <p:ph type="sldNum" sz="quarter" idx="12"/>
          </p:nvPr>
        </p:nvSpPr>
        <p:spPr>
          <a:xfrm>
            <a:off x="7239000" y="0"/>
            <a:ext cx="1905000" cy="457200"/>
          </a:xfrm>
        </p:spPr>
        <p:txBody>
          <a:bodyPr/>
          <a:lstStyle/>
          <a:p>
            <a:fld id="{90DA1E09-0DBA-434B-AE47-26F8EC14D67E}" type="slidenum">
              <a:rPr lang="en-US" altLang="en-US" sz="1600" b="1" smtClean="0">
                <a:solidFill>
                  <a:srgbClr val="FFFF00"/>
                </a:solidFill>
              </a:rPr>
              <a:pPr/>
              <a:t>23</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8" name="Rectangle 10"/>
          <p:cNvSpPr>
            <a:spLocks noChangeArrowheads="1"/>
          </p:cNvSpPr>
          <p:nvPr/>
        </p:nvSpPr>
        <p:spPr bwMode="auto">
          <a:xfrm>
            <a:off x="3098800" y="3070746"/>
            <a:ext cx="5575300" cy="3511646"/>
          </a:xfrm>
          <a:prstGeom prst="rect">
            <a:avLst/>
          </a:prstGeom>
          <a:solidFill>
            <a:schemeClr val="bg1"/>
          </a:solidFill>
          <a:ln w="9525">
            <a:solidFill>
              <a:schemeClr val="tx1"/>
            </a:solidFill>
            <a:miter lim="800000"/>
            <a:headEnd/>
            <a:tailEnd/>
          </a:ln>
          <a:effectLst/>
        </p:spPr>
        <p:txBody>
          <a:bodyPr wrap="none" anchor="ctr"/>
          <a:lstStyle/>
          <a:p>
            <a:endParaRPr lang="it-IT"/>
          </a:p>
        </p:txBody>
      </p:sp>
      <p:sp>
        <p:nvSpPr>
          <p:cNvPr id="114694" name="Text Box 6"/>
          <p:cNvSpPr txBox="1">
            <a:spLocks noChangeArrowheads="1"/>
          </p:cNvSpPr>
          <p:nvPr/>
        </p:nvSpPr>
        <p:spPr bwMode="auto">
          <a:xfrm>
            <a:off x="2091909" y="374168"/>
            <a:ext cx="4977646" cy="954107"/>
          </a:xfrm>
          <a:prstGeom prst="rect">
            <a:avLst/>
          </a:prstGeom>
          <a:noFill/>
          <a:ln w="9525">
            <a:noFill/>
            <a:miter lim="800000"/>
            <a:headEnd/>
            <a:tailEnd/>
          </a:ln>
          <a:effectLst/>
        </p:spPr>
        <p:txBody>
          <a:bodyPr wrap="none">
            <a:spAutoFit/>
          </a:bodyPr>
          <a:lstStyle/>
          <a:p>
            <a:pPr algn="ctr" defTabSz="406400"/>
            <a:r>
              <a:rPr lang="en-US" sz="2800" b="1" dirty="0">
                <a:solidFill>
                  <a:schemeClr val="bg1"/>
                </a:solidFill>
                <a:latin typeface="Arial" pitchFamily="34" charset="0"/>
                <a:cs typeface="Arial" pitchFamily="34" charset="0"/>
              </a:rPr>
              <a:t>RF Power Sources (</a:t>
            </a:r>
            <a:r>
              <a:rPr lang="en-US" sz="2800" b="1" i="1" dirty="0">
                <a:solidFill>
                  <a:schemeClr val="bg1"/>
                </a:solidFill>
                <a:latin typeface="Arial" pitchFamily="34" charset="0"/>
                <a:cs typeface="Arial" pitchFamily="34" charset="0"/>
              </a:rPr>
              <a:t>Others</a:t>
            </a:r>
            <a:r>
              <a:rPr lang="en-US" sz="2800" b="1" dirty="0">
                <a:solidFill>
                  <a:schemeClr val="bg1"/>
                </a:solidFill>
                <a:latin typeface="Arial" pitchFamily="34" charset="0"/>
                <a:cs typeface="Arial" pitchFamily="34" charset="0"/>
              </a:rPr>
              <a:t>):</a:t>
            </a:r>
          </a:p>
          <a:p>
            <a:pPr algn="ctr" defTabSz="406400"/>
            <a:r>
              <a:rPr lang="en-US" sz="2800" b="1" dirty="0">
                <a:solidFill>
                  <a:schemeClr val="bg1"/>
                </a:solidFill>
                <a:latin typeface="Arial" pitchFamily="34" charset="0"/>
                <a:cs typeface="Arial" pitchFamily="34" charset="0"/>
              </a:rPr>
              <a:t>Magnetrons</a:t>
            </a:r>
          </a:p>
        </p:txBody>
      </p:sp>
      <p:pic>
        <p:nvPicPr>
          <p:cNvPr id="114695" name="Picture 7"/>
          <p:cNvPicPr>
            <a:picLocks noChangeAspect="1" noChangeArrowheads="1"/>
          </p:cNvPicPr>
          <p:nvPr/>
        </p:nvPicPr>
        <p:blipFill>
          <a:blip r:embed="rId3" cstate="print"/>
          <a:srcRect/>
          <a:stretch>
            <a:fillRect/>
          </a:stretch>
        </p:blipFill>
        <p:spPr bwMode="auto">
          <a:xfrm>
            <a:off x="3140075" y="3333750"/>
            <a:ext cx="5514975" cy="3063875"/>
          </a:xfrm>
          <a:prstGeom prst="rect">
            <a:avLst/>
          </a:prstGeom>
          <a:noFill/>
          <a:ln w="9525">
            <a:noFill/>
            <a:miter lim="800000"/>
            <a:headEnd/>
            <a:tailEnd/>
          </a:ln>
          <a:effectLst/>
        </p:spPr>
      </p:pic>
      <p:sp>
        <p:nvSpPr>
          <p:cNvPr id="114696" name="Text Box 8"/>
          <p:cNvSpPr txBox="1">
            <a:spLocks noChangeArrowheads="1"/>
          </p:cNvSpPr>
          <p:nvPr/>
        </p:nvSpPr>
        <p:spPr bwMode="auto">
          <a:xfrm>
            <a:off x="454025" y="1640881"/>
            <a:ext cx="8161338" cy="1323439"/>
          </a:xfrm>
          <a:prstGeom prst="rect">
            <a:avLst/>
          </a:prstGeom>
          <a:solidFill>
            <a:srgbClr val="99FFCC"/>
          </a:solidFill>
          <a:ln w="9525">
            <a:noFill/>
            <a:miter lim="800000"/>
            <a:headEnd/>
            <a:tailEnd/>
          </a:ln>
          <a:effectLst/>
        </p:spPr>
        <p:txBody>
          <a:bodyPr>
            <a:spAutoFit/>
          </a:bodyPr>
          <a:lstStyle/>
          <a:p>
            <a:pPr algn="just">
              <a:tabLst>
                <a:tab pos="355600" algn="l"/>
              </a:tabLst>
            </a:pPr>
            <a:r>
              <a:rPr lang="en-US" sz="1600" b="0" dirty="0" smtClean="0">
                <a:solidFill>
                  <a:srgbClr val="A50021"/>
                </a:solidFill>
              </a:rPr>
              <a:t>	In </a:t>
            </a:r>
            <a:r>
              <a:rPr lang="en-US" sz="1600" b="0" dirty="0">
                <a:solidFill>
                  <a:srgbClr val="A50021"/>
                </a:solidFill>
              </a:rPr>
              <a:t>a Magnetron the cathode and anode have a coaxial structure, and a longitudinal static magnetic field (perpendicular to the radial DC electric field) is applied . The cylindrical anode structure contains a number of equally spaced cavity resonators and electrons are constrained by the combined effect of a radial electrostatic field and an axial magnetic field. The output power is coupled out from one of the cavities connected to a load through a waveguide. </a:t>
            </a:r>
          </a:p>
        </p:txBody>
      </p:sp>
      <p:sp>
        <p:nvSpPr>
          <p:cNvPr id="114697" name="Text Box 9"/>
          <p:cNvSpPr txBox="1">
            <a:spLocks noChangeArrowheads="1"/>
          </p:cNvSpPr>
          <p:nvPr/>
        </p:nvSpPr>
        <p:spPr bwMode="auto">
          <a:xfrm>
            <a:off x="441325" y="3068021"/>
            <a:ext cx="2598738" cy="3539430"/>
          </a:xfrm>
          <a:prstGeom prst="rect">
            <a:avLst/>
          </a:prstGeom>
          <a:solidFill>
            <a:srgbClr val="FFFFCC"/>
          </a:solidFill>
          <a:ln w="9525">
            <a:noFill/>
            <a:miter lim="800000"/>
            <a:headEnd/>
            <a:tailEnd/>
          </a:ln>
          <a:effectLst/>
        </p:spPr>
        <p:txBody>
          <a:bodyPr>
            <a:spAutoFit/>
          </a:bodyPr>
          <a:lstStyle/>
          <a:p>
            <a:pPr algn="just">
              <a:tabLst>
                <a:tab pos="901700" algn="l"/>
              </a:tabLst>
            </a:pPr>
            <a:r>
              <a:rPr lang="en-US" sz="1600" b="0" dirty="0">
                <a:solidFill>
                  <a:srgbClr val="A50021"/>
                </a:solidFill>
              </a:rPr>
              <a:t>The cavity oscillations produce electric fields that spread outward into the interaction space and energy is transferred from the radial DC field to the RF field by electrons whose trajectory is bent by the magnetic field. </a:t>
            </a:r>
          </a:p>
          <a:p>
            <a:pPr algn="just">
              <a:tabLst>
                <a:tab pos="901700" algn="l"/>
              </a:tabLst>
            </a:pPr>
            <a:r>
              <a:rPr lang="en-US" sz="1600" b="0" dirty="0">
                <a:solidFill>
                  <a:srgbClr val="A50021"/>
                </a:solidFill>
              </a:rPr>
              <a:t>Magnetrons have a wide range of output powers, from 1 kW to 1</a:t>
            </a:r>
            <a:r>
              <a:rPr lang="en-US" sz="1600" b="0" dirty="0">
                <a:solidFill>
                  <a:srgbClr val="A50021"/>
                </a:solidFill>
                <a:latin typeface="Bell MT" pitchFamily="18" charset="0"/>
              </a:rPr>
              <a:t> </a:t>
            </a:r>
            <a:r>
              <a:rPr lang="en-US" sz="1600" b="0" dirty="0">
                <a:solidFill>
                  <a:srgbClr val="A50021"/>
                </a:solidFill>
              </a:rPr>
              <a:t>MW. </a:t>
            </a:r>
          </a:p>
          <a:p>
            <a:pPr algn="just">
              <a:tabLst>
                <a:tab pos="901700" algn="l"/>
              </a:tabLst>
            </a:pPr>
            <a:r>
              <a:rPr lang="en-US" sz="1600" b="0" dirty="0">
                <a:solidFill>
                  <a:srgbClr val="A50021"/>
                </a:solidFill>
              </a:rPr>
              <a:t>Typical DC-to-RF power-conversion efficiency ranges from 50 to 85 %.</a:t>
            </a:r>
            <a:endParaRPr lang="it-IT" sz="1600" b="0" dirty="0">
              <a:solidFill>
                <a:srgbClr val="A50021"/>
              </a:solidFill>
            </a:endParaRPr>
          </a:p>
        </p:txBody>
      </p:sp>
      <p:sp>
        <p:nvSpPr>
          <p:cNvPr id="114699" name="Rectangle 11"/>
          <p:cNvSpPr>
            <a:spLocks noChangeArrowheads="1"/>
          </p:cNvSpPr>
          <p:nvPr/>
        </p:nvSpPr>
        <p:spPr bwMode="auto">
          <a:xfrm>
            <a:off x="6667500" y="6210300"/>
            <a:ext cx="1930400" cy="177800"/>
          </a:xfrm>
          <a:prstGeom prst="rect">
            <a:avLst/>
          </a:prstGeom>
          <a:solidFill>
            <a:schemeClr val="bg1"/>
          </a:solidFill>
          <a:ln w="9525">
            <a:noFill/>
            <a:miter lim="800000"/>
            <a:headEnd/>
            <a:tailEnd/>
          </a:ln>
          <a:effectLst/>
        </p:spPr>
        <p:txBody>
          <a:bodyPr wrap="none" anchor="ctr"/>
          <a:lstStyle/>
          <a:p>
            <a:endParaRPr lang="it-IT"/>
          </a:p>
        </p:txBody>
      </p:sp>
      <p:sp>
        <p:nvSpPr>
          <p:cNvPr id="2" name="Slide Number Placeholder 1"/>
          <p:cNvSpPr>
            <a:spLocks noGrp="1"/>
          </p:cNvSpPr>
          <p:nvPr>
            <p:ph type="sldNum" sz="quarter" idx="12"/>
          </p:nvPr>
        </p:nvSpPr>
        <p:spPr>
          <a:xfrm>
            <a:off x="7239000" y="0"/>
            <a:ext cx="1905000" cy="457200"/>
          </a:xfrm>
        </p:spPr>
        <p:txBody>
          <a:bodyPr/>
          <a:lstStyle/>
          <a:p>
            <a:fld id="{90DA1E09-0DBA-434B-AE47-26F8EC14D67E}" type="slidenum">
              <a:rPr lang="en-US" altLang="en-US" sz="1600" b="1" smtClean="0">
                <a:solidFill>
                  <a:srgbClr val="FFFF00"/>
                </a:solidFill>
              </a:rPr>
              <a:pPr/>
              <a:t>24</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726379" y="1133475"/>
            <a:ext cx="4208071" cy="34861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charset="0"/>
            </a:endParaRPr>
          </a:p>
        </p:txBody>
      </p:sp>
      <p:sp>
        <p:nvSpPr>
          <p:cNvPr id="9221" name="Text Box 1029"/>
          <p:cNvSpPr txBox="1">
            <a:spLocks noChangeArrowheads="1"/>
          </p:cNvSpPr>
          <p:nvPr/>
        </p:nvSpPr>
        <p:spPr bwMode="auto">
          <a:xfrm>
            <a:off x="343396" y="1516825"/>
            <a:ext cx="4252355" cy="5078121"/>
          </a:xfrm>
          <a:prstGeom prst="rect">
            <a:avLst/>
          </a:prstGeom>
          <a:solidFill>
            <a:srgbClr val="CCECFF"/>
          </a:solidFill>
          <a:ln w="9525">
            <a:noFill/>
            <a:miter lim="800000"/>
            <a:headEnd/>
            <a:tailEnd/>
          </a:ln>
          <a:effectLst/>
        </p:spPr>
        <p:txBody>
          <a:bodyPr wrap="square">
            <a:spAutoFit/>
          </a:bodyPr>
          <a:lstStyle/>
          <a:p>
            <a:pPr algn="just" defTabSz="292100">
              <a:lnSpc>
                <a:spcPts val="1800"/>
              </a:lnSpc>
              <a:spcAft>
                <a:spcPts val="600"/>
              </a:spcAft>
              <a:tabLst>
                <a:tab pos="812800" algn="l"/>
              </a:tabLst>
            </a:pPr>
            <a:r>
              <a:rPr lang="en-US" sz="1400" dirty="0" smtClean="0">
                <a:solidFill>
                  <a:srgbClr val="A50021"/>
                </a:solidFill>
              </a:rPr>
              <a:t>	The Low-level RF is the hardware section pre-forming the RF signal before being amplified to fed the accelerating structures.</a:t>
            </a:r>
          </a:p>
          <a:p>
            <a:pPr algn="just" defTabSz="292100">
              <a:lnSpc>
                <a:spcPts val="1800"/>
              </a:lnSpc>
              <a:spcAft>
                <a:spcPts val="600"/>
              </a:spcAft>
              <a:tabLst>
                <a:tab pos="812800" algn="l"/>
              </a:tabLst>
            </a:pPr>
            <a:r>
              <a:rPr lang="en-US" sz="1400" dirty="0" smtClean="0">
                <a:solidFill>
                  <a:srgbClr val="A50021"/>
                </a:solidFill>
              </a:rPr>
              <a:t>The LLRF system consists in a number of integrated controllers of various topologies (servo loops,  beam feedback loops, feed-forward schemes) that accomplish several tasks such as:</a:t>
            </a:r>
          </a:p>
          <a:p>
            <a:pPr marL="177800" indent="-177800" algn="just" defTabSz="292100">
              <a:lnSpc>
                <a:spcPts val="1800"/>
              </a:lnSpc>
              <a:spcAft>
                <a:spcPts val="600"/>
              </a:spcAft>
              <a:buFont typeface="Arial" pitchFamily="34" charset="0"/>
              <a:buChar char="•"/>
              <a:tabLst>
                <a:tab pos="177800" algn="l"/>
              </a:tabLst>
            </a:pPr>
            <a:r>
              <a:rPr lang="en-US" sz="1400" dirty="0" smtClean="0">
                <a:solidFill>
                  <a:srgbClr val="A50021"/>
                </a:solidFill>
              </a:rPr>
              <a:t>automatic cavity tuning, compensating thermal drifts and beam loading variations;</a:t>
            </a:r>
          </a:p>
          <a:p>
            <a:pPr marL="177800" indent="-177800" algn="just" defTabSz="292100">
              <a:lnSpc>
                <a:spcPts val="1800"/>
              </a:lnSpc>
              <a:spcAft>
                <a:spcPts val="600"/>
              </a:spcAft>
              <a:buFont typeface="Arial" pitchFamily="34" charset="0"/>
              <a:buChar char="•"/>
              <a:tabLst>
                <a:tab pos="177800" algn="l"/>
              </a:tabLst>
            </a:pPr>
            <a:r>
              <a:rPr lang="en-US" sz="1400" dirty="0" smtClean="0">
                <a:solidFill>
                  <a:srgbClr val="A50021"/>
                </a:solidFill>
              </a:rPr>
              <a:t>automatic RF level control, to follow beam loading variation in Storage Rings (SRs) or to stabilize the beam energy in </a:t>
            </a:r>
            <a:r>
              <a:rPr lang="en-US" sz="1400" dirty="0" err="1" smtClean="0">
                <a:solidFill>
                  <a:srgbClr val="A50021"/>
                </a:solidFill>
              </a:rPr>
              <a:t>linacs</a:t>
            </a:r>
            <a:r>
              <a:rPr lang="en-US" sz="1400" dirty="0" smtClean="0">
                <a:solidFill>
                  <a:srgbClr val="A50021"/>
                </a:solidFill>
              </a:rPr>
              <a:t>;</a:t>
            </a:r>
          </a:p>
          <a:p>
            <a:pPr marL="177800" indent="-177800" algn="just" defTabSz="292100">
              <a:lnSpc>
                <a:spcPts val="1800"/>
              </a:lnSpc>
              <a:spcAft>
                <a:spcPts val="600"/>
              </a:spcAft>
              <a:buFont typeface="Arial" pitchFamily="34" charset="0"/>
              <a:buChar char="•"/>
              <a:tabLst>
                <a:tab pos="177800" algn="l"/>
              </a:tabLst>
            </a:pPr>
            <a:r>
              <a:rPr lang="en-US" sz="1400" dirty="0" smtClean="0">
                <a:solidFill>
                  <a:srgbClr val="A50021"/>
                </a:solidFill>
              </a:rPr>
              <a:t>automatic RF phase control, to stabilize the bunch timing (SRs, </a:t>
            </a:r>
            <a:r>
              <a:rPr lang="en-US" sz="1400" dirty="0" err="1" smtClean="0">
                <a:solidFill>
                  <a:srgbClr val="A50021"/>
                </a:solidFill>
              </a:rPr>
              <a:t>linacs</a:t>
            </a:r>
            <a:r>
              <a:rPr lang="en-US" sz="1400" dirty="0" smtClean="0">
                <a:solidFill>
                  <a:srgbClr val="A50021"/>
                </a:solidFill>
              </a:rPr>
              <a:t>) and energy (</a:t>
            </a:r>
            <a:r>
              <a:rPr lang="en-US" sz="1400" dirty="0" err="1" smtClean="0">
                <a:solidFill>
                  <a:srgbClr val="A50021"/>
                </a:solidFill>
              </a:rPr>
              <a:t>linacs</a:t>
            </a:r>
            <a:r>
              <a:rPr lang="en-US" sz="1400" dirty="0" smtClean="0">
                <a:solidFill>
                  <a:srgbClr val="A50021"/>
                </a:solidFill>
              </a:rPr>
              <a:t>);</a:t>
            </a:r>
          </a:p>
          <a:p>
            <a:pPr marL="177800" indent="-177800" algn="just" defTabSz="292100">
              <a:lnSpc>
                <a:spcPts val="1800"/>
              </a:lnSpc>
              <a:spcAft>
                <a:spcPts val="600"/>
              </a:spcAft>
              <a:buFont typeface="Arial" pitchFamily="34" charset="0"/>
              <a:buChar char="•"/>
              <a:tabLst>
                <a:tab pos="177800" algn="l"/>
              </a:tabLst>
            </a:pPr>
            <a:r>
              <a:rPr lang="en-US" sz="1400" dirty="0" smtClean="0">
                <a:solidFill>
                  <a:srgbClr val="A50021"/>
                </a:solidFill>
              </a:rPr>
              <a:t>suppression of beam instabilities arising from the interaction with the cavity accelerating mode in SRs, obtained through a combination of feedback loops (beam phase loop, direct RF feedback loop, comb loop,  …) and/or beam feed-forward compensations;</a:t>
            </a:r>
          </a:p>
        </p:txBody>
      </p:sp>
      <p:sp>
        <p:nvSpPr>
          <p:cNvPr id="22" name="Text Box 1033"/>
          <p:cNvSpPr txBox="1">
            <a:spLocks noChangeArrowheads="1"/>
          </p:cNvSpPr>
          <p:nvPr/>
        </p:nvSpPr>
        <p:spPr bwMode="auto">
          <a:xfrm>
            <a:off x="1936675" y="289438"/>
            <a:ext cx="4903491" cy="523220"/>
          </a:xfrm>
          <a:prstGeom prst="rect">
            <a:avLst/>
          </a:prstGeom>
          <a:noFill/>
          <a:ln w="9525">
            <a:noFill/>
            <a:miter lim="800000"/>
            <a:headEnd/>
            <a:tailEnd/>
          </a:ln>
          <a:effectLst/>
        </p:spPr>
        <p:txBody>
          <a:bodyPr wrap="square">
            <a:spAutoFit/>
          </a:bodyPr>
          <a:lstStyle/>
          <a:p>
            <a:r>
              <a:rPr lang="en-GB" sz="2800" b="1" dirty="0" smtClean="0">
                <a:solidFill>
                  <a:schemeClr val="bg1"/>
                </a:solidFill>
              </a:rPr>
              <a:t>Low-level RF Control (LLRF)</a:t>
            </a:r>
            <a:endParaRPr lang="en-GB" sz="2800" b="1" dirty="0">
              <a:solidFill>
                <a:schemeClr val="bg1"/>
              </a:solidFill>
            </a:endParaRPr>
          </a:p>
        </p:txBody>
      </p:sp>
      <p:graphicFrame>
        <p:nvGraphicFramePr>
          <p:cNvPr id="312328" name="Object 8"/>
          <p:cNvGraphicFramePr>
            <a:graphicFrameLocks noChangeAspect="1"/>
          </p:cNvGraphicFramePr>
          <p:nvPr>
            <p:extLst>
              <p:ext uri="{D42A27DB-BD31-4B8C-83A1-F6EECF244321}">
                <p14:modId xmlns:p14="http://schemas.microsoft.com/office/powerpoint/2010/main" val="2896492728"/>
              </p:ext>
            </p:extLst>
          </p:nvPr>
        </p:nvGraphicFramePr>
        <p:xfrm>
          <a:off x="6127668" y="2807684"/>
          <a:ext cx="2588810" cy="1525843"/>
        </p:xfrm>
        <a:graphic>
          <a:graphicData uri="http://schemas.openxmlformats.org/presentationml/2006/ole">
            <mc:AlternateContent xmlns:mc="http://schemas.openxmlformats.org/markup-compatibility/2006">
              <mc:Choice xmlns:v="urn:schemas-microsoft-com:vml" Requires="v">
                <p:oleObj spid="_x0000_s314394" name="Drawing" r:id="rId4" imgW="4975200" imgH="2932200" progId="Canvas.Drawing.X">
                  <p:embed/>
                </p:oleObj>
              </mc:Choice>
              <mc:Fallback>
                <p:oleObj name="Drawing" r:id="rId4" imgW="4975200" imgH="2932200" progId="Canvas.Drawing.X">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668" y="2807684"/>
                        <a:ext cx="2588810" cy="152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2329" name="Object 9"/>
          <p:cNvGraphicFramePr>
            <a:graphicFrameLocks noChangeAspect="1"/>
          </p:cNvGraphicFramePr>
          <p:nvPr>
            <p:extLst>
              <p:ext uri="{D42A27DB-BD31-4B8C-83A1-F6EECF244321}">
                <p14:modId xmlns:p14="http://schemas.microsoft.com/office/powerpoint/2010/main" val="2878897734"/>
              </p:ext>
            </p:extLst>
          </p:nvPr>
        </p:nvGraphicFramePr>
        <p:xfrm>
          <a:off x="6652732" y="1200921"/>
          <a:ext cx="2241878" cy="1146746"/>
        </p:xfrm>
        <a:graphic>
          <a:graphicData uri="http://schemas.openxmlformats.org/presentationml/2006/ole">
            <mc:AlternateContent xmlns:mc="http://schemas.openxmlformats.org/markup-compatibility/2006">
              <mc:Choice xmlns:v="urn:schemas-microsoft-com:vml" Requires="v">
                <p:oleObj spid="_x0000_s314395" name="Drawing" r:id="rId6" imgW="4986720" imgH="2550600" progId="Canvas.Drawing.X">
                  <p:embed/>
                </p:oleObj>
              </mc:Choice>
              <mc:Fallback>
                <p:oleObj name="Drawing" r:id="rId6" imgW="4986720" imgH="2550600" progId="Canvas.Drawing.X">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2732" y="1200921"/>
                        <a:ext cx="2241878" cy="1146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2330" name="Object 10"/>
          <p:cNvGraphicFramePr>
            <a:graphicFrameLocks noChangeAspect="1"/>
          </p:cNvGraphicFramePr>
          <p:nvPr>
            <p:extLst>
              <p:ext uri="{D42A27DB-BD31-4B8C-83A1-F6EECF244321}">
                <p14:modId xmlns:p14="http://schemas.microsoft.com/office/powerpoint/2010/main" val="391729936"/>
              </p:ext>
            </p:extLst>
          </p:nvPr>
        </p:nvGraphicFramePr>
        <p:xfrm>
          <a:off x="4750129" y="1205686"/>
          <a:ext cx="1983170" cy="1158850"/>
        </p:xfrm>
        <a:graphic>
          <a:graphicData uri="http://schemas.openxmlformats.org/presentationml/2006/ole">
            <mc:AlternateContent xmlns:mc="http://schemas.openxmlformats.org/markup-compatibility/2006">
              <mc:Choice xmlns:v="urn:schemas-microsoft-com:vml" Requires="v">
                <p:oleObj spid="_x0000_s314396" name="Drawing" r:id="rId8" imgW="4552920" imgH="2799720" progId="Canvas.Drawing.X">
                  <p:embed/>
                </p:oleObj>
              </mc:Choice>
              <mc:Fallback>
                <p:oleObj name="Drawing" r:id="rId8" imgW="4552920" imgH="2799720" progId="Canvas.Drawing.X">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0129" y="1205686"/>
                        <a:ext cx="1983170" cy="11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 name="Text Box 1029"/>
          <p:cNvSpPr txBox="1">
            <a:spLocks noChangeArrowheads="1"/>
          </p:cNvSpPr>
          <p:nvPr/>
        </p:nvSpPr>
        <p:spPr bwMode="auto">
          <a:xfrm>
            <a:off x="4726379" y="4752233"/>
            <a:ext cx="4275117" cy="1846468"/>
          </a:xfrm>
          <a:prstGeom prst="rect">
            <a:avLst/>
          </a:prstGeom>
          <a:solidFill>
            <a:srgbClr val="CCECFF"/>
          </a:solidFill>
          <a:ln w="9525">
            <a:noFill/>
            <a:miter lim="800000"/>
            <a:headEnd/>
            <a:tailEnd/>
          </a:ln>
          <a:effectLst/>
        </p:spPr>
        <p:txBody>
          <a:bodyPr wrap="square">
            <a:spAutoFit/>
          </a:bodyPr>
          <a:lstStyle/>
          <a:p>
            <a:pPr marL="177800" indent="-177800" algn="just" defTabSz="292100">
              <a:lnSpc>
                <a:spcPts val="1800"/>
              </a:lnSpc>
              <a:spcAft>
                <a:spcPts val="600"/>
              </a:spcAft>
              <a:buFont typeface="Arial" pitchFamily="34" charset="0"/>
              <a:buChar char="•"/>
              <a:tabLst>
                <a:tab pos="812800" algn="l"/>
              </a:tabLst>
            </a:pPr>
            <a:r>
              <a:rPr lang="en-US" sz="1400" dirty="0" smtClean="0">
                <a:solidFill>
                  <a:srgbClr val="A50021"/>
                </a:solidFill>
              </a:rPr>
              <a:t>Revolution frequency tracking, RF phase jump and all related controls during transition energy crossing in synchrotrons (RF gymnastics);</a:t>
            </a:r>
          </a:p>
          <a:p>
            <a:pPr marL="177800" indent="-177800" algn="just" defTabSz="292100">
              <a:lnSpc>
                <a:spcPts val="1800"/>
              </a:lnSpc>
              <a:spcAft>
                <a:spcPts val="600"/>
              </a:spcAft>
              <a:buFont typeface="Arial" pitchFamily="34" charset="0"/>
              <a:buChar char="•"/>
              <a:tabLst>
                <a:tab pos="812800" algn="l"/>
              </a:tabLst>
            </a:pPr>
            <a:r>
              <a:rPr lang="en-US" sz="1400" dirty="0" smtClean="0">
                <a:solidFill>
                  <a:srgbClr val="A50021"/>
                </a:solidFill>
              </a:rPr>
              <a:t>adaptive feedback and/or feed-forward systems to compensate transient effects in pulsed regime or due to beam gaps;</a:t>
            </a:r>
          </a:p>
          <a:p>
            <a:pPr marL="177800" indent="-177800" algn="just" defTabSz="292100">
              <a:lnSpc>
                <a:spcPts val="1800"/>
              </a:lnSpc>
              <a:spcAft>
                <a:spcPts val="600"/>
              </a:spcAft>
              <a:buFont typeface="Arial" pitchFamily="34" charset="0"/>
              <a:buChar char="•"/>
              <a:tabLst>
                <a:tab pos="812800" algn="l"/>
              </a:tabLst>
            </a:pPr>
            <a:r>
              <a:rPr lang="en-US" sz="1400" dirty="0" smtClean="0">
                <a:solidFill>
                  <a:srgbClr val="A50021"/>
                </a:solidFill>
              </a:rPr>
              <a:t>…</a:t>
            </a:r>
          </a:p>
        </p:txBody>
      </p:sp>
      <p:sp>
        <p:nvSpPr>
          <p:cNvPr id="50" name="CasellaDiTesto 49"/>
          <p:cNvSpPr txBox="1"/>
          <p:nvPr/>
        </p:nvSpPr>
        <p:spPr>
          <a:xfrm>
            <a:off x="5237020" y="2349593"/>
            <a:ext cx="1007007" cy="523220"/>
          </a:xfrm>
          <a:prstGeom prst="rect">
            <a:avLst/>
          </a:prstGeom>
          <a:noFill/>
        </p:spPr>
        <p:txBody>
          <a:bodyPr wrap="none" rtlCol="0">
            <a:spAutoFit/>
          </a:bodyPr>
          <a:lstStyle/>
          <a:p>
            <a:r>
              <a:rPr lang="en-US" sz="1400" i="1" smtClean="0"/>
              <a:t>Automatic </a:t>
            </a:r>
          </a:p>
          <a:p>
            <a:r>
              <a:rPr lang="en-US" sz="1400" i="1" smtClean="0"/>
              <a:t>tuning loop</a:t>
            </a:r>
            <a:endParaRPr lang="en-US" sz="1400" i="1"/>
          </a:p>
        </p:txBody>
      </p:sp>
      <p:sp>
        <p:nvSpPr>
          <p:cNvPr id="51" name="CasellaDiTesto 50"/>
          <p:cNvSpPr txBox="1"/>
          <p:nvPr/>
        </p:nvSpPr>
        <p:spPr>
          <a:xfrm>
            <a:off x="6660078" y="2300113"/>
            <a:ext cx="2175162" cy="307777"/>
          </a:xfrm>
          <a:prstGeom prst="rect">
            <a:avLst/>
          </a:prstGeom>
          <a:noFill/>
        </p:spPr>
        <p:txBody>
          <a:bodyPr wrap="square" rtlCol="0">
            <a:spAutoFit/>
          </a:bodyPr>
          <a:lstStyle/>
          <a:p>
            <a:r>
              <a:rPr lang="en-US" sz="1400" i="1" smtClean="0"/>
              <a:t>Automatic RF level control</a:t>
            </a:r>
            <a:endParaRPr lang="en-US" sz="1400" i="1"/>
          </a:p>
        </p:txBody>
      </p:sp>
      <p:sp>
        <p:nvSpPr>
          <p:cNvPr id="52" name="CasellaDiTesto 51"/>
          <p:cNvSpPr txBox="1"/>
          <p:nvPr/>
        </p:nvSpPr>
        <p:spPr>
          <a:xfrm>
            <a:off x="5078688" y="3521293"/>
            <a:ext cx="1595237" cy="738664"/>
          </a:xfrm>
          <a:prstGeom prst="rect">
            <a:avLst/>
          </a:prstGeom>
          <a:noFill/>
        </p:spPr>
        <p:txBody>
          <a:bodyPr wrap="square" rtlCol="0">
            <a:spAutoFit/>
          </a:bodyPr>
          <a:lstStyle/>
          <a:p>
            <a:r>
              <a:rPr lang="en-US" sz="1400" i="1" dirty="0" smtClean="0"/>
              <a:t>Beam phase loop </a:t>
            </a:r>
          </a:p>
          <a:p>
            <a:r>
              <a:rPr lang="en-US" sz="1400" i="1" dirty="0" smtClean="0"/>
              <a:t>(beam </a:t>
            </a:r>
            <a:r>
              <a:rPr lang="en-US" sz="1400" i="1" dirty="0" err="1" smtClean="0"/>
              <a:t>barycenter</a:t>
            </a:r>
            <a:r>
              <a:rPr lang="en-US" sz="1400" i="1" dirty="0" smtClean="0"/>
              <a:t> feedback)</a:t>
            </a:r>
            <a:endParaRPr lang="en-US" sz="1400" i="1" dirty="0"/>
          </a:p>
        </p:txBody>
      </p:sp>
    </p:spTree>
    <p:extLst>
      <p:ext uri="{BB962C8B-B14F-4D97-AF65-F5344CB8AC3E}">
        <p14:creationId xmlns:p14="http://schemas.microsoft.com/office/powerpoint/2010/main" val="185608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1">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2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23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2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23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21">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21">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23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221" grpId="0" uiExpand="1" build="p" animBg="1"/>
      <p:bldP spid="49" grpId="0" uiExpand="1" build="p" animBg="1"/>
      <p:bldP spid="50" grpId="0" uiExpand="1"/>
      <p:bldP spid="51" grpId="0" uiExpand="1"/>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graphicFrame>
        <p:nvGraphicFramePr>
          <p:cNvPr id="4098" name="Object 3"/>
          <p:cNvGraphicFramePr>
            <a:graphicFrameLocks/>
          </p:cNvGraphicFramePr>
          <p:nvPr>
            <p:extLst>
              <p:ext uri="{D42A27DB-BD31-4B8C-83A1-F6EECF244321}">
                <p14:modId xmlns:p14="http://schemas.microsoft.com/office/powerpoint/2010/main" val="2170529634"/>
              </p:ext>
            </p:extLst>
          </p:nvPr>
        </p:nvGraphicFramePr>
        <p:xfrm>
          <a:off x="317500" y="1519925"/>
          <a:ext cx="3644900" cy="1181100"/>
        </p:xfrm>
        <a:graphic>
          <a:graphicData uri="http://schemas.openxmlformats.org/presentationml/2006/ole">
            <mc:AlternateContent xmlns:mc="http://schemas.openxmlformats.org/markup-compatibility/2006">
              <mc:Choice xmlns:v="urn:schemas-microsoft-com:vml" Requires="v">
                <p:oleObj spid="_x0000_s306336" name="Documento" r:id="rId4" imgW="4040281" imgH="1301923" progId="Word.Document.8">
                  <p:embed/>
                </p:oleObj>
              </mc:Choice>
              <mc:Fallback>
                <p:oleObj name="Documento" r:id="rId4" imgW="4040281" imgH="1301923" progId="Word.Document.8">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0" y="1519925"/>
                        <a:ext cx="3644900"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4"/>
          <p:cNvGraphicFramePr>
            <a:graphicFrameLocks noChangeAspect="1"/>
          </p:cNvGraphicFramePr>
          <p:nvPr>
            <p:extLst>
              <p:ext uri="{D42A27DB-BD31-4B8C-83A1-F6EECF244321}">
                <p14:modId xmlns:p14="http://schemas.microsoft.com/office/powerpoint/2010/main" val="3700645432"/>
              </p:ext>
            </p:extLst>
          </p:nvPr>
        </p:nvGraphicFramePr>
        <p:xfrm>
          <a:off x="3306763" y="1699313"/>
          <a:ext cx="3213100" cy="4360862"/>
        </p:xfrm>
        <a:graphic>
          <a:graphicData uri="http://schemas.openxmlformats.org/presentationml/2006/ole">
            <mc:AlternateContent xmlns:mc="http://schemas.openxmlformats.org/markup-compatibility/2006">
              <mc:Choice xmlns:v="urn:schemas-microsoft-com:vml" Requires="v">
                <p:oleObj spid="_x0000_s306337" name="Drawing" r:id="rId6" imgW="4218480" imgH="5726160" progId="Canvas.Drawing.X">
                  <p:embed/>
                </p:oleObj>
              </mc:Choice>
              <mc:Fallback>
                <p:oleObj name="Drawing" r:id="rId6" imgW="4218480" imgH="5726160" progId="Canvas.Drawing.X">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6763" y="1699313"/>
                        <a:ext cx="3213100" cy="436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7765" name="Text Box 5"/>
          <p:cNvSpPr txBox="1">
            <a:spLocks noChangeArrowheads="1"/>
          </p:cNvSpPr>
          <p:nvPr/>
        </p:nvSpPr>
        <p:spPr bwMode="auto">
          <a:xfrm>
            <a:off x="3908425" y="2501000"/>
            <a:ext cx="996950" cy="457200"/>
          </a:xfrm>
          <a:prstGeom prst="rect">
            <a:avLst/>
          </a:prstGeom>
          <a:noFill/>
          <a:ln w="9525">
            <a:noFill/>
            <a:miter lim="800000"/>
            <a:headEnd/>
            <a:tailEnd/>
          </a:ln>
          <a:effectLst/>
        </p:spPr>
        <p:txBody>
          <a:bodyPr wrap="none">
            <a:spAutoFit/>
          </a:bodyPr>
          <a:lstStyle/>
          <a:p>
            <a:pPr>
              <a:defRPr/>
            </a:pPr>
            <a:r>
              <a:rPr lang="it-IT" sz="2400" b="1">
                <a:solidFill>
                  <a:srgbClr val="333399"/>
                </a:solidFill>
                <a:effectLst>
                  <a:outerShdw blurRad="38100" dist="38100" dir="2700000" algn="tl">
                    <a:srgbClr val="000000"/>
                  </a:outerShdw>
                </a:effectLst>
              </a:rPr>
              <a:t>LLRF</a:t>
            </a:r>
          </a:p>
        </p:txBody>
      </p:sp>
      <p:sp>
        <p:nvSpPr>
          <p:cNvPr id="117766" name="Text Box 6"/>
          <p:cNvSpPr txBox="1">
            <a:spLocks noChangeArrowheads="1"/>
          </p:cNvSpPr>
          <p:nvPr/>
        </p:nvSpPr>
        <p:spPr bwMode="auto">
          <a:xfrm>
            <a:off x="2905125" y="2508938"/>
            <a:ext cx="592138" cy="457200"/>
          </a:xfrm>
          <a:prstGeom prst="rect">
            <a:avLst/>
          </a:prstGeom>
          <a:noFill/>
          <a:ln w="9525">
            <a:noFill/>
            <a:miter lim="800000"/>
            <a:headEnd/>
            <a:tailEnd/>
          </a:ln>
        </p:spPr>
        <p:txBody>
          <a:bodyPr wrap="none">
            <a:spAutoFit/>
          </a:bodyPr>
          <a:lstStyle/>
          <a:p>
            <a:r>
              <a:rPr lang="en-US" sz="1200">
                <a:solidFill>
                  <a:srgbClr val="00FF00"/>
                </a:solidFill>
              </a:rPr>
              <a:t>Cavity</a:t>
            </a:r>
          </a:p>
          <a:p>
            <a:r>
              <a:rPr lang="en-US" sz="1200">
                <a:solidFill>
                  <a:srgbClr val="00FF00"/>
                </a:solidFill>
              </a:rPr>
              <a:t>probes</a:t>
            </a:r>
          </a:p>
        </p:txBody>
      </p:sp>
      <p:sp>
        <p:nvSpPr>
          <p:cNvPr id="117767" name="Text Box 7"/>
          <p:cNvSpPr txBox="1">
            <a:spLocks noChangeArrowheads="1"/>
          </p:cNvSpPr>
          <p:nvPr/>
        </p:nvSpPr>
        <p:spPr bwMode="auto">
          <a:xfrm>
            <a:off x="5318125" y="2470838"/>
            <a:ext cx="541338" cy="274637"/>
          </a:xfrm>
          <a:prstGeom prst="rect">
            <a:avLst/>
          </a:prstGeom>
          <a:noFill/>
          <a:ln w="9525">
            <a:noFill/>
            <a:miter lim="800000"/>
            <a:headEnd/>
            <a:tailEnd/>
          </a:ln>
        </p:spPr>
        <p:txBody>
          <a:bodyPr wrap="none">
            <a:spAutoFit/>
          </a:bodyPr>
          <a:lstStyle/>
          <a:p>
            <a:r>
              <a:rPr lang="en-US" sz="1200">
                <a:solidFill>
                  <a:srgbClr val="00FF00"/>
                </a:solidFill>
              </a:rPr>
              <a:t>Beam</a:t>
            </a:r>
          </a:p>
        </p:txBody>
      </p:sp>
      <p:sp>
        <p:nvSpPr>
          <p:cNvPr id="117768" name="Text Box 8"/>
          <p:cNvSpPr txBox="1">
            <a:spLocks noChangeArrowheads="1"/>
          </p:cNvSpPr>
          <p:nvPr/>
        </p:nvSpPr>
        <p:spPr bwMode="auto">
          <a:xfrm>
            <a:off x="5305425" y="2750238"/>
            <a:ext cx="949325" cy="274637"/>
          </a:xfrm>
          <a:prstGeom prst="rect">
            <a:avLst/>
          </a:prstGeom>
          <a:noFill/>
          <a:ln w="9525">
            <a:noFill/>
            <a:miter lim="800000"/>
            <a:headEnd/>
            <a:tailEnd/>
          </a:ln>
        </p:spPr>
        <p:txBody>
          <a:bodyPr wrap="none">
            <a:spAutoFit/>
          </a:bodyPr>
          <a:lstStyle/>
          <a:p>
            <a:r>
              <a:rPr lang="en-US" sz="1200">
                <a:solidFill>
                  <a:srgbClr val="00FF00"/>
                </a:solidFill>
              </a:rPr>
              <a:t>FWD Power</a:t>
            </a:r>
          </a:p>
        </p:txBody>
      </p:sp>
      <p:sp>
        <p:nvSpPr>
          <p:cNvPr id="117769" name="Text Box 9"/>
          <p:cNvSpPr txBox="1">
            <a:spLocks noChangeArrowheads="1"/>
          </p:cNvSpPr>
          <p:nvPr/>
        </p:nvSpPr>
        <p:spPr bwMode="auto">
          <a:xfrm>
            <a:off x="3979863" y="3288400"/>
            <a:ext cx="806450" cy="476250"/>
          </a:xfrm>
          <a:prstGeom prst="rect">
            <a:avLst/>
          </a:prstGeom>
          <a:noFill/>
          <a:ln w="9525">
            <a:noFill/>
            <a:miter lim="800000"/>
            <a:headEnd/>
            <a:tailEnd/>
          </a:ln>
          <a:effectLst/>
        </p:spPr>
        <p:txBody>
          <a:bodyPr wrap="none">
            <a:spAutoFit/>
          </a:bodyPr>
          <a:lstStyle/>
          <a:p>
            <a:pPr algn="ctr">
              <a:lnSpc>
                <a:spcPct val="70000"/>
              </a:lnSpc>
              <a:defRPr/>
            </a:pPr>
            <a:r>
              <a:rPr lang="en-US" sz="1800" b="1">
                <a:solidFill>
                  <a:srgbClr val="333399"/>
                </a:solidFill>
                <a:effectLst>
                  <a:outerShdw blurRad="38100" dist="38100" dir="2700000" algn="tl">
                    <a:srgbClr val="000000"/>
                  </a:outerShdw>
                </a:effectLst>
              </a:rPr>
              <a:t>Power</a:t>
            </a:r>
          </a:p>
          <a:p>
            <a:pPr algn="ctr">
              <a:lnSpc>
                <a:spcPct val="70000"/>
              </a:lnSpc>
              <a:defRPr/>
            </a:pPr>
            <a:r>
              <a:rPr lang="en-US" sz="1800" b="1">
                <a:solidFill>
                  <a:srgbClr val="333399"/>
                </a:solidFill>
                <a:effectLst>
                  <a:outerShdw blurRad="38100" dist="38100" dir="2700000" algn="tl">
                    <a:srgbClr val="000000"/>
                  </a:outerShdw>
                </a:effectLst>
              </a:rPr>
              <a:t>Amp</a:t>
            </a:r>
          </a:p>
        </p:txBody>
      </p:sp>
      <p:sp>
        <p:nvSpPr>
          <p:cNvPr id="117770" name="Freeform 10"/>
          <p:cNvSpPr>
            <a:spLocks/>
          </p:cNvSpPr>
          <p:nvPr/>
        </p:nvSpPr>
        <p:spPr bwMode="auto">
          <a:xfrm>
            <a:off x="3784600" y="1596125"/>
            <a:ext cx="4559300" cy="2514600"/>
          </a:xfrm>
          <a:custGeom>
            <a:avLst/>
            <a:gdLst>
              <a:gd name="T0" fmla="*/ 0 w 2872"/>
              <a:gd name="T1" fmla="*/ 1000 h 1584"/>
              <a:gd name="T2" fmla="*/ 8 w 2872"/>
              <a:gd name="T3" fmla="*/ 1584 h 1584"/>
              <a:gd name="T4" fmla="*/ 2872 w 2872"/>
              <a:gd name="T5" fmla="*/ 1584 h 1584"/>
              <a:gd name="T6" fmla="*/ 2872 w 2872"/>
              <a:gd name="T7" fmla="*/ 0 h 1584"/>
              <a:gd name="T8" fmla="*/ 1040 w 2872"/>
              <a:gd name="T9" fmla="*/ 0 h 1584"/>
              <a:gd name="T10" fmla="*/ 1048 w 2872"/>
              <a:gd name="T11" fmla="*/ 1000 h 1584"/>
              <a:gd name="T12" fmla="*/ 0 w 2872"/>
              <a:gd name="T13" fmla="*/ 1000 h 1584"/>
              <a:gd name="T14" fmla="*/ 0 60000 65536"/>
              <a:gd name="T15" fmla="*/ 0 60000 65536"/>
              <a:gd name="T16" fmla="*/ 0 60000 65536"/>
              <a:gd name="T17" fmla="*/ 0 60000 65536"/>
              <a:gd name="T18" fmla="*/ 0 60000 65536"/>
              <a:gd name="T19" fmla="*/ 0 60000 65536"/>
              <a:gd name="T20" fmla="*/ 0 60000 65536"/>
              <a:gd name="T21" fmla="*/ 0 w 2872"/>
              <a:gd name="T22" fmla="*/ 0 h 1584"/>
              <a:gd name="T23" fmla="*/ 2872 w 2872"/>
              <a:gd name="T24" fmla="*/ 1584 h 15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72" h="1584">
                <a:moveTo>
                  <a:pt x="0" y="1000"/>
                </a:moveTo>
                <a:lnTo>
                  <a:pt x="8" y="1584"/>
                </a:lnTo>
                <a:lnTo>
                  <a:pt x="2872" y="1584"/>
                </a:lnTo>
                <a:lnTo>
                  <a:pt x="2872" y="0"/>
                </a:lnTo>
                <a:lnTo>
                  <a:pt x="1040" y="0"/>
                </a:lnTo>
                <a:lnTo>
                  <a:pt x="1048" y="1000"/>
                </a:lnTo>
                <a:lnTo>
                  <a:pt x="0" y="1000"/>
                </a:lnTo>
                <a:close/>
              </a:path>
            </a:pathLst>
          </a:custGeom>
          <a:noFill/>
          <a:ln w="28575" cap="flat" cmpd="sng">
            <a:solidFill>
              <a:srgbClr val="FF9966"/>
            </a:solidFill>
            <a:prstDash val="dash"/>
            <a:round/>
            <a:headEnd/>
            <a:tailEnd/>
          </a:ln>
        </p:spPr>
        <p:txBody>
          <a:bodyPr/>
          <a:lstStyle/>
          <a:p>
            <a:endParaRPr lang="it-IT"/>
          </a:p>
        </p:txBody>
      </p:sp>
      <p:sp>
        <p:nvSpPr>
          <p:cNvPr id="117771" name="Text Box 11"/>
          <p:cNvSpPr txBox="1">
            <a:spLocks noChangeArrowheads="1"/>
          </p:cNvSpPr>
          <p:nvPr/>
        </p:nvSpPr>
        <p:spPr bwMode="auto">
          <a:xfrm>
            <a:off x="5559425" y="1726300"/>
            <a:ext cx="2606675" cy="2252663"/>
          </a:xfrm>
          <a:prstGeom prst="rect">
            <a:avLst/>
          </a:prstGeom>
          <a:noFill/>
          <a:ln w="9525">
            <a:noFill/>
            <a:miter lim="800000"/>
            <a:headEnd/>
            <a:tailEnd/>
          </a:ln>
        </p:spPr>
        <p:txBody>
          <a:bodyPr>
            <a:spAutoFit/>
          </a:bodyPr>
          <a:lstStyle/>
          <a:p>
            <a:pPr>
              <a:spcAft>
                <a:spcPct val="50000"/>
              </a:spcAft>
            </a:pPr>
            <a:r>
              <a:rPr lang="en-US" sz="2000" b="1">
                <a:solidFill>
                  <a:srgbClr val="FF9966"/>
                </a:solidFill>
              </a:rPr>
              <a:t>RF Power Generation</a:t>
            </a:r>
          </a:p>
          <a:p>
            <a:pPr marL="723900" lvl="1" indent="-266700">
              <a:spcAft>
                <a:spcPct val="30000"/>
              </a:spcAft>
              <a:buFontTx/>
              <a:buChar char="•"/>
            </a:pPr>
            <a:r>
              <a:rPr lang="en-US" sz="1800">
                <a:solidFill>
                  <a:srgbClr val="FF9966"/>
                </a:solidFill>
              </a:rPr>
              <a:t>Klystrons</a:t>
            </a:r>
          </a:p>
          <a:p>
            <a:pPr marL="723900" lvl="1" indent="-266700">
              <a:spcAft>
                <a:spcPct val="30000"/>
              </a:spcAft>
              <a:buFontTx/>
              <a:buChar char="•"/>
            </a:pPr>
            <a:r>
              <a:rPr lang="en-US" sz="1800">
                <a:solidFill>
                  <a:srgbClr val="FF9966"/>
                </a:solidFill>
              </a:rPr>
              <a:t>Grid Tubes</a:t>
            </a:r>
          </a:p>
          <a:p>
            <a:pPr marL="723900" lvl="1" indent="-266700">
              <a:spcAft>
                <a:spcPct val="30000"/>
              </a:spcAft>
              <a:buFontTx/>
              <a:buChar char="•"/>
            </a:pPr>
            <a:r>
              <a:rPr lang="en-US" sz="1800">
                <a:solidFill>
                  <a:srgbClr val="FF9966"/>
                </a:solidFill>
              </a:rPr>
              <a:t>Solid State Amps</a:t>
            </a:r>
          </a:p>
          <a:p>
            <a:pPr marL="723900" lvl="1" indent="-266700">
              <a:spcAft>
                <a:spcPct val="30000"/>
              </a:spcAft>
              <a:buFontTx/>
              <a:buChar char="•"/>
            </a:pPr>
            <a:r>
              <a:rPr lang="en-US" sz="1800">
                <a:solidFill>
                  <a:srgbClr val="FF9966"/>
                </a:solidFill>
              </a:rPr>
              <a:t>TWTs</a:t>
            </a:r>
          </a:p>
          <a:p>
            <a:pPr marL="723900" lvl="1" indent="-266700">
              <a:spcAft>
                <a:spcPct val="30000"/>
              </a:spcAft>
              <a:buFontTx/>
              <a:buChar char="•"/>
            </a:pPr>
            <a:r>
              <a:rPr lang="en-US" sz="1800">
                <a:solidFill>
                  <a:srgbClr val="FF9966"/>
                </a:solidFill>
              </a:rPr>
              <a:t>…</a:t>
            </a:r>
          </a:p>
        </p:txBody>
      </p:sp>
      <p:sp>
        <p:nvSpPr>
          <p:cNvPr id="117774" name="Freeform 14"/>
          <p:cNvSpPr>
            <a:spLocks/>
          </p:cNvSpPr>
          <p:nvPr/>
        </p:nvSpPr>
        <p:spPr bwMode="auto">
          <a:xfrm>
            <a:off x="3251200" y="4239375"/>
            <a:ext cx="5194300" cy="1314450"/>
          </a:xfrm>
          <a:custGeom>
            <a:avLst/>
            <a:gdLst>
              <a:gd name="T0" fmla="*/ 8 w 3272"/>
              <a:gd name="T1" fmla="*/ 828 h 828"/>
              <a:gd name="T2" fmla="*/ 0 w 3272"/>
              <a:gd name="T3" fmla="*/ 12 h 828"/>
              <a:gd name="T4" fmla="*/ 3272 w 3272"/>
              <a:gd name="T5" fmla="*/ 0 h 828"/>
              <a:gd name="T6" fmla="*/ 3264 w 3272"/>
              <a:gd name="T7" fmla="*/ 824 h 828"/>
              <a:gd name="T8" fmla="*/ 2225 w 3272"/>
              <a:gd name="T9" fmla="*/ 824 h 828"/>
              <a:gd name="T10" fmla="*/ 8 w 3272"/>
              <a:gd name="T11" fmla="*/ 828 h 828"/>
              <a:gd name="T12" fmla="*/ 0 60000 65536"/>
              <a:gd name="T13" fmla="*/ 0 60000 65536"/>
              <a:gd name="T14" fmla="*/ 0 60000 65536"/>
              <a:gd name="T15" fmla="*/ 0 60000 65536"/>
              <a:gd name="T16" fmla="*/ 0 60000 65536"/>
              <a:gd name="T17" fmla="*/ 0 60000 65536"/>
              <a:gd name="T18" fmla="*/ 0 w 3272"/>
              <a:gd name="T19" fmla="*/ 0 h 828"/>
              <a:gd name="T20" fmla="*/ 3272 w 3272"/>
              <a:gd name="T21" fmla="*/ 828 h 828"/>
            </a:gdLst>
            <a:ahLst/>
            <a:cxnLst>
              <a:cxn ang="T12">
                <a:pos x="T0" y="T1"/>
              </a:cxn>
              <a:cxn ang="T13">
                <a:pos x="T2" y="T3"/>
              </a:cxn>
              <a:cxn ang="T14">
                <a:pos x="T4" y="T5"/>
              </a:cxn>
              <a:cxn ang="T15">
                <a:pos x="T6" y="T7"/>
              </a:cxn>
              <a:cxn ang="T16">
                <a:pos x="T8" y="T9"/>
              </a:cxn>
              <a:cxn ang="T17">
                <a:pos x="T10" y="T11"/>
              </a:cxn>
            </a:cxnLst>
            <a:rect l="T18" t="T19" r="T20" b="T21"/>
            <a:pathLst>
              <a:path w="3272" h="828">
                <a:moveTo>
                  <a:pt x="8" y="828"/>
                </a:moveTo>
                <a:lnTo>
                  <a:pt x="0" y="12"/>
                </a:lnTo>
                <a:lnTo>
                  <a:pt x="3272" y="0"/>
                </a:lnTo>
                <a:lnTo>
                  <a:pt x="3264" y="824"/>
                </a:lnTo>
                <a:lnTo>
                  <a:pt x="2225" y="824"/>
                </a:lnTo>
                <a:lnTo>
                  <a:pt x="8" y="828"/>
                </a:lnTo>
                <a:close/>
              </a:path>
            </a:pathLst>
          </a:custGeom>
          <a:noFill/>
          <a:ln w="28575" cap="flat" cmpd="sng">
            <a:solidFill>
              <a:srgbClr val="FF6699"/>
            </a:solidFill>
            <a:prstDash val="dash"/>
            <a:round/>
            <a:headEnd/>
            <a:tailEnd/>
          </a:ln>
        </p:spPr>
        <p:txBody>
          <a:bodyPr/>
          <a:lstStyle/>
          <a:p>
            <a:endParaRPr lang="it-IT"/>
          </a:p>
        </p:txBody>
      </p:sp>
      <p:sp>
        <p:nvSpPr>
          <p:cNvPr id="117775" name="Text Box 15"/>
          <p:cNvSpPr txBox="1">
            <a:spLocks noChangeArrowheads="1"/>
          </p:cNvSpPr>
          <p:nvPr/>
        </p:nvSpPr>
        <p:spPr bwMode="auto">
          <a:xfrm>
            <a:off x="4772025" y="4217150"/>
            <a:ext cx="3724275" cy="1336675"/>
          </a:xfrm>
          <a:prstGeom prst="rect">
            <a:avLst/>
          </a:prstGeom>
          <a:noFill/>
          <a:ln w="9525">
            <a:noFill/>
            <a:miter lim="800000"/>
            <a:headEnd/>
            <a:tailEnd/>
          </a:ln>
        </p:spPr>
        <p:txBody>
          <a:bodyPr>
            <a:spAutoFit/>
          </a:bodyPr>
          <a:lstStyle/>
          <a:p>
            <a:pPr>
              <a:spcAft>
                <a:spcPct val="20000"/>
              </a:spcAft>
            </a:pPr>
            <a:r>
              <a:rPr lang="en-US" sz="2000" b="1" dirty="0">
                <a:solidFill>
                  <a:srgbClr val="FF33CC"/>
                </a:solidFill>
              </a:rPr>
              <a:t>RF Power Distribution</a:t>
            </a:r>
          </a:p>
          <a:p>
            <a:pPr marL="990600" lvl="1" indent="-266700">
              <a:spcAft>
                <a:spcPct val="20000"/>
              </a:spcAft>
              <a:buFontTx/>
              <a:buChar char="•"/>
            </a:pPr>
            <a:r>
              <a:rPr lang="en-US" sz="1800" dirty="0">
                <a:solidFill>
                  <a:srgbClr val="FF33CC"/>
                </a:solidFill>
              </a:rPr>
              <a:t>Waveguide network</a:t>
            </a:r>
          </a:p>
          <a:p>
            <a:pPr marL="990600" lvl="1" indent="-266700">
              <a:spcAft>
                <a:spcPct val="20000"/>
              </a:spcAft>
              <a:buFontTx/>
              <a:buChar char="•"/>
            </a:pPr>
            <a:r>
              <a:rPr lang="en-US" sz="1800" dirty="0">
                <a:solidFill>
                  <a:srgbClr val="FF33CC"/>
                </a:solidFill>
              </a:rPr>
              <a:t>Special Components (hybrids, circulators, …)</a:t>
            </a:r>
          </a:p>
        </p:txBody>
      </p:sp>
      <p:sp>
        <p:nvSpPr>
          <p:cNvPr id="117776" name="Freeform 16"/>
          <p:cNvSpPr>
            <a:spLocks/>
          </p:cNvSpPr>
          <p:nvPr/>
        </p:nvSpPr>
        <p:spPr bwMode="auto">
          <a:xfrm>
            <a:off x="381000" y="3076500"/>
            <a:ext cx="6286500" cy="3093102"/>
          </a:xfrm>
          <a:custGeom>
            <a:avLst/>
            <a:gdLst>
              <a:gd name="T0" fmla="*/ 3960 w 3960"/>
              <a:gd name="T1" fmla="*/ 1520 h 1916"/>
              <a:gd name="T2" fmla="*/ 3960 w 3960"/>
              <a:gd name="T3" fmla="*/ 1908 h 1916"/>
              <a:gd name="T4" fmla="*/ 0 w 3960"/>
              <a:gd name="T5" fmla="*/ 1916 h 1916"/>
              <a:gd name="T6" fmla="*/ 8 w 3960"/>
              <a:gd name="T7" fmla="*/ 4 h 1916"/>
              <a:gd name="T8" fmla="*/ 1904 w 3960"/>
              <a:gd name="T9" fmla="*/ 0 h 1916"/>
              <a:gd name="T10" fmla="*/ 1916 w 3960"/>
              <a:gd name="T11" fmla="*/ 1520 h 1916"/>
              <a:gd name="T12" fmla="*/ 3960 w 3960"/>
              <a:gd name="T13" fmla="*/ 1520 h 1916"/>
              <a:gd name="T14" fmla="*/ 0 60000 65536"/>
              <a:gd name="T15" fmla="*/ 0 60000 65536"/>
              <a:gd name="T16" fmla="*/ 0 60000 65536"/>
              <a:gd name="T17" fmla="*/ 0 60000 65536"/>
              <a:gd name="T18" fmla="*/ 0 60000 65536"/>
              <a:gd name="T19" fmla="*/ 0 60000 65536"/>
              <a:gd name="T20" fmla="*/ 0 60000 65536"/>
              <a:gd name="T21" fmla="*/ 0 w 3960"/>
              <a:gd name="T22" fmla="*/ 0 h 1916"/>
              <a:gd name="T23" fmla="*/ 3960 w 3960"/>
              <a:gd name="T24" fmla="*/ 1916 h 19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60" h="1916">
                <a:moveTo>
                  <a:pt x="3960" y="1520"/>
                </a:moveTo>
                <a:lnTo>
                  <a:pt x="3960" y="1908"/>
                </a:lnTo>
                <a:lnTo>
                  <a:pt x="0" y="1916"/>
                </a:lnTo>
                <a:lnTo>
                  <a:pt x="8" y="4"/>
                </a:lnTo>
                <a:lnTo>
                  <a:pt x="1904" y="0"/>
                </a:lnTo>
                <a:lnTo>
                  <a:pt x="1916" y="1520"/>
                </a:lnTo>
                <a:lnTo>
                  <a:pt x="3960" y="1520"/>
                </a:lnTo>
                <a:close/>
              </a:path>
            </a:pathLst>
          </a:custGeom>
          <a:noFill/>
          <a:ln w="28575" cap="flat" cmpd="sng">
            <a:solidFill>
              <a:srgbClr val="CCCC00"/>
            </a:solidFill>
            <a:prstDash val="dash"/>
            <a:round/>
            <a:headEnd/>
            <a:tailEnd/>
          </a:ln>
        </p:spPr>
        <p:txBody>
          <a:bodyPr/>
          <a:lstStyle/>
          <a:p>
            <a:endParaRPr lang="it-IT"/>
          </a:p>
        </p:txBody>
      </p:sp>
      <p:sp>
        <p:nvSpPr>
          <p:cNvPr id="117777" name="Text Box 17"/>
          <p:cNvSpPr txBox="1">
            <a:spLocks noChangeArrowheads="1"/>
          </p:cNvSpPr>
          <p:nvPr/>
        </p:nvSpPr>
        <p:spPr bwMode="auto">
          <a:xfrm>
            <a:off x="466725" y="3097900"/>
            <a:ext cx="2759075" cy="2653034"/>
          </a:xfrm>
          <a:prstGeom prst="rect">
            <a:avLst/>
          </a:prstGeom>
          <a:noFill/>
          <a:ln w="9525">
            <a:noFill/>
            <a:miter lim="800000"/>
            <a:headEnd/>
            <a:tailEnd/>
          </a:ln>
        </p:spPr>
        <p:txBody>
          <a:bodyPr>
            <a:spAutoFit/>
          </a:bodyPr>
          <a:lstStyle/>
          <a:p>
            <a:pPr algn="ctr">
              <a:spcAft>
                <a:spcPct val="20000"/>
              </a:spcAft>
            </a:pPr>
            <a:r>
              <a:rPr lang="en-US" sz="2000" b="1" dirty="0">
                <a:solidFill>
                  <a:srgbClr val="CCCC00"/>
                </a:solidFill>
              </a:rPr>
              <a:t>Accelerating Structures</a:t>
            </a:r>
          </a:p>
          <a:p>
            <a:pPr marL="177800" lvl="1" indent="-176213">
              <a:spcAft>
                <a:spcPct val="20000"/>
              </a:spcAft>
              <a:buFontTx/>
              <a:buChar char="•"/>
            </a:pPr>
            <a:r>
              <a:rPr lang="en-US" sz="1800" dirty="0">
                <a:solidFill>
                  <a:srgbClr val="CCCC00"/>
                </a:solidFill>
              </a:rPr>
              <a:t>Resonant Cavities</a:t>
            </a:r>
          </a:p>
          <a:p>
            <a:pPr marL="355600" lvl="2" indent="-176213">
              <a:spcAft>
                <a:spcPct val="20000"/>
              </a:spcAft>
              <a:buFontTx/>
              <a:buChar char="-"/>
            </a:pPr>
            <a:r>
              <a:rPr lang="en-US" sz="1800" dirty="0">
                <a:solidFill>
                  <a:srgbClr val="CCCC00"/>
                </a:solidFill>
              </a:rPr>
              <a:t>Single or multi-cell</a:t>
            </a:r>
          </a:p>
          <a:p>
            <a:pPr marL="355600" lvl="2" indent="-176213">
              <a:spcAft>
                <a:spcPct val="20000"/>
              </a:spcAft>
              <a:buFontTx/>
              <a:buChar char="-"/>
            </a:pPr>
            <a:r>
              <a:rPr lang="en-US" sz="1800" dirty="0">
                <a:solidFill>
                  <a:srgbClr val="CCCC00"/>
                </a:solidFill>
              </a:rPr>
              <a:t>Room-temperature or Superconducting</a:t>
            </a:r>
          </a:p>
          <a:p>
            <a:pPr marL="177800" lvl="1" indent="-176213">
              <a:spcAft>
                <a:spcPct val="20000"/>
              </a:spcAft>
              <a:buFontTx/>
              <a:buChar char="•"/>
            </a:pPr>
            <a:r>
              <a:rPr lang="en-US" sz="1800" dirty="0">
                <a:solidFill>
                  <a:srgbClr val="CCCC00"/>
                </a:solidFill>
              </a:rPr>
              <a:t>Travelling wave sections</a:t>
            </a:r>
          </a:p>
          <a:p>
            <a:pPr marL="177800" lvl="1" indent="-176213">
              <a:spcAft>
                <a:spcPct val="20000"/>
              </a:spcAft>
              <a:buFontTx/>
              <a:buChar char="•"/>
            </a:pPr>
            <a:r>
              <a:rPr lang="en-US" sz="1800" dirty="0">
                <a:solidFill>
                  <a:srgbClr val="CCCC00"/>
                </a:solidFill>
              </a:rPr>
              <a:t>RF Deflectors (either SW or TW</a:t>
            </a:r>
            <a:r>
              <a:rPr lang="en-US" sz="2000" dirty="0">
                <a:solidFill>
                  <a:srgbClr val="CCCC00"/>
                </a:solidFill>
              </a:rPr>
              <a:t>)</a:t>
            </a:r>
          </a:p>
        </p:txBody>
      </p:sp>
      <p:sp>
        <p:nvSpPr>
          <p:cNvPr id="16" name="Text Box 2"/>
          <p:cNvSpPr txBox="1">
            <a:spLocks noChangeArrowheads="1"/>
          </p:cNvSpPr>
          <p:nvPr/>
        </p:nvSpPr>
        <p:spPr bwMode="auto">
          <a:xfrm>
            <a:off x="642827" y="414125"/>
            <a:ext cx="7488461" cy="523220"/>
          </a:xfrm>
          <a:prstGeom prst="rect">
            <a:avLst/>
          </a:prstGeom>
          <a:noFill/>
          <a:ln w="9525">
            <a:noFill/>
            <a:miter lim="800000"/>
            <a:headEnd/>
            <a:tailEnd/>
          </a:ln>
        </p:spPr>
        <p:txBody>
          <a:bodyPr wrap="none">
            <a:spAutoFit/>
          </a:bodyPr>
          <a:lstStyle/>
          <a:p>
            <a:pPr algn="ctr"/>
            <a:r>
              <a:rPr lang="en-GB" sz="2800" b="1" dirty="0" smtClean="0">
                <a:solidFill>
                  <a:srgbClr val="FFFF66"/>
                </a:solidFill>
              </a:rPr>
              <a:t>IV)  RF </a:t>
            </a:r>
            <a:r>
              <a:rPr lang="en-GB" sz="2800" b="1" dirty="0">
                <a:solidFill>
                  <a:srgbClr val="FFFF66"/>
                </a:solidFill>
              </a:rPr>
              <a:t>Systems: </a:t>
            </a:r>
            <a:r>
              <a:rPr lang="en-GB" sz="2800" b="1" dirty="0" smtClean="0">
                <a:solidFill>
                  <a:srgbClr val="FFFF66"/>
                </a:solidFill>
              </a:rPr>
              <a:t>Basic </a:t>
            </a:r>
            <a:r>
              <a:rPr lang="en-GB" sz="2800" b="1" dirty="0">
                <a:solidFill>
                  <a:srgbClr val="FFFF66"/>
                </a:solidFill>
              </a:rPr>
              <a:t>Definition and Anatomy</a:t>
            </a:r>
          </a:p>
        </p:txBody>
      </p:sp>
      <p:sp>
        <p:nvSpPr>
          <p:cNvPr id="2" name="Slide Number Placeholder 1"/>
          <p:cNvSpPr>
            <a:spLocks noGrp="1"/>
          </p:cNvSpPr>
          <p:nvPr>
            <p:ph type="sldNum" sz="quarter" idx="12"/>
          </p:nvPr>
        </p:nvSpPr>
        <p:spPr>
          <a:xfrm>
            <a:off x="7219950" y="19050"/>
            <a:ext cx="1905000" cy="457200"/>
          </a:xfrm>
        </p:spPr>
        <p:txBody>
          <a:bodyPr/>
          <a:lstStyle/>
          <a:p>
            <a:fld id="{90DA1E09-0DBA-434B-AE47-26F8EC14D67E}" type="slidenum">
              <a:rPr lang="en-US" altLang="en-US" sz="1600" b="1" smtClean="0">
                <a:solidFill>
                  <a:srgbClr val="FFFF00"/>
                </a:solidFill>
              </a:rPr>
              <a:pPr/>
              <a:t>3</a:t>
            </a:fld>
            <a:endParaRPr lang="en-US" altLang="en-US" sz="1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7770"/>
                                        </p:tgtEl>
                                        <p:attrNameLst>
                                          <p:attrName>style.visibility</p:attrName>
                                        </p:attrNameLst>
                                      </p:cBhvr>
                                      <p:to>
                                        <p:strVal val="visible"/>
                                      </p:to>
                                    </p:set>
                                  </p:childTnLst>
                                  <p:subTnLst>
                                    <p:set>
                                      <p:cBhvr override="childStyle">
                                        <p:cTn dur="1" fill="hold" display="0" masterRel="nextClick" afterEffect="1"/>
                                        <p:tgtEl>
                                          <p:spTgt spid="11777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17771"/>
                                        </p:tgtEl>
                                        <p:attrNameLst>
                                          <p:attrName>style.visibility</p:attrName>
                                        </p:attrNameLst>
                                      </p:cBhvr>
                                      <p:to>
                                        <p:strVal val="visible"/>
                                      </p:to>
                                    </p:set>
                                  </p:childTnLst>
                                  <p:subTnLst>
                                    <p:set>
                                      <p:cBhvr override="childStyle">
                                        <p:cTn dur="1" fill="hold" display="0" masterRel="nextClick" afterEffect="1"/>
                                        <p:tgtEl>
                                          <p:spTgt spid="117771"/>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177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77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7774"/>
                                        </p:tgtEl>
                                        <p:attrNameLst>
                                          <p:attrName>style.visibility</p:attrName>
                                        </p:attrNameLst>
                                      </p:cBhvr>
                                      <p:to>
                                        <p:strVal val="visible"/>
                                      </p:to>
                                    </p:set>
                                  </p:childTnLst>
                                  <p:subTnLst>
                                    <p:set>
                                      <p:cBhvr override="childStyle">
                                        <p:cTn dur="1" fill="hold" display="0" masterRel="nextClick" afterEffect="1"/>
                                        <p:tgtEl>
                                          <p:spTgt spid="117774"/>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17775"/>
                                        </p:tgtEl>
                                        <p:attrNameLst>
                                          <p:attrName>style.visibility</p:attrName>
                                        </p:attrNameLst>
                                      </p:cBhvr>
                                      <p:to>
                                        <p:strVal val="visible"/>
                                      </p:to>
                                    </p:set>
                                  </p:childTnLst>
                                  <p:subTnLst>
                                    <p:set>
                                      <p:cBhvr override="childStyle">
                                        <p:cTn dur="1" fill="hold" display="0" masterRel="nextClick" afterEffect="1"/>
                                        <p:tgtEl>
                                          <p:spTgt spid="117775"/>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17766"/>
                                        </p:tgtEl>
                                        <p:attrNameLst>
                                          <p:attrName>style.visibility</p:attrName>
                                        </p:attrNameLst>
                                      </p:cBhvr>
                                      <p:to>
                                        <p:strVal val="visible"/>
                                      </p:to>
                                    </p:set>
                                  </p:childTnLst>
                                  <p:subTnLst>
                                    <p:set>
                                      <p:cBhvr override="childStyle">
                                        <p:cTn dur="1" fill="hold" display="0" masterRel="nextClick" afterEffect="1"/>
                                        <p:tgtEl>
                                          <p:spTgt spid="117766"/>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17767"/>
                                        </p:tgtEl>
                                        <p:attrNameLst>
                                          <p:attrName>style.visibility</p:attrName>
                                        </p:attrNameLst>
                                      </p:cBhvr>
                                      <p:to>
                                        <p:strVal val="visible"/>
                                      </p:to>
                                    </p:set>
                                  </p:childTnLst>
                                  <p:subTnLst>
                                    <p:set>
                                      <p:cBhvr override="childStyle">
                                        <p:cTn dur="1" fill="hold" display="0" masterRel="nextClick" afterEffect="1"/>
                                        <p:tgtEl>
                                          <p:spTgt spid="117767"/>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17768"/>
                                        </p:tgtEl>
                                        <p:attrNameLst>
                                          <p:attrName>style.visibility</p:attrName>
                                        </p:attrNameLst>
                                      </p:cBhvr>
                                      <p:to>
                                        <p:strVal val="visible"/>
                                      </p:to>
                                    </p:set>
                                  </p:childTnLst>
                                  <p:subTnLst>
                                    <p:set>
                                      <p:cBhvr override="childStyle">
                                        <p:cTn dur="1" fill="hold" display="0" masterRel="nextClick" afterEffect="1"/>
                                        <p:tgtEl>
                                          <p:spTgt spid="11776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77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7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p:bldP spid="117766" grpId="0"/>
      <p:bldP spid="117767" grpId="0"/>
      <p:bldP spid="117768" grpId="0"/>
      <p:bldP spid="117769" grpId="0"/>
      <p:bldP spid="117770" grpId="0" animBg="1"/>
      <p:bldP spid="117771" grpId="0"/>
      <p:bldP spid="117774" grpId="0" animBg="1"/>
      <p:bldP spid="117775" grpId="0"/>
      <p:bldP spid="117776" grpId="0" animBg="1"/>
      <p:bldP spid="1177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2272" y="4681182"/>
            <a:ext cx="9144000" cy="2176817"/>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13" name="Rectangle 6"/>
          <p:cNvSpPr>
            <a:spLocks noChangeArrowheads="1"/>
          </p:cNvSpPr>
          <p:nvPr/>
        </p:nvSpPr>
        <p:spPr bwMode="auto">
          <a:xfrm>
            <a:off x="3179928" y="5706282"/>
            <a:ext cx="2606723" cy="1028886"/>
          </a:xfrm>
          <a:prstGeom prst="rect">
            <a:avLst/>
          </a:prstGeom>
          <a:solidFill>
            <a:srgbClr val="99FFCC"/>
          </a:solidFill>
          <a:ln w="9525">
            <a:solidFill>
              <a:schemeClr val="tx1"/>
            </a:solidFill>
            <a:miter lim="800000"/>
            <a:headEnd/>
            <a:tailEnd/>
          </a:ln>
          <a:effectLst/>
        </p:spPr>
        <p:txBody>
          <a:bodyPr wrap="none" anchor="ctr"/>
          <a:lstStyle/>
          <a:p>
            <a:endParaRPr lang="en-US"/>
          </a:p>
        </p:txBody>
      </p:sp>
      <p:sp>
        <p:nvSpPr>
          <p:cNvPr id="38921" name="Rectangle 9"/>
          <p:cNvSpPr>
            <a:spLocks noChangeArrowheads="1"/>
          </p:cNvSpPr>
          <p:nvPr/>
        </p:nvSpPr>
        <p:spPr bwMode="auto">
          <a:xfrm>
            <a:off x="0" y="573205"/>
            <a:ext cx="9144000" cy="4162567"/>
          </a:xfrm>
          <a:prstGeom prst="rect">
            <a:avLst/>
          </a:prstGeom>
          <a:solidFill>
            <a:srgbClr val="CCFFCC"/>
          </a:solidFill>
          <a:ln w="9525">
            <a:solidFill>
              <a:schemeClr val="tx1"/>
            </a:solidFill>
            <a:miter lim="800000"/>
            <a:headEnd/>
            <a:tailEnd/>
          </a:ln>
          <a:effectLst/>
        </p:spPr>
        <p:txBody>
          <a:bodyPr wrap="none" anchor="ctr"/>
          <a:lstStyle/>
          <a:p>
            <a:endParaRPr lang="en-US" dirty="0"/>
          </a:p>
        </p:txBody>
      </p:sp>
      <p:sp>
        <p:nvSpPr>
          <p:cNvPr id="38918" name="Rectangle 6"/>
          <p:cNvSpPr>
            <a:spLocks noChangeArrowheads="1"/>
          </p:cNvSpPr>
          <p:nvPr/>
        </p:nvSpPr>
        <p:spPr bwMode="auto">
          <a:xfrm>
            <a:off x="0" y="3712910"/>
            <a:ext cx="9144000" cy="1028886"/>
          </a:xfrm>
          <a:prstGeom prst="rect">
            <a:avLst/>
          </a:prstGeom>
          <a:solidFill>
            <a:srgbClr val="99FFCC"/>
          </a:solidFill>
          <a:ln w="9525">
            <a:solidFill>
              <a:schemeClr val="tx1"/>
            </a:solidFill>
            <a:miter lim="800000"/>
            <a:headEnd/>
            <a:tailEnd/>
          </a:ln>
          <a:effectLst/>
        </p:spPr>
        <p:txBody>
          <a:bodyPr wrap="none" anchor="ctr"/>
          <a:lstStyle/>
          <a:p>
            <a:endParaRPr lang="en-US"/>
          </a:p>
        </p:txBody>
      </p:sp>
      <p:sp>
        <p:nvSpPr>
          <p:cNvPr id="38914" name="Rectangle 2"/>
          <p:cNvSpPr>
            <a:spLocks noGrp="1" noChangeArrowheads="1"/>
          </p:cNvSpPr>
          <p:nvPr>
            <p:ph type="title" idx="4294967295"/>
          </p:nvPr>
        </p:nvSpPr>
        <p:spPr>
          <a:xfrm>
            <a:off x="914400" y="42509"/>
            <a:ext cx="7553325" cy="490891"/>
          </a:xfrm>
        </p:spPr>
        <p:txBody>
          <a:bodyPr/>
          <a:lstStyle/>
          <a:p>
            <a:pPr algn="l"/>
            <a:r>
              <a:rPr lang="en-US" altLang="en-US" sz="2800" dirty="0" smtClean="0">
                <a:solidFill>
                  <a:schemeClr val="bg1"/>
                </a:solidFill>
                <a:latin typeface="Arial" pitchFamily="34" charset="0"/>
              </a:rPr>
              <a:t>SW cavities</a:t>
            </a:r>
            <a:endParaRPr lang="en-US" altLang="en-US" sz="2800" dirty="0">
              <a:solidFill>
                <a:schemeClr val="bg1"/>
              </a:solidFill>
              <a:latin typeface="Arial" pitchFamily="34" charset="0"/>
            </a:endParaRPr>
          </a:p>
        </p:txBody>
      </p:sp>
      <p:graphicFrame>
        <p:nvGraphicFramePr>
          <p:cNvPr id="38915" name="Object 3"/>
          <p:cNvGraphicFramePr>
            <a:graphicFrameLocks noChangeAspect="1"/>
          </p:cNvGraphicFramePr>
          <p:nvPr>
            <p:extLst>
              <p:ext uri="{D42A27DB-BD31-4B8C-83A1-F6EECF244321}">
                <p14:modId xmlns:p14="http://schemas.microsoft.com/office/powerpoint/2010/main" val="2479671200"/>
              </p:ext>
            </p:extLst>
          </p:nvPr>
        </p:nvGraphicFramePr>
        <p:xfrm>
          <a:off x="182751" y="3333750"/>
          <a:ext cx="8791575" cy="1609725"/>
        </p:xfrm>
        <a:graphic>
          <a:graphicData uri="http://schemas.openxmlformats.org/presentationml/2006/ole">
            <mc:AlternateContent xmlns:mc="http://schemas.openxmlformats.org/markup-compatibility/2006">
              <mc:Choice xmlns:v="urn:schemas-microsoft-com:vml" Requires="v">
                <p:oleObj spid="_x0000_s39091" name="Document" r:id="rId4" imgW="10044388" imgH="1839366" progId="Word.Document.8">
                  <p:embed/>
                </p:oleObj>
              </mc:Choice>
              <mc:Fallback>
                <p:oleObj name="Document" r:id="rId4" imgW="10044388" imgH="1839366" progId="Word.Document.8">
                  <p:embed/>
                  <p:pic>
                    <p:nvPicPr>
                      <p:cNvPr id="0" name="Picture 3"/>
                      <p:cNvPicPr>
                        <a:picLocks noChangeAspect="1" noChangeArrowheads="1"/>
                      </p:cNvPicPr>
                      <p:nvPr/>
                    </p:nvPicPr>
                    <p:blipFill>
                      <a:blip r:embed="rId5"/>
                      <a:srcRect/>
                      <a:stretch>
                        <a:fillRect/>
                      </a:stretch>
                    </p:blipFill>
                    <p:spPr bwMode="auto">
                      <a:xfrm>
                        <a:off x="182751" y="3333750"/>
                        <a:ext cx="8791575" cy="160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9" descr="Bell-shaped"/>
          <p:cNvPicPr>
            <a:picLocks noChangeAspect="1" noChangeArrowheads="1"/>
          </p:cNvPicPr>
          <p:nvPr/>
        </p:nvPicPr>
        <p:blipFill>
          <a:blip r:embed="rId6" cstate="print"/>
          <a:srcRect/>
          <a:stretch>
            <a:fillRect/>
          </a:stretch>
        </p:blipFill>
        <p:spPr bwMode="auto">
          <a:xfrm>
            <a:off x="5691116" y="696736"/>
            <a:ext cx="3249065" cy="2729748"/>
          </a:xfrm>
          <a:prstGeom prst="rect">
            <a:avLst/>
          </a:prstGeom>
          <a:noFill/>
        </p:spPr>
      </p:pic>
      <p:graphicFrame>
        <p:nvGraphicFramePr>
          <p:cNvPr id="2" name="Object 4"/>
          <p:cNvGraphicFramePr>
            <a:graphicFrameLocks/>
          </p:cNvGraphicFramePr>
          <p:nvPr>
            <p:extLst>
              <p:ext uri="{D42A27DB-BD31-4B8C-83A1-F6EECF244321}">
                <p14:modId xmlns:p14="http://schemas.microsoft.com/office/powerpoint/2010/main" val="1732046659"/>
              </p:ext>
            </p:extLst>
          </p:nvPr>
        </p:nvGraphicFramePr>
        <p:xfrm>
          <a:off x="71438" y="4786313"/>
          <a:ext cx="8847137" cy="2017712"/>
        </p:xfrm>
        <a:graphic>
          <a:graphicData uri="http://schemas.openxmlformats.org/presentationml/2006/ole">
            <mc:AlternateContent xmlns:mc="http://schemas.openxmlformats.org/markup-compatibility/2006">
              <mc:Choice xmlns:v="urn:schemas-microsoft-com:vml" Requires="v">
                <p:oleObj spid="_x0000_s39092" name="Document" r:id="rId7" imgW="9582664" imgH="2187442" progId="Word.Document.8">
                  <p:embed/>
                </p:oleObj>
              </mc:Choice>
              <mc:Fallback>
                <p:oleObj name="Document" r:id="rId7" imgW="9582664" imgH="2187442" progId="Word.Document.8">
                  <p:embed/>
                  <p:pic>
                    <p:nvPicPr>
                      <p:cNvPr id="0" name="Object 4"/>
                      <p:cNvPicPr>
                        <a:picLocks noChangeArrowheads="1"/>
                      </p:cNvPicPr>
                      <p:nvPr/>
                    </p:nvPicPr>
                    <p:blipFill>
                      <a:blip r:embed="rId8"/>
                      <a:srcRect/>
                      <a:stretch>
                        <a:fillRect/>
                      </a:stretch>
                    </p:blipFill>
                    <p:spPr bwMode="auto">
                      <a:xfrm>
                        <a:off x="71438" y="4786313"/>
                        <a:ext cx="8847137" cy="201771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2"/>
          </p:nvPr>
        </p:nvSpPr>
        <p:spPr>
          <a:xfrm>
            <a:off x="7239000" y="9525"/>
            <a:ext cx="1905000" cy="457200"/>
          </a:xfrm>
        </p:spPr>
        <p:txBody>
          <a:bodyPr/>
          <a:lstStyle/>
          <a:p>
            <a:fld id="{90DA1E09-0DBA-434B-AE47-26F8EC14D67E}" type="slidenum">
              <a:rPr lang="en-US" altLang="en-US" sz="1600" b="1" smtClean="0">
                <a:solidFill>
                  <a:srgbClr val="FFFF00"/>
                </a:solidFill>
              </a:rPr>
              <a:pPr/>
              <a:t>4</a:t>
            </a:fld>
            <a:endParaRPr lang="en-US" altLang="en-US" sz="1600" b="1" dirty="0">
              <a:solidFill>
                <a:srgbClr val="FFFF00"/>
              </a:solidFill>
            </a:endParaRPr>
          </a:p>
        </p:txBody>
      </p:sp>
      <mc:AlternateContent xmlns:mc="http://schemas.openxmlformats.org/markup-compatibility/2006" xmlns:a14="http://schemas.microsoft.com/office/drawing/2010/main">
        <mc:Choice Requires="a14">
          <p:sp>
            <p:nvSpPr>
              <p:cNvPr id="4" name="TextBox 3"/>
              <p:cNvSpPr txBox="1"/>
              <p:nvPr/>
            </p:nvSpPr>
            <p:spPr>
              <a:xfrm>
                <a:off x="6276917" y="5730550"/>
                <a:ext cx="2553712" cy="968920"/>
              </a:xfrm>
              <a:prstGeom prst="rect">
                <a:avLst/>
              </a:prstGeom>
              <a:solidFill>
                <a:srgbClr val="CCECFF">
                  <a:alpha val="69804"/>
                </a:srgb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ea typeface="Cambria Math"/>
                            </a:rPr>
                          </m:ctrlPr>
                        </m:sSubPr>
                        <m:e>
                          <m:r>
                            <a:rPr lang="en-US" b="0" i="1">
                              <a:latin typeface="Cambria Math"/>
                              <a:ea typeface="Cambria Math"/>
                            </a:rPr>
                            <m:t>𝜑</m:t>
                          </m:r>
                        </m:e>
                        <m:sub>
                          <m:r>
                            <a:rPr lang="it-IT" b="0" i="1" smtClean="0">
                              <a:latin typeface="Cambria Math"/>
                              <a:ea typeface="Cambria Math"/>
                            </a:rPr>
                            <m:t>𝑜𝑝𝑡</m:t>
                          </m:r>
                        </m:sub>
                      </m:sSub>
                      <m:r>
                        <a:rPr lang="en-US" b="0" i="1" smtClean="0">
                          <a:latin typeface="Cambria Math"/>
                        </a:rPr>
                        <m:t>=</m:t>
                      </m:r>
                      <m:r>
                        <a:rPr lang="it-IT" b="0" i="1" smtClean="0">
                          <a:latin typeface="Cambria Math"/>
                        </a:rPr>
                        <m:t>−</m:t>
                      </m:r>
                      <m:r>
                        <a:rPr lang="it-IT" b="0" i="1" smtClean="0">
                          <a:latin typeface="Cambria Math"/>
                        </a:rPr>
                        <m:t>𝐴𝑟𝑔</m:t>
                      </m:r>
                      <m:d>
                        <m:dPr>
                          <m:ctrlPr>
                            <a:rPr lang="it-IT" b="0" i="1" smtClean="0">
                              <a:latin typeface="Cambria Math"/>
                            </a:rPr>
                          </m:ctrlPr>
                        </m:dPr>
                        <m:e>
                          <m:nary>
                            <m:naryPr>
                              <m:limLoc m:val="undOvr"/>
                              <m:ctrlPr>
                                <a:rPr lang="it-IT" b="0" i="1" smtClean="0">
                                  <a:latin typeface="Cambria Math"/>
                                </a:rPr>
                              </m:ctrlPr>
                            </m:naryPr>
                            <m:sub>
                              <m:r>
                                <m:rPr>
                                  <m:brk m:alnAt="24"/>
                                </m:rPr>
                                <a:rPr lang="it-IT" b="0" i="1" smtClean="0">
                                  <a:latin typeface="Cambria Math"/>
                                </a:rPr>
                                <m:t>−</m:t>
                              </m:r>
                              <m:f>
                                <m:fPr>
                                  <m:ctrlPr>
                                    <a:rPr lang="it-IT" b="0" i="1" smtClean="0">
                                      <a:latin typeface="Cambria Math"/>
                                    </a:rPr>
                                  </m:ctrlPr>
                                </m:fPr>
                                <m:num>
                                  <m:r>
                                    <m:rPr>
                                      <m:brk m:alnAt="24"/>
                                    </m:rPr>
                                    <a:rPr lang="it-IT" b="0" i="1" smtClean="0">
                                      <a:latin typeface="Cambria Math"/>
                                    </a:rPr>
                                    <m:t>𝐿</m:t>
                                  </m:r>
                                </m:num>
                                <m:den>
                                  <m:r>
                                    <m:rPr>
                                      <m:brk m:alnAt="24"/>
                                    </m:rPr>
                                    <a:rPr lang="it-IT" b="0" i="1" smtClean="0">
                                      <a:latin typeface="Cambria Math"/>
                                    </a:rPr>
                                    <m:t>2</m:t>
                                  </m:r>
                                </m:den>
                              </m:f>
                            </m:sub>
                            <m:sup>
                              <m:f>
                                <m:fPr>
                                  <m:ctrlPr>
                                    <a:rPr lang="it-IT" b="0" i="1" smtClean="0">
                                      <a:latin typeface="Cambria Math"/>
                                    </a:rPr>
                                  </m:ctrlPr>
                                </m:fPr>
                                <m:num>
                                  <m:r>
                                    <a:rPr lang="it-IT" b="0" i="1" smtClean="0">
                                      <a:latin typeface="Cambria Math"/>
                                    </a:rPr>
                                    <m:t>𝐿</m:t>
                                  </m:r>
                                </m:num>
                                <m:den>
                                  <m:r>
                                    <a:rPr lang="it-IT" b="0" i="1" smtClean="0">
                                      <a:latin typeface="Cambria Math"/>
                                    </a:rPr>
                                    <m:t>2</m:t>
                                  </m:r>
                                </m:den>
                              </m:f>
                            </m:sup>
                            <m:e>
                              <m:sSub>
                                <m:sSubPr>
                                  <m:ctrlPr>
                                    <a:rPr lang="en-US" b="0" i="1" smtClean="0">
                                      <a:latin typeface="Cambria Math"/>
                                      <a:ea typeface="Cambria Math"/>
                                    </a:rPr>
                                  </m:ctrlPr>
                                </m:sSubPr>
                                <m:e>
                                  <m:acc>
                                    <m:accPr>
                                      <m:chr m:val="̂"/>
                                      <m:ctrlPr>
                                        <a:rPr lang="en-US" b="0" i="1" smtClean="0">
                                          <a:latin typeface="Cambria Math"/>
                                          <a:ea typeface="Cambria Math"/>
                                        </a:rPr>
                                      </m:ctrlPr>
                                    </m:accPr>
                                    <m:e>
                                      <m:r>
                                        <a:rPr lang="it-IT" b="0" i="1">
                                          <a:latin typeface="Cambria Math"/>
                                          <a:ea typeface="Cambria Math"/>
                                        </a:rPr>
                                        <m:t>𝐸</m:t>
                                      </m:r>
                                    </m:e>
                                  </m:acc>
                                </m:e>
                                <m:sub>
                                  <m:r>
                                    <a:rPr lang="it-IT" b="0" i="1" smtClean="0">
                                      <a:latin typeface="Cambria Math"/>
                                      <a:ea typeface="Cambria Math"/>
                                    </a:rPr>
                                    <m:t>𝑧</m:t>
                                  </m:r>
                                </m:sub>
                              </m:sSub>
                            </m:e>
                          </m:nary>
                          <m:r>
                            <a:rPr lang="it-IT" b="0" i="1" smtClean="0">
                              <a:latin typeface="Cambria Math"/>
                            </a:rPr>
                            <m:t>(</m:t>
                          </m:r>
                          <m:r>
                            <a:rPr lang="it-IT" b="0" i="1" smtClean="0">
                              <a:latin typeface="Cambria Math"/>
                            </a:rPr>
                            <m:t>𝑧</m:t>
                          </m:r>
                          <m:r>
                            <a:rPr lang="it-IT" b="0" i="1" smtClean="0">
                              <a:latin typeface="Cambria Math"/>
                            </a:rPr>
                            <m:t>)</m:t>
                          </m:r>
                          <m:sSup>
                            <m:sSupPr>
                              <m:ctrlPr>
                                <a:rPr lang="it-IT" b="0" i="1" smtClean="0">
                                  <a:latin typeface="Cambria Math"/>
                                </a:rPr>
                              </m:ctrlPr>
                            </m:sSupPr>
                            <m:e>
                              <m:r>
                                <a:rPr lang="it-IT" b="0" i="1" smtClean="0">
                                  <a:latin typeface="Cambria Math"/>
                                </a:rPr>
                                <m:t>𝑒</m:t>
                              </m:r>
                            </m:e>
                            <m:sup>
                              <m:r>
                                <a:rPr lang="it-IT" b="0" i="1" smtClean="0">
                                  <a:latin typeface="Cambria Math"/>
                                </a:rPr>
                                <m:t>𝑗</m:t>
                              </m:r>
                              <m:r>
                                <a:rPr lang="it-IT" b="0" i="1" smtClean="0">
                                  <a:latin typeface="Cambria Math"/>
                                  <a:ea typeface="Cambria Math"/>
                                </a:rPr>
                                <m:t>𝜔</m:t>
                              </m:r>
                              <m:r>
                                <a:rPr lang="it-IT" b="0" i="1" smtClean="0">
                                  <a:latin typeface="Cambria Math"/>
                                  <a:ea typeface="Cambria Math"/>
                                </a:rPr>
                                <m:t>𝑧</m:t>
                              </m:r>
                              <m:r>
                                <a:rPr lang="it-IT" b="0" i="1" smtClean="0">
                                  <a:latin typeface="Cambria Math"/>
                                  <a:ea typeface="Cambria Math"/>
                                </a:rPr>
                                <m:t>/</m:t>
                              </m:r>
                              <m:r>
                                <a:rPr lang="it-IT" b="0" i="1" smtClean="0">
                                  <a:latin typeface="Cambria Math"/>
                                  <a:ea typeface="Cambria Math"/>
                                </a:rPr>
                                <m:t>𝑐</m:t>
                              </m:r>
                            </m:sup>
                          </m:sSup>
                          <m:r>
                            <a:rPr lang="it-IT" b="0" i="1" smtClean="0">
                              <a:latin typeface="Cambria Math"/>
                            </a:rPr>
                            <m:t>𝑑𝑧</m:t>
                          </m:r>
                        </m:e>
                      </m:d>
                    </m:oMath>
                  </m:oMathPara>
                </a14:m>
                <a:endParaRPr lang="en-US" b="0" dirty="0"/>
              </a:p>
            </p:txBody>
          </p:sp>
        </mc:Choice>
        <mc:Fallback xmlns="">
          <p:sp>
            <p:nvSpPr>
              <p:cNvPr id="4" name="TextBox 3"/>
              <p:cNvSpPr txBox="1">
                <a:spLocks noRot="1" noChangeAspect="1" noMove="1" noResize="1" noEditPoints="1" noAdjustHandles="1" noChangeArrowheads="1" noChangeShapeType="1" noTextEdit="1"/>
              </p:cNvSpPr>
              <p:nvPr/>
            </p:nvSpPr>
            <p:spPr>
              <a:xfrm>
                <a:off x="6276917" y="5730550"/>
                <a:ext cx="2553712" cy="968920"/>
              </a:xfrm>
              <a:prstGeom prst="rect">
                <a:avLst/>
              </a:prstGeom>
              <a:blipFill rotWithShape="1">
                <a:blip r:embed="rId9"/>
                <a:stretch>
                  <a:fillRect/>
                </a:stretch>
              </a:blipFill>
            </p:spPr>
            <p:txBody>
              <a:bodyPr/>
              <a:lstStyle/>
              <a:p>
                <a:r>
                  <a:rPr lang="en-US">
                    <a:noFill/>
                  </a:rPr>
                  <a:t> </a:t>
                </a:r>
              </a:p>
            </p:txBody>
          </p:sp>
        </mc:Fallback>
      </mc:AlternateContent>
      <p:sp>
        <p:nvSpPr>
          <p:cNvPr id="5" name="Right Arrow 4"/>
          <p:cNvSpPr/>
          <p:nvPr/>
        </p:nvSpPr>
        <p:spPr bwMode="auto">
          <a:xfrm>
            <a:off x="5805701" y="5905500"/>
            <a:ext cx="490266" cy="670145"/>
          </a:xfrm>
          <a:prstGeom prst="rightArrow">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charset="0"/>
            </a:endParaRPr>
          </a:p>
        </p:txBody>
      </p:sp>
      <p:sp>
        <p:nvSpPr>
          <p:cNvPr id="14" name="CasellaDiTesto 70"/>
          <p:cNvSpPr txBox="1"/>
          <p:nvPr/>
        </p:nvSpPr>
        <p:spPr>
          <a:xfrm>
            <a:off x="150297" y="1026594"/>
            <a:ext cx="5402778" cy="2400657"/>
          </a:xfrm>
          <a:prstGeom prst="rect">
            <a:avLst/>
          </a:prstGeom>
          <a:noFill/>
        </p:spPr>
        <p:txBody>
          <a:bodyPr wrap="square" rtlCol="0">
            <a:spAutoFit/>
          </a:bodyPr>
          <a:lstStyle/>
          <a:p>
            <a:pPr algn="just">
              <a:lnSpc>
                <a:spcPct val="150000"/>
              </a:lnSpc>
            </a:pPr>
            <a:r>
              <a:rPr lang="en-GB" sz="2000" b="0" dirty="0">
                <a:solidFill>
                  <a:srgbClr val="C00000"/>
                </a:solidFill>
                <a:latin typeface="Arial" panose="020B0604020202020204" pitchFamily="34" charset="0"/>
                <a:cs typeface="Arial" panose="020B0604020202020204" pitchFamily="34" charset="0"/>
              </a:rPr>
              <a:t>Resonant cavities are (almost) closed volumes were the </a:t>
            </a:r>
            <a:r>
              <a:rPr lang="en-GB" sz="2000" b="0" dirty="0" err="1">
                <a:solidFill>
                  <a:srgbClr val="C00000"/>
                </a:solidFill>
                <a:latin typeface="Arial" panose="020B0604020202020204" pitchFamily="34" charset="0"/>
                <a:cs typeface="Arial" panose="020B0604020202020204" pitchFamily="34" charset="0"/>
              </a:rPr>
              <a:t>e.m</a:t>
            </a:r>
            <a:r>
              <a:rPr lang="en-GB" sz="2000" b="0" dirty="0">
                <a:solidFill>
                  <a:srgbClr val="C00000"/>
                </a:solidFill>
                <a:latin typeface="Arial" panose="020B0604020202020204" pitchFamily="34" charset="0"/>
                <a:cs typeface="Arial" panose="020B0604020202020204" pitchFamily="34" charset="0"/>
              </a:rPr>
              <a:t> fields can only exists in the form of particular spatial conformations (resonant modes) rigidly oscillating at some characteristics frequencies (Standing Waves). </a:t>
            </a:r>
            <a:endParaRPr lang="it-IT" sz="2000" b="0" dirty="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809750" y="838200"/>
            <a:ext cx="184731" cy="276999"/>
          </a:xfrm>
          <a:prstGeom prst="rect">
            <a:avLst/>
          </a:prstGeom>
          <a:noFill/>
        </p:spPr>
        <p:txBody>
          <a:bodyPr wrap="none" rtlCol="0">
            <a:spAutoFit/>
          </a:bodyPr>
          <a:lstStyle/>
          <a:p>
            <a:endParaRPr lang="en-US"/>
          </a:p>
        </p:txBody>
      </p:sp>
      <mc:AlternateContent xmlns:mc="http://schemas.openxmlformats.org/markup-compatibility/2006">
        <mc:Choice xmlns:a14="http://schemas.microsoft.com/office/drawing/2010/main" Requires="a14">
          <p:sp>
            <p:nvSpPr>
              <p:cNvPr id="18" name="TextBox 17"/>
              <p:cNvSpPr txBox="1"/>
              <p:nvPr/>
            </p:nvSpPr>
            <p:spPr>
              <a:xfrm>
                <a:off x="164240" y="4776443"/>
                <a:ext cx="8903560" cy="879600"/>
              </a:xfrm>
              <a:prstGeom prst="rect">
                <a:avLst/>
              </a:prstGeom>
              <a:solidFill>
                <a:srgbClr val="FFFFCC"/>
              </a:solidFill>
            </p:spPr>
            <p:txBody>
              <a:bodyPr wrap="square" rtlCol="0">
                <a:spAutoFit/>
              </a:bodyPr>
              <a:lstStyle/>
              <a:p>
                <a:pPr>
                  <a:lnSpc>
                    <a:spcPts val="2100"/>
                  </a:lnSpc>
                </a:pPr>
                <a:r>
                  <a:rPr lang="en-US" sz="1600" b="0" dirty="0" smtClean="0">
                    <a:latin typeface="Arial" panose="020B0604020202020204" pitchFamily="34" charset="0"/>
                    <a:cs typeface="Arial" panose="020B0604020202020204" pitchFamily="34" charset="0"/>
                  </a:rPr>
                  <a:t>For </a:t>
                </a:r>
                <a:r>
                  <a:rPr lang="en-US" sz="1600" b="0" dirty="0">
                    <a:latin typeface="Arial" panose="020B0604020202020204" pitchFamily="34" charset="0"/>
                    <a:cs typeface="Arial" panose="020B0604020202020204" pitchFamily="34" charset="0"/>
                  </a:rPr>
                  <a:t>symmetric field profiles the maximum integrated accelerating voltage </a:t>
                </a:r>
                <a14:m>
                  <m:oMath xmlns:m="http://schemas.openxmlformats.org/officeDocument/2006/math">
                    <m:r>
                      <a:rPr lang="it-IT" sz="1600" b="0" i="1" smtClean="0">
                        <a:latin typeface="Cambria Math"/>
                        <a:cs typeface="Arial" panose="020B0604020202020204" pitchFamily="34" charset="0"/>
                      </a:rPr>
                      <m:t>𝑉</m:t>
                    </m:r>
                  </m:oMath>
                </a14:m>
                <a:r>
                  <a:rPr lang="it-IT" sz="1600" b="0" dirty="0" smtClean="0">
                    <a:latin typeface="Arial" panose="020B0604020202020204" pitchFamily="34" charset="0"/>
                    <a:cs typeface="Arial" panose="020B0604020202020204" pitchFamily="34" charset="0"/>
                  </a:rPr>
                  <a:t> </a:t>
                </a:r>
                <a:r>
                  <a:rPr lang="en-US" sz="1600" b="0" dirty="0">
                    <a:latin typeface="Arial" panose="020B0604020202020204" pitchFamily="34" charset="0"/>
                    <a:cs typeface="Arial" panose="020B0604020202020204" pitchFamily="34" charset="0"/>
                  </a:rPr>
                  <a:t>is obtained when the relative phase between field and particle is </a:t>
                </a:r>
                <a:r>
                  <a:rPr lang="en-US" sz="1600" b="0" dirty="0" smtClean="0">
                    <a:latin typeface="Arial" panose="020B0604020202020204" pitchFamily="34" charset="0"/>
                    <a:cs typeface="Arial" panose="020B0604020202020204" pitchFamily="34" charset="0"/>
                  </a:rPr>
                  <a:t> </a:t>
                </a:r>
                <a14:m>
                  <m:oMath xmlns:m="http://schemas.openxmlformats.org/officeDocument/2006/math">
                    <m:r>
                      <a:rPr lang="en-US" sz="1600" b="0" i="1" smtClean="0">
                        <a:latin typeface="Cambria Math"/>
                        <a:ea typeface="Cambria Math"/>
                        <a:cs typeface="Arial" panose="020B0604020202020204" pitchFamily="34" charset="0"/>
                      </a:rPr>
                      <m:t>𝜑</m:t>
                    </m:r>
                    <m:r>
                      <a:rPr lang="it-IT" sz="1600" b="0" i="1" smtClean="0">
                        <a:latin typeface="Cambria Math"/>
                        <a:ea typeface="Cambria Math"/>
                        <a:cs typeface="Arial" panose="020B0604020202020204" pitchFamily="34" charset="0"/>
                      </a:rPr>
                      <m:t>=0</m:t>
                    </m:r>
                  </m:oMath>
                </a14:m>
                <a:r>
                  <a:rPr lang="en-US" sz="1600" b="0" dirty="0" smtClean="0">
                    <a:latin typeface="Arial" panose="020B0604020202020204" pitchFamily="34" charset="0"/>
                    <a:cs typeface="Arial" panose="020B0604020202020204" pitchFamily="34" charset="0"/>
                  </a:rPr>
                  <a:t>. </a:t>
                </a:r>
                <a:r>
                  <a:rPr lang="en-US" sz="1600" b="0" dirty="0">
                    <a:latin typeface="Arial" panose="020B0604020202020204" pitchFamily="34" charset="0"/>
                    <a:cs typeface="Arial" panose="020B0604020202020204" pitchFamily="34" charset="0"/>
                  </a:rPr>
                  <a:t>For asymmetric field profiles the maximum accelerating voltage is obtained at values </a:t>
                </a:r>
                <a14:m>
                  <m:oMath xmlns:m="http://schemas.openxmlformats.org/officeDocument/2006/math">
                    <m:r>
                      <a:rPr lang="en-US" sz="1600" b="0" i="1">
                        <a:latin typeface="Cambria Math"/>
                        <a:ea typeface="Cambria Math"/>
                        <a:cs typeface="Arial" panose="020B0604020202020204" pitchFamily="34" charset="0"/>
                      </a:rPr>
                      <m:t>𝜑</m:t>
                    </m:r>
                    <m:r>
                      <a:rPr lang="it-IT" sz="1600" b="0" i="1" smtClean="0">
                        <a:latin typeface="Cambria Math"/>
                        <a:ea typeface="Cambria Math"/>
                        <a:cs typeface="Arial" panose="020B0604020202020204" pitchFamily="34" charset="0"/>
                      </a:rPr>
                      <m:t>≠</m:t>
                    </m:r>
                    <m:r>
                      <a:rPr lang="it-IT" sz="1600" b="0" i="1">
                        <a:latin typeface="Cambria Math"/>
                        <a:ea typeface="Cambria Math"/>
                        <a:cs typeface="Arial" panose="020B0604020202020204" pitchFamily="34" charset="0"/>
                      </a:rPr>
                      <m:t>0</m:t>
                    </m:r>
                  </m:oMath>
                </a14:m>
                <a:r>
                  <a:rPr lang="en-US" sz="1600" b="0" dirty="0">
                    <a:latin typeface="Arial" panose="020B0604020202020204" pitchFamily="34" charset="0"/>
                    <a:cs typeface="Arial" panose="020B0604020202020204" pitchFamily="34" charset="0"/>
                  </a:rPr>
                  <a:t>, and it may be easily demonstrated that</a:t>
                </a:r>
                <a:r>
                  <a:rPr lang="en-US" sz="1600" b="0" dirty="0" smtClean="0">
                    <a:latin typeface="Arial" panose="020B0604020202020204" pitchFamily="34" charset="0"/>
                    <a:cs typeface="Arial" panose="020B0604020202020204" pitchFamily="34" charset="0"/>
                  </a:rPr>
                  <a:t>:</a:t>
                </a:r>
                <a:endParaRPr lang="en-US" sz="1600" b="0" dirty="0">
                  <a:latin typeface="Arial" panose="020B0604020202020204" pitchFamily="34" charset="0"/>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164240" y="4776443"/>
                <a:ext cx="8903560" cy="879600"/>
              </a:xfrm>
              <a:prstGeom prst="rect">
                <a:avLst/>
              </a:prstGeom>
              <a:blipFill rotWithShape="1">
                <a:blip r:embed="rId10"/>
                <a:stretch>
                  <a:fillRect l="-411" t="-1389" r="-68" b="-8333"/>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412750" y="85725"/>
            <a:ext cx="8294688" cy="390525"/>
          </a:xfrm>
          <a:solidFill>
            <a:srgbClr val="000099"/>
          </a:solidFill>
        </p:spPr>
        <p:txBody>
          <a:bodyPr/>
          <a:lstStyle/>
          <a:p>
            <a:r>
              <a:rPr lang="en-US" altLang="en-US" sz="2400" dirty="0" smtClean="0">
                <a:solidFill>
                  <a:schemeClr val="bg1"/>
                </a:solidFill>
                <a:latin typeface="Arial" pitchFamily="34" charset="0"/>
              </a:rPr>
              <a:t>Example </a:t>
            </a:r>
            <a:r>
              <a:rPr lang="en-US" altLang="en-US" sz="2400" dirty="0" smtClean="0">
                <a:solidFill>
                  <a:schemeClr val="bg1"/>
                </a:solidFill>
                <a:latin typeface="Arial" pitchFamily="34" charset="0"/>
              </a:rPr>
              <a:t>of multi-cell </a:t>
            </a:r>
            <a:r>
              <a:rPr lang="en-US" altLang="en-US" sz="2400" dirty="0" smtClean="0">
                <a:solidFill>
                  <a:schemeClr val="bg1"/>
                </a:solidFill>
                <a:latin typeface="Arial" pitchFamily="34" charset="0"/>
              </a:rPr>
              <a:t>SW cavity</a:t>
            </a:r>
            <a:r>
              <a:rPr lang="en-US" altLang="en-US" sz="2400" dirty="0" smtClean="0">
                <a:solidFill>
                  <a:schemeClr val="bg1"/>
                </a:solidFill>
                <a:latin typeface="Arial" pitchFamily="34" charset="0"/>
              </a:rPr>
              <a:t>: the </a:t>
            </a:r>
            <a:r>
              <a:rPr lang="en-US" altLang="en-US" sz="2400" dirty="0" smtClean="0">
                <a:solidFill>
                  <a:schemeClr val="bg1"/>
                </a:solidFill>
                <a:latin typeface="Arial" pitchFamily="34" charset="0"/>
              </a:rPr>
              <a:t>X-FEL </a:t>
            </a:r>
            <a:r>
              <a:rPr lang="en-US" altLang="en-US" sz="2400" dirty="0" smtClean="0">
                <a:solidFill>
                  <a:schemeClr val="bg1"/>
                </a:solidFill>
                <a:latin typeface="Arial" pitchFamily="34" charset="0"/>
              </a:rPr>
              <a:t>/ ILC </a:t>
            </a:r>
            <a:r>
              <a:rPr lang="en-US" altLang="en-US" sz="2400" dirty="0" smtClean="0">
                <a:solidFill>
                  <a:schemeClr val="bg1"/>
                </a:solidFill>
                <a:latin typeface="Arial" pitchFamily="34" charset="0"/>
              </a:rPr>
              <a:t>SC cavity </a:t>
            </a:r>
            <a:endParaRPr lang="en-US" altLang="en-US" sz="2400" dirty="0">
              <a:solidFill>
                <a:schemeClr val="bg1"/>
              </a:solidFill>
              <a:latin typeface="Arial" pitchFamily="34" charset="0"/>
            </a:endParaRPr>
          </a:p>
        </p:txBody>
      </p:sp>
      <p:graphicFrame>
        <p:nvGraphicFramePr>
          <p:cNvPr id="47107" name="Object 3"/>
          <p:cNvGraphicFramePr>
            <a:graphicFrameLocks noChangeAspect="1"/>
          </p:cNvGraphicFramePr>
          <p:nvPr/>
        </p:nvGraphicFramePr>
        <p:xfrm>
          <a:off x="296863" y="582613"/>
          <a:ext cx="8253412" cy="5829300"/>
        </p:xfrm>
        <a:graphic>
          <a:graphicData uri="http://schemas.openxmlformats.org/presentationml/2006/ole">
            <mc:AlternateContent xmlns:mc="http://schemas.openxmlformats.org/markup-compatibility/2006">
              <mc:Choice xmlns:v="urn:schemas-microsoft-com:vml" Requires="v">
                <p:oleObj spid="_x0000_s315396" name="Document" r:id="rId4" imgW="8385806" imgH="5914304" progId="Word.Document.8">
                  <p:embed/>
                </p:oleObj>
              </mc:Choice>
              <mc:Fallback>
                <p:oleObj name="Document" r:id="rId4" imgW="8385806" imgH="591430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582613"/>
                        <a:ext cx="8253412" cy="5829300"/>
                      </a:xfrm>
                      <a:prstGeom prst="rect">
                        <a:avLst/>
                      </a:prstGeom>
                      <a:gradFill rotWithShape="1">
                        <a:gsLst>
                          <a:gs pos="0">
                            <a:srgbClr val="FFFFCC"/>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a:xfrm>
            <a:off x="7219950" y="9525"/>
            <a:ext cx="1905000" cy="457200"/>
          </a:xfrm>
        </p:spPr>
        <p:txBody>
          <a:bodyPr/>
          <a:lstStyle/>
          <a:p>
            <a:fld id="{90DA1E09-0DBA-434B-AE47-26F8EC14D67E}" type="slidenum">
              <a:rPr lang="en-US" altLang="en-US" sz="1600" b="1" smtClean="0">
                <a:solidFill>
                  <a:srgbClr val="FFFF00"/>
                </a:solidFill>
              </a:rPr>
              <a:pPr/>
              <a:t>5</a:t>
            </a:fld>
            <a:endParaRPr lang="en-US" altLang="en-US" sz="1600" b="1" dirty="0">
              <a:solidFill>
                <a:srgbClr val="FFFF00"/>
              </a:solidFill>
            </a:endParaRPr>
          </a:p>
        </p:txBody>
      </p:sp>
    </p:spTree>
    <p:extLst>
      <p:ext uri="{BB962C8B-B14F-4D97-AF65-F5344CB8AC3E}">
        <p14:creationId xmlns:p14="http://schemas.microsoft.com/office/powerpoint/2010/main" val="297233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2272" y="3971926"/>
            <a:ext cx="9144000" cy="2886073"/>
          </a:xfrm>
          <a:prstGeom prst="rect">
            <a:avLst/>
          </a:prstGeom>
          <a:solidFill>
            <a:srgbClr val="FFFFCC"/>
          </a:solidFill>
          <a:ln w="9525">
            <a:solidFill>
              <a:schemeClr val="tx1"/>
            </a:solidFill>
            <a:miter lim="800000"/>
            <a:headEnd/>
            <a:tailEnd/>
          </a:ln>
          <a:effectLst/>
        </p:spPr>
        <p:txBody>
          <a:bodyPr wrap="none" anchor="ctr"/>
          <a:lstStyle/>
          <a:p>
            <a:endParaRPr lang="en-US"/>
          </a:p>
        </p:txBody>
      </p:sp>
      <p:sp>
        <p:nvSpPr>
          <p:cNvPr id="38921" name="Rectangle 9"/>
          <p:cNvSpPr>
            <a:spLocks noChangeArrowheads="1"/>
          </p:cNvSpPr>
          <p:nvPr/>
        </p:nvSpPr>
        <p:spPr bwMode="auto">
          <a:xfrm>
            <a:off x="0" y="762000"/>
            <a:ext cx="9144000" cy="3209926"/>
          </a:xfrm>
          <a:prstGeom prst="rect">
            <a:avLst/>
          </a:prstGeom>
          <a:solidFill>
            <a:srgbClr val="CCFFCC"/>
          </a:solidFill>
          <a:ln w="9525">
            <a:solidFill>
              <a:schemeClr val="tx1"/>
            </a:solidFill>
            <a:miter lim="800000"/>
            <a:headEnd/>
            <a:tailEnd/>
          </a:ln>
          <a:effectLst/>
        </p:spPr>
        <p:txBody>
          <a:bodyPr wrap="none" anchor="ctr"/>
          <a:lstStyle/>
          <a:p>
            <a:endParaRPr lang="en-US" dirty="0"/>
          </a:p>
        </p:txBody>
      </p:sp>
      <p:sp>
        <p:nvSpPr>
          <p:cNvPr id="38914" name="Rectangle 2"/>
          <p:cNvSpPr>
            <a:spLocks noGrp="1" noChangeArrowheads="1"/>
          </p:cNvSpPr>
          <p:nvPr>
            <p:ph type="title" idx="4294967295"/>
          </p:nvPr>
        </p:nvSpPr>
        <p:spPr>
          <a:xfrm>
            <a:off x="47625" y="32984"/>
            <a:ext cx="8972550" cy="719491"/>
          </a:xfrm>
        </p:spPr>
        <p:txBody>
          <a:bodyPr/>
          <a:lstStyle/>
          <a:p>
            <a:pPr algn="l"/>
            <a:r>
              <a:rPr lang="en-US" altLang="en-US" sz="2600" b="1" dirty="0" smtClean="0">
                <a:solidFill>
                  <a:schemeClr val="bg1"/>
                </a:solidFill>
                <a:latin typeface="Arial" pitchFamily="34" charset="0"/>
              </a:rPr>
              <a:t>Standing wave cavities vs. Travelling wave acceleration</a:t>
            </a:r>
            <a:endParaRPr lang="en-US" altLang="en-US" sz="2600" b="1" dirty="0">
              <a:solidFill>
                <a:schemeClr val="bg1"/>
              </a:solidFill>
              <a:latin typeface="Arial" pitchFamily="34" charset="0"/>
            </a:endParaRPr>
          </a:p>
        </p:txBody>
      </p:sp>
      <p:sp>
        <p:nvSpPr>
          <p:cNvPr id="3" name="Slide Number Placeholder 2"/>
          <p:cNvSpPr>
            <a:spLocks noGrp="1"/>
          </p:cNvSpPr>
          <p:nvPr>
            <p:ph type="sldNum" sz="quarter" idx="12"/>
          </p:nvPr>
        </p:nvSpPr>
        <p:spPr>
          <a:xfrm>
            <a:off x="7239000" y="9525"/>
            <a:ext cx="1905000" cy="457200"/>
          </a:xfrm>
        </p:spPr>
        <p:txBody>
          <a:bodyPr/>
          <a:lstStyle/>
          <a:p>
            <a:fld id="{90DA1E09-0DBA-434B-AE47-26F8EC14D67E}" type="slidenum">
              <a:rPr lang="en-US" altLang="en-US" sz="1600" b="1" smtClean="0">
                <a:solidFill>
                  <a:srgbClr val="FFFF00"/>
                </a:solidFill>
              </a:rPr>
              <a:pPr/>
              <a:t>6</a:t>
            </a:fld>
            <a:endParaRPr lang="en-US" altLang="en-US" sz="1600" b="1" dirty="0">
              <a:solidFill>
                <a:srgbClr val="FFFF00"/>
              </a:solidFill>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030153701"/>
              </p:ext>
            </p:extLst>
          </p:nvPr>
        </p:nvGraphicFramePr>
        <p:xfrm>
          <a:off x="5041900" y="1944688"/>
          <a:ext cx="3232150" cy="369887"/>
        </p:xfrm>
        <a:graphic>
          <a:graphicData uri="http://schemas.openxmlformats.org/presentationml/2006/ole">
            <mc:AlternateContent xmlns:mc="http://schemas.openxmlformats.org/markup-compatibility/2006">
              <mc:Choice xmlns:v="urn:schemas-microsoft-com:vml" Requires="v">
                <p:oleObj spid="_x0000_s312386" name="Equation" r:id="rId4" imgW="2197080" imgH="241200" progId="Equation.3">
                  <p:embed/>
                </p:oleObj>
              </mc:Choice>
              <mc:Fallback>
                <p:oleObj name="Equation" r:id="rId4" imgW="2197080" imgH="241200" progId="Equation.3">
                  <p:embed/>
                  <p:pic>
                    <p:nvPicPr>
                      <p:cNvPr id="0" name="Object 1"/>
                      <p:cNvPicPr>
                        <a:picLocks noChangeAspect="1" noChangeArrowheads="1"/>
                      </p:cNvPicPr>
                      <p:nvPr/>
                    </p:nvPicPr>
                    <p:blipFill>
                      <a:blip r:embed="rId5"/>
                      <a:srcRect/>
                      <a:stretch>
                        <a:fillRect/>
                      </a:stretch>
                    </p:blipFill>
                    <p:spPr bwMode="auto">
                      <a:xfrm>
                        <a:off x="5041900" y="1944688"/>
                        <a:ext cx="3232150" cy="36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550" y="1016000"/>
            <a:ext cx="4327728" cy="2784475"/>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85202650"/>
              </p:ext>
            </p:extLst>
          </p:nvPr>
        </p:nvGraphicFramePr>
        <p:xfrm>
          <a:off x="5203825" y="5115718"/>
          <a:ext cx="3230563" cy="369888"/>
        </p:xfrm>
        <a:graphic>
          <a:graphicData uri="http://schemas.openxmlformats.org/presentationml/2006/ole">
            <mc:AlternateContent xmlns:mc="http://schemas.openxmlformats.org/markup-compatibility/2006">
              <mc:Choice xmlns:v="urn:schemas-microsoft-com:vml" Requires="v">
                <p:oleObj spid="_x0000_s312387" name="Equation" r:id="rId7" imgW="2197080" imgH="241200" progId="Equation.3">
                  <p:embed/>
                </p:oleObj>
              </mc:Choice>
              <mc:Fallback>
                <p:oleObj name="Equation" r:id="rId7" imgW="2197080" imgH="241200" progId="Equation.3">
                  <p:embed/>
                  <p:pic>
                    <p:nvPicPr>
                      <p:cNvPr id="0" name=""/>
                      <p:cNvPicPr>
                        <a:picLocks noChangeAspect="1" noChangeArrowheads="1"/>
                      </p:cNvPicPr>
                      <p:nvPr/>
                    </p:nvPicPr>
                    <p:blipFill>
                      <a:blip r:embed="rId8"/>
                      <a:srcRect/>
                      <a:stretch>
                        <a:fillRect/>
                      </a:stretch>
                    </p:blipFill>
                    <p:spPr bwMode="auto">
                      <a:xfrm>
                        <a:off x="5203825" y="5115718"/>
                        <a:ext cx="3230563" cy="36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3577" y="4216359"/>
            <a:ext cx="4330701" cy="2397205"/>
          </a:xfrm>
          <a:prstGeom prst="rect">
            <a:avLst/>
          </a:prstGeom>
        </p:spPr>
      </p:pic>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350382908"/>
              </p:ext>
            </p:extLst>
          </p:nvPr>
        </p:nvGraphicFramePr>
        <p:xfrm>
          <a:off x="5026025" y="2592388"/>
          <a:ext cx="3762375" cy="868362"/>
        </p:xfrm>
        <a:graphic>
          <a:graphicData uri="http://schemas.openxmlformats.org/presentationml/2006/ole">
            <mc:AlternateContent xmlns:mc="http://schemas.openxmlformats.org/markup-compatibility/2006">
              <mc:Choice xmlns:v="urn:schemas-microsoft-com:vml" Requires="v">
                <p:oleObj spid="_x0000_s312388" name="Equation" r:id="rId10" imgW="2184120" imgH="507960" progId="Equation.3">
                  <p:embed/>
                </p:oleObj>
              </mc:Choice>
              <mc:Fallback>
                <p:oleObj name="Equation" r:id="rId10" imgW="2184120" imgH="507960" progId="Equation.3">
                  <p:embed/>
                  <p:pic>
                    <p:nvPicPr>
                      <p:cNvPr id="0" name="Object 5"/>
                      <p:cNvPicPr>
                        <a:picLocks noChangeAspect="1" noChangeArrowheads="1"/>
                      </p:cNvPicPr>
                      <p:nvPr/>
                    </p:nvPicPr>
                    <p:blipFill>
                      <a:blip r:embed="rId11"/>
                      <a:srcRect/>
                      <a:stretch>
                        <a:fillRect/>
                      </a:stretch>
                    </p:blipFill>
                    <p:spPr bwMode="auto">
                      <a:xfrm>
                        <a:off x="5026025" y="2592388"/>
                        <a:ext cx="3762375" cy="868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774529511"/>
              </p:ext>
            </p:extLst>
          </p:nvPr>
        </p:nvGraphicFramePr>
        <p:xfrm>
          <a:off x="5221288" y="5688013"/>
          <a:ext cx="2647950" cy="868362"/>
        </p:xfrm>
        <a:graphic>
          <a:graphicData uri="http://schemas.openxmlformats.org/presentationml/2006/ole">
            <mc:AlternateContent xmlns:mc="http://schemas.openxmlformats.org/markup-compatibility/2006">
              <mc:Choice xmlns:v="urn:schemas-microsoft-com:vml" Requires="v">
                <p:oleObj spid="_x0000_s312389" name="Equation" r:id="rId12" imgW="1536480" imgH="507960" progId="Equation.3">
                  <p:embed/>
                </p:oleObj>
              </mc:Choice>
              <mc:Fallback>
                <p:oleObj name="Equation" r:id="rId12" imgW="1536480" imgH="507960" progId="Equation.3">
                  <p:embed/>
                  <p:pic>
                    <p:nvPicPr>
                      <p:cNvPr id="0" name=""/>
                      <p:cNvPicPr>
                        <a:picLocks noChangeAspect="1" noChangeArrowheads="1"/>
                      </p:cNvPicPr>
                      <p:nvPr/>
                    </p:nvPicPr>
                    <p:blipFill>
                      <a:blip r:embed="rId13"/>
                      <a:srcRect/>
                      <a:stretch>
                        <a:fillRect/>
                      </a:stretch>
                    </p:blipFill>
                    <p:spPr bwMode="auto">
                      <a:xfrm>
                        <a:off x="5221288" y="5688013"/>
                        <a:ext cx="2647950" cy="868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5124450" y="1145520"/>
            <a:ext cx="3291286" cy="523220"/>
          </a:xfrm>
          <a:prstGeom prst="rect">
            <a:avLst/>
          </a:prstGeom>
          <a:noFill/>
        </p:spPr>
        <p:txBody>
          <a:bodyPr wrap="none" rtlCol="0">
            <a:spAutoFit/>
          </a:bodyPr>
          <a:lstStyle/>
          <a:p>
            <a:r>
              <a:rPr lang="it-IT" sz="2800" i="1" dirty="0" smtClean="0">
                <a:solidFill>
                  <a:srgbClr val="CC3300"/>
                </a:solidFill>
              </a:rPr>
              <a:t>Standing wave - SW</a:t>
            </a:r>
            <a:endParaRPr lang="en-US" sz="2800" i="1" dirty="0">
              <a:solidFill>
                <a:srgbClr val="CC3300"/>
              </a:solidFill>
            </a:endParaRPr>
          </a:p>
        </p:txBody>
      </p:sp>
      <p:sp>
        <p:nvSpPr>
          <p:cNvPr id="24" name="TextBox 23"/>
          <p:cNvSpPr txBox="1"/>
          <p:nvPr/>
        </p:nvSpPr>
        <p:spPr>
          <a:xfrm>
            <a:off x="5124450" y="4359275"/>
            <a:ext cx="3369320" cy="523220"/>
          </a:xfrm>
          <a:prstGeom prst="rect">
            <a:avLst/>
          </a:prstGeom>
          <a:noFill/>
        </p:spPr>
        <p:txBody>
          <a:bodyPr wrap="none" rtlCol="0">
            <a:spAutoFit/>
          </a:bodyPr>
          <a:lstStyle/>
          <a:p>
            <a:r>
              <a:rPr lang="it-IT" sz="2800" i="1" dirty="0" smtClean="0">
                <a:solidFill>
                  <a:srgbClr val="0066FF"/>
                </a:solidFill>
              </a:rPr>
              <a:t>Travelling wave - TW</a:t>
            </a:r>
            <a:endParaRPr lang="en-US" sz="2800" i="1" dirty="0">
              <a:solidFill>
                <a:srgbClr val="0066FF"/>
              </a:solidFill>
            </a:endParaRPr>
          </a:p>
        </p:txBody>
      </p:sp>
      <p:cxnSp>
        <p:nvCxnSpPr>
          <p:cNvPr id="18" name="Straight Arrow Connector 17"/>
          <p:cNvCxnSpPr/>
          <p:nvPr/>
        </p:nvCxnSpPr>
        <p:spPr bwMode="auto">
          <a:xfrm flipV="1">
            <a:off x="1581150" y="5876925"/>
            <a:ext cx="0" cy="736639"/>
          </a:xfrm>
          <a:prstGeom prst="straightConnector1">
            <a:avLst/>
          </a:prstGeom>
          <a:solidFill>
            <a:schemeClr val="accent1"/>
          </a:solidFill>
          <a:ln w="9525" cap="flat" cmpd="sng" algn="ctr">
            <a:solidFill>
              <a:srgbClr val="969696"/>
            </a:solidFill>
            <a:prstDash val="dash"/>
            <a:round/>
            <a:headEnd type="none" w="med" len="med"/>
            <a:tailEnd type="stealth"/>
          </a:ln>
          <a:effectLst/>
        </p:spPr>
      </p:cxnSp>
    </p:spTree>
    <p:extLst>
      <p:ext uri="{BB962C8B-B14F-4D97-AF65-F5344CB8AC3E}">
        <p14:creationId xmlns:p14="http://schemas.microsoft.com/office/powerpoint/2010/main" val="18994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Fig9"/>
          <p:cNvPicPr>
            <a:picLocks noChangeAspect="1" noChangeArrowheads="1"/>
          </p:cNvPicPr>
          <p:nvPr/>
        </p:nvPicPr>
        <p:blipFill>
          <a:blip r:embed="rId3" cstate="print"/>
          <a:srcRect/>
          <a:stretch>
            <a:fillRect/>
          </a:stretch>
        </p:blipFill>
        <p:spPr bwMode="auto">
          <a:xfrm>
            <a:off x="219075" y="723900"/>
            <a:ext cx="3432175" cy="1382713"/>
          </a:xfrm>
          <a:prstGeom prst="rect">
            <a:avLst/>
          </a:prstGeom>
          <a:noFill/>
        </p:spPr>
      </p:pic>
      <p:sp>
        <p:nvSpPr>
          <p:cNvPr id="56326" name="Rectangle 6"/>
          <p:cNvSpPr>
            <a:spLocks noChangeArrowheads="1"/>
          </p:cNvSpPr>
          <p:nvPr/>
        </p:nvSpPr>
        <p:spPr bwMode="auto">
          <a:xfrm>
            <a:off x="2292125" y="-30100"/>
            <a:ext cx="3692036" cy="584775"/>
          </a:xfrm>
          <a:prstGeom prst="rect">
            <a:avLst/>
          </a:prstGeom>
          <a:noFill/>
          <a:ln w="9525">
            <a:noFill/>
            <a:miter lim="800000"/>
            <a:headEnd/>
            <a:tailEnd/>
          </a:ln>
          <a:effectLst/>
        </p:spPr>
        <p:txBody>
          <a:bodyPr wrap="none">
            <a:spAutoFit/>
          </a:bodyPr>
          <a:lstStyle/>
          <a:p>
            <a:r>
              <a:rPr lang="en-GB" altLang="en-US" sz="3200" b="0" dirty="0" smtClean="0">
                <a:solidFill>
                  <a:schemeClr val="bg1"/>
                </a:solidFill>
                <a:latin typeface="Arial" pitchFamily="34" charset="0"/>
              </a:rPr>
              <a:t> Periodic structures</a:t>
            </a:r>
            <a:endParaRPr lang="en-GB" sz="3200" b="0" dirty="0">
              <a:solidFill>
                <a:schemeClr val="bg1"/>
              </a:solidFill>
              <a:latin typeface="Arial" pitchFamily="34" charset="0"/>
            </a:endParaRPr>
          </a:p>
        </p:txBody>
      </p:sp>
      <p:sp>
        <p:nvSpPr>
          <p:cNvPr id="56327" name="Text Box 7"/>
          <p:cNvSpPr txBox="1">
            <a:spLocks noChangeArrowheads="1"/>
          </p:cNvSpPr>
          <p:nvPr/>
        </p:nvSpPr>
        <p:spPr bwMode="auto">
          <a:xfrm>
            <a:off x="114300" y="4248150"/>
            <a:ext cx="5810250" cy="2492990"/>
          </a:xfrm>
          <a:prstGeom prst="rect">
            <a:avLst/>
          </a:prstGeom>
          <a:solidFill>
            <a:srgbClr val="000099"/>
          </a:solidFill>
          <a:ln w="9525">
            <a:noFill/>
            <a:miter lim="800000"/>
            <a:headEnd/>
            <a:tailEnd/>
          </a:ln>
          <a:effectLst/>
        </p:spPr>
        <p:txBody>
          <a:bodyPr>
            <a:spAutoFit/>
          </a:bodyPr>
          <a:lstStyle/>
          <a:p>
            <a:pPr marL="457200" indent="-6350" algn="just" eaLnBrk="1" hangingPunct="1"/>
            <a:r>
              <a:rPr lang="en-GB" sz="1400" b="0" dirty="0" smtClean="0">
                <a:solidFill>
                  <a:schemeClr val="bg1"/>
                </a:solidFill>
                <a:latin typeface="Times New Roman" pitchFamily="18" charset="0"/>
                <a:cs typeface="Times New Roman" pitchFamily="18" charset="0"/>
              </a:rPr>
              <a:t>A typical dispersion curve of an iris loaded structure has the following characteristics:</a:t>
            </a:r>
          </a:p>
          <a:p>
            <a:pPr marL="457200" indent="-361950" algn="just" eaLnBrk="1" hangingPunct="1">
              <a:buFontTx/>
              <a:buAutoNum type="alphaLcParenR"/>
            </a:pPr>
            <a:r>
              <a:rPr lang="en-GB" sz="1400" b="0" dirty="0" smtClean="0">
                <a:solidFill>
                  <a:schemeClr val="bg1"/>
                </a:solidFill>
                <a:latin typeface="Times New Roman" pitchFamily="18" charset="0"/>
                <a:cs typeface="Times New Roman" pitchFamily="18" charset="0"/>
              </a:rPr>
              <a:t>the plot is periodic respect to the variable </a:t>
            </a:r>
            <a:r>
              <a:rPr lang="en-GB" sz="1600" i="1" dirty="0" smtClean="0">
                <a:solidFill>
                  <a:schemeClr val="bg1"/>
                </a:solidFill>
                <a:latin typeface="Times New Roman" pitchFamily="18" charset="0"/>
                <a:cs typeface="Times New Roman" pitchFamily="18" charset="0"/>
                <a:sym typeface="Symbol" pitchFamily="18" charset="2"/>
              </a:rPr>
              <a:t></a:t>
            </a:r>
            <a:r>
              <a:rPr lang="en-GB" sz="1400" b="0" dirty="0" smtClean="0">
                <a:solidFill>
                  <a:schemeClr val="bg1"/>
                </a:solidFill>
                <a:latin typeface="Times New Roman" pitchFamily="18" charset="0"/>
                <a:cs typeface="Times New Roman" pitchFamily="18" charset="0"/>
              </a:rPr>
              <a:t>, and the period is </a:t>
            </a:r>
            <a:r>
              <a:rPr lang="en-GB" sz="1600" i="1" dirty="0" smtClean="0">
                <a:solidFill>
                  <a:schemeClr val="bg1"/>
                </a:solidFill>
                <a:latin typeface="Times New Roman" pitchFamily="18" charset="0"/>
                <a:cs typeface="Times New Roman" pitchFamily="18" charset="0"/>
              </a:rPr>
              <a:t>2</a:t>
            </a:r>
            <a:r>
              <a:rPr lang="en-GB" sz="1600" i="1" dirty="0" smtClean="0">
                <a:solidFill>
                  <a:schemeClr val="bg1"/>
                </a:solidFill>
                <a:latin typeface="Times New Roman" pitchFamily="18" charset="0"/>
                <a:cs typeface="Times New Roman" pitchFamily="18" charset="0"/>
                <a:sym typeface="Symbol" pitchFamily="18" charset="2"/>
              </a:rPr>
              <a:t></a:t>
            </a:r>
            <a:r>
              <a:rPr lang="en-GB" sz="1600" i="1" dirty="0" smtClean="0">
                <a:solidFill>
                  <a:schemeClr val="bg1"/>
                </a:solidFill>
                <a:latin typeface="Times New Roman" pitchFamily="18" charset="0"/>
                <a:cs typeface="Times New Roman" pitchFamily="18" charset="0"/>
              </a:rPr>
              <a:t>/D</a:t>
            </a:r>
            <a:r>
              <a:rPr lang="en-GB" sz="1400" b="0" dirty="0" smtClean="0">
                <a:solidFill>
                  <a:schemeClr val="bg1"/>
                </a:solidFill>
                <a:latin typeface="Times New Roman" pitchFamily="18" charset="0"/>
                <a:cs typeface="Times New Roman" pitchFamily="18" charset="0"/>
              </a:rPr>
              <a:t>;</a:t>
            </a:r>
          </a:p>
          <a:p>
            <a:pPr marL="457200" indent="-361950" algn="just" eaLnBrk="1" hangingPunct="1">
              <a:buFontTx/>
              <a:buAutoNum type="alphaLcParenR"/>
            </a:pPr>
            <a:r>
              <a:rPr lang="en-GB" sz="1400" b="0" dirty="0" smtClean="0">
                <a:solidFill>
                  <a:schemeClr val="bg1"/>
                </a:solidFill>
                <a:latin typeface="Times New Roman" pitchFamily="18" charset="0"/>
                <a:cs typeface="Times New Roman" pitchFamily="18" charset="0"/>
              </a:rPr>
              <a:t>each period is the dispersion curve of a different spatial harmonic;</a:t>
            </a:r>
          </a:p>
          <a:p>
            <a:pPr marL="457200" indent="-361950" algn="just" eaLnBrk="1" hangingPunct="1">
              <a:buFontTx/>
              <a:buAutoNum type="alphaLcParenR"/>
            </a:pPr>
            <a:r>
              <a:rPr lang="en-GB" sz="1400" b="0" dirty="0" smtClean="0">
                <a:solidFill>
                  <a:schemeClr val="bg1"/>
                </a:solidFill>
                <a:latin typeface="Times New Roman" pitchFamily="18" charset="0"/>
                <a:cs typeface="Times New Roman" pitchFamily="18" charset="0"/>
              </a:rPr>
              <a:t>the geometry of the guide can be designed such that the </a:t>
            </a:r>
            <a:r>
              <a:rPr lang="en-GB" sz="1400" i="1" dirty="0" smtClean="0">
                <a:solidFill>
                  <a:schemeClr val="bg1"/>
                </a:solidFill>
                <a:latin typeface="Times New Roman" pitchFamily="18" charset="0"/>
                <a:cs typeface="Times New Roman" pitchFamily="18" charset="0"/>
              </a:rPr>
              <a:t>fundamental spatial harmonic</a:t>
            </a:r>
            <a:r>
              <a:rPr lang="en-GB" sz="1400" b="0" dirty="0" smtClean="0">
                <a:solidFill>
                  <a:schemeClr val="bg1"/>
                </a:solidFill>
                <a:latin typeface="Times New Roman" pitchFamily="18" charset="0"/>
                <a:cs typeface="Times New Roman" pitchFamily="18" charset="0"/>
              </a:rPr>
              <a:t> </a:t>
            </a:r>
            <a:r>
              <a:rPr lang="en-GB" sz="1400" i="1" dirty="0" smtClean="0">
                <a:solidFill>
                  <a:schemeClr val="bg1"/>
                </a:solidFill>
                <a:latin typeface="Times New Roman" pitchFamily="18" charset="0"/>
                <a:cs typeface="Times New Roman" pitchFamily="18" charset="0"/>
              </a:rPr>
              <a:t>E</a:t>
            </a:r>
            <a:r>
              <a:rPr lang="en-GB" sz="1400" i="1" baseline="-25000" dirty="0" smtClean="0">
                <a:solidFill>
                  <a:schemeClr val="bg1"/>
                </a:solidFill>
                <a:latin typeface="Times New Roman" pitchFamily="18" charset="0"/>
                <a:cs typeface="Times New Roman" pitchFamily="18" charset="0"/>
              </a:rPr>
              <a:t>0</a:t>
            </a:r>
            <a:r>
              <a:rPr lang="en-GB" sz="1400" b="0" dirty="0" smtClean="0">
                <a:solidFill>
                  <a:schemeClr val="bg1"/>
                </a:solidFill>
                <a:latin typeface="Times New Roman" pitchFamily="18" charset="0"/>
                <a:cs typeface="Times New Roman" pitchFamily="18" charset="0"/>
              </a:rPr>
              <a:t> is </a:t>
            </a:r>
            <a:r>
              <a:rPr lang="en-GB" sz="1400" i="1" dirty="0" smtClean="0">
                <a:solidFill>
                  <a:schemeClr val="bg1"/>
                </a:solidFill>
                <a:latin typeface="Times New Roman" pitchFamily="18" charset="0"/>
                <a:cs typeface="Times New Roman" pitchFamily="18" charset="0"/>
              </a:rPr>
              <a:t>synchronous</a:t>
            </a:r>
            <a:r>
              <a:rPr lang="en-GB" sz="1400" b="0" dirty="0" smtClean="0">
                <a:solidFill>
                  <a:schemeClr val="bg1"/>
                </a:solidFill>
                <a:latin typeface="Times New Roman" pitchFamily="18" charset="0"/>
                <a:cs typeface="Times New Roman" pitchFamily="18" charset="0"/>
              </a:rPr>
              <a:t> with the </a:t>
            </a:r>
            <a:r>
              <a:rPr lang="en-GB" sz="1400" i="1" dirty="0" smtClean="0">
                <a:solidFill>
                  <a:schemeClr val="bg1"/>
                </a:solidFill>
                <a:latin typeface="Times New Roman" pitchFamily="18" charset="0"/>
                <a:cs typeface="Times New Roman" pitchFamily="18" charset="0"/>
              </a:rPr>
              <a:t>beam </a:t>
            </a:r>
            <a:r>
              <a:rPr lang="en-GB" sz="1400" b="0" dirty="0" smtClean="0">
                <a:solidFill>
                  <a:schemeClr val="bg1"/>
                </a:solidFill>
                <a:latin typeface="Times New Roman" pitchFamily="18" charset="0"/>
                <a:cs typeface="Times New Roman" pitchFamily="18" charset="0"/>
              </a:rPr>
              <a:t>(i.e. phase velocity = beam particle velocity) for a selected operating frequency </a:t>
            </a:r>
            <a:r>
              <a:rPr lang="en-GB" sz="1400" i="1" dirty="0" smtClean="0">
                <a:solidFill>
                  <a:schemeClr val="bg1"/>
                </a:solidFill>
                <a:latin typeface="Times New Roman" pitchFamily="18" charset="0"/>
                <a:cs typeface="Times New Roman" pitchFamily="18" charset="0"/>
                <a:sym typeface="Symbol" pitchFamily="18" charset="2"/>
              </a:rPr>
              <a:t></a:t>
            </a:r>
            <a:r>
              <a:rPr lang="en-GB" sz="1400" i="1" dirty="0" smtClean="0">
                <a:solidFill>
                  <a:schemeClr val="bg1"/>
                </a:solidFill>
                <a:latin typeface="Times New Roman" pitchFamily="18" charset="0"/>
                <a:cs typeface="Times New Roman" pitchFamily="18" charset="0"/>
              </a:rPr>
              <a:t>*</a:t>
            </a:r>
            <a:r>
              <a:rPr lang="en-GB" sz="1400" b="0" dirty="0" smtClean="0">
                <a:solidFill>
                  <a:schemeClr val="bg1"/>
                </a:solidFill>
                <a:latin typeface="Times New Roman" pitchFamily="18" charset="0"/>
                <a:cs typeface="Times New Roman" pitchFamily="18" charset="0"/>
              </a:rPr>
              <a:t>;</a:t>
            </a:r>
          </a:p>
          <a:p>
            <a:pPr marL="457200" indent="-361950" algn="just" eaLnBrk="1" hangingPunct="1">
              <a:buFontTx/>
              <a:buAutoNum type="alphaLcParenR"/>
            </a:pPr>
            <a:r>
              <a:rPr lang="en-GB" sz="1400" b="0" dirty="0" smtClean="0">
                <a:solidFill>
                  <a:schemeClr val="bg1"/>
                </a:solidFill>
                <a:latin typeface="Times New Roman" pitchFamily="18" charset="0"/>
                <a:cs typeface="Times New Roman" pitchFamily="18" charset="0"/>
              </a:rPr>
              <a:t>the high-order harmonics (n=1,2,3,...) are asynchronous respect to the beam, so they do not contribute to the acceleration;</a:t>
            </a:r>
          </a:p>
          <a:p>
            <a:pPr marL="457200" indent="-361950" algn="just" eaLnBrk="1" hangingPunct="1">
              <a:buFontTx/>
              <a:buAutoNum type="alphaLcParenR"/>
            </a:pPr>
            <a:r>
              <a:rPr lang="en-GB" altLang="en-US" sz="1400" b="0" dirty="0" smtClean="0">
                <a:solidFill>
                  <a:schemeClr val="bg1"/>
                </a:solidFill>
                <a:latin typeface="Times New Roman" pitchFamily="18" charset="0"/>
                <a:cs typeface="Times New Roman" pitchFamily="18" charset="0"/>
              </a:rPr>
              <a:t>periodic structures  can only operate in limited frequency bands (</a:t>
            </a:r>
            <a:r>
              <a:rPr lang="en-GB" altLang="en-US" sz="1400" b="0" dirty="0" err="1" smtClean="0">
                <a:solidFill>
                  <a:schemeClr val="bg1"/>
                </a:solidFill>
                <a:latin typeface="Times New Roman" pitchFamily="18" charset="0"/>
                <a:cs typeface="Times New Roman" pitchFamily="18" charset="0"/>
              </a:rPr>
              <a:t>stopbands</a:t>
            </a:r>
            <a:r>
              <a:rPr lang="en-GB" altLang="en-US" sz="1400" b="0" dirty="0" smtClean="0">
                <a:solidFill>
                  <a:schemeClr val="bg1"/>
                </a:solidFill>
                <a:latin typeface="Times New Roman" pitchFamily="18" charset="0"/>
                <a:cs typeface="Times New Roman" pitchFamily="18" charset="0"/>
              </a:rPr>
              <a:t> associated with periodicity, as in other physics process ...)</a:t>
            </a:r>
            <a:endParaRPr lang="en-GB" altLang="en-US" sz="1400" b="0" dirty="0">
              <a:solidFill>
                <a:schemeClr val="bg1"/>
              </a:solidFill>
              <a:latin typeface="Times New Roman" pitchFamily="18" charset="0"/>
              <a:cs typeface="Times New Roman" pitchFamily="18" charset="0"/>
            </a:endParaRPr>
          </a:p>
        </p:txBody>
      </p:sp>
      <p:pic>
        <p:nvPicPr>
          <p:cNvPr id="56328" name="Picture 8" descr="Fig7"/>
          <p:cNvPicPr>
            <a:picLocks noChangeAspect="1" noChangeArrowheads="1"/>
          </p:cNvPicPr>
          <p:nvPr/>
        </p:nvPicPr>
        <p:blipFill>
          <a:blip r:embed="rId4" cstate="print"/>
          <a:srcRect/>
          <a:stretch>
            <a:fillRect/>
          </a:stretch>
        </p:blipFill>
        <p:spPr bwMode="auto">
          <a:xfrm>
            <a:off x="5989638" y="3741738"/>
            <a:ext cx="3049587" cy="3009900"/>
          </a:xfrm>
          <a:prstGeom prst="rect">
            <a:avLst/>
          </a:prstGeom>
          <a:noFill/>
        </p:spPr>
      </p:pic>
      <p:sp>
        <p:nvSpPr>
          <p:cNvPr id="56333" name="Rectangle 13"/>
          <p:cNvSpPr>
            <a:spLocks noChangeArrowheads="1"/>
          </p:cNvSpPr>
          <p:nvPr/>
        </p:nvSpPr>
        <p:spPr bwMode="auto">
          <a:xfrm>
            <a:off x="114300" y="3762375"/>
            <a:ext cx="5810250" cy="495300"/>
          </a:xfrm>
          <a:prstGeom prst="rect">
            <a:avLst/>
          </a:prstGeom>
          <a:solidFill>
            <a:srgbClr val="000099"/>
          </a:solidFill>
          <a:ln w="9525">
            <a:noFill/>
            <a:miter lim="800000"/>
            <a:headEnd/>
            <a:tailEnd/>
          </a:ln>
          <a:effectLst/>
        </p:spPr>
        <p:txBody>
          <a:bodyPr anchor="ctr"/>
          <a:lstStyle/>
          <a:p>
            <a:pPr algn="ctr"/>
            <a:r>
              <a:rPr lang="en-GB" sz="1800" dirty="0" smtClean="0">
                <a:solidFill>
                  <a:schemeClr val="bg1"/>
                </a:solidFill>
                <a:latin typeface="Arial" pitchFamily="34" charset="0"/>
              </a:rPr>
              <a:t>Dispersion curve of a periodic structure</a:t>
            </a:r>
            <a:endParaRPr lang="en-GB" altLang="en-US" sz="1800" b="0" dirty="0">
              <a:solidFill>
                <a:schemeClr val="bg1"/>
              </a:solidFill>
              <a:latin typeface="Arial" pitchFamily="34" charset="0"/>
            </a:endParaRPr>
          </a:p>
        </p:txBody>
      </p:sp>
      <p:cxnSp>
        <p:nvCxnSpPr>
          <p:cNvPr id="10" name="Connettore 1 9"/>
          <p:cNvCxnSpPr/>
          <p:nvPr/>
        </p:nvCxnSpPr>
        <p:spPr bwMode="auto">
          <a:xfrm>
            <a:off x="7177570" y="4363983"/>
            <a:ext cx="0" cy="1703125"/>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11" name="Connettore 1 10"/>
          <p:cNvCxnSpPr/>
          <p:nvPr/>
        </p:nvCxnSpPr>
        <p:spPr bwMode="auto">
          <a:xfrm>
            <a:off x="7861964" y="4373371"/>
            <a:ext cx="0" cy="1703125"/>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12" name="Connettore 1 11"/>
          <p:cNvCxnSpPr/>
          <p:nvPr/>
        </p:nvCxnSpPr>
        <p:spPr bwMode="auto">
          <a:xfrm>
            <a:off x="6494108" y="4364921"/>
            <a:ext cx="0" cy="1703125"/>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13" name="Connettore 1 12"/>
          <p:cNvCxnSpPr/>
          <p:nvPr/>
        </p:nvCxnSpPr>
        <p:spPr bwMode="auto">
          <a:xfrm>
            <a:off x="8541687" y="4357477"/>
            <a:ext cx="0" cy="1703125"/>
          </a:xfrm>
          <a:prstGeom prst="line">
            <a:avLst/>
          </a:prstGeom>
          <a:solidFill>
            <a:schemeClr val="accent1"/>
          </a:solidFill>
          <a:ln w="3175" cap="flat" cmpd="sng" algn="ctr">
            <a:solidFill>
              <a:schemeClr val="tx1"/>
            </a:solidFill>
            <a:prstDash val="dash"/>
            <a:round/>
            <a:headEnd type="none" w="med" len="med"/>
            <a:tailEnd type="none" w="med" len="med"/>
          </a:ln>
          <a:effectLst/>
        </p:spPr>
      </p:cxnSp>
      <p:sp>
        <p:nvSpPr>
          <p:cNvPr id="56323" name="Text Box 3"/>
          <p:cNvSpPr txBox="1">
            <a:spLocks noChangeArrowheads="1"/>
          </p:cNvSpPr>
          <p:nvPr/>
        </p:nvSpPr>
        <p:spPr bwMode="auto">
          <a:xfrm>
            <a:off x="3705225" y="514350"/>
            <a:ext cx="5391150" cy="1938992"/>
          </a:xfrm>
          <a:prstGeom prst="rect">
            <a:avLst/>
          </a:prstGeom>
          <a:solidFill>
            <a:srgbClr val="99FFCC"/>
          </a:solidFill>
          <a:ln w="9525">
            <a:noFill/>
            <a:miter lim="800000"/>
            <a:headEnd/>
            <a:tailEnd/>
          </a:ln>
          <a:effectLst/>
        </p:spPr>
        <p:txBody>
          <a:bodyPr>
            <a:spAutoFit/>
          </a:bodyPr>
          <a:lstStyle/>
          <a:p>
            <a:pPr algn="just" eaLnBrk="1" hangingPunct="1"/>
            <a:r>
              <a:rPr lang="en-GB" altLang="en-GB" sz="1500" b="0" dirty="0" smtClean="0">
                <a:solidFill>
                  <a:srgbClr val="990033"/>
                </a:solidFill>
                <a:latin typeface="Times New Roman" pitchFamily="18" charset="0"/>
                <a:cs typeface="Times New Roman" pitchFamily="18" charset="0"/>
              </a:rPr>
              <a:t>In order to slow-down the wave phase velocity, iris- loaded periodic structure are used.</a:t>
            </a:r>
          </a:p>
          <a:p>
            <a:pPr algn="just" eaLnBrk="1" hangingPunct="1"/>
            <a:r>
              <a:rPr lang="en-US" altLang="en-GB" sz="1500" b="0" dirty="0" smtClean="0">
                <a:solidFill>
                  <a:srgbClr val="990033"/>
                </a:solidFill>
                <a:latin typeface="Times New Roman" pitchFamily="18" charset="0"/>
                <a:cs typeface="Times New Roman" pitchFamily="18" charset="0"/>
              </a:rPr>
              <a:t>According to the </a:t>
            </a:r>
            <a:r>
              <a:rPr lang="en-US" altLang="en-GB" sz="1500" b="0" dirty="0" err="1" smtClean="0">
                <a:solidFill>
                  <a:srgbClr val="990033"/>
                </a:solidFill>
                <a:latin typeface="Times New Roman" pitchFamily="18" charset="0"/>
                <a:cs typeface="Times New Roman" pitchFamily="18" charset="0"/>
              </a:rPr>
              <a:t>Floquet</a:t>
            </a:r>
            <a:r>
              <a:rPr lang="en-US" altLang="en-GB" sz="1500" b="0" dirty="0" smtClean="0">
                <a:solidFill>
                  <a:srgbClr val="990033"/>
                </a:solidFill>
                <a:latin typeface="Times New Roman" pitchFamily="18" charset="0"/>
                <a:cs typeface="Times New Roman" pitchFamily="18" charset="0"/>
              </a:rPr>
              <a:t> theorem, the field in this kind of  structures is that of a special wave travelling within a spatial periodic profile, with the same spatial period D of the structure. The periodic field profile can be Fourier expanded in a series of traveling waves (spatial harmonics) with different phase velocity according to:</a:t>
            </a:r>
            <a:endParaRPr lang="en-GB" altLang="en-GB" sz="1500" b="0" dirty="0" smtClean="0">
              <a:solidFill>
                <a:srgbClr val="990033"/>
              </a:solidFill>
              <a:latin typeface="Times New Roman" pitchFamily="18" charset="0"/>
              <a:cs typeface="Times New Roman" pitchFamily="18" charset="0"/>
            </a:endParaRPr>
          </a:p>
        </p:txBody>
      </p:sp>
      <p:grpSp>
        <p:nvGrpSpPr>
          <p:cNvPr id="34" name="Gruppo 33"/>
          <p:cNvGrpSpPr/>
          <p:nvPr/>
        </p:nvGrpSpPr>
        <p:grpSpPr>
          <a:xfrm>
            <a:off x="466725" y="2478088"/>
            <a:ext cx="8115300" cy="1185862"/>
            <a:chOff x="466725" y="2478088"/>
            <a:chExt cx="8115300" cy="1185862"/>
          </a:xfrm>
        </p:grpSpPr>
        <p:pic>
          <p:nvPicPr>
            <p:cNvPr id="56325" name="Picture 5"/>
            <p:cNvPicPr>
              <a:picLocks noChangeAspect="1" noChangeArrowheads="1"/>
            </p:cNvPicPr>
            <p:nvPr/>
          </p:nvPicPr>
          <p:blipFill>
            <a:blip r:embed="rId5" cstate="print"/>
            <a:srcRect/>
            <a:stretch>
              <a:fillRect/>
            </a:stretch>
          </p:blipFill>
          <p:spPr bwMode="auto">
            <a:xfrm>
              <a:off x="466725" y="2478088"/>
              <a:ext cx="8115300" cy="1185862"/>
            </a:xfrm>
            <a:prstGeom prst="rect">
              <a:avLst/>
            </a:prstGeom>
            <a:noFill/>
          </p:spPr>
        </p:pic>
        <p:sp>
          <p:nvSpPr>
            <p:cNvPr id="14" name="Rettangolo 13"/>
            <p:cNvSpPr/>
            <p:nvPr/>
          </p:nvSpPr>
          <p:spPr bwMode="auto">
            <a:xfrm>
              <a:off x="8318667" y="2778828"/>
              <a:ext cx="77190" cy="2315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5" name="Rettangolo 14"/>
            <p:cNvSpPr/>
            <p:nvPr/>
          </p:nvSpPr>
          <p:spPr bwMode="auto">
            <a:xfrm>
              <a:off x="8328555" y="3400330"/>
              <a:ext cx="77190" cy="2315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6" name="Rettangolo 15"/>
            <p:cNvSpPr/>
            <p:nvPr/>
          </p:nvSpPr>
          <p:spPr bwMode="auto">
            <a:xfrm>
              <a:off x="8346369" y="2931228"/>
              <a:ext cx="45719" cy="5779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8" name="Rettangolo 17"/>
            <p:cNvSpPr/>
            <p:nvPr/>
          </p:nvSpPr>
          <p:spPr bwMode="auto">
            <a:xfrm>
              <a:off x="8397823" y="3083628"/>
              <a:ext cx="77190" cy="2315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latin typeface="Times" charset="0"/>
              </a:endParaRPr>
            </a:p>
          </p:txBody>
        </p:sp>
        <p:sp>
          <p:nvSpPr>
            <p:cNvPr id="17" name="CasellaDiTesto 16"/>
            <p:cNvSpPr txBox="1"/>
            <p:nvPr/>
          </p:nvSpPr>
          <p:spPr>
            <a:xfrm>
              <a:off x="8241444" y="3040076"/>
              <a:ext cx="253596" cy="276999"/>
            </a:xfrm>
            <a:prstGeom prst="rect">
              <a:avLst/>
            </a:prstGeom>
            <a:noFill/>
          </p:spPr>
          <p:txBody>
            <a:bodyPr wrap="none" rtlCol="0">
              <a:spAutoFit/>
            </a:bodyPr>
            <a:lstStyle/>
            <a:p>
              <a:r>
                <a:rPr lang="it-IT" b="0" dirty="0" smtClean="0"/>
                <a:t>z</a:t>
              </a:r>
              <a:endParaRPr lang="it-IT" b="0" dirty="0"/>
            </a:p>
          </p:txBody>
        </p:sp>
        <p:grpSp>
          <p:nvGrpSpPr>
            <p:cNvPr id="33" name="Gruppo 32"/>
            <p:cNvGrpSpPr/>
            <p:nvPr/>
          </p:nvGrpSpPr>
          <p:grpSpPr>
            <a:xfrm>
              <a:off x="8377238" y="2791505"/>
              <a:ext cx="61913" cy="827995"/>
              <a:chOff x="8636558" y="2939143"/>
              <a:chExt cx="47605" cy="834013"/>
            </a:xfrm>
          </p:grpSpPr>
          <p:cxnSp>
            <p:nvCxnSpPr>
              <p:cNvPr id="21" name="Connettore 1 20"/>
              <p:cNvCxnSpPr/>
              <p:nvPr/>
            </p:nvCxnSpPr>
            <p:spPr bwMode="auto">
              <a:xfrm>
                <a:off x="8681766" y="2939143"/>
                <a:ext cx="0" cy="834013"/>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0" name="Connettore 1 29"/>
              <p:cNvCxnSpPr/>
              <p:nvPr/>
            </p:nvCxnSpPr>
            <p:spPr bwMode="auto">
              <a:xfrm>
                <a:off x="8636558" y="2941782"/>
                <a:ext cx="45223"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32" name="Connettore 1 31"/>
              <p:cNvCxnSpPr/>
              <p:nvPr/>
            </p:nvCxnSpPr>
            <p:spPr bwMode="auto">
              <a:xfrm>
                <a:off x="8638940" y="3770112"/>
                <a:ext cx="45223"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grpSp>
      </p:grpSp>
      <p:sp>
        <p:nvSpPr>
          <p:cNvPr id="3" name="Slide Number Placeholder 2"/>
          <p:cNvSpPr>
            <a:spLocks noGrp="1"/>
          </p:cNvSpPr>
          <p:nvPr>
            <p:ph type="sldNum" sz="quarter" idx="12"/>
          </p:nvPr>
        </p:nvSpPr>
        <p:spPr>
          <a:xfrm>
            <a:off x="8696325" y="9525"/>
            <a:ext cx="438150" cy="457200"/>
          </a:xfrm>
        </p:spPr>
        <p:txBody>
          <a:bodyPr/>
          <a:lstStyle/>
          <a:p>
            <a:fld id="{90DA1E09-0DBA-434B-AE47-26F8EC14D67E}" type="slidenum">
              <a:rPr lang="en-US" altLang="en-US" sz="1600" b="1" smtClean="0">
                <a:solidFill>
                  <a:srgbClr val="FFFF00"/>
                </a:solidFill>
              </a:rPr>
              <a:pPr/>
              <a:t>7</a:t>
            </a:fld>
            <a:endParaRPr lang="en-US" altLang="en-US" sz="1600" b="1" dirty="0">
              <a:solidFill>
                <a:srgbClr val="FFFF00"/>
              </a:solidFill>
            </a:endParaRPr>
          </a:p>
        </p:txBody>
      </p:sp>
      <p:sp>
        <p:nvSpPr>
          <p:cNvPr id="5" name="Rectangle 4"/>
          <p:cNvSpPr/>
          <p:nvPr/>
        </p:nvSpPr>
        <p:spPr bwMode="auto">
          <a:xfrm>
            <a:off x="7239000" y="6410325"/>
            <a:ext cx="1333500" cy="3022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charset="0"/>
            </a:endParaRPr>
          </a:p>
        </p:txBody>
      </p:sp>
      <p:sp>
        <p:nvSpPr>
          <p:cNvPr id="4" name="TextBox 3"/>
          <p:cNvSpPr txBox="1"/>
          <p:nvPr/>
        </p:nvSpPr>
        <p:spPr>
          <a:xfrm>
            <a:off x="7044220" y="6338590"/>
            <a:ext cx="1000125" cy="276999"/>
          </a:xfrm>
          <a:prstGeom prst="rect">
            <a:avLst/>
          </a:prstGeom>
          <a:noFill/>
        </p:spPr>
        <p:txBody>
          <a:bodyPr wrap="square" rtlCol="0">
            <a:spAutoFit/>
          </a:bodyPr>
          <a:lstStyle/>
          <a:p>
            <a:pPr algn="ctr"/>
            <a:r>
              <a:rPr lang="it-IT" b="0" dirty="0" smtClean="0"/>
              <a:t>fundamental</a:t>
            </a:r>
            <a:endParaRPr lang="en-US" b="0" dirty="0"/>
          </a:p>
        </p:txBody>
      </p:sp>
      <p:sp>
        <p:nvSpPr>
          <p:cNvPr id="27" name="TextBox 26"/>
          <p:cNvSpPr txBox="1"/>
          <p:nvPr/>
        </p:nvSpPr>
        <p:spPr>
          <a:xfrm>
            <a:off x="7768120" y="6338590"/>
            <a:ext cx="1000125" cy="461665"/>
          </a:xfrm>
          <a:prstGeom prst="rect">
            <a:avLst/>
          </a:prstGeom>
          <a:noFill/>
        </p:spPr>
        <p:txBody>
          <a:bodyPr wrap="square" rtlCol="0">
            <a:spAutoFit/>
          </a:bodyPr>
          <a:lstStyle/>
          <a:p>
            <a:pPr algn="ctr"/>
            <a:r>
              <a:rPr lang="it-IT" b="0" dirty="0" smtClean="0"/>
              <a:t>1</a:t>
            </a:r>
            <a:r>
              <a:rPr lang="it-IT" b="0" baseline="30000" dirty="0" smtClean="0"/>
              <a:t>st</a:t>
            </a:r>
            <a:r>
              <a:rPr lang="it-IT" b="0" dirty="0" smtClean="0"/>
              <a:t> spatial harmonic</a:t>
            </a:r>
            <a:endParaRPr lang="en-US"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animBg="1"/>
      <p:bldP spid="56333" grpId="0" animBg="1"/>
      <p:bldP spid="5" grpId="0" animBg="1"/>
      <p:bldP spid="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2"/>
          <p:cNvGraphicFramePr>
            <a:graphicFrameLocks noChangeAspect="1"/>
          </p:cNvGraphicFramePr>
          <p:nvPr/>
        </p:nvGraphicFramePr>
        <p:xfrm>
          <a:off x="1522413" y="3371850"/>
          <a:ext cx="6099175" cy="114300"/>
        </p:xfrm>
        <a:graphic>
          <a:graphicData uri="http://schemas.openxmlformats.org/presentationml/2006/ole">
            <mc:AlternateContent xmlns:mc="http://schemas.openxmlformats.org/markup-compatibility/2006">
              <mc:Choice xmlns:v="urn:schemas-microsoft-com:vml" Requires="v">
                <p:oleObj spid="_x0000_s316422" name="Document" r:id="rId4" imgW="6098540" imgH="114300" progId="Word.Document.8">
                  <p:embed/>
                </p:oleObj>
              </mc:Choice>
              <mc:Fallback>
                <p:oleObj name="Document" r:id="rId4" imgW="6098540" imgH="1143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3" y="3371850"/>
                        <a:ext cx="6099175" cy="11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67" name="Object 3"/>
          <p:cNvGraphicFramePr>
            <a:graphicFrameLocks noChangeAspect="1"/>
          </p:cNvGraphicFramePr>
          <p:nvPr/>
        </p:nvGraphicFramePr>
        <p:xfrm>
          <a:off x="307975" y="760413"/>
          <a:ext cx="8716963" cy="6400800"/>
        </p:xfrm>
        <a:graphic>
          <a:graphicData uri="http://schemas.openxmlformats.org/presentationml/2006/ole">
            <mc:AlternateContent xmlns:mc="http://schemas.openxmlformats.org/markup-compatibility/2006">
              <mc:Choice xmlns:v="urn:schemas-microsoft-com:vml" Requires="v">
                <p:oleObj spid="_x0000_s316423" name="Document" r:id="rId6" imgW="8761004" imgH="6428424" progId="Word.Document.8">
                  <p:embed/>
                </p:oleObj>
              </mc:Choice>
              <mc:Fallback>
                <p:oleObj name="Document" r:id="rId6" imgW="8761004" imgH="6428424"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 y="760413"/>
                        <a:ext cx="871696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68" name="Rectangle 4"/>
          <p:cNvSpPr>
            <a:spLocks noGrp="1" noChangeArrowheads="1"/>
          </p:cNvSpPr>
          <p:nvPr>
            <p:ph type="title" idx="4294967295"/>
          </p:nvPr>
        </p:nvSpPr>
        <p:spPr>
          <a:xfrm>
            <a:off x="642875" y="25975"/>
            <a:ext cx="7772400" cy="774700"/>
          </a:xfrm>
        </p:spPr>
        <p:txBody>
          <a:bodyPr/>
          <a:lstStyle/>
          <a:p>
            <a:r>
              <a:rPr lang="en-US" altLang="en-US" sz="2400" dirty="0" smtClean="0">
                <a:solidFill>
                  <a:schemeClr val="bg1"/>
                </a:solidFill>
                <a:latin typeface="Arial" pitchFamily="34" charset="0"/>
              </a:rPr>
              <a:t>Examples of TW structure: the Stanford LINAC (</a:t>
            </a:r>
            <a:r>
              <a:rPr lang="en-US" altLang="en-US" sz="2400" dirty="0">
                <a:solidFill>
                  <a:schemeClr val="bg1"/>
                </a:solidFill>
                <a:latin typeface="Arial" pitchFamily="34" charset="0"/>
              </a:rPr>
              <a:t>SLAC)</a:t>
            </a:r>
          </a:p>
        </p:txBody>
      </p:sp>
      <p:pic>
        <p:nvPicPr>
          <p:cNvPr id="62469" name="Picture 5" descr="twrf"/>
          <p:cNvPicPr>
            <a:picLocks noChangeAspect="1" noChangeArrowheads="1"/>
          </p:cNvPicPr>
          <p:nvPr/>
        </p:nvPicPr>
        <p:blipFill>
          <a:blip r:embed="rId8" cstate="print"/>
          <a:srcRect/>
          <a:stretch>
            <a:fillRect/>
          </a:stretch>
        </p:blipFill>
        <p:spPr bwMode="auto">
          <a:xfrm>
            <a:off x="193550" y="2977838"/>
            <a:ext cx="3497263" cy="1782762"/>
          </a:xfrm>
          <a:prstGeom prst="rect">
            <a:avLst/>
          </a:prstGeom>
          <a:noFill/>
        </p:spPr>
      </p:pic>
      <p:sp>
        <p:nvSpPr>
          <p:cNvPr id="11" name="TextBox 10"/>
          <p:cNvSpPr txBox="1"/>
          <p:nvPr/>
        </p:nvSpPr>
        <p:spPr>
          <a:xfrm>
            <a:off x="1428750" y="3190875"/>
            <a:ext cx="933332" cy="369332"/>
          </a:xfrm>
          <a:prstGeom prst="rect">
            <a:avLst/>
          </a:prstGeom>
          <a:noFill/>
        </p:spPr>
        <p:txBody>
          <a:bodyPr wrap="none" rtlCol="0">
            <a:spAutoFit/>
          </a:bodyPr>
          <a:lstStyle/>
          <a:p>
            <a:r>
              <a:rPr lang="it-IT" sz="1800" dirty="0" smtClean="0"/>
              <a:t>L ≈ 3 m</a:t>
            </a:r>
            <a:endParaRPr lang="it-IT" sz="1800" dirty="0"/>
          </a:p>
        </p:txBody>
      </p:sp>
      <p:sp>
        <p:nvSpPr>
          <p:cNvPr id="2" name="Slide Number Placeholder 1"/>
          <p:cNvSpPr>
            <a:spLocks noGrp="1"/>
          </p:cNvSpPr>
          <p:nvPr>
            <p:ph type="sldNum" sz="quarter" idx="12"/>
          </p:nvPr>
        </p:nvSpPr>
        <p:spPr>
          <a:xfrm>
            <a:off x="7229475" y="0"/>
            <a:ext cx="1905000" cy="457200"/>
          </a:xfrm>
        </p:spPr>
        <p:txBody>
          <a:bodyPr/>
          <a:lstStyle/>
          <a:p>
            <a:fld id="{90DA1E09-0DBA-434B-AE47-26F8EC14D67E}" type="slidenum">
              <a:rPr lang="en-US" altLang="en-US" sz="1600" b="1" smtClean="0">
                <a:solidFill>
                  <a:srgbClr val="FFFF00"/>
                </a:solidFill>
              </a:rPr>
              <a:pPr/>
              <a:t>8</a:t>
            </a:fld>
            <a:endParaRPr lang="en-US" altLang="en-US" sz="1600" b="1" dirty="0">
              <a:solidFill>
                <a:srgbClr val="FFFF00"/>
              </a:solidFill>
            </a:endParaRPr>
          </a:p>
        </p:txBody>
      </p:sp>
    </p:spTree>
    <p:extLst>
      <p:ext uri="{BB962C8B-B14F-4D97-AF65-F5344CB8AC3E}">
        <p14:creationId xmlns:p14="http://schemas.microsoft.com/office/powerpoint/2010/main" val="1194281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2" cstate="print"/>
          <a:srcRect/>
          <a:stretch>
            <a:fillRect/>
          </a:stretch>
        </p:blipFill>
        <p:spPr bwMode="auto">
          <a:xfrm>
            <a:off x="4536374" y="932584"/>
            <a:ext cx="3952503" cy="2613333"/>
          </a:xfrm>
          <a:prstGeom prst="rect">
            <a:avLst/>
          </a:prstGeom>
          <a:noFill/>
          <a:ln w="9525">
            <a:noFill/>
            <a:miter lim="800000"/>
            <a:headEnd/>
            <a:tailEnd/>
          </a:ln>
        </p:spPr>
      </p:pic>
      <p:pic>
        <p:nvPicPr>
          <p:cNvPr id="250883" name="Picture 3"/>
          <p:cNvPicPr>
            <a:picLocks noChangeAspect="1" noChangeArrowheads="1"/>
          </p:cNvPicPr>
          <p:nvPr/>
        </p:nvPicPr>
        <p:blipFill>
          <a:blip r:embed="rId3" cstate="print"/>
          <a:srcRect/>
          <a:stretch>
            <a:fillRect/>
          </a:stretch>
        </p:blipFill>
        <p:spPr bwMode="auto">
          <a:xfrm>
            <a:off x="534386" y="3170712"/>
            <a:ext cx="3425924" cy="3468024"/>
          </a:xfrm>
          <a:prstGeom prst="rect">
            <a:avLst/>
          </a:prstGeom>
          <a:noFill/>
          <a:ln w="9525">
            <a:noFill/>
            <a:miter lim="800000"/>
            <a:headEnd/>
            <a:tailEnd/>
          </a:ln>
        </p:spPr>
      </p:pic>
      <p:sp>
        <p:nvSpPr>
          <p:cNvPr id="6" name="Text Box 13"/>
          <p:cNvSpPr txBox="1">
            <a:spLocks noChangeArrowheads="1"/>
          </p:cNvSpPr>
          <p:nvPr/>
        </p:nvSpPr>
        <p:spPr bwMode="auto">
          <a:xfrm>
            <a:off x="2810577" y="177419"/>
            <a:ext cx="2981522" cy="461665"/>
          </a:xfrm>
          <a:prstGeom prst="rect">
            <a:avLst/>
          </a:prstGeom>
          <a:noFill/>
          <a:ln w="9525">
            <a:noFill/>
            <a:miter lim="800000"/>
            <a:headEnd/>
            <a:tailEnd/>
          </a:ln>
          <a:effectLst/>
        </p:spPr>
        <p:txBody>
          <a:bodyPr wrap="none">
            <a:spAutoFit/>
          </a:bodyPr>
          <a:lstStyle/>
          <a:p>
            <a:r>
              <a:rPr lang="it-IT" sz="2400" dirty="0" smtClean="0">
                <a:solidFill>
                  <a:schemeClr val="bg1"/>
                </a:solidFill>
                <a:latin typeface="Arial" pitchFamily="34" charset="0"/>
                <a:cs typeface="Arial" pitchFamily="34" charset="0"/>
              </a:rPr>
              <a:t>FERRITE CAVITIES</a:t>
            </a:r>
            <a:endParaRPr lang="it-IT" sz="2400" dirty="0">
              <a:solidFill>
                <a:schemeClr val="bg1"/>
              </a:solidFill>
              <a:latin typeface="Arial" pitchFamily="34" charset="0"/>
              <a:cs typeface="Arial" pitchFamily="34" charset="0"/>
            </a:endParaRPr>
          </a:p>
        </p:txBody>
      </p:sp>
      <p:sp>
        <p:nvSpPr>
          <p:cNvPr id="8" name="CasellaDiTesto 7"/>
          <p:cNvSpPr txBox="1"/>
          <p:nvPr/>
        </p:nvSpPr>
        <p:spPr>
          <a:xfrm>
            <a:off x="558131" y="985657"/>
            <a:ext cx="3574476" cy="1600438"/>
          </a:xfrm>
          <a:prstGeom prst="rect">
            <a:avLst/>
          </a:prstGeom>
          <a:solidFill>
            <a:schemeClr val="accent5">
              <a:lumMod val="60000"/>
              <a:lumOff val="40000"/>
            </a:schemeClr>
          </a:solidFill>
        </p:spPr>
        <p:txBody>
          <a:bodyPr wrap="square" rtlCol="0">
            <a:spAutoFit/>
          </a:bodyPr>
          <a:lstStyle/>
          <a:p>
            <a:pPr algn="just"/>
            <a:r>
              <a:rPr lang="en-US" sz="1400" b="0" dirty="0" smtClean="0">
                <a:latin typeface="Arial" pitchFamily="34" charset="0"/>
                <a:cs typeface="Arial" pitchFamily="34" charset="0"/>
              </a:rPr>
              <a:t>Synchrotrons for weakly relativistic particles as well as some peculiar storage rings require RF cavities resonating at low frequencies (&lt; 10 MHz). At such low frequencies standard resonators would be too large and incompatible with the dimensions of a compact accelerator.</a:t>
            </a:r>
          </a:p>
        </p:txBody>
      </p:sp>
      <p:sp>
        <p:nvSpPr>
          <p:cNvPr id="9" name="CasellaDiTesto 8"/>
          <p:cNvSpPr txBox="1"/>
          <p:nvPr/>
        </p:nvSpPr>
        <p:spPr>
          <a:xfrm>
            <a:off x="4476997" y="3952333"/>
            <a:ext cx="3966359" cy="2462213"/>
          </a:xfrm>
          <a:prstGeom prst="rect">
            <a:avLst/>
          </a:prstGeom>
          <a:solidFill>
            <a:srgbClr val="FFFFCC"/>
          </a:solidFill>
        </p:spPr>
        <p:txBody>
          <a:bodyPr wrap="square" rtlCol="0">
            <a:spAutoFit/>
          </a:bodyPr>
          <a:lstStyle/>
          <a:p>
            <a:pPr algn="just"/>
            <a:r>
              <a:rPr lang="en-US" sz="1400" b="0" dirty="0" smtClean="0">
                <a:latin typeface="Arial" pitchFamily="34" charset="0"/>
                <a:cs typeface="Arial" pitchFamily="34" charset="0"/>
              </a:rPr>
              <a:t>The operation of synchrotrons for weakly relativistic particles also asks for a continuous increase of the RF frequency during the energy ramping  since velocity increases and revolution time decreases with particle energy.</a:t>
            </a:r>
          </a:p>
          <a:p>
            <a:pPr algn="just"/>
            <a:r>
              <a:rPr lang="en-US" sz="1400" b="0" dirty="0" smtClean="0">
                <a:latin typeface="Arial" pitchFamily="34" charset="0"/>
                <a:cs typeface="Arial" pitchFamily="34" charset="0"/>
              </a:rPr>
              <a:t>The use of cavities loaded with ferrite disks allows to cope with both requirements. </a:t>
            </a:r>
          </a:p>
          <a:p>
            <a:pPr algn="just"/>
            <a:r>
              <a:rPr lang="en-US" sz="1400" b="0" dirty="0" smtClean="0">
                <a:latin typeface="Arial" pitchFamily="34" charset="0"/>
                <a:cs typeface="Arial" pitchFamily="34" charset="0"/>
              </a:rPr>
              <a:t>Magnetic permeability μ of selected materials is large and variable by changing the bias current. The cavity resonant frequency is therefore low and tunable, even over large ranges (&gt; 10).</a:t>
            </a:r>
          </a:p>
        </p:txBody>
      </p:sp>
      <p:sp>
        <p:nvSpPr>
          <p:cNvPr id="2" name="Slide Number Placeholder 1"/>
          <p:cNvSpPr>
            <a:spLocks noGrp="1"/>
          </p:cNvSpPr>
          <p:nvPr>
            <p:ph type="sldNum" sz="quarter" idx="12"/>
          </p:nvPr>
        </p:nvSpPr>
        <p:spPr>
          <a:xfrm>
            <a:off x="7239000" y="0"/>
            <a:ext cx="1905000" cy="457200"/>
          </a:xfrm>
        </p:spPr>
        <p:txBody>
          <a:bodyPr/>
          <a:lstStyle/>
          <a:p>
            <a:fld id="{90DA1E09-0DBA-434B-AE47-26F8EC14D67E}" type="slidenum">
              <a:rPr lang="en-US" altLang="en-US" sz="1600" b="1" smtClean="0">
                <a:solidFill>
                  <a:srgbClr val="FFFF00"/>
                </a:solidFill>
              </a:rPr>
              <a:pPr/>
              <a:t>9</a:t>
            </a:fld>
            <a:endParaRPr lang="en-US" altLang="en-US" sz="1600" b="1">
              <a:solidFill>
                <a:srgbClr val="FFFF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98:Templates:Blank Presentation</Template>
  <TotalTime>57251</TotalTime>
  <Words>1567</Words>
  <Application>Microsoft Office PowerPoint</Application>
  <PresentationFormat>On-screen Show (4:3)</PresentationFormat>
  <Paragraphs>360</Paragraphs>
  <Slides>25</Slides>
  <Notes>23</Notes>
  <HiddenSlides>0</HiddenSlides>
  <MMClips>0</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25</vt:i4>
      </vt:variant>
    </vt:vector>
  </HeadingPairs>
  <TitlesOfParts>
    <vt:vector size="32" baseType="lpstr">
      <vt:lpstr>Blank Presentation</vt:lpstr>
      <vt:lpstr>Microsoft Word 97 - 2003 Document</vt:lpstr>
      <vt:lpstr>Equation</vt:lpstr>
      <vt:lpstr>Drawing</vt:lpstr>
      <vt:lpstr>Documento</vt:lpstr>
      <vt:lpstr>Equazione</vt:lpstr>
      <vt:lpstr>Document</vt:lpstr>
      <vt:lpstr>A BRIEF INTRODUCTION TO RADIOFREQUENCY SYSTEMS FOR PARTICLE ACCELERATORS</vt:lpstr>
      <vt:lpstr>PowerPoint Presentation</vt:lpstr>
      <vt:lpstr>PowerPoint Presentation</vt:lpstr>
      <vt:lpstr>SW cavities</vt:lpstr>
      <vt:lpstr>Example of multi-cell SW cavity: the X-FEL / ILC SC cavity </vt:lpstr>
      <vt:lpstr>Standing wave cavities vs. Travelling wave acceleration</vt:lpstr>
      <vt:lpstr>PowerPoint Presentation</vt:lpstr>
      <vt:lpstr>Examples of TW structure: the Stanford LINAC (SLAC)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INFN-LNF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SORGENTI DI RADIAZIONE: Introduzione agli Acceleratori Lineari</dc:title>
  <dc:creator>A. Gallo</dc:creator>
  <cp:lastModifiedBy>Alessandro Gallo</cp:lastModifiedBy>
  <cp:revision>361</cp:revision>
  <dcterms:created xsi:type="dcterms:W3CDTF">2002-11-22T17:31:52Z</dcterms:created>
  <dcterms:modified xsi:type="dcterms:W3CDTF">2016-06-13T18:00:44Z</dcterms:modified>
</cp:coreProperties>
</file>