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67" r:id="rId2"/>
    <p:sldId id="360" r:id="rId3"/>
    <p:sldId id="382" r:id="rId4"/>
    <p:sldId id="385" r:id="rId5"/>
    <p:sldId id="386" r:id="rId6"/>
    <p:sldId id="387" r:id="rId7"/>
    <p:sldId id="388" r:id="rId8"/>
    <p:sldId id="389" r:id="rId9"/>
    <p:sldId id="391" r:id="rId10"/>
    <p:sldId id="258" r:id="rId11"/>
    <p:sldId id="289" r:id="rId12"/>
    <p:sldId id="373" r:id="rId13"/>
    <p:sldId id="259" r:id="rId14"/>
    <p:sldId id="290" r:id="rId15"/>
    <p:sldId id="303" r:id="rId16"/>
    <p:sldId id="355" r:id="rId17"/>
    <p:sldId id="358" r:id="rId18"/>
    <p:sldId id="341" r:id="rId19"/>
    <p:sldId id="374" r:id="rId20"/>
    <p:sldId id="261" r:id="rId21"/>
    <p:sldId id="307" r:id="rId22"/>
    <p:sldId id="342" r:id="rId23"/>
    <p:sldId id="344" r:id="rId24"/>
    <p:sldId id="357" r:id="rId25"/>
    <p:sldId id="343" r:id="rId26"/>
    <p:sldId id="375" r:id="rId27"/>
    <p:sldId id="262" r:id="rId28"/>
    <p:sldId id="345" r:id="rId29"/>
    <p:sldId id="263" r:id="rId30"/>
    <p:sldId id="377" r:id="rId31"/>
    <p:sldId id="264" r:id="rId32"/>
    <p:sldId id="310" r:id="rId33"/>
    <p:sldId id="311" r:id="rId34"/>
    <p:sldId id="359" r:id="rId35"/>
    <p:sldId id="266" r:id="rId36"/>
    <p:sldId id="376" r:id="rId37"/>
    <p:sldId id="347" r:id="rId38"/>
    <p:sldId id="335" r:id="rId39"/>
    <p:sldId id="283" r:id="rId40"/>
    <p:sldId id="348" r:id="rId41"/>
    <p:sldId id="267" r:id="rId42"/>
    <p:sldId id="350" r:id="rId43"/>
    <p:sldId id="353" r:id="rId44"/>
    <p:sldId id="354" r:id="rId45"/>
    <p:sldId id="378" r:id="rId46"/>
    <p:sldId id="368" r:id="rId47"/>
    <p:sldId id="369" r:id="rId48"/>
    <p:sldId id="370" r:id="rId49"/>
    <p:sldId id="371" r:id="rId50"/>
    <p:sldId id="379" r:id="rId51"/>
    <p:sldId id="284" r:id="rId52"/>
    <p:sldId id="349" r:id="rId53"/>
    <p:sldId id="380" r:id="rId54"/>
    <p:sldId id="285" r:id="rId55"/>
    <p:sldId id="269" r:id="rId56"/>
    <p:sldId id="364" r:id="rId57"/>
    <p:sldId id="381" r:id="rId58"/>
    <p:sldId id="366" r:id="rId59"/>
    <p:sldId id="365" r:id="rId60"/>
    <p:sldId id="362" r:id="rId61"/>
    <p:sldId id="363" r:id="rId62"/>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66FF99"/>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69" autoAdjust="0"/>
    <p:restoredTop sz="68293" autoAdjust="0"/>
  </p:normalViewPr>
  <p:slideViewPr>
    <p:cSldViewPr snapToGrid="0">
      <p:cViewPr varScale="1">
        <p:scale>
          <a:sx n="85" d="100"/>
          <a:sy n="85" d="100"/>
        </p:scale>
        <p:origin x="-643" y="-101"/>
      </p:cViewPr>
      <p:guideLst>
        <p:guide orient="horz" pos="2160"/>
        <p:guide pos="2880"/>
      </p:guideLst>
    </p:cSldViewPr>
  </p:slideViewPr>
  <p:outlineViewPr>
    <p:cViewPr>
      <p:scale>
        <a:sx n="33" d="100"/>
        <a:sy n="33" d="100"/>
      </p:scale>
      <p:origin x="0" y="46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image" Target="../media/image3.wmf"/><Relationship Id="rId4"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 Id="rId4"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Segnaposto data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C7730EA1-7485-43A3-AAF7-8A57291BEAF9}" type="datetimeFigureOut">
              <a:rPr lang="en-US" smtClean="0"/>
              <a:t>6/12/2016</a:t>
            </a:fld>
            <a:endParaRPr lang="en-US"/>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Segnaposto note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CE915AA-5741-4A46-BF82-1BDF4902723C}" type="slidenum">
              <a:rPr lang="en-US" smtClean="0"/>
              <a:t>‹N›</a:t>
            </a:fld>
            <a:endParaRPr lang="en-US"/>
          </a:p>
        </p:txBody>
      </p:sp>
    </p:spTree>
    <p:extLst>
      <p:ext uri="{BB962C8B-B14F-4D97-AF65-F5344CB8AC3E}">
        <p14:creationId xmlns:p14="http://schemas.microsoft.com/office/powerpoint/2010/main" val="10994320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109713-325C-4C4B-A519-F748C19A5B37}" type="slidenum">
              <a:rPr lang="en-US"/>
              <a:pPr/>
              <a:t>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A5FDF3-D254-498E-9F4C-34F7E71DE415}" type="slidenum">
              <a:rPr lang="en-US"/>
              <a:pPr/>
              <a:t>5</a:t>
            </a:fld>
            <a:endParaRPr lang="en-US"/>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endParaRPr lang="it-IT"/>
          </a:p>
        </p:txBody>
      </p:sp>
      <p:sp>
        <p:nvSpPr>
          <p:cNvPr id="2" name="Header Placeholder 1"/>
          <p:cNvSpPr>
            <a:spLocks noGrp="1"/>
          </p:cNvSpPr>
          <p:nvPr>
            <p:ph type="hdr" sz="quarter" idx="10"/>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E2C199-5D55-44A7-ABCC-2D294CB2D23A}" type="slidenum">
              <a:rPr lang="en-US"/>
              <a:pPr/>
              <a:t>9</a:t>
            </a:fld>
            <a:endParaRPr lang="en-US"/>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09907-B4F7-42B4-B1F5-06A84C2088F2}" type="slidenum">
              <a:rPr lang="en-US"/>
              <a:pPr/>
              <a:t>32</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B2A283-2C77-4288-9D2C-1FE066E3DC08}" type="slidenum">
              <a:rPr lang="en-US"/>
              <a:pPr/>
              <a:t>38</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67F275EF-51C1-4EFF-A7DD-3E2EBE883FD7}" type="datetimeFigureOut">
              <a:rPr lang="en-US" smtClean="0"/>
              <a:t>6/12/2016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34273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7F275EF-51C1-4EFF-A7DD-3E2EBE883FD7}" type="datetimeFigureOut">
              <a:rPr lang="en-US" smtClean="0"/>
              <a:t>6/12/2016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1854446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7F275EF-51C1-4EFF-A7DD-3E2EBE883FD7}" type="datetimeFigureOut">
              <a:rPr lang="en-US" smtClean="0"/>
              <a:t>6/12/2016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388671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7F275EF-51C1-4EFF-A7DD-3E2EBE883FD7}" type="datetimeFigureOut">
              <a:rPr lang="en-US" smtClean="0"/>
              <a:t>6/12/2016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1958277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7F275EF-51C1-4EFF-A7DD-3E2EBE883FD7}" type="datetimeFigureOut">
              <a:rPr lang="en-US" smtClean="0"/>
              <a:t>6/12/2016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300874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67F275EF-51C1-4EFF-A7DD-3E2EBE883FD7}" type="datetimeFigureOut">
              <a:rPr lang="en-US" smtClean="0"/>
              <a:t>6/12/2016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3314810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67F275EF-51C1-4EFF-A7DD-3E2EBE883FD7}" type="datetimeFigureOut">
              <a:rPr lang="en-US" smtClean="0"/>
              <a:t>6/12/2016</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3602253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67F275EF-51C1-4EFF-A7DD-3E2EBE883FD7}" type="datetimeFigureOut">
              <a:rPr lang="en-US" smtClean="0"/>
              <a:t>6/12/2016</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2352240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7F275EF-51C1-4EFF-A7DD-3E2EBE883FD7}" type="datetimeFigureOut">
              <a:rPr lang="en-US" smtClean="0"/>
              <a:t>6/12/2016</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209734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7F275EF-51C1-4EFF-A7DD-3E2EBE883FD7}" type="datetimeFigureOut">
              <a:rPr lang="en-US" smtClean="0"/>
              <a:t>6/12/2016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4208327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7F275EF-51C1-4EFF-A7DD-3E2EBE883FD7}" type="datetimeFigureOut">
              <a:rPr lang="en-US" smtClean="0"/>
              <a:t>6/12/2016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5CE6D4C8-6795-44FE-93AA-42BD498265A0}" type="slidenum">
              <a:rPr lang="en-US" smtClean="0"/>
              <a:t>‹N›</a:t>
            </a:fld>
            <a:endParaRPr lang="en-US"/>
          </a:p>
        </p:txBody>
      </p:sp>
    </p:spTree>
    <p:extLst>
      <p:ext uri="{BB962C8B-B14F-4D97-AF65-F5344CB8AC3E}">
        <p14:creationId xmlns:p14="http://schemas.microsoft.com/office/powerpoint/2010/main" val="476057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275EF-51C1-4EFF-A7DD-3E2EBE883FD7}" type="datetimeFigureOut">
              <a:rPr lang="en-US" smtClean="0"/>
              <a:t>6/12/2016</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E6D4C8-6795-44FE-93AA-42BD498265A0}" type="slidenum">
              <a:rPr lang="en-US" smtClean="0"/>
              <a:t>‹N›</a:t>
            </a:fld>
            <a:endParaRPr lang="en-US"/>
          </a:p>
        </p:txBody>
      </p:sp>
    </p:spTree>
    <p:extLst>
      <p:ext uri="{BB962C8B-B14F-4D97-AF65-F5344CB8AC3E}">
        <p14:creationId xmlns:p14="http://schemas.microsoft.com/office/powerpoint/2010/main" val="4076010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jpeg"/><Relationship Id="rId9"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43.png"/><Relationship Id="rId3" Type="http://schemas.openxmlformats.org/officeDocument/2006/relationships/oleObject" Target="../embeddings/oleObject8.bin"/><Relationship Id="rId7" Type="http://schemas.openxmlformats.org/officeDocument/2006/relationships/image" Target="../media/image25.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9.wmf"/><Relationship Id="rId11" Type="http://schemas.openxmlformats.org/officeDocument/2006/relationships/image" Target="../media/image41.wmf"/><Relationship Id="rId5" Type="http://schemas.openxmlformats.org/officeDocument/2006/relationships/oleObject" Target="../embeddings/oleObject9.bin"/><Relationship Id="rId15" Type="http://schemas.openxmlformats.org/officeDocument/2006/relationships/image" Target="../media/image29.png"/><Relationship Id="rId10" Type="http://schemas.openxmlformats.org/officeDocument/2006/relationships/oleObject" Target="../embeddings/oleObject11.bin"/><Relationship Id="rId4" Type="http://schemas.openxmlformats.org/officeDocument/2006/relationships/image" Target="../media/image38.wmf"/><Relationship Id="rId9" Type="http://schemas.openxmlformats.org/officeDocument/2006/relationships/image" Target="../media/image40.wmf"/><Relationship Id="rId1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6.wmf"/><Relationship Id="rId5" Type="http://schemas.openxmlformats.org/officeDocument/2006/relationships/oleObject" Target="../embeddings/oleObject13.bin"/><Relationship Id="rId10" Type="http://schemas.openxmlformats.org/officeDocument/2006/relationships/image" Target="../media/image49.jpeg"/><Relationship Id="rId4" Type="http://schemas.openxmlformats.org/officeDocument/2006/relationships/image" Target="../media/image45.wmf"/><Relationship Id="rId9" Type="http://schemas.openxmlformats.org/officeDocument/2006/relationships/image" Target="../media/image48.jp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53.wmf"/><Relationship Id="rId3" Type="http://schemas.openxmlformats.org/officeDocument/2006/relationships/image" Target="../media/image54.jpg"/><Relationship Id="rId7" Type="http://schemas.openxmlformats.org/officeDocument/2006/relationships/image" Target="../media/image50.wmf"/><Relationship Id="rId12"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5.bin"/><Relationship Id="rId11" Type="http://schemas.openxmlformats.org/officeDocument/2006/relationships/image" Target="../media/image52.wmf"/><Relationship Id="rId5" Type="http://schemas.openxmlformats.org/officeDocument/2006/relationships/image" Target="../media/image56.jpg"/><Relationship Id="rId10" Type="http://schemas.openxmlformats.org/officeDocument/2006/relationships/oleObject" Target="../embeddings/oleObject17.bin"/><Relationship Id="rId4" Type="http://schemas.openxmlformats.org/officeDocument/2006/relationships/image" Target="../media/image55.png"/><Relationship Id="rId9" Type="http://schemas.openxmlformats.org/officeDocument/2006/relationships/image" Target="../media/image51.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60.jpg"/><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57.wmf"/><Relationship Id="rId11" Type="http://schemas.openxmlformats.org/officeDocument/2006/relationships/image" Target="../media/image59.wmf"/><Relationship Id="rId5" Type="http://schemas.openxmlformats.org/officeDocument/2006/relationships/oleObject" Target="../embeddings/oleObject19.bin"/><Relationship Id="rId10" Type="http://schemas.openxmlformats.org/officeDocument/2006/relationships/oleObject" Target="../embeddings/oleObject21.bin"/><Relationship Id="rId4" Type="http://schemas.openxmlformats.org/officeDocument/2006/relationships/image" Target="../media/image61.jpg"/><Relationship Id="rId9" Type="http://schemas.openxmlformats.org/officeDocument/2006/relationships/image" Target="../media/image58.wmf"/></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png"/><Relationship Id="rId7" Type="http://schemas.openxmlformats.org/officeDocument/2006/relationships/image" Target="../media/image64.wmf"/><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22.bin"/><Relationship Id="rId5" Type="http://schemas.openxmlformats.org/officeDocument/2006/relationships/image" Target="../media/image67.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0.wmf"/><Relationship Id="rId3" Type="http://schemas.openxmlformats.org/officeDocument/2006/relationships/image" Target="../media/image71.png"/><Relationship Id="rId7" Type="http://schemas.openxmlformats.org/officeDocument/2006/relationships/oleObject" Target="../embeddings/oleObject24.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69.wmf"/><Relationship Id="rId11" Type="http://schemas.openxmlformats.org/officeDocument/2006/relationships/image" Target="../media/image75.png"/><Relationship Id="rId5" Type="http://schemas.openxmlformats.org/officeDocument/2006/relationships/oleObject" Target="../embeddings/oleObject23.bin"/><Relationship Id="rId10" Type="http://schemas.openxmlformats.org/officeDocument/2006/relationships/image" Target="../media/image74.png"/><Relationship Id="rId4" Type="http://schemas.openxmlformats.org/officeDocument/2006/relationships/image" Target="../media/image72.jpe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oleObject" Target="../embeddings/oleObject25.bin"/><Relationship Id="rId7" Type="http://schemas.openxmlformats.org/officeDocument/2006/relationships/image" Target="../media/image78.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77.wmf"/><Relationship Id="rId5" Type="http://schemas.openxmlformats.org/officeDocument/2006/relationships/oleObject" Target="../embeddings/oleObject26.bin"/><Relationship Id="rId4" Type="http://schemas.openxmlformats.org/officeDocument/2006/relationships/image" Target="../media/image76.wmf"/><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83.pn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80.wmf"/><Relationship Id="rId11" Type="http://schemas.openxmlformats.org/officeDocument/2006/relationships/image" Target="../media/image34.jpeg"/><Relationship Id="rId5" Type="http://schemas.openxmlformats.org/officeDocument/2006/relationships/oleObject" Target="../embeddings/oleObject27.bin"/><Relationship Id="rId10" Type="http://schemas.openxmlformats.org/officeDocument/2006/relationships/image" Target="../media/image82.wmf"/><Relationship Id="rId4" Type="http://schemas.openxmlformats.org/officeDocument/2006/relationships/image" Target="../media/image84.png"/><Relationship Id="rId9" Type="http://schemas.openxmlformats.org/officeDocument/2006/relationships/oleObject" Target="../embeddings/oleObject29.bin"/></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6.jpg"/></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4.wmf"/><Relationship Id="rId11" Type="http://schemas.openxmlformats.org/officeDocument/2006/relationships/image" Target="../media/image97.jpeg"/><Relationship Id="rId5" Type="http://schemas.openxmlformats.org/officeDocument/2006/relationships/oleObject" Target="../embeddings/oleObject31.bin"/><Relationship Id="rId10" Type="http://schemas.openxmlformats.org/officeDocument/2006/relationships/image" Target="../media/image91.jpg"/><Relationship Id="rId4" Type="http://schemas.openxmlformats.org/officeDocument/2006/relationships/image" Target="../media/image93.wmf"/><Relationship Id="rId9" Type="http://schemas.openxmlformats.org/officeDocument/2006/relationships/image" Target="../media/image96.jpg"/></Relationships>
</file>

<file path=ppt/slides/_rels/slide2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oleObject" Target="../embeddings/oleObject33.bin"/><Relationship Id="rId7" Type="http://schemas.openxmlformats.org/officeDocument/2006/relationships/image" Target="../media/image101.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wmf"/><Relationship Id="rId9"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10.jpg"/><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jpeg"/><Relationship Id="rId10" Type="http://schemas.openxmlformats.org/officeDocument/2006/relationships/image" Target="../media/image91.jpg"/><Relationship Id="rId4" Type="http://schemas.openxmlformats.org/officeDocument/2006/relationships/image" Target="../media/image120.jpeg"/><Relationship Id="rId9" Type="http://schemas.openxmlformats.org/officeDocument/2006/relationships/image" Target="../media/image125.jpg"/></Relationships>
</file>

<file path=ppt/slides/_rels/slide3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27.png"/><Relationship Id="rId7" Type="http://schemas.openxmlformats.org/officeDocument/2006/relationships/image" Target="../media/image130.jpg"/><Relationship Id="rId2" Type="http://schemas.openxmlformats.org/officeDocument/2006/relationships/image" Target="../media/image126.jpeg"/><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5.jpg"/></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image" Target="../media/image139.jpeg"/><Relationship Id="rId7" Type="http://schemas.openxmlformats.org/officeDocument/2006/relationships/image" Target="../media/image143.e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142.emf"/><Relationship Id="rId5" Type="http://schemas.openxmlformats.org/officeDocument/2006/relationships/image" Target="../media/image141.png"/><Relationship Id="rId10" Type="http://schemas.openxmlformats.org/officeDocument/2006/relationships/image" Target="../media/image144.emf"/><Relationship Id="rId4" Type="http://schemas.openxmlformats.org/officeDocument/2006/relationships/image" Target="../media/image140.gif"/><Relationship Id="rId9" Type="http://schemas.openxmlformats.org/officeDocument/2006/relationships/image" Target="../media/image138.wmf"/></Relationships>
</file>

<file path=ppt/slides/_rels/slide38.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image" Target="../media/image149.png"/><Relationship Id="rId1" Type="http://schemas.openxmlformats.org/officeDocument/2006/relationships/slideLayout" Target="../slideLayouts/slideLayout7.xml"/><Relationship Id="rId5" Type="http://schemas.openxmlformats.org/officeDocument/2006/relationships/image" Target="../media/image152.jpg"/><Relationship Id="rId4" Type="http://schemas.openxmlformats.org/officeDocument/2006/relationships/image" Target="../media/image151.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13" Type="http://schemas.openxmlformats.org/officeDocument/2006/relationships/image" Target="../media/image8.jpeg"/><Relationship Id="rId3" Type="http://schemas.openxmlformats.org/officeDocument/2006/relationships/notesSlide" Target="../notesSlides/notesSlide1.xml"/><Relationship Id="rId7" Type="http://schemas.openxmlformats.org/officeDocument/2006/relationships/oleObject" Target="../embeddings/oleObject2.bin"/><Relationship Id="rId12" Type="http://schemas.openxmlformats.org/officeDocument/2006/relationships/image" Target="../media/image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11" Type="http://schemas.openxmlformats.org/officeDocument/2006/relationships/oleObject" Target="../embeddings/oleObject4.bin"/><Relationship Id="rId5" Type="http://schemas.openxmlformats.org/officeDocument/2006/relationships/oleObject" Target="../embeddings/oleObject1.bin"/><Relationship Id="rId10" Type="http://schemas.openxmlformats.org/officeDocument/2006/relationships/image" Target="../media/image5.wmf"/><Relationship Id="rId4" Type="http://schemas.openxmlformats.org/officeDocument/2006/relationships/image" Target="../media/image7.wmf"/><Relationship Id="rId9" Type="http://schemas.openxmlformats.org/officeDocument/2006/relationships/oleObject" Target="../embeddings/oleObject3.bin"/></Relationships>
</file>

<file path=ppt/slides/_rels/slide40.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jpeg"/><Relationship Id="rId9" Type="http://schemas.openxmlformats.org/officeDocument/2006/relationships/image" Target="../media/image160.png"/></Relationships>
</file>

<file path=ppt/slides/_rels/slide4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jpeg"/></Relationships>
</file>

<file path=ppt/slides/_rels/slide4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jpeg"/></Relationships>
</file>

<file path=ppt/slides/_rels/slide43.xml.rels><?xml version="1.0" encoding="UTF-8" standalone="yes"?>
<Relationships xmlns="http://schemas.openxmlformats.org/package/2006/relationships"><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image" Target="../media/image165.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image" Target="../media/image177.png"/></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jpg"/><Relationship Id="rId4" Type="http://schemas.openxmlformats.org/officeDocument/2006/relationships/image" Target="../media/image180.jpg"/></Relationships>
</file>

<file path=ppt/slides/_rels/slide4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6.bin"/><Relationship Id="rId11" Type="http://schemas.openxmlformats.org/officeDocument/2006/relationships/image" Target="../media/image14.wmf"/><Relationship Id="rId5" Type="http://schemas.openxmlformats.org/officeDocument/2006/relationships/image" Target="../media/image9.wmf"/><Relationship Id="rId10" Type="http://schemas.openxmlformats.org/officeDocument/2006/relationships/image" Target="../media/image13.png"/><Relationship Id="rId4" Type="http://schemas.openxmlformats.org/officeDocument/2006/relationships/oleObject" Target="../embeddings/oleObject5.bin"/><Relationship Id="rId9"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52.xml.rels><?xml version="1.0" encoding="UTF-8" standalone="yes"?>
<Relationships xmlns="http://schemas.openxmlformats.org/package/2006/relationships"><Relationship Id="rId3" Type="http://schemas.openxmlformats.org/officeDocument/2006/relationships/image" Target="../media/image200.jpeg"/><Relationship Id="rId7" Type="http://schemas.openxmlformats.org/officeDocument/2006/relationships/image" Target="../media/image203.jpg"/><Relationship Id="rId2" Type="http://schemas.openxmlformats.org/officeDocument/2006/relationships/image" Target="../media/image199.gif"/><Relationship Id="rId1" Type="http://schemas.openxmlformats.org/officeDocument/2006/relationships/slideLayout" Target="../slideLayouts/slideLayout7.xml"/><Relationship Id="rId6" Type="http://schemas.openxmlformats.org/officeDocument/2006/relationships/image" Target="../media/image202.jpg"/><Relationship Id="rId5" Type="http://schemas.openxmlformats.org/officeDocument/2006/relationships/image" Target="../media/image201.jpeg"/><Relationship Id="rId4" Type="http://schemas.openxmlformats.org/officeDocument/2006/relationships/image" Target="../media/image31.jpg"/></Relationships>
</file>

<file path=ppt/slides/_rels/slide5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jpe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 Id="rId9" Type="http://schemas.openxmlformats.org/officeDocument/2006/relationships/image" Target="../media/image213.png"/></Relationships>
</file>

<file path=ppt/slides/_rels/slide55.x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14.png"/><Relationship Id="rId7" Type="http://schemas.openxmlformats.org/officeDocument/2006/relationships/image" Target="../media/image217.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04.png"/><Relationship Id="rId9" Type="http://schemas.openxmlformats.org/officeDocument/2006/relationships/image" Target="../media/image219.png"/></Relationships>
</file>

<file path=ppt/slides/_rels/slide56.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20.png"/><Relationship Id="rId7" Type="http://schemas.openxmlformats.org/officeDocument/2006/relationships/image" Target="../media/image224.png"/><Relationship Id="rId2" Type="http://schemas.openxmlformats.org/officeDocument/2006/relationships/image" Target="../media/image205.png"/><Relationship Id="rId1" Type="http://schemas.openxmlformats.org/officeDocument/2006/relationships/slideLayout" Target="../slideLayouts/slideLayout7.xml"/><Relationship Id="rId6" Type="http://schemas.openxmlformats.org/officeDocument/2006/relationships/image" Target="../media/image223.png"/><Relationship Id="rId11" Type="http://schemas.openxmlformats.org/officeDocument/2006/relationships/image" Target="../media/image228.png"/><Relationship Id="rId5" Type="http://schemas.openxmlformats.org/officeDocument/2006/relationships/image" Target="../media/image222.png"/><Relationship Id="rId10" Type="http://schemas.openxmlformats.org/officeDocument/2006/relationships/image" Target="../media/image227.png"/><Relationship Id="rId4" Type="http://schemas.openxmlformats.org/officeDocument/2006/relationships/image" Target="../media/image221.png"/><Relationship Id="rId9" Type="http://schemas.openxmlformats.org/officeDocument/2006/relationships/image" Target="../media/image226.png"/></Relationships>
</file>

<file path=ppt/slides/_rels/slide5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29.jpeg"/><Relationship Id="rId1" Type="http://schemas.openxmlformats.org/officeDocument/2006/relationships/slideLayout" Target="../slideLayouts/slideLayout7.xml"/><Relationship Id="rId5" Type="http://schemas.openxmlformats.org/officeDocument/2006/relationships/image" Target="../media/image233.png"/><Relationship Id="rId4" Type="http://schemas.openxmlformats.org/officeDocument/2006/relationships/image" Target="../media/image232.jpeg"/></Relationships>
</file>

<file path=ppt/slides/_rels/slide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 Id="rId6" Type="http://schemas.openxmlformats.org/officeDocument/2006/relationships/image" Target="../media/image238.jpg"/><Relationship Id="rId5" Type="http://schemas.openxmlformats.org/officeDocument/2006/relationships/image" Target="../media/image237.jpg"/><Relationship Id="rId4" Type="http://schemas.openxmlformats.org/officeDocument/2006/relationships/image" Target="../media/image236.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oleObject" Target="../embeddings/Documento_di_Microsoft_Word_97_-_20031.doc"/><Relationship Id="rId4" Type="http://schemas.openxmlformats.org/officeDocument/2006/relationships/image" Target="../media/image15.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wmf"/><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wmf"/><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76586" y="1612444"/>
            <a:ext cx="4190827" cy="830997"/>
          </a:xfrm>
          <a:prstGeom prst="rect">
            <a:avLst/>
          </a:prstGeom>
          <a:noFill/>
        </p:spPr>
        <p:txBody>
          <a:bodyPr wrap="none" rtlCol="0">
            <a:spAutoFit/>
          </a:bodyPr>
          <a:lstStyle/>
          <a:p>
            <a:pPr algn="ctr"/>
            <a:r>
              <a:rPr lang="en-US" sz="2400" i="1" dirty="0" smtClean="0"/>
              <a:t>David </a:t>
            </a:r>
            <a:r>
              <a:rPr lang="en-US" sz="2400" i="1" dirty="0" err="1" smtClean="0"/>
              <a:t>Alesini</a:t>
            </a:r>
            <a:endParaRPr lang="en-US" sz="2400" i="1" dirty="0" smtClean="0"/>
          </a:p>
          <a:p>
            <a:pPr algn="ctr"/>
            <a:r>
              <a:rPr lang="en-US" sz="2400" i="1" dirty="0" smtClean="0"/>
              <a:t>(INFN-LNF, Frascati, Rome, Italy)</a:t>
            </a:r>
            <a:endParaRPr lang="en-US" sz="2400" i="1" dirty="0"/>
          </a:p>
        </p:txBody>
      </p:sp>
      <p:sp>
        <p:nvSpPr>
          <p:cNvPr id="3" name="Rettangolo 2"/>
          <p:cNvSpPr/>
          <p:nvPr/>
        </p:nvSpPr>
        <p:spPr>
          <a:xfrm>
            <a:off x="0" y="0"/>
            <a:ext cx="9144000" cy="1569660"/>
          </a:xfrm>
          <a:prstGeom prst="rect">
            <a:avLst/>
          </a:prstGeom>
        </p:spPr>
        <p:txBody>
          <a:bodyPr wrap="square">
            <a:spAutoFit/>
          </a:bodyPr>
          <a:lstStyle/>
          <a:p>
            <a:pPr algn="ctr"/>
            <a:r>
              <a:rPr lang="en-US" sz="4800" dirty="0" smtClean="0"/>
              <a:t>Linear Accelerator </a:t>
            </a:r>
          </a:p>
          <a:p>
            <a:pPr algn="ctr"/>
            <a:r>
              <a:rPr lang="en-US" sz="4800" dirty="0" smtClean="0"/>
              <a:t>Principles and Technology</a:t>
            </a:r>
            <a:endParaRPr lang="en-US" sz="4800" dirty="0"/>
          </a:p>
        </p:txBody>
      </p:sp>
      <p:pic>
        <p:nvPicPr>
          <p:cNvPr id="6"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104" y="2763814"/>
            <a:ext cx="5114302" cy="3421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David\Desktop\MASTER LEZIONI\CAS_2016\20080501_dc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2014" y="3367716"/>
            <a:ext cx="3318496" cy="221413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691255" y="6366446"/>
            <a:ext cx="4010009" cy="369332"/>
          </a:xfrm>
          <a:prstGeom prst="rect">
            <a:avLst/>
          </a:prstGeom>
          <a:noFill/>
        </p:spPr>
        <p:txBody>
          <a:bodyPr wrap="none" rtlCol="0">
            <a:spAutoFit/>
          </a:bodyPr>
          <a:lstStyle/>
          <a:p>
            <a:r>
              <a:rPr lang="en-US" dirty="0" smtClean="0"/>
              <a:t>PhD students seminar, LNF, 13 June 2016</a:t>
            </a:r>
            <a:endParaRPr lang="en-US" dirty="0"/>
          </a:p>
        </p:txBody>
      </p:sp>
    </p:spTree>
    <p:extLst>
      <p:ext uri="{BB962C8B-B14F-4D97-AF65-F5344CB8AC3E}">
        <p14:creationId xmlns:p14="http://schemas.microsoft.com/office/powerpoint/2010/main" val="115982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13614" y="-25695"/>
            <a:ext cx="3704925" cy="646331"/>
          </a:xfrm>
          <a:prstGeom prst="rect">
            <a:avLst/>
          </a:prstGeom>
          <a:noFill/>
        </p:spPr>
        <p:txBody>
          <a:bodyPr wrap="none" rtlCol="0">
            <a:spAutoFit/>
          </a:bodyPr>
          <a:lstStyle/>
          <a:p>
            <a:r>
              <a:rPr lang="en-US" sz="3600" b="1" dirty="0" smtClean="0"/>
              <a:t>ELECTRON LINACs </a:t>
            </a:r>
            <a:endParaRPr lang="en-US" sz="3600" b="1" dirty="0"/>
          </a:p>
        </p:txBody>
      </p:sp>
      <p:pic>
        <p:nvPicPr>
          <p:cNvPr id="3175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6992" y="833424"/>
            <a:ext cx="2537994" cy="169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8" descr="C:\Users\David\Desktop\MASTER LEZIONI\CAS_2016\images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6992" y="5029200"/>
            <a:ext cx="3049772" cy="1554024"/>
          </a:xfrm>
          <a:prstGeom prst="rect">
            <a:avLst/>
          </a:prstGeom>
          <a:noFill/>
          <a:extLst>
            <a:ext uri="{909E8E84-426E-40DD-AFC4-6F175D3DCCD1}">
              <a14:hiddenFill xmlns:a14="http://schemas.microsoft.com/office/drawing/2010/main">
                <a:solidFill>
                  <a:srgbClr val="FFFFFF"/>
                </a:solidFill>
              </a14:hiddenFill>
            </a:ext>
          </a:extLst>
        </p:spPr>
      </p:pic>
      <p:pic>
        <p:nvPicPr>
          <p:cNvPr id="31753" name="Picture 9" descr="C:\Users\David\Desktop\MASTER LEZIONI\CAS_2016\20080501_dc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614" y="2845216"/>
            <a:ext cx="2235038" cy="1491237"/>
          </a:xfrm>
          <a:prstGeom prst="rect">
            <a:avLst/>
          </a:prstGeom>
          <a:noFill/>
          <a:extLst>
            <a:ext uri="{909E8E84-426E-40DD-AFC4-6F175D3DCCD1}">
              <a14:hiddenFill xmlns:a14="http://schemas.microsoft.com/office/drawing/2010/main">
                <a:solidFill>
                  <a:srgbClr val="FFFFFF"/>
                </a:solidFill>
              </a14:hiddenFill>
            </a:ext>
          </a:extLst>
        </p:spPr>
      </p:pic>
      <p:pic>
        <p:nvPicPr>
          <p:cNvPr id="31754" name="Picture 10" descr="C:\Users\David\Desktop\MASTER LEZIONI\CAS_2016\20070301_feature2_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6245" y="4124079"/>
            <a:ext cx="2576121" cy="17174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David\Desktop\ELI\GUN\TEST IN BONN\foto\20151202_15344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947"/>
          <a:stretch/>
        </p:blipFill>
        <p:spPr bwMode="auto">
          <a:xfrm>
            <a:off x="1013012" y="4304390"/>
            <a:ext cx="1562755" cy="2335185"/>
          </a:xfrm>
          <a:prstGeom prst="rect">
            <a:avLst/>
          </a:prstGeom>
          <a:noFill/>
          <a:extLst>
            <a:ext uri="{909E8E84-426E-40DD-AFC4-6F175D3DCCD1}">
              <a14:hiddenFill xmlns:a14="http://schemas.microsoft.com/office/drawing/2010/main">
                <a:solidFill>
                  <a:srgbClr val="FFFFFF"/>
                </a:solidFill>
              </a14:hiddenFill>
            </a:ext>
          </a:extLst>
        </p:spPr>
      </p:pic>
      <p:pic>
        <p:nvPicPr>
          <p:cNvPr id="31755" name="Picture 11" descr="C:\Users\David\Desktop\MASTER LEZIONI\CAS_2016\igp_3b88706483aca3b2b2d798dd50181739_psi_21032011_fff_0249_r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18886" y="2222928"/>
            <a:ext cx="2141092" cy="16051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125" r="45957" b="58722"/>
          <a:stretch/>
        </p:blipFill>
        <p:spPr bwMode="auto">
          <a:xfrm>
            <a:off x="164153" y="762652"/>
            <a:ext cx="1978411" cy="144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magine 15"/>
          <p:cNvPicPr>
            <a:picLocks noChangeAspect="1"/>
          </p:cNvPicPr>
          <p:nvPr/>
        </p:nvPicPr>
        <p:blipFill rotWithShape="1">
          <a:blip r:embed="rId9">
            <a:extLst>
              <a:ext uri="{28A0092B-C50C-407E-A947-70E740481C1C}">
                <a14:useLocalDpi xmlns:a14="http://schemas.microsoft.com/office/drawing/2010/main" val="0"/>
              </a:ext>
            </a:extLst>
          </a:blip>
          <a:srcRect l="37451" r="37451"/>
          <a:stretch/>
        </p:blipFill>
        <p:spPr>
          <a:xfrm>
            <a:off x="6444299" y="699679"/>
            <a:ext cx="1883685" cy="1580066"/>
          </a:xfrm>
          <a:prstGeom prst="rect">
            <a:avLst/>
          </a:prstGeom>
        </p:spPr>
      </p:pic>
      <p:pic>
        <p:nvPicPr>
          <p:cNvPr id="31756" name="Picture 12" descr="C:\Users\David\Desktop\MASTER LEZIONI\CAS_2016\thales-klystr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0403" y="2202106"/>
            <a:ext cx="1316656" cy="187964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80365" y="631836"/>
            <a:ext cx="848916" cy="523220"/>
          </a:xfrm>
          <a:prstGeom prst="rect">
            <a:avLst/>
          </a:prstGeom>
          <a:solidFill>
            <a:srgbClr val="FFC000"/>
          </a:solidFill>
        </p:spPr>
        <p:txBody>
          <a:bodyPr wrap="square" rtlCol="0">
            <a:spAutoFit/>
          </a:bodyPr>
          <a:lstStyle/>
          <a:p>
            <a:pPr algn="ctr"/>
            <a:r>
              <a:rPr lang="en-US" sz="1400" b="1" dirty="0" smtClean="0"/>
              <a:t>Electron sources</a:t>
            </a:r>
            <a:endParaRPr lang="en-US" sz="1400" b="1" dirty="0"/>
          </a:p>
        </p:txBody>
      </p:sp>
      <p:sp>
        <p:nvSpPr>
          <p:cNvPr id="18" name="CasellaDiTesto 17"/>
          <p:cNvSpPr txBox="1"/>
          <p:nvPr/>
        </p:nvSpPr>
        <p:spPr>
          <a:xfrm>
            <a:off x="4419803" y="2108905"/>
            <a:ext cx="1422658" cy="523220"/>
          </a:xfrm>
          <a:prstGeom prst="rect">
            <a:avLst/>
          </a:prstGeom>
          <a:solidFill>
            <a:srgbClr val="FFC000"/>
          </a:solidFill>
        </p:spPr>
        <p:txBody>
          <a:bodyPr wrap="square" rtlCol="0">
            <a:spAutoFit/>
          </a:bodyPr>
          <a:lstStyle/>
          <a:p>
            <a:pPr algn="ctr"/>
            <a:r>
              <a:rPr lang="en-US" sz="1400" b="1" dirty="0" smtClean="0"/>
              <a:t>NC Accelerating structures</a:t>
            </a:r>
            <a:endParaRPr lang="en-US" sz="1400" b="1" dirty="0"/>
          </a:p>
        </p:txBody>
      </p:sp>
      <p:sp>
        <p:nvSpPr>
          <p:cNvPr id="19" name="CasellaDiTesto 18"/>
          <p:cNvSpPr txBox="1"/>
          <p:nvPr/>
        </p:nvSpPr>
        <p:spPr>
          <a:xfrm>
            <a:off x="593554" y="3870809"/>
            <a:ext cx="1039463" cy="307777"/>
          </a:xfrm>
          <a:prstGeom prst="rect">
            <a:avLst/>
          </a:prstGeom>
          <a:solidFill>
            <a:srgbClr val="FFC000"/>
          </a:solidFill>
        </p:spPr>
        <p:txBody>
          <a:bodyPr wrap="square" rtlCol="0">
            <a:spAutoFit/>
          </a:bodyPr>
          <a:lstStyle/>
          <a:p>
            <a:pPr algn="ctr"/>
            <a:r>
              <a:rPr lang="en-US" sz="1400" b="1" dirty="0" smtClean="0"/>
              <a:t>RF sources</a:t>
            </a:r>
            <a:endParaRPr lang="en-US" sz="1400" b="1" dirty="0"/>
          </a:p>
        </p:txBody>
      </p:sp>
      <p:sp>
        <p:nvSpPr>
          <p:cNvPr id="20" name="CasellaDiTesto 19"/>
          <p:cNvSpPr txBox="1"/>
          <p:nvPr/>
        </p:nvSpPr>
        <p:spPr>
          <a:xfrm>
            <a:off x="7237572" y="483561"/>
            <a:ext cx="1129422" cy="523220"/>
          </a:xfrm>
          <a:prstGeom prst="rect">
            <a:avLst/>
          </a:prstGeom>
          <a:solidFill>
            <a:srgbClr val="FFC000"/>
          </a:solidFill>
        </p:spPr>
        <p:txBody>
          <a:bodyPr wrap="square" rtlCol="0">
            <a:spAutoFit/>
          </a:bodyPr>
          <a:lstStyle/>
          <a:p>
            <a:pPr algn="ctr"/>
            <a:r>
              <a:rPr lang="en-US" sz="1400" b="1" dirty="0" smtClean="0"/>
              <a:t>Waveguide components</a:t>
            </a:r>
            <a:endParaRPr lang="en-US" sz="1400" b="1" dirty="0"/>
          </a:p>
        </p:txBody>
      </p:sp>
      <p:sp>
        <p:nvSpPr>
          <p:cNvPr id="21" name="CasellaDiTesto 20"/>
          <p:cNvSpPr txBox="1"/>
          <p:nvPr/>
        </p:nvSpPr>
        <p:spPr>
          <a:xfrm>
            <a:off x="7081153" y="3489230"/>
            <a:ext cx="1129422" cy="523220"/>
          </a:xfrm>
          <a:prstGeom prst="rect">
            <a:avLst/>
          </a:prstGeom>
          <a:solidFill>
            <a:srgbClr val="FFC000"/>
          </a:solidFill>
        </p:spPr>
        <p:txBody>
          <a:bodyPr wrap="square" rtlCol="0">
            <a:spAutoFit/>
          </a:bodyPr>
          <a:lstStyle/>
          <a:p>
            <a:pPr algn="ctr"/>
            <a:r>
              <a:rPr lang="en-US" sz="1400" b="1" dirty="0" smtClean="0"/>
              <a:t>Fabrication techniques</a:t>
            </a:r>
            <a:endParaRPr lang="en-US" sz="1400" b="1" dirty="0"/>
          </a:p>
        </p:txBody>
      </p:sp>
      <p:sp>
        <p:nvSpPr>
          <p:cNvPr id="22" name="CasellaDiTesto 21"/>
          <p:cNvSpPr txBox="1"/>
          <p:nvPr/>
        </p:nvSpPr>
        <p:spPr>
          <a:xfrm>
            <a:off x="6503219" y="5403292"/>
            <a:ext cx="1424020" cy="523220"/>
          </a:xfrm>
          <a:prstGeom prst="rect">
            <a:avLst/>
          </a:prstGeom>
          <a:solidFill>
            <a:srgbClr val="FFC000"/>
          </a:solidFill>
        </p:spPr>
        <p:txBody>
          <a:bodyPr wrap="square" rtlCol="0">
            <a:spAutoFit/>
          </a:bodyPr>
          <a:lstStyle/>
          <a:p>
            <a:pPr algn="ctr"/>
            <a:r>
              <a:rPr lang="en-US" sz="1400" b="1" dirty="0" smtClean="0"/>
              <a:t>Cryostat for SC structures</a:t>
            </a:r>
            <a:endParaRPr lang="en-US" sz="1400" b="1" dirty="0"/>
          </a:p>
        </p:txBody>
      </p:sp>
      <p:sp>
        <p:nvSpPr>
          <p:cNvPr id="23" name="CasellaDiTesto 22"/>
          <p:cNvSpPr txBox="1"/>
          <p:nvPr/>
        </p:nvSpPr>
        <p:spPr>
          <a:xfrm>
            <a:off x="1149178" y="6153933"/>
            <a:ext cx="1069521" cy="523220"/>
          </a:xfrm>
          <a:prstGeom prst="rect">
            <a:avLst/>
          </a:prstGeom>
          <a:solidFill>
            <a:srgbClr val="FFC000"/>
          </a:solidFill>
        </p:spPr>
        <p:txBody>
          <a:bodyPr wrap="square" rtlCol="0">
            <a:spAutoFit/>
          </a:bodyPr>
          <a:lstStyle/>
          <a:p>
            <a:pPr algn="ctr"/>
            <a:r>
              <a:rPr lang="en-US" sz="1400" b="1" dirty="0" smtClean="0"/>
              <a:t>Power distribution</a:t>
            </a:r>
            <a:endParaRPr lang="en-US" sz="1400" b="1" dirty="0"/>
          </a:p>
        </p:txBody>
      </p:sp>
      <p:sp>
        <p:nvSpPr>
          <p:cNvPr id="24" name="CasellaDiTesto 23"/>
          <p:cNvSpPr txBox="1"/>
          <p:nvPr/>
        </p:nvSpPr>
        <p:spPr>
          <a:xfrm>
            <a:off x="2954681" y="3888389"/>
            <a:ext cx="1350250" cy="523220"/>
          </a:xfrm>
          <a:prstGeom prst="rect">
            <a:avLst/>
          </a:prstGeom>
          <a:solidFill>
            <a:srgbClr val="FFC000"/>
          </a:solidFill>
        </p:spPr>
        <p:txBody>
          <a:bodyPr wrap="square" rtlCol="0">
            <a:spAutoFit/>
          </a:bodyPr>
          <a:lstStyle/>
          <a:p>
            <a:pPr algn="ctr"/>
            <a:r>
              <a:rPr lang="en-US" sz="1400" b="1" dirty="0" smtClean="0"/>
              <a:t>SC Accelerating structures</a:t>
            </a:r>
            <a:endParaRPr lang="en-US" sz="1400" b="1" dirty="0"/>
          </a:p>
        </p:txBody>
      </p:sp>
      <p:sp>
        <p:nvSpPr>
          <p:cNvPr id="25" name="CasellaDiTesto 24"/>
          <p:cNvSpPr txBox="1"/>
          <p:nvPr/>
        </p:nvSpPr>
        <p:spPr>
          <a:xfrm>
            <a:off x="4128953" y="6116355"/>
            <a:ext cx="1461614" cy="523220"/>
          </a:xfrm>
          <a:prstGeom prst="rect">
            <a:avLst/>
          </a:prstGeom>
          <a:solidFill>
            <a:srgbClr val="FFC000"/>
          </a:solidFill>
        </p:spPr>
        <p:txBody>
          <a:bodyPr wrap="square" rtlCol="0">
            <a:spAutoFit/>
          </a:bodyPr>
          <a:lstStyle/>
          <a:p>
            <a:pPr algn="ctr"/>
            <a:r>
              <a:rPr lang="en-US" sz="1400" b="1" dirty="0" smtClean="0"/>
              <a:t>Tuning, RF measurements</a:t>
            </a:r>
            <a:endParaRPr lang="en-US" sz="1400" b="1" dirty="0"/>
          </a:p>
        </p:txBody>
      </p:sp>
    </p:spTree>
    <p:extLst>
      <p:ext uri="{BB962C8B-B14F-4D97-AF65-F5344CB8AC3E}">
        <p14:creationId xmlns:p14="http://schemas.microsoft.com/office/powerpoint/2010/main" val="42422298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27566" y="0"/>
            <a:ext cx="3809313" cy="523220"/>
          </a:xfrm>
          <a:prstGeom prst="rect">
            <a:avLst/>
          </a:prstGeom>
          <a:noFill/>
        </p:spPr>
        <p:txBody>
          <a:bodyPr wrap="none" rtlCol="0">
            <a:spAutoFit/>
          </a:bodyPr>
          <a:lstStyle/>
          <a:p>
            <a:r>
              <a:rPr lang="en-US" sz="2800" b="1" dirty="0" smtClean="0"/>
              <a:t>ACCELERATING CAVITIES</a:t>
            </a:r>
            <a:endParaRPr lang="en-US" sz="2800"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31"/>
          <a:stretch/>
        </p:blipFill>
        <p:spPr bwMode="auto">
          <a:xfrm>
            <a:off x="1187624" y="292244"/>
            <a:ext cx="1475064" cy="48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CasellaDiTesto 3"/>
          <p:cNvSpPr txBox="1"/>
          <p:nvPr/>
        </p:nvSpPr>
        <p:spPr>
          <a:xfrm>
            <a:off x="1" y="794233"/>
            <a:ext cx="4139951" cy="3108543"/>
          </a:xfrm>
          <a:prstGeom prst="rect">
            <a:avLst/>
          </a:prstGeom>
          <a:noFill/>
        </p:spPr>
        <p:txBody>
          <a:bodyPr wrap="square" rtlCol="0">
            <a:spAutoFit/>
          </a:bodyPr>
          <a:lstStyle/>
          <a:p>
            <a:pPr algn="just"/>
            <a:r>
              <a:rPr lang="en-US" sz="1400" dirty="0" smtClean="0"/>
              <a:t>To accelerate charged particles, the RF wave must have an </a:t>
            </a:r>
            <a:r>
              <a:rPr lang="en-US" sz="1400" b="1" dirty="0" smtClean="0"/>
              <a:t>electric field along the direction of propagation of the particle</a:t>
            </a:r>
            <a:r>
              <a:rPr lang="en-US" sz="1400" dirty="0" smtClean="0"/>
              <a:t>. There are basically two possibilities:</a:t>
            </a:r>
          </a:p>
          <a:p>
            <a:pPr algn="just"/>
            <a:endParaRPr lang="en-US" sz="1400" dirty="0" smtClean="0"/>
          </a:p>
          <a:p>
            <a:pPr algn="just"/>
            <a:r>
              <a:rPr lang="en-US" sz="1400" dirty="0" smtClean="0"/>
              <a:t>1-Using </a:t>
            </a:r>
            <a:r>
              <a:rPr lang="en-US" sz="1400" b="1" dirty="0" smtClean="0"/>
              <a:t>standing </a:t>
            </a:r>
            <a:r>
              <a:rPr lang="en-US" sz="1400" b="1" dirty="0"/>
              <a:t>wave (SW) </a:t>
            </a:r>
            <a:r>
              <a:rPr lang="en-US" sz="1400" dirty="0" smtClean="0"/>
              <a:t>TM010-like modes in a </a:t>
            </a:r>
            <a:r>
              <a:rPr lang="en-US" sz="1400" b="1" dirty="0" smtClean="0"/>
              <a:t>resonant cavity </a:t>
            </a:r>
            <a:r>
              <a:rPr lang="en-US" sz="1400" dirty="0" smtClean="0"/>
              <a:t>(or multiple resonant cavities) in which the beam is synchronous with the resonating field;</a:t>
            </a:r>
          </a:p>
          <a:p>
            <a:pPr algn="just"/>
            <a:endParaRPr lang="en-US" sz="1400" dirty="0" smtClean="0"/>
          </a:p>
          <a:p>
            <a:pPr algn="just"/>
            <a:r>
              <a:rPr lang="en-US" sz="1400" dirty="0" smtClean="0"/>
              <a:t>2-Using a </a:t>
            </a:r>
            <a:r>
              <a:rPr lang="en-US" sz="1400" b="1" dirty="0"/>
              <a:t>travelling wave (TW) disk </a:t>
            </a:r>
            <a:r>
              <a:rPr lang="en-US" sz="1400" b="1" dirty="0" smtClean="0"/>
              <a:t>loaded </a:t>
            </a:r>
            <a:r>
              <a:rPr lang="en-US" sz="1400" dirty="0" smtClean="0"/>
              <a:t>structure operating on the TM01-like mode in which the RF wave is co-propagating with the beam with a phase velocity equal to the beam velocity (c for e</a:t>
            </a:r>
            <a:r>
              <a:rPr lang="en-US" sz="1400" baseline="30000" dirty="0" smtClean="0"/>
              <a:t>-</a:t>
            </a:r>
            <a:r>
              <a:rPr lang="en-US" sz="1400" dirty="0" smtClean="0"/>
              <a:t>).</a:t>
            </a:r>
            <a:endParaRPr lang="en-US" sz="1400" dirty="0"/>
          </a:p>
        </p:txBody>
      </p:sp>
      <p:pic>
        <p:nvPicPr>
          <p:cNvPr id="30725" name="Picture 5" descr="C:\Users\David\Desktop\MASTER LEZIONI\CAS_2016\slide_5.jpg"/>
          <p:cNvPicPr>
            <a:picLocks noChangeAspect="1" noChangeArrowheads="1"/>
          </p:cNvPicPr>
          <p:nvPr/>
        </p:nvPicPr>
        <p:blipFill rotWithShape="1">
          <a:blip r:embed="rId3">
            <a:extLst>
              <a:ext uri="{28A0092B-C50C-407E-A947-70E740481C1C}">
                <a14:useLocalDpi xmlns:a14="http://schemas.microsoft.com/office/drawing/2010/main" val="0"/>
              </a:ext>
            </a:extLst>
          </a:blip>
          <a:srcRect l="49066" t="27394" r="8935" b="43976"/>
          <a:stretch/>
        </p:blipFill>
        <p:spPr bwMode="auto">
          <a:xfrm>
            <a:off x="4333984" y="2238295"/>
            <a:ext cx="2245468" cy="1148004"/>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C:\Users\David\Desktop\MASTER LEZIONI\CAS_2016\bnl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4405992" y="1112413"/>
            <a:ext cx="1822192" cy="643606"/>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2 9"/>
          <p:cNvCxnSpPr>
            <a:stCxn id="4" idx="3"/>
          </p:cNvCxnSpPr>
          <p:nvPr/>
        </p:nvCxnSpPr>
        <p:spPr>
          <a:xfrm flipV="1">
            <a:off x="4139952" y="1505253"/>
            <a:ext cx="432048" cy="84325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4139952" y="3140968"/>
            <a:ext cx="360040" cy="7200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6579452" y="1516656"/>
            <a:ext cx="23130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flipV="1">
            <a:off x="6579452" y="637553"/>
            <a:ext cx="0" cy="8791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CasellaDiTesto 25"/>
          <p:cNvSpPr txBox="1"/>
          <p:nvPr/>
        </p:nvSpPr>
        <p:spPr>
          <a:xfrm>
            <a:off x="6228184" y="525931"/>
            <a:ext cx="357790" cy="369332"/>
          </a:xfrm>
          <a:prstGeom prst="rect">
            <a:avLst/>
          </a:prstGeom>
          <a:noFill/>
        </p:spPr>
        <p:txBody>
          <a:bodyPr wrap="none" rtlCol="0">
            <a:spAutoFit/>
          </a:bodyPr>
          <a:lstStyle/>
          <a:p>
            <a:r>
              <a:rPr lang="en-US" dirty="0" err="1" smtClean="0"/>
              <a:t>E</a:t>
            </a:r>
            <a:r>
              <a:rPr lang="en-US" baseline="-25000" dirty="0" err="1" smtClean="0"/>
              <a:t>z</a:t>
            </a:r>
            <a:endParaRPr lang="en-US" baseline="-25000" dirty="0"/>
          </a:p>
        </p:txBody>
      </p:sp>
      <p:sp>
        <p:nvSpPr>
          <p:cNvPr id="27" name="CasellaDiTesto 26"/>
          <p:cNvSpPr txBox="1"/>
          <p:nvPr/>
        </p:nvSpPr>
        <p:spPr>
          <a:xfrm>
            <a:off x="8820472" y="1361038"/>
            <a:ext cx="276038" cy="369332"/>
          </a:xfrm>
          <a:prstGeom prst="rect">
            <a:avLst/>
          </a:prstGeom>
          <a:noFill/>
        </p:spPr>
        <p:txBody>
          <a:bodyPr wrap="none" rtlCol="0">
            <a:spAutoFit/>
          </a:bodyPr>
          <a:lstStyle/>
          <a:p>
            <a:r>
              <a:rPr lang="en-US" dirty="0" smtClean="0"/>
              <a:t>z</a:t>
            </a:r>
            <a:endParaRPr lang="en-US" dirty="0"/>
          </a:p>
        </p:txBody>
      </p:sp>
      <p:grpSp>
        <p:nvGrpSpPr>
          <p:cNvPr id="39" name="Gruppo 38"/>
          <p:cNvGrpSpPr/>
          <p:nvPr/>
        </p:nvGrpSpPr>
        <p:grpSpPr>
          <a:xfrm>
            <a:off x="6593840" y="1080871"/>
            <a:ext cx="2021988" cy="835961"/>
            <a:chOff x="6593840" y="904983"/>
            <a:chExt cx="2021988" cy="835961"/>
          </a:xfrm>
        </p:grpSpPr>
        <p:grpSp>
          <p:nvGrpSpPr>
            <p:cNvPr id="25" name="Gruppo 24"/>
            <p:cNvGrpSpPr/>
            <p:nvPr/>
          </p:nvGrpSpPr>
          <p:grpSpPr>
            <a:xfrm>
              <a:off x="6593840" y="944837"/>
              <a:ext cx="2021988" cy="796107"/>
              <a:chOff x="6593840" y="944837"/>
              <a:chExt cx="2021988" cy="796107"/>
            </a:xfrm>
          </p:grpSpPr>
          <p:sp>
            <p:nvSpPr>
              <p:cNvPr id="23" name="Figura a mano libera 22"/>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igura a mano libera 29"/>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igura a mano libera 32"/>
              <p:cNvSpPr/>
              <p:nvPr/>
            </p:nvSpPr>
            <p:spPr>
              <a:xfrm>
                <a:off x="7400438" y="953245"/>
                <a:ext cx="398780" cy="391163"/>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398780"/>
                  <a:gd name="connsiteY0" fmla="*/ 386083 h 391163"/>
                  <a:gd name="connsiteX1" fmla="*/ 213360 w 398780"/>
                  <a:gd name="connsiteY1" fmla="*/ 3 h 391163"/>
                  <a:gd name="connsiteX2" fmla="*/ 398780 w 398780"/>
                  <a:gd name="connsiteY2" fmla="*/ 391163 h 391163"/>
                </a:gdLst>
                <a:ahLst/>
                <a:cxnLst>
                  <a:cxn ang="0">
                    <a:pos x="connsiteX0" y="connsiteY0"/>
                  </a:cxn>
                  <a:cxn ang="0">
                    <a:pos x="connsiteX1" y="connsiteY1"/>
                  </a:cxn>
                  <a:cxn ang="0">
                    <a:pos x="connsiteX2" y="connsiteY2"/>
                  </a:cxn>
                </a:cxnLst>
                <a:rect l="l" t="t" r="r" b="b"/>
                <a:pathLst>
                  <a:path w="398780" h="391163">
                    <a:moveTo>
                      <a:pt x="0" y="386083"/>
                    </a:moveTo>
                    <a:cubicBezTo>
                      <a:pt x="72813" y="191349"/>
                      <a:pt x="146897" y="-844"/>
                      <a:pt x="213360" y="3"/>
                    </a:cubicBezTo>
                    <a:cubicBezTo>
                      <a:pt x="279823" y="850"/>
                      <a:pt x="336126" y="189656"/>
                      <a:pt x="398780" y="39116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igura a mano libera 34"/>
              <p:cNvSpPr/>
              <p:nvPr/>
            </p:nvSpPr>
            <p:spPr>
              <a:xfrm rot="10800000">
                <a:off x="779921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igura a mano libera 35"/>
              <p:cNvSpPr/>
              <p:nvPr/>
            </p:nvSpPr>
            <p:spPr>
              <a:xfrm>
                <a:off x="8209428" y="953245"/>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Ovale 27"/>
            <p:cNvSpPr/>
            <p:nvPr/>
          </p:nvSpPr>
          <p:spPr>
            <a:xfrm>
              <a:off x="6732240" y="904983"/>
              <a:ext cx="151224" cy="5202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uppo 39"/>
          <p:cNvGrpSpPr/>
          <p:nvPr/>
        </p:nvGrpSpPr>
        <p:grpSpPr>
          <a:xfrm>
            <a:off x="6605177" y="1086751"/>
            <a:ext cx="2021988" cy="825888"/>
            <a:chOff x="6593840" y="901216"/>
            <a:chExt cx="2021988" cy="825888"/>
          </a:xfrm>
        </p:grpSpPr>
        <p:grpSp>
          <p:nvGrpSpPr>
            <p:cNvPr id="41" name="Gruppo 40"/>
            <p:cNvGrpSpPr/>
            <p:nvPr/>
          </p:nvGrpSpPr>
          <p:grpSpPr>
            <a:xfrm flipV="1">
              <a:off x="6593840" y="930997"/>
              <a:ext cx="2021988" cy="796107"/>
              <a:chOff x="6593840" y="944837"/>
              <a:chExt cx="2021988" cy="796107"/>
            </a:xfrm>
          </p:grpSpPr>
          <p:sp>
            <p:nvSpPr>
              <p:cNvPr id="42" name="Figura a mano libera 41"/>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igura a mano libera 42"/>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igura a mano libera 43"/>
              <p:cNvSpPr/>
              <p:nvPr/>
            </p:nvSpPr>
            <p:spPr>
              <a:xfrm>
                <a:off x="7400438" y="953245"/>
                <a:ext cx="398780" cy="391163"/>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398780"/>
                  <a:gd name="connsiteY0" fmla="*/ 386083 h 391163"/>
                  <a:gd name="connsiteX1" fmla="*/ 213360 w 398780"/>
                  <a:gd name="connsiteY1" fmla="*/ 3 h 391163"/>
                  <a:gd name="connsiteX2" fmla="*/ 398780 w 398780"/>
                  <a:gd name="connsiteY2" fmla="*/ 391163 h 391163"/>
                </a:gdLst>
                <a:ahLst/>
                <a:cxnLst>
                  <a:cxn ang="0">
                    <a:pos x="connsiteX0" y="connsiteY0"/>
                  </a:cxn>
                  <a:cxn ang="0">
                    <a:pos x="connsiteX1" y="connsiteY1"/>
                  </a:cxn>
                  <a:cxn ang="0">
                    <a:pos x="connsiteX2" y="connsiteY2"/>
                  </a:cxn>
                </a:cxnLst>
                <a:rect l="l" t="t" r="r" b="b"/>
                <a:pathLst>
                  <a:path w="398780" h="391163">
                    <a:moveTo>
                      <a:pt x="0" y="386083"/>
                    </a:moveTo>
                    <a:cubicBezTo>
                      <a:pt x="72813" y="191349"/>
                      <a:pt x="146897" y="-844"/>
                      <a:pt x="213360" y="3"/>
                    </a:cubicBezTo>
                    <a:cubicBezTo>
                      <a:pt x="279823" y="850"/>
                      <a:pt x="336126" y="189656"/>
                      <a:pt x="398780" y="39116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igura a mano libera 44"/>
              <p:cNvSpPr/>
              <p:nvPr/>
            </p:nvSpPr>
            <p:spPr>
              <a:xfrm rot="10800000">
                <a:off x="779921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igura a mano libera 45"/>
              <p:cNvSpPr/>
              <p:nvPr/>
            </p:nvSpPr>
            <p:spPr>
              <a:xfrm>
                <a:off x="8209428" y="953245"/>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Ovale 46"/>
            <p:cNvSpPr/>
            <p:nvPr/>
          </p:nvSpPr>
          <p:spPr>
            <a:xfrm>
              <a:off x="7101953" y="901216"/>
              <a:ext cx="151224" cy="5202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Connettore 2 36"/>
          <p:cNvCxnSpPr/>
          <p:nvPr/>
        </p:nvCxnSpPr>
        <p:spPr>
          <a:xfrm>
            <a:off x="6857133" y="867860"/>
            <a:ext cx="6408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49" name="Gruppo 48"/>
          <p:cNvGrpSpPr/>
          <p:nvPr/>
        </p:nvGrpSpPr>
        <p:grpSpPr>
          <a:xfrm>
            <a:off x="6588834" y="1094710"/>
            <a:ext cx="2021988" cy="822122"/>
            <a:chOff x="6567770" y="1746801"/>
            <a:chExt cx="2021988" cy="822122"/>
          </a:xfrm>
        </p:grpSpPr>
        <p:sp>
          <p:nvSpPr>
            <p:cNvPr id="48" name="Ovale 47"/>
            <p:cNvSpPr/>
            <p:nvPr/>
          </p:nvSpPr>
          <p:spPr>
            <a:xfrm>
              <a:off x="7519284" y="1746801"/>
              <a:ext cx="151224" cy="5202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uppo 52"/>
            <p:cNvGrpSpPr/>
            <p:nvPr/>
          </p:nvGrpSpPr>
          <p:grpSpPr>
            <a:xfrm>
              <a:off x="6567770" y="1772816"/>
              <a:ext cx="2021988" cy="796107"/>
              <a:chOff x="6593840" y="944837"/>
              <a:chExt cx="2021988" cy="796107"/>
            </a:xfrm>
          </p:grpSpPr>
          <p:sp>
            <p:nvSpPr>
              <p:cNvPr id="54" name="Figura a mano libera 53"/>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igura a mano libera 54"/>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Figura a mano libera 55"/>
              <p:cNvSpPr/>
              <p:nvPr/>
            </p:nvSpPr>
            <p:spPr>
              <a:xfrm>
                <a:off x="7400438" y="953245"/>
                <a:ext cx="398780" cy="391163"/>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398780"/>
                  <a:gd name="connsiteY0" fmla="*/ 386083 h 391163"/>
                  <a:gd name="connsiteX1" fmla="*/ 213360 w 398780"/>
                  <a:gd name="connsiteY1" fmla="*/ 3 h 391163"/>
                  <a:gd name="connsiteX2" fmla="*/ 398780 w 398780"/>
                  <a:gd name="connsiteY2" fmla="*/ 391163 h 391163"/>
                </a:gdLst>
                <a:ahLst/>
                <a:cxnLst>
                  <a:cxn ang="0">
                    <a:pos x="connsiteX0" y="connsiteY0"/>
                  </a:cxn>
                  <a:cxn ang="0">
                    <a:pos x="connsiteX1" y="connsiteY1"/>
                  </a:cxn>
                  <a:cxn ang="0">
                    <a:pos x="connsiteX2" y="connsiteY2"/>
                  </a:cxn>
                </a:cxnLst>
                <a:rect l="l" t="t" r="r" b="b"/>
                <a:pathLst>
                  <a:path w="398780" h="391163">
                    <a:moveTo>
                      <a:pt x="0" y="386083"/>
                    </a:moveTo>
                    <a:cubicBezTo>
                      <a:pt x="72813" y="191349"/>
                      <a:pt x="146897" y="-844"/>
                      <a:pt x="213360" y="3"/>
                    </a:cubicBezTo>
                    <a:cubicBezTo>
                      <a:pt x="279823" y="850"/>
                      <a:pt x="336126" y="189656"/>
                      <a:pt x="398780" y="39116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igura a mano libera 56"/>
              <p:cNvSpPr/>
              <p:nvPr/>
            </p:nvSpPr>
            <p:spPr>
              <a:xfrm rot="10800000">
                <a:off x="779921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igura a mano libera 57"/>
              <p:cNvSpPr/>
              <p:nvPr/>
            </p:nvSpPr>
            <p:spPr>
              <a:xfrm>
                <a:off x="8209428" y="953245"/>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50" name="CasellaDiTesto 49"/>
          <p:cNvSpPr txBox="1"/>
          <p:nvPr/>
        </p:nvSpPr>
        <p:spPr>
          <a:xfrm>
            <a:off x="6732240" y="588646"/>
            <a:ext cx="1711494" cy="276999"/>
          </a:xfrm>
          <a:prstGeom prst="rect">
            <a:avLst/>
          </a:prstGeom>
          <a:noFill/>
        </p:spPr>
        <p:txBody>
          <a:bodyPr wrap="none" rtlCol="0">
            <a:spAutoFit/>
          </a:bodyPr>
          <a:lstStyle/>
          <a:p>
            <a:r>
              <a:rPr lang="en-US" sz="1200" dirty="0" smtClean="0"/>
              <a:t>Direction of propagation</a:t>
            </a:r>
            <a:endParaRPr lang="en-US" sz="1200" dirty="0"/>
          </a:p>
        </p:txBody>
      </p:sp>
      <p:cxnSp>
        <p:nvCxnSpPr>
          <p:cNvPr id="63" name="Connettore 2 62"/>
          <p:cNvCxnSpPr/>
          <p:nvPr/>
        </p:nvCxnSpPr>
        <p:spPr>
          <a:xfrm>
            <a:off x="6648285" y="2993763"/>
            <a:ext cx="2313028"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Connettore 2 63"/>
          <p:cNvCxnSpPr/>
          <p:nvPr/>
        </p:nvCxnSpPr>
        <p:spPr>
          <a:xfrm flipV="1">
            <a:off x="6648285" y="2114660"/>
            <a:ext cx="0" cy="8791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5" name="CasellaDiTesto 64"/>
          <p:cNvSpPr txBox="1"/>
          <p:nvPr/>
        </p:nvSpPr>
        <p:spPr>
          <a:xfrm>
            <a:off x="6297017" y="2003038"/>
            <a:ext cx="357790" cy="369332"/>
          </a:xfrm>
          <a:prstGeom prst="rect">
            <a:avLst/>
          </a:prstGeom>
          <a:noFill/>
        </p:spPr>
        <p:txBody>
          <a:bodyPr wrap="none" rtlCol="0">
            <a:spAutoFit/>
          </a:bodyPr>
          <a:lstStyle/>
          <a:p>
            <a:r>
              <a:rPr lang="en-US" dirty="0" err="1" smtClean="0"/>
              <a:t>E</a:t>
            </a:r>
            <a:r>
              <a:rPr lang="en-US" baseline="-25000" dirty="0" err="1" smtClean="0"/>
              <a:t>z</a:t>
            </a:r>
            <a:endParaRPr lang="en-US" baseline="-25000" dirty="0"/>
          </a:p>
        </p:txBody>
      </p:sp>
      <p:sp>
        <p:nvSpPr>
          <p:cNvPr id="66" name="CasellaDiTesto 65"/>
          <p:cNvSpPr txBox="1"/>
          <p:nvPr/>
        </p:nvSpPr>
        <p:spPr>
          <a:xfrm>
            <a:off x="8889305" y="2838145"/>
            <a:ext cx="276038" cy="369332"/>
          </a:xfrm>
          <a:prstGeom prst="rect">
            <a:avLst/>
          </a:prstGeom>
          <a:noFill/>
        </p:spPr>
        <p:txBody>
          <a:bodyPr wrap="none" rtlCol="0">
            <a:spAutoFit/>
          </a:bodyPr>
          <a:lstStyle/>
          <a:p>
            <a:r>
              <a:rPr lang="en-US" dirty="0" smtClean="0"/>
              <a:t>z</a:t>
            </a:r>
            <a:endParaRPr lang="en-US" dirty="0"/>
          </a:p>
        </p:txBody>
      </p:sp>
      <p:grpSp>
        <p:nvGrpSpPr>
          <p:cNvPr id="67" name="Gruppo 66"/>
          <p:cNvGrpSpPr/>
          <p:nvPr/>
        </p:nvGrpSpPr>
        <p:grpSpPr>
          <a:xfrm>
            <a:off x="6662673" y="2557978"/>
            <a:ext cx="2021988" cy="835961"/>
            <a:chOff x="6593840" y="904983"/>
            <a:chExt cx="2021988" cy="835961"/>
          </a:xfrm>
        </p:grpSpPr>
        <p:grpSp>
          <p:nvGrpSpPr>
            <p:cNvPr id="68" name="Gruppo 67"/>
            <p:cNvGrpSpPr/>
            <p:nvPr/>
          </p:nvGrpSpPr>
          <p:grpSpPr>
            <a:xfrm>
              <a:off x="6593840" y="944837"/>
              <a:ext cx="2021988" cy="796107"/>
              <a:chOff x="6593840" y="944837"/>
              <a:chExt cx="2021988" cy="796107"/>
            </a:xfrm>
          </p:grpSpPr>
          <p:sp>
            <p:nvSpPr>
              <p:cNvPr id="70" name="Figura a mano libera 69"/>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igura a mano libera 70"/>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igura a mano libera 71"/>
              <p:cNvSpPr/>
              <p:nvPr/>
            </p:nvSpPr>
            <p:spPr>
              <a:xfrm>
                <a:off x="7400438" y="953245"/>
                <a:ext cx="398780" cy="391163"/>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398780"/>
                  <a:gd name="connsiteY0" fmla="*/ 386083 h 391163"/>
                  <a:gd name="connsiteX1" fmla="*/ 213360 w 398780"/>
                  <a:gd name="connsiteY1" fmla="*/ 3 h 391163"/>
                  <a:gd name="connsiteX2" fmla="*/ 398780 w 398780"/>
                  <a:gd name="connsiteY2" fmla="*/ 391163 h 391163"/>
                </a:gdLst>
                <a:ahLst/>
                <a:cxnLst>
                  <a:cxn ang="0">
                    <a:pos x="connsiteX0" y="connsiteY0"/>
                  </a:cxn>
                  <a:cxn ang="0">
                    <a:pos x="connsiteX1" y="connsiteY1"/>
                  </a:cxn>
                  <a:cxn ang="0">
                    <a:pos x="connsiteX2" y="connsiteY2"/>
                  </a:cxn>
                </a:cxnLst>
                <a:rect l="l" t="t" r="r" b="b"/>
                <a:pathLst>
                  <a:path w="398780" h="391163">
                    <a:moveTo>
                      <a:pt x="0" y="386083"/>
                    </a:moveTo>
                    <a:cubicBezTo>
                      <a:pt x="72813" y="191349"/>
                      <a:pt x="146897" y="-844"/>
                      <a:pt x="213360" y="3"/>
                    </a:cubicBezTo>
                    <a:cubicBezTo>
                      <a:pt x="279823" y="850"/>
                      <a:pt x="336126" y="189656"/>
                      <a:pt x="398780" y="39116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igura a mano libera 72"/>
              <p:cNvSpPr/>
              <p:nvPr/>
            </p:nvSpPr>
            <p:spPr>
              <a:xfrm rot="10800000">
                <a:off x="779921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igura a mano libera 73"/>
              <p:cNvSpPr/>
              <p:nvPr/>
            </p:nvSpPr>
            <p:spPr>
              <a:xfrm>
                <a:off x="8209428" y="953245"/>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9" name="Ovale 68"/>
            <p:cNvSpPr/>
            <p:nvPr/>
          </p:nvSpPr>
          <p:spPr>
            <a:xfrm>
              <a:off x="6732240" y="904983"/>
              <a:ext cx="151224" cy="52029"/>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727" name="Picture 7" descr="C:\Users\David\Desktop\MASTER LEZIONI\CAS_2016\3d9c2213f8.jpg"/>
          <p:cNvPicPr>
            <a:picLocks noChangeAspect="1" noChangeArrowheads="1"/>
          </p:cNvPicPr>
          <p:nvPr/>
        </p:nvPicPr>
        <p:blipFill rotWithShape="1">
          <a:blip r:embed="rId5">
            <a:extLst>
              <a:ext uri="{28A0092B-C50C-407E-A947-70E740481C1C}">
                <a14:useLocalDpi xmlns:a14="http://schemas.microsoft.com/office/drawing/2010/main" val="0"/>
              </a:ext>
            </a:extLst>
          </a:blip>
          <a:srcRect t="7143" b="11380"/>
          <a:stretch/>
        </p:blipFill>
        <p:spPr bwMode="auto">
          <a:xfrm>
            <a:off x="1331640" y="5584016"/>
            <a:ext cx="2818054" cy="1259840"/>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C:\Users\David\Desktop\MASTER LEZIONI\CAS_2016\2016(Feb)1-4-6.png"/>
          <p:cNvPicPr>
            <a:picLocks noChangeAspect="1" noChangeArrowheads="1"/>
          </p:cNvPicPr>
          <p:nvPr/>
        </p:nvPicPr>
        <p:blipFill rotWithShape="1">
          <a:blip r:embed="rId6">
            <a:extLst>
              <a:ext uri="{28A0092B-C50C-407E-A947-70E740481C1C}">
                <a14:useLocalDpi xmlns:a14="http://schemas.microsoft.com/office/drawing/2010/main" val="0"/>
              </a:ext>
            </a:extLst>
          </a:blip>
          <a:srcRect t="24484" r="46733"/>
          <a:stretch/>
        </p:blipFill>
        <p:spPr bwMode="auto">
          <a:xfrm>
            <a:off x="107504" y="3823296"/>
            <a:ext cx="2483336" cy="1837952"/>
          </a:xfrm>
          <a:prstGeom prst="rect">
            <a:avLst/>
          </a:prstGeom>
          <a:noFill/>
          <a:extLst>
            <a:ext uri="{909E8E84-426E-40DD-AFC4-6F175D3DCCD1}">
              <a14:hiddenFill xmlns:a14="http://schemas.microsoft.com/office/drawing/2010/main">
                <a:solidFill>
                  <a:srgbClr val="FFFFFF"/>
                </a:solidFill>
              </a14:hiddenFill>
            </a:ext>
          </a:extLst>
        </p:spPr>
      </p:pic>
      <p:cxnSp>
        <p:nvCxnSpPr>
          <p:cNvPr id="95" name="Connettore 2 94"/>
          <p:cNvCxnSpPr/>
          <p:nvPr/>
        </p:nvCxnSpPr>
        <p:spPr>
          <a:xfrm flipH="1">
            <a:off x="2662688" y="4562174"/>
            <a:ext cx="1430197" cy="18009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014905" y="3573016"/>
            <a:ext cx="5129095" cy="3323987"/>
          </a:xfrm>
          <a:prstGeom prst="rect">
            <a:avLst/>
          </a:prstGeom>
          <a:noFill/>
        </p:spPr>
        <p:txBody>
          <a:bodyPr wrap="square" rtlCol="0">
            <a:spAutoFit/>
          </a:bodyPr>
          <a:lstStyle/>
          <a:p>
            <a:pPr algn="just"/>
            <a:r>
              <a:rPr lang="en-US" sz="1400" dirty="0" smtClean="0">
                <a:sym typeface="Symbol"/>
              </a:rPr>
              <a:t></a:t>
            </a:r>
            <a:r>
              <a:rPr lang="en-US" sz="1400" dirty="0" smtClean="0"/>
              <a:t>The structures are powered by RF generators (typically </a:t>
            </a:r>
            <a:r>
              <a:rPr lang="en-US" sz="1400" b="1" dirty="0" smtClean="0"/>
              <a:t>klystrons</a:t>
            </a:r>
            <a:r>
              <a:rPr lang="en-US" sz="1400" dirty="0" smtClean="0"/>
              <a:t>).</a:t>
            </a:r>
          </a:p>
          <a:p>
            <a:pPr algn="just"/>
            <a:endParaRPr lang="en-US" sz="1400" dirty="0"/>
          </a:p>
          <a:p>
            <a:pPr algn="just"/>
            <a:r>
              <a:rPr lang="en-US" sz="1400" dirty="0" smtClean="0">
                <a:sym typeface="Symbol"/>
              </a:rPr>
              <a:t></a:t>
            </a:r>
            <a:r>
              <a:rPr lang="en-US" sz="1400" dirty="0" smtClean="0"/>
              <a:t>The cavities (and the related LINAC technology) can be of different material: </a:t>
            </a:r>
          </a:p>
          <a:p>
            <a:pPr marL="285750" indent="-285750" algn="just">
              <a:buFont typeface="Symbol" pitchFamily="18" charset="2"/>
              <a:buChar char="·"/>
            </a:pPr>
            <a:r>
              <a:rPr lang="en-US" sz="1400" dirty="0" smtClean="0"/>
              <a:t>copper for </a:t>
            </a:r>
            <a:r>
              <a:rPr lang="en-US" sz="1400" b="1" dirty="0" smtClean="0"/>
              <a:t>normal conducting (NC, typically TW) </a:t>
            </a:r>
            <a:r>
              <a:rPr lang="en-US" sz="1400" dirty="0" smtClean="0"/>
              <a:t>cavities;</a:t>
            </a:r>
          </a:p>
          <a:p>
            <a:pPr marL="285750" indent="-285750" algn="just">
              <a:buFont typeface="Symbol" pitchFamily="18" charset="2"/>
              <a:buChar char="·"/>
            </a:pPr>
            <a:r>
              <a:rPr lang="en-US" sz="1400" dirty="0" smtClean="0"/>
              <a:t>Niobium for </a:t>
            </a:r>
            <a:r>
              <a:rPr lang="en-US" sz="1400" b="1" dirty="0" smtClean="0"/>
              <a:t>superconducting cavities (SC, typically SW)</a:t>
            </a:r>
            <a:r>
              <a:rPr lang="en-US" sz="1400" dirty="0" smtClean="0"/>
              <a:t>;</a:t>
            </a:r>
          </a:p>
          <a:p>
            <a:pPr algn="just"/>
            <a:endParaRPr lang="en-US" sz="1400" dirty="0"/>
          </a:p>
          <a:p>
            <a:pPr algn="just"/>
            <a:r>
              <a:rPr lang="en-US" sz="1400" dirty="0" smtClean="0">
                <a:sym typeface="Symbol"/>
              </a:rPr>
              <a:t></a:t>
            </a:r>
            <a:r>
              <a:rPr lang="en-US" sz="1400" dirty="0" smtClean="0"/>
              <a:t>We </a:t>
            </a:r>
            <a:r>
              <a:rPr lang="en-US" sz="1400" dirty="0"/>
              <a:t>can choose </a:t>
            </a:r>
            <a:r>
              <a:rPr lang="en-US" sz="1400" dirty="0" smtClean="0"/>
              <a:t>between </a:t>
            </a:r>
            <a:r>
              <a:rPr lang="en-US" sz="1400" dirty="0"/>
              <a:t>NC or the SC </a:t>
            </a:r>
            <a:r>
              <a:rPr lang="en-US" sz="1400" dirty="0" smtClean="0"/>
              <a:t>technology depending on the required performances in term of:</a:t>
            </a:r>
          </a:p>
          <a:p>
            <a:pPr marL="263525" indent="-263525" algn="just">
              <a:buFont typeface="Symbol" pitchFamily="18" charset="2"/>
              <a:buChar char="·"/>
            </a:pPr>
            <a:r>
              <a:rPr lang="en-US" sz="1400" b="1" dirty="0" smtClean="0"/>
              <a:t>accelerating gradient </a:t>
            </a:r>
            <a:r>
              <a:rPr lang="en-US" sz="1400" dirty="0" smtClean="0"/>
              <a:t>(MV/m);</a:t>
            </a:r>
          </a:p>
          <a:p>
            <a:pPr marL="263525" indent="-263525" algn="just">
              <a:buFont typeface="Symbol" pitchFamily="18" charset="2"/>
              <a:buChar char="·"/>
            </a:pPr>
            <a:r>
              <a:rPr lang="en-US" sz="1400" b="1" dirty="0" smtClean="0"/>
              <a:t>RF pulse length </a:t>
            </a:r>
            <a:r>
              <a:rPr lang="en-US" sz="1400" dirty="0" smtClean="0"/>
              <a:t>(how many bunches we can contemporary accelerate);</a:t>
            </a:r>
          </a:p>
          <a:p>
            <a:pPr marL="263525" indent="-263525" algn="just">
              <a:buFont typeface="Symbol" pitchFamily="18" charset="2"/>
              <a:buChar char="·"/>
            </a:pPr>
            <a:r>
              <a:rPr lang="en-US" sz="1400" b="1" dirty="0" smtClean="0"/>
              <a:t>Duty cycle</a:t>
            </a:r>
            <a:r>
              <a:rPr lang="en-US" sz="1400" dirty="0" smtClean="0"/>
              <a:t>: pulsed operation (i.e. 10-100 Hz) or continuous wave (CW) operation;</a:t>
            </a:r>
          </a:p>
          <a:p>
            <a:pPr marL="263525" indent="-263525" algn="just">
              <a:buFont typeface="Symbol" pitchFamily="18" charset="2"/>
              <a:buChar char="·"/>
            </a:pPr>
            <a:r>
              <a:rPr lang="en-US" sz="1400" b="1" dirty="0" smtClean="0"/>
              <a:t>Average beam current</a:t>
            </a:r>
            <a:r>
              <a:rPr lang="en-US" sz="1400" dirty="0" smtClean="0"/>
              <a:t>.</a:t>
            </a:r>
          </a:p>
        </p:txBody>
      </p:sp>
      <p:cxnSp>
        <p:nvCxnSpPr>
          <p:cNvPr id="100" name="Connettore 2 99"/>
          <p:cNvCxnSpPr/>
          <p:nvPr/>
        </p:nvCxnSpPr>
        <p:spPr>
          <a:xfrm flipH="1">
            <a:off x="2915817" y="4869160"/>
            <a:ext cx="1177068" cy="7920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9" name="Freccia in giù 58"/>
          <p:cNvSpPr/>
          <p:nvPr/>
        </p:nvSpPr>
        <p:spPr>
          <a:xfrm>
            <a:off x="4499992" y="832021"/>
            <a:ext cx="144016"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sellaDiTesto 59"/>
          <p:cNvSpPr txBox="1"/>
          <p:nvPr/>
        </p:nvSpPr>
        <p:spPr>
          <a:xfrm>
            <a:off x="4362648" y="476672"/>
            <a:ext cx="643125" cy="369332"/>
          </a:xfrm>
          <a:prstGeom prst="rect">
            <a:avLst/>
          </a:prstGeom>
          <a:noFill/>
        </p:spPr>
        <p:txBody>
          <a:bodyPr wrap="none" rtlCol="0">
            <a:spAutoFit/>
          </a:bodyPr>
          <a:lstStyle/>
          <a:p>
            <a:r>
              <a:rPr lang="en-US" dirty="0" smtClean="0"/>
              <a:t>P</a:t>
            </a:r>
            <a:r>
              <a:rPr lang="en-US" baseline="-25000" dirty="0" smtClean="0"/>
              <a:t> RF in</a:t>
            </a:r>
            <a:endParaRPr lang="en-US" baseline="-25000" dirty="0"/>
          </a:p>
        </p:txBody>
      </p:sp>
      <p:sp>
        <p:nvSpPr>
          <p:cNvPr id="61" name="Freccia in giù 60"/>
          <p:cNvSpPr/>
          <p:nvPr/>
        </p:nvSpPr>
        <p:spPr>
          <a:xfrm>
            <a:off x="4544970" y="2087515"/>
            <a:ext cx="144016"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asellaDiTesto 61"/>
          <p:cNvSpPr txBox="1"/>
          <p:nvPr/>
        </p:nvSpPr>
        <p:spPr>
          <a:xfrm>
            <a:off x="4407626" y="1732166"/>
            <a:ext cx="643125" cy="369332"/>
          </a:xfrm>
          <a:prstGeom prst="rect">
            <a:avLst/>
          </a:prstGeom>
          <a:noFill/>
        </p:spPr>
        <p:txBody>
          <a:bodyPr wrap="none" rtlCol="0">
            <a:spAutoFit/>
          </a:bodyPr>
          <a:lstStyle/>
          <a:p>
            <a:r>
              <a:rPr lang="en-US" dirty="0" smtClean="0"/>
              <a:t>P</a:t>
            </a:r>
            <a:r>
              <a:rPr lang="en-US" baseline="-25000" dirty="0" smtClean="0"/>
              <a:t> RF in</a:t>
            </a:r>
            <a:endParaRPr lang="en-US" baseline="-25000" dirty="0"/>
          </a:p>
        </p:txBody>
      </p:sp>
      <p:sp>
        <p:nvSpPr>
          <p:cNvPr id="75" name="Freccia in giù 74"/>
          <p:cNvSpPr/>
          <p:nvPr/>
        </p:nvSpPr>
        <p:spPr>
          <a:xfrm flipV="1">
            <a:off x="6153001" y="2060848"/>
            <a:ext cx="144016"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CasellaDiTesto 75"/>
          <p:cNvSpPr txBox="1"/>
          <p:nvPr/>
        </p:nvSpPr>
        <p:spPr>
          <a:xfrm>
            <a:off x="5735004" y="1700808"/>
            <a:ext cx="740908" cy="369332"/>
          </a:xfrm>
          <a:prstGeom prst="rect">
            <a:avLst/>
          </a:prstGeom>
          <a:noFill/>
        </p:spPr>
        <p:txBody>
          <a:bodyPr wrap="none" rtlCol="0">
            <a:spAutoFit/>
          </a:bodyPr>
          <a:lstStyle/>
          <a:p>
            <a:r>
              <a:rPr lang="en-US" dirty="0" smtClean="0"/>
              <a:t>P</a:t>
            </a:r>
            <a:r>
              <a:rPr lang="en-US" baseline="-25000" dirty="0" smtClean="0"/>
              <a:t> RF out</a:t>
            </a:r>
            <a:endParaRPr lang="en-US" baseline="-25000" dirty="0"/>
          </a:p>
        </p:txBody>
      </p:sp>
      <p:sp>
        <p:nvSpPr>
          <p:cNvPr id="77" name="Freccia in giù 76"/>
          <p:cNvSpPr/>
          <p:nvPr/>
        </p:nvSpPr>
        <p:spPr>
          <a:xfrm rot="16200000">
            <a:off x="5342128" y="2264276"/>
            <a:ext cx="144016" cy="72388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asellaDiTesto 77"/>
          <p:cNvSpPr txBox="1"/>
          <p:nvPr/>
        </p:nvSpPr>
        <p:spPr>
          <a:xfrm>
            <a:off x="5092573" y="2210228"/>
            <a:ext cx="739305" cy="369332"/>
          </a:xfrm>
          <a:prstGeom prst="rect">
            <a:avLst/>
          </a:prstGeom>
          <a:noFill/>
        </p:spPr>
        <p:txBody>
          <a:bodyPr wrap="none" rtlCol="0">
            <a:spAutoFit/>
          </a:bodyPr>
          <a:lstStyle/>
          <a:p>
            <a:r>
              <a:rPr lang="en-US" dirty="0" smtClean="0"/>
              <a:t>P</a:t>
            </a:r>
            <a:r>
              <a:rPr lang="en-US" baseline="-25000" dirty="0" smtClean="0"/>
              <a:t> RF TW</a:t>
            </a:r>
            <a:endParaRPr lang="en-US" baseline="-25000" dirty="0"/>
          </a:p>
        </p:txBody>
      </p:sp>
    </p:spTree>
    <p:extLst>
      <p:ext uri="{BB962C8B-B14F-4D97-AF65-F5344CB8AC3E}">
        <p14:creationId xmlns:p14="http://schemas.microsoft.com/office/powerpoint/2010/main" val="19996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9"/>
                                        </p:tgtEl>
                                      </p:cBhvr>
                                    </p:animEffect>
                                    <p:set>
                                      <p:cBhvr>
                                        <p:cTn id="26" dur="1" fill="hold">
                                          <p:stCondLst>
                                            <p:cond delay="499"/>
                                          </p:stCondLst>
                                        </p:cTn>
                                        <p:tgtEl>
                                          <p:spTgt spid="39"/>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1"/>
                                        </p:tgtEl>
                                        <p:attrNameLst>
                                          <p:attrName>style.visibility</p:attrName>
                                        </p:attrNameLst>
                                      </p:cBhvr>
                                      <p:to>
                                        <p:strVal val="visible"/>
                                      </p:to>
                                    </p:set>
                                    <p:animEffect transition="in" filter="fade">
                                      <p:cBhvr>
                                        <p:cTn id="46" dur="500"/>
                                        <p:tgtEl>
                                          <p:spTgt spid="61"/>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500"/>
                                        <p:tgtEl>
                                          <p:spTgt spid="78"/>
                                        </p:tgtEl>
                                      </p:cBhvr>
                                    </p:animEffect>
                                  </p:childTnLst>
                                </p:cTn>
                              </p:par>
                            </p:childTnLst>
                          </p:cTn>
                        </p:par>
                        <p:par>
                          <p:cTn id="51" fill="hold">
                            <p:stCondLst>
                              <p:cond delay="1500"/>
                            </p:stCondLst>
                            <p:childTnLst>
                              <p:par>
                                <p:cTn id="52" presetID="10" presetClass="entr" presetSubtype="0" fill="hold" grpId="0" nodeType="afterEffect">
                                  <p:stCondLst>
                                    <p:cond delay="0"/>
                                  </p:stCondLst>
                                  <p:childTnLst>
                                    <p:set>
                                      <p:cBhvr>
                                        <p:cTn id="53" dur="1" fill="hold">
                                          <p:stCondLst>
                                            <p:cond delay="0"/>
                                          </p:stCondLst>
                                        </p:cTn>
                                        <p:tgtEl>
                                          <p:spTgt spid="77"/>
                                        </p:tgtEl>
                                        <p:attrNameLst>
                                          <p:attrName>style.visibility</p:attrName>
                                        </p:attrNameLst>
                                      </p:cBhvr>
                                      <p:to>
                                        <p:strVal val="visible"/>
                                      </p:to>
                                    </p:set>
                                    <p:animEffect transition="in" filter="fade">
                                      <p:cBhvr>
                                        <p:cTn id="54" dur="500"/>
                                        <p:tgtEl>
                                          <p:spTgt spid="77"/>
                                        </p:tgtEl>
                                      </p:cBhvr>
                                    </p:animEffect>
                                  </p:childTnLst>
                                </p:cTn>
                              </p:par>
                            </p:childTnLst>
                          </p:cTn>
                        </p:par>
                        <p:par>
                          <p:cTn id="55" fill="hold">
                            <p:stCondLst>
                              <p:cond delay="2000"/>
                            </p:stCondLst>
                            <p:childTnLst>
                              <p:par>
                                <p:cTn id="56" presetID="10" presetClass="entr" presetSubtype="0" fill="hold" grpId="0" nodeType="afterEffect">
                                  <p:stCondLst>
                                    <p:cond delay="0"/>
                                  </p:stCondLst>
                                  <p:childTnLst>
                                    <p:set>
                                      <p:cBhvr>
                                        <p:cTn id="57" dur="1" fill="hold">
                                          <p:stCondLst>
                                            <p:cond delay="0"/>
                                          </p:stCondLst>
                                        </p:cTn>
                                        <p:tgtEl>
                                          <p:spTgt spid="76"/>
                                        </p:tgtEl>
                                        <p:attrNameLst>
                                          <p:attrName>style.visibility</p:attrName>
                                        </p:attrNameLst>
                                      </p:cBhvr>
                                      <p:to>
                                        <p:strVal val="visible"/>
                                      </p:to>
                                    </p:set>
                                    <p:animEffect transition="in" filter="fade">
                                      <p:cBhvr>
                                        <p:cTn id="58" dur="500"/>
                                        <p:tgtEl>
                                          <p:spTgt spid="76"/>
                                        </p:tgtEl>
                                      </p:cBhvr>
                                    </p:animEffect>
                                  </p:childTnLst>
                                </p:cTn>
                              </p:par>
                            </p:childTnLst>
                          </p:cTn>
                        </p:par>
                        <p:par>
                          <p:cTn id="59" fill="hold">
                            <p:stCondLst>
                              <p:cond delay="2500"/>
                            </p:stCondLst>
                            <p:childTnLst>
                              <p:par>
                                <p:cTn id="60" presetID="10" presetClass="entr" presetSubtype="0" fill="hold" grpId="0" nodeType="afterEffect">
                                  <p:stCondLst>
                                    <p:cond delay="0"/>
                                  </p:stCondLst>
                                  <p:childTnLst>
                                    <p:set>
                                      <p:cBhvr>
                                        <p:cTn id="61" dur="1" fill="hold">
                                          <p:stCondLst>
                                            <p:cond delay="0"/>
                                          </p:stCondLst>
                                        </p:cTn>
                                        <p:tgtEl>
                                          <p:spTgt spid="75"/>
                                        </p:tgtEl>
                                        <p:attrNameLst>
                                          <p:attrName>style.visibility</p:attrName>
                                        </p:attrNameLst>
                                      </p:cBhvr>
                                      <p:to>
                                        <p:strVal val="visible"/>
                                      </p:to>
                                    </p:set>
                                    <p:animEffect transition="in" filter="fade">
                                      <p:cBhvr>
                                        <p:cTn id="62" dur="500"/>
                                        <p:tgtEl>
                                          <p:spTgt spid="75"/>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par>
                          <p:cTn id="68" fill="hold">
                            <p:stCondLst>
                              <p:cond delay="500"/>
                            </p:stCondLst>
                            <p:childTnLst>
                              <p:par>
                                <p:cTn id="69" presetID="42" presetClass="path" presetSubtype="0" accel="50000" decel="50000" fill="hold" nodeType="afterEffect">
                                  <p:stCondLst>
                                    <p:cond delay="0"/>
                                  </p:stCondLst>
                                  <p:childTnLst>
                                    <p:animMotion origin="layout" path="M -1.66667E-6 -2.22222E-6 L 0.11806 -2.22222E-6 " pathEditMode="relative" rAng="0" ptsTypes="AA">
                                      <p:cBhvr>
                                        <p:cTn id="70" dur="2000" fill="hold"/>
                                        <p:tgtEl>
                                          <p:spTgt spid="67"/>
                                        </p:tgtEl>
                                        <p:attrNameLst>
                                          <p:attrName>ppt_x</p:attrName>
                                          <p:attrName>ppt_y</p:attrName>
                                        </p:attrNameLst>
                                      </p:cBhvr>
                                      <p:rCtr x="5903" y="0"/>
                                    </p:animMotion>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0728"/>
                                        </p:tgtEl>
                                        <p:attrNameLst>
                                          <p:attrName>style.visibility</p:attrName>
                                        </p:attrNameLst>
                                      </p:cBhvr>
                                      <p:to>
                                        <p:strVal val="visible"/>
                                      </p:to>
                                    </p:set>
                                    <p:animEffect transition="in" filter="fade">
                                      <p:cBhvr>
                                        <p:cTn id="75" dur="500"/>
                                        <p:tgtEl>
                                          <p:spTgt spid="30728"/>
                                        </p:tgtEl>
                                      </p:cBhvr>
                                    </p:animEffect>
                                  </p:childTnLst>
                                </p:cTn>
                              </p:par>
                              <p:par>
                                <p:cTn id="76" presetID="10" presetClass="entr" presetSubtype="0" fill="hold" nodeType="withEffect">
                                  <p:stCondLst>
                                    <p:cond delay="0"/>
                                  </p:stCondLst>
                                  <p:childTnLst>
                                    <p:set>
                                      <p:cBhvr>
                                        <p:cTn id="77" dur="1" fill="hold">
                                          <p:stCondLst>
                                            <p:cond delay="0"/>
                                          </p:stCondLst>
                                        </p:cTn>
                                        <p:tgtEl>
                                          <p:spTgt spid="95"/>
                                        </p:tgtEl>
                                        <p:attrNameLst>
                                          <p:attrName>style.visibility</p:attrName>
                                        </p:attrNameLst>
                                      </p:cBhvr>
                                      <p:to>
                                        <p:strVal val="visible"/>
                                      </p:to>
                                    </p:set>
                                    <p:animEffect transition="in" filter="fade">
                                      <p:cBhvr>
                                        <p:cTn id="78" dur="500"/>
                                        <p:tgtEl>
                                          <p:spTgt spid="95"/>
                                        </p:tgtEl>
                                      </p:cBhvr>
                                    </p:animEffect>
                                  </p:childTnLst>
                                </p:cTn>
                              </p:par>
                              <p:par>
                                <p:cTn id="79" presetID="10" presetClass="entr" presetSubtype="0" fill="hold" nodeType="withEffect">
                                  <p:stCondLst>
                                    <p:cond delay="0"/>
                                  </p:stCondLst>
                                  <p:childTnLst>
                                    <p:set>
                                      <p:cBhvr>
                                        <p:cTn id="80" dur="1" fill="hold">
                                          <p:stCondLst>
                                            <p:cond delay="0"/>
                                          </p:stCondLst>
                                        </p:cTn>
                                        <p:tgtEl>
                                          <p:spTgt spid="100"/>
                                        </p:tgtEl>
                                        <p:attrNameLst>
                                          <p:attrName>style.visibility</p:attrName>
                                        </p:attrNameLst>
                                      </p:cBhvr>
                                      <p:to>
                                        <p:strVal val="visible"/>
                                      </p:to>
                                    </p:set>
                                    <p:animEffect transition="in" filter="fade">
                                      <p:cBhvr>
                                        <p:cTn id="81" dur="500"/>
                                        <p:tgtEl>
                                          <p:spTgt spid="100"/>
                                        </p:tgtEl>
                                      </p:cBhvr>
                                    </p:animEffect>
                                  </p:childTnLst>
                                </p:cTn>
                              </p:par>
                              <p:par>
                                <p:cTn id="82" presetID="10" presetClass="entr" presetSubtype="0" fill="hold" nodeType="withEffect">
                                  <p:stCondLst>
                                    <p:cond delay="0"/>
                                  </p:stCondLst>
                                  <p:childTnLst>
                                    <p:set>
                                      <p:cBhvr>
                                        <p:cTn id="83" dur="1" fill="hold">
                                          <p:stCondLst>
                                            <p:cond delay="0"/>
                                          </p:stCondLst>
                                        </p:cTn>
                                        <p:tgtEl>
                                          <p:spTgt spid="30727"/>
                                        </p:tgtEl>
                                        <p:attrNameLst>
                                          <p:attrName>style.visibility</p:attrName>
                                        </p:attrNameLst>
                                      </p:cBhvr>
                                      <p:to>
                                        <p:strVal val="visible"/>
                                      </p:to>
                                    </p:set>
                                    <p:animEffect transition="in" filter="fade">
                                      <p:cBhvr>
                                        <p:cTn id="84" dur="500"/>
                                        <p:tgtEl>
                                          <p:spTgt spid="30727"/>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3" grpId="0"/>
      <p:bldP spid="59" grpId="0" animBg="1"/>
      <p:bldP spid="60" grpId="0"/>
      <p:bldP spid="61" grpId="0" animBg="1"/>
      <p:bldP spid="62" grpId="0"/>
      <p:bldP spid="75" grpId="0" animBg="1"/>
      <p:bldP spid="76" grpId="0"/>
      <p:bldP spid="77" grpId="0" animBg="1"/>
      <p:bldP spid="7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0568" y="1052186"/>
            <a:ext cx="3738331" cy="923330"/>
          </a:xfrm>
          <a:prstGeom prst="rect">
            <a:avLst/>
          </a:prstGeom>
          <a:noFill/>
        </p:spPr>
        <p:txBody>
          <a:bodyPr wrap="none" rtlCol="0">
            <a:spAutoFit/>
          </a:bodyPr>
          <a:lstStyle/>
          <a:p>
            <a:r>
              <a:rPr lang="en-US" sz="5400" dirty="0" smtClean="0"/>
              <a:t>SW CAVITIES</a:t>
            </a:r>
            <a:endParaRPr lang="en-US" sz="5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285" y="2307500"/>
            <a:ext cx="6195080" cy="3398797"/>
          </a:xfrm>
          <a:prstGeom prst="rect">
            <a:avLst/>
          </a:prstGeom>
        </p:spPr>
      </p:pic>
    </p:spTree>
    <p:extLst>
      <p:ext uri="{BB962C8B-B14F-4D97-AF65-F5344CB8AC3E}">
        <p14:creationId xmlns:p14="http://schemas.microsoft.com/office/powerpoint/2010/main" val="23291198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5656" y="-1"/>
            <a:ext cx="6100068" cy="523220"/>
          </a:xfrm>
          <a:prstGeom prst="rect">
            <a:avLst/>
          </a:prstGeom>
          <a:noFill/>
        </p:spPr>
        <p:txBody>
          <a:bodyPr wrap="none" rtlCol="0">
            <a:spAutoFit/>
          </a:bodyPr>
          <a:lstStyle/>
          <a:p>
            <a:r>
              <a:rPr lang="en-US" sz="2800" b="1" dirty="0" smtClean="0"/>
              <a:t>SW CAVITIES PARAMETERS: </a:t>
            </a:r>
            <a:r>
              <a:rPr lang="en-US" sz="2800" b="1" dirty="0" err="1" smtClean="0"/>
              <a:t>V</a:t>
            </a:r>
            <a:r>
              <a:rPr lang="en-US" sz="2800" b="1" baseline="-25000" dirty="0" err="1" smtClean="0"/>
              <a:t>acc</a:t>
            </a:r>
            <a:r>
              <a:rPr lang="en-US" sz="2800" b="1" dirty="0" smtClean="0"/>
              <a:t>, </a:t>
            </a:r>
            <a:r>
              <a:rPr lang="en-US" sz="2800" b="1" dirty="0" err="1" smtClean="0"/>
              <a:t>P</a:t>
            </a:r>
            <a:r>
              <a:rPr lang="en-US" sz="2800" b="1" baseline="-25000" dirty="0" err="1" smtClean="0"/>
              <a:t>diss</a:t>
            </a:r>
            <a:r>
              <a:rPr lang="en-US" sz="2800" b="1" dirty="0" smtClean="0"/>
              <a:t>, W</a:t>
            </a:r>
            <a:endParaRPr lang="en-US" sz="2800" b="1" dirty="0"/>
          </a:p>
        </p:txBody>
      </p:sp>
      <p:graphicFrame>
        <p:nvGraphicFramePr>
          <p:cNvPr id="4" name="Oggetto 3"/>
          <p:cNvGraphicFramePr>
            <a:graphicFrameLocks noChangeAspect="1"/>
          </p:cNvGraphicFramePr>
          <p:nvPr>
            <p:extLst>
              <p:ext uri="{D42A27DB-BD31-4B8C-83A1-F6EECF244321}">
                <p14:modId xmlns:p14="http://schemas.microsoft.com/office/powerpoint/2010/main" val="3219473862"/>
              </p:ext>
            </p:extLst>
          </p:nvPr>
        </p:nvGraphicFramePr>
        <p:xfrm>
          <a:off x="568813" y="3109372"/>
          <a:ext cx="2176164" cy="756984"/>
        </p:xfrm>
        <a:graphic>
          <a:graphicData uri="http://schemas.openxmlformats.org/presentationml/2006/ole">
            <mc:AlternateContent xmlns:mc="http://schemas.openxmlformats.org/markup-compatibility/2006">
              <mc:Choice xmlns:v="urn:schemas-microsoft-com:vml" Requires="v">
                <p:oleObj spid="_x0000_s27203" name="Equazione" r:id="rId3" imgW="1523880" imgH="533160" progId="Equation.3">
                  <p:embed/>
                </p:oleObj>
              </mc:Choice>
              <mc:Fallback>
                <p:oleObj name="Equazione" r:id="rId3" imgW="1523880" imgH="533160" progId="Equation.3">
                  <p:embed/>
                  <p:pic>
                    <p:nvPicPr>
                      <p:cNvPr id="0" name="Object 8"/>
                      <p:cNvPicPr>
                        <a:picLocks noChangeAspect="1" noChangeArrowheads="1"/>
                      </p:cNvPicPr>
                      <p:nvPr/>
                    </p:nvPicPr>
                    <p:blipFill>
                      <a:blip r:embed="rId4"/>
                      <a:srcRect/>
                      <a:stretch>
                        <a:fillRect/>
                      </a:stretch>
                    </p:blipFill>
                    <p:spPr bwMode="auto">
                      <a:xfrm>
                        <a:off x="568813" y="3109372"/>
                        <a:ext cx="2176164" cy="756984"/>
                      </a:xfrm>
                      <a:prstGeom prst="rect">
                        <a:avLst/>
                      </a:prstGeom>
                      <a:noFill/>
                      <a:extLst/>
                    </p:spPr>
                  </p:pic>
                </p:oleObj>
              </mc:Fallback>
            </mc:AlternateContent>
          </a:graphicData>
        </a:graphic>
      </p:graphicFrame>
      <p:sp>
        <p:nvSpPr>
          <p:cNvPr id="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6" name="Oggetto 5"/>
          <p:cNvGraphicFramePr>
            <a:graphicFrameLocks noChangeAspect="1"/>
          </p:cNvGraphicFramePr>
          <p:nvPr>
            <p:extLst>
              <p:ext uri="{D42A27DB-BD31-4B8C-83A1-F6EECF244321}">
                <p14:modId xmlns:p14="http://schemas.microsoft.com/office/powerpoint/2010/main" val="3793695796"/>
              </p:ext>
            </p:extLst>
          </p:nvPr>
        </p:nvGraphicFramePr>
        <p:xfrm>
          <a:off x="6780213" y="1382713"/>
          <a:ext cx="2108200" cy="300037"/>
        </p:xfrm>
        <a:graphic>
          <a:graphicData uri="http://schemas.openxmlformats.org/presentationml/2006/ole">
            <mc:AlternateContent xmlns:mc="http://schemas.openxmlformats.org/markup-compatibility/2006">
              <mc:Choice xmlns:v="urn:schemas-microsoft-com:vml" Requires="v">
                <p:oleObj spid="_x0000_s27204" name="Equazione" r:id="rId5" imgW="1663560" imgH="228600" progId="Equation.3">
                  <p:embed/>
                </p:oleObj>
              </mc:Choice>
              <mc:Fallback>
                <p:oleObj name="Equazione" r:id="rId5" imgW="1663560" imgH="228600" progId="Equation.3">
                  <p:embed/>
                  <p:pic>
                    <p:nvPicPr>
                      <p:cNvPr id="0" name="Object 11"/>
                      <p:cNvPicPr>
                        <a:picLocks noChangeAspect="1" noChangeArrowheads="1"/>
                      </p:cNvPicPr>
                      <p:nvPr/>
                    </p:nvPicPr>
                    <p:blipFill>
                      <a:blip r:embed="rId6"/>
                      <a:srcRect/>
                      <a:stretch>
                        <a:fillRect/>
                      </a:stretch>
                    </p:blipFill>
                    <p:spPr bwMode="auto">
                      <a:xfrm>
                        <a:off x="6780213" y="1382713"/>
                        <a:ext cx="2108200" cy="300037"/>
                      </a:xfrm>
                      <a:prstGeom prst="rect">
                        <a:avLst/>
                      </a:prstGeom>
                      <a:noFill/>
                      <a:extLst/>
                    </p:spPr>
                  </p:pic>
                </p:oleObj>
              </mc:Fallback>
            </mc:AlternateContent>
          </a:graphicData>
        </a:graphic>
      </p:graphicFrame>
      <p:sp>
        <p:nvSpPr>
          <p:cNvPr id="7" name="Rettangolo 6"/>
          <p:cNvSpPr/>
          <p:nvPr/>
        </p:nvSpPr>
        <p:spPr>
          <a:xfrm>
            <a:off x="109943" y="1541110"/>
            <a:ext cx="3093905" cy="1600438"/>
          </a:xfrm>
          <a:prstGeom prst="rect">
            <a:avLst/>
          </a:prstGeom>
        </p:spPr>
        <p:txBody>
          <a:bodyPr wrap="square">
            <a:spAutoFit/>
          </a:bodyPr>
          <a:lstStyle/>
          <a:p>
            <a:pPr algn="just"/>
            <a:r>
              <a:rPr lang="en-US" sz="1400" dirty="0" smtClean="0"/>
              <a:t>We suppose that the cavities are powered at a </a:t>
            </a:r>
            <a:r>
              <a:rPr lang="en-US" sz="1400" b="1" dirty="0" smtClean="0"/>
              <a:t>constant frequency </a:t>
            </a:r>
            <a:r>
              <a:rPr lang="en-US" sz="1400" b="1" dirty="0" err="1" smtClean="0"/>
              <a:t>f</a:t>
            </a:r>
            <a:r>
              <a:rPr lang="en-US" sz="1400" b="1" baseline="-25000" dirty="0" err="1" smtClean="0"/>
              <a:t>RF</a:t>
            </a:r>
            <a:r>
              <a:rPr lang="en-US" sz="1400" dirty="0"/>
              <a:t>. </a:t>
            </a:r>
            <a:r>
              <a:rPr lang="en-US" sz="1400" dirty="0" smtClean="0"/>
              <a:t>The </a:t>
            </a:r>
            <a:r>
              <a:rPr lang="en-US" sz="1400" b="1" dirty="0" smtClean="0"/>
              <a:t>maximum energy </a:t>
            </a:r>
            <a:r>
              <a:rPr lang="en-US" sz="1400" b="1" dirty="0"/>
              <a:t>gain </a:t>
            </a:r>
            <a:r>
              <a:rPr lang="en-US" sz="1400" dirty="0" smtClean="0"/>
              <a:t>of a particle crossing the cavity at a velocity v (</a:t>
            </a:r>
            <a:r>
              <a:rPr lang="en-US" sz="1400" dirty="0" smtClean="0">
                <a:sym typeface="Symbol"/>
              </a:rPr>
              <a:t></a:t>
            </a:r>
            <a:r>
              <a:rPr lang="en-US" sz="1400" dirty="0" smtClean="0"/>
              <a:t>c for electrons) is </a:t>
            </a:r>
            <a:r>
              <a:rPr lang="en-US" sz="1400" dirty="0"/>
              <a:t>obtained integrating the </a:t>
            </a:r>
            <a:r>
              <a:rPr lang="en-US" sz="1400" dirty="0" smtClean="0"/>
              <a:t>time-varying accelerating </a:t>
            </a:r>
            <a:r>
              <a:rPr lang="en-US" sz="1400" dirty="0"/>
              <a:t>field sampled by the charge along the </a:t>
            </a:r>
            <a:r>
              <a:rPr lang="en-US" sz="1400" dirty="0" smtClean="0"/>
              <a:t>trajectory:</a:t>
            </a:r>
            <a:endParaRPr lang="en-US" sz="1400" dirty="0"/>
          </a:p>
        </p:txBody>
      </p:sp>
      <p:sp>
        <p:nvSpPr>
          <p:cNvPr id="9"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CasellaDiTesto 11"/>
          <p:cNvSpPr txBox="1"/>
          <p:nvPr/>
        </p:nvSpPr>
        <p:spPr>
          <a:xfrm>
            <a:off x="107504" y="461665"/>
            <a:ext cx="4464496" cy="738664"/>
          </a:xfrm>
          <a:prstGeom prst="rect">
            <a:avLst/>
          </a:prstGeom>
          <a:noFill/>
        </p:spPr>
        <p:txBody>
          <a:bodyPr wrap="square" rtlCol="0">
            <a:spAutoFit/>
          </a:bodyPr>
          <a:lstStyle/>
          <a:p>
            <a:pPr algn="just"/>
            <a:r>
              <a:rPr lang="en-US" sz="1400" dirty="0" smtClean="0"/>
              <a:t>To compare different technologies is necessary to define some parameter that characterize each accelerating structure. </a:t>
            </a:r>
            <a:endParaRPr lang="en-US" sz="1400" dirty="0"/>
          </a:p>
        </p:txBody>
      </p:sp>
      <mc:AlternateContent xmlns:mc="http://schemas.openxmlformats.org/markup-compatibility/2006" xmlns:a14="http://schemas.microsoft.com/office/drawing/2010/main">
        <mc:Choice Requires="a14">
          <p:sp>
            <p:nvSpPr>
              <p:cNvPr id="13" name="Rectangle 144"/>
              <p:cNvSpPr>
                <a:spLocks noChangeArrowheads="1"/>
              </p:cNvSpPr>
              <p:nvPr/>
            </p:nvSpPr>
            <p:spPr bwMode="auto">
              <a:xfrm>
                <a:off x="87702" y="4466116"/>
                <a:ext cx="4276716" cy="141115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mj-lt"/>
                    <a:ea typeface="Times New Roman" pitchFamily="18" charset="0"/>
                    <a:cs typeface="Times New Roman" pitchFamily="18" charset="0"/>
                  </a:rPr>
                  <a:t>Real cavities have</a:t>
                </a:r>
                <a:r>
                  <a:rPr kumimoji="0" lang="en-US" sz="1400" b="0" i="0" u="none" strike="noStrike" cap="none" normalizeH="0" dirty="0" smtClean="0">
                    <a:ln>
                      <a:noFill/>
                    </a:ln>
                    <a:solidFill>
                      <a:schemeClr val="tx1"/>
                    </a:solidFill>
                    <a:effectLst/>
                    <a:latin typeface="+mj-lt"/>
                    <a:ea typeface="Times New Roman" pitchFamily="18" charset="0"/>
                    <a:cs typeface="Times New Roman" pitchFamily="18" charset="0"/>
                  </a:rPr>
                  <a:t> </a:t>
                </a:r>
                <a:r>
                  <a:rPr kumimoji="0" lang="en-US" sz="1400" b="1" i="0" u="none" strike="noStrike" cap="none" normalizeH="0" dirty="0" smtClean="0">
                    <a:ln>
                      <a:noFill/>
                    </a:ln>
                    <a:solidFill>
                      <a:schemeClr val="tx1"/>
                    </a:solidFill>
                    <a:effectLst/>
                    <a:latin typeface="+mj-lt"/>
                    <a:ea typeface="Times New Roman" pitchFamily="18" charset="0"/>
                    <a:cs typeface="Times New Roman" pitchFamily="18" charset="0"/>
                  </a:rPr>
                  <a:t>losses</a:t>
                </a:r>
                <a:r>
                  <a:rPr kumimoji="0" lang="en-US" sz="1400" b="0" i="0" u="none" strike="noStrike" cap="none" normalizeH="0" baseline="0" dirty="0" smtClean="0">
                    <a:ln>
                      <a:noFill/>
                    </a:ln>
                    <a:solidFill>
                      <a:schemeClr val="tx1"/>
                    </a:solidFill>
                    <a:effectLst/>
                    <a:latin typeface="+mj-lt"/>
                    <a:ea typeface="Times New Roman" pitchFamily="18" charset="0"/>
                    <a:cs typeface="Times New Roman" pitchFamily="18" charset="0"/>
                  </a:rPr>
                  <a:t>. </a:t>
                </a:r>
              </a:p>
              <a:p>
                <a:pPr lvl="0" algn="just" fontAlgn="base">
                  <a:spcBef>
                    <a:spcPct val="0"/>
                  </a:spcBef>
                  <a:spcAft>
                    <a:spcPct val="0"/>
                  </a:spcAft>
                </a:pPr>
                <a:r>
                  <a:rPr kumimoji="0" lang="en-US" sz="1400" b="0" i="0" u="none" strike="noStrike" cap="none" normalizeH="0" baseline="0" dirty="0" smtClean="0">
                    <a:ln>
                      <a:noFill/>
                    </a:ln>
                    <a:solidFill>
                      <a:schemeClr val="tx1"/>
                    </a:solidFill>
                    <a:effectLst/>
                    <a:latin typeface="+mj-lt"/>
                    <a:ea typeface="Times New Roman" pitchFamily="18" charset="0"/>
                    <a:cs typeface="Times New Roman" pitchFamily="18" charset="0"/>
                  </a:rPr>
                  <a:t>Surface currents (related to the surface magnetic field </a:t>
                </a:r>
                <a14:m>
                  <m:oMath xmlns:m="http://schemas.openxmlformats.org/officeDocument/2006/math">
                    <m:acc>
                      <m:accPr>
                        <m:chr m:val="⃗"/>
                        <m:ctrlPr>
                          <a:rPr lang="it-IT" sz="1400" b="0" i="1" smtClean="0">
                            <a:latin typeface="Cambria Math"/>
                          </a:rPr>
                        </m:ctrlPr>
                      </m:accPr>
                      <m:e>
                        <m:r>
                          <a:rPr lang="it-IT" sz="1400" b="0" i="1" smtClean="0">
                            <a:latin typeface="Cambria Math"/>
                          </a:rPr>
                          <m:t>𝐽</m:t>
                        </m:r>
                      </m:e>
                    </m:acc>
                    <m:r>
                      <a:rPr lang="it-IT" sz="1400" b="0" i="1" smtClean="0">
                        <a:latin typeface="Cambria Math"/>
                      </a:rPr>
                      <m:t>=</m:t>
                    </m:r>
                    <m:acc>
                      <m:accPr>
                        <m:chr m:val="⃗"/>
                        <m:ctrlPr>
                          <a:rPr lang="it-IT" sz="1400" b="0" i="1" smtClean="0">
                            <a:latin typeface="Cambria Math"/>
                          </a:rPr>
                        </m:ctrlPr>
                      </m:accPr>
                      <m:e>
                        <m:r>
                          <a:rPr lang="it-IT" sz="1400" b="0" i="1" smtClean="0">
                            <a:latin typeface="Cambria Math"/>
                          </a:rPr>
                          <m:t>𝑛</m:t>
                        </m:r>
                      </m:e>
                    </m:acc>
                    <m:r>
                      <a:rPr lang="it-IT" sz="1400" b="0" i="1" smtClean="0">
                        <a:latin typeface="Cambria Math"/>
                        <a:ea typeface="Cambria Math"/>
                      </a:rPr>
                      <m:t>×</m:t>
                    </m:r>
                    <m:acc>
                      <m:accPr>
                        <m:chr m:val="⃗"/>
                        <m:ctrlPr>
                          <a:rPr lang="it-IT" sz="1400" b="0" i="1" smtClean="0">
                            <a:latin typeface="Cambria Math"/>
                            <a:ea typeface="Cambria Math"/>
                          </a:rPr>
                        </m:ctrlPr>
                      </m:accPr>
                      <m:e>
                        <m:r>
                          <a:rPr lang="it-IT" sz="1400" b="0" i="1" smtClean="0">
                            <a:latin typeface="Cambria Math"/>
                            <a:ea typeface="Cambria Math"/>
                          </a:rPr>
                          <m:t>𝐻</m:t>
                        </m:r>
                      </m:e>
                    </m:acc>
                  </m:oMath>
                </a14:m>
                <a:r>
                  <a:rPr lang="en-GB" sz="1400" dirty="0"/>
                  <a:t> </a:t>
                </a:r>
                <a:r>
                  <a:rPr kumimoji="0" lang="en-US" sz="1400" b="0" i="0" u="none" strike="noStrike" cap="none" normalizeH="0" baseline="0" dirty="0" smtClean="0">
                    <a:ln>
                      <a:noFill/>
                    </a:ln>
                    <a:solidFill>
                      <a:schemeClr val="tx1"/>
                    </a:solidFill>
                    <a:effectLst/>
                    <a:latin typeface="+mj-lt"/>
                    <a:ea typeface="Times New Roman" pitchFamily="18" charset="0"/>
                    <a:cs typeface="Times New Roman" pitchFamily="18" charset="0"/>
                  </a:rPr>
                  <a:t>) “</a:t>
                </a:r>
                <a:r>
                  <a:rPr lang="en-GB" sz="1400" dirty="0" smtClean="0"/>
                  <a:t>sees” </a:t>
                </a:r>
                <a:r>
                  <a:rPr lang="en-GB" sz="1400" dirty="0"/>
                  <a:t>a </a:t>
                </a:r>
                <a:r>
                  <a:rPr lang="en-GB" sz="1400" b="1" dirty="0"/>
                  <a:t>surface resistance </a:t>
                </a:r>
                <a14:m>
                  <m:oMath xmlns:m="http://schemas.openxmlformats.org/officeDocument/2006/math">
                    <m:sSub>
                      <m:sSubPr>
                        <m:ctrlPr>
                          <a:rPr lang="en-GB" sz="1400" b="1" i="1">
                            <a:latin typeface="Cambria Math"/>
                          </a:rPr>
                        </m:ctrlPr>
                      </m:sSubPr>
                      <m:e>
                        <m:r>
                          <a:rPr lang="en-GB" sz="1400" b="1" i="1">
                            <a:latin typeface="Cambria Math" panose="02040503050406030204" pitchFamily="18" charset="0"/>
                          </a:rPr>
                          <m:t>𝑹</m:t>
                        </m:r>
                      </m:e>
                      <m:sub>
                        <m:r>
                          <a:rPr lang="en-GB" sz="1400" b="1" i="1">
                            <a:latin typeface="Cambria Math" panose="02040503050406030204" pitchFamily="18" charset="0"/>
                          </a:rPr>
                          <m:t>𝒔</m:t>
                        </m:r>
                      </m:sub>
                    </m:sSub>
                  </m:oMath>
                </a14:m>
                <a:r>
                  <a:rPr kumimoji="0" lang="en-US" sz="1400" b="1" i="0" u="none" strike="noStrike" cap="none" normalizeH="0" baseline="0" dirty="0" smtClean="0">
                    <a:ln>
                      <a:noFill/>
                    </a:ln>
                    <a:solidFill>
                      <a:schemeClr val="tx1"/>
                    </a:solidFill>
                    <a:effectLst/>
                    <a:latin typeface="+mj-lt"/>
                    <a:ea typeface="Times New Roman" pitchFamily="18" charset="0"/>
                    <a:cs typeface="Times New Roman" pitchFamily="18" charset="0"/>
                  </a:rPr>
                  <a:t> </a:t>
                </a:r>
                <a:r>
                  <a:rPr kumimoji="0" lang="en-US" sz="1400" b="0" i="0" u="none" strike="noStrike" cap="none" normalizeH="0" baseline="0" dirty="0" smtClean="0">
                    <a:ln>
                      <a:noFill/>
                    </a:ln>
                    <a:solidFill>
                      <a:schemeClr val="tx1"/>
                    </a:solidFill>
                    <a:effectLst/>
                    <a:latin typeface="+mj-lt"/>
                    <a:ea typeface="Times New Roman" pitchFamily="18" charset="0"/>
                    <a:cs typeface="Times New Roman" pitchFamily="18" charset="0"/>
                  </a:rPr>
                  <a:t>and dissipate energy, so that a certain amount of RF power must be provided from the outside to keep the accelerating field at the desired level. The</a:t>
                </a:r>
                <a:r>
                  <a:rPr kumimoji="0" lang="en-US" sz="1400" b="0" i="0" u="none" strike="noStrike" cap="none" normalizeH="0" dirty="0" smtClean="0">
                    <a:ln>
                      <a:noFill/>
                    </a:ln>
                    <a:solidFill>
                      <a:schemeClr val="tx1"/>
                    </a:solidFill>
                    <a:effectLst/>
                    <a:latin typeface="+mj-lt"/>
                    <a:ea typeface="Times New Roman" pitchFamily="18" charset="0"/>
                    <a:cs typeface="Times New Roman" pitchFamily="18" charset="0"/>
                  </a:rPr>
                  <a:t> </a:t>
                </a:r>
                <a:r>
                  <a:rPr lang="en-GB" sz="1400" dirty="0" smtClean="0"/>
                  <a:t>total dissipated power is:</a:t>
                </a:r>
                <a:endParaRPr lang="en-GB" sz="1400" dirty="0">
                  <a:latin typeface="+mj-lt"/>
                </a:endParaRPr>
              </a:p>
            </p:txBody>
          </p:sp>
        </mc:Choice>
        <mc:Fallback xmlns="">
          <p:sp>
            <p:nvSpPr>
              <p:cNvPr id="13" name="Rectangle 144"/>
              <p:cNvSpPr>
                <a:spLocks noRot="1" noChangeAspect="1" noMove="1" noResize="1" noEditPoints="1" noAdjustHandles="1" noChangeArrowheads="1" noChangeShapeType="1" noTextEdit="1"/>
              </p:cNvSpPr>
              <p:nvPr/>
            </p:nvSpPr>
            <p:spPr bwMode="auto">
              <a:xfrm>
                <a:off x="87702" y="4466116"/>
                <a:ext cx="4276716" cy="1411156"/>
              </a:xfrm>
              <a:prstGeom prst="rect">
                <a:avLst/>
              </a:prstGeom>
              <a:blipFill rotWithShape="1">
                <a:blip r:embed="rId7"/>
                <a:stretch>
                  <a:fillRect l="-285" r="-427" b="-432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7" name="Rectangle 15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6" name="CasellaDiTesto 35"/>
          <p:cNvSpPr txBox="1"/>
          <p:nvPr/>
        </p:nvSpPr>
        <p:spPr>
          <a:xfrm>
            <a:off x="107504" y="1206337"/>
            <a:ext cx="2526076" cy="369332"/>
          </a:xfrm>
          <a:prstGeom prst="rect">
            <a:avLst/>
          </a:prstGeom>
          <a:noFill/>
        </p:spPr>
        <p:txBody>
          <a:bodyPr wrap="none" rtlCol="0">
            <a:spAutoFit/>
          </a:bodyPr>
          <a:lstStyle/>
          <a:p>
            <a:r>
              <a:rPr lang="en-US" b="1" i="1" dirty="0" smtClean="0"/>
              <a:t>ACCELERATING VOLTAGE</a:t>
            </a:r>
            <a:endParaRPr lang="en-US" b="1" i="1" dirty="0"/>
          </a:p>
        </p:txBody>
      </p:sp>
      <p:sp>
        <p:nvSpPr>
          <p:cNvPr id="37" name="CasellaDiTesto 36"/>
          <p:cNvSpPr txBox="1"/>
          <p:nvPr/>
        </p:nvSpPr>
        <p:spPr>
          <a:xfrm>
            <a:off x="136917" y="4067780"/>
            <a:ext cx="2052550" cy="369332"/>
          </a:xfrm>
          <a:prstGeom prst="rect">
            <a:avLst/>
          </a:prstGeom>
          <a:noFill/>
        </p:spPr>
        <p:txBody>
          <a:bodyPr wrap="none" rtlCol="0">
            <a:spAutoFit/>
          </a:bodyPr>
          <a:lstStyle/>
          <a:p>
            <a:r>
              <a:rPr lang="en-US" b="1" i="1" dirty="0" smtClean="0"/>
              <a:t>DISSIPATED POWER</a:t>
            </a:r>
            <a:endParaRPr lang="en-US" b="1" i="1" dirty="0"/>
          </a:p>
        </p:txBody>
      </p:sp>
      <p:sp>
        <p:nvSpPr>
          <p:cNvPr id="40" name="CasellaDiTesto 39"/>
          <p:cNvSpPr txBox="1"/>
          <p:nvPr/>
        </p:nvSpPr>
        <p:spPr>
          <a:xfrm>
            <a:off x="6404908" y="4466116"/>
            <a:ext cx="1764394" cy="369332"/>
          </a:xfrm>
          <a:prstGeom prst="rect">
            <a:avLst/>
          </a:prstGeom>
          <a:noFill/>
        </p:spPr>
        <p:txBody>
          <a:bodyPr wrap="none" rtlCol="0">
            <a:spAutoFit/>
          </a:bodyPr>
          <a:lstStyle/>
          <a:p>
            <a:r>
              <a:rPr lang="en-US" b="1" i="1" dirty="0" smtClean="0"/>
              <a:t>STORED ENERGY</a:t>
            </a:r>
            <a:endParaRPr lang="en-US" b="1" i="1" dirty="0"/>
          </a:p>
        </p:txBody>
      </p:sp>
      <p:sp>
        <p:nvSpPr>
          <p:cNvPr id="41" name="Rettangolo 40"/>
          <p:cNvSpPr/>
          <p:nvPr/>
        </p:nvSpPr>
        <p:spPr>
          <a:xfrm>
            <a:off x="5797365" y="4863917"/>
            <a:ext cx="3167123" cy="307777"/>
          </a:xfrm>
          <a:prstGeom prst="rect">
            <a:avLst/>
          </a:prstGeom>
        </p:spPr>
        <p:txBody>
          <a:bodyPr wrap="square">
            <a:spAutoFit/>
          </a:bodyPr>
          <a:lstStyle/>
          <a:p>
            <a:r>
              <a:rPr lang="en-GB" sz="1400" dirty="0" smtClean="0"/>
              <a:t>The </a:t>
            </a:r>
            <a:r>
              <a:rPr lang="en-GB" sz="1400" dirty="0"/>
              <a:t>total energy stored</a:t>
            </a:r>
            <a:r>
              <a:rPr lang="en-GB" sz="1400" dirty="0" smtClean="0"/>
              <a:t> in the cavity:</a:t>
            </a:r>
            <a:endParaRPr lang="en-US" sz="1400" dirty="0"/>
          </a:p>
        </p:txBody>
      </p:sp>
      <p:sp>
        <p:nvSpPr>
          <p:cNvPr id="47" name="Rectangle 20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ggetto 47"/>
          <p:cNvGraphicFramePr>
            <a:graphicFrameLocks noChangeAspect="1"/>
          </p:cNvGraphicFramePr>
          <p:nvPr>
            <p:extLst>
              <p:ext uri="{D42A27DB-BD31-4B8C-83A1-F6EECF244321}">
                <p14:modId xmlns:p14="http://schemas.microsoft.com/office/powerpoint/2010/main" val="2658689126"/>
              </p:ext>
            </p:extLst>
          </p:nvPr>
        </p:nvGraphicFramePr>
        <p:xfrm>
          <a:off x="1163192" y="5877272"/>
          <a:ext cx="1936750" cy="955675"/>
        </p:xfrm>
        <a:graphic>
          <a:graphicData uri="http://schemas.openxmlformats.org/presentationml/2006/ole">
            <mc:AlternateContent xmlns:mc="http://schemas.openxmlformats.org/markup-compatibility/2006">
              <mc:Choice xmlns:v="urn:schemas-microsoft-com:vml" Requires="v">
                <p:oleObj spid="_x0000_s27205" name="Equazione" r:id="rId8" imgW="1460160" imgH="723600" progId="Equation.3">
                  <p:embed/>
                </p:oleObj>
              </mc:Choice>
              <mc:Fallback>
                <p:oleObj name="Equazione" r:id="rId8" imgW="1460160" imgH="723600" progId="Equation.3">
                  <p:embed/>
                  <p:pic>
                    <p:nvPicPr>
                      <p:cNvPr id="0" name="Object 207"/>
                      <p:cNvPicPr>
                        <a:picLocks noChangeAspect="1" noChangeArrowheads="1"/>
                      </p:cNvPicPr>
                      <p:nvPr/>
                    </p:nvPicPr>
                    <p:blipFill>
                      <a:blip r:embed="rId9"/>
                      <a:srcRect/>
                      <a:stretch>
                        <a:fillRect/>
                      </a:stretch>
                    </p:blipFill>
                    <p:spPr bwMode="auto">
                      <a:xfrm>
                        <a:off x="1163192" y="5877272"/>
                        <a:ext cx="1936750" cy="955675"/>
                      </a:xfrm>
                      <a:prstGeom prst="rect">
                        <a:avLst/>
                      </a:prstGeom>
                      <a:noFill/>
                    </p:spPr>
                  </p:pic>
                </p:oleObj>
              </mc:Fallback>
            </mc:AlternateContent>
          </a:graphicData>
        </a:graphic>
      </p:graphicFrame>
      <p:sp>
        <p:nvSpPr>
          <p:cNvPr id="49" name="Rectangle 2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0" name="Oggetto 49"/>
          <p:cNvGraphicFramePr>
            <a:graphicFrameLocks noChangeAspect="1"/>
          </p:cNvGraphicFramePr>
          <p:nvPr>
            <p:extLst>
              <p:ext uri="{D42A27DB-BD31-4B8C-83A1-F6EECF244321}">
                <p14:modId xmlns:p14="http://schemas.microsoft.com/office/powerpoint/2010/main" val="1486360457"/>
              </p:ext>
            </p:extLst>
          </p:nvPr>
        </p:nvGraphicFramePr>
        <p:xfrm>
          <a:off x="6086026" y="5201638"/>
          <a:ext cx="2701925" cy="976313"/>
        </p:xfrm>
        <a:graphic>
          <a:graphicData uri="http://schemas.openxmlformats.org/presentationml/2006/ole">
            <mc:AlternateContent xmlns:mc="http://schemas.openxmlformats.org/markup-compatibility/2006">
              <mc:Choice xmlns:v="urn:schemas-microsoft-com:vml" Requires="v">
                <p:oleObj spid="_x0000_s27206" name="Equazione" r:id="rId10" imgW="2031840" imgH="736560" progId="Equation.3">
                  <p:embed/>
                </p:oleObj>
              </mc:Choice>
              <mc:Fallback>
                <p:oleObj name="Equazione" r:id="rId10" imgW="2031840" imgH="736560" progId="Equation.3">
                  <p:embed/>
                  <p:pic>
                    <p:nvPicPr>
                      <p:cNvPr id="0" name="Object 209"/>
                      <p:cNvPicPr>
                        <a:picLocks noChangeAspect="1" noChangeArrowheads="1"/>
                      </p:cNvPicPr>
                      <p:nvPr/>
                    </p:nvPicPr>
                    <p:blipFill>
                      <a:blip r:embed="rId11"/>
                      <a:srcRect/>
                      <a:stretch>
                        <a:fillRect/>
                      </a:stretch>
                    </p:blipFill>
                    <p:spPr bwMode="auto">
                      <a:xfrm>
                        <a:off x="6086026" y="5201638"/>
                        <a:ext cx="2701925" cy="976313"/>
                      </a:xfrm>
                      <a:prstGeom prst="rect">
                        <a:avLst/>
                      </a:prstGeom>
                      <a:noFill/>
                    </p:spPr>
                  </p:pic>
                </p:oleObj>
              </mc:Fallback>
            </mc:AlternateContent>
          </a:graphicData>
        </a:graphic>
      </p:graphicFrame>
      <p:sp>
        <p:nvSpPr>
          <p:cNvPr id="3" name="Rettangolo 2"/>
          <p:cNvSpPr/>
          <p:nvPr/>
        </p:nvSpPr>
        <p:spPr>
          <a:xfrm>
            <a:off x="7460631" y="3909943"/>
            <a:ext cx="1374589" cy="369332"/>
          </a:xfrm>
          <a:prstGeom prst="rect">
            <a:avLst/>
          </a:prstGeom>
        </p:spPr>
        <p:txBody>
          <a:bodyPr wrap="square">
            <a:spAutoFit/>
          </a:bodyPr>
          <a:lstStyle/>
          <a:p>
            <a:r>
              <a:rPr lang="en-US" dirty="0" smtClean="0"/>
              <a:t>MODE TM</a:t>
            </a:r>
            <a:r>
              <a:rPr lang="en-US" baseline="-25000" dirty="0" smtClean="0"/>
              <a:t>010</a:t>
            </a:r>
            <a:endParaRPr lang="en-US" baseline="-25000" dirty="0"/>
          </a:p>
        </p:txBody>
      </p:sp>
      <p:pic>
        <p:nvPicPr>
          <p:cNvPr id="1893" name="Picture 86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6925" t="409" r="26861" b="19765"/>
          <a:stretch/>
        </p:blipFill>
        <p:spPr bwMode="auto">
          <a:xfrm>
            <a:off x="8065012" y="2652536"/>
            <a:ext cx="1077028" cy="1198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9" name="Picture 87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170" r="24395" b="19765"/>
          <a:stretch/>
        </p:blipFill>
        <p:spPr bwMode="auto">
          <a:xfrm>
            <a:off x="6941425" y="2691895"/>
            <a:ext cx="1123587" cy="1174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01" name="Picture 87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70570" y="1162559"/>
            <a:ext cx="3223221" cy="257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Connettore 2 9"/>
          <p:cNvCxnSpPr/>
          <p:nvPr/>
        </p:nvCxnSpPr>
        <p:spPr>
          <a:xfrm>
            <a:off x="3491880" y="2483224"/>
            <a:ext cx="324036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4913025" y="1010159"/>
            <a:ext cx="0" cy="147306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 name="Gruppo 19"/>
          <p:cNvGrpSpPr/>
          <p:nvPr/>
        </p:nvGrpSpPr>
        <p:grpSpPr>
          <a:xfrm>
            <a:off x="4188511" y="1488117"/>
            <a:ext cx="1449028" cy="995201"/>
            <a:chOff x="4188511" y="1488117"/>
            <a:chExt cx="1449028" cy="995201"/>
          </a:xfrm>
        </p:grpSpPr>
        <p:sp>
          <p:nvSpPr>
            <p:cNvPr id="19" name="Figura a mano libera 18"/>
            <p:cNvSpPr/>
            <p:nvPr/>
          </p:nvSpPr>
          <p:spPr>
            <a:xfrm>
              <a:off x="4188511" y="1488211"/>
              <a:ext cx="724514" cy="995107"/>
            </a:xfrm>
            <a:custGeom>
              <a:avLst/>
              <a:gdLst>
                <a:gd name="connsiteX0" fmla="*/ 0 w 724514"/>
                <a:gd name="connsiteY0" fmla="*/ 995107 h 995107"/>
                <a:gd name="connsiteX1" fmla="*/ 250257 w 724514"/>
                <a:gd name="connsiteY1" fmla="*/ 927730 h 995107"/>
                <a:gd name="connsiteX2" fmla="*/ 375386 w 724514"/>
                <a:gd name="connsiteY2" fmla="*/ 754475 h 995107"/>
                <a:gd name="connsiteX3" fmla="*/ 481264 w 724514"/>
                <a:gd name="connsiteY3" fmla="*/ 427216 h 995107"/>
                <a:gd name="connsiteX4" fmla="*/ 539015 w 724514"/>
                <a:gd name="connsiteY4" fmla="*/ 196210 h 995107"/>
                <a:gd name="connsiteX5" fmla="*/ 625643 w 724514"/>
                <a:gd name="connsiteY5" fmla="*/ 42206 h 995107"/>
                <a:gd name="connsiteX6" fmla="*/ 712270 w 724514"/>
                <a:gd name="connsiteY6" fmla="*/ 3705 h 995107"/>
                <a:gd name="connsiteX7" fmla="*/ 721895 w 724514"/>
                <a:gd name="connsiteY7" fmla="*/ 3705 h 99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514" h="995107">
                  <a:moveTo>
                    <a:pt x="0" y="995107"/>
                  </a:moveTo>
                  <a:cubicBezTo>
                    <a:pt x="93846" y="981471"/>
                    <a:pt x="187693" y="967835"/>
                    <a:pt x="250257" y="927730"/>
                  </a:cubicBezTo>
                  <a:cubicBezTo>
                    <a:pt x="312821" y="887625"/>
                    <a:pt x="336885" y="837894"/>
                    <a:pt x="375386" y="754475"/>
                  </a:cubicBezTo>
                  <a:cubicBezTo>
                    <a:pt x="413887" y="671056"/>
                    <a:pt x="453993" y="520260"/>
                    <a:pt x="481264" y="427216"/>
                  </a:cubicBezTo>
                  <a:cubicBezTo>
                    <a:pt x="508536" y="334172"/>
                    <a:pt x="514952" y="260378"/>
                    <a:pt x="539015" y="196210"/>
                  </a:cubicBezTo>
                  <a:cubicBezTo>
                    <a:pt x="563078" y="132042"/>
                    <a:pt x="596767" y="74290"/>
                    <a:pt x="625643" y="42206"/>
                  </a:cubicBezTo>
                  <a:cubicBezTo>
                    <a:pt x="654519" y="10122"/>
                    <a:pt x="696228" y="10122"/>
                    <a:pt x="712270" y="3705"/>
                  </a:cubicBezTo>
                  <a:cubicBezTo>
                    <a:pt x="728312" y="-2712"/>
                    <a:pt x="725103" y="496"/>
                    <a:pt x="721895" y="370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igura a mano libera 37"/>
            <p:cNvSpPr/>
            <p:nvPr/>
          </p:nvSpPr>
          <p:spPr>
            <a:xfrm flipH="1">
              <a:off x="4913025" y="1488117"/>
              <a:ext cx="724514" cy="995107"/>
            </a:xfrm>
            <a:custGeom>
              <a:avLst/>
              <a:gdLst>
                <a:gd name="connsiteX0" fmla="*/ 0 w 724514"/>
                <a:gd name="connsiteY0" fmla="*/ 995107 h 995107"/>
                <a:gd name="connsiteX1" fmla="*/ 250257 w 724514"/>
                <a:gd name="connsiteY1" fmla="*/ 927730 h 995107"/>
                <a:gd name="connsiteX2" fmla="*/ 375386 w 724514"/>
                <a:gd name="connsiteY2" fmla="*/ 754475 h 995107"/>
                <a:gd name="connsiteX3" fmla="*/ 481264 w 724514"/>
                <a:gd name="connsiteY3" fmla="*/ 427216 h 995107"/>
                <a:gd name="connsiteX4" fmla="*/ 539015 w 724514"/>
                <a:gd name="connsiteY4" fmla="*/ 196210 h 995107"/>
                <a:gd name="connsiteX5" fmla="*/ 625643 w 724514"/>
                <a:gd name="connsiteY5" fmla="*/ 42206 h 995107"/>
                <a:gd name="connsiteX6" fmla="*/ 712270 w 724514"/>
                <a:gd name="connsiteY6" fmla="*/ 3705 h 995107"/>
                <a:gd name="connsiteX7" fmla="*/ 721895 w 724514"/>
                <a:gd name="connsiteY7" fmla="*/ 3705 h 99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4514" h="995107">
                  <a:moveTo>
                    <a:pt x="0" y="995107"/>
                  </a:moveTo>
                  <a:cubicBezTo>
                    <a:pt x="93846" y="981471"/>
                    <a:pt x="187693" y="967835"/>
                    <a:pt x="250257" y="927730"/>
                  </a:cubicBezTo>
                  <a:cubicBezTo>
                    <a:pt x="312821" y="887625"/>
                    <a:pt x="336885" y="837894"/>
                    <a:pt x="375386" y="754475"/>
                  </a:cubicBezTo>
                  <a:cubicBezTo>
                    <a:pt x="413887" y="671056"/>
                    <a:pt x="453993" y="520260"/>
                    <a:pt x="481264" y="427216"/>
                  </a:cubicBezTo>
                  <a:cubicBezTo>
                    <a:pt x="508536" y="334172"/>
                    <a:pt x="514952" y="260378"/>
                    <a:pt x="539015" y="196210"/>
                  </a:cubicBezTo>
                  <a:cubicBezTo>
                    <a:pt x="563078" y="132042"/>
                    <a:pt x="596767" y="74290"/>
                    <a:pt x="625643" y="42206"/>
                  </a:cubicBezTo>
                  <a:cubicBezTo>
                    <a:pt x="654519" y="10122"/>
                    <a:pt x="696228" y="10122"/>
                    <a:pt x="712270" y="3705"/>
                  </a:cubicBezTo>
                  <a:cubicBezTo>
                    <a:pt x="728312" y="-2712"/>
                    <a:pt x="725103" y="496"/>
                    <a:pt x="721895" y="370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9" name="CasellaDiTesto 38"/>
          <p:cNvSpPr txBox="1"/>
          <p:nvPr/>
        </p:nvSpPr>
        <p:spPr>
          <a:xfrm>
            <a:off x="4790274" y="692696"/>
            <a:ext cx="357790" cy="369332"/>
          </a:xfrm>
          <a:prstGeom prst="rect">
            <a:avLst/>
          </a:prstGeom>
          <a:noFill/>
        </p:spPr>
        <p:txBody>
          <a:bodyPr wrap="none" rtlCol="0">
            <a:spAutoFit/>
          </a:bodyPr>
          <a:lstStyle/>
          <a:p>
            <a:r>
              <a:rPr lang="en-US" dirty="0" err="1" smtClean="0"/>
              <a:t>E</a:t>
            </a:r>
            <a:r>
              <a:rPr lang="en-US" baseline="-25000" dirty="0" err="1" smtClean="0"/>
              <a:t>z</a:t>
            </a:r>
            <a:endParaRPr lang="en-US" baseline="-25000" dirty="0"/>
          </a:p>
        </p:txBody>
      </p:sp>
      <p:sp>
        <p:nvSpPr>
          <p:cNvPr id="44" name="CasellaDiTesto 43"/>
          <p:cNvSpPr txBox="1"/>
          <p:nvPr/>
        </p:nvSpPr>
        <p:spPr>
          <a:xfrm>
            <a:off x="6531601" y="2131835"/>
            <a:ext cx="276038" cy="369332"/>
          </a:xfrm>
          <a:prstGeom prst="rect">
            <a:avLst/>
          </a:prstGeom>
          <a:noFill/>
        </p:spPr>
        <p:txBody>
          <a:bodyPr wrap="none" rtlCol="0">
            <a:spAutoFit/>
          </a:bodyPr>
          <a:lstStyle/>
          <a:p>
            <a:r>
              <a:rPr lang="en-US" dirty="0" smtClean="0"/>
              <a:t>z</a:t>
            </a:r>
            <a:endParaRPr lang="en-US" dirty="0"/>
          </a:p>
        </p:txBody>
      </p:sp>
      <mc:AlternateContent xmlns:mc="http://schemas.openxmlformats.org/markup-compatibility/2006" xmlns:a14="http://schemas.microsoft.com/office/drawing/2010/main">
        <mc:Choice Requires="a14">
          <p:sp>
            <p:nvSpPr>
              <p:cNvPr id="31" name="Rettangolo 30"/>
              <p:cNvSpPr/>
              <p:nvPr/>
            </p:nvSpPr>
            <p:spPr>
              <a:xfrm>
                <a:off x="3105047" y="6237312"/>
                <a:ext cx="2892341" cy="535531"/>
              </a:xfrm>
              <a:prstGeom prst="rect">
                <a:avLst/>
              </a:prstGeom>
            </p:spPr>
            <p:txBody>
              <a:bodyPr wrap="square">
                <a:spAutoFit/>
              </a:bodyPr>
              <a:lstStyle/>
              <a:p>
                <a:pPr marL="0" lvl="1" algn="just">
                  <a:lnSpc>
                    <a:spcPct val="120000"/>
                  </a:lnSpc>
                </a:pPr>
                <a:r>
                  <a:rPr lang="en-GB" sz="1200" dirty="0" smtClean="0"/>
                  <a:t>NC cavity (Cu </a:t>
                </a:r>
                <a14:m>
                  <m:oMath xmlns:m="http://schemas.openxmlformats.org/officeDocument/2006/math">
                    <m:sSub>
                      <m:sSubPr>
                        <m:ctrlPr>
                          <a:rPr lang="en-GB" sz="1200" i="1">
                            <a:latin typeface="Cambria Math"/>
                          </a:rPr>
                        </m:ctrlPr>
                      </m:sSubPr>
                      <m:e>
                        <m:r>
                          <a:rPr lang="en-GB" sz="1200" i="1">
                            <a:latin typeface="Cambria Math"/>
                          </a:rPr>
                          <m:t>𝑅</m:t>
                        </m:r>
                      </m:e>
                      <m:sub>
                        <m:r>
                          <a:rPr lang="en-GB" sz="1200" i="1">
                            <a:latin typeface="Cambria Math"/>
                          </a:rPr>
                          <m:t>𝑠</m:t>
                        </m:r>
                      </m:sub>
                    </m:sSub>
                    <m:r>
                      <a:rPr lang="en-GB" sz="1200" i="1">
                        <a:latin typeface="Cambria Math"/>
                      </a:rPr>
                      <m:t>≈</m:t>
                    </m:r>
                    <m:r>
                      <a:rPr lang="it-IT" sz="1200" b="0" i="1" smtClean="0">
                        <a:latin typeface="Cambria Math"/>
                      </a:rPr>
                      <m:t>3</m:t>
                    </m:r>
                    <m:r>
                      <a:rPr lang="en-GB" sz="1200" i="1">
                        <a:latin typeface="Cambria Math"/>
                      </a:rPr>
                      <m:t> </m:t>
                    </m:r>
                    <m:r>
                      <m:rPr>
                        <m:nor/>
                      </m:rPr>
                      <a:rPr lang="en-GB" sz="1200"/>
                      <m:t>mΩ</m:t>
                    </m:r>
                  </m:oMath>
                </a14:m>
                <a:r>
                  <a:rPr lang="en-GB" sz="1200" dirty="0"/>
                  <a:t> at 1 </a:t>
                </a:r>
                <a:r>
                  <a:rPr lang="en-GB" sz="1200" dirty="0" smtClean="0"/>
                  <a:t>GHz)</a:t>
                </a:r>
              </a:p>
              <a:p>
                <a:pPr marL="0" lvl="1" algn="just">
                  <a:lnSpc>
                    <a:spcPct val="120000"/>
                  </a:lnSpc>
                </a:pPr>
                <a:r>
                  <a:rPr lang="en-GB" sz="1200" dirty="0" smtClean="0"/>
                  <a:t>SC </a:t>
                </a:r>
                <a:r>
                  <a:rPr lang="en-GB" sz="1200" dirty="0"/>
                  <a:t>cavity (</a:t>
                </a:r>
                <a:r>
                  <a:rPr lang="en-GB" sz="1200" dirty="0" err="1"/>
                  <a:t>Nb</a:t>
                </a:r>
                <a:r>
                  <a:rPr lang="en-GB" sz="1200" dirty="0"/>
                  <a:t> </a:t>
                </a:r>
                <a14:m>
                  <m:oMath xmlns:m="http://schemas.openxmlformats.org/officeDocument/2006/math">
                    <m:r>
                      <m:rPr>
                        <m:sty m:val="p"/>
                      </m:rPr>
                      <a:rPr lang="it-IT" sz="1200">
                        <a:latin typeface="Cambria Math"/>
                      </a:rPr>
                      <m:t>at</m:t>
                    </m:r>
                    <m:r>
                      <a:rPr lang="it-IT" sz="1200">
                        <a:latin typeface="Cambria Math"/>
                      </a:rPr>
                      <m:t> </m:t>
                    </m:r>
                    <m:r>
                      <a:rPr lang="en-GB" sz="1200" i="1">
                        <a:latin typeface="Cambria Math"/>
                      </a:rPr>
                      <m:t>2 </m:t>
                    </m:r>
                    <m:r>
                      <m:rPr>
                        <m:nor/>
                      </m:rPr>
                      <a:rPr lang="en-GB" sz="1200"/>
                      <m:t>K</m:t>
                    </m:r>
                  </m:oMath>
                </a14:m>
                <a:r>
                  <a:rPr lang="en-GB" sz="1200" dirty="0"/>
                  <a:t> </a:t>
                </a:r>
                <a14:m>
                  <m:oMath xmlns:m="http://schemas.openxmlformats.org/officeDocument/2006/math">
                    <m:sSub>
                      <m:sSubPr>
                        <m:ctrlPr>
                          <a:rPr lang="en-GB" sz="1200" i="1">
                            <a:latin typeface="Cambria Math"/>
                          </a:rPr>
                        </m:ctrlPr>
                      </m:sSubPr>
                      <m:e>
                        <m:r>
                          <a:rPr lang="en-GB" sz="1200" i="1">
                            <a:latin typeface="Cambria Math"/>
                          </a:rPr>
                          <m:t>𝑅</m:t>
                        </m:r>
                      </m:e>
                      <m:sub>
                        <m:r>
                          <a:rPr lang="en-GB" sz="1200" i="1">
                            <a:latin typeface="Cambria Math"/>
                          </a:rPr>
                          <m:t>𝑠</m:t>
                        </m:r>
                      </m:sub>
                    </m:sSub>
                    <m:r>
                      <a:rPr lang="en-GB" sz="1200" i="1">
                        <a:latin typeface="Cambria Math"/>
                      </a:rPr>
                      <m:t>≈10 </m:t>
                    </m:r>
                    <m:r>
                      <m:rPr>
                        <m:nor/>
                      </m:rPr>
                      <a:rPr lang="en-GB" sz="1200"/>
                      <m:t>nΩ</m:t>
                    </m:r>
                  </m:oMath>
                </a14:m>
                <a:r>
                  <a:rPr lang="en-GB" sz="1200" dirty="0"/>
                  <a:t> </a:t>
                </a:r>
                <a:r>
                  <a:rPr lang="en-GB" sz="1200" dirty="0" smtClean="0"/>
                  <a:t> at </a:t>
                </a:r>
                <a:r>
                  <a:rPr lang="en-GB" sz="1200" dirty="0"/>
                  <a:t>1 </a:t>
                </a:r>
                <a:r>
                  <a:rPr lang="en-GB" sz="1200" dirty="0" smtClean="0"/>
                  <a:t>GHz)</a:t>
                </a:r>
                <a:endParaRPr lang="en-GB" sz="1200" dirty="0"/>
              </a:p>
            </p:txBody>
          </p:sp>
        </mc:Choice>
        <mc:Fallback xmlns="">
          <p:sp>
            <p:nvSpPr>
              <p:cNvPr id="31" name="Rettangolo 30"/>
              <p:cNvSpPr>
                <a:spLocks noRot="1" noChangeAspect="1" noMove="1" noResize="1" noEditPoints="1" noAdjustHandles="1" noChangeArrowheads="1" noChangeShapeType="1" noTextEdit="1"/>
              </p:cNvSpPr>
              <p:nvPr/>
            </p:nvSpPr>
            <p:spPr>
              <a:xfrm>
                <a:off x="3105047" y="6237312"/>
                <a:ext cx="2892341" cy="535531"/>
              </a:xfrm>
              <a:prstGeom prst="rect">
                <a:avLst/>
              </a:prstGeom>
              <a:blipFill rotWithShape="1">
                <a:blip r:embed="rId15"/>
                <a:stretch>
                  <a:fillRect b="-5682"/>
                </a:stretch>
              </a:blipFill>
            </p:spPr>
            <p:txBody>
              <a:bodyPr/>
              <a:lstStyle/>
              <a:p>
                <a:r>
                  <a:rPr lang="en-US">
                    <a:noFill/>
                  </a:rPr>
                  <a:t> </a:t>
                </a:r>
              </a:p>
            </p:txBody>
          </p:sp>
        </mc:Fallback>
      </mc:AlternateContent>
      <p:sp>
        <p:nvSpPr>
          <p:cNvPr id="8" name="CasellaDiTesto 7"/>
          <p:cNvSpPr txBox="1"/>
          <p:nvPr/>
        </p:nvSpPr>
        <p:spPr>
          <a:xfrm>
            <a:off x="7348368" y="2416047"/>
            <a:ext cx="309700" cy="369332"/>
          </a:xfrm>
          <a:prstGeom prst="rect">
            <a:avLst/>
          </a:prstGeom>
          <a:noFill/>
        </p:spPr>
        <p:txBody>
          <a:bodyPr wrap="none" rtlCol="0">
            <a:spAutoFit/>
          </a:bodyPr>
          <a:lstStyle/>
          <a:p>
            <a:r>
              <a:rPr lang="en-US" dirty="0" smtClean="0"/>
              <a:t>B</a:t>
            </a:r>
            <a:endParaRPr lang="en-US" dirty="0"/>
          </a:p>
        </p:txBody>
      </p:sp>
      <p:sp>
        <p:nvSpPr>
          <p:cNvPr id="32" name="CasellaDiTesto 31"/>
          <p:cNvSpPr txBox="1"/>
          <p:nvPr/>
        </p:nvSpPr>
        <p:spPr>
          <a:xfrm>
            <a:off x="8448676" y="2416785"/>
            <a:ext cx="296876" cy="369332"/>
          </a:xfrm>
          <a:prstGeom prst="rect">
            <a:avLst/>
          </a:prstGeom>
          <a:noFill/>
        </p:spPr>
        <p:txBody>
          <a:bodyPr wrap="none" rtlCol="0">
            <a:spAutoFit/>
          </a:bodyPr>
          <a:lstStyle/>
          <a:p>
            <a:r>
              <a:rPr lang="en-US" dirty="0" smtClean="0"/>
              <a:t>E</a:t>
            </a:r>
            <a:endParaRPr lang="en-US" dirty="0"/>
          </a:p>
        </p:txBody>
      </p:sp>
    </p:spTree>
    <p:extLst>
      <p:ext uri="{BB962C8B-B14F-4D97-AF65-F5344CB8AC3E}">
        <p14:creationId xmlns:p14="http://schemas.microsoft.com/office/powerpoint/2010/main" val="424222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500"/>
                                        <p:tgtEl>
                                          <p:spTgt spid="4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7" grpId="0"/>
      <p:bldP spid="40" grpId="0"/>
      <p:bldP spid="41" grpId="0"/>
      <p:bldP spid="39"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Oggetto 135"/>
          <p:cNvGraphicFramePr>
            <a:graphicFrameLocks noChangeAspect="1"/>
          </p:cNvGraphicFramePr>
          <p:nvPr>
            <p:extLst>
              <p:ext uri="{D42A27DB-BD31-4B8C-83A1-F6EECF244321}">
                <p14:modId xmlns:p14="http://schemas.microsoft.com/office/powerpoint/2010/main" val="1738467906"/>
              </p:ext>
            </p:extLst>
          </p:nvPr>
        </p:nvGraphicFramePr>
        <p:xfrm>
          <a:off x="6056474" y="1804479"/>
          <a:ext cx="1439667" cy="641183"/>
        </p:xfrm>
        <a:graphic>
          <a:graphicData uri="http://schemas.openxmlformats.org/presentationml/2006/ole">
            <mc:AlternateContent xmlns:mc="http://schemas.openxmlformats.org/markup-compatibility/2006">
              <mc:Choice xmlns:v="urn:schemas-microsoft-com:vml" Requires="v">
                <p:oleObj spid="_x0000_s4057" name="Equazione" r:id="rId3" imgW="965160" imgH="431640" progId="Equation.3">
                  <p:embed/>
                </p:oleObj>
              </mc:Choice>
              <mc:Fallback>
                <p:oleObj name="Equazione" r:id="rId3" imgW="965160" imgH="431640" progId="Equation.3">
                  <p:embed/>
                  <p:pic>
                    <p:nvPicPr>
                      <p:cNvPr id="0" name=""/>
                      <p:cNvPicPr>
                        <a:picLocks noChangeAspect="1" noChangeArrowheads="1"/>
                      </p:cNvPicPr>
                      <p:nvPr/>
                    </p:nvPicPr>
                    <p:blipFill>
                      <a:blip r:embed="rId4"/>
                      <a:srcRect/>
                      <a:stretch>
                        <a:fillRect/>
                      </a:stretch>
                    </p:blipFill>
                    <p:spPr bwMode="auto">
                      <a:xfrm>
                        <a:off x="6056474" y="1804479"/>
                        <a:ext cx="1439667" cy="641183"/>
                      </a:xfrm>
                      <a:prstGeom prst="rect">
                        <a:avLst/>
                      </a:prstGeom>
                      <a:noFill/>
                    </p:spPr>
                  </p:pic>
                </p:oleObj>
              </mc:Fallback>
            </mc:AlternateContent>
          </a:graphicData>
        </a:graphic>
      </p:graphicFrame>
      <p:sp>
        <p:nvSpPr>
          <p:cNvPr id="137" name="CasellaDiTesto 136"/>
          <p:cNvSpPr txBox="1"/>
          <p:nvPr/>
        </p:nvSpPr>
        <p:spPr>
          <a:xfrm>
            <a:off x="5827255" y="1412776"/>
            <a:ext cx="1818318" cy="369332"/>
          </a:xfrm>
          <a:prstGeom prst="rect">
            <a:avLst/>
          </a:prstGeom>
          <a:noFill/>
        </p:spPr>
        <p:txBody>
          <a:bodyPr wrap="none" rtlCol="0">
            <a:spAutoFit/>
          </a:bodyPr>
          <a:lstStyle/>
          <a:p>
            <a:r>
              <a:rPr lang="en-US" b="1" i="1" dirty="0" smtClean="0"/>
              <a:t>QUALITY FACTOR</a:t>
            </a:r>
            <a:endParaRPr lang="en-US" b="1" i="1" dirty="0"/>
          </a:p>
        </p:txBody>
      </p:sp>
      <p:sp>
        <p:nvSpPr>
          <p:cNvPr id="139" name="CasellaDiTesto 138"/>
          <p:cNvSpPr txBox="1"/>
          <p:nvPr/>
        </p:nvSpPr>
        <p:spPr>
          <a:xfrm>
            <a:off x="861172" y="1487974"/>
            <a:ext cx="2074029" cy="369332"/>
          </a:xfrm>
          <a:prstGeom prst="rect">
            <a:avLst/>
          </a:prstGeom>
          <a:noFill/>
        </p:spPr>
        <p:txBody>
          <a:bodyPr wrap="none" rtlCol="0">
            <a:spAutoFit/>
          </a:bodyPr>
          <a:lstStyle/>
          <a:p>
            <a:r>
              <a:rPr lang="en-US" b="1" i="1" dirty="0" smtClean="0"/>
              <a:t>SHUNT IMPEDANCE</a:t>
            </a:r>
            <a:endParaRPr lang="en-US" b="1" i="1" dirty="0"/>
          </a:p>
        </p:txBody>
      </p:sp>
      <p:sp>
        <p:nvSpPr>
          <p:cNvPr id="140" name="Rectangle 10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41" name="Oggetto 140"/>
          <p:cNvGraphicFramePr>
            <a:graphicFrameLocks noChangeAspect="1"/>
          </p:cNvGraphicFramePr>
          <p:nvPr>
            <p:extLst>
              <p:ext uri="{D42A27DB-BD31-4B8C-83A1-F6EECF244321}">
                <p14:modId xmlns:p14="http://schemas.microsoft.com/office/powerpoint/2010/main" val="3475439704"/>
              </p:ext>
            </p:extLst>
          </p:nvPr>
        </p:nvGraphicFramePr>
        <p:xfrm>
          <a:off x="866788" y="3367072"/>
          <a:ext cx="1853782" cy="714162"/>
        </p:xfrm>
        <a:graphic>
          <a:graphicData uri="http://schemas.openxmlformats.org/presentationml/2006/ole">
            <mc:AlternateContent xmlns:mc="http://schemas.openxmlformats.org/markup-compatibility/2006">
              <mc:Choice xmlns:v="urn:schemas-microsoft-com:vml" Requires="v">
                <p:oleObj spid="_x0000_s4058" name="Equazione" r:id="rId5" imgW="1193760" imgH="457200" progId="Equation.3">
                  <p:embed/>
                </p:oleObj>
              </mc:Choice>
              <mc:Fallback>
                <p:oleObj name="Equazione" r:id="rId5" imgW="1193760" imgH="457200" progId="Equation.3">
                  <p:embed/>
                  <p:pic>
                    <p:nvPicPr>
                      <p:cNvPr id="0" name="Object 100"/>
                      <p:cNvPicPr>
                        <a:picLocks noChangeAspect="1" noChangeArrowheads="1"/>
                      </p:cNvPicPr>
                      <p:nvPr/>
                    </p:nvPicPr>
                    <p:blipFill>
                      <a:blip r:embed="rId6"/>
                      <a:srcRect/>
                      <a:stretch>
                        <a:fillRect/>
                      </a:stretch>
                    </p:blipFill>
                    <p:spPr bwMode="auto">
                      <a:xfrm>
                        <a:off x="866788" y="3367072"/>
                        <a:ext cx="1853782" cy="714162"/>
                      </a:xfrm>
                      <a:prstGeom prst="rect">
                        <a:avLst/>
                      </a:prstGeom>
                      <a:noFill/>
                    </p:spPr>
                  </p:pic>
                </p:oleObj>
              </mc:Fallback>
            </mc:AlternateContent>
          </a:graphicData>
        </a:graphic>
      </p:graphicFrame>
      <p:sp>
        <p:nvSpPr>
          <p:cNvPr id="142" name="Rectangle 103"/>
          <p:cNvSpPr>
            <a:spLocks noChangeArrowheads="1"/>
          </p:cNvSpPr>
          <p:nvPr/>
        </p:nvSpPr>
        <p:spPr bwMode="auto">
          <a:xfrm>
            <a:off x="0" y="1982077"/>
            <a:ext cx="4008337"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a:r>
              <a:rPr lang="en-US" sz="1400" dirty="0" smtClean="0"/>
              <a:t>The </a:t>
            </a:r>
            <a:r>
              <a:rPr lang="en-US" sz="1400" dirty="0"/>
              <a:t>shunt impedance is the parameter that qualifies the </a:t>
            </a:r>
            <a:r>
              <a:rPr lang="en-US" sz="1400" b="1" dirty="0"/>
              <a:t>efficiency of an accelerating mode</a:t>
            </a:r>
            <a:r>
              <a:rPr lang="en-US" sz="1400" dirty="0"/>
              <a:t>. The highest </a:t>
            </a:r>
            <a:r>
              <a:rPr lang="en-US" sz="1400" dirty="0" smtClean="0"/>
              <a:t>is its value, </a:t>
            </a:r>
            <a:r>
              <a:rPr lang="en-US" sz="1400" dirty="0"/>
              <a:t>the larger </a:t>
            </a:r>
            <a:r>
              <a:rPr lang="en-US" sz="1400" dirty="0" smtClean="0"/>
              <a:t>is the obtainable </a:t>
            </a:r>
            <a:r>
              <a:rPr lang="en-US" sz="1400" dirty="0"/>
              <a:t>accelerating voltage for a given </a:t>
            </a:r>
            <a:r>
              <a:rPr lang="en-US" sz="1400" dirty="0" smtClean="0"/>
              <a:t>power. Traditionally</a:t>
            </a:r>
            <a:r>
              <a:rPr lang="en-US" sz="1400" dirty="0"/>
              <a:t>, </a:t>
            </a:r>
            <a:r>
              <a:rPr lang="en-US" sz="1400" dirty="0" smtClean="0"/>
              <a:t>it </a:t>
            </a:r>
            <a:r>
              <a:rPr lang="en-US" sz="1400" dirty="0"/>
              <a:t>is the quantity to optimize in order to </a:t>
            </a:r>
            <a:r>
              <a:rPr lang="en-US" sz="1400" b="1" dirty="0" smtClean="0"/>
              <a:t>maximize the accelerating field for a given dissipated power</a:t>
            </a:r>
            <a:r>
              <a:rPr lang="en-US" sz="1400" dirty="0" smtClean="0"/>
              <a:t>:</a:t>
            </a:r>
            <a:endParaRPr lang="en-US" sz="1400" dirty="0"/>
          </a:p>
        </p:txBody>
      </p:sp>
      <p:sp>
        <p:nvSpPr>
          <p:cNvPr id="146" name="CasellaDiTesto 145"/>
          <p:cNvSpPr txBox="1"/>
          <p:nvPr/>
        </p:nvSpPr>
        <p:spPr>
          <a:xfrm>
            <a:off x="190601" y="674203"/>
            <a:ext cx="3106941" cy="369332"/>
          </a:xfrm>
          <a:prstGeom prst="rect">
            <a:avLst/>
          </a:prstGeom>
          <a:noFill/>
        </p:spPr>
        <p:txBody>
          <a:bodyPr wrap="none" rtlCol="0">
            <a:spAutoFit/>
          </a:bodyPr>
          <a:lstStyle/>
          <a:p>
            <a:r>
              <a:rPr lang="en-US" b="1" i="1" dirty="0" smtClean="0"/>
              <a:t>ACCELERATING VOLTAGE (</a:t>
            </a:r>
            <a:r>
              <a:rPr lang="en-US" b="1" i="1" dirty="0" err="1" smtClean="0"/>
              <a:t>V</a:t>
            </a:r>
            <a:r>
              <a:rPr lang="en-US" b="1" i="1" baseline="-25000" dirty="0" err="1" smtClean="0"/>
              <a:t>acc</a:t>
            </a:r>
            <a:r>
              <a:rPr lang="en-US" b="1" i="1" dirty="0" smtClean="0"/>
              <a:t>)</a:t>
            </a:r>
            <a:endParaRPr lang="en-US" b="1" i="1" dirty="0"/>
          </a:p>
        </p:txBody>
      </p:sp>
      <p:sp>
        <p:nvSpPr>
          <p:cNvPr id="147" name="CasellaDiTesto 146"/>
          <p:cNvSpPr txBox="1"/>
          <p:nvPr/>
        </p:nvSpPr>
        <p:spPr>
          <a:xfrm>
            <a:off x="3563888" y="692900"/>
            <a:ext cx="2613985" cy="369332"/>
          </a:xfrm>
          <a:prstGeom prst="rect">
            <a:avLst/>
          </a:prstGeom>
          <a:noFill/>
        </p:spPr>
        <p:txBody>
          <a:bodyPr wrap="none" rtlCol="0">
            <a:spAutoFit/>
          </a:bodyPr>
          <a:lstStyle/>
          <a:p>
            <a:r>
              <a:rPr lang="en-US" b="1" i="1" dirty="0" smtClean="0"/>
              <a:t>DISSIPATED POWER (</a:t>
            </a:r>
            <a:r>
              <a:rPr lang="en-US" b="1" i="1" dirty="0" err="1" smtClean="0"/>
              <a:t>P</a:t>
            </a:r>
            <a:r>
              <a:rPr lang="en-US" b="1" i="1" baseline="-25000" dirty="0" err="1" smtClean="0"/>
              <a:t>diss</a:t>
            </a:r>
            <a:r>
              <a:rPr lang="en-US" b="1" i="1" dirty="0" smtClean="0"/>
              <a:t>)</a:t>
            </a:r>
            <a:endParaRPr lang="en-US" b="1" i="1" dirty="0"/>
          </a:p>
        </p:txBody>
      </p:sp>
      <p:sp>
        <p:nvSpPr>
          <p:cNvPr id="148" name="CasellaDiTesto 147"/>
          <p:cNvSpPr txBox="1"/>
          <p:nvPr/>
        </p:nvSpPr>
        <p:spPr>
          <a:xfrm>
            <a:off x="6576306" y="671882"/>
            <a:ext cx="2171557" cy="369332"/>
          </a:xfrm>
          <a:prstGeom prst="rect">
            <a:avLst/>
          </a:prstGeom>
          <a:noFill/>
        </p:spPr>
        <p:txBody>
          <a:bodyPr wrap="none" rtlCol="0">
            <a:spAutoFit/>
          </a:bodyPr>
          <a:lstStyle/>
          <a:p>
            <a:r>
              <a:rPr lang="en-US" b="1" i="1" dirty="0" smtClean="0"/>
              <a:t>STORED ENERGY (W)</a:t>
            </a:r>
            <a:endParaRPr lang="en-US" b="1" i="1" dirty="0"/>
          </a:p>
        </p:txBody>
      </p:sp>
      <p:sp>
        <p:nvSpPr>
          <p:cNvPr id="149" name="Rettangolo 148"/>
          <p:cNvSpPr/>
          <p:nvPr/>
        </p:nvSpPr>
        <p:spPr>
          <a:xfrm>
            <a:off x="7523835" y="1857306"/>
            <a:ext cx="1580789" cy="535531"/>
          </a:xfrm>
          <a:prstGeom prst="rect">
            <a:avLst/>
          </a:prstGeom>
        </p:spPr>
        <p:txBody>
          <a:bodyPr wrap="square">
            <a:spAutoFit/>
          </a:bodyPr>
          <a:lstStyle/>
          <a:p>
            <a:pPr marL="0" lvl="1" algn="just">
              <a:lnSpc>
                <a:spcPct val="120000"/>
              </a:lnSpc>
            </a:pPr>
            <a:r>
              <a:rPr lang="en-GB" sz="1200" dirty="0"/>
              <a:t>NC cavity </a:t>
            </a:r>
            <a:r>
              <a:rPr lang="en-GB" sz="1200" dirty="0" smtClean="0"/>
              <a:t>Q</a:t>
            </a:r>
            <a:r>
              <a:rPr lang="en-GB" sz="1200" dirty="0" smtClean="0">
                <a:sym typeface="Symbol"/>
              </a:rPr>
              <a:t>10</a:t>
            </a:r>
            <a:r>
              <a:rPr lang="en-GB" sz="1200" baseline="30000" dirty="0" smtClean="0">
                <a:sym typeface="Symbol"/>
              </a:rPr>
              <a:t>4</a:t>
            </a:r>
            <a:endParaRPr lang="en-GB" sz="1200" baseline="30000" dirty="0" smtClean="0"/>
          </a:p>
          <a:p>
            <a:pPr marL="0" lvl="1" algn="just">
              <a:lnSpc>
                <a:spcPct val="120000"/>
              </a:lnSpc>
            </a:pPr>
            <a:r>
              <a:rPr lang="en-GB" sz="1200" dirty="0" smtClean="0"/>
              <a:t>SC </a:t>
            </a:r>
            <a:r>
              <a:rPr lang="en-GB" sz="1200" dirty="0"/>
              <a:t>cavity </a:t>
            </a:r>
            <a:r>
              <a:rPr lang="en-GB" sz="1200" dirty="0" smtClean="0"/>
              <a:t>Q</a:t>
            </a:r>
            <a:r>
              <a:rPr lang="en-GB" sz="1200" dirty="0" smtClean="0">
                <a:sym typeface="Symbol"/>
              </a:rPr>
              <a:t>10</a:t>
            </a:r>
            <a:r>
              <a:rPr lang="en-GB" sz="1200" baseline="30000" dirty="0" smtClean="0">
                <a:sym typeface="Symbol"/>
              </a:rPr>
              <a:t>10</a:t>
            </a:r>
            <a:endParaRPr lang="en-GB" sz="1200" baseline="30000" dirty="0"/>
          </a:p>
        </p:txBody>
      </p:sp>
      <p:sp>
        <p:nvSpPr>
          <p:cNvPr id="157" name="CasellaDiTesto 156"/>
          <p:cNvSpPr txBox="1"/>
          <p:nvPr/>
        </p:nvSpPr>
        <p:spPr>
          <a:xfrm>
            <a:off x="5920167" y="4464114"/>
            <a:ext cx="3092464" cy="954107"/>
          </a:xfrm>
          <a:prstGeom prst="rect">
            <a:avLst/>
          </a:prstGeom>
          <a:noFill/>
        </p:spPr>
        <p:txBody>
          <a:bodyPr wrap="square" rtlCol="0">
            <a:spAutoFit/>
          </a:bodyPr>
          <a:lstStyle/>
          <a:p>
            <a:pPr algn="just"/>
            <a:r>
              <a:rPr lang="en-US" sz="1400" dirty="0" smtClean="0"/>
              <a:t>The R/Q is </a:t>
            </a:r>
            <a:r>
              <a:rPr lang="en-US" sz="1400" dirty="0"/>
              <a:t>a </a:t>
            </a:r>
            <a:r>
              <a:rPr lang="en-US" sz="1400" b="1" dirty="0"/>
              <a:t>pure geometric qualification factor</a:t>
            </a:r>
            <a:r>
              <a:rPr lang="en-US" sz="1400" dirty="0"/>
              <a:t>. </a:t>
            </a:r>
            <a:r>
              <a:rPr lang="en-US" sz="1400" dirty="0" smtClean="0"/>
              <a:t>It does </a:t>
            </a:r>
            <a:r>
              <a:rPr lang="en-US" sz="1400" dirty="0"/>
              <a:t>not depend on the cavity wall </a:t>
            </a:r>
            <a:r>
              <a:rPr lang="en-US" sz="1400" dirty="0" smtClean="0"/>
              <a:t>conductivity. R/Q of a single cell is of the order of 100.</a:t>
            </a:r>
            <a:endParaRPr lang="en-US" dirty="0"/>
          </a:p>
        </p:txBody>
      </p:sp>
      <p:graphicFrame>
        <p:nvGraphicFramePr>
          <p:cNvPr id="158" name="Oggetto 157"/>
          <p:cNvGraphicFramePr>
            <a:graphicFrameLocks noChangeAspect="1"/>
          </p:cNvGraphicFramePr>
          <p:nvPr>
            <p:extLst>
              <p:ext uri="{D42A27DB-BD31-4B8C-83A1-F6EECF244321}">
                <p14:modId xmlns:p14="http://schemas.microsoft.com/office/powerpoint/2010/main" val="1703012794"/>
              </p:ext>
            </p:extLst>
          </p:nvPr>
        </p:nvGraphicFramePr>
        <p:xfrm>
          <a:off x="6745542" y="3573016"/>
          <a:ext cx="1069267" cy="747658"/>
        </p:xfrm>
        <a:graphic>
          <a:graphicData uri="http://schemas.openxmlformats.org/presentationml/2006/ole">
            <mc:AlternateContent xmlns:mc="http://schemas.openxmlformats.org/markup-compatibility/2006">
              <mc:Choice xmlns:v="urn:schemas-microsoft-com:vml" Requires="v">
                <p:oleObj spid="_x0000_s4059" name="Equazione" r:id="rId7" imgW="812520" imgH="457200" progId="Equation.3">
                  <p:embed/>
                </p:oleObj>
              </mc:Choice>
              <mc:Fallback>
                <p:oleObj name="Equazione" r:id="rId7" imgW="812520" imgH="457200" progId="Equation.3">
                  <p:embed/>
                  <p:pic>
                    <p:nvPicPr>
                      <p:cNvPr id="0" name="Oggetto 140"/>
                      <p:cNvPicPr>
                        <a:picLocks noChangeAspect="1" noChangeArrowheads="1"/>
                      </p:cNvPicPr>
                      <p:nvPr/>
                    </p:nvPicPr>
                    <p:blipFill>
                      <a:blip r:embed="rId8"/>
                      <a:srcRect/>
                      <a:stretch>
                        <a:fillRect/>
                      </a:stretch>
                    </p:blipFill>
                    <p:spPr bwMode="auto">
                      <a:xfrm>
                        <a:off x="6745542" y="3573016"/>
                        <a:ext cx="1069267" cy="747658"/>
                      </a:xfrm>
                      <a:prstGeom prst="rect">
                        <a:avLst/>
                      </a:prstGeom>
                      <a:noFill/>
                      <a:ln>
                        <a:noFill/>
                      </a:ln>
                      <a:extLst/>
                    </p:spPr>
                  </p:pic>
                </p:oleObj>
              </mc:Fallback>
            </mc:AlternateContent>
          </a:graphicData>
        </a:graphic>
      </p:graphicFrame>
      <p:sp>
        <p:nvSpPr>
          <p:cNvPr id="159" name="Rettangolo 158"/>
          <p:cNvSpPr/>
          <p:nvPr/>
        </p:nvSpPr>
        <p:spPr>
          <a:xfrm>
            <a:off x="330814" y="4415621"/>
            <a:ext cx="1794463" cy="297582"/>
          </a:xfrm>
          <a:prstGeom prst="rect">
            <a:avLst/>
          </a:prstGeom>
        </p:spPr>
        <p:txBody>
          <a:bodyPr wrap="square">
            <a:spAutoFit/>
          </a:bodyPr>
          <a:lstStyle/>
          <a:p>
            <a:pPr marL="0" lvl="1" algn="just">
              <a:lnSpc>
                <a:spcPct val="120000"/>
              </a:lnSpc>
            </a:pPr>
            <a:r>
              <a:rPr lang="en-GB" sz="1200" dirty="0" smtClean="0"/>
              <a:t>NC cavity R</a:t>
            </a:r>
            <a:r>
              <a:rPr lang="en-GB" sz="1200" dirty="0" smtClean="0">
                <a:sym typeface="Symbol"/>
              </a:rPr>
              <a:t>1M</a:t>
            </a:r>
          </a:p>
        </p:txBody>
      </p:sp>
      <p:sp>
        <p:nvSpPr>
          <p:cNvPr id="17" name="CasellaDiTesto 16"/>
          <p:cNvSpPr txBox="1"/>
          <p:nvPr/>
        </p:nvSpPr>
        <p:spPr>
          <a:xfrm>
            <a:off x="6891638" y="3182406"/>
            <a:ext cx="572593" cy="369332"/>
          </a:xfrm>
          <a:prstGeom prst="rect">
            <a:avLst/>
          </a:prstGeom>
          <a:noFill/>
        </p:spPr>
        <p:txBody>
          <a:bodyPr wrap="none" rtlCol="0">
            <a:spAutoFit/>
          </a:bodyPr>
          <a:lstStyle/>
          <a:p>
            <a:r>
              <a:rPr lang="en-US" b="1" i="1" dirty="0" smtClean="0"/>
              <a:t>R/Q</a:t>
            </a:r>
            <a:endParaRPr lang="en-US" b="1" i="1" dirty="0"/>
          </a:p>
        </p:txBody>
      </p:sp>
      <p:sp>
        <p:nvSpPr>
          <p:cNvPr id="19" name="CasellaDiTesto 18"/>
          <p:cNvSpPr txBox="1"/>
          <p:nvPr/>
        </p:nvSpPr>
        <p:spPr>
          <a:xfrm>
            <a:off x="1756422" y="0"/>
            <a:ext cx="5767413" cy="523220"/>
          </a:xfrm>
          <a:prstGeom prst="rect">
            <a:avLst/>
          </a:prstGeom>
          <a:noFill/>
        </p:spPr>
        <p:txBody>
          <a:bodyPr wrap="none" rtlCol="0">
            <a:spAutoFit/>
          </a:bodyPr>
          <a:lstStyle/>
          <a:p>
            <a:r>
              <a:rPr lang="en-US" sz="2800" b="1" dirty="0" smtClean="0"/>
              <a:t>SW CAVITIES PARAMETERS: R, Q, R/Q</a:t>
            </a:r>
            <a:endParaRPr lang="en-US" sz="2800" b="1" dirty="0"/>
          </a:p>
        </p:txBody>
      </p:sp>
      <p:cxnSp>
        <p:nvCxnSpPr>
          <p:cNvPr id="4" name="Connettore 2 3"/>
          <p:cNvCxnSpPr>
            <a:stCxn id="146" idx="2"/>
            <a:endCxn id="139" idx="0"/>
          </p:cNvCxnSpPr>
          <p:nvPr/>
        </p:nvCxnSpPr>
        <p:spPr>
          <a:xfrm>
            <a:off x="1744072" y="1043535"/>
            <a:ext cx="154115" cy="4444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a:stCxn id="147" idx="2"/>
          </p:cNvCxnSpPr>
          <p:nvPr/>
        </p:nvCxnSpPr>
        <p:spPr>
          <a:xfrm flipH="1">
            <a:off x="2004168" y="1062232"/>
            <a:ext cx="2866713" cy="42574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47" idx="2"/>
          </p:cNvCxnSpPr>
          <p:nvPr/>
        </p:nvCxnSpPr>
        <p:spPr>
          <a:xfrm>
            <a:off x="4870881" y="1062232"/>
            <a:ext cx="1838424" cy="3505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148" idx="2"/>
          </p:cNvCxnSpPr>
          <p:nvPr/>
        </p:nvCxnSpPr>
        <p:spPr>
          <a:xfrm flipH="1">
            <a:off x="6898268" y="1041214"/>
            <a:ext cx="763817" cy="37156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4" name="Connettore 2 33"/>
          <p:cNvCxnSpPr>
            <a:stCxn id="136" idx="2"/>
          </p:cNvCxnSpPr>
          <p:nvPr/>
        </p:nvCxnSpPr>
        <p:spPr>
          <a:xfrm>
            <a:off x="6776307" y="2445662"/>
            <a:ext cx="115331" cy="6232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a:off x="2935201" y="1682034"/>
            <a:ext cx="3963067" cy="150037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2" name="Immagine 31"/>
          <p:cNvPicPr>
            <a:picLocks noChangeAspect="1"/>
          </p:cNvPicPr>
          <p:nvPr/>
        </p:nvPicPr>
        <p:blipFill rotWithShape="1">
          <a:blip r:embed="rId9">
            <a:extLst>
              <a:ext uri="{28A0092B-C50C-407E-A947-70E740481C1C}">
                <a14:useLocalDpi xmlns:a14="http://schemas.microsoft.com/office/drawing/2010/main" val="0"/>
              </a:ext>
            </a:extLst>
          </a:blip>
          <a:srcRect b="19560"/>
          <a:stretch/>
        </p:blipFill>
        <p:spPr>
          <a:xfrm>
            <a:off x="2649483" y="4785407"/>
            <a:ext cx="3083864" cy="1914250"/>
          </a:xfrm>
          <a:prstGeom prst="rect">
            <a:avLst/>
          </a:prstGeom>
        </p:spPr>
      </p:pic>
      <p:pic>
        <p:nvPicPr>
          <p:cNvPr id="33" name="Immagin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340" y="4785407"/>
            <a:ext cx="2223412" cy="1897761"/>
          </a:xfrm>
          <a:prstGeom prst="rect">
            <a:avLst/>
          </a:prstGeom>
        </p:spPr>
      </p:pic>
      <p:sp>
        <p:nvSpPr>
          <p:cNvPr id="25" name="Rettangolo 24"/>
          <p:cNvSpPr/>
          <p:nvPr/>
        </p:nvSpPr>
        <p:spPr>
          <a:xfrm>
            <a:off x="3372698" y="4422081"/>
            <a:ext cx="1453181" cy="313932"/>
          </a:xfrm>
          <a:prstGeom prst="rect">
            <a:avLst/>
          </a:prstGeom>
        </p:spPr>
        <p:txBody>
          <a:bodyPr wrap="square">
            <a:spAutoFit/>
          </a:bodyPr>
          <a:lstStyle/>
          <a:p>
            <a:pPr marL="0" lvl="1" algn="just">
              <a:lnSpc>
                <a:spcPct val="120000"/>
              </a:lnSpc>
            </a:pPr>
            <a:r>
              <a:rPr lang="en-GB" sz="1200" dirty="0" smtClean="0"/>
              <a:t>SC </a:t>
            </a:r>
            <a:r>
              <a:rPr lang="en-GB" sz="1200" dirty="0"/>
              <a:t>cavity R</a:t>
            </a:r>
            <a:r>
              <a:rPr lang="en-GB" sz="1200" dirty="0">
                <a:sym typeface="Symbol"/>
              </a:rPr>
              <a:t></a:t>
            </a:r>
            <a:r>
              <a:rPr lang="en-GB" sz="1200" dirty="0" smtClean="0">
                <a:sym typeface="Symbol"/>
              </a:rPr>
              <a:t>1T</a:t>
            </a:r>
            <a:endParaRPr lang="en-GB" sz="1200" dirty="0">
              <a:sym typeface="Symbol"/>
            </a:endParaRPr>
          </a:p>
        </p:txBody>
      </p:sp>
    </p:spTree>
    <p:extLst>
      <p:ext uri="{BB962C8B-B14F-4D97-AF65-F5344CB8AC3E}">
        <p14:creationId xmlns:p14="http://schemas.microsoft.com/office/powerpoint/2010/main" val="27122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9"/>
                                        </p:tgtEl>
                                        <p:attrNameLst>
                                          <p:attrName>style.visibility</p:attrName>
                                        </p:attrNameLst>
                                      </p:cBhvr>
                                      <p:to>
                                        <p:strVal val="visible"/>
                                      </p:to>
                                    </p:set>
                                    <p:animEffect transition="in" filter="fade">
                                      <p:cBhvr>
                                        <p:cTn id="13" dur="500"/>
                                        <p:tgtEl>
                                          <p:spTgt spid="1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500"/>
                                        <p:tgtEl>
                                          <p:spTgt spid="142"/>
                                        </p:tgtEl>
                                      </p:cBhvr>
                                    </p:animEffect>
                                  </p:childTnLst>
                                </p:cTn>
                              </p:par>
                              <p:par>
                                <p:cTn id="17" presetID="10" presetClass="entr" presetSubtype="0" fill="hold" nodeType="withEffect">
                                  <p:stCondLst>
                                    <p:cond delay="0"/>
                                  </p:stCondLst>
                                  <p:childTnLst>
                                    <p:set>
                                      <p:cBhvr>
                                        <p:cTn id="18" dur="1" fill="hold">
                                          <p:stCondLst>
                                            <p:cond delay="0"/>
                                          </p:stCondLst>
                                        </p:cTn>
                                        <p:tgtEl>
                                          <p:spTgt spid="141"/>
                                        </p:tgtEl>
                                        <p:attrNameLst>
                                          <p:attrName>style.visibility</p:attrName>
                                        </p:attrNameLst>
                                      </p:cBhvr>
                                      <p:to>
                                        <p:strVal val="visible"/>
                                      </p:to>
                                    </p:set>
                                    <p:animEffect transition="in" filter="fade">
                                      <p:cBhvr>
                                        <p:cTn id="19" dur="500"/>
                                        <p:tgtEl>
                                          <p:spTgt spid="14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9"/>
                                        </p:tgtEl>
                                        <p:attrNameLst>
                                          <p:attrName>style.visibility</p:attrName>
                                        </p:attrNameLst>
                                      </p:cBhvr>
                                      <p:to>
                                        <p:strVal val="visible"/>
                                      </p:to>
                                    </p:set>
                                    <p:animEffect transition="in" filter="fade">
                                      <p:cBhvr>
                                        <p:cTn id="24" dur="500"/>
                                        <p:tgtEl>
                                          <p:spTgt spid="159"/>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0"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0"/>
                                  </p:stCondLst>
                                  <p:childTnLst>
                                    <p:set>
                                      <p:cBhvr>
                                        <p:cTn id="43" dur="1" fill="hold">
                                          <p:stCondLst>
                                            <p:cond delay="0"/>
                                          </p:stCondLst>
                                        </p:cTn>
                                        <p:tgtEl>
                                          <p:spTgt spid="136"/>
                                        </p:tgtEl>
                                        <p:attrNameLst>
                                          <p:attrName>style.visibility</p:attrName>
                                        </p:attrNameLst>
                                      </p:cBhvr>
                                      <p:to>
                                        <p:strVal val="visible"/>
                                      </p:to>
                                    </p:set>
                                    <p:animEffect transition="in" filter="fade">
                                      <p:cBhvr>
                                        <p:cTn id="44" dur="500"/>
                                        <p:tgtEl>
                                          <p:spTgt spid="1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7"/>
                                        </p:tgtEl>
                                        <p:attrNameLst>
                                          <p:attrName>style.visibility</p:attrName>
                                        </p:attrNameLst>
                                      </p:cBhvr>
                                      <p:to>
                                        <p:strVal val="visible"/>
                                      </p:to>
                                    </p:set>
                                    <p:animEffect transition="in" filter="fade">
                                      <p:cBhvr>
                                        <p:cTn id="47" dur="500"/>
                                        <p:tgtEl>
                                          <p:spTgt spid="13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500"/>
                                        <p:tgtEl>
                                          <p:spTgt spid="14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fade">
                                      <p:cBhvr>
                                        <p:cTn id="55" dur="500"/>
                                        <p:tgtEl>
                                          <p:spTgt spid="36"/>
                                        </p:tgtEl>
                                      </p:cBhvr>
                                    </p:animEffect>
                                  </p:childTnLst>
                                </p:cTn>
                              </p:par>
                              <p:par>
                                <p:cTn id="56" presetID="10" presetClass="entr" presetSubtype="0"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par>
                                <p:cTn id="62" presetID="10" presetClass="entr" presetSubtype="0" fill="hold" nodeType="withEffect">
                                  <p:stCondLst>
                                    <p:cond delay="0"/>
                                  </p:stCondLst>
                                  <p:childTnLst>
                                    <p:set>
                                      <p:cBhvr>
                                        <p:cTn id="63" dur="1" fill="hold">
                                          <p:stCondLst>
                                            <p:cond delay="0"/>
                                          </p:stCondLst>
                                        </p:cTn>
                                        <p:tgtEl>
                                          <p:spTgt spid="158"/>
                                        </p:tgtEl>
                                        <p:attrNameLst>
                                          <p:attrName>style.visibility</p:attrName>
                                        </p:attrNameLst>
                                      </p:cBhvr>
                                      <p:to>
                                        <p:strVal val="visible"/>
                                      </p:to>
                                    </p:set>
                                    <p:animEffect transition="in" filter="fade">
                                      <p:cBhvr>
                                        <p:cTn id="64" dur="500"/>
                                        <p:tgtEl>
                                          <p:spTgt spid="15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7"/>
                                        </p:tgtEl>
                                        <p:attrNameLst>
                                          <p:attrName>style.visibility</p:attrName>
                                        </p:attrNameLst>
                                      </p:cBhvr>
                                      <p:to>
                                        <p:strVal val="visible"/>
                                      </p:to>
                                    </p:set>
                                    <p:animEffect transition="in" filter="fade">
                                      <p:cBhvr>
                                        <p:cTn id="67" dur="5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39" grpId="0"/>
      <p:bldP spid="142" grpId="0"/>
      <p:bldP spid="149" grpId="0"/>
      <p:bldP spid="157" grpId="0"/>
      <p:bldP spid="159" grpId="0"/>
      <p:bldP spid="17"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t="4235" r="1822"/>
          <a:stretch/>
        </p:blipFill>
        <p:spPr>
          <a:xfrm>
            <a:off x="5163299" y="2428150"/>
            <a:ext cx="3931711" cy="3268166"/>
          </a:xfrm>
          <a:prstGeom prst="rect">
            <a:avLst/>
          </a:prstGeom>
        </p:spPr>
      </p:pic>
      <p:pic>
        <p:nvPicPr>
          <p:cNvPr id="6" name="Picture 1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33" y="5000593"/>
            <a:ext cx="5127466" cy="166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llaDiTesto 3"/>
          <p:cNvSpPr txBox="1"/>
          <p:nvPr/>
        </p:nvSpPr>
        <p:spPr>
          <a:xfrm>
            <a:off x="21339" y="483616"/>
            <a:ext cx="6269292" cy="738664"/>
          </a:xfrm>
          <a:prstGeom prst="rect">
            <a:avLst/>
          </a:prstGeom>
          <a:noFill/>
        </p:spPr>
        <p:txBody>
          <a:bodyPr wrap="square" rtlCol="0">
            <a:spAutoFit/>
          </a:bodyPr>
          <a:lstStyle/>
          <a:p>
            <a:pPr algn="just"/>
            <a:r>
              <a:rPr lang="en-US" sz="1400" dirty="0" smtClean="0"/>
              <a:t>The previous quantities plays crucial roles in the evaluation of the </a:t>
            </a:r>
            <a:r>
              <a:rPr lang="en-US" sz="1400" b="1" dirty="0" smtClean="0"/>
              <a:t>cavity performances</a:t>
            </a:r>
            <a:r>
              <a:rPr lang="en-US" sz="1400" dirty="0" smtClean="0"/>
              <a:t>. Let us consider the case of a cavity powered by a source (klystron) at a constant frequency  in CW and at a fixed power (P</a:t>
            </a:r>
            <a:r>
              <a:rPr lang="en-US" sz="1400" baseline="-25000" dirty="0" smtClean="0"/>
              <a:t>in</a:t>
            </a:r>
            <a:r>
              <a:rPr lang="en-US" sz="1400" dirty="0" smtClean="0"/>
              <a:t>).</a:t>
            </a:r>
            <a:endParaRPr lang="en-US" sz="1400" dirty="0"/>
          </a:p>
        </p:txBody>
      </p:sp>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l="3104" t="3694" r="25019" b="5405"/>
          <a:stretch/>
        </p:blipFill>
        <p:spPr>
          <a:xfrm>
            <a:off x="465692" y="1247498"/>
            <a:ext cx="3930398" cy="3312368"/>
          </a:xfrm>
          <a:prstGeom prst="rect">
            <a:avLst/>
          </a:prstGeom>
        </p:spPr>
      </p:pic>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CasellaDiTesto 17"/>
          <p:cNvSpPr txBox="1"/>
          <p:nvPr/>
        </p:nvSpPr>
        <p:spPr>
          <a:xfrm>
            <a:off x="442923" y="-2026"/>
            <a:ext cx="8449557" cy="523220"/>
          </a:xfrm>
          <a:prstGeom prst="rect">
            <a:avLst/>
          </a:prstGeom>
          <a:noFill/>
        </p:spPr>
        <p:txBody>
          <a:bodyPr wrap="none" rtlCol="0">
            <a:spAutoFit/>
          </a:bodyPr>
          <a:lstStyle/>
          <a:p>
            <a:r>
              <a:rPr lang="en-US" sz="2800" b="1" dirty="0" smtClean="0"/>
              <a:t>SW CAVITIES : EQUIVALENT CIRCUIT AND BANDWIDTH</a:t>
            </a:r>
            <a:endParaRPr lang="en-US" sz="2800" b="1" baseline="-25000" dirty="0"/>
          </a:p>
        </p:txBody>
      </p:sp>
      <p:cxnSp>
        <p:nvCxnSpPr>
          <p:cNvPr id="42" name="Connettore 4 41"/>
          <p:cNvCxnSpPr/>
          <p:nvPr/>
        </p:nvCxnSpPr>
        <p:spPr>
          <a:xfrm rot="5400000" flipH="1" flipV="1">
            <a:off x="11635" y="4206323"/>
            <a:ext cx="1527521" cy="331371"/>
          </a:xfrm>
          <a:prstGeom prst="bentConnector3">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49" name="Connettore 4 48"/>
          <p:cNvCxnSpPr/>
          <p:nvPr/>
        </p:nvCxnSpPr>
        <p:spPr>
          <a:xfrm rot="5400000" flipH="1" flipV="1">
            <a:off x="266836" y="3003221"/>
            <a:ext cx="3544416" cy="617713"/>
          </a:xfrm>
          <a:prstGeom prst="bentConnector3">
            <a:avLst>
              <a:gd name="adj1" fmla="val 50000"/>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51" name="Connettore 4 50"/>
          <p:cNvCxnSpPr>
            <a:stCxn id="54" idx="1"/>
          </p:cNvCxnSpPr>
          <p:nvPr/>
        </p:nvCxnSpPr>
        <p:spPr>
          <a:xfrm rot="16200000" flipV="1">
            <a:off x="3423817" y="4331459"/>
            <a:ext cx="996467" cy="189107"/>
          </a:xfrm>
          <a:prstGeom prst="bentConnector3">
            <a:avLst>
              <a:gd name="adj1" fmla="val 50000"/>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4" name="Parentesi graffa aperta 53"/>
          <p:cNvSpPr/>
          <p:nvPr/>
        </p:nvSpPr>
        <p:spPr>
          <a:xfrm rot="5400000">
            <a:off x="3895681" y="4419615"/>
            <a:ext cx="241843" cy="1251104"/>
          </a:xfrm>
          <a:prstGeom prst="leftBrace">
            <a:avLst/>
          </a:prstGeom>
          <a:ln w="5715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6" name="Oggetto 15"/>
          <p:cNvGraphicFramePr>
            <a:graphicFrameLocks noChangeAspect="1"/>
          </p:cNvGraphicFramePr>
          <p:nvPr>
            <p:extLst>
              <p:ext uri="{D42A27DB-BD31-4B8C-83A1-F6EECF244321}">
                <p14:modId xmlns:p14="http://schemas.microsoft.com/office/powerpoint/2010/main" val="1721566056"/>
              </p:ext>
            </p:extLst>
          </p:nvPr>
        </p:nvGraphicFramePr>
        <p:xfrm>
          <a:off x="5984897" y="5792682"/>
          <a:ext cx="2911475" cy="714375"/>
        </p:xfrm>
        <a:graphic>
          <a:graphicData uri="http://schemas.openxmlformats.org/presentationml/2006/ole">
            <mc:AlternateContent xmlns:mc="http://schemas.openxmlformats.org/markup-compatibility/2006">
              <mc:Choice xmlns:v="urn:schemas-microsoft-com:vml" Requires="v">
                <p:oleObj spid="_x0000_s17283" name="Equazione" r:id="rId6" imgW="2666880" imgH="660240" progId="Equation.3">
                  <p:embed/>
                </p:oleObj>
              </mc:Choice>
              <mc:Fallback>
                <p:oleObj name="Equazione" r:id="rId6" imgW="2666880" imgH="660240" progId="Equation.3">
                  <p:embed/>
                  <p:pic>
                    <p:nvPicPr>
                      <p:cNvPr id="0" name="Object 3"/>
                      <p:cNvPicPr>
                        <a:picLocks noChangeAspect="1" noChangeArrowheads="1"/>
                      </p:cNvPicPr>
                      <p:nvPr/>
                    </p:nvPicPr>
                    <p:blipFill>
                      <a:blip r:embed="rId7"/>
                      <a:srcRect/>
                      <a:stretch>
                        <a:fillRect/>
                      </a:stretch>
                    </p:blipFill>
                    <p:spPr bwMode="auto">
                      <a:xfrm>
                        <a:off x="5984897" y="5792682"/>
                        <a:ext cx="2911475" cy="714375"/>
                      </a:xfrm>
                      <a:prstGeom prst="rect">
                        <a:avLst/>
                      </a:prstGeom>
                      <a:noFill/>
                      <a:extLst/>
                    </p:spPr>
                  </p:pic>
                </p:oleObj>
              </mc:Fallback>
            </mc:AlternateContent>
          </a:graphicData>
        </a:graphic>
      </p:graphicFrame>
      <p:cxnSp>
        <p:nvCxnSpPr>
          <p:cNvPr id="63" name="Connettore 2 62"/>
          <p:cNvCxnSpPr/>
          <p:nvPr/>
        </p:nvCxnSpPr>
        <p:spPr>
          <a:xfrm>
            <a:off x="6713050" y="3920058"/>
            <a:ext cx="4161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5" name="Connettore 2 64"/>
          <p:cNvCxnSpPr/>
          <p:nvPr/>
        </p:nvCxnSpPr>
        <p:spPr>
          <a:xfrm flipH="1">
            <a:off x="7342403" y="3920058"/>
            <a:ext cx="45143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 name="CasellaDiTesto 2"/>
          <p:cNvSpPr txBox="1"/>
          <p:nvPr/>
        </p:nvSpPr>
        <p:spPr>
          <a:xfrm>
            <a:off x="6850998" y="424376"/>
            <a:ext cx="2244012" cy="954107"/>
          </a:xfrm>
          <a:prstGeom prst="rect">
            <a:avLst/>
          </a:prstGeom>
          <a:noFill/>
        </p:spPr>
        <p:txBody>
          <a:bodyPr wrap="none" rtlCol="0">
            <a:spAutoFit/>
          </a:bodyPr>
          <a:lstStyle/>
          <a:p>
            <a:r>
              <a:rPr lang="en-US" sz="1400" dirty="0" smtClean="0"/>
              <a:t>P</a:t>
            </a:r>
            <a:r>
              <a:rPr lang="en-US" sz="1400" baseline="-25000" dirty="0" smtClean="0"/>
              <a:t>in</a:t>
            </a:r>
            <a:r>
              <a:rPr lang="en-US" sz="1400" dirty="0" smtClean="0"/>
              <a:t>=1 MW</a:t>
            </a:r>
          </a:p>
          <a:p>
            <a:r>
              <a:rPr lang="en-US" sz="1400" dirty="0" smtClean="0"/>
              <a:t>R/Q=100</a:t>
            </a:r>
          </a:p>
          <a:p>
            <a:r>
              <a:rPr lang="en-US" sz="1400" dirty="0" smtClean="0">
                <a:sym typeface="Symbol"/>
              </a:rPr>
              <a:t>=1 (no reflections, </a:t>
            </a:r>
            <a:r>
              <a:rPr lang="en-US" sz="1400" dirty="0" err="1" smtClean="0">
                <a:sym typeface="Symbol"/>
              </a:rPr>
              <a:t>P</a:t>
            </a:r>
            <a:r>
              <a:rPr lang="en-US" sz="1400" baseline="-25000" dirty="0" err="1" smtClean="0">
                <a:sym typeface="Symbol"/>
              </a:rPr>
              <a:t>diss</a:t>
            </a:r>
            <a:r>
              <a:rPr lang="en-US" sz="1400" dirty="0" smtClean="0">
                <a:sym typeface="Symbol"/>
              </a:rPr>
              <a:t>=P</a:t>
            </a:r>
            <a:r>
              <a:rPr lang="en-US" sz="1400" baseline="-25000" dirty="0" smtClean="0">
                <a:sym typeface="Symbol"/>
              </a:rPr>
              <a:t>in</a:t>
            </a:r>
            <a:r>
              <a:rPr lang="en-US" sz="1400" dirty="0" smtClean="0">
                <a:sym typeface="Symbol"/>
              </a:rPr>
              <a:t>)</a:t>
            </a:r>
          </a:p>
          <a:p>
            <a:r>
              <a:rPr lang="en-US" sz="1400" dirty="0" err="1" smtClean="0">
                <a:sym typeface="Symbol"/>
              </a:rPr>
              <a:t>f</a:t>
            </a:r>
            <a:r>
              <a:rPr lang="en-US" sz="1400" baseline="-25000" dirty="0" err="1" smtClean="0">
                <a:sym typeface="Symbol"/>
              </a:rPr>
              <a:t>res</a:t>
            </a:r>
            <a:r>
              <a:rPr lang="en-US" sz="1400" dirty="0" smtClean="0">
                <a:sym typeface="Symbol"/>
              </a:rPr>
              <a:t>=1 GHz</a:t>
            </a:r>
            <a:endParaRPr lang="en-US" sz="1400" dirty="0"/>
          </a:p>
        </p:txBody>
      </p:sp>
      <p:sp>
        <p:nvSpPr>
          <p:cNvPr id="20" name="CasellaDiTesto 19"/>
          <p:cNvSpPr txBox="1"/>
          <p:nvPr/>
        </p:nvSpPr>
        <p:spPr>
          <a:xfrm>
            <a:off x="6335589" y="1539869"/>
            <a:ext cx="1756828" cy="338554"/>
          </a:xfrm>
          <a:prstGeom prst="rect">
            <a:avLst/>
          </a:prstGeom>
          <a:noFill/>
        </p:spPr>
        <p:txBody>
          <a:bodyPr wrap="none" rtlCol="0">
            <a:spAutoFit/>
          </a:bodyPr>
          <a:lstStyle/>
          <a:p>
            <a:r>
              <a:rPr lang="en-US" sz="1600" b="1" dirty="0" smtClean="0"/>
              <a:t>Frequency domain</a:t>
            </a:r>
            <a:endParaRPr lang="en-US" sz="1600" b="1" dirty="0"/>
          </a:p>
        </p:txBody>
      </p:sp>
      <p:sp>
        <p:nvSpPr>
          <p:cNvPr id="21" name="CasellaDiTesto 20"/>
          <p:cNvSpPr txBox="1"/>
          <p:nvPr/>
        </p:nvSpPr>
        <p:spPr>
          <a:xfrm>
            <a:off x="6065547" y="3090293"/>
            <a:ext cx="1148456" cy="307777"/>
          </a:xfrm>
          <a:prstGeom prst="rect">
            <a:avLst/>
          </a:prstGeom>
          <a:noFill/>
        </p:spPr>
        <p:txBody>
          <a:bodyPr wrap="none" rtlCol="0">
            <a:spAutoFit/>
          </a:bodyPr>
          <a:lstStyle/>
          <a:p>
            <a:r>
              <a:rPr lang="en-US" sz="1400" b="1" i="1" dirty="0" smtClean="0"/>
              <a:t>BANDWIDTH</a:t>
            </a:r>
            <a:endParaRPr lang="en-US" sz="1400" b="1" i="1" dirty="0"/>
          </a:p>
        </p:txBody>
      </p:sp>
      <p:sp>
        <p:nvSpPr>
          <p:cNvPr id="84" name="Figura a mano libera 83"/>
          <p:cNvSpPr/>
          <p:nvPr/>
        </p:nvSpPr>
        <p:spPr>
          <a:xfrm>
            <a:off x="1173538" y="5475334"/>
            <a:ext cx="689610" cy="220981"/>
          </a:xfrm>
          <a:custGeom>
            <a:avLst/>
            <a:gdLst>
              <a:gd name="connsiteX0" fmla="*/ 0 w 689610"/>
              <a:gd name="connsiteY0" fmla="*/ 220981 h 220981"/>
              <a:gd name="connsiteX1" fmla="*/ 76200 w 689610"/>
              <a:gd name="connsiteY1" fmla="*/ 3811 h 220981"/>
              <a:gd name="connsiteX2" fmla="*/ 137160 w 689610"/>
              <a:gd name="connsiteY2" fmla="*/ 213361 h 220981"/>
              <a:gd name="connsiteX3" fmla="*/ 194310 w 689610"/>
              <a:gd name="connsiteY3" fmla="*/ 7621 h 220981"/>
              <a:gd name="connsiteX4" fmla="*/ 251460 w 689610"/>
              <a:gd name="connsiteY4" fmla="*/ 217171 h 220981"/>
              <a:gd name="connsiteX5" fmla="*/ 304800 w 689610"/>
              <a:gd name="connsiteY5" fmla="*/ 7621 h 220981"/>
              <a:gd name="connsiteX6" fmla="*/ 361950 w 689610"/>
              <a:gd name="connsiteY6" fmla="*/ 213361 h 220981"/>
              <a:gd name="connsiteX7" fmla="*/ 415290 w 689610"/>
              <a:gd name="connsiteY7" fmla="*/ 3811 h 220981"/>
              <a:gd name="connsiteX8" fmla="*/ 468630 w 689610"/>
              <a:gd name="connsiteY8" fmla="*/ 213361 h 220981"/>
              <a:gd name="connsiteX9" fmla="*/ 525780 w 689610"/>
              <a:gd name="connsiteY9" fmla="*/ 11431 h 220981"/>
              <a:gd name="connsiteX10" fmla="*/ 579120 w 689610"/>
              <a:gd name="connsiteY10" fmla="*/ 213361 h 220981"/>
              <a:gd name="connsiteX11" fmla="*/ 636270 w 689610"/>
              <a:gd name="connsiteY11" fmla="*/ 1 h 220981"/>
              <a:gd name="connsiteX12" fmla="*/ 689610 w 689610"/>
              <a:gd name="connsiteY12" fmla="*/ 217171 h 22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10" h="220981">
                <a:moveTo>
                  <a:pt x="0" y="220981"/>
                </a:moveTo>
                <a:cubicBezTo>
                  <a:pt x="26670" y="113031"/>
                  <a:pt x="53340" y="5081"/>
                  <a:pt x="76200" y="3811"/>
                </a:cubicBezTo>
                <a:cubicBezTo>
                  <a:pt x="99060" y="2541"/>
                  <a:pt x="117475" y="212726"/>
                  <a:pt x="137160" y="213361"/>
                </a:cubicBezTo>
                <a:cubicBezTo>
                  <a:pt x="156845" y="213996"/>
                  <a:pt x="175260" y="6986"/>
                  <a:pt x="194310" y="7621"/>
                </a:cubicBezTo>
                <a:cubicBezTo>
                  <a:pt x="213360" y="8256"/>
                  <a:pt x="233045" y="217171"/>
                  <a:pt x="251460" y="217171"/>
                </a:cubicBezTo>
                <a:cubicBezTo>
                  <a:pt x="269875" y="217171"/>
                  <a:pt x="286385" y="8256"/>
                  <a:pt x="304800" y="7621"/>
                </a:cubicBezTo>
                <a:cubicBezTo>
                  <a:pt x="323215" y="6986"/>
                  <a:pt x="343535" y="213996"/>
                  <a:pt x="361950" y="213361"/>
                </a:cubicBezTo>
                <a:cubicBezTo>
                  <a:pt x="380365" y="212726"/>
                  <a:pt x="397510" y="3811"/>
                  <a:pt x="415290" y="3811"/>
                </a:cubicBezTo>
                <a:cubicBezTo>
                  <a:pt x="433070" y="3811"/>
                  <a:pt x="450215" y="212091"/>
                  <a:pt x="468630" y="213361"/>
                </a:cubicBezTo>
                <a:cubicBezTo>
                  <a:pt x="487045" y="214631"/>
                  <a:pt x="507365" y="11431"/>
                  <a:pt x="525780" y="11431"/>
                </a:cubicBezTo>
                <a:cubicBezTo>
                  <a:pt x="544195" y="11431"/>
                  <a:pt x="560705" y="215266"/>
                  <a:pt x="579120" y="213361"/>
                </a:cubicBezTo>
                <a:cubicBezTo>
                  <a:pt x="597535" y="211456"/>
                  <a:pt x="617855" y="-634"/>
                  <a:pt x="636270" y="1"/>
                </a:cubicBezTo>
                <a:cubicBezTo>
                  <a:pt x="654685" y="636"/>
                  <a:pt x="672147" y="108903"/>
                  <a:pt x="689610" y="21717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5" name="Figura a mano libera 84"/>
          <p:cNvSpPr/>
          <p:nvPr/>
        </p:nvSpPr>
        <p:spPr>
          <a:xfrm>
            <a:off x="4818494" y="5792682"/>
            <a:ext cx="689610" cy="110490"/>
          </a:xfrm>
          <a:custGeom>
            <a:avLst/>
            <a:gdLst>
              <a:gd name="connsiteX0" fmla="*/ 0 w 689610"/>
              <a:gd name="connsiteY0" fmla="*/ 220981 h 220981"/>
              <a:gd name="connsiteX1" fmla="*/ 76200 w 689610"/>
              <a:gd name="connsiteY1" fmla="*/ 3811 h 220981"/>
              <a:gd name="connsiteX2" fmla="*/ 137160 w 689610"/>
              <a:gd name="connsiteY2" fmla="*/ 213361 h 220981"/>
              <a:gd name="connsiteX3" fmla="*/ 194310 w 689610"/>
              <a:gd name="connsiteY3" fmla="*/ 7621 h 220981"/>
              <a:gd name="connsiteX4" fmla="*/ 251460 w 689610"/>
              <a:gd name="connsiteY4" fmla="*/ 217171 h 220981"/>
              <a:gd name="connsiteX5" fmla="*/ 304800 w 689610"/>
              <a:gd name="connsiteY5" fmla="*/ 7621 h 220981"/>
              <a:gd name="connsiteX6" fmla="*/ 361950 w 689610"/>
              <a:gd name="connsiteY6" fmla="*/ 213361 h 220981"/>
              <a:gd name="connsiteX7" fmla="*/ 415290 w 689610"/>
              <a:gd name="connsiteY7" fmla="*/ 3811 h 220981"/>
              <a:gd name="connsiteX8" fmla="*/ 468630 w 689610"/>
              <a:gd name="connsiteY8" fmla="*/ 213361 h 220981"/>
              <a:gd name="connsiteX9" fmla="*/ 525780 w 689610"/>
              <a:gd name="connsiteY9" fmla="*/ 11431 h 220981"/>
              <a:gd name="connsiteX10" fmla="*/ 579120 w 689610"/>
              <a:gd name="connsiteY10" fmla="*/ 213361 h 220981"/>
              <a:gd name="connsiteX11" fmla="*/ 636270 w 689610"/>
              <a:gd name="connsiteY11" fmla="*/ 1 h 220981"/>
              <a:gd name="connsiteX12" fmla="*/ 689610 w 689610"/>
              <a:gd name="connsiteY12" fmla="*/ 217171 h 22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9610" h="220981">
                <a:moveTo>
                  <a:pt x="0" y="220981"/>
                </a:moveTo>
                <a:cubicBezTo>
                  <a:pt x="26670" y="113031"/>
                  <a:pt x="53340" y="5081"/>
                  <a:pt x="76200" y="3811"/>
                </a:cubicBezTo>
                <a:cubicBezTo>
                  <a:pt x="99060" y="2541"/>
                  <a:pt x="117475" y="212726"/>
                  <a:pt x="137160" y="213361"/>
                </a:cubicBezTo>
                <a:cubicBezTo>
                  <a:pt x="156845" y="213996"/>
                  <a:pt x="175260" y="6986"/>
                  <a:pt x="194310" y="7621"/>
                </a:cubicBezTo>
                <a:cubicBezTo>
                  <a:pt x="213360" y="8256"/>
                  <a:pt x="233045" y="217171"/>
                  <a:pt x="251460" y="217171"/>
                </a:cubicBezTo>
                <a:cubicBezTo>
                  <a:pt x="269875" y="217171"/>
                  <a:pt x="286385" y="8256"/>
                  <a:pt x="304800" y="7621"/>
                </a:cubicBezTo>
                <a:cubicBezTo>
                  <a:pt x="323215" y="6986"/>
                  <a:pt x="343535" y="213996"/>
                  <a:pt x="361950" y="213361"/>
                </a:cubicBezTo>
                <a:cubicBezTo>
                  <a:pt x="380365" y="212726"/>
                  <a:pt x="397510" y="3811"/>
                  <a:pt x="415290" y="3811"/>
                </a:cubicBezTo>
                <a:cubicBezTo>
                  <a:pt x="433070" y="3811"/>
                  <a:pt x="450215" y="212091"/>
                  <a:pt x="468630" y="213361"/>
                </a:cubicBezTo>
                <a:cubicBezTo>
                  <a:pt x="487045" y="214631"/>
                  <a:pt x="507365" y="11431"/>
                  <a:pt x="525780" y="11431"/>
                </a:cubicBezTo>
                <a:cubicBezTo>
                  <a:pt x="544195" y="11431"/>
                  <a:pt x="560705" y="215266"/>
                  <a:pt x="579120" y="213361"/>
                </a:cubicBezTo>
                <a:cubicBezTo>
                  <a:pt x="597535" y="211456"/>
                  <a:pt x="617855" y="-634"/>
                  <a:pt x="636270" y="1"/>
                </a:cubicBezTo>
                <a:cubicBezTo>
                  <a:pt x="654685" y="636"/>
                  <a:pt x="672147" y="108903"/>
                  <a:pt x="689610" y="21717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0" name="Connettore 2 89"/>
          <p:cNvCxnSpPr/>
          <p:nvPr/>
        </p:nvCxnSpPr>
        <p:spPr>
          <a:xfrm>
            <a:off x="6290631" y="2317483"/>
            <a:ext cx="838523" cy="5861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3" name="Oggetto 92"/>
          <p:cNvGraphicFramePr>
            <a:graphicFrameLocks noChangeAspect="1"/>
          </p:cNvGraphicFramePr>
          <p:nvPr>
            <p:extLst>
              <p:ext uri="{D42A27DB-BD31-4B8C-83A1-F6EECF244321}">
                <p14:modId xmlns:p14="http://schemas.microsoft.com/office/powerpoint/2010/main" val="1538888075"/>
              </p:ext>
            </p:extLst>
          </p:nvPr>
        </p:nvGraphicFramePr>
        <p:xfrm>
          <a:off x="6095856" y="1836990"/>
          <a:ext cx="2755900" cy="619125"/>
        </p:xfrm>
        <a:graphic>
          <a:graphicData uri="http://schemas.openxmlformats.org/presentationml/2006/ole">
            <mc:AlternateContent xmlns:mc="http://schemas.openxmlformats.org/markup-compatibility/2006">
              <mc:Choice xmlns:v="urn:schemas-microsoft-com:vml" Requires="v">
                <p:oleObj spid="_x0000_s17284" name="Equazione" r:id="rId8" imgW="2273040" imgH="507960" progId="Equation.3">
                  <p:embed/>
                </p:oleObj>
              </mc:Choice>
              <mc:Fallback>
                <p:oleObj name="Equazione" r:id="rId8" imgW="2273040" imgH="507960" progId="Equation.3">
                  <p:embed/>
                  <p:pic>
                    <p:nvPicPr>
                      <p:cNvPr id="0" name="Oggetto 140"/>
                      <p:cNvPicPr>
                        <a:picLocks noChangeAspect="1" noChangeArrowheads="1"/>
                      </p:cNvPicPr>
                      <p:nvPr/>
                    </p:nvPicPr>
                    <p:blipFill>
                      <a:blip r:embed="rId9"/>
                      <a:srcRect/>
                      <a:stretch>
                        <a:fillRect/>
                      </a:stretch>
                    </p:blipFill>
                    <p:spPr bwMode="auto">
                      <a:xfrm>
                        <a:off x="6095856" y="1836990"/>
                        <a:ext cx="2755900" cy="619125"/>
                      </a:xfrm>
                      <a:prstGeom prst="rect">
                        <a:avLst/>
                      </a:prstGeom>
                      <a:noFill/>
                      <a:ln>
                        <a:noFill/>
                      </a:ln>
                    </p:spPr>
                  </p:pic>
                </p:oleObj>
              </mc:Fallback>
            </mc:AlternateContent>
          </a:graphicData>
        </a:graphic>
      </p:graphicFrame>
      <p:cxnSp>
        <p:nvCxnSpPr>
          <p:cNvPr id="102" name="Connettore 1 101"/>
          <p:cNvCxnSpPr/>
          <p:nvPr/>
        </p:nvCxnSpPr>
        <p:spPr>
          <a:xfrm>
            <a:off x="2267744" y="4924245"/>
            <a:ext cx="0" cy="15841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8" name="Connettore 2 107"/>
          <p:cNvCxnSpPr/>
          <p:nvPr/>
        </p:nvCxnSpPr>
        <p:spPr>
          <a:xfrm>
            <a:off x="2267744" y="4924245"/>
            <a:ext cx="33182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0" name="Connettore 2 109"/>
          <p:cNvCxnSpPr/>
          <p:nvPr/>
        </p:nvCxnSpPr>
        <p:spPr>
          <a:xfrm>
            <a:off x="2267744" y="6508421"/>
            <a:ext cx="33182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3" name="CasellaDiTesto 112"/>
          <p:cNvSpPr txBox="1"/>
          <p:nvPr/>
        </p:nvSpPr>
        <p:spPr>
          <a:xfrm>
            <a:off x="2195736" y="6508421"/>
            <a:ext cx="418704" cy="369332"/>
          </a:xfrm>
          <a:prstGeom prst="rect">
            <a:avLst/>
          </a:prstGeom>
          <a:noFill/>
        </p:spPr>
        <p:txBody>
          <a:bodyPr wrap="none" rtlCol="0">
            <a:spAutoFit/>
          </a:bodyPr>
          <a:lstStyle/>
          <a:p>
            <a:r>
              <a:rPr lang="en-US" dirty="0" smtClean="0"/>
              <a:t>P</a:t>
            </a:r>
            <a:r>
              <a:rPr lang="en-US" baseline="-25000" dirty="0" smtClean="0"/>
              <a:t>in</a:t>
            </a:r>
            <a:endParaRPr lang="en-US" baseline="-25000" dirty="0"/>
          </a:p>
        </p:txBody>
      </p:sp>
      <p:sp>
        <p:nvSpPr>
          <p:cNvPr id="2" name="CasellaDiTesto 1"/>
          <p:cNvSpPr txBox="1"/>
          <p:nvPr/>
        </p:nvSpPr>
        <p:spPr>
          <a:xfrm>
            <a:off x="114141" y="4600244"/>
            <a:ext cx="991137" cy="461665"/>
          </a:xfrm>
          <a:prstGeom prst="rect">
            <a:avLst/>
          </a:prstGeom>
          <a:solidFill>
            <a:srgbClr val="FFC000"/>
          </a:solidFill>
        </p:spPr>
        <p:txBody>
          <a:bodyPr wrap="square" rtlCol="0">
            <a:spAutoFit/>
          </a:bodyPr>
          <a:lstStyle/>
          <a:p>
            <a:r>
              <a:rPr lang="en-US" sz="1200" dirty="0" smtClean="0"/>
              <a:t>Modulator and klystron</a:t>
            </a:r>
            <a:endParaRPr lang="en-US" sz="1200" dirty="0"/>
          </a:p>
        </p:txBody>
      </p:sp>
      <p:sp>
        <p:nvSpPr>
          <p:cNvPr id="30" name="CasellaDiTesto 29"/>
          <p:cNvSpPr txBox="1"/>
          <p:nvPr/>
        </p:nvSpPr>
        <p:spPr>
          <a:xfrm>
            <a:off x="1299167" y="4683637"/>
            <a:ext cx="884638" cy="276999"/>
          </a:xfrm>
          <a:prstGeom prst="rect">
            <a:avLst/>
          </a:prstGeom>
          <a:solidFill>
            <a:srgbClr val="FFC000"/>
          </a:solidFill>
        </p:spPr>
        <p:txBody>
          <a:bodyPr wrap="square" rtlCol="0">
            <a:spAutoFit/>
          </a:bodyPr>
          <a:lstStyle/>
          <a:p>
            <a:r>
              <a:rPr lang="en-US" sz="1200" dirty="0" smtClean="0"/>
              <a:t>waveguide</a:t>
            </a:r>
            <a:endParaRPr lang="en-US" sz="1200" dirty="0"/>
          </a:p>
        </p:txBody>
      </p:sp>
      <p:sp>
        <p:nvSpPr>
          <p:cNvPr id="31" name="CasellaDiTesto 30"/>
          <p:cNvSpPr txBox="1"/>
          <p:nvPr/>
        </p:nvSpPr>
        <p:spPr>
          <a:xfrm>
            <a:off x="3754302" y="4671525"/>
            <a:ext cx="581244" cy="276999"/>
          </a:xfrm>
          <a:prstGeom prst="rect">
            <a:avLst/>
          </a:prstGeom>
          <a:solidFill>
            <a:srgbClr val="FFC000"/>
          </a:solidFill>
        </p:spPr>
        <p:txBody>
          <a:bodyPr wrap="square" rtlCol="0">
            <a:spAutoFit/>
          </a:bodyPr>
          <a:lstStyle/>
          <a:p>
            <a:r>
              <a:rPr lang="en-US" sz="1200" dirty="0" smtClean="0"/>
              <a:t>cavity</a:t>
            </a:r>
            <a:endParaRPr lang="en-US" sz="1200" dirty="0"/>
          </a:p>
        </p:txBody>
      </p:sp>
      <p:cxnSp>
        <p:nvCxnSpPr>
          <p:cNvPr id="13" name="Connettore 1 12"/>
          <p:cNvCxnSpPr/>
          <p:nvPr/>
        </p:nvCxnSpPr>
        <p:spPr>
          <a:xfrm>
            <a:off x="7129154" y="3920058"/>
            <a:ext cx="0" cy="13942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8" name="Connettore 1 37"/>
          <p:cNvCxnSpPr/>
          <p:nvPr/>
        </p:nvCxnSpPr>
        <p:spPr>
          <a:xfrm>
            <a:off x="7356860" y="3911088"/>
            <a:ext cx="0" cy="13942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9" name="Connettore 1 38"/>
          <p:cNvCxnSpPr/>
          <p:nvPr/>
        </p:nvCxnSpPr>
        <p:spPr>
          <a:xfrm flipH="1">
            <a:off x="6065547" y="3398070"/>
            <a:ext cx="114845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Connettore 1 42"/>
          <p:cNvCxnSpPr/>
          <p:nvPr/>
        </p:nvCxnSpPr>
        <p:spPr>
          <a:xfrm flipH="1">
            <a:off x="6065547" y="3900777"/>
            <a:ext cx="114845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Connettore 2 43"/>
          <p:cNvCxnSpPr/>
          <p:nvPr/>
        </p:nvCxnSpPr>
        <p:spPr>
          <a:xfrm>
            <a:off x="6713050" y="5166089"/>
            <a:ext cx="416104"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flipH="1">
            <a:off x="7342403" y="5166089"/>
            <a:ext cx="45143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aphicFrame>
        <p:nvGraphicFramePr>
          <p:cNvPr id="22" name="Oggetto 21"/>
          <p:cNvGraphicFramePr>
            <a:graphicFrameLocks noChangeAspect="1"/>
          </p:cNvGraphicFramePr>
          <p:nvPr>
            <p:extLst>
              <p:ext uri="{D42A27DB-BD31-4B8C-83A1-F6EECF244321}">
                <p14:modId xmlns:p14="http://schemas.microsoft.com/office/powerpoint/2010/main" val="3756135795"/>
              </p:ext>
            </p:extLst>
          </p:nvPr>
        </p:nvGraphicFramePr>
        <p:xfrm>
          <a:off x="7356860" y="4831076"/>
          <a:ext cx="568325" cy="303213"/>
        </p:xfrm>
        <a:graphic>
          <a:graphicData uri="http://schemas.openxmlformats.org/presentationml/2006/ole">
            <mc:AlternateContent xmlns:mc="http://schemas.openxmlformats.org/markup-compatibility/2006">
              <mc:Choice xmlns:v="urn:schemas-microsoft-com:vml" Requires="v">
                <p:oleObj spid="_x0000_s17285" name="Equazione" r:id="rId10" imgW="520560" imgH="279360" progId="Equation.3">
                  <p:embed/>
                </p:oleObj>
              </mc:Choice>
              <mc:Fallback>
                <p:oleObj name="Equazione" r:id="rId10" imgW="520560" imgH="279360" progId="Equation.3">
                  <p:embed/>
                  <p:pic>
                    <p:nvPicPr>
                      <p:cNvPr id="0" name="Oggetto 15"/>
                      <p:cNvPicPr>
                        <a:picLocks noChangeAspect="1" noChangeArrowheads="1"/>
                      </p:cNvPicPr>
                      <p:nvPr/>
                    </p:nvPicPr>
                    <p:blipFill>
                      <a:blip r:embed="rId11"/>
                      <a:srcRect/>
                      <a:stretch>
                        <a:fillRect/>
                      </a:stretch>
                    </p:blipFill>
                    <p:spPr bwMode="auto">
                      <a:xfrm>
                        <a:off x="7356860" y="4831076"/>
                        <a:ext cx="56832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ggetto 22"/>
          <p:cNvGraphicFramePr>
            <a:graphicFrameLocks noChangeAspect="1"/>
          </p:cNvGraphicFramePr>
          <p:nvPr>
            <p:extLst>
              <p:ext uri="{D42A27DB-BD31-4B8C-83A1-F6EECF244321}">
                <p14:modId xmlns:p14="http://schemas.microsoft.com/office/powerpoint/2010/main" val="1876390272"/>
              </p:ext>
            </p:extLst>
          </p:nvPr>
        </p:nvGraphicFramePr>
        <p:xfrm>
          <a:off x="5971543" y="3511410"/>
          <a:ext cx="319088" cy="193675"/>
        </p:xfrm>
        <a:graphic>
          <a:graphicData uri="http://schemas.openxmlformats.org/presentationml/2006/ole">
            <mc:AlternateContent xmlns:mc="http://schemas.openxmlformats.org/markup-compatibility/2006">
              <mc:Choice xmlns:v="urn:schemas-microsoft-com:vml" Requires="v">
                <p:oleObj spid="_x0000_s17286" name="Equazione" r:id="rId12" imgW="291960" imgH="177480" progId="Equation.3">
                  <p:embed/>
                </p:oleObj>
              </mc:Choice>
              <mc:Fallback>
                <p:oleObj name="Equazione" r:id="rId12" imgW="291960" imgH="177480" progId="Equation.3">
                  <p:embed/>
                  <p:pic>
                    <p:nvPicPr>
                      <p:cNvPr id="0" name="Oggetto 21"/>
                      <p:cNvPicPr>
                        <a:picLocks noChangeAspect="1" noChangeArrowheads="1"/>
                      </p:cNvPicPr>
                      <p:nvPr/>
                    </p:nvPicPr>
                    <p:blipFill>
                      <a:blip r:embed="rId13"/>
                      <a:srcRect/>
                      <a:stretch>
                        <a:fillRect/>
                      </a:stretch>
                    </p:blipFill>
                    <p:spPr bwMode="auto">
                      <a:xfrm>
                        <a:off x="5971543" y="3511410"/>
                        <a:ext cx="3190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 name="CasellaDiTesto 46"/>
          <p:cNvSpPr txBox="1"/>
          <p:nvPr/>
        </p:nvSpPr>
        <p:spPr>
          <a:xfrm>
            <a:off x="4667701" y="1498436"/>
            <a:ext cx="1438390" cy="646331"/>
          </a:xfrm>
          <a:prstGeom prst="rect">
            <a:avLst/>
          </a:prstGeom>
          <a:noFill/>
        </p:spPr>
        <p:txBody>
          <a:bodyPr wrap="square" rtlCol="0">
            <a:spAutoFit/>
          </a:bodyPr>
          <a:lstStyle/>
          <a:p>
            <a:pPr algn="just"/>
            <a:r>
              <a:rPr lang="en-US" sz="1200" dirty="0" smtClean="0"/>
              <a:t>The reachable </a:t>
            </a:r>
            <a:r>
              <a:rPr lang="en-US" sz="1200" dirty="0" err="1" smtClean="0"/>
              <a:t>V</a:t>
            </a:r>
            <a:r>
              <a:rPr lang="en-US" sz="1200" baseline="-25000" dirty="0" err="1" smtClean="0"/>
              <a:t>acc</a:t>
            </a:r>
            <a:r>
              <a:rPr lang="en-US" sz="1200" dirty="0" smtClean="0"/>
              <a:t> for a given power is proportional to </a:t>
            </a:r>
            <a:r>
              <a:rPr lang="en-US" sz="1200" dirty="0" smtClean="0">
                <a:sym typeface="Symbol"/>
              </a:rPr>
              <a:t></a:t>
            </a:r>
            <a:r>
              <a:rPr lang="en-US" sz="1200" dirty="0" smtClean="0"/>
              <a:t>Q</a:t>
            </a:r>
            <a:endParaRPr lang="en-US" sz="1200" dirty="0"/>
          </a:p>
        </p:txBody>
      </p:sp>
    </p:spTree>
    <p:extLst>
      <p:ext uri="{BB962C8B-B14F-4D97-AF65-F5344CB8AC3E}">
        <p14:creationId xmlns:p14="http://schemas.microsoft.com/office/powerpoint/2010/main" val="342143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4"/>
                                        </p:tgtEl>
                                        <p:attrNameLst>
                                          <p:attrName>style.visibility</p:attrName>
                                        </p:attrNameLst>
                                      </p:cBhvr>
                                      <p:to>
                                        <p:strVal val="visible"/>
                                      </p:to>
                                    </p:set>
                                    <p:animEffect transition="in" filter="fade">
                                      <p:cBhvr>
                                        <p:cTn id="19" dur="500"/>
                                        <p:tgtEl>
                                          <p:spTgt spid="8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5"/>
                                        </p:tgtEl>
                                        <p:attrNameLst>
                                          <p:attrName>style.visibility</p:attrName>
                                        </p:attrNameLst>
                                      </p:cBhvr>
                                      <p:to>
                                        <p:strVal val="visible"/>
                                      </p:to>
                                    </p:set>
                                    <p:animEffect transition="in" filter="fade">
                                      <p:cBhvr>
                                        <p:cTn id="22" dur="500"/>
                                        <p:tgtEl>
                                          <p:spTgt spid="85"/>
                                        </p:tgtEl>
                                      </p:cBhvr>
                                    </p:animEffect>
                                  </p:childTnLst>
                                </p:cTn>
                              </p:par>
                              <p:par>
                                <p:cTn id="23" presetID="10" presetClass="entr" presetSubtype="0" fill="hold"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500"/>
                                        <p:tgtEl>
                                          <p:spTgt spid="102"/>
                                        </p:tgtEl>
                                      </p:cBhvr>
                                    </p:animEffect>
                                  </p:childTnLst>
                                </p:cTn>
                              </p:par>
                              <p:par>
                                <p:cTn id="26" presetID="10" presetClass="entr" presetSubtype="0" fill="hold" nodeType="withEffect">
                                  <p:stCondLst>
                                    <p:cond delay="0"/>
                                  </p:stCondLst>
                                  <p:childTnLst>
                                    <p:set>
                                      <p:cBhvr>
                                        <p:cTn id="27" dur="1" fill="hold">
                                          <p:stCondLst>
                                            <p:cond delay="0"/>
                                          </p:stCondLst>
                                        </p:cTn>
                                        <p:tgtEl>
                                          <p:spTgt spid="108"/>
                                        </p:tgtEl>
                                        <p:attrNameLst>
                                          <p:attrName>style.visibility</p:attrName>
                                        </p:attrNameLst>
                                      </p:cBhvr>
                                      <p:to>
                                        <p:strVal val="visible"/>
                                      </p:to>
                                    </p:set>
                                    <p:animEffect transition="in" filter="fade">
                                      <p:cBhvr>
                                        <p:cTn id="28" dur="500"/>
                                        <p:tgtEl>
                                          <p:spTgt spid="108"/>
                                        </p:tgtEl>
                                      </p:cBhvr>
                                    </p:animEffect>
                                  </p:childTnLst>
                                </p:cTn>
                              </p:par>
                              <p:par>
                                <p:cTn id="29" presetID="10" presetClass="entr" presetSubtype="0" fill="hold" nodeType="with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3"/>
                                        </p:tgtEl>
                                        <p:attrNameLst>
                                          <p:attrName>style.visibility</p:attrName>
                                        </p:attrNameLst>
                                      </p:cBhvr>
                                      <p:to>
                                        <p:strVal val="visible"/>
                                      </p:to>
                                    </p:set>
                                    <p:animEffect transition="in" filter="fade">
                                      <p:cBhvr>
                                        <p:cTn id="34" dur="500"/>
                                        <p:tgtEl>
                                          <p:spTgt spid="1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0"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3"/>
                                        </p:tgtEl>
                                        <p:attrNameLst>
                                          <p:attrName>style.visibility</p:attrName>
                                        </p:attrNameLst>
                                      </p:cBhvr>
                                      <p:to>
                                        <p:strVal val="visible"/>
                                      </p:to>
                                    </p:set>
                                    <p:animEffect transition="in" filter="fade">
                                      <p:cBhvr>
                                        <p:cTn id="62" dur="500"/>
                                        <p:tgtEl>
                                          <p:spTgt spid="93"/>
                                        </p:tgtEl>
                                      </p:cBhvr>
                                    </p:animEffect>
                                  </p:childTnLst>
                                </p:cTn>
                              </p:par>
                              <p:par>
                                <p:cTn id="63" presetID="10" presetClass="entr" presetSubtype="0" fill="hold" nodeType="with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fade">
                                      <p:cBhvr>
                                        <p:cTn id="65" dur="500"/>
                                        <p:tgtEl>
                                          <p:spTgt spid="9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5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65"/>
                                        </p:tgtEl>
                                        <p:attrNameLst>
                                          <p:attrName>style.visibility</p:attrName>
                                        </p:attrNameLst>
                                      </p:cBhvr>
                                      <p:to>
                                        <p:strVal val="visible"/>
                                      </p:to>
                                    </p:set>
                                    <p:animEffect transition="in" filter="fade">
                                      <p:cBhvr>
                                        <p:cTn id="79" dur="500"/>
                                        <p:tgtEl>
                                          <p:spTgt spid="6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par>
                                <p:cTn id="83" presetID="10"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cTn>
                              </p:par>
                              <p:par>
                                <p:cTn id="86" presetID="10" presetClass="entr" presetSubtype="0" fill="hold"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fade">
                                      <p:cBhvr>
                                        <p:cTn id="94" dur="500"/>
                                        <p:tgtEl>
                                          <p:spTgt spid="43"/>
                                        </p:tgtEl>
                                      </p:cBhvr>
                                    </p:animEffect>
                                  </p:childTnLst>
                                </p:cTn>
                              </p:par>
                              <p:par>
                                <p:cTn id="95" presetID="10" presetClass="entr" presetSubtype="0" fill="hold" nodeType="with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10" presetClass="entr" presetSubtype="0"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fade">
                                      <p:cBhvr>
                                        <p:cTn id="100" dur="500"/>
                                        <p:tgtEl>
                                          <p:spTgt spid="45"/>
                                        </p:tgtEl>
                                      </p:cBhvr>
                                    </p:animEffect>
                                  </p:childTnLst>
                                </p:cTn>
                              </p:par>
                              <p:par>
                                <p:cTn id="101" presetID="10" presetClass="entr" presetSubtype="0" fill="hold"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500"/>
                                        <p:tgtEl>
                                          <p:spTgt spid="22"/>
                                        </p:tgtEl>
                                      </p:cBhvr>
                                    </p:animEffect>
                                  </p:childTnLst>
                                </p:cTn>
                              </p:par>
                              <p:par>
                                <p:cTn id="104" presetID="10" presetClass="entr" presetSubtype="0" fill="hold" nodeType="withEffect">
                                  <p:stCondLst>
                                    <p:cond delay="0"/>
                                  </p:stCondLst>
                                  <p:childTnLst>
                                    <p:set>
                                      <p:cBhvr>
                                        <p:cTn id="105" dur="1" fill="hold">
                                          <p:stCondLst>
                                            <p:cond delay="0"/>
                                          </p:stCondLst>
                                        </p:cTn>
                                        <p:tgtEl>
                                          <p:spTgt spid="23"/>
                                        </p:tgtEl>
                                        <p:attrNameLst>
                                          <p:attrName>style.visibility</p:attrName>
                                        </p:attrNameLst>
                                      </p:cBhvr>
                                      <p:to>
                                        <p:strVal val="visible"/>
                                      </p:to>
                                    </p:set>
                                    <p:animEffect transition="in" filter="fade">
                                      <p:cBhvr>
                                        <p:cTn id="10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 grpId="0"/>
      <p:bldP spid="20" grpId="0"/>
      <p:bldP spid="21" grpId="0"/>
      <p:bldP spid="84" grpId="0" animBg="1"/>
      <p:bldP spid="85" grpId="0" animBg="1"/>
      <p:bldP spid="113" grpId="0"/>
      <p:bldP spid="2" grpId="0" animBg="1"/>
      <p:bldP spid="30" grpId="0" animBg="1"/>
      <p:bldP spid="31" grpId="0" animBg="1"/>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CasellaDiTesto 17"/>
          <p:cNvSpPr txBox="1"/>
          <p:nvPr/>
        </p:nvSpPr>
        <p:spPr>
          <a:xfrm>
            <a:off x="553167" y="-14662"/>
            <a:ext cx="8059001" cy="523220"/>
          </a:xfrm>
          <a:prstGeom prst="rect">
            <a:avLst/>
          </a:prstGeom>
          <a:noFill/>
        </p:spPr>
        <p:txBody>
          <a:bodyPr wrap="none" rtlCol="0">
            <a:spAutoFit/>
          </a:bodyPr>
          <a:lstStyle/>
          <a:p>
            <a:r>
              <a:rPr lang="en-US" sz="2800" b="1" dirty="0" smtClean="0"/>
              <a:t>SW CAVITIES : FILLING TIME AND DISSIPATED POWER</a:t>
            </a:r>
            <a:endParaRPr lang="en-US" sz="2800" b="1" baseline="-25000" dirty="0"/>
          </a:p>
        </p:txBody>
      </p:sp>
      <p:pic>
        <p:nvPicPr>
          <p:cNvPr id="10" name="Immagine 9"/>
          <p:cNvPicPr>
            <a:picLocks noChangeAspect="1"/>
          </p:cNvPicPr>
          <p:nvPr/>
        </p:nvPicPr>
        <p:blipFill rotWithShape="1">
          <a:blip r:embed="rId3">
            <a:extLst>
              <a:ext uri="{28A0092B-C50C-407E-A947-70E740481C1C}">
                <a14:useLocalDpi xmlns:a14="http://schemas.microsoft.com/office/drawing/2010/main" val="0"/>
              </a:ext>
            </a:extLst>
          </a:blip>
          <a:srcRect l="5291" t="58020" r="4006"/>
          <a:stretch/>
        </p:blipFill>
        <p:spPr>
          <a:xfrm>
            <a:off x="5772674" y="2905256"/>
            <a:ext cx="3154265" cy="1267518"/>
          </a:xfrm>
          <a:prstGeom prst="rect">
            <a:avLst/>
          </a:prstGeom>
        </p:spPr>
      </p:pic>
      <p:pic>
        <p:nvPicPr>
          <p:cNvPr id="35" name="Immagine 34"/>
          <p:cNvPicPr>
            <a:picLocks noChangeAspect="1"/>
          </p:cNvPicPr>
          <p:nvPr/>
        </p:nvPicPr>
        <p:blipFill rotWithShape="1">
          <a:blip r:embed="rId4">
            <a:extLst>
              <a:ext uri="{28A0092B-C50C-407E-A947-70E740481C1C}">
                <a14:useLocalDpi xmlns:a14="http://schemas.microsoft.com/office/drawing/2010/main" val="0"/>
              </a:ext>
            </a:extLst>
          </a:blip>
          <a:srcRect l="2886" t="58882" r="3031"/>
          <a:stretch/>
        </p:blipFill>
        <p:spPr>
          <a:xfrm>
            <a:off x="4448403" y="4387148"/>
            <a:ext cx="3301438" cy="2467409"/>
          </a:xfrm>
          <a:prstGeom prst="rect">
            <a:avLst/>
          </a:prstGeom>
        </p:spPr>
      </p:pic>
      <p:sp>
        <p:nvSpPr>
          <p:cNvPr id="38" name="CasellaDiTesto 37"/>
          <p:cNvSpPr txBox="1"/>
          <p:nvPr/>
        </p:nvSpPr>
        <p:spPr>
          <a:xfrm>
            <a:off x="6699628" y="996733"/>
            <a:ext cx="1300356" cy="338554"/>
          </a:xfrm>
          <a:prstGeom prst="rect">
            <a:avLst/>
          </a:prstGeom>
          <a:noFill/>
        </p:spPr>
        <p:txBody>
          <a:bodyPr wrap="none" rtlCol="0">
            <a:spAutoFit/>
          </a:bodyPr>
          <a:lstStyle/>
          <a:p>
            <a:r>
              <a:rPr lang="en-US" sz="1600" b="1" dirty="0" smtClean="0"/>
              <a:t>Time domain</a:t>
            </a:r>
            <a:endParaRPr lang="en-US" sz="1600" b="1" dirty="0"/>
          </a:p>
        </p:txBody>
      </p:sp>
      <p:sp>
        <p:nvSpPr>
          <p:cNvPr id="45" name="Rettangolo 44"/>
          <p:cNvSpPr/>
          <p:nvPr/>
        </p:nvSpPr>
        <p:spPr>
          <a:xfrm>
            <a:off x="6155270" y="2886941"/>
            <a:ext cx="648072" cy="1304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Connettore 2 45"/>
          <p:cNvCxnSpPr/>
          <p:nvPr/>
        </p:nvCxnSpPr>
        <p:spPr>
          <a:xfrm flipH="1">
            <a:off x="5719812" y="3786805"/>
            <a:ext cx="435460" cy="7422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28" name="Gruppo 27"/>
          <p:cNvGrpSpPr/>
          <p:nvPr/>
        </p:nvGrpSpPr>
        <p:grpSpPr>
          <a:xfrm>
            <a:off x="1475656" y="3113840"/>
            <a:ext cx="2758717" cy="2316894"/>
            <a:chOff x="179512" y="4101461"/>
            <a:chExt cx="2304255" cy="1847819"/>
          </a:xfrm>
        </p:grpSpPr>
        <p:pic>
          <p:nvPicPr>
            <p:cNvPr id="11" name="Immagine 10"/>
            <p:cNvPicPr>
              <a:picLocks noChangeAspect="1"/>
            </p:cNvPicPr>
            <p:nvPr/>
          </p:nvPicPr>
          <p:blipFill rotWithShape="1">
            <a:blip r:embed="rId4">
              <a:extLst>
                <a:ext uri="{28A0092B-C50C-407E-A947-70E740481C1C}">
                  <a14:useLocalDpi xmlns:a14="http://schemas.microsoft.com/office/drawing/2010/main" val="0"/>
                </a:ext>
              </a:extLst>
            </a:blip>
            <a:srcRect l="1125" t="4671" r="6861" b="52180"/>
            <a:stretch/>
          </p:blipFill>
          <p:spPr>
            <a:xfrm>
              <a:off x="179512" y="4101461"/>
              <a:ext cx="2304255" cy="1847819"/>
            </a:xfrm>
            <a:prstGeom prst="rect">
              <a:avLst/>
            </a:prstGeom>
          </p:spPr>
        </p:pic>
        <p:sp>
          <p:nvSpPr>
            <p:cNvPr id="27" name="CasellaDiTesto 26"/>
            <p:cNvSpPr txBox="1"/>
            <p:nvPr/>
          </p:nvSpPr>
          <p:spPr>
            <a:xfrm>
              <a:off x="783329" y="4425175"/>
              <a:ext cx="1168627" cy="307777"/>
            </a:xfrm>
            <a:prstGeom prst="rect">
              <a:avLst/>
            </a:prstGeom>
            <a:noFill/>
          </p:spPr>
          <p:txBody>
            <a:bodyPr wrap="square" rtlCol="0">
              <a:spAutoFit/>
            </a:bodyPr>
            <a:lstStyle/>
            <a:p>
              <a:r>
                <a:rPr lang="en-US" sz="1400" b="1" i="1" dirty="0" smtClean="0"/>
                <a:t>FILLING TIME</a:t>
              </a:r>
            </a:p>
          </p:txBody>
        </p:sp>
        <p:graphicFrame>
          <p:nvGraphicFramePr>
            <p:cNvPr id="32" name="Oggetto 31"/>
            <p:cNvGraphicFramePr>
              <a:graphicFrameLocks noChangeAspect="1"/>
            </p:cNvGraphicFramePr>
            <p:nvPr>
              <p:extLst>
                <p:ext uri="{D42A27DB-BD31-4B8C-83A1-F6EECF244321}">
                  <p14:modId xmlns:p14="http://schemas.microsoft.com/office/powerpoint/2010/main" val="2883745036"/>
                </p:ext>
              </p:extLst>
            </p:nvPr>
          </p:nvGraphicFramePr>
          <p:xfrm>
            <a:off x="755576" y="4616751"/>
            <a:ext cx="692239" cy="468433"/>
          </p:xfrm>
          <a:graphic>
            <a:graphicData uri="http://schemas.openxmlformats.org/presentationml/2006/ole">
              <mc:AlternateContent xmlns:mc="http://schemas.openxmlformats.org/markup-compatibility/2006">
                <mc:Choice xmlns:v="urn:schemas-microsoft-com:vml" Requires="v">
                  <p:oleObj spid="_x0000_s29038" name="Equazione" r:id="rId5" imgW="634680" imgH="431640" progId="Equation.3">
                    <p:embed/>
                  </p:oleObj>
                </mc:Choice>
                <mc:Fallback>
                  <p:oleObj name="Equazione" r:id="rId5" imgW="634680" imgH="431640" progId="Equation.3">
                    <p:embed/>
                    <p:pic>
                      <p:nvPicPr>
                        <p:cNvPr id="0" name=""/>
                        <p:cNvPicPr>
                          <a:picLocks noChangeAspect="1" noChangeArrowheads="1"/>
                        </p:cNvPicPr>
                        <p:nvPr/>
                      </p:nvPicPr>
                      <p:blipFill>
                        <a:blip r:embed="rId6"/>
                        <a:srcRect/>
                        <a:stretch>
                          <a:fillRect/>
                        </a:stretch>
                      </p:blipFill>
                      <p:spPr bwMode="auto">
                        <a:xfrm>
                          <a:off x="755576" y="4616751"/>
                          <a:ext cx="692239" cy="468433"/>
                        </a:xfrm>
                        <a:prstGeom prst="rect">
                          <a:avLst/>
                        </a:prstGeom>
                        <a:noFill/>
                        <a:extLst/>
                      </p:spPr>
                    </p:pic>
                  </p:oleObj>
                </mc:Fallback>
              </mc:AlternateContent>
            </a:graphicData>
          </a:graphic>
        </p:graphicFrame>
        <p:cxnSp>
          <p:nvCxnSpPr>
            <p:cNvPr id="43" name="Connettore 1 42"/>
            <p:cNvCxnSpPr/>
            <p:nvPr/>
          </p:nvCxnSpPr>
          <p:spPr>
            <a:xfrm flipV="1">
              <a:off x="539551" y="4219739"/>
              <a:ext cx="165687" cy="1436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Connettore 1 57"/>
            <p:cNvCxnSpPr/>
            <p:nvPr/>
          </p:nvCxnSpPr>
          <p:spPr>
            <a:xfrm flipV="1">
              <a:off x="539551" y="4505771"/>
              <a:ext cx="1656184" cy="11501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61" name="CasellaDiTesto 60"/>
          <p:cNvSpPr txBox="1"/>
          <p:nvPr/>
        </p:nvSpPr>
        <p:spPr>
          <a:xfrm>
            <a:off x="2996667" y="6102984"/>
            <a:ext cx="1739892" cy="646331"/>
          </a:xfrm>
          <a:prstGeom prst="rect">
            <a:avLst/>
          </a:prstGeom>
          <a:noFill/>
        </p:spPr>
        <p:txBody>
          <a:bodyPr wrap="square" rtlCol="0">
            <a:spAutoFit/>
          </a:bodyPr>
          <a:lstStyle/>
          <a:p>
            <a:r>
              <a:rPr lang="en-US" sz="1200" b="1" i="1" dirty="0" err="1" smtClean="0"/>
              <a:t>P</a:t>
            </a:r>
            <a:r>
              <a:rPr lang="en-US" sz="1200" b="1" i="1" baseline="-25000" dirty="0" err="1" smtClean="0"/>
              <a:t>refl</a:t>
            </a:r>
            <a:r>
              <a:rPr lang="en-US" sz="1200" b="1" i="1" dirty="0" smtClean="0"/>
              <a:t> </a:t>
            </a:r>
            <a:r>
              <a:rPr lang="en-US" sz="1200" dirty="0" smtClean="0"/>
              <a:t>to the generator (it that has to be protected!)</a:t>
            </a:r>
          </a:p>
        </p:txBody>
      </p:sp>
      <p:cxnSp>
        <p:nvCxnSpPr>
          <p:cNvPr id="5" name="Connettore 1 4"/>
          <p:cNvCxnSpPr/>
          <p:nvPr/>
        </p:nvCxnSpPr>
        <p:spPr>
          <a:xfrm flipV="1">
            <a:off x="4016354" y="5474187"/>
            <a:ext cx="1021650" cy="62842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8045606" y="4720680"/>
            <a:ext cx="881333" cy="276999"/>
          </a:xfrm>
          <a:prstGeom prst="rect">
            <a:avLst/>
          </a:prstGeom>
          <a:noFill/>
        </p:spPr>
        <p:txBody>
          <a:bodyPr wrap="square" rtlCol="0">
            <a:spAutoFit/>
          </a:bodyPr>
          <a:lstStyle/>
          <a:p>
            <a:r>
              <a:rPr lang="en-US" sz="1200" b="1" i="1" dirty="0" err="1" smtClean="0"/>
              <a:t>P</a:t>
            </a:r>
            <a:r>
              <a:rPr lang="en-US" sz="1200" b="1" i="1" baseline="-25000" dirty="0" err="1" smtClean="0"/>
              <a:t>diss</a:t>
            </a:r>
            <a:r>
              <a:rPr lang="en-US" sz="1200" b="1" i="1" dirty="0" smtClean="0"/>
              <a:t> </a:t>
            </a:r>
            <a:r>
              <a:rPr lang="en-US" sz="1200" dirty="0" smtClean="0">
                <a:sym typeface="Symbol"/>
              </a:rPr>
              <a:t>1/Q</a:t>
            </a:r>
            <a:endParaRPr lang="en-US" sz="1200" dirty="0" smtClean="0"/>
          </a:p>
        </p:txBody>
      </p:sp>
      <p:cxnSp>
        <p:nvCxnSpPr>
          <p:cNvPr id="44" name="Connettore 1 43"/>
          <p:cNvCxnSpPr>
            <a:endCxn id="41" idx="1"/>
          </p:cNvCxnSpPr>
          <p:nvPr/>
        </p:nvCxnSpPr>
        <p:spPr>
          <a:xfrm>
            <a:off x="7323441" y="4592643"/>
            <a:ext cx="722165" cy="26653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7" name="Connettore 1 46"/>
          <p:cNvCxnSpPr>
            <a:endCxn id="41" idx="1"/>
          </p:cNvCxnSpPr>
          <p:nvPr/>
        </p:nvCxnSpPr>
        <p:spPr>
          <a:xfrm flipV="1">
            <a:off x="7323441" y="4859180"/>
            <a:ext cx="722165" cy="1594159"/>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a:off x="5292080" y="4592641"/>
            <a:ext cx="568773" cy="838093"/>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67" name="Connettore 1 66"/>
          <p:cNvCxnSpPr/>
          <p:nvPr/>
        </p:nvCxnSpPr>
        <p:spPr>
          <a:xfrm flipV="1">
            <a:off x="5449428" y="5430734"/>
            <a:ext cx="411425" cy="90308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56" name="Gruppo 55"/>
          <p:cNvGrpSpPr/>
          <p:nvPr/>
        </p:nvGrpSpPr>
        <p:grpSpPr>
          <a:xfrm>
            <a:off x="252450" y="4797152"/>
            <a:ext cx="851597" cy="734314"/>
            <a:chOff x="35496" y="5709590"/>
            <a:chExt cx="1250425" cy="887762"/>
          </a:xfrm>
        </p:grpSpPr>
        <p:sp>
          <p:nvSpPr>
            <p:cNvPr id="52" name="Corda 51"/>
            <p:cNvSpPr/>
            <p:nvPr/>
          </p:nvSpPr>
          <p:spPr>
            <a:xfrm>
              <a:off x="323528" y="5709591"/>
              <a:ext cx="668070" cy="887761"/>
            </a:xfrm>
            <a:prstGeom prst="chord">
              <a:avLst>
                <a:gd name="adj1" fmla="val 2695371"/>
                <a:gd name="adj2" fmla="val 810741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e 47"/>
            <p:cNvSpPr/>
            <p:nvPr/>
          </p:nvSpPr>
          <p:spPr>
            <a:xfrm>
              <a:off x="323528" y="5709590"/>
              <a:ext cx="668070" cy="88776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ttangolo 52"/>
            <p:cNvSpPr/>
            <p:nvPr/>
          </p:nvSpPr>
          <p:spPr>
            <a:xfrm>
              <a:off x="35496" y="6025752"/>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ttangolo 52"/>
            <p:cNvSpPr/>
            <p:nvPr/>
          </p:nvSpPr>
          <p:spPr>
            <a:xfrm rot="10800000">
              <a:off x="971600" y="6025989"/>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uppo 67"/>
          <p:cNvGrpSpPr/>
          <p:nvPr/>
        </p:nvGrpSpPr>
        <p:grpSpPr>
          <a:xfrm>
            <a:off x="252679" y="4017824"/>
            <a:ext cx="859886" cy="715586"/>
            <a:chOff x="35496" y="5709590"/>
            <a:chExt cx="1250425" cy="887762"/>
          </a:xfrm>
        </p:grpSpPr>
        <p:sp>
          <p:nvSpPr>
            <p:cNvPr id="69" name="Corda 68"/>
            <p:cNvSpPr/>
            <p:nvPr/>
          </p:nvSpPr>
          <p:spPr>
            <a:xfrm>
              <a:off x="323528" y="5709591"/>
              <a:ext cx="668070" cy="887761"/>
            </a:xfrm>
            <a:prstGeom prst="chord">
              <a:avLst>
                <a:gd name="adj1" fmla="val 843192"/>
                <a:gd name="adj2" fmla="val 1000333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e 69"/>
            <p:cNvSpPr/>
            <p:nvPr/>
          </p:nvSpPr>
          <p:spPr>
            <a:xfrm>
              <a:off x="323528" y="5709590"/>
              <a:ext cx="668070" cy="88776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ttangolo 52"/>
            <p:cNvSpPr/>
            <p:nvPr/>
          </p:nvSpPr>
          <p:spPr>
            <a:xfrm>
              <a:off x="35496" y="6025752"/>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ttangolo 52"/>
            <p:cNvSpPr/>
            <p:nvPr/>
          </p:nvSpPr>
          <p:spPr>
            <a:xfrm rot="10800000">
              <a:off x="971600" y="6025989"/>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uppo 72"/>
          <p:cNvGrpSpPr/>
          <p:nvPr/>
        </p:nvGrpSpPr>
        <p:grpSpPr>
          <a:xfrm>
            <a:off x="262929" y="3215229"/>
            <a:ext cx="851596" cy="730021"/>
            <a:chOff x="35496" y="5709590"/>
            <a:chExt cx="1250425" cy="887762"/>
          </a:xfrm>
        </p:grpSpPr>
        <p:sp>
          <p:nvSpPr>
            <p:cNvPr id="74" name="Corda 73"/>
            <p:cNvSpPr/>
            <p:nvPr/>
          </p:nvSpPr>
          <p:spPr>
            <a:xfrm>
              <a:off x="323528" y="5709591"/>
              <a:ext cx="668070" cy="887761"/>
            </a:xfrm>
            <a:prstGeom prst="chord">
              <a:avLst>
                <a:gd name="adj1" fmla="val 19288652"/>
                <a:gd name="adj2" fmla="val 13093068"/>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e 74"/>
            <p:cNvSpPr/>
            <p:nvPr/>
          </p:nvSpPr>
          <p:spPr>
            <a:xfrm>
              <a:off x="323528" y="5709590"/>
              <a:ext cx="668070" cy="887762"/>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ttangolo 52"/>
            <p:cNvSpPr/>
            <p:nvPr/>
          </p:nvSpPr>
          <p:spPr>
            <a:xfrm>
              <a:off x="35496" y="6025752"/>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ttangolo 52"/>
            <p:cNvSpPr/>
            <p:nvPr/>
          </p:nvSpPr>
          <p:spPr>
            <a:xfrm rot="10800000">
              <a:off x="971600" y="6025989"/>
              <a:ext cx="314321" cy="216024"/>
            </a:xfrm>
            <a:custGeom>
              <a:avLst/>
              <a:gdLst>
                <a:gd name="connsiteX0" fmla="*/ 0 w 360040"/>
                <a:gd name="connsiteY0" fmla="*/ 0 h 216024"/>
                <a:gd name="connsiteX1" fmla="*/ 360040 w 360040"/>
                <a:gd name="connsiteY1" fmla="*/ 0 h 216024"/>
                <a:gd name="connsiteX2" fmla="*/ 360040 w 360040"/>
                <a:gd name="connsiteY2" fmla="*/ 216024 h 216024"/>
                <a:gd name="connsiteX3" fmla="*/ 0 w 360040"/>
                <a:gd name="connsiteY3" fmla="*/ 216024 h 216024"/>
                <a:gd name="connsiteX4" fmla="*/ 0 w 360040"/>
                <a:gd name="connsiteY4" fmla="*/ 0 h 216024"/>
                <a:gd name="connsiteX0" fmla="*/ 360040 w 451480"/>
                <a:gd name="connsiteY0" fmla="*/ 0 h 216024"/>
                <a:gd name="connsiteX1" fmla="*/ 360040 w 451480"/>
                <a:gd name="connsiteY1" fmla="*/ 216024 h 216024"/>
                <a:gd name="connsiteX2" fmla="*/ 0 w 451480"/>
                <a:gd name="connsiteY2" fmla="*/ 216024 h 216024"/>
                <a:gd name="connsiteX3" fmla="*/ 0 w 451480"/>
                <a:gd name="connsiteY3" fmla="*/ 0 h 216024"/>
                <a:gd name="connsiteX4" fmla="*/ 451480 w 451480"/>
                <a:gd name="connsiteY4" fmla="*/ 91440 h 216024"/>
                <a:gd name="connsiteX0" fmla="*/ 360040 w 360040"/>
                <a:gd name="connsiteY0" fmla="*/ 0 h 216024"/>
                <a:gd name="connsiteX1" fmla="*/ 360040 w 360040"/>
                <a:gd name="connsiteY1" fmla="*/ 216024 h 216024"/>
                <a:gd name="connsiteX2" fmla="*/ 0 w 360040"/>
                <a:gd name="connsiteY2" fmla="*/ 216024 h 216024"/>
                <a:gd name="connsiteX3" fmla="*/ 0 w 360040"/>
                <a:gd name="connsiteY3" fmla="*/ 0 h 216024"/>
                <a:gd name="connsiteX4" fmla="*/ 306700 w 360040"/>
                <a:gd name="connsiteY4" fmla="*/ 3810 h 216024"/>
                <a:gd name="connsiteX0" fmla="*/ 360040 w 360040"/>
                <a:gd name="connsiteY0" fmla="*/ 216024 h 216024"/>
                <a:gd name="connsiteX1" fmla="*/ 0 w 360040"/>
                <a:gd name="connsiteY1" fmla="*/ 216024 h 216024"/>
                <a:gd name="connsiteX2" fmla="*/ 0 w 360040"/>
                <a:gd name="connsiteY2" fmla="*/ 0 h 216024"/>
                <a:gd name="connsiteX3" fmla="*/ 306700 w 360040"/>
                <a:gd name="connsiteY3" fmla="*/ 3810 h 21602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95270 w 306700"/>
                <a:gd name="connsiteY0" fmla="*/ 196974 h 216024"/>
                <a:gd name="connsiteX1" fmla="*/ 0 w 306700"/>
                <a:gd name="connsiteY1" fmla="*/ 216024 h 216024"/>
                <a:gd name="connsiteX2" fmla="*/ 0 w 306700"/>
                <a:gd name="connsiteY2" fmla="*/ 0 h 216024"/>
                <a:gd name="connsiteX3" fmla="*/ 306700 w 306700"/>
                <a:gd name="connsiteY3" fmla="*/ 3810 h 216024"/>
                <a:gd name="connsiteX0" fmla="*/ 299080 w 306700"/>
                <a:gd name="connsiteY0" fmla="*/ 223644 h 223644"/>
                <a:gd name="connsiteX1" fmla="*/ 0 w 306700"/>
                <a:gd name="connsiteY1" fmla="*/ 216024 h 223644"/>
                <a:gd name="connsiteX2" fmla="*/ 0 w 306700"/>
                <a:gd name="connsiteY2" fmla="*/ 0 h 223644"/>
                <a:gd name="connsiteX3" fmla="*/ 306700 w 306700"/>
                <a:gd name="connsiteY3" fmla="*/ 3810 h 223644"/>
                <a:gd name="connsiteX0" fmla="*/ 302890 w 306700"/>
                <a:gd name="connsiteY0" fmla="*/ 216024 h 216024"/>
                <a:gd name="connsiteX1" fmla="*/ 0 w 306700"/>
                <a:gd name="connsiteY1" fmla="*/ 216024 h 216024"/>
                <a:gd name="connsiteX2" fmla="*/ 0 w 306700"/>
                <a:gd name="connsiteY2" fmla="*/ 0 h 216024"/>
                <a:gd name="connsiteX3" fmla="*/ 306700 w 306700"/>
                <a:gd name="connsiteY3" fmla="*/ 3810 h 216024"/>
                <a:gd name="connsiteX0" fmla="*/ 255829 w 306700"/>
                <a:gd name="connsiteY0" fmla="*/ 217929 h 217929"/>
                <a:gd name="connsiteX1" fmla="*/ 0 w 306700"/>
                <a:gd name="connsiteY1" fmla="*/ 216024 h 217929"/>
                <a:gd name="connsiteX2" fmla="*/ 0 w 306700"/>
                <a:gd name="connsiteY2" fmla="*/ 0 h 217929"/>
                <a:gd name="connsiteX3" fmla="*/ 306700 w 306700"/>
                <a:gd name="connsiteY3" fmla="*/ 3810 h 217929"/>
                <a:gd name="connsiteX0" fmla="*/ 254206 w 306700"/>
                <a:gd name="connsiteY0" fmla="*/ 212214 h 216024"/>
                <a:gd name="connsiteX1" fmla="*/ 0 w 306700"/>
                <a:gd name="connsiteY1" fmla="*/ 216024 h 216024"/>
                <a:gd name="connsiteX2" fmla="*/ 0 w 306700"/>
                <a:gd name="connsiteY2" fmla="*/ 0 h 216024"/>
                <a:gd name="connsiteX3" fmla="*/ 306700 w 306700"/>
                <a:gd name="connsiteY3" fmla="*/ 3810 h 216024"/>
                <a:gd name="connsiteX0" fmla="*/ 254206 w 259640"/>
                <a:gd name="connsiteY0" fmla="*/ 212214 h 216024"/>
                <a:gd name="connsiteX1" fmla="*/ 0 w 259640"/>
                <a:gd name="connsiteY1" fmla="*/ 216024 h 216024"/>
                <a:gd name="connsiteX2" fmla="*/ 0 w 259640"/>
                <a:gd name="connsiteY2" fmla="*/ 0 h 216024"/>
                <a:gd name="connsiteX3" fmla="*/ 259640 w 259640"/>
                <a:gd name="connsiteY3" fmla="*/ 0 h 216024"/>
                <a:gd name="connsiteX0" fmla="*/ 254206 w 267754"/>
                <a:gd name="connsiteY0" fmla="*/ 212214 h 216024"/>
                <a:gd name="connsiteX1" fmla="*/ 0 w 267754"/>
                <a:gd name="connsiteY1" fmla="*/ 216024 h 216024"/>
                <a:gd name="connsiteX2" fmla="*/ 0 w 267754"/>
                <a:gd name="connsiteY2" fmla="*/ 0 h 216024"/>
                <a:gd name="connsiteX3" fmla="*/ 267754 w 267754"/>
                <a:gd name="connsiteY3" fmla="*/ 0 h 216024"/>
                <a:gd name="connsiteX0" fmla="*/ 265566 w 267754"/>
                <a:gd name="connsiteY0" fmla="*/ 212214 h 216024"/>
                <a:gd name="connsiteX1" fmla="*/ 0 w 267754"/>
                <a:gd name="connsiteY1" fmla="*/ 216024 h 216024"/>
                <a:gd name="connsiteX2" fmla="*/ 0 w 267754"/>
                <a:gd name="connsiteY2" fmla="*/ 0 h 216024"/>
                <a:gd name="connsiteX3" fmla="*/ 267754 w 267754"/>
                <a:gd name="connsiteY3" fmla="*/ 0 h 216024"/>
              </a:gdLst>
              <a:ahLst/>
              <a:cxnLst>
                <a:cxn ang="0">
                  <a:pos x="connsiteX0" y="connsiteY0"/>
                </a:cxn>
                <a:cxn ang="0">
                  <a:pos x="connsiteX1" y="connsiteY1"/>
                </a:cxn>
                <a:cxn ang="0">
                  <a:pos x="connsiteX2" y="connsiteY2"/>
                </a:cxn>
                <a:cxn ang="0">
                  <a:pos x="connsiteX3" y="connsiteY3"/>
                </a:cxn>
              </a:cxnLst>
              <a:rect l="l" t="t" r="r" b="b"/>
              <a:pathLst>
                <a:path w="267754" h="216024">
                  <a:moveTo>
                    <a:pt x="265566" y="212214"/>
                  </a:moveTo>
                  <a:lnTo>
                    <a:pt x="0" y="216024"/>
                  </a:lnTo>
                  <a:lnTo>
                    <a:pt x="0" y="0"/>
                  </a:lnTo>
                  <a:lnTo>
                    <a:pt x="267754" y="0"/>
                  </a:lnTo>
                </a:path>
              </a:pathLst>
            </a:cu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CasellaDiTesto 56"/>
          <p:cNvSpPr txBox="1"/>
          <p:nvPr/>
        </p:nvSpPr>
        <p:spPr>
          <a:xfrm>
            <a:off x="88945" y="2586859"/>
            <a:ext cx="1579552" cy="600164"/>
          </a:xfrm>
          <a:prstGeom prst="rect">
            <a:avLst/>
          </a:prstGeom>
          <a:noFill/>
        </p:spPr>
        <p:txBody>
          <a:bodyPr wrap="square" rtlCol="0">
            <a:spAutoFit/>
          </a:bodyPr>
          <a:lstStyle/>
          <a:p>
            <a:pPr algn="just"/>
            <a:r>
              <a:rPr lang="en-US" sz="1100" dirty="0" smtClean="0"/>
              <a:t>One needs several filling times to completely fill the cavity</a:t>
            </a:r>
            <a:endParaRPr lang="en-US" sz="1100" dirty="0"/>
          </a:p>
        </p:txBody>
      </p:sp>
      <p:sp>
        <p:nvSpPr>
          <p:cNvPr id="59" name="CasellaDiTesto 58"/>
          <p:cNvSpPr txBox="1"/>
          <p:nvPr/>
        </p:nvSpPr>
        <p:spPr>
          <a:xfrm>
            <a:off x="21338" y="521194"/>
            <a:ext cx="9122661" cy="523220"/>
          </a:xfrm>
          <a:prstGeom prst="rect">
            <a:avLst/>
          </a:prstGeom>
          <a:noFill/>
        </p:spPr>
        <p:txBody>
          <a:bodyPr wrap="square" rtlCol="0">
            <a:spAutoFit/>
          </a:bodyPr>
          <a:lstStyle/>
          <a:p>
            <a:pPr algn="just"/>
            <a:r>
              <a:rPr lang="en-US" sz="1400" dirty="0" smtClean="0"/>
              <a:t>Let us now consider the case of a cavity powered by a source (klystron) in </a:t>
            </a:r>
            <a:r>
              <a:rPr lang="en-US" sz="1400" b="1" dirty="0" smtClean="0"/>
              <a:t>pulsed mode </a:t>
            </a:r>
            <a:r>
              <a:rPr lang="en-US" sz="1400" dirty="0" smtClean="0"/>
              <a:t>at a frequency </a:t>
            </a:r>
            <a:r>
              <a:rPr lang="en-US" sz="1400" dirty="0" err="1" smtClean="0"/>
              <a:t>f</a:t>
            </a:r>
            <a:r>
              <a:rPr lang="en-US" sz="1400" baseline="-25000" dirty="0" err="1" smtClean="0"/>
              <a:t>RF</a:t>
            </a:r>
            <a:r>
              <a:rPr lang="en-US" sz="1400" dirty="0" smtClean="0"/>
              <a:t>=</a:t>
            </a:r>
            <a:r>
              <a:rPr lang="en-US" sz="1400" dirty="0" err="1"/>
              <a:t>f</a:t>
            </a:r>
            <a:r>
              <a:rPr lang="en-US" sz="1400" baseline="-25000" dirty="0" err="1" smtClean="0"/>
              <a:t>res</a:t>
            </a:r>
            <a:r>
              <a:rPr lang="en-US" sz="1400" dirty="0" smtClean="0"/>
              <a:t>. Let as calculate the power we need from the klystron (and the dissipated one) to obtain a given accelerating voltage</a:t>
            </a:r>
            <a:endParaRPr lang="en-US" sz="1400" dirty="0"/>
          </a:p>
        </p:txBody>
      </p:sp>
      <p:pic>
        <p:nvPicPr>
          <p:cNvPr id="60" name="Picture 1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071" y="994146"/>
            <a:ext cx="4634680" cy="1504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2" name="Gruppo 81"/>
          <p:cNvGrpSpPr/>
          <p:nvPr/>
        </p:nvGrpSpPr>
        <p:grpSpPr>
          <a:xfrm>
            <a:off x="1037086" y="1428896"/>
            <a:ext cx="849850" cy="278230"/>
            <a:chOff x="1037086" y="1289042"/>
            <a:chExt cx="849850" cy="278230"/>
          </a:xfrm>
        </p:grpSpPr>
        <p:cxnSp>
          <p:nvCxnSpPr>
            <p:cNvPr id="31" name="Connettore 1 30"/>
            <p:cNvCxnSpPr/>
            <p:nvPr/>
          </p:nvCxnSpPr>
          <p:spPr>
            <a:xfrm>
              <a:off x="1037086" y="1567272"/>
              <a:ext cx="2871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7" name="Connettore 1 36"/>
            <p:cNvCxnSpPr/>
            <p:nvPr/>
          </p:nvCxnSpPr>
          <p:spPr>
            <a:xfrm flipV="1">
              <a:off x="1318983" y="1289044"/>
              <a:ext cx="5239" cy="27822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Connettore 1 39"/>
            <p:cNvCxnSpPr/>
            <p:nvPr/>
          </p:nvCxnSpPr>
          <p:spPr>
            <a:xfrm>
              <a:off x="1324222" y="1289042"/>
              <a:ext cx="34427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5" name="Connettore 1 54"/>
            <p:cNvCxnSpPr/>
            <p:nvPr/>
          </p:nvCxnSpPr>
          <p:spPr>
            <a:xfrm>
              <a:off x="1668497" y="1289042"/>
              <a:ext cx="0" cy="27823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a:off x="1668497" y="1567272"/>
              <a:ext cx="218439" cy="0"/>
            </a:xfrm>
            <a:prstGeom prst="line">
              <a:avLst/>
            </a:prstGeom>
            <a:ln w="28575"/>
          </p:spPr>
          <p:style>
            <a:lnRef idx="1">
              <a:schemeClr val="accent1"/>
            </a:lnRef>
            <a:fillRef idx="0">
              <a:schemeClr val="accent1"/>
            </a:fillRef>
            <a:effectRef idx="0">
              <a:schemeClr val="accent1"/>
            </a:effectRef>
            <a:fontRef idx="minor">
              <a:schemeClr val="tx1"/>
            </a:fontRef>
          </p:style>
        </p:cxnSp>
      </p:grpSp>
      <p:graphicFrame>
        <p:nvGraphicFramePr>
          <p:cNvPr id="83" name="Oggetto 82"/>
          <p:cNvGraphicFramePr>
            <a:graphicFrameLocks noChangeAspect="1"/>
          </p:cNvGraphicFramePr>
          <p:nvPr>
            <p:extLst>
              <p:ext uri="{D42A27DB-BD31-4B8C-83A1-F6EECF244321}">
                <p14:modId xmlns:p14="http://schemas.microsoft.com/office/powerpoint/2010/main" val="2286414843"/>
              </p:ext>
            </p:extLst>
          </p:nvPr>
        </p:nvGraphicFramePr>
        <p:xfrm>
          <a:off x="5889625" y="5106988"/>
          <a:ext cx="1192213" cy="647700"/>
        </p:xfrm>
        <a:graphic>
          <a:graphicData uri="http://schemas.openxmlformats.org/presentationml/2006/ole">
            <mc:AlternateContent xmlns:mc="http://schemas.openxmlformats.org/markup-compatibility/2006">
              <mc:Choice xmlns:v="urn:schemas-microsoft-com:vml" Requires="v">
                <p:oleObj spid="_x0000_s29039" name="Equazione" r:id="rId8" imgW="1269720" imgH="685800" progId="Equation.3">
                  <p:embed/>
                </p:oleObj>
              </mc:Choice>
              <mc:Fallback>
                <p:oleObj name="Equazione" r:id="rId8" imgW="1269720" imgH="685800" progId="Equation.3">
                  <p:embed/>
                  <p:pic>
                    <p:nvPicPr>
                      <p:cNvPr id="0" name="Oggetto 98"/>
                      <p:cNvPicPr>
                        <a:picLocks noChangeAspect="1" noChangeArrowheads="1"/>
                      </p:cNvPicPr>
                      <p:nvPr/>
                    </p:nvPicPr>
                    <p:blipFill>
                      <a:blip r:embed="rId9"/>
                      <a:srcRect/>
                      <a:stretch>
                        <a:fillRect/>
                      </a:stretch>
                    </p:blipFill>
                    <p:spPr bwMode="auto">
                      <a:xfrm>
                        <a:off x="5889625" y="5106988"/>
                        <a:ext cx="1192213" cy="647700"/>
                      </a:xfrm>
                      <a:prstGeom prst="rect">
                        <a:avLst/>
                      </a:prstGeom>
                      <a:noFill/>
                      <a:ln>
                        <a:noFill/>
                      </a:ln>
                    </p:spPr>
                  </p:pic>
                </p:oleObj>
              </mc:Fallback>
            </mc:AlternateContent>
          </a:graphicData>
        </a:graphic>
      </p:graphicFrame>
      <p:sp>
        <p:nvSpPr>
          <p:cNvPr id="51" name="CasellaDiTesto 50"/>
          <p:cNvSpPr txBox="1"/>
          <p:nvPr/>
        </p:nvSpPr>
        <p:spPr>
          <a:xfrm>
            <a:off x="-21766" y="5589755"/>
            <a:ext cx="2876780" cy="646331"/>
          </a:xfrm>
          <a:prstGeom prst="rect">
            <a:avLst/>
          </a:prstGeom>
          <a:noFill/>
        </p:spPr>
        <p:txBody>
          <a:bodyPr wrap="square" rtlCol="0">
            <a:spAutoFit/>
          </a:bodyPr>
          <a:lstStyle/>
          <a:p>
            <a:pPr algn="just"/>
            <a:r>
              <a:rPr lang="en-US" sz="1200" dirty="0" smtClean="0"/>
              <a:t>The reachable </a:t>
            </a:r>
            <a:r>
              <a:rPr lang="en-US" sz="1200" dirty="0" err="1" smtClean="0"/>
              <a:t>V</a:t>
            </a:r>
            <a:r>
              <a:rPr lang="en-US" sz="1200" baseline="-25000" dirty="0" err="1" smtClean="0"/>
              <a:t>acc</a:t>
            </a:r>
            <a:r>
              <a:rPr lang="en-US" sz="1200" dirty="0" smtClean="0"/>
              <a:t> for a given power is proportional to </a:t>
            </a:r>
            <a:r>
              <a:rPr lang="en-US" sz="1200" dirty="0" smtClean="0">
                <a:sym typeface="Symbol"/>
              </a:rPr>
              <a:t></a:t>
            </a:r>
            <a:r>
              <a:rPr lang="en-US" sz="1200" dirty="0" smtClean="0"/>
              <a:t>Q but, on the other hand, the filling time is </a:t>
            </a:r>
            <a:r>
              <a:rPr lang="en-US" sz="1200" dirty="0" smtClean="0">
                <a:sym typeface="Symbol"/>
              </a:rPr>
              <a:t>Q</a:t>
            </a:r>
            <a:endParaRPr lang="en-US" sz="1200" dirty="0"/>
          </a:p>
        </p:txBody>
      </p:sp>
      <p:graphicFrame>
        <p:nvGraphicFramePr>
          <p:cNvPr id="63" name="Oggetto 62"/>
          <p:cNvGraphicFramePr>
            <a:graphicFrameLocks noChangeAspect="1"/>
          </p:cNvGraphicFramePr>
          <p:nvPr>
            <p:extLst>
              <p:ext uri="{D42A27DB-BD31-4B8C-83A1-F6EECF244321}">
                <p14:modId xmlns:p14="http://schemas.microsoft.com/office/powerpoint/2010/main" val="2738176596"/>
              </p:ext>
            </p:extLst>
          </p:nvPr>
        </p:nvGraphicFramePr>
        <p:xfrm>
          <a:off x="457200" y="6162860"/>
          <a:ext cx="1160463" cy="690563"/>
        </p:xfrm>
        <a:graphic>
          <a:graphicData uri="http://schemas.openxmlformats.org/presentationml/2006/ole">
            <mc:AlternateContent xmlns:mc="http://schemas.openxmlformats.org/markup-compatibility/2006">
              <mc:Choice xmlns:v="urn:schemas-microsoft-com:vml" Requires="v">
                <p:oleObj spid="_x0000_s29040" name="Equazione" r:id="rId10" imgW="888840" imgH="507960" progId="Equation.3">
                  <p:embed/>
                </p:oleObj>
              </mc:Choice>
              <mc:Fallback>
                <p:oleObj name="Equazione" r:id="rId10" imgW="888840" imgH="507960" progId="Equation.3">
                  <p:embed/>
                  <p:pic>
                    <p:nvPicPr>
                      <p:cNvPr id="0" name=""/>
                      <p:cNvPicPr>
                        <a:picLocks noChangeAspect="1" noChangeArrowheads="1"/>
                      </p:cNvPicPr>
                      <p:nvPr/>
                    </p:nvPicPr>
                    <p:blipFill>
                      <a:blip r:embed="rId11"/>
                      <a:srcRect/>
                      <a:stretch>
                        <a:fillRect/>
                      </a:stretch>
                    </p:blipFill>
                    <p:spPr bwMode="auto">
                      <a:xfrm>
                        <a:off x="457200" y="6162860"/>
                        <a:ext cx="1160463" cy="690563"/>
                      </a:xfrm>
                      <a:prstGeom prst="rect">
                        <a:avLst/>
                      </a:prstGeom>
                      <a:noFill/>
                      <a:extLst/>
                    </p:spPr>
                  </p:pic>
                </p:oleObj>
              </mc:Fallback>
            </mc:AlternateContent>
          </a:graphicData>
        </a:graphic>
      </p:graphicFrame>
      <p:grpSp>
        <p:nvGrpSpPr>
          <p:cNvPr id="3" name="Gruppo 2"/>
          <p:cNvGrpSpPr/>
          <p:nvPr/>
        </p:nvGrpSpPr>
        <p:grpSpPr>
          <a:xfrm>
            <a:off x="5691321" y="1337667"/>
            <a:ext cx="3235749" cy="1304147"/>
            <a:chOff x="5691321" y="1337667"/>
            <a:chExt cx="3235749" cy="1304147"/>
          </a:xfrm>
        </p:grpSpPr>
        <p:pic>
          <p:nvPicPr>
            <p:cNvPr id="34" name="Immagine 33"/>
            <p:cNvPicPr>
              <a:picLocks noChangeAspect="1"/>
            </p:cNvPicPr>
            <p:nvPr/>
          </p:nvPicPr>
          <p:blipFill rotWithShape="1">
            <a:blip r:embed="rId3">
              <a:extLst>
                <a:ext uri="{28A0092B-C50C-407E-A947-70E740481C1C}">
                  <a14:useLocalDpi xmlns:a14="http://schemas.microsoft.com/office/drawing/2010/main" val="0"/>
                </a:ext>
              </a:extLst>
            </a:blip>
            <a:srcRect l="2460" t="4021" r="5476" b="52862"/>
            <a:stretch/>
          </p:blipFill>
          <p:spPr>
            <a:xfrm>
              <a:off x="5719812" y="1337667"/>
              <a:ext cx="3207258" cy="1304147"/>
            </a:xfrm>
            <a:prstGeom prst="rect">
              <a:avLst/>
            </a:prstGeom>
          </p:spPr>
        </p:pic>
        <p:sp>
          <p:nvSpPr>
            <p:cNvPr id="2" name="CasellaDiTesto 1"/>
            <p:cNvSpPr txBox="1"/>
            <p:nvPr/>
          </p:nvSpPr>
          <p:spPr>
            <a:xfrm rot="16200000">
              <a:off x="5591454" y="1667879"/>
              <a:ext cx="445956" cy="246221"/>
            </a:xfrm>
            <a:prstGeom prst="rect">
              <a:avLst/>
            </a:prstGeom>
            <a:solidFill>
              <a:schemeClr val="bg1"/>
            </a:solidFill>
          </p:spPr>
          <p:txBody>
            <a:bodyPr wrap="none" rtlCol="0">
              <a:spAutoFit/>
            </a:bodyPr>
            <a:lstStyle/>
            <a:p>
              <a:r>
                <a:rPr lang="en-US" sz="1000" dirty="0" smtClean="0"/>
                <a:t>[MV]</a:t>
              </a:r>
              <a:endParaRPr lang="en-US" sz="1000" dirty="0"/>
            </a:p>
          </p:txBody>
        </p:sp>
      </p:grpSp>
      <p:cxnSp>
        <p:nvCxnSpPr>
          <p:cNvPr id="24" name="Connettore 2 23"/>
          <p:cNvCxnSpPr/>
          <p:nvPr/>
        </p:nvCxnSpPr>
        <p:spPr>
          <a:xfrm flipH="1">
            <a:off x="3275856" y="1568012"/>
            <a:ext cx="2879414" cy="15458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6155270" y="1337667"/>
            <a:ext cx="648072" cy="13041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53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500"/>
                                        <p:tgtEl>
                                          <p:spTgt spid="56"/>
                                        </p:tgtEl>
                                      </p:cBhvr>
                                    </p:animEffect>
                                  </p:childTnLst>
                                </p:cTn>
                              </p:par>
                              <p:par>
                                <p:cTn id="25" presetID="10" presetClass="entr" presetSubtype="0" fill="hold"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par>
                                <p:cTn id="28" presetID="10" presetClass="entr" presetSubtype="0" fill="hold" nodeType="with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fade">
                                      <p:cBhvr>
                                        <p:cTn id="30" dur="500"/>
                                        <p:tgtEl>
                                          <p:spTgt spid="7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par>
                                <p:cTn id="37" presetID="10"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par>
                                <p:cTn id="63" presetID="10" presetClass="entr" presetSubtype="0" fill="hold" nodeType="withEffect">
                                  <p:stCondLst>
                                    <p:cond delay="0"/>
                                  </p:stCondLst>
                                  <p:childTnLst>
                                    <p:set>
                                      <p:cBhvr>
                                        <p:cTn id="64" dur="1" fill="hold">
                                          <p:stCondLst>
                                            <p:cond delay="0"/>
                                          </p:stCondLst>
                                        </p:cTn>
                                        <p:tgtEl>
                                          <p:spTgt spid="44"/>
                                        </p:tgtEl>
                                        <p:attrNameLst>
                                          <p:attrName>style.visibility</p:attrName>
                                        </p:attrNameLst>
                                      </p:cBhvr>
                                      <p:to>
                                        <p:strVal val="visible"/>
                                      </p:to>
                                    </p:set>
                                    <p:animEffect transition="in" filter="fade">
                                      <p:cBhvr>
                                        <p:cTn id="65" dur="500"/>
                                        <p:tgtEl>
                                          <p:spTgt spid="44"/>
                                        </p:tgtEl>
                                      </p:cBhvr>
                                    </p:animEffect>
                                  </p:childTnLst>
                                </p:cTn>
                              </p:par>
                              <p:par>
                                <p:cTn id="66" presetID="10" presetClass="entr" presetSubtype="0" fill="hold"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nodeType="with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cTn>
                              </p:par>
                              <p:par>
                                <p:cTn id="75" presetID="10" presetClass="entr" presetSubtype="0" fill="hold" nodeType="withEffect">
                                  <p:stCondLst>
                                    <p:cond delay="0"/>
                                  </p:stCondLst>
                                  <p:childTnLst>
                                    <p:set>
                                      <p:cBhvr>
                                        <p:cTn id="76" dur="1" fill="hold">
                                          <p:stCondLst>
                                            <p:cond delay="0"/>
                                          </p:stCondLst>
                                        </p:cTn>
                                        <p:tgtEl>
                                          <p:spTgt spid="83"/>
                                        </p:tgtEl>
                                        <p:attrNameLst>
                                          <p:attrName>style.visibility</p:attrName>
                                        </p:attrNameLst>
                                      </p:cBhvr>
                                      <p:to>
                                        <p:strVal val="visible"/>
                                      </p:to>
                                    </p:set>
                                    <p:animEffect transition="in" filter="fade">
                                      <p:cBhvr>
                                        <p:cTn id="77"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5" grpId="0" animBg="1"/>
      <p:bldP spid="61" grpId="0"/>
      <p:bldP spid="41" grpId="0"/>
      <p:bldP spid="57" grpId="0"/>
      <p:bldP spid="51" grpId="0"/>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46263" y="0"/>
            <a:ext cx="8138318" cy="523220"/>
          </a:xfrm>
          <a:prstGeom prst="rect">
            <a:avLst/>
          </a:prstGeom>
          <a:noFill/>
        </p:spPr>
        <p:txBody>
          <a:bodyPr wrap="none" rtlCol="0">
            <a:spAutoFit/>
          </a:bodyPr>
          <a:lstStyle/>
          <a:p>
            <a:r>
              <a:rPr lang="en-US" sz="2800" b="1" dirty="0" smtClean="0"/>
              <a:t>SW CAVITIES : RF STRUCTURE AND BEAM STRUCTURE</a:t>
            </a:r>
            <a:endParaRPr lang="en-US" sz="2800" b="1" baseline="-25000" dirty="0"/>
          </a:p>
        </p:txBody>
      </p:sp>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43" t="22385" r="6571" b="19964"/>
          <a:stretch/>
        </p:blipFill>
        <p:spPr bwMode="auto">
          <a:xfrm>
            <a:off x="4300394" y="1785550"/>
            <a:ext cx="4843605" cy="240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0" y="523220"/>
            <a:ext cx="9054353" cy="954107"/>
          </a:xfrm>
          <a:prstGeom prst="rect">
            <a:avLst/>
          </a:prstGeom>
          <a:noFill/>
        </p:spPr>
        <p:txBody>
          <a:bodyPr wrap="square" rtlCol="0">
            <a:spAutoFit/>
          </a:bodyPr>
          <a:lstStyle/>
          <a:p>
            <a:r>
              <a:rPr lang="en-US" sz="1400" dirty="0" smtClean="0"/>
              <a:t>The “</a:t>
            </a:r>
            <a:r>
              <a:rPr lang="en-US" sz="1400" b="1" dirty="0" smtClean="0"/>
              <a:t>beam structure</a:t>
            </a:r>
            <a:r>
              <a:rPr lang="en-US" sz="1400" dirty="0" smtClean="0"/>
              <a:t>” in a LINAC (or ERL) is directly related to the “</a:t>
            </a:r>
            <a:r>
              <a:rPr lang="en-US" sz="1400" b="1" dirty="0" smtClean="0"/>
              <a:t>RF structure</a:t>
            </a:r>
            <a:r>
              <a:rPr lang="en-US" sz="1400" dirty="0" smtClean="0"/>
              <a:t>”. There are basically two possible type of operations: </a:t>
            </a:r>
          </a:p>
          <a:p>
            <a:pPr marL="285750" indent="-285750">
              <a:buFont typeface="Arial" pitchFamily="34" charset="0"/>
              <a:buChar char="•"/>
            </a:pPr>
            <a:r>
              <a:rPr lang="en-US" sz="1400" dirty="0"/>
              <a:t>C</a:t>
            </a:r>
            <a:r>
              <a:rPr lang="en-US" sz="1400" dirty="0" smtClean="0"/>
              <a:t>W (continuous wave) </a:t>
            </a:r>
            <a:r>
              <a:rPr lang="en-US" sz="1400" dirty="0" smtClean="0">
                <a:sym typeface="Symbol"/>
              </a:rPr>
              <a:t> allow, in principle, to operate with a continuous beam</a:t>
            </a:r>
          </a:p>
          <a:p>
            <a:pPr marL="285750" indent="-285750">
              <a:buFont typeface="Arial" pitchFamily="34" charset="0"/>
              <a:buChar char="•"/>
            </a:pPr>
            <a:r>
              <a:rPr lang="en-US" sz="1400" dirty="0" smtClean="0">
                <a:sym typeface="Symbol"/>
              </a:rPr>
              <a:t>PULSED OPARATION </a:t>
            </a:r>
            <a:r>
              <a:rPr lang="en-US" sz="1400" dirty="0">
                <a:sym typeface="Symbol"/>
              </a:rPr>
              <a:t> there </a:t>
            </a:r>
            <a:r>
              <a:rPr lang="en-US" sz="1400" dirty="0" smtClean="0">
                <a:sym typeface="Symbol"/>
              </a:rPr>
              <a:t>are RF pulses at a certain repetition rate  (Duty Cycle (DC)=pulsed width/period)</a:t>
            </a: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74" y="2105664"/>
            <a:ext cx="3902202" cy="1935858"/>
          </a:xfrm>
          <a:prstGeom prst="rect">
            <a:avLst/>
          </a:prstGeom>
        </p:spPr>
      </p:pic>
      <p:sp>
        <p:nvSpPr>
          <p:cNvPr id="5" name="Freccia a destra 4"/>
          <p:cNvSpPr/>
          <p:nvPr/>
        </p:nvSpPr>
        <p:spPr>
          <a:xfrm>
            <a:off x="4202400" y="2750544"/>
            <a:ext cx="345296" cy="4821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p:cNvSpPr txBox="1"/>
          <p:nvPr/>
        </p:nvSpPr>
        <p:spPr>
          <a:xfrm>
            <a:off x="110400" y="6020176"/>
            <a:ext cx="8955743" cy="523220"/>
          </a:xfrm>
          <a:prstGeom prst="rect">
            <a:avLst/>
          </a:prstGeom>
          <a:noFill/>
        </p:spPr>
        <p:txBody>
          <a:bodyPr wrap="square" rtlCol="0">
            <a:spAutoFit/>
          </a:bodyPr>
          <a:lstStyle/>
          <a:p>
            <a:pPr algn="just"/>
            <a:r>
              <a:rPr lang="en-US" sz="1400" dirty="0" smtClean="0"/>
              <a:t>Because of the very low power dissipation and low RF power required to achieve a certain </a:t>
            </a:r>
            <a:r>
              <a:rPr lang="en-US" sz="1400" dirty="0" err="1" smtClean="0"/>
              <a:t>V</a:t>
            </a:r>
            <a:r>
              <a:rPr lang="en-US" sz="1400" baseline="-25000" dirty="0" err="1" smtClean="0"/>
              <a:t>acc</a:t>
            </a:r>
            <a:r>
              <a:rPr lang="en-US" sz="1400" dirty="0" smtClean="0"/>
              <a:t>, the </a:t>
            </a:r>
            <a:r>
              <a:rPr lang="en-US" sz="1400" b="1" dirty="0" smtClean="0"/>
              <a:t>SC structures allow operation at very high Duty Cycle (DC) up to a CW operation</a:t>
            </a:r>
            <a:r>
              <a:rPr lang="en-US" sz="1400" dirty="0" smtClean="0"/>
              <a:t>.</a:t>
            </a:r>
            <a:endParaRPr lang="en-US" sz="1400" dirty="0"/>
          </a:p>
        </p:txBody>
      </p:sp>
      <p:cxnSp>
        <p:nvCxnSpPr>
          <p:cNvPr id="8" name="Connettore 2 7"/>
          <p:cNvCxnSpPr/>
          <p:nvPr/>
        </p:nvCxnSpPr>
        <p:spPr>
          <a:xfrm>
            <a:off x="6177859" y="4348228"/>
            <a:ext cx="838127" cy="0"/>
          </a:xfrm>
          <a:prstGeom prst="straightConnector1">
            <a:avLst/>
          </a:prstGeom>
          <a:ln w="3810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5957403" y="4514229"/>
            <a:ext cx="1529586" cy="369332"/>
          </a:xfrm>
          <a:prstGeom prst="rect">
            <a:avLst/>
          </a:prstGeom>
          <a:noFill/>
        </p:spPr>
        <p:txBody>
          <a:bodyPr wrap="none" rtlCol="0">
            <a:spAutoFit/>
          </a:bodyPr>
          <a:lstStyle/>
          <a:p>
            <a:r>
              <a:rPr lang="en-US" dirty="0" smtClean="0"/>
              <a:t>Bunch spacing</a:t>
            </a:r>
            <a:endParaRPr lang="en-US" dirty="0"/>
          </a:p>
        </p:txBody>
      </p:sp>
      <p:sp>
        <p:nvSpPr>
          <p:cNvPr id="11" name="CasellaDiTesto 10"/>
          <p:cNvSpPr txBox="1"/>
          <p:nvPr/>
        </p:nvSpPr>
        <p:spPr>
          <a:xfrm>
            <a:off x="1900698" y="1815261"/>
            <a:ext cx="1059906" cy="369332"/>
          </a:xfrm>
          <a:prstGeom prst="rect">
            <a:avLst/>
          </a:prstGeom>
          <a:noFill/>
        </p:spPr>
        <p:txBody>
          <a:bodyPr wrap="none" rtlCol="0">
            <a:spAutoFit/>
          </a:bodyPr>
          <a:lstStyle/>
          <a:p>
            <a:r>
              <a:rPr lang="en-US" dirty="0" smtClean="0"/>
              <a:t>RF pulses</a:t>
            </a:r>
            <a:endParaRPr lang="en-US" dirty="0"/>
          </a:p>
        </p:txBody>
      </p:sp>
      <p:sp>
        <p:nvSpPr>
          <p:cNvPr id="12" name="Ovale 11"/>
          <p:cNvSpPr/>
          <p:nvPr/>
        </p:nvSpPr>
        <p:spPr>
          <a:xfrm>
            <a:off x="726746" y="2098422"/>
            <a:ext cx="265176" cy="4846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ttore 1 13"/>
          <p:cNvCxnSpPr>
            <a:stCxn id="12" idx="5"/>
          </p:cNvCxnSpPr>
          <p:nvPr/>
        </p:nvCxnSpPr>
        <p:spPr>
          <a:xfrm>
            <a:off x="953088" y="2512081"/>
            <a:ext cx="322635" cy="1805285"/>
          </a:xfrm>
          <a:prstGeom prst="line">
            <a:avLst/>
          </a:prstGeom>
          <a:ln w="285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a:off x="613410" y="5818728"/>
            <a:ext cx="2510028"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631698" y="4593432"/>
            <a:ext cx="0" cy="124358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631698" y="5786724"/>
            <a:ext cx="6080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nettore 1 23"/>
          <p:cNvCxnSpPr/>
          <p:nvPr/>
        </p:nvCxnSpPr>
        <p:spPr>
          <a:xfrm flipV="1">
            <a:off x="1239774" y="4831176"/>
            <a:ext cx="0" cy="955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1239774" y="4831176"/>
            <a:ext cx="94441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Connettore 1 29"/>
          <p:cNvCxnSpPr/>
          <p:nvPr/>
        </p:nvCxnSpPr>
        <p:spPr>
          <a:xfrm>
            <a:off x="2184193" y="4831176"/>
            <a:ext cx="0" cy="9555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nettore 1 31"/>
          <p:cNvCxnSpPr/>
          <p:nvPr/>
        </p:nvCxnSpPr>
        <p:spPr>
          <a:xfrm>
            <a:off x="2184193" y="5786724"/>
            <a:ext cx="509477" cy="0"/>
          </a:xfrm>
          <a:prstGeom prst="line">
            <a:avLst/>
          </a:prstGeom>
        </p:spPr>
        <p:style>
          <a:lnRef idx="1">
            <a:schemeClr val="accent1"/>
          </a:lnRef>
          <a:fillRef idx="0">
            <a:schemeClr val="accent1"/>
          </a:fillRef>
          <a:effectRef idx="0">
            <a:schemeClr val="accent1"/>
          </a:effectRef>
          <a:fontRef idx="minor">
            <a:schemeClr val="tx1"/>
          </a:fontRef>
        </p:style>
      </p:cxnSp>
      <p:sp>
        <p:nvSpPr>
          <p:cNvPr id="41" name="Figura a mano libera 40"/>
          <p:cNvSpPr/>
          <p:nvPr/>
        </p:nvSpPr>
        <p:spPr>
          <a:xfrm>
            <a:off x="1238250" y="4826604"/>
            <a:ext cx="922020" cy="975360"/>
          </a:xfrm>
          <a:custGeom>
            <a:avLst/>
            <a:gdLst>
              <a:gd name="connsiteX0" fmla="*/ 0 w 922020"/>
              <a:gd name="connsiteY0" fmla="*/ 960120 h 975360"/>
              <a:gd name="connsiteX1" fmla="*/ 49530 w 922020"/>
              <a:gd name="connsiteY1" fmla="*/ 3810 h 975360"/>
              <a:gd name="connsiteX2" fmla="*/ 80010 w 922020"/>
              <a:gd name="connsiteY2" fmla="*/ 952500 h 975360"/>
              <a:gd name="connsiteX3" fmla="*/ 110490 w 922020"/>
              <a:gd name="connsiteY3" fmla="*/ 3810 h 975360"/>
              <a:gd name="connsiteX4" fmla="*/ 148590 w 922020"/>
              <a:gd name="connsiteY4" fmla="*/ 952500 h 975360"/>
              <a:gd name="connsiteX5" fmla="*/ 175260 w 922020"/>
              <a:gd name="connsiteY5" fmla="*/ 11430 h 975360"/>
              <a:gd name="connsiteX6" fmla="*/ 209550 w 922020"/>
              <a:gd name="connsiteY6" fmla="*/ 960120 h 975360"/>
              <a:gd name="connsiteX7" fmla="*/ 228600 w 922020"/>
              <a:gd name="connsiteY7" fmla="*/ 3810 h 975360"/>
              <a:gd name="connsiteX8" fmla="*/ 262890 w 922020"/>
              <a:gd name="connsiteY8" fmla="*/ 963930 h 975360"/>
              <a:gd name="connsiteX9" fmla="*/ 289560 w 922020"/>
              <a:gd name="connsiteY9" fmla="*/ 0 h 975360"/>
              <a:gd name="connsiteX10" fmla="*/ 323850 w 922020"/>
              <a:gd name="connsiteY10" fmla="*/ 967740 h 975360"/>
              <a:gd name="connsiteX11" fmla="*/ 342900 w 922020"/>
              <a:gd name="connsiteY11" fmla="*/ 7620 h 975360"/>
              <a:gd name="connsiteX12" fmla="*/ 384810 w 922020"/>
              <a:gd name="connsiteY12" fmla="*/ 967740 h 975360"/>
              <a:gd name="connsiteX13" fmla="*/ 407670 w 922020"/>
              <a:gd name="connsiteY13" fmla="*/ 7620 h 975360"/>
              <a:gd name="connsiteX14" fmla="*/ 445770 w 922020"/>
              <a:gd name="connsiteY14" fmla="*/ 971550 h 975360"/>
              <a:gd name="connsiteX15" fmla="*/ 468630 w 922020"/>
              <a:gd name="connsiteY15" fmla="*/ 3810 h 975360"/>
              <a:gd name="connsiteX16" fmla="*/ 510540 w 922020"/>
              <a:gd name="connsiteY16" fmla="*/ 971550 h 975360"/>
              <a:gd name="connsiteX17" fmla="*/ 533400 w 922020"/>
              <a:gd name="connsiteY17" fmla="*/ 3810 h 975360"/>
              <a:gd name="connsiteX18" fmla="*/ 586740 w 922020"/>
              <a:gd name="connsiteY18" fmla="*/ 967740 h 975360"/>
              <a:gd name="connsiteX19" fmla="*/ 594360 w 922020"/>
              <a:gd name="connsiteY19" fmla="*/ 7620 h 975360"/>
              <a:gd name="connsiteX20" fmla="*/ 647700 w 922020"/>
              <a:gd name="connsiteY20" fmla="*/ 975360 h 975360"/>
              <a:gd name="connsiteX21" fmla="*/ 659130 w 922020"/>
              <a:gd name="connsiteY21" fmla="*/ 3810 h 975360"/>
              <a:gd name="connsiteX22" fmla="*/ 708660 w 922020"/>
              <a:gd name="connsiteY22" fmla="*/ 975360 h 975360"/>
              <a:gd name="connsiteX23" fmla="*/ 727710 w 922020"/>
              <a:gd name="connsiteY23" fmla="*/ 7620 h 975360"/>
              <a:gd name="connsiteX24" fmla="*/ 773430 w 922020"/>
              <a:gd name="connsiteY24" fmla="*/ 971550 h 975360"/>
              <a:gd name="connsiteX25" fmla="*/ 792480 w 922020"/>
              <a:gd name="connsiteY25" fmla="*/ 3810 h 975360"/>
              <a:gd name="connsiteX26" fmla="*/ 842010 w 922020"/>
              <a:gd name="connsiteY26" fmla="*/ 971550 h 975360"/>
              <a:gd name="connsiteX27" fmla="*/ 857250 w 922020"/>
              <a:gd name="connsiteY27" fmla="*/ 7620 h 975360"/>
              <a:gd name="connsiteX28" fmla="*/ 899160 w 922020"/>
              <a:gd name="connsiteY28" fmla="*/ 975360 h 975360"/>
              <a:gd name="connsiteX29" fmla="*/ 922020 w 922020"/>
              <a:gd name="connsiteY29" fmla="*/ 7620 h 97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22020" h="975360">
                <a:moveTo>
                  <a:pt x="0" y="960120"/>
                </a:moveTo>
                <a:cubicBezTo>
                  <a:pt x="18097" y="482600"/>
                  <a:pt x="36195" y="5080"/>
                  <a:pt x="49530" y="3810"/>
                </a:cubicBezTo>
                <a:cubicBezTo>
                  <a:pt x="62865" y="2540"/>
                  <a:pt x="69850" y="952500"/>
                  <a:pt x="80010" y="952500"/>
                </a:cubicBezTo>
                <a:cubicBezTo>
                  <a:pt x="90170" y="952500"/>
                  <a:pt x="99060" y="3810"/>
                  <a:pt x="110490" y="3810"/>
                </a:cubicBezTo>
                <a:cubicBezTo>
                  <a:pt x="121920" y="3810"/>
                  <a:pt x="137795" y="951230"/>
                  <a:pt x="148590" y="952500"/>
                </a:cubicBezTo>
                <a:cubicBezTo>
                  <a:pt x="159385" y="953770"/>
                  <a:pt x="165100" y="10160"/>
                  <a:pt x="175260" y="11430"/>
                </a:cubicBezTo>
                <a:cubicBezTo>
                  <a:pt x="185420" y="12700"/>
                  <a:pt x="200660" y="961390"/>
                  <a:pt x="209550" y="960120"/>
                </a:cubicBezTo>
                <a:cubicBezTo>
                  <a:pt x="218440" y="958850"/>
                  <a:pt x="219710" y="3175"/>
                  <a:pt x="228600" y="3810"/>
                </a:cubicBezTo>
                <a:cubicBezTo>
                  <a:pt x="237490" y="4445"/>
                  <a:pt x="252730" y="964565"/>
                  <a:pt x="262890" y="963930"/>
                </a:cubicBezTo>
                <a:cubicBezTo>
                  <a:pt x="273050" y="963295"/>
                  <a:pt x="279400" y="-635"/>
                  <a:pt x="289560" y="0"/>
                </a:cubicBezTo>
                <a:cubicBezTo>
                  <a:pt x="299720" y="635"/>
                  <a:pt x="314960" y="966470"/>
                  <a:pt x="323850" y="967740"/>
                </a:cubicBezTo>
                <a:cubicBezTo>
                  <a:pt x="332740" y="969010"/>
                  <a:pt x="332740" y="7620"/>
                  <a:pt x="342900" y="7620"/>
                </a:cubicBezTo>
                <a:cubicBezTo>
                  <a:pt x="353060" y="7620"/>
                  <a:pt x="374015" y="967740"/>
                  <a:pt x="384810" y="967740"/>
                </a:cubicBezTo>
                <a:cubicBezTo>
                  <a:pt x="395605" y="967740"/>
                  <a:pt x="397510" y="6985"/>
                  <a:pt x="407670" y="7620"/>
                </a:cubicBezTo>
                <a:cubicBezTo>
                  <a:pt x="417830" y="8255"/>
                  <a:pt x="435610" y="972185"/>
                  <a:pt x="445770" y="971550"/>
                </a:cubicBezTo>
                <a:cubicBezTo>
                  <a:pt x="455930" y="970915"/>
                  <a:pt x="457835" y="3810"/>
                  <a:pt x="468630" y="3810"/>
                </a:cubicBezTo>
                <a:cubicBezTo>
                  <a:pt x="479425" y="3810"/>
                  <a:pt x="499745" y="971550"/>
                  <a:pt x="510540" y="971550"/>
                </a:cubicBezTo>
                <a:cubicBezTo>
                  <a:pt x="521335" y="971550"/>
                  <a:pt x="520700" y="4445"/>
                  <a:pt x="533400" y="3810"/>
                </a:cubicBezTo>
                <a:cubicBezTo>
                  <a:pt x="546100" y="3175"/>
                  <a:pt x="576580" y="967105"/>
                  <a:pt x="586740" y="967740"/>
                </a:cubicBezTo>
                <a:cubicBezTo>
                  <a:pt x="596900" y="968375"/>
                  <a:pt x="584200" y="6350"/>
                  <a:pt x="594360" y="7620"/>
                </a:cubicBezTo>
                <a:cubicBezTo>
                  <a:pt x="604520" y="8890"/>
                  <a:pt x="636905" y="975995"/>
                  <a:pt x="647700" y="975360"/>
                </a:cubicBezTo>
                <a:cubicBezTo>
                  <a:pt x="658495" y="974725"/>
                  <a:pt x="648970" y="3810"/>
                  <a:pt x="659130" y="3810"/>
                </a:cubicBezTo>
                <a:cubicBezTo>
                  <a:pt x="669290" y="3810"/>
                  <a:pt x="697230" y="974725"/>
                  <a:pt x="708660" y="975360"/>
                </a:cubicBezTo>
                <a:cubicBezTo>
                  <a:pt x="720090" y="975995"/>
                  <a:pt x="716915" y="8255"/>
                  <a:pt x="727710" y="7620"/>
                </a:cubicBezTo>
                <a:cubicBezTo>
                  <a:pt x="738505" y="6985"/>
                  <a:pt x="762635" y="972185"/>
                  <a:pt x="773430" y="971550"/>
                </a:cubicBezTo>
                <a:cubicBezTo>
                  <a:pt x="784225" y="970915"/>
                  <a:pt x="781050" y="3810"/>
                  <a:pt x="792480" y="3810"/>
                </a:cubicBezTo>
                <a:cubicBezTo>
                  <a:pt x="803910" y="3810"/>
                  <a:pt x="831215" y="970915"/>
                  <a:pt x="842010" y="971550"/>
                </a:cubicBezTo>
                <a:cubicBezTo>
                  <a:pt x="852805" y="972185"/>
                  <a:pt x="847725" y="6985"/>
                  <a:pt x="857250" y="7620"/>
                </a:cubicBezTo>
                <a:cubicBezTo>
                  <a:pt x="866775" y="8255"/>
                  <a:pt x="888365" y="975360"/>
                  <a:pt x="899160" y="975360"/>
                </a:cubicBezTo>
                <a:cubicBezTo>
                  <a:pt x="909955" y="975360"/>
                  <a:pt x="915987" y="491490"/>
                  <a:pt x="922020" y="7620"/>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Connettore 2 42"/>
          <p:cNvCxnSpPr/>
          <p:nvPr/>
        </p:nvCxnSpPr>
        <p:spPr>
          <a:xfrm>
            <a:off x="100854" y="4052952"/>
            <a:ext cx="4101546"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ttore 2 44"/>
          <p:cNvCxnSpPr/>
          <p:nvPr/>
        </p:nvCxnSpPr>
        <p:spPr>
          <a:xfrm flipV="1">
            <a:off x="100854" y="1839566"/>
            <a:ext cx="0" cy="221338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CasellaDiTesto 46"/>
          <p:cNvSpPr txBox="1"/>
          <p:nvPr/>
        </p:nvSpPr>
        <p:spPr>
          <a:xfrm>
            <a:off x="3914071" y="4082445"/>
            <a:ext cx="261610" cy="369332"/>
          </a:xfrm>
          <a:prstGeom prst="rect">
            <a:avLst/>
          </a:prstGeom>
          <a:noFill/>
        </p:spPr>
        <p:txBody>
          <a:bodyPr wrap="none" rtlCol="0">
            <a:spAutoFit/>
          </a:bodyPr>
          <a:lstStyle/>
          <a:p>
            <a:r>
              <a:rPr lang="en-US" dirty="0" smtClean="0"/>
              <a:t>t</a:t>
            </a:r>
            <a:endParaRPr lang="en-US" dirty="0"/>
          </a:p>
        </p:txBody>
      </p:sp>
      <p:sp>
        <p:nvSpPr>
          <p:cNvPr id="49" name="CasellaDiTesto 48"/>
          <p:cNvSpPr txBox="1"/>
          <p:nvPr/>
        </p:nvSpPr>
        <p:spPr>
          <a:xfrm>
            <a:off x="189322" y="1732729"/>
            <a:ext cx="871649" cy="307777"/>
          </a:xfrm>
          <a:prstGeom prst="rect">
            <a:avLst/>
          </a:prstGeom>
          <a:noFill/>
        </p:spPr>
        <p:txBody>
          <a:bodyPr wrap="none" rtlCol="0">
            <a:spAutoFit/>
          </a:bodyPr>
          <a:lstStyle/>
          <a:p>
            <a:r>
              <a:rPr lang="en-US" sz="1400" dirty="0" smtClean="0"/>
              <a:t>RF power</a:t>
            </a:r>
            <a:endParaRPr lang="en-US" sz="1400" dirty="0"/>
          </a:p>
        </p:txBody>
      </p:sp>
      <p:sp>
        <p:nvSpPr>
          <p:cNvPr id="50" name="CasellaDiTesto 49"/>
          <p:cNvSpPr txBox="1"/>
          <p:nvPr/>
        </p:nvSpPr>
        <p:spPr>
          <a:xfrm>
            <a:off x="2962240" y="5449396"/>
            <a:ext cx="261610" cy="369332"/>
          </a:xfrm>
          <a:prstGeom prst="rect">
            <a:avLst/>
          </a:prstGeom>
          <a:noFill/>
        </p:spPr>
        <p:txBody>
          <a:bodyPr wrap="none" rtlCol="0">
            <a:spAutoFit/>
          </a:bodyPr>
          <a:lstStyle/>
          <a:p>
            <a:r>
              <a:rPr lang="en-US" dirty="0" smtClean="0"/>
              <a:t>t</a:t>
            </a:r>
            <a:endParaRPr lang="en-US" dirty="0"/>
          </a:p>
        </p:txBody>
      </p:sp>
      <p:sp>
        <p:nvSpPr>
          <p:cNvPr id="51" name="CasellaDiTesto 50"/>
          <p:cNvSpPr txBox="1"/>
          <p:nvPr/>
        </p:nvSpPr>
        <p:spPr>
          <a:xfrm>
            <a:off x="132934" y="4383953"/>
            <a:ext cx="949299" cy="307777"/>
          </a:xfrm>
          <a:prstGeom prst="rect">
            <a:avLst/>
          </a:prstGeom>
          <a:noFill/>
        </p:spPr>
        <p:txBody>
          <a:bodyPr wrap="none" rtlCol="0">
            <a:spAutoFit/>
          </a:bodyPr>
          <a:lstStyle/>
          <a:p>
            <a:r>
              <a:rPr lang="en-US" sz="1400" dirty="0" smtClean="0"/>
              <a:t>Amplitude</a:t>
            </a:r>
            <a:endParaRPr lang="en-US" sz="1400" dirty="0"/>
          </a:p>
        </p:txBody>
      </p:sp>
      <p:sp>
        <p:nvSpPr>
          <p:cNvPr id="52" name="Parentesi graffa aperta 51"/>
          <p:cNvSpPr/>
          <p:nvPr/>
        </p:nvSpPr>
        <p:spPr>
          <a:xfrm rot="5400000">
            <a:off x="1650150" y="4209995"/>
            <a:ext cx="190500" cy="94975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CasellaDiTesto 52"/>
          <p:cNvSpPr txBox="1"/>
          <p:nvPr/>
        </p:nvSpPr>
        <p:spPr>
          <a:xfrm>
            <a:off x="1270524" y="4342734"/>
            <a:ext cx="1534394" cy="307777"/>
          </a:xfrm>
          <a:prstGeom prst="rect">
            <a:avLst/>
          </a:prstGeom>
          <a:noFill/>
        </p:spPr>
        <p:txBody>
          <a:bodyPr wrap="none" rtlCol="0">
            <a:spAutoFit/>
          </a:bodyPr>
          <a:lstStyle/>
          <a:p>
            <a:r>
              <a:rPr lang="en-US" sz="1400" dirty="0" smtClean="0"/>
              <a:t>10</a:t>
            </a:r>
            <a:r>
              <a:rPr lang="en-US" sz="1400" baseline="30000" dirty="0" smtClean="0"/>
              <a:t>3</a:t>
            </a:r>
            <a:r>
              <a:rPr lang="en-US" sz="1400" dirty="0" smtClean="0"/>
              <a:t>-10</a:t>
            </a:r>
            <a:r>
              <a:rPr lang="en-US" sz="1400" baseline="30000" dirty="0" smtClean="0"/>
              <a:t>8</a:t>
            </a:r>
            <a:r>
              <a:rPr lang="en-US" sz="1400" dirty="0" smtClean="0"/>
              <a:t> RF periods</a:t>
            </a:r>
            <a:endParaRPr lang="en-US" sz="1400" dirty="0"/>
          </a:p>
        </p:txBody>
      </p:sp>
    </p:spTree>
    <p:extLst>
      <p:ext uri="{BB962C8B-B14F-4D97-AF65-F5344CB8AC3E}">
        <p14:creationId xmlns:p14="http://schemas.microsoft.com/office/powerpoint/2010/main" val="32228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par>
                                <p:cTn id="52" presetID="10" presetClass="entr" presetSubtype="0" fill="hold" nodeType="withEffect">
                                  <p:stCondLst>
                                    <p:cond delay="0"/>
                                  </p:stCondLst>
                                  <p:childTnLst>
                                    <p:set>
                                      <p:cBhvr>
                                        <p:cTn id="53" dur="1" fill="hold">
                                          <p:stCondLst>
                                            <p:cond delay="0"/>
                                          </p:stCondLst>
                                        </p:cTn>
                                        <p:tgtEl>
                                          <p:spTgt spid="30722"/>
                                        </p:tgtEl>
                                        <p:attrNameLst>
                                          <p:attrName>style.visibility</p:attrName>
                                        </p:attrNameLst>
                                      </p:cBhvr>
                                      <p:to>
                                        <p:strVal val="visible"/>
                                      </p:to>
                                    </p:set>
                                    <p:animEffect transition="in" filter="fade">
                                      <p:cBhvr>
                                        <p:cTn id="54" dur="500"/>
                                        <p:tgtEl>
                                          <p:spTgt spid="30722"/>
                                        </p:tgtEl>
                                      </p:cBhvr>
                                    </p:animEffect>
                                  </p:childTnLst>
                                </p:cTn>
                              </p:par>
                              <p:par>
                                <p:cTn id="55" presetID="10"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P spid="12" grpId="0" animBg="1"/>
      <p:bldP spid="41" grpId="0" animBg="1"/>
      <p:bldP spid="50" grpId="0"/>
      <p:bldP spid="51" grpId="0"/>
      <p:bldP spid="52" grpId="0" animBg="1"/>
      <p:bldP spid="5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58035" y="25460"/>
            <a:ext cx="3883243" cy="523220"/>
          </a:xfrm>
          <a:prstGeom prst="rect">
            <a:avLst/>
          </a:prstGeom>
          <a:noFill/>
        </p:spPr>
        <p:txBody>
          <a:bodyPr wrap="none" rtlCol="0">
            <a:spAutoFit/>
          </a:bodyPr>
          <a:lstStyle/>
          <a:p>
            <a:r>
              <a:rPr lang="en-US" sz="2800" b="1" dirty="0" smtClean="0"/>
              <a:t>MULTI-CELL SW CAVITIES</a:t>
            </a:r>
            <a:endParaRPr lang="en-US" sz="2800" b="1" dirty="0"/>
          </a:p>
        </p:txBody>
      </p:sp>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616568"/>
            <a:ext cx="1507987" cy="117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4596" y="614191"/>
            <a:ext cx="4600575"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ccia a destra 2"/>
          <p:cNvSpPr/>
          <p:nvPr/>
        </p:nvSpPr>
        <p:spPr>
          <a:xfrm>
            <a:off x="2411760" y="1016045"/>
            <a:ext cx="1372333" cy="3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1083115" y="1043444"/>
            <a:ext cx="309700" cy="369332"/>
          </a:xfrm>
          <a:prstGeom prst="rect">
            <a:avLst/>
          </a:prstGeom>
          <a:noFill/>
        </p:spPr>
        <p:txBody>
          <a:bodyPr wrap="none" rtlCol="0">
            <a:spAutoFit/>
          </a:bodyPr>
          <a:lstStyle/>
          <a:p>
            <a:r>
              <a:rPr lang="en-US" dirty="0" smtClean="0"/>
              <a:t>R</a:t>
            </a:r>
            <a:endParaRPr lang="en-US" dirty="0"/>
          </a:p>
        </p:txBody>
      </p:sp>
      <p:sp>
        <p:nvSpPr>
          <p:cNvPr id="14" name="CasellaDiTesto 13"/>
          <p:cNvSpPr txBox="1"/>
          <p:nvPr/>
        </p:nvSpPr>
        <p:spPr>
          <a:xfrm>
            <a:off x="5871875" y="1772816"/>
            <a:ext cx="431528" cy="369332"/>
          </a:xfrm>
          <a:prstGeom prst="rect">
            <a:avLst/>
          </a:prstGeom>
          <a:noFill/>
        </p:spPr>
        <p:txBody>
          <a:bodyPr wrap="none" rtlCol="0">
            <a:spAutoFit/>
          </a:bodyPr>
          <a:lstStyle/>
          <a:p>
            <a:r>
              <a:rPr lang="en-US" dirty="0" err="1" smtClean="0"/>
              <a:t>nR</a:t>
            </a:r>
            <a:endParaRPr lang="en-US" dirty="0"/>
          </a:p>
        </p:txBody>
      </p:sp>
      <p:sp>
        <p:nvSpPr>
          <p:cNvPr id="11" name="Rettangolo 10"/>
          <p:cNvSpPr/>
          <p:nvPr/>
        </p:nvSpPr>
        <p:spPr>
          <a:xfrm>
            <a:off x="-4712" y="1697382"/>
            <a:ext cx="5512816" cy="3323987"/>
          </a:xfrm>
          <a:prstGeom prst="rect">
            <a:avLst/>
          </a:prstGeom>
        </p:spPr>
        <p:txBody>
          <a:bodyPr wrap="square">
            <a:spAutoFit/>
          </a:bodyPr>
          <a:lstStyle/>
          <a:p>
            <a:pPr marL="285750" indent="-285750" algn="just">
              <a:buFont typeface="Arial" pitchFamily="34" charset="0"/>
              <a:buChar char="•"/>
            </a:pPr>
            <a:r>
              <a:rPr lang="en-US" sz="1400" dirty="0"/>
              <a:t>In a multi-cell </a:t>
            </a:r>
            <a:r>
              <a:rPr lang="en-US" sz="1400" dirty="0" smtClean="0"/>
              <a:t>structure there is </a:t>
            </a:r>
            <a:r>
              <a:rPr lang="en-US" sz="1400" b="1" dirty="0" smtClean="0"/>
              <a:t>one </a:t>
            </a:r>
            <a:r>
              <a:rPr lang="en-US" sz="1400" b="1" dirty="0"/>
              <a:t>RF input </a:t>
            </a:r>
            <a:r>
              <a:rPr lang="en-US" sz="1400" b="1" dirty="0" smtClean="0"/>
              <a:t>coupler</a:t>
            </a:r>
            <a:r>
              <a:rPr lang="en-US" sz="1400" dirty="0" smtClean="0"/>
              <a:t>. </a:t>
            </a:r>
            <a:r>
              <a:rPr lang="en-US" sz="1400" dirty="0"/>
              <a:t>As a consequence the </a:t>
            </a:r>
            <a:r>
              <a:rPr lang="en-US" sz="1400" b="1" dirty="0"/>
              <a:t>total number of RF sources is reduced</a:t>
            </a:r>
            <a:r>
              <a:rPr lang="en-US" sz="1400" dirty="0"/>
              <a:t>, </a:t>
            </a:r>
            <a:r>
              <a:rPr lang="en-US" sz="1400" dirty="0" smtClean="0"/>
              <a:t>with a </a:t>
            </a:r>
            <a:r>
              <a:rPr lang="en-US" sz="1400" b="1" dirty="0"/>
              <a:t>simplification of the layout and reduction of the </a:t>
            </a:r>
            <a:r>
              <a:rPr lang="en-US" sz="1400" b="1" dirty="0" smtClean="0"/>
              <a:t>costs;</a:t>
            </a:r>
          </a:p>
          <a:p>
            <a:pPr marL="285750" indent="-285750" algn="just">
              <a:buFont typeface="Arial" pitchFamily="34" charset="0"/>
              <a:buChar char="•"/>
            </a:pPr>
            <a:endParaRPr lang="en-US" sz="1400" b="1" dirty="0"/>
          </a:p>
          <a:p>
            <a:pPr marL="285750" indent="-285750" algn="just">
              <a:buFont typeface="Arial" pitchFamily="34" charset="0"/>
              <a:buChar char="•"/>
            </a:pPr>
            <a:r>
              <a:rPr lang="en-US" sz="1400" b="1" dirty="0" smtClean="0"/>
              <a:t>The shunt impedance is n time the impedance of a single cavity</a:t>
            </a:r>
          </a:p>
          <a:p>
            <a:pPr marL="285750" indent="-285750" algn="just">
              <a:buFont typeface="Arial" pitchFamily="34" charset="0"/>
              <a:buChar char="•"/>
            </a:pPr>
            <a:endParaRPr lang="en-US" sz="1400" b="1" dirty="0" smtClean="0"/>
          </a:p>
          <a:p>
            <a:pPr marL="285750" indent="-285750" algn="just">
              <a:buFont typeface="Arial" pitchFamily="34" charset="0"/>
              <a:buChar char="•"/>
            </a:pPr>
            <a:r>
              <a:rPr lang="en-US" sz="1400" dirty="0" smtClean="0"/>
              <a:t>They are </a:t>
            </a:r>
            <a:r>
              <a:rPr lang="en-US" sz="1400" b="1" dirty="0" smtClean="0"/>
              <a:t>more complicated </a:t>
            </a:r>
            <a:r>
              <a:rPr lang="en-US" sz="1400" dirty="0" smtClean="0"/>
              <a:t>to fabricate than single cell cavities; </a:t>
            </a:r>
            <a:endParaRPr lang="en-US" sz="1400" dirty="0"/>
          </a:p>
          <a:p>
            <a:pPr marL="285750" indent="-285750" algn="just">
              <a:buFont typeface="Arial" pitchFamily="34" charset="0"/>
              <a:buChar char="•"/>
            </a:pPr>
            <a:endParaRPr lang="en-US" sz="1400" dirty="0" smtClean="0"/>
          </a:p>
          <a:p>
            <a:pPr marL="285750" indent="-285750" algn="just">
              <a:buFont typeface="Arial" pitchFamily="34" charset="0"/>
              <a:buChar char="•"/>
            </a:pPr>
            <a:r>
              <a:rPr lang="en-US" sz="1400" dirty="0" smtClean="0"/>
              <a:t>The </a:t>
            </a:r>
            <a:r>
              <a:rPr lang="en-US" sz="1400" dirty="0"/>
              <a:t>fields of adjacent cells couple through the cell </a:t>
            </a:r>
            <a:r>
              <a:rPr lang="en-US" sz="1400" b="1" dirty="0"/>
              <a:t>irises</a:t>
            </a:r>
            <a:r>
              <a:rPr lang="en-US" sz="1400" dirty="0"/>
              <a:t> and/or through properly designed coupling </a:t>
            </a:r>
            <a:r>
              <a:rPr lang="en-US" sz="1400" b="1" dirty="0" smtClean="0"/>
              <a:t>slots</a:t>
            </a:r>
            <a:r>
              <a:rPr lang="en-US" sz="1400" dirty="0" smtClean="0"/>
              <a:t>.</a:t>
            </a:r>
          </a:p>
          <a:p>
            <a:pPr marL="285750" indent="-285750" algn="just">
              <a:buFont typeface="Arial" pitchFamily="34" charset="0"/>
              <a:buChar char="•"/>
            </a:pPr>
            <a:endParaRPr lang="en-US" sz="1400" dirty="0"/>
          </a:p>
          <a:p>
            <a:pPr marL="285750" indent="-285750" algn="just">
              <a:buFont typeface="Arial" pitchFamily="34" charset="0"/>
              <a:buChar char="•"/>
            </a:pPr>
            <a:r>
              <a:rPr lang="en-US" sz="1400" dirty="0" smtClean="0"/>
              <a:t>The </a:t>
            </a:r>
            <a:r>
              <a:rPr lang="en-US" sz="1400" dirty="0"/>
              <a:t>N-cell structure behaves like a system composed by </a:t>
            </a:r>
            <a:r>
              <a:rPr lang="en-US" sz="1400" b="1" dirty="0"/>
              <a:t>N </a:t>
            </a:r>
            <a:r>
              <a:rPr lang="en-US" sz="1400" b="1" dirty="0" smtClean="0"/>
              <a:t>coupled oscillators </a:t>
            </a:r>
            <a:r>
              <a:rPr lang="en-US" sz="1400" dirty="0" smtClean="0"/>
              <a:t>with</a:t>
            </a:r>
            <a:r>
              <a:rPr lang="en-US" sz="1400" b="1" dirty="0" smtClean="0"/>
              <a:t> </a:t>
            </a:r>
            <a:r>
              <a:rPr lang="en-US" sz="1400" b="1" dirty="0" smtClean="0">
                <a:ea typeface="Times New Roman" pitchFamily="18" charset="0"/>
                <a:cs typeface="Times New Roman" pitchFamily="18" charset="0"/>
              </a:rPr>
              <a:t>N </a:t>
            </a:r>
            <a:r>
              <a:rPr lang="en-US" sz="1400" b="1" dirty="0">
                <a:ea typeface="Times New Roman" pitchFamily="18" charset="0"/>
                <a:cs typeface="Times New Roman" pitchFamily="18" charset="0"/>
              </a:rPr>
              <a:t>coupled </a:t>
            </a:r>
            <a:r>
              <a:rPr lang="en-US" sz="1400" b="1" dirty="0" smtClean="0">
                <a:ea typeface="Times New Roman" pitchFamily="18" charset="0"/>
                <a:cs typeface="Times New Roman" pitchFamily="18" charset="0"/>
              </a:rPr>
              <a:t>RF modes</a:t>
            </a:r>
            <a:r>
              <a:rPr lang="en-US" sz="1400" dirty="0" smtClean="0">
                <a:ea typeface="Times New Roman" pitchFamily="18" charset="0"/>
                <a:cs typeface="Times New Roman" pitchFamily="18" charset="0"/>
              </a:rPr>
              <a:t>. The modes are characterized </a:t>
            </a:r>
            <a:r>
              <a:rPr lang="en-US" sz="1400" dirty="0">
                <a:ea typeface="Times New Roman" pitchFamily="18" charset="0"/>
                <a:cs typeface="Times New Roman" pitchFamily="18" charset="0"/>
              </a:rPr>
              <a:t>by a cell-to-cell phase advance given by:</a:t>
            </a:r>
            <a:endParaRPr lang="en-US" sz="1400" dirty="0">
              <a:cs typeface="Arial" pitchFamily="34" charset="0"/>
            </a:endParaRPr>
          </a:p>
          <a:p>
            <a:pPr algn="just"/>
            <a:endParaRPr lang="en-US" sz="1400" dirty="0"/>
          </a:p>
        </p:txBody>
      </p:sp>
      <p:sp>
        <p:nvSpPr>
          <p:cNvPr id="12" name="Rettangolo 11"/>
          <p:cNvSpPr/>
          <p:nvPr/>
        </p:nvSpPr>
        <p:spPr>
          <a:xfrm>
            <a:off x="7838400" y="548680"/>
            <a:ext cx="288032" cy="420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ttore 1 17"/>
          <p:cNvCxnSpPr>
            <a:stCxn id="12" idx="0"/>
          </p:cNvCxnSpPr>
          <p:nvPr/>
        </p:nvCxnSpPr>
        <p:spPr>
          <a:xfrm>
            <a:off x="7982416" y="548680"/>
            <a:ext cx="0" cy="4857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Freccia in giù 21"/>
          <p:cNvSpPr/>
          <p:nvPr/>
        </p:nvSpPr>
        <p:spPr>
          <a:xfrm>
            <a:off x="7838400" y="258743"/>
            <a:ext cx="288032"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sellaDiTesto 27"/>
          <p:cNvSpPr txBox="1"/>
          <p:nvPr/>
        </p:nvSpPr>
        <p:spPr>
          <a:xfrm>
            <a:off x="8126432" y="179348"/>
            <a:ext cx="418704" cy="369332"/>
          </a:xfrm>
          <a:prstGeom prst="rect">
            <a:avLst/>
          </a:prstGeom>
          <a:noFill/>
        </p:spPr>
        <p:txBody>
          <a:bodyPr wrap="none" rtlCol="0">
            <a:spAutoFit/>
          </a:bodyPr>
          <a:lstStyle/>
          <a:p>
            <a:r>
              <a:rPr lang="en-US" dirty="0" smtClean="0"/>
              <a:t>P</a:t>
            </a:r>
            <a:r>
              <a:rPr lang="en-US" baseline="-25000" dirty="0" smtClean="0"/>
              <a:t>in</a:t>
            </a:r>
            <a:endParaRPr lang="en-US" baseline="-25000" dirty="0"/>
          </a:p>
        </p:txBody>
      </p:sp>
      <p:pic>
        <p:nvPicPr>
          <p:cNvPr id="29" name="Picture 4"/>
          <p:cNvPicPr>
            <a:picLocks noChangeAspect="1" noChangeArrowheads="1"/>
          </p:cNvPicPr>
          <p:nvPr/>
        </p:nvPicPr>
        <p:blipFill>
          <a:blip r:embed="rId5" cstate="print"/>
          <a:srcRect b="20239"/>
          <a:stretch>
            <a:fillRect/>
          </a:stretch>
        </p:blipFill>
        <p:spPr bwMode="auto">
          <a:xfrm>
            <a:off x="6225323" y="2321952"/>
            <a:ext cx="2725037" cy="1584176"/>
          </a:xfrm>
          <a:prstGeom prst="rect">
            <a:avLst/>
          </a:prstGeom>
          <a:noFill/>
          <a:ln w="9525">
            <a:noFill/>
            <a:miter lim="800000"/>
            <a:headEnd/>
            <a:tailEnd/>
          </a:ln>
          <a:effectLst/>
        </p:spPr>
      </p:pic>
      <p:graphicFrame>
        <p:nvGraphicFramePr>
          <p:cNvPr id="24" name="Oggetto 23"/>
          <p:cNvGraphicFramePr>
            <a:graphicFrameLocks noChangeAspect="1"/>
          </p:cNvGraphicFramePr>
          <p:nvPr>
            <p:extLst>
              <p:ext uri="{D42A27DB-BD31-4B8C-83A1-F6EECF244321}">
                <p14:modId xmlns:p14="http://schemas.microsoft.com/office/powerpoint/2010/main" val="938855763"/>
              </p:ext>
            </p:extLst>
          </p:nvPr>
        </p:nvGraphicFramePr>
        <p:xfrm>
          <a:off x="1998527" y="4696168"/>
          <a:ext cx="2366510" cy="404604"/>
        </p:xfrm>
        <a:graphic>
          <a:graphicData uri="http://schemas.openxmlformats.org/presentationml/2006/ole">
            <mc:AlternateContent xmlns:mc="http://schemas.openxmlformats.org/markup-compatibility/2006">
              <mc:Choice xmlns:v="urn:schemas-microsoft-com:vml" Requires="v">
                <p:oleObj spid="_x0000_s17805" name="Equazione" r:id="rId6" imgW="3568700" imgH="609600" progId="Equation.3">
                  <p:embed/>
                </p:oleObj>
              </mc:Choice>
              <mc:Fallback>
                <p:oleObj name="Equazione" r:id="rId6" imgW="3568700" imgH="609600"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8527" y="4696168"/>
                        <a:ext cx="2366510" cy="404604"/>
                      </a:xfrm>
                      <a:prstGeom prst="rect">
                        <a:avLst/>
                      </a:prstGeom>
                      <a:noFill/>
                    </p:spPr>
                  </p:pic>
                </p:oleObj>
              </mc:Fallback>
            </mc:AlternateContent>
          </a:graphicData>
        </a:graphic>
      </p:graphicFrame>
      <p:sp>
        <p:nvSpPr>
          <p:cNvPr id="25" name="Rectangle 13"/>
          <p:cNvSpPr>
            <a:spLocks noChangeArrowheads="1"/>
          </p:cNvSpPr>
          <p:nvPr/>
        </p:nvSpPr>
        <p:spPr bwMode="auto">
          <a:xfrm>
            <a:off x="0" y="121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900113" algn="l"/>
                <a:tab pos="8101013" algn="l"/>
                <a:tab pos="8191500" algn="l"/>
              </a:tabLst>
            </a:pPr>
            <a:r>
              <a:rPr kumimoji="0" lang="en-GB" sz="1800" b="0" i="0" u="none" strike="noStrike" cap="none" normalizeH="0" baseline="0" smtClean="0">
                <a:ln>
                  <a:noFill/>
                </a:ln>
                <a:solidFill>
                  <a:schemeClr val="tx1"/>
                </a:solidFill>
                <a:effectLst/>
                <a:latin typeface="Arial" pitchFamily="34" charset="0"/>
                <a:ea typeface="Times New Roman" pitchFamily="18" charset="0"/>
                <a:cs typeface="Times New Roman" pitchFamily="18" charset="0"/>
              </a:rPr>
              <a:t>.</a:t>
            </a:r>
            <a:endParaRPr kumimoji="0" lang="en-GB" sz="1800" b="0" i="0" u="none" strike="noStrike" cap="none" normalizeH="0" baseline="0" smtClean="0">
              <a:ln>
                <a:noFill/>
              </a:ln>
              <a:solidFill>
                <a:schemeClr val="tx1"/>
              </a:solidFill>
              <a:effectLst/>
              <a:latin typeface="Arial" pitchFamily="34" charset="0"/>
              <a:cs typeface="Arial" pitchFamily="34" charset="0"/>
            </a:endParaRPr>
          </a:p>
        </p:txBody>
      </p:sp>
      <p:sp>
        <p:nvSpPr>
          <p:cNvPr id="26" name="CasellaDiTesto 25"/>
          <p:cNvSpPr txBox="1"/>
          <p:nvPr/>
        </p:nvSpPr>
        <p:spPr>
          <a:xfrm>
            <a:off x="0" y="5042118"/>
            <a:ext cx="5660321" cy="2031325"/>
          </a:xfrm>
          <a:prstGeom prst="rect">
            <a:avLst/>
          </a:prstGeom>
          <a:noFill/>
        </p:spPr>
        <p:txBody>
          <a:bodyPr wrap="square" rtlCol="0">
            <a:spAutoFit/>
          </a:bodyPr>
          <a:lstStyle/>
          <a:p>
            <a:pPr marL="285750" indent="-285750" algn="just">
              <a:buFont typeface="Arial" pitchFamily="34" charset="0"/>
              <a:buChar char="•"/>
            </a:pPr>
            <a:r>
              <a:rPr lang="en-US" sz="1400" dirty="0" smtClean="0"/>
              <a:t>The most efficient mode (and generally used) is the </a:t>
            </a:r>
            <a:r>
              <a:rPr lang="en-US" sz="1400" b="1" dirty="0">
                <a:sym typeface="Symbol"/>
              </a:rPr>
              <a:t></a:t>
            </a:r>
            <a:r>
              <a:rPr lang="en-US" sz="1400" b="1" dirty="0" smtClean="0"/>
              <a:t> mode</a:t>
            </a:r>
            <a:r>
              <a:rPr lang="en-US" sz="1400" dirty="0" smtClean="0"/>
              <a:t>. </a:t>
            </a:r>
          </a:p>
          <a:p>
            <a:pPr marL="285750" indent="-285750" algn="just">
              <a:buFont typeface="Arial" pitchFamily="34" charset="0"/>
              <a:buChar char="•"/>
            </a:pPr>
            <a:endParaRPr lang="en-US" sz="1400" dirty="0"/>
          </a:p>
          <a:p>
            <a:pPr marL="285750" indent="-285750" algn="just">
              <a:buFont typeface="Arial" pitchFamily="34" charset="0"/>
              <a:buChar char="•"/>
            </a:pPr>
            <a:r>
              <a:rPr lang="en-GB" sz="1400" dirty="0" smtClean="0"/>
              <a:t>Field </a:t>
            </a:r>
            <a:r>
              <a:rPr lang="en-GB" sz="1400" dirty="0"/>
              <a:t>amplitude variation from cell to cell </a:t>
            </a:r>
            <a:r>
              <a:rPr lang="en-GB" sz="1400" dirty="0" smtClean="0"/>
              <a:t>should </a:t>
            </a:r>
            <a:r>
              <a:rPr lang="en-GB" sz="1400" dirty="0"/>
              <a:t>be small for maximum </a:t>
            </a:r>
            <a:r>
              <a:rPr lang="en-GB" sz="1400" dirty="0" smtClean="0"/>
              <a:t>acceleration efficiency</a:t>
            </a:r>
            <a:r>
              <a:rPr lang="en-GB" sz="1400" dirty="0" smtClean="0">
                <a:sym typeface="Symbol"/>
              </a:rPr>
              <a:t> necessity of </a:t>
            </a:r>
            <a:r>
              <a:rPr lang="en-GB" sz="1400" b="1" dirty="0" smtClean="0">
                <a:sym typeface="Symbol"/>
              </a:rPr>
              <a:t>tuning</a:t>
            </a:r>
          </a:p>
          <a:p>
            <a:pPr marL="285750" indent="-285750" algn="just">
              <a:buFont typeface="Arial" pitchFamily="34" charset="0"/>
              <a:buChar char="•"/>
            </a:pPr>
            <a:endParaRPr lang="en-GB" sz="1400" b="1" dirty="0" smtClean="0">
              <a:sym typeface="Symbol"/>
            </a:endParaRPr>
          </a:p>
          <a:p>
            <a:pPr marL="285750" indent="-285750" algn="just">
              <a:buFont typeface="Arial" pitchFamily="34" charset="0"/>
              <a:buChar char="•"/>
            </a:pPr>
            <a:r>
              <a:rPr lang="en-US" sz="1400" dirty="0"/>
              <a:t>It is possible to demonstrate that </a:t>
            </a:r>
            <a:r>
              <a:rPr lang="en-US" sz="1400" b="1" dirty="0"/>
              <a:t>over a certain number of cavities </a:t>
            </a:r>
            <a:r>
              <a:rPr lang="en-US" sz="1400" dirty="0" smtClean="0"/>
              <a:t>(&gt;10) </a:t>
            </a:r>
            <a:r>
              <a:rPr lang="en-US" sz="1400" dirty="0"/>
              <a:t>the overlap between </a:t>
            </a:r>
            <a:r>
              <a:rPr lang="en-US" sz="1400" dirty="0" smtClean="0"/>
              <a:t>adjacent </a:t>
            </a:r>
            <a:r>
              <a:rPr lang="en-US" sz="1400" dirty="0"/>
              <a:t>modes can be a problem from the </a:t>
            </a:r>
            <a:r>
              <a:rPr lang="en-US" sz="1400" dirty="0" err="1"/>
              <a:t>tunability</a:t>
            </a:r>
            <a:r>
              <a:rPr lang="en-US" sz="1400" dirty="0"/>
              <a:t> and operational point of view. </a:t>
            </a:r>
          </a:p>
          <a:p>
            <a:pPr marL="285750" indent="-285750" algn="just">
              <a:buFont typeface="Arial" pitchFamily="34" charset="0"/>
              <a:buChar char="•"/>
            </a:pPr>
            <a:endParaRPr lang="en-GB" sz="1400" b="1" dirty="0"/>
          </a:p>
        </p:txBody>
      </p:sp>
      <p:sp>
        <p:nvSpPr>
          <p:cNvPr id="8" name="Parentesi graffa aperta 7"/>
          <p:cNvSpPr/>
          <p:nvPr/>
        </p:nvSpPr>
        <p:spPr>
          <a:xfrm rot="16200000">
            <a:off x="5837409" y="51326"/>
            <a:ext cx="427936" cy="324036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Rettangolo 22"/>
          <p:cNvSpPr/>
          <p:nvPr/>
        </p:nvSpPr>
        <p:spPr>
          <a:xfrm>
            <a:off x="1530618" y="595809"/>
            <a:ext cx="288032" cy="420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Connettore 1 26"/>
          <p:cNvCxnSpPr>
            <a:stCxn id="23" idx="0"/>
          </p:cNvCxnSpPr>
          <p:nvPr/>
        </p:nvCxnSpPr>
        <p:spPr>
          <a:xfrm>
            <a:off x="1674634" y="595809"/>
            <a:ext cx="0" cy="48574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Freccia in giù 29"/>
          <p:cNvSpPr/>
          <p:nvPr/>
        </p:nvSpPr>
        <p:spPr>
          <a:xfrm>
            <a:off x="1530618" y="305872"/>
            <a:ext cx="288032" cy="23083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sellaDiTesto 30"/>
          <p:cNvSpPr txBox="1"/>
          <p:nvPr/>
        </p:nvSpPr>
        <p:spPr>
          <a:xfrm>
            <a:off x="1818650" y="226477"/>
            <a:ext cx="418704" cy="369332"/>
          </a:xfrm>
          <a:prstGeom prst="rect">
            <a:avLst/>
          </a:prstGeom>
          <a:noFill/>
        </p:spPr>
        <p:txBody>
          <a:bodyPr wrap="none" rtlCol="0">
            <a:spAutoFit/>
          </a:bodyPr>
          <a:lstStyle/>
          <a:p>
            <a:r>
              <a:rPr lang="en-US" dirty="0" smtClean="0"/>
              <a:t>P</a:t>
            </a:r>
            <a:r>
              <a:rPr lang="en-US" baseline="-25000" dirty="0" smtClean="0"/>
              <a:t>in</a:t>
            </a:r>
            <a:endParaRPr lang="en-US" baseline="-25000" dirty="0"/>
          </a:p>
        </p:txBody>
      </p:sp>
      <p:pic>
        <p:nvPicPr>
          <p:cNvPr id="9" name="Immagin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40152" y="4774210"/>
            <a:ext cx="3056361" cy="2039166"/>
          </a:xfrm>
          <a:prstGeom prst="rect">
            <a:avLst/>
          </a:prstGeom>
        </p:spPr>
      </p:pic>
      <p:cxnSp>
        <p:nvCxnSpPr>
          <p:cNvPr id="32" name="Connettore 2 31"/>
          <p:cNvCxnSpPr/>
          <p:nvPr/>
        </p:nvCxnSpPr>
        <p:spPr>
          <a:xfrm>
            <a:off x="6078257" y="4328074"/>
            <a:ext cx="2310167"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ttore 2 32"/>
          <p:cNvCxnSpPr/>
          <p:nvPr/>
        </p:nvCxnSpPr>
        <p:spPr>
          <a:xfrm flipV="1">
            <a:off x="6078257" y="3448971"/>
            <a:ext cx="0" cy="87910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5" name="CasellaDiTesto 34"/>
          <p:cNvSpPr txBox="1"/>
          <p:nvPr/>
        </p:nvSpPr>
        <p:spPr>
          <a:xfrm>
            <a:off x="5726989" y="3337349"/>
            <a:ext cx="357790" cy="369332"/>
          </a:xfrm>
          <a:prstGeom prst="rect">
            <a:avLst/>
          </a:prstGeom>
          <a:noFill/>
        </p:spPr>
        <p:txBody>
          <a:bodyPr wrap="none" rtlCol="0">
            <a:spAutoFit/>
          </a:bodyPr>
          <a:lstStyle/>
          <a:p>
            <a:r>
              <a:rPr lang="en-US" dirty="0" err="1" smtClean="0"/>
              <a:t>E</a:t>
            </a:r>
            <a:r>
              <a:rPr lang="en-US" baseline="-25000" dirty="0" err="1" smtClean="0"/>
              <a:t>z</a:t>
            </a:r>
            <a:endParaRPr lang="en-US" baseline="-25000" dirty="0"/>
          </a:p>
        </p:txBody>
      </p:sp>
      <p:sp>
        <p:nvSpPr>
          <p:cNvPr id="37" name="CasellaDiTesto 36"/>
          <p:cNvSpPr txBox="1"/>
          <p:nvPr/>
        </p:nvSpPr>
        <p:spPr>
          <a:xfrm>
            <a:off x="8335784" y="4185288"/>
            <a:ext cx="276038" cy="369332"/>
          </a:xfrm>
          <a:prstGeom prst="rect">
            <a:avLst/>
          </a:prstGeom>
          <a:noFill/>
        </p:spPr>
        <p:txBody>
          <a:bodyPr wrap="none" rtlCol="0">
            <a:spAutoFit/>
          </a:bodyPr>
          <a:lstStyle/>
          <a:p>
            <a:r>
              <a:rPr lang="en-US" dirty="0" smtClean="0"/>
              <a:t>z</a:t>
            </a:r>
            <a:endParaRPr lang="en-US" dirty="0"/>
          </a:p>
        </p:txBody>
      </p:sp>
      <p:grpSp>
        <p:nvGrpSpPr>
          <p:cNvPr id="39" name="Gruppo 38"/>
          <p:cNvGrpSpPr/>
          <p:nvPr/>
        </p:nvGrpSpPr>
        <p:grpSpPr>
          <a:xfrm flipV="1">
            <a:off x="6605443" y="3923929"/>
            <a:ext cx="1350933" cy="796107"/>
            <a:chOff x="6593840" y="944837"/>
            <a:chExt cx="806598" cy="796107"/>
          </a:xfrm>
        </p:grpSpPr>
        <p:sp>
          <p:nvSpPr>
            <p:cNvPr id="41" name="Figura a mano libera 40"/>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igura a mano libera 41"/>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uppo 47"/>
          <p:cNvGrpSpPr/>
          <p:nvPr/>
        </p:nvGrpSpPr>
        <p:grpSpPr>
          <a:xfrm>
            <a:off x="6605443" y="3929037"/>
            <a:ext cx="1350933" cy="796107"/>
            <a:chOff x="6593840" y="944837"/>
            <a:chExt cx="806598" cy="796107"/>
          </a:xfrm>
        </p:grpSpPr>
        <p:sp>
          <p:nvSpPr>
            <p:cNvPr id="49" name="Figura a mano libera 48"/>
            <p:cNvSpPr/>
            <p:nvPr/>
          </p:nvSpPr>
          <p:spPr>
            <a:xfrm>
              <a:off x="6593840" y="944837"/>
              <a:ext cx="406400" cy="406443"/>
            </a:xfrm>
            <a:custGeom>
              <a:avLst/>
              <a:gdLst>
                <a:gd name="connsiteX0" fmla="*/ 0 w 406400"/>
                <a:gd name="connsiteY0" fmla="*/ 386123 h 406443"/>
                <a:gd name="connsiteX1" fmla="*/ 213360 w 406400"/>
                <a:gd name="connsiteY1" fmla="*/ 43 h 406443"/>
                <a:gd name="connsiteX2" fmla="*/ 406400 w 406400"/>
                <a:gd name="connsiteY2" fmla="*/ 406443 h 406443"/>
              </a:gdLst>
              <a:ahLst/>
              <a:cxnLst>
                <a:cxn ang="0">
                  <a:pos x="connsiteX0" y="connsiteY0"/>
                </a:cxn>
                <a:cxn ang="0">
                  <a:pos x="connsiteX1" y="connsiteY1"/>
                </a:cxn>
                <a:cxn ang="0">
                  <a:pos x="connsiteX2" y="connsiteY2"/>
                </a:cxn>
              </a:cxnLst>
              <a:rect l="l" t="t" r="r" b="b"/>
              <a:pathLst>
                <a:path w="406400" h="406443">
                  <a:moveTo>
                    <a:pt x="0" y="386123"/>
                  </a:moveTo>
                  <a:cubicBezTo>
                    <a:pt x="72813" y="191389"/>
                    <a:pt x="145627" y="-3344"/>
                    <a:pt x="213360" y="43"/>
                  </a:cubicBezTo>
                  <a:cubicBezTo>
                    <a:pt x="281093" y="3430"/>
                    <a:pt x="343746" y="204936"/>
                    <a:pt x="406400" y="406443"/>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igura a mano libera 49"/>
            <p:cNvSpPr/>
            <p:nvPr/>
          </p:nvSpPr>
          <p:spPr>
            <a:xfrm rot="10800000">
              <a:off x="6990228" y="1334543"/>
              <a:ext cx="410210" cy="406401"/>
            </a:xfrm>
            <a:custGeom>
              <a:avLst/>
              <a:gdLst>
                <a:gd name="connsiteX0" fmla="*/ 0 w 406400"/>
                <a:gd name="connsiteY0" fmla="*/ 386123 h 406443"/>
                <a:gd name="connsiteX1" fmla="*/ 213360 w 406400"/>
                <a:gd name="connsiteY1" fmla="*/ 43 h 406443"/>
                <a:gd name="connsiteX2" fmla="*/ 406400 w 406400"/>
                <a:gd name="connsiteY2" fmla="*/ 406443 h 406443"/>
                <a:gd name="connsiteX0" fmla="*/ 0 w 410210"/>
                <a:gd name="connsiteY0" fmla="*/ 405131 h 406401"/>
                <a:gd name="connsiteX1" fmla="*/ 217170 w 410210"/>
                <a:gd name="connsiteY1" fmla="*/ 1 h 406401"/>
                <a:gd name="connsiteX2" fmla="*/ 410210 w 410210"/>
                <a:gd name="connsiteY2" fmla="*/ 406401 h 406401"/>
              </a:gdLst>
              <a:ahLst/>
              <a:cxnLst>
                <a:cxn ang="0">
                  <a:pos x="connsiteX0" y="connsiteY0"/>
                </a:cxn>
                <a:cxn ang="0">
                  <a:pos x="connsiteX1" y="connsiteY1"/>
                </a:cxn>
                <a:cxn ang="0">
                  <a:pos x="connsiteX2" y="connsiteY2"/>
                </a:cxn>
              </a:cxnLst>
              <a:rect l="l" t="t" r="r" b="b"/>
              <a:pathLst>
                <a:path w="410210" h="406401">
                  <a:moveTo>
                    <a:pt x="0" y="405131"/>
                  </a:moveTo>
                  <a:cubicBezTo>
                    <a:pt x="72813" y="210397"/>
                    <a:pt x="148802" y="-211"/>
                    <a:pt x="217170" y="1"/>
                  </a:cubicBezTo>
                  <a:cubicBezTo>
                    <a:pt x="285538" y="213"/>
                    <a:pt x="347556" y="204894"/>
                    <a:pt x="410210" y="406401"/>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124467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
                                        <p:tgtEl>
                                          <p:spTgt spid="174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0"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ntr" presetSubtype="0"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fade">
                                      <p:cBhvr>
                                        <p:cTn id="66" dur="500"/>
                                        <p:tgtEl>
                                          <p:spTgt spid="48"/>
                                        </p:tgtEl>
                                      </p:cBhvr>
                                    </p:animEffect>
                                  </p:childTnLst>
                                </p:cTn>
                              </p:par>
                            </p:childTnLst>
                          </p:cTn>
                        </p:par>
                        <p:par>
                          <p:cTn id="67" fill="hold">
                            <p:stCondLst>
                              <p:cond delay="500"/>
                            </p:stCondLst>
                            <p:childTnLst>
                              <p:par>
                                <p:cTn id="68" presetID="10" presetClass="exit" presetSubtype="0" fill="hold" nodeType="afterEffect">
                                  <p:stCondLst>
                                    <p:cond delay="0"/>
                                  </p:stCondLst>
                                  <p:childTnLst>
                                    <p:animEffect transition="out" filter="fade">
                                      <p:cBhvr>
                                        <p:cTn id="69" dur="500"/>
                                        <p:tgtEl>
                                          <p:spTgt spid="48"/>
                                        </p:tgtEl>
                                      </p:cBhvr>
                                    </p:animEffect>
                                    <p:set>
                                      <p:cBhvr>
                                        <p:cTn id="70" dur="1" fill="hold">
                                          <p:stCondLst>
                                            <p:cond delay="499"/>
                                          </p:stCondLst>
                                        </p:cTn>
                                        <p:tgtEl>
                                          <p:spTgt spid="48"/>
                                        </p:tgtEl>
                                        <p:attrNameLst>
                                          <p:attrName>style.visibility</p:attrName>
                                        </p:attrNameLst>
                                      </p:cBhvr>
                                      <p:to>
                                        <p:strVal val="hidden"/>
                                      </p:to>
                                    </p:set>
                                  </p:childTnLst>
                                </p:cTn>
                              </p:par>
                            </p:childTnLst>
                          </p:cTn>
                        </p:par>
                        <p:par>
                          <p:cTn id="71" fill="hold">
                            <p:stCondLst>
                              <p:cond delay="1000"/>
                            </p:stCondLst>
                            <p:childTnLst>
                              <p:par>
                                <p:cTn id="72" presetID="10" presetClass="entr" presetSubtype="0" fill="hold" nodeType="after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childTnLst>
                          </p:cTn>
                        </p:par>
                        <p:par>
                          <p:cTn id="75" fill="hold">
                            <p:stCondLst>
                              <p:cond delay="1500"/>
                            </p:stCondLst>
                            <p:childTnLst>
                              <p:par>
                                <p:cTn id="76" presetID="10" presetClass="exit" presetSubtype="0" fill="hold" nodeType="afterEffect">
                                  <p:stCondLst>
                                    <p:cond delay="0"/>
                                  </p:stCondLst>
                                  <p:childTnLst>
                                    <p:animEffect transition="out" filter="fade">
                                      <p:cBhvr>
                                        <p:cTn id="77" dur="500"/>
                                        <p:tgtEl>
                                          <p:spTgt spid="39"/>
                                        </p:tgtEl>
                                      </p:cBhvr>
                                    </p:animEffect>
                                    <p:set>
                                      <p:cBhvr>
                                        <p:cTn id="78" dur="1" fill="hold">
                                          <p:stCondLst>
                                            <p:cond delay="499"/>
                                          </p:stCondLst>
                                        </p:cTn>
                                        <p:tgtEl>
                                          <p:spTgt spid="39"/>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par>
                          <p:cTn id="83" fill="hold">
                            <p:stCondLst>
                              <p:cond delay="2500"/>
                            </p:stCondLst>
                            <p:childTnLst>
                              <p:par>
                                <p:cTn id="84" presetID="10" presetClass="exit" presetSubtype="0" fill="hold" nodeType="after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par>
                          <p:cTn id="87" fill="hold">
                            <p:stCondLst>
                              <p:cond delay="3000"/>
                            </p:stCondLst>
                            <p:childTnLst>
                              <p:par>
                                <p:cTn id="88" presetID="10" presetClass="entr" presetSubtype="0" fill="hold" nodeType="after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P spid="11" grpId="0"/>
      <p:bldP spid="12" grpId="0" animBg="1"/>
      <p:bldP spid="22" grpId="0" animBg="1"/>
      <p:bldP spid="28" grpId="0"/>
      <p:bldP spid="26" grpId="0"/>
      <p:bldP spid="8" grpId="0" animBg="1"/>
      <p:bldP spid="35"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80568" y="1052186"/>
            <a:ext cx="3738331" cy="923330"/>
          </a:xfrm>
          <a:prstGeom prst="rect">
            <a:avLst/>
          </a:prstGeom>
          <a:noFill/>
        </p:spPr>
        <p:txBody>
          <a:bodyPr wrap="none" rtlCol="0">
            <a:spAutoFit/>
          </a:bodyPr>
          <a:lstStyle/>
          <a:p>
            <a:r>
              <a:rPr lang="en-US" sz="5400" dirty="0" smtClean="0"/>
              <a:t>TW CAVITIES</a:t>
            </a:r>
            <a:endParaRPr lang="en-US" sz="5400" dirty="0"/>
          </a:p>
        </p:txBody>
      </p:sp>
      <p:pic>
        <p:nvPicPr>
          <p:cNvPr id="5" name="Picture 8" descr="C:\Users\David\Desktop\MASTER LEZIONI\CAS_2016\2016(Feb)1-4-6.png"/>
          <p:cNvPicPr>
            <a:picLocks noChangeAspect="1" noChangeArrowheads="1"/>
          </p:cNvPicPr>
          <p:nvPr/>
        </p:nvPicPr>
        <p:blipFill rotWithShape="1">
          <a:blip r:embed="rId2">
            <a:extLst>
              <a:ext uri="{28A0092B-C50C-407E-A947-70E740481C1C}">
                <a14:useLocalDpi xmlns:a14="http://schemas.microsoft.com/office/drawing/2010/main" val="0"/>
              </a:ext>
            </a:extLst>
          </a:blip>
          <a:srcRect t="24484" r="46733"/>
          <a:stretch/>
        </p:blipFill>
        <p:spPr bwMode="auto">
          <a:xfrm>
            <a:off x="1647341" y="2147523"/>
            <a:ext cx="5804781" cy="429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7886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39024" y="23777"/>
            <a:ext cx="3123740" cy="461665"/>
          </a:xfrm>
          <a:prstGeom prst="rect">
            <a:avLst/>
          </a:prstGeom>
          <a:noFill/>
        </p:spPr>
        <p:txBody>
          <a:bodyPr wrap="none" rtlCol="0">
            <a:spAutoFit/>
          </a:bodyPr>
          <a:lstStyle/>
          <a:p>
            <a:r>
              <a:rPr lang="en-US" sz="2400" b="1" dirty="0" smtClean="0"/>
              <a:t>ACKNOWLEDGEMENTS</a:t>
            </a:r>
            <a:endParaRPr lang="en-US" sz="2400" b="1" dirty="0"/>
          </a:p>
        </p:txBody>
      </p:sp>
      <p:sp>
        <p:nvSpPr>
          <p:cNvPr id="3" name="CasellaDiTesto 2"/>
          <p:cNvSpPr txBox="1"/>
          <p:nvPr/>
        </p:nvSpPr>
        <p:spPr>
          <a:xfrm>
            <a:off x="49306" y="615961"/>
            <a:ext cx="9045388" cy="1077218"/>
          </a:xfrm>
          <a:prstGeom prst="rect">
            <a:avLst/>
          </a:prstGeom>
          <a:noFill/>
        </p:spPr>
        <p:txBody>
          <a:bodyPr wrap="square" rtlCol="0">
            <a:spAutoFit/>
          </a:bodyPr>
          <a:lstStyle/>
          <a:p>
            <a:pPr algn="just"/>
            <a:r>
              <a:rPr lang="en-US" sz="1600" dirty="0" smtClean="0"/>
              <a:t>Several pictures, schemes, images and plots have been taken from papers and presentations reported at the end of the presentation. </a:t>
            </a:r>
          </a:p>
          <a:p>
            <a:pPr algn="just"/>
            <a:endParaRPr lang="en-US" sz="1600" dirty="0"/>
          </a:p>
          <a:p>
            <a:pPr algn="just"/>
            <a:r>
              <a:rPr lang="en-US" sz="1600" dirty="0" smtClean="0"/>
              <a:t>I would like to </a:t>
            </a:r>
            <a:r>
              <a:rPr lang="en-US" sz="1600" b="1" dirty="0" smtClean="0"/>
              <a:t>acknowledge all the following authors</a:t>
            </a:r>
            <a:r>
              <a:rPr lang="en-US" sz="1600" dirty="0" smtClean="0"/>
              <a:t>:</a:t>
            </a:r>
            <a:endParaRPr lang="en-US" sz="1600" dirty="0"/>
          </a:p>
        </p:txBody>
      </p:sp>
      <p:sp>
        <p:nvSpPr>
          <p:cNvPr id="4" name="Rettangolo 3"/>
          <p:cNvSpPr/>
          <p:nvPr/>
        </p:nvSpPr>
        <p:spPr>
          <a:xfrm>
            <a:off x="0" y="2479302"/>
            <a:ext cx="9144000" cy="2031325"/>
          </a:xfrm>
          <a:prstGeom prst="rect">
            <a:avLst/>
          </a:prstGeom>
        </p:spPr>
        <p:txBody>
          <a:bodyPr wrap="square">
            <a:spAutoFit/>
          </a:bodyPr>
          <a:lstStyle/>
          <a:p>
            <a:pPr algn="just"/>
            <a:r>
              <a:rPr lang="en-US" i="1" dirty="0" smtClean="0"/>
              <a:t>A. Gallo, Hans </a:t>
            </a:r>
            <a:r>
              <a:rPr lang="en-US" i="1" dirty="0"/>
              <a:t>Weise, </a:t>
            </a:r>
            <a:r>
              <a:rPr lang="en-US" i="1" dirty="0" smtClean="0"/>
              <a:t>Sergey </a:t>
            </a:r>
            <a:r>
              <a:rPr lang="en-US" i="1" dirty="0" err="1"/>
              <a:t>Belomestnykh</a:t>
            </a:r>
            <a:r>
              <a:rPr lang="en-US" i="1" dirty="0"/>
              <a:t>, </a:t>
            </a:r>
            <a:r>
              <a:rPr lang="en-US" i="1" dirty="0" err="1" smtClean="0"/>
              <a:t>Dinh</a:t>
            </a:r>
            <a:r>
              <a:rPr lang="en-US" i="1" dirty="0" smtClean="0"/>
              <a:t> </a:t>
            </a:r>
            <a:r>
              <a:rPr lang="en-US" i="1" dirty="0"/>
              <a:t>Nguyen, John </a:t>
            </a:r>
            <a:r>
              <a:rPr lang="en-US" i="1" dirty="0" err="1" smtClean="0"/>
              <a:t>Lewellen</a:t>
            </a:r>
            <a:r>
              <a:rPr lang="en-US" i="1" dirty="0" smtClean="0"/>
              <a:t>, Leanne Duffy, </a:t>
            </a:r>
            <a:r>
              <a:rPr lang="en-US" i="1" dirty="0" err="1" smtClean="0"/>
              <a:t>Gianluigi</a:t>
            </a:r>
            <a:r>
              <a:rPr lang="en-US" i="1" dirty="0" smtClean="0"/>
              <a:t> </a:t>
            </a:r>
            <a:r>
              <a:rPr lang="en-US" i="1" dirty="0" err="1"/>
              <a:t>Ciovati</a:t>
            </a:r>
            <a:r>
              <a:rPr lang="en-US" i="1" dirty="0"/>
              <a:t>, </a:t>
            </a:r>
            <a:r>
              <a:rPr lang="en-US" i="1" dirty="0" smtClean="0"/>
              <a:t>Jean </a:t>
            </a:r>
            <a:r>
              <a:rPr lang="en-US" i="1" dirty="0" err="1"/>
              <a:t>Delayen</a:t>
            </a:r>
            <a:r>
              <a:rPr lang="en-US" i="1" dirty="0"/>
              <a:t>, </a:t>
            </a:r>
            <a:r>
              <a:rPr lang="en-US" i="1" dirty="0" smtClean="0"/>
              <a:t>S</a:t>
            </a:r>
            <a:r>
              <a:rPr lang="en-US" i="1" dirty="0"/>
              <a:t>. Di </a:t>
            </a:r>
            <a:r>
              <a:rPr lang="en-US" i="1" dirty="0" err="1"/>
              <a:t>Mitri</a:t>
            </a:r>
            <a:r>
              <a:rPr lang="en-US" i="1" dirty="0"/>
              <a:t>, </a:t>
            </a:r>
            <a:r>
              <a:rPr lang="en-US" i="1" dirty="0" smtClean="0"/>
              <a:t>R</a:t>
            </a:r>
            <a:r>
              <a:rPr lang="en-US" i="1" dirty="0"/>
              <a:t>. Carter, </a:t>
            </a:r>
            <a:r>
              <a:rPr lang="en-US" i="1" dirty="0" smtClean="0"/>
              <a:t>G</a:t>
            </a:r>
            <a:r>
              <a:rPr lang="en-US" i="1" dirty="0"/>
              <a:t>. </a:t>
            </a:r>
            <a:r>
              <a:rPr lang="en-US" i="1" dirty="0" err="1"/>
              <a:t>Bisoffi</a:t>
            </a:r>
            <a:r>
              <a:rPr lang="en-US" i="1" dirty="0"/>
              <a:t>, </a:t>
            </a:r>
            <a:r>
              <a:rPr lang="en-US" i="1" dirty="0" smtClean="0"/>
              <a:t>B</a:t>
            </a:r>
            <a:r>
              <a:rPr lang="en-US" i="1" dirty="0"/>
              <a:t>. </a:t>
            </a:r>
            <a:r>
              <a:rPr lang="en-US" i="1" dirty="0" err="1" smtClean="0"/>
              <a:t>Aune</a:t>
            </a:r>
            <a:r>
              <a:rPr lang="en-US" i="1" dirty="0" smtClean="0"/>
              <a:t>, J</a:t>
            </a:r>
            <a:r>
              <a:rPr lang="en-US" i="1" dirty="0"/>
              <a:t>. </a:t>
            </a:r>
            <a:r>
              <a:rPr lang="en-US" i="1" dirty="0" err="1"/>
              <a:t>Sekutowicz</a:t>
            </a:r>
            <a:r>
              <a:rPr lang="en-US" i="1" dirty="0"/>
              <a:t>, </a:t>
            </a:r>
            <a:r>
              <a:rPr lang="en-US" i="1" dirty="0" smtClean="0"/>
              <a:t>H</a:t>
            </a:r>
            <a:r>
              <a:rPr lang="en-US" i="1" dirty="0"/>
              <a:t>. </a:t>
            </a:r>
            <a:r>
              <a:rPr lang="en-US" i="1" dirty="0" err="1"/>
              <a:t>Safa</a:t>
            </a:r>
            <a:r>
              <a:rPr lang="en-US" i="1" dirty="0"/>
              <a:t>, </a:t>
            </a:r>
            <a:r>
              <a:rPr lang="en-US" i="1" dirty="0" smtClean="0"/>
              <a:t>D</a:t>
            </a:r>
            <a:r>
              <a:rPr lang="en-US" i="1" dirty="0"/>
              <a:t>. </a:t>
            </a:r>
            <a:r>
              <a:rPr lang="en-US" i="1" dirty="0" err="1" smtClean="0"/>
              <a:t>Proch</a:t>
            </a:r>
            <a:r>
              <a:rPr lang="en-US" i="1" dirty="0"/>
              <a:t>, H. </a:t>
            </a:r>
            <a:r>
              <a:rPr lang="en-US" i="1" dirty="0" err="1"/>
              <a:t>Padamsee</a:t>
            </a:r>
            <a:r>
              <a:rPr lang="en-US" i="1" dirty="0"/>
              <a:t>, </a:t>
            </a:r>
            <a:r>
              <a:rPr lang="en-US" i="1" dirty="0" smtClean="0"/>
              <a:t>R</a:t>
            </a:r>
            <a:r>
              <a:rPr lang="en-US" i="1" dirty="0"/>
              <a:t>. </a:t>
            </a:r>
            <a:r>
              <a:rPr lang="en-US" i="1" dirty="0" err="1"/>
              <a:t>Parodi</a:t>
            </a:r>
            <a:r>
              <a:rPr lang="en-US" i="1" dirty="0"/>
              <a:t>, </a:t>
            </a:r>
            <a:r>
              <a:rPr lang="en-US" i="1" dirty="0" smtClean="0"/>
              <a:t>E</a:t>
            </a:r>
            <a:r>
              <a:rPr lang="en-US" i="1" dirty="0"/>
              <a:t>. Jensen, </a:t>
            </a:r>
            <a:r>
              <a:rPr lang="en-US" i="1" dirty="0" smtClean="0"/>
              <a:t>Paolo </a:t>
            </a:r>
            <a:r>
              <a:rPr lang="en-US" i="1" dirty="0" err="1"/>
              <a:t>Michelato</a:t>
            </a:r>
            <a:r>
              <a:rPr lang="en-US" i="1" dirty="0"/>
              <a:t>, </a:t>
            </a:r>
            <a:r>
              <a:rPr lang="en-US" i="1" dirty="0" smtClean="0"/>
              <a:t>Terry </a:t>
            </a:r>
            <a:r>
              <a:rPr lang="en-US" i="1" dirty="0"/>
              <a:t>Garvey, </a:t>
            </a:r>
            <a:r>
              <a:rPr lang="en-US" i="1" dirty="0" err="1" smtClean="0"/>
              <a:t>Yujong</a:t>
            </a:r>
            <a:r>
              <a:rPr lang="en-US" i="1" dirty="0" smtClean="0"/>
              <a:t> Kim, </a:t>
            </a:r>
            <a:r>
              <a:rPr lang="en-US" i="1" dirty="0"/>
              <a:t>S. </a:t>
            </a:r>
            <a:r>
              <a:rPr lang="en-US" i="1" dirty="0" err="1"/>
              <a:t>Saitiniyazi</a:t>
            </a:r>
            <a:r>
              <a:rPr lang="en-US" i="1" dirty="0"/>
              <a:t>, M. </a:t>
            </a:r>
            <a:r>
              <a:rPr lang="en-US" i="1" dirty="0" err="1"/>
              <a:t>Mayierjiang</a:t>
            </a:r>
            <a:r>
              <a:rPr lang="en-US" i="1" dirty="0"/>
              <a:t>, M. </a:t>
            </a:r>
            <a:r>
              <a:rPr lang="en-US" i="1" dirty="0" err="1"/>
              <a:t>Titberidze</a:t>
            </a:r>
            <a:r>
              <a:rPr lang="en-US" i="1" dirty="0"/>
              <a:t>, T. Andrews, </a:t>
            </a:r>
            <a:r>
              <a:rPr lang="en-US" i="1" dirty="0" smtClean="0"/>
              <a:t> </a:t>
            </a:r>
            <a:r>
              <a:rPr lang="en-US" i="1" dirty="0"/>
              <a:t>C. </a:t>
            </a:r>
            <a:r>
              <a:rPr lang="en-US" i="1" dirty="0" err="1"/>
              <a:t>Eckman</a:t>
            </a:r>
            <a:r>
              <a:rPr lang="en-US" i="1" dirty="0"/>
              <a:t>, </a:t>
            </a:r>
            <a:r>
              <a:rPr lang="en-US" i="1" dirty="0" smtClean="0"/>
              <a:t>Roger </a:t>
            </a:r>
            <a:r>
              <a:rPr lang="en-US" i="1" dirty="0"/>
              <a:t>M. Jones, </a:t>
            </a:r>
            <a:r>
              <a:rPr lang="en-US" i="1" dirty="0" smtClean="0"/>
              <a:t>T</a:t>
            </a:r>
            <a:r>
              <a:rPr lang="en-US" i="1" dirty="0"/>
              <a:t>. </a:t>
            </a:r>
            <a:r>
              <a:rPr lang="en-US" i="1" dirty="0" smtClean="0"/>
              <a:t>Inagaki, T</a:t>
            </a:r>
            <a:r>
              <a:rPr lang="en-US" i="1" dirty="0"/>
              <a:t>. </a:t>
            </a:r>
            <a:r>
              <a:rPr lang="en-US" i="1" dirty="0" err="1"/>
              <a:t>Shintake</a:t>
            </a:r>
            <a:r>
              <a:rPr lang="en-US" i="1" dirty="0"/>
              <a:t>, </a:t>
            </a:r>
            <a:r>
              <a:rPr lang="en-US" i="1" dirty="0" smtClean="0"/>
              <a:t>F</a:t>
            </a:r>
            <a:r>
              <a:rPr lang="en-US" i="1" dirty="0"/>
              <a:t>. </a:t>
            </a:r>
            <a:r>
              <a:rPr lang="en-US" i="1" dirty="0" err="1"/>
              <a:t>Löhl</a:t>
            </a:r>
            <a:r>
              <a:rPr lang="en-US" i="1" dirty="0"/>
              <a:t>, J. Alex, H. </a:t>
            </a:r>
            <a:r>
              <a:rPr lang="en-US" i="1" dirty="0" err="1"/>
              <a:t>Blumer</a:t>
            </a:r>
            <a:r>
              <a:rPr lang="en-US" i="1" dirty="0"/>
              <a:t>, M. Bopp, H. Braun, A. </a:t>
            </a:r>
            <a:r>
              <a:rPr lang="en-US" i="1" dirty="0" err="1"/>
              <a:t>Citterio</a:t>
            </a:r>
            <a:r>
              <a:rPr lang="en-US" i="1" dirty="0"/>
              <a:t>, U. Ellenberger, H. </a:t>
            </a:r>
            <a:r>
              <a:rPr lang="en-US" i="1" dirty="0" err="1"/>
              <a:t>Fitze</a:t>
            </a:r>
            <a:r>
              <a:rPr lang="en-US" i="1" dirty="0"/>
              <a:t>, H. </a:t>
            </a:r>
            <a:r>
              <a:rPr lang="en-US" i="1" dirty="0" err="1"/>
              <a:t>Joehri</a:t>
            </a:r>
            <a:r>
              <a:rPr lang="en-US" i="1" dirty="0"/>
              <a:t>, T. </a:t>
            </a:r>
            <a:r>
              <a:rPr lang="en-US" i="1" dirty="0" err="1"/>
              <a:t>Kleeb</a:t>
            </a:r>
            <a:r>
              <a:rPr lang="en-US" i="1" dirty="0"/>
              <a:t>, L. Paly, </a:t>
            </a:r>
            <a:r>
              <a:rPr lang="en-US" i="1" dirty="0" smtClean="0"/>
              <a:t>J.Y</a:t>
            </a:r>
            <a:r>
              <a:rPr lang="en-US" i="1" dirty="0"/>
              <a:t>. </a:t>
            </a:r>
            <a:r>
              <a:rPr lang="en-US" i="1" dirty="0" err="1" smtClean="0"/>
              <a:t>Raguin</a:t>
            </a:r>
            <a:r>
              <a:rPr lang="en-US" i="1" dirty="0" smtClean="0"/>
              <a:t>, L</a:t>
            </a:r>
            <a:r>
              <a:rPr lang="en-US" i="1" dirty="0"/>
              <a:t>. Schulz, R. </a:t>
            </a:r>
            <a:r>
              <a:rPr lang="en-US" i="1" dirty="0" err="1"/>
              <a:t>Zennaro</a:t>
            </a:r>
            <a:r>
              <a:rPr lang="en-US" i="1" dirty="0"/>
              <a:t>, C. </a:t>
            </a:r>
            <a:r>
              <a:rPr lang="en-US" i="1" dirty="0" err="1" smtClean="0"/>
              <a:t>Zumbach</a:t>
            </a:r>
            <a:r>
              <a:rPr lang="en-US" i="1" dirty="0" smtClean="0"/>
              <a:t>.</a:t>
            </a:r>
            <a:r>
              <a:rPr lang="en-US" i="1" dirty="0"/>
              <a:t> </a:t>
            </a:r>
            <a:r>
              <a:rPr lang="en-US" i="1" dirty="0" err="1"/>
              <a:t>Detlef</a:t>
            </a:r>
            <a:r>
              <a:rPr lang="en-US" i="1" dirty="0"/>
              <a:t> </a:t>
            </a:r>
            <a:r>
              <a:rPr lang="en-US" i="1" dirty="0" err="1" smtClean="0"/>
              <a:t>Reschke</a:t>
            </a:r>
            <a:r>
              <a:rPr lang="en-US" i="1" dirty="0" smtClean="0"/>
              <a:t>, </a:t>
            </a:r>
            <a:r>
              <a:rPr lang="en-US" i="1" dirty="0"/>
              <a:t>David </a:t>
            </a:r>
            <a:r>
              <a:rPr lang="en-US" i="1" dirty="0" smtClean="0"/>
              <a:t>Dowell, </a:t>
            </a:r>
            <a:r>
              <a:rPr lang="en-US" i="1" dirty="0"/>
              <a:t>K. </a:t>
            </a:r>
            <a:r>
              <a:rPr lang="en-US" i="1" dirty="0" err="1"/>
              <a:t>Smolenski</a:t>
            </a:r>
            <a:r>
              <a:rPr lang="en-US" i="1" dirty="0"/>
              <a:t>, I. </a:t>
            </a:r>
            <a:r>
              <a:rPr lang="en-US" i="1" dirty="0" err="1"/>
              <a:t>Bazarov</a:t>
            </a:r>
            <a:r>
              <a:rPr lang="en-US" i="1" dirty="0"/>
              <a:t>, B. Dunham, H. Li, Y. Li, X. Liu, D. </a:t>
            </a:r>
            <a:r>
              <a:rPr lang="en-US" i="1" dirty="0" err="1" smtClean="0"/>
              <a:t>Ouzounov</a:t>
            </a:r>
            <a:r>
              <a:rPr lang="en-US" i="1" dirty="0" smtClean="0"/>
              <a:t>, C</a:t>
            </a:r>
            <a:r>
              <a:rPr lang="en-US" i="1" dirty="0"/>
              <a:t>. Sinclair</a:t>
            </a:r>
          </a:p>
        </p:txBody>
      </p:sp>
    </p:spTree>
    <p:extLst>
      <p:ext uri="{BB962C8B-B14F-4D97-AF65-F5344CB8AC3E}">
        <p14:creationId xmlns:p14="http://schemas.microsoft.com/office/powerpoint/2010/main" val="24707274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87824" y="-17607"/>
            <a:ext cx="3389261" cy="523220"/>
          </a:xfrm>
          <a:prstGeom prst="rect">
            <a:avLst/>
          </a:prstGeom>
          <a:noFill/>
        </p:spPr>
        <p:txBody>
          <a:bodyPr wrap="none" rtlCol="0">
            <a:spAutoFit/>
          </a:bodyPr>
          <a:lstStyle/>
          <a:p>
            <a:r>
              <a:rPr lang="en-US" sz="2800" b="1" dirty="0" smtClean="0"/>
              <a:t>TW CAVITIES: BASICS </a:t>
            </a:r>
            <a:endParaRPr lang="en-US" sz="2800" b="1" dirty="0"/>
          </a:p>
        </p:txBody>
      </p:sp>
      <p:sp>
        <p:nvSpPr>
          <p:cNvPr id="3" name="Text Box 3"/>
          <p:cNvSpPr txBox="1">
            <a:spLocks noChangeArrowheads="1"/>
          </p:cNvSpPr>
          <p:nvPr/>
        </p:nvSpPr>
        <p:spPr bwMode="auto">
          <a:xfrm>
            <a:off x="-3381" y="466833"/>
            <a:ext cx="8991242" cy="738664"/>
          </a:xfrm>
          <a:prstGeom prst="rect">
            <a:avLst/>
          </a:prstGeom>
          <a:solidFill>
            <a:schemeClr val="bg1"/>
          </a:solidFill>
          <a:ln w="9525">
            <a:noFill/>
            <a:miter lim="800000"/>
            <a:headEnd/>
            <a:tailEnd/>
          </a:ln>
          <a:effectLst/>
        </p:spPr>
        <p:txBody>
          <a:bodyPr wrap="square">
            <a:spAutoFit/>
          </a:bodyPr>
          <a:lstStyle/>
          <a:p>
            <a:pPr algn="just" eaLnBrk="1" hangingPunct="1"/>
            <a:r>
              <a:rPr lang="en-US" sz="1400" dirty="0" smtClean="0">
                <a:solidFill>
                  <a:srgbClr val="990033"/>
                </a:solidFill>
                <a:cs typeface="Times New Roman" pitchFamily="18" charset="0"/>
              </a:rPr>
              <a:t>In </a:t>
            </a:r>
            <a:r>
              <a:rPr lang="en-US" sz="1400" b="1" dirty="0" smtClean="0">
                <a:solidFill>
                  <a:srgbClr val="990033"/>
                </a:solidFill>
                <a:cs typeface="Times New Roman" pitchFamily="18" charset="0"/>
              </a:rPr>
              <a:t>TW structures</a:t>
            </a:r>
            <a:r>
              <a:rPr lang="en-US" sz="1400" dirty="0" smtClean="0">
                <a:solidFill>
                  <a:srgbClr val="990033"/>
                </a:solidFill>
                <a:cs typeface="Times New Roman" pitchFamily="18" charset="0"/>
              </a:rPr>
              <a:t> </a:t>
            </a:r>
            <a:r>
              <a:rPr lang="en-US" sz="1400" dirty="0">
                <a:solidFill>
                  <a:srgbClr val="990033"/>
                </a:solidFill>
                <a:cs typeface="Times New Roman" pitchFamily="18" charset="0"/>
              </a:rPr>
              <a:t>a</a:t>
            </a:r>
            <a:r>
              <a:rPr lang="en-US" sz="1400" dirty="0" smtClean="0">
                <a:solidFill>
                  <a:srgbClr val="990033"/>
                </a:solidFill>
                <a:cs typeface="Times New Roman" pitchFamily="18" charset="0"/>
              </a:rPr>
              <a:t>n </a:t>
            </a:r>
            <a:r>
              <a:rPr lang="en-US" sz="1400" dirty="0" err="1" smtClean="0">
                <a:solidFill>
                  <a:srgbClr val="990033"/>
                </a:solidFill>
                <a:cs typeface="Times New Roman" pitchFamily="18" charset="0"/>
              </a:rPr>
              <a:t>e.m</a:t>
            </a:r>
            <a:r>
              <a:rPr lang="en-US" sz="1400" dirty="0" smtClean="0">
                <a:solidFill>
                  <a:srgbClr val="990033"/>
                </a:solidFill>
                <a:cs typeface="Times New Roman" pitchFamily="18" charset="0"/>
              </a:rPr>
              <a:t>. wave with </a:t>
            </a:r>
            <a:r>
              <a:rPr lang="en-US" sz="1400" b="1" dirty="0" smtClean="0">
                <a:solidFill>
                  <a:srgbClr val="990033"/>
                </a:solidFill>
                <a:cs typeface="Times New Roman" pitchFamily="18" charset="0"/>
              </a:rPr>
              <a:t>E</a:t>
            </a:r>
            <a:r>
              <a:rPr lang="en-US" sz="1400" b="1" baseline="-25000" dirty="0" smtClean="0">
                <a:solidFill>
                  <a:srgbClr val="990033"/>
                </a:solidFill>
                <a:cs typeface="Times New Roman" pitchFamily="18" charset="0"/>
              </a:rPr>
              <a:t>z</a:t>
            </a:r>
            <a:r>
              <a:rPr lang="en-US" sz="1400" b="1" dirty="0" smtClean="0">
                <a:solidFill>
                  <a:srgbClr val="990033"/>
                </a:solidFill>
                <a:cs typeface="Times New Roman" pitchFamily="18" charset="0"/>
                <a:sym typeface="Symbol"/>
              </a:rPr>
              <a:t>0</a:t>
            </a:r>
            <a:r>
              <a:rPr lang="en-US" sz="1400" dirty="0" smtClean="0">
                <a:solidFill>
                  <a:srgbClr val="990033"/>
                </a:solidFill>
                <a:cs typeface="Times New Roman" pitchFamily="18" charset="0"/>
                <a:sym typeface="Symbol"/>
              </a:rPr>
              <a:t> </a:t>
            </a:r>
            <a:r>
              <a:rPr lang="en-US" sz="1400" dirty="0" smtClean="0">
                <a:solidFill>
                  <a:srgbClr val="990033"/>
                </a:solidFill>
                <a:cs typeface="Times New Roman" pitchFamily="18" charset="0"/>
              </a:rPr>
              <a:t>travel together with the beam in a special guide in which the </a:t>
            </a:r>
            <a:r>
              <a:rPr lang="en-US" sz="1400" b="1" dirty="0" smtClean="0">
                <a:solidFill>
                  <a:srgbClr val="990033"/>
                </a:solidFill>
                <a:cs typeface="Times New Roman" pitchFamily="18" charset="0"/>
              </a:rPr>
              <a:t>phase velocity of the wave matches the particle velocity (v)</a:t>
            </a:r>
            <a:r>
              <a:rPr lang="en-US" sz="1400" dirty="0" smtClean="0">
                <a:solidFill>
                  <a:srgbClr val="990033"/>
                </a:solidFill>
                <a:cs typeface="Times New Roman" pitchFamily="18" charset="0"/>
              </a:rPr>
              <a:t>.  In this case the beam absorbs energy from the wave and it is </a:t>
            </a:r>
            <a:r>
              <a:rPr lang="en-US" sz="1400" b="1" dirty="0" smtClean="0">
                <a:solidFill>
                  <a:srgbClr val="990033"/>
                </a:solidFill>
                <a:cs typeface="Times New Roman" pitchFamily="18" charset="0"/>
              </a:rPr>
              <a:t>continuously accelerated</a:t>
            </a:r>
            <a:r>
              <a:rPr lang="en-US" sz="1400" dirty="0" smtClean="0">
                <a:solidFill>
                  <a:srgbClr val="990033"/>
                </a:solidFill>
                <a:cs typeface="Times New Roman" pitchFamily="18" charset="0"/>
              </a:rPr>
              <a:t>.</a:t>
            </a:r>
          </a:p>
        </p:txBody>
      </p:sp>
      <p:sp>
        <p:nvSpPr>
          <p:cNvPr id="4" name="Text Box 5"/>
          <p:cNvSpPr txBox="1">
            <a:spLocks noChangeArrowheads="1"/>
          </p:cNvSpPr>
          <p:nvPr/>
        </p:nvSpPr>
        <p:spPr bwMode="auto">
          <a:xfrm>
            <a:off x="6953" y="3413516"/>
            <a:ext cx="2631165" cy="2031325"/>
          </a:xfrm>
          <a:prstGeom prst="rect">
            <a:avLst/>
          </a:prstGeom>
          <a:solidFill>
            <a:schemeClr val="bg1"/>
          </a:solidFill>
          <a:ln w="9525">
            <a:noFill/>
            <a:miter lim="800000"/>
            <a:headEnd/>
            <a:tailEnd/>
          </a:ln>
          <a:effectLst/>
        </p:spPr>
        <p:txBody>
          <a:bodyPr wrap="square">
            <a:spAutoFit/>
          </a:bodyPr>
          <a:lstStyle/>
          <a:p>
            <a:pPr algn="just"/>
            <a:r>
              <a:rPr lang="en-US" sz="1400" b="0" dirty="0" smtClean="0">
                <a:solidFill>
                  <a:srgbClr val="990033"/>
                </a:solidFill>
                <a:cs typeface="Times New Roman" pitchFamily="18" charset="0"/>
              </a:rPr>
              <a:t>By solving the wave equation it turns out that an </a:t>
            </a:r>
            <a:r>
              <a:rPr lang="en-US" sz="1400" b="0" dirty="0" err="1" smtClean="0">
                <a:solidFill>
                  <a:srgbClr val="990033"/>
                </a:solidFill>
                <a:cs typeface="Times New Roman" pitchFamily="18" charset="0"/>
              </a:rPr>
              <a:t>e.m</a:t>
            </a:r>
            <a:r>
              <a:rPr lang="en-US" sz="1400" b="0" dirty="0" smtClean="0">
                <a:solidFill>
                  <a:srgbClr val="990033"/>
                </a:solidFill>
                <a:cs typeface="Times New Roman" pitchFamily="18" charset="0"/>
              </a:rPr>
              <a:t>. wave propagating in a </a:t>
            </a:r>
            <a:r>
              <a:rPr lang="en-US" sz="1400" b="1" dirty="0" smtClean="0">
                <a:solidFill>
                  <a:srgbClr val="990033"/>
                </a:solidFill>
                <a:cs typeface="Times New Roman" pitchFamily="18" charset="0"/>
              </a:rPr>
              <a:t>constant cross section waveguide</a:t>
            </a:r>
            <a:r>
              <a:rPr lang="en-US" sz="1400" b="0" dirty="0" smtClean="0">
                <a:solidFill>
                  <a:srgbClr val="990033"/>
                </a:solidFill>
                <a:cs typeface="Times New Roman" pitchFamily="18" charset="0"/>
              </a:rPr>
              <a:t> will </a:t>
            </a:r>
            <a:r>
              <a:rPr lang="en-US" sz="1400" b="1" dirty="0" smtClean="0">
                <a:solidFill>
                  <a:srgbClr val="990033"/>
                </a:solidFill>
                <a:cs typeface="Times New Roman" pitchFamily="18" charset="0"/>
              </a:rPr>
              <a:t>never be synchronous with a particle beam </a:t>
            </a:r>
            <a:r>
              <a:rPr lang="en-US" sz="1400" b="0" dirty="0" smtClean="0">
                <a:solidFill>
                  <a:srgbClr val="990033"/>
                </a:solidFill>
                <a:cs typeface="Times New Roman" pitchFamily="18" charset="0"/>
              </a:rPr>
              <a:t>since the phase velocity is </a:t>
            </a:r>
            <a:r>
              <a:rPr lang="en-US" sz="1400" dirty="0" smtClean="0">
                <a:solidFill>
                  <a:srgbClr val="990033"/>
                </a:solidFill>
                <a:cs typeface="Times New Roman" pitchFamily="18" charset="0"/>
              </a:rPr>
              <a:t>always larger</a:t>
            </a:r>
            <a:r>
              <a:rPr lang="en-US" sz="1400" b="0" dirty="0" smtClean="0">
                <a:solidFill>
                  <a:srgbClr val="990033"/>
                </a:solidFill>
                <a:cs typeface="Times New Roman" pitchFamily="18" charset="0"/>
              </a:rPr>
              <a:t> than the speed</a:t>
            </a:r>
            <a:r>
              <a:rPr lang="en-US" sz="1400" b="1" dirty="0" smtClean="0">
                <a:solidFill>
                  <a:srgbClr val="990033"/>
                </a:solidFill>
                <a:cs typeface="Times New Roman" pitchFamily="18" charset="0"/>
              </a:rPr>
              <a:t> </a:t>
            </a:r>
            <a:r>
              <a:rPr lang="en-US" sz="1400" b="0" dirty="0" smtClean="0">
                <a:solidFill>
                  <a:srgbClr val="990033"/>
                </a:solidFill>
                <a:cs typeface="Times New Roman" pitchFamily="18" charset="0"/>
              </a:rPr>
              <a:t>of light </a:t>
            </a:r>
            <a:r>
              <a:rPr lang="en-US" sz="1400" dirty="0" smtClean="0">
                <a:solidFill>
                  <a:srgbClr val="990033"/>
                </a:solidFill>
                <a:cs typeface="Times New Roman" pitchFamily="18" charset="0"/>
              </a:rPr>
              <a:t>c</a:t>
            </a:r>
            <a:r>
              <a:rPr lang="en-US" sz="1400" b="0" dirty="0" smtClean="0">
                <a:solidFill>
                  <a:srgbClr val="990033"/>
                </a:solidFill>
                <a:cs typeface="Times New Roman" pitchFamily="18" charset="0"/>
              </a:rPr>
              <a:t>.</a:t>
            </a:r>
            <a:r>
              <a:rPr lang="en-US" sz="1400" b="0" dirty="0" smtClean="0">
                <a:solidFill>
                  <a:srgbClr val="990033"/>
                </a:solidFill>
              </a:rPr>
              <a:t> The first propagating mode </a:t>
            </a:r>
            <a:r>
              <a:rPr lang="en-US" sz="1400" dirty="0">
                <a:solidFill>
                  <a:srgbClr val="990033"/>
                </a:solidFill>
                <a:cs typeface="Times New Roman" pitchFamily="18" charset="0"/>
              </a:rPr>
              <a:t>with </a:t>
            </a:r>
            <a:r>
              <a:rPr lang="en-US" sz="1400" b="1" dirty="0">
                <a:solidFill>
                  <a:srgbClr val="990033"/>
                </a:solidFill>
                <a:cs typeface="Times New Roman" pitchFamily="18" charset="0"/>
              </a:rPr>
              <a:t>E</a:t>
            </a:r>
            <a:r>
              <a:rPr lang="en-US" sz="1400" b="1" baseline="-25000" dirty="0">
                <a:solidFill>
                  <a:srgbClr val="990033"/>
                </a:solidFill>
                <a:cs typeface="Times New Roman" pitchFamily="18" charset="0"/>
              </a:rPr>
              <a:t>z</a:t>
            </a:r>
            <a:r>
              <a:rPr lang="en-US" sz="1400" b="1" dirty="0">
                <a:solidFill>
                  <a:srgbClr val="990033"/>
                </a:solidFill>
                <a:cs typeface="Times New Roman" pitchFamily="18" charset="0"/>
                <a:sym typeface="Symbol"/>
              </a:rPr>
              <a:t>0</a:t>
            </a:r>
            <a:r>
              <a:rPr lang="en-US" sz="1400" dirty="0">
                <a:solidFill>
                  <a:srgbClr val="990033"/>
                </a:solidFill>
                <a:cs typeface="Times New Roman" pitchFamily="18" charset="0"/>
                <a:sym typeface="Symbol"/>
              </a:rPr>
              <a:t> </a:t>
            </a:r>
            <a:r>
              <a:rPr lang="en-US" sz="1400" dirty="0" smtClean="0">
                <a:solidFill>
                  <a:srgbClr val="990033"/>
                </a:solidFill>
                <a:cs typeface="Times New Roman" pitchFamily="18" charset="0"/>
                <a:sym typeface="Symbol"/>
              </a:rPr>
              <a:t>is the TM</a:t>
            </a:r>
            <a:r>
              <a:rPr lang="en-US" sz="1400" baseline="-25000" dirty="0" smtClean="0">
                <a:solidFill>
                  <a:srgbClr val="990033"/>
                </a:solidFill>
                <a:cs typeface="Times New Roman" pitchFamily="18" charset="0"/>
                <a:sym typeface="Symbol"/>
              </a:rPr>
              <a:t>01</a:t>
            </a:r>
            <a:r>
              <a:rPr lang="en-US" sz="1400" dirty="0" smtClean="0">
                <a:solidFill>
                  <a:srgbClr val="990033"/>
                </a:solidFill>
                <a:cs typeface="Times New Roman" pitchFamily="18" charset="0"/>
                <a:sym typeface="Symbol"/>
              </a:rPr>
              <a:t> mode</a:t>
            </a:r>
            <a:endParaRPr lang="en-US" sz="1400" b="0" dirty="0" smtClean="0">
              <a:solidFill>
                <a:srgbClr val="990033"/>
              </a:solidFill>
            </a:endParaRPr>
          </a:p>
        </p:txBody>
      </p:sp>
      <p:pic>
        <p:nvPicPr>
          <p:cNvPr id="9" name="Picture 4" descr="Fig9"/>
          <p:cNvPicPr>
            <a:picLocks noChangeAspect="1" noChangeArrowheads="1"/>
          </p:cNvPicPr>
          <p:nvPr/>
        </p:nvPicPr>
        <p:blipFill rotWithShape="1">
          <a:blip r:embed="rId3" cstate="print"/>
          <a:srcRect r="15214"/>
          <a:stretch/>
        </p:blipFill>
        <p:spPr bwMode="auto">
          <a:xfrm>
            <a:off x="4682454" y="2000808"/>
            <a:ext cx="2142960" cy="1018240"/>
          </a:xfrm>
          <a:prstGeom prst="rect">
            <a:avLst/>
          </a:prstGeom>
          <a:noFill/>
        </p:spPr>
      </p:pic>
      <p:sp>
        <p:nvSpPr>
          <p:cNvPr id="10" name="Text Box 3"/>
          <p:cNvSpPr txBox="1">
            <a:spLocks noChangeArrowheads="1"/>
          </p:cNvSpPr>
          <p:nvPr/>
        </p:nvSpPr>
        <p:spPr bwMode="auto">
          <a:xfrm>
            <a:off x="6444209" y="3068960"/>
            <a:ext cx="2705344" cy="2462213"/>
          </a:xfrm>
          <a:prstGeom prst="rect">
            <a:avLst/>
          </a:prstGeom>
          <a:noFill/>
          <a:ln w="9525">
            <a:noFill/>
            <a:miter lim="800000"/>
            <a:headEnd/>
            <a:tailEnd/>
          </a:ln>
          <a:effectLst/>
        </p:spPr>
        <p:txBody>
          <a:bodyPr wrap="square">
            <a:spAutoFit/>
          </a:bodyPr>
          <a:lstStyle/>
          <a:p>
            <a:pPr algn="just"/>
            <a:r>
              <a:rPr lang="en-GB" altLang="en-GB" sz="1400" b="0" dirty="0" smtClean="0">
                <a:solidFill>
                  <a:srgbClr val="990033"/>
                </a:solidFill>
                <a:cs typeface="Times New Roman" pitchFamily="18" charset="0"/>
              </a:rPr>
              <a:t>In order to </a:t>
            </a:r>
            <a:r>
              <a:rPr lang="en-GB" altLang="en-GB" sz="1400" b="1" dirty="0" smtClean="0">
                <a:solidFill>
                  <a:srgbClr val="990033"/>
                </a:solidFill>
                <a:cs typeface="Times New Roman" pitchFamily="18" charset="0"/>
              </a:rPr>
              <a:t>slow-down the wave phase velocity, iris-loaded periodic structure are used</a:t>
            </a:r>
            <a:r>
              <a:rPr lang="en-GB" altLang="en-GB" sz="1400" b="0" dirty="0" smtClean="0">
                <a:solidFill>
                  <a:srgbClr val="990033"/>
                </a:solidFill>
                <a:cs typeface="Times New Roman" pitchFamily="18" charset="0"/>
              </a:rPr>
              <a:t>.</a:t>
            </a:r>
            <a:r>
              <a:rPr lang="en-US" altLang="en-GB" sz="1400" dirty="0">
                <a:solidFill>
                  <a:srgbClr val="990033"/>
                </a:solidFill>
                <a:cs typeface="Times New Roman" pitchFamily="18" charset="0"/>
              </a:rPr>
              <a:t> The field in this kind of  structures is that of a special wave travelling within a spatial periodic profile. T</a:t>
            </a:r>
            <a:r>
              <a:rPr lang="en-US" sz="1400" dirty="0"/>
              <a:t>he </a:t>
            </a:r>
            <a:r>
              <a:rPr lang="en-US" sz="1400" dirty="0" smtClean="0"/>
              <a:t>structure can be designed to have the phase velocity equal to the speed </a:t>
            </a:r>
            <a:r>
              <a:rPr lang="en-US" sz="1400" dirty="0"/>
              <a:t>of the </a:t>
            </a:r>
            <a:r>
              <a:rPr lang="en-US" sz="1400" dirty="0" smtClean="0"/>
              <a:t>particles. This </a:t>
            </a:r>
            <a:r>
              <a:rPr lang="en-US" sz="1400" dirty="0"/>
              <a:t>allows acceleration over large distances</a:t>
            </a:r>
            <a:r>
              <a:rPr lang="en-US" sz="1400" dirty="0" smtClean="0"/>
              <a:t>.</a:t>
            </a:r>
            <a:endParaRPr lang="en-US" sz="1400" dirty="0"/>
          </a:p>
        </p:txBody>
      </p:sp>
      <p:sp>
        <p:nvSpPr>
          <p:cNvPr id="17" name="CasellaDiTesto 16"/>
          <p:cNvSpPr txBox="1"/>
          <p:nvPr/>
        </p:nvSpPr>
        <p:spPr>
          <a:xfrm>
            <a:off x="149019" y="6381328"/>
            <a:ext cx="1308371" cy="369332"/>
          </a:xfrm>
          <a:prstGeom prst="rect">
            <a:avLst/>
          </a:prstGeom>
          <a:noFill/>
        </p:spPr>
        <p:txBody>
          <a:bodyPr wrap="none" rtlCol="0">
            <a:spAutoFit/>
          </a:bodyPr>
          <a:lstStyle/>
          <a:p>
            <a:r>
              <a:rPr lang="en-US" dirty="0" smtClean="0"/>
              <a:t>MODE TM</a:t>
            </a:r>
            <a:r>
              <a:rPr lang="en-US" baseline="-25000" dirty="0" smtClean="0"/>
              <a:t>01</a:t>
            </a:r>
            <a:endParaRPr lang="en-US" baseline="-25000" dirty="0"/>
          </a:p>
        </p:txBody>
      </p:sp>
      <p:sp>
        <p:nvSpPr>
          <p:cNvPr id="19" name="CasellaDiTesto 18"/>
          <p:cNvSpPr txBox="1"/>
          <p:nvPr/>
        </p:nvSpPr>
        <p:spPr>
          <a:xfrm>
            <a:off x="7020272" y="6381328"/>
            <a:ext cx="1696875" cy="369332"/>
          </a:xfrm>
          <a:prstGeom prst="rect">
            <a:avLst/>
          </a:prstGeom>
          <a:noFill/>
        </p:spPr>
        <p:txBody>
          <a:bodyPr wrap="none" rtlCol="0">
            <a:spAutoFit/>
          </a:bodyPr>
          <a:lstStyle/>
          <a:p>
            <a:r>
              <a:rPr lang="en-US" dirty="0" smtClean="0"/>
              <a:t>MODE TM</a:t>
            </a:r>
            <a:r>
              <a:rPr lang="en-US" baseline="-25000" dirty="0" smtClean="0"/>
              <a:t>01</a:t>
            </a:r>
            <a:r>
              <a:rPr lang="en-US" dirty="0" smtClean="0"/>
              <a:t>-like</a:t>
            </a:r>
            <a:endParaRPr lang="en-US" dirty="0"/>
          </a:p>
        </p:txBody>
      </p:sp>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8781" y="1873076"/>
            <a:ext cx="2169476" cy="1172873"/>
          </a:xfrm>
          <a:prstGeom prst="rect">
            <a:avLst/>
          </a:prstGeom>
        </p:spPr>
      </p:pic>
      <p:graphicFrame>
        <p:nvGraphicFramePr>
          <p:cNvPr id="7" name="Oggetto 6"/>
          <p:cNvGraphicFramePr>
            <a:graphicFrameLocks noChangeAspect="1"/>
          </p:cNvGraphicFramePr>
          <p:nvPr>
            <p:extLst>
              <p:ext uri="{D42A27DB-BD31-4B8C-83A1-F6EECF244321}">
                <p14:modId xmlns:p14="http://schemas.microsoft.com/office/powerpoint/2010/main" val="916640780"/>
              </p:ext>
            </p:extLst>
          </p:nvPr>
        </p:nvGraphicFramePr>
        <p:xfrm>
          <a:off x="6953" y="5683943"/>
          <a:ext cx="2682215" cy="510718"/>
        </p:xfrm>
        <a:graphic>
          <a:graphicData uri="http://schemas.openxmlformats.org/presentationml/2006/ole">
            <mc:AlternateContent xmlns:mc="http://schemas.openxmlformats.org/markup-compatibility/2006">
              <mc:Choice xmlns:v="urn:schemas-microsoft-com:vml" Requires="v">
                <p:oleObj spid="_x0000_s25928" name="Equazione" r:id="rId5" imgW="2273040" imgH="431640" progId="Equation.3">
                  <p:embed/>
                </p:oleObj>
              </mc:Choice>
              <mc:Fallback>
                <p:oleObj name="Equazione" r:id="rId5" imgW="2273040" imgH="431640" progId="Equation.3">
                  <p:embed/>
                  <p:pic>
                    <p:nvPicPr>
                      <p:cNvPr id="0" name="Oggetto 23"/>
                      <p:cNvPicPr>
                        <a:picLocks noChangeAspect="1" noChangeArrowheads="1"/>
                      </p:cNvPicPr>
                      <p:nvPr/>
                    </p:nvPicPr>
                    <p:blipFill>
                      <a:blip r:embed="rId6"/>
                      <a:srcRect/>
                      <a:stretch>
                        <a:fillRect/>
                      </a:stretch>
                    </p:blipFill>
                    <p:spPr bwMode="auto">
                      <a:xfrm>
                        <a:off x="6953" y="5683943"/>
                        <a:ext cx="2682215" cy="510718"/>
                      </a:xfrm>
                      <a:prstGeom prst="rect">
                        <a:avLst/>
                      </a:prstGeom>
                      <a:noFill/>
                      <a:ln>
                        <a:noFill/>
                      </a:ln>
                    </p:spPr>
                  </p:pic>
                </p:oleObj>
              </mc:Fallback>
            </mc:AlternateContent>
          </a:graphicData>
        </a:graphic>
      </p:graphicFrame>
      <p:graphicFrame>
        <p:nvGraphicFramePr>
          <p:cNvPr id="14" name="Oggetto 13"/>
          <p:cNvGraphicFramePr>
            <a:graphicFrameLocks noChangeAspect="1"/>
          </p:cNvGraphicFramePr>
          <p:nvPr>
            <p:extLst>
              <p:ext uri="{D42A27DB-BD31-4B8C-83A1-F6EECF244321}">
                <p14:modId xmlns:p14="http://schemas.microsoft.com/office/powerpoint/2010/main" val="2136159476"/>
              </p:ext>
            </p:extLst>
          </p:nvPr>
        </p:nvGraphicFramePr>
        <p:xfrm>
          <a:off x="6319002" y="6004328"/>
          <a:ext cx="2759577" cy="365024"/>
        </p:xfrm>
        <a:graphic>
          <a:graphicData uri="http://schemas.openxmlformats.org/presentationml/2006/ole">
            <mc:AlternateContent xmlns:mc="http://schemas.openxmlformats.org/markup-compatibility/2006">
              <mc:Choice xmlns:v="urn:schemas-microsoft-com:vml" Requires="v">
                <p:oleObj spid="_x0000_s25929" name="Equazione" r:id="rId7" imgW="2120760" imgH="279360" progId="Equation.3">
                  <p:embed/>
                </p:oleObj>
              </mc:Choice>
              <mc:Fallback>
                <p:oleObj name="Equazione" r:id="rId7" imgW="2120760" imgH="279360" progId="Equation.3">
                  <p:embed/>
                  <p:pic>
                    <p:nvPicPr>
                      <p:cNvPr id="0" name="Oggetto 6"/>
                      <p:cNvPicPr>
                        <a:picLocks noChangeAspect="1" noChangeArrowheads="1"/>
                      </p:cNvPicPr>
                      <p:nvPr/>
                    </p:nvPicPr>
                    <p:blipFill>
                      <a:blip r:embed="rId8"/>
                      <a:srcRect/>
                      <a:stretch>
                        <a:fillRect/>
                      </a:stretch>
                    </p:blipFill>
                    <p:spPr bwMode="auto">
                      <a:xfrm>
                        <a:off x="6319002" y="6004328"/>
                        <a:ext cx="2759577" cy="365024"/>
                      </a:xfrm>
                      <a:prstGeom prst="rect">
                        <a:avLst/>
                      </a:prstGeom>
                      <a:noFill/>
                      <a:ln>
                        <a:noFill/>
                      </a:ln>
                      <a:extLst/>
                    </p:spPr>
                  </p:pic>
                </p:oleObj>
              </mc:Fallback>
            </mc:AlternateContent>
          </a:graphicData>
        </a:graphic>
      </p:graphicFrame>
      <p:pic>
        <p:nvPicPr>
          <p:cNvPr id="25609"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268" t="3017" b="7430"/>
          <a:stretch/>
        </p:blipFill>
        <p:spPr bwMode="auto">
          <a:xfrm>
            <a:off x="512077" y="1770722"/>
            <a:ext cx="2365101" cy="1595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ccia in giù 5"/>
          <p:cNvSpPr/>
          <p:nvPr/>
        </p:nvSpPr>
        <p:spPr>
          <a:xfrm>
            <a:off x="1674908" y="1205497"/>
            <a:ext cx="260730" cy="35577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ccia in giù 19"/>
          <p:cNvSpPr/>
          <p:nvPr/>
        </p:nvSpPr>
        <p:spPr>
          <a:xfrm rot="16200000">
            <a:off x="3633816" y="1984796"/>
            <a:ext cx="377072" cy="67319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uppo 52"/>
          <p:cNvGrpSpPr/>
          <p:nvPr/>
        </p:nvGrpSpPr>
        <p:grpSpPr>
          <a:xfrm>
            <a:off x="2758358" y="3100012"/>
            <a:ext cx="1733882" cy="2725804"/>
            <a:chOff x="2334062" y="3257225"/>
            <a:chExt cx="1733882" cy="2725804"/>
          </a:xfrm>
        </p:grpSpPr>
        <p:pic>
          <p:nvPicPr>
            <p:cNvPr id="37" name="Picture 4" descr="Fig6"/>
            <p:cNvPicPr>
              <a:picLocks noChangeAspect="1" noChangeArrowheads="1"/>
            </p:cNvPicPr>
            <p:nvPr/>
          </p:nvPicPr>
          <p:blipFill rotWithShape="1">
            <a:blip r:embed="rId10" cstate="print"/>
            <a:srcRect l="50543" t="4190" r="5084" b="5810"/>
            <a:stretch/>
          </p:blipFill>
          <p:spPr bwMode="auto">
            <a:xfrm>
              <a:off x="2483768" y="3326130"/>
              <a:ext cx="1394812" cy="2430780"/>
            </a:xfrm>
            <a:prstGeom prst="rect">
              <a:avLst/>
            </a:prstGeom>
            <a:noFill/>
          </p:spPr>
        </p:pic>
        <p:sp>
          <p:nvSpPr>
            <p:cNvPr id="24" name="CasellaDiTesto 23"/>
            <p:cNvSpPr txBox="1"/>
            <p:nvPr/>
          </p:nvSpPr>
          <p:spPr>
            <a:xfrm>
              <a:off x="2555776" y="4478491"/>
              <a:ext cx="184731" cy="369332"/>
            </a:xfrm>
            <a:prstGeom prst="rect">
              <a:avLst/>
            </a:prstGeom>
            <a:noFill/>
          </p:spPr>
          <p:txBody>
            <a:bodyPr wrap="none" rtlCol="0">
              <a:spAutoFit/>
            </a:bodyPr>
            <a:lstStyle/>
            <a:p>
              <a:endParaRPr lang="en-US" dirty="0"/>
            </a:p>
          </p:txBody>
        </p:sp>
        <p:sp>
          <p:nvSpPr>
            <p:cNvPr id="31" name="CasellaDiTesto 30"/>
            <p:cNvSpPr txBox="1"/>
            <p:nvPr/>
          </p:nvSpPr>
          <p:spPr>
            <a:xfrm>
              <a:off x="3707904" y="5445223"/>
              <a:ext cx="269626" cy="276999"/>
            </a:xfrm>
            <a:prstGeom prst="rect">
              <a:avLst/>
            </a:prstGeom>
            <a:noFill/>
          </p:spPr>
          <p:txBody>
            <a:bodyPr wrap="none" rtlCol="0">
              <a:spAutoFit/>
            </a:bodyPr>
            <a:lstStyle/>
            <a:p>
              <a:r>
                <a:rPr lang="en-US" baseline="-25000" dirty="0" smtClean="0">
                  <a:sym typeface="Symbol"/>
                </a:rPr>
                <a:t></a:t>
              </a:r>
              <a:endParaRPr lang="en-US" baseline="-25000" dirty="0"/>
            </a:p>
          </p:txBody>
        </p:sp>
        <p:sp>
          <p:nvSpPr>
            <p:cNvPr id="32" name="CasellaDiTesto 31"/>
            <p:cNvSpPr txBox="1"/>
            <p:nvPr/>
          </p:nvSpPr>
          <p:spPr>
            <a:xfrm>
              <a:off x="2514094" y="3283312"/>
              <a:ext cx="343364" cy="369332"/>
            </a:xfrm>
            <a:prstGeom prst="rect">
              <a:avLst/>
            </a:prstGeom>
            <a:noFill/>
          </p:spPr>
          <p:txBody>
            <a:bodyPr wrap="none" rtlCol="0">
              <a:spAutoFit/>
            </a:bodyPr>
            <a:lstStyle/>
            <a:p>
              <a:r>
                <a:rPr lang="en-US" dirty="0" smtClean="0">
                  <a:sym typeface="Symbol"/>
                </a:rPr>
                <a:t></a:t>
              </a:r>
              <a:endParaRPr lang="en-US" baseline="-25000" dirty="0"/>
            </a:p>
          </p:txBody>
        </p:sp>
        <p:sp>
          <p:nvSpPr>
            <p:cNvPr id="27" name="Rettangolo 26"/>
            <p:cNvSpPr/>
            <p:nvPr/>
          </p:nvSpPr>
          <p:spPr>
            <a:xfrm>
              <a:off x="2542126" y="3354705"/>
              <a:ext cx="229674"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ttangolo 29"/>
            <p:cNvSpPr/>
            <p:nvPr/>
          </p:nvSpPr>
          <p:spPr>
            <a:xfrm>
              <a:off x="2627784" y="5527884"/>
              <a:ext cx="274382" cy="2111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ttore 2 21"/>
            <p:cNvCxnSpPr/>
            <p:nvPr/>
          </p:nvCxnSpPr>
          <p:spPr>
            <a:xfrm>
              <a:off x="2483768" y="5756910"/>
              <a:ext cx="158417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V="1">
              <a:off x="2483768" y="3257225"/>
              <a:ext cx="0" cy="24996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2483768" y="3283312"/>
              <a:ext cx="343364" cy="369332"/>
            </a:xfrm>
            <a:prstGeom prst="rect">
              <a:avLst/>
            </a:prstGeom>
            <a:noFill/>
          </p:spPr>
          <p:txBody>
            <a:bodyPr wrap="none" rtlCol="0">
              <a:spAutoFit/>
            </a:bodyPr>
            <a:lstStyle/>
            <a:p>
              <a:r>
                <a:rPr lang="en-US" dirty="0" smtClean="0">
                  <a:sym typeface="Symbol"/>
                </a:rPr>
                <a:t></a:t>
              </a:r>
              <a:endParaRPr lang="en-US" baseline="-25000" dirty="0"/>
            </a:p>
          </p:txBody>
        </p:sp>
        <p:sp>
          <p:nvSpPr>
            <p:cNvPr id="36" name="Arco 35"/>
            <p:cNvSpPr/>
            <p:nvPr/>
          </p:nvSpPr>
          <p:spPr>
            <a:xfrm>
              <a:off x="2334062" y="5527884"/>
              <a:ext cx="430913" cy="455145"/>
            </a:xfrm>
            <a:prstGeom prst="arc">
              <a:avLst>
                <a:gd name="adj1" fmla="val 16200000"/>
                <a:gd name="adj2" fmla="val 20217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Connettore 2 39"/>
            <p:cNvCxnSpPr/>
            <p:nvPr/>
          </p:nvCxnSpPr>
          <p:spPr>
            <a:xfrm>
              <a:off x="2926744" y="4628748"/>
              <a:ext cx="0" cy="1126708"/>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a:off x="2790206" y="5661248"/>
              <a:ext cx="346570" cy="276999"/>
            </a:xfrm>
            <a:prstGeom prst="rect">
              <a:avLst/>
            </a:prstGeom>
            <a:noFill/>
          </p:spPr>
          <p:txBody>
            <a:bodyPr wrap="none" rtlCol="0">
              <a:spAutoFit/>
            </a:bodyPr>
            <a:lstStyle/>
            <a:p>
              <a:r>
                <a:rPr lang="en-US" baseline="-25000" dirty="0" smtClean="0">
                  <a:sym typeface="Symbol"/>
                </a:rPr>
                <a:t>*</a:t>
              </a:r>
              <a:endParaRPr lang="en-US" baseline="-25000" dirty="0"/>
            </a:p>
          </p:txBody>
        </p:sp>
        <p:sp>
          <p:nvSpPr>
            <p:cNvPr id="44" name="CasellaDiTesto 43"/>
            <p:cNvSpPr txBox="1"/>
            <p:nvPr/>
          </p:nvSpPr>
          <p:spPr>
            <a:xfrm>
              <a:off x="2437150" y="4259416"/>
              <a:ext cx="497252" cy="369332"/>
            </a:xfrm>
            <a:prstGeom prst="rect">
              <a:avLst/>
            </a:prstGeom>
            <a:noFill/>
          </p:spPr>
          <p:txBody>
            <a:bodyPr wrap="none" rtlCol="0">
              <a:spAutoFit/>
            </a:bodyPr>
            <a:lstStyle/>
            <a:p>
              <a:r>
                <a:rPr lang="en-US" dirty="0" smtClean="0">
                  <a:sym typeface="Symbol"/>
                </a:rPr>
                <a:t></a:t>
              </a:r>
              <a:r>
                <a:rPr lang="en-US" baseline="-25000" dirty="0" smtClean="0">
                  <a:sym typeface="Symbol"/>
                </a:rPr>
                <a:t>RF</a:t>
              </a:r>
              <a:endParaRPr lang="en-US" baseline="-25000" dirty="0"/>
            </a:p>
          </p:txBody>
        </p:sp>
      </p:grpSp>
      <p:grpSp>
        <p:nvGrpSpPr>
          <p:cNvPr id="55" name="Gruppo 54"/>
          <p:cNvGrpSpPr/>
          <p:nvPr/>
        </p:nvGrpSpPr>
        <p:grpSpPr>
          <a:xfrm>
            <a:off x="4455997" y="3112845"/>
            <a:ext cx="2043954" cy="2709598"/>
            <a:chOff x="4139952" y="3228649"/>
            <a:chExt cx="2043954" cy="2709598"/>
          </a:xfrm>
        </p:grpSpPr>
        <p:pic>
          <p:nvPicPr>
            <p:cNvPr id="12" name="Picture 8" descr="Fig7"/>
            <p:cNvPicPr>
              <a:picLocks noChangeAspect="1" noChangeArrowheads="1"/>
            </p:cNvPicPr>
            <p:nvPr/>
          </p:nvPicPr>
          <p:blipFill rotWithShape="1">
            <a:blip r:embed="rId11" cstate="print"/>
            <a:srcRect l="50427" t="4295" r="16905" b="22059"/>
            <a:stretch/>
          </p:blipFill>
          <p:spPr bwMode="auto">
            <a:xfrm>
              <a:off x="4582273" y="3570729"/>
              <a:ext cx="1356723" cy="2157605"/>
            </a:xfrm>
            <a:prstGeom prst="rect">
              <a:avLst/>
            </a:prstGeom>
            <a:noFill/>
          </p:spPr>
        </p:pic>
        <p:cxnSp>
          <p:nvCxnSpPr>
            <p:cNvPr id="25" name="Connettore 2 24"/>
            <p:cNvCxnSpPr/>
            <p:nvPr/>
          </p:nvCxnSpPr>
          <p:spPr>
            <a:xfrm flipV="1">
              <a:off x="4599730" y="3228649"/>
              <a:ext cx="0" cy="249968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a:off x="4599730" y="5728334"/>
              <a:ext cx="1584176" cy="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CasellaDiTesto 28"/>
            <p:cNvSpPr txBox="1"/>
            <p:nvPr/>
          </p:nvSpPr>
          <p:spPr>
            <a:xfrm>
              <a:off x="4139952" y="4314520"/>
              <a:ext cx="497252" cy="369332"/>
            </a:xfrm>
            <a:prstGeom prst="rect">
              <a:avLst/>
            </a:prstGeom>
            <a:noFill/>
          </p:spPr>
          <p:txBody>
            <a:bodyPr wrap="none" rtlCol="0">
              <a:spAutoFit/>
            </a:bodyPr>
            <a:lstStyle/>
            <a:p>
              <a:r>
                <a:rPr lang="en-US" dirty="0" smtClean="0">
                  <a:sym typeface="Symbol"/>
                </a:rPr>
                <a:t></a:t>
              </a:r>
              <a:r>
                <a:rPr lang="en-US" baseline="-25000" dirty="0" smtClean="0">
                  <a:sym typeface="Symbol"/>
                </a:rPr>
                <a:t>RF</a:t>
              </a:r>
              <a:endParaRPr lang="en-US" baseline="-25000" dirty="0"/>
            </a:p>
          </p:txBody>
        </p:sp>
        <p:sp>
          <p:nvSpPr>
            <p:cNvPr id="45" name="CasellaDiTesto 44"/>
            <p:cNvSpPr txBox="1"/>
            <p:nvPr/>
          </p:nvSpPr>
          <p:spPr>
            <a:xfrm>
              <a:off x="4599730" y="3228649"/>
              <a:ext cx="343364" cy="369332"/>
            </a:xfrm>
            <a:prstGeom prst="rect">
              <a:avLst/>
            </a:prstGeom>
            <a:noFill/>
          </p:spPr>
          <p:txBody>
            <a:bodyPr wrap="none" rtlCol="0">
              <a:spAutoFit/>
            </a:bodyPr>
            <a:lstStyle/>
            <a:p>
              <a:r>
                <a:rPr lang="en-US" dirty="0" smtClean="0">
                  <a:sym typeface="Symbol"/>
                </a:rPr>
                <a:t></a:t>
              </a:r>
              <a:endParaRPr lang="en-US" baseline="-25000" dirty="0"/>
            </a:p>
          </p:txBody>
        </p:sp>
        <p:cxnSp>
          <p:nvCxnSpPr>
            <p:cNvPr id="46" name="Connettore 2 45"/>
            <p:cNvCxnSpPr/>
            <p:nvPr/>
          </p:nvCxnSpPr>
          <p:spPr>
            <a:xfrm>
              <a:off x="4788024" y="4630203"/>
              <a:ext cx="0" cy="1126708"/>
            </a:xfrm>
            <a:prstGeom prst="straightConnector1">
              <a:avLst/>
            </a:prstGeom>
            <a:ln w="28575">
              <a:prstDash val="sysDash"/>
              <a:tailEnd type="arrow"/>
            </a:ln>
          </p:spPr>
          <p:style>
            <a:lnRef idx="1">
              <a:schemeClr val="accent1"/>
            </a:lnRef>
            <a:fillRef idx="0">
              <a:schemeClr val="accent1"/>
            </a:fillRef>
            <a:effectRef idx="0">
              <a:schemeClr val="accent1"/>
            </a:effectRef>
            <a:fontRef idx="minor">
              <a:schemeClr val="tx1"/>
            </a:fontRef>
          </p:style>
        </p:cxnSp>
        <p:sp>
          <p:nvSpPr>
            <p:cNvPr id="47" name="CasellaDiTesto 46"/>
            <p:cNvSpPr txBox="1"/>
            <p:nvPr/>
          </p:nvSpPr>
          <p:spPr>
            <a:xfrm>
              <a:off x="4657478" y="5661248"/>
              <a:ext cx="346570" cy="276999"/>
            </a:xfrm>
            <a:prstGeom prst="rect">
              <a:avLst/>
            </a:prstGeom>
            <a:noFill/>
          </p:spPr>
          <p:txBody>
            <a:bodyPr wrap="none" rtlCol="0">
              <a:spAutoFit/>
            </a:bodyPr>
            <a:lstStyle/>
            <a:p>
              <a:r>
                <a:rPr lang="en-US" baseline="-25000" dirty="0" smtClean="0">
                  <a:sym typeface="Symbol"/>
                </a:rPr>
                <a:t>*</a:t>
              </a:r>
              <a:endParaRPr lang="en-US" baseline="-25000" dirty="0"/>
            </a:p>
          </p:txBody>
        </p:sp>
        <p:cxnSp>
          <p:nvCxnSpPr>
            <p:cNvPr id="49" name="Connettore 2 48"/>
            <p:cNvCxnSpPr/>
            <p:nvPr/>
          </p:nvCxnSpPr>
          <p:spPr>
            <a:xfrm>
              <a:off x="5508104" y="5013176"/>
              <a:ext cx="0" cy="725811"/>
            </a:xfrm>
            <a:prstGeom prst="straightConnector1">
              <a:avLst/>
            </a:prstGeom>
            <a:ln w="1905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CasellaDiTesto 50"/>
            <p:cNvSpPr txBox="1"/>
            <p:nvPr/>
          </p:nvSpPr>
          <p:spPr>
            <a:xfrm>
              <a:off x="5293936" y="5661247"/>
              <a:ext cx="502061" cy="276999"/>
            </a:xfrm>
            <a:prstGeom prst="rect">
              <a:avLst/>
            </a:prstGeom>
            <a:noFill/>
          </p:spPr>
          <p:txBody>
            <a:bodyPr wrap="none" rtlCol="0">
              <a:spAutoFit/>
            </a:bodyPr>
            <a:lstStyle/>
            <a:p>
              <a:r>
                <a:rPr lang="en-US" baseline="-25000" dirty="0" smtClean="0">
                  <a:sym typeface="Symbol"/>
                </a:rPr>
                <a:t>2/D</a:t>
              </a:r>
              <a:endParaRPr lang="en-US" baseline="-25000" dirty="0"/>
            </a:p>
          </p:txBody>
        </p:sp>
        <p:sp>
          <p:nvSpPr>
            <p:cNvPr id="52" name="CasellaDiTesto 51"/>
            <p:cNvSpPr txBox="1"/>
            <p:nvPr/>
          </p:nvSpPr>
          <p:spPr>
            <a:xfrm>
              <a:off x="5868144" y="5373216"/>
              <a:ext cx="269626" cy="276999"/>
            </a:xfrm>
            <a:prstGeom prst="rect">
              <a:avLst/>
            </a:prstGeom>
            <a:noFill/>
          </p:spPr>
          <p:txBody>
            <a:bodyPr wrap="none" rtlCol="0">
              <a:spAutoFit/>
            </a:bodyPr>
            <a:lstStyle/>
            <a:p>
              <a:r>
                <a:rPr lang="en-US" baseline="-25000" dirty="0" smtClean="0">
                  <a:sym typeface="Symbol"/>
                </a:rPr>
                <a:t></a:t>
              </a:r>
              <a:endParaRPr lang="en-US" baseline="-25000" dirty="0"/>
            </a:p>
          </p:txBody>
        </p:sp>
      </p:grpSp>
      <p:sp>
        <p:nvSpPr>
          <p:cNvPr id="50" name="CasellaDiTesto 49"/>
          <p:cNvSpPr txBox="1"/>
          <p:nvPr/>
        </p:nvSpPr>
        <p:spPr>
          <a:xfrm>
            <a:off x="480397" y="1547500"/>
            <a:ext cx="2377061" cy="369332"/>
          </a:xfrm>
          <a:prstGeom prst="rect">
            <a:avLst/>
          </a:prstGeom>
          <a:noFill/>
        </p:spPr>
        <p:txBody>
          <a:bodyPr wrap="none" rtlCol="0">
            <a:spAutoFit/>
          </a:bodyPr>
          <a:lstStyle/>
          <a:p>
            <a:r>
              <a:rPr lang="en-US" b="1" i="1" dirty="0" smtClean="0"/>
              <a:t>CIRCULAR WAVEGUIDE</a:t>
            </a:r>
            <a:endParaRPr lang="en-US" b="1" i="1" dirty="0"/>
          </a:p>
        </p:txBody>
      </p:sp>
      <p:sp>
        <p:nvSpPr>
          <p:cNvPr id="54" name="CasellaDiTesto 53"/>
          <p:cNvSpPr txBox="1"/>
          <p:nvPr/>
        </p:nvSpPr>
        <p:spPr>
          <a:xfrm>
            <a:off x="5916147" y="1496757"/>
            <a:ext cx="2561920" cy="369332"/>
          </a:xfrm>
          <a:prstGeom prst="rect">
            <a:avLst/>
          </a:prstGeom>
          <a:noFill/>
        </p:spPr>
        <p:txBody>
          <a:bodyPr wrap="none" rtlCol="0">
            <a:spAutoFit/>
          </a:bodyPr>
          <a:lstStyle/>
          <a:p>
            <a:r>
              <a:rPr lang="en-US" b="1" i="1" dirty="0" smtClean="0"/>
              <a:t>IRIS LOADED STRUCTURE</a:t>
            </a:r>
            <a:endParaRPr lang="en-US" b="1" i="1" dirty="0"/>
          </a:p>
        </p:txBody>
      </p:sp>
      <p:cxnSp>
        <p:nvCxnSpPr>
          <p:cNvPr id="57" name="Connettore 2 56"/>
          <p:cNvCxnSpPr/>
          <p:nvPr/>
        </p:nvCxnSpPr>
        <p:spPr>
          <a:xfrm>
            <a:off x="1805273" y="6565994"/>
            <a:ext cx="511350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8" name="Parentesi graffa aperta 7"/>
          <p:cNvSpPr/>
          <p:nvPr/>
        </p:nvSpPr>
        <p:spPr>
          <a:xfrm rot="5400000">
            <a:off x="7534916" y="5633741"/>
            <a:ext cx="209199" cy="728004"/>
          </a:xfrm>
          <a:prstGeom prst="leftBrace">
            <a:avLst/>
          </a:pr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asellaDiTesto 10"/>
          <p:cNvSpPr txBox="1"/>
          <p:nvPr/>
        </p:nvSpPr>
        <p:spPr>
          <a:xfrm>
            <a:off x="7142737" y="5476222"/>
            <a:ext cx="993556" cy="461665"/>
          </a:xfrm>
          <a:prstGeom prst="rect">
            <a:avLst/>
          </a:prstGeom>
          <a:noFill/>
        </p:spPr>
        <p:txBody>
          <a:bodyPr wrap="square" rtlCol="0">
            <a:spAutoFit/>
          </a:bodyPr>
          <a:lstStyle/>
          <a:p>
            <a:r>
              <a:rPr lang="en-US" sz="1200" dirty="0" smtClean="0"/>
              <a:t>Periodic in z of period D</a:t>
            </a:r>
            <a:endParaRPr lang="en-US" sz="1200" dirty="0"/>
          </a:p>
        </p:txBody>
      </p:sp>
    </p:spTree>
    <p:extLst>
      <p:ext uri="{BB962C8B-B14F-4D97-AF65-F5344CB8AC3E}">
        <p14:creationId xmlns:p14="http://schemas.microsoft.com/office/powerpoint/2010/main" val="11181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25609"/>
                                        </p:tgtEl>
                                        <p:attrNameLst>
                                          <p:attrName>style.visibility</p:attrName>
                                        </p:attrNameLst>
                                      </p:cBhvr>
                                      <p:to>
                                        <p:strVal val="visible"/>
                                      </p:to>
                                    </p:set>
                                    <p:animEffect transition="in" filter="fade">
                                      <p:cBhvr>
                                        <p:cTn id="13" dur="500"/>
                                        <p:tgtEl>
                                          <p:spTgt spid="2560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50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par>
                                <p:cTn id="34" presetID="10" presetClass="entr" presetSubtype="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0"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500"/>
                                        <p:tgtEl>
                                          <p:spTgt spid="54"/>
                                        </p:tgtEl>
                                      </p:cBhvr>
                                    </p:animEffect>
                                  </p:childTnLst>
                                </p:cTn>
                              </p:par>
                              <p:par>
                                <p:cTn id="43" presetID="10"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P spid="17" grpId="0"/>
      <p:bldP spid="19" grpId="0"/>
      <p:bldP spid="6" grpId="0" animBg="1"/>
      <p:bldP spid="20" grpId="0" animBg="1"/>
      <p:bldP spid="50" grpId="0"/>
      <p:bldP spid="54" grpId="0"/>
      <p:bldP spid="8"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264647" y="-21794"/>
            <a:ext cx="5373587" cy="523220"/>
          </a:xfrm>
          <a:prstGeom prst="rect">
            <a:avLst/>
          </a:prstGeom>
          <a:noFill/>
        </p:spPr>
        <p:txBody>
          <a:bodyPr wrap="none" rtlCol="0">
            <a:spAutoFit/>
          </a:bodyPr>
          <a:lstStyle/>
          <a:p>
            <a:r>
              <a:rPr lang="en-US" sz="2800" b="1" dirty="0" smtClean="0"/>
              <a:t>TW CAVITIES PARAMETERS: r, </a:t>
            </a:r>
            <a:r>
              <a:rPr lang="en-US" sz="2800" b="1" dirty="0" smtClean="0">
                <a:sym typeface="Symbol"/>
              </a:rPr>
              <a:t>, v</a:t>
            </a:r>
            <a:r>
              <a:rPr lang="en-US" sz="2800" b="1" baseline="-25000" dirty="0" smtClean="0">
                <a:sym typeface="Symbol"/>
              </a:rPr>
              <a:t>g</a:t>
            </a:r>
            <a:endParaRPr lang="en-US" sz="2800" b="1" baseline="-25000" dirty="0"/>
          </a:p>
        </p:txBody>
      </p:sp>
      <p:sp>
        <p:nvSpPr>
          <p:cNvPr id="5" name="Rettangolo 4"/>
          <p:cNvSpPr/>
          <p:nvPr/>
        </p:nvSpPr>
        <p:spPr>
          <a:xfrm>
            <a:off x="6896" y="476672"/>
            <a:ext cx="6912768" cy="307777"/>
          </a:xfrm>
          <a:prstGeom prst="rect">
            <a:avLst/>
          </a:prstGeom>
        </p:spPr>
        <p:txBody>
          <a:bodyPr wrap="square">
            <a:spAutoFit/>
          </a:bodyPr>
          <a:lstStyle/>
          <a:p>
            <a:pPr algn="just">
              <a:spcAft>
                <a:spcPts val="1200"/>
              </a:spcAft>
            </a:pPr>
            <a:r>
              <a:rPr lang="en-US" sz="1400" dirty="0" smtClean="0">
                <a:cs typeface="Times New Roman" pitchFamily="18" charset="0"/>
              </a:rPr>
              <a:t>Similarly to the SW cavities it is possible to define some figure of merit of the TW structures</a:t>
            </a:r>
            <a:endParaRPr lang="en-US" sz="1400" dirty="0">
              <a:cs typeface="Times New Roman" pitchFamily="18" charset="0"/>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7" name="Oggetto 6"/>
          <p:cNvGraphicFramePr>
            <a:graphicFrameLocks noChangeAspect="1"/>
          </p:cNvGraphicFramePr>
          <p:nvPr>
            <p:extLst>
              <p:ext uri="{D42A27DB-BD31-4B8C-83A1-F6EECF244321}">
                <p14:modId xmlns:p14="http://schemas.microsoft.com/office/powerpoint/2010/main" val="1147284009"/>
              </p:ext>
            </p:extLst>
          </p:nvPr>
        </p:nvGraphicFramePr>
        <p:xfrm>
          <a:off x="4283968" y="3645024"/>
          <a:ext cx="1347787" cy="2725738"/>
        </p:xfrm>
        <a:graphic>
          <a:graphicData uri="http://schemas.openxmlformats.org/presentationml/2006/ole">
            <mc:AlternateContent xmlns:mc="http://schemas.openxmlformats.org/markup-compatibility/2006">
              <mc:Choice xmlns:v="urn:schemas-microsoft-com:vml" Requires="v">
                <p:oleObj spid="_x0000_s18969" name="Equazione" r:id="rId3" imgW="977760" imgH="1981080" progId="Equation.3">
                  <p:embed/>
                </p:oleObj>
              </mc:Choice>
              <mc:Fallback>
                <p:oleObj name="Equazione" r:id="rId3" imgW="977760" imgH="1981080" progId="Equation.3">
                  <p:embed/>
                  <p:pic>
                    <p:nvPicPr>
                      <p:cNvPr id="0" name="Object 1"/>
                      <p:cNvPicPr>
                        <a:picLocks noChangeAspect="1" noChangeArrowheads="1"/>
                      </p:cNvPicPr>
                      <p:nvPr/>
                    </p:nvPicPr>
                    <p:blipFill>
                      <a:blip r:embed="rId4"/>
                      <a:srcRect/>
                      <a:stretch>
                        <a:fillRect/>
                      </a:stretch>
                    </p:blipFill>
                    <p:spPr bwMode="auto">
                      <a:xfrm>
                        <a:off x="4283968" y="3645024"/>
                        <a:ext cx="1347787" cy="2725738"/>
                      </a:xfrm>
                      <a:prstGeom prst="rect">
                        <a:avLst/>
                      </a:prstGeom>
                      <a:noFill/>
                    </p:spPr>
                  </p:pic>
                </p:oleObj>
              </mc:Fallback>
            </mc:AlternateContent>
          </a:graphicData>
        </a:graphic>
      </p:graphicFrame>
      <p:sp>
        <p:nvSpPr>
          <p:cNvPr id="8"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ggetto 8"/>
          <p:cNvGraphicFramePr>
            <a:graphicFrameLocks noChangeAspect="1"/>
          </p:cNvGraphicFramePr>
          <p:nvPr>
            <p:extLst>
              <p:ext uri="{D42A27DB-BD31-4B8C-83A1-F6EECF244321}">
                <p14:modId xmlns:p14="http://schemas.microsoft.com/office/powerpoint/2010/main" val="1720186715"/>
              </p:ext>
            </p:extLst>
          </p:nvPr>
        </p:nvGraphicFramePr>
        <p:xfrm>
          <a:off x="107503" y="3485273"/>
          <a:ext cx="4107845" cy="3058962"/>
        </p:xfrm>
        <a:graphic>
          <a:graphicData uri="http://schemas.openxmlformats.org/presentationml/2006/ole">
            <mc:AlternateContent xmlns:mc="http://schemas.openxmlformats.org/markup-compatibility/2006">
              <mc:Choice xmlns:v="urn:schemas-microsoft-com:vml" Requires="v">
                <p:oleObj spid="_x0000_s18970" name="Equazione" r:id="rId5" imgW="4724280" imgH="3555720" progId="Equation.3">
                  <p:embed/>
                </p:oleObj>
              </mc:Choice>
              <mc:Fallback>
                <p:oleObj name="Equazione" r:id="rId5" imgW="4724280" imgH="3555720" progId="Equation.3">
                  <p:embed/>
                  <p:pic>
                    <p:nvPicPr>
                      <p:cNvPr id="0" name="Object 3"/>
                      <p:cNvPicPr>
                        <a:picLocks noChangeAspect="1" noChangeArrowheads="1"/>
                      </p:cNvPicPr>
                      <p:nvPr/>
                    </p:nvPicPr>
                    <p:blipFill>
                      <a:blip r:embed="rId6"/>
                      <a:srcRect/>
                      <a:stretch>
                        <a:fillRect/>
                      </a:stretch>
                    </p:blipFill>
                    <p:spPr bwMode="auto">
                      <a:xfrm>
                        <a:off x="107503" y="3485273"/>
                        <a:ext cx="4107845" cy="3058962"/>
                      </a:xfrm>
                      <a:prstGeom prst="rect">
                        <a:avLst/>
                      </a:prstGeom>
                      <a:noFill/>
                    </p:spPr>
                  </p:pic>
                </p:oleObj>
              </mc:Fallback>
            </mc:AlternateContent>
          </a:graphicData>
        </a:graphic>
      </p:graphicFrame>
      <p:pic>
        <p:nvPicPr>
          <p:cNvPr id="10" name="Immagine 9" descr="fig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2596" y="880072"/>
            <a:ext cx="1973580" cy="2036445"/>
          </a:xfrm>
          <a:prstGeom prst="rect">
            <a:avLst/>
          </a:prstGeom>
          <a:noFill/>
          <a:ln>
            <a:noFill/>
          </a:ln>
        </p:spPr>
      </p:pic>
      <p:sp>
        <p:nvSpPr>
          <p:cNvPr id="11" name="Text Box 5"/>
          <p:cNvSpPr txBox="1">
            <a:spLocks noChangeArrowheads="1"/>
          </p:cNvSpPr>
          <p:nvPr/>
        </p:nvSpPr>
        <p:spPr bwMode="auto">
          <a:xfrm>
            <a:off x="6291642" y="4797152"/>
            <a:ext cx="2693186" cy="738664"/>
          </a:xfrm>
          <a:prstGeom prst="rect">
            <a:avLst/>
          </a:prstGeom>
          <a:noFill/>
          <a:ln w="38100">
            <a:solidFill>
              <a:srgbClr val="FF0000"/>
            </a:solidFill>
            <a:miter lim="800000"/>
            <a:headEnd/>
            <a:tailEnd/>
          </a:ln>
          <a:effectLst/>
        </p:spPr>
        <p:txBody>
          <a:bodyPr wrap="square">
            <a:spAutoFit/>
          </a:bodyPr>
          <a:lstStyle/>
          <a:p>
            <a:pPr algn="just" eaLnBrk="1" hangingPunct="1"/>
            <a:r>
              <a:rPr lang="en-US" sz="1400" b="1" dirty="0" smtClean="0">
                <a:cs typeface="Times New Roman" pitchFamily="18" charset="0"/>
              </a:rPr>
              <a:t>Group velocity</a:t>
            </a:r>
            <a:r>
              <a:rPr lang="en-US" sz="1400" b="0" dirty="0" smtClean="0">
                <a:cs typeface="Times New Roman" pitchFamily="18" charset="0"/>
              </a:rPr>
              <a:t>: the velocity of the energy flow in the structure (</a:t>
            </a:r>
            <a:r>
              <a:rPr lang="en-US" sz="1400" b="0" dirty="0" smtClean="0">
                <a:cs typeface="Times New Roman" pitchFamily="18" charset="0"/>
                <a:sym typeface="Symbol"/>
              </a:rPr>
              <a:t>1-2% of c</a:t>
            </a:r>
            <a:r>
              <a:rPr lang="en-US" sz="1400" b="0" dirty="0" smtClean="0">
                <a:cs typeface="Times New Roman" pitchFamily="18" charset="0"/>
              </a:rPr>
              <a:t>). </a:t>
            </a:r>
            <a:endParaRPr lang="en-US" altLang="en-US" sz="1400" b="0" dirty="0">
              <a:cs typeface="Times New Roman" pitchFamily="18" charset="0"/>
            </a:endParaRPr>
          </a:p>
        </p:txBody>
      </p:sp>
      <p:sp>
        <p:nvSpPr>
          <p:cNvPr id="12" name="Text Box 4"/>
          <p:cNvSpPr txBox="1">
            <a:spLocks noChangeArrowheads="1"/>
          </p:cNvSpPr>
          <p:nvPr/>
        </p:nvSpPr>
        <p:spPr bwMode="auto">
          <a:xfrm>
            <a:off x="6291641" y="2132856"/>
            <a:ext cx="2693186" cy="1169551"/>
          </a:xfrm>
          <a:prstGeom prst="rect">
            <a:avLst/>
          </a:prstGeom>
          <a:noFill/>
          <a:ln w="38100">
            <a:solidFill>
              <a:srgbClr val="FF0000"/>
            </a:solidFill>
            <a:miter lim="800000"/>
            <a:headEnd/>
            <a:tailEnd/>
          </a:ln>
          <a:effectLst/>
        </p:spPr>
        <p:txBody>
          <a:bodyPr wrap="square">
            <a:spAutoFit/>
          </a:bodyPr>
          <a:lstStyle/>
          <a:p>
            <a:pPr algn="just" eaLnBrk="1" hangingPunct="1">
              <a:spcAft>
                <a:spcPts val="1200"/>
              </a:spcAft>
            </a:pPr>
            <a:r>
              <a:rPr lang="en-US" sz="1400" b="1" dirty="0" smtClean="0">
                <a:cs typeface="Times New Roman" pitchFamily="18" charset="0"/>
              </a:rPr>
              <a:t>Shunt impedance per unit length</a:t>
            </a:r>
            <a:r>
              <a:rPr lang="en-US" sz="1400" b="0" dirty="0" smtClean="0">
                <a:cs typeface="Times New Roman" pitchFamily="18" charset="0"/>
              </a:rPr>
              <a:t>. Similarly to SW structures the higher is r, the higher the available accelerating field for a given RF power.</a:t>
            </a:r>
          </a:p>
        </p:txBody>
      </p:sp>
      <p:sp>
        <p:nvSpPr>
          <p:cNvPr id="13" name="Rectangle 5"/>
          <p:cNvSpPr>
            <a:spLocks noChangeArrowheads="1"/>
          </p:cNvSpPr>
          <p:nvPr/>
        </p:nvSpPr>
        <p:spPr bwMode="auto">
          <a:xfrm>
            <a:off x="6291642" y="3485273"/>
            <a:ext cx="2693185" cy="1169551"/>
          </a:xfrm>
          <a:prstGeom prst="rect">
            <a:avLst/>
          </a:prstGeom>
          <a:noFill/>
          <a:ln w="38100">
            <a:solidFill>
              <a:srgbClr val="FF0000"/>
            </a:solidFill>
            <a:miter lim="800000"/>
            <a:headEnd/>
            <a:tailEnd/>
          </a:ln>
          <a:effectLst/>
        </p:spPr>
        <p:txBody>
          <a:bodyPr wrap="square">
            <a:spAutoFit/>
          </a:bodyPr>
          <a:lstStyle/>
          <a:p>
            <a:pPr algn="just" eaLnBrk="1" hangingPunct="1">
              <a:spcBef>
                <a:spcPct val="50000"/>
              </a:spcBef>
            </a:pPr>
            <a:r>
              <a:rPr lang="en-US" sz="1400" b="1" dirty="0" smtClean="0">
                <a:cs typeface="Times New Roman" pitchFamily="18" charset="0"/>
              </a:rPr>
              <a:t>Field attenuation constant</a:t>
            </a:r>
            <a:r>
              <a:rPr lang="en-US" sz="1400" dirty="0" smtClean="0">
                <a:cs typeface="Times New Roman" pitchFamily="18" charset="0"/>
              </a:rPr>
              <a:t>: </a:t>
            </a:r>
            <a:r>
              <a:rPr lang="en-US" sz="1400" b="0" dirty="0" smtClean="0">
                <a:cs typeface="Times New Roman" pitchFamily="18" charset="0"/>
              </a:rPr>
              <a:t>because of the wall dissipation, the RF power flux and the accelerating field decrease along the structure.</a:t>
            </a:r>
            <a:endParaRPr lang="en-US" altLang="en-US" sz="1400" b="0" dirty="0"/>
          </a:p>
        </p:txBody>
      </p:sp>
      <p:sp>
        <p:nvSpPr>
          <p:cNvPr id="14" name="Rettangolo 13"/>
          <p:cNvSpPr/>
          <p:nvPr/>
        </p:nvSpPr>
        <p:spPr>
          <a:xfrm>
            <a:off x="6291641" y="5643825"/>
            <a:ext cx="2693187" cy="1169551"/>
          </a:xfrm>
          <a:prstGeom prst="rect">
            <a:avLst/>
          </a:prstGeom>
          <a:ln w="38100">
            <a:solidFill>
              <a:srgbClr val="FF0000"/>
            </a:solidFill>
          </a:ln>
        </p:spPr>
        <p:txBody>
          <a:bodyPr wrap="square">
            <a:spAutoFit/>
          </a:bodyPr>
          <a:lstStyle/>
          <a:p>
            <a:pPr algn="just"/>
            <a:r>
              <a:rPr lang="en-US" sz="1400" b="1" dirty="0">
                <a:cs typeface="Times New Roman" pitchFamily="18" charset="0"/>
              </a:rPr>
              <a:t>Working </a:t>
            </a:r>
            <a:r>
              <a:rPr lang="en-US" sz="1400" b="1" dirty="0" smtClean="0">
                <a:cs typeface="Times New Roman" pitchFamily="18" charset="0"/>
              </a:rPr>
              <a:t>mode: </a:t>
            </a:r>
            <a:r>
              <a:rPr lang="en-US" sz="1400" dirty="0" smtClean="0">
                <a:cs typeface="Times New Roman" pitchFamily="18" charset="0"/>
              </a:rPr>
              <a:t>defined </a:t>
            </a:r>
            <a:r>
              <a:rPr lang="en-US" sz="1400" dirty="0">
                <a:cs typeface="Times New Roman" pitchFamily="18" charset="0"/>
              </a:rPr>
              <a:t>as the phase advance of the fundamental harmonic over a period </a:t>
            </a:r>
            <a:r>
              <a:rPr lang="en-US" sz="1400" i="1" dirty="0" smtClean="0">
                <a:cs typeface="Times New Roman" pitchFamily="18" charset="0"/>
              </a:rPr>
              <a:t>D</a:t>
            </a:r>
            <a:r>
              <a:rPr lang="en-US" sz="1400" dirty="0" smtClean="0">
                <a:cs typeface="Times New Roman" pitchFamily="18" charset="0"/>
              </a:rPr>
              <a:t>. For several reasons the most common mode is the </a:t>
            </a:r>
            <a:r>
              <a:rPr lang="en-US" sz="1400" b="1" dirty="0" smtClean="0">
                <a:cs typeface="Times New Roman" pitchFamily="18" charset="0"/>
              </a:rPr>
              <a:t>2</a:t>
            </a:r>
            <a:r>
              <a:rPr lang="en-US" sz="1400" b="1" dirty="0" smtClean="0">
                <a:cs typeface="Times New Roman" pitchFamily="18" charset="0"/>
                <a:sym typeface="Symbol"/>
              </a:rPr>
              <a:t>/3</a:t>
            </a:r>
            <a:endParaRPr lang="en-US" altLang="en-US" sz="1400" b="1" dirty="0"/>
          </a:p>
        </p:txBody>
      </p:sp>
      <p:pic>
        <p:nvPicPr>
          <p:cNvPr id="15" name="Immagin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62" y="880072"/>
            <a:ext cx="3964145" cy="2143116"/>
          </a:xfrm>
          <a:prstGeom prst="rect">
            <a:avLst/>
          </a:prstGeom>
        </p:spPr>
      </p:pic>
      <p:cxnSp>
        <p:nvCxnSpPr>
          <p:cNvPr id="16" name="Connettore 2 15"/>
          <p:cNvCxnSpPr>
            <a:stCxn id="12" idx="1"/>
          </p:cNvCxnSpPr>
          <p:nvPr/>
        </p:nvCxnSpPr>
        <p:spPr>
          <a:xfrm flipH="1">
            <a:off x="5169386" y="2717632"/>
            <a:ext cx="1122255" cy="12154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a:stCxn id="13" idx="1"/>
          </p:cNvCxnSpPr>
          <p:nvPr/>
        </p:nvCxnSpPr>
        <p:spPr>
          <a:xfrm flipH="1">
            <a:off x="5076056" y="4070049"/>
            <a:ext cx="1215586" cy="51107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11" idx="1"/>
          </p:cNvCxnSpPr>
          <p:nvPr/>
        </p:nvCxnSpPr>
        <p:spPr>
          <a:xfrm flipH="1" flipV="1">
            <a:off x="5169386" y="5157192"/>
            <a:ext cx="1122256" cy="92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a:stCxn id="14" idx="1"/>
          </p:cNvCxnSpPr>
          <p:nvPr/>
        </p:nvCxnSpPr>
        <p:spPr>
          <a:xfrm flipH="1">
            <a:off x="5169386" y="6228601"/>
            <a:ext cx="112225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8716" name="Picture 284" descr="C:\Users\David\Desktop\SPARC\SPARC_OLD_PC\banda_C\articolo\figure\fig14b.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04205" y="546251"/>
            <a:ext cx="1628148" cy="1519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3581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91680" y="-10206"/>
            <a:ext cx="6542047" cy="523220"/>
          </a:xfrm>
          <a:prstGeom prst="rect">
            <a:avLst/>
          </a:prstGeom>
          <a:noFill/>
        </p:spPr>
        <p:txBody>
          <a:bodyPr wrap="none" rtlCol="0">
            <a:spAutoFit/>
          </a:bodyPr>
          <a:lstStyle/>
          <a:p>
            <a:r>
              <a:rPr lang="en-US" sz="2800" b="1" dirty="0" smtClean="0"/>
              <a:t>TW </a:t>
            </a:r>
            <a:r>
              <a:rPr lang="en-US" sz="2800" b="1" dirty="0"/>
              <a:t>CAVITIES: EQUIVALENT CIRCUIT AND </a:t>
            </a:r>
            <a:r>
              <a:rPr lang="en-US" sz="2800" b="1" dirty="0">
                <a:sym typeface="Symbol"/>
              </a:rPr>
              <a:t></a:t>
            </a:r>
            <a:r>
              <a:rPr lang="en-US" sz="2800" b="1" baseline="-25000" dirty="0" smtClean="0">
                <a:sym typeface="Symbol"/>
              </a:rPr>
              <a:t>F</a:t>
            </a:r>
            <a:endParaRPr lang="en-US" sz="2800" b="1" baseline="-25000" dirty="0"/>
          </a:p>
        </p:txBody>
      </p:sp>
      <p:sp>
        <p:nvSpPr>
          <p:cNvPr id="3" name="Rettangolo 2"/>
          <p:cNvSpPr/>
          <p:nvPr/>
        </p:nvSpPr>
        <p:spPr>
          <a:xfrm>
            <a:off x="0" y="460191"/>
            <a:ext cx="5162600" cy="1815882"/>
          </a:xfrm>
          <a:prstGeom prst="rect">
            <a:avLst/>
          </a:prstGeom>
        </p:spPr>
        <p:txBody>
          <a:bodyPr wrap="square">
            <a:spAutoFit/>
          </a:bodyPr>
          <a:lstStyle/>
          <a:p>
            <a:pPr algn="just"/>
            <a:r>
              <a:rPr lang="en-US" sz="1400" dirty="0"/>
              <a:t>In a </a:t>
            </a:r>
            <a:r>
              <a:rPr lang="en-US" sz="1400" dirty="0" smtClean="0"/>
              <a:t>TW structure</a:t>
            </a:r>
            <a:r>
              <a:rPr lang="en-US" sz="1400" dirty="0"/>
              <a:t>, the </a:t>
            </a:r>
            <a:r>
              <a:rPr lang="en-US" sz="1400" b="1" dirty="0"/>
              <a:t>RF power </a:t>
            </a:r>
            <a:r>
              <a:rPr lang="en-US" sz="1400" b="1" dirty="0" smtClean="0"/>
              <a:t>enters  </a:t>
            </a:r>
            <a:r>
              <a:rPr lang="en-US" sz="1400" dirty="0" smtClean="0"/>
              <a:t>into the </a:t>
            </a:r>
            <a:r>
              <a:rPr lang="en-US" sz="1400" dirty="0"/>
              <a:t>cavity </a:t>
            </a:r>
            <a:r>
              <a:rPr lang="en-US" sz="1400" dirty="0" smtClean="0"/>
              <a:t>through an </a:t>
            </a:r>
            <a:r>
              <a:rPr lang="en-US" sz="1400" b="1" dirty="0" smtClean="0"/>
              <a:t>input coupler</a:t>
            </a:r>
            <a:r>
              <a:rPr lang="en-US" sz="1400" dirty="0" smtClean="0"/>
              <a:t>, flows </a:t>
            </a:r>
            <a:r>
              <a:rPr lang="en-US" sz="1400" dirty="0"/>
              <a:t>(</a:t>
            </a:r>
            <a:r>
              <a:rPr lang="en-US" sz="1400" dirty="0" smtClean="0"/>
              <a:t>travels) </a:t>
            </a:r>
            <a:r>
              <a:rPr lang="en-US" sz="1400" dirty="0"/>
              <a:t>through the </a:t>
            </a:r>
            <a:r>
              <a:rPr lang="en-US" sz="1400" dirty="0" smtClean="0"/>
              <a:t>cavity in </a:t>
            </a:r>
            <a:r>
              <a:rPr lang="en-US" sz="1400" dirty="0"/>
              <a:t>the same direction as the </a:t>
            </a:r>
            <a:r>
              <a:rPr lang="en-US" sz="1400" dirty="0" smtClean="0"/>
              <a:t>beam and an </a:t>
            </a:r>
            <a:r>
              <a:rPr lang="en-US" sz="1400" b="1" dirty="0"/>
              <a:t>output coupler at the </a:t>
            </a:r>
            <a:r>
              <a:rPr lang="en-US" sz="1400" b="1" dirty="0" smtClean="0"/>
              <a:t>end</a:t>
            </a:r>
            <a:r>
              <a:rPr lang="en-US" sz="1400" dirty="0" smtClean="0"/>
              <a:t> of the structure is </a:t>
            </a:r>
            <a:r>
              <a:rPr lang="en-US" sz="1400" dirty="0"/>
              <a:t>connected to </a:t>
            </a:r>
            <a:r>
              <a:rPr lang="en-US" sz="1400" dirty="0" smtClean="0"/>
              <a:t>a </a:t>
            </a:r>
            <a:r>
              <a:rPr lang="en-US" sz="1400" b="1" dirty="0" smtClean="0"/>
              <a:t>matched </a:t>
            </a:r>
            <a:r>
              <a:rPr lang="en-US" sz="1400" b="1" dirty="0"/>
              <a:t>power load</a:t>
            </a:r>
            <a:r>
              <a:rPr lang="en-US" sz="1400" dirty="0"/>
              <a:t>. </a:t>
            </a:r>
            <a:endParaRPr lang="en-US" sz="1400" dirty="0" smtClean="0"/>
          </a:p>
          <a:p>
            <a:pPr algn="just"/>
            <a:r>
              <a:rPr lang="en-US" sz="1400" dirty="0" smtClean="0"/>
              <a:t>If there is no beam, the </a:t>
            </a:r>
            <a:r>
              <a:rPr lang="en-US" sz="1400" dirty="0"/>
              <a:t>input power reduced by the cavity losses goes to </a:t>
            </a:r>
            <a:r>
              <a:rPr lang="en-US" sz="1400" dirty="0" smtClean="0"/>
              <a:t>the power </a:t>
            </a:r>
            <a:r>
              <a:rPr lang="en-US" sz="1400" dirty="0"/>
              <a:t>load where it is dissipated. </a:t>
            </a:r>
            <a:endParaRPr lang="en-US" sz="1400" dirty="0" smtClean="0"/>
          </a:p>
          <a:p>
            <a:pPr algn="just"/>
            <a:r>
              <a:rPr lang="en-US" sz="1400" dirty="0" smtClean="0"/>
              <a:t>In </a:t>
            </a:r>
            <a:r>
              <a:rPr lang="en-US" sz="1400" dirty="0"/>
              <a:t>the presence of a large beam current, however, a </a:t>
            </a:r>
            <a:r>
              <a:rPr lang="en-US" sz="1400" dirty="0" smtClean="0"/>
              <a:t> </a:t>
            </a:r>
            <a:r>
              <a:rPr lang="en-US" sz="1400" dirty="0"/>
              <a:t>fraction </a:t>
            </a:r>
            <a:r>
              <a:rPr lang="en-US" sz="1400" dirty="0" smtClean="0"/>
              <a:t>of the TW </a:t>
            </a:r>
            <a:r>
              <a:rPr lang="en-US" sz="1400" dirty="0"/>
              <a:t>power </a:t>
            </a:r>
            <a:r>
              <a:rPr lang="en-US" sz="1400" dirty="0" smtClean="0"/>
              <a:t>is transferred </a:t>
            </a:r>
            <a:r>
              <a:rPr lang="en-US" sz="1400" dirty="0"/>
              <a:t>to the </a:t>
            </a:r>
            <a:r>
              <a:rPr lang="en-US" sz="1400" dirty="0" smtClean="0"/>
              <a:t>beam.</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6902" y="2874731"/>
            <a:ext cx="3159364" cy="1617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559"/>
          <a:stretch/>
        </p:blipFill>
        <p:spPr bwMode="auto">
          <a:xfrm>
            <a:off x="33298" y="2443199"/>
            <a:ext cx="2548002" cy="4071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 Box 2"/>
          <p:cNvSpPr txBox="1">
            <a:spLocks noChangeArrowheads="1"/>
          </p:cNvSpPr>
          <p:nvPr/>
        </p:nvSpPr>
        <p:spPr bwMode="auto">
          <a:xfrm>
            <a:off x="2581299" y="2500356"/>
            <a:ext cx="2733409" cy="1815882"/>
          </a:xfrm>
          <a:prstGeom prst="rect">
            <a:avLst/>
          </a:prstGeom>
          <a:noFill/>
          <a:ln w="9525">
            <a:noFill/>
            <a:miter lim="800000"/>
            <a:headEnd/>
            <a:tailEnd/>
          </a:ln>
          <a:effectLst/>
        </p:spPr>
        <p:txBody>
          <a:bodyPr wrap="square">
            <a:spAutoFit/>
          </a:bodyPr>
          <a:lstStyle/>
          <a:p>
            <a:pPr algn="just" eaLnBrk="1" hangingPunct="1">
              <a:buFont typeface="Symbol" pitchFamily="18" charset="2"/>
              <a:buNone/>
            </a:pPr>
            <a:r>
              <a:rPr lang="en-US" sz="1400" b="0" dirty="0" smtClean="0">
                <a:cs typeface="Times New Roman" pitchFamily="18" charset="0"/>
              </a:rPr>
              <a:t>In a purely periodic structure, made by a sequence of </a:t>
            </a:r>
            <a:r>
              <a:rPr lang="en-US" sz="1400" b="1" dirty="0" smtClean="0">
                <a:cs typeface="Times New Roman" pitchFamily="18" charset="0"/>
              </a:rPr>
              <a:t>identical cells</a:t>
            </a:r>
            <a:r>
              <a:rPr lang="en-US" sz="1400" b="0" dirty="0" smtClean="0">
                <a:cs typeface="Times New Roman" pitchFamily="18" charset="0"/>
              </a:rPr>
              <a:t> (also called “</a:t>
            </a:r>
            <a:r>
              <a:rPr lang="en-US" sz="1400" b="1" dirty="0" smtClean="0">
                <a:cs typeface="Times New Roman" pitchFamily="18" charset="0"/>
              </a:rPr>
              <a:t>constant impedance structure</a:t>
            </a:r>
            <a:r>
              <a:rPr lang="en-US" sz="1400" dirty="0" smtClean="0">
                <a:cs typeface="Times New Roman" pitchFamily="18" charset="0"/>
              </a:rPr>
              <a:t>”</a:t>
            </a:r>
            <a:r>
              <a:rPr lang="en-US" sz="1400" b="0" dirty="0" smtClean="0">
                <a:cs typeface="Times New Roman" pitchFamily="18" charset="0"/>
              </a:rPr>
              <a:t>), </a:t>
            </a:r>
            <a:r>
              <a:rPr lang="en-US" sz="1400" dirty="0" smtClean="0">
                <a:cs typeface="Times New Roman" pitchFamily="18" charset="0"/>
                <a:sym typeface="Symbol" pitchFamily="18" charset="2"/>
              </a:rPr>
              <a:t> </a:t>
            </a:r>
            <a:r>
              <a:rPr lang="en-US" sz="1400" b="0" dirty="0" smtClean="0">
                <a:cs typeface="Times New Roman" pitchFamily="18" charset="0"/>
              </a:rPr>
              <a:t> does not depend on </a:t>
            </a:r>
            <a:r>
              <a:rPr lang="en-US" sz="1400" dirty="0" smtClean="0">
                <a:cs typeface="Times New Roman" pitchFamily="18" charset="0"/>
              </a:rPr>
              <a:t>z </a:t>
            </a:r>
            <a:r>
              <a:rPr lang="en-US" sz="1400" b="0" dirty="0" smtClean="0">
                <a:cs typeface="Times New Roman" pitchFamily="18" charset="0"/>
              </a:rPr>
              <a:t>and both the RF power flux and the intensity of the accelerating field decay </a:t>
            </a:r>
            <a:r>
              <a:rPr lang="en-US" sz="1400" b="0" dirty="0">
                <a:cs typeface="Times New Roman" pitchFamily="18" charset="0"/>
              </a:rPr>
              <a:t>exponentially along the structure :</a:t>
            </a:r>
            <a:endParaRPr lang="en-US" altLang="en-US" sz="1400" b="0" dirty="0"/>
          </a:p>
        </p:txBody>
      </p:sp>
      <p:graphicFrame>
        <p:nvGraphicFramePr>
          <p:cNvPr id="48" name="Oggetto 47"/>
          <p:cNvGraphicFramePr>
            <a:graphicFrameLocks noChangeAspect="1"/>
          </p:cNvGraphicFramePr>
          <p:nvPr>
            <p:extLst>
              <p:ext uri="{D42A27DB-BD31-4B8C-83A1-F6EECF244321}">
                <p14:modId xmlns:p14="http://schemas.microsoft.com/office/powerpoint/2010/main" val="2134908261"/>
              </p:ext>
            </p:extLst>
          </p:nvPr>
        </p:nvGraphicFramePr>
        <p:xfrm>
          <a:off x="3349085" y="4318978"/>
          <a:ext cx="1224136" cy="319780"/>
        </p:xfrm>
        <a:graphic>
          <a:graphicData uri="http://schemas.openxmlformats.org/presentationml/2006/ole">
            <mc:AlternateContent xmlns:mc="http://schemas.openxmlformats.org/markup-compatibility/2006">
              <mc:Choice xmlns:v="urn:schemas-microsoft-com:vml" Requires="v">
                <p:oleObj spid="_x0000_s20254" name="Equazione" r:id="rId5" imgW="914400" imgH="241200" progId="Equation.3">
                  <p:embed/>
                </p:oleObj>
              </mc:Choice>
              <mc:Fallback>
                <p:oleObj name="Equazione" r:id="rId5" imgW="914400" imgH="241200" progId="Equation.3">
                  <p:embed/>
                  <p:pic>
                    <p:nvPicPr>
                      <p:cNvPr id="0" name="Oggetto 6"/>
                      <p:cNvPicPr>
                        <a:picLocks noChangeAspect="1" noChangeArrowheads="1"/>
                      </p:cNvPicPr>
                      <p:nvPr/>
                    </p:nvPicPr>
                    <p:blipFill>
                      <a:blip r:embed="rId6"/>
                      <a:srcRect/>
                      <a:stretch>
                        <a:fillRect/>
                      </a:stretch>
                    </p:blipFill>
                    <p:spPr bwMode="auto">
                      <a:xfrm>
                        <a:off x="3349085" y="4318978"/>
                        <a:ext cx="1224136" cy="319780"/>
                      </a:xfrm>
                      <a:prstGeom prst="rect">
                        <a:avLst/>
                      </a:prstGeom>
                      <a:noFill/>
                      <a:ln>
                        <a:noFill/>
                      </a:ln>
                    </p:spPr>
                  </p:pic>
                </p:oleObj>
              </mc:Fallback>
            </mc:AlternateContent>
          </a:graphicData>
        </a:graphic>
      </p:graphicFrame>
      <p:sp>
        <p:nvSpPr>
          <p:cNvPr id="52" name="Text Box 5"/>
          <p:cNvSpPr txBox="1">
            <a:spLocks noChangeArrowheads="1"/>
          </p:cNvSpPr>
          <p:nvPr/>
        </p:nvSpPr>
        <p:spPr bwMode="auto">
          <a:xfrm>
            <a:off x="2654614" y="4653136"/>
            <a:ext cx="2522722" cy="1169551"/>
          </a:xfrm>
          <a:prstGeom prst="rect">
            <a:avLst/>
          </a:prstGeom>
          <a:noFill/>
          <a:ln w="9525">
            <a:noFill/>
            <a:miter lim="800000"/>
            <a:headEnd/>
            <a:tailEnd/>
          </a:ln>
          <a:effectLst/>
        </p:spPr>
        <p:txBody>
          <a:bodyPr wrap="square">
            <a:spAutoFit/>
          </a:bodyPr>
          <a:lstStyle/>
          <a:p>
            <a:pPr algn="just" eaLnBrk="1" hangingPunct="1"/>
            <a:r>
              <a:rPr lang="en-US" sz="1400" b="0" dirty="0" smtClean="0">
                <a:cs typeface="Times New Roman" pitchFamily="18" charset="0"/>
              </a:rPr>
              <a:t>The </a:t>
            </a:r>
            <a:r>
              <a:rPr lang="en-US" sz="1400" b="1" dirty="0" smtClean="0">
                <a:cs typeface="Times New Roman" pitchFamily="18" charset="0"/>
              </a:rPr>
              <a:t>filling time </a:t>
            </a:r>
            <a:r>
              <a:rPr lang="en-US" sz="1400" dirty="0" smtClean="0">
                <a:cs typeface="Times New Roman" pitchFamily="18" charset="0"/>
              </a:rPr>
              <a:t>is </a:t>
            </a:r>
            <a:r>
              <a:rPr lang="en-US" sz="1400" b="0" dirty="0" smtClean="0">
                <a:cs typeface="Times New Roman" pitchFamily="18" charset="0"/>
              </a:rPr>
              <a:t>the time necessary to propagate the RF wave-front from the input to the end of the section of length  </a:t>
            </a:r>
            <a:r>
              <a:rPr lang="en-US" sz="1400" i="1" dirty="0" smtClean="0">
                <a:cs typeface="Times New Roman" pitchFamily="18" charset="0"/>
              </a:rPr>
              <a:t>L </a:t>
            </a:r>
            <a:r>
              <a:rPr lang="en-US" sz="1400" b="0" dirty="0" smtClean="0">
                <a:cs typeface="Times New Roman" pitchFamily="18" charset="0"/>
              </a:rPr>
              <a:t> is:</a:t>
            </a:r>
            <a:endParaRPr lang="en-US" altLang="en-US" sz="1400" b="0" dirty="0"/>
          </a:p>
        </p:txBody>
      </p:sp>
      <p:graphicFrame>
        <p:nvGraphicFramePr>
          <p:cNvPr id="51" name="Oggetto 50"/>
          <p:cNvGraphicFramePr>
            <a:graphicFrameLocks noChangeAspect="1"/>
          </p:cNvGraphicFramePr>
          <p:nvPr>
            <p:extLst>
              <p:ext uri="{D42A27DB-BD31-4B8C-83A1-F6EECF244321}">
                <p14:modId xmlns:p14="http://schemas.microsoft.com/office/powerpoint/2010/main" val="2495292513"/>
              </p:ext>
            </p:extLst>
          </p:nvPr>
        </p:nvGraphicFramePr>
        <p:xfrm>
          <a:off x="3419872" y="5583846"/>
          <a:ext cx="752576" cy="625792"/>
        </p:xfrm>
        <a:graphic>
          <a:graphicData uri="http://schemas.openxmlformats.org/presentationml/2006/ole">
            <mc:AlternateContent xmlns:mc="http://schemas.openxmlformats.org/markup-compatibility/2006">
              <mc:Choice xmlns:v="urn:schemas-microsoft-com:vml" Requires="v">
                <p:oleObj spid="_x0000_s20255" name="Equazione" r:id="rId7" imgW="533160" imgH="444240" progId="Equation.3">
                  <p:embed/>
                </p:oleObj>
              </mc:Choice>
              <mc:Fallback>
                <p:oleObj name="Equazione" r:id="rId7" imgW="533160" imgH="444240" progId="Equation.3">
                  <p:embed/>
                  <p:pic>
                    <p:nvPicPr>
                      <p:cNvPr id="0" name="Oggetto 6"/>
                      <p:cNvPicPr>
                        <a:picLocks noChangeAspect="1" noChangeArrowheads="1"/>
                      </p:cNvPicPr>
                      <p:nvPr/>
                    </p:nvPicPr>
                    <p:blipFill>
                      <a:blip r:embed="rId8"/>
                      <a:srcRect/>
                      <a:stretch>
                        <a:fillRect/>
                      </a:stretch>
                    </p:blipFill>
                    <p:spPr bwMode="auto">
                      <a:xfrm>
                        <a:off x="3419872" y="5583846"/>
                        <a:ext cx="752576" cy="625792"/>
                      </a:xfrm>
                      <a:prstGeom prst="rect">
                        <a:avLst/>
                      </a:prstGeom>
                      <a:noFill/>
                      <a:ln>
                        <a:noFill/>
                      </a:ln>
                      <a:extLst/>
                    </p:spPr>
                  </p:pic>
                </p:oleObj>
              </mc:Fallback>
            </mc:AlternateContent>
          </a:graphicData>
        </a:graphic>
      </p:graphicFrame>
      <p:sp>
        <p:nvSpPr>
          <p:cNvPr id="54" name="Text Box 2"/>
          <p:cNvSpPr txBox="1">
            <a:spLocks noChangeArrowheads="1"/>
          </p:cNvSpPr>
          <p:nvPr/>
        </p:nvSpPr>
        <p:spPr bwMode="auto">
          <a:xfrm>
            <a:off x="5648990" y="4718596"/>
            <a:ext cx="3347838" cy="738664"/>
          </a:xfrm>
          <a:prstGeom prst="rect">
            <a:avLst/>
          </a:prstGeom>
          <a:noFill/>
          <a:ln w="9525">
            <a:noFill/>
            <a:miter lim="800000"/>
            <a:headEnd/>
            <a:tailEnd/>
          </a:ln>
          <a:effectLst/>
        </p:spPr>
        <p:txBody>
          <a:bodyPr wrap="square">
            <a:spAutoFit/>
          </a:bodyPr>
          <a:lstStyle/>
          <a:p>
            <a:pPr algn="just" eaLnBrk="1" hangingPunct="1"/>
            <a:r>
              <a:rPr lang="en-US" sz="1400" b="1" dirty="0" smtClean="0">
                <a:cs typeface="Times New Roman" pitchFamily="18" charset="0"/>
              </a:rPr>
              <a:t>High group velocities </a:t>
            </a:r>
            <a:r>
              <a:rPr lang="en-US" sz="1400" b="0" dirty="0" smtClean="0">
                <a:cs typeface="Times New Roman" pitchFamily="18" charset="0"/>
              </a:rPr>
              <a:t>allow reducing the duration of the RF pulse powering the structure. However since:</a:t>
            </a:r>
            <a:endParaRPr lang="en-US" altLang="en-US" sz="1400" b="0" dirty="0"/>
          </a:p>
        </p:txBody>
      </p:sp>
      <p:graphicFrame>
        <p:nvGraphicFramePr>
          <p:cNvPr id="53" name="Oggetto 52"/>
          <p:cNvGraphicFramePr>
            <a:graphicFrameLocks noChangeAspect="1"/>
          </p:cNvGraphicFramePr>
          <p:nvPr>
            <p:extLst>
              <p:ext uri="{D42A27DB-BD31-4B8C-83A1-F6EECF244321}">
                <p14:modId xmlns:p14="http://schemas.microsoft.com/office/powerpoint/2010/main" val="1803256798"/>
              </p:ext>
            </p:extLst>
          </p:nvPr>
        </p:nvGraphicFramePr>
        <p:xfrm>
          <a:off x="8233727" y="5670580"/>
          <a:ext cx="685800" cy="765175"/>
        </p:xfrm>
        <a:graphic>
          <a:graphicData uri="http://schemas.openxmlformats.org/presentationml/2006/ole">
            <mc:AlternateContent xmlns:mc="http://schemas.openxmlformats.org/markup-compatibility/2006">
              <mc:Choice xmlns:v="urn:schemas-microsoft-com:vml" Requires="v">
                <p:oleObj spid="_x0000_s20256" name="Equazione" r:id="rId9" imgW="545760" imgH="609480" progId="Equation.3">
                  <p:embed/>
                </p:oleObj>
              </mc:Choice>
              <mc:Fallback>
                <p:oleObj name="Equazione" r:id="rId9" imgW="545760" imgH="609480" progId="Equation.3">
                  <p:embed/>
                  <p:pic>
                    <p:nvPicPr>
                      <p:cNvPr id="0" name="Oggetto 6"/>
                      <p:cNvPicPr>
                        <a:picLocks noChangeAspect="1" noChangeArrowheads="1"/>
                      </p:cNvPicPr>
                      <p:nvPr/>
                    </p:nvPicPr>
                    <p:blipFill>
                      <a:blip r:embed="rId10"/>
                      <a:srcRect/>
                      <a:stretch>
                        <a:fillRect/>
                      </a:stretch>
                    </p:blipFill>
                    <p:spPr bwMode="auto">
                      <a:xfrm>
                        <a:off x="8233727" y="5670580"/>
                        <a:ext cx="685800" cy="765175"/>
                      </a:xfrm>
                      <a:prstGeom prst="rect">
                        <a:avLst/>
                      </a:prstGeom>
                      <a:noFill/>
                      <a:ln>
                        <a:noFill/>
                      </a:ln>
                      <a:extLst/>
                    </p:spPr>
                  </p:pic>
                </p:oleObj>
              </mc:Fallback>
            </mc:AlternateContent>
          </a:graphicData>
        </a:graphic>
      </p:graphicFrame>
      <p:sp>
        <p:nvSpPr>
          <p:cNvPr id="55" name="Rettangolo 54"/>
          <p:cNvSpPr/>
          <p:nvPr/>
        </p:nvSpPr>
        <p:spPr>
          <a:xfrm>
            <a:off x="5648990" y="5539961"/>
            <a:ext cx="2106488" cy="1169551"/>
          </a:xfrm>
          <a:prstGeom prst="rect">
            <a:avLst/>
          </a:prstGeom>
        </p:spPr>
        <p:txBody>
          <a:bodyPr wrap="square">
            <a:spAutoFit/>
          </a:bodyPr>
          <a:lstStyle/>
          <a:p>
            <a:pPr algn="just"/>
            <a:r>
              <a:rPr lang="en-US" sz="1400" b="1" dirty="0">
                <a:cs typeface="Times New Roman" pitchFamily="18" charset="0"/>
              </a:rPr>
              <a:t>L</a:t>
            </a:r>
            <a:r>
              <a:rPr lang="en-US" sz="1400" b="1" dirty="0" smtClean="0">
                <a:cs typeface="Times New Roman" pitchFamily="18" charset="0"/>
              </a:rPr>
              <a:t>ow </a:t>
            </a:r>
            <a:r>
              <a:rPr lang="en-US" sz="1400" b="1" dirty="0">
                <a:cs typeface="Times New Roman" pitchFamily="18" charset="0"/>
              </a:rPr>
              <a:t>group velocity </a:t>
            </a:r>
            <a:r>
              <a:rPr lang="en-US" sz="1400" dirty="0">
                <a:cs typeface="Times New Roman" pitchFamily="18" charset="0"/>
              </a:rPr>
              <a:t>is preferable to increase the effective accelerating field for a given power flowing in the structure. </a:t>
            </a:r>
          </a:p>
        </p:txBody>
      </p:sp>
      <p:sp>
        <p:nvSpPr>
          <p:cNvPr id="56" name="Freccia a destra 55"/>
          <p:cNvSpPr/>
          <p:nvPr/>
        </p:nvSpPr>
        <p:spPr>
          <a:xfrm>
            <a:off x="7810107" y="6003748"/>
            <a:ext cx="290285" cy="2419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5" descr="C:\Users\David\Desktop\MASTER LEZIONI\CAS_2016\slide_5.jpg"/>
          <p:cNvPicPr>
            <a:picLocks noChangeAspect="1" noChangeArrowheads="1"/>
          </p:cNvPicPr>
          <p:nvPr/>
        </p:nvPicPr>
        <p:blipFill rotWithShape="1">
          <a:blip r:embed="rId11">
            <a:extLst>
              <a:ext uri="{28A0092B-C50C-407E-A947-70E740481C1C}">
                <a14:useLocalDpi xmlns:a14="http://schemas.microsoft.com/office/drawing/2010/main" val="0"/>
              </a:ext>
            </a:extLst>
          </a:blip>
          <a:srcRect l="49066" t="27394" r="8935" b="43976"/>
          <a:stretch/>
        </p:blipFill>
        <p:spPr bwMode="auto">
          <a:xfrm>
            <a:off x="5222514" y="721481"/>
            <a:ext cx="3883548" cy="1985479"/>
          </a:xfrm>
          <a:prstGeom prst="rect">
            <a:avLst/>
          </a:prstGeom>
          <a:noFill/>
          <a:extLst>
            <a:ext uri="{909E8E84-426E-40DD-AFC4-6F175D3DCCD1}">
              <a14:hiddenFill xmlns:a14="http://schemas.microsoft.com/office/drawing/2010/main">
                <a:solidFill>
                  <a:srgbClr val="FFFFFF"/>
                </a:solidFill>
              </a14:hiddenFill>
            </a:ext>
          </a:extLst>
        </p:spPr>
      </p:pic>
      <p:sp>
        <p:nvSpPr>
          <p:cNvPr id="5" name="Freccia in giù 4"/>
          <p:cNvSpPr/>
          <p:nvPr/>
        </p:nvSpPr>
        <p:spPr>
          <a:xfrm>
            <a:off x="5504165" y="472148"/>
            <a:ext cx="435987" cy="37652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uppo 7"/>
          <p:cNvGrpSpPr/>
          <p:nvPr/>
        </p:nvGrpSpPr>
        <p:grpSpPr>
          <a:xfrm>
            <a:off x="6282318" y="1462192"/>
            <a:ext cx="1676549" cy="252030"/>
            <a:chOff x="6282318" y="1462192"/>
            <a:chExt cx="1676549" cy="252030"/>
          </a:xfrm>
          <a:solidFill>
            <a:srgbClr val="FF0000"/>
          </a:solidFill>
        </p:grpSpPr>
        <p:sp>
          <p:nvSpPr>
            <p:cNvPr id="7" name="Triangolo isoscele 6"/>
            <p:cNvSpPr/>
            <p:nvPr/>
          </p:nvSpPr>
          <p:spPr>
            <a:xfrm rot="5400000">
              <a:off x="6920199" y="824311"/>
              <a:ext cx="252028" cy="1527789"/>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olo isoscele 18"/>
            <p:cNvSpPr/>
            <p:nvPr/>
          </p:nvSpPr>
          <p:spPr>
            <a:xfrm rot="5400000">
              <a:off x="7684092" y="1439446"/>
              <a:ext cx="252030" cy="29752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ccia in giù 20"/>
          <p:cNvSpPr/>
          <p:nvPr/>
        </p:nvSpPr>
        <p:spPr>
          <a:xfrm rot="10800000">
            <a:off x="8438572" y="648465"/>
            <a:ext cx="108997" cy="1882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Connettore 2 9"/>
          <p:cNvCxnSpPr/>
          <p:nvPr/>
        </p:nvCxnSpPr>
        <p:spPr>
          <a:xfrm>
            <a:off x="251520" y="6514538"/>
            <a:ext cx="1944216" cy="0"/>
          </a:xfrm>
          <a:prstGeom prst="straightConnector1">
            <a:avLst/>
          </a:prstGeom>
          <a:ln w="38100">
            <a:solidFill>
              <a:srgbClr val="00206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082403" y="6504092"/>
            <a:ext cx="282450" cy="369332"/>
          </a:xfrm>
          <a:prstGeom prst="rect">
            <a:avLst/>
          </a:prstGeom>
          <a:noFill/>
        </p:spPr>
        <p:txBody>
          <a:bodyPr wrap="none" rtlCol="0">
            <a:spAutoFit/>
          </a:bodyPr>
          <a:lstStyle/>
          <a:p>
            <a:r>
              <a:rPr lang="en-US" dirty="0" smtClean="0"/>
              <a:t>L</a:t>
            </a:r>
            <a:endParaRPr lang="en-US" dirty="0"/>
          </a:p>
        </p:txBody>
      </p:sp>
      <p:sp>
        <p:nvSpPr>
          <p:cNvPr id="16" name="Parentesi graffa aperta 15"/>
          <p:cNvSpPr/>
          <p:nvPr/>
        </p:nvSpPr>
        <p:spPr>
          <a:xfrm>
            <a:off x="5314708" y="4710682"/>
            <a:ext cx="407450" cy="1978076"/>
          </a:xfrm>
          <a:prstGeom prst="leftBrace">
            <a:avLst>
              <a:gd name="adj1" fmla="val 8333"/>
              <a:gd name="adj2" fmla="val 19669"/>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 Box 5"/>
          <p:cNvSpPr txBox="1">
            <a:spLocks noChangeArrowheads="1"/>
          </p:cNvSpPr>
          <p:nvPr/>
        </p:nvSpPr>
        <p:spPr bwMode="auto">
          <a:xfrm>
            <a:off x="2686642" y="6124736"/>
            <a:ext cx="2522722" cy="738664"/>
          </a:xfrm>
          <a:prstGeom prst="rect">
            <a:avLst/>
          </a:prstGeom>
          <a:noFill/>
          <a:ln w="9525">
            <a:noFill/>
            <a:miter lim="800000"/>
            <a:headEnd/>
            <a:tailEnd/>
          </a:ln>
          <a:effectLst/>
        </p:spPr>
        <p:txBody>
          <a:bodyPr wrap="square">
            <a:spAutoFit/>
          </a:bodyPr>
          <a:lstStyle/>
          <a:p>
            <a:pPr algn="just" eaLnBrk="1" hangingPunct="1"/>
            <a:r>
              <a:rPr lang="en-US" sz="1400" b="0" dirty="0" smtClean="0">
                <a:cs typeface="Times New Roman" pitchFamily="18" charset="0"/>
              </a:rPr>
              <a:t>Differently from SW cavities after </a:t>
            </a:r>
            <a:r>
              <a:rPr lang="en-US" sz="1400" b="1" dirty="0" smtClean="0">
                <a:cs typeface="Times New Roman" pitchFamily="18" charset="0"/>
              </a:rPr>
              <a:t>one filling time the cavity is completely full of energy</a:t>
            </a:r>
            <a:endParaRPr lang="en-US" altLang="en-US" sz="1400" b="1" dirty="0"/>
          </a:p>
        </p:txBody>
      </p:sp>
    </p:spTree>
    <p:extLst>
      <p:ext uri="{BB962C8B-B14F-4D97-AF65-F5344CB8AC3E}">
        <p14:creationId xmlns:p14="http://schemas.microsoft.com/office/powerpoint/2010/main" val="73028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par>
                                <p:cTn id="34" presetID="10" presetClass="entr" presetSubtype="0" fill="hold" nodeType="with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fade">
                                      <p:cBhvr>
                                        <p:cTn id="39" dur="500"/>
                                        <p:tgtEl>
                                          <p:spTgt spid="5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p:bldP spid="54" grpId="0"/>
      <p:bldP spid="55" grpId="0"/>
      <p:bldP spid="56" grpId="0" animBg="1"/>
      <p:bldP spid="12" grpId="0"/>
      <p:bldP spid="16" grpId="0" animBg="1"/>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5012841" y="1706816"/>
            <a:ext cx="4113645" cy="3420715"/>
            <a:chOff x="5012841" y="1706816"/>
            <a:chExt cx="4113645" cy="3420715"/>
          </a:xfrm>
        </p:grpSpPr>
        <p:pic>
          <p:nvPicPr>
            <p:cNvPr id="12" name="Immagine 11"/>
            <p:cNvPicPr>
              <a:picLocks noChangeAspect="1"/>
            </p:cNvPicPr>
            <p:nvPr/>
          </p:nvPicPr>
          <p:blipFill rotWithShape="1">
            <a:blip r:embed="rId2">
              <a:extLst>
                <a:ext uri="{28A0092B-C50C-407E-A947-70E740481C1C}">
                  <a14:useLocalDpi xmlns:a14="http://schemas.microsoft.com/office/drawing/2010/main" val="0"/>
                </a:ext>
              </a:extLst>
            </a:blip>
            <a:srcRect l="3458" t="4088" r="6937"/>
            <a:stretch/>
          </p:blipFill>
          <p:spPr>
            <a:xfrm>
              <a:off x="5012841" y="1706816"/>
              <a:ext cx="4113645" cy="3420715"/>
            </a:xfrm>
            <a:prstGeom prst="rect">
              <a:avLst/>
            </a:prstGeom>
          </p:spPr>
        </p:pic>
        <p:sp>
          <p:nvSpPr>
            <p:cNvPr id="3" name="Rettangolo 2"/>
            <p:cNvSpPr/>
            <p:nvPr/>
          </p:nvSpPr>
          <p:spPr>
            <a:xfrm>
              <a:off x="8321040" y="1847850"/>
              <a:ext cx="49530" cy="1192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25"/>
            <p:cNvSpPr/>
            <p:nvPr/>
          </p:nvSpPr>
          <p:spPr>
            <a:xfrm>
              <a:off x="7696892" y="1847850"/>
              <a:ext cx="88773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ttore 1 4"/>
            <p:cNvCxnSpPr/>
            <p:nvPr/>
          </p:nvCxnSpPr>
          <p:spPr>
            <a:xfrm>
              <a:off x="7677842" y="1889760"/>
              <a:ext cx="0" cy="115062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 name="CasellaDiTesto 1"/>
          <p:cNvSpPr txBox="1"/>
          <p:nvPr/>
        </p:nvSpPr>
        <p:spPr>
          <a:xfrm>
            <a:off x="2131779" y="0"/>
            <a:ext cx="4739567" cy="523220"/>
          </a:xfrm>
          <a:prstGeom prst="rect">
            <a:avLst/>
          </a:prstGeom>
          <a:noFill/>
        </p:spPr>
        <p:txBody>
          <a:bodyPr wrap="none" rtlCol="0">
            <a:spAutoFit/>
          </a:bodyPr>
          <a:lstStyle/>
          <a:p>
            <a:r>
              <a:rPr lang="en-US" sz="2800" b="1" dirty="0" smtClean="0"/>
              <a:t>TW </a:t>
            </a:r>
            <a:r>
              <a:rPr lang="en-US" sz="2800" b="1" dirty="0"/>
              <a:t>CAVITIES: </a:t>
            </a:r>
            <a:r>
              <a:rPr lang="en-US" sz="2800" b="1" dirty="0" smtClean="0"/>
              <a:t>PERFORMANCES</a:t>
            </a:r>
            <a:endParaRPr lang="en-US" sz="2800" b="1" dirty="0"/>
          </a:p>
        </p:txBody>
      </p:sp>
      <p:pic>
        <p:nvPicPr>
          <p:cNvPr id="10" name="Picture 5" descr="C:\Users\David\Desktop\MASTER LEZIONI\CAS_2016\slide_5.jpg"/>
          <p:cNvPicPr>
            <a:picLocks noChangeAspect="1" noChangeArrowheads="1"/>
          </p:cNvPicPr>
          <p:nvPr/>
        </p:nvPicPr>
        <p:blipFill rotWithShape="1">
          <a:blip r:embed="rId3">
            <a:extLst>
              <a:ext uri="{28A0092B-C50C-407E-A947-70E740481C1C}">
                <a14:useLocalDpi xmlns:a14="http://schemas.microsoft.com/office/drawing/2010/main" val="0"/>
              </a:ext>
            </a:extLst>
          </a:blip>
          <a:srcRect l="49066" t="27394" r="8935" b="43976"/>
          <a:stretch/>
        </p:blipFill>
        <p:spPr bwMode="auto">
          <a:xfrm>
            <a:off x="1" y="908367"/>
            <a:ext cx="3923928" cy="1512168"/>
          </a:xfrm>
          <a:prstGeom prst="rect">
            <a:avLst/>
          </a:prstGeom>
          <a:noFill/>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rotWithShape="1">
          <a:blip r:embed="rId4">
            <a:extLst>
              <a:ext uri="{28A0092B-C50C-407E-A947-70E740481C1C}">
                <a14:useLocalDpi xmlns:a14="http://schemas.microsoft.com/office/drawing/2010/main" val="0"/>
              </a:ext>
            </a:extLst>
          </a:blip>
          <a:srcRect l="2806" t="3837" r="6284"/>
          <a:stretch/>
        </p:blipFill>
        <p:spPr>
          <a:xfrm>
            <a:off x="83373" y="2426174"/>
            <a:ext cx="3449144" cy="2698667"/>
          </a:xfrm>
          <a:prstGeom prst="rect">
            <a:avLst/>
          </a:prstGeom>
        </p:spPr>
      </p:pic>
      <p:sp>
        <p:nvSpPr>
          <p:cNvPr id="13" name="CasellaDiTesto 12"/>
          <p:cNvSpPr txBox="1"/>
          <p:nvPr/>
        </p:nvSpPr>
        <p:spPr>
          <a:xfrm>
            <a:off x="0" y="461665"/>
            <a:ext cx="5012841" cy="523220"/>
          </a:xfrm>
          <a:prstGeom prst="rect">
            <a:avLst/>
          </a:prstGeom>
          <a:noFill/>
        </p:spPr>
        <p:txBody>
          <a:bodyPr wrap="square" rtlCol="0">
            <a:spAutoFit/>
          </a:bodyPr>
          <a:lstStyle/>
          <a:p>
            <a:pPr algn="just"/>
            <a:r>
              <a:rPr lang="en-US" sz="1400" dirty="0" smtClean="0"/>
              <a:t>Just as an example we can consider a C-band (5.712 GHz) accelerating cavity of 2 m long made in </a:t>
            </a:r>
            <a:r>
              <a:rPr lang="en-US" sz="1400" b="1" dirty="0" smtClean="0"/>
              <a:t>copper</a:t>
            </a:r>
            <a:r>
              <a:rPr lang="en-US" sz="1400" dirty="0" smtClean="0"/>
              <a:t>.</a:t>
            </a:r>
            <a:endParaRPr lang="en-US" sz="1400" dirty="0"/>
          </a:p>
        </p:txBody>
      </p:sp>
      <p:sp>
        <p:nvSpPr>
          <p:cNvPr id="14" name="CasellaDiTesto 13"/>
          <p:cNvSpPr txBox="1"/>
          <p:nvPr/>
        </p:nvSpPr>
        <p:spPr>
          <a:xfrm>
            <a:off x="5547658" y="461665"/>
            <a:ext cx="3700308" cy="1077218"/>
          </a:xfrm>
          <a:prstGeom prst="rect">
            <a:avLst/>
          </a:prstGeom>
          <a:noFill/>
        </p:spPr>
        <p:txBody>
          <a:bodyPr wrap="none" rtlCol="0">
            <a:spAutoFit/>
          </a:bodyPr>
          <a:lstStyle/>
          <a:p>
            <a:r>
              <a:rPr lang="en-US" sz="1600" dirty="0" smtClean="0"/>
              <a:t>r=82 [M</a:t>
            </a:r>
            <a:r>
              <a:rPr lang="en-US" sz="1600" dirty="0" smtClean="0">
                <a:sym typeface="Symbol"/>
              </a:rPr>
              <a:t>/m</a:t>
            </a:r>
            <a:r>
              <a:rPr lang="en-US" sz="1600" dirty="0" smtClean="0"/>
              <a:t>]</a:t>
            </a:r>
          </a:p>
          <a:p>
            <a:r>
              <a:rPr lang="en-US" sz="1600" dirty="0" smtClean="0">
                <a:sym typeface="Symbol"/>
              </a:rPr>
              <a:t>=0.36 [1/m]</a:t>
            </a:r>
          </a:p>
          <a:p>
            <a:r>
              <a:rPr lang="en-US" sz="1600" dirty="0" smtClean="0">
                <a:sym typeface="Symbol"/>
              </a:rPr>
              <a:t>v</a:t>
            </a:r>
            <a:r>
              <a:rPr lang="en-US" sz="1600" baseline="-25000" dirty="0" smtClean="0">
                <a:sym typeface="Symbol"/>
              </a:rPr>
              <a:t>g</a:t>
            </a:r>
            <a:r>
              <a:rPr lang="en-US" sz="1600" dirty="0" smtClean="0">
                <a:sym typeface="Symbol"/>
              </a:rPr>
              <a:t>/c=1.7%</a:t>
            </a:r>
          </a:p>
          <a:p>
            <a:r>
              <a:rPr lang="en-US" sz="1600" dirty="0" smtClean="0">
                <a:sym typeface="Symbol"/>
              </a:rPr>
              <a:t></a:t>
            </a:r>
            <a:r>
              <a:rPr lang="en-US" sz="1600" baseline="-25000" dirty="0" smtClean="0">
                <a:sym typeface="Symbol"/>
              </a:rPr>
              <a:t>F</a:t>
            </a:r>
            <a:r>
              <a:rPr lang="en-US" sz="1600" dirty="0" smtClean="0">
                <a:sym typeface="Symbol"/>
              </a:rPr>
              <a:t>=400 ns (</a:t>
            </a:r>
            <a:r>
              <a:rPr lang="en-US" sz="1600" b="1" dirty="0" smtClean="0">
                <a:sym typeface="Symbol"/>
              </a:rPr>
              <a:t>very short if compared to SW</a:t>
            </a:r>
            <a:r>
              <a:rPr lang="en-US" sz="1600" dirty="0" smtClean="0">
                <a:sym typeface="Symbol"/>
              </a:rPr>
              <a:t>!)</a:t>
            </a:r>
            <a:endParaRPr lang="en-US" sz="1600" dirty="0"/>
          </a:p>
        </p:txBody>
      </p:sp>
      <p:cxnSp>
        <p:nvCxnSpPr>
          <p:cNvPr id="16" name="Connettore 2 15"/>
          <p:cNvCxnSpPr/>
          <p:nvPr/>
        </p:nvCxnSpPr>
        <p:spPr>
          <a:xfrm flipV="1">
            <a:off x="2805953" y="4615759"/>
            <a:ext cx="541915" cy="5091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1529789" y="5231705"/>
            <a:ext cx="2552328" cy="1600438"/>
          </a:xfrm>
          <a:prstGeom prst="rect">
            <a:avLst/>
          </a:prstGeom>
          <a:noFill/>
        </p:spPr>
        <p:txBody>
          <a:bodyPr wrap="square" rtlCol="0">
            <a:spAutoFit/>
          </a:bodyPr>
          <a:lstStyle/>
          <a:p>
            <a:pPr algn="just"/>
            <a:r>
              <a:rPr lang="en-US" sz="1400" b="1" i="1" dirty="0" smtClean="0"/>
              <a:t>Output power </a:t>
            </a:r>
            <a:r>
              <a:rPr lang="en-US" sz="1400" dirty="0" smtClean="0"/>
              <a:t>(dissipated into the RF load): it is not convenient to have very long RF structures because their efficiency decreases over a certain length (2-3 m depending on the operating frequency).</a:t>
            </a:r>
            <a:endParaRPr lang="en-US" sz="1400" dirty="0"/>
          </a:p>
        </p:txBody>
      </p:sp>
      <p:cxnSp>
        <p:nvCxnSpPr>
          <p:cNvPr id="20" name="Connettore 2 19"/>
          <p:cNvCxnSpPr/>
          <p:nvPr/>
        </p:nvCxnSpPr>
        <p:spPr>
          <a:xfrm flipV="1">
            <a:off x="539552" y="4105696"/>
            <a:ext cx="0" cy="12533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83373" y="5358466"/>
            <a:ext cx="1467551" cy="307777"/>
          </a:xfrm>
          <a:prstGeom prst="rect">
            <a:avLst/>
          </a:prstGeom>
          <a:noFill/>
        </p:spPr>
        <p:txBody>
          <a:bodyPr wrap="square" rtlCol="0">
            <a:spAutoFit/>
          </a:bodyPr>
          <a:lstStyle/>
          <a:p>
            <a:r>
              <a:rPr lang="en-US" sz="1400" b="1" i="1" dirty="0" smtClean="0"/>
              <a:t>Input power</a:t>
            </a:r>
            <a:endParaRPr lang="en-US" sz="1400" b="1" i="1" dirty="0"/>
          </a:p>
        </p:txBody>
      </p:sp>
      <p:cxnSp>
        <p:nvCxnSpPr>
          <p:cNvPr id="23" name="Connettore 2 22"/>
          <p:cNvCxnSpPr>
            <a:stCxn id="24" idx="1"/>
          </p:cNvCxnSpPr>
          <p:nvPr/>
        </p:nvCxnSpPr>
        <p:spPr>
          <a:xfrm flipH="1">
            <a:off x="1691680" y="2854557"/>
            <a:ext cx="1840837" cy="1079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CasellaDiTesto 23"/>
          <p:cNvSpPr txBox="1"/>
          <p:nvPr/>
        </p:nvSpPr>
        <p:spPr>
          <a:xfrm>
            <a:off x="3532517" y="2377503"/>
            <a:ext cx="1467551" cy="954107"/>
          </a:xfrm>
          <a:prstGeom prst="rect">
            <a:avLst/>
          </a:prstGeom>
          <a:noFill/>
        </p:spPr>
        <p:txBody>
          <a:bodyPr wrap="square" rtlCol="0">
            <a:spAutoFit/>
          </a:bodyPr>
          <a:lstStyle/>
          <a:p>
            <a:r>
              <a:rPr lang="en-US" sz="1400" dirty="0" smtClean="0"/>
              <a:t>Field attenuation due to the copper dissipations</a:t>
            </a:r>
            <a:endParaRPr lang="en-US" sz="1400" dirty="0"/>
          </a:p>
        </p:txBody>
      </p:sp>
      <p:cxnSp>
        <p:nvCxnSpPr>
          <p:cNvPr id="27" name="Connettore 2 26"/>
          <p:cNvCxnSpPr/>
          <p:nvPr/>
        </p:nvCxnSpPr>
        <p:spPr>
          <a:xfrm flipH="1">
            <a:off x="6242215" y="5025045"/>
            <a:ext cx="391302" cy="58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Rettangolo 29"/>
          <p:cNvSpPr/>
          <p:nvPr/>
        </p:nvSpPr>
        <p:spPr>
          <a:xfrm>
            <a:off x="5754477" y="4875168"/>
            <a:ext cx="356188" cy="369332"/>
          </a:xfrm>
          <a:prstGeom prst="rect">
            <a:avLst/>
          </a:prstGeom>
        </p:spPr>
        <p:txBody>
          <a:bodyPr wrap="none">
            <a:spAutoFit/>
          </a:bodyPr>
          <a:lstStyle/>
          <a:p>
            <a:r>
              <a:rPr lang="en-US" dirty="0" smtClean="0">
                <a:sym typeface="Symbol"/>
              </a:rPr>
              <a:t></a:t>
            </a:r>
            <a:r>
              <a:rPr lang="en-US" baseline="-25000" dirty="0" smtClean="0">
                <a:sym typeface="Symbol"/>
              </a:rPr>
              <a:t>F</a:t>
            </a:r>
            <a:endParaRPr lang="en-US" baseline="-25000" dirty="0"/>
          </a:p>
        </p:txBody>
      </p:sp>
      <p:cxnSp>
        <p:nvCxnSpPr>
          <p:cNvPr id="32" name="Connettore 1 31"/>
          <p:cNvCxnSpPr/>
          <p:nvPr/>
        </p:nvCxnSpPr>
        <p:spPr>
          <a:xfrm flipV="1">
            <a:off x="6280585" y="3579024"/>
            <a:ext cx="0" cy="144016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3" name="Connettore 1 32"/>
          <p:cNvCxnSpPr/>
          <p:nvPr/>
        </p:nvCxnSpPr>
        <p:spPr>
          <a:xfrm flipV="1">
            <a:off x="5606609" y="3579024"/>
            <a:ext cx="0" cy="144016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Connettore 2 33"/>
          <p:cNvCxnSpPr/>
          <p:nvPr/>
        </p:nvCxnSpPr>
        <p:spPr>
          <a:xfrm>
            <a:off x="5212291" y="5019184"/>
            <a:ext cx="391302" cy="586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5212291" y="5244500"/>
            <a:ext cx="3501664" cy="338554"/>
          </a:xfrm>
          <a:prstGeom prst="rect">
            <a:avLst/>
          </a:prstGeom>
          <a:noFill/>
        </p:spPr>
        <p:txBody>
          <a:bodyPr wrap="none" rtlCol="0">
            <a:spAutoFit/>
          </a:bodyPr>
          <a:lstStyle/>
          <a:p>
            <a:r>
              <a:rPr lang="en-US" sz="1600" b="1" i="1" dirty="0" smtClean="0"/>
              <a:t>RF STRUCTURE AND BEAM STRUCTURE</a:t>
            </a:r>
            <a:endParaRPr lang="en-US" sz="1600" b="1" i="1" baseline="-25000" dirty="0"/>
          </a:p>
        </p:txBody>
      </p:sp>
      <p:sp>
        <p:nvSpPr>
          <p:cNvPr id="25" name="CasellaDiTesto 24"/>
          <p:cNvSpPr txBox="1"/>
          <p:nvPr/>
        </p:nvSpPr>
        <p:spPr>
          <a:xfrm>
            <a:off x="4401671" y="5583054"/>
            <a:ext cx="4742329" cy="1169551"/>
          </a:xfrm>
          <a:prstGeom prst="rect">
            <a:avLst/>
          </a:prstGeom>
          <a:noFill/>
        </p:spPr>
        <p:txBody>
          <a:bodyPr wrap="square" rtlCol="0">
            <a:spAutoFit/>
          </a:bodyPr>
          <a:lstStyle/>
          <a:p>
            <a:pPr algn="just"/>
            <a:r>
              <a:rPr lang="en-US" sz="1400" dirty="0" smtClean="0"/>
              <a:t>TW structures have </a:t>
            </a:r>
            <a:r>
              <a:rPr lang="en-US" sz="1400" b="1" dirty="0" smtClean="0"/>
              <a:t>very short filling time (&lt;1</a:t>
            </a:r>
            <a:r>
              <a:rPr lang="en-US" sz="1400" b="1" dirty="0" smtClean="0">
                <a:sym typeface="Symbol"/>
              </a:rPr>
              <a:t>s</a:t>
            </a:r>
            <a:r>
              <a:rPr lang="en-US" sz="1400" b="1" dirty="0" smtClean="0"/>
              <a:t>) </a:t>
            </a:r>
            <a:r>
              <a:rPr lang="en-US" sz="1400" dirty="0" smtClean="0"/>
              <a:t>and allow operation in </a:t>
            </a:r>
            <a:r>
              <a:rPr lang="en-US" sz="1400" b="1" dirty="0" smtClean="0"/>
              <a:t>pulsed mode </a:t>
            </a:r>
            <a:r>
              <a:rPr lang="en-US" sz="1400" dirty="0" smtClean="0"/>
              <a:t>with </a:t>
            </a:r>
            <a:r>
              <a:rPr lang="en-US" sz="1400" b="1" dirty="0" smtClean="0"/>
              <a:t>high peak power </a:t>
            </a:r>
            <a:r>
              <a:rPr lang="en-US" sz="1400" dirty="0" smtClean="0"/>
              <a:t>(tens of MW per structure) and relatively </a:t>
            </a:r>
            <a:r>
              <a:rPr lang="en-US" sz="1400" b="1" dirty="0" smtClean="0"/>
              <a:t>high accelerating field </a:t>
            </a:r>
            <a:r>
              <a:rPr lang="en-US" sz="1400" dirty="0" smtClean="0"/>
              <a:t>(&gt;50-100 MV/m), with </a:t>
            </a:r>
            <a:r>
              <a:rPr lang="en-US" sz="1400" b="1" dirty="0" smtClean="0"/>
              <a:t>short RF pulses </a:t>
            </a:r>
            <a:r>
              <a:rPr lang="en-US" sz="1400" dirty="0" smtClean="0"/>
              <a:t>(1 </a:t>
            </a:r>
            <a:r>
              <a:rPr lang="en-US" sz="1400" dirty="0" smtClean="0">
                <a:sym typeface="Symbol"/>
              </a:rPr>
              <a:t>s</a:t>
            </a:r>
            <a:r>
              <a:rPr lang="en-US" sz="1400" dirty="0" smtClean="0"/>
              <a:t>) and </a:t>
            </a:r>
            <a:r>
              <a:rPr lang="en-US" sz="1400" b="1" dirty="0" smtClean="0"/>
              <a:t>low repetition rate </a:t>
            </a:r>
            <a:r>
              <a:rPr lang="en-US" sz="1400" dirty="0" smtClean="0"/>
              <a:t>(10-100 Hz) and </a:t>
            </a:r>
            <a:r>
              <a:rPr lang="en-US" sz="1400" b="1" dirty="0" smtClean="0"/>
              <a:t>low DC </a:t>
            </a:r>
            <a:r>
              <a:rPr lang="en-US" sz="1400" dirty="0" smtClean="0"/>
              <a:t>(10</a:t>
            </a:r>
            <a:r>
              <a:rPr lang="en-US" sz="1400" baseline="30000" dirty="0" smtClean="0"/>
              <a:t>-3</a:t>
            </a:r>
            <a:r>
              <a:rPr lang="en-US" sz="1400" dirty="0" smtClean="0"/>
              <a:t>-10</a:t>
            </a:r>
            <a:r>
              <a:rPr lang="en-US" sz="1400" baseline="30000" dirty="0" smtClean="0"/>
              <a:t>-2 </a:t>
            </a:r>
            <a:r>
              <a:rPr lang="en-US" sz="1400" dirty="0" smtClean="0"/>
              <a:t>%) in </a:t>
            </a:r>
            <a:r>
              <a:rPr lang="en-US" sz="1400" b="1" dirty="0" smtClean="0"/>
              <a:t>single or few bunches</a:t>
            </a:r>
            <a:endParaRPr lang="en-US" sz="1400" b="1" dirty="0"/>
          </a:p>
        </p:txBody>
      </p:sp>
    </p:spTree>
    <p:extLst>
      <p:ext uri="{BB962C8B-B14F-4D97-AF65-F5344CB8AC3E}">
        <p14:creationId xmlns:p14="http://schemas.microsoft.com/office/powerpoint/2010/main" val="173161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par>
                                <p:cTn id="43" presetID="10"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par>
                                <p:cTn id="46" presetID="10"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4" grpId="0"/>
      <p:bldP spid="30" grpId="0"/>
      <p:bldP spid="22"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2129007" y="0"/>
            <a:ext cx="5654881" cy="523220"/>
          </a:xfrm>
          <a:prstGeom prst="rect">
            <a:avLst/>
          </a:prstGeom>
          <a:noFill/>
        </p:spPr>
        <p:txBody>
          <a:bodyPr wrap="none" rtlCol="0">
            <a:spAutoFit/>
          </a:bodyPr>
          <a:lstStyle/>
          <a:p>
            <a:r>
              <a:rPr lang="en-US" sz="2800" b="1" dirty="0" smtClean="0"/>
              <a:t>TW CAVITIES</a:t>
            </a:r>
            <a:r>
              <a:rPr lang="en-US" sz="2800" b="1" dirty="0"/>
              <a:t>: </a:t>
            </a:r>
            <a:r>
              <a:rPr lang="en-US" sz="2800" b="1" dirty="0" smtClean="0"/>
              <a:t>PERFORMANCES (2/2)</a:t>
            </a:r>
            <a:endParaRPr lang="en-US" sz="2800" b="1" dirty="0"/>
          </a:p>
        </p:txBody>
      </p:sp>
      <p:sp>
        <p:nvSpPr>
          <p:cNvPr id="13" name="CasellaDiTesto 12"/>
          <p:cNvSpPr txBox="1"/>
          <p:nvPr/>
        </p:nvSpPr>
        <p:spPr>
          <a:xfrm>
            <a:off x="2776" y="414617"/>
            <a:ext cx="6516216" cy="2893100"/>
          </a:xfrm>
          <a:prstGeom prst="rect">
            <a:avLst/>
          </a:prstGeom>
          <a:noFill/>
        </p:spPr>
        <p:txBody>
          <a:bodyPr wrap="square" rtlCol="0">
            <a:spAutoFit/>
          </a:bodyPr>
          <a:lstStyle/>
          <a:p>
            <a:pPr algn="just"/>
            <a:r>
              <a:rPr lang="en-US" sz="1400" dirty="0" smtClean="0"/>
              <a:t>If we compare the performances of this copper structure with the same cavity made on a </a:t>
            </a:r>
            <a:r>
              <a:rPr lang="en-US" sz="1400" b="1" dirty="0" smtClean="0"/>
              <a:t>superconducting material </a:t>
            </a:r>
            <a:r>
              <a:rPr lang="en-US" sz="1400" dirty="0" smtClean="0"/>
              <a:t>it is quite easy to understand that it is </a:t>
            </a:r>
            <a:r>
              <a:rPr lang="en-US" sz="1400" b="1" dirty="0" smtClean="0"/>
              <a:t>not convenient </a:t>
            </a:r>
            <a:r>
              <a:rPr lang="en-US" sz="1400" dirty="0" smtClean="0"/>
              <a:t>to use TW SC structures:</a:t>
            </a:r>
          </a:p>
          <a:p>
            <a:pPr algn="just"/>
            <a:endParaRPr lang="en-US" sz="1400" dirty="0"/>
          </a:p>
          <a:p>
            <a:pPr algn="just"/>
            <a:r>
              <a:rPr lang="en-US" sz="1400" dirty="0" smtClean="0">
                <a:sym typeface="Symbol"/>
              </a:rPr>
              <a:t></a:t>
            </a:r>
            <a:r>
              <a:rPr lang="en-US" sz="1400" b="1" dirty="0" smtClean="0">
                <a:sym typeface="Symbol"/>
              </a:rPr>
              <a:t>we do not gain in term of </a:t>
            </a:r>
            <a:r>
              <a:rPr lang="en-US" sz="1400" b="1" dirty="0" err="1" smtClean="0">
                <a:sym typeface="Symbol"/>
              </a:rPr>
              <a:t>E</a:t>
            </a:r>
            <a:r>
              <a:rPr lang="en-US" sz="1400" b="1" baseline="-25000" dirty="0" err="1" smtClean="0">
                <a:sym typeface="Symbol"/>
              </a:rPr>
              <a:t>acc</a:t>
            </a:r>
            <a:r>
              <a:rPr lang="en-US" sz="1400" b="1" dirty="0" smtClean="0">
                <a:sym typeface="Symbol"/>
              </a:rPr>
              <a:t> </a:t>
            </a:r>
            <a:r>
              <a:rPr lang="en-US" sz="1400" dirty="0" smtClean="0">
                <a:sym typeface="Symbol"/>
              </a:rPr>
              <a:t>as we do for SW structures and as a consequence </a:t>
            </a:r>
            <a:r>
              <a:rPr lang="en-US" sz="1400" b="1" dirty="0" smtClean="0">
                <a:sym typeface="Symbol"/>
              </a:rPr>
              <a:t>we do not gain in term of </a:t>
            </a:r>
            <a:r>
              <a:rPr lang="en-US" sz="1400" b="1" dirty="0" err="1" smtClean="0">
                <a:sym typeface="Symbol"/>
              </a:rPr>
              <a:t>V</a:t>
            </a:r>
            <a:r>
              <a:rPr lang="en-US" sz="1400" b="1" baseline="-25000" dirty="0" err="1" smtClean="0">
                <a:sym typeface="Symbol"/>
              </a:rPr>
              <a:t>acc</a:t>
            </a:r>
            <a:r>
              <a:rPr lang="en-US" sz="1400" dirty="0" smtClean="0">
                <a:sym typeface="Symbol"/>
              </a:rPr>
              <a:t> direct consequence of the TW mechanism (no field build up effects!)</a:t>
            </a:r>
          </a:p>
          <a:p>
            <a:pPr algn="just"/>
            <a:endParaRPr lang="en-US" sz="1400" b="1" dirty="0" smtClean="0">
              <a:sym typeface="Symbol"/>
            </a:endParaRPr>
          </a:p>
          <a:p>
            <a:pPr algn="just"/>
            <a:r>
              <a:rPr lang="en-US" sz="1400" dirty="0" smtClean="0">
                <a:sym typeface="Symbol"/>
              </a:rPr>
              <a:t>for a short structure </a:t>
            </a:r>
            <a:r>
              <a:rPr lang="en-US" sz="1400" b="1" dirty="0" smtClean="0">
                <a:sym typeface="Symbol"/>
              </a:rPr>
              <a:t>all power is dissipated into the RF load</a:t>
            </a:r>
          </a:p>
          <a:p>
            <a:pPr algn="just"/>
            <a:endParaRPr lang="en-US" sz="1400" b="1" dirty="0" smtClean="0">
              <a:sym typeface="Symbol"/>
            </a:endParaRPr>
          </a:p>
          <a:p>
            <a:pPr algn="just"/>
            <a:r>
              <a:rPr lang="en-US" sz="1400" dirty="0" smtClean="0">
                <a:sym typeface="Symbol"/>
              </a:rPr>
              <a:t>It is, in principle possible to gain with TW SC if we increase the length of the structure and, as a consequence, the RF pulse length but we have problems of available power sources (high power/long RF pulses) and cavity construction</a:t>
            </a:r>
            <a:endParaRPr lang="en-US" sz="1400" dirty="0"/>
          </a:p>
        </p:txBody>
      </p:sp>
      <p:sp>
        <p:nvSpPr>
          <p:cNvPr id="14" name="CasellaDiTesto 13"/>
          <p:cNvSpPr txBox="1"/>
          <p:nvPr/>
        </p:nvSpPr>
        <p:spPr>
          <a:xfrm>
            <a:off x="6518992" y="908720"/>
            <a:ext cx="2390398" cy="1200329"/>
          </a:xfrm>
          <a:prstGeom prst="rect">
            <a:avLst/>
          </a:prstGeom>
          <a:noFill/>
        </p:spPr>
        <p:txBody>
          <a:bodyPr wrap="none" rtlCol="0">
            <a:spAutoFit/>
          </a:bodyPr>
          <a:lstStyle/>
          <a:p>
            <a:r>
              <a:rPr lang="en-US" dirty="0" smtClean="0"/>
              <a:t>r=82 [M</a:t>
            </a:r>
            <a:r>
              <a:rPr lang="en-US" dirty="0" smtClean="0">
                <a:sym typeface="Symbol"/>
              </a:rPr>
              <a:t>/m</a:t>
            </a:r>
            <a:r>
              <a:rPr lang="en-US" dirty="0" smtClean="0"/>
              <a:t>]</a:t>
            </a:r>
            <a:r>
              <a:rPr lang="en-US" dirty="0" smtClean="0">
                <a:sym typeface="Symbol"/>
              </a:rPr>
              <a:t></a:t>
            </a:r>
            <a:r>
              <a:rPr lang="en-US" dirty="0" smtClean="0"/>
              <a:t>[T</a:t>
            </a:r>
            <a:r>
              <a:rPr lang="en-US" dirty="0" smtClean="0">
                <a:sym typeface="Symbol"/>
              </a:rPr>
              <a:t></a:t>
            </a:r>
            <a:r>
              <a:rPr lang="en-US" dirty="0">
                <a:sym typeface="Symbol"/>
              </a:rPr>
              <a:t>/m</a:t>
            </a:r>
            <a:r>
              <a:rPr lang="en-US" dirty="0"/>
              <a:t>]</a:t>
            </a:r>
            <a:endParaRPr lang="en-US" dirty="0" smtClean="0"/>
          </a:p>
          <a:p>
            <a:r>
              <a:rPr lang="en-US" dirty="0" smtClean="0">
                <a:sym typeface="Symbol"/>
              </a:rPr>
              <a:t>=0.36 [1/m]0</a:t>
            </a:r>
          </a:p>
          <a:p>
            <a:r>
              <a:rPr lang="en-US" dirty="0" smtClean="0">
                <a:sym typeface="Symbol"/>
              </a:rPr>
              <a:t>v</a:t>
            </a:r>
            <a:r>
              <a:rPr lang="en-US" baseline="-25000" dirty="0" smtClean="0">
                <a:sym typeface="Symbol"/>
              </a:rPr>
              <a:t>g</a:t>
            </a:r>
            <a:r>
              <a:rPr lang="en-US" dirty="0" smtClean="0">
                <a:sym typeface="Symbol"/>
              </a:rPr>
              <a:t>/c=1.7%</a:t>
            </a:r>
          </a:p>
          <a:p>
            <a:r>
              <a:rPr lang="en-US" dirty="0" smtClean="0">
                <a:sym typeface="Symbol"/>
              </a:rPr>
              <a:t></a:t>
            </a:r>
            <a:r>
              <a:rPr lang="en-US" baseline="-25000" dirty="0" smtClean="0">
                <a:sym typeface="Symbol"/>
              </a:rPr>
              <a:t>F</a:t>
            </a:r>
            <a:r>
              <a:rPr lang="en-US" dirty="0" smtClean="0">
                <a:sym typeface="Symbol"/>
              </a:rPr>
              <a:t>=400 ns </a:t>
            </a:r>
            <a:endParaRPr lang="en-US" dirty="0"/>
          </a:p>
        </p:txBody>
      </p:sp>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2968" t="4031" r="7074" b="2810"/>
          <a:stretch/>
        </p:blipFill>
        <p:spPr>
          <a:xfrm>
            <a:off x="226213" y="3282984"/>
            <a:ext cx="3337675" cy="3484988"/>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t="3788" r="5639" b="1699"/>
          <a:stretch/>
        </p:blipFill>
        <p:spPr>
          <a:xfrm>
            <a:off x="5406504" y="3307717"/>
            <a:ext cx="3502886" cy="3537512"/>
          </a:xfrm>
          <a:prstGeom prst="rect">
            <a:avLst/>
          </a:prstGeom>
        </p:spPr>
      </p:pic>
    </p:spTree>
    <p:extLst>
      <p:ext uri="{BB962C8B-B14F-4D97-AF65-F5344CB8AC3E}">
        <p14:creationId xmlns:p14="http://schemas.microsoft.com/office/powerpoint/2010/main" val="1484455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877142" y="0"/>
            <a:ext cx="7533729" cy="523220"/>
          </a:xfrm>
          <a:prstGeom prst="rect">
            <a:avLst/>
          </a:prstGeom>
          <a:noFill/>
        </p:spPr>
        <p:txBody>
          <a:bodyPr wrap="none" rtlCol="0">
            <a:spAutoFit/>
          </a:bodyPr>
          <a:lstStyle/>
          <a:p>
            <a:r>
              <a:rPr lang="en-US" sz="2800" b="1" dirty="0" smtClean="0"/>
              <a:t>TW </a:t>
            </a:r>
            <a:r>
              <a:rPr lang="en-US" sz="2800" b="1" dirty="0"/>
              <a:t>CAVITIES: </a:t>
            </a:r>
            <a:r>
              <a:rPr lang="en-US" sz="2800" b="1" dirty="0" smtClean="0"/>
              <a:t>CONSTANT GRADIENT STRUCTURES</a:t>
            </a:r>
            <a:endParaRPr lang="en-US" sz="2800" b="1" dirty="0"/>
          </a:p>
        </p:txBody>
      </p:sp>
      <p:sp>
        <p:nvSpPr>
          <p:cNvPr id="3" name="Text Box 2"/>
          <p:cNvSpPr txBox="1">
            <a:spLocks noChangeArrowheads="1"/>
          </p:cNvSpPr>
          <p:nvPr/>
        </p:nvSpPr>
        <p:spPr bwMode="auto">
          <a:xfrm>
            <a:off x="0" y="620688"/>
            <a:ext cx="4139952" cy="1384995"/>
          </a:xfrm>
          <a:prstGeom prst="rect">
            <a:avLst/>
          </a:prstGeom>
          <a:noFill/>
          <a:ln w="9525">
            <a:noFill/>
            <a:miter lim="800000"/>
            <a:headEnd/>
            <a:tailEnd/>
          </a:ln>
          <a:effectLst/>
        </p:spPr>
        <p:txBody>
          <a:bodyPr wrap="square">
            <a:spAutoFit/>
          </a:bodyPr>
          <a:lstStyle/>
          <a:p>
            <a:pPr algn="just"/>
            <a:r>
              <a:rPr lang="en-US" sz="1400" b="0" dirty="0" smtClean="0">
                <a:cs typeface="Times New Roman" pitchFamily="18" charset="0"/>
              </a:rPr>
              <a:t>It is possible to demonstrate that, </a:t>
            </a:r>
            <a:r>
              <a:rPr lang="en-US" sz="1400" dirty="0">
                <a:cs typeface="Times New Roman" pitchFamily="18" charset="0"/>
              </a:rPr>
              <a:t>i</a:t>
            </a:r>
            <a:r>
              <a:rPr lang="en-US" sz="1400" b="0" dirty="0" smtClean="0">
                <a:cs typeface="Times New Roman" pitchFamily="18" charset="0"/>
              </a:rPr>
              <a:t>n order to keep the </a:t>
            </a:r>
            <a:r>
              <a:rPr lang="en-US" sz="1400" b="1" dirty="0" smtClean="0">
                <a:cs typeface="Times New Roman" pitchFamily="18" charset="0"/>
              </a:rPr>
              <a:t>accelerating field constant </a:t>
            </a:r>
            <a:r>
              <a:rPr lang="en-US" sz="1400" b="0" dirty="0" smtClean="0">
                <a:cs typeface="Times New Roman" pitchFamily="18" charset="0"/>
              </a:rPr>
              <a:t>along the structure, the </a:t>
            </a:r>
            <a:r>
              <a:rPr lang="en-US" sz="1400" b="1" dirty="0" smtClean="0">
                <a:cs typeface="Times New Roman" pitchFamily="18" charset="0"/>
              </a:rPr>
              <a:t>iris apertures have to decrease along the structure </a:t>
            </a:r>
            <a:r>
              <a:rPr lang="en-US" sz="1400" b="0" dirty="0" smtClean="0">
                <a:cs typeface="Times New Roman" pitchFamily="18" charset="0"/>
              </a:rPr>
              <a:t>in such a way that the field attenuation is compensated by the </a:t>
            </a:r>
            <a:r>
              <a:rPr lang="en-US" sz="1400" dirty="0">
                <a:cs typeface="Times New Roman" pitchFamily="18" charset="0"/>
              </a:rPr>
              <a:t>increase of the stored </a:t>
            </a:r>
            <a:r>
              <a:rPr lang="en-US" sz="1400" dirty="0" smtClean="0">
                <a:cs typeface="Times New Roman" pitchFamily="18" charset="0"/>
              </a:rPr>
              <a:t>energy (with consequent decrease </a:t>
            </a:r>
            <a:r>
              <a:rPr lang="en-US" sz="1400" b="0" dirty="0" smtClean="0">
                <a:cs typeface="Times New Roman" pitchFamily="18" charset="0"/>
              </a:rPr>
              <a:t>of the group velocity).</a:t>
            </a:r>
            <a:endParaRPr lang="en-US" altLang="en-US" sz="1400" b="0" dirty="0"/>
          </a:p>
        </p:txBody>
      </p:sp>
      <p:sp>
        <p:nvSpPr>
          <p:cNvPr id="4" name="TextBox 1"/>
          <p:cNvSpPr txBox="1"/>
          <p:nvPr/>
        </p:nvSpPr>
        <p:spPr>
          <a:xfrm>
            <a:off x="4629316" y="5827608"/>
            <a:ext cx="4112267" cy="954107"/>
          </a:xfrm>
          <a:prstGeom prst="rect">
            <a:avLst/>
          </a:prstGeom>
          <a:noFill/>
        </p:spPr>
        <p:txBody>
          <a:bodyPr wrap="square" rtlCol="0">
            <a:spAutoFit/>
          </a:bodyPr>
          <a:lstStyle/>
          <a:p>
            <a:pPr algn="just"/>
            <a:r>
              <a:rPr lang="en-US" sz="1400" b="0" dirty="0">
                <a:cs typeface="Times New Roman" pitchFamily="18" charset="0"/>
              </a:rPr>
              <a:t>In general the constant gradient structures are </a:t>
            </a:r>
            <a:r>
              <a:rPr lang="en-US" sz="1400" b="1" dirty="0" smtClean="0">
                <a:cs typeface="Times New Roman" pitchFamily="18" charset="0"/>
              </a:rPr>
              <a:t>more </a:t>
            </a:r>
            <a:r>
              <a:rPr lang="en-US" sz="1400" b="1" dirty="0">
                <a:cs typeface="Times New Roman" pitchFamily="18" charset="0"/>
              </a:rPr>
              <a:t>efficient</a:t>
            </a:r>
            <a:r>
              <a:rPr lang="en-US" sz="1400" b="0" dirty="0">
                <a:cs typeface="Times New Roman" pitchFamily="18" charset="0"/>
              </a:rPr>
              <a:t> than constant impedance ones, because of the more uniform distribution of the RF power along them</a:t>
            </a:r>
            <a:r>
              <a:rPr lang="en-US" sz="1400" b="0" dirty="0" smtClean="0">
                <a:cs typeface="Times New Roman" pitchFamily="18" charset="0"/>
              </a:rPr>
              <a:t>.</a:t>
            </a:r>
            <a:endParaRPr lang="en-US" sz="1400" b="0" dirty="0">
              <a:cs typeface="Times New Roman" pitchFamily="18" charset="0"/>
            </a:endParaRPr>
          </a:p>
        </p:txBody>
      </p:sp>
      <p:pic>
        <p:nvPicPr>
          <p:cNvPr id="6" name="Immagine 5"/>
          <p:cNvPicPr>
            <a:picLocks noChangeAspect="1"/>
          </p:cNvPicPr>
          <p:nvPr/>
        </p:nvPicPr>
        <p:blipFill rotWithShape="1">
          <a:blip r:embed="rId2">
            <a:extLst>
              <a:ext uri="{28A0092B-C50C-407E-A947-70E740481C1C}">
                <a14:useLocalDpi xmlns:a14="http://schemas.microsoft.com/office/drawing/2010/main" val="0"/>
              </a:ext>
            </a:extLst>
          </a:blip>
          <a:srcRect l="1147" t="5229" r="5937" b="4182"/>
          <a:stretch/>
        </p:blipFill>
        <p:spPr>
          <a:xfrm>
            <a:off x="52904" y="1974022"/>
            <a:ext cx="4046408" cy="4818146"/>
          </a:xfrm>
          <a:prstGeom prst="rect">
            <a:avLst/>
          </a:prstGeom>
        </p:spPr>
      </p:pic>
      <p:grpSp>
        <p:nvGrpSpPr>
          <p:cNvPr id="49" name="Gruppo 48"/>
          <p:cNvGrpSpPr/>
          <p:nvPr/>
        </p:nvGrpSpPr>
        <p:grpSpPr>
          <a:xfrm>
            <a:off x="4896940" y="3767251"/>
            <a:ext cx="3667421" cy="594359"/>
            <a:chOff x="4743450" y="1596390"/>
            <a:chExt cx="3667421" cy="594359"/>
          </a:xfrm>
        </p:grpSpPr>
        <p:sp>
          <p:nvSpPr>
            <p:cNvPr id="10" name="Ritardo 9"/>
            <p:cNvSpPr/>
            <p:nvPr/>
          </p:nvSpPr>
          <p:spPr>
            <a:xfrm rot="16200000">
              <a:off x="4625843" y="1934996"/>
              <a:ext cx="413792" cy="8943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tardo 11"/>
            <p:cNvSpPr/>
            <p:nvPr/>
          </p:nvSpPr>
          <p:spPr>
            <a:xfrm rot="16200000">
              <a:off x="4853515" y="1934746"/>
              <a:ext cx="422573"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tardo 13"/>
            <p:cNvSpPr/>
            <p:nvPr/>
          </p:nvSpPr>
          <p:spPr>
            <a:xfrm rot="16200000">
              <a:off x="5082898" y="1929280"/>
              <a:ext cx="432842"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tardo 15"/>
            <p:cNvSpPr/>
            <p:nvPr/>
          </p:nvSpPr>
          <p:spPr>
            <a:xfrm rot="16200000">
              <a:off x="5312473" y="1919506"/>
              <a:ext cx="437813"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tardo 17"/>
            <p:cNvSpPr/>
            <p:nvPr/>
          </p:nvSpPr>
          <p:spPr>
            <a:xfrm rot="16200000">
              <a:off x="5552974" y="1912301"/>
              <a:ext cx="444604"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tardo 19"/>
            <p:cNvSpPr/>
            <p:nvPr/>
          </p:nvSpPr>
          <p:spPr>
            <a:xfrm rot="16200000">
              <a:off x="5785201" y="1899875"/>
              <a:ext cx="444271"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tardo 21"/>
            <p:cNvSpPr/>
            <p:nvPr/>
          </p:nvSpPr>
          <p:spPr>
            <a:xfrm rot="16200000">
              <a:off x="6013803" y="1895190"/>
              <a:ext cx="459844" cy="93176"/>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tardo 23"/>
            <p:cNvSpPr/>
            <p:nvPr/>
          </p:nvSpPr>
          <p:spPr>
            <a:xfrm rot="16200000">
              <a:off x="6230246" y="1894740"/>
              <a:ext cx="487342" cy="89435"/>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tardo 25"/>
            <p:cNvSpPr/>
            <p:nvPr/>
          </p:nvSpPr>
          <p:spPr>
            <a:xfrm rot="16200000">
              <a:off x="6450883" y="1893787"/>
              <a:ext cx="501422" cy="842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tardo 27"/>
            <p:cNvSpPr/>
            <p:nvPr/>
          </p:nvSpPr>
          <p:spPr>
            <a:xfrm rot="16200000">
              <a:off x="6683646" y="1880827"/>
              <a:ext cx="505232" cy="8943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tardo 29"/>
            <p:cNvSpPr/>
            <p:nvPr/>
          </p:nvSpPr>
          <p:spPr>
            <a:xfrm rot="16200000">
              <a:off x="6912312" y="1877397"/>
              <a:ext cx="519481" cy="9198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tardo 31"/>
            <p:cNvSpPr/>
            <p:nvPr/>
          </p:nvSpPr>
          <p:spPr>
            <a:xfrm rot="16200000">
              <a:off x="7136720" y="1867322"/>
              <a:ext cx="532240"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tardo 33"/>
            <p:cNvSpPr/>
            <p:nvPr/>
          </p:nvSpPr>
          <p:spPr>
            <a:xfrm rot="16200000">
              <a:off x="7374487" y="1862022"/>
              <a:ext cx="544498"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itardo 35"/>
            <p:cNvSpPr/>
            <p:nvPr/>
          </p:nvSpPr>
          <p:spPr>
            <a:xfrm rot="16200000">
              <a:off x="7599342" y="1853987"/>
              <a:ext cx="558910"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tardo 37"/>
            <p:cNvSpPr/>
            <p:nvPr/>
          </p:nvSpPr>
          <p:spPr>
            <a:xfrm rot="16200000">
              <a:off x="7827730" y="1848687"/>
              <a:ext cx="571168"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tardo 39"/>
            <p:cNvSpPr/>
            <p:nvPr/>
          </p:nvSpPr>
          <p:spPr>
            <a:xfrm rot="16200000">
              <a:off x="8050678" y="1846370"/>
              <a:ext cx="589389" cy="8943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Connettore 1 40"/>
            <p:cNvCxnSpPr/>
            <p:nvPr/>
          </p:nvCxnSpPr>
          <p:spPr>
            <a:xfrm>
              <a:off x="4743450" y="2183129"/>
              <a:ext cx="3667421" cy="3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Gruppo 49"/>
          <p:cNvGrpSpPr/>
          <p:nvPr/>
        </p:nvGrpSpPr>
        <p:grpSpPr>
          <a:xfrm flipV="1">
            <a:off x="4896940" y="3029432"/>
            <a:ext cx="3667421" cy="594359"/>
            <a:chOff x="4743450" y="1596390"/>
            <a:chExt cx="3667421" cy="594359"/>
          </a:xfrm>
        </p:grpSpPr>
        <p:sp>
          <p:nvSpPr>
            <p:cNvPr id="51" name="Ritardo 50"/>
            <p:cNvSpPr/>
            <p:nvPr/>
          </p:nvSpPr>
          <p:spPr>
            <a:xfrm rot="16200000">
              <a:off x="4625843" y="1934996"/>
              <a:ext cx="413792" cy="8943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tardo 51"/>
            <p:cNvSpPr/>
            <p:nvPr/>
          </p:nvSpPr>
          <p:spPr>
            <a:xfrm rot="16200000">
              <a:off x="4853515" y="1934746"/>
              <a:ext cx="422573"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tardo 52"/>
            <p:cNvSpPr/>
            <p:nvPr/>
          </p:nvSpPr>
          <p:spPr>
            <a:xfrm rot="16200000">
              <a:off x="5082898" y="1929280"/>
              <a:ext cx="432842"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tardo 53"/>
            <p:cNvSpPr/>
            <p:nvPr/>
          </p:nvSpPr>
          <p:spPr>
            <a:xfrm rot="16200000">
              <a:off x="5312473" y="1919506"/>
              <a:ext cx="437813"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tardo 54"/>
            <p:cNvSpPr/>
            <p:nvPr/>
          </p:nvSpPr>
          <p:spPr>
            <a:xfrm rot="16200000">
              <a:off x="5552974" y="1912301"/>
              <a:ext cx="444604"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tardo 55"/>
            <p:cNvSpPr/>
            <p:nvPr/>
          </p:nvSpPr>
          <p:spPr>
            <a:xfrm rot="16200000">
              <a:off x="5785201" y="1899875"/>
              <a:ext cx="444271"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itardo 56"/>
            <p:cNvSpPr/>
            <p:nvPr/>
          </p:nvSpPr>
          <p:spPr>
            <a:xfrm rot="16200000">
              <a:off x="6013803" y="1895190"/>
              <a:ext cx="459844" cy="93176"/>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itardo 57"/>
            <p:cNvSpPr/>
            <p:nvPr/>
          </p:nvSpPr>
          <p:spPr>
            <a:xfrm rot="16200000">
              <a:off x="6230246" y="1894740"/>
              <a:ext cx="487342" cy="89435"/>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tardo 58"/>
            <p:cNvSpPr/>
            <p:nvPr/>
          </p:nvSpPr>
          <p:spPr>
            <a:xfrm rot="16200000">
              <a:off x="6450883" y="1893787"/>
              <a:ext cx="501422" cy="842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tardo 59"/>
            <p:cNvSpPr/>
            <p:nvPr/>
          </p:nvSpPr>
          <p:spPr>
            <a:xfrm rot="16200000">
              <a:off x="6683646" y="1880827"/>
              <a:ext cx="505232" cy="89432"/>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tardo 60"/>
            <p:cNvSpPr/>
            <p:nvPr/>
          </p:nvSpPr>
          <p:spPr>
            <a:xfrm rot="16200000">
              <a:off x="6912312" y="1877397"/>
              <a:ext cx="519481" cy="91981"/>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itardo 61"/>
            <p:cNvSpPr/>
            <p:nvPr/>
          </p:nvSpPr>
          <p:spPr>
            <a:xfrm rot="16200000">
              <a:off x="7136720" y="1867322"/>
              <a:ext cx="532240"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itardo 62"/>
            <p:cNvSpPr/>
            <p:nvPr/>
          </p:nvSpPr>
          <p:spPr>
            <a:xfrm rot="16200000">
              <a:off x="7374487" y="1862022"/>
              <a:ext cx="544498"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itardo 63"/>
            <p:cNvSpPr/>
            <p:nvPr/>
          </p:nvSpPr>
          <p:spPr>
            <a:xfrm rot="16200000">
              <a:off x="7599342" y="1853987"/>
              <a:ext cx="558910"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itardo 64"/>
            <p:cNvSpPr/>
            <p:nvPr/>
          </p:nvSpPr>
          <p:spPr>
            <a:xfrm rot="16200000">
              <a:off x="7827730" y="1848687"/>
              <a:ext cx="571168" cy="89433"/>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itardo 65"/>
            <p:cNvSpPr/>
            <p:nvPr/>
          </p:nvSpPr>
          <p:spPr>
            <a:xfrm rot="16200000">
              <a:off x="8050678" y="1846370"/>
              <a:ext cx="589389" cy="8943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Connettore 1 66"/>
            <p:cNvCxnSpPr/>
            <p:nvPr/>
          </p:nvCxnSpPr>
          <p:spPr>
            <a:xfrm>
              <a:off x="4743450" y="2183129"/>
              <a:ext cx="3667421" cy="3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Connettore 2 6"/>
          <p:cNvCxnSpPr/>
          <p:nvPr/>
        </p:nvCxnSpPr>
        <p:spPr>
          <a:xfrm>
            <a:off x="4708063" y="3447366"/>
            <a:ext cx="0" cy="491671"/>
          </a:xfrm>
          <a:prstGeom prst="straightConnector1">
            <a:avLst/>
          </a:prstGeom>
          <a:ln w="28575">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V="1">
            <a:off x="8741583" y="3753092"/>
            <a:ext cx="0" cy="30496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6" name="Connettore 2 45"/>
          <p:cNvCxnSpPr/>
          <p:nvPr/>
        </p:nvCxnSpPr>
        <p:spPr>
          <a:xfrm>
            <a:off x="8741583" y="3284284"/>
            <a:ext cx="0" cy="35681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pic>
        <p:nvPicPr>
          <p:cNvPr id="29698" name="Picture 2" descr="C:\Users\David\Desktop\SPARC\SPARC_OLD_PC\banda_C\articolo\figure\fig18bi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76" r="14587" b="35823"/>
          <a:stretch/>
        </p:blipFill>
        <p:spPr bwMode="auto">
          <a:xfrm>
            <a:off x="5354276" y="620688"/>
            <a:ext cx="3229523" cy="209581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C:\Users\David\Desktop\MASTER LEZIONI\CAS_2016\images4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278" y="4511657"/>
            <a:ext cx="2534761" cy="1291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02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fade">
                                      <p:cBhvr>
                                        <p:cTn id="19" dur="500"/>
                                        <p:tgtEl>
                                          <p:spTgt spid="46"/>
                                        </p:tgtEl>
                                      </p:cBhvr>
                                    </p:animEffect>
                                  </p:childTnLst>
                                </p:cTn>
                              </p:par>
                              <p:par>
                                <p:cTn id="20" presetID="10"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27258" y="590521"/>
            <a:ext cx="3360600" cy="923330"/>
          </a:xfrm>
          <a:prstGeom prst="rect">
            <a:avLst/>
          </a:prstGeom>
          <a:noFill/>
        </p:spPr>
        <p:txBody>
          <a:bodyPr wrap="none" rtlCol="0">
            <a:spAutoFit/>
          </a:bodyPr>
          <a:lstStyle/>
          <a:p>
            <a:r>
              <a:rPr lang="en-US" sz="5400" dirty="0" smtClean="0"/>
              <a:t>MATERIALS</a:t>
            </a:r>
            <a:endParaRPr lang="en-US" sz="5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65" y="3213655"/>
            <a:ext cx="4410221" cy="2376848"/>
          </a:xfrm>
          <a:prstGeom prst="rect">
            <a:avLst/>
          </a:prstGeom>
        </p:spPr>
      </p:pic>
      <p:pic>
        <p:nvPicPr>
          <p:cNvPr id="5"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3021" r="17210"/>
          <a:stretch/>
        </p:blipFill>
        <p:spPr>
          <a:xfrm>
            <a:off x="6187858" y="1975516"/>
            <a:ext cx="1963843" cy="4397993"/>
          </a:xfrm>
          <a:prstGeom prst="rect">
            <a:avLst/>
          </a:prstGeom>
          <a:noFill/>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4434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ubo 26"/>
          <p:cNvSpPr/>
          <p:nvPr/>
        </p:nvSpPr>
        <p:spPr>
          <a:xfrm>
            <a:off x="6516444" y="636270"/>
            <a:ext cx="2120826" cy="1173039"/>
          </a:xfrm>
          <a:prstGeom prst="cube">
            <a:avLst/>
          </a:prstGeom>
          <a:solidFill>
            <a:srgbClr val="FFC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conductor</a:t>
            </a:r>
            <a:endParaRPr lang="en-US" dirty="0">
              <a:solidFill>
                <a:schemeClr val="tx1"/>
              </a:solidFill>
            </a:endParaRPr>
          </a:p>
        </p:txBody>
      </p:sp>
      <p:sp>
        <p:nvSpPr>
          <p:cNvPr id="2" name="CasellaDiTesto 1"/>
          <p:cNvSpPr txBox="1"/>
          <p:nvPr/>
        </p:nvSpPr>
        <p:spPr>
          <a:xfrm>
            <a:off x="816408" y="0"/>
            <a:ext cx="7403437" cy="523220"/>
          </a:xfrm>
          <a:prstGeom prst="rect">
            <a:avLst/>
          </a:prstGeom>
          <a:noFill/>
        </p:spPr>
        <p:txBody>
          <a:bodyPr wrap="none" rtlCol="0">
            <a:spAutoFit/>
          </a:bodyPr>
          <a:lstStyle/>
          <a:p>
            <a:r>
              <a:rPr lang="en-US" sz="2800" b="1" dirty="0" smtClean="0"/>
              <a:t>NORMAL CONDUCTING (NC) MATERIAL: COPPER</a:t>
            </a:r>
            <a:endParaRPr lang="en-US" sz="2800" b="1" dirty="0"/>
          </a:p>
        </p:txBody>
      </p:sp>
      <p:sp>
        <p:nvSpPr>
          <p:cNvPr id="9" name="Rettangolo 8"/>
          <p:cNvSpPr/>
          <p:nvPr/>
        </p:nvSpPr>
        <p:spPr>
          <a:xfrm>
            <a:off x="0" y="1426872"/>
            <a:ext cx="6088112" cy="307777"/>
          </a:xfrm>
          <a:prstGeom prst="rect">
            <a:avLst/>
          </a:prstGeom>
        </p:spPr>
        <p:txBody>
          <a:bodyPr wrap="square">
            <a:spAutoFit/>
          </a:bodyPr>
          <a:lstStyle/>
          <a:p>
            <a:r>
              <a:rPr lang="en-US" sz="1400" dirty="0" smtClean="0"/>
              <a:t>The microwave surface resistance of a </a:t>
            </a:r>
            <a:r>
              <a:rPr lang="en-US" sz="1400" b="1" dirty="0" smtClean="0"/>
              <a:t>normal metals </a:t>
            </a:r>
            <a:r>
              <a:rPr lang="en-US" sz="1400" dirty="0" smtClean="0"/>
              <a:t>is expressed by:</a:t>
            </a:r>
          </a:p>
        </p:txBody>
      </p:sp>
      <p:graphicFrame>
        <p:nvGraphicFramePr>
          <p:cNvPr id="3" name="Oggetto 2"/>
          <p:cNvGraphicFramePr>
            <a:graphicFrameLocks noChangeAspect="1"/>
          </p:cNvGraphicFramePr>
          <p:nvPr>
            <p:extLst>
              <p:ext uri="{D42A27DB-BD31-4B8C-83A1-F6EECF244321}">
                <p14:modId xmlns:p14="http://schemas.microsoft.com/office/powerpoint/2010/main" val="46426571"/>
              </p:ext>
            </p:extLst>
          </p:nvPr>
        </p:nvGraphicFramePr>
        <p:xfrm>
          <a:off x="405625" y="1893426"/>
          <a:ext cx="1577788" cy="536662"/>
        </p:xfrm>
        <a:graphic>
          <a:graphicData uri="http://schemas.openxmlformats.org/presentationml/2006/ole">
            <mc:AlternateContent xmlns:mc="http://schemas.openxmlformats.org/markup-compatibility/2006">
              <mc:Choice xmlns:v="urn:schemas-microsoft-com:vml" Requires="v">
                <p:oleObj spid="_x0000_s22158" name="Equazione" r:id="rId3" imgW="1295280" imgH="444240" progId="Equation.3">
                  <p:embed/>
                </p:oleObj>
              </mc:Choice>
              <mc:Fallback>
                <p:oleObj name="Equazione" r:id="rId3" imgW="1295280" imgH="444240" progId="Equation.3">
                  <p:embed/>
                  <p:pic>
                    <p:nvPicPr>
                      <p:cNvPr id="0" name="Oggetto 47"/>
                      <p:cNvPicPr>
                        <a:picLocks noChangeAspect="1" noChangeArrowheads="1"/>
                      </p:cNvPicPr>
                      <p:nvPr/>
                    </p:nvPicPr>
                    <p:blipFill>
                      <a:blip r:embed="rId4"/>
                      <a:srcRect/>
                      <a:stretch>
                        <a:fillRect/>
                      </a:stretch>
                    </p:blipFill>
                    <p:spPr bwMode="auto">
                      <a:xfrm>
                        <a:off x="405625" y="1893426"/>
                        <a:ext cx="1577788" cy="536662"/>
                      </a:xfrm>
                      <a:prstGeom prst="rect">
                        <a:avLst/>
                      </a:prstGeom>
                      <a:noFill/>
                      <a:ln>
                        <a:noFill/>
                      </a:ln>
                      <a:extLst/>
                    </p:spPr>
                  </p:pic>
                </p:oleObj>
              </mc:Fallback>
            </mc:AlternateContent>
          </a:graphicData>
        </a:graphic>
      </p:graphicFrame>
      <p:sp>
        <p:nvSpPr>
          <p:cNvPr id="11" name="Rettangolo 10"/>
          <p:cNvSpPr/>
          <p:nvPr/>
        </p:nvSpPr>
        <p:spPr>
          <a:xfrm>
            <a:off x="25390" y="3231988"/>
            <a:ext cx="5822978" cy="1200329"/>
          </a:xfrm>
          <a:prstGeom prst="rect">
            <a:avLst/>
          </a:prstGeom>
        </p:spPr>
        <p:txBody>
          <a:bodyPr wrap="square">
            <a:spAutoFit/>
          </a:bodyPr>
          <a:lstStyle/>
          <a:p>
            <a:pPr algn="just"/>
            <a:r>
              <a:rPr lang="en-US" sz="1200" dirty="0" smtClean="0"/>
              <a:t>At </a:t>
            </a:r>
            <a:r>
              <a:rPr lang="en-US" sz="1200" b="1" dirty="0" smtClean="0"/>
              <a:t>low temperature </a:t>
            </a:r>
            <a:r>
              <a:rPr lang="en-US" sz="1200" dirty="0"/>
              <a:t>and at high </a:t>
            </a:r>
            <a:r>
              <a:rPr lang="en-US" sz="1200" dirty="0" smtClean="0"/>
              <a:t>frequency, NC material there is a mechanism called “</a:t>
            </a:r>
            <a:r>
              <a:rPr lang="en-US" sz="1200" b="1" dirty="0" smtClean="0"/>
              <a:t>anomalous skin effect</a:t>
            </a:r>
            <a:r>
              <a:rPr lang="en-US" sz="1200" dirty="0" smtClean="0"/>
              <a:t>” that increases the conductivity with respect to the DC case.</a:t>
            </a:r>
            <a:r>
              <a:rPr lang="en-US" sz="1200" dirty="0"/>
              <a:t> </a:t>
            </a:r>
            <a:r>
              <a:rPr lang="en-US" sz="1200" dirty="0" smtClean="0"/>
              <a:t>For copper, as example,  at microwave frequencies and cryogenic temperatures, one can see that, although the DC conductivity increases by a factor 100, the anomalous skin effect allows only a decrease of a factor 6 in the surface resistance. </a:t>
            </a:r>
            <a:r>
              <a:rPr lang="en-US" sz="1200" b="1" dirty="0" smtClean="0"/>
              <a:t>This shows that it is definitely not convenient to cool an NC metal to cryogenic temperatures.</a:t>
            </a:r>
            <a:endParaRPr lang="en-US" sz="1200" b="1" dirty="0"/>
          </a:p>
        </p:txBody>
      </p:sp>
      <p:graphicFrame>
        <p:nvGraphicFramePr>
          <p:cNvPr id="4" name="Oggetto 3"/>
          <p:cNvGraphicFramePr>
            <a:graphicFrameLocks noChangeAspect="1"/>
          </p:cNvGraphicFramePr>
          <p:nvPr>
            <p:extLst>
              <p:ext uri="{D42A27DB-BD31-4B8C-83A1-F6EECF244321}">
                <p14:modId xmlns:p14="http://schemas.microsoft.com/office/powerpoint/2010/main" val="1383352305"/>
              </p:ext>
            </p:extLst>
          </p:nvPr>
        </p:nvGraphicFramePr>
        <p:xfrm>
          <a:off x="2280422" y="1937337"/>
          <a:ext cx="1166891" cy="555791"/>
        </p:xfrm>
        <a:graphic>
          <a:graphicData uri="http://schemas.openxmlformats.org/presentationml/2006/ole">
            <mc:AlternateContent xmlns:mc="http://schemas.openxmlformats.org/markup-compatibility/2006">
              <mc:Choice xmlns:v="urn:schemas-microsoft-com:vml" Requires="v">
                <p:oleObj spid="_x0000_s22159" name="Equazione" r:id="rId5" imgW="952200" imgH="457200" progId="Equation.3">
                  <p:embed/>
                </p:oleObj>
              </mc:Choice>
              <mc:Fallback>
                <p:oleObj name="Equazione" r:id="rId5" imgW="952200" imgH="457200" progId="Equation.3">
                  <p:embed/>
                  <p:pic>
                    <p:nvPicPr>
                      <p:cNvPr id="0" name="Oggetto 2"/>
                      <p:cNvPicPr>
                        <a:picLocks noChangeAspect="1" noChangeArrowheads="1"/>
                      </p:cNvPicPr>
                      <p:nvPr/>
                    </p:nvPicPr>
                    <p:blipFill>
                      <a:blip r:embed="rId6"/>
                      <a:srcRect/>
                      <a:stretch>
                        <a:fillRect/>
                      </a:stretch>
                    </p:blipFill>
                    <p:spPr bwMode="auto">
                      <a:xfrm>
                        <a:off x="2280422" y="1937337"/>
                        <a:ext cx="1166891" cy="555791"/>
                      </a:xfrm>
                      <a:prstGeom prst="rect">
                        <a:avLst/>
                      </a:prstGeom>
                      <a:noFill/>
                      <a:ln>
                        <a:noFill/>
                      </a:ln>
                      <a:extLst/>
                    </p:spPr>
                  </p:pic>
                </p:oleObj>
              </mc:Fallback>
            </mc:AlternateContent>
          </a:graphicData>
        </a:graphic>
      </p:graphicFrame>
      <p:sp>
        <p:nvSpPr>
          <p:cNvPr id="8" name="CasellaDiTesto 7"/>
          <p:cNvSpPr txBox="1"/>
          <p:nvPr/>
        </p:nvSpPr>
        <p:spPr>
          <a:xfrm>
            <a:off x="3574908" y="1861579"/>
            <a:ext cx="2042849" cy="646331"/>
          </a:xfrm>
          <a:prstGeom prst="rect">
            <a:avLst/>
          </a:prstGeom>
          <a:noFill/>
        </p:spPr>
        <p:txBody>
          <a:bodyPr wrap="square" rtlCol="0">
            <a:spAutoFit/>
          </a:bodyPr>
          <a:lstStyle/>
          <a:p>
            <a:pPr algn="just"/>
            <a:r>
              <a:rPr lang="en-US" sz="1200" b="1" dirty="0" smtClean="0"/>
              <a:t>Skin depth</a:t>
            </a:r>
            <a:r>
              <a:rPr lang="en-US" sz="1200" dirty="0" smtClean="0"/>
              <a:t>: penetration of the EM field </a:t>
            </a:r>
            <a:r>
              <a:rPr lang="en-US" sz="1200" dirty="0" err="1" smtClean="0"/>
              <a:t>ans</a:t>
            </a:r>
            <a:r>
              <a:rPr lang="en-US" sz="1200" dirty="0" smtClean="0"/>
              <a:t> surface currents inside the metal</a:t>
            </a:r>
            <a:endParaRPr lang="en-US" sz="1200" dirty="0"/>
          </a:p>
        </p:txBody>
      </p:sp>
      <p:sp>
        <p:nvSpPr>
          <p:cNvPr id="17" name="Rettangolo 16"/>
          <p:cNvSpPr/>
          <p:nvPr/>
        </p:nvSpPr>
        <p:spPr>
          <a:xfrm>
            <a:off x="7206" y="2593957"/>
            <a:ext cx="4437950" cy="307777"/>
          </a:xfrm>
          <a:prstGeom prst="rect">
            <a:avLst/>
          </a:prstGeom>
        </p:spPr>
        <p:txBody>
          <a:bodyPr wrap="square">
            <a:spAutoFit/>
          </a:bodyPr>
          <a:lstStyle/>
          <a:p>
            <a:r>
              <a:rPr lang="en-US" sz="1400" dirty="0" smtClean="0"/>
              <a:t>For copper: </a:t>
            </a:r>
            <a:r>
              <a:rPr lang="en-US" sz="1400" dirty="0" smtClean="0">
                <a:sym typeface="Symbol"/>
              </a:rPr>
              <a:t>=5.7x10</a:t>
            </a:r>
            <a:r>
              <a:rPr lang="en-US" sz="1400" baseline="30000" dirty="0" smtClean="0">
                <a:sym typeface="Symbol"/>
              </a:rPr>
              <a:t>8 </a:t>
            </a:r>
            <a:r>
              <a:rPr lang="en-US" sz="1400" dirty="0" smtClean="0">
                <a:sym typeface="Symbol"/>
              </a:rPr>
              <a:t>S/</a:t>
            </a:r>
            <a:r>
              <a:rPr lang="en-US" sz="1400" dirty="0" err="1" smtClean="0">
                <a:sym typeface="Symbol"/>
              </a:rPr>
              <a:t>mR</a:t>
            </a:r>
            <a:r>
              <a:rPr lang="en-US" sz="1400" baseline="-25000" dirty="0" err="1" smtClean="0">
                <a:sym typeface="Symbol"/>
              </a:rPr>
              <a:t>s</a:t>
            </a:r>
            <a:r>
              <a:rPr lang="en-US" sz="1400" dirty="0" smtClean="0">
                <a:sym typeface="Symbol"/>
              </a:rPr>
              <a:t>(@1 GHz)3m, &lt;1 m </a:t>
            </a:r>
            <a:endParaRPr lang="en-US" sz="1400" dirty="0" smtClean="0"/>
          </a:p>
        </p:txBody>
      </p:sp>
      <p:sp>
        <p:nvSpPr>
          <p:cNvPr id="12" name="CasellaDiTesto 11"/>
          <p:cNvSpPr txBox="1"/>
          <p:nvPr/>
        </p:nvSpPr>
        <p:spPr>
          <a:xfrm>
            <a:off x="524841" y="2925797"/>
            <a:ext cx="4525341" cy="338554"/>
          </a:xfrm>
          <a:prstGeom prst="rect">
            <a:avLst/>
          </a:prstGeom>
          <a:noFill/>
        </p:spPr>
        <p:txBody>
          <a:bodyPr wrap="none" rtlCol="0">
            <a:spAutoFit/>
          </a:bodyPr>
          <a:lstStyle/>
          <a:p>
            <a:r>
              <a:rPr lang="en-US" sz="1600" b="1" i="1" dirty="0" err="1" smtClean="0"/>
              <a:t>R</a:t>
            </a:r>
            <a:r>
              <a:rPr lang="en-US" sz="1600" b="1" i="1" baseline="-25000" dirty="0" err="1" smtClean="0"/>
              <a:t>s</a:t>
            </a:r>
            <a:r>
              <a:rPr lang="en-US" sz="1600" b="1" i="1" dirty="0" smtClean="0"/>
              <a:t> AT LOW TEMPERATURE ANOMALUS SKIN EFFECT</a:t>
            </a:r>
            <a:endParaRPr lang="en-US" sz="1600" b="1" i="1" dirty="0"/>
          </a:p>
        </p:txBody>
      </p:sp>
      <p:sp>
        <p:nvSpPr>
          <p:cNvPr id="19" name="CasellaDiTesto 18"/>
          <p:cNvSpPr txBox="1"/>
          <p:nvPr/>
        </p:nvSpPr>
        <p:spPr>
          <a:xfrm>
            <a:off x="1983413" y="1052760"/>
            <a:ext cx="1906932" cy="338554"/>
          </a:xfrm>
          <a:prstGeom prst="rect">
            <a:avLst/>
          </a:prstGeom>
          <a:noFill/>
        </p:spPr>
        <p:txBody>
          <a:bodyPr wrap="none" rtlCol="0">
            <a:spAutoFit/>
          </a:bodyPr>
          <a:lstStyle/>
          <a:p>
            <a:r>
              <a:rPr lang="en-US" sz="1600" b="1" i="1" dirty="0" err="1" smtClean="0"/>
              <a:t>R</a:t>
            </a:r>
            <a:r>
              <a:rPr lang="en-US" sz="1600" b="1" i="1" baseline="-25000" dirty="0" err="1" smtClean="0"/>
              <a:t>s</a:t>
            </a:r>
            <a:r>
              <a:rPr lang="en-US" sz="1600" b="1" i="1" dirty="0" smtClean="0"/>
              <a:t> </a:t>
            </a:r>
            <a:r>
              <a:rPr lang="en-US" sz="1600" b="1" i="1" dirty="0" err="1" smtClean="0"/>
              <a:t>vs</a:t>
            </a:r>
            <a:r>
              <a:rPr lang="en-US" sz="1600" b="1" i="1" dirty="0" smtClean="0"/>
              <a:t> RF FREQUENCY</a:t>
            </a:r>
            <a:endParaRPr lang="en-US" sz="1600" b="1" i="1" dirty="0"/>
          </a:p>
        </p:txBody>
      </p:sp>
      <p:sp>
        <p:nvSpPr>
          <p:cNvPr id="21" name="Rettangolo 20"/>
          <p:cNvSpPr/>
          <p:nvPr/>
        </p:nvSpPr>
        <p:spPr>
          <a:xfrm>
            <a:off x="4596332" y="4636774"/>
            <a:ext cx="4616690" cy="2246769"/>
          </a:xfrm>
          <a:prstGeom prst="rect">
            <a:avLst/>
          </a:prstGeom>
        </p:spPr>
        <p:txBody>
          <a:bodyPr wrap="square">
            <a:spAutoFit/>
          </a:bodyPr>
          <a:lstStyle/>
          <a:p>
            <a:pPr algn="just"/>
            <a:r>
              <a:rPr lang="en-US" sz="1400" dirty="0" smtClean="0"/>
              <a:t>The most widely used NC metal for RF structures is </a:t>
            </a:r>
            <a:r>
              <a:rPr lang="en-US" sz="1400" b="1" dirty="0" smtClean="0"/>
              <a:t>OFHC copper</a:t>
            </a:r>
            <a:r>
              <a:rPr lang="en-US" sz="1400" dirty="0" smtClean="0"/>
              <a:t> (</a:t>
            </a:r>
            <a:r>
              <a:rPr lang="en-US" sz="1400" dirty="0" err="1" smtClean="0"/>
              <a:t>Oxigen</a:t>
            </a:r>
            <a:r>
              <a:rPr lang="en-US" sz="1400" dirty="0" smtClean="0"/>
              <a:t> free high conductivity) for several reasons:</a:t>
            </a:r>
          </a:p>
          <a:p>
            <a:pPr algn="just"/>
            <a:endParaRPr lang="en-US" sz="1400" dirty="0"/>
          </a:p>
          <a:p>
            <a:pPr marL="342900" indent="-342900" algn="just">
              <a:buAutoNum type="arabicParenR"/>
            </a:pPr>
            <a:r>
              <a:rPr lang="en-US" sz="1400" dirty="0" smtClean="0"/>
              <a:t>Easy to machine (good achievable roughness at the few nm level)</a:t>
            </a:r>
          </a:p>
          <a:p>
            <a:pPr marL="342900" indent="-342900" algn="just">
              <a:buAutoNum type="arabicParenR"/>
            </a:pPr>
            <a:r>
              <a:rPr lang="en-US" sz="1400" dirty="0" smtClean="0"/>
              <a:t>Easy to braze/weld</a:t>
            </a:r>
          </a:p>
          <a:p>
            <a:pPr marL="342900" indent="-342900" algn="just">
              <a:buAutoNum type="arabicParenR"/>
            </a:pPr>
            <a:r>
              <a:rPr lang="en-US" sz="1400" dirty="0" smtClean="0"/>
              <a:t>Easy to find at relatively low cost</a:t>
            </a:r>
          </a:p>
          <a:p>
            <a:pPr marL="342900" indent="-342900" algn="just">
              <a:buAutoNum type="arabicParenR"/>
            </a:pPr>
            <a:r>
              <a:rPr lang="en-US" sz="1400" dirty="0" smtClean="0"/>
              <a:t>Very good electrical (and thermal) conductivity</a:t>
            </a:r>
          </a:p>
          <a:p>
            <a:pPr marL="342900" indent="-342900" algn="just">
              <a:buAutoNum type="arabicParenR"/>
            </a:pPr>
            <a:r>
              <a:rPr lang="en-US" sz="1400" dirty="0" smtClean="0"/>
              <a:t>Low SEY (</a:t>
            </a:r>
            <a:r>
              <a:rPr lang="en-US" sz="1400" dirty="0" err="1" smtClean="0"/>
              <a:t>multipacting</a:t>
            </a:r>
            <a:r>
              <a:rPr lang="en-US" sz="1400" dirty="0" smtClean="0"/>
              <a:t> </a:t>
            </a:r>
            <a:r>
              <a:rPr lang="en-US" sz="1400" dirty="0" err="1" smtClean="0"/>
              <a:t>fenomena</a:t>
            </a:r>
            <a:r>
              <a:rPr lang="en-US" sz="1400" dirty="0" smtClean="0"/>
              <a:t>)</a:t>
            </a:r>
          </a:p>
          <a:p>
            <a:pPr marL="342900" indent="-342900" algn="just">
              <a:buAutoNum type="arabicParenR"/>
            </a:pPr>
            <a:r>
              <a:rPr lang="en-US" sz="1400" dirty="0" smtClean="0"/>
              <a:t>Good performances at high accelerating gradient</a:t>
            </a:r>
            <a:endParaRPr lang="en-US" sz="1400" dirty="0"/>
          </a:p>
        </p:txBody>
      </p:sp>
      <p:sp>
        <p:nvSpPr>
          <p:cNvPr id="22" name="CasellaDiTesto 21"/>
          <p:cNvSpPr txBox="1"/>
          <p:nvPr/>
        </p:nvSpPr>
        <p:spPr>
          <a:xfrm>
            <a:off x="6507983" y="4272490"/>
            <a:ext cx="949234" cy="369332"/>
          </a:xfrm>
          <a:prstGeom prst="rect">
            <a:avLst/>
          </a:prstGeom>
          <a:noFill/>
        </p:spPr>
        <p:txBody>
          <a:bodyPr wrap="none" rtlCol="0">
            <a:spAutoFit/>
          </a:bodyPr>
          <a:lstStyle/>
          <a:p>
            <a:r>
              <a:rPr lang="en-US" b="1" i="1" dirty="0" smtClean="0"/>
              <a:t>COPPER</a:t>
            </a:r>
            <a:endParaRPr lang="en-US" b="1" i="1" dirty="0"/>
          </a:p>
        </p:txBody>
      </p:sp>
      <p:graphicFrame>
        <p:nvGraphicFramePr>
          <p:cNvPr id="5" name="Oggetto 4"/>
          <p:cNvGraphicFramePr>
            <a:graphicFrameLocks noChangeAspect="1"/>
          </p:cNvGraphicFramePr>
          <p:nvPr>
            <p:extLst>
              <p:ext uri="{D42A27DB-BD31-4B8C-83A1-F6EECF244321}">
                <p14:modId xmlns:p14="http://schemas.microsoft.com/office/powerpoint/2010/main" val="1027491358"/>
              </p:ext>
            </p:extLst>
          </p:nvPr>
        </p:nvGraphicFramePr>
        <p:xfrm>
          <a:off x="170157" y="523220"/>
          <a:ext cx="1635327" cy="806940"/>
        </p:xfrm>
        <a:graphic>
          <a:graphicData uri="http://schemas.openxmlformats.org/presentationml/2006/ole">
            <mc:AlternateContent xmlns:mc="http://schemas.openxmlformats.org/markup-compatibility/2006">
              <mc:Choice xmlns:v="urn:schemas-microsoft-com:vml" Requires="v">
                <p:oleObj spid="_x0000_s22160" name="Equazione" r:id="rId7" imgW="1460160" imgH="723600" progId="Equation.3">
                  <p:embed/>
                </p:oleObj>
              </mc:Choice>
              <mc:Fallback>
                <p:oleObj name="Equazione" r:id="rId7" imgW="1460160" imgH="723600" progId="Equation.3">
                  <p:embed/>
                  <p:pic>
                    <p:nvPicPr>
                      <p:cNvPr id="0" name="Oggetto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157" y="523220"/>
                        <a:ext cx="1635327" cy="806940"/>
                      </a:xfrm>
                      <a:prstGeom prst="rect">
                        <a:avLst/>
                      </a:prstGeom>
                      <a:noFill/>
                      <a:ln>
                        <a:noFill/>
                      </a:ln>
                    </p:spPr>
                  </p:pic>
                </p:oleObj>
              </mc:Fallback>
            </mc:AlternateContent>
          </a:graphicData>
        </a:graphic>
      </p:graphicFrame>
      <p:cxnSp>
        <p:nvCxnSpPr>
          <p:cNvPr id="7" name="Connettore 2 6"/>
          <p:cNvCxnSpPr/>
          <p:nvPr/>
        </p:nvCxnSpPr>
        <p:spPr>
          <a:xfrm>
            <a:off x="6160853" y="1813850"/>
            <a:ext cx="2328723"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V="1">
            <a:off x="6160853" y="756310"/>
            <a:ext cx="0" cy="105754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1 17"/>
          <p:cNvCxnSpPr/>
          <p:nvPr/>
        </p:nvCxnSpPr>
        <p:spPr>
          <a:xfrm>
            <a:off x="6160853" y="1156455"/>
            <a:ext cx="353056" cy="44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6" name="Figura a mano libera 25"/>
          <p:cNvSpPr/>
          <p:nvPr/>
        </p:nvSpPr>
        <p:spPr>
          <a:xfrm>
            <a:off x="6516444" y="1165419"/>
            <a:ext cx="1105797" cy="632460"/>
          </a:xfrm>
          <a:custGeom>
            <a:avLst/>
            <a:gdLst>
              <a:gd name="connsiteX0" fmla="*/ 0 w 1136786"/>
              <a:gd name="connsiteY0" fmla="*/ 0 h 637163"/>
              <a:gd name="connsiteX1" fmla="*/ 206188 w 1136786"/>
              <a:gd name="connsiteY1" fmla="*/ 394448 h 637163"/>
              <a:gd name="connsiteX2" fmla="*/ 1021977 w 1136786"/>
              <a:gd name="connsiteY2" fmla="*/ 609600 h 637163"/>
              <a:gd name="connsiteX3" fmla="*/ 1111624 w 1136786"/>
              <a:gd name="connsiteY3" fmla="*/ 627530 h 637163"/>
              <a:gd name="connsiteX0" fmla="*/ 0 w 1021977"/>
              <a:gd name="connsiteY0" fmla="*/ 0 h 609600"/>
              <a:gd name="connsiteX1" fmla="*/ 206188 w 1021977"/>
              <a:gd name="connsiteY1" fmla="*/ 394448 h 609600"/>
              <a:gd name="connsiteX2" fmla="*/ 1021977 w 1021977"/>
              <a:gd name="connsiteY2" fmla="*/ 609600 h 609600"/>
              <a:gd name="connsiteX0" fmla="*/ 0 w 1067697"/>
              <a:gd name="connsiteY0" fmla="*/ 0 h 601980"/>
              <a:gd name="connsiteX1" fmla="*/ 206188 w 1067697"/>
              <a:gd name="connsiteY1" fmla="*/ 394448 h 601980"/>
              <a:gd name="connsiteX2" fmla="*/ 1067697 w 1067697"/>
              <a:gd name="connsiteY2" fmla="*/ 601980 h 601980"/>
              <a:gd name="connsiteX0" fmla="*/ 0 w 1067697"/>
              <a:gd name="connsiteY0" fmla="*/ 0 h 601980"/>
              <a:gd name="connsiteX1" fmla="*/ 206188 w 1067697"/>
              <a:gd name="connsiteY1" fmla="*/ 394448 h 601980"/>
              <a:gd name="connsiteX2" fmla="*/ 1067697 w 1067697"/>
              <a:gd name="connsiteY2" fmla="*/ 601980 h 601980"/>
              <a:gd name="connsiteX0" fmla="*/ 0 w 1071507"/>
              <a:gd name="connsiteY0" fmla="*/ 0 h 643890"/>
              <a:gd name="connsiteX1" fmla="*/ 206188 w 1071507"/>
              <a:gd name="connsiteY1" fmla="*/ 394448 h 643890"/>
              <a:gd name="connsiteX2" fmla="*/ 1071507 w 1071507"/>
              <a:gd name="connsiteY2" fmla="*/ 643890 h 643890"/>
              <a:gd name="connsiteX0" fmla="*/ 0 w 1071507"/>
              <a:gd name="connsiteY0" fmla="*/ 0 h 643890"/>
              <a:gd name="connsiteX1" fmla="*/ 324298 w 1071507"/>
              <a:gd name="connsiteY1" fmla="*/ 405878 h 643890"/>
              <a:gd name="connsiteX2" fmla="*/ 1071507 w 1071507"/>
              <a:gd name="connsiteY2" fmla="*/ 643890 h 643890"/>
              <a:gd name="connsiteX0" fmla="*/ 0 w 1105797"/>
              <a:gd name="connsiteY0" fmla="*/ 0 h 632460"/>
              <a:gd name="connsiteX1" fmla="*/ 324298 w 1105797"/>
              <a:gd name="connsiteY1" fmla="*/ 405878 h 632460"/>
              <a:gd name="connsiteX2" fmla="*/ 1105797 w 1105797"/>
              <a:gd name="connsiteY2" fmla="*/ 632460 h 632460"/>
              <a:gd name="connsiteX0" fmla="*/ 0 w 1105797"/>
              <a:gd name="connsiteY0" fmla="*/ 0 h 632460"/>
              <a:gd name="connsiteX1" fmla="*/ 324298 w 1105797"/>
              <a:gd name="connsiteY1" fmla="*/ 405878 h 632460"/>
              <a:gd name="connsiteX2" fmla="*/ 1105797 w 1105797"/>
              <a:gd name="connsiteY2" fmla="*/ 632460 h 632460"/>
            </a:gdLst>
            <a:ahLst/>
            <a:cxnLst>
              <a:cxn ang="0">
                <a:pos x="connsiteX0" y="connsiteY0"/>
              </a:cxn>
              <a:cxn ang="0">
                <a:pos x="connsiteX1" y="connsiteY1"/>
              </a:cxn>
              <a:cxn ang="0">
                <a:pos x="connsiteX2" y="connsiteY2"/>
              </a:cxn>
            </a:cxnLst>
            <a:rect l="l" t="t" r="r" b="b"/>
            <a:pathLst>
              <a:path w="1105797" h="632460">
                <a:moveTo>
                  <a:pt x="0" y="0"/>
                </a:moveTo>
                <a:cubicBezTo>
                  <a:pt x="67459" y="146424"/>
                  <a:pt x="139999" y="300468"/>
                  <a:pt x="324298" y="405878"/>
                </a:cubicBezTo>
                <a:cubicBezTo>
                  <a:pt x="508597" y="511288"/>
                  <a:pt x="916791" y="616473"/>
                  <a:pt x="1105797" y="63246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asellaDiTesto 28"/>
          <p:cNvSpPr txBox="1"/>
          <p:nvPr/>
        </p:nvSpPr>
        <p:spPr>
          <a:xfrm>
            <a:off x="5840730" y="964169"/>
            <a:ext cx="375424" cy="369332"/>
          </a:xfrm>
          <a:prstGeom prst="rect">
            <a:avLst/>
          </a:prstGeom>
          <a:noFill/>
        </p:spPr>
        <p:txBody>
          <a:bodyPr wrap="none" rtlCol="0">
            <a:spAutoFit/>
          </a:bodyPr>
          <a:lstStyle/>
          <a:p>
            <a:r>
              <a:rPr lang="en-US" dirty="0" smtClean="0"/>
              <a:t>E</a:t>
            </a:r>
            <a:r>
              <a:rPr lang="en-US" baseline="-25000" dirty="0" smtClean="0"/>
              <a:t>0</a:t>
            </a:r>
            <a:endParaRPr lang="en-US" baseline="-25000" dirty="0"/>
          </a:p>
        </p:txBody>
      </p:sp>
      <p:sp>
        <p:nvSpPr>
          <p:cNvPr id="30" name="CasellaDiTesto 29"/>
          <p:cNvSpPr txBox="1"/>
          <p:nvPr/>
        </p:nvSpPr>
        <p:spPr>
          <a:xfrm>
            <a:off x="8416290" y="1629184"/>
            <a:ext cx="276038" cy="369332"/>
          </a:xfrm>
          <a:prstGeom prst="rect">
            <a:avLst/>
          </a:prstGeom>
          <a:noFill/>
        </p:spPr>
        <p:txBody>
          <a:bodyPr wrap="none" rtlCol="0">
            <a:spAutoFit/>
          </a:bodyPr>
          <a:lstStyle/>
          <a:p>
            <a:r>
              <a:rPr lang="en-US" dirty="0" smtClean="0"/>
              <a:t>z</a:t>
            </a:r>
            <a:endParaRPr lang="en-US" baseline="-25000" dirty="0"/>
          </a:p>
        </p:txBody>
      </p:sp>
      <p:cxnSp>
        <p:nvCxnSpPr>
          <p:cNvPr id="32" name="Connettore 1 31"/>
          <p:cNvCxnSpPr>
            <a:stCxn id="26" idx="0"/>
          </p:cNvCxnSpPr>
          <p:nvPr/>
        </p:nvCxnSpPr>
        <p:spPr>
          <a:xfrm>
            <a:off x="6516444" y="1165419"/>
            <a:ext cx="341556" cy="64843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Parentesi graffa aperta 32"/>
          <p:cNvSpPr/>
          <p:nvPr/>
        </p:nvSpPr>
        <p:spPr>
          <a:xfrm rot="16200000">
            <a:off x="6612969" y="1735625"/>
            <a:ext cx="137160" cy="335279"/>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CasellaDiTesto 33"/>
          <p:cNvSpPr txBox="1"/>
          <p:nvPr/>
        </p:nvSpPr>
        <p:spPr>
          <a:xfrm>
            <a:off x="6533143" y="1893908"/>
            <a:ext cx="301686" cy="369332"/>
          </a:xfrm>
          <a:prstGeom prst="rect">
            <a:avLst/>
          </a:prstGeom>
          <a:noFill/>
        </p:spPr>
        <p:txBody>
          <a:bodyPr wrap="none" rtlCol="0">
            <a:spAutoFit/>
          </a:bodyPr>
          <a:lstStyle/>
          <a:p>
            <a:r>
              <a:rPr lang="en-US" dirty="0" smtClean="0">
                <a:sym typeface="Symbol"/>
              </a:rPr>
              <a:t></a:t>
            </a:r>
            <a:endParaRPr lang="en-US" dirty="0"/>
          </a:p>
        </p:txBody>
      </p:sp>
      <p:sp>
        <p:nvSpPr>
          <p:cNvPr id="35" name="CasellaDiTesto 34"/>
          <p:cNvSpPr txBox="1"/>
          <p:nvPr/>
        </p:nvSpPr>
        <p:spPr>
          <a:xfrm>
            <a:off x="7226884" y="853457"/>
            <a:ext cx="324128" cy="369332"/>
          </a:xfrm>
          <a:prstGeom prst="rect">
            <a:avLst/>
          </a:prstGeom>
          <a:noFill/>
        </p:spPr>
        <p:txBody>
          <a:bodyPr wrap="none" rtlCol="0">
            <a:spAutoFit/>
          </a:bodyPr>
          <a:lstStyle/>
          <a:p>
            <a:r>
              <a:rPr lang="en-US" dirty="0" smtClean="0">
                <a:sym typeface="Symbol"/>
              </a:rPr>
              <a:t></a:t>
            </a:r>
            <a:endParaRPr lang="en-US" dirty="0"/>
          </a:p>
        </p:txBody>
      </p:sp>
      <p:pic>
        <p:nvPicPr>
          <p:cNvPr id="36" name="Immagine 35"/>
          <p:cNvPicPr>
            <a:picLocks noChangeAspect="1"/>
          </p:cNvPicPr>
          <p:nvPr/>
        </p:nvPicPr>
        <p:blipFill rotWithShape="1">
          <a:blip r:embed="rId9">
            <a:extLst>
              <a:ext uri="{28A0092B-C50C-407E-A947-70E740481C1C}">
                <a14:useLocalDpi xmlns:a14="http://schemas.microsoft.com/office/drawing/2010/main" val="0"/>
              </a:ext>
            </a:extLst>
          </a:blip>
          <a:srcRect l="3823" t="1697" r="6138"/>
          <a:stretch/>
        </p:blipFill>
        <p:spPr>
          <a:xfrm>
            <a:off x="5948045" y="1998515"/>
            <a:ext cx="3088451" cy="2271837"/>
          </a:xfrm>
          <a:prstGeom prst="rect">
            <a:avLst/>
          </a:prstGeom>
        </p:spPr>
      </p:pic>
      <p:pic>
        <p:nvPicPr>
          <p:cNvPr id="37" name="Immagin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03" y="4387492"/>
            <a:ext cx="2554232" cy="1376580"/>
          </a:xfrm>
          <a:prstGeom prst="rect">
            <a:avLst/>
          </a:prstGeom>
        </p:spPr>
      </p:pic>
      <p:pic>
        <p:nvPicPr>
          <p:cNvPr id="21773" name="Picture 269" descr="C:\Users\David\Desktop\SPARC\SPARC_OLD_PC\banda_C\articolo\figure\fig18bis.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426" t="9556" r="7550" b="46569"/>
          <a:stretch/>
        </p:blipFill>
        <p:spPr bwMode="auto">
          <a:xfrm>
            <a:off x="1656272" y="5558118"/>
            <a:ext cx="2977150" cy="125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1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21773"/>
                                        </p:tgtEl>
                                        <p:attrNameLst>
                                          <p:attrName>style.visibility</p:attrName>
                                        </p:attrNameLst>
                                      </p:cBhvr>
                                      <p:to>
                                        <p:strVal val="visible"/>
                                      </p:to>
                                    </p:set>
                                    <p:animEffect transition="in" filter="fade">
                                      <p:cBhvr>
                                        <p:cTn id="48" dur="500"/>
                                        <p:tgtEl>
                                          <p:spTgt spid="2177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1" grpId="0"/>
      <p:bldP spid="22" grpId="0"/>
      <p:bldP spid="26" grpId="0" animBg="1"/>
      <p:bldP spid="29" grpId="0"/>
      <p:bldP spid="30" grpId="0"/>
      <p:bldP spid="33" grpId="0" animBg="1"/>
      <p:bldP spid="3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Oggetto 29"/>
          <p:cNvGraphicFramePr>
            <a:graphicFrameLocks noChangeAspect="1"/>
          </p:cNvGraphicFramePr>
          <p:nvPr>
            <p:extLst>
              <p:ext uri="{D42A27DB-BD31-4B8C-83A1-F6EECF244321}">
                <p14:modId xmlns:p14="http://schemas.microsoft.com/office/powerpoint/2010/main" val="664679927"/>
              </p:ext>
            </p:extLst>
          </p:nvPr>
        </p:nvGraphicFramePr>
        <p:xfrm>
          <a:off x="966309" y="2257055"/>
          <a:ext cx="2624842" cy="818023"/>
        </p:xfrm>
        <a:graphic>
          <a:graphicData uri="http://schemas.openxmlformats.org/presentationml/2006/ole">
            <mc:AlternateContent xmlns:mc="http://schemas.openxmlformats.org/markup-compatibility/2006">
              <mc:Choice xmlns:v="urn:schemas-microsoft-com:vml" Requires="v">
                <p:oleObj spid="_x0000_s22787" name="Equazione" r:id="rId3" imgW="1371600" imgH="431640" progId="Equation.3">
                  <p:embed/>
                </p:oleObj>
              </mc:Choice>
              <mc:Fallback>
                <p:oleObj name="Equazione" r:id="rId3" imgW="1371600" imgH="431640" progId="Equation.3">
                  <p:embed/>
                  <p:pic>
                    <p:nvPicPr>
                      <p:cNvPr id="0" name="Oggetto 2"/>
                      <p:cNvPicPr>
                        <a:picLocks noChangeAspect="1" noChangeArrowheads="1"/>
                      </p:cNvPicPr>
                      <p:nvPr/>
                    </p:nvPicPr>
                    <p:blipFill>
                      <a:blip r:embed="rId4"/>
                      <a:srcRect/>
                      <a:stretch>
                        <a:fillRect/>
                      </a:stretch>
                    </p:blipFill>
                    <p:spPr bwMode="auto">
                      <a:xfrm>
                        <a:off x="966309" y="2257055"/>
                        <a:ext cx="2624842" cy="818023"/>
                      </a:xfrm>
                      <a:prstGeom prst="rect">
                        <a:avLst/>
                      </a:prstGeom>
                      <a:noFill/>
                      <a:ln>
                        <a:noFill/>
                      </a:ln>
                    </p:spPr>
                  </p:pic>
                </p:oleObj>
              </mc:Fallback>
            </mc:AlternateContent>
          </a:graphicData>
        </a:graphic>
      </p:graphicFrame>
      <p:sp>
        <p:nvSpPr>
          <p:cNvPr id="11" name="CasellaDiTesto 10"/>
          <p:cNvSpPr txBox="1"/>
          <p:nvPr/>
        </p:nvSpPr>
        <p:spPr>
          <a:xfrm>
            <a:off x="733320" y="0"/>
            <a:ext cx="7826630" cy="523220"/>
          </a:xfrm>
          <a:prstGeom prst="rect">
            <a:avLst/>
          </a:prstGeom>
          <a:noFill/>
        </p:spPr>
        <p:txBody>
          <a:bodyPr wrap="none" rtlCol="0">
            <a:spAutoFit/>
          </a:bodyPr>
          <a:lstStyle/>
          <a:p>
            <a:r>
              <a:rPr lang="en-US" sz="2800" b="1" dirty="0" smtClean="0"/>
              <a:t>SUPERCONDUCTING (SC) MATERIAL: NIOBIUM (</a:t>
            </a:r>
            <a:r>
              <a:rPr lang="en-US" sz="2800" b="1" dirty="0" err="1" smtClean="0"/>
              <a:t>Nb</a:t>
            </a:r>
            <a:r>
              <a:rPr lang="en-US" sz="2800" b="1" dirty="0" smtClean="0"/>
              <a:t>)</a:t>
            </a:r>
            <a:endParaRPr lang="en-US" sz="2800" b="1" dirty="0"/>
          </a:p>
        </p:txBody>
      </p:sp>
      <p:pic>
        <p:nvPicPr>
          <p:cNvPr id="22530" name="Picture 2" descr="http://cdn.iopscience.com/images/0953-2048/18/1/R01/Full/84469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5694" y="511665"/>
            <a:ext cx="3451412" cy="228238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7308" y="461665"/>
            <a:ext cx="5312552" cy="1384995"/>
          </a:xfrm>
          <a:prstGeom prst="rect">
            <a:avLst/>
          </a:prstGeom>
          <a:noFill/>
        </p:spPr>
        <p:txBody>
          <a:bodyPr wrap="square" rtlCol="0">
            <a:spAutoFit/>
          </a:bodyPr>
          <a:lstStyle/>
          <a:p>
            <a:pPr algn="just"/>
            <a:r>
              <a:rPr lang="en-US" sz="1400" dirty="0" smtClean="0">
                <a:sym typeface="Symbol"/>
              </a:rPr>
              <a:t></a:t>
            </a:r>
            <a:r>
              <a:rPr lang="en-US" sz="1400" dirty="0" smtClean="0"/>
              <a:t>The SC was discovered in 1911.</a:t>
            </a:r>
          </a:p>
          <a:p>
            <a:pPr algn="just"/>
            <a:r>
              <a:rPr lang="en-US" sz="1400" dirty="0">
                <a:sym typeface="Symbol"/>
              </a:rPr>
              <a:t> </a:t>
            </a:r>
            <a:r>
              <a:rPr lang="en-US" sz="1400" dirty="0" smtClean="0"/>
              <a:t>For SC elements at T&lt;</a:t>
            </a:r>
            <a:r>
              <a:rPr lang="en-US" sz="1400" dirty="0" err="1" smtClean="0"/>
              <a:t>T</a:t>
            </a:r>
            <a:r>
              <a:rPr lang="en-US" sz="1400" baseline="-25000" dirty="0" err="1" smtClean="0"/>
              <a:t>c</a:t>
            </a:r>
            <a:r>
              <a:rPr lang="en-US" sz="1400" dirty="0" smtClean="0"/>
              <a:t>  in </a:t>
            </a:r>
            <a:r>
              <a:rPr lang="en-US" sz="1400" b="1" dirty="0" smtClean="0"/>
              <a:t>DC regime the resistance is 0</a:t>
            </a:r>
            <a:r>
              <a:rPr lang="en-US" sz="1400" dirty="0" smtClean="0"/>
              <a:t>.</a:t>
            </a:r>
          </a:p>
          <a:p>
            <a:pPr algn="just"/>
            <a:r>
              <a:rPr lang="en-US" sz="1400" dirty="0">
                <a:sym typeface="Symbol"/>
              </a:rPr>
              <a:t> </a:t>
            </a:r>
            <a:r>
              <a:rPr lang="en-US" sz="1400" dirty="0" smtClean="0"/>
              <a:t>In </a:t>
            </a:r>
            <a:r>
              <a:rPr lang="en-US" sz="1400" b="1" dirty="0" smtClean="0"/>
              <a:t>AC (RF) regime the surface resistance of a SC is always larger than 0 </a:t>
            </a:r>
            <a:r>
              <a:rPr lang="en-US" sz="1400" dirty="0" smtClean="0"/>
              <a:t>(even if very small if compared to NC element).</a:t>
            </a:r>
          </a:p>
          <a:p>
            <a:pPr algn="just"/>
            <a:r>
              <a:rPr lang="en-US" sz="1400" dirty="0" smtClean="0">
                <a:sym typeface="Symbol"/>
              </a:rPr>
              <a:t></a:t>
            </a:r>
            <a:r>
              <a:rPr lang="en-US" sz="1400" dirty="0" smtClean="0"/>
              <a:t>For frequencies below 10 GHz (and T&lt;</a:t>
            </a:r>
            <a:r>
              <a:rPr lang="en-US" sz="1400" dirty="0" err="1" smtClean="0"/>
              <a:t>T</a:t>
            </a:r>
            <a:r>
              <a:rPr lang="en-US" sz="1400" baseline="-25000" dirty="0" err="1" smtClean="0"/>
              <a:t>c</a:t>
            </a:r>
            <a:r>
              <a:rPr lang="en-US" sz="1400" dirty="0" smtClean="0"/>
              <a:t>/2) the experimental data are well described by the empirical relation:</a:t>
            </a:r>
            <a:endParaRPr lang="en-US" sz="1400" dirty="0"/>
          </a:p>
        </p:txBody>
      </p:sp>
      <p:sp>
        <p:nvSpPr>
          <p:cNvPr id="3" name="CasellaDiTesto 2"/>
          <p:cNvSpPr txBox="1"/>
          <p:nvPr/>
        </p:nvSpPr>
        <p:spPr>
          <a:xfrm>
            <a:off x="886538" y="1888527"/>
            <a:ext cx="1713867" cy="276999"/>
          </a:xfrm>
          <a:prstGeom prst="rect">
            <a:avLst/>
          </a:prstGeom>
          <a:noFill/>
        </p:spPr>
        <p:txBody>
          <a:bodyPr wrap="none" rtlCol="0">
            <a:spAutoFit/>
          </a:bodyPr>
          <a:lstStyle/>
          <a:p>
            <a:r>
              <a:rPr lang="en-US" sz="1200" i="1" dirty="0" smtClean="0"/>
              <a:t>Depends on the material</a:t>
            </a:r>
            <a:endParaRPr lang="en-US" sz="1200" i="1" dirty="0"/>
          </a:p>
        </p:txBody>
      </p:sp>
      <p:cxnSp>
        <p:nvCxnSpPr>
          <p:cNvPr id="5" name="Connettore 2 4"/>
          <p:cNvCxnSpPr/>
          <p:nvPr/>
        </p:nvCxnSpPr>
        <p:spPr>
          <a:xfrm>
            <a:off x="1601714" y="2136584"/>
            <a:ext cx="935813" cy="3157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1601714" y="2136584"/>
            <a:ext cx="141399" cy="42003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2073" y="2984402"/>
            <a:ext cx="1491977" cy="461665"/>
          </a:xfrm>
          <a:prstGeom prst="rect">
            <a:avLst/>
          </a:prstGeom>
          <a:noFill/>
        </p:spPr>
        <p:txBody>
          <a:bodyPr wrap="square" rtlCol="0">
            <a:spAutoFit/>
          </a:bodyPr>
          <a:lstStyle/>
          <a:p>
            <a:pPr algn="just"/>
            <a:r>
              <a:rPr lang="en-US" sz="1200" i="1" dirty="0" smtClean="0"/>
              <a:t>Square dependence with frequency</a:t>
            </a:r>
            <a:endParaRPr lang="en-US" sz="1200" i="1" dirty="0"/>
          </a:p>
        </p:txBody>
      </p:sp>
      <p:cxnSp>
        <p:nvCxnSpPr>
          <p:cNvPr id="14" name="Connettore 2 13"/>
          <p:cNvCxnSpPr/>
          <p:nvPr/>
        </p:nvCxnSpPr>
        <p:spPr>
          <a:xfrm flipV="1">
            <a:off x="1163897" y="2582802"/>
            <a:ext cx="720306" cy="37771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3626040" y="1714590"/>
            <a:ext cx="1833466" cy="1015663"/>
          </a:xfrm>
          <a:prstGeom prst="rect">
            <a:avLst/>
          </a:prstGeom>
          <a:noFill/>
        </p:spPr>
        <p:txBody>
          <a:bodyPr wrap="square" rtlCol="0">
            <a:spAutoFit/>
          </a:bodyPr>
          <a:lstStyle/>
          <a:p>
            <a:pPr algn="just"/>
            <a:r>
              <a:rPr lang="en-US" sz="1200" i="1" dirty="0" smtClean="0"/>
              <a:t>exponential decrease with temperature (high frequency cavity &gt;1 GHz have to be cooled  to reduce the dissipation)</a:t>
            </a:r>
            <a:endParaRPr lang="en-US" sz="1200" i="1" dirty="0"/>
          </a:p>
        </p:txBody>
      </p:sp>
      <p:cxnSp>
        <p:nvCxnSpPr>
          <p:cNvPr id="18" name="Connettore 2 17"/>
          <p:cNvCxnSpPr/>
          <p:nvPr/>
        </p:nvCxnSpPr>
        <p:spPr>
          <a:xfrm flipH="1">
            <a:off x="2820307" y="2294441"/>
            <a:ext cx="805733" cy="3191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9" name="Parentesi graffa aperta 18"/>
          <p:cNvSpPr/>
          <p:nvPr/>
        </p:nvSpPr>
        <p:spPr>
          <a:xfrm rot="16200000">
            <a:off x="2008523" y="2438425"/>
            <a:ext cx="369718" cy="124220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CasellaDiTesto 19"/>
          <p:cNvSpPr txBox="1"/>
          <p:nvPr/>
        </p:nvSpPr>
        <p:spPr>
          <a:xfrm>
            <a:off x="1573894" y="3194620"/>
            <a:ext cx="1347321" cy="461665"/>
          </a:xfrm>
          <a:prstGeom prst="rect">
            <a:avLst/>
          </a:prstGeom>
          <a:noFill/>
        </p:spPr>
        <p:txBody>
          <a:bodyPr wrap="square" rtlCol="0">
            <a:spAutoFit/>
          </a:bodyPr>
          <a:lstStyle/>
          <a:p>
            <a:pPr algn="just"/>
            <a:r>
              <a:rPr lang="en-US" sz="1200" i="1" dirty="0" smtClean="0"/>
              <a:t>Two fluid model or BCS resistance R</a:t>
            </a:r>
            <a:r>
              <a:rPr lang="en-US" sz="1200" i="1" baseline="-25000" dirty="0" smtClean="0"/>
              <a:t>BCS</a:t>
            </a:r>
            <a:endParaRPr lang="en-US" sz="1200" i="1" baseline="-25000" dirty="0"/>
          </a:p>
        </p:txBody>
      </p:sp>
      <p:sp>
        <p:nvSpPr>
          <p:cNvPr id="28" name="Parentesi graffa aperta 27"/>
          <p:cNvSpPr/>
          <p:nvPr/>
        </p:nvSpPr>
        <p:spPr>
          <a:xfrm rot="16200000">
            <a:off x="3207934" y="2747716"/>
            <a:ext cx="369719" cy="621102"/>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CasellaDiTesto 28"/>
          <p:cNvSpPr txBox="1"/>
          <p:nvPr/>
        </p:nvSpPr>
        <p:spPr>
          <a:xfrm>
            <a:off x="2908346" y="3206237"/>
            <a:ext cx="3385605" cy="830997"/>
          </a:xfrm>
          <a:prstGeom prst="rect">
            <a:avLst/>
          </a:prstGeom>
          <a:noFill/>
        </p:spPr>
        <p:txBody>
          <a:bodyPr wrap="square" rtlCol="0">
            <a:spAutoFit/>
          </a:bodyPr>
          <a:lstStyle/>
          <a:p>
            <a:pPr algn="just"/>
            <a:r>
              <a:rPr lang="en-US" sz="1200" i="1" dirty="0" smtClean="0"/>
              <a:t>Residual resistance (typically 5-20 n</a:t>
            </a:r>
            <a:r>
              <a:rPr lang="en-US" sz="1200" i="1" dirty="0" smtClean="0">
                <a:sym typeface="Symbol"/>
              </a:rPr>
              <a:t></a:t>
            </a:r>
            <a:r>
              <a:rPr lang="en-US" sz="1200" i="1" dirty="0" smtClean="0"/>
              <a:t>) this term dominate the low frequency (10-150 MHz) resonators. Caused by: magnetic flux trapped in at </a:t>
            </a:r>
            <a:r>
              <a:rPr lang="en-US" sz="1200" i="1" dirty="0" err="1" smtClean="0"/>
              <a:t>cooldown</a:t>
            </a:r>
            <a:r>
              <a:rPr lang="en-US" sz="1200" i="1" dirty="0" smtClean="0"/>
              <a:t>, </a:t>
            </a:r>
            <a:r>
              <a:rPr lang="en-US" sz="1200" i="1" dirty="0"/>
              <a:t>surface </a:t>
            </a:r>
            <a:r>
              <a:rPr lang="en-US" sz="1200" i="1" dirty="0" smtClean="0"/>
              <a:t>contaminations, defects,…</a:t>
            </a:r>
            <a:endParaRPr lang="en-US" sz="1200" i="1" dirty="0"/>
          </a:p>
        </p:txBody>
      </p:sp>
      <p:pic>
        <p:nvPicPr>
          <p:cNvPr id="2253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2172" t="1594"/>
          <a:stretch/>
        </p:blipFill>
        <p:spPr bwMode="auto">
          <a:xfrm>
            <a:off x="5459506" y="3977458"/>
            <a:ext cx="3692043" cy="2105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1507" y="6046992"/>
            <a:ext cx="2886998" cy="76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CasellaDiTesto 55"/>
          <p:cNvSpPr txBox="1"/>
          <p:nvPr/>
        </p:nvSpPr>
        <p:spPr>
          <a:xfrm>
            <a:off x="1187624" y="4108537"/>
            <a:ext cx="4271882" cy="2677656"/>
          </a:xfrm>
          <a:prstGeom prst="rect">
            <a:avLst/>
          </a:prstGeom>
          <a:noFill/>
        </p:spPr>
        <p:txBody>
          <a:bodyPr wrap="square" rtlCol="0">
            <a:spAutoFit/>
          </a:bodyPr>
          <a:lstStyle/>
          <a:p>
            <a:pPr algn="just"/>
            <a:r>
              <a:rPr lang="en-GB" sz="1200" dirty="0"/>
              <a:t>The </a:t>
            </a:r>
            <a:r>
              <a:rPr lang="en-GB" sz="1200" b="1" dirty="0"/>
              <a:t>most common material for SC cavities </a:t>
            </a:r>
            <a:r>
              <a:rPr lang="en-GB" sz="1200" b="1" dirty="0" smtClean="0"/>
              <a:t>is </a:t>
            </a:r>
            <a:r>
              <a:rPr lang="en-GB" sz="1200" b="1" dirty="0" err="1" smtClean="0"/>
              <a:t>Nb</a:t>
            </a:r>
            <a:r>
              <a:rPr lang="en-GB" sz="1200" b="1" dirty="0" smtClean="0"/>
              <a:t> </a:t>
            </a:r>
            <a:r>
              <a:rPr lang="en-GB" sz="1200" dirty="0" smtClean="0"/>
              <a:t>because:</a:t>
            </a:r>
          </a:p>
          <a:p>
            <a:pPr marL="171450" indent="-171450" algn="just">
              <a:buFont typeface="Arial" pitchFamily="34" charset="0"/>
              <a:buChar char="•"/>
            </a:pPr>
            <a:r>
              <a:rPr lang="en-GB" sz="1200" dirty="0" err="1" smtClean="0"/>
              <a:t>Nb</a:t>
            </a:r>
            <a:r>
              <a:rPr lang="en-GB" sz="1200" dirty="0" smtClean="0"/>
              <a:t> </a:t>
            </a:r>
            <a:r>
              <a:rPr lang="en-GB" sz="1200" dirty="0"/>
              <a:t>has a relatively </a:t>
            </a:r>
            <a:r>
              <a:rPr lang="en-GB" sz="1200" b="1" dirty="0"/>
              <a:t>high transition temperature </a:t>
            </a:r>
            <a:r>
              <a:rPr lang="en-GB" sz="1200" dirty="0" smtClean="0"/>
              <a:t>(</a:t>
            </a:r>
            <a:r>
              <a:rPr lang="en-GB" sz="1200" dirty="0" err="1" smtClean="0"/>
              <a:t>Tc</a:t>
            </a:r>
            <a:r>
              <a:rPr lang="en-GB" sz="1200" dirty="0" smtClean="0"/>
              <a:t>=9.25 K).</a:t>
            </a:r>
          </a:p>
          <a:p>
            <a:pPr marL="171450" indent="-171450" algn="just">
              <a:buFont typeface="Arial" pitchFamily="34" charset="0"/>
              <a:buChar char="•"/>
            </a:pPr>
            <a:r>
              <a:rPr lang="en-GB" sz="1200" dirty="0" smtClean="0"/>
              <a:t>SC can be destroyed by magnetic field grater than a critical field </a:t>
            </a:r>
            <a:r>
              <a:rPr lang="en-GB" sz="1200" dirty="0" err="1" smtClean="0"/>
              <a:t>H</a:t>
            </a:r>
            <a:r>
              <a:rPr lang="en-GB" sz="1200" baseline="-25000" dirty="0" err="1" smtClean="0"/>
              <a:t>c</a:t>
            </a:r>
            <a:r>
              <a:rPr lang="en-GB" sz="1200" dirty="0" smtClean="0"/>
              <a:t> </a:t>
            </a:r>
            <a:r>
              <a:rPr lang="en-US" sz="1200" dirty="0">
                <a:sym typeface="Symbol"/>
              </a:rPr>
              <a:t> </a:t>
            </a:r>
            <a:r>
              <a:rPr lang="en-GB" sz="1200" dirty="0" smtClean="0"/>
              <a:t>Pure </a:t>
            </a:r>
            <a:r>
              <a:rPr lang="en-GB" sz="1200" dirty="0" err="1"/>
              <a:t>Nb</a:t>
            </a:r>
            <a:r>
              <a:rPr lang="en-GB" sz="1200" dirty="0"/>
              <a:t> has a </a:t>
            </a:r>
            <a:r>
              <a:rPr lang="en-GB" sz="1200" b="1" dirty="0" smtClean="0"/>
              <a:t>relatively high </a:t>
            </a:r>
            <a:r>
              <a:rPr lang="en-GB" sz="1200" b="1" dirty="0"/>
              <a:t>critical magnetic field </a:t>
            </a:r>
            <a:r>
              <a:rPr lang="en-GB" sz="1200" b="1" dirty="0" err="1" smtClean="0"/>
              <a:t>Hc</a:t>
            </a:r>
            <a:r>
              <a:rPr lang="en-GB" sz="1200" dirty="0" smtClean="0"/>
              <a:t>=170-180 </a:t>
            </a:r>
            <a:r>
              <a:rPr lang="en-GB" sz="1200" dirty="0" err="1" smtClean="0"/>
              <a:t>mT.</a:t>
            </a:r>
            <a:r>
              <a:rPr lang="en-GB" sz="1200" dirty="0" smtClean="0"/>
              <a:t> </a:t>
            </a:r>
          </a:p>
          <a:p>
            <a:pPr marL="171450" indent="-171450" algn="just">
              <a:buFont typeface="Arial" pitchFamily="34" charset="0"/>
              <a:buChar char="•"/>
            </a:pPr>
            <a:r>
              <a:rPr lang="en-GB" sz="1200" dirty="0" smtClean="0"/>
              <a:t>It </a:t>
            </a:r>
            <a:r>
              <a:rPr lang="en-GB" sz="1200" dirty="0"/>
              <a:t>is chemically inert </a:t>
            </a:r>
          </a:p>
          <a:p>
            <a:pPr marL="171450" indent="-171450" algn="just">
              <a:buFont typeface="Arial" pitchFamily="34" charset="0"/>
              <a:buChar char="•"/>
            </a:pPr>
            <a:r>
              <a:rPr lang="en-GB" sz="1200" dirty="0" smtClean="0"/>
              <a:t>It </a:t>
            </a:r>
            <a:r>
              <a:rPr lang="en-GB" sz="1200" dirty="0"/>
              <a:t>can be </a:t>
            </a:r>
            <a:r>
              <a:rPr lang="en-GB" sz="1200" b="1" dirty="0"/>
              <a:t>machined and </a:t>
            </a:r>
            <a:r>
              <a:rPr lang="en-GB" sz="1200" b="1" dirty="0" smtClean="0"/>
              <a:t>deep-drawn</a:t>
            </a:r>
          </a:p>
          <a:p>
            <a:pPr marL="171450" indent="-171450" algn="just">
              <a:buFont typeface="Arial" pitchFamily="34" charset="0"/>
              <a:buChar char="•"/>
            </a:pPr>
            <a:r>
              <a:rPr lang="en-GB" sz="1200" dirty="0" smtClean="0"/>
              <a:t>It </a:t>
            </a:r>
            <a:r>
              <a:rPr lang="en-GB" sz="1200" dirty="0"/>
              <a:t>is available as bulk and sheet material in any size, fabricated by forging and </a:t>
            </a:r>
            <a:r>
              <a:rPr lang="en-GB" sz="1200" dirty="0" smtClean="0"/>
              <a:t>rolling</a:t>
            </a:r>
          </a:p>
          <a:p>
            <a:pPr marL="171450" indent="-171450" algn="just">
              <a:buFont typeface="Arial" pitchFamily="34" charset="0"/>
              <a:buChar char="•"/>
            </a:pPr>
            <a:r>
              <a:rPr lang="en-GB" sz="1200" dirty="0" smtClean="0"/>
              <a:t>Large </a:t>
            </a:r>
            <a:r>
              <a:rPr lang="en-GB" sz="1200" dirty="0"/>
              <a:t>grain sizes (often favoured) obtained by e-beam </a:t>
            </a:r>
            <a:r>
              <a:rPr lang="en-GB" sz="1200" dirty="0" smtClean="0"/>
              <a:t>melting Instead </a:t>
            </a:r>
            <a:r>
              <a:rPr lang="en-GB" sz="1200" dirty="0"/>
              <a:t>of bulk or </a:t>
            </a:r>
            <a:r>
              <a:rPr lang="en-GB" sz="1200" dirty="0" smtClean="0"/>
              <a:t>sheet, it can </a:t>
            </a:r>
            <a:r>
              <a:rPr lang="en-GB" sz="1200" dirty="0"/>
              <a:t>also be coated (e.g. by sputtering) on Cu </a:t>
            </a:r>
          </a:p>
          <a:p>
            <a:pPr marL="171450" indent="-171450" algn="just">
              <a:buFont typeface="Arial" pitchFamily="34" charset="0"/>
              <a:buChar char="•"/>
            </a:pPr>
            <a:r>
              <a:rPr lang="en-GB" sz="1200" dirty="0" smtClean="0"/>
              <a:t>Other advantages</a:t>
            </a:r>
            <a:r>
              <a:rPr lang="en-GB" sz="1200" dirty="0"/>
              <a:t>: thermal stability, material cost, </a:t>
            </a:r>
            <a:r>
              <a:rPr lang="en-GB" sz="1200" dirty="0" smtClean="0"/>
              <a:t>possible optimisation of </a:t>
            </a:r>
            <a:r>
              <a:rPr lang="en-GB" sz="1200" dirty="0" err="1" smtClean="0"/>
              <a:t>R</a:t>
            </a:r>
            <a:r>
              <a:rPr lang="en-GB" sz="1200" baseline="-25000" dirty="0" err="1" smtClean="0"/>
              <a:t>s</a:t>
            </a:r>
            <a:endParaRPr lang="en-GB" sz="1200" baseline="-25000" dirty="0" smtClean="0"/>
          </a:p>
        </p:txBody>
      </p:sp>
      <p:sp>
        <p:nvSpPr>
          <p:cNvPr id="52" name="CasellaDiTesto 51"/>
          <p:cNvSpPr txBox="1"/>
          <p:nvPr/>
        </p:nvSpPr>
        <p:spPr>
          <a:xfrm>
            <a:off x="78031" y="3692541"/>
            <a:ext cx="1096775" cy="369332"/>
          </a:xfrm>
          <a:prstGeom prst="rect">
            <a:avLst/>
          </a:prstGeom>
          <a:noFill/>
        </p:spPr>
        <p:txBody>
          <a:bodyPr wrap="none" rtlCol="0">
            <a:spAutoFit/>
          </a:bodyPr>
          <a:lstStyle/>
          <a:p>
            <a:r>
              <a:rPr lang="en-US" b="1" i="1" dirty="0" smtClean="0"/>
              <a:t>NIOBIUM</a:t>
            </a:r>
            <a:endParaRPr lang="en-US" b="1" i="1" dirty="0"/>
          </a:p>
        </p:txBody>
      </p:sp>
      <p:pic>
        <p:nvPicPr>
          <p:cNvPr id="58"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53021" r="17210"/>
          <a:stretch/>
        </p:blipFill>
        <p:spPr>
          <a:xfrm>
            <a:off x="52486" y="4172476"/>
            <a:ext cx="1122218" cy="2513188"/>
          </a:xfrm>
          <a:prstGeom prst="rect">
            <a:avLst/>
          </a:prstGeom>
          <a:noFill/>
          <a:ln w="6350">
            <a:solidFill>
              <a:schemeClr val="tx1"/>
            </a:solidFill>
          </a:ln>
          <a:effectLst>
            <a:outerShdw blurRad="50800" dist="38100" dir="2700000" algn="tl" rotWithShape="0">
              <a:prstClr val="black">
                <a:alpha val="40000"/>
              </a:prstClr>
            </a:outerShdw>
          </a:effectLst>
        </p:spPr>
      </p:pic>
      <p:pic>
        <p:nvPicPr>
          <p:cNvPr id="22550" name="Picture 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3567" y="3425452"/>
            <a:ext cx="2728499" cy="566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07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fade">
                                      <p:cBhvr>
                                        <p:cTn id="56" dur="500"/>
                                        <p:tgtEl>
                                          <p:spTgt spid="56"/>
                                        </p:tgtEl>
                                      </p:cBhvr>
                                    </p:animEffect>
                                  </p:childTnLst>
                                </p:cTn>
                              </p:par>
                              <p:par>
                                <p:cTn id="57" presetID="10" presetClass="entr" presetSubtype="0" fill="hold" nodeType="withEffect">
                                  <p:stCondLst>
                                    <p:cond delay="0"/>
                                  </p:stCondLst>
                                  <p:childTnLst>
                                    <p:set>
                                      <p:cBhvr>
                                        <p:cTn id="58" dur="1" fill="hold">
                                          <p:stCondLst>
                                            <p:cond delay="0"/>
                                          </p:stCondLst>
                                        </p:cTn>
                                        <p:tgtEl>
                                          <p:spTgt spid="22534"/>
                                        </p:tgtEl>
                                        <p:attrNameLst>
                                          <p:attrName>style.visibility</p:attrName>
                                        </p:attrNameLst>
                                      </p:cBhvr>
                                      <p:to>
                                        <p:strVal val="visible"/>
                                      </p:to>
                                    </p:set>
                                    <p:animEffect transition="in" filter="fade">
                                      <p:cBhvr>
                                        <p:cTn id="59" dur="500"/>
                                        <p:tgtEl>
                                          <p:spTgt spid="22534"/>
                                        </p:tgtEl>
                                      </p:cBhvr>
                                    </p:animEffect>
                                  </p:childTnLst>
                                </p:cTn>
                              </p:par>
                              <p:par>
                                <p:cTn id="60" presetID="10" presetClass="entr" presetSubtype="0" fill="hold" nodeType="withEffect">
                                  <p:stCondLst>
                                    <p:cond delay="0"/>
                                  </p:stCondLst>
                                  <p:childTnLst>
                                    <p:set>
                                      <p:cBhvr>
                                        <p:cTn id="61" dur="1" fill="hold">
                                          <p:stCondLst>
                                            <p:cond delay="0"/>
                                          </p:stCondLst>
                                        </p:cTn>
                                        <p:tgtEl>
                                          <p:spTgt spid="22536"/>
                                        </p:tgtEl>
                                        <p:attrNameLst>
                                          <p:attrName>style.visibility</p:attrName>
                                        </p:attrNameLst>
                                      </p:cBhvr>
                                      <p:to>
                                        <p:strVal val="visible"/>
                                      </p:to>
                                    </p:set>
                                    <p:animEffect transition="in" filter="fade">
                                      <p:cBhvr>
                                        <p:cTn id="62" dur="500"/>
                                        <p:tgtEl>
                                          <p:spTgt spid="22536"/>
                                        </p:tgtEl>
                                      </p:cBhvr>
                                    </p:animEffect>
                                  </p:childTnLst>
                                </p:cTn>
                              </p:par>
                              <p:par>
                                <p:cTn id="63" presetID="10" presetClass="entr" presetSubtype="0" fill="hold" nodeType="withEffect">
                                  <p:stCondLst>
                                    <p:cond delay="0"/>
                                  </p:stCondLst>
                                  <p:childTnLst>
                                    <p:set>
                                      <p:cBhvr>
                                        <p:cTn id="64" dur="1" fill="hold">
                                          <p:stCondLst>
                                            <p:cond delay="0"/>
                                          </p:stCondLst>
                                        </p:cTn>
                                        <p:tgtEl>
                                          <p:spTgt spid="22550"/>
                                        </p:tgtEl>
                                        <p:attrNameLst>
                                          <p:attrName>style.visibility</p:attrName>
                                        </p:attrNameLst>
                                      </p:cBhvr>
                                      <p:to>
                                        <p:strVal val="visible"/>
                                      </p:to>
                                    </p:set>
                                    <p:animEffect transition="in" filter="fade">
                                      <p:cBhvr>
                                        <p:cTn id="65" dur="500"/>
                                        <p:tgtEl>
                                          <p:spTgt spid="22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7" grpId="0"/>
      <p:bldP spid="19" grpId="0" animBg="1"/>
      <p:bldP spid="20" grpId="0"/>
      <p:bldP spid="28" grpId="0" animBg="1"/>
      <p:bldP spid="29" grpId="0"/>
      <p:bldP spid="56" grpId="0"/>
      <p:bldP spid="5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44721" y="-8535"/>
            <a:ext cx="6469412" cy="523220"/>
          </a:xfrm>
          <a:prstGeom prst="rect">
            <a:avLst/>
          </a:prstGeom>
          <a:noFill/>
        </p:spPr>
        <p:txBody>
          <a:bodyPr wrap="square" rtlCol="0">
            <a:spAutoFit/>
          </a:bodyPr>
          <a:lstStyle/>
          <a:p>
            <a:r>
              <a:rPr lang="en-US" sz="2800" b="1" dirty="0" smtClean="0"/>
              <a:t>PARAMETERS SCALING WITH FREQUENCY</a:t>
            </a:r>
            <a:endParaRPr lang="en-US" sz="2800" b="1" dirty="0"/>
          </a:p>
        </p:txBody>
      </p:sp>
      <p:sp>
        <p:nvSpPr>
          <p:cNvPr id="3" name="CasellaDiTesto 2"/>
          <p:cNvSpPr txBox="1"/>
          <p:nvPr/>
        </p:nvSpPr>
        <p:spPr>
          <a:xfrm>
            <a:off x="38302" y="480025"/>
            <a:ext cx="9036496" cy="523220"/>
          </a:xfrm>
          <a:prstGeom prst="rect">
            <a:avLst/>
          </a:prstGeom>
          <a:noFill/>
        </p:spPr>
        <p:txBody>
          <a:bodyPr wrap="square" rtlCol="0">
            <a:spAutoFit/>
          </a:bodyPr>
          <a:lstStyle/>
          <a:p>
            <a:r>
              <a:rPr lang="en-US" sz="1400" dirty="0" smtClean="0"/>
              <a:t>We can analyze how all parameters (r, Q) scale with frequency and what are the advantages or disadvantages in accelerate with low or high frequencies cavities.</a:t>
            </a:r>
            <a:endParaRPr lang="en-US" sz="1400" dirty="0"/>
          </a:p>
        </p:txBody>
      </p:sp>
      <p:pic>
        <p:nvPicPr>
          <p:cNvPr id="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8011"/>
          <a:stretch/>
        </p:blipFill>
        <p:spPr bwMode="auto">
          <a:xfrm>
            <a:off x="55186" y="1121880"/>
            <a:ext cx="317409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011"/>
          <a:stretch/>
        </p:blipFill>
        <p:spPr bwMode="auto">
          <a:xfrm>
            <a:off x="7668344" y="1409534"/>
            <a:ext cx="1334446" cy="363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riangolo isoscele 3"/>
          <p:cNvSpPr/>
          <p:nvPr/>
        </p:nvSpPr>
        <p:spPr>
          <a:xfrm rot="5400000">
            <a:off x="5166544" y="-756302"/>
            <a:ext cx="443764" cy="422513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olo isoscele 8"/>
          <p:cNvSpPr/>
          <p:nvPr/>
        </p:nvSpPr>
        <p:spPr>
          <a:xfrm rot="16200000">
            <a:off x="5176175" y="-352778"/>
            <a:ext cx="443764" cy="4225139"/>
          </a:xfrm>
          <a:prstGeom prst="triangl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p:cNvSpPr txBox="1"/>
          <p:nvPr/>
        </p:nvSpPr>
        <p:spPr>
          <a:xfrm rot="264574">
            <a:off x="4426822" y="903686"/>
            <a:ext cx="1754006" cy="307777"/>
          </a:xfrm>
          <a:prstGeom prst="rect">
            <a:avLst/>
          </a:prstGeom>
          <a:noFill/>
        </p:spPr>
        <p:txBody>
          <a:bodyPr wrap="none" rtlCol="0">
            <a:spAutoFit/>
          </a:bodyPr>
          <a:lstStyle/>
          <a:p>
            <a:r>
              <a:rPr lang="en-US" sz="1400" i="1" dirty="0" smtClean="0"/>
              <a:t>linear dimensions f-1</a:t>
            </a:r>
            <a:endParaRPr lang="en-US" sz="1400" i="1" dirty="0"/>
          </a:p>
        </p:txBody>
      </p:sp>
      <p:sp>
        <p:nvSpPr>
          <p:cNvPr id="11" name="CasellaDiTesto 10"/>
          <p:cNvSpPr txBox="1"/>
          <p:nvPr/>
        </p:nvSpPr>
        <p:spPr>
          <a:xfrm rot="264574">
            <a:off x="4796823" y="1836926"/>
            <a:ext cx="1023870" cy="307777"/>
          </a:xfrm>
          <a:prstGeom prst="rect">
            <a:avLst/>
          </a:prstGeom>
          <a:noFill/>
        </p:spPr>
        <p:txBody>
          <a:bodyPr wrap="none" rtlCol="0">
            <a:spAutoFit/>
          </a:bodyPr>
          <a:lstStyle/>
          <a:p>
            <a:r>
              <a:rPr lang="en-US" sz="1400" i="1" dirty="0" smtClean="0"/>
              <a:t>frequency f</a:t>
            </a:r>
            <a:endParaRPr lang="en-US" sz="1400" i="1" dirty="0"/>
          </a:p>
        </p:txBody>
      </p:sp>
      <p:graphicFrame>
        <p:nvGraphicFramePr>
          <p:cNvPr id="8" name="Tabella 7"/>
          <p:cNvGraphicFramePr>
            <a:graphicFrameLocks noGrp="1"/>
          </p:cNvGraphicFramePr>
          <p:nvPr>
            <p:extLst>
              <p:ext uri="{D42A27DB-BD31-4B8C-83A1-F6EECF244321}">
                <p14:modId xmlns:p14="http://schemas.microsoft.com/office/powerpoint/2010/main" val="1473029974"/>
              </p:ext>
            </p:extLst>
          </p:nvPr>
        </p:nvGraphicFramePr>
        <p:xfrm>
          <a:off x="70074" y="2217908"/>
          <a:ext cx="2605729" cy="2346960"/>
        </p:xfrm>
        <a:graphic>
          <a:graphicData uri="http://schemas.openxmlformats.org/drawingml/2006/table">
            <a:tbl>
              <a:tblPr firstRow="1" bandRow="1">
                <a:tableStyleId>{5C22544A-7EE6-4342-B048-85BDC9FD1C3A}</a:tableStyleId>
              </a:tblPr>
              <a:tblGrid>
                <a:gridCol w="1165570"/>
                <a:gridCol w="807496"/>
                <a:gridCol w="632663"/>
              </a:tblGrid>
              <a:tr h="225364">
                <a:tc>
                  <a:txBody>
                    <a:bodyPr/>
                    <a:lstStyle/>
                    <a:p>
                      <a:pPr algn="ctr"/>
                      <a:r>
                        <a:rPr lang="en-US" sz="1600" dirty="0" smtClean="0">
                          <a:solidFill>
                            <a:sysClr val="windowText" lastClr="000000"/>
                          </a:solidFill>
                        </a:rPr>
                        <a:t>parameter</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ysClr val="windowText" lastClr="000000"/>
                          </a:solidFill>
                        </a:rPr>
                        <a:t>NC</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dirty="0" smtClean="0">
                          <a:solidFill>
                            <a:sysClr val="windowText" lastClr="000000"/>
                          </a:solidFill>
                        </a:rPr>
                        <a:t>SC</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err="1" smtClean="0">
                          <a:solidFill>
                            <a:sysClr val="windowText" lastClr="000000"/>
                          </a:solidFill>
                        </a:rPr>
                        <a:t>R</a:t>
                      </a:r>
                      <a:r>
                        <a:rPr lang="en-US" sz="1600" baseline="-25000" dirty="0" err="1" smtClean="0">
                          <a:solidFill>
                            <a:sysClr val="windowText" lastClr="000000"/>
                          </a:solidFill>
                        </a:rPr>
                        <a:t>s</a:t>
                      </a:r>
                      <a:endParaRPr lang="en-US" sz="1600" baseline="-25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1/2</a:t>
                      </a:r>
                      <a:endParaRPr lang="en-US" sz="1600" baseline="30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smtClean="0">
                          <a:solidFill>
                            <a:sysClr val="windowText" lastClr="000000"/>
                          </a:solidFill>
                        </a:rPr>
                        <a:t>Q</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-1/2</a:t>
                      </a:r>
                      <a:endParaRPr lang="en-US" sz="1600" baseline="30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smtClean="0">
                          <a:solidFill>
                            <a:sysClr val="windowText" lastClr="000000"/>
                          </a:solidFill>
                        </a:rPr>
                        <a:t>r</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1/2</a:t>
                      </a:r>
                      <a:endParaRPr lang="en-US" sz="1600" baseline="30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smtClean="0">
                          <a:solidFill>
                            <a:sysClr val="windowText" lastClr="000000"/>
                          </a:solidFill>
                        </a:rPr>
                        <a:t>r/Q</a:t>
                      </a:r>
                      <a:endParaRPr lang="en-US" sz="16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en-US" sz="1600" baseline="0" dirty="0" smtClean="0">
                          <a:solidFill>
                            <a:sysClr val="windowText" lastClr="000000"/>
                          </a:solidFill>
                          <a:sym typeface="Symbol"/>
                        </a:rPr>
                        <a:t> </a:t>
                      </a:r>
                      <a:r>
                        <a:rPr lang="en-US" sz="1600" baseline="0" dirty="0" smtClean="0">
                          <a:solidFill>
                            <a:sysClr val="windowText" lastClr="000000"/>
                          </a:solidFill>
                        </a:rPr>
                        <a:t>f</a:t>
                      </a:r>
                      <a:endParaRPr lang="en-US" sz="1600" baseline="30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30000" dirty="0" smtClean="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smtClean="0">
                          <a:solidFill>
                            <a:sysClr val="windowText" lastClr="000000"/>
                          </a:solidFill>
                        </a:rPr>
                        <a:t>w</a:t>
                      </a:r>
                      <a:r>
                        <a:rPr lang="en-US" sz="1600" baseline="-25000" dirty="0" smtClean="0">
                          <a:solidFill>
                            <a:sysClr val="windowText" lastClr="000000"/>
                          </a:solidFill>
                        </a:rPr>
                        <a:t>//</a:t>
                      </a:r>
                      <a:endParaRPr lang="en-US" sz="1600" baseline="-25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25364">
                <a:tc>
                  <a:txBody>
                    <a:bodyPr/>
                    <a:lstStyle/>
                    <a:p>
                      <a:pPr algn="ctr"/>
                      <a:r>
                        <a:rPr lang="en-US" sz="1600" dirty="0" smtClean="0">
                          <a:solidFill>
                            <a:sysClr val="windowText" lastClr="000000"/>
                          </a:solidFill>
                        </a:rPr>
                        <a:t>w</a:t>
                      </a:r>
                      <a:r>
                        <a:rPr lang="en-US" sz="1600" baseline="-25000" dirty="0" smtClean="0">
                          <a:solidFill>
                            <a:sysClr val="windowText" lastClr="000000"/>
                          </a:solidFill>
                          <a:latin typeface="Marigold"/>
                        </a:rPr>
                        <a:t>┴</a:t>
                      </a:r>
                      <a:endParaRPr lang="en-US" sz="1600" baseline="-250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aseline="0" dirty="0" smtClean="0">
                          <a:solidFill>
                            <a:sysClr val="windowText" lastClr="000000"/>
                          </a:solidFill>
                          <a:sym typeface="Symbol"/>
                        </a:rPr>
                        <a:t> </a:t>
                      </a:r>
                      <a:r>
                        <a:rPr lang="en-US" sz="1600" baseline="0" dirty="0" smtClean="0">
                          <a:solidFill>
                            <a:sysClr val="windowText" lastClr="000000"/>
                          </a:solidFill>
                        </a:rPr>
                        <a:t>f</a:t>
                      </a:r>
                      <a:r>
                        <a:rPr lang="en-US" sz="1600" baseline="30000" dirty="0" smtClean="0">
                          <a:solidFill>
                            <a:sysClr val="windowText" lastClr="00000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r>
            </a:tbl>
          </a:graphicData>
        </a:graphic>
      </p:graphicFrame>
      <p:sp>
        <p:nvSpPr>
          <p:cNvPr id="10" name="Parentesi graffa chiusa 9"/>
          <p:cNvSpPr/>
          <p:nvPr/>
        </p:nvSpPr>
        <p:spPr>
          <a:xfrm>
            <a:off x="2734371" y="3939469"/>
            <a:ext cx="288032" cy="64807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CasellaDiTesto 11"/>
          <p:cNvSpPr txBox="1"/>
          <p:nvPr/>
        </p:nvSpPr>
        <p:spPr>
          <a:xfrm>
            <a:off x="2991437" y="4001895"/>
            <a:ext cx="1629236" cy="523220"/>
          </a:xfrm>
          <a:prstGeom prst="rect">
            <a:avLst/>
          </a:prstGeom>
          <a:noFill/>
        </p:spPr>
        <p:txBody>
          <a:bodyPr wrap="square" rtlCol="0">
            <a:spAutoFit/>
          </a:bodyPr>
          <a:lstStyle/>
          <a:p>
            <a:r>
              <a:rPr lang="en-US" sz="1400" dirty="0" smtClean="0"/>
              <a:t>Wakefield intensity: related to BD issues</a:t>
            </a:r>
            <a:endParaRPr lang="en-US" sz="1400" dirty="0"/>
          </a:p>
        </p:txBody>
      </p:sp>
      <p:sp>
        <p:nvSpPr>
          <p:cNvPr id="14" name="CasellaDiTesto 13"/>
          <p:cNvSpPr txBox="1"/>
          <p:nvPr/>
        </p:nvSpPr>
        <p:spPr>
          <a:xfrm>
            <a:off x="4786506" y="2276872"/>
            <a:ext cx="4288292" cy="4616648"/>
          </a:xfrm>
          <a:prstGeom prst="rect">
            <a:avLst/>
          </a:prstGeom>
          <a:noFill/>
        </p:spPr>
        <p:txBody>
          <a:bodyPr wrap="square" rtlCol="0">
            <a:spAutoFit/>
          </a:bodyPr>
          <a:lstStyle/>
          <a:p>
            <a:pPr algn="just"/>
            <a:r>
              <a:rPr lang="en-US" sz="1400" dirty="0" smtClean="0">
                <a:sym typeface="Symbol"/>
              </a:rPr>
              <a:t></a:t>
            </a:r>
            <a:r>
              <a:rPr lang="en-US" sz="1400" b="1" dirty="0" smtClean="0"/>
              <a:t>r/Q increases at high frequency </a:t>
            </a:r>
          </a:p>
          <a:p>
            <a:pPr algn="just"/>
            <a:endParaRPr lang="en-US" sz="1400" dirty="0"/>
          </a:p>
          <a:p>
            <a:pPr algn="just"/>
            <a:r>
              <a:rPr lang="en-US" sz="1400" dirty="0" smtClean="0">
                <a:sym typeface="Symbol"/>
              </a:rPr>
              <a:t></a:t>
            </a:r>
            <a:r>
              <a:rPr lang="en-US" sz="1400" dirty="0" smtClean="0"/>
              <a:t>for </a:t>
            </a:r>
            <a:r>
              <a:rPr lang="en-US" sz="1400" b="1" dirty="0" smtClean="0"/>
              <a:t>NC structures </a:t>
            </a:r>
            <a:r>
              <a:rPr lang="en-US" sz="1400" dirty="0" smtClean="0"/>
              <a:t>also r increases and this push to adopt </a:t>
            </a:r>
            <a:r>
              <a:rPr lang="en-US" sz="1400" b="1" dirty="0" smtClean="0"/>
              <a:t>higher frequencies</a:t>
            </a:r>
          </a:p>
          <a:p>
            <a:pPr algn="just"/>
            <a:endParaRPr lang="en-US" sz="1400" dirty="0" smtClean="0"/>
          </a:p>
          <a:p>
            <a:pPr algn="just"/>
            <a:r>
              <a:rPr lang="en-US" sz="1400" dirty="0" smtClean="0">
                <a:sym typeface="Symbol"/>
              </a:rPr>
              <a:t></a:t>
            </a:r>
            <a:r>
              <a:rPr lang="en-US" sz="1400" dirty="0">
                <a:sym typeface="Symbol"/>
              </a:rPr>
              <a:t>f</a:t>
            </a:r>
            <a:r>
              <a:rPr lang="en-US" sz="1400" dirty="0" smtClean="0"/>
              <a:t>or SC structures the power losses increases with f</a:t>
            </a:r>
            <a:r>
              <a:rPr lang="en-US" sz="1400" baseline="30000" dirty="0" smtClean="0"/>
              <a:t>2</a:t>
            </a:r>
            <a:r>
              <a:rPr lang="en-US" sz="1400" dirty="0" smtClean="0"/>
              <a:t> and, as a consequence, r scales with 1/f </a:t>
            </a:r>
            <a:r>
              <a:rPr lang="en-US" sz="1400" dirty="0"/>
              <a:t>this push to adopt </a:t>
            </a:r>
            <a:r>
              <a:rPr lang="en-US" sz="1400" b="1" dirty="0" smtClean="0"/>
              <a:t>lower </a:t>
            </a:r>
            <a:r>
              <a:rPr lang="en-US" sz="1400" b="1" dirty="0"/>
              <a:t>frequencies</a:t>
            </a:r>
          </a:p>
          <a:p>
            <a:pPr algn="just"/>
            <a:endParaRPr lang="en-US" sz="1400" dirty="0" smtClean="0"/>
          </a:p>
          <a:p>
            <a:pPr algn="just"/>
            <a:r>
              <a:rPr lang="en-US" sz="1400" dirty="0" smtClean="0">
                <a:sym typeface="Symbol"/>
              </a:rPr>
              <a:t></a:t>
            </a:r>
            <a:r>
              <a:rPr lang="en-US" sz="1400" dirty="0" smtClean="0"/>
              <a:t>On the other hand at very high frequencies (&gt;10 GHz) </a:t>
            </a:r>
            <a:r>
              <a:rPr lang="en-US" sz="1400" b="1" dirty="0" smtClean="0"/>
              <a:t>power sources </a:t>
            </a:r>
            <a:r>
              <a:rPr lang="en-US" sz="1400" dirty="0" smtClean="0"/>
              <a:t>are less available</a:t>
            </a:r>
          </a:p>
          <a:p>
            <a:pPr algn="just"/>
            <a:endParaRPr lang="en-US" sz="1400" dirty="0" smtClean="0"/>
          </a:p>
          <a:p>
            <a:pPr algn="just"/>
            <a:r>
              <a:rPr lang="en-US" sz="1400" dirty="0" smtClean="0">
                <a:sym typeface="Symbol"/>
              </a:rPr>
              <a:t></a:t>
            </a:r>
            <a:r>
              <a:rPr lang="en-US" sz="1400" dirty="0" smtClean="0"/>
              <a:t>Beam interaction (</a:t>
            </a:r>
            <a:r>
              <a:rPr lang="en-US" sz="1400" b="1" dirty="0" err="1" smtClean="0"/>
              <a:t>wakefield</a:t>
            </a:r>
            <a:r>
              <a:rPr lang="en-US" sz="1400" dirty="0" smtClean="0"/>
              <a:t>) became more critical at high frequency</a:t>
            </a:r>
          </a:p>
          <a:p>
            <a:pPr algn="just"/>
            <a:endParaRPr lang="en-US" sz="1400" dirty="0" smtClean="0"/>
          </a:p>
          <a:p>
            <a:pPr algn="just"/>
            <a:r>
              <a:rPr lang="en-US" sz="1400" dirty="0" smtClean="0">
                <a:sym typeface="Symbol"/>
              </a:rPr>
              <a:t></a:t>
            </a:r>
            <a:r>
              <a:rPr lang="en-US" sz="1400" dirty="0" smtClean="0"/>
              <a:t>Cavity fabrication at very high frequency requires </a:t>
            </a:r>
            <a:r>
              <a:rPr lang="en-US" sz="1400" b="1" dirty="0" smtClean="0"/>
              <a:t>higher precision </a:t>
            </a:r>
            <a:r>
              <a:rPr lang="en-US" sz="1400" dirty="0" smtClean="0"/>
              <a:t>but, on the other hand, at low frequencies one needs more material and </a:t>
            </a:r>
            <a:r>
              <a:rPr lang="en-US" sz="1400" b="1" dirty="0" smtClean="0"/>
              <a:t>larger machines</a:t>
            </a:r>
          </a:p>
          <a:p>
            <a:pPr algn="just"/>
            <a:endParaRPr lang="en-US" sz="1400" dirty="0" smtClean="0"/>
          </a:p>
          <a:p>
            <a:pPr algn="just"/>
            <a:r>
              <a:rPr lang="en-GB" sz="1400" dirty="0" smtClean="0">
                <a:sym typeface="Symbol"/>
              </a:rPr>
              <a:t></a:t>
            </a:r>
            <a:r>
              <a:rPr lang="en-GB" sz="1400" b="1" dirty="0" smtClean="0"/>
              <a:t>short </a:t>
            </a:r>
            <a:r>
              <a:rPr lang="en-GB" sz="1400" b="1" dirty="0"/>
              <a:t>bunches </a:t>
            </a:r>
            <a:r>
              <a:rPr lang="en-GB" sz="1400" dirty="0"/>
              <a:t>are easier with </a:t>
            </a:r>
            <a:r>
              <a:rPr lang="en-GB" sz="1400" dirty="0" smtClean="0"/>
              <a:t>higher f</a:t>
            </a:r>
            <a:endParaRPr lang="en-US" sz="1400" dirty="0" smtClean="0"/>
          </a:p>
        </p:txBody>
      </p:sp>
      <p:sp>
        <p:nvSpPr>
          <p:cNvPr id="15" name="Freccia a destra 14"/>
          <p:cNvSpPr/>
          <p:nvPr/>
        </p:nvSpPr>
        <p:spPr>
          <a:xfrm rot="10800000">
            <a:off x="2489910" y="5585375"/>
            <a:ext cx="388476"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sellaDiTesto 15"/>
          <p:cNvSpPr txBox="1"/>
          <p:nvPr/>
        </p:nvSpPr>
        <p:spPr>
          <a:xfrm>
            <a:off x="0" y="5205100"/>
            <a:ext cx="2489912" cy="1323439"/>
          </a:xfrm>
          <a:prstGeom prst="rect">
            <a:avLst/>
          </a:prstGeom>
          <a:noFill/>
        </p:spPr>
        <p:txBody>
          <a:bodyPr wrap="none" rtlCol="0">
            <a:spAutoFit/>
          </a:bodyPr>
          <a:lstStyle/>
          <a:p>
            <a:r>
              <a:rPr lang="en-US" sz="1600" b="1" dirty="0" smtClean="0"/>
              <a:t>For FEL and ERL basically:</a:t>
            </a:r>
          </a:p>
          <a:p>
            <a:endParaRPr lang="en-US" sz="1600" b="1" dirty="0"/>
          </a:p>
          <a:p>
            <a:r>
              <a:rPr lang="en-US" sz="1600" b="1" dirty="0" smtClean="0"/>
              <a:t>SW SC: 500 MHz-1500 MHz</a:t>
            </a:r>
          </a:p>
          <a:p>
            <a:r>
              <a:rPr lang="en-US" sz="1600" b="1" dirty="0" smtClean="0"/>
              <a:t>TW NC: 3 GHz-6 GHz</a:t>
            </a:r>
          </a:p>
          <a:p>
            <a:r>
              <a:rPr lang="en-US" sz="1600" b="1" dirty="0" smtClean="0"/>
              <a:t>SW </a:t>
            </a:r>
            <a:r>
              <a:rPr lang="en-US" sz="1600" b="1" dirty="0"/>
              <a:t>NC: </a:t>
            </a:r>
            <a:r>
              <a:rPr lang="en-US" sz="1600" b="1" dirty="0" smtClean="0"/>
              <a:t>0.5 GHz-3 GHz</a:t>
            </a:r>
            <a:endParaRPr lang="en-US" sz="1600" b="1" dirty="0"/>
          </a:p>
        </p:txBody>
      </p:sp>
      <p:sp>
        <p:nvSpPr>
          <p:cNvPr id="13" name="Parentesi graffa aperta 12"/>
          <p:cNvSpPr/>
          <p:nvPr/>
        </p:nvSpPr>
        <p:spPr>
          <a:xfrm>
            <a:off x="4482353" y="2276872"/>
            <a:ext cx="304153" cy="4446657"/>
          </a:xfrm>
          <a:prstGeom prst="leftBrace">
            <a:avLst>
              <a:gd name="adj1" fmla="val 8333"/>
              <a:gd name="adj2" fmla="val 8145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CasellaDiTesto 16"/>
          <p:cNvSpPr txBox="1"/>
          <p:nvPr/>
        </p:nvSpPr>
        <p:spPr>
          <a:xfrm>
            <a:off x="2878387" y="5385900"/>
            <a:ext cx="1603966" cy="830997"/>
          </a:xfrm>
          <a:prstGeom prst="rect">
            <a:avLst/>
          </a:prstGeom>
          <a:noFill/>
        </p:spPr>
        <p:txBody>
          <a:bodyPr wrap="square" rtlCol="0">
            <a:spAutoFit/>
          </a:bodyPr>
          <a:lstStyle/>
          <a:p>
            <a:r>
              <a:rPr lang="en-US" sz="1600" b="1" i="1" dirty="0" smtClean="0">
                <a:solidFill>
                  <a:srgbClr val="FF0000"/>
                </a:solidFill>
              </a:rPr>
              <a:t>Compromise</a:t>
            </a:r>
          </a:p>
          <a:p>
            <a:r>
              <a:rPr lang="en-US" sz="1600" b="1" i="1" dirty="0" smtClean="0">
                <a:solidFill>
                  <a:srgbClr val="FF0000"/>
                </a:solidFill>
              </a:rPr>
              <a:t>between several requirements</a:t>
            </a:r>
            <a:endParaRPr lang="en-US" sz="1600" b="1" i="1" dirty="0">
              <a:solidFill>
                <a:srgbClr val="FF0000"/>
              </a:solidFill>
            </a:endParaRPr>
          </a:p>
        </p:txBody>
      </p:sp>
    </p:spTree>
    <p:extLst>
      <p:ext uri="{BB962C8B-B14F-4D97-AF65-F5344CB8AC3E}">
        <p14:creationId xmlns:p14="http://schemas.microsoft.com/office/powerpoint/2010/main" val="412268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5" grpId="0"/>
      <p:bldP spid="11" grpId="0"/>
      <p:bldP spid="10" grpId="0" animBg="1"/>
      <p:bldP spid="12" grpId="0"/>
      <p:bldP spid="14" grpId="0"/>
      <p:bldP spid="15" grpId="0" animBg="1"/>
      <p:bldP spid="16" grpId="0"/>
      <p:bldP spid="13"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tangolo 24"/>
          <p:cNvSpPr/>
          <p:nvPr/>
        </p:nvSpPr>
        <p:spPr>
          <a:xfrm>
            <a:off x="1991721" y="2845590"/>
            <a:ext cx="5029200" cy="16619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itchFamily="34" charset="0"/>
              <a:buChar char="•"/>
            </a:pPr>
            <a:endParaRPr lang="en-US" altLang="en-US" dirty="0">
              <a:solidFill>
                <a:schemeClr val="tx1"/>
              </a:solidFill>
              <a:latin typeface="Arial" pitchFamily="34" charset="0"/>
            </a:endParaRPr>
          </a:p>
        </p:txBody>
      </p:sp>
      <p:sp>
        <p:nvSpPr>
          <p:cNvPr id="3" name="Rectangle 6"/>
          <p:cNvSpPr>
            <a:spLocks noChangeArrowheads="1"/>
          </p:cNvSpPr>
          <p:nvPr/>
        </p:nvSpPr>
        <p:spPr bwMode="auto">
          <a:xfrm>
            <a:off x="685800" y="299085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endParaRPr lang="it-IT" altLang="en-US" sz="3200" b="0" dirty="0"/>
          </a:p>
          <a:p>
            <a:pPr marL="342900" indent="-342900">
              <a:spcBef>
                <a:spcPct val="20000"/>
              </a:spcBef>
              <a:buFontTx/>
              <a:buChar char="•"/>
            </a:pPr>
            <a:endParaRPr lang="it-IT" altLang="en-US" sz="3200" b="0" dirty="0"/>
          </a:p>
          <a:p>
            <a:pPr marL="342900" indent="-342900">
              <a:spcBef>
                <a:spcPct val="20000"/>
              </a:spcBef>
              <a:buFontTx/>
              <a:buChar char="•"/>
            </a:pPr>
            <a:endParaRPr lang="it-IT" altLang="en-US" sz="3200" b="0" dirty="0"/>
          </a:p>
        </p:txBody>
      </p:sp>
      <p:sp>
        <p:nvSpPr>
          <p:cNvPr id="36" name="CasellaDiTesto 35"/>
          <p:cNvSpPr txBox="1"/>
          <p:nvPr/>
        </p:nvSpPr>
        <p:spPr>
          <a:xfrm>
            <a:off x="78399" y="0"/>
            <a:ext cx="9020996" cy="584775"/>
          </a:xfrm>
          <a:prstGeom prst="rect">
            <a:avLst/>
          </a:prstGeom>
          <a:noFill/>
        </p:spPr>
        <p:txBody>
          <a:bodyPr wrap="none" rtlCol="0">
            <a:spAutoFit/>
          </a:bodyPr>
          <a:lstStyle/>
          <a:p>
            <a:r>
              <a:rPr lang="en-US" sz="3200" b="1" dirty="0" smtClean="0"/>
              <a:t>LINAC: BASIC DEFINITION AND MAIN COMPONENTS</a:t>
            </a:r>
            <a:endParaRPr lang="en-US" sz="3200" b="1" dirty="0"/>
          </a:p>
        </p:txBody>
      </p:sp>
      <p:sp>
        <p:nvSpPr>
          <p:cNvPr id="37" name="Rettangolo 36"/>
          <p:cNvSpPr/>
          <p:nvPr/>
        </p:nvSpPr>
        <p:spPr>
          <a:xfrm>
            <a:off x="33794" y="514231"/>
            <a:ext cx="9110206" cy="584775"/>
          </a:xfrm>
          <a:prstGeom prst="rect">
            <a:avLst/>
          </a:prstGeom>
        </p:spPr>
        <p:txBody>
          <a:bodyPr wrap="square">
            <a:spAutoFit/>
          </a:bodyPr>
          <a:lstStyle/>
          <a:p>
            <a:pPr algn="just"/>
            <a:r>
              <a:rPr lang="en-US" altLang="en-US" sz="1600" dirty="0" smtClean="0"/>
              <a:t>A LINAC (linear accelerator) is a </a:t>
            </a:r>
            <a:r>
              <a:rPr lang="en-US" altLang="en-US" sz="1600" b="1" dirty="0" smtClean="0"/>
              <a:t>system that allows to accelerate charged particles through a linear trajectory</a:t>
            </a:r>
            <a:r>
              <a:rPr lang="en-US" altLang="en-US" sz="1600" dirty="0" smtClean="0"/>
              <a:t> by electromagnetic fields.</a:t>
            </a:r>
            <a:endParaRPr lang="en-US" altLang="en-US" sz="1600" dirty="0"/>
          </a:p>
        </p:txBody>
      </p:sp>
      <p:sp>
        <p:nvSpPr>
          <p:cNvPr id="38" name="Rettangolo 37"/>
          <p:cNvSpPr/>
          <p:nvPr/>
        </p:nvSpPr>
        <p:spPr>
          <a:xfrm>
            <a:off x="221285" y="3260681"/>
            <a:ext cx="1064712" cy="739036"/>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Particle source</a:t>
            </a:r>
            <a:endParaRPr lang="en-US" dirty="0">
              <a:solidFill>
                <a:schemeClr val="tx1"/>
              </a:solidFill>
            </a:endParaRPr>
          </a:p>
        </p:txBody>
      </p:sp>
      <p:cxnSp>
        <p:nvCxnSpPr>
          <p:cNvPr id="40" name="Connettore 2 39"/>
          <p:cNvCxnSpPr/>
          <p:nvPr/>
        </p:nvCxnSpPr>
        <p:spPr>
          <a:xfrm>
            <a:off x="1285997" y="3674889"/>
            <a:ext cx="705724"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a:stCxn id="41" idx="1"/>
          </p:cNvCxnSpPr>
          <p:nvPr/>
        </p:nvCxnSpPr>
        <p:spPr>
          <a:xfrm flipV="1">
            <a:off x="1991722" y="3676550"/>
            <a:ext cx="5590608"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43" name="CasellaDiTesto 42"/>
          <p:cNvSpPr txBox="1"/>
          <p:nvPr/>
        </p:nvSpPr>
        <p:spPr>
          <a:xfrm>
            <a:off x="7553195" y="3353386"/>
            <a:ext cx="1590805" cy="646331"/>
          </a:xfrm>
          <a:prstGeom prst="rect">
            <a:avLst/>
          </a:prstGeom>
          <a:noFill/>
        </p:spPr>
        <p:txBody>
          <a:bodyPr wrap="square" rtlCol="0">
            <a:spAutoFit/>
          </a:bodyPr>
          <a:lstStyle/>
          <a:p>
            <a:r>
              <a:rPr lang="en-US" dirty="0" smtClean="0"/>
              <a:t>Accelerated beam </a:t>
            </a:r>
            <a:endParaRPr lang="en-US" dirty="0"/>
          </a:p>
        </p:txBody>
      </p:sp>
      <p:sp>
        <p:nvSpPr>
          <p:cNvPr id="44" name="Rettangolo 43"/>
          <p:cNvSpPr/>
          <p:nvPr/>
        </p:nvSpPr>
        <p:spPr>
          <a:xfrm>
            <a:off x="2421519" y="1608367"/>
            <a:ext cx="1246601" cy="7070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RF control system</a:t>
            </a:r>
            <a:endParaRPr lang="en-US" dirty="0">
              <a:solidFill>
                <a:schemeClr val="tx1"/>
              </a:solidFill>
            </a:endParaRPr>
          </a:p>
        </p:txBody>
      </p:sp>
      <p:sp>
        <p:nvSpPr>
          <p:cNvPr id="46" name="Rettangolo 45"/>
          <p:cNvSpPr/>
          <p:nvPr/>
        </p:nvSpPr>
        <p:spPr>
          <a:xfrm>
            <a:off x="1991722" y="4942299"/>
            <a:ext cx="942235" cy="12435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Magnet power supplies</a:t>
            </a:r>
            <a:endParaRPr lang="en-US" dirty="0">
              <a:solidFill>
                <a:schemeClr val="tx1"/>
              </a:solidFill>
            </a:endParaRPr>
          </a:p>
        </p:txBody>
      </p:sp>
      <p:sp>
        <p:nvSpPr>
          <p:cNvPr id="47" name="Rettangolo 46"/>
          <p:cNvSpPr/>
          <p:nvPr/>
        </p:nvSpPr>
        <p:spPr>
          <a:xfrm>
            <a:off x="3189341" y="4942298"/>
            <a:ext cx="964077" cy="12435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Vacuum pumps  power supplies</a:t>
            </a:r>
          </a:p>
        </p:txBody>
      </p:sp>
      <p:sp>
        <p:nvSpPr>
          <p:cNvPr id="48" name="Rettangolo 47"/>
          <p:cNvSpPr/>
          <p:nvPr/>
        </p:nvSpPr>
        <p:spPr>
          <a:xfrm>
            <a:off x="4303665" y="5074733"/>
            <a:ext cx="1285810" cy="819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Cooling and cryogenics</a:t>
            </a:r>
            <a:endParaRPr lang="en-US" dirty="0">
              <a:solidFill>
                <a:schemeClr val="tx1"/>
              </a:solidFill>
            </a:endParaRPr>
          </a:p>
        </p:txBody>
      </p:sp>
      <p:sp>
        <p:nvSpPr>
          <p:cNvPr id="49" name="Triangolo isoscele 48"/>
          <p:cNvSpPr/>
          <p:nvPr/>
        </p:nvSpPr>
        <p:spPr>
          <a:xfrm rot="5400000">
            <a:off x="4271733" y="1161020"/>
            <a:ext cx="1391696" cy="1618435"/>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ttangolo 50"/>
          <p:cNvSpPr/>
          <p:nvPr/>
        </p:nvSpPr>
        <p:spPr>
          <a:xfrm>
            <a:off x="4158929" y="1658009"/>
            <a:ext cx="1117395" cy="646331"/>
          </a:xfrm>
          <a:prstGeom prst="rect">
            <a:avLst/>
          </a:prstGeom>
        </p:spPr>
        <p:txBody>
          <a:bodyPr wrap="square">
            <a:spAutoFit/>
          </a:bodyPr>
          <a:lstStyle/>
          <a:p>
            <a:pPr algn="ctr"/>
            <a:r>
              <a:rPr lang="en-US" dirty="0" smtClean="0"/>
              <a:t>RF Power </a:t>
            </a:r>
            <a:r>
              <a:rPr lang="en-US" dirty="0"/>
              <a:t>sources</a:t>
            </a:r>
          </a:p>
        </p:txBody>
      </p:sp>
      <p:cxnSp>
        <p:nvCxnSpPr>
          <p:cNvPr id="53" name="Connettore 2 52"/>
          <p:cNvCxnSpPr>
            <a:endCxn id="44" idx="2"/>
          </p:cNvCxnSpPr>
          <p:nvPr/>
        </p:nvCxnSpPr>
        <p:spPr>
          <a:xfrm flipV="1">
            <a:off x="3044819" y="2315432"/>
            <a:ext cx="1" cy="528497"/>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Connettore 2 53"/>
          <p:cNvCxnSpPr>
            <a:stCxn id="44" idx="3"/>
            <a:endCxn id="49" idx="3"/>
          </p:cNvCxnSpPr>
          <p:nvPr/>
        </p:nvCxnSpPr>
        <p:spPr>
          <a:xfrm>
            <a:off x="3668120" y="1961900"/>
            <a:ext cx="490244" cy="8338"/>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Connettore 2 56"/>
          <p:cNvCxnSpPr>
            <a:stCxn id="49" idx="0"/>
          </p:cNvCxnSpPr>
          <p:nvPr/>
        </p:nvCxnSpPr>
        <p:spPr>
          <a:xfrm>
            <a:off x="5776799" y="1970238"/>
            <a:ext cx="0" cy="873691"/>
          </a:xfrm>
          <a:prstGeom prst="straightConnector1">
            <a:avLst/>
          </a:prstGeom>
          <a:ln w="5715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Connettore 2 60"/>
          <p:cNvCxnSpPr>
            <a:stCxn id="46" idx="0"/>
          </p:cNvCxnSpPr>
          <p:nvPr/>
        </p:nvCxnSpPr>
        <p:spPr>
          <a:xfrm flipH="1" flipV="1">
            <a:off x="2462839" y="4505849"/>
            <a:ext cx="1" cy="436450"/>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Connettore 2 63"/>
          <p:cNvCxnSpPr/>
          <p:nvPr/>
        </p:nvCxnSpPr>
        <p:spPr>
          <a:xfrm flipV="1">
            <a:off x="3668120" y="4484521"/>
            <a:ext cx="0" cy="436449"/>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Connettore 2 64"/>
          <p:cNvCxnSpPr>
            <a:stCxn id="48" idx="0"/>
          </p:cNvCxnSpPr>
          <p:nvPr/>
        </p:nvCxnSpPr>
        <p:spPr>
          <a:xfrm flipV="1">
            <a:off x="4946570" y="4505849"/>
            <a:ext cx="0" cy="56888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1" name="Rettangolo 80"/>
          <p:cNvSpPr/>
          <p:nvPr/>
        </p:nvSpPr>
        <p:spPr>
          <a:xfrm>
            <a:off x="5776799" y="5074733"/>
            <a:ext cx="1285810" cy="8199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Diagnostic acquisition system</a:t>
            </a:r>
            <a:endParaRPr lang="en-US" dirty="0">
              <a:solidFill>
                <a:schemeClr val="tx1"/>
              </a:solidFill>
            </a:endParaRPr>
          </a:p>
        </p:txBody>
      </p:sp>
      <p:cxnSp>
        <p:nvCxnSpPr>
          <p:cNvPr id="82" name="Connettore 2 81"/>
          <p:cNvCxnSpPr>
            <a:stCxn id="81" idx="0"/>
          </p:cNvCxnSpPr>
          <p:nvPr/>
        </p:nvCxnSpPr>
        <p:spPr>
          <a:xfrm flipV="1">
            <a:off x="6419704" y="4505849"/>
            <a:ext cx="0" cy="568884"/>
          </a:xfrm>
          <a:prstGeom prst="straightConnector1">
            <a:avLst/>
          </a:prstGeom>
          <a:ln w="571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ttangolo 40"/>
          <p:cNvSpPr/>
          <p:nvPr/>
        </p:nvSpPr>
        <p:spPr>
          <a:xfrm>
            <a:off x="1991722" y="2845590"/>
            <a:ext cx="5029200" cy="166192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itchFamily="34" charset="0"/>
              <a:buChar char="•"/>
            </a:pPr>
            <a:r>
              <a:rPr lang="it-IT" altLang="en-US" b="1" dirty="0" err="1" smtClean="0">
                <a:solidFill>
                  <a:schemeClr val="tx1"/>
                </a:solidFill>
                <a:latin typeface="Arial" pitchFamily="34" charset="0"/>
              </a:rPr>
              <a:t>Accelerating</a:t>
            </a:r>
            <a:r>
              <a:rPr lang="it-IT" altLang="en-US" b="1" dirty="0" smtClean="0">
                <a:solidFill>
                  <a:schemeClr val="tx1"/>
                </a:solidFill>
                <a:latin typeface="Arial" pitchFamily="34" charset="0"/>
              </a:rPr>
              <a:t> </a:t>
            </a:r>
            <a:r>
              <a:rPr lang="it-IT" altLang="en-US" b="1" dirty="0" err="1" smtClean="0">
                <a:solidFill>
                  <a:schemeClr val="tx1"/>
                </a:solidFill>
                <a:latin typeface="Arial" pitchFamily="34" charset="0"/>
              </a:rPr>
              <a:t>structures</a:t>
            </a:r>
            <a:r>
              <a:rPr lang="it-IT" altLang="en-US" b="1" dirty="0" smtClean="0">
                <a:solidFill>
                  <a:schemeClr val="tx1"/>
                </a:solidFill>
                <a:latin typeface="Arial" pitchFamily="34" charset="0"/>
              </a:rPr>
              <a:t> </a:t>
            </a:r>
            <a:r>
              <a:rPr lang="it-IT" altLang="en-US" dirty="0" smtClean="0">
                <a:solidFill>
                  <a:schemeClr val="tx1"/>
                </a:solidFill>
                <a:latin typeface="Arial" pitchFamily="34" charset="0"/>
              </a:rPr>
              <a:t>(</a:t>
            </a:r>
            <a:r>
              <a:rPr lang="it-IT" altLang="en-US" dirty="0" err="1" smtClean="0">
                <a:solidFill>
                  <a:schemeClr val="tx1"/>
                </a:solidFill>
                <a:latin typeface="Arial" pitchFamily="34" charset="0"/>
              </a:rPr>
              <a:t>cavities</a:t>
            </a:r>
            <a:r>
              <a:rPr lang="it-IT" altLang="en-US" dirty="0" smtClean="0">
                <a:solidFill>
                  <a:schemeClr val="tx1"/>
                </a:solidFill>
                <a:latin typeface="Arial" pitchFamily="34" charset="0"/>
              </a:rPr>
              <a:t>)</a:t>
            </a:r>
          </a:p>
          <a:p>
            <a:pPr marL="285750" indent="-285750" algn="just">
              <a:buFont typeface="Arial" pitchFamily="34" charset="0"/>
              <a:buChar char="•"/>
            </a:pPr>
            <a:r>
              <a:rPr lang="it-IT" altLang="en-US" dirty="0" err="1" smtClean="0">
                <a:solidFill>
                  <a:schemeClr val="tx1"/>
                </a:solidFill>
                <a:latin typeface="Arial" pitchFamily="34" charset="0"/>
              </a:rPr>
              <a:t>Magnets</a:t>
            </a:r>
            <a:endParaRPr lang="it-IT" altLang="en-US" dirty="0" smtClean="0">
              <a:solidFill>
                <a:schemeClr val="tx1"/>
              </a:solidFill>
              <a:latin typeface="Arial" pitchFamily="34" charset="0"/>
            </a:endParaRPr>
          </a:p>
          <a:p>
            <a:pPr marL="285750" indent="-285750" algn="just">
              <a:buFont typeface="Arial" pitchFamily="34" charset="0"/>
              <a:buChar char="•"/>
            </a:pPr>
            <a:r>
              <a:rPr lang="it-IT" altLang="en-US" dirty="0" err="1" smtClean="0">
                <a:solidFill>
                  <a:schemeClr val="tx1"/>
                </a:solidFill>
                <a:latin typeface="Arial" pitchFamily="34" charset="0"/>
              </a:rPr>
              <a:t>Diagnostics</a:t>
            </a:r>
            <a:r>
              <a:rPr lang="it-IT" altLang="en-US" dirty="0" smtClean="0">
                <a:solidFill>
                  <a:schemeClr val="tx1"/>
                </a:solidFill>
                <a:latin typeface="Arial" pitchFamily="34" charset="0"/>
              </a:rPr>
              <a:t> </a:t>
            </a:r>
            <a:r>
              <a:rPr lang="it-IT" altLang="en-US" dirty="0" err="1" smtClean="0">
                <a:solidFill>
                  <a:schemeClr val="tx1"/>
                </a:solidFill>
                <a:latin typeface="Arial" pitchFamily="34" charset="0"/>
              </a:rPr>
              <a:t>systems</a:t>
            </a:r>
            <a:endParaRPr lang="it-IT" altLang="en-US" dirty="0" smtClean="0">
              <a:solidFill>
                <a:schemeClr val="tx1"/>
              </a:solidFill>
              <a:latin typeface="Arial" pitchFamily="34" charset="0"/>
            </a:endParaRPr>
          </a:p>
          <a:p>
            <a:pPr marL="285750" indent="-285750" algn="just">
              <a:buFont typeface="Arial" pitchFamily="34" charset="0"/>
              <a:buChar char="•"/>
            </a:pPr>
            <a:r>
              <a:rPr lang="it-IT" altLang="en-US" dirty="0" err="1" smtClean="0">
                <a:solidFill>
                  <a:schemeClr val="tx1"/>
                </a:solidFill>
                <a:latin typeface="Arial" pitchFamily="34" charset="0"/>
              </a:rPr>
              <a:t>Vacuum</a:t>
            </a:r>
            <a:r>
              <a:rPr lang="it-IT" altLang="en-US" dirty="0" smtClean="0">
                <a:solidFill>
                  <a:schemeClr val="tx1"/>
                </a:solidFill>
                <a:latin typeface="Arial" pitchFamily="34" charset="0"/>
              </a:rPr>
              <a:t> </a:t>
            </a:r>
            <a:r>
              <a:rPr lang="it-IT" altLang="en-US" dirty="0" err="1" smtClean="0">
                <a:solidFill>
                  <a:schemeClr val="tx1"/>
                </a:solidFill>
                <a:latin typeface="Arial" pitchFamily="34" charset="0"/>
              </a:rPr>
              <a:t>pumps</a:t>
            </a:r>
            <a:r>
              <a:rPr lang="it-IT" altLang="en-US" dirty="0" smtClean="0">
                <a:solidFill>
                  <a:schemeClr val="tx1"/>
                </a:solidFill>
                <a:latin typeface="Arial" pitchFamily="34" charset="0"/>
              </a:rPr>
              <a:t> and </a:t>
            </a:r>
            <a:r>
              <a:rPr lang="it-IT" altLang="en-US" dirty="0" err="1" smtClean="0">
                <a:solidFill>
                  <a:schemeClr val="tx1"/>
                </a:solidFill>
                <a:latin typeface="Arial" pitchFamily="34" charset="0"/>
              </a:rPr>
              <a:t>gauges</a:t>
            </a:r>
            <a:endParaRPr lang="it-IT" altLang="en-US" dirty="0" smtClean="0">
              <a:solidFill>
                <a:schemeClr val="tx1"/>
              </a:solidFill>
              <a:latin typeface="Arial" pitchFamily="34" charset="0"/>
            </a:endParaRPr>
          </a:p>
          <a:p>
            <a:pPr marL="285750" indent="-285750" algn="just">
              <a:buFont typeface="Arial" pitchFamily="34" charset="0"/>
              <a:buChar char="•"/>
            </a:pPr>
            <a:r>
              <a:rPr lang="it-IT" altLang="en-US" dirty="0" err="1" smtClean="0">
                <a:solidFill>
                  <a:schemeClr val="tx1"/>
                </a:solidFill>
                <a:latin typeface="Arial" pitchFamily="34" charset="0"/>
              </a:rPr>
              <a:t>Cryostat</a:t>
            </a:r>
            <a:r>
              <a:rPr lang="it-IT" altLang="en-US" dirty="0" smtClean="0">
                <a:solidFill>
                  <a:schemeClr val="tx1"/>
                </a:solidFill>
                <a:latin typeface="Arial" pitchFamily="34" charset="0"/>
              </a:rPr>
              <a:t> (</a:t>
            </a:r>
            <a:r>
              <a:rPr lang="it-IT" altLang="en-US" dirty="0" err="1" smtClean="0">
                <a:solidFill>
                  <a:schemeClr val="tx1"/>
                </a:solidFill>
                <a:latin typeface="Arial" pitchFamily="34" charset="0"/>
              </a:rPr>
              <a:t>superconducting</a:t>
            </a:r>
            <a:r>
              <a:rPr lang="it-IT" altLang="en-US" dirty="0" smtClean="0">
                <a:solidFill>
                  <a:schemeClr val="tx1"/>
                </a:solidFill>
                <a:latin typeface="Arial" pitchFamily="34" charset="0"/>
              </a:rPr>
              <a:t> linac)</a:t>
            </a:r>
            <a:endParaRPr lang="en-US" altLang="en-US" dirty="0">
              <a:solidFill>
                <a:schemeClr val="tx1"/>
              </a:solidFill>
              <a:latin typeface="Arial" pitchFamily="34" charset="0"/>
            </a:endParaRPr>
          </a:p>
        </p:txBody>
      </p:sp>
    </p:spTree>
    <p:extLst>
      <p:ext uri="{BB962C8B-B14F-4D97-AF65-F5344CB8AC3E}">
        <p14:creationId xmlns:p14="http://schemas.microsoft.com/office/powerpoint/2010/main" val="9286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500"/>
                                        <p:tgtEl>
                                          <p:spTgt spid="51"/>
                                        </p:tgtEl>
                                      </p:cBhvr>
                                    </p:animEffect>
                                  </p:childTnLst>
                                </p:cTn>
                              </p:par>
                              <p:par>
                                <p:cTn id="19" presetID="10" presetClass="entr" presetSubtype="0"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par>
                                <p:cTn id="39" presetID="10"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fade">
                                      <p:cBhvr>
                                        <p:cTn id="44" dur="500"/>
                                        <p:tgtEl>
                                          <p:spTgt spid="64"/>
                                        </p:tgtEl>
                                      </p:cBhvr>
                                    </p:animEffect>
                                  </p:childTnLst>
                                </p:cTn>
                              </p:par>
                              <p:par>
                                <p:cTn id="45" presetID="10" presetClass="entr" presetSubtype="0" fill="hold" nodeType="with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fade">
                                      <p:cBhvr>
                                        <p:cTn id="50" dur="500"/>
                                        <p:tgtEl>
                                          <p:spTgt spid="81"/>
                                        </p:tgtEl>
                                      </p:cBhvr>
                                    </p:animEffect>
                                  </p:childTnLst>
                                </p:cTn>
                              </p:par>
                              <p:par>
                                <p:cTn id="51" presetID="10" presetClass="entr" presetSubtype="0" fill="hold" nodeType="withEffect">
                                  <p:stCondLst>
                                    <p:cond delay="0"/>
                                  </p:stCondLst>
                                  <p:childTnLst>
                                    <p:set>
                                      <p:cBhvr>
                                        <p:cTn id="52" dur="1" fill="hold">
                                          <p:stCondLst>
                                            <p:cond delay="0"/>
                                          </p:stCondLst>
                                        </p:cTn>
                                        <p:tgtEl>
                                          <p:spTgt spid="82"/>
                                        </p:tgtEl>
                                        <p:attrNameLst>
                                          <p:attrName>style.visibility</p:attrName>
                                        </p:attrNameLst>
                                      </p:cBhvr>
                                      <p:to>
                                        <p:strVal val="visible"/>
                                      </p:to>
                                    </p:set>
                                    <p:animEffect transition="in" filter="fade">
                                      <p:cBhvr>
                                        <p:cTn id="5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6" grpId="0" animBg="1"/>
      <p:bldP spid="47" grpId="0" animBg="1"/>
      <p:bldP spid="48" grpId="0" animBg="1"/>
      <p:bldP spid="49" grpId="0" animBg="1"/>
      <p:bldP spid="51" grpId="0"/>
      <p:bldP spid="81"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77159" y="477421"/>
            <a:ext cx="6028382" cy="1754326"/>
          </a:xfrm>
          <a:prstGeom prst="rect">
            <a:avLst/>
          </a:prstGeom>
          <a:noFill/>
        </p:spPr>
        <p:txBody>
          <a:bodyPr wrap="none" rtlCol="0">
            <a:spAutoFit/>
          </a:bodyPr>
          <a:lstStyle/>
          <a:p>
            <a:pPr algn="ctr"/>
            <a:r>
              <a:rPr lang="en-US" sz="5400" dirty="0" smtClean="0"/>
              <a:t>LINAC TECHNOLOGY:</a:t>
            </a:r>
          </a:p>
          <a:p>
            <a:pPr algn="ctr"/>
            <a:r>
              <a:rPr lang="en-US" sz="5400" dirty="0" smtClean="0"/>
              <a:t>NC TW CAVITIES</a:t>
            </a:r>
            <a:endParaRPr lang="en-US" sz="5400" dirty="0"/>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2" b="2886"/>
          <a:stretch/>
        </p:blipFill>
        <p:spPr bwMode="auto">
          <a:xfrm>
            <a:off x="1172056" y="2357007"/>
            <a:ext cx="6438169" cy="426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388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David\Desktop\SPARC\SPARC_OLD_PC\banda_C\articolo\figure\fig1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00994" y="440235"/>
            <a:ext cx="3296296" cy="259228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07603" y="19467"/>
            <a:ext cx="6811803" cy="523220"/>
          </a:xfrm>
          <a:prstGeom prst="rect">
            <a:avLst/>
          </a:prstGeom>
          <a:noFill/>
        </p:spPr>
        <p:txBody>
          <a:bodyPr wrap="square" rtlCol="0">
            <a:spAutoFit/>
          </a:bodyPr>
          <a:lstStyle/>
          <a:p>
            <a:r>
              <a:rPr lang="en-US" sz="2800" b="1" dirty="0" smtClean="0"/>
              <a:t>NC TW STRUCTURES: ACCELERATING CELLS</a:t>
            </a:r>
            <a:endParaRPr lang="en-US" sz="2800" b="1" dirty="0"/>
          </a:p>
        </p:txBody>
      </p:sp>
      <p:pic>
        <p:nvPicPr>
          <p:cNvPr id="23557" name="Picture 5" descr="C:\Users\David\Desktop\SPARC\SPARC_OLD_PC\banda_C\articolo\figure\fig2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2738" y="4231545"/>
            <a:ext cx="1635588" cy="168465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90" y="5929810"/>
            <a:ext cx="5139082" cy="890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4"/>
          <p:cNvSpPr/>
          <p:nvPr/>
        </p:nvSpPr>
        <p:spPr>
          <a:xfrm>
            <a:off x="2096108" y="6248402"/>
            <a:ext cx="554424" cy="5378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60" name="Picture 8" descr="C:\Users\David\Desktop\MASTER LEZIONI\CAS_2016\Figure-5-3D-computer-model-of-the-J-type-coupler-The-determination-of-the-optima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90" y="4169298"/>
            <a:ext cx="1700021" cy="193566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8459" y="476671"/>
            <a:ext cx="5280717" cy="3754874"/>
          </a:xfrm>
          <a:prstGeom prst="rect">
            <a:avLst/>
          </a:prstGeom>
          <a:noFill/>
        </p:spPr>
        <p:txBody>
          <a:bodyPr wrap="square" rtlCol="0">
            <a:spAutoFit/>
          </a:bodyPr>
          <a:lstStyle/>
          <a:p>
            <a:pPr algn="just"/>
            <a:r>
              <a:rPr lang="en-US" sz="1400" dirty="0" smtClean="0">
                <a:sym typeface="Symbol"/>
              </a:rPr>
              <a:t></a:t>
            </a:r>
            <a:r>
              <a:rPr lang="en-US" sz="1400" b="1" dirty="0" smtClean="0"/>
              <a:t>Copper structures with many cells (hundred)</a:t>
            </a:r>
            <a:r>
              <a:rPr lang="en-US" sz="1400" dirty="0" smtClean="0"/>
              <a:t>, and input coupler, and an output coupler connected to an RF load;</a:t>
            </a:r>
          </a:p>
          <a:p>
            <a:pPr algn="just"/>
            <a:endParaRPr lang="en-US" sz="1400" dirty="0" smtClean="0"/>
          </a:p>
          <a:p>
            <a:pPr algn="just"/>
            <a:r>
              <a:rPr lang="en-US" sz="1400" dirty="0" smtClean="0">
                <a:sym typeface="Symbol"/>
              </a:rPr>
              <a:t></a:t>
            </a:r>
            <a:r>
              <a:rPr lang="en-US" sz="1400" dirty="0" smtClean="0"/>
              <a:t>The structures operate typically: </a:t>
            </a:r>
          </a:p>
          <a:p>
            <a:pPr marL="285750" indent="-285750" algn="just">
              <a:buFont typeface="Wingdings" pitchFamily="2" charset="2"/>
              <a:buChar char="§"/>
            </a:pPr>
            <a:r>
              <a:rPr lang="en-US" sz="1400" dirty="0" smtClean="0"/>
              <a:t>with short RF pulses (</a:t>
            </a:r>
            <a:r>
              <a:rPr lang="en-US" sz="1400" dirty="0" smtClean="0">
                <a:sym typeface="Symbol"/>
              </a:rPr>
              <a:t>0.5-2</a:t>
            </a:r>
            <a:r>
              <a:rPr lang="en-US" sz="1400" dirty="0" smtClean="0"/>
              <a:t>) in single bunch (or few bunches) </a:t>
            </a:r>
          </a:p>
          <a:p>
            <a:pPr marL="285750" indent="-285750" algn="just">
              <a:buFont typeface="Wingdings" pitchFamily="2" charset="2"/>
              <a:buChar char="§"/>
            </a:pPr>
            <a:r>
              <a:rPr lang="en-US" sz="1400" dirty="0" smtClean="0"/>
              <a:t>at high peak power (</a:t>
            </a:r>
            <a:r>
              <a:rPr lang="en-US" sz="1400" dirty="0" smtClean="0">
                <a:sym typeface="Symbol"/>
              </a:rPr>
              <a:t>50 MW</a:t>
            </a:r>
            <a:r>
              <a:rPr lang="en-US" sz="1400" dirty="0" smtClean="0"/>
              <a:t>) </a:t>
            </a:r>
          </a:p>
          <a:p>
            <a:pPr marL="285750" indent="-285750" algn="just">
              <a:buFont typeface="Wingdings" pitchFamily="2" charset="2"/>
              <a:buChar char="§"/>
            </a:pPr>
            <a:r>
              <a:rPr lang="en-US" sz="1400" dirty="0" smtClean="0"/>
              <a:t>at high accelerating field (20-40 MV/m) </a:t>
            </a:r>
          </a:p>
          <a:p>
            <a:pPr marL="285750" indent="-285750" algn="just">
              <a:buFont typeface="Wingdings" pitchFamily="2" charset="2"/>
              <a:buChar char="§"/>
            </a:pPr>
            <a:r>
              <a:rPr lang="en-US" sz="1400" dirty="0" smtClean="0"/>
              <a:t>on the 2</a:t>
            </a:r>
            <a:r>
              <a:rPr lang="en-US" sz="1400" dirty="0" smtClean="0">
                <a:sym typeface="Symbol"/>
              </a:rPr>
              <a:t></a:t>
            </a:r>
            <a:r>
              <a:rPr lang="en-US" sz="1400" dirty="0" smtClean="0"/>
              <a:t>/3 mode</a:t>
            </a:r>
          </a:p>
          <a:p>
            <a:pPr marL="285750" indent="-285750" algn="just">
              <a:buFont typeface="Wingdings" pitchFamily="2" charset="2"/>
              <a:buChar char="§"/>
            </a:pPr>
            <a:r>
              <a:rPr lang="en-US" sz="1400" dirty="0" smtClean="0"/>
              <a:t>in pulsed mode at a low rep. rate (10-100 Hz) and low DC </a:t>
            </a:r>
          </a:p>
          <a:p>
            <a:pPr marL="285750" indent="-285750" algn="just">
              <a:buFont typeface="Wingdings" pitchFamily="2" charset="2"/>
              <a:buChar char="§"/>
            </a:pPr>
            <a:r>
              <a:rPr lang="en-US" sz="1400" dirty="0" smtClean="0"/>
              <a:t>in S or C band (3 GHz, 6 GHz)</a:t>
            </a:r>
          </a:p>
          <a:p>
            <a:pPr algn="just"/>
            <a:endParaRPr lang="en-US" sz="1400" dirty="0"/>
          </a:p>
          <a:p>
            <a:pPr algn="just"/>
            <a:r>
              <a:rPr lang="en-US" sz="1400" dirty="0" smtClean="0">
                <a:sym typeface="Symbol"/>
              </a:rPr>
              <a:t>the TW cells are optimized to have high shunt impedance, low filling time and the most important role is played by the </a:t>
            </a:r>
            <a:r>
              <a:rPr lang="en-US" sz="1400" b="1" dirty="0" smtClean="0">
                <a:sym typeface="Symbol"/>
              </a:rPr>
              <a:t>iris dimensions</a:t>
            </a:r>
            <a:r>
              <a:rPr lang="en-US" sz="1400" dirty="0" smtClean="0">
                <a:sym typeface="Symbol"/>
              </a:rPr>
              <a:t>.</a:t>
            </a:r>
          </a:p>
          <a:p>
            <a:pPr algn="just"/>
            <a:endParaRPr lang="en-US" sz="1400" b="1" dirty="0">
              <a:sym typeface="Symbol"/>
            </a:endParaRPr>
          </a:p>
          <a:p>
            <a:pPr algn="just"/>
            <a:r>
              <a:rPr lang="en-US" sz="1400" b="1" dirty="0" smtClean="0">
                <a:sym typeface="Symbol"/>
              </a:rPr>
              <a:t>Cooling pipes </a:t>
            </a:r>
            <a:r>
              <a:rPr lang="en-US" sz="1400" dirty="0" smtClean="0">
                <a:sym typeface="Symbol"/>
              </a:rPr>
              <a:t>are inserted or brazed around the cells to guarantee the temperature stability of the structures </a:t>
            </a:r>
            <a:r>
              <a:rPr lang="en-US" sz="1400" dirty="0">
                <a:sym typeface="Symbol"/>
              </a:rPr>
              <a:t>avoiding detuning of the </a:t>
            </a:r>
            <a:r>
              <a:rPr lang="en-US" sz="1400" dirty="0" smtClean="0">
                <a:sym typeface="Symbol"/>
              </a:rPr>
              <a:t>structure under high power feeding .</a:t>
            </a:r>
          </a:p>
        </p:txBody>
      </p:sp>
      <p:pic>
        <p:nvPicPr>
          <p:cNvPr id="6" name="Immagine 5"/>
          <p:cNvPicPr>
            <a:picLocks noChangeAspect="1"/>
          </p:cNvPicPr>
          <p:nvPr/>
        </p:nvPicPr>
        <p:blipFill rotWithShape="1">
          <a:blip r:embed="rId6">
            <a:extLst>
              <a:ext uri="{28A0092B-C50C-407E-A947-70E740481C1C}">
                <a14:useLocalDpi xmlns:a14="http://schemas.microsoft.com/office/drawing/2010/main" val="0"/>
              </a:ext>
            </a:extLst>
          </a:blip>
          <a:srcRect t="4396" r="5813" b="3073"/>
          <a:stretch/>
        </p:blipFill>
        <p:spPr>
          <a:xfrm>
            <a:off x="5669399" y="3398133"/>
            <a:ext cx="3474599" cy="3370225"/>
          </a:xfrm>
          <a:prstGeom prst="rect">
            <a:avLst/>
          </a:prstGeom>
        </p:spPr>
      </p:pic>
      <p:pic>
        <p:nvPicPr>
          <p:cNvPr id="2969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73" r="34856" b="13565"/>
          <a:stretch/>
        </p:blipFill>
        <p:spPr bwMode="auto">
          <a:xfrm>
            <a:off x="3563657" y="4169298"/>
            <a:ext cx="2105742" cy="178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6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500"/>
                                        <p:tgtEl>
                                          <p:spTgt spid="23557"/>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3560"/>
                                        </p:tgtEl>
                                        <p:attrNameLst>
                                          <p:attrName>style.visibility</p:attrName>
                                        </p:attrNameLst>
                                      </p:cBhvr>
                                      <p:to>
                                        <p:strVal val="visible"/>
                                      </p:to>
                                    </p:set>
                                    <p:animEffect transition="in" filter="fade">
                                      <p:cBhvr>
                                        <p:cTn id="16" dur="500"/>
                                        <p:tgtEl>
                                          <p:spTgt spid="23560"/>
                                        </p:tgtEl>
                                      </p:cBhvr>
                                    </p:animEffect>
                                  </p:childTnLst>
                                </p:cTn>
                              </p:par>
                              <p:par>
                                <p:cTn id="17" presetID="10" presetClass="entr" presetSubtype="0" fill="hold" nodeType="withEffect">
                                  <p:stCondLst>
                                    <p:cond delay="0"/>
                                  </p:stCondLst>
                                  <p:childTnLst>
                                    <p:set>
                                      <p:cBhvr>
                                        <p:cTn id="18" dur="1" fill="hold">
                                          <p:stCondLst>
                                            <p:cond delay="0"/>
                                          </p:stCondLst>
                                        </p:cTn>
                                        <p:tgtEl>
                                          <p:spTgt spid="29698"/>
                                        </p:tgtEl>
                                        <p:attrNameLst>
                                          <p:attrName>style.visibility</p:attrName>
                                        </p:attrNameLst>
                                      </p:cBhvr>
                                      <p:to>
                                        <p:strVal val="visible"/>
                                      </p:to>
                                    </p:set>
                                    <p:animEffect transition="in" filter="fade">
                                      <p:cBhvr>
                                        <p:cTn id="19" dur="500"/>
                                        <p:tgtEl>
                                          <p:spTgt spid="2969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520" name="Picture 32" descr="Fi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4052888"/>
            <a:ext cx="3152775" cy="2805112"/>
          </a:xfrm>
          <a:prstGeom prst="rect">
            <a:avLst/>
          </a:prstGeom>
          <a:noFill/>
          <a:extLst>
            <a:ext uri="{909E8E84-426E-40DD-AFC4-6F175D3DCCD1}">
              <a14:hiddenFill xmlns:a14="http://schemas.microsoft.com/office/drawing/2010/main">
                <a:solidFill>
                  <a:srgbClr val="FFFFFF"/>
                </a:solidFill>
              </a14:hiddenFill>
            </a:ext>
          </a:extLst>
        </p:spPr>
      </p:pic>
      <p:sp>
        <p:nvSpPr>
          <p:cNvPr id="63521" name="AutoShape 33"/>
          <p:cNvSpPr>
            <a:spLocks/>
          </p:cNvSpPr>
          <p:nvPr/>
        </p:nvSpPr>
        <p:spPr bwMode="auto">
          <a:xfrm rot="5400000">
            <a:off x="6665913" y="3983038"/>
            <a:ext cx="320675" cy="276225"/>
          </a:xfrm>
          <a:prstGeom prst="leftBrace">
            <a:avLst>
              <a:gd name="adj1" fmla="val 8333"/>
              <a:gd name="adj2" fmla="val 50000"/>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2" name="Text Box 34"/>
          <p:cNvSpPr txBox="1">
            <a:spLocks noChangeArrowheads="1"/>
          </p:cNvSpPr>
          <p:nvPr/>
        </p:nvSpPr>
        <p:spPr bwMode="auto">
          <a:xfrm>
            <a:off x="6370638" y="3476625"/>
            <a:ext cx="9890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b="1" i="1" dirty="0"/>
              <a:t>Input coupler</a:t>
            </a:r>
          </a:p>
        </p:txBody>
      </p:sp>
      <p:sp>
        <p:nvSpPr>
          <p:cNvPr id="63523" name="AutoShape 35"/>
          <p:cNvSpPr>
            <a:spLocks/>
          </p:cNvSpPr>
          <p:nvPr/>
        </p:nvSpPr>
        <p:spPr bwMode="auto">
          <a:xfrm rot="5400000">
            <a:off x="8288338" y="3952875"/>
            <a:ext cx="320675" cy="276225"/>
          </a:xfrm>
          <a:prstGeom prst="leftBrace">
            <a:avLst>
              <a:gd name="adj1" fmla="val 8333"/>
              <a:gd name="adj2" fmla="val 50000"/>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24" name="Text Box 36"/>
          <p:cNvSpPr txBox="1">
            <a:spLocks noChangeArrowheads="1"/>
          </p:cNvSpPr>
          <p:nvPr/>
        </p:nvSpPr>
        <p:spPr bwMode="auto">
          <a:xfrm>
            <a:off x="7993063" y="3446463"/>
            <a:ext cx="9890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1400" b="1" i="1"/>
              <a:t>Output coupler</a:t>
            </a:r>
          </a:p>
        </p:txBody>
      </p:sp>
      <p:sp>
        <p:nvSpPr>
          <p:cNvPr id="63525" name="Text Box 37"/>
          <p:cNvSpPr txBox="1">
            <a:spLocks noChangeArrowheads="1"/>
          </p:cNvSpPr>
          <p:nvPr/>
        </p:nvSpPr>
        <p:spPr bwMode="auto">
          <a:xfrm>
            <a:off x="7173913" y="3584575"/>
            <a:ext cx="9032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i="1"/>
              <a:t>TW cells</a:t>
            </a:r>
          </a:p>
        </p:txBody>
      </p:sp>
      <p:sp>
        <p:nvSpPr>
          <p:cNvPr id="63526" name="AutoShape 38"/>
          <p:cNvSpPr>
            <a:spLocks/>
          </p:cNvSpPr>
          <p:nvPr/>
        </p:nvSpPr>
        <p:spPr bwMode="auto">
          <a:xfrm rot="5400000">
            <a:off x="7469981" y="3474244"/>
            <a:ext cx="320675" cy="1233488"/>
          </a:xfrm>
          <a:prstGeom prst="leftBrace">
            <a:avLst>
              <a:gd name="adj1" fmla="val 32054"/>
              <a:gd name="adj2" fmla="val 50000"/>
            </a:avLst>
          </a:prstGeom>
          <a:noFill/>
          <a:ln w="25400">
            <a:solidFill>
              <a:srgbClr val="008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CasellaDiTesto 30"/>
          <p:cNvSpPr txBox="1"/>
          <p:nvPr/>
        </p:nvSpPr>
        <p:spPr>
          <a:xfrm>
            <a:off x="8458" y="512675"/>
            <a:ext cx="4482860" cy="1384995"/>
          </a:xfrm>
          <a:prstGeom prst="rect">
            <a:avLst/>
          </a:prstGeom>
          <a:noFill/>
        </p:spPr>
        <p:txBody>
          <a:bodyPr wrap="square" rtlCol="0">
            <a:spAutoFit/>
          </a:bodyPr>
          <a:lstStyle/>
          <a:p>
            <a:pPr algn="just"/>
            <a:r>
              <a:rPr lang="en-US" sz="1400" b="1" dirty="0" smtClean="0"/>
              <a:t>The </a:t>
            </a:r>
            <a:r>
              <a:rPr lang="en-US" sz="1400" b="1" dirty="0"/>
              <a:t>structures are fed by waveguides</a:t>
            </a:r>
            <a:r>
              <a:rPr lang="en-US" sz="1400" dirty="0"/>
              <a:t>. </a:t>
            </a:r>
            <a:r>
              <a:rPr lang="en-US" sz="1400" dirty="0" smtClean="0"/>
              <a:t>The coupler, realized </a:t>
            </a:r>
            <a:r>
              <a:rPr lang="en-US" sz="1400" dirty="0"/>
              <a:t>by a </a:t>
            </a:r>
            <a:r>
              <a:rPr lang="en-US" sz="1400" b="1" dirty="0"/>
              <a:t>slot in the </a:t>
            </a:r>
            <a:r>
              <a:rPr lang="en-US" sz="1400" b="1" dirty="0" smtClean="0"/>
              <a:t>waveguide, </a:t>
            </a:r>
            <a:r>
              <a:rPr lang="en-US" sz="1400" dirty="0" smtClean="0"/>
              <a:t>matches </a:t>
            </a:r>
            <a:r>
              <a:rPr lang="en-US" sz="1400" dirty="0"/>
              <a:t>the TE</a:t>
            </a:r>
            <a:r>
              <a:rPr lang="en-US" sz="1400" baseline="-25000" dirty="0"/>
              <a:t>10</a:t>
            </a:r>
            <a:r>
              <a:rPr lang="en-US" sz="1400" dirty="0"/>
              <a:t> mode of the waveguide with the traveling wave mode (TM</a:t>
            </a:r>
            <a:r>
              <a:rPr lang="en-US" sz="1400" baseline="-25000" dirty="0"/>
              <a:t>01</a:t>
            </a:r>
            <a:r>
              <a:rPr lang="en-US" sz="1400" dirty="0"/>
              <a:t>-like</a:t>
            </a:r>
            <a:r>
              <a:rPr lang="en-US" sz="1400" dirty="0" smtClean="0"/>
              <a:t>). </a:t>
            </a:r>
          </a:p>
          <a:p>
            <a:pPr algn="just"/>
            <a:endParaRPr lang="en-US" sz="1400" dirty="0"/>
          </a:p>
          <a:p>
            <a:pPr algn="just"/>
            <a:r>
              <a:rPr lang="en-US" sz="1400" b="1" dirty="0" smtClean="0"/>
              <a:t>J-type</a:t>
            </a:r>
            <a:r>
              <a:rPr lang="en-US" sz="1400" dirty="0" smtClean="0"/>
              <a:t> couplers or integrated </a:t>
            </a:r>
            <a:r>
              <a:rPr lang="en-US" sz="1400" b="1" dirty="0" smtClean="0"/>
              <a:t>splitters</a:t>
            </a:r>
            <a:r>
              <a:rPr lang="en-US" sz="1400" dirty="0" smtClean="0"/>
              <a:t> allow compensating the dipole kick in the coupling cells.</a:t>
            </a:r>
          </a:p>
        </p:txBody>
      </p:sp>
      <p:pic>
        <p:nvPicPr>
          <p:cNvPr id="32" name="Picture 2" descr="C:\Users\David\Desktop\MASTER LEZIONI\CAS\articolo\fig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7153" y="548679"/>
            <a:ext cx="4312675" cy="243214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171" t="10592" r="24878" b="4588"/>
          <a:stretch/>
        </p:blipFill>
        <p:spPr bwMode="auto">
          <a:xfrm>
            <a:off x="1761004" y="1959672"/>
            <a:ext cx="1476636" cy="201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8" y="2035597"/>
            <a:ext cx="1581492" cy="194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asellaDiTesto 34"/>
          <p:cNvSpPr txBox="1"/>
          <p:nvPr/>
        </p:nvSpPr>
        <p:spPr>
          <a:xfrm>
            <a:off x="2091819" y="12335"/>
            <a:ext cx="4927134" cy="523220"/>
          </a:xfrm>
          <a:prstGeom prst="rect">
            <a:avLst/>
          </a:prstGeom>
          <a:noFill/>
        </p:spPr>
        <p:txBody>
          <a:bodyPr wrap="square" rtlCol="0">
            <a:spAutoFit/>
          </a:bodyPr>
          <a:lstStyle/>
          <a:p>
            <a:r>
              <a:rPr lang="en-US" sz="2800" b="1" dirty="0" smtClean="0"/>
              <a:t>NC TW STRUCTURES: COUPLERS</a:t>
            </a:r>
            <a:endParaRPr lang="en-US" sz="2800" b="1" dirty="0"/>
          </a:p>
        </p:txBody>
      </p:sp>
      <p:sp>
        <p:nvSpPr>
          <p:cNvPr id="37" name="CasellaDiTesto 36"/>
          <p:cNvSpPr txBox="1"/>
          <p:nvPr/>
        </p:nvSpPr>
        <p:spPr>
          <a:xfrm>
            <a:off x="0" y="4224910"/>
            <a:ext cx="2391928" cy="2246769"/>
          </a:xfrm>
          <a:prstGeom prst="rect">
            <a:avLst/>
          </a:prstGeom>
          <a:noFill/>
        </p:spPr>
        <p:txBody>
          <a:bodyPr wrap="square" rtlCol="0">
            <a:spAutoFit/>
          </a:bodyPr>
          <a:lstStyle/>
          <a:p>
            <a:pPr algn="just"/>
            <a:endParaRPr lang="en-US" sz="1400" dirty="0"/>
          </a:p>
          <a:p>
            <a:pPr algn="just"/>
            <a:r>
              <a:rPr lang="en-US" sz="1400" dirty="0" smtClean="0"/>
              <a:t>Rounded shapes in the couplers (low magnetic filed) allows to reduce the </a:t>
            </a:r>
            <a:r>
              <a:rPr lang="en-US" sz="1400" b="1" dirty="0" smtClean="0"/>
              <a:t>pulsed heating</a:t>
            </a:r>
            <a:r>
              <a:rPr lang="en-US" sz="1400" dirty="0" smtClean="0"/>
              <a:t>.</a:t>
            </a:r>
          </a:p>
          <a:p>
            <a:pPr algn="just"/>
            <a:endParaRPr lang="en-US" sz="1400" dirty="0"/>
          </a:p>
          <a:p>
            <a:pPr algn="just"/>
            <a:r>
              <a:rPr lang="en-US" sz="1400" dirty="0" smtClean="0"/>
              <a:t>Race track profiles allow to compensate the </a:t>
            </a:r>
            <a:r>
              <a:rPr lang="en-US" sz="1400" b="1" dirty="0" err="1" smtClean="0"/>
              <a:t>quadrupole</a:t>
            </a:r>
            <a:r>
              <a:rPr lang="en-US" sz="1400" b="1" dirty="0" smtClean="0"/>
              <a:t> distortions</a:t>
            </a:r>
            <a:r>
              <a:rPr lang="en-US" sz="1400" dirty="0" smtClean="0"/>
              <a:t> of the field in the coupling cells</a:t>
            </a:r>
          </a:p>
        </p:txBody>
      </p:sp>
      <p:pic>
        <p:nvPicPr>
          <p:cNvPr id="24580" name="Picture 4" descr="C:\Users\David\Desktop\MASTER LEZIONI\CAS_2016\Figure-6-Temperature-distribution-in-a-disk-of-the-C-band-structure-for-a-40-o-C-inle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7640" y="1931367"/>
            <a:ext cx="1432972" cy="196341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rotWithShape="1">
          <a:blip r:embed="rId8" cstate="print">
            <a:extLst>
              <a:ext uri="{28A0092B-C50C-407E-A947-70E740481C1C}">
                <a14:useLocalDpi xmlns:a14="http://schemas.microsoft.com/office/drawing/2010/main" val="0"/>
              </a:ext>
            </a:extLst>
          </a:blip>
          <a:srcRect l="3743" r="19652" b="7715"/>
          <a:stretch/>
        </p:blipFill>
        <p:spPr>
          <a:xfrm>
            <a:off x="2654830" y="4356848"/>
            <a:ext cx="3132414" cy="2230842"/>
          </a:xfrm>
          <a:prstGeom prst="rect">
            <a:avLst/>
          </a:prstGeom>
        </p:spPr>
      </p:pic>
    </p:spTree>
    <p:extLst>
      <p:ext uri="{BB962C8B-B14F-4D97-AF65-F5344CB8AC3E}">
        <p14:creationId xmlns:p14="http://schemas.microsoft.com/office/powerpoint/2010/main" val="23896120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63520"/>
                                        </p:tgtEl>
                                        <p:attrNameLst>
                                          <p:attrName>style.visibility</p:attrName>
                                        </p:attrNameLst>
                                      </p:cBhvr>
                                      <p:to>
                                        <p:strVal val="visible"/>
                                      </p:to>
                                    </p:set>
                                    <p:animEffect transition="in" filter="box(in)">
                                      <p:cBhvr>
                                        <p:cTn id="15" dur="500"/>
                                        <p:tgtEl>
                                          <p:spTgt spid="63520"/>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63521"/>
                                        </p:tgtEl>
                                        <p:attrNameLst>
                                          <p:attrName>style.visibility</p:attrName>
                                        </p:attrNameLst>
                                      </p:cBhvr>
                                      <p:to>
                                        <p:strVal val="visible"/>
                                      </p:to>
                                    </p:set>
                                    <p:animEffect transition="in" filter="box(in)">
                                      <p:cBhvr>
                                        <p:cTn id="18" dur="500"/>
                                        <p:tgtEl>
                                          <p:spTgt spid="63521"/>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63522"/>
                                        </p:tgtEl>
                                        <p:attrNameLst>
                                          <p:attrName>style.visibility</p:attrName>
                                        </p:attrNameLst>
                                      </p:cBhvr>
                                      <p:to>
                                        <p:strVal val="visible"/>
                                      </p:to>
                                    </p:set>
                                    <p:animEffect transition="in" filter="box(in)">
                                      <p:cBhvr>
                                        <p:cTn id="21" dur="500"/>
                                        <p:tgtEl>
                                          <p:spTgt spid="6352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63523"/>
                                        </p:tgtEl>
                                        <p:attrNameLst>
                                          <p:attrName>style.visibility</p:attrName>
                                        </p:attrNameLst>
                                      </p:cBhvr>
                                      <p:to>
                                        <p:strVal val="visible"/>
                                      </p:to>
                                    </p:set>
                                    <p:animEffect transition="in" filter="box(in)">
                                      <p:cBhvr>
                                        <p:cTn id="24" dur="500"/>
                                        <p:tgtEl>
                                          <p:spTgt spid="63523"/>
                                        </p:tgtEl>
                                      </p:cBhvr>
                                    </p:animEffect>
                                  </p:childTnLst>
                                </p:cTn>
                              </p:par>
                              <p:par>
                                <p:cTn id="25" presetID="4" presetClass="entr" presetSubtype="16" fill="hold" grpId="0" nodeType="withEffect">
                                  <p:stCondLst>
                                    <p:cond delay="0"/>
                                  </p:stCondLst>
                                  <p:childTnLst>
                                    <p:set>
                                      <p:cBhvr>
                                        <p:cTn id="26" dur="1" fill="hold">
                                          <p:stCondLst>
                                            <p:cond delay="0"/>
                                          </p:stCondLst>
                                        </p:cTn>
                                        <p:tgtEl>
                                          <p:spTgt spid="63524"/>
                                        </p:tgtEl>
                                        <p:attrNameLst>
                                          <p:attrName>style.visibility</p:attrName>
                                        </p:attrNameLst>
                                      </p:cBhvr>
                                      <p:to>
                                        <p:strVal val="visible"/>
                                      </p:to>
                                    </p:set>
                                    <p:animEffect transition="in" filter="box(in)">
                                      <p:cBhvr>
                                        <p:cTn id="27" dur="500"/>
                                        <p:tgtEl>
                                          <p:spTgt spid="63524"/>
                                        </p:tgtEl>
                                      </p:cBhvr>
                                    </p:animEffect>
                                  </p:childTnLst>
                                </p:cTn>
                              </p:par>
                              <p:par>
                                <p:cTn id="28" presetID="4" presetClass="entr" presetSubtype="16" fill="hold" grpId="0" nodeType="withEffect">
                                  <p:stCondLst>
                                    <p:cond delay="0"/>
                                  </p:stCondLst>
                                  <p:childTnLst>
                                    <p:set>
                                      <p:cBhvr>
                                        <p:cTn id="29" dur="1" fill="hold">
                                          <p:stCondLst>
                                            <p:cond delay="0"/>
                                          </p:stCondLst>
                                        </p:cTn>
                                        <p:tgtEl>
                                          <p:spTgt spid="63525"/>
                                        </p:tgtEl>
                                        <p:attrNameLst>
                                          <p:attrName>style.visibility</p:attrName>
                                        </p:attrNameLst>
                                      </p:cBhvr>
                                      <p:to>
                                        <p:strVal val="visible"/>
                                      </p:to>
                                    </p:set>
                                    <p:animEffect transition="in" filter="box(in)">
                                      <p:cBhvr>
                                        <p:cTn id="30" dur="500"/>
                                        <p:tgtEl>
                                          <p:spTgt spid="63525"/>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63526"/>
                                        </p:tgtEl>
                                        <p:attrNameLst>
                                          <p:attrName>style.visibility</p:attrName>
                                        </p:attrNameLst>
                                      </p:cBhvr>
                                      <p:to>
                                        <p:strVal val="visible"/>
                                      </p:to>
                                    </p:set>
                                    <p:animEffect transition="in" filter="box(in)">
                                      <p:cBhvr>
                                        <p:cTn id="33" dur="500"/>
                                        <p:tgtEl>
                                          <p:spTgt spid="63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21" grpId="0" animBg="1"/>
      <p:bldP spid="63522" grpId="0"/>
      <p:bldP spid="63523" grpId="0" animBg="1"/>
      <p:bldP spid="63524" grpId="0"/>
      <p:bldP spid="63525" grpId="0"/>
      <p:bldP spid="63526" grpId="0" animBg="1"/>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20141125_082902.png"/>
          <p:cNvPicPr>
            <a:picLocks noChangeAspect="1"/>
          </p:cNvPicPr>
          <p:nvPr/>
        </p:nvPicPr>
        <p:blipFill>
          <a:blip r:embed="rId2" cstate="print"/>
          <a:stretch>
            <a:fillRect/>
          </a:stretch>
        </p:blipFill>
        <p:spPr>
          <a:xfrm>
            <a:off x="6866065" y="366718"/>
            <a:ext cx="1689024" cy="1332765"/>
          </a:xfrm>
          <a:prstGeom prst="rect">
            <a:avLst/>
          </a:prstGeom>
        </p:spPr>
      </p:pic>
      <p:sp>
        <p:nvSpPr>
          <p:cNvPr id="8" name="CasellaDiTesto 7"/>
          <p:cNvSpPr txBox="1"/>
          <p:nvPr/>
        </p:nvSpPr>
        <p:spPr>
          <a:xfrm>
            <a:off x="1732286" y="19467"/>
            <a:ext cx="5987256" cy="523220"/>
          </a:xfrm>
          <a:prstGeom prst="rect">
            <a:avLst/>
          </a:prstGeom>
          <a:noFill/>
        </p:spPr>
        <p:txBody>
          <a:bodyPr wrap="square" rtlCol="0">
            <a:spAutoFit/>
          </a:bodyPr>
          <a:lstStyle/>
          <a:p>
            <a:r>
              <a:rPr lang="en-US" sz="2800" b="1" dirty="0" smtClean="0"/>
              <a:t>NC TW STRUCTURES: FABRICATION</a:t>
            </a:r>
            <a:endParaRPr lang="en-US" sz="2800" b="1" dirty="0"/>
          </a:p>
        </p:txBody>
      </p:sp>
      <p:pic>
        <p:nvPicPr>
          <p:cNvPr id="25602" name="Picture 2" descr="C:\Users\David\Desktop\SPARC\SPARC_OLD_PC\banda_C\articolo\figure\fig18bi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327" r="10061" b="41564"/>
          <a:stretch/>
        </p:blipFill>
        <p:spPr bwMode="auto">
          <a:xfrm>
            <a:off x="6573102" y="3127557"/>
            <a:ext cx="2561745" cy="14459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David\Desktop\SPARC\SPARC_OLD_PC\banda_C\articolo\figure\fig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7574" y="1756494"/>
            <a:ext cx="2432800" cy="1317796"/>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0" y="630064"/>
            <a:ext cx="3558209" cy="1169551"/>
          </a:xfrm>
          <a:prstGeom prst="rect">
            <a:avLst/>
          </a:prstGeom>
          <a:noFill/>
        </p:spPr>
        <p:txBody>
          <a:bodyPr wrap="square" rtlCol="0">
            <a:spAutoFit/>
          </a:bodyPr>
          <a:lstStyle/>
          <a:p>
            <a:pPr algn="just"/>
            <a:r>
              <a:rPr lang="en-US" sz="1400" dirty="0" smtClean="0"/>
              <a:t>The cells and couplers are fabricated with milling machines and lathes starting from </a:t>
            </a:r>
            <a:r>
              <a:rPr lang="en-US" sz="1400" b="1" dirty="0" smtClean="0"/>
              <a:t>OFHC forged or laminated copper </a:t>
            </a:r>
            <a:r>
              <a:rPr lang="en-US" sz="1400" dirty="0" smtClean="0"/>
              <a:t>with precisions that can be of the order of few um and surface roughness &lt;50 nm. </a:t>
            </a:r>
          </a:p>
        </p:txBody>
      </p:sp>
      <p:pic>
        <p:nvPicPr>
          <p:cNvPr id="13" name="Picture 7" descr="C:\Users\David\Desktop\SPARC\SPARC_OLD_PC\banda_C\foto\foto_ridotte\P101102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404" y="5164036"/>
            <a:ext cx="2219142" cy="16636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432" y="4148870"/>
            <a:ext cx="1510854" cy="2702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C:\Users\David\Desktop\ELI\DAMPED_STRUCTURES\foto\20150107_08_EliNP_Legnaro_Brasatura_sm\Img_4122_re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2376" y="4148870"/>
            <a:ext cx="2030653" cy="2709130"/>
          </a:xfrm>
          <a:prstGeom prst="rect">
            <a:avLst/>
          </a:prstGeom>
          <a:noFill/>
          <a:extLst>
            <a:ext uri="{909E8E84-426E-40DD-AFC4-6F175D3DCCD1}">
              <a14:hiddenFill xmlns:a14="http://schemas.microsoft.com/office/drawing/2010/main">
                <a:solidFill>
                  <a:srgbClr val="FFFFFF"/>
                </a:solidFill>
              </a14:hiddenFill>
            </a:ext>
          </a:extLst>
        </p:spPr>
      </p:pic>
      <p:sp>
        <p:nvSpPr>
          <p:cNvPr id="10" name="Freccia a destra 9"/>
          <p:cNvSpPr/>
          <p:nvPr/>
        </p:nvSpPr>
        <p:spPr>
          <a:xfrm>
            <a:off x="4444483" y="1699483"/>
            <a:ext cx="504475"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sellaDiTesto 19"/>
          <p:cNvSpPr txBox="1"/>
          <p:nvPr/>
        </p:nvSpPr>
        <p:spPr>
          <a:xfrm>
            <a:off x="4328641" y="4907348"/>
            <a:ext cx="1990128" cy="1815882"/>
          </a:xfrm>
          <a:prstGeom prst="rect">
            <a:avLst/>
          </a:prstGeom>
          <a:noFill/>
        </p:spPr>
        <p:txBody>
          <a:bodyPr wrap="square" rtlCol="0">
            <a:spAutoFit/>
          </a:bodyPr>
          <a:lstStyle/>
          <a:p>
            <a:pPr algn="just"/>
            <a:r>
              <a:rPr lang="en-US" sz="1400" dirty="0" smtClean="0"/>
              <a:t>The cells are then piled up and  </a:t>
            </a:r>
            <a:r>
              <a:rPr lang="en-US" sz="1400" b="1" dirty="0" smtClean="0"/>
              <a:t>brazed</a:t>
            </a:r>
            <a:r>
              <a:rPr lang="en-US" sz="1400" dirty="0" smtClean="0"/>
              <a:t> together in vacuum or hydrogen furnace using different alloys at different temperatures (700-1000 C) and/or in different steps.</a:t>
            </a:r>
          </a:p>
        </p:txBody>
      </p:sp>
      <p:sp>
        <p:nvSpPr>
          <p:cNvPr id="12" name="Freccia in giù 11"/>
          <p:cNvSpPr/>
          <p:nvPr/>
        </p:nvSpPr>
        <p:spPr>
          <a:xfrm>
            <a:off x="7646232" y="4709093"/>
            <a:ext cx="361116" cy="396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ccia in giù 23"/>
          <p:cNvSpPr/>
          <p:nvPr/>
        </p:nvSpPr>
        <p:spPr>
          <a:xfrm rot="5400000">
            <a:off x="6336466" y="5797592"/>
            <a:ext cx="361116" cy="396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4161" y="1391384"/>
            <a:ext cx="1463220" cy="1096796"/>
          </a:xfrm>
          <a:prstGeom prst="rect">
            <a:avLst/>
          </a:prstGeom>
        </p:spPr>
      </p:pic>
      <p:pic>
        <p:nvPicPr>
          <p:cNvPr id="22" name="Immagine 21"/>
          <p:cNvPicPr>
            <a:picLocks noChangeAspect="1"/>
          </p:cNvPicPr>
          <p:nvPr/>
        </p:nvPicPr>
        <p:blipFill rotWithShape="1">
          <a:blip r:embed="rId9" cstate="print">
            <a:extLst>
              <a:ext uri="{28A0092B-C50C-407E-A947-70E740481C1C}">
                <a14:useLocalDpi xmlns:a14="http://schemas.microsoft.com/office/drawing/2010/main" val="0"/>
              </a:ext>
            </a:extLst>
          </a:blip>
          <a:srcRect t="29986" b="8208"/>
          <a:stretch/>
        </p:blipFill>
        <p:spPr>
          <a:xfrm>
            <a:off x="571060" y="2497984"/>
            <a:ext cx="3342633" cy="1541274"/>
          </a:xfrm>
          <a:prstGeom prst="rect">
            <a:avLst/>
          </a:prstGeom>
        </p:spPr>
      </p:pic>
      <p:pic>
        <p:nvPicPr>
          <p:cNvPr id="23" name="Immagin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96660" y="1526958"/>
            <a:ext cx="1531981" cy="825647"/>
          </a:xfrm>
          <a:prstGeom prst="rect">
            <a:avLst/>
          </a:prstGeom>
        </p:spPr>
      </p:pic>
      <p:sp>
        <p:nvSpPr>
          <p:cNvPr id="27" name="Freccia in giù 26"/>
          <p:cNvSpPr/>
          <p:nvPr/>
        </p:nvSpPr>
        <p:spPr>
          <a:xfrm flipV="1">
            <a:off x="1881260" y="3950615"/>
            <a:ext cx="361116" cy="3965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31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25602"/>
                                        </p:tgtEl>
                                        <p:attrNameLst>
                                          <p:attrName>style.visibility</p:attrName>
                                        </p:attrNameLst>
                                      </p:cBhvr>
                                      <p:to>
                                        <p:strVal val="visible"/>
                                      </p:to>
                                    </p:set>
                                    <p:animEffect transition="in" filter="fade">
                                      <p:cBhvr>
                                        <p:cTn id="19" dur="500"/>
                                        <p:tgtEl>
                                          <p:spTgt spid="2560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childTnLst>
                                </p:cTn>
                              </p:par>
                              <p:par>
                                <p:cTn id="45" presetID="10"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P spid="12" grpId="0" animBg="1"/>
      <p:bldP spid="24"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2110284" y="0"/>
            <a:ext cx="4647033" cy="523220"/>
          </a:xfrm>
          <a:prstGeom prst="rect">
            <a:avLst/>
          </a:prstGeom>
          <a:noFill/>
        </p:spPr>
        <p:txBody>
          <a:bodyPr wrap="square" rtlCol="0">
            <a:spAutoFit/>
          </a:bodyPr>
          <a:lstStyle/>
          <a:p>
            <a:r>
              <a:rPr lang="en-US" sz="2800" b="1" dirty="0" smtClean="0"/>
              <a:t>NC TW STRUCTURES: TUNING</a:t>
            </a:r>
            <a:endParaRPr lang="en-US" sz="2800" b="1" dirty="0"/>
          </a:p>
        </p:txBody>
      </p:sp>
      <p:sp>
        <p:nvSpPr>
          <p:cNvPr id="9" name="CasellaDiTesto 8"/>
          <p:cNvSpPr txBox="1"/>
          <p:nvPr/>
        </p:nvSpPr>
        <p:spPr>
          <a:xfrm>
            <a:off x="-17151" y="453812"/>
            <a:ext cx="5514309" cy="1169551"/>
          </a:xfrm>
          <a:prstGeom prst="rect">
            <a:avLst/>
          </a:prstGeom>
          <a:noFill/>
        </p:spPr>
        <p:txBody>
          <a:bodyPr wrap="square" rtlCol="0">
            <a:spAutoFit/>
          </a:bodyPr>
          <a:lstStyle/>
          <a:p>
            <a:pPr algn="just"/>
            <a:r>
              <a:rPr lang="en-US" sz="1400" dirty="0" smtClean="0"/>
              <a:t>To </a:t>
            </a:r>
            <a:r>
              <a:rPr lang="en-US" sz="1400" b="1" dirty="0" smtClean="0"/>
              <a:t>compensate deformations and imperfections </a:t>
            </a:r>
            <a:r>
              <a:rPr lang="en-US" sz="1400" dirty="0" smtClean="0"/>
              <a:t>that can also occur during the brazing process, tuning is often necessary. The standard method is to measure the field inside by a perturbation technique (Steele method) and to “tune” the phase advance per cell to the correct value by deforming the outer volume of the cells with deformation tuners. </a:t>
            </a:r>
          </a:p>
        </p:txBody>
      </p:sp>
      <p:pic>
        <p:nvPicPr>
          <p:cNvPr id="25" name="Picture 6" descr="C:\Users\David\Desktop\SPARC\SPARC_OLD_PC\banda_C\fot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185" y="1623363"/>
            <a:ext cx="1903507" cy="14277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5817" y="1628125"/>
            <a:ext cx="1269270" cy="1273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magin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47154" y="542687"/>
            <a:ext cx="3229510" cy="2409317"/>
          </a:xfrm>
          <a:prstGeom prst="rect">
            <a:avLst/>
          </a:prstGeom>
        </p:spPr>
      </p:pic>
      <p:pic>
        <p:nvPicPr>
          <p:cNvPr id="25605" name="Picture 5" descr="C:\Users\David\Desktop\SPARC\SPARC_OLD_PC\banda_C\measurements\sezione_2\field_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51" y="2978157"/>
            <a:ext cx="3284357" cy="233136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C:\Users\David\Desktop\SPARC\SPARC_OLD_PC\banda_C\measurements\sezione_2\fase_per_cell.jpg"/>
          <p:cNvPicPr>
            <a:picLocks noChangeAspect="1" noChangeArrowheads="1"/>
          </p:cNvPicPr>
          <p:nvPr/>
        </p:nvPicPr>
        <p:blipFill rotWithShape="1">
          <a:blip r:embed="rId6">
            <a:extLst>
              <a:ext uri="{28A0092B-C50C-407E-A947-70E740481C1C}">
                <a14:useLocalDpi xmlns:a14="http://schemas.microsoft.com/office/drawing/2010/main" val="0"/>
              </a:ext>
            </a:extLst>
          </a:blip>
          <a:srcRect l="1377" t="2731" r="8123"/>
          <a:stretch/>
        </p:blipFill>
        <p:spPr bwMode="auto">
          <a:xfrm>
            <a:off x="0" y="5327588"/>
            <a:ext cx="3020915" cy="1530412"/>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rotWithShape="1">
          <a:blip r:embed="rId7">
            <a:extLst>
              <a:ext uri="{28A0092B-C50C-407E-A947-70E740481C1C}">
                <a14:useLocalDpi xmlns:a14="http://schemas.microsoft.com/office/drawing/2010/main" val="0"/>
              </a:ext>
            </a:extLst>
          </a:blip>
          <a:srcRect t="3830" r="4613"/>
          <a:stretch/>
        </p:blipFill>
        <p:spPr>
          <a:xfrm>
            <a:off x="3128376" y="4595957"/>
            <a:ext cx="3003483" cy="2262043"/>
          </a:xfrm>
          <a:prstGeom prst="rect">
            <a:avLst/>
          </a:prstGeom>
        </p:spPr>
      </p:pic>
      <p:pic>
        <p:nvPicPr>
          <p:cNvPr id="2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V="1">
            <a:off x="4028217" y="3370262"/>
            <a:ext cx="4817319" cy="834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4"/>
          <p:cNvSpPr/>
          <p:nvPr/>
        </p:nvSpPr>
        <p:spPr>
          <a:xfrm>
            <a:off x="3737838" y="3654261"/>
            <a:ext cx="116541" cy="1162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8845536" y="3654261"/>
            <a:ext cx="116541" cy="11621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ttore 1 6"/>
          <p:cNvCxnSpPr>
            <a:stCxn id="5" idx="0"/>
            <a:endCxn id="27" idx="0"/>
          </p:cNvCxnSpPr>
          <p:nvPr/>
        </p:nvCxnSpPr>
        <p:spPr>
          <a:xfrm>
            <a:off x="3796109" y="3654261"/>
            <a:ext cx="5107698"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Ovale 16"/>
          <p:cNvSpPr/>
          <p:nvPr/>
        </p:nvSpPr>
        <p:spPr>
          <a:xfrm>
            <a:off x="3975239" y="3631400"/>
            <a:ext cx="45719"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18"/>
          <p:cNvSpPr/>
          <p:nvPr/>
        </p:nvSpPr>
        <p:spPr>
          <a:xfrm>
            <a:off x="8521939" y="4151318"/>
            <a:ext cx="186690" cy="2552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22"/>
          <p:cNvSpPr/>
          <p:nvPr/>
        </p:nvSpPr>
        <p:spPr>
          <a:xfrm>
            <a:off x="6925861" y="4536129"/>
            <a:ext cx="883327" cy="49339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NA</a:t>
            </a:r>
            <a:endParaRPr lang="en-US" dirty="0">
              <a:solidFill>
                <a:srgbClr val="FF0000"/>
              </a:solidFill>
            </a:endParaRPr>
          </a:p>
        </p:txBody>
      </p:sp>
      <p:sp>
        <p:nvSpPr>
          <p:cNvPr id="29" name="Figura a mano libera 28"/>
          <p:cNvSpPr/>
          <p:nvPr/>
        </p:nvSpPr>
        <p:spPr>
          <a:xfrm>
            <a:off x="7461909" y="4258605"/>
            <a:ext cx="1044790" cy="266093"/>
          </a:xfrm>
          <a:custGeom>
            <a:avLst/>
            <a:gdLst>
              <a:gd name="connsiteX0" fmla="*/ 1044790 w 1044790"/>
              <a:gd name="connsiteY0" fmla="*/ 26063 h 266093"/>
              <a:gd name="connsiteX1" fmla="*/ 168490 w 1044790"/>
              <a:gd name="connsiteY1" fmla="*/ 22253 h 266093"/>
              <a:gd name="connsiteX2" fmla="*/ 850 w 1044790"/>
              <a:gd name="connsiteY2" fmla="*/ 266093 h 266093"/>
            </a:gdLst>
            <a:ahLst/>
            <a:cxnLst>
              <a:cxn ang="0">
                <a:pos x="connsiteX0" y="connsiteY0"/>
              </a:cxn>
              <a:cxn ang="0">
                <a:pos x="connsiteX1" y="connsiteY1"/>
              </a:cxn>
              <a:cxn ang="0">
                <a:pos x="connsiteX2" y="connsiteY2"/>
              </a:cxn>
            </a:cxnLst>
            <a:rect l="l" t="t" r="r" b="b"/>
            <a:pathLst>
              <a:path w="1044790" h="266093">
                <a:moveTo>
                  <a:pt x="1044790" y="26063"/>
                </a:moveTo>
                <a:cubicBezTo>
                  <a:pt x="693635" y="4155"/>
                  <a:pt x="342480" y="-17752"/>
                  <a:pt x="168490" y="22253"/>
                </a:cubicBezTo>
                <a:cubicBezTo>
                  <a:pt x="-5500" y="62258"/>
                  <a:pt x="-2325" y="164175"/>
                  <a:pt x="850" y="26609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Connettore 2 30"/>
          <p:cNvCxnSpPr/>
          <p:nvPr/>
        </p:nvCxnSpPr>
        <p:spPr>
          <a:xfrm flipH="1">
            <a:off x="1891553" y="1855694"/>
            <a:ext cx="941294" cy="32273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2832847" y="1533000"/>
            <a:ext cx="1355185" cy="461665"/>
          </a:xfrm>
          <a:prstGeom prst="rect">
            <a:avLst/>
          </a:prstGeom>
          <a:noFill/>
        </p:spPr>
        <p:txBody>
          <a:bodyPr wrap="square" rtlCol="0">
            <a:spAutoFit/>
          </a:bodyPr>
          <a:lstStyle/>
          <a:p>
            <a:r>
              <a:rPr lang="en-US" sz="1200" dirty="0" smtClean="0"/>
              <a:t>Deformation of the volume</a:t>
            </a:r>
            <a:endParaRPr lang="en-US" sz="1200" dirty="0"/>
          </a:p>
        </p:txBody>
      </p:sp>
      <p:cxnSp>
        <p:nvCxnSpPr>
          <p:cNvPr id="38" name="Connettore 2 37"/>
          <p:cNvCxnSpPr>
            <a:stCxn id="39" idx="1"/>
          </p:cNvCxnSpPr>
          <p:nvPr/>
        </p:nvCxnSpPr>
        <p:spPr>
          <a:xfrm flipH="1">
            <a:off x="4694440" y="1725008"/>
            <a:ext cx="483032" cy="22043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 name="CasellaDiTesto 38"/>
          <p:cNvSpPr txBox="1"/>
          <p:nvPr/>
        </p:nvSpPr>
        <p:spPr>
          <a:xfrm>
            <a:off x="5177472" y="1586508"/>
            <a:ext cx="835956" cy="276999"/>
          </a:xfrm>
          <a:prstGeom prst="rect">
            <a:avLst/>
          </a:prstGeom>
          <a:noFill/>
        </p:spPr>
        <p:txBody>
          <a:bodyPr wrap="square" rtlCol="0">
            <a:spAutoFit/>
          </a:bodyPr>
          <a:lstStyle/>
          <a:p>
            <a:r>
              <a:rPr lang="en-US" sz="1200" dirty="0" smtClean="0"/>
              <a:t>tuner</a:t>
            </a:r>
            <a:endParaRPr lang="en-US" sz="1200" dirty="0"/>
          </a:p>
        </p:txBody>
      </p:sp>
      <p:cxnSp>
        <p:nvCxnSpPr>
          <p:cNvPr id="40" name="Connettore 2 39"/>
          <p:cNvCxnSpPr>
            <a:endCxn id="17" idx="1"/>
          </p:cNvCxnSpPr>
          <p:nvPr/>
        </p:nvCxnSpPr>
        <p:spPr>
          <a:xfrm>
            <a:off x="3796108" y="3324794"/>
            <a:ext cx="185826" cy="31330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CasellaDiTesto 40"/>
          <p:cNvSpPr txBox="1"/>
          <p:nvPr/>
        </p:nvSpPr>
        <p:spPr>
          <a:xfrm>
            <a:off x="3158414" y="2863129"/>
            <a:ext cx="1275387" cy="461665"/>
          </a:xfrm>
          <a:prstGeom prst="rect">
            <a:avLst/>
          </a:prstGeom>
          <a:noFill/>
        </p:spPr>
        <p:txBody>
          <a:bodyPr wrap="square" rtlCol="0">
            <a:spAutoFit/>
          </a:bodyPr>
          <a:lstStyle/>
          <a:p>
            <a:r>
              <a:rPr lang="en-US" sz="1200" dirty="0" smtClean="0"/>
              <a:t>Metallic or dielectric bead</a:t>
            </a:r>
            <a:endParaRPr lang="en-US" sz="1200" dirty="0"/>
          </a:p>
        </p:txBody>
      </p:sp>
    </p:spTree>
    <p:extLst>
      <p:ext uri="{BB962C8B-B14F-4D97-AF65-F5344CB8AC3E}">
        <p14:creationId xmlns:p14="http://schemas.microsoft.com/office/powerpoint/2010/main" val="82239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grpId="0" nodeType="clickEffect">
                                  <p:stCondLst>
                                    <p:cond delay="0"/>
                                  </p:stCondLst>
                                  <p:childTnLst>
                                    <p:animMotion origin="layout" path="M -3.61111E-6 -2.22222E-6 L 0.51111 -2.22222E-6 " pathEditMode="relative" rAng="0" ptsTypes="AA">
                                      <p:cBhvr>
                                        <p:cTn id="39" dur="2000" fill="hold"/>
                                        <p:tgtEl>
                                          <p:spTgt spid="17"/>
                                        </p:tgtEl>
                                        <p:attrNameLst>
                                          <p:attrName>ppt_x</p:attrName>
                                          <p:attrName>ppt_y</p:attrName>
                                        </p:attrNameLst>
                                      </p:cBhvr>
                                      <p:rCtr x="25556" y="0"/>
                                    </p:animMotion>
                                  </p:childTnLst>
                                </p:cTn>
                              </p:par>
                            </p:childTnLst>
                          </p:cTn>
                        </p:par>
                        <p:par>
                          <p:cTn id="40" fill="hold">
                            <p:stCondLst>
                              <p:cond delay="2000"/>
                            </p:stCondLst>
                            <p:childTnLst>
                              <p:par>
                                <p:cTn id="41" presetID="10" presetClass="entr" presetSubtype="0" fill="hold" nodeType="afterEffect">
                                  <p:stCondLst>
                                    <p:cond delay="1000"/>
                                  </p:stCondLst>
                                  <p:childTnLst>
                                    <p:set>
                                      <p:cBhvr>
                                        <p:cTn id="42" dur="1" fill="hold">
                                          <p:stCondLst>
                                            <p:cond delay="0"/>
                                          </p:stCondLst>
                                        </p:cTn>
                                        <p:tgtEl>
                                          <p:spTgt spid="25605"/>
                                        </p:tgtEl>
                                        <p:attrNameLst>
                                          <p:attrName>style.visibility</p:attrName>
                                        </p:attrNameLst>
                                      </p:cBhvr>
                                      <p:to>
                                        <p:strVal val="visible"/>
                                      </p:to>
                                    </p:set>
                                    <p:animEffect transition="in" filter="fade">
                                      <p:cBhvr>
                                        <p:cTn id="43" dur="500"/>
                                        <p:tgtEl>
                                          <p:spTgt spid="25605"/>
                                        </p:tgtEl>
                                      </p:cBhvr>
                                    </p:animEffect>
                                  </p:childTnLst>
                                </p:cTn>
                              </p:par>
                            </p:childTnLst>
                          </p:cTn>
                        </p:par>
                        <p:par>
                          <p:cTn id="44" fill="hold">
                            <p:stCondLst>
                              <p:cond delay="3500"/>
                            </p:stCondLst>
                            <p:childTnLst>
                              <p:par>
                                <p:cTn id="45" presetID="10" presetClass="entr" presetSubtype="0" fill="hold" nodeType="afterEffect">
                                  <p:stCondLst>
                                    <p:cond delay="1000"/>
                                  </p:stCondLst>
                                  <p:childTnLst>
                                    <p:set>
                                      <p:cBhvr>
                                        <p:cTn id="46" dur="1" fill="hold">
                                          <p:stCondLst>
                                            <p:cond delay="0"/>
                                          </p:stCondLst>
                                        </p:cTn>
                                        <p:tgtEl>
                                          <p:spTgt spid="30722"/>
                                        </p:tgtEl>
                                        <p:attrNameLst>
                                          <p:attrName>style.visibility</p:attrName>
                                        </p:attrNameLst>
                                      </p:cBhvr>
                                      <p:to>
                                        <p:strVal val="visible"/>
                                      </p:to>
                                    </p:set>
                                    <p:animEffect transition="in" filter="fade">
                                      <p:cBhvr>
                                        <p:cTn id="47" dur="500"/>
                                        <p:tgtEl>
                                          <p:spTgt spid="30722"/>
                                        </p:tgtEl>
                                      </p:cBhvr>
                                    </p:animEffect>
                                  </p:childTnLst>
                                </p:cTn>
                              </p:par>
                            </p:childTnLst>
                          </p:cTn>
                        </p:par>
                        <p:par>
                          <p:cTn id="48" fill="hold">
                            <p:stCondLst>
                              <p:cond delay="5000"/>
                            </p:stCondLst>
                            <p:childTnLst>
                              <p:par>
                                <p:cTn id="49" presetID="10" presetClass="entr" presetSubtype="0" fill="hold" nodeType="afterEffect">
                                  <p:stCondLst>
                                    <p:cond delay="1000"/>
                                  </p:stCondLst>
                                  <p:childTnLst>
                                    <p:set>
                                      <p:cBhvr>
                                        <p:cTn id="50" dur="1" fill="hold">
                                          <p:stCondLst>
                                            <p:cond delay="0"/>
                                          </p:stCondLst>
                                        </p:cTn>
                                        <p:tgtEl>
                                          <p:spTgt spid="3"/>
                                        </p:tgtEl>
                                        <p:attrNameLst>
                                          <p:attrName>style.visibility</p:attrName>
                                        </p:attrNameLst>
                                      </p:cBhvr>
                                      <p:to>
                                        <p:strVal val="visible"/>
                                      </p:to>
                                    </p:set>
                                    <p:animEffect transition="in" filter="fade">
                                      <p:cBhvr>
                                        <p:cTn id="5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3" grpId="0" animBg="1"/>
      <p:bldP spid="29" grpId="0" animBg="1"/>
      <p:bldP spid="33" grpId="0"/>
      <p:bldP spid="39" grpId="0"/>
      <p:bldP spid="4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0" y="19467"/>
            <a:ext cx="9324528" cy="461665"/>
          </a:xfrm>
          <a:prstGeom prst="rect">
            <a:avLst/>
          </a:prstGeom>
          <a:noFill/>
        </p:spPr>
        <p:txBody>
          <a:bodyPr wrap="square" rtlCol="0">
            <a:spAutoFit/>
          </a:bodyPr>
          <a:lstStyle/>
          <a:p>
            <a:r>
              <a:rPr lang="en-US" sz="2400" b="1" dirty="0" smtClean="0"/>
              <a:t>NC TW STRUCTURES: RF WAVEGUIDE NETWORK AND POWER SOURCES</a:t>
            </a:r>
            <a:endParaRPr lang="en-US" sz="2400" b="1" dirty="0"/>
          </a:p>
        </p:txBody>
      </p:sp>
      <p:sp>
        <p:nvSpPr>
          <p:cNvPr id="3" name="CasellaDiTesto 2"/>
          <p:cNvSpPr txBox="1"/>
          <p:nvPr/>
        </p:nvSpPr>
        <p:spPr>
          <a:xfrm>
            <a:off x="1" y="508030"/>
            <a:ext cx="9144000" cy="523220"/>
          </a:xfrm>
          <a:prstGeom prst="rect">
            <a:avLst/>
          </a:prstGeom>
          <a:noFill/>
        </p:spPr>
        <p:txBody>
          <a:bodyPr wrap="square" rtlCol="0">
            <a:spAutoFit/>
          </a:bodyPr>
          <a:lstStyle/>
          <a:p>
            <a:pPr algn="just"/>
            <a:r>
              <a:rPr lang="en-US" sz="1400" dirty="0" smtClean="0"/>
              <a:t>TW structures require high peak power pulsed sources. To this purpose </a:t>
            </a:r>
            <a:r>
              <a:rPr lang="en-US" sz="1400" b="1" dirty="0" err="1" smtClean="0"/>
              <a:t>klystron+RF</a:t>
            </a:r>
            <a:r>
              <a:rPr lang="en-US" sz="1400" b="1" dirty="0" smtClean="0"/>
              <a:t> compression systems </a:t>
            </a:r>
            <a:r>
              <a:rPr lang="en-US" sz="1400" dirty="0" smtClean="0"/>
              <a:t>(SLED) are usually adopted </a:t>
            </a:r>
            <a:endParaRPr lang="en-US" sz="14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699" y="831962"/>
            <a:ext cx="5119533" cy="376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5436096" y="4520764"/>
            <a:ext cx="1946302" cy="307777"/>
          </a:xfrm>
          <a:prstGeom prst="rect">
            <a:avLst/>
          </a:prstGeom>
        </p:spPr>
        <p:txBody>
          <a:bodyPr wrap="none">
            <a:spAutoFit/>
          </a:bodyPr>
          <a:lstStyle/>
          <a:p>
            <a:r>
              <a:rPr lang="en-US" sz="1400" dirty="0" smtClean="0"/>
              <a:t>Courtesy </a:t>
            </a:r>
            <a:r>
              <a:rPr lang="en-US" sz="1400" dirty="0"/>
              <a:t>T. </a:t>
            </a:r>
            <a:r>
              <a:rPr lang="en-US" sz="1400" dirty="0" smtClean="0"/>
              <a:t>Inagaki et al.</a:t>
            </a:r>
            <a:endParaRPr lang="en-US" sz="1400" dirty="0"/>
          </a:p>
        </p:txBody>
      </p:sp>
      <p:pic>
        <p:nvPicPr>
          <p:cNvPr id="2765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95" t="5664" b="9547"/>
          <a:stretch/>
        </p:blipFill>
        <p:spPr bwMode="auto">
          <a:xfrm>
            <a:off x="1" y="3185983"/>
            <a:ext cx="2586809" cy="2070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ttore 2 6"/>
          <p:cNvCxnSpPr/>
          <p:nvPr/>
        </p:nvCxnSpPr>
        <p:spPr>
          <a:xfrm flipH="1">
            <a:off x="1619672" y="2708920"/>
            <a:ext cx="972108" cy="129614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539552" y="1412776"/>
            <a:ext cx="1944216" cy="25922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76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886" y="5256194"/>
            <a:ext cx="3072114" cy="150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1147219"/>
            <a:ext cx="2623807" cy="1091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21" y="5693513"/>
            <a:ext cx="2955948" cy="1081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Connettore 2 20"/>
          <p:cNvCxnSpPr/>
          <p:nvPr/>
        </p:nvCxnSpPr>
        <p:spPr>
          <a:xfrm flipH="1">
            <a:off x="2483769" y="3068960"/>
            <a:ext cx="720079" cy="262455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flipV="1">
            <a:off x="3203848" y="1693019"/>
            <a:ext cx="3672408" cy="65586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2" name="Connettore 2 31"/>
          <p:cNvCxnSpPr/>
          <p:nvPr/>
        </p:nvCxnSpPr>
        <p:spPr>
          <a:xfrm>
            <a:off x="3707904" y="3861048"/>
            <a:ext cx="3024336" cy="16702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8" name="Picture 19"/>
          <p:cNvPicPr>
            <a:picLocks noChangeAspect="1" noChangeArrowheads="1"/>
          </p:cNvPicPr>
          <p:nvPr/>
        </p:nvPicPr>
        <p:blipFill>
          <a:blip r:embed="rId7" cstate="print"/>
          <a:srcRect/>
          <a:stretch>
            <a:fillRect/>
          </a:stretch>
        </p:blipFill>
        <p:spPr bwMode="auto">
          <a:xfrm>
            <a:off x="3667092" y="5269337"/>
            <a:ext cx="2395494" cy="1480986"/>
          </a:xfrm>
          <a:prstGeom prst="rect">
            <a:avLst/>
          </a:prstGeom>
          <a:noFill/>
          <a:ln w="9525">
            <a:noFill/>
            <a:miter lim="800000"/>
            <a:headEnd/>
            <a:tailEnd/>
          </a:ln>
          <a:effectLst/>
        </p:spPr>
      </p:pic>
    </p:spTree>
    <p:extLst>
      <p:ext uri="{BB962C8B-B14F-4D97-AF65-F5344CB8AC3E}">
        <p14:creationId xmlns:p14="http://schemas.microsoft.com/office/powerpoint/2010/main" val="41226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27654"/>
                                        </p:tgtEl>
                                        <p:attrNameLst>
                                          <p:attrName>style.visibility</p:attrName>
                                        </p:attrNameLst>
                                      </p:cBhvr>
                                      <p:to>
                                        <p:strVal val="visible"/>
                                      </p:to>
                                    </p:set>
                                    <p:animEffect transition="in" filter="fade">
                                      <p:cBhvr>
                                        <p:cTn id="10" dur="500"/>
                                        <p:tgtEl>
                                          <p:spTgt spid="27654"/>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7656"/>
                                        </p:tgtEl>
                                        <p:attrNameLst>
                                          <p:attrName>style.visibility</p:attrName>
                                        </p:attrNameLst>
                                      </p:cBhvr>
                                      <p:to>
                                        <p:strVal val="visible"/>
                                      </p:to>
                                    </p:set>
                                    <p:animEffect transition="in" filter="fade">
                                      <p:cBhvr>
                                        <p:cTn id="21" dur="500"/>
                                        <p:tgtEl>
                                          <p:spTgt spid="2765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7655"/>
                                        </p:tgtEl>
                                        <p:attrNameLst>
                                          <p:attrName>style.visibility</p:attrName>
                                        </p:attrNameLst>
                                      </p:cBhvr>
                                      <p:to>
                                        <p:strVal val="visible"/>
                                      </p:to>
                                    </p:set>
                                    <p:animEffect transition="in" filter="fade">
                                      <p:cBhvr>
                                        <p:cTn id="29" dur="500"/>
                                        <p:tgtEl>
                                          <p:spTgt spid="2765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nodeType="withEffect">
                                  <p:stCondLst>
                                    <p:cond delay="0"/>
                                  </p:stCondLst>
                                  <p:childTnLst>
                                    <p:set>
                                      <p:cBhvr>
                                        <p:cTn id="39" dur="1" fill="hold">
                                          <p:stCondLst>
                                            <p:cond delay="0"/>
                                          </p:stCondLst>
                                        </p:cTn>
                                        <p:tgtEl>
                                          <p:spTgt spid="27653"/>
                                        </p:tgtEl>
                                        <p:attrNameLst>
                                          <p:attrName>style.visibility</p:attrName>
                                        </p:attrNameLst>
                                      </p:cBhvr>
                                      <p:to>
                                        <p:strVal val="visible"/>
                                      </p:to>
                                    </p:set>
                                    <p:animEffect transition="in" filter="fade">
                                      <p:cBhvr>
                                        <p:cTn id="40"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77159" y="477421"/>
            <a:ext cx="6028382" cy="1754326"/>
          </a:xfrm>
          <a:prstGeom prst="rect">
            <a:avLst/>
          </a:prstGeom>
          <a:noFill/>
        </p:spPr>
        <p:txBody>
          <a:bodyPr wrap="none" rtlCol="0">
            <a:spAutoFit/>
          </a:bodyPr>
          <a:lstStyle/>
          <a:p>
            <a:pPr algn="ctr"/>
            <a:r>
              <a:rPr lang="en-US" sz="5400" dirty="0" smtClean="0"/>
              <a:t>LINAC TECHNOLOGY:</a:t>
            </a:r>
          </a:p>
          <a:p>
            <a:pPr algn="ctr"/>
            <a:r>
              <a:rPr lang="en-US" sz="5400" dirty="0" smtClean="0"/>
              <a:t>SC SW CAVITIES</a:t>
            </a:r>
            <a:endParaRPr lang="en-US" sz="5400" dirty="0"/>
          </a:p>
        </p:txBody>
      </p:sp>
      <p:pic>
        <p:nvPicPr>
          <p:cNvPr id="29698" name="Picture 2" descr="C:\Users\David\Desktop\MASTER LEZIONI\CAS_2016\2015-07-24_XFEL_XTL_DN-MKX-3496_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3275" y="2582475"/>
            <a:ext cx="7296150" cy="359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5113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167765" y="19467"/>
            <a:ext cx="6651641" cy="523220"/>
          </a:xfrm>
          <a:prstGeom prst="rect">
            <a:avLst/>
          </a:prstGeom>
          <a:noFill/>
        </p:spPr>
        <p:txBody>
          <a:bodyPr wrap="square" rtlCol="0">
            <a:spAutoFit/>
          </a:bodyPr>
          <a:lstStyle/>
          <a:p>
            <a:r>
              <a:rPr lang="en-US" sz="2800" b="1" dirty="0" smtClean="0"/>
              <a:t>SC SW STRUCTURES: ACCELERATING CELLS</a:t>
            </a:r>
            <a:endParaRPr lang="en-US" sz="2800" b="1" dirty="0"/>
          </a:p>
        </p:txBody>
      </p:sp>
      <p:pic>
        <p:nvPicPr>
          <p:cNvPr id="24578" name="Picture 2" descr="http://today.slac.stanford.edu/images/2009/ilc-cavit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732" y="2204864"/>
            <a:ext cx="4383268" cy="104650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tesla.desy.de/new_pages/4211_nine_cell_with_field.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3623" y="965124"/>
            <a:ext cx="3556849" cy="757265"/>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6296" y="3649574"/>
            <a:ext cx="1907704" cy="1625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7495872" y="2204864"/>
            <a:ext cx="511102" cy="11360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p:cNvSpPr/>
          <p:nvPr/>
        </p:nvSpPr>
        <p:spPr>
          <a:xfrm>
            <a:off x="1163" y="565810"/>
            <a:ext cx="5341801" cy="2462213"/>
          </a:xfrm>
          <a:prstGeom prst="rect">
            <a:avLst/>
          </a:prstGeom>
        </p:spPr>
        <p:txBody>
          <a:bodyPr wrap="square">
            <a:spAutoFit/>
          </a:bodyPr>
          <a:lstStyle/>
          <a:p>
            <a:pPr algn="just"/>
            <a:r>
              <a:rPr lang="en-GB" sz="1400" dirty="0" smtClean="0"/>
              <a:t>Typically the SC SW structures are:</a:t>
            </a:r>
          </a:p>
          <a:p>
            <a:pPr algn="just"/>
            <a:endParaRPr lang="en-GB" sz="1400" dirty="0"/>
          </a:p>
          <a:p>
            <a:pPr algn="just"/>
            <a:r>
              <a:rPr lang="en-GB" sz="1400" dirty="0" smtClean="0">
                <a:sym typeface="Symbol"/>
              </a:rPr>
              <a:t> </a:t>
            </a:r>
            <a:r>
              <a:rPr lang="en-GB" sz="1400" b="1" dirty="0" smtClean="0">
                <a:sym typeface="Symbol"/>
              </a:rPr>
              <a:t>Single and </a:t>
            </a:r>
            <a:r>
              <a:rPr lang="en-GB" sz="1400" b="1" dirty="0" smtClean="0"/>
              <a:t>multi cell </a:t>
            </a:r>
            <a:r>
              <a:rPr lang="en-GB" sz="1400" dirty="0" smtClean="0"/>
              <a:t>structures (</a:t>
            </a:r>
            <a:r>
              <a:rPr lang="en-GB" sz="1400" dirty="0" smtClean="0">
                <a:sym typeface="Symbol"/>
              </a:rPr>
              <a:t>up to </a:t>
            </a:r>
            <a:r>
              <a:rPr lang="en-GB" sz="1400" dirty="0" smtClean="0"/>
              <a:t>10)</a:t>
            </a:r>
          </a:p>
          <a:p>
            <a:pPr algn="just"/>
            <a:r>
              <a:rPr lang="en-GB" sz="1400" dirty="0">
                <a:sym typeface="Symbol"/>
              </a:rPr>
              <a:t> </a:t>
            </a:r>
            <a:r>
              <a:rPr lang="en-GB" sz="1400" dirty="0" smtClean="0"/>
              <a:t>Operating on the </a:t>
            </a:r>
            <a:r>
              <a:rPr lang="en-GB" sz="1400" b="1" dirty="0">
                <a:sym typeface="Symbol"/>
              </a:rPr>
              <a:t></a:t>
            </a:r>
            <a:r>
              <a:rPr lang="en-GB" sz="1400" b="1" dirty="0" smtClean="0"/>
              <a:t> mode </a:t>
            </a:r>
          </a:p>
          <a:p>
            <a:pPr algn="just"/>
            <a:r>
              <a:rPr lang="en-GB" sz="1400" dirty="0">
                <a:sym typeface="Symbol"/>
              </a:rPr>
              <a:t> </a:t>
            </a:r>
            <a:r>
              <a:rPr lang="en-GB" sz="1400" dirty="0" smtClean="0"/>
              <a:t>The </a:t>
            </a:r>
            <a:r>
              <a:rPr lang="en-GB" sz="1400" b="1" dirty="0" smtClean="0"/>
              <a:t>irises have an elliptical </a:t>
            </a:r>
            <a:r>
              <a:rPr lang="en-GB" sz="1400" b="1" dirty="0"/>
              <a:t>shape </a:t>
            </a:r>
            <a:r>
              <a:rPr lang="en-GB" sz="1400" dirty="0" smtClean="0"/>
              <a:t>to:</a:t>
            </a:r>
          </a:p>
          <a:p>
            <a:pPr algn="just"/>
            <a:endParaRPr lang="en-GB" sz="1400" dirty="0"/>
          </a:p>
          <a:p>
            <a:pPr marL="911225" indent="-285750" algn="just">
              <a:buFont typeface="Arial" pitchFamily="34" charset="0"/>
              <a:buChar char="•"/>
            </a:pPr>
            <a:r>
              <a:rPr lang="en-GB" sz="1400" dirty="0" smtClean="0"/>
              <a:t>minimize </a:t>
            </a:r>
            <a:r>
              <a:rPr lang="en-GB" sz="1400" dirty="0" err="1" smtClean="0"/>
              <a:t>E</a:t>
            </a:r>
            <a:r>
              <a:rPr lang="en-GB" sz="1400" baseline="-25000" dirty="0" err="1" smtClean="0"/>
              <a:t>surf</a:t>
            </a:r>
            <a:r>
              <a:rPr lang="en-GB" sz="1400" dirty="0" smtClean="0"/>
              <a:t>/</a:t>
            </a:r>
            <a:r>
              <a:rPr lang="en-GB" sz="1400" dirty="0" err="1" smtClean="0"/>
              <a:t>E</a:t>
            </a:r>
            <a:r>
              <a:rPr lang="en-GB" sz="1400" baseline="-25000" dirty="0" err="1" smtClean="0"/>
              <a:t>acc</a:t>
            </a:r>
            <a:r>
              <a:rPr lang="en-GB" sz="1400" dirty="0" smtClean="0"/>
              <a:t> (and then the electrons field emission)</a:t>
            </a:r>
          </a:p>
          <a:p>
            <a:pPr marL="911225" indent="-285750" algn="just">
              <a:buFont typeface="Arial" pitchFamily="34" charset="0"/>
              <a:buChar char="•"/>
            </a:pPr>
            <a:r>
              <a:rPr lang="en-GB" sz="1400" dirty="0" smtClean="0"/>
              <a:t>minimize </a:t>
            </a:r>
            <a:r>
              <a:rPr lang="it-IT" sz="1400" dirty="0" err="1" smtClean="0"/>
              <a:t>B</a:t>
            </a:r>
            <a:r>
              <a:rPr lang="it-IT" sz="1400" baseline="-25000" dirty="0" err="1" smtClean="0"/>
              <a:t>surf</a:t>
            </a:r>
            <a:r>
              <a:rPr lang="it-IT" sz="1400" dirty="0" smtClean="0"/>
              <a:t>/</a:t>
            </a:r>
            <a:r>
              <a:rPr lang="it-IT" sz="1400" dirty="0" err="1" smtClean="0"/>
              <a:t>E</a:t>
            </a:r>
            <a:r>
              <a:rPr lang="it-IT" sz="1400" baseline="-25000" dirty="0" err="1" smtClean="0"/>
              <a:t>acc</a:t>
            </a:r>
            <a:r>
              <a:rPr lang="it-IT" sz="1400" dirty="0" smtClean="0"/>
              <a:t> </a:t>
            </a:r>
            <a:r>
              <a:rPr lang="en-GB" sz="1400" dirty="0" smtClean="0"/>
              <a:t>(</a:t>
            </a:r>
            <a:r>
              <a:rPr lang="en-US" sz="1400" dirty="0">
                <a:solidFill>
                  <a:srgbClr val="000000"/>
                </a:solidFill>
              </a:rPr>
              <a:t>break-down of superconductivity </a:t>
            </a:r>
            <a:r>
              <a:rPr lang="en-US" sz="1400" dirty="0" smtClean="0">
                <a:solidFill>
                  <a:srgbClr val="000000"/>
                </a:solidFill>
              </a:rPr>
              <a:t>for </a:t>
            </a:r>
            <a:r>
              <a:rPr lang="en-US" sz="1400" dirty="0" err="1" smtClean="0">
                <a:solidFill>
                  <a:srgbClr val="000000"/>
                </a:solidFill>
              </a:rPr>
              <a:t>Nb</a:t>
            </a:r>
            <a:r>
              <a:rPr lang="en-US" sz="1400" dirty="0" smtClean="0">
                <a:solidFill>
                  <a:srgbClr val="000000"/>
                </a:solidFill>
              </a:rPr>
              <a:t> is 170-190 </a:t>
            </a:r>
            <a:r>
              <a:rPr lang="en-US" sz="1400" dirty="0" err="1" smtClean="0">
                <a:solidFill>
                  <a:srgbClr val="000000"/>
                </a:solidFill>
              </a:rPr>
              <a:t>mT</a:t>
            </a:r>
            <a:r>
              <a:rPr lang="en-US" sz="1400" dirty="0" smtClean="0">
                <a:solidFill>
                  <a:srgbClr val="000000"/>
                </a:solidFill>
              </a:rPr>
              <a:t>)</a:t>
            </a:r>
            <a:endParaRPr lang="en-US" sz="1400" dirty="0">
              <a:solidFill>
                <a:srgbClr val="000000"/>
              </a:solidFill>
            </a:endParaRPr>
          </a:p>
          <a:p>
            <a:pPr marL="911225" indent="-285750" algn="just">
              <a:buFont typeface="Arial" pitchFamily="34" charset="0"/>
              <a:buChar char="•"/>
            </a:pPr>
            <a:r>
              <a:rPr lang="en-GB" sz="1400" dirty="0" smtClean="0"/>
              <a:t>suppress </a:t>
            </a:r>
            <a:r>
              <a:rPr lang="en-GB" sz="1400" dirty="0" err="1" smtClean="0"/>
              <a:t>multipacting</a:t>
            </a:r>
            <a:endParaRPr lang="en-GB" sz="1400" dirty="0"/>
          </a:p>
          <a:p>
            <a:pPr marL="911225" indent="-285750" algn="just">
              <a:buFont typeface="Arial" pitchFamily="34" charset="0"/>
              <a:buChar char="•"/>
            </a:pPr>
            <a:r>
              <a:rPr lang="en-GB" sz="1400" dirty="0" smtClean="0"/>
              <a:t>increase the machinability and </a:t>
            </a:r>
            <a:r>
              <a:rPr lang="en-GB" sz="1400" dirty="0" err="1" smtClean="0"/>
              <a:t>cleanability</a:t>
            </a:r>
            <a:r>
              <a:rPr lang="en-GB" sz="1400" dirty="0" smtClean="0"/>
              <a:t> </a:t>
            </a:r>
          </a:p>
        </p:txBody>
      </p:sp>
      <p:cxnSp>
        <p:nvCxnSpPr>
          <p:cNvPr id="7" name="Connettore 1 6"/>
          <p:cNvCxnSpPr>
            <a:stCxn id="4" idx="2"/>
            <a:endCxn id="24581" idx="0"/>
          </p:cNvCxnSpPr>
          <p:nvPr/>
        </p:nvCxnSpPr>
        <p:spPr>
          <a:xfrm>
            <a:off x="7751423" y="3340946"/>
            <a:ext cx="438725" cy="308628"/>
          </a:xfrm>
          <a:prstGeom prst="line">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2" name="Picture 18"/>
          <p:cNvPicPr>
            <a:picLocks noChangeAspect="1" noChangeArrowheads="1"/>
          </p:cNvPicPr>
          <p:nvPr/>
        </p:nvPicPr>
        <p:blipFill rotWithShape="1">
          <a:blip r:embed="rId6" cstate="print">
            <a:clrChange>
              <a:clrFrom>
                <a:srgbClr val="000019"/>
              </a:clrFrom>
              <a:clrTo>
                <a:srgbClr val="000019">
                  <a:alpha val="0"/>
                </a:srgbClr>
              </a:clrTo>
            </a:clrChange>
            <a:extLst>
              <a:ext uri="{28A0092B-C50C-407E-A947-70E740481C1C}">
                <a14:useLocalDpi xmlns:a14="http://schemas.microsoft.com/office/drawing/2010/main" val="0"/>
              </a:ext>
            </a:extLst>
          </a:blip>
          <a:srcRect r="1555" b="994"/>
          <a:stretch/>
        </p:blipFill>
        <p:spPr bwMode="auto">
          <a:xfrm>
            <a:off x="1541805" y="3480155"/>
            <a:ext cx="966264" cy="157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p:cNvPicPr>
            <a:picLocks noChangeAspect="1" noChangeArrowheads="1"/>
          </p:cNvPicPr>
          <p:nvPr/>
        </p:nvPicPr>
        <p:blipFill rotWithShape="1">
          <a:blip r:embed="rId7" cstate="print">
            <a:clrChange>
              <a:clrFrom>
                <a:srgbClr val="000019"/>
              </a:clrFrom>
              <a:clrTo>
                <a:srgbClr val="000019">
                  <a:alpha val="0"/>
                </a:srgbClr>
              </a:clrTo>
            </a:clrChange>
            <a:extLst>
              <a:ext uri="{28A0092B-C50C-407E-A947-70E740481C1C}">
                <a14:useLocalDpi xmlns:a14="http://schemas.microsoft.com/office/drawing/2010/main" val="0"/>
              </a:ext>
            </a:extLst>
          </a:blip>
          <a:srcRect l="1" r="2516" b="2562"/>
          <a:stretch/>
        </p:blipFill>
        <p:spPr bwMode="auto">
          <a:xfrm>
            <a:off x="197224" y="3480155"/>
            <a:ext cx="970541" cy="157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Line 14"/>
          <p:cNvSpPr>
            <a:spLocks noChangeShapeType="1"/>
          </p:cNvSpPr>
          <p:nvPr/>
        </p:nvSpPr>
        <p:spPr bwMode="auto">
          <a:xfrm flipH="1">
            <a:off x="1135613" y="2132857"/>
            <a:ext cx="558715" cy="1728192"/>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de-DE" sz="1800">
              <a:solidFill>
                <a:srgbClr val="000000"/>
              </a:solidFill>
              <a:latin typeface="+mn-lt"/>
            </a:endParaRPr>
          </a:p>
        </p:txBody>
      </p:sp>
      <p:sp>
        <p:nvSpPr>
          <p:cNvPr id="37" name="Line 14"/>
          <p:cNvSpPr>
            <a:spLocks noChangeShapeType="1"/>
          </p:cNvSpPr>
          <p:nvPr/>
        </p:nvSpPr>
        <p:spPr bwMode="auto">
          <a:xfrm>
            <a:off x="1979711" y="2285257"/>
            <a:ext cx="90087" cy="1194898"/>
          </a:xfrm>
          <a:prstGeom prst="line">
            <a:avLst/>
          </a:prstGeom>
          <a:noFill/>
          <a:ln w="1905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de-DE" sz="1800">
              <a:solidFill>
                <a:srgbClr val="000000"/>
              </a:solidFill>
              <a:latin typeface="+mn-lt"/>
            </a:endParaRPr>
          </a:p>
        </p:txBody>
      </p:sp>
      <p:graphicFrame>
        <p:nvGraphicFramePr>
          <p:cNvPr id="8" name="Oggetto 7"/>
          <p:cNvGraphicFramePr>
            <a:graphicFrameLocks noChangeAspect="1"/>
          </p:cNvGraphicFramePr>
          <p:nvPr>
            <p:extLst>
              <p:ext uri="{D42A27DB-BD31-4B8C-83A1-F6EECF244321}">
                <p14:modId xmlns:p14="http://schemas.microsoft.com/office/powerpoint/2010/main" val="3840269329"/>
              </p:ext>
            </p:extLst>
          </p:nvPr>
        </p:nvGraphicFramePr>
        <p:xfrm>
          <a:off x="1597937" y="5161743"/>
          <a:ext cx="1461664" cy="566810"/>
        </p:xfrm>
        <a:graphic>
          <a:graphicData uri="http://schemas.openxmlformats.org/presentationml/2006/ole">
            <mc:AlternateContent xmlns:mc="http://schemas.openxmlformats.org/markup-compatibility/2006">
              <mc:Choice xmlns:v="urn:schemas-microsoft-com:vml" Requires="v">
                <p:oleObj spid="_x0000_s24789" name="Equazione" r:id="rId8" imgW="1168200" imgH="457200" progId="Equation.3">
                  <p:embed/>
                </p:oleObj>
              </mc:Choice>
              <mc:Fallback>
                <p:oleObj name="Equazione" r:id="rId8" imgW="1168200" imgH="457200" progId="Equation.3">
                  <p:embed/>
                  <p:pic>
                    <p:nvPicPr>
                      <p:cNvPr id="0" name="Oggetto 29"/>
                      <p:cNvPicPr>
                        <a:picLocks noChangeAspect="1" noChangeArrowheads="1"/>
                      </p:cNvPicPr>
                      <p:nvPr/>
                    </p:nvPicPr>
                    <p:blipFill>
                      <a:blip r:embed="rId9"/>
                      <a:srcRect/>
                      <a:stretch>
                        <a:fillRect/>
                      </a:stretch>
                    </p:blipFill>
                    <p:spPr bwMode="auto">
                      <a:xfrm>
                        <a:off x="1597937" y="5161743"/>
                        <a:ext cx="1461664" cy="566810"/>
                      </a:xfrm>
                      <a:prstGeom prst="rect">
                        <a:avLst/>
                      </a:prstGeom>
                      <a:noFill/>
                      <a:ln>
                        <a:noFill/>
                      </a:ln>
                    </p:spPr>
                  </p:pic>
                </p:oleObj>
              </mc:Fallback>
            </mc:AlternateContent>
          </a:graphicData>
        </a:graphic>
      </p:graphicFrame>
      <p:sp>
        <p:nvSpPr>
          <p:cNvPr id="10" name="CasellaDiTesto 9"/>
          <p:cNvSpPr txBox="1"/>
          <p:nvPr/>
        </p:nvSpPr>
        <p:spPr>
          <a:xfrm>
            <a:off x="1135613" y="5770527"/>
            <a:ext cx="2126451" cy="954107"/>
          </a:xfrm>
          <a:prstGeom prst="rect">
            <a:avLst/>
          </a:prstGeom>
          <a:noFill/>
        </p:spPr>
        <p:txBody>
          <a:bodyPr wrap="square" rtlCol="0">
            <a:spAutoFit/>
          </a:bodyPr>
          <a:lstStyle/>
          <a:p>
            <a:pPr algn="just"/>
            <a:r>
              <a:rPr lang="en-US" sz="1400" dirty="0" smtClean="0"/>
              <a:t>For TESLA cavities and then theoretically the maximum achievable </a:t>
            </a:r>
            <a:r>
              <a:rPr lang="en-US" sz="1400" dirty="0" err="1" smtClean="0"/>
              <a:t>E</a:t>
            </a:r>
            <a:r>
              <a:rPr lang="en-US" sz="1400" baseline="-25000" dirty="0" err="1" smtClean="0"/>
              <a:t>acc</a:t>
            </a:r>
            <a:r>
              <a:rPr lang="en-US" sz="1400" dirty="0" smtClean="0"/>
              <a:t> is about 40-45 MV/m</a:t>
            </a:r>
            <a:endParaRPr lang="en-US" sz="1400" dirty="0"/>
          </a:p>
        </p:txBody>
      </p:sp>
      <p:pic>
        <p:nvPicPr>
          <p:cNvPr id="44"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91112" y="4057310"/>
            <a:ext cx="3818289" cy="2667323"/>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343835" y="3526065"/>
            <a:ext cx="3892461" cy="523220"/>
          </a:xfrm>
          <a:prstGeom prst="rect">
            <a:avLst/>
          </a:prstGeom>
          <a:noFill/>
        </p:spPr>
        <p:txBody>
          <a:bodyPr wrap="square" rtlCol="0">
            <a:spAutoFit/>
          </a:bodyPr>
          <a:lstStyle/>
          <a:p>
            <a:r>
              <a:rPr lang="en-US" sz="1400" dirty="0" smtClean="0"/>
              <a:t>Also for this type of cavities the iris radius play a fundamental role in the design of the structures</a:t>
            </a:r>
            <a:endParaRPr lang="en-US" sz="1400" dirty="0"/>
          </a:p>
        </p:txBody>
      </p:sp>
    </p:spTree>
    <p:extLst>
      <p:ext uri="{BB962C8B-B14F-4D97-AF65-F5344CB8AC3E}">
        <p14:creationId xmlns:p14="http://schemas.microsoft.com/office/powerpoint/2010/main" val="279525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24581"/>
                                        </p:tgtEl>
                                        <p:attrNameLst>
                                          <p:attrName>style.visibility</p:attrName>
                                        </p:attrNameLst>
                                      </p:cBhvr>
                                      <p:to>
                                        <p:strVal val="visible"/>
                                      </p:to>
                                    </p:set>
                                    <p:animEffect transition="in" filter="fade">
                                      <p:cBhvr>
                                        <p:cTn id="30" dur="500"/>
                                        <p:tgtEl>
                                          <p:spTgt spid="24581"/>
                                        </p:tgtEl>
                                      </p:cBhvr>
                                    </p:animEffect>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fade">
                                      <p:cBhvr>
                                        <p:cTn id="36" dur="500"/>
                                        <p:tgtEl>
                                          <p:spTgt spid="4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4" grpId="0" animBg="1"/>
      <p:bldP spid="37" grpId="0" animBg="1"/>
      <p:bldP spid="10"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75" y="2816500"/>
            <a:ext cx="5246405" cy="338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300" name="Rectangle 12"/>
          <p:cNvSpPr>
            <a:spLocks noChangeArrowheads="1"/>
          </p:cNvSpPr>
          <p:nvPr/>
        </p:nvSpPr>
        <p:spPr bwMode="auto">
          <a:xfrm>
            <a:off x="2588969" y="1101351"/>
            <a:ext cx="378279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200" b="1" i="1" dirty="0"/>
              <a:t>Vacuum barriers (windows).</a:t>
            </a:r>
            <a:r>
              <a:rPr lang="en-US" sz="1200" dirty="0"/>
              <a:t> They prevent contamination of the SC structure. Obviously these barrier are necessary also in normal conducting accelerators but the demand on the quality of the vacuum and reliability of the windows are less stringent. The failure of a window in superconducting accelerator can necessitate very costly and lengthy in </a:t>
            </a:r>
            <a:r>
              <a:rPr lang="en-US" sz="1200" dirty="0" err="1"/>
              <a:t>repart</a:t>
            </a:r>
            <a:r>
              <a:rPr lang="en-US" sz="1200" dirty="0"/>
              <a:t>. They are made, in general, in Al</a:t>
            </a:r>
            <a:r>
              <a:rPr lang="en-US" sz="1200" baseline="-25000" dirty="0"/>
              <a:t>2</a:t>
            </a:r>
            <a:r>
              <a:rPr lang="en-US" sz="1200" dirty="0"/>
              <a:t>O</a:t>
            </a:r>
            <a:r>
              <a:rPr lang="en-US" sz="1200" baseline="-25000" dirty="0"/>
              <a:t>3</a:t>
            </a:r>
            <a:r>
              <a:rPr lang="en-US" sz="1200" dirty="0"/>
              <a:t>. Ceramic material have a </a:t>
            </a:r>
            <a:r>
              <a:rPr lang="en-US" sz="1200" dirty="0" smtClean="0"/>
              <a:t>SEY </a:t>
            </a:r>
            <a:r>
              <a:rPr lang="en-US" sz="1200" dirty="0"/>
              <a:t>that stimulates the </a:t>
            </a:r>
            <a:r>
              <a:rPr lang="en-US" sz="1200" dirty="0" err="1"/>
              <a:t>multipacting</a:t>
            </a:r>
            <a:r>
              <a:rPr lang="en-US" sz="1200" dirty="0"/>
              <a:t> activity. Ti-coating can reduce this phenomena. </a:t>
            </a:r>
          </a:p>
        </p:txBody>
      </p:sp>
      <p:sp>
        <p:nvSpPr>
          <p:cNvPr id="12302" name="Rectangle 14"/>
          <p:cNvSpPr>
            <a:spLocks noChangeArrowheads="1"/>
          </p:cNvSpPr>
          <p:nvPr/>
        </p:nvSpPr>
        <p:spPr bwMode="auto">
          <a:xfrm>
            <a:off x="6036" y="481132"/>
            <a:ext cx="684188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400" b="1" i="1" dirty="0"/>
              <a:t>Coaxial-type electric couplers</a:t>
            </a:r>
            <a:r>
              <a:rPr lang="en-US" sz="1400" dirty="0"/>
              <a:t> </a:t>
            </a:r>
            <a:r>
              <a:rPr lang="en-US" sz="1200" dirty="0"/>
              <a:t>have the widest applications, because magnetic coupling with waveguides or loops can create hot spots in the cavities with additional design complications</a:t>
            </a:r>
          </a:p>
        </p:txBody>
      </p:sp>
      <p:sp>
        <p:nvSpPr>
          <p:cNvPr id="12316" name="Rectangle 28"/>
          <p:cNvSpPr>
            <a:spLocks noChangeArrowheads="1"/>
          </p:cNvSpPr>
          <p:nvPr/>
        </p:nvSpPr>
        <p:spPr bwMode="auto">
          <a:xfrm>
            <a:off x="17219" y="5613605"/>
            <a:ext cx="2571750"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400" b="1" i="1" dirty="0"/>
              <a:t>Thermal barrier</a:t>
            </a:r>
            <a:r>
              <a:rPr lang="en-US" sz="1400" dirty="0"/>
              <a:t>: </a:t>
            </a:r>
            <a:r>
              <a:rPr lang="en-US" sz="1200" dirty="0"/>
              <a:t>The RF power must be fed into the cold superconducting cavity and in the coupler  we cross the boundary between the room temperature and the low-temperature </a:t>
            </a:r>
            <a:r>
              <a:rPr lang="en-US" sz="1200" dirty="0" smtClean="0"/>
              <a:t>environment</a:t>
            </a:r>
            <a:endParaRPr lang="en-US" sz="1200" dirty="0"/>
          </a:p>
        </p:txBody>
      </p:sp>
      <p:sp>
        <p:nvSpPr>
          <p:cNvPr id="12317" name="Rectangle 29"/>
          <p:cNvSpPr>
            <a:spLocks noChangeArrowheads="1"/>
          </p:cNvSpPr>
          <p:nvPr/>
        </p:nvSpPr>
        <p:spPr bwMode="auto">
          <a:xfrm>
            <a:off x="-12666" y="1158390"/>
            <a:ext cx="2413001"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400" b="1" i="1" dirty="0" smtClean="0"/>
              <a:t>Q</a:t>
            </a:r>
            <a:r>
              <a:rPr lang="en-US" sz="1400" b="1" i="1" baseline="-25000" dirty="0" smtClean="0"/>
              <a:t>EXT</a:t>
            </a:r>
            <a:r>
              <a:rPr lang="en-US" sz="1400" b="1" i="1" dirty="0" smtClean="0"/>
              <a:t> </a:t>
            </a:r>
            <a:r>
              <a:rPr lang="en-US" sz="1400" b="1" i="1" dirty="0" err="1"/>
              <a:t>tunability</a:t>
            </a:r>
            <a:r>
              <a:rPr lang="en-US" sz="1400" dirty="0"/>
              <a:t>. </a:t>
            </a:r>
            <a:r>
              <a:rPr lang="en-US" sz="1200" dirty="0"/>
              <a:t>For many accelerators it is necessary to tune the coupling changing the penetration of the antenna in the pipe. </a:t>
            </a:r>
          </a:p>
        </p:txBody>
      </p:sp>
      <p:sp>
        <p:nvSpPr>
          <p:cNvPr id="16" name="CasellaDiTesto 15"/>
          <p:cNvSpPr txBox="1"/>
          <p:nvPr/>
        </p:nvSpPr>
        <p:spPr>
          <a:xfrm>
            <a:off x="1328304" y="-9709"/>
            <a:ext cx="6180897" cy="523220"/>
          </a:xfrm>
          <a:prstGeom prst="rect">
            <a:avLst/>
          </a:prstGeom>
          <a:noFill/>
        </p:spPr>
        <p:txBody>
          <a:bodyPr wrap="square" rtlCol="0">
            <a:spAutoFit/>
          </a:bodyPr>
          <a:lstStyle/>
          <a:p>
            <a:r>
              <a:rPr lang="en-US" sz="2800" b="1" dirty="0" smtClean="0"/>
              <a:t>SC SW STRUCTURES: POWER COUPLERS</a:t>
            </a:r>
            <a:endParaRPr lang="en-US" sz="2800" b="1" dirty="0"/>
          </a:p>
        </p:txBody>
      </p:sp>
      <p:pic>
        <p:nvPicPr>
          <p:cNvPr id="18"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l="14095" t="16997" r="12093" b="3505"/>
          <a:stretch>
            <a:fillRect/>
          </a:stretch>
        </p:blipFill>
        <p:spPr bwMode="auto">
          <a:xfrm>
            <a:off x="6847921" y="1009581"/>
            <a:ext cx="2196307"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AutoShape 44"/>
          <p:cNvSpPr>
            <a:spLocks noChangeArrowheads="1"/>
          </p:cNvSpPr>
          <p:nvPr/>
        </p:nvSpPr>
        <p:spPr bwMode="auto">
          <a:xfrm>
            <a:off x="7154070" y="642006"/>
            <a:ext cx="261937" cy="355600"/>
          </a:xfrm>
          <a:prstGeom prst="downArrow">
            <a:avLst>
              <a:gd name="adj1" fmla="val 50000"/>
              <a:gd name="adj2" fmla="val 3393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 Box 45"/>
          <p:cNvSpPr txBox="1">
            <a:spLocks noChangeArrowheads="1"/>
          </p:cNvSpPr>
          <p:nvPr/>
        </p:nvSpPr>
        <p:spPr bwMode="auto">
          <a:xfrm>
            <a:off x="6923882" y="388006"/>
            <a:ext cx="9017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i="1" dirty="0"/>
              <a:t>RF input</a:t>
            </a:r>
          </a:p>
        </p:txBody>
      </p:sp>
      <p:pic>
        <p:nvPicPr>
          <p:cNvPr id="266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2236" y="4313795"/>
            <a:ext cx="3147750" cy="2550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1764" y="2472047"/>
            <a:ext cx="2656846" cy="184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65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6627"/>
                                        </p:tgtEl>
                                        <p:attrNameLst>
                                          <p:attrName>style.visibility</p:attrName>
                                        </p:attrNameLst>
                                      </p:cBhvr>
                                      <p:to>
                                        <p:strVal val="visible"/>
                                      </p:to>
                                    </p:set>
                                    <p:animEffect transition="in" filter="fade">
                                      <p:cBhvr>
                                        <p:cTn id="10" dur="500"/>
                                        <p:tgtEl>
                                          <p:spTgt spid="26627"/>
                                        </p:tgtEl>
                                      </p:cBhvr>
                                    </p:animEffect>
                                  </p:childTnLst>
                                </p:cTn>
                              </p:par>
                              <p:par>
                                <p:cTn id="11" presetID="10" presetClass="entr" presetSubtype="0" fill="hold" nodeType="withEffect">
                                  <p:stCondLst>
                                    <p:cond delay="0"/>
                                  </p:stCondLst>
                                  <p:childTnLst>
                                    <p:set>
                                      <p:cBhvr>
                                        <p:cTn id="12" dur="1" fill="hold">
                                          <p:stCondLst>
                                            <p:cond delay="0"/>
                                          </p:stCondLst>
                                        </p:cTn>
                                        <p:tgtEl>
                                          <p:spTgt spid="26626"/>
                                        </p:tgtEl>
                                        <p:attrNameLst>
                                          <p:attrName>style.visibility</p:attrName>
                                        </p:attrNameLst>
                                      </p:cBhvr>
                                      <p:to>
                                        <p:strVal val="visible"/>
                                      </p:to>
                                    </p:set>
                                    <p:animEffect transition="in" filter="fade">
                                      <p:cBhvr>
                                        <p:cTn id="13" dur="500"/>
                                        <p:tgtEl>
                                          <p:spTgt spid="266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317"/>
                                        </p:tgtEl>
                                        <p:attrNameLst>
                                          <p:attrName>style.visibility</p:attrName>
                                        </p:attrNameLst>
                                      </p:cBhvr>
                                      <p:to>
                                        <p:strVal val="visible"/>
                                      </p:to>
                                    </p:set>
                                    <p:animEffect transition="in" filter="fade">
                                      <p:cBhvr>
                                        <p:cTn id="18" dur="500"/>
                                        <p:tgtEl>
                                          <p:spTgt spid="123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300"/>
                                        </p:tgtEl>
                                        <p:attrNameLst>
                                          <p:attrName>style.visibility</p:attrName>
                                        </p:attrNameLst>
                                      </p:cBhvr>
                                      <p:to>
                                        <p:strVal val="visible"/>
                                      </p:to>
                                    </p:set>
                                    <p:animEffect transition="in" filter="fade">
                                      <p:cBhvr>
                                        <p:cTn id="21" dur="500"/>
                                        <p:tgtEl>
                                          <p:spTgt spid="1230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316"/>
                                        </p:tgtEl>
                                        <p:attrNameLst>
                                          <p:attrName>style.visibility</p:attrName>
                                        </p:attrNameLst>
                                      </p:cBhvr>
                                      <p:to>
                                        <p:strVal val="visible"/>
                                      </p:to>
                                    </p:set>
                                    <p:animEffect transition="in" filter="fade">
                                      <p:cBhvr>
                                        <p:cTn id="24" dur="500"/>
                                        <p:tgtEl>
                                          <p:spTgt spid="12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p:bldP spid="12316" grpId="0"/>
      <p:bldP spid="123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43319" y="-28319"/>
            <a:ext cx="5934962" cy="523220"/>
          </a:xfrm>
          <a:prstGeom prst="rect">
            <a:avLst/>
          </a:prstGeom>
          <a:noFill/>
        </p:spPr>
        <p:txBody>
          <a:bodyPr wrap="square" rtlCol="0">
            <a:spAutoFit/>
          </a:bodyPr>
          <a:lstStyle/>
          <a:p>
            <a:r>
              <a:rPr lang="en-US" sz="2800" b="1" dirty="0" smtClean="0"/>
              <a:t>SC SW STRUCTURES: HOM DAMPERS</a:t>
            </a:r>
            <a:endParaRPr lang="en-US" sz="2800" b="1" dirty="0"/>
          </a:p>
        </p:txBody>
      </p:sp>
      <p:sp>
        <p:nvSpPr>
          <p:cNvPr id="2" name="CasellaDiTesto 1"/>
          <p:cNvSpPr txBox="1"/>
          <p:nvPr/>
        </p:nvSpPr>
        <p:spPr>
          <a:xfrm>
            <a:off x="6627" y="481132"/>
            <a:ext cx="5789509" cy="1169551"/>
          </a:xfrm>
          <a:prstGeom prst="rect">
            <a:avLst/>
          </a:prstGeom>
          <a:noFill/>
        </p:spPr>
        <p:txBody>
          <a:bodyPr wrap="square" rtlCol="0">
            <a:spAutoFit/>
          </a:bodyPr>
          <a:lstStyle/>
          <a:p>
            <a:pPr algn="just"/>
            <a:r>
              <a:rPr lang="en-US" sz="1400" b="1" dirty="0" smtClean="0"/>
              <a:t>SC cavities can be used to accelerate train of bunches</a:t>
            </a:r>
            <a:r>
              <a:rPr lang="en-US" sz="1400" dirty="0" smtClean="0"/>
              <a:t>. </a:t>
            </a:r>
            <a:r>
              <a:rPr lang="en-US" sz="1400" dirty="0"/>
              <a:t>As bunch traverses a cavity, it </a:t>
            </a:r>
            <a:r>
              <a:rPr lang="en-US" sz="1400" dirty="0" smtClean="0"/>
              <a:t>deposits electromagnetic energy on Higher order modes (HOM) described </a:t>
            </a:r>
            <a:r>
              <a:rPr lang="en-US" sz="1400" dirty="0"/>
              <a:t>in </a:t>
            </a:r>
            <a:r>
              <a:rPr lang="en-US" sz="1400" dirty="0" smtClean="0"/>
              <a:t>terms of </a:t>
            </a:r>
            <a:r>
              <a:rPr lang="en-US" sz="1400" b="1" dirty="0" smtClean="0"/>
              <a:t>long range </a:t>
            </a:r>
            <a:r>
              <a:rPr lang="en-US" sz="1400" b="1" dirty="0" err="1" smtClean="0"/>
              <a:t>wakefields</a:t>
            </a:r>
            <a:r>
              <a:rPr lang="en-US" sz="1400" dirty="0" smtClean="0"/>
              <a:t>. Subsequent </a:t>
            </a:r>
            <a:r>
              <a:rPr lang="en-US" sz="1400" dirty="0"/>
              <a:t>bunches </a:t>
            </a:r>
            <a:r>
              <a:rPr lang="en-US" sz="1400" dirty="0" smtClean="0"/>
              <a:t>(or the same bunch in several turns like in ERLs) may </a:t>
            </a:r>
            <a:r>
              <a:rPr lang="en-US" sz="1400" dirty="0"/>
              <a:t>be affected by these </a:t>
            </a:r>
            <a:r>
              <a:rPr lang="en-US" sz="1400" dirty="0" smtClean="0"/>
              <a:t>fields causing instabilities and additional heating of accelerator components.</a:t>
            </a:r>
            <a:endParaRPr lang="en-US" sz="1400" dirty="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2918" y="481131"/>
            <a:ext cx="3112074" cy="218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89865" y="1722403"/>
            <a:ext cx="2976064" cy="1600438"/>
          </a:xfrm>
          <a:prstGeom prst="rect">
            <a:avLst/>
          </a:prstGeom>
        </p:spPr>
        <p:txBody>
          <a:bodyPr wrap="square">
            <a:spAutoFit/>
          </a:bodyPr>
          <a:lstStyle/>
          <a:p>
            <a:pPr algn="just"/>
            <a:r>
              <a:rPr lang="en-US" sz="1400" dirty="0"/>
              <a:t>Several approaches are </a:t>
            </a:r>
            <a:r>
              <a:rPr lang="en-US" sz="1400" dirty="0" smtClean="0"/>
              <a:t>used:</a:t>
            </a:r>
          </a:p>
          <a:p>
            <a:pPr algn="just"/>
            <a:endParaRPr lang="en-US" sz="1400" b="1" dirty="0"/>
          </a:p>
          <a:p>
            <a:pPr marL="285750" indent="-285750" algn="just">
              <a:buFont typeface="Arial" pitchFamily="34" charset="0"/>
              <a:buChar char="•"/>
            </a:pPr>
            <a:r>
              <a:rPr lang="en-US" sz="1400" b="1" dirty="0" smtClean="0"/>
              <a:t>Loop</a:t>
            </a:r>
            <a:r>
              <a:rPr lang="en-US" sz="1400" dirty="0" smtClean="0"/>
              <a:t> </a:t>
            </a:r>
            <a:r>
              <a:rPr lang="en-US" sz="1400" dirty="0"/>
              <a:t>couplers (several per cavity </a:t>
            </a:r>
            <a:r>
              <a:rPr lang="en-US" sz="1400" dirty="0" smtClean="0"/>
              <a:t>for different modes/orientations)</a:t>
            </a:r>
          </a:p>
          <a:p>
            <a:pPr marL="285750" indent="-285750" algn="just">
              <a:buFont typeface="Arial" pitchFamily="34" charset="0"/>
              <a:buChar char="•"/>
            </a:pPr>
            <a:r>
              <a:rPr lang="en-US" sz="1400" b="1" dirty="0" smtClean="0"/>
              <a:t>Waveguide</a:t>
            </a:r>
            <a:r>
              <a:rPr lang="en-US" sz="1400" dirty="0" smtClean="0"/>
              <a:t> dampers</a:t>
            </a:r>
          </a:p>
          <a:p>
            <a:pPr marL="285750" indent="-285750" algn="just">
              <a:buFont typeface="Arial" pitchFamily="34" charset="0"/>
              <a:buChar char="•"/>
            </a:pPr>
            <a:r>
              <a:rPr lang="en-US" sz="1400" dirty="0" smtClean="0"/>
              <a:t>Beam </a:t>
            </a:r>
            <a:r>
              <a:rPr lang="en-US" sz="1400" dirty="0"/>
              <a:t>pipe </a:t>
            </a:r>
            <a:r>
              <a:rPr lang="en-US" sz="1400" b="1" dirty="0"/>
              <a:t>absorbers</a:t>
            </a:r>
            <a:r>
              <a:rPr lang="en-US" sz="1400" dirty="0"/>
              <a:t> (ferrite or ceramic)</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4312" y="4220531"/>
            <a:ext cx="3209688" cy="2637469"/>
          </a:xfrm>
          <a:prstGeom prst="rect">
            <a:avLst/>
          </a:prstGeom>
        </p:spPr>
      </p:pic>
      <p:pic>
        <p:nvPicPr>
          <p:cNvPr id="266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 y="4668415"/>
            <a:ext cx="3147238" cy="2028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8" y="2891954"/>
            <a:ext cx="2961334" cy="2058623"/>
          </a:xfrm>
          <a:prstGeom prst="rect">
            <a:avLst/>
          </a:prstGeom>
        </p:spPr>
      </p:pic>
    </p:spTree>
    <p:extLst>
      <p:ext uri="{BB962C8B-B14F-4D97-AF65-F5344CB8AC3E}">
        <p14:creationId xmlns:p14="http://schemas.microsoft.com/office/powerpoint/2010/main" val="2530904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fade">
                                      <p:cBhvr>
                                        <p:cTn id="12" dur="500"/>
                                        <p:tgtEl>
                                          <p:spTgt spid="266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p:cNvPicPr>
            <a:picLocks noChangeAspect="1" noChangeArrowheads="1"/>
          </p:cNvPicPr>
          <p:nvPr/>
        </p:nvPicPr>
        <p:blipFill rotWithShape="1">
          <a:blip r:embed="rId4" cstate="print"/>
          <a:srcRect t="25925"/>
          <a:stretch/>
        </p:blipFill>
        <p:spPr bwMode="auto">
          <a:xfrm>
            <a:off x="6538190" y="5659255"/>
            <a:ext cx="2058987" cy="1097160"/>
          </a:xfrm>
          <a:prstGeom prst="rect">
            <a:avLst/>
          </a:prstGeom>
          <a:noFill/>
          <a:ln w="38100">
            <a:solidFill>
              <a:schemeClr val="bg1"/>
            </a:solidFill>
            <a:miter lim="800000"/>
            <a:headEnd/>
            <a:tailEnd/>
          </a:ln>
        </p:spPr>
      </p:pic>
      <p:graphicFrame>
        <p:nvGraphicFramePr>
          <p:cNvPr id="101383" name="Object 7"/>
          <p:cNvGraphicFramePr>
            <a:graphicFrameLocks noChangeAspect="1"/>
          </p:cNvGraphicFramePr>
          <p:nvPr>
            <p:extLst>
              <p:ext uri="{D42A27DB-BD31-4B8C-83A1-F6EECF244321}">
                <p14:modId xmlns:p14="http://schemas.microsoft.com/office/powerpoint/2010/main" val="2571208331"/>
              </p:ext>
            </p:extLst>
          </p:nvPr>
        </p:nvGraphicFramePr>
        <p:xfrm>
          <a:off x="2878138" y="1536715"/>
          <a:ext cx="3152775" cy="1125538"/>
        </p:xfrm>
        <a:graphic>
          <a:graphicData uri="http://schemas.openxmlformats.org/presentationml/2006/ole">
            <mc:AlternateContent xmlns:mc="http://schemas.openxmlformats.org/markup-compatibility/2006">
              <mc:Choice xmlns:v="urn:schemas-microsoft-com:vml" Requires="v">
                <p:oleObj spid="_x0000_s29750" name="Equazione" r:id="rId5" imgW="1104840" imgH="393480" progId="Equation.3">
                  <p:embed/>
                </p:oleObj>
              </mc:Choice>
              <mc:Fallback>
                <p:oleObj name="Equazione" r:id="rId5" imgW="110484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8138" y="1536715"/>
                        <a:ext cx="3152775" cy="1125538"/>
                      </a:xfrm>
                      <a:prstGeom prst="rect">
                        <a:avLst/>
                      </a:prstGeom>
                      <a:solidFill>
                        <a:srgbClr val="CCECFF"/>
                      </a:solidFill>
                      <a:ln w="28575">
                        <a:solidFill>
                          <a:schemeClr val="accent2"/>
                        </a:solidFill>
                        <a:miter lim="800000"/>
                        <a:headEnd/>
                        <a:tailEnd/>
                      </a:ln>
                    </p:spPr>
                  </p:pic>
                </p:oleObj>
              </mc:Fallback>
            </mc:AlternateContent>
          </a:graphicData>
        </a:graphic>
      </p:graphicFrame>
      <p:graphicFrame>
        <p:nvGraphicFramePr>
          <p:cNvPr id="101384" name="Object 8"/>
          <p:cNvGraphicFramePr>
            <a:graphicFrameLocks noChangeAspect="1"/>
          </p:cNvGraphicFramePr>
          <p:nvPr>
            <p:extLst>
              <p:ext uri="{D42A27DB-BD31-4B8C-83A1-F6EECF244321}">
                <p14:modId xmlns:p14="http://schemas.microsoft.com/office/powerpoint/2010/main" val="1124298445"/>
              </p:ext>
            </p:extLst>
          </p:nvPr>
        </p:nvGraphicFramePr>
        <p:xfrm>
          <a:off x="6732588" y="1365265"/>
          <a:ext cx="1408112" cy="1296988"/>
        </p:xfrm>
        <a:graphic>
          <a:graphicData uri="http://schemas.openxmlformats.org/presentationml/2006/ole">
            <mc:AlternateContent xmlns:mc="http://schemas.openxmlformats.org/markup-compatibility/2006">
              <mc:Choice xmlns:v="urn:schemas-microsoft-com:vml" Requires="v">
                <p:oleObj spid="_x0000_s29751" name="Equazione" r:id="rId7" imgW="965160" imgH="888840" progId="Equation.3">
                  <p:embed/>
                </p:oleObj>
              </mc:Choice>
              <mc:Fallback>
                <p:oleObj name="Equazione" r:id="rId7" imgW="96516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588" y="1365265"/>
                        <a:ext cx="1408112" cy="1296988"/>
                      </a:xfrm>
                      <a:prstGeom prst="rect">
                        <a:avLst/>
                      </a:prstGeom>
                      <a:solidFill>
                        <a:srgbClr val="CCECFF"/>
                      </a:solidFill>
                      <a:ln w="28575">
                        <a:solidFill>
                          <a:schemeClr val="accent2"/>
                        </a:solidFill>
                        <a:miter lim="800000"/>
                        <a:headEnd/>
                        <a:tailEnd/>
                      </a:ln>
                    </p:spPr>
                  </p:pic>
                </p:oleObj>
              </mc:Fallback>
            </mc:AlternateContent>
          </a:graphicData>
        </a:graphic>
      </p:graphicFrame>
      <p:graphicFrame>
        <p:nvGraphicFramePr>
          <p:cNvPr id="101385" name="Object 9"/>
          <p:cNvGraphicFramePr>
            <a:graphicFrameLocks noChangeAspect="1"/>
          </p:cNvGraphicFramePr>
          <p:nvPr>
            <p:extLst>
              <p:ext uri="{D42A27DB-BD31-4B8C-83A1-F6EECF244321}">
                <p14:modId xmlns:p14="http://schemas.microsoft.com/office/powerpoint/2010/main" val="3355955744"/>
              </p:ext>
            </p:extLst>
          </p:nvPr>
        </p:nvGraphicFramePr>
        <p:xfrm>
          <a:off x="852214" y="4253641"/>
          <a:ext cx="2163763" cy="503237"/>
        </p:xfrm>
        <a:graphic>
          <a:graphicData uri="http://schemas.openxmlformats.org/presentationml/2006/ole">
            <mc:AlternateContent xmlns:mc="http://schemas.openxmlformats.org/markup-compatibility/2006">
              <mc:Choice xmlns:v="urn:schemas-microsoft-com:vml" Requires="v">
                <p:oleObj spid="_x0000_s29752" name="Equazione" r:id="rId9" imgW="1041120" imgH="241200" progId="Equation.3">
                  <p:embed/>
                </p:oleObj>
              </mc:Choice>
              <mc:Fallback>
                <p:oleObj name="Equazione" r:id="rId9" imgW="1041120" imgH="2412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2214" y="4253641"/>
                        <a:ext cx="2163763" cy="503237"/>
                      </a:xfrm>
                      <a:prstGeom prst="rect">
                        <a:avLst/>
                      </a:prstGeom>
                      <a:solidFill>
                        <a:srgbClr val="FFFFCC"/>
                      </a:solidFill>
                      <a:ln>
                        <a:noFill/>
                      </a:ln>
                      <a:extLst>
                        <a:ext uri="{91240B29-F687-4F45-9708-019B960494DF}">
                          <a14:hiddenLine xmlns:a14="http://schemas.microsoft.com/office/drawing/2010/main" w="38100">
                            <a:solidFill>
                              <a:srgbClr val="003399"/>
                            </a:solidFill>
                            <a:miter lim="800000"/>
                            <a:headEnd/>
                            <a:tailEnd/>
                          </a14:hiddenLine>
                        </a:ext>
                      </a:extLst>
                    </p:spPr>
                  </p:pic>
                </p:oleObj>
              </mc:Fallback>
            </mc:AlternateContent>
          </a:graphicData>
        </a:graphic>
      </p:graphicFrame>
      <p:graphicFrame>
        <p:nvGraphicFramePr>
          <p:cNvPr id="101386" name="Object 10"/>
          <p:cNvGraphicFramePr>
            <a:graphicFrameLocks noChangeAspect="1"/>
          </p:cNvGraphicFramePr>
          <p:nvPr>
            <p:extLst>
              <p:ext uri="{D42A27DB-BD31-4B8C-83A1-F6EECF244321}">
                <p14:modId xmlns:p14="http://schemas.microsoft.com/office/powerpoint/2010/main" val="3408265501"/>
              </p:ext>
            </p:extLst>
          </p:nvPr>
        </p:nvGraphicFramePr>
        <p:xfrm>
          <a:off x="5295900" y="4645040"/>
          <a:ext cx="2484438" cy="517525"/>
        </p:xfrm>
        <a:graphic>
          <a:graphicData uri="http://schemas.openxmlformats.org/presentationml/2006/ole">
            <mc:AlternateContent xmlns:mc="http://schemas.openxmlformats.org/markup-compatibility/2006">
              <mc:Choice xmlns:v="urn:schemas-microsoft-com:vml" Requires="v">
                <p:oleObj spid="_x0000_s29753" name="Equazione" r:id="rId11" imgW="1168200" imgH="241200" progId="Equation.3">
                  <p:embed/>
                </p:oleObj>
              </mc:Choice>
              <mc:Fallback>
                <p:oleObj name="Equazione" r:id="rId11" imgW="1168200" imgH="2412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95900" y="4645040"/>
                        <a:ext cx="2484438" cy="517525"/>
                      </a:xfrm>
                      <a:prstGeom prst="rect">
                        <a:avLst/>
                      </a:prstGeom>
                      <a:solidFill>
                        <a:srgbClr val="FFFFCC"/>
                      </a:solidFill>
                      <a:ln>
                        <a:noFill/>
                      </a:ln>
                      <a:extLst>
                        <a:ext uri="{91240B29-F687-4F45-9708-019B960494DF}">
                          <a14:hiddenLine xmlns:a14="http://schemas.microsoft.com/office/drawing/2010/main" w="38100">
                            <a:solidFill>
                              <a:srgbClr val="003399"/>
                            </a:solidFill>
                            <a:miter lim="800000"/>
                            <a:headEnd/>
                            <a:tailEnd/>
                          </a14:hiddenLine>
                        </a:ext>
                      </a:extLst>
                    </p:spPr>
                  </p:pic>
                </p:oleObj>
              </mc:Fallback>
            </mc:AlternateContent>
          </a:graphicData>
        </a:graphic>
      </p:graphicFrame>
      <p:sp>
        <p:nvSpPr>
          <p:cNvPr id="101387" name="AutoShape 11"/>
          <p:cNvSpPr>
            <a:spLocks/>
          </p:cNvSpPr>
          <p:nvPr/>
        </p:nvSpPr>
        <p:spPr bwMode="auto">
          <a:xfrm rot="16200000">
            <a:off x="4046910" y="2387989"/>
            <a:ext cx="682625" cy="367553"/>
          </a:xfrm>
          <a:prstGeom prst="leftBrace">
            <a:avLst>
              <a:gd name="adj1" fmla="val 8333"/>
              <a:gd name="adj2" fmla="val 52569"/>
            </a:avLst>
          </a:prstGeom>
          <a:noFill/>
          <a:ln w="38100">
            <a:solidFill>
              <a:schemeClr val="tx1"/>
            </a:solidFill>
            <a:round/>
            <a:headEnd/>
            <a:tailEnd/>
          </a:ln>
          <a:effectLst/>
        </p:spPr>
        <p:txBody>
          <a:bodyPr wrap="none" anchor="ctr"/>
          <a:lstStyle/>
          <a:p>
            <a:endParaRPr lang="en-US"/>
          </a:p>
        </p:txBody>
      </p:sp>
      <p:sp>
        <p:nvSpPr>
          <p:cNvPr id="101388" name="AutoShape 12"/>
          <p:cNvSpPr>
            <a:spLocks/>
          </p:cNvSpPr>
          <p:nvPr/>
        </p:nvSpPr>
        <p:spPr bwMode="auto">
          <a:xfrm rot="-5400000">
            <a:off x="5024438" y="2138378"/>
            <a:ext cx="750887" cy="935037"/>
          </a:xfrm>
          <a:prstGeom prst="leftBrace">
            <a:avLst>
              <a:gd name="adj1" fmla="val 10377"/>
              <a:gd name="adj2" fmla="val 52569"/>
            </a:avLst>
          </a:prstGeom>
          <a:noFill/>
          <a:ln w="38100">
            <a:solidFill>
              <a:schemeClr val="tx1"/>
            </a:solidFill>
            <a:round/>
            <a:headEnd/>
            <a:tailEnd/>
          </a:ln>
          <a:effectLst/>
        </p:spPr>
        <p:txBody>
          <a:bodyPr wrap="none" anchor="ctr"/>
          <a:lstStyle/>
          <a:p>
            <a:endParaRPr lang="en-US"/>
          </a:p>
        </p:txBody>
      </p:sp>
      <p:sp>
        <p:nvSpPr>
          <p:cNvPr id="101389" name="Text Box 13"/>
          <p:cNvSpPr txBox="1">
            <a:spLocks noChangeArrowheads="1"/>
          </p:cNvSpPr>
          <p:nvPr/>
        </p:nvSpPr>
        <p:spPr bwMode="auto">
          <a:xfrm>
            <a:off x="1168875" y="3248040"/>
            <a:ext cx="1785425" cy="400110"/>
          </a:xfrm>
          <a:prstGeom prst="rect">
            <a:avLst/>
          </a:prstGeom>
          <a:noFill/>
          <a:ln w="9525">
            <a:noFill/>
            <a:miter lim="800000"/>
            <a:headEnd/>
            <a:tailEnd/>
          </a:ln>
          <a:effectLst/>
        </p:spPr>
        <p:txBody>
          <a:bodyPr wrap="none">
            <a:spAutoFit/>
          </a:bodyPr>
          <a:lstStyle/>
          <a:p>
            <a:pPr eaLnBrk="1" hangingPunct="1"/>
            <a:r>
              <a:rPr lang="en-US" sz="2000" b="1" dirty="0" smtClean="0"/>
              <a:t>ACCELERATION</a:t>
            </a:r>
            <a:endParaRPr lang="en-US" sz="2000" b="1" dirty="0"/>
          </a:p>
        </p:txBody>
      </p:sp>
      <p:sp>
        <p:nvSpPr>
          <p:cNvPr id="101390" name="Line 14"/>
          <p:cNvSpPr>
            <a:spLocks noChangeShapeType="1"/>
          </p:cNvSpPr>
          <p:nvPr/>
        </p:nvSpPr>
        <p:spPr bwMode="auto">
          <a:xfrm flipH="1">
            <a:off x="2374900" y="2913078"/>
            <a:ext cx="1998663" cy="387350"/>
          </a:xfrm>
          <a:prstGeom prst="line">
            <a:avLst/>
          </a:prstGeom>
          <a:noFill/>
          <a:ln w="38100">
            <a:solidFill>
              <a:schemeClr val="tx1"/>
            </a:solidFill>
            <a:round/>
            <a:headEnd/>
            <a:tailEnd type="triangle" w="med" len="med"/>
          </a:ln>
          <a:effectLst/>
        </p:spPr>
        <p:txBody>
          <a:bodyPr/>
          <a:lstStyle/>
          <a:p>
            <a:endParaRPr lang="en-US"/>
          </a:p>
        </p:txBody>
      </p:sp>
      <p:sp>
        <p:nvSpPr>
          <p:cNvPr id="101391" name="Text Box 15"/>
          <p:cNvSpPr txBox="1">
            <a:spLocks noChangeArrowheads="1"/>
          </p:cNvSpPr>
          <p:nvPr/>
        </p:nvSpPr>
        <p:spPr bwMode="auto">
          <a:xfrm>
            <a:off x="5126383" y="3448095"/>
            <a:ext cx="3116865" cy="400110"/>
          </a:xfrm>
          <a:prstGeom prst="rect">
            <a:avLst/>
          </a:prstGeom>
          <a:noFill/>
          <a:ln w="9525">
            <a:noFill/>
            <a:miter lim="800000"/>
            <a:headEnd/>
            <a:tailEnd/>
          </a:ln>
          <a:effectLst/>
        </p:spPr>
        <p:txBody>
          <a:bodyPr wrap="square">
            <a:spAutoFit/>
          </a:bodyPr>
          <a:lstStyle/>
          <a:p>
            <a:pPr eaLnBrk="1" hangingPunct="1"/>
            <a:r>
              <a:rPr lang="en-US" sz="2000" b="1" dirty="0" smtClean="0"/>
              <a:t>BENDING AND FOCUSSING</a:t>
            </a:r>
            <a:endParaRPr lang="en-US" sz="2000" b="1" dirty="0"/>
          </a:p>
        </p:txBody>
      </p:sp>
      <p:sp>
        <p:nvSpPr>
          <p:cNvPr id="101392" name="Line 16"/>
          <p:cNvSpPr>
            <a:spLocks noChangeShapeType="1"/>
          </p:cNvSpPr>
          <p:nvPr/>
        </p:nvSpPr>
        <p:spPr bwMode="auto">
          <a:xfrm>
            <a:off x="5418138" y="2962290"/>
            <a:ext cx="644525" cy="476250"/>
          </a:xfrm>
          <a:prstGeom prst="line">
            <a:avLst/>
          </a:prstGeom>
          <a:noFill/>
          <a:ln w="38100">
            <a:solidFill>
              <a:schemeClr val="tx1"/>
            </a:solidFill>
            <a:round/>
            <a:headEnd/>
            <a:tailEnd type="triangle" w="med" len="med"/>
          </a:ln>
          <a:effectLst/>
        </p:spPr>
        <p:txBody>
          <a:bodyPr/>
          <a:lstStyle/>
          <a:p>
            <a:endParaRPr lang="en-US"/>
          </a:p>
        </p:txBody>
      </p:sp>
      <p:grpSp>
        <p:nvGrpSpPr>
          <p:cNvPr id="101393" name="Group 17"/>
          <p:cNvGrpSpPr>
            <a:grpSpLocks/>
          </p:cNvGrpSpPr>
          <p:nvPr/>
        </p:nvGrpSpPr>
        <p:grpSpPr bwMode="auto">
          <a:xfrm>
            <a:off x="410700" y="5046678"/>
            <a:ext cx="3508326" cy="1371600"/>
            <a:chOff x="3421" y="984"/>
            <a:chExt cx="2098" cy="768"/>
          </a:xfrm>
        </p:grpSpPr>
        <p:sp>
          <p:nvSpPr>
            <p:cNvPr id="101394" name="Line 18"/>
            <p:cNvSpPr>
              <a:spLocks noChangeShapeType="1"/>
            </p:cNvSpPr>
            <p:nvPr/>
          </p:nvSpPr>
          <p:spPr bwMode="auto">
            <a:xfrm>
              <a:off x="3825" y="1224"/>
              <a:ext cx="480" cy="0"/>
            </a:xfrm>
            <a:prstGeom prst="line">
              <a:avLst/>
            </a:prstGeom>
            <a:noFill/>
            <a:ln w="28575">
              <a:solidFill>
                <a:srgbClr val="CC6600"/>
              </a:solidFill>
              <a:round/>
              <a:headEnd/>
              <a:tailEnd/>
            </a:ln>
            <a:effectLst/>
          </p:spPr>
          <p:txBody>
            <a:bodyPr wrap="none" anchor="ctr"/>
            <a:lstStyle/>
            <a:p>
              <a:endParaRPr lang="en-US"/>
            </a:p>
          </p:txBody>
        </p:sp>
        <p:sp>
          <p:nvSpPr>
            <p:cNvPr id="101395" name="Line 19"/>
            <p:cNvSpPr>
              <a:spLocks noChangeShapeType="1"/>
            </p:cNvSpPr>
            <p:nvPr/>
          </p:nvSpPr>
          <p:spPr bwMode="auto">
            <a:xfrm flipV="1">
              <a:off x="4305" y="984"/>
              <a:ext cx="0" cy="240"/>
            </a:xfrm>
            <a:prstGeom prst="line">
              <a:avLst/>
            </a:prstGeom>
            <a:noFill/>
            <a:ln w="28575">
              <a:solidFill>
                <a:srgbClr val="CC6600"/>
              </a:solidFill>
              <a:round/>
              <a:headEnd/>
              <a:tailEnd/>
            </a:ln>
            <a:effectLst/>
          </p:spPr>
          <p:txBody>
            <a:bodyPr wrap="none" anchor="ctr"/>
            <a:lstStyle/>
            <a:p>
              <a:endParaRPr lang="en-US"/>
            </a:p>
          </p:txBody>
        </p:sp>
        <p:sp>
          <p:nvSpPr>
            <p:cNvPr id="101396" name="Line 20"/>
            <p:cNvSpPr>
              <a:spLocks noChangeShapeType="1"/>
            </p:cNvSpPr>
            <p:nvPr/>
          </p:nvSpPr>
          <p:spPr bwMode="auto">
            <a:xfrm>
              <a:off x="4305" y="984"/>
              <a:ext cx="240" cy="0"/>
            </a:xfrm>
            <a:prstGeom prst="line">
              <a:avLst/>
            </a:prstGeom>
            <a:noFill/>
            <a:ln w="28575">
              <a:solidFill>
                <a:srgbClr val="CC6600"/>
              </a:solidFill>
              <a:round/>
              <a:headEnd/>
              <a:tailEnd/>
            </a:ln>
            <a:effectLst/>
          </p:spPr>
          <p:txBody>
            <a:bodyPr wrap="none" anchor="ctr"/>
            <a:lstStyle/>
            <a:p>
              <a:endParaRPr lang="en-US"/>
            </a:p>
          </p:txBody>
        </p:sp>
        <p:sp>
          <p:nvSpPr>
            <p:cNvPr id="101397" name="Line 21"/>
            <p:cNvSpPr>
              <a:spLocks noChangeShapeType="1"/>
            </p:cNvSpPr>
            <p:nvPr/>
          </p:nvSpPr>
          <p:spPr bwMode="auto">
            <a:xfrm>
              <a:off x="4545" y="984"/>
              <a:ext cx="0" cy="240"/>
            </a:xfrm>
            <a:prstGeom prst="line">
              <a:avLst/>
            </a:prstGeom>
            <a:noFill/>
            <a:ln w="28575">
              <a:solidFill>
                <a:srgbClr val="CC6600"/>
              </a:solidFill>
              <a:round/>
              <a:headEnd/>
              <a:tailEnd/>
            </a:ln>
            <a:effectLst/>
          </p:spPr>
          <p:txBody>
            <a:bodyPr wrap="none" anchor="ctr"/>
            <a:lstStyle/>
            <a:p>
              <a:endParaRPr lang="en-US"/>
            </a:p>
          </p:txBody>
        </p:sp>
        <p:sp>
          <p:nvSpPr>
            <p:cNvPr id="101398" name="Line 22"/>
            <p:cNvSpPr>
              <a:spLocks noChangeShapeType="1"/>
            </p:cNvSpPr>
            <p:nvPr/>
          </p:nvSpPr>
          <p:spPr bwMode="auto">
            <a:xfrm>
              <a:off x="4545" y="1224"/>
              <a:ext cx="384" cy="0"/>
            </a:xfrm>
            <a:prstGeom prst="line">
              <a:avLst/>
            </a:prstGeom>
            <a:noFill/>
            <a:ln w="28575">
              <a:solidFill>
                <a:srgbClr val="CC6600"/>
              </a:solidFill>
              <a:round/>
              <a:headEnd/>
              <a:tailEnd/>
            </a:ln>
            <a:effectLst/>
          </p:spPr>
          <p:txBody>
            <a:bodyPr wrap="none" anchor="ctr"/>
            <a:lstStyle/>
            <a:p>
              <a:endParaRPr lang="en-US"/>
            </a:p>
          </p:txBody>
        </p:sp>
        <p:sp>
          <p:nvSpPr>
            <p:cNvPr id="101399" name="Line 23"/>
            <p:cNvSpPr>
              <a:spLocks noChangeShapeType="1"/>
            </p:cNvSpPr>
            <p:nvPr/>
          </p:nvSpPr>
          <p:spPr bwMode="auto">
            <a:xfrm>
              <a:off x="3825" y="1512"/>
              <a:ext cx="480" cy="0"/>
            </a:xfrm>
            <a:prstGeom prst="line">
              <a:avLst/>
            </a:prstGeom>
            <a:noFill/>
            <a:ln w="28575">
              <a:solidFill>
                <a:srgbClr val="CC6600"/>
              </a:solidFill>
              <a:round/>
              <a:headEnd/>
              <a:tailEnd/>
            </a:ln>
            <a:effectLst/>
          </p:spPr>
          <p:txBody>
            <a:bodyPr wrap="none" anchor="ctr"/>
            <a:lstStyle/>
            <a:p>
              <a:endParaRPr lang="en-US"/>
            </a:p>
          </p:txBody>
        </p:sp>
        <p:sp>
          <p:nvSpPr>
            <p:cNvPr id="101400" name="Line 24"/>
            <p:cNvSpPr>
              <a:spLocks noChangeShapeType="1"/>
            </p:cNvSpPr>
            <p:nvPr/>
          </p:nvSpPr>
          <p:spPr bwMode="auto">
            <a:xfrm>
              <a:off x="4305" y="1512"/>
              <a:ext cx="0" cy="240"/>
            </a:xfrm>
            <a:prstGeom prst="line">
              <a:avLst/>
            </a:prstGeom>
            <a:noFill/>
            <a:ln w="28575">
              <a:solidFill>
                <a:srgbClr val="CC6600"/>
              </a:solidFill>
              <a:round/>
              <a:headEnd/>
              <a:tailEnd/>
            </a:ln>
            <a:effectLst/>
          </p:spPr>
          <p:txBody>
            <a:bodyPr wrap="none" anchor="ctr"/>
            <a:lstStyle/>
            <a:p>
              <a:endParaRPr lang="en-US"/>
            </a:p>
          </p:txBody>
        </p:sp>
        <p:sp>
          <p:nvSpPr>
            <p:cNvPr id="101401" name="Line 25"/>
            <p:cNvSpPr>
              <a:spLocks noChangeShapeType="1"/>
            </p:cNvSpPr>
            <p:nvPr/>
          </p:nvSpPr>
          <p:spPr bwMode="auto">
            <a:xfrm>
              <a:off x="4305" y="1752"/>
              <a:ext cx="240" cy="0"/>
            </a:xfrm>
            <a:prstGeom prst="line">
              <a:avLst/>
            </a:prstGeom>
            <a:noFill/>
            <a:ln w="28575">
              <a:solidFill>
                <a:srgbClr val="CC6600"/>
              </a:solidFill>
              <a:round/>
              <a:headEnd/>
              <a:tailEnd/>
            </a:ln>
            <a:effectLst/>
          </p:spPr>
          <p:txBody>
            <a:bodyPr wrap="none" anchor="ctr"/>
            <a:lstStyle/>
            <a:p>
              <a:endParaRPr lang="en-US"/>
            </a:p>
          </p:txBody>
        </p:sp>
        <p:sp>
          <p:nvSpPr>
            <p:cNvPr id="101402" name="Line 26"/>
            <p:cNvSpPr>
              <a:spLocks noChangeShapeType="1"/>
            </p:cNvSpPr>
            <p:nvPr/>
          </p:nvSpPr>
          <p:spPr bwMode="auto">
            <a:xfrm flipV="1">
              <a:off x="4545" y="1512"/>
              <a:ext cx="0" cy="240"/>
            </a:xfrm>
            <a:prstGeom prst="line">
              <a:avLst/>
            </a:prstGeom>
            <a:noFill/>
            <a:ln w="28575">
              <a:solidFill>
                <a:srgbClr val="CC6600"/>
              </a:solidFill>
              <a:round/>
              <a:headEnd/>
              <a:tailEnd/>
            </a:ln>
            <a:effectLst/>
          </p:spPr>
          <p:txBody>
            <a:bodyPr wrap="none" anchor="ctr"/>
            <a:lstStyle/>
            <a:p>
              <a:endParaRPr lang="en-US"/>
            </a:p>
          </p:txBody>
        </p:sp>
        <p:sp>
          <p:nvSpPr>
            <p:cNvPr id="101403" name="Line 27"/>
            <p:cNvSpPr>
              <a:spLocks noChangeShapeType="1"/>
            </p:cNvSpPr>
            <p:nvPr/>
          </p:nvSpPr>
          <p:spPr bwMode="auto">
            <a:xfrm>
              <a:off x="4545" y="1512"/>
              <a:ext cx="384" cy="0"/>
            </a:xfrm>
            <a:prstGeom prst="line">
              <a:avLst/>
            </a:prstGeom>
            <a:noFill/>
            <a:ln w="28575">
              <a:solidFill>
                <a:srgbClr val="CC6600"/>
              </a:solidFill>
              <a:round/>
              <a:headEnd/>
              <a:tailEnd/>
            </a:ln>
            <a:effectLst/>
          </p:spPr>
          <p:txBody>
            <a:bodyPr wrap="none" anchor="ctr"/>
            <a:lstStyle/>
            <a:p>
              <a:endParaRPr lang="en-US"/>
            </a:p>
          </p:txBody>
        </p:sp>
        <p:sp>
          <p:nvSpPr>
            <p:cNvPr id="101404" name="Line 28"/>
            <p:cNvSpPr>
              <a:spLocks noChangeShapeType="1"/>
            </p:cNvSpPr>
            <p:nvPr/>
          </p:nvSpPr>
          <p:spPr bwMode="auto">
            <a:xfrm>
              <a:off x="3825" y="1368"/>
              <a:ext cx="432" cy="0"/>
            </a:xfrm>
            <a:prstGeom prst="line">
              <a:avLst/>
            </a:prstGeom>
            <a:noFill/>
            <a:ln w="38100">
              <a:solidFill>
                <a:srgbClr val="FF0000"/>
              </a:solidFill>
              <a:round/>
              <a:headEnd/>
              <a:tailEnd type="triangle" w="med" len="med"/>
            </a:ln>
            <a:effectLst/>
          </p:spPr>
          <p:txBody>
            <a:bodyPr wrap="none" anchor="ctr"/>
            <a:lstStyle/>
            <a:p>
              <a:endParaRPr lang="en-US"/>
            </a:p>
          </p:txBody>
        </p:sp>
        <p:sp>
          <p:nvSpPr>
            <p:cNvPr id="101405" name="Line 29"/>
            <p:cNvSpPr>
              <a:spLocks noChangeShapeType="1"/>
            </p:cNvSpPr>
            <p:nvPr/>
          </p:nvSpPr>
          <p:spPr bwMode="auto">
            <a:xfrm>
              <a:off x="4401" y="108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06" name="Line 30"/>
            <p:cNvSpPr>
              <a:spLocks noChangeShapeType="1"/>
            </p:cNvSpPr>
            <p:nvPr/>
          </p:nvSpPr>
          <p:spPr bwMode="auto">
            <a:xfrm>
              <a:off x="4401" y="117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07" name="Line 31"/>
            <p:cNvSpPr>
              <a:spLocks noChangeShapeType="1"/>
            </p:cNvSpPr>
            <p:nvPr/>
          </p:nvSpPr>
          <p:spPr bwMode="auto">
            <a:xfrm>
              <a:off x="4399" y="1268"/>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08" name="Line 32"/>
            <p:cNvSpPr>
              <a:spLocks noChangeShapeType="1"/>
            </p:cNvSpPr>
            <p:nvPr/>
          </p:nvSpPr>
          <p:spPr bwMode="auto">
            <a:xfrm>
              <a:off x="4401" y="1462"/>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09" name="Line 33"/>
            <p:cNvSpPr>
              <a:spLocks noChangeShapeType="1"/>
            </p:cNvSpPr>
            <p:nvPr/>
          </p:nvSpPr>
          <p:spPr bwMode="auto">
            <a:xfrm>
              <a:off x="4401" y="1656"/>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10" name="Line 34"/>
            <p:cNvSpPr>
              <a:spLocks noChangeShapeType="1"/>
            </p:cNvSpPr>
            <p:nvPr/>
          </p:nvSpPr>
          <p:spPr bwMode="auto">
            <a:xfrm>
              <a:off x="4401" y="1560"/>
              <a:ext cx="48"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101411" name="Text Box 35"/>
            <p:cNvSpPr txBox="1">
              <a:spLocks noChangeArrowheads="1"/>
            </p:cNvSpPr>
            <p:nvPr/>
          </p:nvSpPr>
          <p:spPr bwMode="auto">
            <a:xfrm>
              <a:off x="3421" y="1232"/>
              <a:ext cx="410" cy="190"/>
            </a:xfrm>
            <a:prstGeom prst="rect">
              <a:avLst/>
            </a:prstGeom>
            <a:noFill/>
            <a:ln w="9525">
              <a:noFill/>
              <a:miter lim="800000"/>
              <a:headEnd/>
              <a:tailEnd/>
            </a:ln>
            <a:effectLst/>
          </p:spPr>
          <p:txBody>
            <a:bodyPr wrap="none">
              <a:spAutoFit/>
            </a:bodyPr>
            <a:lstStyle/>
            <a:p>
              <a:pPr algn="ctr"/>
              <a:r>
                <a:rPr lang="en-US" sz="1600" smtClean="0">
                  <a:solidFill>
                    <a:srgbClr val="FF0000"/>
                  </a:solidFill>
                </a:rPr>
                <a:t>Beam</a:t>
              </a:r>
              <a:endParaRPr lang="en-US" altLang="en-US" sz="1600">
                <a:solidFill>
                  <a:srgbClr val="FF0000"/>
                </a:solidFill>
              </a:endParaRPr>
            </a:p>
          </p:txBody>
        </p:sp>
        <p:sp>
          <p:nvSpPr>
            <p:cNvPr id="101412" name="Text Box 36"/>
            <p:cNvSpPr txBox="1">
              <a:spLocks noChangeArrowheads="1"/>
            </p:cNvSpPr>
            <p:nvPr/>
          </p:nvSpPr>
          <p:spPr bwMode="auto">
            <a:xfrm>
              <a:off x="4735" y="992"/>
              <a:ext cx="784" cy="190"/>
            </a:xfrm>
            <a:prstGeom prst="rect">
              <a:avLst/>
            </a:prstGeom>
            <a:noFill/>
            <a:ln w="9525">
              <a:noFill/>
              <a:miter lim="800000"/>
              <a:headEnd/>
              <a:tailEnd/>
            </a:ln>
            <a:effectLst/>
          </p:spPr>
          <p:txBody>
            <a:bodyPr wrap="none">
              <a:spAutoFit/>
            </a:bodyPr>
            <a:lstStyle/>
            <a:p>
              <a:pPr algn="ctr"/>
              <a:r>
                <a:rPr lang="en-US" sz="1600" smtClean="0">
                  <a:solidFill>
                    <a:srgbClr val="008080"/>
                  </a:solidFill>
                </a:rPr>
                <a:t>Electric field</a:t>
              </a:r>
              <a:endParaRPr lang="en-US" altLang="en-US" sz="1600">
                <a:solidFill>
                  <a:srgbClr val="008080"/>
                </a:solidFill>
              </a:endParaRPr>
            </a:p>
          </p:txBody>
        </p:sp>
        <p:sp>
          <p:nvSpPr>
            <p:cNvPr id="101413" name="Oval 37"/>
            <p:cNvSpPr>
              <a:spLocks noChangeArrowheads="1"/>
            </p:cNvSpPr>
            <p:nvPr/>
          </p:nvSpPr>
          <p:spPr bwMode="auto">
            <a:xfrm>
              <a:off x="4332" y="1344"/>
              <a:ext cx="181" cy="45"/>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01414" name="Line 38"/>
            <p:cNvSpPr>
              <a:spLocks noChangeShapeType="1"/>
            </p:cNvSpPr>
            <p:nvPr/>
          </p:nvSpPr>
          <p:spPr bwMode="auto">
            <a:xfrm>
              <a:off x="4312" y="1655"/>
              <a:ext cx="226" cy="0"/>
            </a:xfrm>
            <a:prstGeom prst="line">
              <a:avLst/>
            </a:prstGeom>
            <a:noFill/>
            <a:ln w="9525">
              <a:solidFill>
                <a:schemeClr val="tx1"/>
              </a:solidFill>
              <a:round/>
              <a:headEnd/>
              <a:tailEnd/>
            </a:ln>
            <a:effectLst/>
          </p:spPr>
          <p:txBody>
            <a:bodyPr/>
            <a:lstStyle/>
            <a:p>
              <a:endParaRPr lang="en-US"/>
            </a:p>
          </p:txBody>
        </p:sp>
        <p:sp>
          <p:nvSpPr>
            <p:cNvPr id="101415" name="Line 39"/>
            <p:cNvSpPr>
              <a:spLocks noChangeShapeType="1"/>
            </p:cNvSpPr>
            <p:nvPr/>
          </p:nvSpPr>
          <p:spPr bwMode="auto">
            <a:xfrm>
              <a:off x="4314" y="1079"/>
              <a:ext cx="226" cy="0"/>
            </a:xfrm>
            <a:prstGeom prst="line">
              <a:avLst/>
            </a:prstGeom>
            <a:noFill/>
            <a:ln w="9525">
              <a:solidFill>
                <a:schemeClr val="tx1"/>
              </a:solidFill>
              <a:round/>
              <a:headEnd/>
              <a:tailEnd/>
            </a:ln>
            <a:effectLst/>
          </p:spPr>
          <p:txBody>
            <a:bodyPr/>
            <a:lstStyle/>
            <a:p>
              <a:endParaRPr lang="en-US"/>
            </a:p>
          </p:txBody>
        </p:sp>
        <p:sp>
          <p:nvSpPr>
            <p:cNvPr id="101416" name="Freeform 40"/>
            <p:cNvSpPr>
              <a:spLocks/>
            </p:cNvSpPr>
            <p:nvPr/>
          </p:nvSpPr>
          <p:spPr bwMode="auto">
            <a:xfrm>
              <a:off x="4312" y="1558"/>
              <a:ext cx="224" cy="20"/>
            </a:xfrm>
            <a:custGeom>
              <a:avLst/>
              <a:gdLst/>
              <a:ahLst/>
              <a:cxnLst>
                <a:cxn ang="0">
                  <a:pos x="0" y="20"/>
                </a:cxn>
                <a:cxn ang="0">
                  <a:pos x="98" y="0"/>
                </a:cxn>
                <a:cxn ang="0">
                  <a:pos x="224" y="18"/>
                </a:cxn>
              </a:cxnLst>
              <a:rect l="0" t="0" r="r" b="b"/>
              <a:pathLst>
                <a:path w="224" h="20">
                  <a:moveTo>
                    <a:pt x="0" y="20"/>
                  </a:moveTo>
                  <a:cubicBezTo>
                    <a:pt x="30" y="10"/>
                    <a:pt x="61" y="0"/>
                    <a:pt x="98" y="0"/>
                  </a:cubicBezTo>
                  <a:cubicBezTo>
                    <a:pt x="135" y="0"/>
                    <a:pt x="179" y="9"/>
                    <a:pt x="224" y="18"/>
                  </a:cubicBezTo>
                </a:path>
              </a:pathLst>
            </a:custGeom>
            <a:noFill/>
            <a:ln w="9525">
              <a:solidFill>
                <a:schemeClr val="tx1"/>
              </a:solidFill>
              <a:round/>
              <a:headEnd/>
              <a:tailEnd/>
            </a:ln>
            <a:effectLst/>
          </p:spPr>
          <p:txBody>
            <a:bodyPr/>
            <a:lstStyle/>
            <a:p>
              <a:endParaRPr lang="en-US"/>
            </a:p>
          </p:txBody>
        </p:sp>
        <p:sp>
          <p:nvSpPr>
            <p:cNvPr id="101417" name="Freeform 41"/>
            <p:cNvSpPr>
              <a:spLocks/>
            </p:cNvSpPr>
            <p:nvPr/>
          </p:nvSpPr>
          <p:spPr bwMode="auto">
            <a:xfrm>
              <a:off x="4314" y="1154"/>
              <a:ext cx="226" cy="22"/>
            </a:xfrm>
            <a:custGeom>
              <a:avLst/>
              <a:gdLst/>
              <a:ahLst/>
              <a:cxnLst>
                <a:cxn ang="0">
                  <a:pos x="0" y="0"/>
                </a:cxn>
                <a:cxn ang="0">
                  <a:pos x="106" y="22"/>
                </a:cxn>
                <a:cxn ang="0">
                  <a:pos x="226" y="2"/>
                </a:cxn>
              </a:cxnLst>
              <a:rect l="0" t="0" r="r" b="b"/>
              <a:pathLst>
                <a:path w="226" h="22">
                  <a:moveTo>
                    <a:pt x="0" y="0"/>
                  </a:moveTo>
                  <a:cubicBezTo>
                    <a:pt x="34" y="11"/>
                    <a:pt x="68" y="22"/>
                    <a:pt x="106" y="22"/>
                  </a:cubicBezTo>
                  <a:cubicBezTo>
                    <a:pt x="144" y="22"/>
                    <a:pt x="185" y="12"/>
                    <a:pt x="226" y="2"/>
                  </a:cubicBezTo>
                </a:path>
              </a:pathLst>
            </a:custGeom>
            <a:noFill/>
            <a:ln w="9525">
              <a:solidFill>
                <a:schemeClr val="tx1"/>
              </a:solidFill>
              <a:round/>
              <a:headEnd/>
              <a:tailEnd/>
            </a:ln>
            <a:effectLst/>
          </p:spPr>
          <p:txBody>
            <a:bodyPr/>
            <a:lstStyle/>
            <a:p>
              <a:endParaRPr lang="en-US"/>
            </a:p>
          </p:txBody>
        </p:sp>
        <p:sp>
          <p:nvSpPr>
            <p:cNvPr id="101418" name="Freeform 42"/>
            <p:cNvSpPr>
              <a:spLocks/>
            </p:cNvSpPr>
            <p:nvPr/>
          </p:nvSpPr>
          <p:spPr bwMode="auto">
            <a:xfrm>
              <a:off x="4306" y="1224"/>
              <a:ext cx="240" cy="48"/>
            </a:xfrm>
            <a:custGeom>
              <a:avLst/>
              <a:gdLst/>
              <a:ahLst/>
              <a:cxnLst>
                <a:cxn ang="0">
                  <a:pos x="0" y="2"/>
                </a:cxn>
                <a:cxn ang="0">
                  <a:pos x="104" y="48"/>
                </a:cxn>
                <a:cxn ang="0">
                  <a:pos x="240" y="0"/>
                </a:cxn>
              </a:cxnLst>
              <a:rect l="0" t="0" r="r" b="b"/>
              <a:pathLst>
                <a:path w="240" h="48">
                  <a:moveTo>
                    <a:pt x="0" y="2"/>
                  </a:moveTo>
                  <a:cubicBezTo>
                    <a:pt x="32" y="25"/>
                    <a:pt x="64" y="48"/>
                    <a:pt x="104" y="48"/>
                  </a:cubicBezTo>
                  <a:cubicBezTo>
                    <a:pt x="144" y="48"/>
                    <a:pt x="192" y="24"/>
                    <a:pt x="240" y="0"/>
                  </a:cubicBezTo>
                </a:path>
              </a:pathLst>
            </a:custGeom>
            <a:noFill/>
            <a:ln w="9525">
              <a:solidFill>
                <a:schemeClr val="tx1"/>
              </a:solidFill>
              <a:round/>
              <a:headEnd/>
              <a:tailEnd/>
            </a:ln>
            <a:effectLst/>
          </p:spPr>
          <p:txBody>
            <a:bodyPr/>
            <a:lstStyle/>
            <a:p>
              <a:endParaRPr lang="en-US"/>
            </a:p>
          </p:txBody>
        </p:sp>
        <p:sp>
          <p:nvSpPr>
            <p:cNvPr id="101419" name="Freeform 43"/>
            <p:cNvSpPr>
              <a:spLocks/>
            </p:cNvSpPr>
            <p:nvPr/>
          </p:nvSpPr>
          <p:spPr bwMode="auto">
            <a:xfrm>
              <a:off x="4306" y="1458"/>
              <a:ext cx="230" cy="50"/>
            </a:xfrm>
            <a:custGeom>
              <a:avLst/>
              <a:gdLst/>
              <a:ahLst/>
              <a:cxnLst>
                <a:cxn ang="0">
                  <a:pos x="0" y="50"/>
                </a:cxn>
                <a:cxn ang="0">
                  <a:pos x="108" y="0"/>
                </a:cxn>
                <a:cxn ang="0">
                  <a:pos x="230" y="48"/>
                </a:cxn>
              </a:cxnLst>
              <a:rect l="0" t="0" r="r" b="b"/>
              <a:pathLst>
                <a:path w="230" h="50">
                  <a:moveTo>
                    <a:pt x="0" y="50"/>
                  </a:moveTo>
                  <a:cubicBezTo>
                    <a:pt x="35" y="25"/>
                    <a:pt x="70" y="0"/>
                    <a:pt x="108" y="0"/>
                  </a:cubicBezTo>
                  <a:cubicBezTo>
                    <a:pt x="146" y="0"/>
                    <a:pt x="188" y="24"/>
                    <a:pt x="230" y="48"/>
                  </a:cubicBezTo>
                </a:path>
              </a:pathLst>
            </a:custGeom>
            <a:noFill/>
            <a:ln w="9525">
              <a:solidFill>
                <a:schemeClr val="tx1"/>
              </a:solidFill>
              <a:round/>
              <a:headEnd/>
              <a:tailEnd/>
            </a:ln>
            <a:effectLst/>
          </p:spPr>
          <p:txBody>
            <a:bodyPr/>
            <a:lstStyle/>
            <a:p>
              <a:endParaRPr lang="en-US"/>
            </a:p>
          </p:txBody>
        </p:sp>
      </p:grpSp>
      <p:pic>
        <p:nvPicPr>
          <p:cNvPr id="101420" name="Picture 44" descr="quadrupolo1"/>
          <p:cNvPicPr>
            <a:picLocks noChangeAspect="1" noChangeArrowheads="1"/>
          </p:cNvPicPr>
          <p:nvPr/>
        </p:nvPicPr>
        <p:blipFill>
          <a:blip r:embed="rId13" cstate="print"/>
          <a:srcRect/>
          <a:stretch>
            <a:fillRect/>
          </a:stretch>
        </p:blipFill>
        <p:spPr bwMode="auto">
          <a:xfrm>
            <a:off x="4330700" y="5234003"/>
            <a:ext cx="1765300" cy="1585912"/>
          </a:xfrm>
          <a:prstGeom prst="rect">
            <a:avLst/>
          </a:prstGeom>
          <a:noFill/>
          <a:ln w="9525">
            <a:noFill/>
            <a:miter lim="800000"/>
            <a:headEnd/>
            <a:tailEnd/>
          </a:ln>
        </p:spPr>
      </p:pic>
      <p:sp>
        <p:nvSpPr>
          <p:cNvPr id="101422" name="Rectangle 46"/>
          <p:cNvSpPr>
            <a:spLocks noChangeArrowheads="1"/>
          </p:cNvSpPr>
          <p:nvPr/>
        </p:nvSpPr>
        <p:spPr bwMode="auto">
          <a:xfrm>
            <a:off x="320675" y="3189303"/>
            <a:ext cx="3708400" cy="3508375"/>
          </a:xfrm>
          <a:prstGeom prst="rect">
            <a:avLst/>
          </a:prstGeom>
          <a:noFill/>
          <a:ln w="38100">
            <a:solidFill>
              <a:srgbClr val="FF0000"/>
            </a:solidFill>
            <a:miter lim="800000"/>
            <a:headEnd/>
            <a:tailEnd/>
          </a:ln>
          <a:effectLst/>
        </p:spPr>
        <p:txBody>
          <a:bodyPr wrap="none" anchor="ctr"/>
          <a:lstStyle/>
          <a:p>
            <a:endParaRPr lang="en-US"/>
          </a:p>
        </p:txBody>
      </p:sp>
      <p:sp>
        <p:nvSpPr>
          <p:cNvPr id="101423" name="Text Box 47"/>
          <p:cNvSpPr txBox="1">
            <a:spLocks noChangeArrowheads="1"/>
          </p:cNvSpPr>
          <p:nvPr/>
        </p:nvSpPr>
        <p:spPr bwMode="auto">
          <a:xfrm>
            <a:off x="5229293" y="4183033"/>
            <a:ext cx="2618166" cy="400110"/>
          </a:xfrm>
          <a:prstGeom prst="rect">
            <a:avLst/>
          </a:prstGeom>
          <a:noFill/>
          <a:ln w="9525">
            <a:noFill/>
            <a:miter lim="800000"/>
            <a:headEnd/>
            <a:tailEnd/>
          </a:ln>
          <a:effectLst/>
        </p:spPr>
        <p:txBody>
          <a:bodyPr wrap="square">
            <a:spAutoFit/>
          </a:bodyPr>
          <a:lstStyle/>
          <a:p>
            <a:pPr eaLnBrk="1" hangingPunct="1"/>
            <a:r>
              <a:rPr lang="en-US" sz="2000" dirty="0" smtClean="0"/>
              <a:t>Transverse Dynamics</a:t>
            </a:r>
            <a:endParaRPr lang="en-US" sz="2000" dirty="0"/>
          </a:p>
        </p:txBody>
      </p:sp>
      <p:sp>
        <p:nvSpPr>
          <p:cNvPr id="101424" name="AutoShape 48"/>
          <p:cNvSpPr>
            <a:spLocks noChangeArrowheads="1"/>
          </p:cNvSpPr>
          <p:nvPr/>
        </p:nvSpPr>
        <p:spPr bwMode="auto">
          <a:xfrm>
            <a:off x="6375400" y="3852878"/>
            <a:ext cx="271463" cy="295275"/>
          </a:xfrm>
          <a:prstGeom prst="downArrow">
            <a:avLst>
              <a:gd name="adj1" fmla="val 50000"/>
              <a:gd name="adj2" fmla="val 27193"/>
            </a:avLst>
          </a:prstGeom>
          <a:solidFill>
            <a:schemeClr val="accent1"/>
          </a:solidFill>
          <a:ln w="9525">
            <a:solidFill>
              <a:schemeClr val="tx1"/>
            </a:solidFill>
            <a:miter lim="800000"/>
            <a:headEnd/>
            <a:tailEnd/>
          </a:ln>
          <a:effectLst/>
        </p:spPr>
        <p:txBody>
          <a:bodyPr wrap="none" anchor="ctr"/>
          <a:lstStyle/>
          <a:p>
            <a:endParaRPr lang="en-US"/>
          </a:p>
        </p:txBody>
      </p:sp>
      <p:sp>
        <p:nvSpPr>
          <p:cNvPr id="101425" name="Text Box 49"/>
          <p:cNvSpPr txBox="1">
            <a:spLocks noChangeArrowheads="1"/>
          </p:cNvSpPr>
          <p:nvPr/>
        </p:nvSpPr>
        <p:spPr bwMode="auto">
          <a:xfrm>
            <a:off x="627295" y="3855877"/>
            <a:ext cx="2526645" cy="400110"/>
          </a:xfrm>
          <a:prstGeom prst="rect">
            <a:avLst/>
          </a:prstGeom>
          <a:noFill/>
          <a:ln w="9525">
            <a:noFill/>
            <a:miter lim="800000"/>
            <a:headEnd/>
            <a:tailEnd/>
          </a:ln>
          <a:effectLst/>
        </p:spPr>
        <p:txBody>
          <a:bodyPr wrap="square">
            <a:spAutoFit/>
          </a:bodyPr>
          <a:lstStyle/>
          <a:p>
            <a:pPr eaLnBrk="1" hangingPunct="1"/>
            <a:r>
              <a:rPr lang="en-US" sz="2000" dirty="0" smtClean="0"/>
              <a:t>Longitudinal Dynamics</a:t>
            </a:r>
            <a:endParaRPr lang="en-US" sz="2000" dirty="0"/>
          </a:p>
        </p:txBody>
      </p:sp>
      <p:sp>
        <p:nvSpPr>
          <p:cNvPr id="101426" name="AutoShape 50"/>
          <p:cNvSpPr>
            <a:spLocks noChangeArrowheads="1"/>
          </p:cNvSpPr>
          <p:nvPr/>
        </p:nvSpPr>
        <p:spPr bwMode="auto">
          <a:xfrm>
            <a:off x="1879600" y="3619515"/>
            <a:ext cx="271463" cy="295275"/>
          </a:xfrm>
          <a:prstGeom prst="downArrow">
            <a:avLst>
              <a:gd name="adj1" fmla="val 50000"/>
              <a:gd name="adj2" fmla="val 27193"/>
            </a:avLst>
          </a:prstGeom>
          <a:solidFill>
            <a:schemeClr val="accent1"/>
          </a:solidFill>
          <a:ln w="9525">
            <a:solidFill>
              <a:schemeClr val="tx1"/>
            </a:solidFill>
            <a:miter lim="800000"/>
            <a:headEnd/>
            <a:tailEnd/>
          </a:ln>
          <a:effectLst/>
        </p:spPr>
        <p:txBody>
          <a:bodyPr wrap="none" anchor="ctr"/>
          <a:lstStyle/>
          <a:p>
            <a:endParaRPr lang="en-US"/>
          </a:p>
        </p:txBody>
      </p:sp>
      <p:sp>
        <p:nvSpPr>
          <p:cNvPr id="2" name="Slide Number Placeholder 1"/>
          <p:cNvSpPr>
            <a:spLocks noGrp="1"/>
          </p:cNvSpPr>
          <p:nvPr>
            <p:ph type="sldNum" sz="quarter" idx="12"/>
          </p:nvPr>
        </p:nvSpPr>
        <p:spPr>
          <a:xfrm>
            <a:off x="7219950" y="23173"/>
            <a:ext cx="1905000" cy="457200"/>
          </a:xfrm>
        </p:spPr>
        <p:txBody>
          <a:bodyPr/>
          <a:lstStyle/>
          <a:p>
            <a:fld id="{90DA1E09-0DBA-434B-AE47-26F8EC14D67E}" type="slidenum">
              <a:rPr lang="en-US" altLang="en-US" sz="1600" b="1" smtClean="0">
                <a:solidFill>
                  <a:srgbClr val="FFFF00"/>
                </a:solidFill>
              </a:rPr>
              <a:pPr/>
              <a:t>4</a:t>
            </a:fld>
            <a:endParaRPr lang="en-US" altLang="en-US" sz="1600" b="1">
              <a:solidFill>
                <a:srgbClr val="FFFF00"/>
              </a:solidFill>
            </a:endParaRPr>
          </a:p>
        </p:txBody>
      </p:sp>
      <p:sp>
        <p:nvSpPr>
          <p:cNvPr id="51" name="CasellaDiTesto 50"/>
          <p:cNvSpPr txBox="1"/>
          <p:nvPr/>
        </p:nvSpPr>
        <p:spPr>
          <a:xfrm>
            <a:off x="1767312" y="2069"/>
            <a:ext cx="5700150" cy="584775"/>
          </a:xfrm>
          <a:prstGeom prst="rect">
            <a:avLst/>
          </a:prstGeom>
          <a:noFill/>
        </p:spPr>
        <p:txBody>
          <a:bodyPr wrap="none" rtlCol="0">
            <a:spAutoFit/>
          </a:bodyPr>
          <a:lstStyle/>
          <a:p>
            <a:r>
              <a:rPr lang="en-US" sz="3200" b="1" dirty="0" smtClean="0"/>
              <a:t>LORENTZ FORCE: ACCELERATION</a:t>
            </a:r>
            <a:endParaRPr lang="en-US" sz="3200" b="1" dirty="0"/>
          </a:p>
        </p:txBody>
      </p:sp>
      <p:sp>
        <p:nvSpPr>
          <p:cNvPr id="52" name="Rettangolo 51"/>
          <p:cNvSpPr/>
          <p:nvPr/>
        </p:nvSpPr>
        <p:spPr>
          <a:xfrm>
            <a:off x="-3236" y="548679"/>
            <a:ext cx="9147236" cy="523220"/>
          </a:xfrm>
          <a:prstGeom prst="rect">
            <a:avLst/>
          </a:prstGeom>
        </p:spPr>
        <p:txBody>
          <a:bodyPr wrap="square">
            <a:spAutoFit/>
          </a:bodyPr>
          <a:lstStyle/>
          <a:p>
            <a:pPr algn="just">
              <a:spcBef>
                <a:spcPct val="0"/>
              </a:spcBef>
              <a:tabLst>
                <a:tab pos="533400" algn="l"/>
              </a:tabLst>
            </a:pPr>
            <a:r>
              <a:rPr lang="en-US" sz="1400" dirty="0" smtClean="0">
                <a:latin typeface="Calibri" pitchFamily="34" charset="0"/>
              </a:rPr>
              <a:t>Particles are accelerated through electric field and are focalized through magnetic field. </a:t>
            </a:r>
          </a:p>
          <a:p>
            <a:pPr algn="just">
              <a:spcBef>
                <a:spcPct val="0"/>
              </a:spcBef>
              <a:tabLst>
                <a:tab pos="533400" algn="l"/>
              </a:tabLst>
            </a:pPr>
            <a:r>
              <a:rPr lang="en-US" sz="1400" dirty="0" smtClean="0">
                <a:latin typeface="Calibri" pitchFamily="34" charset="0"/>
              </a:rPr>
              <a:t>The basic equation that describe the acceleration process is the </a:t>
            </a:r>
            <a:r>
              <a:rPr lang="en-US" sz="1400" b="1" dirty="0" smtClean="0">
                <a:latin typeface="Calibri" pitchFamily="34" charset="0"/>
              </a:rPr>
              <a:t>Lorentz Force</a:t>
            </a:r>
            <a:r>
              <a:rPr lang="en-US" sz="1400" dirty="0" smtClean="0">
                <a:latin typeface="Calibri" pitchFamily="34" charset="0"/>
              </a:rPr>
              <a:t>.</a:t>
            </a:r>
            <a:endParaRPr lang="en-US" sz="1400" b="1" dirty="0">
              <a:latin typeface="Calibri" pitchFamily="34" charset="0"/>
            </a:endParaRPr>
          </a:p>
        </p:txBody>
      </p:sp>
    </p:spTree>
    <p:extLst>
      <p:ext uri="{BB962C8B-B14F-4D97-AF65-F5344CB8AC3E}">
        <p14:creationId xmlns:p14="http://schemas.microsoft.com/office/powerpoint/2010/main" val="261903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1387"/>
                                        </p:tgtEl>
                                        <p:attrNameLst>
                                          <p:attrName>style.visibility</p:attrName>
                                        </p:attrNameLst>
                                      </p:cBhvr>
                                      <p:to>
                                        <p:strVal val="visible"/>
                                      </p:to>
                                    </p:set>
                                    <p:animEffect transition="in" filter="fade">
                                      <p:cBhvr>
                                        <p:cTn id="7" dur="500"/>
                                        <p:tgtEl>
                                          <p:spTgt spid="10138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1390"/>
                                        </p:tgtEl>
                                        <p:attrNameLst>
                                          <p:attrName>style.visibility</p:attrName>
                                        </p:attrNameLst>
                                      </p:cBhvr>
                                      <p:to>
                                        <p:strVal val="visible"/>
                                      </p:to>
                                    </p:set>
                                    <p:animEffect transition="in" filter="fade">
                                      <p:cBhvr>
                                        <p:cTn id="10" dur="500"/>
                                        <p:tgtEl>
                                          <p:spTgt spid="10139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1389"/>
                                        </p:tgtEl>
                                        <p:attrNameLst>
                                          <p:attrName>style.visibility</p:attrName>
                                        </p:attrNameLst>
                                      </p:cBhvr>
                                      <p:to>
                                        <p:strVal val="visible"/>
                                      </p:to>
                                    </p:set>
                                    <p:animEffect transition="in" filter="fade">
                                      <p:cBhvr>
                                        <p:cTn id="13" dur="500"/>
                                        <p:tgtEl>
                                          <p:spTgt spid="10138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1426"/>
                                        </p:tgtEl>
                                        <p:attrNameLst>
                                          <p:attrName>style.visibility</p:attrName>
                                        </p:attrNameLst>
                                      </p:cBhvr>
                                      <p:to>
                                        <p:strVal val="visible"/>
                                      </p:to>
                                    </p:set>
                                    <p:animEffect transition="in" filter="fade">
                                      <p:cBhvr>
                                        <p:cTn id="16" dur="500"/>
                                        <p:tgtEl>
                                          <p:spTgt spid="1014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1425"/>
                                        </p:tgtEl>
                                        <p:attrNameLst>
                                          <p:attrName>style.visibility</p:attrName>
                                        </p:attrNameLst>
                                      </p:cBhvr>
                                      <p:to>
                                        <p:strVal val="visible"/>
                                      </p:to>
                                    </p:set>
                                    <p:animEffect transition="in" filter="fade">
                                      <p:cBhvr>
                                        <p:cTn id="19" dur="500"/>
                                        <p:tgtEl>
                                          <p:spTgt spid="101425"/>
                                        </p:tgtEl>
                                      </p:cBhvr>
                                    </p:animEffect>
                                  </p:childTnLst>
                                </p:cTn>
                              </p:par>
                              <p:par>
                                <p:cTn id="20" presetID="10" presetClass="entr" presetSubtype="0" fill="hold" nodeType="withEffect">
                                  <p:stCondLst>
                                    <p:cond delay="0"/>
                                  </p:stCondLst>
                                  <p:childTnLst>
                                    <p:set>
                                      <p:cBhvr>
                                        <p:cTn id="21" dur="1" fill="hold">
                                          <p:stCondLst>
                                            <p:cond delay="0"/>
                                          </p:stCondLst>
                                        </p:cTn>
                                        <p:tgtEl>
                                          <p:spTgt spid="101385"/>
                                        </p:tgtEl>
                                        <p:attrNameLst>
                                          <p:attrName>style.visibility</p:attrName>
                                        </p:attrNameLst>
                                      </p:cBhvr>
                                      <p:to>
                                        <p:strVal val="visible"/>
                                      </p:to>
                                    </p:set>
                                    <p:animEffect transition="in" filter="fade">
                                      <p:cBhvr>
                                        <p:cTn id="22" dur="500"/>
                                        <p:tgtEl>
                                          <p:spTgt spid="101385"/>
                                        </p:tgtEl>
                                      </p:cBhvr>
                                    </p:animEffect>
                                  </p:childTnLst>
                                </p:cTn>
                              </p:par>
                              <p:par>
                                <p:cTn id="23" presetID="10" presetClass="entr" presetSubtype="0" fill="hold" nodeType="withEffect">
                                  <p:stCondLst>
                                    <p:cond delay="0"/>
                                  </p:stCondLst>
                                  <p:childTnLst>
                                    <p:set>
                                      <p:cBhvr>
                                        <p:cTn id="24" dur="1" fill="hold">
                                          <p:stCondLst>
                                            <p:cond delay="0"/>
                                          </p:stCondLst>
                                        </p:cTn>
                                        <p:tgtEl>
                                          <p:spTgt spid="101393"/>
                                        </p:tgtEl>
                                        <p:attrNameLst>
                                          <p:attrName>style.visibility</p:attrName>
                                        </p:attrNameLst>
                                      </p:cBhvr>
                                      <p:to>
                                        <p:strVal val="visible"/>
                                      </p:to>
                                    </p:set>
                                    <p:animEffect transition="in" filter="fade">
                                      <p:cBhvr>
                                        <p:cTn id="25" dur="500"/>
                                        <p:tgtEl>
                                          <p:spTgt spid="10139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1388"/>
                                        </p:tgtEl>
                                        <p:attrNameLst>
                                          <p:attrName>style.visibility</p:attrName>
                                        </p:attrNameLst>
                                      </p:cBhvr>
                                      <p:to>
                                        <p:strVal val="visible"/>
                                      </p:to>
                                    </p:set>
                                    <p:animEffect transition="in" filter="fade">
                                      <p:cBhvr>
                                        <p:cTn id="30" dur="500"/>
                                        <p:tgtEl>
                                          <p:spTgt spid="10138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01392"/>
                                        </p:tgtEl>
                                        <p:attrNameLst>
                                          <p:attrName>style.visibility</p:attrName>
                                        </p:attrNameLst>
                                      </p:cBhvr>
                                      <p:to>
                                        <p:strVal val="visible"/>
                                      </p:to>
                                    </p:set>
                                    <p:animEffect transition="in" filter="fade">
                                      <p:cBhvr>
                                        <p:cTn id="33" dur="500"/>
                                        <p:tgtEl>
                                          <p:spTgt spid="1013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01391"/>
                                        </p:tgtEl>
                                        <p:attrNameLst>
                                          <p:attrName>style.visibility</p:attrName>
                                        </p:attrNameLst>
                                      </p:cBhvr>
                                      <p:to>
                                        <p:strVal val="visible"/>
                                      </p:to>
                                    </p:set>
                                    <p:animEffect transition="in" filter="fade">
                                      <p:cBhvr>
                                        <p:cTn id="36" dur="500"/>
                                        <p:tgtEl>
                                          <p:spTgt spid="1013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1424"/>
                                        </p:tgtEl>
                                        <p:attrNameLst>
                                          <p:attrName>style.visibility</p:attrName>
                                        </p:attrNameLst>
                                      </p:cBhvr>
                                      <p:to>
                                        <p:strVal val="visible"/>
                                      </p:to>
                                    </p:set>
                                    <p:animEffect transition="in" filter="fade">
                                      <p:cBhvr>
                                        <p:cTn id="39" dur="500"/>
                                        <p:tgtEl>
                                          <p:spTgt spid="1014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1423"/>
                                        </p:tgtEl>
                                        <p:attrNameLst>
                                          <p:attrName>style.visibility</p:attrName>
                                        </p:attrNameLst>
                                      </p:cBhvr>
                                      <p:to>
                                        <p:strVal val="visible"/>
                                      </p:to>
                                    </p:set>
                                    <p:animEffect transition="in" filter="fade">
                                      <p:cBhvr>
                                        <p:cTn id="42" dur="500"/>
                                        <p:tgtEl>
                                          <p:spTgt spid="101423"/>
                                        </p:tgtEl>
                                      </p:cBhvr>
                                    </p:animEffect>
                                  </p:childTnLst>
                                </p:cTn>
                              </p:par>
                              <p:par>
                                <p:cTn id="43" presetID="10" presetClass="entr" presetSubtype="0" fill="hold" nodeType="withEffect">
                                  <p:stCondLst>
                                    <p:cond delay="0"/>
                                  </p:stCondLst>
                                  <p:childTnLst>
                                    <p:set>
                                      <p:cBhvr>
                                        <p:cTn id="44" dur="1" fill="hold">
                                          <p:stCondLst>
                                            <p:cond delay="0"/>
                                          </p:stCondLst>
                                        </p:cTn>
                                        <p:tgtEl>
                                          <p:spTgt spid="101386"/>
                                        </p:tgtEl>
                                        <p:attrNameLst>
                                          <p:attrName>style.visibility</p:attrName>
                                        </p:attrNameLst>
                                      </p:cBhvr>
                                      <p:to>
                                        <p:strVal val="visible"/>
                                      </p:to>
                                    </p:set>
                                    <p:animEffect transition="in" filter="fade">
                                      <p:cBhvr>
                                        <p:cTn id="45" dur="500"/>
                                        <p:tgtEl>
                                          <p:spTgt spid="101386"/>
                                        </p:tgtEl>
                                      </p:cBhvr>
                                    </p:animEffect>
                                  </p:childTnLst>
                                </p:cTn>
                              </p:par>
                              <p:par>
                                <p:cTn id="46" presetID="10" presetClass="entr" presetSubtype="0" fill="hold" nodeType="withEffect">
                                  <p:stCondLst>
                                    <p:cond delay="0"/>
                                  </p:stCondLst>
                                  <p:childTnLst>
                                    <p:set>
                                      <p:cBhvr>
                                        <p:cTn id="47" dur="1" fill="hold">
                                          <p:stCondLst>
                                            <p:cond delay="0"/>
                                          </p:stCondLst>
                                        </p:cTn>
                                        <p:tgtEl>
                                          <p:spTgt spid="101382"/>
                                        </p:tgtEl>
                                        <p:attrNameLst>
                                          <p:attrName>style.visibility</p:attrName>
                                        </p:attrNameLst>
                                      </p:cBhvr>
                                      <p:to>
                                        <p:strVal val="visible"/>
                                      </p:to>
                                    </p:set>
                                    <p:animEffect transition="in" filter="fade">
                                      <p:cBhvr>
                                        <p:cTn id="48" dur="500"/>
                                        <p:tgtEl>
                                          <p:spTgt spid="101382"/>
                                        </p:tgtEl>
                                      </p:cBhvr>
                                    </p:animEffect>
                                  </p:childTnLst>
                                </p:cTn>
                              </p:par>
                              <p:par>
                                <p:cTn id="49" presetID="10" presetClass="entr" presetSubtype="0" fill="hold" nodeType="withEffect">
                                  <p:stCondLst>
                                    <p:cond delay="0"/>
                                  </p:stCondLst>
                                  <p:childTnLst>
                                    <p:set>
                                      <p:cBhvr>
                                        <p:cTn id="50" dur="1" fill="hold">
                                          <p:stCondLst>
                                            <p:cond delay="0"/>
                                          </p:stCondLst>
                                        </p:cTn>
                                        <p:tgtEl>
                                          <p:spTgt spid="101420"/>
                                        </p:tgtEl>
                                        <p:attrNameLst>
                                          <p:attrName>style.visibility</p:attrName>
                                        </p:attrNameLst>
                                      </p:cBhvr>
                                      <p:to>
                                        <p:strVal val="visible"/>
                                      </p:to>
                                    </p:set>
                                    <p:animEffect transition="in" filter="fade">
                                      <p:cBhvr>
                                        <p:cTn id="51" dur="500"/>
                                        <p:tgtEl>
                                          <p:spTgt spid="1014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1422"/>
                                        </p:tgtEl>
                                        <p:attrNameLst>
                                          <p:attrName>style.visibility</p:attrName>
                                        </p:attrNameLst>
                                      </p:cBhvr>
                                      <p:to>
                                        <p:strVal val="visible"/>
                                      </p:to>
                                    </p:set>
                                    <p:animEffect transition="in" filter="fade">
                                      <p:cBhvr>
                                        <p:cTn id="56" dur="500"/>
                                        <p:tgtEl>
                                          <p:spTgt spid="101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7" grpId="0" animBg="1"/>
      <p:bldP spid="101388" grpId="0" animBg="1"/>
      <p:bldP spid="101389" grpId="0"/>
      <p:bldP spid="101390" grpId="0" animBg="1"/>
      <p:bldP spid="101391" grpId="0"/>
      <p:bldP spid="101392" grpId="0" animBg="1"/>
      <p:bldP spid="101422" grpId="0" animBg="1"/>
      <p:bldP spid="101423" grpId="0"/>
      <p:bldP spid="101424" grpId="0" animBg="1"/>
      <p:bldP spid="101425" grpId="0"/>
      <p:bldP spid="10142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09084" y="19467"/>
            <a:ext cx="5434541" cy="523220"/>
          </a:xfrm>
          <a:prstGeom prst="rect">
            <a:avLst/>
          </a:prstGeom>
          <a:noFill/>
        </p:spPr>
        <p:txBody>
          <a:bodyPr wrap="square" rtlCol="0">
            <a:spAutoFit/>
          </a:bodyPr>
          <a:lstStyle/>
          <a:p>
            <a:r>
              <a:rPr lang="en-US" sz="2800" b="1" dirty="0" smtClean="0"/>
              <a:t>SC SW STRUCTURES: FABRICATION</a:t>
            </a:r>
            <a:endParaRPr lang="en-US" sz="2800" b="1" dirty="0"/>
          </a:p>
        </p:txBody>
      </p:sp>
      <p:sp>
        <p:nvSpPr>
          <p:cNvPr id="3" name="Rettangolo 2"/>
          <p:cNvSpPr/>
          <p:nvPr/>
        </p:nvSpPr>
        <p:spPr>
          <a:xfrm>
            <a:off x="0" y="464732"/>
            <a:ext cx="4425895" cy="2246769"/>
          </a:xfrm>
          <a:prstGeom prst="rect">
            <a:avLst/>
          </a:prstGeom>
        </p:spPr>
        <p:txBody>
          <a:bodyPr wrap="square">
            <a:spAutoFit/>
          </a:bodyPr>
          <a:lstStyle/>
          <a:p>
            <a:pPr algn="just"/>
            <a:r>
              <a:rPr lang="en-GB" sz="1400" b="1" dirty="0" err="1" smtClean="0"/>
              <a:t>Nb</a:t>
            </a:r>
            <a:r>
              <a:rPr lang="en-GB" sz="1400" dirty="0" smtClean="0"/>
              <a:t> </a:t>
            </a:r>
            <a:r>
              <a:rPr lang="en-GB" sz="1400" dirty="0"/>
              <a:t>is available as </a:t>
            </a:r>
            <a:r>
              <a:rPr lang="en-GB" sz="1400" b="1" dirty="0"/>
              <a:t>bulk and sheet material </a:t>
            </a:r>
            <a:r>
              <a:rPr lang="en-GB" sz="1400" dirty="0"/>
              <a:t>in any size, fabricated by forging and </a:t>
            </a:r>
            <a:r>
              <a:rPr lang="en-GB" sz="1400" dirty="0" smtClean="0"/>
              <a:t>rolling. </a:t>
            </a:r>
            <a:r>
              <a:rPr lang="en-US" sz="1400" b="1" dirty="0" smtClean="0"/>
              <a:t>High </a:t>
            </a:r>
            <a:r>
              <a:rPr lang="en-US" sz="1400" b="1" dirty="0"/>
              <a:t>Purity </a:t>
            </a:r>
            <a:r>
              <a:rPr lang="en-US" sz="1400" b="1" dirty="0" err="1" smtClean="0"/>
              <a:t>Nb</a:t>
            </a:r>
            <a:r>
              <a:rPr lang="en-US" sz="1400" b="1" dirty="0" smtClean="0"/>
              <a:t> </a:t>
            </a:r>
            <a:r>
              <a:rPr lang="en-US" sz="1400" dirty="0" smtClean="0"/>
              <a:t>is </a:t>
            </a:r>
            <a:r>
              <a:rPr lang="en-US" sz="1400" dirty="0"/>
              <a:t>made by </a:t>
            </a:r>
            <a:r>
              <a:rPr lang="en-US" sz="1400" b="1" dirty="0" smtClean="0"/>
              <a:t>electron </a:t>
            </a:r>
            <a:r>
              <a:rPr lang="en-US" sz="1400" b="1" dirty="0"/>
              <a:t>beam melting </a:t>
            </a:r>
            <a:r>
              <a:rPr lang="en-US" sz="1400" dirty="0" smtClean="0"/>
              <a:t>under good vacuum.</a:t>
            </a:r>
          </a:p>
          <a:p>
            <a:pPr algn="just"/>
            <a:r>
              <a:rPr lang="en-US" sz="1400" dirty="0" smtClean="0"/>
              <a:t>The </a:t>
            </a:r>
            <a:r>
              <a:rPr lang="en-US" sz="1400" dirty="0"/>
              <a:t>most common fabrication techniques </a:t>
            </a:r>
            <a:r>
              <a:rPr lang="en-US" sz="1400" dirty="0" smtClean="0"/>
              <a:t>for the cavities are </a:t>
            </a:r>
            <a:r>
              <a:rPr lang="en-US" sz="1400" dirty="0"/>
              <a:t>to </a:t>
            </a:r>
            <a:r>
              <a:rPr lang="en-US" sz="1400" b="1" dirty="0"/>
              <a:t>deep draw or spin </a:t>
            </a:r>
            <a:r>
              <a:rPr lang="en-US" sz="1400" b="1" dirty="0" smtClean="0"/>
              <a:t>half-cells</a:t>
            </a:r>
            <a:r>
              <a:rPr lang="en-US" sz="1400" dirty="0" smtClean="0"/>
              <a:t>.</a:t>
            </a:r>
          </a:p>
          <a:p>
            <a:pPr algn="just"/>
            <a:r>
              <a:rPr lang="en-US" sz="1400" b="1" dirty="0" smtClean="0"/>
              <a:t>Alternative </a:t>
            </a:r>
            <a:r>
              <a:rPr lang="en-US" sz="1400" b="1" dirty="0"/>
              <a:t>techniques </a:t>
            </a:r>
            <a:r>
              <a:rPr lang="en-US" sz="1400" dirty="0" smtClean="0"/>
              <a:t>are: hydroforming, spinning </a:t>
            </a:r>
            <a:r>
              <a:rPr lang="en-US" sz="1400" dirty="0"/>
              <a:t>an entire cavity out </a:t>
            </a:r>
            <a:r>
              <a:rPr lang="en-US" sz="1400" dirty="0" smtClean="0"/>
              <a:t>of single </a:t>
            </a:r>
            <a:r>
              <a:rPr lang="en-US" sz="1400" dirty="0"/>
              <a:t>sheet or </a:t>
            </a:r>
            <a:r>
              <a:rPr lang="en-US" sz="1400" dirty="0" smtClean="0"/>
              <a:t>tube and </a:t>
            </a:r>
            <a:r>
              <a:rPr lang="en-US" sz="1400" dirty="0" err="1" smtClean="0"/>
              <a:t>Nb</a:t>
            </a:r>
            <a:r>
              <a:rPr lang="en-US" sz="1400" dirty="0" smtClean="0"/>
              <a:t> </a:t>
            </a:r>
            <a:r>
              <a:rPr lang="en-US" sz="1400" dirty="0"/>
              <a:t>sputtering</a:t>
            </a:r>
            <a:endParaRPr lang="en-US" sz="1400" dirty="0" smtClean="0"/>
          </a:p>
          <a:p>
            <a:pPr algn="just"/>
            <a:endParaRPr lang="en-US" sz="1400" dirty="0"/>
          </a:p>
          <a:p>
            <a:pPr algn="just"/>
            <a:r>
              <a:rPr lang="en-US" sz="1400" dirty="0"/>
              <a:t>After forming </a:t>
            </a:r>
            <a:r>
              <a:rPr lang="en-US" sz="1400" dirty="0" smtClean="0"/>
              <a:t>the </a:t>
            </a:r>
            <a:r>
              <a:rPr lang="en-US" sz="1400" dirty="0"/>
              <a:t>parts are </a:t>
            </a:r>
            <a:r>
              <a:rPr lang="en-US" sz="1400" b="1" dirty="0"/>
              <a:t>electron beam welded </a:t>
            </a:r>
            <a:r>
              <a:rPr lang="en-US" sz="1400" dirty="0"/>
              <a:t>together</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895" y="464732"/>
            <a:ext cx="3000747" cy="2624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642" y="896197"/>
            <a:ext cx="1567167" cy="138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97" y="2637667"/>
            <a:ext cx="1994945" cy="144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826255" y="4655914"/>
            <a:ext cx="4758686" cy="2462213"/>
          </a:xfrm>
          <a:prstGeom prst="rect">
            <a:avLst/>
          </a:prstGeom>
        </p:spPr>
        <p:txBody>
          <a:bodyPr wrap="square">
            <a:spAutoFit/>
          </a:bodyPr>
          <a:lstStyle/>
          <a:p>
            <a:pPr algn="just"/>
            <a:r>
              <a:rPr lang="en-US" sz="1400" dirty="0" smtClean="0"/>
              <a:t>The cavity treatment after the welding is quite complicated and require several steps between:</a:t>
            </a:r>
          </a:p>
          <a:p>
            <a:pPr marL="106363" indent="-106363" algn="just">
              <a:buFont typeface="Arial" pitchFamily="34" charset="0"/>
              <a:buChar char="•"/>
            </a:pPr>
            <a:r>
              <a:rPr lang="en-US" sz="1400" dirty="0" smtClean="0"/>
              <a:t>buffered </a:t>
            </a:r>
            <a:r>
              <a:rPr lang="en-US" sz="1400" b="1" dirty="0"/>
              <a:t>chemical polishing </a:t>
            </a:r>
            <a:r>
              <a:rPr lang="en-US" sz="1400" dirty="0"/>
              <a:t>(BCP</a:t>
            </a:r>
            <a:r>
              <a:rPr lang="en-US" sz="1400" dirty="0" smtClean="0"/>
              <a:t>), </a:t>
            </a:r>
            <a:r>
              <a:rPr lang="en-US" sz="1400" b="1" dirty="0" err="1"/>
              <a:t>electropolishing</a:t>
            </a:r>
            <a:r>
              <a:rPr lang="en-US" sz="1400" dirty="0"/>
              <a:t> </a:t>
            </a:r>
            <a:r>
              <a:rPr lang="en-US" sz="1400" dirty="0" smtClean="0"/>
              <a:t>and etching to remove surface damaged layers </a:t>
            </a:r>
            <a:r>
              <a:rPr lang="en-US" sz="1400" dirty="0"/>
              <a:t>of the </a:t>
            </a:r>
            <a:r>
              <a:rPr lang="en-US" sz="1400" dirty="0" smtClean="0"/>
              <a:t>order of </a:t>
            </a:r>
            <a:r>
              <a:rPr lang="en-US" sz="1400" dirty="0"/>
              <a:t>100 </a:t>
            </a:r>
            <a:r>
              <a:rPr lang="en-US" sz="1400" dirty="0">
                <a:sym typeface="Symbol"/>
              </a:rPr>
              <a:t></a:t>
            </a:r>
            <a:r>
              <a:rPr lang="en-US" sz="1400" dirty="0" smtClean="0"/>
              <a:t>m</a:t>
            </a:r>
          </a:p>
          <a:p>
            <a:pPr marL="106363" indent="-106363" algn="just">
              <a:buFont typeface="Arial" pitchFamily="34" charset="0"/>
              <a:buChar char="•"/>
            </a:pPr>
            <a:r>
              <a:rPr lang="en-US" sz="1400" b="1" dirty="0" smtClean="0"/>
              <a:t>rinsed </a:t>
            </a:r>
            <a:r>
              <a:rPr lang="en-US" sz="1400" b="1" dirty="0"/>
              <a:t>with ultraclean </a:t>
            </a:r>
            <a:r>
              <a:rPr lang="en-US" sz="1400" b="1" dirty="0" smtClean="0"/>
              <a:t>water </a:t>
            </a:r>
            <a:r>
              <a:rPr lang="en-US" sz="1400" dirty="0" smtClean="0"/>
              <a:t>also at </a:t>
            </a:r>
            <a:r>
              <a:rPr lang="en-US" sz="1400" dirty="0" err="1" smtClean="0"/>
              <a:t>highpressure</a:t>
            </a:r>
            <a:r>
              <a:rPr lang="en-US" sz="1400" dirty="0" smtClean="0"/>
              <a:t> </a:t>
            </a:r>
            <a:r>
              <a:rPr lang="en-US" sz="1400" dirty="0"/>
              <a:t>(100 </a:t>
            </a:r>
            <a:r>
              <a:rPr lang="en-US" sz="1400" dirty="0" smtClean="0"/>
              <a:t>bar)</a:t>
            </a:r>
          </a:p>
          <a:p>
            <a:pPr marL="106363" indent="-106363" algn="just">
              <a:buFont typeface="Arial" pitchFamily="34" charset="0"/>
              <a:buChar char="•"/>
            </a:pPr>
            <a:r>
              <a:rPr lang="en-US" sz="1400" b="1" dirty="0" smtClean="0"/>
              <a:t>Thermal treatments </a:t>
            </a:r>
            <a:r>
              <a:rPr lang="en-US" sz="1400" dirty="0" smtClean="0"/>
              <a:t>up to &gt;1000 C to </a:t>
            </a:r>
            <a:r>
              <a:rPr lang="en-US" sz="1400" dirty="0"/>
              <a:t>diffuse </a:t>
            </a:r>
            <a:r>
              <a:rPr lang="en-US" sz="1400" dirty="0" smtClean="0"/>
              <a:t>H</a:t>
            </a:r>
            <a:r>
              <a:rPr lang="en-US" sz="1400" baseline="-25000" dirty="0" smtClean="0"/>
              <a:t>2</a:t>
            </a:r>
            <a:r>
              <a:rPr lang="en-US" sz="1400" dirty="0" smtClean="0"/>
              <a:t> out </a:t>
            </a:r>
            <a:r>
              <a:rPr lang="en-US" sz="1400" dirty="0"/>
              <a:t>of the material </a:t>
            </a:r>
            <a:r>
              <a:rPr lang="en-US" sz="1400" dirty="0" smtClean="0"/>
              <a:t>increasing the </a:t>
            </a:r>
            <a:r>
              <a:rPr lang="en-US" sz="1400" dirty="0" err="1" smtClean="0"/>
              <a:t>Nb</a:t>
            </a:r>
            <a:r>
              <a:rPr lang="en-US" sz="1400" dirty="0" smtClean="0"/>
              <a:t> purity (RRR)</a:t>
            </a:r>
          </a:p>
          <a:p>
            <a:pPr marL="106363" indent="-106363" algn="just">
              <a:buFont typeface="Arial" pitchFamily="34" charset="0"/>
              <a:buChar char="•"/>
            </a:pPr>
            <a:r>
              <a:rPr lang="en-US" sz="1400" b="1" dirty="0" smtClean="0"/>
              <a:t>high-temperature </a:t>
            </a:r>
            <a:r>
              <a:rPr lang="en-US" sz="1400" b="1" dirty="0"/>
              <a:t>treatment </a:t>
            </a:r>
            <a:r>
              <a:rPr lang="en-US" sz="1400" dirty="0"/>
              <a:t>with </a:t>
            </a:r>
            <a:r>
              <a:rPr lang="en-US" sz="1400" dirty="0" smtClean="0"/>
              <a:t>Ti getter (post-purification)</a:t>
            </a:r>
          </a:p>
          <a:p>
            <a:pPr marL="106363" indent="-106363" algn="just">
              <a:buFont typeface="Arial" pitchFamily="34" charset="0"/>
              <a:buChar char="•"/>
            </a:pPr>
            <a:r>
              <a:rPr lang="en-US" sz="1400" dirty="0" smtClean="0"/>
              <a:t>RF tuning</a:t>
            </a:r>
          </a:p>
          <a:p>
            <a:pPr algn="just"/>
            <a:endParaRPr lang="en-US" sz="1400" dirty="0"/>
          </a:p>
        </p:txBody>
      </p:sp>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96" y="5599905"/>
            <a:ext cx="1720459" cy="1226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67" y="4118439"/>
            <a:ext cx="1734758" cy="152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8983" y="3164405"/>
            <a:ext cx="2222427" cy="1475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descr="C:\Users\michelato\Desktop\TTC\companies photo\20120_10_17_photos_weise\IMG_2090.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5824" y="2653684"/>
            <a:ext cx="2120071" cy="14133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4639"/>
          <a:stretch/>
        </p:blipFill>
        <p:spPr bwMode="auto">
          <a:xfrm>
            <a:off x="6584941" y="3291206"/>
            <a:ext cx="2559059" cy="3562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2209084" y="4333185"/>
            <a:ext cx="1877245" cy="338554"/>
          </a:xfrm>
          <a:prstGeom prst="rect">
            <a:avLst/>
          </a:prstGeom>
          <a:noFill/>
        </p:spPr>
        <p:txBody>
          <a:bodyPr wrap="none" rtlCol="0">
            <a:spAutoFit/>
          </a:bodyPr>
          <a:lstStyle/>
          <a:p>
            <a:r>
              <a:rPr lang="en-US" sz="1600" b="1" i="1" dirty="0" smtClean="0"/>
              <a:t>CAVITY TREATMENT</a:t>
            </a:r>
            <a:endParaRPr lang="en-US" sz="1600" b="1" i="1" dirty="0"/>
          </a:p>
        </p:txBody>
      </p:sp>
    </p:spTree>
    <p:extLst>
      <p:ext uri="{BB962C8B-B14F-4D97-AF65-F5344CB8AC3E}">
        <p14:creationId xmlns:p14="http://schemas.microsoft.com/office/powerpoint/2010/main" val="52142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500"/>
                                        <p:tgtEl>
                                          <p:spTgt spid="25602"/>
                                        </p:tgtEl>
                                      </p:cBhvr>
                                    </p:animEffect>
                                  </p:childTnLst>
                                </p:cTn>
                              </p:par>
                              <p:par>
                                <p:cTn id="8" presetID="10" presetClass="entr" presetSubtype="0" fill="hold" nodeType="withEffect">
                                  <p:stCondLst>
                                    <p:cond delay="0"/>
                                  </p:stCondLst>
                                  <p:childTnLst>
                                    <p:set>
                                      <p:cBhvr>
                                        <p:cTn id="9" dur="1" fill="hold">
                                          <p:stCondLst>
                                            <p:cond delay="0"/>
                                          </p:stCondLst>
                                        </p:cTn>
                                        <p:tgtEl>
                                          <p:spTgt spid="25603"/>
                                        </p:tgtEl>
                                        <p:attrNameLst>
                                          <p:attrName>style.visibility</p:attrName>
                                        </p:attrNameLst>
                                      </p:cBhvr>
                                      <p:to>
                                        <p:strVal val="visible"/>
                                      </p:to>
                                    </p:set>
                                    <p:animEffect transition="in" filter="fade">
                                      <p:cBhvr>
                                        <p:cTn id="10" dur="500"/>
                                        <p:tgtEl>
                                          <p:spTgt spid="2560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4"/>
                                        </p:tgtEl>
                                        <p:attrNameLst>
                                          <p:attrName>style.visibility</p:attrName>
                                        </p:attrNameLst>
                                      </p:cBhvr>
                                      <p:to>
                                        <p:strVal val="visible"/>
                                      </p:to>
                                    </p:set>
                                    <p:animEffect transition="in" filter="fade">
                                      <p:cBhvr>
                                        <p:cTn id="15" dur="500"/>
                                        <p:tgtEl>
                                          <p:spTgt spid="25604"/>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06"/>
                                        </p:tgtEl>
                                        <p:attrNameLst>
                                          <p:attrName>style.visibility</p:attrName>
                                        </p:attrNameLst>
                                      </p:cBhvr>
                                      <p:to>
                                        <p:strVal val="visible"/>
                                      </p:to>
                                    </p:set>
                                    <p:animEffect transition="in" filter="fade">
                                      <p:cBhvr>
                                        <p:cTn id="23" dur="500"/>
                                        <p:tgtEl>
                                          <p:spTgt spid="25606"/>
                                        </p:tgtEl>
                                      </p:cBhvr>
                                    </p:animEffect>
                                  </p:childTnLst>
                                </p:cTn>
                              </p:par>
                              <p:par>
                                <p:cTn id="24" presetID="10" presetClass="entr" presetSubtype="0" fill="hold" nodeType="withEffect">
                                  <p:stCondLst>
                                    <p:cond delay="0"/>
                                  </p:stCondLst>
                                  <p:childTnLst>
                                    <p:set>
                                      <p:cBhvr>
                                        <p:cTn id="25" dur="1" fill="hold">
                                          <p:stCondLst>
                                            <p:cond delay="0"/>
                                          </p:stCondLst>
                                        </p:cTn>
                                        <p:tgtEl>
                                          <p:spTgt spid="25605"/>
                                        </p:tgtEl>
                                        <p:attrNameLst>
                                          <p:attrName>style.visibility</p:attrName>
                                        </p:attrNameLst>
                                      </p:cBhvr>
                                      <p:to>
                                        <p:strVal val="visible"/>
                                      </p:to>
                                    </p:set>
                                    <p:animEffect transition="in" filter="fade">
                                      <p:cBhvr>
                                        <p:cTn id="26" dur="500"/>
                                        <p:tgtEl>
                                          <p:spTgt spid="2560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25607"/>
                                        </p:tgtEl>
                                        <p:attrNameLst>
                                          <p:attrName>style.visibility</p:attrName>
                                        </p:attrNameLst>
                                      </p:cBhvr>
                                      <p:to>
                                        <p:strVal val="visible"/>
                                      </p:to>
                                    </p:set>
                                    <p:animEffect transition="in" filter="fade">
                                      <p:cBhvr>
                                        <p:cTn id="38" dur="500"/>
                                        <p:tgtEl>
                                          <p:spTgt spid="25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051720" y="17846"/>
            <a:ext cx="5040560" cy="461665"/>
          </a:xfrm>
          <a:prstGeom prst="rect">
            <a:avLst/>
          </a:prstGeom>
          <a:noFill/>
        </p:spPr>
        <p:txBody>
          <a:bodyPr wrap="square" rtlCol="0">
            <a:spAutoFit/>
          </a:bodyPr>
          <a:lstStyle/>
          <a:p>
            <a:r>
              <a:rPr lang="en-US" sz="2400" b="1" dirty="0" smtClean="0"/>
              <a:t>SC SW STRUCTURES: CRYOMODULE</a:t>
            </a:r>
            <a:endParaRPr lang="en-US" sz="2400" b="1" dirty="0"/>
          </a:p>
        </p:txBody>
      </p:sp>
      <p:sp>
        <p:nvSpPr>
          <p:cNvPr id="2" name="Rettangolo 1"/>
          <p:cNvSpPr/>
          <p:nvPr/>
        </p:nvSpPr>
        <p:spPr>
          <a:xfrm>
            <a:off x="80682" y="517183"/>
            <a:ext cx="5436096" cy="2031325"/>
          </a:xfrm>
          <a:prstGeom prst="rect">
            <a:avLst/>
          </a:prstGeom>
        </p:spPr>
        <p:txBody>
          <a:bodyPr wrap="square">
            <a:spAutoFit/>
          </a:bodyPr>
          <a:lstStyle/>
          <a:p>
            <a:pPr algn="just"/>
            <a:r>
              <a:rPr lang="en-US" sz="1400" dirty="0" smtClean="0"/>
              <a:t>The </a:t>
            </a:r>
            <a:r>
              <a:rPr lang="en-US" sz="1400" b="1" dirty="0"/>
              <a:t>cavity is immersed in a liquid helium bath</a:t>
            </a:r>
            <a:r>
              <a:rPr lang="en-US" sz="1400" dirty="0"/>
              <a:t>, which is pumped to remove helium vapor boil-off as well as </a:t>
            </a:r>
            <a:r>
              <a:rPr lang="en-US" sz="1400" dirty="0" smtClean="0"/>
              <a:t>to reduce </a:t>
            </a:r>
            <a:r>
              <a:rPr lang="en-US" sz="1400" dirty="0"/>
              <a:t>the bath temperature.</a:t>
            </a:r>
          </a:p>
          <a:p>
            <a:pPr algn="just"/>
            <a:r>
              <a:rPr lang="en-US" sz="1400" dirty="0" smtClean="0"/>
              <a:t>An </a:t>
            </a:r>
            <a:r>
              <a:rPr lang="en-US" sz="1400" b="1" dirty="0"/>
              <a:t>RF input coupler </a:t>
            </a:r>
            <a:r>
              <a:rPr lang="en-US" sz="1400" dirty="0"/>
              <a:t>and other penetrations create “spurious” sources of heat </a:t>
            </a:r>
            <a:r>
              <a:rPr lang="en-US" sz="1400" dirty="0" smtClean="0"/>
              <a:t>losses. </a:t>
            </a:r>
          </a:p>
          <a:p>
            <a:pPr algn="just"/>
            <a:r>
              <a:rPr lang="en-US" sz="1400" dirty="0"/>
              <a:t>P</a:t>
            </a:r>
            <a:r>
              <a:rPr lang="en-US" sz="1400" dirty="0" smtClean="0"/>
              <a:t>roper </a:t>
            </a:r>
            <a:r>
              <a:rPr lang="en-US" sz="1400" dirty="0"/>
              <a:t>design methods must be used (material choice, heat </a:t>
            </a:r>
            <a:r>
              <a:rPr lang="en-US" sz="1400" dirty="0" smtClean="0"/>
              <a:t>intercepts, </a:t>
            </a:r>
            <a:r>
              <a:rPr lang="en-US" sz="1400" dirty="0"/>
              <a:t>etc.)</a:t>
            </a:r>
          </a:p>
          <a:p>
            <a:pPr algn="just"/>
            <a:r>
              <a:rPr lang="en-US" sz="1400" dirty="0" smtClean="0"/>
              <a:t>The </a:t>
            </a:r>
            <a:r>
              <a:rPr lang="en-US" sz="1400" dirty="0"/>
              <a:t>cold portions of the </a:t>
            </a:r>
            <a:r>
              <a:rPr lang="en-US" sz="1400" dirty="0" err="1"/>
              <a:t>cryomodule</a:t>
            </a:r>
            <a:r>
              <a:rPr lang="en-US" sz="1400" dirty="0"/>
              <a:t> need to be extremely well insulated, which is best accomplished by </a:t>
            </a:r>
            <a:r>
              <a:rPr lang="en-US" sz="1400" dirty="0" smtClean="0"/>
              <a:t>a vacuum </a:t>
            </a:r>
            <a:r>
              <a:rPr lang="en-US" sz="1400" dirty="0"/>
              <a:t>vessel surrounding the helium vessel and all ancillary cold components</a:t>
            </a:r>
          </a:p>
        </p:txBody>
      </p:sp>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134" y="3140968"/>
            <a:ext cx="5161062" cy="107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79512" y="5945683"/>
            <a:ext cx="1628459" cy="369332"/>
          </a:xfrm>
          <a:prstGeom prst="rect">
            <a:avLst/>
          </a:prstGeom>
        </p:spPr>
        <p:txBody>
          <a:bodyPr wrap="none">
            <a:spAutoFit/>
          </a:bodyPr>
          <a:lstStyle/>
          <a:p>
            <a:r>
              <a:rPr lang="en-US" dirty="0"/>
              <a:t>European XFEL </a:t>
            </a:r>
          </a:p>
        </p:txBody>
      </p:sp>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9244" y="366214"/>
            <a:ext cx="3399600" cy="2548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p:cNvPicPr>
            <a:picLocks noChangeAspect="1"/>
          </p:cNvPicPr>
          <p:nvPr/>
        </p:nvPicPr>
        <p:blipFill rotWithShape="1">
          <a:blip r:embed="rId4" cstate="print">
            <a:extLst>
              <a:ext uri="{28A0092B-C50C-407E-A947-70E740481C1C}">
                <a14:useLocalDpi xmlns:a14="http://schemas.microsoft.com/office/drawing/2010/main" val="0"/>
              </a:ext>
            </a:extLst>
          </a:blip>
          <a:srcRect t="6164"/>
          <a:stretch/>
        </p:blipFill>
        <p:spPr>
          <a:xfrm>
            <a:off x="175855" y="2861310"/>
            <a:ext cx="3223985" cy="3084373"/>
          </a:xfrm>
          <a:prstGeom prst="rect">
            <a:avLst/>
          </a:prstGeom>
        </p:spPr>
      </p:pic>
      <p:pic>
        <p:nvPicPr>
          <p:cNvPr id="2560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677" b="4003"/>
          <a:stretch/>
        </p:blipFill>
        <p:spPr bwMode="auto">
          <a:xfrm>
            <a:off x="4572000" y="4218831"/>
            <a:ext cx="3670831" cy="2583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6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500"/>
                                        <p:tgtEl>
                                          <p:spTgt spid="25603"/>
                                        </p:tgtEl>
                                      </p:cBhvr>
                                    </p:animEffect>
                                  </p:childTnLst>
                                </p:cTn>
                              </p:par>
                              <p:par>
                                <p:cTn id="8" presetID="10" presetClass="entr" presetSubtype="0" fill="hold" nodeType="withEffect">
                                  <p:stCondLst>
                                    <p:cond delay="0"/>
                                  </p:stCondLst>
                                  <p:childTnLst>
                                    <p:set>
                                      <p:cBhvr>
                                        <p:cTn id="9" dur="1" fill="hold">
                                          <p:stCondLst>
                                            <p:cond delay="0"/>
                                          </p:stCondLst>
                                        </p:cTn>
                                        <p:tgtEl>
                                          <p:spTgt spid="25608"/>
                                        </p:tgtEl>
                                        <p:attrNameLst>
                                          <p:attrName>style.visibility</p:attrName>
                                        </p:attrNameLst>
                                      </p:cBhvr>
                                      <p:to>
                                        <p:strVal val="visible"/>
                                      </p:to>
                                    </p:set>
                                    <p:animEffect transition="in" filter="fade">
                                      <p:cBhvr>
                                        <p:cTn id="10" dur="500"/>
                                        <p:tgtEl>
                                          <p:spTgt spid="25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511205" y="0"/>
            <a:ext cx="8525217" cy="523220"/>
          </a:xfrm>
          <a:prstGeom prst="rect">
            <a:avLst/>
          </a:prstGeom>
          <a:noFill/>
        </p:spPr>
        <p:txBody>
          <a:bodyPr wrap="square" rtlCol="0">
            <a:spAutoFit/>
          </a:bodyPr>
          <a:lstStyle/>
          <a:p>
            <a:r>
              <a:rPr lang="en-US" sz="2800" b="1" dirty="0" smtClean="0"/>
              <a:t>REAL PERFORMANCES OF SC CAVITIES: Q </a:t>
            </a:r>
            <a:r>
              <a:rPr lang="en-US" sz="2800" b="1" dirty="0" err="1" smtClean="0"/>
              <a:t>vs</a:t>
            </a:r>
            <a:r>
              <a:rPr lang="en-US" sz="2800" b="1" dirty="0" smtClean="0"/>
              <a:t> </a:t>
            </a:r>
            <a:r>
              <a:rPr lang="en-US" sz="2800" b="1" dirty="0" err="1" smtClean="0"/>
              <a:t>Eacc</a:t>
            </a:r>
            <a:r>
              <a:rPr lang="en-US" sz="2800" b="1" dirty="0" smtClean="0"/>
              <a:t> (1/2)</a:t>
            </a:r>
            <a:endParaRPr lang="en-US" sz="2800" b="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953" y="458842"/>
            <a:ext cx="4846047" cy="33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0" y="523220"/>
            <a:ext cx="3731092" cy="1169551"/>
          </a:xfrm>
          <a:prstGeom prst="rect">
            <a:avLst/>
          </a:prstGeom>
        </p:spPr>
        <p:txBody>
          <a:bodyPr wrap="square">
            <a:spAutoFit/>
          </a:bodyPr>
          <a:lstStyle/>
          <a:p>
            <a:pPr algn="just"/>
            <a:r>
              <a:rPr lang="en-US" sz="1400" dirty="0" smtClean="0"/>
              <a:t>Usually the performances </a:t>
            </a:r>
            <a:r>
              <a:rPr lang="en-US" sz="1400" dirty="0"/>
              <a:t>of </a:t>
            </a:r>
            <a:r>
              <a:rPr lang="en-US" sz="1400" dirty="0" smtClean="0"/>
              <a:t>SC cavities are analyzed by plotting </a:t>
            </a:r>
            <a:r>
              <a:rPr lang="en-US" sz="1400" b="1" dirty="0"/>
              <a:t>dependence of their </a:t>
            </a:r>
            <a:r>
              <a:rPr lang="en-US" sz="1400" b="1" dirty="0" smtClean="0"/>
              <a:t>quality factor </a:t>
            </a:r>
            <a:r>
              <a:rPr lang="en-US" sz="1400" b="1" dirty="0"/>
              <a:t>on </a:t>
            </a:r>
            <a:r>
              <a:rPr lang="en-US" sz="1400" b="1" dirty="0" smtClean="0"/>
              <a:t>the accelerating field</a:t>
            </a:r>
            <a:r>
              <a:rPr lang="en-US" sz="1400" dirty="0" smtClean="0"/>
              <a:t>.</a:t>
            </a:r>
          </a:p>
          <a:p>
            <a:pPr algn="just"/>
            <a:r>
              <a:rPr lang="en-US" sz="1400" dirty="0" smtClean="0"/>
              <a:t>There </a:t>
            </a:r>
            <a:r>
              <a:rPr lang="en-US" sz="1400" dirty="0"/>
              <a:t>are several </a:t>
            </a:r>
            <a:r>
              <a:rPr lang="en-US" sz="1400" dirty="0" smtClean="0"/>
              <a:t>mechanisms responsible </a:t>
            </a:r>
            <a:r>
              <a:rPr lang="en-US" sz="1400" dirty="0"/>
              <a:t>for </a:t>
            </a:r>
            <a:r>
              <a:rPr lang="en-US" sz="1400" b="1" dirty="0"/>
              <a:t>additional </a:t>
            </a:r>
            <a:r>
              <a:rPr lang="en-US" sz="1400" b="1" dirty="0" smtClean="0"/>
              <a:t>losses under high power</a:t>
            </a:r>
            <a:r>
              <a:rPr lang="en-US" sz="1400" dirty="0" smtClean="0"/>
              <a:t>.</a:t>
            </a:r>
            <a:endParaRPr lang="en-US" sz="1400" dirty="0"/>
          </a:p>
        </p:txBody>
      </p:sp>
      <p:sp>
        <p:nvSpPr>
          <p:cNvPr id="4" name="Rettangolo 3"/>
          <p:cNvSpPr/>
          <p:nvPr/>
        </p:nvSpPr>
        <p:spPr>
          <a:xfrm>
            <a:off x="179512" y="1772816"/>
            <a:ext cx="3717540" cy="1569660"/>
          </a:xfrm>
          <a:prstGeom prst="rect">
            <a:avLst/>
          </a:prstGeom>
        </p:spPr>
        <p:txBody>
          <a:bodyPr wrap="square">
            <a:spAutoFit/>
          </a:bodyPr>
          <a:lstStyle/>
          <a:p>
            <a:pPr algn="just"/>
            <a:r>
              <a:rPr lang="en-US" sz="1200" dirty="0" smtClean="0"/>
              <a:t>The </a:t>
            </a:r>
            <a:r>
              <a:rPr lang="en-US" sz="1200" dirty="0"/>
              <a:t>measured </a:t>
            </a:r>
            <a:r>
              <a:rPr lang="en-US" sz="1200" b="1" dirty="0"/>
              <a:t>surface resistivity </a:t>
            </a:r>
            <a:r>
              <a:rPr lang="en-US" sz="1200" b="1" dirty="0" smtClean="0"/>
              <a:t>is larger </a:t>
            </a:r>
            <a:r>
              <a:rPr lang="en-US" sz="1200" b="1" dirty="0"/>
              <a:t>than predicted by </a:t>
            </a:r>
            <a:r>
              <a:rPr lang="en-US" sz="1200" b="1" dirty="0" smtClean="0"/>
              <a:t>BCS theory</a:t>
            </a:r>
            <a:r>
              <a:rPr lang="en-US" sz="1200" dirty="0" smtClean="0"/>
              <a:t>. Causes are: </a:t>
            </a:r>
          </a:p>
          <a:p>
            <a:pPr marL="285750" indent="-285750" algn="just">
              <a:buFont typeface="Arial" pitchFamily="34" charset="0"/>
              <a:buChar char="•"/>
            </a:pPr>
            <a:r>
              <a:rPr lang="en-US" sz="1200" dirty="0" smtClean="0"/>
              <a:t>magnetic </a:t>
            </a:r>
            <a:r>
              <a:rPr lang="en-US" sz="1200" dirty="0"/>
              <a:t>flux trapped in at </a:t>
            </a:r>
            <a:r>
              <a:rPr lang="en-US" sz="1200" dirty="0" smtClean="0"/>
              <a:t>cool down</a:t>
            </a:r>
            <a:endParaRPr lang="en-US" sz="1200" dirty="0"/>
          </a:p>
          <a:p>
            <a:pPr marL="285750" indent="-285750" algn="just">
              <a:buFont typeface="Arial" pitchFamily="34" charset="0"/>
              <a:buChar char="•"/>
            </a:pPr>
            <a:r>
              <a:rPr lang="en-US" sz="1200" dirty="0" smtClean="0"/>
              <a:t>dielectric </a:t>
            </a:r>
            <a:r>
              <a:rPr lang="en-US" sz="1200" dirty="0"/>
              <a:t>surface </a:t>
            </a:r>
            <a:r>
              <a:rPr lang="en-US" sz="1200" dirty="0" smtClean="0"/>
              <a:t>contaminations</a:t>
            </a:r>
            <a:r>
              <a:rPr lang="en-US" sz="1200" dirty="0"/>
              <a:t> </a:t>
            </a:r>
            <a:r>
              <a:rPr lang="en-US" sz="1200" dirty="0" smtClean="0"/>
              <a:t>(chemical </a:t>
            </a:r>
            <a:r>
              <a:rPr lang="en-US" sz="1200" dirty="0"/>
              <a:t>residues, </a:t>
            </a:r>
            <a:r>
              <a:rPr lang="en-US" sz="1200" dirty="0" smtClean="0"/>
              <a:t>dust,…)</a:t>
            </a:r>
          </a:p>
          <a:p>
            <a:pPr marL="285750" indent="-285750" algn="just">
              <a:buFont typeface="Arial" pitchFamily="34" charset="0"/>
              <a:buChar char="•"/>
            </a:pPr>
            <a:r>
              <a:rPr lang="en-US" sz="1200" dirty="0" smtClean="0"/>
              <a:t>NC </a:t>
            </a:r>
            <a:r>
              <a:rPr lang="en-US" sz="1200" dirty="0"/>
              <a:t>defects </a:t>
            </a:r>
            <a:r>
              <a:rPr lang="en-US" sz="1200" dirty="0" smtClean="0"/>
              <a:t>and inclusions</a:t>
            </a:r>
            <a:endParaRPr lang="en-US" sz="1200" dirty="0"/>
          </a:p>
          <a:p>
            <a:pPr marL="285750" indent="-285750" algn="just">
              <a:buFont typeface="Arial" pitchFamily="34" charset="0"/>
              <a:buChar char="•"/>
            </a:pPr>
            <a:r>
              <a:rPr lang="en-US" sz="1200" dirty="0" smtClean="0"/>
              <a:t>surface imperfections</a:t>
            </a:r>
          </a:p>
          <a:p>
            <a:pPr marL="285750" indent="-285750" algn="just">
              <a:buFont typeface="Arial" pitchFamily="34" charset="0"/>
              <a:buChar char="•"/>
            </a:pPr>
            <a:r>
              <a:rPr lang="en-US" sz="1200" dirty="0" smtClean="0"/>
              <a:t>hydrogen </a:t>
            </a:r>
            <a:r>
              <a:rPr lang="en-US" sz="1200" dirty="0"/>
              <a:t>precipitates</a:t>
            </a:r>
          </a:p>
        </p:txBody>
      </p:sp>
      <p:cxnSp>
        <p:nvCxnSpPr>
          <p:cNvPr id="6" name="Connettore 2 5"/>
          <p:cNvCxnSpPr/>
          <p:nvPr/>
        </p:nvCxnSpPr>
        <p:spPr>
          <a:xfrm flipV="1">
            <a:off x="3442447" y="1182232"/>
            <a:ext cx="1534725" cy="115755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1106" y="2591876"/>
            <a:ext cx="973754" cy="1472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205" y="3392318"/>
            <a:ext cx="2427561" cy="1332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841526" y="5009090"/>
            <a:ext cx="5014247" cy="1754326"/>
          </a:xfrm>
          <a:prstGeom prst="rect">
            <a:avLst/>
          </a:prstGeom>
        </p:spPr>
        <p:txBody>
          <a:bodyPr wrap="square">
            <a:spAutoFit/>
          </a:bodyPr>
          <a:lstStyle/>
          <a:p>
            <a:pPr algn="just"/>
            <a:r>
              <a:rPr lang="en-US" sz="1200" b="1" dirty="0" err="1" smtClean="0"/>
              <a:t>Multipacting</a:t>
            </a:r>
            <a:r>
              <a:rPr lang="en-US" sz="1200" dirty="0" smtClean="0"/>
              <a:t>=</a:t>
            </a:r>
            <a:r>
              <a:rPr lang="en-US" sz="1200" i="1" dirty="0" smtClean="0"/>
              <a:t>multi</a:t>
            </a:r>
            <a:r>
              <a:rPr lang="en-US" sz="1200" dirty="0" smtClean="0"/>
              <a:t>ple </a:t>
            </a:r>
            <a:r>
              <a:rPr lang="en-US" sz="1200" dirty="0"/>
              <a:t>im</a:t>
            </a:r>
            <a:r>
              <a:rPr lang="en-US" sz="1200" i="1" dirty="0"/>
              <a:t>pact </a:t>
            </a:r>
            <a:r>
              <a:rPr lang="en-US" sz="1200" dirty="0"/>
              <a:t>electron amplification (MP) is a resonant process, when a large number of electrons build up under influence of RF field </a:t>
            </a:r>
            <a:r>
              <a:rPr lang="en-US" sz="1200" dirty="0" smtClean="0"/>
              <a:t>(</a:t>
            </a:r>
            <a:r>
              <a:rPr lang="en-US" sz="1200" dirty="0"/>
              <a:t>input couplers, cavities, etc</a:t>
            </a:r>
            <a:r>
              <a:rPr lang="en-US" sz="1200" dirty="0" smtClean="0"/>
              <a:t>.). It needs </a:t>
            </a:r>
            <a:r>
              <a:rPr lang="en-US" sz="1200" dirty="0"/>
              <a:t>two </a:t>
            </a:r>
            <a:r>
              <a:rPr lang="en-US" sz="1200" dirty="0" smtClean="0"/>
              <a:t>conditions:</a:t>
            </a:r>
          </a:p>
          <a:p>
            <a:pPr marL="171450" indent="-171450" algn="just">
              <a:buFont typeface="Arial" pitchFamily="34" charset="0"/>
              <a:buChar char="•"/>
            </a:pPr>
            <a:r>
              <a:rPr lang="en-US" sz="1200" dirty="0" smtClean="0"/>
              <a:t>electron </a:t>
            </a:r>
            <a:r>
              <a:rPr lang="en-US" sz="1200" b="1" dirty="0"/>
              <a:t>synchronization</a:t>
            </a:r>
            <a:r>
              <a:rPr lang="en-US" sz="1200" dirty="0"/>
              <a:t> with RF </a:t>
            </a:r>
            <a:r>
              <a:rPr lang="en-US" sz="1200" dirty="0" smtClean="0"/>
              <a:t>field</a:t>
            </a:r>
          </a:p>
          <a:p>
            <a:pPr marL="171450" indent="-171450" algn="just">
              <a:buFont typeface="Arial" pitchFamily="34" charset="0"/>
              <a:buChar char="•"/>
            </a:pPr>
            <a:r>
              <a:rPr lang="en-US" sz="1200" dirty="0" smtClean="0"/>
              <a:t>electron </a:t>
            </a:r>
            <a:r>
              <a:rPr lang="en-US" sz="1200" b="1" dirty="0" smtClean="0"/>
              <a:t>multiplication</a:t>
            </a:r>
            <a:r>
              <a:rPr lang="en-US" sz="1200" dirty="0" smtClean="0"/>
              <a:t> </a:t>
            </a:r>
            <a:r>
              <a:rPr lang="en-US" sz="1200" dirty="0"/>
              <a:t>via </a:t>
            </a:r>
            <a:r>
              <a:rPr lang="en-US" sz="1200" dirty="0" smtClean="0"/>
              <a:t>secondary electron emission (SEY). </a:t>
            </a:r>
          </a:p>
          <a:p>
            <a:pPr algn="just"/>
            <a:r>
              <a:rPr lang="en-US" sz="1200" dirty="0" smtClean="0"/>
              <a:t>MP was </a:t>
            </a:r>
            <a:r>
              <a:rPr lang="en-US" sz="1200" dirty="0"/>
              <a:t>an early limitation of </a:t>
            </a:r>
            <a:r>
              <a:rPr lang="en-US" sz="1200" dirty="0" smtClean="0"/>
              <a:t>SRF cavities</a:t>
            </a:r>
            <a:r>
              <a:rPr lang="en-US" sz="1200" dirty="0"/>
              <a:t>’ performance.</a:t>
            </a:r>
          </a:p>
          <a:p>
            <a:pPr algn="just"/>
            <a:r>
              <a:rPr lang="en-US" sz="1200" dirty="0" smtClean="0"/>
              <a:t>It </a:t>
            </a:r>
            <a:r>
              <a:rPr lang="en-US" sz="1200" dirty="0"/>
              <a:t>was overcome by </a:t>
            </a:r>
            <a:r>
              <a:rPr lang="en-US" sz="1200" b="1" dirty="0"/>
              <a:t>adopting </a:t>
            </a:r>
            <a:r>
              <a:rPr lang="en-US" sz="1200" b="1" dirty="0" smtClean="0"/>
              <a:t> spherical/elliptical </a:t>
            </a:r>
            <a:r>
              <a:rPr lang="en-US" sz="1200" b="1" dirty="0"/>
              <a:t>cell shapes</a:t>
            </a:r>
            <a:r>
              <a:rPr lang="en-US" sz="1200" dirty="0"/>
              <a:t>.</a:t>
            </a:r>
          </a:p>
          <a:p>
            <a:pPr algn="just"/>
            <a:r>
              <a:rPr lang="en-US" sz="1200" dirty="0" smtClean="0"/>
              <a:t>In </a:t>
            </a:r>
            <a:r>
              <a:rPr lang="en-US" sz="1200" dirty="0"/>
              <a:t>severe cases MP may cause quench and limit the cavity field</a:t>
            </a:r>
            <a:r>
              <a:rPr lang="en-US" sz="1200" dirty="0" smtClean="0"/>
              <a:t>.</a:t>
            </a:r>
          </a:p>
          <a:p>
            <a:pPr algn="just"/>
            <a:r>
              <a:rPr lang="en-US" sz="1200" dirty="0" smtClean="0"/>
              <a:t>Also the </a:t>
            </a:r>
            <a:r>
              <a:rPr lang="en-US" sz="1200" b="1" dirty="0" smtClean="0"/>
              <a:t>RF conditioning </a:t>
            </a:r>
            <a:r>
              <a:rPr lang="en-US" sz="1200" dirty="0" smtClean="0"/>
              <a:t>can reduce the MP</a:t>
            </a:r>
            <a:endParaRPr lang="en-US" sz="1200" dirty="0"/>
          </a:p>
        </p:txBody>
      </p:sp>
      <p:pic>
        <p:nvPicPr>
          <p:cNvPr id="286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2791" y="5574400"/>
            <a:ext cx="3062413" cy="128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16606" y="4051574"/>
            <a:ext cx="2274785" cy="145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Connettore 2 17"/>
          <p:cNvCxnSpPr>
            <a:stCxn id="9" idx="0"/>
          </p:cNvCxnSpPr>
          <p:nvPr/>
        </p:nvCxnSpPr>
        <p:spPr>
          <a:xfrm flipV="1">
            <a:off x="3348650" y="1927412"/>
            <a:ext cx="2371789" cy="30816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333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448235" y="0"/>
            <a:ext cx="8157883" cy="523220"/>
          </a:xfrm>
          <a:prstGeom prst="rect">
            <a:avLst/>
          </a:prstGeom>
          <a:noFill/>
        </p:spPr>
        <p:txBody>
          <a:bodyPr wrap="square" rtlCol="0">
            <a:spAutoFit/>
          </a:bodyPr>
          <a:lstStyle/>
          <a:p>
            <a:r>
              <a:rPr lang="en-US" sz="2800" b="1" dirty="0" smtClean="0"/>
              <a:t>REAL PERFORMANCES OF SC CAVITIES: Q </a:t>
            </a:r>
            <a:r>
              <a:rPr lang="en-US" sz="2800" b="1" dirty="0" err="1" smtClean="0"/>
              <a:t>vs</a:t>
            </a:r>
            <a:r>
              <a:rPr lang="en-US" sz="2800" b="1" dirty="0" smtClean="0"/>
              <a:t> </a:t>
            </a:r>
            <a:r>
              <a:rPr lang="en-US" sz="2800" b="1" dirty="0" err="1" smtClean="0"/>
              <a:t>Eacc</a:t>
            </a:r>
            <a:r>
              <a:rPr lang="en-US" sz="2800" b="1" dirty="0" smtClean="0"/>
              <a:t> (2/2)</a:t>
            </a:r>
            <a:endParaRPr lang="en-US" sz="2800" b="1"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404664"/>
            <a:ext cx="4846047" cy="331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ttangolo 12"/>
          <p:cNvSpPr/>
          <p:nvPr/>
        </p:nvSpPr>
        <p:spPr>
          <a:xfrm>
            <a:off x="0" y="620688"/>
            <a:ext cx="2915816" cy="1015663"/>
          </a:xfrm>
          <a:prstGeom prst="rect">
            <a:avLst/>
          </a:prstGeom>
        </p:spPr>
        <p:txBody>
          <a:bodyPr wrap="square">
            <a:spAutoFit/>
          </a:bodyPr>
          <a:lstStyle/>
          <a:p>
            <a:pPr algn="just"/>
            <a:r>
              <a:rPr lang="en-US" sz="1200" b="1" dirty="0"/>
              <a:t>Thermal breakdown </a:t>
            </a:r>
            <a:r>
              <a:rPr lang="en-US" sz="1200" dirty="0"/>
              <a:t>occurs when the heat generated at the </a:t>
            </a:r>
            <a:r>
              <a:rPr lang="en-US" sz="1200" b="1" dirty="0"/>
              <a:t>hot spot </a:t>
            </a:r>
            <a:r>
              <a:rPr lang="en-US" sz="1200" dirty="0"/>
              <a:t>is larger than that can be transferred to the helium bath causing </a:t>
            </a:r>
            <a:r>
              <a:rPr lang="en-US" sz="1200" dirty="0" smtClean="0"/>
              <a:t>T&gt;</a:t>
            </a:r>
            <a:r>
              <a:rPr lang="en-US" sz="1200" dirty="0" err="1" smtClean="0"/>
              <a:t>T</a:t>
            </a:r>
            <a:r>
              <a:rPr lang="en-US" sz="1200" baseline="-25000" dirty="0" err="1" smtClean="0"/>
              <a:t>c</a:t>
            </a:r>
            <a:r>
              <a:rPr lang="en-US" sz="1200" dirty="0"/>
              <a:t> </a:t>
            </a:r>
            <a:r>
              <a:rPr lang="en-US" sz="1200" dirty="0" smtClean="0"/>
              <a:t>and, as a consequence, </a:t>
            </a:r>
            <a:r>
              <a:rPr lang="en-US" sz="1200" b="1" dirty="0"/>
              <a:t>“quench” of the superconducting state</a:t>
            </a: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3" y="1786311"/>
            <a:ext cx="2895183" cy="1589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nettore 2 6"/>
          <p:cNvCxnSpPr>
            <a:stCxn id="13" idx="3"/>
          </p:cNvCxnSpPr>
          <p:nvPr/>
        </p:nvCxnSpPr>
        <p:spPr>
          <a:xfrm>
            <a:off x="2915816" y="1128520"/>
            <a:ext cx="3600400" cy="9340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96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48" y="3398961"/>
            <a:ext cx="1858751" cy="1354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ttangolo 7"/>
          <p:cNvSpPr/>
          <p:nvPr/>
        </p:nvSpPr>
        <p:spPr>
          <a:xfrm>
            <a:off x="2763899" y="3713347"/>
            <a:ext cx="4176464" cy="1569660"/>
          </a:xfrm>
          <a:prstGeom prst="rect">
            <a:avLst/>
          </a:prstGeom>
        </p:spPr>
        <p:txBody>
          <a:bodyPr wrap="square">
            <a:spAutoFit/>
          </a:bodyPr>
          <a:lstStyle/>
          <a:p>
            <a:pPr algn="just"/>
            <a:r>
              <a:rPr lang="en-US" sz="1200" b="1" dirty="0"/>
              <a:t>Exponential increase of losses due to </a:t>
            </a:r>
            <a:r>
              <a:rPr lang="en-US" sz="1200" b="1" dirty="0" smtClean="0"/>
              <a:t>acceleration </a:t>
            </a:r>
            <a:r>
              <a:rPr lang="en-US" sz="1200" b="1" dirty="0"/>
              <a:t>of </a:t>
            </a:r>
            <a:r>
              <a:rPr lang="en-US" sz="1200" b="1" dirty="0" smtClean="0"/>
              <a:t>Field Emitted electrons. </a:t>
            </a:r>
            <a:r>
              <a:rPr lang="en-US" sz="1200" dirty="0" smtClean="0"/>
              <a:t>Associated </a:t>
            </a:r>
            <a:r>
              <a:rPr lang="en-US" sz="1200" dirty="0"/>
              <a:t>with production of X-rays and dark current</a:t>
            </a:r>
            <a:r>
              <a:rPr lang="en-US" sz="1200" dirty="0" smtClean="0"/>
              <a:t>.</a:t>
            </a:r>
          </a:p>
          <a:p>
            <a:pPr algn="just"/>
            <a:r>
              <a:rPr lang="en-US" sz="1200" dirty="0"/>
              <a:t>The main cause of FE is particulate </a:t>
            </a:r>
            <a:r>
              <a:rPr lang="en-US" sz="1200" b="1" dirty="0" smtClean="0"/>
              <a:t>contamination.</a:t>
            </a:r>
          </a:p>
          <a:p>
            <a:pPr algn="just"/>
            <a:r>
              <a:rPr lang="en-US" sz="1200" dirty="0"/>
              <a:t>FE can be prevented by proper </a:t>
            </a:r>
            <a:r>
              <a:rPr lang="en-US" sz="1200" b="1" dirty="0"/>
              <a:t>surface preparation </a:t>
            </a:r>
            <a:r>
              <a:rPr lang="en-US" sz="1200" dirty="0"/>
              <a:t>and contamination control</a:t>
            </a:r>
            <a:r>
              <a:rPr lang="en-US" sz="1200" dirty="0" smtClean="0"/>
              <a:t>.</a:t>
            </a:r>
          </a:p>
          <a:p>
            <a:pPr algn="just"/>
            <a:r>
              <a:rPr lang="en-US" sz="1200" dirty="0"/>
              <a:t>It is possible to reduce </a:t>
            </a:r>
            <a:r>
              <a:rPr lang="en-US" sz="1200" dirty="0" smtClean="0"/>
              <a:t>using High-power Pulsed </a:t>
            </a:r>
            <a:r>
              <a:rPr lang="en-US" sz="1200" dirty="0"/>
              <a:t>Processing (HPP) and/or Helium processing.</a:t>
            </a:r>
          </a:p>
        </p:txBody>
      </p:sp>
      <p:pic>
        <p:nvPicPr>
          <p:cNvPr id="297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363" y="3713347"/>
            <a:ext cx="2203637" cy="161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9828" y="5308900"/>
            <a:ext cx="2482561" cy="147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5564" y="5249291"/>
            <a:ext cx="2620652" cy="1593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Connettore 2 21"/>
          <p:cNvCxnSpPr/>
          <p:nvPr/>
        </p:nvCxnSpPr>
        <p:spPr>
          <a:xfrm flipV="1">
            <a:off x="4852131" y="2348880"/>
            <a:ext cx="2213647" cy="13644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40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1619672" y="4556"/>
            <a:ext cx="5544616" cy="461665"/>
          </a:xfrm>
          <a:prstGeom prst="rect">
            <a:avLst/>
          </a:prstGeom>
          <a:noFill/>
        </p:spPr>
        <p:txBody>
          <a:bodyPr wrap="square" rtlCol="0">
            <a:spAutoFit/>
          </a:bodyPr>
          <a:lstStyle/>
          <a:p>
            <a:r>
              <a:rPr lang="en-US" sz="2400" b="1" dirty="0" smtClean="0"/>
              <a:t>SC SW STRUCTURES: RF FEEDING SYSTEM</a:t>
            </a:r>
            <a:endParaRPr lang="en-US" sz="2400" b="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86" y="466221"/>
            <a:ext cx="5622192" cy="291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8939" y="3461665"/>
            <a:ext cx="4928721" cy="327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0" y="3648121"/>
            <a:ext cx="3914108" cy="2677656"/>
          </a:xfrm>
          <a:prstGeom prst="rect">
            <a:avLst/>
          </a:prstGeom>
        </p:spPr>
        <p:txBody>
          <a:bodyPr wrap="square">
            <a:spAutoFit/>
          </a:bodyPr>
          <a:lstStyle/>
          <a:p>
            <a:pPr algn="just"/>
            <a:r>
              <a:rPr lang="en-US" sz="1200" dirty="0"/>
              <a:t>The requirements on the stability of the </a:t>
            </a:r>
            <a:r>
              <a:rPr lang="en-US" sz="1200" dirty="0" smtClean="0"/>
              <a:t>accelerating field </a:t>
            </a:r>
            <a:r>
              <a:rPr lang="en-US" sz="1200" dirty="0"/>
              <a:t>in a superconducting acceleration structure are </a:t>
            </a:r>
            <a:r>
              <a:rPr lang="en-US" sz="1200" dirty="0" smtClean="0"/>
              <a:t>comparable to </a:t>
            </a:r>
            <a:r>
              <a:rPr lang="en-US" sz="1200" dirty="0"/>
              <a:t>those in a normal-conducting cavity. </a:t>
            </a:r>
            <a:r>
              <a:rPr lang="en-US" sz="1200" dirty="0" smtClean="0"/>
              <a:t>However, the </a:t>
            </a:r>
            <a:r>
              <a:rPr lang="en-US" sz="1200" dirty="0"/>
              <a:t>nature and magnitude of the perturbations </a:t>
            </a:r>
            <a:r>
              <a:rPr lang="en-US" sz="1200" dirty="0" smtClean="0"/>
              <a:t>to be </a:t>
            </a:r>
            <a:r>
              <a:rPr lang="en-US" sz="1200" dirty="0"/>
              <a:t>controlled are rather different. Superconducting </a:t>
            </a:r>
            <a:r>
              <a:rPr lang="en-US" sz="1200" dirty="0" smtClean="0"/>
              <a:t>cavities possess </a:t>
            </a:r>
            <a:r>
              <a:rPr lang="en-US" sz="1200" dirty="0"/>
              <a:t>a </a:t>
            </a:r>
            <a:r>
              <a:rPr lang="en-US" sz="1200" b="1" dirty="0"/>
              <a:t>very narrow bandwidth</a:t>
            </a:r>
            <a:r>
              <a:rPr lang="en-US" sz="1200" dirty="0"/>
              <a:t> and are </a:t>
            </a:r>
            <a:r>
              <a:rPr lang="en-US" sz="1200" dirty="0" smtClean="0"/>
              <a:t>therefore highly </a:t>
            </a:r>
            <a:r>
              <a:rPr lang="en-US" sz="1200" dirty="0"/>
              <a:t>susceptible to mechanical perturbations. </a:t>
            </a:r>
            <a:r>
              <a:rPr lang="en-US" sz="1200" dirty="0" smtClean="0"/>
              <a:t>Significant phase </a:t>
            </a:r>
            <a:r>
              <a:rPr lang="en-US" sz="1200" dirty="0"/>
              <a:t>and amplitude errors are induced by the </a:t>
            </a:r>
            <a:r>
              <a:rPr lang="en-US" sz="1200" dirty="0" smtClean="0"/>
              <a:t>resulting </a:t>
            </a:r>
            <a:r>
              <a:rPr lang="en-US" sz="1200" b="1" dirty="0" smtClean="0"/>
              <a:t>frequency </a:t>
            </a:r>
            <a:r>
              <a:rPr lang="en-US" sz="1200" b="1" dirty="0"/>
              <a:t>variations</a:t>
            </a:r>
            <a:r>
              <a:rPr lang="en-US" sz="1200" dirty="0"/>
              <a:t>. Perturbations can be </a:t>
            </a:r>
            <a:r>
              <a:rPr lang="en-US" sz="1200" dirty="0" smtClean="0"/>
              <a:t>excited by </a:t>
            </a:r>
            <a:r>
              <a:rPr lang="en-US" sz="1200" dirty="0"/>
              <a:t>mechanical vibrations (</a:t>
            </a:r>
            <a:r>
              <a:rPr lang="en-US" sz="1200" b="1" dirty="0" err="1"/>
              <a:t>microphonics</a:t>
            </a:r>
            <a:r>
              <a:rPr lang="en-US" sz="1200" dirty="0"/>
              <a:t>), changes in </a:t>
            </a:r>
            <a:r>
              <a:rPr lang="en-US" sz="1200" dirty="0" smtClean="0"/>
              <a:t>helium pressure </a:t>
            </a:r>
            <a:r>
              <a:rPr lang="en-US" sz="1200" dirty="0"/>
              <a:t>and level, or Lorentz forces. Slow </a:t>
            </a:r>
            <a:r>
              <a:rPr lang="en-US" sz="1200" dirty="0" smtClean="0"/>
              <a:t>changes in </a:t>
            </a:r>
            <a:r>
              <a:rPr lang="en-US" sz="1200" dirty="0"/>
              <a:t>frequency, on the time scale of minutes or longer, </a:t>
            </a:r>
            <a:r>
              <a:rPr lang="en-US" sz="1200" dirty="0" smtClean="0"/>
              <a:t>are corrected </a:t>
            </a:r>
            <a:r>
              <a:rPr lang="en-US" sz="1200" dirty="0"/>
              <a:t>by a frequency tuner, while faster changes </a:t>
            </a:r>
            <a:r>
              <a:rPr lang="en-US" sz="1200" dirty="0" smtClean="0"/>
              <a:t>are counteracted </a:t>
            </a:r>
            <a:r>
              <a:rPr lang="en-US" sz="1200" dirty="0"/>
              <a:t>by an amplitude and phase modulation of </a:t>
            </a:r>
            <a:r>
              <a:rPr lang="en-US" sz="1200" dirty="0" smtClean="0"/>
              <a:t>the incident </a:t>
            </a:r>
            <a:r>
              <a:rPr lang="en-US" sz="1200" dirty="0" err="1"/>
              <a:t>rf</a:t>
            </a:r>
            <a:r>
              <a:rPr lang="en-US" sz="1200" dirty="0"/>
              <a:t> power.</a:t>
            </a:r>
          </a:p>
        </p:txBody>
      </p:sp>
      <p:pic>
        <p:nvPicPr>
          <p:cNvPr id="307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892" y="1161813"/>
            <a:ext cx="3238768" cy="99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6221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2771"/>
                                        </p:tgtEl>
                                        <p:attrNameLst>
                                          <p:attrName>style.visibility</p:attrName>
                                        </p:attrNameLst>
                                      </p:cBhvr>
                                      <p:to>
                                        <p:strVal val="visible"/>
                                      </p:to>
                                    </p:set>
                                    <p:animEffect transition="in" filter="fade">
                                      <p:cBhvr>
                                        <p:cTn id="10" dur="500"/>
                                        <p:tgtEl>
                                          <p:spTgt spid="327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543398" y="477421"/>
            <a:ext cx="5895909" cy="923330"/>
          </a:xfrm>
          <a:prstGeom prst="rect">
            <a:avLst/>
          </a:prstGeom>
          <a:noFill/>
        </p:spPr>
        <p:txBody>
          <a:bodyPr wrap="none" rtlCol="0">
            <a:spAutoFit/>
          </a:bodyPr>
          <a:lstStyle/>
          <a:p>
            <a:pPr algn="ctr"/>
            <a:r>
              <a:rPr lang="en-US" sz="5400" dirty="0" smtClean="0"/>
              <a:t>ELECTRON SOURCES</a:t>
            </a:r>
            <a:endParaRPr lang="en-US" sz="5400" dirty="0"/>
          </a:p>
        </p:txBody>
      </p:sp>
      <p:pic>
        <p:nvPicPr>
          <p:cNvPr id="5"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25" r="45957" b="58722"/>
          <a:stretch/>
        </p:blipFill>
        <p:spPr bwMode="auto">
          <a:xfrm>
            <a:off x="1189814" y="1896988"/>
            <a:ext cx="6426010" cy="468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9751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66411" y="-10526"/>
            <a:ext cx="6114256" cy="523220"/>
          </a:xfrm>
          <a:prstGeom prst="rect">
            <a:avLst/>
          </a:prstGeom>
          <a:noFill/>
        </p:spPr>
        <p:txBody>
          <a:bodyPr wrap="square" rtlCol="0">
            <a:spAutoFit/>
          </a:bodyPr>
          <a:lstStyle/>
          <a:p>
            <a:r>
              <a:rPr lang="en-US" sz="2800" b="1" dirty="0" smtClean="0"/>
              <a:t>NC SW STRUCTURES: RF PHOTO-GUNS</a:t>
            </a:r>
            <a:endParaRPr lang="en-US" sz="2800" b="1" dirty="0"/>
          </a:p>
        </p:txBody>
      </p:sp>
      <p:sp>
        <p:nvSpPr>
          <p:cNvPr id="2" name="Rettangolo 1"/>
          <p:cNvSpPr/>
          <p:nvPr/>
        </p:nvSpPr>
        <p:spPr>
          <a:xfrm>
            <a:off x="9362" y="457272"/>
            <a:ext cx="5654246" cy="2154436"/>
          </a:xfrm>
          <a:prstGeom prst="rect">
            <a:avLst/>
          </a:prstGeom>
        </p:spPr>
        <p:txBody>
          <a:bodyPr wrap="square">
            <a:spAutoFit/>
          </a:bodyPr>
          <a:lstStyle/>
          <a:p>
            <a:pPr algn="just"/>
            <a:r>
              <a:rPr lang="en-US" sz="1400" b="1" dirty="0" smtClean="0"/>
              <a:t>RF </a:t>
            </a:r>
            <a:r>
              <a:rPr lang="en-US" sz="1400" b="1" dirty="0"/>
              <a:t>guns are used in the first stage of electron beam generation </a:t>
            </a:r>
            <a:r>
              <a:rPr lang="en-US" sz="1400" b="1" dirty="0" smtClean="0"/>
              <a:t>in FEL </a:t>
            </a:r>
            <a:r>
              <a:rPr lang="en-US" sz="1400" dirty="0" smtClean="0"/>
              <a:t>and </a:t>
            </a:r>
            <a:r>
              <a:rPr lang="en-US" sz="1400" dirty="0"/>
              <a:t>acceleration. </a:t>
            </a:r>
          </a:p>
          <a:p>
            <a:pPr algn="just"/>
            <a:endParaRPr lang="en-US" sz="800" dirty="0" smtClean="0"/>
          </a:p>
          <a:p>
            <a:pPr marL="285750" indent="-285750" algn="just">
              <a:buFont typeface="Arial" pitchFamily="34" charset="0"/>
              <a:buChar char="•"/>
            </a:pPr>
            <a:r>
              <a:rPr lang="en-US" sz="1400" dirty="0" smtClean="0"/>
              <a:t>Multi cell: typically 2-3 cells</a:t>
            </a:r>
          </a:p>
          <a:p>
            <a:pPr marL="285750" indent="-285750" algn="just">
              <a:buFont typeface="Arial" pitchFamily="34" charset="0"/>
              <a:buChar char="•"/>
            </a:pPr>
            <a:r>
              <a:rPr lang="en-US" sz="1400" dirty="0" smtClean="0"/>
              <a:t>SW </a:t>
            </a:r>
            <a:r>
              <a:rPr lang="en-US" sz="1400" dirty="0" smtClean="0">
                <a:sym typeface="Symbol"/>
              </a:rPr>
              <a:t> </a:t>
            </a:r>
            <a:r>
              <a:rPr lang="en-US" sz="1400" dirty="0" smtClean="0"/>
              <a:t>mode </a:t>
            </a:r>
            <a:r>
              <a:rPr lang="en-US" sz="1400" dirty="0"/>
              <a:t>cavities </a:t>
            </a:r>
          </a:p>
          <a:p>
            <a:pPr marL="285750" indent="-285750" algn="just">
              <a:buFont typeface="Arial" pitchFamily="34" charset="0"/>
              <a:buChar char="•"/>
            </a:pPr>
            <a:r>
              <a:rPr lang="en-US" sz="1400" dirty="0" smtClean="0"/>
              <a:t>operate </a:t>
            </a:r>
            <a:r>
              <a:rPr lang="en-US" sz="1400" dirty="0"/>
              <a:t>in the range of </a:t>
            </a:r>
            <a:r>
              <a:rPr lang="en-US" sz="1400" dirty="0" smtClean="0"/>
              <a:t>60-120 </a:t>
            </a:r>
            <a:r>
              <a:rPr lang="en-US" sz="1400" dirty="0"/>
              <a:t>MV/m </a:t>
            </a:r>
            <a:r>
              <a:rPr lang="en-US" sz="1400" dirty="0" smtClean="0"/>
              <a:t>cathode peak </a:t>
            </a:r>
            <a:r>
              <a:rPr lang="en-US" sz="1400" dirty="0"/>
              <a:t>accelerating </a:t>
            </a:r>
            <a:r>
              <a:rPr lang="en-US" sz="1400" dirty="0" smtClean="0"/>
              <a:t>field with up to 10 MW input power. </a:t>
            </a:r>
          </a:p>
          <a:p>
            <a:pPr marL="285750" indent="-285750" algn="just">
              <a:buFont typeface="Arial" pitchFamily="34" charset="0"/>
              <a:buChar char="•"/>
            </a:pPr>
            <a:r>
              <a:rPr lang="en-US" sz="1400" dirty="0" smtClean="0"/>
              <a:t>Typically in </a:t>
            </a:r>
            <a:r>
              <a:rPr lang="en-US" sz="1400" dirty="0"/>
              <a:t>L-band- S-band </a:t>
            </a:r>
            <a:r>
              <a:rPr lang="en-US" sz="1400" dirty="0" smtClean="0"/>
              <a:t>(1-3 GHz) at 10-100 Hz.</a:t>
            </a:r>
          </a:p>
          <a:p>
            <a:pPr marL="285750" indent="-285750" algn="just">
              <a:buFont typeface="Arial" pitchFamily="34" charset="0"/>
              <a:buChar char="•"/>
            </a:pPr>
            <a:r>
              <a:rPr lang="en-US" sz="1400" dirty="0" smtClean="0"/>
              <a:t>Single or multi bunch (L-band)</a:t>
            </a:r>
          </a:p>
          <a:p>
            <a:pPr marL="285750" indent="-285750" algn="just">
              <a:buFont typeface="Arial" pitchFamily="34" charset="0"/>
              <a:buChar char="•"/>
            </a:pPr>
            <a:r>
              <a:rPr lang="en-US" sz="1400" dirty="0" smtClean="0"/>
              <a:t>Different type of cathodes (copper,…)</a:t>
            </a:r>
          </a:p>
        </p:txBody>
      </p:sp>
      <p:sp>
        <p:nvSpPr>
          <p:cNvPr id="4" name="Rettangolo 3"/>
          <p:cNvSpPr/>
          <p:nvPr/>
        </p:nvSpPr>
        <p:spPr>
          <a:xfrm>
            <a:off x="9362" y="5012402"/>
            <a:ext cx="2407527" cy="1600438"/>
          </a:xfrm>
          <a:prstGeom prst="rect">
            <a:avLst/>
          </a:prstGeom>
        </p:spPr>
        <p:txBody>
          <a:bodyPr wrap="square">
            <a:spAutoFit/>
          </a:bodyPr>
          <a:lstStyle/>
          <a:p>
            <a:pPr algn="just"/>
            <a:r>
              <a:rPr lang="en-GB" sz="1400" dirty="0"/>
              <a:t>The electrons are emitted on the </a:t>
            </a:r>
            <a:r>
              <a:rPr lang="en-GB" sz="1400" b="1" dirty="0"/>
              <a:t>cathode</a:t>
            </a:r>
            <a:r>
              <a:rPr lang="en-GB" sz="1400" dirty="0"/>
              <a:t> through a laser that hit the </a:t>
            </a:r>
            <a:r>
              <a:rPr lang="en-GB" sz="1400" dirty="0" smtClean="0"/>
              <a:t>surface. They are </a:t>
            </a:r>
            <a:r>
              <a:rPr lang="en-GB" sz="1400" dirty="0"/>
              <a:t>then accelerated trough the electric field that has a longitudinal component on </a:t>
            </a:r>
            <a:r>
              <a:rPr lang="en-GB" sz="1400" dirty="0" smtClean="0"/>
              <a:t>axis TM</a:t>
            </a:r>
            <a:r>
              <a:rPr lang="en-GB" sz="1400" baseline="-25000" dirty="0" smtClean="0"/>
              <a:t>010</a:t>
            </a:r>
            <a:r>
              <a:rPr lang="en-GB" sz="1400" dirty="0" smtClean="0"/>
              <a:t>.</a:t>
            </a:r>
            <a:endParaRPr lang="en-US" sz="1400" dirty="0"/>
          </a:p>
        </p:txBody>
      </p:sp>
      <p:pic>
        <p:nvPicPr>
          <p:cNvPr id="5" name="Picture 4" descr="C:\Users\David\Desktop\ELI\GUN\TEST IN BONN\foto\20151202_1534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41" t="33286" r="9907" b="25341"/>
          <a:stretch/>
        </p:blipFill>
        <p:spPr bwMode="auto">
          <a:xfrm>
            <a:off x="5728078" y="404664"/>
            <a:ext cx="3346135" cy="28047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497" r="5194"/>
          <a:stretch/>
        </p:blipFill>
        <p:spPr bwMode="auto">
          <a:xfrm>
            <a:off x="115284" y="2662655"/>
            <a:ext cx="4246892" cy="2079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onnettore 2 7"/>
          <p:cNvCxnSpPr/>
          <p:nvPr/>
        </p:nvCxnSpPr>
        <p:spPr>
          <a:xfrm flipH="1">
            <a:off x="1340876" y="2869714"/>
            <a:ext cx="3375140" cy="96818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flipV="1">
            <a:off x="1331640" y="3045814"/>
            <a:ext cx="3484085" cy="792086"/>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flipV="1">
            <a:off x="1153955" y="4085691"/>
            <a:ext cx="177685" cy="993154"/>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6" name="Immagine 35"/>
          <p:cNvPicPr>
            <a:picLocks noChangeAspect="1"/>
          </p:cNvPicPr>
          <p:nvPr/>
        </p:nvPicPr>
        <p:blipFill rotWithShape="1">
          <a:blip r:embed="rId4" cstate="print">
            <a:extLst>
              <a:ext uri="{28A0092B-C50C-407E-A947-70E740481C1C}">
                <a14:useLocalDpi xmlns:a14="http://schemas.microsoft.com/office/drawing/2010/main" val="0"/>
              </a:ext>
            </a:extLst>
          </a:blip>
          <a:srcRect l="3018" t="4975" r="5930" b="65801"/>
          <a:stretch/>
        </p:blipFill>
        <p:spPr>
          <a:xfrm>
            <a:off x="5715648" y="5093618"/>
            <a:ext cx="2138141" cy="900106"/>
          </a:xfrm>
          <a:prstGeom prst="rect">
            <a:avLst/>
          </a:prstGeom>
        </p:spPr>
      </p:pic>
      <p:pic>
        <p:nvPicPr>
          <p:cNvPr id="37" name="Immagine 36"/>
          <p:cNvPicPr>
            <a:picLocks noChangeAspect="1"/>
          </p:cNvPicPr>
          <p:nvPr/>
        </p:nvPicPr>
        <p:blipFill rotWithShape="1">
          <a:blip r:embed="rId4" cstate="print">
            <a:extLst>
              <a:ext uri="{28A0092B-C50C-407E-A947-70E740481C1C}">
                <a14:useLocalDpi xmlns:a14="http://schemas.microsoft.com/office/drawing/2010/main" val="0"/>
              </a:ext>
            </a:extLst>
          </a:blip>
          <a:srcRect l="816" t="65766" r="5930" b="4781"/>
          <a:stretch/>
        </p:blipFill>
        <p:spPr>
          <a:xfrm>
            <a:off x="5656690" y="5931880"/>
            <a:ext cx="2256055" cy="934554"/>
          </a:xfrm>
          <a:prstGeom prst="rect">
            <a:avLst/>
          </a:prstGeom>
        </p:spPr>
      </p:pic>
      <p:pic>
        <p:nvPicPr>
          <p:cNvPr id="38" name="Immagine 37"/>
          <p:cNvPicPr>
            <a:picLocks noChangeAspect="1"/>
          </p:cNvPicPr>
          <p:nvPr/>
        </p:nvPicPr>
        <p:blipFill rotWithShape="1">
          <a:blip r:embed="rId5">
            <a:extLst>
              <a:ext uri="{28A0092B-C50C-407E-A947-70E740481C1C}">
                <a14:useLocalDpi xmlns:a14="http://schemas.microsoft.com/office/drawing/2010/main" val="0"/>
              </a:ext>
            </a:extLst>
          </a:blip>
          <a:srcRect l="2823" t="8440" r="10883" b="22647"/>
          <a:stretch/>
        </p:blipFill>
        <p:spPr>
          <a:xfrm>
            <a:off x="5715648" y="3289432"/>
            <a:ext cx="3370997" cy="1795752"/>
          </a:xfrm>
          <a:prstGeom prst="rect">
            <a:avLst/>
          </a:prstGeom>
        </p:spPr>
      </p:pic>
      <p:pic>
        <p:nvPicPr>
          <p:cNvPr id="317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6027" t="3882" r="32238" b="4092"/>
          <a:stretch/>
        </p:blipFill>
        <p:spPr bwMode="auto">
          <a:xfrm flipH="1">
            <a:off x="3455319" y="3730411"/>
            <a:ext cx="2136441" cy="313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 name="Connettore 2 15"/>
          <p:cNvCxnSpPr/>
          <p:nvPr/>
        </p:nvCxnSpPr>
        <p:spPr>
          <a:xfrm>
            <a:off x="5289176" y="3998259"/>
            <a:ext cx="968189" cy="358589"/>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4885765" y="3771916"/>
            <a:ext cx="777842" cy="307777"/>
          </a:xfrm>
          <a:prstGeom prst="rect">
            <a:avLst/>
          </a:prstGeom>
          <a:noFill/>
        </p:spPr>
        <p:txBody>
          <a:bodyPr wrap="none" rtlCol="0">
            <a:spAutoFit/>
          </a:bodyPr>
          <a:lstStyle/>
          <a:p>
            <a:r>
              <a:rPr lang="en-US" sz="1400" dirty="0" smtClean="0"/>
              <a:t>cathode</a:t>
            </a:r>
            <a:endParaRPr lang="en-US" sz="1400" dirty="0"/>
          </a:p>
        </p:txBody>
      </p:sp>
    </p:spTree>
    <p:extLst>
      <p:ext uri="{BB962C8B-B14F-4D97-AF65-F5344CB8AC3E}">
        <p14:creationId xmlns:p14="http://schemas.microsoft.com/office/powerpoint/2010/main" val="53757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gtEl>
                                        <p:attrNameLst>
                                          <p:attrName>style.visibility</p:attrName>
                                        </p:attrNameLst>
                                      </p:cBhvr>
                                      <p:to>
                                        <p:strVal val="visible"/>
                                      </p:to>
                                    </p:set>
                                    <p:animEffect transition="in" filter="fade">
                                      <p:cBhvr>
                                        <p:cTn id="7" dur="500"/>
                                        <p:tgtEl>
                                          <p:spTgt spid="31746"/>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01" t="18959" b="14683"/>
          <a:stretch/>
        </p:blipFill>
        <p:spPr bwMode="auto">
          <a:xfrm>
            <a:off x="83239" y="547397"/>
            <a:ext cx="3790231" cy="1991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2192921" y="24179"/>
            <a:ext cx="4521030" cy="523220"/>
          </a:xfrm>
          <a:prstGeom prst="rect">
            <a:avLst/>
          </a:prstGeom>
          <a:noFill/>
        </p:spPr>
        <p:txBody>
          <a:bodyPr wrap="square" rtlCol="0">
            <a:spAutoFit/>
          </a:bodyPr>
          <a:lstStyle/>
          <a:p>
            <a:r>
              <a:rPr lang="en-US" sz="2800" b="1" dirty="0" smtClean="0"/>
              <a:t>RF PHOTO-GUNS: EXAMPLES</a:t>
            </a:r>
            <a:endParaRPr lang="en-US" sz="2800" b="1" dirty="0"/>
          </a:p>
        </p:txBody>
      </p:sp>
      <p:sp>
        <p:nvSpPr>
          <p:cNvPr id="2" name="Rettangolo 1"/>
          <p:cNvSpPr/>
          <p:nvPr/>
        </p:nvSpPr>
        <p:spPr>
          <a:xfrm>
            <a:off x="1741118" y="2916610"/>
            <a:ext cx="2132352" cy="1785104"/>
          </a:xfrm>
          <a:prstGeom prst="rect">
            <a:avLst/>
          </a:prstGeom>
        </p:spPr>
        <p:txBody>
          <a:bodyPr wrap="square">
            <a:spAutoFit/>
          </a:bodyPr>
          <a:lstStyle/>
          <a:p>
            <a:pPr algn="ctr"/>
            <a:r>
              <a:rPr lang="en-US" sz="1400" b="1" dirty="0" smtClean="0"/>
              <a:t>LCLS I</a:t>
            </a:r>
          </a:p>
          <a:p>
            <a:r>
              <a:rPr lang="en-US" sz="1200" dirty="0" smtClean="0"/>
              <a:t>Frequency </a:t>
            </a:r>
            <a:r>
              <a:rPr lang="en-US" sz="1200" dirty="0"/>
              <a:t>= 2,856 MHz </a:t>
            </a:r>
          </a:p>
          <a:p>
            <a:r>
              <a:rPr lang="en-US" sz="1200" dirty="0"/>
              <a:t>Gradient = 120 MV/m </a:t>
            </a:r>
          </a:p>
          <a:p>
            <a:r>
              <a:rPr lang="en-US" sz="1200" dirty="0"/>
              <a:t>Exit energy = 6 </a:t>
            </a:r>
            <a:r>
              <a:rPr lang="en-US" sz="1200" dirty="0" smtClean="0"/>
              <a:t>MeV</a:t>
            </a:r>
            <a:endParaRPr lang="en-US" sz="1200" dirty="0"/>
          </a:p>
          <a:p>
            <a:r>
              <a:rPr lang="en-US" sz="1200" dirty="0"/>
              <a:t>Copper </a:t>
            </a:r>
            <a:r>
              <a:rPr lang="en-US" sz="1200" dirty="0" smtClean="0"/>
              <a:t>photocathode</a:t>
            </a:r>
          </a:p>
          <a:p>
            <a:r>
              <a:rPr lang="en-US" sz="1200" dirty="0"/>
              <a:t>RF pulse length </a:t>
            </a:r>
            <a:r>
              <a:rPr lang="en-US" sz="1200" dirty="0" smtClean="0">
                <a:sym typeface="Symbol"/>
              </a:rPr>
              <a:t>2 </a:t>
            </a:r>
            <a:r>
              <a:rPr lang="en-US" sz="1200" dirty="0">
                <a:sym typeface="Symbol"/>
              </a:rPr>
              <a:t></a:t>
            </a:r>
            <a:r>
              <a:rPr lang="en-US" sz="1200" dirty="0" smtClean="0">
                <a:sym typeface="Symbol"/>
              </a:rPr>
              <a:t>s</a:t>
            </a:r>
            <a:r>
              <a:rPr lang="en-US" sz="1200" dirty="0" smtClean="0"/>
              <a:t> </a:t>
            </a:r>
            <a:endParaRPr lang="en-US" sz="1200" dirty="0"/>
          </a:p>
          <a:p>
            <a:r>
              <a:rPr lang="en-US" sz="1200" dirty="0"/>
              <a:t>Bunch repetition rate = 120 Hz </a:t>
            </a:r>
          </a:p>
          <a:p>
            <a:r>
              <a:rPr lang="en-US" sz="1200" dirty="0"/>
              <a:t>Norm. </a:t>
            </a:r>
            <a:r>
              <a:rPr lang="en-US" sz="1200" dirty="0" err="1"/>
              <a:t>rms</a:t>
            </a:r>
            <a:r>
              <a:rPr lang="en-US" sz="1200" dirty="0"/>
              <a:t> </a:t>
            </a:r>
            <a:r>
              <a:rPr lang="en-US" sz="1200" dirty="0" err="1"/>
              <a:t>emittance</a:t>
            </a:r>
            <a:r>
              <a:rPr lang="en-US" sz="1200" dirty="0"/>
              <a:t> </a:t>
            </a:r>
          </a:p>
          <a:p>
            <a:r>
              <a:rPr lang="en-US" sz="1200" dirty="0" smtClean="0"/>
              <a:t>0.4 </a:t>
            </a:r>
            <a:r>
              <a:rPr lang="en-US" sz="1200" dirty="0" err="1" smtClean="0"/>
              <a:t>mm</a:t>
            </a:r>
            <a:r>
              <a:rPr lang="en-US" sz="1200" dirty="0" err="1" smtClean="0">
                <a:sym typeface="Symbol"/>
              </a:rPr>
              <a:t></a:t>
            </a:r>
            <a:r>
              <a:rPr lang="en-US" sz="1200" dirty="0" err="1" smtClean="0"/>
              <a:t>mrad</a:t>
            </a:r>
            <a:r>
              <a:rPr lang="en-US" sz="1200" dirty="0" smtClean="0"/>
              <a:t> </a:t>
            </a:r>
            <a:r>
              <a:rPr lang="en-US" sz="1200" dirty="0"/>
              <a:t>at 250 </a:t>
            </a:r>
            <a:r>
              <a:rPr lang="en-US" sz="1200" dirty="0" err="1"/>
              <a:t>pC</a:t>
            </a:r>
            <a:r>
              <a:rPr lang="en-US" sz="1200" dirty="0"/>
              <a:t> </a:t>
            </a:r>
          </a:p>
        </p:txBody>
      </p:sp>
      <p:pic>
        <p:nvPicPr>
          <p:cNvPr id="327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199" y="1057374"/>
            <a:ext cx="2062026" cy="2751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425" y="4047372"/>
            <a:ext cx="3757701" cy="2529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4845769" y="1405973"/>
            <a:ext cx="1975757" cy="2154436"/>
          </a:xfrm>
          <a:prstGeom prst="rect">
            <a:avLst/>
          </a:prstGeom>
        </p:spPr>
        <p:txBody>
          <a:bodyPr wrap="square">
            <a:spAutoFit/>
          </a:bodyPr>
          <a:lstStyle/>
          <a:p>
            <a:pPr algn="ctr"/>
            <a:r>
              <a:rPr lang="en-US" sz="1400" b="1" dirty="0" smtClean="0"/>
              <a:t>PITZ </a:t>
            </a:r>
            <a:r>
              <a:rPr lang="en-US" sz="1400" b="1" dirty="0"/>
              <a:t>L-band Gun </a:t>
            </a:r>
          </a:p>
          <a:p>
            <a:r>
              <a:rPr lang="en-US" sz="1200" dirty="0"/>
              <a:t>Frequency = 1,300 MHz </a:t>
            </a:r>
          </a:p>
          <a:p>
            <a:r>
              <a:rPr lang="en-US" sz="1200" dirty="0"/>
              <a:t>Gradient = up to 60 MV/m </a:t>
            </a:r>
          </a:p>
          <a:p>
            <a:r>
              <a:rPr lang="en-US" sz="1200" dirty="0"/>
              <a:t>Exit energy = 6.5 MeV </a:t>
            </a:r>
            <a:endParaRPr lang="en-US" sz="1200" dirty="0" smtClean="0"/>
          </a:p>
          <a:p>
            <a:r>
              <a:rPr lang="en-US" sz="1200" dirty="0" smtClean="0"/>
              <a:t>Rep. rate 10 Hz</a:t>
            </a:r>
            <a:endParaRPr lang="en-US" sz="1200" dirty="0"/>
          </a:p>
          <a:p>
            <a:r>
              <a:rPr lang="en-US" sz="1200" dirty="0"/>
              <a:t>Cs</a:t>
            </a:r>
            <a:r>
              <a:rPr lang="en-US" sz="1200" baseline="-25000" dirty="0"/>
              <a:t>2</a:t>
            </a:r>
            <a:r>
              <a:rPr lang="en-US" sz="1200" dirty="0"/>
              <a:t>Te </a:t>
            </a:r>
            <a:r>
              <a:rPr lang="en-US" sz="1200" dirty="0" smtClean="0"/>
              <a:t>photocathode</a:t>
            </a:r>
          </a:p>
          <a:p>
            <a:r>
              <a:rPr lang="en-US" sz="1200" dirty="0" smtClean="0"/>
              <a:t>RF pulse length </a:t>
            </a:r>
            <a:r>
              <a:rPr lang="en-US" sz="1200" dirty="0" smtClean="0">
                <a:sym typeface="Symbol"/>
              </a:rPr>
              <a:t>1 </a:t>
            </a:r>
            <a:r>
              <a:rPr lang="en-US" sz="1200" dirty="0" err="1" smtClean="0">
                <a:sym typeface="Symbol"/>
              </a:rPr>
              <a:t>ms</a:t>
            </a:r>
            <a:endParaRPr lang="en-US" sz="1200" dirty="0"/>
          </a:p>
          <a:p>
            <a:r>
              <a:rPr lang="en-US" sz="1200" dirty="0"/>
              <a:t>800 bunches per </a:t>
            </a:r>
            <a:r>
              <a:rPr lang="en-US" sz="1200" dirty="0" err="1"/>
              <a:t>macropulse</a:t>
            </a:r>
            <a:r>
              <a:rPr lang="en-US" sz="1200" dirty="0"/>
              <a:t> </a:t>
            </a:r>
          </a:p>
          <a:p>
            <a:r>
              <a:rPr lang="en-US" sz="1200" dirty="0"/>
              <a:t>Normalized </a:t>
            </a:r>
            <a:r>
              <a:rPr lang="en-US" sz="1200" dirty="0" err="1"/>
              <a:t>rms</a:t>
            </a:r>
            <a:r>
              <a:rPr lang="en-US" sz="1200" dirty="0"/>
              <a:t> </a:t>
            </a:r>
            <a:r>
              <a:rPr lang="en-US" sz="1200" dirty="0" err="1"/>
              <a:t>emittance</a:t>
            </a:r>
            <a:r>
              <a:rPr lang="en-US" sz="1200" dirty="0"/>
              <a:t> </a:t>
            </a:r>
          </a:p>
          <a:p>
            <a:r>
              <a:rPr lang="en-US" sz="1200" dirty="0"/>
              <a:t>1 </a:t>
            </a:r>
            <a:r>
              <a:rPr lang="en-US" sz="1200" dirty="0" err="1"/>
              <a:t>nC</a:t>
            </a:r>
            <a:r>
              <a:rPr lang="en-US" sz="1200" dirty="0"/>
              <a:t> 0.70 </a:t>
            </a:r>
            <a:r>
              <a:rPr lang="en-US" sz="1200" dirty="0" err="1" smtClean="0"/>
              <a:t>mm</a:t>
            </a:r>
            <a:r>
              <a:rPr lang="en-US" sz="1200" dirty="0" err="1" smtClean="0">
                <a:sym typeface="Symbol"/>
              </a:rPr>
              <a:t></a:t>
            </a:r>
            <a:r>
              <a:rPr lang="en-US" sz="1200" dirty="0" err="1" smtClean="0"/>
              <a:t>mrad</a:t>
            </a:r>
            <a:endParaRPr lang="en-US" sz="1200" dirty="0"/>
          </a:p>
          <a:p>
            <a:r>
              <a:rPr lang="en-US" sz="1200" dirty="0"/>
              <a:t>0.1 </a:t>
            </a:r>
            <a:r>
              <a:rPr lang="en-US" sz="1200" dirty="0" err="1"/>
              <a:t>nC</a:t>
            </a:r>
            <a:r>
              <a:rPr lang="en-US" sz="1200" dirty="0"/>
              <a:t> 0.21 </a:t>
            </a:r>
            <a:r>
              <a:rPr lang="en-US" sz="1200" dirty="0" err="1" smtClean="0"/>
              <a:t>mm</a:t>
            </a:r>
            <a:r>
              <a:rPr lang="en-US" sz="1200" dirty="0" err="1" smtClean="0">
                <a:sym typeface="Symbol"/>
              </a:rPr>
              <a:t></a:t>
            </a:r>
            <a:r>
              <a:rPr lang="en-US" sz="1200" dirty="0" err="1" smtClean="0"/>
              <a:t>mrad</a:t>
            </a:r>
            <a:endParaRPr lang="en-US" sz="1200" dirty="0"/>
          </a:p>
        </p:txBody>
      </p:sp>
      <p:pic>
        <p:nvPicPr>
          <p:cNvPr id="337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90302"/>
            <a:ext cx="5353425" cy="2016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476"/>
          <a:stretch/>
        </p:blipFill>
        <p:spPr bwMode="auto">
          <a:xfrm>
            <a:off x="70569" y="2590800"/>
            <a:ext cx="1437957" cy="215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8409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David\Desktop\ELI\GUN\TEST IN BONN\foto\20151202_15344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947"/>
          <a:stretch/>
        </p:blipFill>
        <p:spPr bwMode="auto">
          <a:xfrm>
            <a:off x="5280734" y="877269"/>
            <a:ext cx="3755762" cy="5612139"/>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57" y="521209"/>
            <a:ext cx="5067927" cy="3377188"/>
          </a:xfrm>
          <a:prstGeom prst="rect">
            <a:avLst/>
          </a:prstGeom>
        </p:spPr>
      </p:pic>
      <p:sp>
        <p:nvSpPr>
          <p:cNvPr id="7" name="Triangolo isoscele 6"/>
          <p:cNvSpPr/>
          <p:nvPr/>
        </p:nvSpPr>
        <p:spPr>
          <a:xfrm rot="5400000">
            <a:off x="1573748" y="4025122"/>
            <a:ext cx="792088" cy="72008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ttore 1 7"/>
          <p:cNvCxnSpPr>
            <a:stCxn id="7" idx="0"/>
          </p:cNvCxnSpPr>
          <p:nvPr/>
        </p:nvCxnSpPr>
        <p:spPr>
          <a:xfrm flipV="1">
            <a:off x="2329832" y="4374467"/>
            <a:ext cx="1862895" cy="10695"/>
          </a:xfrm>
          <a:prstGeom prst="line">
            <a:avLst/>
          </a:prstGeom>
        </p:spPr>
        <p:style>
          <a:lnRef idx="1">
            <a:schemeClr val="accent1"/>
          </a:lnRef>
          <a:fillRef idx="0">
            <a:schemeClr val="accent1"/>
          </a:fillRef>
          <a:effectRef idx="0">
            <a:schemeClr val="accent1"/>
          </a:effectRef>
          <a:fontRef idx="minor">
            <a:schemeClr val="tx1"/>
          </a:fontRef>
        </p:style>
      </p:cxnSp>
      <p:sp>
        <p:nvSpPr>
          <p:cNvPr id="9" name="Rettangolo 8"/>
          <p:cNvSpPr/>
          <p:nvPr/>
        </p:nvSpPr>
        <p:spPr>
          <a:xfrm>
            <a:off x="3167825" y="4186122"/>
            <a:ext cx="637553" cy="360040"/>
          </a:xfrm>
          <a:prstGeom prst="rect">
            <a:avLst/>
          </a:prstGeom>
          <a:solidFill>
            <a:schemeClr val="accent3">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ttangolo 11"/>
          <p:cNvSpPr/>
          <p:nvPr/>
        </p:nvSpPr>
        <p:spPr>
          <a:xfrm>
            <a:off x="3027495" y="4183752"/>
            <a:ext cx="45719" cy="3600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ttangolo 12"/>
          <p:cNvSpPr/>
          <p:nvPr/>
        </p:nvSpPr>
        <p:spPr>
          <a:xfrm>
            <a:off x="3908481" y="4186122"/>
            <a:ext cx="45719" cy="36004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Connettore 1 13"/>
          <p:cNvCxnSpPr/>
          <p:nvPr/>
        </p:nvCxnSpPr>
        <p:spPr>
          <a:xfrm flipH="1">
            <a:off x="2596585" y="4378821"/>
            <a:ext cx="2" cy="256162"/>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2475366" y="4627697"/>
            <a:ext cx="242437"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ttore 1 17"/>
          <p:cNvCxnSpPr/>
          <p:nvPr/>
        </p:nvCxnSpPr>
        <p:spPr>
          <a:xfrm>
            <a:off x="2524577" y="4251622"/>
            <a:ext cx="72008" cy="127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flipH="1">
            <a:off x="2596587" y="4251622"/>
            <a:ext cx="65936" cy="127199"/>
          </a:xfrm>
          <a:prstGeom prst="line">
            <a:avLst/>
          </a:prstGeom>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2410950" y="3984943"/>
            <a:ext cx="397866" cy="246221"/>
          </a:xfrm>
          <a:prstGeom prst="rect">
            <a:avLst/>
          </a:prstGeom>
          <a:noFill/>
        </p:spPr>
        <p:txBody>
          <a:bodyPr wrap="none" rtlCol="0">
            <a:spAutoFit/>
          </a:bodyPr>
          <a:lstStyle/>
          <a:p>
            <a:r>
              <a:rPr lang="en-US" sz="1000" dirty="0" smtClean="0"/>
              <a:t>DC1</a:t>
            </a:r>
            <a:endParaRPr lang="en-US" sz="1000" dirty="0"/>
          </a:p>
        </p:txBody>
      </p:sp>
      <p:sp>
        <p:nvSpPr>
          <p:cNvPr id="22" name="CasellaDiTesto 21"/>
          <p:cNvSpPr txBox="1"/>
          <p:nvPr/>
        </p:nvSpPr>
        <p:spPr>
          <a:xfrm>
            <a:off x="3106203" y="4181018"/>
            <a:ext cx="699175" cy="400110"/>
          </a:xfrm>
          <a:prstGeom prst="rect">
            <a:avLst/>
          </a:prstGeom>
          <a:noFill/>
        </p:spPr>
        <p:txBody>
          <a:bodyPr wrap="square" rtlCol="0">
            <a:spAutoFit/>
          </a:bodyPr>
          <a:lstStyle/>
          <a:p>
            <a:r>
              <a:rPr lang="en-US" sz="1000" dirty="0" smtClean="0"/>
              <a:t>Isolator/</a:t>
            </a:r>
          </a:p>
          <a:p>
            <a:r>
              <a:rPr lang="en-US" sz="1000" dirty="0" smtClean="0"/>
              <a:t>circulator</a:t>
            </a:r>
            <a:endParaRPr lang="en-US" sz="1000" dirty="0"/>
          </a:p>
        </p:txBody>
      </p:sp>
      <p:sp>
        <p:nvSpPr>
          <p:cNvPr id="30" name="CasellaDiTesto 29"/>
          <p:cNvSpPr txBox="1"/>
          <p:nvPr/>
        </p:nvSpPr>
        <p:spPr>
          <a:xfrm>
            <a:off x="1573848" y="4097946"/>
            <a:ext cx="684917" cy="523220"/>
          </a:xfrm>
          <a:prstGeom prst="rect">
            <a:avLst/>
          </a:prstGeom>
          <a:noFill/>
        </p:spPr>
        <p:txBody>
          <a:bodyPr wrap="square" rtlCol="0">
            <a:spAutoFit/>
          </a:bodyPr>
          <a:lstStyle/>
          <a:p>
            <a:r>
              <a:rPr lang="en-US" sz="1400" b="1" dirty="0" smtClean="0"/>
              <a:t>KLY+</a:t>
            </a:r>
          </a:p>
          <a:p>
            <a:r>
              <a:rPr lang="en-US" sz="1400" b="1" dirty="0" smtClean="0"/>
              <a:t>MOD</a:t>
            </a:r>
            <a:endParaRPr lang="en-US" sz="1400" b="1" dirty="0"/>
          </a:p>
        </p:txBody>
      </p:sp>
      <p:cxnSp>
        <p:nvCxnSpPr>
          <p:cNvPr id="50" name="Connettore 1 49"/>
          <p:cNvCxnSpPr/>
          <p:nvPr/>
        </p:nvCxnSpPr>
        <p:spPr>
          <a:xfrm rot="5400000" flipH="1">
            <a:off x="4202861" y="4749900"/>
            <a:ext cx="2" cy="256162"/>
          </a:xfrm>
          <a:prstGeom prst="line">
            <a:avLst/>
          </a:prstGeom>
        </p:spPr>
        <p:style>
          <a:lnRef idx="1">
            <a:schemeClr val="accent1"/>
          </a:lnRef>
          <a:fillRef idx="0">
            <a:schemeClr val="accent1"/>
          </a:fillRef>
          <a:effectRef idx="0">
            <a:schemeClr val="accent1"/>
          </a:effectRef>
          <a:fontRef idx="minor">
            <a:schemeClr val="tx1"/>
          </a:fontRef>
        </p:style>
      </p:cxnSp>
      <p:sp>
        <p:nvSpPr>
          <p:cNvPr id="51" name="Rettangolo 50"/>
          <p:cNvSpPr/>
          <p:nvPr/>
        </p:nvSpPr>
        <p:spPr>
          <a:xfrm rot="5400000">
            <a:off x="3852837" y="4769968"/>
            <a:ext cx="242437"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Connettore 1 51"/>
          <p:cNvCxnSpPr/>
          <p:nvPr/>
        </p:nvCxnSpPr>
        <p:spPr>
          <a:xfrm rot="5400000">
            <a:off x="4358539" y="4778377"/>
            <a:ext cx="72008" cy="127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Connettore 1 52"/>
          <p:cNvCxnSpPr/>
          <p:nvPr/>
        </p:nvCxnSpPr>
        <p:spPr>
          <a:xfrm rot="5400000" flipH="1">
            <a:off x="4361575" y="4847351"/>
            <a:ext cx="65936" cy="127199"/>
          </a:xfrm>
          <a:prstGeom prst="line">
            <a:avLst/>
          </a:prstGeom>
        </p:spPr>
        <p:style>
          <a:lnRef idx="1">
            <a:schemeClr val="accent1"/>
          </a:lnRef>
          <a:fillRef idx="0">
            <a:schemeClr val="accent1"/>
          </a:fillRef>
          <a:effectRef idx="0">
            <a:schemeClr val="accent1"/>
          </a:effectRef>
          <a:fontRef idx="minor">
            <a:schemeClr val="tx1"/>
          </a:fontRef>
        </p:style>
      </p:cxnSp>
      <p:sp>
        <p:nvSpPr>
          <p:cNvPr id="56" name="Arco 55"/>
          <p:cNvSpPr/>
          <p:nvPr/>
        </p:nvSpPr>
        <p:spPr>
          <a:xfrm>
            <a:off x="4057709" y="4374467"/>
            <a:ext cx="270036" cy="29337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7" name="Connettore 1 56"/>
          <p:cNvCxnSpPr>
            <a:stCxn id="56" idx="2"/>
          </p:cNvCxnSpPr>
          <p:nvPr/>
        </p:nvCxnSpPr>
        <p:spPr>
          <a:xfrm>
            <a:off x="4327745" y="4521153"/>
            <a:ext cx="0" cy="806691"/>
          </a:xfrm>
          <a:prstGeom prst="line">
            <a:avLst/>
          </a:prstGeom>
        </p:spPr>
        <p:style>
          <a:lnRef idx="1">
            <a:schemeClr val="accent1"/>
          </a:lnRef>
          <a:fillRef idx="0">
            <a:schemeClr val="accent1"/>
          </a:fillRef>
          <a:effectRef idx="0">
            <a:schemeClr val="accent1"/>
          </a:effectRef>
          <a:fontRef idx="minor">
            <a:schemeClr val="tx1"/>
          </a:fontRef>
        </p:style>
      </p:cxnSp>
      <p:sp>
        <p:nvSpPr>
          <p:cNvPr id="61" name="Rettangolo 60"/>
          <p:cNvSpPr/>
          <p:nvPr/>
        </p:nvSpPr>
        <p:spPr>
          <a:xfrm>
            <a:off x="4202862" y="5327844"/>
            <a:ext cx="255281" cy="36397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ttangolo 61"/>
          <p:cNvSpPr/>
          <p:nvPr/>
        </p:nvSpPr>
        <p:spPr>
          <a:xfrm>
            <a:off x="4458144" y="5449050"/>
            <a:ext cx="454681" cy="12155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Connettore 1 62"/>
          <p:cNvCxnSpPr/>
          <p:nvPr/>
        </p:nvCxnSpPr>
        <p:spPr>
          <a:xfrm rot="5400000" flipH="1">
            <a:off x="4303586" y="5774965"/>
            <a:ext cx="2" cy="256162"/>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ttangolo 63"/>
          <p:cNvSpPr/>
          <p:nvPr/>
        </p:nvSpPr>
        <p:spPr>
          <a:xfrm rot="5400000">
            <a:off x="3953562" y="5795033"/>
            <a:ext cx="242437" cy="216024"/>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Connettore 1 64"/>
          <p:cNvCxnSpPr/>
          <p:nvPr/>
        </p:nvCxnSpPr>
        <p:spPr>
          <a:xfrm rot="5400000">
            <a:off x="4459264" y="5803442"/>
            <a:ext cx="72008" cy="127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nettore 1 65"/>
          <p:cNvCxnSpPr/>
          <p:nvPr/>
        </p:nvCxnSpPr>
        <p:spPr>
          <a:xfrm rot="5400000" flipH="1">
            <a:off x="4462300" y="5872416"/>
            <a:ext cx="65936" cy="127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nettore 1 66"/>
          <p:cNvCxnSpPr>
            <a:stCxn id="61" idx="2"/>
          </p:cNvCxnSpPr>
          <p:nvPr/>
        </p:nvCxnSpPr>
        <p:spPr>
          <a:xfrm>
            <a:off x="4330503" y="5691814"/>
            <a:ext cx="440" cy="211233"/>
          </a:xfrm>
          <a:prstGeom prst="line">
            <a:avLst/>
          </a:prstGeom>
        </p:spPr>
        <p:style>
          <a:lnRef idx="1">
            <a:schemeClr val="accent1"/>
          </a:lnRef>
          <a:fillRef idx="0">
            <a:schemeClr val="accent1"/>
          </a:fillRef>
          <a:effectRef idx="0">
            <a:schemeClr val="accent1"/>
          </a:effectRef>
          <a:fontRef idx="minor">
            <a:schemeClr val="tx1"/>
          </a:fontRef>
        </p:style>
      </p:cxnSp>
      <p:sp>
        <p:nvSpPr>
          <p:cNvPr id="73" name="CasellaDiTesto 72"/>
          <p:cNvSpPr txBox="1"/>
          <p:nvPr/>
        </p:nvSpPr>
        <p:spPr>
          <a:xfrm>
            <a:off x="3983069" y="3861048"/>
            <a:ext cx="854584" cy="400110"/>
          </a:xfrm>
          <a:prstGeom prst="rect">
            <a:avLst/>
          </a:prstGeom>
          <a:noFill/>
        </p:spPr>
        <p:txBody>
          <a:bodyPr wrap="square" rtlCol="0">
            <a:spAutoFit/>
          </a:bodyPr>
          <a:lstStyle/>
          <a:p>
            <a:r>
              <a:rPr lang="en-US" sz="1000" dirty="0" smtClean="0"/>
              <a:t>Ceramic window</a:t>
            </a:r>
            <a:endParaRPr lang="en-US" sz="1000" dirty="0"/>
          </a:p>
        </p:txBody>
      </p:sp>
      <p:sp>
        <p:nvSpPr>
          <p:cNvPr id="74" name="CasellaDiTesto 73"/>
          <p:cNvSpPr txBox="1"/>
          <p:nvPr/>
        </p:nvSpPr>
        <p:spPr>
          <a:xfrm>
            <a:off x="2218179" y="4888653"/>
            <a:ext cx="684803" cy="246221"/>
          </a:xfrm>
          <a:prstGeom prst="rect">
            <a:avLst/>
          </a:prstGeom>
          <a:noFill/>
        </p:spPr>
        <p:txBody>
          <a:bodyPr wrap="none" rtlCol="0">
            <a:spAutoFit/>
          </a:bodyPr>
          <a:lstStyle/>
          <a:p>
            <a:r>
              <a:rPr lang="en-US" sz="1000" dirty="0" smtClean="0"/>
              <a:t>Ion pump</a:t>
            </a:r>
            <a:endParaRPr lang="en-US" sz="1000" dirty="0"/>
          </a:p>
        </p:txBody>
      </p:sp>
      <p:sp>
        <p:nvSpPr>
          <p:cNvPr id="75" name="CasellaDiTesto 74"/>
          <p:cNvSpPr txBox="1"/>
          <p:nvPr/>
        </p:nvSpPr>
        <p:spPr>
          <a:xfrm>
            <a:off x="4495268" y="4735709"/>
            <a:ext cx="397866" cy="246221"/>
          </a:xfrm>
          <a:prstGeom prst="rect">
            <a:avLst/>
          </a:prstGeom>
          <a:noFill/>
        </p:spPr>
        <p:txBody>
          <a:bodyPr wrap="none" rtlCol="0">
            <a:spAutoFit/>
          </a:bodyPr>
          <a:lstStyle/>
          <a:p>
            <a:r>
              <a:rPr lang="en-US" sz="1000" dirty="0" smtClean="0"/>
              <a:t>DC2</a:t>
            </a:r>
            <a:endParaRPr lang="en-US" sz="1000" dirty="0"/>
          </a:p>
        </p:txBody>
      </p:sp>
      <p:sp>
        <p:nvSpPr>
          <p:cNvPr id="76" name="CasellaDiTesto 75"/>
          <p:cNvSpPr txBox="1"/>
          <p:nvPr/>
        </p:nvSpPr>
        <p:spPr>
          <a:xfrm>
            <a:off x="4552775" y="5781826"/>
            <a:ext cx="739305" cy="246221"/>
          </a:xfrm>
          <a:prstGeom prst="rect">
            <a:avLst/>
          </a:prstGeom>
          <a:noFill/>
        </p:spPr>
        <p:txBody>
          <a:bodyPr wrap="none" rtlCol="0">
            <a:spAutoFit/>
          </a:bodyPr>
          <a:lstStyle/>
          <a:p>
            <a:r>
              <a:rPr lang="en-US" sz="1000" dirty="0" smtClean="0"/>
              <a:t>Gun probe</a:t>
            </a:r>
            <a:endParaRPr lang="en-US" sz="1000" dirty="0"/>
          </a:p>
        </p:txBody>
      </p:sp>
      <p:sp>
        <p:nvSpPr>
          <p:cNvPr id="54" name="CasellaDiTesto 53"/>
          <p:cNvSpPr txBox="1"/>
          <p:nvPr/>
        </p:nvSpPr>
        <p:spPr>
          <a:xfrm>
            <a:off x="929024" y="0"/>
            <a:ext cx="7530353" cy="523220"/>
          </a:xfrm>
          <a:prstGeom prst="rect">
            <a:avLst/>
          </a:prstGeom>
          <a:noFill/>
        </p:spPr>
        <p:txBody>
          <a:bodyPr wrap="square" rtlCol="0">
            <a:spAutoFit/>
          </a:bodyPr>
          <a:lstStyle/>
          <a:p>
            <a:r>
              <a:rPr lang="en-US" sz="2800" b="1" dirty="0" smtClean="0"/>
              <a:t>RF PHOTO-GUNS: RF WAVEGUIDE DISTRIBUTION</a:t>
            </a:r>
            <a:endParaRPr lang="en-US" sz="2800" b="1" dirty="0"/>
          </a:p>
        </p:txBody>
      </p:sp>
      <p:sp>
        <p:nvSpPr>
          <p:cNvPr id="10" name="CasellaDiTesto 9"/>
          <p:cNvSpPr txBox="1"/>
          <p:nvPr/>
        </p:nvSpPr>
        <p:spPr>
          <a:xfrm>
            <a:off x="35496" y="5100769"/>
            <a:ext cx="1538352" cy="1600438"/>
          </a:xfrm>
          <a:prstGeom prst="rect">
            <a:avLst/>
          </a:prstGeom>
          <a:noFill/>
        </p:spPr>
        <p:txBody>
          <a:bodyPr wrap="square" rtlCol="0">
            <a:spAutoFit/>
          </a:bodyPr>
          <a:lstStyle/>
          <a:p>
            <a:pPr algn="just"/>
            <a:r>
              <a:rPr lang="en-US" sz="1400" dirty="0" smtClean="0"/>
              <a:t>protect the klystron from reflected power. SW structures always reflect power (during RF transients)</a:t>
            </a:r>
            <a:endParaRPr lang="en-US" sz="1400" dirty="0"/>
          </a:p>
        </p:txBody>
      </p:sp>
      <p:cxnSp>
        <p:nvCxnSpPr>
          <p:cNvPr id="16" name="Connettore 1 15"/>
          <p:cNvCxnSpPr>
            <a:stCxn id="9" idx="2"/>
            <a:endCxn id="10" idx="3"/>
          </p:cNvCxnSpPr>
          <p:nvPr/>
        </p:nvCxnSpPr>
        <p:spPr>
          <a:xfrm flipH="1">
            <a:off x="1573848" y="4546162"/>
            <a:ext cx="1912754" cy="135482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8" name="CasellaDiTesto 67"/>
          <p:cNvSpPr txBox="1"/>
          <p:nvPr/>
        </p:nvSpPr>
        <p:spPr>
          <a:xfrm>
            <a:off x="1750655" y="6039861"/>
            <a:ext cx="1934296" cy="738664"/>
          </a:xfrm>
          <a:prstGeom prst="rect">
            <a:avLst/>
          </a:prstGeom>
          <a:noFill/>
        </p:spPr>
        <p:txBody>
          <a:bodyPr wrap="square" rtlCol="0">
            <a:spAutoFit/>
          </a:bodyPr>
          <a:lstStyle/>
          <a:p>
            <a:pPr algn="just"/>
            <a:r>
              <a:rPr lang="en-US" sz="1400" dirty="0" smtClean="0"/>
              <a:t>Isolate the vacuum of the waveguides from that of the gun</a:t>
            </a:r>
            <a:endParaRPr lang="en-US" sz="1400" dirty="0"/>
          </a:p>
        </p:txBody>
      </p:sp>
      <p:cxnSp>
        <p:nvCxnSpPr>
          <p:cNvPr id="69" name="Connettore 1 68"/>
          <p:cNvCxnSpPr>
            <a:stCxn id="13" idx="2"/>
            <a:endCxn id="68" idx="0"/>
          </p:cNvCxnSpPr>
          <p:nvPr/>
        </p:nvCxnSpPr>
        <p:spPr>
          <a:xfrm flipH="1">
            <a:off x="2717803" y="4546162"/>
            <a:ext cx="1213538" cy="149369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Connettore 4 28"/>
          <p:cNvCxnSpPr>
            <a:stCxn id="30" idx="1"/>
          </p:cNvCxnSpPr>
          <p:nvPr/>
        </p:nvCxnSpPr>
        <p:spPr>
          <a:xfrm rot="10800000">
            <a:off x="683568" y="2924944"/>
            <a:ext cx="890280" cy="1434612"/>
          </a:xfrm>
          <a:prstGeom prst="bentConnector2">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ttore 4 31"/>
          <p:cNvCxnSpPr/>
          <p:nvPr/>
        </p:nvCxnSpPr>
        <p:spPr>
          <a:xfrm rot="16200000" flipV="1">
            <a:off x="1118136" y="1977314"/>
            <a:ext cx="3306482" cy="1106392"/>
          </a:xfrm>
          <a:prstGeom prst="bentConnector3">
            <a:avLst>
              <a:gd name="adj1" fmla="val 50000"/>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ttore 4 35"/>
          <p:cNvCxnSpPr>
            <a:stCxn id="62" idx="3"/>
          </p:cNvCxnSpPr>
          <p:nvPr/>
        </p:nvCxnSpPr>
        <p:spPr>
          <a:xfrm flipV="1">
            <a:off x="4912825" y="4581128"/>
            <a:ext cx="1171343" cy="928701"/>
          </a:xfrm>
          <a:prstGeom prst="bentConnector3">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551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062625" y="53320"/>
            <a:ext cx="2728576" cy="523220"/>
          </a:xfrm>
          <a:prstGeom prst="rect">
            <a:avLst/>
          </a:prstGeom>
          <a:noFill/>
        </p:spPr>
        <p:txBody>
          <a:bodyPr wrap="square" rtlCol="0">
            <a:spAutoFit/>
          </a:bodyPr>
          <a:lstStyle/>
          <a:p>
            <a:r>
              <a:rPr lang="en-US" sz="2800" b="1" dirty="0" smtClean="0"/>
              <a:t>DC PHOTO-GUNS</a:t>
            </a:r>
            <a:endParaRPr lang="en-US" sz="2800" b="1" dirty="0"/>
          </a:p>
        </p:txBody>
      </p:sp>
      <p:sp>
        <p:nvSpPr>
          <p:cNvPr id="3" name="CasellaDiTesto 2"/>
          <p:cNvSpPr txBox="1"/>
          <p:nvPr/>
        </p:nvSpPr>
        <p:spPr>
          <a:xfrm>
            <a:off x="0" y="601940"/>
            <a:ext cx="8991600" cy="923330"/>
          </a:xfrm>
          <a:prstGeom prst="rect">
            <a:avLst/>
          </a:prstGeom>
          <a:noFill/>
        </p:spPr>
        <p:txBody>
          <a:bodyPr wrap="square" rtlCol="0">
            <a:spAutoFit/>
          </a:bodyPr>
          <a:lstStyle/>
          <a:p>
            <a:pPr algn="just"/>
            <a:r>
              <a:rPr lang="en-US" dirty="0" smtClean="0"/>
              <a:t>DC photoguns can be used as electron sources for high average current accelerator (CW, ERL). In this case the cathode of </a:t>
            </a:r>
            <a:r>
              <a:rPr lang="en-US" dirty="0" err="1"/>
              <a:t>GaAs</a:t>
            </a:r>
            <a:r>
              <a:rPr lang="en-US" dirty="0"/>
              <a:t>(Cs</a:t>
            </a:r>
            <a:r>
              <a:rPr lang="en-US" dirty="0" smtClean="0"/>
              <a:t>) is used in a DC system. Average currents up to 100 mA can be achieved. </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26" y="1781080"/>
            <a:ext cx="3001199" cy="3987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179966" y="5936734"/>
            <a:ext cx="3196068" cy="369332"/>
          </a:xfrm>
          <a:prstGeom prst="rect">
            <a:avLst/>
          </a:prstGeom>
        </p:spPr>
        <p:txBody>
          <a:bodyPr wrap="none">
            <a:spAutoFit/>
          </a:bodyPr>
          <a:lstStyle/>
          <a:p>
            <a:r>
              <a:rPr lang="en-US" dirty="0"/>
              <a:t>The Cornell Photoemission Gun.</a:t>
            </a:r>
          </a:p>
        </p:txBody>
      </p:sp>
      <p:sp>
        <p:nvSpPr>
          <p:cNvPr id="5" name="Rettangolo 4"/>
          <p:cNvSpPr/>
          <p:nvPr/>
        </p:nvSpPr>
        <p:spPr>
          <a:xfrm>
            <a:off x="4279900" y="4367074"/>
            <a:ext cx="4419600" cy="1754326"/>
          </a:xfrm>
          <a:prstGeom prst="rect">
            <a:avLst/>
          </a:prstGeom>
        </p:spPr>
        <p:txBody>
          <a:bodyPr wrap="square">
            <a:spAutoFit/>
          </a:bodyPr>
          <a:lstStyle/>
          <a:p>
            <a:r>
              <a:rPr lang="en-US" dirty="0" smtClean="0"/>
              <a:t>Gradient </a:t>
            </a:r>
            <a:r>
              <a:rPr lang="en-US" dirty="0"/>
              <a:t>= 5 – 10 MV/m </a:t>
            </a:r>
          </a:p>
          <a:p>
            <a:r>
              <a:rPr lang="en-US" dirty="0"/>
              <a:t>Gun exit energy = 0.35 MeV </a:t>
            </a:r>
          </a:p>
          <a:p>
            <a:r>
              <a:rPr lang="en-US" dirty="0" err="1"/>
              <a:t>GaAs</a:t>
            </a:r>
            <a:r>
              <a:rPr lang="en-US" dirty="0"/>
              <a:t> and K</a:t>
            </a:r>
            <a:r>
              <a:rPr lang="en-US" baseline="-25000" dirty="0"/>
              <a:t>2</a:t>
            </a:r>
            <a:r>
              <a:rPr lang="en-US" dirty="0"/>
              <a:t>CsSb photocathodes </a:t>
            </a:r>
          </a:p>
          <a:p>
            <a:r>
              <a:rPr lang="en-US" dirty="0"/>
              <a:t>Bunch repetition rate = 1300 MHz </a:t>
            </a:r>
          </a:p>
          <a:p>
            <a:r>
              <a:rPr lang="en-US" dirty="0"/>
              <a:t>Norm. </a:t>
            </a:r>
            <a:r>
              <a:rPr lang="en-US" dirty="0" err="1"/>
              <a:t>rms</a:t>
            </a:r>
            <a:r>
              <a:rPr lang="en-US" dirty="0"/>
              <a:t> </a:t>
            </a:r>
            <a:r>
              <a:rPr lang="en-US" dirty="0" err="1"/>
              <a:t>emittance</a:t>
            </a:r>
            <a:r>
              <a:rPr lang="en-US" dirty="0"/>
              <a:t> = 0.5/0.3 </a:t>
            </a:r>
            <a:r>
              <a:rPr lang="en-US" dirty="0" smtClean="0">
                <a:sym typeface="Symbol"/>
              </a:rPr>
              <a:t></a:t>
            </a:r>
            <a:r>
              <a:rPr lang="en-US" dirty="0" smtClean="0"/>
              <a:t>m </a:t>
            </a:r>
            <a:r>
              <a:rPr lang="en-US" dirty="0"/>
              <a:t>at 80 </a:t>
            </a:r>
            <a:r>
              <a:rPr lang="en-US" dirty="0" err="1"/>
              <a:t>pC</a:t>
            </a:r>
            <a:r>
              <a:rPr lang="en-US" dirty="0"/>
              <a:t> </a:t>
            </a:r>
          </a:p>
          <a:p>
            <a:r>
              <a:rPr lang="en-US" dirty="0"/>
              <a:t>Average current = 65 mA (at 50 </a:t>
            </a:r>
            <a:r>
              <a:rPr lang="en-US" dirty="0" err="1"/>
              <a:t>pC</a:t>
            </a:r>
            <a:r>
              <a:rPr lang="en-US" dirty="0"/>
              <a:t>) </a:t>
            </a:r>
          </a:p>
        </p:txBody>
      </p:sp>
      <p:sp>
        <p:nvSpPr>
          <p:cNvPr id="6" name="Rettangolo 5"/>
          <p:cNvSpPr/>
          <p:nvPr/>
        </p:nvSpPr>
        <p:spPr>
          <a:xfrm>
            <a:off x="5537200" y="3928628"/>
            <a:ext cx="1905000" cy="369332"/>
          </a:xfrm>
          <a:prstGeom prst="rect">
            <a:avLst/>
          </a:prstGeom>
        </p:spPr>
        <p:txBody>
          <a:bodyPr wrap="square">
            <a:spAutoFit/>
          </a:bodyPr>
          <a:lstStyle/>
          <a:p>
            <a:r>
              <a:rPr lang="en-US" b="1" dirty="0" smtClean="0"/>
              <a:t>Cornell </a:t>
            </a:r>
            <a:r>
              <a:rPr lang="en-US" b="1" dirty="0"/>
              <a:t>DC gun </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1601" y="1704054"/>
            <a:ext cx="1854200" cy="240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2" y="2254623"/>
            <a:ext cx="4495800" cy="1226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0715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5" name="Object 5"/>
          <p:cNvGraphicFramePr>
            <a:graphicFrameLocks noChangeAspect="1"/>
          </p:cNvGraphicFramePr>
          <p:nvPr>
            <p:extLst>
              <p:ext uri="{D42A27DB-BD31-4B8C-83A1-F6EECF244321}">
                <p14:modId xmlns:p14="http://schemas.microsoft.com/office/powerpoint/2010/main" val="319178663"/>
              </p:ext>
            </p:extLst>
          </p:nvPr>
        </p:nvGraphicFramePr>
        <p:xfrm>
          <a:off x="2228383" y="6061173"/>
          <a:ext cx="1863725" cy="523875"/>
        </p:xfrm>
        <a:graphic>
          <a:graphicData uri="http://schemas.openxmlformats.org/presentationml/2006/ole">
            <mc:AlternateContent xmlns:mc="http://schemas.openxmlformats.org/markup-compatibility/2006">
              <mc:Choice xmlns:v="urn:schemas-microsoft-com:vml" Requires="v">
                <p:oleObj spid="_x0000_s31774" name="Equation" r:id="rId4" imgW="723600" imgH="203040" progId="Equation.3">
                  <p:embed/>
                </p:oleObj>
              </mc:Choice>
              <mc:Fallback>
                <p:oleObj name="Equation" r:id="rId4" imgW="72360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8383" y="6061173"/>
                        <a:ext cx="1863725" cy="523875"/>
                      </a:xfrm>
                      <a:prstGeom prst="rect">
                        <a:avLst/>
                      </a:prstGeom>
                      <a:solidFill>
                        <a:srgbClr val="CCECFF"/>
                      </a:solidFill>
                      <a:ln w="28575">
                        <a:solidFill>
                          <a:schemeClr val="accent2"/>
                        </a:solidFill>
                        <a:miter lim="800000"/>
                        <a:headEnd/>
                        <a:tailEnd/>
                      </a:ln>
                    </p:spPr>
                  </p:pic>
                </p:oleObj>
              </mc:Fallback>
            </mc:AlternateContent>
          </a:graphicData>
        </a:graphic>
      </p:graphicFrame>
      <p:sp>
        <p:nvSpPr>
          <p:cNvPr id="102406" name="Rectangle 6"/>
          <p:cNvSpPr>
            <a:spLocks noChangeArrowheads="1"/>
          </p:cNvSpPr>
          <p:nvPr/>
        </p:nvSpPr>
        <p:spPr bwMode="auto">
          <a:xfrm>
            <a:off x="109184" y="4763234"/>
            <a:ext cx="3706812" cy="1015663"/>
          </a:xfrm>
          <a:prstGeom prst="rect">
            <a:avLst/>
          </a:prstGeom>
          <a:noFill/>
          <a:ln w="28575">
            <a:noFill/>
            <a:miter lim="800000"/>
            <a:headEnd/>
            <a:tailEnd/>
          </a:ln>
          <a:effectLst/>
        </p:spPr>
        <p:txBody>
          <a:bodyPr>
            <a:spAutoFit/>
          </a:bodyPr>
          <a:lstStyle/>
          <a:p>
            <a:pPr algn="ctr"/>
            <a:r>
              <a:rPr lang="en-US" altLang="en-US" b="1" dirty="0" smtClean="0"/>
              <a:t>PRINCIPLE</a:t>
            </a:r>
          </a:p>
          <a:p>
            <a:pPr algn="ctr"/>
            <a:endParaRPr lang="en-US" altLang="en-US" sz="1400" b="1" dirty="0" smtClean="0"/>
          </a:p>
          <a:p>
            <a:pPr algn="ctr"/>
            <a:r>
              <a:rPr lang="en-US" altLang="en-US" sz="1400" dirty="0" smtClean="0"/>
              <a:t>The DC voltage of a generator is used to accelerate particles</a:t>
            </a:r>
            <a:endParaRPr lang="en-US" altLang="en-US" sz="1400" dirty="0"/>
          </a:p>
        </p:txBody>
      </p:sp>
      <p:sp>
        <p:nvSpPr>
          <p:cNvPr id="102409" name="Rectangle 9"/>
          <p:cNvSpPr>
            <a:spLocks noChangeArrowheads="1"/>
          </p:cNvSpPr>
          <p:nvPr/>
        </p:nvSpPr>
        <p:spPr bwMode="auto">
          <a:xfrm>
            <a:off x="0" y="568039"/>
            <a:ext cx="9144000" cy="954107"/>
          </a:xfrm>
          <a:prstGeom prst="rect">
            <a:avLst/>
          </a:prstGeom>
          <a:solidFill>
            <a:srgbClr val="CCFFFF"/>
          </a:solidFill>
          <a:ln w="9525">
            <a:noFill/>
            <a:miter lim="800000"/>
            <a:headEnd/>
            <a:tailEnd/>
          </a:ln>
          <a:effectLst/>
        </p:spPr>
        <p:txBody>
          <a:bodyPr>
            <a:spAutoFit/>
          </a:bodyPr>
          <a:lstStyle/>
          <a:p>
            <a:pPr algn="just" eaLnBrk="1" hangingPunct="1"/>
            <a:r>
              <a:rPr lang="en-US" altLang="en-US" sz="1400" b="0" dirty="0" smtClean="0"/>
              <a:t>The </a:t>
            </a:r>
            <a:r>
              <a:rPr lang="en-US" altLang="en-US" sz="1400" b="1" dirty="0" smtClean="0"/>
              <a:t>first historical particle accelerator </a:t>
            </a:r>
            <a:r>
              <a:rPr lang="en-US" altLang="en-US" sz="1400" b="0" dirty="0" smtClean="0"/>
              <a:t>was built by the Nobel prize Wilhelm Conrad </a:t>
            </a:r>
            <a:r>
              <a:rPr lang="en-US" altLang="en-US" sz="1400" b="0" dirty="0" err="1" smtClean="0"/>
              <a:t>Röntgen</a:t>
            </a:r>
            <a:r>
              <a:rPr lang="en-US" altLang="en-US" sz="1400" b="0" dirty="0" smtClean="0"/>
              <a:t> (1900). It consisted in a vacuum tube containing a cathode connected to the negative pole of a DC voltage generator. </a:t>
            </a:r>
            <a:r>
              <a:rPr lang="en-US" altLang="en-US" sz="1400" b="1" dirty="0" smtClean="0"/>
              <a:t>Electrons emitted by the heated cathode</a:t>
            </a:r>
            <a:r>
              <a:rPr lang="en-US" altLang="en-US" sz="1400" b="0" dirty="0" smtClean="0"/>
              <a:t> were accelerated while flowing to another electrode connected to the positive generator pole (anode). Collisions between energetic electrons and anode produced </a:t>
            </a:r>
            <a:r>
              <a:rPr lang="en-US" altLang="en-US" sz="1400" b="1" dirty="0" smtClean="0"/>
              <a:t>X-rays</a:t>
            </a:r>
            <a:r>
              <a:rPr lang="en-US" altLang="en-US" sz="1400" b="0" dirty="0" smtClean="0"/>
              <a:t>. </a:t>
            </a:r>
          </a:p>
        </p:txBody>
      </p:sp>
      <p:sp>
        <p:nvSpPr>
          <p:cNvPr id="102430" name="Text Box 30"/>
          <p:cNvSpPr txBox="1">
            <a:spLocks noChangeArrowheads="1"/>
          </p:cNvSpPr>
          <p:nvPr/>
        </p:nvSpPr>
        <p:spPr bwMode="auto">
          <a:xfrm>
            <a:off x="234951" y="1804637"/>
            <a:ext cx="4641849" cy="738664"/>
          </a:xfrm>
          <a:prstGeom prst="rect">
            <a:avLst/>
          </a:prstGeom>
          <a:solidFill>
            <a:schemeClr val="accent1">
              <a:lumMod val="20000"/>
              <a:lumOff val="80000"/>
            </a:schemeClr>
          </a:solidFill>
          <a:ln w="38100">
            <a:solidFill>
              <a:srgbClr val="000080"/>
            </a:solidFill>
            <a:miter lim="800000"/>
            <a:headEnd/>
            <a:tailEnd/>
          </a:ln>
          <a:effectLst/>
        </p:spPr>
        <p:txBody>
          <a:bodyPr wrap="square">
            <a:spAutoFit/>
          </a:bodyPr>
          <a:lstStyle/>
          <a:p>
            <a:pPr algn="just"/>
            <a:r>
              <a:rPr lang="en-US" sz="1400" b="0" dirty="0" smtClean="0"/>
              <a:t>The energy gained by the electrons travelling from cathode to anode is equal to their charge multiplied the electrostatic potential difference between the two electrodes.</a:t>
            </a:r>
          </a:p>
        </p:txBody>
      </p:sp>
      <p:sp>
        <p:nvSpPr>
          <p:cNvPr id="102431" name="Line 31"/>
          <p:cNvSpPr>
            <a:spLocks noChangeShapeType="1"/>
          </p:cNvSpPr>
          <p:nvPr/>
        </p:nvSpPr>
        <p:spPr bwMode="auto">
          <a:xfrm flipV="1">
            <a:off x="2142564" y="2543299"/>
            <a:ext cx="445295" cy="352345"/>
          </a:xfrm>
          <a:prstGeom prst="line">
            <a:avLst/>
          </a:prstGeom>
          <a:noFill/>
          <a:ln w="9525">
            <a:solidFill>
              <a:schemeClr val="tx1"/>
            </a:solidFill>
            <a:round/>
            <a:headEnd/>
            <a:tailEnd type="triangle" w="med" len="med"/>
          </a:ln>
          <a:effectLst/>
        </p:spPr>
        <p:txBody>
          <a:bodyPr/>
          <a:lstStyle/>
          <a:p>
            <a:endParaRPr lang="en-US"/>
          </a:p>
        </p:txBody>
      </p:sp>
      <p:graphicFrame>
        <p:nvGraphicFramePr>
          <p:cNvPr id="102432" name="Object 32"/>
          <p:cNvGraphicFramePr>
            <a:graphicFrameLocks noChangeAspect="1"/>
          </p:cNvGraphicFramePr>
          <p:nvPr>
            <p:extLst>
              <p:ext uri="{D42A27DB-BD31-4B8C-83A1-F6EECF244321}">
                <p14:modId xmlns:p14="http://schemas.microsoft.com/office/powerpoint/2010/main" val="930835011"/>
              </p:ext>
            </p:extLst>
          </p:nvPr>
        </p:nvGraphicFramePr>
        <p:xfrm>
          <a:off x="467845" y="5969098"/>
          <a:ext cx="947738" cy="668337"/>
        </p:xfrm>
        <a:graphic>
          <a:graphicData uri="http://schemas.openxmlformats.org/presentationml/2006/ole">
            <mc:AlternateContent xmlns:mc="http://schemas.openxmlformats.org/markup-compatibility/2006">
              <mc:Choice xmlns:v="urn:schemas-microsoft-com:vml" Requires="v">
                <p:oleObj spid="_x0000_s31775" name="Equation" r:id="rId6" imgW="558720" imgH="393480" progId="Equation.3">
                  <p:embed/>
                </p:oleObj>
              </mc:Choice>
              <mc:Fallback>
                <p:oleObj name="Equation" r:id="rId6" imgW="558720" imgH="39348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7845" y="5969098"/>
                        <a:ext cx="947738" cy="668337"/>
                      </a:xfrm>
                      <a:prstGeom prst="rect">
                        <a:avLst/>
                      </a:prstGeom>
                      <a:solidFill>
                        <a:srgbClr val="CCECFF"/>
                      </a:solidFill>
                      <a:ln w="28575">
                        <a:solidFill>
                          <a:schemeClr val="accent2"/>
                        </a:solidFill>
                        <a:miter lim="800000"/>
                        <a:headEnd/>
                        <a:tailEnd/>
                      </a:ln>
                    </p:spPr>
                  </p:pic>
                </p:oleObj>
              </mc:Fallback>
            </mc:AlternateContent>
          </a:graphicData>
        </a:graphic>
      </p:graphicFrame>
      <p:sp>
        <p:nvSpPr>
          <p:cNvPr id="102434" name="AutoShape 34"/>
          <p:cNvSpPr>
            <a:spLocks noChangeArrowheads="1"/>
          </p:cNvSpPr>
          <p:nvPr/>
        </p:nvSpPr>
        <p:spPr bwMode="auto">
          <a:xfrm>
            <a:off x="3970669" y="5152431"/>
            <a:ext cx="720725" cy="606922"/>
          </a:xfrm>
          <a:prstGeom prst="rightArrow">
            <a:avLst>
              <a:gd name="adj1" fmla="val 50000"/>
              <a:gd name="adj2" fmla="val 67634"/>
            </a:avLst>
          </a:prstGeom>
          <a:solidFill>
            <a:schemeClr val="accent1"/>
          </a:solidFill>
          <a:ln w="9525">
            <a:solidFill>
              <a:schemeClr val="tx1"/>
            </a:solidFill>
            <a:miter lim="800000"/>
            <a:headEnd/>
            <a:tailEnd/>
          </a:ln>
          <a:effectLst/>
        </p:spPr>
        <p:txBody>
          <a:bodyPr wrap="none" anchor="ctr"/>
          <a:lstStyle/>
          <a:p>
            <a:endParaRPr lang="en-US"/>
          </a:p>
        </p:txBody>
      </p:sp>
      <p:sp>
        <p:nvSpPr>
          <p:cNvPr id="102435" name="Rectangle 35"/>
          <p:cNvSpPr>
            <a:spLocks noChangeArrowheads="1"/>
          </p:cNvSpPr>
          <p:nvPr/>
        </p:nvSpPr>
        <p:spPr bwMode="auto">
          <a:xfrm>
            <a:off x="3009401" y="0"/>
            <a:ext cx="2840304" cy="561975"/>
          </a:xfrm>
          <a:prstGeom prst="rect">
            <a:avLst/>
          </a:prstGeom>
          <a:noFill/>
          <a:ln w="9525">
            <a:noFill/>
            <a:miter lim="800000"/>
            <a:headEnd/>
            <a:tailEnd/>
          </a:ln>
          <a:effectLst/>
        </p:spPr>
        <p:txBody>
          <a:bodyPr anchor="ctr"/>
          <a:lstStyle/>
          <a:p>
            <a:pPr marL="1117600" indent="-1117600"/>
            <a:r>
              <a:rPr lang="en-US" altLang="en-US" sz="3200" b="1" dirty="0" smtClean="0"/>
              <a:t>ACCELERATION</a:t>
            </a:r>
            <a:endParaRPr lang="en-US" altLang="en-US" sz="3200" b="1" dirty="0"/>
          </a:p>
        </p:txBody>
      </p:sp>
      <p:sp>
        <p:nvSpPr>
          <p:cNvPr id="102436" name="Text Box 36"/>
          <p:cNvSpPr txBox="1">
            <a:spLocks noChangeArrowheads="1"/>
          </p:cNvSpPr>
          <p:nvPr/>
        </p:nvSpPr>
        <p:spPr bwMode="auto">
          <a:xfrm>
            <a:off x="4876800" y="4972315"/>
            <a:ext cx="4267200" cy="803297"/>
          </a:xfrm>
          <a:prstGeom prst="rect">
            <a:avLst/>
          </a:prstGeom>
          <a:solidFill>
            <a:srgbClr val="CCFFFF"/>
          </a:solidFill>
          <a:ln w="9525">
            <a:noFill/>
            <a:miter lim="800000"/>
            <a:headEnd/>
            <a:tailEnd/>
          </a:ln>
          <a:effectLst/>
        </p:spPr>
        <p:txBody>
          <a:bodyPr wrap="square">
            <a:spAutoFit/>
          </a:bodyPr>
          <a:lstStyle/>
          <a:p>
            <a:pPr algn="just">
              <a:lnSpc>
                <a:spcPct val="110000"/>
              </a:lnSpc>
            </a:pPr>
            <a:r>
              <a:rPr lang="en-US" altLang="en-US" sz="1400" b="0" dirty="0" smtClean="0">
                <a:solidFill>
                  <a:srgbClr val="990000"/>
                </a:solidFill>
              </a:rPr>
              <a:t>The </a:t>
            </a:r>
            <a:r>
              <a:rPr lang="en-US" altLang="en-US" sz="1400" dirty="0" smtClean="0">
                <a:solidFill>
                  <a:srgbClr val="990000"/>
                </a:solidFill>
              </a:rPr>
              <a:t>energy gain </a:t>
            </a:r>
            <a:r>
              <a:rPr lang="en-US" altLang="en-US" sz="1400" i="1" dirty="0" smtClean="0">
                <a:solidFill>
                  <a:srgbClr val="990000"/>
                </a:solidFill>
              </a:rPr>
              <a:t>∆W=</a:t>
            </a:r>
            <a:r>
              <a:rPr lang="en-US" altLang="en-US" sz="1400" i="1" dirty="0" err="1" smtClean="0">
                <a:solidFill>
                  <a:srgbClr val="990000"/>
                </a:solidFill>
              </a:rPr>
              <a:t>q∆V</a:t>
            </a:r>
            <a:r>
              <a:rPr lang="en-US" altLang="en-US" sz="1400" b="0" dirty="0" smtClean="0">
                <a:solidFill>
                  <a:srgbClr val="990000"/>
                </a:solidFill>
              </a:rPr>
              <a:t> is proportional to the DC voltage </a:t>
            </a:r>
            <a:r>
              <a:rPr lang="en-US" altLang="en-US" sz="1400" i="1" dirty="0" smtClean="0">
                <a:solidFill>
                  <a:srgbClr val="990000"/>
                </a:solidFill>
              </a:rPr>
              <a:t>∆V</a:t>
            </a:r>
            <a:r>
              <a:rPr lang="en-US" altLang="en-US" sz="1400" b="0" dirty="0" smtClean="0">
                <a:solidFill>
                  <a:srgbClr val="990000"/>
                </a:solidFill>
              </a:rPr>
              <a:t> which is </a:t>
            </a:r>
            <a:r>
              <a:rPr lang="en-US" altLang="en-US" sz="1400" dirty="0" smtClean="0">
                <a:solidFill>
                  <a:srgbClr val="990000"/>
                </a:solidFill>
              </a:rPr>
              <a:t>limited</a:t>
            </a:r>
            <a:r>
              <a:rPr lang="en-US" altLang="en-US" sz="1400" b="0" dirty="0" smtClean="0">
                <a:solidFill>
                  <a:srgbClr val="990000"/>
                </a:solidFill>
              </a:rPr>
              <a:t> by </a:t>
            </a:r>
            <a:r>
              <a:rPr lang="en-US" altLang="en-US" sz="1400" dirty="0" smtClean="0">
                <a:solidFill>
                  <a:srgbClr val="990000"/>
                </a:solidFill>
              </a:rPr>
              <a:t>unavoidable breakdown </a:t>
            </a:r>
            <a:r>
              <a:rPr lang="en-US" altLang="en-US" sz="1400" b="0" dirty="0" smtClean="0">
                <a:solidFill>
                  <a:srgbClr val="990000"/>
                </a:solidFill>
              </a:rPr>
              <a:t>phenomena!</a:t>
            </a:r>
            <a:endParaRPr lang="en-US" altLang="en-US" sz="1400" b="0" dirty="0">
              <a:solidFill>
                <a:srgbClr val="660033"/>
              </a:solidFill>
            </a:endParaRPr>
          </a:p>
        </p:txBody>
      </p:sp>
      <p:pic>
        <p:nvPicPr>
          <p:cNvPr id="102437" name="Picture 37"/>
          <p:cNvPicPr>
            <a:picLocks noChangeAspect="1" noChangeArrowheads="1"/>
          </p:cNvPicPr>
          <p:nvPr/>
        </p:nvPicPr>
        <p:blipFill>
          <a:blip r:embed="rId8" cstate="print"/>
          <a:srcRect/>
          <a:stretch>
            <a:fillRect/>
          </a:stretch>
        </p:blipFill>
        <p:spPr bwMode="auto">
          <a:xfrm>
            <a:off x="4184650" y="2739080"/>
            <a:ext cx="1168400" cy="1638300"/>
          </a:xfrm>
          <a:prstGeom prst="rect">
            <a:avLst/>
          </a:prstGeom>
          <a:noFill/>
          <a:ln w="9525">
            <a:noFill/>
            <a:miter lim="800000"/>
            <a:headEnd/>
            <a:tailEnd/>
          </a:ln>
          <a:effectLst/>
        </p:spPr>
      </p:pic>
      <p:pic>
        <p:nvPicPr>
          <p:cNvPr id="102438" name="Picture 38"/>
          <p:cNvPicPr>
            <a:picLocks noChangeAspect="1" noChangeArrowheads="1"/>
          </p:cNvPicPr>
          <p:nvPr/>
        </p:nvPicPr>
        <p:blipFill>
          <a:blip r:embed="rId9" cstate="print"/>
          <a:srcRect/>
          <a:stretch>
            <a:fillRect/>
          </a:stretch>
        </p:blipFill>
        <p:spPr bwMode="auto">
          <a:xfrm>
            <a:off x="5340350" y="3430237"/>
            <a:ext cx="1282700" cy="539750"/>
          </a:xfrm>
          <a:prstGeom prst="rect">
            <a:avLst/>
          </a:prstGeom>
          <a:noFill/>
          <a:ln w="9525">
            <a:noFill/>
            <a:miter lim="800000"/>
            <a:headEnd/>
            <a:tailEnd/>
          </a:ln>
          <a:effectLst/>
        </p:spPr>
      </p:pic>
      <p:pic>
        <p:nvPicPr>
          <p:cNvPr id="102439" name="Picture 39"/>
          <p:cNvPicPr>
            <a:picLocks noChangeAspect="1" noChangeArrowheads="1"/>
          </p:cNvPicPr>
          <p:nvPr/>
        </p:nvPicPr>
        <p:blipFill>
          <a:blip r:embed="rId10" cstate="print"/>
          <a:srcRect/>
          <a:stretch>
            <a:fillRect/>
          </a:stretch>
        </p:blipFill>
        <p:spPr bwMode="auto">
          <a:xfrm>
            <a:off x="6230471" y="1579212"/>
            <a:ext cx="2789704" cy="1899942"/>
          </a:xfrm>
          <a:prstGeom prst="rect">
            <a:avLst/>
          </a:prstGeom>
          <a:noFill/>
          <a:ln w="9525">
            <a:noFill/>
            <a:miter lim="800000"/>
            <a:headEnd/>
            <a:tailEnd/>
          </a:ln>
          <a:effectLst/>
        </p:spPr>
      </p:pic>
      <p:sp>
        <p:nvSpPr>
          <p:cNvPr id="2" name="Slide Number Placeholder 1"/>
          <p:cNvSpPr>
            <a:spLocks noGrp="1"/>
          </p:cNvSpPr>
          <p:nvPr>
            <p:ph type="sldNum" sz="quarter" idx="12"/>
          </p:nvPr>
        </p:nvSpPr>
        <p:spPr>
          <a:xfrm>
            <a:off x="7239000" y="0"/>
            <a:ext cx="1905000" cy="457200"/>
          </a:xfrm>
        </p:spPr>
        <p:txBody>
          <a:bodyPr/>
          <a:lstStyle/>
          <a:p>
            <a:fld id="{90DA1E09-0DBA-434B-AE47-26F8EC14D67E}" type="slidenum">
              <a:rPr lang="en-US" altLang="en-US" sz="1600" b="1" smtClean="0">
                <a:solidFill>
                  <a:srgbClr val="FFFF00"/>
                </a:solidFill>
              </a:rPr>
              <a:pPr/>
              <a:t>5</a:t>
            </a:fld>
            <a:endParaRPr lang="en-US" altLang="en-US" sz="1600" b="1">
              <a:solidFill>
                <a:srgbClr val="FFFF00"/>
              </a:solidFill>
            </a:endParaRPr>
          </a:p>
        </p:txBody>
      </p:sp>
      <p:sp>
        <p:nvSpPr>
          <p:cNvPr id="36" name="Rectangle 4"/>
          <p:cNvSpPr>
            <a:spLocks noChangeArrowheads="1"/>
          </p:cNvSpPr>
          <p:nvPr/>
        </p:nvSpPr>
        <p:spPr bwMode="auto">
          <a:xfrm>
            <a:off x="1027518" y="3214925"/>
            <a:ext cx="122196" cy="3713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Text Box 5"/>
          <p:cNvSpPr txBox="1">
            <a:spLocks noChangeArrowheads="1"/>
          </p:cNvSpPr>
          <p:nvPr/>
        </p:nvSpPr>
        <p:spPr bwMode="auto">
          <a:xfrm>
            <a:off x="350744" y="3239500"/>
            <a:ext cx="243048" cy="31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a:t>+</a:t>
            </a:r>
          </a:p>
        </p:txBody>
      </p:sp>
      <p:sp>
        <p:nvSpPr>
          <p:cNvPr id="38" name="Text Box 6"/>
          <p:cNvSpPr txBox="1">
            <a:spLocks noChangeArrowheads="1"/>
          </p:cNvSpPr>
          <p:nvPr/>
        </p:nvSpPr>
        <p:spPr bwMode="auto">
          <a:xfrm>
            <a:off x="1367249" y="3062017"/>
            <a:ext cx="12206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smtClean="0"/>
              <a:t>Electric field</a:t>
            </a:r>
            <a:endParaRPr lang="en-US" sz="1400" dirty="0"/>
          </a:p>
        </p:txBody>
      </p:sp>
      <p:sp>
        <p:nvSpPr>
          <p:cNvPr id="39" name="Line 7"/>
          <p:cNvSpPr>
            <a:spLocks noChangeShapeType="1"/>
          </p:cNvSpPr>
          <p:nvPr/>
        </p:nvSpPr>
        <p:spPr bwMode="auto">
          <a:xfrm>
            <a:off x="1149714" y="3400599"/>
            <a:ext cx="1462316" cy="0"/>
          </a:xfrm>
          <a:prstGeom prst="line">
            <a:avLst/>
          </a:prstGeom>
          <a:noFill/>
          <a:ln w="50800">
            <a:solidFill>
              <a:srgbClr val="00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0"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228" y="3167141"/>
            <a:ext cx="516980" cy="557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Oval 13"/>
          <p:cNvSpPr>
            <a:spLocks noChangeArrowheads="1"/>
          </p:cNvSpPr>
          <p:nvPr/>
        </p:nvSpPr>
        <p:spPr bwMode="auto">
          <a:xfrm>
            <a:off x="1156428" y="3332337"/>
            <a:ext cx="135624" cy="13789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Line 16"/>
          <p:cNvSpPr>
            <a:spLocks noChangeShapeType="1"/>
          </p:cNvSpPr>
          <p:nvPr/>
        </p:nvSpPr>
        <p:spPr bwMode="auto">
          <a:xfrm>
            <a:off x="1075859" y="3586273"/>
            <a:ext cx="0" cy="196596"/>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18"/>
          <p:cNvSpPr>
            <a:spLocks noChangeShapeType="1"/>
          </p:cNvSpPr>
          <p:nvPr/>
        </p:nvSpPr>
        <p:spPr bwMode="auto">
          <a:xfrm>
            <a:off x="1893629" y="3774678"/>
            <a:ext cx="102321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19"/>
          <p:cNvSpPr>
            <a:spLocks noChangeShapeType="1"/>
          </p:cNvSpPr>
          <p:nvPr/>
        </p:nvSpPr>
        <p:spPr bwMode="auto">
          <a:xfrm flipH="1" flipV="1">
            <a:off x="2908790" y="3509819"/>
            <a:ext cx="2686" cy="27305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Rectangle 20"/>
          <p:cNvSpPr>
            <a:spLocks noChangeArrowheads="1"/>
          </p:cNvSpPr>
          <p:nvPr/>
        </p:nvSpPr>
        <p:spPr bwMode="auto">
          <a:xfrm>
            <a:off x="2629487" y="3247691"/>
            <a:ext cx="601577" cy="25939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6" name="Line 21"/>
          <p:cNvSpPr>
            <a:spLocks noChangeShapeType="1"/>
          </p:cNvSpPr>
          <p:nvPr/>
        </p:nvSpPr>
        <p:spPr bwMode="auto">
          <a:xfrm>
            <a:off x="1688179" y="3612212"/>
            <a:ext cx="0" cy="35496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Rectangle 22"/>
          <p:cNvSpPr>
            <a:spLocks noChangeArrowheads="1"/>
          </p:cNvSpPr>
          <p:nvPr/>
        </p:nvSpPr>
        <p:spPr bwMode="auto">
          <a:xfrm>
            <a:off x="1853345" y="3702319"/>
            <a:ext cx="75197" cy="146082"/>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Text Box 27"/>
          <p:cNvSpPr txBox="1">
            <a:spLocks noChangeArrowheads="1"/>
          </p:cNvSpPr>
          <p:nvPr/>
        </p:nvSpPr>
        <p:spPr bwMode="auto">
          <a:xfrm>
            <a:off x="1257139" y="3872976"/>
            <a:ext cx="12206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smtClean="0"/>
              <a:t>Voltage V</a:t>
            </a:r>
            <a:endParaRPr lang="en-US" sz="1800" dirty="0"/>
          </a:p>
        </p:txBody>
      </p:sp>
      <p:sp>
        <p:nvSpPr>
          <p:cNvPr id="49" name="Figura a mano libera 48"/>
          <p:cNvSpPr/>
          <p:nvPr/>
        </p:nvSpPr>
        <p:spPr>
          <a:xfrm>
            <a:off x="2679344" y="3253025"/>
            <a:ext cx="399612" cy="254063"/>
          </a:xfrm>
          <a:custGeom>
            <a:avLst/>
            <a:gdLst>
              <a:gd name="connsiteX0" fmla="*/ 0 w 823866"/>
              <a:gd name="connsiteY0" fmla="*/ 129167 h 237816"/>
              <a:gd name="connsiteX1" fmla="*/ 81482 w 823866"/>
              <a:gd name="connsiteY1" fmla="*/ 2419 h 237816"/>
              <a:gd name="connsiteX2" fmla="*/ 162963 w 823866"/>
              <a:gd name="connsiteY2" fmla="*/ 228755 h 237816"/>
              <a:gd name="connsiteX3" fmla="*/ 289711 w 823866"/>
              <a:gd name="connsiteY3" fmla="*/ 2419 h 237816"/>
              <a:gd name="connsiteX4" fmla="*/ 362139 w 823866"/>
              <a:gd name="connsiteY4" fmla="*/ 237809 h 237816"/>
              <a:gd name="connsiteX5" fmla="*/ 470781 w 823866"/>
              <a:gd name="connsiteY5" fmla="*/ 11472 h 237816"/>
              <a:gd name="connsiteX6" fmla="*/ 552262 w 823866"/>
              <a:gd name="connsiteY6" fmla="*/ 237809 h 237816"/>
              <a:gd name="connsiteX7" fmla="*/ 651850 w 823866"/>
              <a:gd name="connsiteY7" fmla="*/ 2419 h 237816"/>
              <a:gd name="connsiteX8" fmla="*/ 715224 w 823866"/>
              <a:gd name="connsiteY8" fmla="*/ 147274 h 237816"/>
              <a:gd name="connsiteX9" fmla="*/ 823866 w 823866"/>
              <a:gd name="connsiteY9" fmla="*/ 156327 h 23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866" h="237816">
                <a:moveTo>
                  <a:pt x="0" y="129167"/>
                </a:moveTo>
                <a:cubicBezTo>
                  <a:pt x="27161" y="57494"/>
                  <a:pt x="54322" y="-14179"/>
                  <a:pt x="81482" y="2419"/>
                </a:cubicBezTo>
                <a:cubicBezTo>
                  <a:pt x="108643" y="19017"/>
                  <a:pt x="128258" y="228755"/>
                  <a:pt x="162963" y="228755"/>
                </a:cubicBezTo>
                <a:cubicBezTo>
                  <a:pt x="197668" y="228755"/>
                  <a:pt x="256515" y="910"/>
                  <a:pt x="289711" y="2419"/>
                </a:cubicBezTo>
                <a:cubicBezTo>
                  <a:pt x="322907" y="3928"/>
                  <a:pt x="331961" y="236300"/>
                  <a:pt x="362139" y="237809"/>
                </a:cubicBezTo>
                <a:cubicBezTo>
                  <a:pt x="392317" y="239318"/>
                  <a:pt x="439094" y="11472"/>
                  <a:pt x="470781" y="11472"/>
                </a:cubicBezTo>
                <a:cubicBezTo>
                  <a:pt x="502468" y="11472"/>
                  <a:pt x="522084" y="239318"/>
                  <a:pt x="552262" y="237809"/>
                </a:cubicBezTo>
                <a:cubicBezTo>
                  <a:pt x="582440" y="236300"/>
                  <a:pt x="624690" y="17508"/>
                  <a:pt x="651850" y="2419"/>
                </a:cubicBezTo>
                <a:cubicBezTo>
                  <a:pt x="679010" y="-12670"/>
                  <a:pt x="686555" y="121623"/>
                  <a:pt x="715224" y="147274"/>
                </a:cubicBezTo>
                <a:cubicBezTo>
                  <a:pt x="743893" y="172925"/>
                  <a:pt x="783879" y="164626"/>
                  <a:pt x="823866" y="156327"/>
                </a:cubicBezTo>
              </a:path>
            </a:pathLst>
          </a:custGeom>
          <a:ln w="28575">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Line 18"/>
          <p:cNvSpPr>
            <a:spLocks noChangeShapeType="1"/>
          </p:cNvSpPr>
          <p:nvPr/>
        </p:nvSpPr>
        <p:spPr bwMode="auto">
          <a:xfrm>
            <a:off x="1071167" y="3782318"/>
            <a:ext cx="617012"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Text Box 27"/>
          <p:cNvSpPr txBox="1">
            <a:spLocks noChangeArrowheads="1"/>
          </p:cNvSpPr>
          <p:nvPr/>
        </p:nvSpPr>
        <p:spPr bwMode="auto">
          <a:xfrm>
            <a:off x="127000" y="2845593"/>
            <a:ext cx="12206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800" dirty="0" smtClean="0"/>
              <a:t>Cathode</a:t>
            </a:r>
            <a:endParaRPr lang="en-US" sz="1800" dirty="0"/>
          </a:p>
        </p:txBody>
      </p:sp>
      <p:sp>
        <p:nvSpPr>
          <p:cNvPr id="52" name="Text Box 27"/>
          <p:cNvSpPr txBox="1">
            <a:spLocks noChangeArrowheads="1"/>
          </p:cNvSpPr>
          <p:nvPr/>
        </p:nvSpPr>
        <p:spPr bwMode="auto">
          <a:xfrm>
            <a:off x="2529169" y="2839807"/>
            <a:ext cx="91092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800" dirty="0" smtClean="0"/>
              <a:t>Anode</a:t>
            </a:r>
            <a:endParaRPr lang="en-US" sz="1800" dirty="0"/>
          </a:p>
        </p:txBody>
      </p:sp>
      <p:sp>
        <p:nvSpPr>
          <p:cNvPr id="53" name="Rectangle 14"/>
          <p:cNvSpPr>
            <a:spLocks noChangeArrowheads="1"/>
          </p:cNvSpPr>
          <p:nvPr/>
        </p:nvSpPr>
        <p:spPr bwMode="auto">
          <a:xfrm>
            <a:off x="4852758" y="5840035"/>
            <a:ext cx="4291242" cy="954107"/>
          </a:xfrm>
          <a:prstGeom prst="rect">
            <a:avLst/>
          </a:prstGeom>
          <a:noFill/>
          <a:ln w="9525">
            <a:noFill/>
            <a:miter lim="800000"/>
            <a:headEnd/>
            <a:tailEnd/>
          </a:ln>
          <a:effectLst/>
        </p:spPr>
        <p:txBody>
          <a:bodyPr wrap="square">
            <a:spAutoFit/>
          </a:bodyPr>
          <a:lstStyle/>
          <a:p>
            <a:pPr algn="just" eaLnBrk="1" hangingPunct="1"/>
            <a:r>
              <a:rPr lang="en-US" altLang="en-US" sz="1400" b="1" dirty="0" smtClean="0"/>
              <a:t>Particle energies are </a:t>
            </a:r>
            <a:r>
              <a:rPr lang="en-US" altLang="en-US" sz="1400" b="1" dirty="0" err="1" smtClean="0"/>
              <a:t>tipically</a:t>
            </a:r>
            <a:r>
              <a:rPr lang="en-US" altLang="en-US" sz="1400" b="1" dirty="0" smtClean="0"/>
              <a:t> expressed in electron-volt </a:t>
            </a:r>
            <a:r>
              <a:rPr lang="en-US" altLang="en-US" sz="1400" dirty="0" smtClean="0"/>
              <a:t>[</a:t>
            </a:r>
            <a:r>
              <a:rPr lang="en-US" altLang="en-US" sz="1400" dirty="0" err="1" smtClean="0"/>
              <a:t>eV</a:t>
            </a:r>
            <a:r>
              <a:rPr lang="en-US" altLang="en-US" sz="1400" dirty="0" smtClean="0"/>
              <a:t>], equal to the energy gained by  1 electron accelerated through an electrostatic potential  of 1 volt: </a:t>
            </a:r>
          </a:p>
          <a:p>
            <a:pPr algn="just" eaLnBrk="1" hangingPunct="1"/>
            <a:r>
              <a:rPr lang="en-US" altLang="en-US" sz="1400" dirty="0" smtClean="0"/>
              <a:t>1 </a:t>
            </a:r>
            <a:r>
              <a:rPr lang="en-US" altLang="en-US" sz="1400" dirty="0" err="1" smtClean="0"/>
              <a:t>eV</a:t>
            </a:r>
            <a:r>
              <a:rPr lang="en-US" altLang="en-US" sz="1400" dirty="0" smtClean="0"/>
              <a:t>=1.6x10</a:t>
            </a:r>
            <a:r>
              <a:rPr lang="en-US" altLang="en-US" sz="1400" baseline="30000" dirty="0" smtClean="0"/>
              <a:t>-19</a:t>
            </a:r>
            <a:r>
              <a:rPr lang="en-US" altLang="en-US" sz="1400" dirty="0" smtClean="0"/>
              <a:t> J</a:t>
            </a:r>
            <a:endParaRPr lang="en-US" sz="1400" dirty="0"/>
          </a:p>
        </p:txBody>
      </p:sp>
      <p:sp>
        <p:nvSpPr>
          <p:cNvPr id="3" name="Freccia a destra 2"/>
          <p:cNvSpPr/>
          <p:nvPr/>
        </p:nvSpPr>
        <p:spPr>
          <a:xfrm>
            <a:off x="1621780" y="6191582"/>
            <a:ext cx="400597" cy="251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23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3.86768E-6 L 0.15573 -0.00162 " pathEditMode="relative" rAng="0" ptsTypes="AA">
                                      <p:cBhvr>
                                        <p:cTn id="6" dur="2000" fill="hold"/>
                                        <p:tgtEl>
                                          <p:spTgt spid="41"/>
                                        </p:tgtEl>
                                        <p:attrNameLst>
                                          <p:attrName>ppt_x</p:attrName>
                                          <p:attrName>ppt_y</p:attrName>
                                        </p:attrNameLst>
                                      </p:cBhvr>
                                      <p:rCtr x="7778" y="-93"/>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49"/>
                                        </p:tgtEl>
                                        <p:attrNameLst>
                                          <p:attrName>style.visibility</p:attrName>
                                        </p:attrNameLst>
                                      </p:cBhvr>
                                      <p:to>
                                        <p:strVal val="visible"/>
                                      </p:to>
                                    </p:set>
                                  </p:childTnLst>
                                </p:cTn>
                              </p:par>
                            </p:childTnLst>
                          </p:cTn>
                        </p:par>
                        <p:par>
                          <p:cTn id="10" fill="hold">
                            <p:stCondLst>
                              <p:cond delay="2000"/>
                            </p:stCondLst>
                            <p:childTnLst>
                              <p:par>
                                <p:cTn id="11" presetID="42" presetClass="path" presetSubtype="0" accel="50000" decel="50000" fill="hold" grpId="1" nodeType="afterEffect">
                                  <p:stCondLst>
                                    <p:cond delay="0"/>
                                  </p:stCondLst>
                                  <p:childTnLst>
                                    <p:animMotion origin="layout" path="M -2.77778E-7 -4.62179E-6 L 0.0849 0.00139 " pathEditMode="relative" rAng="0" ptsTypes="AA">
                                      <p:cBhvr>
                                        <p:cTn id="12" dur="2000" fill="hold"/>
                                        <p:tgtEl>
                                          <p:spTgt spid="49"/>
                                        </p:tgtEl>
                                        <p:attrNameLst>
                                          <p:attrName>ppt_x</p:attrName>
                                          <p:attrName>ppt_y</p:attrName>
                                        </p:attrNameLst>
                                      </p:cBhvr>
                                      <p:rCtr x="4236" y="69"/>
                                    </p:animMotion>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7"/>
                                        </p:tgtEl>
                                        <p:attrNameLst>
                                          <p:attrName>style.visibility</p:attrName>
                                        </p:attrNameLst>
                                      </p:cBhvr>
                                      <p:to>
                                        <p:strVal val="visible"/>
                                      </p:to>
                                    </p:set>
                                    <p:animEffect transition="in" filter="fade">
                                      <p:cBhvr>
                                        <p:cTn id="17" dur="500"/>
                                        <p:tgtEl>
                                          <p:spTgt spid="102437"/>
                                        </p:tgtEl>
                                      </p:cBhvr>
                                    </p:animEffect>
                                  </p:childTnLst>
                                </p:cTn>
                              </p:par>
                              <p:par>
                                <p:cTn id="18" presetID="10" presetClass="entr" presetSubtype="0" fill="hold" nodeType="withEffect">
                                  <p:stCondLst>
                                    <p:cond delay="0"/>
                                  </p:stCondLst>
                                  <p:childTnLst>
                                    <p:set>
                                      <p:cBhvr>
                                        <p:cTn id="19" dur="1" fill="hold">
                                          <p:stCondLst>
                                            <p:cond delay="0"/>
                                          </p:stCondLst>
                                        </p:cTn>
                                        <p:tgtEl>
                                          <p:spTgt spid="102438"/>
                                        </p:tgtEl>
                                        <p:attrNameLst>
                                          <p:attrName>style.visibility</p:attrName>
                                        </p:attrNameLst>
                                      </p:cBhvr>
                                      <p:to>
                                        <p:strVal val="visible"/>
                                      </p:to>
                                    </p:set>
                                    <p:animEffect transition="in" filter="fade">
                                      <p:cBhvr>
                                        <p:cTn id="20" dur="500"/>
                                        <p:tgtEl>
                                          <p:spTgt spid="1024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2405"/>
                                        </p:tgtEl>
                                        <p:attrNameLst>
                                          <p:attrName>style.visibility</p:attrName>
                                        </p:attrNameLst>
                                      </p:cBhvr>
                                      <p:to>
                                        <p:strVal val="visible"/>
                                      </p:to>
                                    </p:set>
                                    <p:animEffect transition="in" filter="fade">
                                      <p:cBhvr>
                                        <p:cTn id="25" dur="500"/>
                                        <p:tgtEl>
                                          <p:spTgt spid="10240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2406"/>
                                        </p:tgtEl>
                                        <p:attrNameLst>
                                          <p:attrName>style.visibility</p:attrName>
                                        </p:attrNameLst>
                                      </p:cBhvr>
                                      <p:to>
                                        <p:strVal val="visible"/>
                                      </p:to>
                                    </p:set>
                                    <p:animEffect transition="in" filter="fade">
                                      <p:cBhvr>
                                        <p:cTn id="28" dur="500"/>
                                        <p:tgtEl>
                                          <p:spTgt spid="102406"/>
                                        </p:tgtEl>
                                      </p:cBhvr>
                                    </p:animEffect>
                                  </p:childTnLst>
                                </p:cTn>
                              </p:par>
                              <p:par>
                                <p:cTn id="29" presetID="10" presetClass="entr" presetSubtype="0" fill="hold" nodeType="withEffect">
                                  <p:stCondLst>
                                    <p:cond delay="0"/>
                                  </p:stCondLst>
                                  <p:childTnLst>
                                    <p:set>
                                      <p:cBhvr>
                                        <p:cTn id="30" dur="1" fill="hold">
                                          <p:stCondLst>
                                            <p:cond delay="0"/>
                                          </p:stCondLst>
                                        </p:cTn>
                                        <p:tgtEl>
                                          <p:spTgt spid="102432"/>
                                        </p:tgtEl>
                                        <p:attrNameLst>
                                          <p:attrName>style.visibility</p:attrName>
                                        </p:attrNameLst>
                                      </p:cBhvr>
                                      <p:to>
                                        <p:strVal val="visible"/>
                                      </p:to>
                                    </p:set>
                                    <p:animEffect transition="in" filter="fade">
                                      <p:cBhvr>
                                        <p:cTn id="31" dur="500"/>
                                        <p:tgtEl>
                                          <p:spTgt spid="1024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2434"/>
                                        </p:tgtEl>
                                        <p:attrNameLst>
                                          <p:attrName>style.visibility</p:attrName>
                                        </p:attrNameLst>
                                      </p:cBhvr>
                                      <p:to>
                                        <p:strVal val="visible"/>
                                      </p:to>
                                    </p:set>
                                    <p:animEffect transition="in" filter="fade">
                                      <p:cBhvr>
                                        <p:cTn id="34" dur="500"/>
                                        <p:tgtEl>
                                          <p:spTgt spid="1024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2436"/>
                                        </p:tgtEl>
                                        <p:attrNameLst>
                                          <p:attrName>style.visibility</p:attrName>
                                        </p:attrNameLst>
                                      </p:cBhvr>
                                      <p:to>
                                        <p:strVal val="visible"/>
                                      </p:to>
                                    </p:set>
                                    <p:animEffect transition="in" filter="fade">
                                      <p:cBhvr>
                                        <p:cTn id="37" dur="500"/>
                                        <p:tgtEl>
                                          <p:spTgt spid="1024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500"/>
                                        <p:tgtEl>
                                          <p:spTgt spid="5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p:bldP spid="102434" grpId="0" animBg="1"/>
      <p:bldP spid="102436" grpId="0" animBg="1"/>
      <p:bldP spid="41" grpId="0" animBg="1"/>
      <p:bldP spid="49" grpId="0" animBg="1"/>
      <p:bldP spid="49" grpId="1" animBg="1"/>
      <p:bldP spid="53" grpId="0"/>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asellaDiTesto 3"/>
          <p:cNvSpPr txBox="1"/>
          <p:nvPr/>
        </p:nvSpPr>
        <p:spPr>
          <a:xfrm>
            <a:off x="331180" y="70471"/>
            <a:ext cx="8143278" cy="1754326"/>
          </a:xfrm>
          <a:prstGeom prst="rect">
            <a:avLst/>
          </a:prstGeom>
          <a:noFill/>
        </p:spPr>
        <p:txBody>
          <a:bodyPr wrap="square" rtlCol="0">
            <a:spAutoFit/>
          </a:bodyPr>
          <a:lstStyle/>
          <a:p>
            <a:pPr algn="ctr"/>
            <a:r>
              <a:rPr lang="en-US" sz="5400" dirty="0" smtClean="0"/>
              <a:t>POWER SOURCES AND POWER DISTRIBUTION</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609" y="2232671"/>
            <a:ext cx="2707114" cy="3864639"/>
          </a:xfrm>
          <a:prstGeom prst="rect">
            <a:avLst/>
          </a:prstGeom>
        </p:spPr>
      </p:pic>
      <p:pic>
        <p:nvPicPr>
          <p:cNvPr id="7" name="Immagine 6"/>
          <p:cNvPicPr>
            <a:picLocks noChangeAspect="1"/>
          </p:cNvPicPr>
          <p:nvPr/>
        </p:nvPicPr>
        <p:blipFill rotWithShape="1">
          <a:blip r:embed="rId3">
            <a:extLst>
              <a:ext uri="{28A0092B-C50C-407E-A947-70E740481C1C}">
                <a14:useLocalDpi xmlns:a14="http://schemas.microsoft.com/office/drawing/2010/main" val="0"/>
              </a:ext>
            </a:extLst>
          </a:blip>
          <a:srcRect l="37451" r="37451"/>
          <a:stretch/>
        </p:blipFill>
        <p:spPr>
          <a:xfrm>
            <a:off x="4616976" y="2451098"/>
            <a:ext cx="3857482" cy="3235718"/>
          </a:xfrm>
          <a:prstGeom prst="rect">
            <a:avLst/>
          </a:prstGeom>
        </p:spPr>
      </p:pic>
    </p:spTree>
    <p:extLst>
      <p:ext uri="{BB962C8B-B14F-4D97-AF65-F5344CB8AC3E}">
        <p14:creationId xmlns:p14="http://schemas.microsoft.com/office/powerpoint/2010/main" val="1967055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asellaDiTesto 2"/>
          <p:cNvSpPr txBox="1"/>
          <p:nvPr/>
        </p:nvSpPr>
        <p:spPr>
          <a:xfrm>
            <a:off x="3418011" y="-1"/>
            <a:ext cx="2171185" cy="523220"/>
          </a:xfrm>
          <a:prstGeom prst="rect">
            <a:avLst/>
          </a:prstGeom>
          <a:noFill/>
        </p:spPr>
        <p:txBody>
          <a:bodyPr wrap="square" rtlCol="0">
            <a:spAutoFit/>
          </a:bodyPr>
          <a:lstStyle/>
          <a:p>
            <a:r>
              <a:rPr lang="en-US" sz="2800" b="1" dirty="0" smtClean="0"/>
              <a:t>RF SOURCES</a:t>
            </a:r>
            <a:endParaRPr lang="en-US" sz="2800" b="1"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5286" y="666920"/>
            <a:ext cx="1080760" cy="1542878"/>
          </a:xfrm>
          <a:prstGeom prst="rect">
            <a:avLst/>
          </a:prstGeom>
        </p:spPr>
      </p:pic>
      <p:pic>
        <p:nvPicPr>
          <p:cNvPr id="276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28064"/>
          <a:stretch/>
        </p:blipFill>
        <p:spPr bwMode="auto">
          <a:xfrm>
            <a:off x="5286987" y="1307562"/>
            <a:ext cx="3843730" cy="348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r="7689" b="11732"/>
          <a:stretch/>
        </p:blipFill>
        <p:spPr bwMode="auto">
          <a:xfrm>
            <a:off x="1" y="2539445"/>
            <a:ext cx="2238571" cy="1609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5504" y="2700637"/>
            <a:ext cx="1077108" cy="144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7" y="4797152"/>
            <a:ext cx="2061831" cy="154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ttangolo 8"/>
          <p:cNvSpPr/>
          <p:nvPr/>
        </p:nvSpPr>
        <p:spPr>
          <a:xfrm>
            <a:off x="52239" y="4508147"/>
            <a:ext cx="2093715" cy="369332"/>
          </a:xfrm>
          <a:prstGeom prst="rect">
            <a:avLst/>
          </a:prstGeom>
        </p:spPr>
        <p:txBody>
          <a:bodyPr wrap="none">
            <a:spAutoFit/>
          </a:bodyPr>
          <a:lstStyle/>
          <a:p>
            <a:r>
              <a:rPr lang="en-US" b="1" dirty="0"/>
              <a:t>Solid state amplifier</a:t>
            </a:r>
            <a:endParaRPr lang="en-US" dirty="0"/>
          </a:p>
        </p:txBody>
      </p:sp>
      <p:pic>
        <p:nvPicPr>
          <p:cNvPr id="27659"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54496" y="6095669"/>
            <a:ext cx="1368152" cy="729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3418011" y="745861"/>
            <a:ext cx="1802061" cy="1384995"/>
          </a:xfrm>
          <a:prstGeom prst="rect">
            <a:avLst/>
          </a:prstGeom>
        </p:spPr>
        <p:txBody>
          <a:bodyPr wrap="square">
            <a:spAutoFit/>
          </a:bodyPr>
          <a:lstStyle/>
          <a:p>
            <a:pPr marL="171450" indent="-171450">
              <a:buFont typeface="Arial" pitchFamily="34" charset="0"/>
              <a:buChar char="•"/>
            </a:pPr>
            <a:r>
              <a:rPr lang="en-US" sz="1200" dirty="0"/>
              <a:t>Intensity modulation of </a:t>
            </a:r>
            <a:r>
              <a:rPr lang="en-US" sz="1200" dirty="0" smtClean="0"/>
              <a:t>DC beam </a:t>
            </a:r>
            <a:r>
              <a:rPr lang="en-US" sz="1200" dirty="0"/>
              <a:t>by </a:t>
            </a:r>
            <a:r>
              <a:rPr lang="en-US" sz="1200" dirty="0" smtClean="0"/>
              <a:t>cavity</a:t>
            </a:r>
          </a:p>
          <a:p>
            <a:pPr marL="171450" indent="-171450">
              <a:buFont typeface="Arial" pitchFamily="34" charset="0"/>
              <a:buChar char="•"/>
            </a:pPr>
            <a:r>
              <a:rPr lang="en-US" sz="1200" dirty="0" smtClean="0"/>
              <a:t>Output cavity</a:t>
            </a:r>
          </a:p>
          <a:p>
            <a:pPr marL="171450" indent="-171450">
              <a:buFont typeface="Arial" pitchFamily="34" charset="0"/>
              <a:buChar char="•"/>
            </a:pPr>
            <a:r>
              <a:rPr lang="en-US" sz="1200" dirty="0" smtClean="0"/>
              <a:t>Both </a:t>
            </a:r>
            <a:r>
              <a:rPr lang="en-US" sz="1200" dirty="0" err="1" smtClean="0"/>
              <a:t>ppulsed</a:t>
            </a:r>
            <a:r>
              <a:rPr lang="en-US" sz="1200" dirty="0" smtClean="0"/>
              <a:t> and CW</a:t>
            </a:r>
          </a:p>
          <a:p>
            <a:pPr marL="171450" indent="-171450">
              <a:buFont typeface="Arial" pitchFamily="34" charset="0"/>
              <a:buChar char="•"/>
            </a:pPr>
            <a:r>
              <a:rPr lang="en-US" sz="1200" dirty="0" smtClean="0"/>
              <a:t>Typical 0.3-30 GHz</a:t>
            </a:r>
          </a:p>
          <a:p>
            <a:pPr marL="171450" indent="-171450">
              <a:buFont typeface="Arial" pitchFamily="34" charset="0"/>
              <a:buChar char="•"/>
            </a:pPr>
            <a:r>
              <a:rPr lang="en-US" sz="1200" dirty="0" smtClean="0"/>
              <a:t>High </a:t>
            </a:r>
            <a:r>
              <a:rPr lang="en-US" sz="1200" dirty="0"/>
              <a:t>power </a:t>
            </a:r>
            <a:r>
              <a:rPr lang="en-US" sz="1200" dirty="0" smtClean="0"/>
              <a:t>&gt;50 MW´s</a:t>
            </a:r>
          </a:p>
          <a:p>
            <a:pPr marL="171450" indent="-171450">
              <a:buFont typeface="Arial" pitchFamily="34" charset="0"/>
              <a:buChar char="•"/>
            </a:pPr>
            <a:r>
              <a:rPr lang="en-US" sz="1200" dirty="0" smtClean="0"/>
              <a:t>High gain (&gt;40dB)</a:t>
            </a:r>
            <a:endParaRPr lang="en-US" sz="1200" dirty="0"/>
          </a:p>
        </p:txBody>
      </p:sp>
      <p:sp>
        <p:nvSpPr>
          <p:cNvPr id="12" name="Rettangolo 11"/>
          <p:cNvSpPr/>
          <p:nvPr/>
        </p:nvSpPr>
        <p:spPr>
          <a:xfrm>
            <a:off x="3372050" y="2724110"/>
            <a:ext cx="1848022" cy="1384995"/>
          </a:xfrm>
          <a:prstGeom prst="rect">
            <a:avLst/>
          </a:prstGeom>
        </p:spPr>
        <p:txBody>
          <a:bodyPr wrap="square">
            <a:spAutoFit/>
          </a:bodyPr>
          <a:lstStyle/>
          <a:p>
            <a:pPr marL="171450" indent="-171450">
              <a:buFont typeface="Arial" pitchFamily="34" charset="0"/>
              <a:buChar char="•"/>
            </a:pPr>
            <a:r>
              <a:rPr lang="en-US" sz="1200" dirty="0"/>
              <a:t>Intensity modulation of </a:t>
            </a:r>
            <a:r>
              <a:rPr lang="en-US" sz="1200" dirty="0" smtClean="0"/>
              <a:t>DC beam </a:t>
            </a:r>
            <a:r>
              <a:rPr lang="en-US" sz="1200" dirty="0"/>
              <a:t>by control </a:t>
            </a:r>
            <a:r>
              <a:rPr lang="en-US" sz="1200" dirty="0" smtClean="0"/>
              <a:t>grid</a:t>
            </a:r>
          </a:p>
          <a:p>
            <a:pPr marL="171450" indent="-171450">
              <a:buFont typeface="Arial" pitchFamily="34" charset="0"/>
              <a:buChar char="•"/>
            </a:pPr>
            <a:r>
              <a:rPr lang="en-US" sz="1200" dirty="0" smtClean="0"/>
              <a:t>Typical </a:t>
            </a:r>
            <a:r>
              <a:rPr lang="en-US" sz="1200" dirty="0"/>
              <a:t>up to </a:t>
            </a:r>
            <a:r>
              <a:rPr lang="en-US" sz="1200" dirty="0" smtClean="0"/>
              <a:t>2 GHz</a:t>
            </a:r>
            <a:endParaRPr lang="en-US" sz="1200" dirty="0"/>
          </a:p>
          <a:p>
            <a:pPr marL="171450" indent="-171450">
              <a:buFont typeface="Arial" pitchFamily="34" charset="0"/>
              <a:buChar char="•"/>
            </a:pPr>
            <a:r>
              <a:rPr lang="en-US" sz="1200" dirty="0" smtClean="0"/>
              <a:t>Higher </a:t>
            </a:r>
            <a:r>
              <a:rPr lang="en-US" sz="1200" dirty="0"/>
              <a:t>efficiency than </a:t>
            </a:r>
            <a:r>
              <a:rPr lang="en-US" sz="1200" dirty="0" smtClean="0"/>
              <a:t>klystron</a:t>
            </a:r>
          </a:p>
          <a:p>
            <a:pPr marL="171450" indent="-171450">
              <a:buFont typeface="Arial" pitchFamily="34" charset="0"/>
              <a:buChar char="•"/>
            </a:pPr>
            <a:r>
              <a:rPr lang="en-US" sz="1200" dirty="0" smtClean="0"/>
              <a:t>Moderate </a:t>
            </a:r>
            <a:r>
              <a:rPr lang="en-US" sz="1200" dirty="0"/>
              <a:t>power (&lt;100 kW)</a:t>
            </a:r>
          </a:p>
        </p:txBody>
      </p:sp>
      <p:sp>
        <p:nvSpPr>
          <p:cNvPr id="13" name="Rettangolo 12"/>
          <p:cNvSpPr/>
          <p:nvPr/>
        </p:nvSpPr>
        <p:spPr>
          <a:xfrm>
            <a:off x="2238572" y="4369800"/>
            <a:ext cx="3557564" cy="1569660"/>
          </a:xfrm>
          <a:prstGeom prst="rect">
            <a:avLst/>
          </a:prstGeom>
        </p:spPr>
        <p:txBody>
          <a:bodyPr wrap="square">
            <a:spAutoFit/>
          </a:bodyPr>
          <a:lstStyle/>
          <a:p>
            <a:pPr marL="171450" indent="-171450">
              <a:buFont typeface="Arial" pitchFamily="34" charset="0"/>
              <a:buChar char="•"/>
            </a:pPr>
            <a:r>
              <a:rPr lang="en-US" sz="1200" dirty="0"/>
              <a:t>Combines power of many </a:t>
            </a:r>
            <a:r>
              <a:rPr lang="en-US" sz="1200" dirty="0" smtClean="0"/>
              <a:t>transistors</a:t>
            </a:r>
          </a:p>
          <a:p>
            <a:pPr marL="171450" indent="-171450">
              <a:buFont typeface="Arial" pitchFamily="34" charset="0"/>
              <a:buChar char="•"/>
            </a:pPr>
            <a:r>
              <a:rPr lang="en-US" sz="1200" dirty="0" smtClean="0"/>
              <a:t>Soft </a:t>
            </a:r>
            <a:r>
              <a:rPr lang="en-US" sz="1200" dirty="0"/>
              <a:t>failure mode (single module failure does </a:t>
            </a:r>
            <a:r>
              <a:rPr lang="en-US" sz="1200" dirty="0" smtClean="0"/>
              <a:t>not cause failure </a:t>
            </a:r>
            <a:r>
              <a:rPr lang="en-US" sz="1200" dirty="0"/>
              <a:t>of </a:t>
            </a:r>
            <a:r>
              <a:rPr lang="en-US" sz="1200" dirty="0" smtClean="0"/>
              <a:t>the amplifier</a:t>
            </a:r>
            <a:r>
              <a:rPr lang="en-US" sz="1200" dirty="0"/>
              <a:t>, just reduction of </a:t>
            </a:r>
            <a:r>
              <a:rPr lang="en-US" sz="1200" dirty="0" smtClean="0"/>
              <a:t>the output power)</a:t>
            </a:r>
          </a:p>
          <a:p>
            <a:pPr marL="171450" indent="-171450">
              <a:buFont typeface="Arial" pitchFamily="34" charset="0"/>
              <a:buChar char="•"/>
            </a:pPr>
            <a:r>
              <a:rPr lang="en-US" sz="1200" dirty="0" smtClean="0"/>
              <a:t>Typical </a:t>
            </a:r>
            <a:r>
              <a:rPr lang="en-US" sz="1200" dirty="0"/>
              <a:t>up to </a:t>
            </a:r>
            <a:r>
              <a:rPr lang="en-US" sz="1200" dirty="0" smtClean="0"/>
              <a:t>2 GHz</a:t>
            </a:r>
          </a:p>
          <a:p>
            <a:pPr marL="171450" indent="-171450">
              <a:buFont typeface="Arial" pitchFamily="34" charset="0"/>
              <a:buChar char="•"/>
            </a:pPr>
            <a:r>
              <a:rPr lang="en-US" sz="1200" dirty="0" smtClean="0"/>
              <a:t>Efficiency </a:t>
            </a:r>
            <a:r>
              <a:rPr lang="en-US" sz="1200" dirty="0"/>
              <a:t>is approaching and even exceeding </a:t>
            </a:r>
            <a:r>
              <a:rPr lang="en-US" sz="1200" dirty="0" smtClean="0"/>
              <a:t>that of </a:t>
            </a:r>
            <a:r>
              <a:rPr lang="en-US" sz="1200" dirty="0"/>
              <a:t>vacuum </a:t>
            </a:r>
            <a:r>
              <a:rPr lang="en-US" sz="1200" dirty="0" smtClean="0"/>
              <a:t>tubes</a:t>
            </a:r>
          </a:p>
          <a:p>
            <a:pPr marL="171450" indent="-171450">
              <a:buFont typeface="Arial" pitchFamily="34" charset="0"/>
              <a:buChar char="•"/>
            </a:pPr>
            <a:r>
              <a:rPr lang="en-US" sz="1200" dirty="0" smtClean="0"/>
              <a:t>Moderate high </a:t>
            </a:r>
            <a:r>
              <a:rPr lang="en-US" sz="1200" dirty="0"/>
              <a:t>power</a:t>
            </a:r>
          </a:p>
        </p:txBody>
      </p:sp>
      <p:sp>
        <p:nvSpPr>
          <p:cNvPr id="24" name="Rettangolo 23"/>
          <p:cNvSpPr/>
          <p:nvPr/>
        </p:nvSpPr>
        <p:spPr>
          <a:xfrm>
            <a:off x="347836" y="251356"/>
            <a:ext cx="969689" cy="369332"/>
          </a:xfrm>
          <a:prstGeom prst="rect">
            <a:avLst/>
          </a:prstGeom>
        </p:spPr>
        <p:txBody>
          <a:bodyPr wrap="none">
            <a:spAutoFit/>
          </a:bodyPr>
          <a:lstStyle/>
          <a:p>
            <a:r>
              <a:rPr lang="en-US" b="1" dirty="0" smtClean="0"/>
              <a:t>Klystron</a:t>
            </a:r>
            <a:endParaRPr lang="en-US" dirty="0"/>
          </a:p>
        </p:txBody>
      </p:sp>
      <p:sp>
        <p:nvSpPr>
          <p:cNvPr id="14" name="Rettangolo 13"/>
          <p:cNvSpPr/>
          <p:nvPr/>
        </p:nvSpPr>
        <p:spPr>
          <a:xfrm>
            <a:off x="0" y="2354778"/>
            <a:ext cx="2849050" cy="369332"/>
          </a:xfrm>
          <a:prstGeom prst="rect">
            <a:avLst/>
          </a:prstGeom>
        </p:spPr>
        <p:txBody>
          <a:bodyPr wrap="none">
            <a:spAutoFit/>
          </a:bodyPr>
          <a:lstStyle/>
          <a:p>
            <a:r>
              <a:rPr lang="en-US" b="1" dirty="0"/>
              <a:t>Inductive Output Tube (IOT)</a:t>
            </a:r>
            <a:endParaRPr lang="en-US" dirty="0"/>
          </a:p>
        </p:txBody>
      </p:sp>
      <p:grpSp>
        <p:nvGrpSpPr>
          <p:cNvPr id="16" name="Gruppo 15"/>
          <p:cNvGrpSpPr/>
          <p:nvPr/>
        </p:nvGrpSpPr>
        <p:grpSpPr>
          <a:xfrm>
            <a:off x="15851" y="568803"/>
            <a:ext cx="2345477" cy="1739113"/>
            <a:chOff x="15851" y="568803"/>
            <a:chExt cx="2345477" cy="1739113"/>
          </a:xfrm>
        </p:grpSpPr>
        <p:pic>
          <p:nvPicPr>
            <p:cNvPr id="27655"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13907" r="17980" b="5006"/>
            <a:stretch/>
          </p:blipFill>
          <p:spPr bwMode="auto">
            <a:xfrm>
              <a:off x="15851" y="568803"/>
              <a:ext cx="2345477" cy="173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ttangolo 14"/>
            <p:cNvSpPr/>
            <p:nvPr/>
          </p:nvSpPr>
          <p:spPr>
            <a:xfrm>
              <a:off x="616656" y="586341"/>
              <a:ext cx="432048" cy="178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ttangolo 26"/>
          <p:cNvSpPr/>
          <p:nvPr/>
        </p:nvSpPr>
        <p:spPr>
          <a:xfrm>
            <a:off x="400632" y="2728192"/>
            <a:ext cx="432048" cy="178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ttore 2 17"/>
          <p:cNvCxnSpPr>
            <a:stCxn id="27659" idx="1"/>
          </p:cNvCxnSpPr>
          <p:nvPr/>
        </p:nvCxnSpPr>
        <p:spPr>
          <a:xfrm flipH="1" flipV="1">
            <a:off x="1048704" y="6095669"/>
            <a:ext cx="505792" cy="364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1840" t="20100" b="34554"/>
          <a:stretch/>
        </p:blipFill>
        <p:spPr bwMode="auto">
          <a:xfrm>
            <a:off x="7380312" y="4797152"/>
            <a:ext cx="1571295" cy="165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6713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fade">
                                      <p:cBhvr>
                                        <p:cTn id="7" dur="500"/>
                                        <p:tgtEl>
                                          <p:spTgt spid="2765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2128583" y="14402"/>
            <a:ext cx="5061357" cy="523220"/>
          </a:xfrm>
          <a:prstGeom prst="rect">
            <a:avLst/>
          </a:prstGeom>
          <a:noFill/>
        </p:spPr>
        <p:txBody>
          <a:bodyPr wrap="square" rtlCol="0">
            <a:spAutoFit/>
          </a:bodyPr>
          <a:lstStyle/>
          <a:p>
            <a:r>
              <a:rPr lang="en-US" sz="2800" b="1" dirty="0" smtClean="0"/>
              <a:t>WAVEGUIDE RF COMPONENTS</a:t>
            </a:r>
            <a:endParaRPr lang="en-US" sz="2800" b="1" dirty="0"/>
          </a:p>
        </p:txBody>
      </p:sp>
      <p:sp>
        <p:nvSpPr>
          <p:cNvPr id="3" name="Rettangolo 2"/>
          <p:cNvSpPr/>
          <p:nvPr/>
        </p:nvSpPr>
        <p:spPr>
          <a:xfrm>
            <a:off x="89755" y="2335430"/>
            <a:ext cx="3635898" cy="1384995"/>
          </a:xfrm>
          <a:prstGeom prst="rect">
            <a:avLst/>
          </a:prstGeom>
        </p:spPr>
        <p:txBody>
          <a:bodyPr wrap="square">
            <a:spAutoFit/>
          </a:bodyPr>
          <a:lstStyle/>
          <a:p>
            <a:pPr algn="just"/>
            <a:r>
              <a:rPr lang="en-US" sz="1200" dirty="0"/>
              <a:t>The circulator is a passive </a:t>
            </a:r>
            <a:r>
              <a:rPr lang="en-US" sz="1200" dirty="0" smtClean="0"/>
              <a:t>non-reciprocal device </a:t>
            </a:r>
            <a:r>
              <a:rPr lang="en-US" sz="1200" dirty="0"/>
              <a:t>with 3 or more ports, </a:t>
            </a:r>
            <a:r>
              <a:rPr lang="en-US" sz="1200" dirty="0" smtClean="0"/>
              <a:t>and protect </a:t>
            </a:r>
            <a:r>
              <a:rPr lang="en-US" sz="1200" dirty="0"/>
              <a:t>(isolate) </a:t>
            </a:r>
            <a:r>
              <a:rPr lang="en-US" sz="1200" dirty="0" smtClean="0"/>
              <a:t>the RF power sources </a:t>
            </a:r>
            <a:r>
              <a:rPr lang="en-US" sz="1200" dirty="0"/>
              <a:t>from microwave power reflected </a:t>
            </a:r>
            <a:r>
              <a:rPr lang="en-US" sz="1200" dirty="0" smtClean="0"/>
              <a:t>back from </a:t>
            </a:r>
            <a:r>
              <a:rPr lang="en-US" sz="1200" dirty="0"/>
              <a:t>a non-ideal </a:t>
            </a:r>
            <a:r>
              <a:rPr lang="en-US" sz="1200" dirty="0" smtClean="0"/>
              <a:t>loads. </a:t>
            </a:r>
            <a:r>
              <a:rPr lang="en-US" sz="1200" dirty="0"/>
              <a:t>T</a:t>
            </a:r>
            <a:r>
              <a:rPr lang="en-US" sz="1200" dirty="0" smtClean="0"/>
              <a:t>his </a:t>
            </a:r>
            <a:r>
              <a:rPr lang="en-US" sz="1200" dirty="0"/>
              <a:t>is possible due to unique </a:t>
            </a:r>
            <a:r>
              <a:rPr lang="en-US" sz="1200" dirty="0" smtClean="0"/>
              <a:t>magnetic properties </a:t>
            </a:r>
            <a:r>
              <a:rPr lang="en-US" sz="1200" dirty="0"/>
              <a:t>of </a:t>
            </a:r>
            <a:r>
              <a:rPr lang="en-US" sz="1200" dirty="0" smtClean="0"/>
              <a:t>ferrites that, when properly magnetized, </a:t>
            </a:r>
            <a:r>
              <a:rPr lang="en-US" sz="1200" dirty="0"/>
              <a:t>introduce different </a:t>
            </a:r>
            <a:r>
              <a:rPr lang="en-US" sz="1200" dirty="0" smtClean="0"/>
              <a:t>phase shift </a:t>
            </a:r>
            <a:r>
              <a:rPr lang="en-US" sz="1200" dirty="0"/>
              <a:t>for electromagnetic waves traveling </a:t>
            </a:r>
            <a:r>
              <a:rPr lang="en-US" sz="1200" dirty="0" smtClean="0"/>
              <a:t>in opposite </a:t>
            </a:r>
            <a:r>
              <a:rPr lang="en-US" sz="1200" dirty="0"/>
              <a:t>directions</a:t>
            </a:r>
            <a:r>
              <a:rPr lang="en-US" sz="1200" dirty="0" smtClean="0"/>
              <a:t>.</a:t>
            </a:r>
            <a:endParaRPr lang="en-US" sz="1200"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l="16037" t="6297" r="14837" b="18095"/>
          <a:stretch/>
        </p:blipFill>
        <p:spPr>
          <a:xfrm>
            <a:off x="251520" y="827334"/>
            <a:ext cx="1877063" cy="1531423"/>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927" y="869179"/>
            <a:ext cx="1467726" cy="1489578"/>
          </a:xfrm>
          <a:prstGeom prst="rect">
            <a:avLst/>
          </a:prstGeom>
        </p:spPr>
      </p:pic>
      <p:sp>
        <p:nvSpPr>
          <p:cNvPr id="6" name="Rettangolo 5"/>
          <p:cNvSpPr/>
          <p:nvPr/>
        </p:nvSpPr>
        <p:spPr>
          <a:xfrm>
            <a:off x="755576" y="354031"/>
            <a:ext cx="2083391" cy="369332"/>
          </a:xfrm>
          <a:prstGeom prst="rect">
            <a:avLst/>
          </a:prstGeom>
        </p:spPr>
        <p:txBody>
          <a:bodyPr wrap="none">
            <a:spAutoFit/>
          </a:bodyPr>
          <a:lstStyle/>
          <a:p>
            <a:r>
              <a:rPr lang="en-US" b="1" dirty="0" smtClean="0"/>
              <a:t>Isolators/circulators</a:t>
            </a:r>
            <a:endParaRPr lang="en-US" dirty="0"/>
          </a:p>
        </p:txBody>
      </p:sp>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37451" r="37451"/>
          <a:stretch/>
        </p:blipFill>
        <p:spPr>
          <a:xfrm>
            <a:off x="6688323" y="1347439"/>
            <a:ext cx="2294964" cy="1925053"/>
          </a:xfrm>
          <a:prstGeom prst="rect">
            <a:avLst/>
          </a:prstGeom>
        </p:spPr>
      </p:pic>
      <p:pic>
        <p:nvPicPr>
          <p:cNvPr id="8"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2486" t="7835" r="8703" b="15222"/>
          <a:stretch/>
        </p:blipFill>
        <p:spPr>
          <a:xfrm>
            <a:off x="2838967" y="3639285"/>
            <a:ext cx="4236762" cy="3102173"/>
          </a:xfrm>
          <a:prstGeom prst="rect">
            <a:avLst/>
          </a:prstGeom>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865" y="764704"/>
            <a:ext cx="2091892" cy="1741622"/>
          </a:xfrm>
          <a:prstGeom prst="rect">
            <a:avLst/>
          </a:prstGeom>
        </p:spPr>
      </p:pic>
      <p:sp>
        <p:nvSpPr>
          <p:cNvPr id="10" name="CasellaDiTesto 9"/>
          <p:cNvSpPr txBox="1"/>
          <p:nvPr/>
        </p:nvSpPr>
        <p:spPr>
          <a:xfrm>
            <a:off x="4587812" y="2506326"/>
            <a:ext cx="2134880" cy="369332"/>
          </a:xfrm>
          <a:prstGeom prst="rect">
            <a:avLst/>
          </a:prstGeom>
          <a:noFill/>
        </p:spPr>
        <p:txBody>
          <a:bodyPr wrap="none" rtlCol="0">
            <a:spAutoFit/>
          </a:bodyPr>
          <a:lstStyle/>
          <a:p>
            <a:r>
              <a:rPr lang="en-US" b="1" dirty="0" smtClean="0"/>
              <a:t>High power RF loads</a:t>
            </a:r>
            <a:endParaRPr lang="en-US" b="1" dirty="0"/>
          </a:p>
        </p:txBody>
      </p:sp>
      <p:sp>
        <p:nvSpPr>
          <p:cNvPr id="11" name="CasellaDiTesto 10"/>
          <p:cNvSpPr txBox="1"/>
          <p:nvPr/>
        </p:nvSpPr>
        <p:spPr>
          <a:xfrm>
            <a:off x="6919368" y="3102521"/>
            <a:ext cx="1864036" cy="369332"/>
          </a:xfrm>
          <a:prstGeom prst="rect">
            <a:avLst/>
          </a:prstGeom>
          <a:noFill/>
        </p:spPr>
        <p:txBody>
          <a:bodyPr wrap="none" rtlCol="0">
            <a:spAutoFit/>
          </a:bodyPr>
          <a:lstStyle/>
          <a:p>
            <a:r>
              <a:rPr lang="en-US" b="1" dirty="0" smtClean="0"/>
              <a:t>Ceramic windows</a:t>
            </a:r>
            <a:endParaRPr lang="en-US" b="1" dirty="0"/>
          </a:p>
        </p:txBody>
      </p:sp>
      <p:pic>
        <p:nvPicPr>
          <p:cNvPr id="12" name="Immagin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5879" y="291401"/>
            <a:ext cx="1931486" cy="1133842"/>
          </a:xfrm>
          <a:prstGeom prst="rect">
            <a:avLst/>
          </a:prstGeom>
        </p:spPr>
      </p:pic>
      <p:cxnSp>
        <p:nvCxnSpPr>
          <p:cNvPr id="14" name="Connettore 2 13"/>
          <p:cNvCxnSpPr/>
          <p:nvPr/>
        </p:nvCxnSpPr>
        <p:spPr>
          <a:xfrm flipH="1">
            <a:off x="6485233" y="4132729"/>
            <a:ext cx="941292" cy="40341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7330603" y="3809563"/>
            <a:ext cx="1556762" cy="646331"/>
          </a:xfrm>
          <a:prstGeom prst="rect">
            <a:avLst/>
          </a:prstGeom>
          <a:noFill/>
        </p:spPr>
        <p:txBody>
          <a:bodyPr wrap="square" rtlCol="0">
            <a:spAutoFit/>
          </a:bodyPr>
          <a:lstStyle/>
          <a:p>
            <a:r>
              <a:rPr lang="en-US" dirty="0" smtClean="0"/>
              <a:t>Directional couplers</a:t>
            </a:r>
            <a:endParaRPr lang="en-US" dirty="0"/>
          </a:p>
        </p:txBody>
      </p:sp>
      <p:sp>
        <p:nvSpPr>
          <p:cNvPr id="18" name="CasellaDiTesto 17"/>
          <p:cNvSpPr txBox="1"/>
          <p:nvPr/>
        </p:nvSpPr>
        <p:spPr>
          <a:xfrm>
            <a:off x="6519233" y="5575610"/>
            <a:ext cx="1556762" cy="646331"/>
          </a:xfrm>
          <a:prstGeom prst="rect">
            <a:avLst/>
          </a:prstGeom>
          <a:noFill/>
        </p:spPr>
        <p:txBody>
          <a:bodyPr wrap="square" rtlCol="0">
            <a:spAutoFit/>
          </a:bodyPr>
          <a:lstStyle/>
          <a:p>
            <a:r>
              <a:rPr lang="en-US" dirty="0" smtClean="0"/>
              <a:t>Waveguide pumping port</a:t>
            </a:r>
            <a:endParaRPr lang="en-US" dirty="0"/>
          </a:p>
        </p:txBody>
      </p:sp>
      <p:cxnSp>
        <p:nvCxnSpPr>
          <p:cNvPr id="19" name="Connettore 2 18"/>
          <p:cNvCxnSpPr>
            <a:stCxn id="18" idx="1"/>
          </p:cNvCxnSpPr>
          <p:nvPr/>
        </p:nvCxnSpPr>
        <p:spPr>
          <a:xfrm flipH="1" flipV="1">
            <a:off x="5427811" y="5575610"/>
            <a:ext cx="1091422" cy="32316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CasellaDiTesto 21"/>
          <p:cNvSpPr txBox="1"/>
          <p:nvPr/>
        </p:nvSpPr>
        <p:spPr>
          <a:xfrm>
            <a:off x="761893" y="5190370"/>
            <a:ext cx="1496034" cy="646331"/>
          </a:xfrm>
          <a:prstGeom prst="rect">
            <a:avLst/>
          </a:prstGeom>
          <a:noFill/>
        </p:spPr>
        <p:txBody>
          <a:bodyPr wrap="square" rtlCol="0">
            <a:spAutoFit/>
          </a:bodyPr>
          <a:lstStyle/>
          <a:p>
            <a:r>
              <a:rPr lang="en-US" dirty="0" smtClean="0"/>
              <a:t>Waveguide bend</a:t>
            </a:r>
            <a:endParaRPr lang="en-US" dirty="0"/>
          </a:p>
        </p:txBody>
      </p:sp>
      <p:cxnSp>
        <p:nvCxnSpPr>
          <p:cNvPr id="23" name="Connettore 2 22"/>
          <p:cNvCxnSpPr/>
          <p:nvPr/>
        </p:nvCxnSpPr>
        <p:spPr>
          <a:xfrm flipV="1">
            <a:off x="1797271" y="5190372"/>
            <a:ext cx="1478585" cy="3231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3668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31180" y="70471"/>
            <a:ext cx="8143278" cy="923330"/>
          </a:xfrm>
          <a:prstGeom prst="rect">
            <a:avLst/>
          </a:prstGeom>
          <a:noFill/>
        </p:spPr>
        <p:txBody>
          <a:bodyPr wrap="square" rtlCol="0">
            <a:spAutoFit/>
          </a:bodyPr>
          <a:lstStyle/>
          <a:p>
            <a:pPr algn="ctr"/>
            <a:r>
              <a:rPr lang="en-US" sz="5400" dirty="0" smtClean="0"/>
              <a:t>EXAMPLES</a:t>
            </a:r>
          </a:p>
        </p:txBody>
      </p:sp>
      <p:pic>
        <p:nvPicPr>
          <p:cNvPr id="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177" y="1625773"/>
            <a:ext cx="6932173" cy="1415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4165" y="4039067"/>
            <a:ext cx="4860086" cy="2703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1382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446550" y="-5698"/>
            <a:ext cx="5132810" cy="523220"/>
          </a:xfrm>
          <a:prstGeom prst="rect">
            <a:avLst/>
          </a:prstGeom>
          <a:noFill/>
        </p:spPr>
        <p:txBody>
          <a:bodyPr wrap="square" rtlCol="0">
            <a:spAutoFit/>
          </a:bodyPr>
          <a:lstStyle/>
          <a:p>
            <a:r>
              <a:rPr lang="en-US" sz="2800" b="1" dirty="0" smtClean="0"/>
              <a:t>EXAMPLE: SWISSFEL LINAC (PSI)</a:t>
            </a:r>
            <a:endParaRPr lang="en-US" sz="2800" b="1"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07" y="450014"/>
            <a:ext cx="6664443" cy="2116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4063" y="5348454"/>
            <a:ext cx="3223395" cy="1408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07" y="2900226"/>
            <a:ext cx="1452282" cy="208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uppo 3"/>
          <p:cNvGrpSpPr/>
          <p:nvPr/>
        </p:nvGrpSpPr>
        <p:grpSpPr>
          <a:xfrm>
            <a:off x="1683041" y="2900226"/>
            <a:ext cx="2097741" cy="2049334"/>
            <a:chOff x="1885305" y="2999859"/>
            <a:chExt cx="2507401" cy="2468612"/>
          </a:xfrm>
        </p:grpSpPr>
        <p:pic>
          <p:nvPicPr>
            <p:cNvPr id="3379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305" y="2999859"/>
              <a:ext cx="2340753" cy="2348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3263153" y="4760259"/>
              <a:ext cx="1129553" cy="708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79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4498" y="5253318"/>
            <a:ext cx="2587821" cy="155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65830" y="5688524"/>
            <a:ext cx="1569945" cy="1122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uppo 4"/>
          <p:cNvGrpSpPr/>
          <p:nvPr/>
        </p:nvGrpSpPr>
        <p:grpSpPr>
          <a:xfrm>
            <a:off x="5020234" y="2583074"/>
            <a:ext cx="3807645" cy="2584004"/>
            <a:chOff x="5020234" y="2583074"/>
            <a:chExt cx="3807645" cy="2584004"/>
          </a:xfrm>
        </p:grpSpPr>
        <p:pic>
          <p:nvPicPr>
            <p:cNvPr id="3379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20234" y="2583074"/>
              <a:ext cx="3807645" cy="2584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ttangolo 11"/>
            <p:cNvSpPr/>
            <p:nvPr/>
          </p:nvSpPr>
          <p:spPr>
            <a:xfrm>
              <a:off x="7781365" y="4514032"/>
              <a:ext cx="1046514" cy="587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Connettore 2 6"/>
          <p:cNvCxnSpPr/>
          <p:nvPr/>
        </p:nvCxnSpPr>
        <p:spPr>
          <a:xfrm flipH="1" flipV="1">
            <a:off x="466165" y="1676400"/>
            <a:ext cx="1344706" cy="134470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p:nvPr/>
        </p:nvCxnSpPr>
        <p:spPr>
          <a:xfrm flipH="1" flipV="1">
            <a:off x="2303929" y="1676400"/>
            <a:ext cx="3236260" cy="15622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flipV="1">
            <a:off x="4078941" y="1676400"/>
            <a:ext cx="1461248" cy="156226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3801"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18302" y="4010071"/>
            <a:ext cx="1411022" cy="1157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9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33796"/>
                                        </p:tgtEl>
                                        <p:attrNameLst>
                                          <p:attrName>style.visibility</p:attrName>
                                        </p:attrNameLst>
                                      </p:cBhvr>
                                      <p:to>
                                        <p:strVal val="visible"/>
                                      </p:to>
                                    </p:set>
                                    <p:animEffect transition="in" filter="fade">
                                      <p:cBhvr>
                                        <p:cTn id="13" dur="500"/>
                                        <p:tgtEl>
                                          <p:spTgt spid="3379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3801"/>
                                        </p:tgtEl>
                                        <p:attrNameLst>
                                          <p:attrName>style.visibility</p:attrName>
                                        </p:attrNameLst>
                                      </p:cBhvr>
                                      <p:to>
                                        <p:strVal val="visible"/>
                                      </p:to>
                                    </p:set>
                                    <p:animEffect transition="in" filter="fade">
                                      <p:cBhvr>
                                        <p:cTn id="29" dur="500"/>
                                        <p:tgtEl>
                                          <p:spTgt spid="33801"/>
                                        </p:tgtEl>
                                      </p:cBhvr>
                                    </p:animEffect>
                                  </p:childTnLst>
                                </p:cTn>
                              </p:par>
                              <p:par>
                                <p:cTn id="30" presetID="10" presetClass="entr" presetSubtype="0" fill="hold" nodeType="withEffect">
                                  <p:stCondLst>
                                    <p:cond delay="0"/>
                                  </p:stCondLst>
                                  <p:childTnLst>
                                    <p:set>
                                      <p:cBhvr>
                                        <p:cTn id="31" dur="1" fill="hold">
                                          <p:stCondLst>
                                            <p:cond delay="0"/>
                                          </p:stCondLst>
                                        </p:cTn>
                                        <p:tgtEl>
                                          <p:spTgt spid="33799"/>
                                        </p:tgtEl>
                                        <p:attrNameLst>
                                          <p:attrName>style.visibility</p:attrName>
                                        </p:attrNameLst>
                                      </p:cBhvr>
                                      <p:to>
                                        <p:strVal val="visible"/>
                                      </p:to>
                                    </p:set>
                                    <p:animEffect transition="in" filter="fade">
                                      <p:cBhvr>
                                        <p:cTn id="32" dur="500"/>
                                        <p:tgtEl>
                                          <p:spTgt spid="33799"/>
                                        </p:tgtEl>
                                      </p:cBhvr>
                                    </p:animEffect>
                                  </p:childTnLst>
                                </p:cTn>
                              </p:par>
                              <p:par>
                                <p:cTn id="33" presetID="10" presetClass="entr" presetSubtype="0" fill="hold" nodeType="withEffect">
                                  <p:stCondLst>
                                    <p:cond delay="0"/>
                                  </p:stCondLst>
                                  <p:childTnLst>
                                    <p:set>
                                      <p:cBhvr>
                                        <p:cTn id="34" dur="1" fill="hold">
                                          <p:stCondLst>
                                            <p:cond delay="0"/>
                                          </p:stCondLst>
                                        </p:cTn>
                                        <p:tgtEl>
                                          <p:spTgt spid="33800"/>
                                        </p:tgtEl>
                                        <p:attrNameLst>
                                          <p:attrName>style.visibility</p:attrName>
                                        </p:attrNameLst>
                                      </p:cBhvr>
                                      <p:to>
                                        <p:strVal val="visible"/>
                                      </p:to>
                                    </p:set>
                                    <p:animEffect transition="in" filter="fade">
                                      <p:cBhvr>
                                        <p:cTn id="35" dur="500"/>
                                        <p:tgtEl>
                                          <p:spTgt spid="33800"/>
                                        </p:tgtEl>
                                      </p:cBhvr>
                                    </p:animEffect>
                                  </p:childTnLst>
                                </p:cTn>
                              </p:par>
                              <p:par>
                                <p:cTn id="36" presetID="10" presetClass="entr" presetSubtype="0" fill="hold" nodeType="withEffect">
                                  <p:stCondLst>
                                    <p:cond delay="0"/>
                                  </p:stCondLst>
                                  <p:childTnLst>
                                    <p:set>
                                      <p:cBhvr>
                                        <p:cTn id="37" dur="1" fill="hold">
                                          <p:stCondLst>
                                            <p:cond delay="0"/>
                                          </p:stCondLst>
                                        </p:cTn>
                                        <p:tgtEl>
                                          <p:spTgt spid="33795"/>
                                        </p:tgtEl>
                                        <p:attrNameLst>
                                          <p:attrName>style.visibility</p:attrName>
                                        </p:attrNameLst>
                                      </p:cBhvr>
                                      <p:to>
                                        <p:strVal val="visible"/>
                                      </p:to>
                                    </p:set>
                                    <p:animEffect transition="in" filter="fade">
                                      <p:cBhvr>
                                        <p:cTn id="38" dur="500"/>
                                        <p:tgtEl>
                                          <p:spTgt spid="33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asellaDiTesto 1"/>
          <p:cNvSpPr txBox="1"/>
          <p:nvPr/>
        </p:nvSpPr>
        <p:spPr>
          <a:xfrm>
            <a:off x="1720788" y="-3571"/>
            <a:ext cx="6730915" cy="523220"/>
          </a:xfrm>
          <a:prstGeom prst="rect">
            <a:avLst/>
          </a:prstGeom>
          <a:noFill/>
        </p:spPr>
        <p:txBody>
          <a:bodyPr wrap="square" rtlCol="0">
            <a:spAutoFit/>
          </a:bodyPr>
          <a:lstStyle/>
          <a:p>
            <a:r>
              <a:rPr lang="en-US" sz="2800" b="1" dirty="0" smtClean="0"/>
              <a:t>EXAMPLES: JAPANESE XFEL (SPRING-8)</a:t>
            </a:r>
            <a:endParaRPr lang="en-US" sz="2800" b="1" dirty="0"/>
          </a:p>
        </p:txBody>
      </p:sp>
      <p:pic>
        <p:nvPicPr>
          <p:cNvPr id="348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2" b="2886"/>
          <a:stretch/>
        </p:blipFill>
        <p:spPr bwMode="auto">
          <a:xfrm>
            <a:off x="5816921" y="4634686"/>
            <a:ext cx="3264240" cy="2164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526" t="12561" r="17737" b="4856"/>
          <a:stretch/>
        </p:blipFill>
        <p:spPr bwMode="auto">
          <a:xfrm>
            <a:off x="4125191" y="3909273"/>
            <a:ext cx="1465087" cy="1206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72887"/>
            <a:ext cx="5879761" cy="1200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98911" y="5236456"/>
            <a:ext cx="2503508" cy="14981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2419" y="2218078"/>
            <a:ext cx="3030898" cy="232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Parentesi graffa aperta 2"/>
          <p:cNvSpPr/>
          <p:nvPr/>
        </p:nvSpPr>
        <p:spPr>
          <a:xfrm rot="16200000">
            <a:off x="3720222" y="1145539"/>
            <a:ext cx="360945" cy="105663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 name="Connettore 2 4"/>
          <p:cNvCxnSpPr>
            <a:stCxn id="3" idx="1"/>
          </p:cNvCxnSpPr>
          <p:nvPr/>
        </p:nvCxnSpPr>
        <p:spPr>
          <a:xfrm>
            <a:off x="3900695" y="1854331"/>
            <a:ext cx="957039" cy="173797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Parentesi graffa aperta 11"/>
          <p:cNvSpPr/>
          <p:nvPr/>
        </p:nvSpPr>
        <p:spPr>
          <a:xfrm rot="16200000">
            <a:off x="347847" y="1206499"/>
            <a:ext cx="360945" cy="1056639"/>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3" name="Connettore 2 12"/>
          <p:cNvCxnSpPr>
            <a:stCxn id="12" idx="1"/>
            <a:endCxn id="11" idx="1"/>
          </p:cNvCxnSpPr>
          <p:nvPr/>
        </p:nvCxnSpPr>
        <p:spPr>
          <a:xfrm>
            <a:off x="528320" y="1915291"/>
            <a:ext cx="528319" cy="28553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3900695" y="3539941"/>
            <a:ext cx="2489977" cy="369332"/>
          </a:xfrm>
          <a:prstGeom prst="rect">
            <a:avLst/>
          </a:prstGeom>
          <a:noFill/>
        </p:spPr>
        <p:txBody>
          <a:bodyPr wrap="none" rtlCol="0">
            <a:spAutoFit/>
          </a:bodyPr>
          <a:lstStyle/>
          <a:p>
            <a:r>
              <a:rPr lang="en-US" b="1" dirty="0" smtClean="0"/>
              <a:t>Damped C-band cavities</a:t>
            </a:r>
            <a:endParaRPr lang="en-US" b="1" dirty="0"/>
          </a:p>
        </p:txBody>
      </p:sp>
      <p:sp>
        <p:nvSpPr>
          <p:cNvPr id="8" name="Rettangolo 7"/>
          <p:cNvSpPr/>
          <p:nvPr/>
        </p:nvSpPr>
        <p:spPr>
          <a:xfrm>
            <a:off x="10963" y="2363465"/>
            <a:ext cx="2297786" cy="1384995"/>
          </a:xfrm>
          <a:prstGeom prst="rect">
            <a:avLst/>
          </a:prstGeom>
        </p:spPr>
        <p:txBody>
          <a:bodyPr wrap="square">
            <a:spAutoFit/>
          </a:bodyPr>
          <a:lstStyle/>
          <a:p>
            <a:pPr algn="just"/>
            <a:r>
              <a:rPr lang="en-US" sz="1200" dirty="0"/>
              <a:t>The most remarkable feature of the injector </a:t>
            </a:r>
            <a:r>
              <a:rPr lang="en-US" sz="1200" dirty="0" smtClean="0"/>
              <a:t>is employing </a:t>
            </a:r>
            <a:r>
              <a:rPr lang="en-US" sz="1200" dirty="0"/>
              <a:t>a </a:t>
            </a:r>
            <a:r>
              <a:rPr lang="en-US" sz="1200" b="1" dirty="0" err="1" smtClean="0"/>
              <a:t>thermoionic</a:t>
            </a:r>
            <a:r>
              <a:rPr lang="en-US" sz="1200" b="1" dirty="0" smtClean="0"/>
              <a:t> gun </a:t>
            </a:r>
            <a:r>
              <a:rPr lang="en-US" sz="1200" dirty="0" smtClean="0"/>
              <a:t>(</a:t>
            </a:r>
            <a:r>
              <a:rPr lang="en-US" sz="1200" dirty="0"/>
              <a:t>500 </a:t>
            </a:r>
            <a:r>
              <a:rPr lang="en-US" sz="1200" dirty="0" err="1" smtClean="0"/>
              <a:t>keV</a:t>
            </a:r>
            <a:r>
              <a:rPr lang="en-US" sz="1200" dirty="0" smtClean="0"/>
              <a:t> </a:t>
            </a:r>
            <a:r>
              <a:rPr lang="en-US" sz="1200" dirty="0"/>
              <a:t>CeB6 </a:t>
            </a:r>
            <a:r>
              <a:rPr lang="en-US" sz="1200" dirty="0" smtClean="0"/>
              <a:t>single crystal). RF beam manipulations with multi-stage </a:t>
            </a:r>
            <a:r>
              <a:rPr lang="en-US" sz="1200" dirty="0"/>
              <a:t>RF </a:t>
            </a:r>
            <a:r>
              <a:rPr lang="en-US" sz="1200" dirty="0" smtClean="0"/>
              <a:t>cavities are the necessary to </a:t>
            </a:r>
            <a:r>
              <a:rPr lang="en-US" sz="1200" dirty="0"/>
              <a:t>not </a:t>
            </a:r>
            <a:r>
              <a:rPr lang="en-US" sz="1200" dirty="0" smtClean="0"/>
              <a:t>degrade the initial </a:t>
            </a:r>
            <a:r>
              <a:rPr lang="en-US" sz="1200" dirty="0" err="1"/>
              <a:t>emittance</a:t>
            </a:r>
            <a:r>
              <a:rPr lang="en-US" sz="1200" dirty="0" smtClean="0"/>
              <a:t>.</a:t>
            </a:r>
            <a:endParaRPr lang="en-US" sz="1200" dirty="0"/>
          </a:p>
        </p:txBody>
      </p:sp>
      <p:grpSp>
        <p:nvGrpSpPr>
          <p:cNvPr id="9" name="Gruppo 8"/>
          <p:cNvGrpSpPr/>
          <p:nvPr/>
        </p:nvGrpSpPr>
        <p:grpSpPr>
          <a:xfrm>
            <a:off x="6553200" y="490143"/>
            <a:ext cx="2590800" cy="1727935"/>
            <a:chOff x="74497" y="2875280"/>
            <a:chExt cx="5361103" cy="3902106"/>
          </a:xfrm>
        </p:grpSpPr>
        <p:pic>
          <p:nvPicPr>
            <p:cNvPr id="34824"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413" r="68450"/>
            <a:stretch/>
          </p:blipFill>
          <p:spPr bwMode="auto">
            <a:xfrm>
              <a:off x="74497" y="2875280"/>
              <a:ext cx="2495983" cy="390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3784" t="5413"/>
            <a:stretch/>
          </p:blipFill>
          <p:spPr bwMode="auto">
            <a:xfrm>
              <a:off x="2570480" y="2875280"/>
              <a:ext cx="2865120" cy="390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482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695" y="3651838"/>
            <a:ext cx="2921184" cy="318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ttangolo 10"/>
          <p:cNvSpPr/>
          <p:nvPr/>
        </p:nvSpPr>
        <p:spPr>
          <a:xfrm>
            <a:off x="1056639" y="2016156"/>
            <a:ext cx="1723549" cy="369332"/>
          </a:xfrm>
          <a:prstGeom prst="rect">
            <a:avLst/>
          </a:prstGeom>
        </p:spPr>
        <p:txBody>
          <a:bodyPr wrap="none">
            <a:spAutoFit/>
          </a:bodyPr>
          <a:lstStyle/>
          <a:p>
            <a:r>
              <a:rPr lang="en-US" b="1" dirty="0"/>
              <a:t>T</a:t>
            </a:r>
            <a:r>
              <a:rPr lang="en-US" b="1" dirty="0" smtClean="0"/>
              <a:t>hermionic </a:t>
            </a:r>
            <a:r>
              <a:rPr lang="en-US" b="1" dirty="0"/>
              <a:t>gun </a:t>
            </a:r>
            <a:endParaRPr lang="en-US" dirty="0"/>
          </a:p>
        </p:txBody>
      </p:sp>
      <p:pic>
        <p:nvPicPr>
          <p:cNvPr id="34827" name="Picture 11" descr="http://lib.convdocs.org/pars_docs/refs/270/269021/269021_html_m2183ebd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8749" y="2403323"/>
            <a:ext cx="1728526" cy="11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87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34827"/>
                                        </p:tgtEl>
                                        <p:attrNameLst>
                                          <p:attrName>style.visibility</p:attrName>
                                        </p:attrNameLst>
                                      </p:cBhvr>
                                      <p:to>
                                        <p:strVal val="visible"/>
                                      </p:to>
                                    </p:set>
                                    <p:animEffect transition="in" filter="fade">
                                      <p:cBhvr>
                                        <p:cTn id="19" dur="500"/>
                                        <p:tgtEl>
                                          <p:spTgt spid="34827"/>
                                        </p:tgtEl>
                                      </p:cBhvr>
                                    </p:animEffect>
                                  </p:childTnLst>
                                </p:cTn>
                              </p:par>
                              <p:par>
                                <p:cTn id="20" presetID="10" presetClass="entr" presetSubtype="0" fill="hold" nodeType="withEffect">
                                  <p:stCondLst>
                                    <p:cond delay="0"/>
                                  </p:stCondLst>
                                  <p:childTnLst>
                                    <p:set>
                                      <p:cBhvr>
                                        <p:cTn id="21" dur="1" fill="hold">
                                          <p:stCondLst>
                                            <p:cond delay="0"/>
                                          </p:stCondLst>
                                        </p:cTn>
                                        <p:tgtEl>
                                          <p:spTgt spid="34825"/>
                                        </p:tgtEl>
                                        <p:attrNameLst>
                                          <p:attrName>style.visibility</p:attrName>
                                        </p:attrNameLst>
                                      </p:cBhvr>
                                      <p:to>
                                        <p:strVal val="visible"/>
                                      </p:to>
                                    </p:set>
                                    <p:animEffect transition="in" filter="fade">
                                      <p:cBhvr>
                                        <p:cTn id="22" dur="500"/>
                                        <p:tgtEl>
                                          <p:spTgt spid="348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par>
                                <p:cTn id="34" presetID="10" presetClass="entr" presetSubtype="0" fill="hold" nodeType="withEffect">
                                  <p:stCondLst>
                                    <p:cond delay="0"/>
                                  </p:stCondLst>
                                  <p:childTnLst>
                                    <p:set>
                                      <p:cBhvr>
                                        <p:cTn id="35" dur="1" fill="hold">
                                          <p:stCondLst>
                                            <p:cond delay="0"/>
                                          </p:stCondLst>
                                        </p:cTn>
                                        <p:tgtEl>
                                          <p:spTgt spid="34819"/>
                                        </p:tgtEl>
                                        <p:attrNameLst>
                                          <p:attrName>style.visibility</p:attrName>
                                        </p:attrNameLst>
                                      </p:cBhvr>
                                      <p:to>
                                        <p:strVal val="visible"/>
                                      </p:to>
                                    </p:set>
                                    <p:animEffect transition="in" filter="fade">
                                      <p:cBhvr>
                                        <p:cTn id="36" dur="500"/>
                                        <p:tgtEl>
                                          <p:spTgt spid="34819"/>
                                        </p:tgtEl>
                                      </p:cBhvr>
                                    </p:animEffect>
                                  </p:childTnLst>
                                </p:cTn>
                              </p:par>
                              <p:par>
                                <p:cTn id="37" presetID="10" presetClass="entr" presetSubtype="0" fill="hold" nodeType="withEffect">
                                  <p:stCondLst>
                                    <p:cond delay="0"/>
                                  </p:stCondLst>
                                  <p:childTnLst>
                                    <p:set>
                                      <p:cBhvr>
                                        <p:cTn id="38" dur="1" fill="hold">
                                          <p:stCondLst>
                                            <p:cond delay="0"/>
                                          </p:stCondLst>
                                        </p:cTn>
                                        <p:tgtEl>
                                          <p:spTgt spid="34818"/>
                                        </p:tgtEl>
                                        <p:attrNameLst>
                                          <p:attrName>style.visibility</p:attrName>
                                        </p:attrNameLst>
                                      </p:cBhvr>
                                      <p:to>
                                        <p:strVal val="visible"/>
                                      </p:to>
                                    </p:set>
                                    <p:animEffect transition="in" filter="fade">
                                      <p:cBhvr>
                                        <p:cTn id="39" dur="500"/>
                                        <p:tgtEl>
                                          <p:spTgt spid="34818"/>
                                        </p:tgtEl>
                                      </p:cBhvr>
                                    </p:animEffect>
                                  </p:childTnLst>
                                </p:cTn>
                              </p:par>
                              <p:par>
                                <p:cTn id="40" presetID="10" presetClass="entr" presetSubtype="0" fill="hold" nodeType="withEffect">
                                  <p:stCondLst>
                                    <p:cond delay="0"/>
                                  </p:stCondLst>
                                  <p:childTnLst>
                                    <p:set>
                                      <p:cBhvr>
                                        <p:cTn id="41" dur="1" fill="hold">
                                          <p:stCondLst>
                                            <p:cond delay="0"/>
                                          </p:stCondLst>
                                        </p:cTn>
                                        <p:tgtEl>
                                          <p:spTgt spid="34822"/>
                                        </p:tgtEl>
                                        <p:attrNameLst>
                                          <p:attrName>style.visibility</p:attrName>
                                        </p:attrNameLst>
                                      </p:cBhvr>
                                      <p:to>
                                        <p:strVal val="visible"/>
                                      </p:to>
                                    </p:set>
                                    <p:animEffect transition="in" filter="fade">
                                      <p:cBhvr>
                                        <p:cTn id="42" dur="500"/>
                                        <p:tgtEl>
                                          <p:spTgt spid="348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823"/>
                                        </p:tgtEl>
                                        <p:attrNameLst>
                                          <p:attrName>style.visibility</p:attrName>
                                        </p:attrNameLst>
                                      </p:cBhvr>
                                      <p:to>
                                        <p:strVal val="visible"/>
                                      </p:to>
                                    </p:set>
                                    <p:animEffect transition="in" filter="fade">
                                      <p:cBhvr>
                                        <p:cTn id="47" dur="500"/>
                                        <p:tgtEl>
                                          <p:spTgt spid="348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7" grpId="0"/>
      <p:bldP spid="8"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20850" y="-12560"/>
            <a:ext cx="4537137" cy="523220"/>
          </a:xfrm>
          <a:prstGeom prst="rect">
            <a:avLst/>
          </a:prstGeom>
          <a:noFill/>
        </p:spPr>
        <p:txBody>
          <a:bodyPr wrap="square" rtlCol="0">
            <a:spAutoFit/>
          </a:bodyPr>
          <a:lstStyle/>
          <a:p>
            <a:r>
              <a:rPr lang="en-US" sz="2800" b="1" dirty="0" smtClean="0"/>
              <a:t>EXAMPLES: EUROPEAN XFEL</a:t>
            </a:r>
            <a:endParaRPr lang="en-US" sz="2800" b="1" dirty="0"/>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660"/>
            <a:ext cx="4853020" cy="2699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51" y="569064"/>
            <a:ext cx="3829050" cy="1986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1" y="2555731"/>
            <a:ext cx="3829050" cy="559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259208"/>
            <a:ext cx="3319397" cy="2234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tangolo 2"/>
          <p:cNvSpPr/>
          <p:nvPr/>
        </p:nvSpPr>
        <p:spPr>
          <a:xfrm>
            <a:off x="115120" y="5796791"/>
            <a:ext cx="2105730" cy="954107"/>
          </a:xfrm>
          <a:prstGeom prst="rect">
            <a:avLst/>
          </a:prstGeom>
        </p:spPr>
        <p:txBody>
          <a:bodyPr wrap="square">
            <a:spAutoFit/>
          </a:bodyPr>
          <a:lstStyle/>
          <a:p>
            <a:r>
              <a:rPr lang="en-US" sz="1400" dirty="0" smtClean="0"/>
              <a:t>Frequency </a:t>
            </a:r>
            <a:r>
              <a:rPr lang="en-US" sz="1400" dirty="0"/>
              <a:t>= </a:t>
            </a:r>
            <a:r>
              <a:rPr lang="en-US" sz="1400" dirty="0" smtClean="0"/>
              <a:t>1.3 GHz</a:t>
            </a:r>
            <a:endParaRPr lang="en-US" sz="1400" dirty="0"/>
          </a:p>
          <a:p>
            <a:r>
              <a:rPr lang="en-US" sz="1400" dirty="0"/>
              <a:t>Gradient = up to 60 MV/m </a:t>
            </a:r>
          </a:p>
          <a:p>
            <a:r>
              <a:rPr lang="en-US" sz="1400" dirty="0"/>
              <a:t>Exit energy = 6.5 MeV </a:t>
            </a:r>
          </a:p>
          <a:p>
            <a:r>
              <a:rPr lang="en-US" sz="1400" dirty="0"/>
              <a:t>Cs</a:t>
            </a:r>
            <a:r>
              <a:rPr lang="en-US" sz="1400" baseline="-25000" dirty="0"/>
              <a:t>2</a:t>
            </a:r>
            <a:r>
              <a:rPr lang="en-US" sz="1400" dirty="0"/>
              <a:t>Te photocathode </a:t>
            </a:r>
          </a:p>
        </p:txBody>
      </p:sp>
      <p:pic>
        <p:nvPicPr>
          <p:cNvPr id="297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3306284"/>
            <a:ext cx="293370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714" y="3620609"/>
            <a:ext cx="5191287" cy="122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6"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8163" y="6054729"/>
            <a:ext cx="2514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8"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13041" y="4554212"/>
            <a:ext cx="1530960" cy="93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9"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31168" y="4914725"/>
            <a:ext cx="3831866" cy="850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10"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92762" y="6054729"/>
            <a:ext cx="2827773" cy="729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ttore 1 4"/>
          <p:cNvCxnSpPr/>
          <p:nvPr/>
        </p:nvCxnSpPr>
        <p:spPr>
          <a:xfrm flipH="1">
            <a:off x="3531169" y="4133589"/>
            <a:ext cx="690102" cy="10647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ttore 1 18"/>
          <p:cNvCxnSpPr/>
          <p:nvPr/>
        </p:nvCxnSpPr>
        <p:spPr>
          <a:xfrm>
            <a:off x="5314951" y="4133589"/>
            <a:ext cx="1683560" cy="10647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Connettore 1 24"/>
          <p:cNvCxnSpPr/>
          <p:nvPr/>
        </p:nvCxnSpPr>
        <p:spPr>
          <a:xfrm flipH="1">
            <a:off x="6548358" y="5493418"/>
            <a:ext cx="64610" cy="847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Connettore 1 25"/>
          <p:cNvCxnSpPr/>
          <p:nvPr/>
        </p:nvCxnSpPr>
        <p:spPr>
          <a:xfrm>
            <a:off x="6998511" y="5493418"/>
            <a:ext cx="1444031" cy="6568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Connettore 1 33"/>
          <p:cNvCxnSpPr/>
          <p:nvPr/>
        </p:nvCxnSpPr>
        <p:spPr>
          <a:xfrm>
            <a:off x="3778163" y="1991638"/>
            <a:ext cx="443108" cy="1954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Connettore 1 34"/>
          <p:cNvCxnSpPr/>
          <p:nvPr/>
        </p:nvCxnSpPr>
        <p:spPr>
          <a:xfrm>
            <a:off x="3952714" y="1991638"/>
            <a:ext cx="1362237" cy="195406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7" name="Connettore 1 46"/>
          <p:cNvCxnSpPr/>
          <p:nvPr/>
        </p:nvCxnSpPr>
        <p:spPr>
          <a:xfrm>
            <a:off x="212942" y="2144038"/>
            <a:ext cx="701458" cy="1162246"/>
          </a:xfrm>
          <a:prstGeom prst="line">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25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29702"/>
                                        </p:tgtEl>
                                        <p:attrNameLst>
                                          <p:attrName>style.visibility</p:attrName>
                                        </p:attrNameLst>
                                      </p:cBhvr>
                                      <p:to>
                                        <p:strVal val="visible"/>
                                      </p:to>
                                    </p:set>
                                    <p:animEffect transition="in" filter="fade">
                                      <p:cBhvr>
                                        <p:cTn id="10" dur="500"/>
                                        <p:tgtEl>
                                          <p:spTgt spid="2970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par>
                                <p:cTn id="22" presetID="10" presetClass="entr" presetSubtype="0" fill="hold" nodeType="withEffect">
                                  <p:stCondLst>
                                    <p:cond delay="0"/>
                                  </p:stCondLst>
                                  <p:childTnLst>
                                    <p:set>
                                      <p:cBhvr>
                                        <p:cTn id="23" dur="1" fill="hold">
                                          <p:stCondLst>
                                            <p:cond delay="0"/>
                                          </p:stCondLst>
                                        </p:cTn>
                                        <p:tgtEl>
                                          <p:spTgt spid="29705"/>
                                        </p:tgtEl>
                                        <p:attrNameLst>
                                          <p:attrName>style.visibility</p:attrName>
                                        </p:attrNameLst>
                                      </p:cBhvr>
                                      <p:to>
                                        <p:strVal val="visible"/>
                                      </p:to>
                                    </p:set>
                                    <p:animEffect transition="in" filter="fade">
                                      <p:cBhvr>
                                        <p:cTn id="24" dur="500"/>
                                        <p:tgtEl>
                                          <p:spTgt spid="29705"/>
                                        </p:tgtEl>
                                      </p:cBhvr>
                                    </p:animEffect>
                                  </p:childTnLst>
                                </p:cTn>
                              </p:par>
                              <p:par>
                                <p:cTn id="25" presetID="10" presetClass="entr" presetSubtype="0" fill="hold" nodeType="withEffect">
                                  <p:stCondLst>
                                    <p:cond delay="0"/>
                                  </p:stCondLst>
                                  <p:childTnLst>
                                    <p:set>
                                      <p:cBhvr>
                                        <p:cTn id="26" dur="1" fill="hold">
                                          <p:stCondLst>
                                            <p:cond delay="0"/>
                                          </p:stCondLst>
                                        </p:cTn>
                                        <p:tgtEl>
                                          <p:spTgt spid="29704"/>
                                        </p:tgtEl>
                                        <p:attrNameLst>
                                          <p:attrName>style.visibility</p:attrName>
                                        </p:attrNameLst>
                                      </p:cBhvr>
                                      <p:to>
                                        <p:strVal val="visible"/>
                                      </p:to>
                                    </p:set>
                                    <p:animEffect transition="in" filter="fade">
                                      <p:cBhvr>
                                        <p:cTn id="27" dur="500"/>
                                        <p:tgtEl>
                                          <p:spTgt spid="29704"/>
                                        </p:tgtEl>
                                      </p:cBhvr>
                                    </p:animEffect>
                                  </p:childTnLst>
                                </p:cTn>
                              </p:par>
                              <p:par>
                                <p:cTn id="28" presetID="10" presetClass="entr" presetSubtype="0" fill="hold" nodeType="withEffect">
                                  <p:stCondLst>
                                    <p:cond delay="0"/>
                                  </p:stCondLst>
                                  <p:childTnLst>
                                    <p:set>
                                      <p:cBhvr>
                                        <p:cTn id="29" dur="1" fill="hold">
                                          <p:stCondLst>
                                            <p:cond delay="0"/>
                                          </p:stCondLst>
                                        </p:cTn>
                                        <p:tgtEl>
                                          <p:spTgt spid="29708"/>
                                        </p:tgtEl>
                                        <p:attrNameLst>
                                          <p:attrName>style.visibility</p:attrName>
                                        </p:attrNameLst>
                                      </p:cBhvr>
                                      <p:to>
                                        <p:strVal val="visible"/>
                                      </p:to>
                                    </p:set>
                                    <p:animEffect transition="in" filter="fade">
                                      <p:cBhvr>
                                        <p:cTn id="30" dur="500"/>
                                        <p:tgtEl>
                                          <p:spTgt spid="2970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29709"/>
                                        </p:tgtEl>
                                        <p:attrNameLst>
                                          <p:attrName>style.visibility</p:attrName>
                                        </p:attrNameLst>
                                      </p:cBhvr>
                                      <p:to>
                                        <p:strVal val="visible"/>
                                      </p:to>
                                    </p:set>
                                    <p:animEffect transition="in" filter="fade">
                                      <p:cBhvr>
                                        <p:cTn id="38" dur="500"/>
                                        <p:tgtEl>
                                          <p:spTgt spid="29709"/>
                                        </p:tgtEl>
                                      </p:cBhvr>
                                    </p:animEffect>
                                  </p:childTnLst>
                                </p:cTn>
                              </p:par>
                              <p:par>
                                <p:cTn id="39" presetID="10"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nodeType="withEffect">
                                  <p:stCondLst>
                                    <p:cond delay="0"/>
                                  </p:stCondLst>
                                  <p:childTnLst>
                                    <p:set>
                                      <p:cBhvr>
                                        <p:cTn id="48" dur="1" fill="hold">
                                          <p:stCondLst>
                                            <p:cond delay="0"/>
                                          </p:stCondLst>
                                        </p:cTn>
                                        <p:tgtEl>
                                          <p:spTgt spid="29710"/>
                                        </p:tgtEl>
                                        <p:attrNameLst>
                                          <p:attrName>style.visibility</p:attrName>
                                        </p:attrNameLst>
                                      </p:cBhvr>
                                      <p:to>
                                        <p:strVal val="visible"/>
                                      </p:to>
                                    </p:set>
                                    <p:animEffect transition="in" filter="fade">
                                      <p:cBhvr>
                                        <p:cTn id="49" dur="500"/>
                                        <p:tgtEl>
                                          <p:spTgt spid="29710"/>
                                        </p:tgtEl>
                                      </p:cBhvr>
                                    </p:animEffect>
                                  </p:childTnLst>
                                </p:cTn>
                              </p:par>
                              <p:par>
                                <p:cTn id="50" presetID="10" presetClass="entr" presetSubtype="0"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nodeType="withEffect">
                                  <p:stCondLst>
                                    <p:cond delay="0"/>
                                  </p:stCondLst>
                                  <p:childTnLst>
                                    <p:set>
                                      <p:cBhvr>
                                        <p:cTn id="54" dur="1" fill="hold">
                                          <p:stCondLst>
                                            <p:cond delay="0"/>
                                          </p:stCondLst>
                                        </p:cTn>
                                        <p:tgtEl>
                                          <p:spTgt spid="29706"/>
                                        </p:tgtEl>
                                        <p:attrNameLst>
                                          <p:attrName>style.visibility</p:attrName>
                                        </p:attrNameLst>
                                      </p:cBhvr>
                                      <p:to>
                                        <p:strVal val="visible"/>
                                      </p:to>
                                    </p:set>
                                    <p:animEffect transition="in" filter="fade">
                                      <p:cBhvr>
                                        <p:cTn id="55" dur="500"/>
                                        <p:tgtEl>
                                          <p:spTgt spid="2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635980" y="70471"/>
            <a:ext cx="8143278" cy="923330"/>
          </a:xfrm>
          <a:prstGeom prst="rect">
            <a:avLst/>
          </a:prstGeom>
          <a:noFill/>
        </p:spPr>
        <p:txBody>
          <a:bodyPr wrap="square" rtlCol="0">
            <a:spAutoFit/>
          </a:bodyPr>
          <a:lstStyle/>
          <a:p>
            <a:pPr algn="ctr"/>
            <a:r>
              <a:rPr lang="en-US" sz="5400" dirty="0" smtClean="0"/>
              <a:t>NEW TECHNOLOGIES</a:t>
            </a:r>
          </a:p>
        </p:txBody>
      </p:sp>
      <p:pic>
        <p:nvPicPr>
          <p:cNvPr id="5" name="Picture 3" descr="C:\Users\David\Desktop\SPARC\SPARC_OLD_PC\new_gun_SPARC\articolo_1\figure_articolo\definitive\fig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80" y="1098440"/>
            <a:ext cx="3539362" cy="44551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David\Desktop\ELI\DAMPED_STRUCTURES\foto\Img_4011_red.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46" r="3291" b="2099"/>
          <a:stretch/>
        </p:blipFill>
        <p:spPr bwMode="auto">
          <a:xfrm>
            <a:off x="4622105" y="2791425"/>
            <a:ext cx="4010621" cy="3797265"/>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2870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830997"/>
          </a:xfrm>
          <a:prstGeom prst="rect">
            <a:avLst/>
          </a:prstGeom>
        </p:spPr>
        <p:txBody>
          <a:bodyPr wrap="square">
            <a:spAutoFit/>
          </a:bodyPr>
          <a:lstStyle/>
          <a:p>
            <a:pPr algn="ctr"/>
            <a:r>
              <a:rPr lang="en-US" sz="2400" b="1" cap="all" dirty="0" smtClean="0"/>
              <a:t>New Technology based on clamping for High Gradient RF Photogun </a:t>
            </a:r>
            <a:endParaRPr lang="en-US" sz="2400" cap="all" dirty="0"/>
          </a:p>
        </p:txBody>
      </p:sp>
      <p:sp>
        <p:nvSpPr>
          <p:cNvPr id="3" name="Rettangolo 2"/>
          <p:cNvSpPr/>
          <p:nvPr/>
        </p:nvSpPr>
        <p:spPr>
          <a:xfrm>
            <a:off x="4780" y="830996"/>
            <a:ext cx="3051571" cy="1569660"/>
          </a:xfrm>
          <a:prstGeom prst="rect">
            <a:avLst/>
          </a:prstGeom>
        </p:spPr>
        <p:txBody>
          <a:bodyPr wrap="square">
            <a:spAutoFit/>
          </a:bodyPr>
          <a:lstStyle/>
          <a:p>
            <a:pPr algn="just"/>
            <a:r>
              <a:rPr lang="en-GB" sz="1600" dirty="0" smtClean="0">
                <a:sym typeface="Symbol"/>
              </a:rPr>
              <a:t></a:t>
            </a:r>
            <a:r>
              <a:rPr lang="en-GB" sz="1600" dirty="0" smtClean="0"/>
              <a:t>The new SPARC GUN and the ELI-NP one have been realized </a:t>
            </a:r>
            <a:r>
              <a:rPr lang="en-GB" sz="1600" b="1" dirty="0" smtClean="0"/>
              <a:t>without brazing </a:t>
            </a:r>
            <a:r>
              <a:rPr lang="en-GB" sz="1600" dirty="0" smtClean="0"/>
              <a:t>using a novel process developed at LNF-INFN involving the use of </a:t>
            </a:r>
            <a:r>
              <a:rPr lang="en-GB" sz="1600" b="1" dirty="0" smtClean="0"/>
              <a:t>special vacuum/RF gaskets.</a:t>
            </a:r>
            <a:endParaRPr lang="en-US" sz="1600" dirty="0" smtClean="0"/>
          </a:p>
        </p:txBody>
      </p:sp>
      <p:pic>
        <p:nvPicPr>
          <p:cNvPr id="4" name="Picture 3" descr="C:\Users\David\Desktop\SPARC\SPARC_OLD_PC\new_gun_SPARC\articolo_1\figure_articolo\definitive\fig_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351" y="760237"/>
            <a:ext cx="3171833" cy="399255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3705" y="4826775"/>
            <a:ext cx="3151087" cy="1478587"/>
          </a:xfrm>
          <a:prstGeom prst="rect">
            <a:avLst/>
          </a:prstGeom>
        </p:spPr>
      </p:pic>
      <p:sp>
        <p:nvSpPr>
          <p:cNvPr id="8" name="Rettangolo 7"/>
          <p:cNvSpPr/>
          <p:nvPr/>
        </p:nvSpPr>
        <p:spPr>
          <a:xfrm>
            <a:off x="6233425" y="831314"/>
            <a:ext cx="2910575" cy="1831271"/>
          </a:xfrm>
          <a:prstGeom prst="rect">
            <a:avLst/>
          </a:prstGeom>
        </p:spPr>
        <p:txBody>
          <a:bodyPr wrap="square">
            <a:spAutoFit/>
          </a:bodyPr>
          <a:lstStyle/>
          <a:p>
            <a:pPr algn="just"/>
            <a:r>
              <a:rPr lang="en-GB" sz="1500" dirty="0" smtClean="0">
                <a:sym typeface="Symbol"/>
              </a:rPr>
              <a:t></a:t>
            </a:r>
            <a:r>
              <a:rPr lang="en-GB" sz="1500" dirty="0" smtClean="0"/>
              <a:t>The guns </a:t>
            </a:r>
            <a:r>
              <a:rPr lang="it-IT" sz="1500" dirty="0" err="1" smtClean="0"/>
              <a:t>have</a:t>
            </a:r>
            <a:r>
              <a:rPr lang="it-IT" sz="1500" dirty="0" smtClean="0"/>
              <a:t> </a:t>
            </a:r>
            <a:r>
              <a:rPr lang="it-IT" sz="1500" dirty="0" err="1" smtClean="0"/>
              <a:t>been</a:t>
            </a:r>
            <a:r>
              <a:rPr lang="it-IT" sz="1500" dirty="0" smtClean="0"/>
              <a:t> </a:t>
            </a:r>
            <a:r>
              <a:rPr lang="it-IT" sz="1500" dirty="0" err="1" smtClean="0"/>
              <a:t>tested</a:t>
            </a:r>
            <a:r>
              <a:rPr lang="it-IT" sz="1500" dirty="0" smtClean="0"/>
              <a:t> </a:t>
            </a:r>
            <a:r>
              <a:rPr lang="it-IT" sz="1500" dirty="0" err="1" smtClean="0"/>
              <a:t>at</a:t>
            </a:r>
            <a:r>
              <a:rPr lang="it-IT" sz="1500" dirty="0" smtClean="0"/>
              <a:t> high </a:t>
            </a:r>
            <a:r>
              <a:rPr lang="it-IT" sz="1500" dirty="0" err="1" smtClean="0"/>
              <a:t>power</a:t>
            </a:r>
            <a:r>
              <a:rPr lang="it-IT" sz="1500" dirty="0" smtClean="0"/>
              <a:t> and with </a:t>
            </a:r>
            <a:r>
              <a:rPr lang="it-IT" sz="1500" dirty="0" err="1" smtClean="0"/>
              <a:t>beam</a:t>
            </a:r>
            <a:endParaRPr lang="en-US" sz="1500" dirty="0" smtClean="0"/>
          </a:p>
          <a:p>
            <a:pPr algn="just"/>
            <a:endParaRPr lang="en-US" sz="800" dirty="0"/>
          </a:p>
          <a:p>
            <a:pPr algn="just"/>
            <a:r>
              <a:rPr lang="en-US" sz="1500" dirty="0" smtClean="0">
                <a:sym typeface="Symbol"/>
              </a:rPr>
              <a:t></a:t>
            </a:r>
            <a:r>
              <a:rPr lang="en-US" sz="1500" dirty="0" smtClean="0"/>
              <a:t>The </a:t>
            </a:r>
            <a:r>
              <a:rPr lang="en-US" sz="1500" dirty="0"/>
              <a:t>results </a:t>
            </a:r>
            <a:r>
              <a:rPr lang="en-US" sz="1500" b="1" dirty="0" smtClean="0"/>
              <a:t>demonstrate </a:t>
            </a:r>
            <a:r>
              <a:rPr lang="en-US" sz="1500" b="1" dirty="0"/>
              <a:t>the use of this novel </a:t>
            </a:r>
            <a:r>
              <a:rPr lang="en-US" sz="1500" b="1" dirty="0" smtClean="0"/>
              <a:t>technique for </a:t>
            </a:r>
            <a:r>
              <a:rPr lang="en-US" sz="1500" b="1" dirty="0"/>
              <a:t>a high brightness </a:t>
            </a:r>
            <a:r>
              <a:rPr lang="en-US" sz="1500" b="1" dirty="0" err="1" smtClean="0"/>
              <a:t>photoinjectors</a:t>
            </a:r>
            <a:r>
              <a:rPr lang="en-US" sz="1500" b="1" dirty="0" smtClean="0"/>
              <a:t> and can be extended to more </a:t>
            </a:r>
            <a:r>
              <a:rPr lang="en-US" sz="1500" b="1" dirty="0" err="1" smtClean="0"/>
              <a:t>genral</a:t>
            </a:r>
            <a:r>
              <a:rPr lang="en-US" sz="1500" b="1" dirty="0" smtClean="0"/>
              <a:t> RF structures</a:t>
            </a:r>
            <a:endParaRPr lang="en-US" sz="1500" dirty="0" smtClean="0"/>
          </a:p>
        </p:txBody>
      </p:sp>
      <p:sp>
        <p:nvSpPr>
          <p:cNvPr id="10" name="Rettangolo 9"/>
          <p:cNvSpPr/>
          <p:nvPr/>
        </p:nvSpPr>
        <p:spPr>
          <a:xfrm>
            <a:off x="6305099" y="2685578"/>
            <a:ext cx="2767226" cy="2062103"/>
          </a:xfrm>
          <a:prstGeom prst="rect">
            <a:avLst/>
          </a:prstGeom>
        </p:spPr>
        <p:txBody>
          <a:bodyPr wrap="square">
            <a:spAutoFit/>
          </a:bodyPr>
          <a:lstStyle/>
          <a:p>
            <a:pPr algn="just"/>
            <a:r>
              <a:rPr lang="en-US" sz="1600" dirty="0" smtClean="0">
                <a:sym typeface="Symbol"/>
              </a:rPr>
              <a:t></a:t>
            </a:r>
            <a:r>
              <a:rPr lang="en-US" sz="1600" dirty="0"/>
              <a:t>The new technique could be applied to other RF structures (S-Band, X band,…) and more high power tests (in </a:t>
            </a:r>
            <a:r>
              <a:rPr lang="en-US" sz="1600" b="1" dirty="0"/>
              <a:t>X band </a:t>
            </a:r>
            <a:r>
              <a:rPr lang="en-US" sz="1600" dirty="0"/>
              <a:t>as example) would be very useful to understand the criticalities and the limits of this new technology.</a:t>
            </a:r>
          </a:p>
        </p:txBody>
      </p:sp>
      <p:pic>
        <p:nvPicPr>
          <p:cNvPr id="11" name="Picture 4" descr="C:\Users\David\Desktop\ELI\GUN\TEST IN BONN\foto\20151202_15344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947"/>
          <a:stretch/>
        </p:blipFill>
        <p:spPr bwMode="auto">
          <a:xfrm>
            <a:off x="122044" y="2526180"/>
            <a:ext cx="2786019" cy="4163077"/>
          </a:xfrm>
          <a:prstGeom prst="rect">
            <a:avLst/>
          </a:prstGeom>
          <a:noFill/>
          <a:extLst>
            <a:ext uri="{909E8E84-426E-40DD-AFC4-6F175D3DCCD1}">
              <a14:hiddenFill xmlns:a14="http://schemas.microsoft.com/office/drawing/2010/main">
                <a:solidFill>
                  <a:srgbClr val="FFFFFF"/>
                </a:solidFill>
              </a14:hiddenFill>
            </a:ext>
          </a:extLst>
        </p:spPr>
      </p:pic>
      <p:pic>
        <p:nvPicPr>
          <p:cNvPr id="12" name="Immagine 11"/>
          <p:cNvPicPr>
            <a:picLocks noChangeAspect="1"/>
          </p:cNvPicPr>
          <p:nvPr/>
        </p:nvPicPr>
        <p:blipFill rotWithShape="1">
          <a:blip r:embed="rId5" cstate="print">
            <a:extLst>
              <a:ext uri="{28A0092B-C50C-407E-A947-70E740481C1C}">
                <a14:useLocalDpi xmlns:a14="http://schemas.microsoft.com/office/drawing/2010/main" val="0"/>
              </a:ext>
            </a:extLst>
          </a:blip>
          <a:srcRect l="10319" r="14210"/>
          <a:stretch/>
        </p:blipFill>
        <p:spPr>
          <a:xfrm>
            <a:off x="6426429" y="4747681"/>
            <a:ext cx="2667916" cy="1941576"/>
          </a:xfrm>
          <a:prstGeom prst="rect">
            <a:avLst/>
          </a:prstGeom>
        </p:spPr>
      </p:pic>
      <p:sp>
        <p:nvSpPr>
          <p:cNvPr id="13" name="Rettangolo 12"/>
          <p:cNvSpPr/>
          <p:nvPr/>
        </p:nvSpPr>
        <p:spPr>
          <a:xfrm>
            <a:off x="2950905" y="6319925"/>
            <a:ext cx="3382724" cy="400110"/>
          </a:xfrm>
          <a:prstGeom prst="rect">
            <a:avLst/>
          </a:prstGeom>
        </p:spPr>
        <p:txBody>
          <a:bodyPr wrap="square">
            <a:spAutoFit/>
          </a:bodyPr>
          <a:lstStyle/>
          <a:p>
            <a:r>
              <a:rPr lang="en-US" sz="1000" i="1" dirty="0"/>
              <a:t>D. </a:t>
            </a:r>
            <a:r>
              <a:rPr lang="en-US" sz="1000" i="1" dirty="0" err="1"/>
              <a:t>Alesini</a:t>
            </a:r>
            <a:r>
              <a:rPr lang="en-US" sz="1000" i="1" dirty="0"/>
              <a:t> et al., </a:t>
            </a:r>
            <a:r>
              <a:rPr lang="en-US" sz="1000" i="1" dirty="0" smtClean="0"/>
              <a:t>PRST-AB </a:t>
            </a:r>
            <a:r>
              <a:rPr lang="en-US" sz="1000" i="1" dirty="0"/>
              <a:t>18, 092001 (2015</a:t>
            </a:r>
            <a:r>
              <a:rPr lang="en-US" sz="1000" i="1" dirty="0" smtClean="0"/>
              <a:t>)</a:t>
            </a:r>
          </a:p>
          <a:p>
            <a:r>
              <a:rPr lang="en-US" sz="1000" dirty="0"/>
              <a:t>F. </a:t>
            </a:r>
            <a:r>
              <a:rPr lang="en-US" sz="1000" dirty="0" err="1"/>
              <a:t>Cardelli</a:t>
            </a:r>
            <a:r>
              <a:rPr lang="en-US" sz="1000" dirty="0"/>
              <a:t> </a:t>
            </a:r>
            <a:r>
              <a:rPr lang="en-US" sz="1000" i="1" dirty="0"/>
              <a:t>et al.,</a:t>
            </a:r>
            <a:r>
              <a:rPr lang="en-US" sz="1000" dirty="0"/>
              <a:t> </a:t>
            </a:r>
            <a:r>
              <a:rPr lang="it-IT" sz="1000" dirty="0" err="1"/>
              <a:t>proceedings</a:t>
            </a:r>
            <a:r>
              <a:rPr lang="it-IT" sz="1000" dirty="0"/>
              <a:t> IPAC16,</a:t>
            </a:r>
            <a:r>
              <a:rPr lang="en-US" sz="1000" dirty="0"/>
              <a:t> MOPMW005</a:t>
            </a:r>
            <a:r>
              <a:rPr lang="en-US" sz="1000" dirty="0" smtClean="0"/>
              <a:t>.</a:t>
            </a:r>
            <a:endParaRPr lang="it-IT" sz="1000" dirty="0"/>
          </a:p>
        </p:txBody>
      </p:sp>
    </p:spTree>
    <p:extLst>
      <p:ext uri="{BB962C8B-B14F-4D97-AF65-F5344CB8AC3E}">
        <p14:creationId xmlns:p14="http://schemas.microsoft.com/office/powerpoint/2010/main" val="152468391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0"/>
            <a:ext cx="9156526" cy="830997"/>
          </a:xfrm>
          <a:prstGeom prst="rect">
            <a:avLst/>
          </a:prstGeom>
        </p:spPr>
        <p:txBody>
          <a:bodyPr wrap="square">
            <a:spAutoFit/>
          </a:bodyPr>
          <a:lstStyle/>
          <a:p>
            <a:pPr algn="ctr"/>
            <a:r>
              <a:rPr lang="en-US" sz="2400" b="1" cap="all" dirty="0" smtClean="0"/>
              <a:t>Damped/High </a:t>
            </a:r>
            <a:r>
              <a:rPr lang="en-US" sz="2400" b="1" cap="all" dirty="0"/>
              <a:t>Gradient/High Repetition Rate C-Band Accelerating Structures for the ELI-NP LINAC</a:t>
            </a:r>
          </a:p>
        </p:txBody>
      </p:sp>
      <p:pic>
        <p:nvPicPr>
          <p:cNvPr id="11" name="Picture 5" descr="C:\Users\David\Desktop\ELI\DAMPED_STRUCTURES\foto\IMG_20141114_075224_riduc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63696" y="3608382"/>
            <a:ext cx="2006610" cy="21482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9" descr="C:\Users\David\Desktop\ELI\DAMPED_STRUCTURES\foto\Eli brasatura sottomoduli dic 2014\Sam_0468_r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68" t="12193" r="16723" b="7198"/>
          <a:stretch/>
        </p:blipFill>
        <p:spPr bwMode="auto">
          <a:xfrm>
            <a:off x="31319" y="5032133"/>
            <a:ext cx="1930333" cy="1807708"/>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12"/>
          <p:cNvPicPr>
            <a:picLocks noChangeAspect="1"/>
          </p:cNvPicPr>
          <p:nvPr/>
        </p:nvPicPr>
        <p:blipFill rotWithShape="1">
          <a:blip r:embed="rId4" cstate="print">
            <a:extLst>
              <a:ext uri="{28A0092B-C50C-407E-A947-70E740481C1C}">
                <a14:useLocalDpi xmlns:a14="http://schemas.microsoft.com/office/drawing/2010/main" val="0"/>
              </a:ext>
            </a:extLst>
          </a:blip>
          <a:srcRect r="11718" b="8961"/>
          <a:stretch/>
        </p:blipFill>
        <p:spPr>
          <a:xfrm>
            <a:off x="26548" y="3480122"/>
            <a:ext cx="1935104" cy="1488740"/>
          </a:xfrm>
          <a:prstGeom prst="rect">
            <a:avLst/>
          </a:prstGeom>
        </p:spPr>
      </p:pic>
      <p:pic>
        <p:nvPicPr>
          <p:cNvPr id="14" name="Immagine 13"/>
          <p:cNvPicPr>
            <a:picLocks noChangeAspect="1"/>
          </p:cNvPicPr>
          <p:nvPr/>
        </p:nvPicPr>
        <p:blipFill rotWithShape="1">
          <a:blip r:embed="rId5">
            <a:extLst>
              <a:ext uri="{28A0092B-C50C-407E-A947-70E740481C1C}">
                <a14:useLocalDpi xmlns:a14="http://schemas.microsoft.com/office/drawing/2010/main" val="0"/>
              </a:ext>
            </a:extLst>
          </a:blip>
          <a:srcRect t="7334"/>
          <a:stretch/>
        </p:blipFill>
        <p:spPr>
          <a:xfrm>
            <a:off x="4260570" y="3442323"/>
            <a:ext cx="4803932" cy="3341339"/>
          </a:xfrm>
          <a:prstGeom prst="rect">
            <a:avLst/>
          </a:prstGeom>
        </p:spPr>
      </p:pic>
      <p:pic>
        <p:nvPicPr>
          <p:cNvPr id="15" name="Immagin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7947" y="1094970"/>
            <a:ext cx="3830343" cy="2154005"/>
          </a:xfrm>
          <a:prstGeom prst="rect">
            <a:avLst/>
          </a:prstGeom>
        </p:spPr>
      </p:pic>
      <p:sp>
        <p:nvSpPr>
          <p:cNvPr id="2" name="Rectangle 1"/>
          <p:cNvSpPr>
            <a:spLocks noChangeArrowheads="1"/>
          </p:cNvSpPr>
          <p:nvPr/>
        </p:nvSpPr>
        <p:spPr bwMode="auto">
          <a:xfrm>
            <a:off x="11700" y="687468"/>
            <a:ext cx="5136248"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just" defTabSz="914400" rtl="0" eaLnBrk="1" fontAlgn="base" latinLnBrk="0" hangingPunct="1">
              <a:lnSpc>
                <a:spcPct val="100000"/>
              </a:lnSpc>
              <a:spcBef>
                <a:spcPct val="0"/>
              </a:spcBef>
              <a:spcAft>
                <a:spcPct val="0"/>
              </a:spcAft>
              <a:buClrTx/>
              <a:buSzTx/>
              <a:buFont typeface="Symbol" pitchFamily="18" charset="2"/>
              <a:buChar char="Þ"/>
              <a:tabLst/>
            </a:pPr>
            <a:r>
              <a:rPr kumimoji="0" lang="en-US" sz="1400" b="0" i="0" u="none" strike="noStrike" cap="none" normalizeH="0" baseline="0" dirty="0" smtClean="0">
                <a:ln>
                  <a:noFill/>
                </a:ln>
                <a:solidFill>
                  <a:schemeClr val="tx1"/>
                </a:solidFill>
                <a:effectLst/>
                <a:latin typeface="+mj-lt"/>
                <a:cs typeface="Arial" pitchFamily="34" charset="0"/>
              </a:rPr>
              <a:t>The linac energy booster of the European ELI-NP proposal foresees the use of 12, 1.8 m long, travelling wave C-Band structures.</a:t>
            </a:r>
          </a:p>
          <a:p>
            <a:pPr marL="285750" marR="0" lvl="0" indent="-285750" algn="just" defTabSz="914400" rtl="0" eaLnBrk="1" fontAlgn="base" latinLnBrk="0" hangingPunct="1">
              <a:lnSpc>
                <a:spcPct val="100000"/>
              </a:lnSpc>
              <a:spcBef>
                <a:spcPct val="0"/>
              </a:spcBef>
              <a:spcAft>
                <a:spcPct val="0"/>
              </a:spcAft>
              <a:buClrTx/>
              <a:buSzTx/>
              <a:buFont typeface="Symbol" pitchFamily="18" charset="2"/>
              <a:buChar char="Þ"/>
              <a:tabLst/>
            </a:pPr>
            <a:endParaRPr lang="en-US" sz="800" dirty="0">
              <a:latin typeface="+mj-lt"/>
              <a:cs typeface="Arial" pitchFamily="34" charset="0"/>
            </a:endParaRPr>
          </a:p>
          <a:p>
            <a:pPr marL="285750" marR="0" lvl="0" indent="-285750" algn="just" defTabSz="914400" rtl="0" eaLnBrk="1" fontAlgn="base" latinLnBrk="0" hangingPunct="1">
              <a:lnSpc>
                <a:spcPct val="100000"/>
              </a:lnSpc>
              <a:spcBef>
                <a:spcPct val="0"/>
              </a:spcBef>
              <a:spcAft>
                <a:spcPct val="0"/>
              </a:spcAft>
              <a:buClrTx/>
              <a:buSzTx/>
              <a:buFont typeface="Symbol" pitchFamily="18" charset="2"/>
              <a:buChar char="Þ"/>
              <a:tabLst/>
            </a:pPr>
            <a:r>
              <a:rPr kumimoji="0" lang="en-US" sz="1400" b="0" i="0" u="none" strike="noStrike" cap="none" normalizeH="0" baseline="0" dirty="0" smtClean="0">
                <a:ln>
                  <a:noFill/>
                </a:ln>
                <a:solidFill>
                  <a:schemeClr val="tx1"/>
                </a:solidFill>
                <a:effectLst/>
                <a:latin typeface="+mj-lt"/>
                <a:cs typeface="Arial" pitchFamily="34" charset="0"/>
              </a:rPr>
              <a:t>Because of the </a:t>
            </a:r>
            <a:r>
              <a:rPr kumimoji="0" lang="en-US" sz="1400" b="1" i="0" u="none" strike="noStrike" cap="none" normalizeH="0" baseline="0" dirty="0" smtClean="0">
                <a:ln>
                  <a:noFill/>
                </a:ln>
                <a:solidFill>
                  <a:schemeClr val="tx1"/>
                </a:solidFill>
                <a:effectLst/>
                <a:latin typeface="+mj-lt"/>
                <a:cs typeface="Arial" pitchFamily="34" charset="0"/>
              </a:rPr>
              <a:t>multi-bunch operation</a:t>
            </a:r>
            <a:r>
              <a:rPr kumimoji="0" lang="en-US" sz="1400" b="0" i="0" u="none" strike="noStrike" cap="none" normalizeH="0" baseline="0" dirty="0" smtClean="0">
                <a:ln>
                  <a:noFill/>
                </a:ln>
                <a:solidFill>
                  <a:schemeClr val="tx1"/>
                </a:solidFill>
                <a:effectLst/>
                <a:latin typeface="+mj-lt"/>
                <a:cs typeface="Arial" pitchFamily="34" charset="0"/>
              </a:rPr>
              <a:t>, the structures integrate a very </a:t>
            </a:r>
            <a:r>
              <a:rPr kumimoji="0" lang="en-US" sz="1400" b="1" i="0" u="none" strike="noStrike" cap="none" normalizeH="0" baseline="0" dirty="0" smtClean="0">
                <a:ln>
                  <a:noFill/>
                </a:ln>
                <a:solidFill>
                  <a:schemeClr val="tx1"/>
                </a:solidFill>
                <a:effectLst/>
                <a:latin typeface="+mj-lt"/>
                <a:cs typeface="Arial" pitchFamily="34" charset="0"/>
              </a:rPr>
              <a:t>effective dipole HOM damping system </a:t>
            </a:r>
            <a:r>
              <a:rPr kumimoji="0" lang="en-US" sz="1400" b="0" i="0" u="none" strike="noStrike" cap="none" normalizeH="0" baseline="0" dirty="0" smtClean="0">
                <a:ln>
                  <a:noFill/>
                </a:ln>
                <a:solidFill>
                  <a:schemeClr val="tx1"/>
                </a:solidFill>
                <a:effectLst/>
                <a:latin typeface="+mj-lt"/>
                <a:cs typeface="Arial" pitchFamily="34" charset="0"/>
              </a:rPr>
              <a:t>to avoid beam break-up (BBU).</a:t>
            </a:r>
          </a:p>
          <a:p>
            <a:pPr marL="285750" marR="0" lvl="0" indent="-285750" algn="just" defTabSz="914400" rtl="0" eaLnBrk="1" fontAlgn="base" latinLnBrk="0" hangingPunct="1">
              <a:lnSpc>
                <a:spcPct val="100000"/>
              </a:lnSpc>
              <a:spcBef>
                <a:spcPct val="0"/>
              </a:spcBef>
              <a:spcAft>
                <a:spcPct val="0"/>
              </a:spcAft>
              <a:buClrTx/>
              <a:buSzTx/>
              <a:buFont typeface="Symbol" pitchFamily="18" charset="2"/>
              <a:buChar char="Þ"/>
              <a:tabLst/>
            </a:pPr>
            <a:endParaRPr kumimoji="0" lang="en-US" sz="800" b="0" i="0" u="none" strike="noStrike" cap="none" normalizeH="0" baseline="0" dirty="0" smtClean="0">
              <a:ln>
                <a:noFill/>
              </a:ln>
              <a:solidFill>
                <a:schemeClr val="tx1"/>
              </a:solidFill>
              <a:effectLst/>
              <a:latin typeface="+mj-lt"/>
              <a:cs typeface="Arial" pitchFamily="34" charset="0"/>
            </a:endParaRPr>
          </a:p>
          <a:p>
            <a:pPr marL="285750" lvl="0" indent="-285750" algn="just" fontAlgn="base">
              <a:spcBef>
                <a:spcPct val="0"/>
              </a:spcBef>
              <a:spcAft>
                <a:spcPct val="0"/>
              </a:spcAft>
              <a:buFont typeface="Symbol" pitchFamily="18" charset="2"/>
              <a:buChar char="Þ"/>
            </a:pPr>
            <a:r>
              <a:rPr kumimoji="0" lang="en-US" sz="1400" b="0" i="0" u="none" strike="noStrike" cap="none" normalizeH="0" baseline="0" dirty="0" smtClean="0">
                <a:ln>
                  <a:noFill/>
                </a:ln>
                <a:solidFill>
                  <a:schemeClr val="tx1"/>
                </a:solidFill>
                <a:effectLst/>
                <a:latin typeface="+mj-lt"/>
                <a:cs typeface="Arial" pitchFamily="34" charset="0"/>
              </a:rPr>
              <a:t>An optimization of the electromagnetic and mechanical design has been done to simplify the fabrication and to reduce their cost. </a:t>
            </a:r>
          </a:p>
          <a:p>
            <a:pPr marL="285750" lvl="0" indent="-285750" algn="just" fontAlgn="base">
              <a:spcBef>
                <a:spcPct val="0"/>
              </a:spcBef>
              <a:spcAft>
                <a:spcPct val="0"/>
              </a:spcAft>
              <a:buFont typeface="Symbol" pitchFamily="18" charset="2"/>
              <a:buChar char="Þ"/>
            </a:pPr>
            <a:endParaRPr kumimoji="0" lang="en-US" sz="800" b="0" i="0" u="none" strike="noStrike" cap="none" normalizeH="0" baseline="0" dirty="0" smtClean="0">
              <a:ln>
                <a:noFill/>
              </a:ln>
              <a:solidFill>
                <a:schemeClr val="tx1"/>
              </a:solidFill>
              <a:effectLst/>
              <a:latin typeface="+mj-lt"/>
              <a:cs typeface="Arial" pitchFamily="34" charset="0"/>
            </a:endParaRPr>
          </a:p>
          <a:p>
            <a:pPr marL="285750" lvl="0" indent="-285750" algn="just" fontAlgn="base">
              <a:spcBef>
                <a:spcPct val="0"/>
              </a:spcBef>
              <a:spcAft>
                <a:spcPct val="0"/>
              </a:spcAft>
              <a:buFont typeface="Symbol" pitchFamily="18" charset="2"/>
              <a:buChar char="Þ"/>
            </a:pPr>
            <a:r>
              <a:rPr kumimoji="0" lang="en-US" sz="1400" b="0" i="0" u="none" strike="noStrike" cap="none" normalizeH="0" baseline="0" dirty="0" smtClean="0">
                <a:ln>
                  <a:noFill/>
                </a:ln>
                <a:solidFill>
                  <a:schemeClr val="tx1"/>
                </a:solidFill>
                <a:effectLst/>
                <a:latin typeface="+mj-lt"/>
                <a:cs typeface="Arial" pitchFamily="34" charset="0"/>
              </a:rPr>
              <a:t>The high power test on the first full scale structure shown the feasibility of the </a:t>
            </a:r>
            <a:r>
              <a:rPr kumimoji="0" lang="en-US" sz="1400" b="1" i="0" u="none" strike="noStrike" cap="none" normalizeH="0" baseline="0" dirty="0" smtClean="0">
                <a:ln>
                  <a:noFill/>
                </a:ln>
                <a:solidFill>
                  <a:schemeClr val="tx1"/>
                </a:solidFill>
                <a:effectLst/>
                <a:latin typeface="+mj-lt"/>
                <a:cs typeface="Arial" pitchFamily="34" charset="0"/>
              </a:rPr>
              <a:t>33 MV/m,</a:t>
            </a:r>
            <a:r>
              <a:rPr kumimoji="0" lang="en-US" sz="1400" b="1" i="0" u="none" strike="noStrike" cap="none" normalizeH="0" dirty="0" smtClean="0">
                <a:ln>
                  <a:noFill/>
                </a:ln>
                <a:solidFill>
                  <a:schemeClr val="tx1"/>
                </a:solidFill>
                <a:effectLst/>
                <a:latin typeface="+mj-lt"/>
                <a:cs typeface="Arial" pitchFamily="34" charset="0"/>
              </a:rPr>
              <a:t> 100 Hz, long </a:t>
            </a:r>
            <a:r>
              <a:rPr lang="en-US" sz="1400" b="1" dirty="0" smtClean="0">
                <a:latin typeface="+mj-lt"/>
                <a:cs typeface="Arial" pitchFamily="34" charset="0"/>
              </a:rPr>
              <a:t>RF pulse operation</a:t>
            </a:r>
          </a:p>
        </p:txBody>
      </p:sp>
      <p:sp>
        <p:nvSpPr>
          <p:cNvPr id="9" name="CasellaDiTesto 8"/>
          <p:cNvSpPr txBox="1"/>
          <p:nvPr/>
        </p:nvSpPr>
        <p:spPr>
          <a:xfrm>
            <a:off x="2043017" y="5816347"/>
            <a:ext cx="2217553" cy="1015663"/>
          </a:xfrm>
          <a:prstGeom prst="rect">
            <a:avLst/>
          </a:prstGeom>
          <a:noFill/>
        </p:spPr>
        <p:txBody>
          <a:bodyPr wrap="square" rtlCol="0">
            <a:spAutoFit/>
          </a:bodyPr>
          <a:lstStyle/>
          <a:p>
            <a:r>
              <a:rPr lang="en-US" sz="1000" i="1" dirty="0" smtClean="0"/>
              <a:t>D. </a:t>
            </a:r>
            <a:r>
              <a:rPr lang="en-US" sz="1000" i="1" dirty="0" err="1" smtClean="0"/>
              <a:t>Alesini</a:t>
            </a:r>
            <a:r>
              <a:rPr lang="en-US" sz="1000" i="1" dirty="0"/>
              <a:t> et al., </a:t>
            </a:r>
            <a:r>
              <a:rPr lang="en-US" sz="1000" i="1" dirty="0" smtClean="0"/>
              <a:t>WEPFI013, Proceedings </a:t>
            </a:r>
            <a:r>
              <a:rPr lang="en-US" sz="1000" i="1" dirty="0"/>
              <a:t>of </a:t>
            </a:r>
            <a:r>
              <a:rPr lang="en-US" sz="1000" i="1" dirty="0" smtClean="0"/>
              <a:t>IPAC2013, p. 2726 </a:t>
            </a:r>
          </a:p>
          <a:p>
            <a:r>
              <a:rPr lang="en-US" sz="1000" i="1" dirty="0"/>
              <a:t>D. </a:t>
            </a:r>
            <a:r>
              <a:rPr lang="en-US" sz="1000" i="1" dirty="0" err="1"/>
              <a:t>Alesini</a:t>
            </a:r>
            <a:r>
              <a:rPr lang="en-US" sz="1000" i="1" dirty="0"/>
              <a:t> et al., </a:t>
            </a:r>
            <a:r>
              <a:rPr lang="en-US" sz="1000" dirty="0"/>
              <a:t>THPRI042</a:t>
            </a:r>
            <a:r>
              <a:rPr lang="en-US" sz="1000" i="1" dirty="0"/>
              <a:t>, Proceedings of IPAC2014, p. </a:t>
            </a:r>
            <a:r>
              <a:rPr lang="en-US" sz="1000" i="1" dirty="0" smtClean="0"/>
              <a:t>3856</a:t>
            </a:r>
          </a:p>
          <a:p>
            <a:r>
              <a:rPr lang="en-US" sz="1000" i="1" dirty="0"/>
              <a:t>D. </a:t>
            </a:r>
            <a:r>
              <a:rPr lang="en-US" sz="1000" i="1" dirty="0" err="1"/>
              <a:t>Alesini</a:t>
            </a:r>
            <a:r>
              <a:rPr lang="en-US" sz="1000" i="1" dirty="0"/>
              <a:t> et al., </a:t>
            </a:r>
            <a:r>
              <a:rPr lang="en-US" sz="1000" i="1" dirty="0" smtClean="0"/>
              <a:t>MOPMW004</a:t>
            </a:r>
            <a:r>
              <a:rPr lang="en-US" sz="1000" i="1" dirty="0"/>
              <a:t> Proceedings of </a:t>
            </a:r>
            <a:r>
              <a:rPr lang="en-US" sz="1000" i="1" dirty="0" smtClean="0"/>
              <a:t>IPAC2016</a:t>
            </a:r>
            <a:endParaRPr lang="en-US" sz="1000" i="1" dirty="0"/>
          </a:p>
        </p:txBody>
      </p:sp>
    </p:spTree>
    <p:extLst>
      <p:ext uri="{BB962C8B-B14F-4D97-AF65-F5344CB8AC3E}">
        <p14:creationId xmlns:p14="http://schemas.microsoft.com/office/powerpoint/2010/main" val="26427964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5952337" y="5976654"/>
            <a:ext cx="2624323" cy="738664"/>
          </a:xfrm>
          <a:prstGeom prst="rect">
            <a:avLst/>
          </a:prstGeom>
          <a:solidFill>
            <a:srgbClr val="FFCC00"/>
          </a:solidFill>
          <a:ln w="38100">
            <a:solidFill>
              <a:srgbClr val="FF6600"/>
            </a:solidFill>
            <a:miter lim="800000"/>
            <a:headEnd/>
            <a:tailEnd/>
          </a:ln>
          <a:effectLst/>
        </p:spPr>
        <p:txBody>
          <a:bodyPr wrap="square">
            <a:spAutoFit/>
          </a:bodyPr>
          <a:lstStyle/>
          <a:p>
            <a:pPr algn="just"/>
            <a:r>
              <a:rPr lang="en-US" sz="1400" b="0" dirty="0" smtClean="0">
                <a:latin typeface="+mj-lt"/>
              </a:rPr>
              <a:t>Velocity variations are negligible at energies well above the particle rest energy!</a:t>
            </a:r>
            <a:endParaRPr lang="en-US" sz="1400" b="0" dirty="0">
              <a:latin typeface="+mj-lt"/>
            </a:endParaRPr>
          </a:p>
        </p:txBody>
      </p:sp>
      <p:sp>
        <p:nvSpPr>
          <p:cNvPr id="5" name="Rectangle 11"/>
          <p:cNvSpPr>
            <a:spLocks noChangeArrowheads="1"/>
          </p:cNvSpPr>
          <p:nvPr/>
        </p:nvSpPr>
        <p:spPr bwMode="auto">
          <a:xfrm>
            <a:off x="1671972" y="-1"/>
            <a:ext cx="5500502" cy="563563"/>
          </a:xfrm>
          <a:prstGeom prst="rect">
            <a:avLst/>
          </a:prstGeom>
          <a:noFill/>
          <a:ln w="9525">
            <a:noFill/>
            <a:miter lim="800000"/>
            <a:headEnd/>
            <a:tailEnd/>
          </a:ln>
          <a:effectLst/>
        </p:spPr>
        <p:txBody>
          <a:bodyPr anchor="ctr"/>
          <a:lstStyle/>
          <a:p>
            <a:pPr algn="ctr"/>
            <a:r>
              <a:rPr lang="en-US" altLang="en-US" sz="3200" b="1" dirty="0" smtClean="0"/>
              <a:t>PARTICLE VELOCITY </a:t>
            </a:r>
            <a:r>
              <a:rPr lang="en-US" altLang="en-US" sz="3200" b="1" dirty="0" err="1" smtClean="0"/>
              <a:t>vs</a:t>
            </a:r>
            <a:r>
              <a:rPr lang="en-US" altLang="en-US" sz="3200" b="1" dirty="0" smtClean="0"/>
              <a:t> ENERGY</a:t>
            </a:r>
            <a:endParaRPr lang="en-US" altLang="en-US" sz="3200" b="1" dirty="0"/>
          </a:p>
        </p:txBody>
      </p:sp>
      <p:sp>
        <p:nvSpPr>
          <p:cNvPr id="6" name="Text Box 12"/>
          <p:cNvSpPr txBox="1">
            <a:spLocks noChangeArrowheads="1"/>
          </p:cNvSpPr>
          <p:nvPr/>
        </p:nvSpPr>
        <p:spPr bwMode="auto">
          <a:xfrm>
            <a:off x="5482022" y="2360055"/>
            <a:ext cx="3564955" cy="3453253"/>
          </a:xfrm>
          <a:prstGeom prst="rect">
            <a:avLst/>
          </a:prstGeom>
          <a:solidFill>
            <a:srgbClr val="CCFFFF"/>
          </a:solidFill>
          <a:ln w="25400">
            <a:solidFill>
              <a:schemeClr val="accent2"/>
            </a:solidFill>
            <a:miter lim="800000"/>
            <a:headEnd/>
            <a:tailEnd/>
          </a:ln>
          <a:effectLst/>
        </p:spPr>
        <p:txBody>
          <a:bodyPr wrap="square">
            <a:spAutoFit/>
          </a:bodyPr>
          <a:lstStyle/>
          <a:p>
            <a:pPr algn="just">
              <a:lnSpc>
                <a:spcPct val="120000"/>
              </a:lnSpc>
            </a:pPr>
            <a:r>
              <a:rPr lang="en-US" altLang="en-US" sz="1400" b="1" dirty="0" smtClean="0">
                <a:solidFill>
                  <a:srgbClr val="990000"/>
                </a:solidFill>
              </a:rPr>
              <a:t>Leptons (light particles) </a:t>
            </a:r>
            <a:r>
              <a:rPr lang="en-US" altLang="en-US" sz="1400" b="0" dirty="0" smtClean="0">
                <a:solidFill>
                  <a:srgbClr val="990000"/>
                </a:solidFill>
              </a:rPr>
              <a:t>are </a:t>
            </a:r>
            <a:r>
              <a:rPr lang="en-US" altLang="en-US" sz="1400" b="0" dirty="0" err="1" smtClean="0">
                <a:solidFill>
                  <a:srgbClr val="990000"/>
                </a:solidFill>
              </a:rPr>
              <a:t>pratically</a:t>
            </a:r>
            <a:r>
              <a:rPr lang="en-US" altLang="en-US" sz="1400" b="0" dirty="0" smtClean="0">
                <a:solidFill>
                  <a:srgbClr val="990000"/>
                </a:solidFill>
              </a:rPr>
              <a:t> </a:t>
            </a:r>
            <a:r>
              <a:rPr lang="en-US" altLang="en-US" sz="1400" dirty="0" smtClean="0">
                <a:solidFill>
                  <a:srgbClr val="990000"/>
                </a:solidFill>
              </a:rPr>
              <a:t>fully relativistic</a:t>
            </a:r>
            <a:r>
              <a:rPr lang="en-US" altLang="en-US" sz="1400" b="0" dirty="0" smtClean="0">
                <a:solidFill>
                  <a:srgbClr val="990000"/>
                </a:solidFill>
              </a:rPr>
              <a:t> in any existing dedicated accelerators (</a:t>
            </a:r>
            <a:r>
              <a:rPr lang="en-US" altLang="en-US" sz="1400" b="0" dirty="0" err="1" smtClean="0">
                <a:solidFill>
                  <a:srgbClr val="990000"/>
                </a:solidFill>
              </a:rPr>
              <a:t>W</a:t>
            </a:r>
            <a:r>
              <a:rPr lang="en-US" altLang="en-US" sz="1400" b="0" baseline="-25000" dirty="0" err="1" smtClean="0">
                <a:solidFill>
                  <a:srgbClr val="990000"/>
                </a:solidFill>
              </a:rPr>
              <a:t>k</a:t>
            </a:r>
            <a:r>
              <a:rPr lang="en-US" altLang="en-US" sz="1400" b="0" dirty="0" smtClean="0">
                <a:solidFill>
                  <a:srgbClr val="990000"/>
                </a:solidFill>
              </a:rPr>
              <a:t>&gt;&gt;W</a:t>
            </a:r>
            <a:r>
              <a:rPr lang="en-US" altLang="en-US" sz="1400" b="0" baseline="-25000" dirty="0" smtClean="0">
                <a:solidFill>
                  <a:srgbClr val="990000"/>
                </a:solidFill>
              </a:rPr>
              <a:t>0</a:t>
            </a:r>
            <a:r>
              <a:rPr lang="en-US" altLang="en-US" sz="1400" b="0" dirty="0" smtClean="0">
                <a:solidFill>
                  <a:srgbClr val="990000"/>
                </a:solidFill>
              </a:rPr>
              <a:t>, with the exception of the very first acceleration stage) while </a:t>
            </a:r>
            <a:r>
              <a:rPr lang="en-US" altLang="en-US" sz="1400" dirty="0" smtClean="0">
                <a:solidFill>
                  <a:srgbClr val="990000"/>
                </a:solidFill>
              </a:rPr>
              <a:t>protons</a:t>
            </a:r>
            <a:r>
              <a:rPr lang="en-US" altLang="en-US" sz="1400" b="0" dirty="0" smtClean="0">
                <a:solidFill>
                  <a:srgbClr val="990000"/>
                </a:solidFill>
              </a:rPr>
              <a:t> and </a:t>
            </a:r>
            <a:r>
              <a:rPr lang="en-US" altLang="en-US" sz="1400" dirty="0" smtClean="0">
                <a:solidFill>
                  <a:srgbClr val="990000"/>
                </a:solidFill>
              </a:rPr>
              <a:t>ions</a:t>
            </a:r>
            <a:r>
              <a:rPr lang="en-US" altLang="en-US" sz="1400" b="0" dirty="0" smtClean="0">
                <a:solidFill>
                  <a:srgbClr val="990000"/>
                </a:solidFill>
              </a:rPr>
              <a:t> are typically </a:t>
            </a:r>
            <a:r>
              <a:rPr lang="en-US" altLang="en-US" sz="1400" dirty="0" smtClean="0">
                <a:solidFill>
                  <a:srgbClr val="990000"/>
                </a:solidFill>
              </a:rPr>
              <a:t>weakly relativistic </a:t>
            </a:r>
            <a:r>
              <a:rPr lang="en-US" altLang="en-US" sz="1400" b="0" dirty="0" smtClean="0">
                <a:solidFill>
                  <a:srgbClr val="990000"/>
                </a:solidFill>
              </a:rPr>
              <a:t>(</a:t>
            </a:r>
            <a:r>
              <a:rPr lang="en-US" altLang="en-US" sz="1400" b="0" dirty="0" err="1" smtClean="0">
                <a:solidFill>
                  <a:srgbClr val="990000"/>
                </a:solidFill>
              </a:rPr>
              <a:t>W</a:t>
            </a:r>
            <a:r>
              <a:rPr lang="en-US" altLang="en-US" sz="1400" b="0" baseline="-25000" dirty="0" err="1" smtClean="0">
                <a:solidFill>
                  <a:srgbClr val="990000"/>
                </a:solidFill>
              </a:rPr>
              <a:t>k</a:t>
            </a:r>
            <a:r>
              <a:rPr lang="en-US" altLang="en-US" sz="1400" b="0" dirty="0" smtClean="0">
                <a:solidFill>
                  <a:srgbClr val="990000"/>
                </a:solidFill>
              </a:rPr>
              <a:t>&lt;W</a:t>
            </a:r>
            <a:r>
              <a:rPr lang="en-US" altLang="en-US" sz="1400" b="0" baseline="-25000" dirty="0" smtClean="0">
                <a:solidFill>
                  <a:srgbClr val="990000"/>
                </a:solidFill>
              </a:rPr>
              <a:t>0</a:t>
            </a:r>
            <a:r>
              <a:rPr lang="en-US" altLang="en-US" sz="1400" b="0" dirty="0" smtClean="0">
                <a:solidFill>
                  <a:srgbClr val="990000"/>
                </a:solidFill>
              </a:rPr>
              <a:t> – but not always, see high energy hadron colliders such as the LHC).</a:t>
            </a:r>
          </a:p>
          <a:p>
            <a:pPr algn="just">
              <a:lnSpc>
                <a:spcPct val="120000"/>
              </a:lnSpc>
            </a:pPr>
            <a:r>
              <a:rPr lang="en-US" altLang="en-US" sz="1400" b="0" dirty="0" smtClean="0">
                <a:solidFill>
                  <a:srgbClr val="990000"/>
                </a:solidFill>
              </a:rPr>
              <a:t>For leptons the accelerating process </a:t>
            </a:r>
            <a:r>
              <a:rPr lang="en-US" altLang="en-US" sz="1400" b="0" dirty="0" err="1" smtClean="0">
                <a:solidFill>
                  <a:srgbClr val="990000"/>
                </a:solidFill>
              </a:rPr>
              <a:t>occours</a:t>
            </a:r>
            <a:r>
              <a:rPr lang="en-US" altLang="en-US" sz="1400" b="0" dirty="0" smtClean="0">
                <a:solidFill>
                  <a:srgbClr val="990000"/>
                </a:solidFill>
              </a:rPr>
              <a:t> at </a:t>
            </a:r>
            <a:r>
              <a:rPr lang="en-US" altLang="en-US" sz="1400" dirty="0" smtClean="0">
                <a:solidFill>
                  <a:srgbClr val="990000"/>
                </a:solidFill>
              </a:rPr>
              <a:t>constant particle velocity </a:t>
            </a:r>
            <a:r>
              <a:rPr lang="en-US" altLang="en-US" sz="1400" b="0" dirty="0" smtClean="0">
                <a:solidFill>
                  <a:srgbClr val="990000"/>
                </a:solidFill>
              </a:rPr>
              <a:t>(</a:t>
            </a:r>
            <a:r>
              <a:rPr lang="en-US" altLang="en-US" sz="1400" i="1" dirty="0" smtClean="0">
                <a:solidFill>
                  <a:srgbClr val="990000"/>
                </a:solidFill>
              </a:rPr>
              <a:t>v ≈ c</a:t>
            </a:r>
            <a:r>
              <a:rPr lang="en-US" altLang="en-US" sz="1400" b="0" dirty="0" smtClean="0">
                <a:solidFill>
                  <a:srgbClr val="990000"/>
                </a:solidFill>
              </a:rPr>
              <a:t>), while protons and ions velocity may </a:t>
            </a:r>
            <a:r>
              <a:rPr lang="en-US" altLang="en-US" sz="1400" dirty="0" smtClean="0">
                <a:solidFill>
                  <a:srgbClr val="990000"/>
                </a:solidFill>
              </a:rPr>
              <a:t>change a lot </a:t>
            </a:r>
            <a:r>
              <a:rPr lang="en-US" altLang="en-US" sz="1400" b="0" dirty="0" smtClean="0">
                <a:solidFill>
                  <a:srgbClr val="990000"/>
                </a:solidFill>
              </a:rPr>
              <a:t>during acceleration. </a:t>
            </a:r>
            <a:r>
              <a:rPr lang="en-US" altLang="en-US" sz="1400" b="1" dirty="0" smtClean="0">
                <a:solidFill>
                  <a:srgbClr val="990000"/>
                </a:solidFill>
              </a:rPr>
              <a:t>This implies major important differences in the technical characteristics of the dedicated accelerating structures.</a:t>
            </a:r>
          </a:p>
        </p:txBody>
      </p:sp>
      <p:sp>
        <p:nvSpPr>
          <p:cNvPr id="8" name="Slide Number Placeholder 1"/>
          <p:cNvSpPr>
            <a:spLocks noGrp="1"/>
          </p:cNvSpPr>
          <p:nvPr>
            <p:ph type="sldNum" sz="quarter" idx="12"/>
          </p:nvPr>
        </p:nvSpPr>
        <p:spPr>
          <a:xfrm>
            <a:off x="7229475" y="9525"/>
            <a:ext cx="1905000" cy="457200"/>
          </a:xfrm>
        </p:spPr>
        <p:txBody>
          <a:bodyPr/>
          <a:lstStyle/>
          <a:p>
            <a:fld id="{90DA1E09-0DBA-434B-AE47-26F8EC14D67E}" type="slidenum">
              <a:rPr lang="en-US" altLang="en-US" sz="1600" b="1" smtClean="0">
                <a:solidFill>
                  <a:srgbClr val="FFFF00"/>
                </a:solidFill>
              </a:rPr>
              <a:pPr/>
              <a:t>6</a:t>
            </a:fld>
            <a:endParaRPr lang="en-US" altLang="en-US" sz="1600" b="1">
              <a:solidFill>
                <a:srgbClr val="FFFF00"/>
              </a:solidFill>
            </a:endParaRPr>
          </a:p>
        </p:txBody>
      </p:sp>
      <p:graphicFrame>
        <p:nvGraphicFramePr>
          <p:cNvPr id="9" name="Oggetto 8"/>
          <p:cNvGraphicFramePr>
            <a:graphicFrameLocks noChangeAspect="1"/>
          </p:cNvGraphicFramePr>
          <p:nvPr>
            <p:extLst>
              <p:ext uri="{D42A27DB-BD31-4B8C-83A1-F6EECF244321}">
                <p14:modId xmlns:p14="http://schemas.microsoft.com/office/powerpoint/2010/main" val="1080291007"/>
              </p:ext>
            </p:extLst>
          </p:nvPr>
        </p:nvGraphicFramePr>
        <p:xfrm>
          <a:off x="7434170" y="985327"/>
          <a:ext cx="1482725" cy="627063"/>
        </p:xfrm>
        <a:graphic>
          <a:graphicData uri="http://schemas.openxmlformats.org/presentationml/2006/ole">
            <mc:AlternateContent xmlns:mc="http://schemas.openxmlformats.org/markup-compatibility/2006">
              <mc:Choice xmlns:v="urn:schemas-microsoft-com:vml" Requires="v">
                <p:oleObj spid="_x0000_s32799" name="Equazione" r:id="rId3" imgW="1320480" imgH="558720" progId="Equation.3">
                  <p:embed/>
                </p:oleObj>
              </mc:Choice>
              <mc:Fallback>
                <p:oleObj name="Equazione" r:id="rId3" imgW="1320480" imgH="558720" progId="Equation.3">
                  <p:embed/>
                  <p:pic>
                    <p:nvPicPr>
                      <p:cNvPr id="0" name="Ogget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170" y="985327"/>
                        <a:ext cx="1482725"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Oggetto 10"/>
          <p:cNvGraphicFramePr>
            <a:graphicFrameLocks noChangeAspect="1"/>
          </p:cNvGraphicFramePr>
          <p:nvPr>
            <p:extLst>
              <p:ext uri="{D42A27DB-BD31-4B8C-83A1-F6EECF244321}">
                <p14:modId xmlns:p14="http://schemas.microsoft.com/office/powerpoint/2010/main" val="2200888028"/>
              </p:ext>
            </p:extLst>
          </p:nvPr>
        </p:nvGraphicFramePr>
        <p:xfrm>
          <a:off x="1237998" y="563562"/>
          <a:ext cx="6131804" cy="1856628"/>
        </p:xfrm>
        <a:graphic>
          <a:graphicData uri="http://schemas.openxmlformats.org/presentationml/2006/ole">
            <mc:AlternateContent xmlns:mc="http://schemas.openxmlformats.org/markup-compatibility/2006">
              <mc:Choice xmlns:v="urn:schemas-microsoft-com:vml" Requires="v">
                <p:oleObj spid="_x0000_s32800" name="Document" r:id="rId5" imgW="8657523" imgH="2723664" progId="Word.Document.8">
                  <p:embed/>
                </p:oleObj>
              </mc:Choice>
              <mc:Fallback>
                <p:oleObj name="Document" r:id="rId5" imgW="8657523" imgH="2723664" progId="Word.Document.8">
                  <p:embed/>
                  <p:pic>
                    <p:nvPicPr>
                      <p:cNvPr id="0" name="Object 4"/>
                      <p:cNvPicPr>
                        <a:picLocks noChangeAspect="1" noChangeArrowheads="1"/>
                      </p:cNvPicPr>
                      <p:nvPr/>
                    </p:nvPicPr>
                    <p:blipFill>
                      <a:blip r:embed="rId6"/>
                      <a:srcRect/>
                      <a:stretch>
                        <a:fillRect/>
                      </a:stretch>
                    </p:blipFill>
                    <p:spPr bwMode="auto">
                      <a:xfrm>
                        <a:off x="1237998" y="563562"/>
                        <a:ext cx="6131804" cy="1856628"/>
                      </a:xfrm>
                      <a:prstGeom prst="rect">
                        <a:avLst/>
                      </a:prstGeom>
                      <a:noFill/>
                      <a:ln>
                        <a:noFill/>
                      </a:ln>
                    </p:spPr>
                  </p:pic>
                </p:oleObj>
              </mc:Fallback>
            </mc:AlternateContent>
          </a:graphicData>
        </a:graphic>
      </p:graphicFrame>
      <p:pic>
        <p:nvPicPr>
          <p:cNvPr id="16" name="Picture 3"/>
          <p:cNvPicPr>
            <a:picLocks noChangeAspect="1" noChangeArrowheads="1"/>
          </p:cNvPicPr>
          <p:nvPr/>
        </p:nvPicPr>
        <p:blipFill>
          <a:blip r:embed="rId7">
            <a:extLst>
              <a:ext uri="{28A0092B-C50C-407E-A947-70E740481C1C}">
                <a14:useLocalDpi xmlns:a14="http://schemas.microsoft.com/office/drawing/2010/main" val="0"/>
              </a:ext>
            </a:extLst>
          </a:blip>
          <a:srcRect l="13611" t="1021" r="12022" b="5922"/>
          <a:stretch>
            <a:fillRect/>
          </a:stretch>
        </p:blipFill>
        <p:spPr bwMode="auto">
          <a:xfrm>
            <a:off x="441326" y="2556842"/>
            <a:ext cx="5037137" cy="39909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14"/>
          <p:cNvSpPr txBox="1">
            <a:spLocks noChangeArrowheads="1"/>
          </p:cNvSpPr>
          <p:nvPr/>
        </p:nvSpPr>
        <p:spPr bwMode="auto">
          <a:xfrm>
            <a:off x="458232" y="2116530"/>
            <a:ext cx="12265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600" dirty="0" smtClean="0"/>
              <a:t>Velocity of light (c)</a:t>
            </a:r>
            <a:endParaRPr lang="en-US" sz="1600" dirty="0"/>
          </a:p>
        </p:txBody>
      </p:sp>
      <p:sp>
        <p:nvSpPr>
          <p:cNvPr id="18" name="Text Box 15"/>
          <p:cNvSpPr txBox="1">
            <a:spLocks noChangeArrowheads="1"/>
          </p:cNvSpPr>
          <p:nvPr/>
        </p:nvSpPr>
        <p:spPr bwMode="auto">
          <a:xfrm rot="16200000">
            <a:off x="-684084" y="4278764"/>
            <a:ext cx="16618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t>Particle velocity</a:t>
            </a:r>
            <a:endParaRPr lang="en-US" sz="1800" dirty="0"/>
          </a:p>
        </p:txBody>
      </p:sp>
      <p:sp>
        <p:nvSpPr>
          <p:cNvPr id="19" name="AutoShape 23"/>
          <p:cNvSpPr>
            <a:spLocks noChangeArrowheads="1"/>
          </p:cNvSpPr>
          <p:nvPr/>
        </p:nvSpPr>
        <p:spPr bwMode="auto">
          <a:xfrm rot="2196152">
            <a:off x="828676" y="4696792"/>
            <a:ext cx="2274887" cy="269875"/>
          </a:xfrm>
          <a:prstGeom prst="rightArrow">
            <a:avLst>
              <a:gd name="adj1" fmla="val 35713"/>
              <a:gd name="adj2" fmla="val 1468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Text Box 24"/>
          <p:cNvSpPr txBox="1">
            <a:spLocks noChangeArrowheads="1"/>
          </p:cNvSpPr>
          <p:nvPr/>
        </p:nvSpPr>
        <p:spPr bwMode="auto">
          <a:xfrm rot="2152993">
            <a:off x="1157717" y="4285908"/>
            <a:ext cx="16120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t>Heavy particles</a:t>
            </a:r>
            <a:endParaRPr lang="en-US" sz="1800" dirty="0"/>
          </a:p>
        </p:txBody>
      </p:sp>
      <p:sp>
        <p:nvSpPr>
          <p:cNvPr id="21" name="AutoShape 25"/>
          <p:cNvSpPr>
            <a:spLocks noChangeArrowheads="1"/>
          </p:cNvSpPr>
          <p:nvPr/>
        </p:nvSpPr>
        <p:spPr bwMode="auto">
          <a:xfrm rot="2196152" flipH="1" flipV="1">
            <a:off x="1570038" y="4066555"/>
            <a:ext cx="2274888" cy="269875"/>
          </a:xfrm>
          <a:prstGeom prst="rightArrow">
            <a:avLst>
              <a:gd name="adj1" fmla="val 35713"/>
              <a:gd name="adj2" fmla="val 14685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Text Box 26"/>
          <p:cNvSpPr txBox="1">
            <a:spLocks noChangeArrowheads="1"/>
          </p:cNvSpPr>
          <p:nvPr/>
        </p:nvSpPr>
        <p:spPr bwMode="auto">
          <a:xfrm rot="2152993">
            <a:off x="1976464" y="3536608"/>
            <a:ext cx="149220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t>Light particles</a:t>
            </a:r>
            <a:endParaRPr lang="en-US" sz="1800" dirty="0"/>
          </a:p>
        </p:txBody>
      </p:sp>
      <p:sp>
        <p:nvSpPr>
          <p:cNvPr id="23" name="Line 28"/>
          <p:cNvSpPr>
            <a:spLocks noChangeShapeType="1"/>
          </p:cNvSpPr>
          <p:nvPr/>
        </p:nvSpPr>
        <p:spPr bwMode="auto">
          <a:xfrm flipV="1">
            <a:off x="407988" y="2098055"/>
            <a:ext cx="7938" cy="448786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9"/>
          <p:cNvSpPr>
            <a:spLocks noChangeShapeType="1"/>
          </p:cNvSpPr>
          <p:nvPr/>
        </p:nvSpPr>
        <p:spPr bwMode="auto">
          <a:xfrm>
            <a:off x="401638" y="6568393"/>
            <a:ext cx="5317844" cy="17523"/>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 Box 30"/>
          <p:cNvSpPr txBox="1">
            <a:spLocks noChangeArrowheads="1"/>
          </p:cNvSpPr>
          <p:nvPr/>
        </p:nvSpPr>
        <p:spPr bwMode="auto">
          <a:xfrm>
            <a:off x="2246313" y="6525344"/>
            <a:ext cx="14623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smtClean="0"/>
              <a:t>Energy [MeV</a:t>
            </a:r>
            <a:r>
              <a:rPr lang="en-US" sz="1800" dirty="0"/>
              <a:t>]</a:t>
            </a:r>
          </a:p>
        </p:txBody>
      </p:sp>
      <p:sp>
        <p:nvSpPr>
          <p:cNvPr id="26" name="Line 31"/>
          <p:cNvSpPr>
            <a:spLocks noChangeShapeType="1"/>
          </p:cNvSpPr>
          <p:nvPr/>
        </p:nvSpPr>
        <p:spPr bwMode="auto">
          <a:xfrm flipV="1">
            <a:off x="190501" y="2701305"/>
            <a:ext cx="5197287" cy="0"/>
          </a:xfrm>
          <a:prstGeom prst="line">
            <a:avLst/>
          </a:prstGeom>
          <a:noFill/>
          <a:ln w="825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32049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in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7" grpId="0"/>
      <p:bldP spid="18" grpId="0"/>
      <p:bldP spid="19" grpId="0" animBg="1"/>
      <p:bldP spid="20" grpId="0"/>
      <p:bldP spid="21" grpId="0" animBg="1"/>
      <p:bldP spid="22" grpId="0"/>
      <p:bldP spid="23" grpId="0" animBg="1"/>
      <p:bldP spid="24" grpId="0" animBg="1"/>
      <p:bldP spid="25" grpId="0"/>
      <p:bldP spid="2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800469" y="15410"/>
            <a:ext cx="1783052" cy="461665"/>
          </a:xfrm>
          <a:prstGeom prst="rect">
            <a:avLst/>
          </a:prstGeom>
          <a:noFill/>
        </p:spPr>
        <p:txBody>
          <a:bodyPr wrap="none" rtlCol="0">
            <a:spAutoFit/>
          </a:bodyPr>
          <a:lstStyle/>
          <a:p>
            <a:r>
              <a:rPr lang="en-US" sz="2400" b="1" dirty="0" smtClean="0"/>
              <a:t>REFERENCES</a:t>
            </a:r>
            <a:endParaRPr lang="en-US" sz="2400" b="1" dirty="0"/>
          </a:p>
        </p:txBody>
      </p:sp>
      <p:sp>
        <p:nvSpPr>
          <p:cNvPr id="4" name="Rettangolo 3"/>
          <p:cNvSpPr/>
          <p:nvPr/>
        </p:nvSpPr>
        <p:spPr>
          <a:xfrm>
            <a:off x="0" y="615961"/>
            <a:ext cx="9144000" cy="5632311"/>
          </a:xfrm>
          <a:prstGeom prst="rect">
            <a:avLst/>
          </a:prstGeom>
        </p:spPr>
        <p:txBody>
          <a:bodyPr wrap="square">
            <a:spAutoFit/>
          </a:bodyPr>
          <a:lstStyle/>
          <a:p>
            <a:r>
              <a:rPr lang="en-US" sz="1200" dirty="0" smtClean="0"/>
              <a:t>Hans </a:t>
            </a:r>
            <a:r>
              <a:rPr lang="en-US" sz="1200" dirty="0"/>
              <a:t>Weise, DESY, The Electron Accelerator of the European XFEL, presentation at the European XFEL User Meeting 2011, Hamburg, Germany</a:t>
            </a:r>
          </a:p>
          <a:p>
            <a:endParaRPr lang="en-US" sz="1200" dirty="0"/>
          </a:p>
          <a:p>
            <a:r>
              <a:rPr lang="en-US" sz="1200" dirty="0"/>
              <a:t>Sergey </a:t>
            </a:r>
            <a:r>
              <a:rPr lang="en-US" sz="1200" dirty="0" err="1"/>
              <a:t>Belomestnykh</a:t>
            </a:r>
            <a:r>
              <a:rPr lang="en-US" sz="1200" dirty="0"/>
              <a:t>, Brookhaven National Laboratory, Principles of RF superconductivity, Presentation at the USPAS school, Durham, NC, 2013 </a:t>
            </a:r>
          </a:p>
          <a:p>
            <a:endParaRPr lang="en-US" sz="1200" dirty="0"/>
          </a:p>
          <a:p>
            <a:endParaRPr lang="en-US" sz="1200" dirty="0"/>
          </a:p>
          <a:p>
            <a:r>
              <a:rPr lang="en-US" sz="1200" dirty="0" err="1"/>
              <a:t>Dinh</a:t>
            </a:r>
            <a:r>
              <a:rPr lang="en-US" sz="1200" dirty="0"/>
              <a:t> Nguyen, John </a:t>
            </a:r>
            <a:r>
              <a:rPr lang="en-US" sz="1200" dirty="0" err="1"/>
              <a:t>Lewellen</a:t>
            </a:r>
            <a:r>
              <a:rPr lang="en-US" sz="1200" dirty="0"/>
              <a:t> and Leanne Duffy, Los Alamos National Laboratory, RF Linac for High-Gain FEL, USPAS School, 2014</a:t>
            </a:r>
          </a:p>
          <a:p>
            <a:endParaRPr lang="en-US" sz="1200" dirty="0"/>
          </a:p>
          <a:p>
            <a:r>
              <a:rPr lang="en-US" sz="1200" dirty="0" err="1"/>
              <a:t>Gianluigi</a:t>
            </a:r>
            <a:r>
              <a:rPr lang="en-US" sz="1200" dirty="0"/>
              <a:t> </a:t>
            </a:r>
            <a:r>
              <a:rPr lang="en-US" sz="1200" dirty="0" err="1"/>
              <a:t>Ciovati</a:t>
            </a:r>
            <a:r>
              <a:rPr lang="en-US" sz="1200" dirty="0"/>
              <a:t>, Thomas Jefferson National Accelerator Facility, presentations at the USPAS School, 2015.</a:t>
            </a:r>
          </a:p>
          <a:p>
            <a:endParaRPr lang="en-US" sz="1200" dirty="0"/>
          </a:p>
          <a:p>
            <a:r>
              <a:rPr lang="en-US" sz="1200" dirty="0"/>
              <a:t>Jean </a:t>
            </a:r>
            <a:r>
              <a:rPr lang="en-US" sz="1200" dirty="0" err="1"/>
              <a:t>Delayen</a:t>
            </a:r>
            <a:r>
              <a:rPr lang="en-US" sz="1200" dirty="0"/>
              <a:t>, Thomas Jefferson National Accelerator Facility, presentations at the USPAS school, 2015</a:t>
            </a:r>
          </a:p>
          <a:p>
            <a:endParaRPr lang="en-US" sz="1200" dirty="0"/>
          </a:p>
          <a:p>
            <a:r>
              <a:rPr lang="en-US" sz="1200" dirty="0"/>
              <a:t>S. Di </a:t>
            </a:r>
            <a:r>
              <a:rPr lang="en-US" sz="1200" dirty="0" err="1"/>
              <a:t>Mitri</a:t>
            </a:r>
            <a:r>
              <a:rPr lang="en-US" sz="1200" dirty="0"/>
              <a:t>, RF Technology, USPAS school 2015</a:t>
            </a:r>
          </a:p>
          <a:p>
            <a:endParaRPr lang="en-US" sz="1200" dirty="0"/>
          </a:p>
          <a:p>
            <a:r>
              <a:rPr lang="en-US" sz="1200" dirty="0"/>
              <a:t>R. Carter, Review of RF power sources for particle accelerators, CAS School on Radiofrequency engineering, CERN-2005-003, 2005 and RF power generation, CAS School on RF for accelerators, </a:t>
            </a:r>
            <a:r>
              <a:rPr lang="en-US" sz="1200" dirty="0" err="1"/>
              <a:t>Ebeltoft</a:t>
            </a:r>
            <a:r>
              <a:rPr lang="en-US" sz="1200" dirty="0"/>
              <a:t>, Denmark, 2010, CERN–2011–007</a:t>
            </a:r>
          </a:p>
          <a:p>
            <a:endParaRPr lang="en-US" sz="1200" dirty="0"/>
          </a:p>
          <a:p>
            <a:r>
              <a:rPr lang="en-US" sz="1200" dirty="0"/>
              <a:t>G. </a:t>
            </a:r>
            <a:r>
              <a:rPr lang="en-US" sz="1200" dirty="0" err="1"/>
              <a:t>Bisoffi</a:t>
            </a:r>
            <a:r>
              <a:rPr lang="en-US" sz="1200" dirty="0"/>
              <a:t>, Superconducting Cavities, CAS School on Radiofrequency engineering, SeeimCERN-2005-003, 2005</a:t>
            </a:r>
          </a:p>
          <a:p>
            <a:endParaRPr lang="en-US" sz="1200" dirty="0"/>
          </a:p>
          <a:p>
            <a:r>
              <a:rPr lang="en-US" sz="1200" dirty="0"/>
              <a:t>B. </a:t>
            </a:r>
            <a:r>
              <a:rPr lang="en-US" sz="1200" dirty="0" err="1"/>
              <a:t>Aune</a:t>
            </a:r>
            <a:r>
              <a:rPr lang="en-US" sz="1200" dirty="0"/>
              <a:t> et al., Superconducting TESLA cavities, PRST-AB, VOLUME 3, 092001 (2000)</a:t>
            </a:r>
          </a:p>
          <a:p>
            <a:endParaRPr lang="en-US" sz="1200" dirty="0"/>
          </a:p>
          <a:p>
            <a:r>
              <a:rPr lang="en-US" sz="1200" dirty="0"/>
              <a:t>J. </a:t>
            </a:r>
            <a:r>
              <a:rPr lang="en-US" sz="1200" dirty="0" err="1"/>
              <a:t>Sekutowicz</a:t>
            </a:r>
            <a:r>
              <a:rPr lang="en-US" sz="1200" dirty="0"/>
              <a:t>, </a:t>
            </a:r>
            <a:r>
              <a:rPr lang="en-US" sz="1200" dirty="0" err="1"/>
              <a:t>Desy</a:t>
            </a:r>
            <a:r>
              <a:rPr lang="en-US" sz="1200" dirty="0"/>
              <a:t>, Superconducting Linear Accelerator for the European XFEL, International Workshop on X-ray Diagnostics and Scientific Application of the European </a:t>
            </a:r>
            <a:r>
              <a:rPr lang="en-US" sz="1200" dirty="0" err="1" smtClean="0"/>
              <a:t>XFELRyn</a:t>
            </a:r>
            <a:r>
              <a:rPr lang="en-US" sz="1200" dirty="0"/>
              <a:t>, Poland, 14-17 February 2010 and Superconducting Cavities, CAS on RF for Accelerators, </a:t>
            </a:r>
            <a:r>
              <a:rPr lang="en-US" sz="1200" dirty="0" err="1"/>
              <a:t>Ebeltoft</a:t>
            </a:r>
            <a:r>
              <a:rPr lang="en-US" sz="1200" dirty="0"/>
              <a:t>, Denmark, 8-18 June, 2010.</a:t>
            </a:r>
          </a:p>
          <a:p>
            <a:endParaRPr lang="en-US" sz="1200" dirty="0"/>
          </a:p>
          <a:p>
            <a:r>
              <a:rPr lang="en-US" sz="1200" dirty="0"/>
              <a:t>H. </a:t>
            </a:r>
            <a:r>
              <a:rPr lang="en-US" sz="1200" dirty="0" err="1"/>
              <a:t>Safa</a:t>
            </a:r>
            <a:r>
              <a:rPr lang="en-US" sz="1200" dirty="0"/>
              <a:t>, Surface effects in SCRF cavity, CAS School on </a:t>
            </a:r>
            <a:r>
              <a:rPr lang="en-US" sz="1200" dirty="0" err="1"/>
              <a:t>Superconductivuty</a:t>
            </a:r>
            <a:r>
              <a:rPr lang="en-US" sz="1200" dirty="0"/>
              <a:t> and Cryogenics for accelerators and detectors, CERN-2004-008</a:t>
            </a:r>
          </a:p>
          <a:p>
            <a:endParaRPr lang="en-US" sz="1200" dirty="0"/>
          </a:p>
          <a:p>
            <a:r>
              <a:rPr lang="en-US" sz="1200" dirty="0"/>
              <a:t>D. </a:t>
            </a:r>
            <a:r>
              <a:rPr lang="en-US" sz="1200" dirty="0" err="1"/>
              <a:t>Proch</a:t>
            </a:r>
            <a:r>
              <a:rPr lang="en-US" sz="1200" dirty="0"/>
              <a:t>, RF cavity fabrication, CAS School on </a:t>
            </a:r>
            <a:r>
              <a:rPr lang="en-US" sz="1200" dirty="0" err="1"/>
              <a:t>Superconductivuty</a:t>
            </a:r>
            <a:r>
              <a:rPr lang="en-US" sz="1200" dirty="0"/>
              <a:t> and Cryogenics for accelerators and detectors, CERN-2004-008</a:t>
            </a:r>
          </a:p>
          <a:p>
            <a:endParaRPr lang="en-US" sz="1200" dirty="0"/>
          </a:p>
          <a:p>
            <a:endParaRPr lang="en-US" sz="1200" dirty="0"/>
          </a:p>
        </p:txBody>
      </p:sp>
    </p:spTree>
    <p:extLst>
      <p:ext uri="{BB962C8B-B14F-4D97-AF65-F5344CB8AC3E}">
        <p14:creationId xmlns:p14="http://schemas.microsoft.com/office/powerpoint/2010/main" val="25520899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44125"/>
            <a:ext cx="9144000" cy="6555641"/>
          </a:xfrm>
          <a:prstGeom prst="rect">
            <a:avLst/>
          </a:prstGeom>
        </p:spPr>
        <p:txBody>
          <a:bodyPr wrap="square">
            <a:spAutoFit/>
          </a:bodyPr>
          <a:lstStyle/>
          <a:p>
            <a:r>
              <a:rPr lang="en-US" sz="1200" dirty="0" smtClean="0"/>
              <a:t>H</a:t>
            </a:r>
            <a:r>
              <a:rPr lang="en-US" sz="1200" dirty="0"/>
              <a:t>. </a:t>
            </a:r>
            <a:r>
              <a:rPr lang="en-US" sz="1200" dirty="0" err="1"/>
              <a:t>Padamsee</a:t>
            </a:r>
            <a:r>
              <a:rPr lang="en-US" sz="1200" dirty="0"/>
              <a:t>, Designing superconducting cavities for accelerators, CAS School on </a:t>
            </a:r>
            <a:r>
              <a:rPr lang="en-US" sz="1200" dirty="0" err="1"/>
              <a:t>Superconductivuty</a:t>
            </a:r>
            <a:r>
              <a:rPr lang="en-US" sz="1200" dirty="0"/>
              <a:t> and Cryogenics for accelerators and detectors, CERN-2004-008 and Design Topics for Superconducting RF Cavities and Ancillaries, CAS School on Superconductivity for Accelerators, </a:t>
            </a:r>
            <a:r>
              <a:rPr lang="en-US" sz="1200" dirty="0" err="1"/>
              <a:t>Erice</a:t>
            </a:r>
            <a:r>
              <a:rPr lang="en-US" sz="1200" dirty="0"/>
              <a:t> 2013, CERN–2014–005 </a:t>
            </a:r>
          </a:p>
          <a:p>
            <a:endParaRPr lang="en-US" sz="1200" dirty="0"/>
          </a:p>
          <a:p>
            <a:r>
              <a:rPr lang="en-US" sz="1200" dirty="0"/>
              <a:t>R. </a:t>
            </a:r>
            <a:r>
              <a:rPr lang="en-US" sz="1200" dirty="0" err="1"/>
              <a:t>Parodi</a:t>
            </a:r>
            <a:r>
              <a:rPr lang="en-US" sz="1200" dirty="0"/>
              <a:t>, Couplers and HOM dampers, CAS School on </a:t>
            </a:r>
            <a:r>
              <a:rPr lang="en-US" sz="1200" dirty="0" err="1"/>
              <a:t>Superconductivuty</a:t>
            </a:r>
            <a:r>
              <a:rPr lang="en-US" sz="1200" dirty="0"/>
              <a:t> and Cryogenics for accelerators and detectors, CERN-2004-008</a:t>
            </a:r>
          </a:p>
          <a:p>
            <a:endParaRPr lang="en-US" sz="1200" dirty="0"/>
          </a:p>
          <a:p>
            <a:r>
              <a:rPr lang="en-US" sz="1200" dirty="0"/>
              <a:t>E. Jensen, CERN, Cavity basics, CAS School on RF for accelerators, </a:t>
            </a:r>
            <a:r>
              <a:rPr lang="en-US" sz="1200" dirty="0" err="1"/>
              <a:t>Ebeltoft</a:t>
            </a:r>
            <a:r>
              <a:rPr lang="en-US" sz="1200" dirty="0"/>
              <a:t>, Denmark, 2010, CERN–2011–007 and RF Principles and TM Mode Cavity, SRF 2015, Whistler, 2015</a:t>
            </a:r>
          </a:p>
          <a:p>
            <a:endParaRPr lang="en-US" sz="1200" dirty="0"/>
          </a:p>
          <a:p>
            <a:r>
              <a:rPr lang="en-US" sz="1200" dirty="0"/>
              <a:t>Paolo </a:t>
            </a:r>
            <a:r>
              <a:rPr lang="en-US" sz="1200" dirty="0" err="1"/>
              <a:t>Michelato</a:t>
            </a:r>
            <a:r>
              <a:rPr lang="en-US" sz="1200" dirty="0"/>
              <a:t>, INFN Milano – LASA, Cavity Processing: EP/BCP, heat treatments, baking and clean room techniques, SRF13 Tutorials, September 2013.</a:t>
            </a:r>
          </a:p>
          <a:p>
            <a:endParaRPr lang="en-US" sz="1200" dirty="0"/>
          </a:p>
          <a:p>
            <a:r>
              <a:rPr lang="en-US" sz="1200" dirty="0"/>
              <a:t>Terry Garvey, The </a:t>
            </a:r>
            <a:r>
              <a:rPr lang="en-US" sz="1200" dirty="0" err="1"/>
              <a:t>SwissFEL</a:t>
            </a:r>
            <a:r>
              <a:rPr lang="en-US" sz="1200" dirty="0"/>
              <a:t> Linac, Presentation at the John Adams Institute, Oxford University, 8th May, 2014.</a:t>
            </a:r>
          </a:p>
          <a:p>
            <a:endParaRPr lang="en-US" sz="1200" dirty="0"/>
          </a:p>
          <a:p>
            <a:r>
              <a:rPr lang="en-US" sz="1200" dirty="0" err="1"/>
              <a:t>Yujong</a:t>
            </a:r>
            <a:r>
              <a:rPr lang="en-US" sz="1200" dirty="0"/>
              <a:t> Kim†, S. </a:t>
            </a:r>
            <a:r>
              <a:rPr lang="en-US" sz="1200" dirty="0" err="1"/>
              <a:t>Saitiniyazi</a:t>
            </a:r>
            <a:r>
              <a:rPr lang="en-US" sz="1200" dirty="0"/>
              <a:t>, M. </a:t>
            </a:r>
            <a:r>
              <a:rPr lang="en-US" sz="1200" dirty="0" err="1"/>
              <a:t>Mayierjiang</a:t>
            </a:r>
            <a:r>
              <a:rPr lang="en-US" sz="1200" dirty="0"/>
              <a:t>, M. </a:t>
            </a:r>
            <a:r>
              <a:rPr lang="en-US" sz="1200" dirty="0" err="1"/>
              <a:t>Titberidze</a:t>
            </a:r>
            <a:r>
              <a:rPr lang="en-US" sz="1200" dirty="0"/>
              <a:t>, T. Andrews, and C. </a:t>
            </a:r>
            <a:r>
              <a:rPr lang="en-US" sz="1200" dirty="0" err="1"/>
              <a:t>Eckman</a:t>
            </a:r>
            <a:r>
              <a:rPr lang="en-US" sz="1200" dirty="0"/>
              <a:t>, Performance Comparison of S-band, C-band, and X-band RF Linac based XFELs, ICFA FLS2012 Workshop, Newport News, USA</a:t>
            </a:r>
          </a:p>
          <a:p>
            <a:endParaRPr lang="en-US" sz="1200" dirty="0"/>
          </a:p>
          <a:p>
            <a:r>
              <a:rPr lang="en-US" sz="1200" dirty="0"/>
              <a:t>Roger M. Jones, Wakefield suppression in high gradient </a:t>
            </a:r>
            <a:r>
              <a:rPr lang="en-US" sz="1200" dirty="0" err="1"/>
              <a:t>linacs</a:t>
            </a:r>
            <a:r>
              <a:rPr lang="en-US" sz="1200" dirty="0"/>
              <a:t> for lepton linear colliders, PRST-AB, 12, 104801 (2009)</a:t>
            </a:r>
          </a:p>
          <a:p>
            <a:endParaRPr lang="en-US" sz="1200" dirty="0"/>
          </a:p>
          <a:p>
            <a:endParaRPr lang="en-US" sz="1200" dirty="0"/>
          </a:p>
          <a:p>
            <a:r>
              <a:rPr lang="en-US" sz="1200" dirty="0"/>
              <a:t>T. Inagaki#, K. </a:t>
            </a:r>
            <a:r>
              <a:rPr lang="en-US" sz="1200" dirty="0" err="1"/>
              <a:t>Shirasawa</a:t>
            </a:r>
            <a:r>
              <a:rPr lang="en-US" sz="1200" dirty="0"/>
              <a:t>, T. Sakurai, C. Kondo, T. Ohshima, Y. </a:t>
            </a:r>
            <a:r>
              <a:rPr lang="en-US" sz="1200" dirty="0" err="1"/>
              <a:t>Otake</a:t>
            </a:r>
            <a:r>
              <a:rPr lang="en-US" sz="1200" dirty="0"/>
              <a:t>, and T. </a:t>
            </a:r>
            <a:r>
              <a:rPr lang="en-US" sz="1200" dirty="0" err="1"/>
              <a:t>Shintake</a:t>
            </a:r>
            <a:r>
              <a:rPr lang="en-US" sz="1200" dirty="0"/>
              <a:t>, OPERATION STATUS OF C-BAND HIGH-GRADIENT ACCELERATOR FOR XFEL/SPRING-8 (SACLA), Proceedings of IPAC2011, San </a:t>
            </a:r>
            <a:r>
              <a:rPr lang="en-US" sz="1200" dirty="0" err="1"/>
              <a:t>Sebastián</a:t>
            </a:r>
            <a:r>
              <a:rPr lang="en-US" sz="1200" dirty="0"/>
              <a:t>, Spain.</a:t>
            </a:r>
          </a:p>
          <a:p>
            <a:endParaRPr lang="en-US" sz="1200" dirty="0"/>
          </a:p>
          <a:p>
            <a:r>
              <a:rPr lang="en-US" sz="1200" dirty="0"/>
              <a:t>K. </a:t>
            </a:r>
            <a:r>
              <a:rPr lang="en-US" sz="1200" dirty="0" err="1"/>
              <a:t>Togawa</a:t>
            </a:r>
            <a:r>
              <a:rPr lang="en-US" sz="1200" dirty="0"/>
              <a:t>,* T. </a:t>
            </a:r>
            <a:r>
              <a:rPr lang="en-US" sz="1200" dirty="0" err="1"/>
              <a:t>Shintake</a:t>
            </a:r>
            <a:r>
              <a:rPr lang="en-US" sz="1200" dirty="0"/>
              <a:t>, T. Inagaki, K. </a:t>
            </a:r>
            <a:r>
              <a:rPr lang="en-US" sz="1200" dirty="0" err="1"/>
              <a:t>Onoe</a:t>
            </a:r>
            <a:r>
              <a:rPr lang="en-US" sz="1200" dirty="0"/>
              <a:t>,† and T. Tanaka, CeB6 electron gun for low-</a:t>
            </a:r>
            <a:r>
              <a:rPr lang="en-US" sz="1200" dirty="0" err="1"/>
              <a:t>emittance</a:t>
            </a:r>
            <a:r>
              <a:rPr lang="en-US" sz="1200" dirty="0"/>
              <a:t> injector, PRST-AB 10, 020703 (2007)</a:t>
            </a:r>
          </a:p>
          <a:p>
            <a:endParaRPr lang="en-US" sz="1200" dirty="0"/>
          </a:p>
          <a:p>
            <a:r>
              <a:rPr lang="en-US" sz="1200" dirty="0"/>
              <a:t>T. Inagaki,* C. Kondo, H. </a:t>
            </a:r>
            <a:r>
              <a:rPr lang="en-US" sz="1200" dirty="0" err="1"/>
              <a:t>Maesaka</a:t>
            </a:r>
            <a:r>
              <a:rPr lang="en-US" sz="1200" dirty="0"/>
              <a:t>, T. Ohshima, Y. </a:t>
            </a:r>
            <a:r>
              <a:rPr lang="en-US" sz="1200" dirty="0" err="1"/>
              <a:t>Otake</a:t>
            </a:r>
            <a:r>
              <a:rPr lang="en-US" sz="1200" dirty="0"/>
              <a:t>, T. Sakurai, K. </a:t>
            </a:r>
            <a:r>
              <a:rPr lang="en-US" sz="1200" dirty="0" err="1"/>
              <a:t>Shirasawa</a:t>
            </a:r>
            <a:r>
              <a:rPr lang="en-US" sz="1200" dirty="0"/>
              <a:t>,† and T. </a:t>
            </a:r>
            <a:r>
              <a:rPr lang="en-US" sz="1200" dirty="0" err="1"/>
              <a:t>Shintake</a:t>
            </a:r>
            <a:r>
              <a:rPr lang="en-US" sz="1200" dirty="0"/>
              <a:t>, High-gradient C-band linac for a compact x-ray free-electron laser facility, PRST-AB 17, 080702 (2014)</a:t>
            </a:r>
          </a:p>
          <a:p>
            <a:endParaRPr lang="en-US" sz="1200" dirty="0"/>
          </a:p>
          <a:p>
            <a:r>
              <a:rPr lang="en-US" sz="1200" dirty="0"/>
              <a:t>F. </a:t>
            </a:r>
            <a:r>
              <a:rPr lang="en-US" sz="1200" dirty="0" err="1"/>
              <a:t>Löhl</a:t>
            </a:r>
            <a:r>
              <a:rPr lang="en-US" sz="1200" dirty="0"/>
              <a:t>, J. Alex, H. </a:t>
            </a:r>
            <a:r>
              <a:rPr lang="en-US" sz="1200" dirty="0" err="1"/>
              <a:t>Blumer</a:t>
            </a:r>
            <a:r>
              <a:rPr lang="en-US" sz="1200" dirty="0"/>
              <a:t>, M. Bopp, H. Braun, A. </a:t>
            </a:r>
            <a:r>
              <a:rPr lang="en-US" sz="1200" dirty="0" err="1"/>
              <a:t>Citterio</a:t>
            </a:r>
            <a:r>
              <a:rPr lang="en-US" sz="1200" dirty="0"/>
              <a:t>, U. Ellenberger, H. </a:t>
            </a:r>
            <a:r>
              <a:rPr lang="en-US" sz="1200" dirty="0" err="1"/>
              <a:t>Fitze</a:t>
            </a:r>
            <a:r>
              <a:rPr lang="en-US" sz="1200" dirty="0"/>
              <a:t>, H. </a:t>
            </a:r>
            <a:r>
              <a:rPr lang="en-US" sz="1200" dirty="0" err="1"/>
              <a:t>Joehri</a:t>
            </a:r>
            <a:r>
              <a:rPr lang="en-US" sz="1200" dirty="0"/>
              <a:t>, T. </a:t>
            </a:r>
            <a:r>
              <a:rPr lang="en-US" sz="1200" dirty="0" err="1"/>
              <a:t>Kleeb</a:t>
            </a:r>
            <a:r>
              <a:rPr lang="en-US" sz="1200" dirty="0"/>
              <a:t>, L. Paly, J.-Y. </a:t>
            </a:r>
            <a:r>
              <a:rPr lang="en-US" sz="1200" dirty="0" err="1"/>
              <a:t>Raguin</a:t>
            </a:r>
            <a:r>
              <a:rPr lang="en-US" sz="1200" dirty="0"/>
              <a:t>,</a:t>
            </a:r>
          </a:p>
          <a:p>
            <a:r>
              <a:rPr lang="en-US" sz="1200" dirty="0"/>
              <a:t>L. Schulz, R. </a:t>
            </a:r>
            <a:r>
              <a:rPr lang="en-US" sz="1200" dirty="0" err="1"/>
              <a:t>Zennaro</a:t>
            </a:r>
            <a:r>
              <a:rPr lang="en-US" sz="1200" dirty="0"/>
              <a:t>, C. </a:t>
            </a:r>
            <a:r>
              <a:rPr lang="en-US" sz="1200" dirty="0" err="1"/>
              <a:t>Zumbach</a:t>
            </a:r>
            <a:r>
              <a:rPr lang="en-US" sz="1200" dirty="0"/>
              <a:t>, Status of the </a:t>
            </a:r>
            <a:r>
              <a:rPr lang="en-US" sz="1200" dirty="0" err="1"/>
              <a:t>SwissFEL</a:t>
            </a:r>
            <a:r>
              <a:rPr lang="en-US" sz="1200" dirty="0"/>
              <a:t> C-band Linac, FEL 2014 Conference, August 25-29, 2014, Basel, </a:t>
            </a:r>
            <a:r>
              <a:rPr lang="en-US" sz="1200" dirty="0" smtClean="0"/>
              <a:t>Switzerland</a:t>
            </a:r>
          </a:p>
          <a:p>
            <a:endParaRPr lang="en-US" sz="1200" dirty="0"/>
          </a:p>
          <a:p>
            <a:r>
              <a:rPr lang="en-US" sz="1200" dirty="0"/>
              <a:t>David </a:t>
            </a:r>
            <a:r>
              <a:rPr lang="en-US" sz="1200" dirty="0" smtClean="0"/>
              <a:t>Dowell,  USPAS school, </a:t>
            </a:r>
            <a:r>
              <a:rPr lang="en-US" sz="1200" dirty="0"/>
              <a:t>High Brightness Electron Injectors for Light </a:t>
            </a:r>
            <a:r>
              <a:rPr lang="en-US" sz="1200" dirty="0" smtClean="0"/>
              <a:t>Sources, 2010</a:t>
            </a:r>
          </a:p>
          <a:p>
            <a:endParaRPr lang="en-US" sz="1200" dirty="0"/>
          </a:p>
          <a:p>
            <a:r>
              <a:rPr lang="en-US" sz="1200" dirty="0"/>
              <a:t>K. </a:t>
            </a:r>
            <a:r>
              <a:rPr lang="en-US" sz="1200" dirty="0" err="1"/>
              <a:t>Smolenski</a:t>
            </a:r>
            <a:r>
              <a:rPr lang="en-US" sz="1200" dirty="0"/>
              <a:t>, I. </a:t>
            </a:r>
            <a:r>
              <a:rPr lang="en-US" sz="1200" dirty="0" err="1"/>
              <a:t>Bazarov</a:t>
            </a:r>
            <a:r>
              <a:rPr lang="en-US" sz="1200" dirty="0"/>
              <a:t>, B. Dunham, H. Li, Y. Li, X. Liu, D. </a:t>
            </a:r>
            <a:r>
              <a:rPr lang="en-US" sz="1200" dirty="0" err="1" smtClean="0"/>
              <a:t>Ouzounov</a:t>
            </a:r>
            <a:r>
              <a:rPr lang="en-US" sz="1200" dirty="0" smtClean="0"/>
              <a:t>, C</a:t>
            </a:r>
            <a:r>
              <a:rPr lang="en-US" sz="1200" dirty="0"/>
              <a:t>. </a:t>
            </a:r>
            <a:r>
              <a:rPr lang="en-US" sz="1200" dirty="0" smtClean="0"/>
              <a:t>Sinclair</a:t>
            </a:r>
            <a:r>
              <a:rPr lang="en-US" sz="1200" dirty="0"/>
              <a:t>, Design and Performance of the Cornell ERL DC Photoemission </a:t>
            </a:r>
            <a:r>
              <a:rPr lang="en-US" sz="1200" dirty="0" smtClean="0"/>
              <a:t>Gun</a:t>
            </a:r>
            <a:r>
              <a:rPr lang="it-IT" sz="1200" dirty="0" smtClean="0"/>
              <a:t>, </a:t>
            </a:r>
            <a:r>
              <a:rPr lang="pl-PL" sz="1200" dirty="0" smtClean="0"/>
              <a:t>AIP </a:t>
            </a:r>
            <a:r>
              <a:rPr lang="pl-PL" sz="1200" dirty="0"/>
              <a:t>Conf. Proc. 1149, 1077 (2009); </a:t>
            </a:r>
            <a:endParaRPr lang="en-US" sz="1200" dirty="0"/>
          </a:p>
        </p:txBody>
      </p:sp>
    </p:spTree>
    <p:extLst>
      <p:ext uri="{BB962C8B-B14F-4D97-AF65-F5344CB8AC3E}">
        <p14:creationId xmlns:p14="http://schemas.microsoft.com/office/powerpoint/2010/main" val="9867983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lum bright="24000"/>
          </a:blip>
          <a:srcRect/>
          <a:stretch>
            <a:fillRect/>
          </a:stretch>
        </p:blipFill>
        <p:spPr>
          <a:xfrm>
            <a:off x="4993636" y="4453897"/>
            <a:ext cx="3887788" cy="2279650"/>
          </a:xfrm>
          <a:prstGeom prst="rect">
            <a:avLst/>
          </a:prstGeom>
          <a:noFill/>
          <a:ln w="28575">
            <a:solidFill>
              <a:srgbClr val="FF0000"/>
            </a:solidFill>
          </a:ln>
        </p:spPr>
      </p:pic>
      <p:sp>
        <p:nvSpPr>
          <p:cNvPr id="4" name="Rectangle 4"/>
          <p:cNvSpPr>
            <a:spLocks noChangeArrowheads="1"/>
          </p:cNvSpPr>
          <p:nvPr/>
        </p:nvSpPr>
        <p:spPr bwMode="auto">
          <a:xfrm>
            <a:off x="114814" y="1135439"/>
            <a:ext cx="4601671" cy="1384995"/>
          </a:xfrm>
          <a:prstGeom prst="rect">
            <a:avLst/>
          </a:prstGeom>
          <a:noFill/>
          <a:ln w="9525">
            <a:noFill/>
            <a:miter lim="800000"/>
            <a:headEnd/>
            <a:tailEnd/>
          </a:ln>
          <a:effectLst/>
        </p:spPr>
        <p:txBody>
          <a:bodyPr wrap="square">
            <a:spAutoFit/>
          </a:bodyPr>
          <a:lstStyle/>
          <a:p>
            <a:pPr algn="just" eaLnBrk="1" hangingPunct="1"/>
            <a:r>
              <a:rPr lang="en-US" altLang="en-US" sz="1400" b="0" dirty="0" smtClean="0"/>
              <a:t>To increase the achievable maximum energy </a:t>
            </a:r>
            <a:r>
              <a:rPr lang="en-US" altLang="en-US" sz="1400" dirty="0" smtClean="0"/>
              <a:t>Van de </a:t>
            </a:r>
            <a:r>
              <a:rPr lang="en-US" altLang="en-US" sz="1400" dirty="0" err="1" smtClean="0"/>
              <a:t>Graaff</a:t>
            </a:r>
            <a:r>
              <a:rPr lang="en-US" altLang="en-US" sz="1400" b="0" dirty="0" smtClean="0"/>
              <a:t> invented an electrostatic generator based on a </a:t>
            </a:r>
            <a:r>
              <a:rPr lang="en-US" altLang="en-US" sz="1400" b="1" dirty="0" smtClean="0"/>
              <a:t>dielectric belt </a:t>
            </a:r>
            <a:r>
              <a:rPr lang="en-US" altLang="en-US" sz="1400" b="0" dirty="0" smtClean="0"/>
              <a:t>transporting positive charges to an isolated electrode hosting an </a:t>
            </a:r>
            <a:r>
              <a:rPr lang="en-US" altLang="en-US" sz="1400" b="1" dirty="0" smtClean="0"/>
              <a:t>ion source</a:t>
            </a:r>
            <a:r>
              <a:rPr lang="en-US" altLang="en-US" sz="1400" b="0" dirty="0" smtClean="0"/>
              <a:t>. The positive ions generated in a large positive potential were accelerated toward ground by the static electric field.</a:t>
            </a:r>
            <a:endParaRPr lang="en-US" sz="1400" b="0" dirty="0"/>
          </a:p>
        </p:txBody>
      </p:sp>
      <p:pic>
        <p:nvPicPr>
          <p:cNvPr id="6" name="Picture 6"/>
          <p:cNvPicPr>
            <a:picLocks noChangeAspect="1" noChangeArrowheads="1"/>
          </p:cNvPicPr>
          <p:nvPr/>
        </p:nvPicPr>
        <p:blipFill>
          <a:blip r:embed="rId3" cstate="print"/>
          <a:srcRect/>
          <a:stretch>
            <a:fillRect/>
          </a:stretch>
        </p:blipFill>
        <p:spPr>
          <a:xfrm>
            <a:off x="5790812" y="750091"/>
            <a:ext cx="3090612" cy="3540685"/>
          </a:xfrm>
          <a:prstGeom prst="rect">
            <a:avLst/>
          </a:prstGeom>
          <a:noFill/>
          <a:ln/>
        </p:spPr>
      </p:pic>
      <p:sp>
        <p:nvSpPr>
          <p:cNvPr id="7" name="AutoShape 8"/>
          <p:cNvSpPr>
            <a:spLocks noChangeArrowheads="1"/>
          </p:cNvSpPr>
          <p:nvPr/>
        </p:nvSpPr>
        <p:spPr bwMode="auto">
          <a:xfrm>
            <a:off x="1953169" y="2520434"/>
            <a:ext cx="787946" cy="427008"/>
          </a:xfrm>
          <a:prstGeom prst="downArrow">
            <a:avLst>
              <a:gd name="adj1" fmla="val 50000"/>
              <a:gd name="adj2" fmla="val 60138"/>
            </a:avLst>
          </a:prstGeom>
          <a:solidFill>
            <a:schemeClr val="accent1"/>
          </a:solidFill>
          <a:ln w="9525">
            <a:solidFill>
              <a:schemeClr val="tx1"/>
            </a:solidFill>
            <a:miter lim="800000"/>
            <a:headEnd/>
            <a:tailEnd/>
          </a:ln>
          <a:effectLst/>
        </p:spPr>
        <p:txBody>
          <a:bodyPr wrap="none" anchor="ctr"/>
          <a:lstStyle/>
          <a:p>
            <a:endParaRPr lang="en-US"/>
          </a:p>
        </p:txBody>
      </p:sp>
      <p:sp>
        <p:nvSpPr>
          <p:cNvPr id="8" name="Rettangolo 7"/>
          <p:cNvSpPr/>
          <p:nvPr/>
        </p:nvSpPr>
        <p:spPr>
          <a:xfrm>
            <a:off x="144485" y="3166337"/>
            <a:ext cx="4572000" cy="523220"/>
          </a:xfrm>
          <a:prstGeom prst="rect">
            <a:avLst/>
          </a:prstGeom>
        </p:spPr>
        <p:txBody>
          <a:bodyPr>
            <a:spAutoFit/>
          </a:bodyPr>
          <a:lstStyle/>
          <a:p>
            <a:pPr algn="just">
              <a:spcBef>
                <a:spcPct val="100000"/>
              </a:spcBef>
              <a:spcAft>
                <a:spcPct val="100000"/>
              </a:spcAft>
            </a:pPr>
            <a:r>
              <a:rPr lang="en-US" altLang="en-US" sz="1400" dirty="0"/>
              <a:t>DC voltage as large as 15 MV can be obtained (E ~ 15MeV). </a:t>
            </a:r>
            <a:r>
              <a:rPr lang="en-US" altLang="en-US" sz="1400" b="1" dirty="0"/>
              <a:t>The main limit in the </a:t>
            </a:r>
            <a:r>
              <a:rPr lang="en-US" altLang="en-US" sz="1400" b="1" dirty="0" smtClean="0"/>
              <a:t>achievable </a:t>
            </a:r>
            <a:r>
              <a:rPr lang="en-US" altLang="en-US" sz="1400" b="1" dirty="0"/>
              <a:t>voltage is the breakdown</a:t>
            </a:r>
            <a:endParaRPr lang="en-US" altLang="en-GB" sz="1400" b="1" dirty="0"/>
          </a:p>
        </p:txBody>
      </p:sp>
      <p:sp>
        <p:nvSpPr>
          <p:cNvPr id="9" name="Rettangolo 8"/>
          <p:cNvSpPr/>
          <p:nvPr/>
        </p:nvSpPr>
        <p:spPr>
          <a:xfrm>
            <a:off x="144485" y="4017821"/>
            <a:ext cx="4572000" cy="2172903"/>
          </a:xfrm>
          <a:prstGeom prst="rect">
            <a:avLst/>
          </a:prstGeom>
        </p:spPr>
        <p:txBody>
          <a:bodyPr>
            <a:spAutoFit/>
          </a:bodyPr>
          <a:lstStyle/>
          <a:p>
            <a:pPr algn="ctr">
              <a:lnSpc>
                <a:spcPct val="110000"/>
              </a:lnSpc>
              <a:spcBef>
                <a:spcPct val="20000"/>
              </a:spcBef>
            </a:pPr>
            <a:r>
              <a:rPr lang="en-US" sz="1600" b="1" dirty="0"/>
              <a:t>APPLICATIONS</a:t>
            </a:r>
          </a:p>
          <a:p>
            <a:pPr algn="just">
              <a:lnSpc>
                <a:spcPct val="110000"/>
              </a:lnSpc>
              <a:spcBef>
                <a:spcPct val="20000"/>
              </a:spcBef>
            </a:pPr>
            <a:r>
              <a:rPr lang="en-US" sz="1400" dirty="0"/>
              <a:t>Still ~ 350 Van De </a:t>
            </a:r>
            <a:r>
              <a:rPr lang="en-US" sz="1400" dirty="0" err="1"/>
              <a:t>Graaff</a:t>
            </a:r>
            <a:r>
              <a:rPr lang="en-US" sz="1400" dirty="0"/>
              <a:t> are in operation worldwide, typically at V&lt;25MV, I&lt;100mA. They are used for:</a:t>
            </a:r>
          </a:p>
          <a:p>
            <a:pPr algn="just">
              <a:spcBef>
                <a:spcPct val="20000"/>
              </a:spcBef>
            </a:pPr>
            <a:r>
              <a:rPr lang="en-US" sz="1400" dirty="0">
                <a:solidFill>
                  <a:schemeClr val="accent2"/>
                </a:solidFill>
              </a:rPr>
              <a:t>Material analysis</a:t>
            </a:r>
            <a:r>
              <a:rPr lang="en-US" sz="1400" dirty="0"/>
              <a:t>: </a:t>
            </a:r>
          </a:p>
          <a:p>
            <a:pPr algn="just">
              <a:spcBef>
                <a:spcPct val="20000"/>
              </a:spcBef>
            </a:pPr>
            <a:r>
              <a:rPr lang="en-US" sz="1400" i="1" dirty="0">
                <a:solidFill>
                  <a:srgbClr val="336600"/>
                </a:solidFill>
              </a:rPr>
              <a:t>such as Semiconductors structure analysis,</a:t>
            </a:r>
          </a:p>
          <a:p>
            <a:pPr algn="just">
              <a:spcBef>
                <a:spcPct val="20000"/>
              </a:spcBef>
            </a:pPr>
            <a:r>
              <a:rPr lang="en-US" sz="1400" i="1" dirty="0">
                <a:solidFill>
                  <a:srgbClr val="336600"/>
                </a:solidFill>
              </a:rPr>
              <a:t>X-ray production, …;</a:t>
            </a:r>
          </a:p>
          <a:p>
            <a:pPr algn="just">
              <a:spcBef>
                <a:spcPct val="20000"/>
              </a:spcBef>
            </a:pPr>
            <a:r>
              <a:rPr lang="en-US" sz="1400" dirty="0">
                <a:solidFill>
                  <a:schemeClr val="accent2"/>
                </a:solidFill>
              </a:rPr>
              <a:t>Material modification:</a:t>
            </a:r>
          </a:p>
          <a:p>
            <a:pPr algn="just">
              <a:spcBef>
                <a:spcPct val="20000"/>
              </a:spcBef>
            </a:pPr>
            <a:r>
              <a:rPr lang="en-US" sz="1400" i="1" dirty="0">
                <a:solidFill>
                  <a:srgbClr val="A50021"/>
                </a:solidFill>
              </a:rPr>
              <a:t>ion implantation for semiconductors</a:t>
            </a:r>
          </a:p>
        </p:txBody>
      </p:sp>
      <p:sp>
        <p:nvSpPr>
          <p:cNvPr id="10" name="Rectangle 11"/>
          <p:cNvSpPr>
            <a:spLocks noChangeArrowheads="1"/>
          </p:cNvSpPr>
          <p:nvPr/>
        </p:nvSpPr>
        <p:spPr bwMode="auto">
          <a:xfrm>
            <a:off x="1469583" y="32217"/>
            <a:ext cx="5866535" cy="563563"/>
          </a:xfrm>
          <a:prstGeom prst="rect">
            <a:avLst/>
          </a:prstGeom>
          <a:noFill/>
          <a:ln w="9525">
            <a:noFill/>
            <a:miter lim="800000"/>
            <a:headEnd/>
            <a:tailEnd/>
          </a:ln>
          <a:effectLst/>
        </p:spPr>
        <p:txBody>
          <a:bodyPr anchor="ctr"/>
          <a:lstStyle/>
          <a:p>
            <a:pPr algn="ctr"/>
            <a:r>
              <a:rPr lang="en-US" altLang="en-US" sz="3200" b="1" dirty="0" smtClean="0"/>
              <a:t>ELECTROSTATIC ACCELERATORS</a:t>
            </a:r>
            <a:endParaRPr lang="en-US" altLang="en-US" sz="3200" b="1" dirty="0"/>
          </a:p>
        </p:txBody>
      </p:sp>
    </p:spTree>
    <p:extLst>
      <p:ext uri="{BB962C8B-B14F-4D97-AF65-F5344CB8AC3E}">
        <p14:creationId xmlns:p14="http://schemas.microsoft.com/office/powerpoint/2010/main" val="1203961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4105516" y="1925730"/>
            <a:ext cx="4746164" cy="1815882"/>
          </a:xfrm>
          <a:prstGeom prst="rect">
            <a:avLst/>
          </a:prstGeom>
          <a:solidFill>
            <a:schemeClr val="bg1"/>
          </a:solidFill>
          <a:ln w="9525">
            <a:noFill/>
            <a:miter lim="800000"/>
            <a:headEnd/>
            <a:tailEnd/>
          </a:ln>
          <a:effectLst/>
        </p:spPr>
        <p:txBody>
          <a:bodyPr wrap="square">
            <a:spAutoFit/>
          </a:bodyPr>
          <a:lstStyle/>
          <a:p>
            <a:pPr algn="just"/>
            <a:r>
              <a:rPr lang="en-US" altLang="en-US" sz="1600" b="0" dirty="0" smtClean="0"/>
              <a:t>The original idea of </a:t>
            </a:r>
            <a:r>
              <a:rPr lang="en-US" altLang="en-US" sz="1600" b="1" dirty="0" err="1" smtClean="0"/>
              <a:t>Ising</a:t>
            </a:r>
            <a:r>
              <a:rPr lang="en-US" altLang="en-US" sz="1600" b="0" dirty="0" smtClean="0"/>
              <a:t> (1924) was implemented by </a:t>
            </a:r>
            <a:r>
              <a:rPr lang="en-US" altLang="en-US" sz="1600" b="1" dirty="0" err="1" smtClean="0"/>
              <a:t>Wideroe</a:t>
            </a:r>
            <a:r>
              <a:rPr lang="en-US" altLang="en-US" sz="1600" b="0" dirty="0" smtClean="0"/>
              <a:t> (1927) who applied a sine-wave voltage to a sequence of </a:t>
            </a:r>
            <a:r>
              <a:rPr lang="en-US" altLang="en-US" sz="1600" dirty="0" smtClean="0"/>
              <a:t>drift tubes</a:t>
            </a:r>
            <a:r>
              <a:rPr lang="en-US" altLang="en-US" sz="1600" b="0" dirty="0" smtClean="0"/>
              <a:t>. The particles do not experience any force while travelling inside the tubes (</a:t>
            </a:r>
            <a:r>
              <a:rPr lang="en-US" altLang="en-US" sz="1600" b="0" dirty="0" err="1" smtClean="0"/>
              <a:t>equipotential</a:t>
            </a:r>
            <a:r>
              <a:rPr lang="en-US" altLang="en-US" sz="1600" b="0" dirty="0" smtClean="0"/>
              <a:t> regions) and are accelerated across the </a:t>
            </a:r>
            <a:r>
              <a:rPr lang="en-US" altLang="en-US" sz="1600" dirty="0" smtClean="0"/>
              <a:t>gaps</a:t>
            </a:r>
            <a:r>
              <a:rPr lang="en-US" altLang="en-US" sz="1600" b="0" dirty="0" smtClean="0"/>
              <a:t>. This kind of structure is called </a:t>
            </a:r>
            <a:r>
              <a:rPr lang="en-US" altLang="en-US" sz="1600" dirty="0" smtClean="0"/>
              <a:t>Drift Tube LINAC (</a:t>
            </a:r>
            <a:r>
              <a:rPr lang="en-US" altLang="en-US" sz="1600" dirty="0"/>
              <a:t>DTL</a:t>
            </a:r>
            <a:r>
              <a:rPr lang="en-US" altLang="en-US" sz="1600" dirty="0" smtClean="0"/>
              <a:t>)</a:t>
            </a:r>
            <a:r>
              <a:rPr lang="en-US" altLang="en-US" sz="1600" b="0" dirty="0" smtClean="0"/>
              <a:t>.</a:t>
            </a:r>
            <a:endParaRPr lang="en-US" altLang="en-US" sz="1600" b="0" dirty="0"/>
          </a:p>
        </p:txBody>
      </p:sp>
      <p:pic>
        <p:nvPicPr>
          <p:cNvPr id="14" name="Picture 4"/>
          <p:cNvPicPr>
            <a:picLocks noChangeArrowheads="1"/>
          </p:cNvPicPr>
          <p:nvPr/>
        </p:nvPicPr>
        <p:blipFill>
          <a:blip r:embed="rId2" cstate="print">
            <a:lum contrast="30000"/>
          </a:blip>
          <a:srcRect/>
          <a:stretch>
            <a:fillRect/>
          </a:stretch>
        </p:blipFill>
        <p:spPr bwMode="auto">
          <a:xfrm>
            <a:off x="4105516" y="5798874"/>
            <a:ext cx="5029856" cy="831048"/>
          </a:xfrm>
          <a:prstGeom prst="rect">
            <a:avLst/>
          </a:prstGeom>
          <a:noFill/>
          <a:ln w="9525">
            <a:noFill/>
            <a:miter lim="800000"/>
            <a:headEnd/>
            <a:tailEnd/>
          </a:ln>
          <a:effectLst/>
        </p:spPr>
      </p:pic>
      <p:sp>
        <p:nvSpPr>
          <p:cNvPr id="16" name="Text Box 10"/>
          <p:cNvSpPr txBox="1">
            <a:spLocks noChangeArrowheads="1"/>
          </p:cNvSpPr>
          <p:nvPr/>
        </p:nvSpPr>
        <p:spPr bwMode="auto">
          <a:xfrm>
            <a:off x="88569" y="1472750"/>
            <a:ext cx="3763229" cy="2918941"/>
          </a:xfrm>
          <a:prstGeom prst="rect">
            <a:avLst/>
          </a:prstGeom>
          <a:solidFill>
            <a:srgbClr val="CCFFFF"/>
          </a:solidFill>
          <a:ln w="9525">
            <a:noFill/>
            <a:miter lim="800000"/>
            <a:headEnd/>
            <a:tailEnd/>
          </a:ln>
          <a:effectLst/>
        </p:spPr>
        <p:txBody>
          <a:bodyPr wrap="square">
            <a:spAutoFit/>
          </a:bodyPr>
          <a:lstStyle/>
          <a:p>
            <a:pPr algn="just">
              <a:lnSpc>
                <a:spcPct val="120000"/>
              </a:lnSpc>
            </a:pPr>
            <a:r>
              <a:rPr lang="en-US" altLang="en-US" sz="1400" b="0" dirty="0" smtClean="0">
                <a:solidFill>
                  <a:srgbClr val="990000"/>
                </a:solidFill>
              </a:rPr>
              <a:t>If the </a:t>
            </a:r>
            <a:r>
              <a:rPr lang="en-US" altLang="en-US" sz="1400" b="1" dirty="0" smtClean="0">
                <a:solidFill>
                  <a:srgbClr val="990000"/>
                </a:solidFill>
              </a:rPr>
              <a:t>length of the tubes </a:t>
            </a:r>
            <a:r>
              <a:rPr lang="en-US" altLang="en-US" sz="1400" dirty="0" smtClean="0">
                <a:solidFill>
                  <a:srgbClr val="990000"/>
                </a:solidFill>
              </a:rPr>
              <a:t>increases</a:t>
            </a:r>
            <a:r>
              <a:rPr lang="en-US" altLang="en-US" sz="1400" b="0" dirty="0" smtClean="0">
                <a:solidFill>
                  <a:srgbClr val="990000"/>
                </a:solidFill>
              </a:rPr>
              <a:t> with the </a:t>
            </a:r>
            <a:r>
              <a:rPr lang="en-US" altLang="en-US" sz="1400" dirty="0" smtClean="0">
                <a:solidFill>
                  <a:srgbClr val="990000"/>
                </a:solidFill>
              </a:rPr>
              <a:t>particle velocity </a:t>
            </a:r>
            <a:r>
              <a:rPr lang="en-US" altLang="en-US" sz="1400" b="0" dirty="0" smtClean="0">
                <a:solidFill>
                  <a:srgbClr val="990000"/>
                </a:solidFill>
              </a:rPr>
              <a:t>during the acceleration such that the </a:t>
            </a:r>
            <a:r>
              <a:rPr lang="en-US" altLang="en-US" sz="1400" dirty="0" smtClean="0">
                <a:solidFill>
                  <a:srgbClr val="990000"/>
                </a:solidFill>
              </a:rPr>
              <a:t>time of flight </a:t>
            </a:r>
            <a:r>
              <a:rPr lang="en-US" altLang="en-US" sz="1400" b="0" dirty="0" smtClean="0">
                <a:solidFill>
                  <a:srgbClr val="990000"/>
                </a:solidFill>
              </a:rPr>
              <a:t>is kept </a:t>
            </a:r>
            <a:r>
              <a:rPr lang="en-US" altLang="en-US" sz="1400" dirty="0" smtClean="0">
                <a:solidFill>
                  <a:srgbClr val="990000"/>
                </a:solidFill>
              </a:rPr>
              <a:t>constant</a:t>
            </a:r>
            <a:r>
              <a:rPr lang="en-US" altLang="en-US" sz="1400" b="0" dirty="0" smtClean="0">
                <a:solidFill>
                  <a:srgbClr val="990000"/>
                </a:solidFill>
              </a:rPr>
              <a:t> and equal to </a:t>
            </a:r>
            <a:r>
              <a:rPr lang="en-US" altLang="en-US" sz="1400" dirty="0" smtClean="0">
                <a:solidFill>
                  <a:srgbClr val="990000"/>
                </a:solidFill>
              </a:rPr>
              <a:t>half </a:t>
            </a:r>
            <a:r>
              <a:rPr lang="en-US" altLang="en-US" sz="1400" b="0" dirty="0" smtClean="0">
                <a:solidFill>
                  <a:srgbClr val="990000"/>
                </a:solidFill>
              </a:rPr>
              <a:t>of the </a:t>
            </a:r>
            <a:r>
              <a:rPr lang="en-US" altLang="en-US" sz="1400" dirty="0" smtClean="0">
                <a:solidFill>
                  <a:srgbClr val="990000"/>
                </a:solidFill>
              </a:rPr>
              <a:t>RF period </a:t>
            </a:r>
            <a:r>
              <a:rPr lang="en-US" altLang="en-US" sz="1400" b="0" dirty="0" smtClean="0">
                <a:solidFill>
                  <a:srgbClr val="990000"/>
                </a:solidFill>
              </a:rPr>
              <a:t>, the particles are subject to a synchronous accelerating voltage and experience an </a:t>
            </a:r>
            <a:r>
              <a:rPr lang="en-US" altLang="en-US" sz="1400" dirty="0" smtClean="0">
                <a:solidFill>
                  <a:srgbClr val="990000"/>
                </a:solidFill>
              </a:rPr>
              <a:t>energy gain </a:t>
            </a:r>
            <a:r>
              <a:rPr lang="en-US" altLang="en-US" sz="1400" b="0" dirty="0" smtClean="0">
                <a:solidFill>
                  <a:srgbClr val="990000"/>
                </a:solidFill>
              </a:rPr>
              <a:t>of </a:t>
            </a:r>
            <a:r>
              <a:rPr lang="en-US" altLang="en-US" sz="1400" i="1" dirty="0" smtClean="0">
                <a:solidFill>
                  <a:srgbClr val="990000"/>
                </a:solidFill>
              </a:rPr>
              <a:t>∆W=</a:t>
            </a:r>
            <a:r>
              <a:rPr lang="en-US" altLang="en-US" sz="1400" i="1" dirty="0" err="1" smtClean="0">
                <a:solidFill>
                  <a:srgbClr val="990000"/>
                </a:solidFill>
              </a:rPr>
              <a:t>q</a:t>
            </a:r>
            <a:r>
              <a:rPr lang="en-US" altLang="en-US" sz="1400" i="1" dirty="0" err="1" smtClean="0">
                <a:solidFill>
                  <a:srgbClr val="990000"/>
                </a:solidFill>
                <a:cs typeface="Arial" pitchFamily="34" charset="0"/>
              </a:rPr>
              <a:t>∆</a:t>
            </a:r>
            <a:r>
              <a:rPr lang="en-US" altLang="en-US" sz="1400" i="1" dirty="0" err="1" smtClean="0">
                <a:solidFill>
                  <a:srgbClr val="990000"/>
                </a:solidFill>
              </a:rPr>
              <a:t>V</a:t>
            </a:r>
            <a:r>
              <a:rPr lang="en-US" altLang="en-US" sz="1400" dirty="0" smtClean="0">
                <a:solidFill>
                  <a:srgbClr val="990000"/>
                </a:solidFill>
              </a:rPr>
              <a:t>  </a:t>
            </a:r>
            <a:r>
              <a:rPr lang="en-US" altLang="en-US" sz="1400" b="0" dirty="0" smtClean="0">
                <a:solidFill>
                  <a:srgbClr val="990000"/>
                </a:solidFill>
              </a:rPr>
              <a:t>at</a:t>
            </a:r>
            <a:r>
              <a:rPr lang="en-US" altLang="en-US" sz="1400" dirty="0" smtClean="0">
                <a:solidFill>
                  <a:srgbClr val="990000"/>
                </a:solidFill>
              </a:rPr>
              <a:t> each gap </a:t>
            </a:r>
            <a:r>
              <a:rPr lang="en-US" altLang="en-US" sz="1400" b="0" dirty="0" smtClean="0">
                <a:solidFill>
                  <a:srgbClr val="990000"/>
                </a:solidFill>
              </a:rPr>
              <a:t>crossing.</a:t>
            </a:r>
          </a:p>
          <a:p>
            <a:pPr algn="just">
              <a:lnSpc>
                <a:spcPct val="120000"/>
              </a:lnSpc>
            </a:pPr>
            <a:r>
              <a:rPr lang="en-US" altLang="en-US" sz="1400" b="0" dirty="0" smtClean="0">
                <a:solidFill>
                  <a:srgbClr val="990000"/>
                </a:solidFill>
              </a:rPr>
              <a:t>In principle a single AC voltage can be used to indefinitely accelerate a beam, avoiding the breakdown limitation affecting the electrostatic accelerators. </a:t>
            </a:r>
          </a:p>
        </p:txBody>
      </p:sp>
      <p:sp>
        <p:nvSpPr>
          <p:cNvPr id="17" name="Rectangle 12"/>
          <p:cNvSpPr>
            <a:spLocks noChangeArrowheads="1"/>
          </p:cNvSpPr>
          <p:nvPr/>
        </p:nvSpPr>
        <p:spPr bwMode="auto">
          <a:xfrm>
            <a:off x="0" y="-1"/>
            <a:ext cx="9176497" cy="428625"/>
          </a:xfrm>
          <a:prstGeom prst="rect">
            <a:avLst/>
          </a:prstGeom>
          <a:noFill/>
          <a:ln w="9525">
            <a:noFill/>
            <a:miter lim="800000"/>
            <a:headEnd/>
            <a:tailEnd/>
          </a:ln>
          <a:effectLst/>
        </p:spPr>
        <p:txBody>
          <a:bodyPr anchor="ctr"/>
          <a:lstStyle/>
          <a:p>
            <a:pPr algn="ctr"/>
            <a:r>
              <a:rPr lang="en-US" altLang="en-US" sz="2800" b="1" cap="all" dirty="0" smtClean="0"/>
              <a:t>RF Acceleration : the </a:t>
            </a:r>
            <a:r>
              <a:rPr lang="en-US" altLang="en-US" sz="2800" b="1" cap="all" dirty="0" err="1" smtClean="0"/>
              <a:t>Wideröe</a:t>
            </a:r>
            <a:r>
              <a:rPr lang="en-US" altLang="en-US" sz="2800" b="1" cap="all" dirty="0" smtClean="0"/>
              <a:t> “Drift Tube LINAC” (DTL)</a:t>
            </a:r>
            <a:endParaRPr lang="en-US" altLang="en-US" sz="2800" b="1" cap="all" dirty="0"/>
          </a:p>
        </p:txBody>
      </p:sp>
      <p:pic>
        <p:nvPicPr>
          <p:cNvPr id="18" name="Picture 13"/>
          <p:cNvPicPr>
            <a:picLocks noChangeAspect="1" noChangeArrowheads="1"/>
          </p:cNvPicPr>
          <p:nvPr/>
        </p:nvPicPr>
        <p:blipFill>
          <a:blip r:embed="rId3" cstate="print"/>
          <a:srcRect/>
          <a:stretch>
            <a:fillRect/>
          </a:stretch>
        </p:blipFill>
        <p:spPr>
          <a:xfrm>
            <a:off x="4400330" y="4119690"/>
            <a:ext cx="4451350" cy="1454150"/>
          </a:xfrm>
          <a:prstGeom prst="rect">
            <a:avLst/>
          </a:prstGeom>
          <a:noFill/>
          <a:ln/>
        </p:spPr>
      </p:pic>
      <p:pic>
        <p:nvPicPr>
          <p:cNvPr id="20" name="Picture 18"/>
          <p:cNvPicPr>
            <a:picLocks noChangeAspect="1" noChangeArrowheads="1"/>
          </p:cNvPicPr>
          <p:nvPr/>
        </p:nvPicPr>
        <p:blipFill>
          <a:blip r:embed="rId4" cstate="print"/>
          <a:srcRect/>
          <a:stretch>
            <a:fillRect/>
          </a:stretch>
        </p:blipFill>
        <p:spPr>
          <a:xfrm>
            <a:off x="8111937" y="428625"/>
            <a:ext cx="1028700" cy="1441450"/>
          </a:xfrm>
          <a:prstGeom prst="rect">
            <a:avLst/>
          </a:prstGeom>
          <a:noFill/>
          <a:ln/>
        </p:spPr>
      </p:pic>
      <p:sp>
        <p:nvSpPr>
          <p:cNvPr id="22" name="Rectangle 5"/>
          <p:cNvSpPr>
            <a:spLocks noChangeArrowheads="1"/>
          </p:cNvSpPr>
          <p:nvPr/>
        </p:nvSpPr>
        <p:spPr bwMode="auto">
          <a:xfrm>
            <a:off x="70639" y="768536"/>
            <a:ext cx="7513502" cy="523220"/>
          </a:xfrm>
          <a:prstGeom prst="rect">
            <a:avLst/>
          </a:prstGeom>
          <a:solidFill>
            <a:srgbClr val="99FF66"/>
          </a:solidFill>
          <a:ln w="38100">
            <a:solidFill>
              <a:schemeClr val="accent2"/>
            </a:solidFill>
            <a:miter lim="800000"/>
            <a:headEnd/>
            <a:tailEnd/>
          </a:ln>
          <a:effectLst/>
        </p:spPr>
        <p:txBody>
          <a:bodyPr wrap="square">
            <a:spAutoFit/>
          </a:bodyPr>
          <a:lstStyle/>
          <a:p>
            <a:pPr algn="just"/>
            <a:r>
              <a:rPr lang="en-US" altLang="en-US" sz="1400" b="1" dirty="0" smtClean="0">
                <a:solidFill>
                  <a:schemeClr val="accent2"/>
                </a:solidFill>
              </a:rPr>
              <a:t>Basic idea: </a:t>
            </a:r>
            <a:r>
              <a:rPr lang="en-US" altLang="en-US" sz="1400" dirty="0" smtClean="0">
                <a:solidFill>
                  <a:schemeClr val="accent2"/>
                </a:solidFill>
              </a:rPr>
              <a:t>the </a:t>
            </a:r>
            <a:r>
              <a:rPr lang="en-US" altLang="en-US" sz="1400" b="1" dirty="0" smtClean="0">
                <a:solidFill>
                  <a:schemeClr val="accent2"/>
                </a:solidFill>
              </a:rPr>
              <a:t>particles produced by a filament are accelerated by the electric field in the gap between electrodes connected alternatively to the poles of an AC generator</a:t>
            </a:r>
            <a:r>
              <a:rPr lang="en-US" altLang="en-US" sz="1400" dirty="0" smtClean="0">
                <a:solidFill>
                  <a:schemeClr val="accent2"/>
                </a:solidFill>
              </a:rPr>
              <a:t>.</a:t>
            </a:r>
            <a:endParaRPr lang="en-US" altLang="en-US" sz="1400" dirty="0">
              <a:solidFill>
                <a:schemeClr val="accent2"/>
              </a:solidFill>
            </a:endParaRPr>
          </a:p>
        </p:txBody>
      </p:sp>
      <p:sp>
        <p:nvSpPr>
          <p:cNvPr id="23" name="TextBox 1"/>
          <p:cNvSpPr txBox="1"/>
          <p:nvPr/>
        </p:nvSpPr>
        <p:spPr>
          <a:xfrm>
            <a:off x="57149" y="4984464"/>
            <a:ext cx="3967164" cy="1508105"/>
          </a:xfrm>
          <a:prstGeom prst="rect">
            <a:avLst/>
          </a:prstGeom>
          <a:solidFill>
            <a:srgbClr val="FFFF00"/>
          </a:solidFill>
        </p:spPr>
        <p:txBody>
          <a:bodyPr wrap="square" rtlCol="0">
            <a:spAutoFit/>
          </a:bodyPr>
          <a:lstStyle/>
          <a:p>
            <a:pPr algn="just"/>
            <a:r>
              <a:rPr lang="en-US" altLang="en-US" sz="1600" b="0" dirty="0">
                <a:solidFill>
                  <a:srgbClr val="002060"/>
                </a:solidFill>
              </a:rPr>
              <a:t>Please notice that this technique requires </a:t>
            </a:r>
            <a:endParaRPr lang="en-US" altLang="en-US" sz="1600" b="0" dirty="0" smtClean="0">
              <a:solidFill>
                <a:srgbClr val="002060"/>
              </a:solidFill>
            </a:endParaRPr>
          </a:p>
          <a:p>
            <a:pPr algn="ctr">
              <a:spcBef>
                <a:spcPts val="600"/>
              </a:spcBef>
              <a:spcAft>
                <a:spcPts val="600"/>
              </a:spcAft>
            </a:pPr>
            <a:r>
              <a:rPr lang="en-US" altLang="en-US" sz="1800" b="1" dirty="0" smtClean="0">
                <a:solidFill>
                  <a:srgbClr val="002060"/>
                </a:solidFill>
              </a:rPr>
              <a:t>bunched beams</a:t>
            </a:r>
            <a:endParaRPr lang="en-US" altLang="en-US" sz="1800" b="0" dirty="0" smtClean="0">
              <a:solidFill>
                <a:srgbClr val="002060"/>
              </a:solidFill>
            </a:endParaRPr>
          </a:p>
          <a:p>
            <a:pPr algn="just"/>
            <a:r>
              <a:rPr lang="en-US" altLang="en-US" sz="1600" b="0" dirty="0" smtClean="0">
                <a:solidFill>
                  <a:srgbClr val="002060"/>
                </a:solidFill>
              </a:rPr>
              <a:t>i.e</a:t>
            </a:r>
            <a:r>
              <a:rPr lang="en-US" altLang="en-US" sz="1600" b="0" dirty="0">
                <a:solidFill>
                  <a:srgbClr val="002060"/>
                </a:solidFill>
              </a:rPr>
              <a:t>. in order to be synchronous with the external AC field, particles have to be </a:t>
            </a:r>
            <a:r>
              <a:rPr lang="en-US" altLang="en-US" sz="1600" dirty="0">
                <a:solidFill>
                  <a:srgbClr val="002060"/>
                </a:solidFill>
              </a:rPr>
              <a:t>gathered </a:t>
            </a:r>
            <a:r>
              <a:rPr lang="en-US" altLang="en-US" sz="1600" b="0" dirty="0">
                <a:solidFill>
                  <a:srgbClr val="002060"/>
                </a:solidFill>
              </a:rPr>
              <a:t>in non-uniform temporal </a:t>
            </a:r>
            <a:r>
              <a:rPr lang="en-US" altLang="en-US" sz="1600" b="0" dirty="0" smtClean="0">
                <a:solidFill>
                  <a:srgbClr val="002060"/>
                </a:solidFill>
              </a:rPr>
              <a:t>structures</a:t>
            </a:r>
            <a:endParaRPr lang="en-US" altLang="en-US" sz="1600" b="0" dirty="0">
              <a:solidFill>
                <a:srgbClr val="002060"/>
              </a:solidFill>
            </a:endParaRPr>
          </a:p>
        </p:txBody>
      </p:sp>
    </p:spTree>
    <p:extLst>
      <p:ext uri="{BB962C8B-B14F-4D97-AF65-F5344CB8AC3E}">
        <p14:creationId xmlns:p14="http://schemas.microsoft.com/office/powerpoint/2010/main" val="174723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257175" y="4297"/>
            <a:ext cx="8675688" cy="523220"/>
          </a:xfrm>
          <a:noFill/>
        </p:spPr>
        <p:txBody>
          <a:bodyPr>
            <a:spAutoFit/>
          </a:bodyPr>
          <a:lstStyle/>
          <a:p>
            <a:r>
              <a:rPr lang="it-IT" sz="2800" b="1" cap="all" dirty="0" smtClean="0">
                <a:solidFill>
                  <a:schemeClr val="tx1"/>
                </a:solidFill>
                <a:latin typeface="Calibri" pitchFamily="34" charset="0"/>
              </a:rPr>
              <a:t>RF ACCELERATION: CAVITIES</a:t>
            </a:r>
            <a:endParaRPr lang="it-IT" sz="2800" b="1" cap="all" dirty="0">
              <a:solidFill>
                <a:schemeClr val="tx1"/>
              </a:solidFill>
              <a:latin typeface="Calibri" pitchFamily="34" charset="0"/>
            </a:endParaRPr>
          </a:p>
        </p:txBody>
      </p:sp>
      <p:sp>
        <p:nvSpPr>
          <p:cNvPr id="164895" name="Rectangle 31"/>
          <p:cNvSpPr>
            <a:spLocks noChangeArrowheads="1"/>
          </p:cNvSpPr>
          <p:nvPr/>
        </p:nvSpPr>
        <p:spPr bwMode="auto">
          <a:xfrm>
            <a:off x="23153" y="498718"/>
            <a:ext cx="903605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sz="1400" dirty="0"/>
              <a:t>From the idea to apply, instead of a static electric field, an oscillating field with appropriate frequency such that the phase change of π during the time of flight between two successive gap is progressively passed to the concept of acceleration with radiofrequency fields.</a:t>
            </a:r>
            <a:endParaRPr lang="en-US" sz="1400" dirty="0">
              <a:latin typeface="Calibri" pitchFamily="34" charset="0"/>
            </a:endParaRPr>
          </a:p>
        </p:txBody>
      </p:sp>
      <p:sp>
        <p:nvSpPr>
          <p:cNvPr id="164916" name="AutoShape 52"/>
          <p:cNvSpPr>
            <a:spLocks noChangeArrowheads="1"/>
          </p:cNvSpPr>
          <p:nvPr/>
        </p:nvSpPr>
        <p:spPr bwMode="auto">
          <a:xfrm>
            <a:off x="2225674" y="1777752"/>
            <a:ext cx="1009650" cy="431800"/>
          </a:xfrm>
          <a:prstGeom prst="rightArrow">
            <a:avLst>
              <a:gd name="adj1" fmla="val 50000"/>
              <a:gd name="adj2" fmla="val 584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64940" name="Group 76"/>
          <p:cNvGrpSpPr>
            <a:grpSpLocks/>
          </p:cNvGrpSpPr>
          <p:nvPr/>
        </p:nvGrpSpPr>
        <p:grpSpPr bwMode="auto">
          <a:xfrm>
            <a:off x="284162" y="1256233"/>
            <a:ext cx="1728788" cy="1236663"/>
            <a:chOff x="385" y="845"/>
            <a:chExt cx="1089" cy="779"/>
          </a:xfrm>
        </p:grpSpPr>
        <p:sp>
          <p:nvSpPr>
            <p:cNvPr id="164919" name="Line 55"/>
            <p:cNvSpPr>
              <a:spLocks noChangeShapeType="1"/>
            </p:cNvSpPr>
            <p:nvPr/>
          </p:nvSpPr>
          <p:spPr bwMode="auto">
            <a:xfrm>
              <a:off x="385" y="1344"/>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0" name="Line 56"/>
            <p:cNvSpPr>
              <a:spLocks noChangeShapeType="1"/>
            </p:cNvSpPr>
            <p:nvPr/>
          </p:nvSpPr>
          <p:spPr bwMode="auto">
            <a:xfrm>
              <a:off x="385" y="1525"/>
              <a:ext cx="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1" name="Line 57"/>
            <p:cNvSpPr>
              <a:spLocks noChangeShapeType="1"/>
            </p:cNvSpPr>
            <p:nvPr/>
          </p:nvSpPr>
          <p:spPr bwMode="auto">
            <a:xfrm>
              <a:off x="1111" y="1344"/>
              <a:ext cx="3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2" name="Line 58"/>
            <p:cNvSpPr>
              <a:spLocks noChangeShapeType="1"/>
            </p:cNvSpPr>
            <p:nvPr/>
          </p:nvSpPr>
          <p:spPr bwMode="auto">
            <a:xfrm>
              <a:off x="1111" y="1525"/>
              <a:ext cx="36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3" name="Freeform 59"/>
            <p:cNvSpPr>
              <a:spLocks/>
            </p:cNvSpPr>
            <p:nvPr/>
          </p:nvSpPr>
          <p:spPr bwMode="auto">
            <a:xfrm rot="496351">
              <a:off x="793" y="1245"/>
              <a:ext cx="273" cy="99"/>
            </a:xfrm>
            <a:custGeom>
              <a:avLst/>
              <a:gdLst>
                <a:gd name="T0" fmla="*/ 0 w 273"/>
                <a:gd name="T1" fmla="*/ 99 h 99"/>
                <a:gd name="T2" fmla="*/ 137 w 273"/>
                <a:gd name="T3" fmla="*/ 8 h 99"/>
                <a:gd name="T4" fmla="*/ 273 w 273"/>
                <a:gd name="T5" fmla="*/ 53 h 99"/>
              </a:gdLst>
              <a:ahLst/>
              <a:cxnLst>
                <a:cxn ang="0">
                  <a:pos x="T0" y="T1"/>
                </a:cxn>
                <a:cxn ang="0">
                  <a:pos x="T2" y="T3"/>
                </a:cxn>
                <a:cxn ang="0">
                  <a:pos x="T4" y="T5"/>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5" name="Freeform 61"/>
            <p:cNvSpPr>
              <a:spLocks/>
            </p:cNvSpPr>
            <p:nvPr/>
          </p:nvSpPr>
          <p:spPr bwMode="auto">
            <a:xfrm rot="21103649" flipV="1">
              <a:off x="793" y="1525"/>
              <a:ext cx="273" cy="99"/>
            </a:xfrm>
            <a:custGeom>
              <a:avLst/>
              <a:gdLst>
                <a:gd name="T0" fmla="*/ 0 w 273"/>
                <a:gd name="T1" fmla="*/ 99 h 99"/>
                <a:gd name="T2" fmla="*/ 137 w 273"/>
                <a:gd name="T3" fmla="*/ 8 h 99"/>
                <a:gd name="T4" fmla="*/ 273 w 273"/>
                <a:gd name="T5" fmla="*/ 53 h 99"/>
              </a:gdLst>
              <a:ahLst/>
              <a:cxnLst>
                <a:cxn ang="0">
                  <a:pos x="T0" y="T1"/>
                </a:cxn>
                <a:cxn ang="0">
                  <a:pos x="T2" y="T3"/>
                </a:cxn>
                <a:cxn ang="0">
                  <a:pos x="T4" y="T5"/>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6" name="Oval 62"/>
            <p:cNvSpPr>
              <a:spLocks noChangeArrowheads="1"/>
            </p:cNvSpPr>
            <p:nvPr/>
          </p:nvSpPr>
          <p:spPr bwMode="auto">
            <a:xfrm>
              <a:off x="839" y="1389"/>
              <a:ext cx="181" cy="45"/>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927" name="Line 63"/>
            <p:cNvSpPr>
              <a:spLocks noChangeShapeType="1"/>
            </p:cNvSpPr>
            <p:nvPr/>
          </p:nvSpPr>
          <p:spPr bwMode="auto">
            <a:xfrm flipV="1">
              <a:off x="567" y="1026"/>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8" name="Line 64"/>
            <p:cNvSpPr>
              <a:spLocks noChangeShapeType="1"/>
            </p:cNvSpPr>
            <p:nvPr/>
          </p:nvSpPr>
          <p:spPr bwMode="auto">
            <a:xfrm flipV="1">
              <a:off x="1292" y="1026"/>
              <a:ext cx="0" cy="31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29" name="Line 65"/>
            <p:cNvSpPr>
              <a:spLocks noChangeShapeType="1"/>
            </p:cNvSpPr>
            <p:nvPr/>
          </p:nvSpPr>
          <p:spPr bwMode="auto">
            <a:xfrm>
              <a:off x="567" y="1026"/>
              <a:ext cx="3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0" name="Line 66"/>
            <p:cNvSpPr>
              <a:spLocks noChangeShapeType="1"/>
            </p:cNvSpPr>
            <p:nvPr/>
          </p:nvSpPr>
          <p:spPr bwMode="auto">
            <a:xfrm flipH="1">
              <a:off x="1020" y="1026"/>
              <a:ext cx="27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1" name="Line 67"/>
            <p:cNvSpPr>
              <a:spLocks noChangeShapeType="1"/>
            </p:cNvSpPr>
            <p:nvPr/>
          </p:nvSpPr>
          <p:spPr bwMode="auto">
            <a:xfrm>
              <a:off x="884" y="845"/>
              <a:ext cx="0" cy="36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2" name="Line 68"/>
            <p:cNvSpPr>
              <a:spLocks noChangeShapeType="1"/>
            </p:cNvSpPr>
            <p:nvPr/>
          </p:nvSpPr>
          <p:spPr bwMode="auto">
            <a:xfrm>
              <a:off x="1020" y="981"/>
              <a:ext cx="0" cy="9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 name="Gruppo 7"/>
          <p:cNvGrpSpPr/>
          <p:nvPr/>
        </p:nvGrpSpPr>
        <p:grpSpPr>
          <a:xfrm>
            <a:off x="7139880" y="1417712"/>
            <a:ext cx="1752600" cy="1219200"/>
            <a:chOff x="6176963" y="1554509"/>
            <a:chExt cx="1752600" cy="1219200"/>
          </a:xfrm>
        </p:grpSpPr>
        <p:sp>
          <p:nvSpPr>
            <p:cNvPr id="164869" name="Line 5"/>
            <p:cNvSpPr>
              <a:spLocks noChangeShapeType="1"/>
            </p:cNvSpPr>
            <p:nvPr/>
          </p:nvSpPr>
          <p:spPr bwMode="auto">
            <a:xfrm>
              <a:off x="6176963" y="1935509"/>
              <a:ext cx="7620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0" name="Line 6"/>
            <p:cNvSpPr>
              <a:spLocks noChangeShapeType="1"/>
            </p:cNvSpPr>
            <p:nvPr/>
          </p:nvSpPr>
          <p:spPr bwMode="auto">
            <a:xfrm flipV="1">
              <a:off x="6938963" y="1554509"/>
              <a:ext cx="0" cy="38100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1" name="Line 7"/>
            <p:cNvSpPr>
              <a:spLocks noChangeShapeType="1"/>
            </p:cNvSpPr>
            <p:nvPr/>
          </p:nvSpPr>
          <p:spPr bwMode="auto">
            <a:xfrm>
              <a:off x="6938963" y="1554509"/>
              <a:ext cx="3810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2" name="Line 8"/>
            <p:cNvSpPr>
              <a:spLocks noChangeShapeType="1"/>
            </p:cNvSpPr>
            <p:nvPr/>
          </p:nvSpPr>
          <p:spPr bwMode="auto">
            <a:xfrm>
              <a:off x="7319963" y="1554509"/>
              <a:ext cx="0" cy="38100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3" name="Line 9"/>
            <p:cNvSpPr>
              <a:spLocks noChangeShapeType="1"/>
            </p:cNvSpPr>
            <p:nvPr/>
          </p:nvSpPr>
          <p:spPr bwMode="auto">
            <a:xfrm>
              <a:off x="7319963" y="1935509"/>
              <a:ext cx="6096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4" name="Line 10"/>
            <p:cNvSpPr>
              <a:spLocks noChangeShapeType="1"/>
            </p:cNvSpPr>
            <p:nvPr/>
          </p:nvSpPr>
          <p:spPr bwMode="auto">
            <a:xfrm>
              <a:off x="6176963" y="2392709"/>
              <a:ext cx="7620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5" name="Line 11"/>
            <p:cNvSpPr>
              <a:spLocks noChangeShapeType="1"/>
            </p:cNvSpPr>
            <p:nvPr/>
          </p:nvSpPr>
          <p:spPr bwMode="auto">
            <a:xfrm>
              <a:off x="6938963" y="2392709"/>
              <a:ext cx="0" cy="38100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6" name="Line 12"/>
            <p:cNvSpPr>
              <a:spLocks noChangeShapeType="1"/>
            </p:cNvSpPr>
            <p:nvPr/>
          </p:nvSpPr>
          <p:spPr bwMode="auto">
            <a:xfrm>
              <a:off x="6938963" y="2773709"/>
              <a:ext cx="3810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7" name="Line 13"/>
            <p:cNvSpPr>
              <a:spLocks noChangeShapeType="1"/>
            </p:cNvSpPr>
            <p:nvPr/>
          </p:nvSpPr>
          <p:spPr bwMode="auto">
            <a:xfrm flipV="1">
              <a:off x="7319963" y="2392709"/>
              <a:ext cx="0" cy="38100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8" name="Line 14"/>
            <p:cNvSpPr>
              <a:spLocks noChangeShapeType="1"/>
            </p:cNvSpPr>
            <p:nvPr/>
          </p:nvSpPr>
          <p:spPr bwMode="auto">
            <a:xfrm>
              <a:off x="7319963" y="2392709"/>
              <a:ext cx="609600" cy="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79" name="Line 15"/>
            <p:cNvSpPr>
              <a:spLocks noChangeShapeType="1"/>
            </p:cNvSpPr>
            <p:nvPr/>
          </p:nvSpPr>
          <p:spPr bwMode="auto">
            <a:xfrm>
              <a:off x="6176963" y="2164109"/>
              <a:ext cx="6858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6" name="Line 22"/>
            <p:cNvSpPr>
              <a:spLocks noChangeShapeType="1"/>
            </p:cNvSpPr>
            <p:nvPr/>
          </p:nvSpPr>
          <p:spPr bwMode="auto">
            <a:xfrm>
              <a:off x="7091363" y="17069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7" name="Line 23"/>
            <p:cNvSpPr>
              <a:spLocks noChangeShapeType="1"/>
            </p:cNvSpPr>
            <p:nvPr/>
          </p:nvSpPr>
          <p:spPr bwMode="auto">
            <a:xfrm>
              <a:off x="7091363" y="18593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8" name="Line 24"/>
            <p:cNvSpPr>
              <a:spLocks noChangeShapeType="1"/>
            </p:cNvSpPr>
            <p:nvPr/>
          </p:nvSpPr>
          <p:spPr bwMode="auto">
            <a:xfrm>
              <a:off x="7088188" y="200535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89" name="Line 25"/>
            <p:cNvSpPr>
              <a:spLocks noChangeShapeType="1"/>
            </p:cNvSpPr>
            <p:nvPr/>
          </p:nvSpPr>
          <p:spPr bwMode="auto">
            <a:xfrm>
              <a:off x="7091363" y="2313334"/>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0" name="Line 26"/>
            <p:cNvSpPr>
              <a:spLocks noChangeShapeType="1"/>
            </p:cNvSpPr>
            <p:nvPr/>
          </p:nvSpPr>
          <p:spPr bwMode="auto">
            <a:xfrm>
              <a:off x="7091363" y="26213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891" name="Line 27"/>
            <p:cNvSpPr>
              <a:spLocks noChangeShapeType="1"/>
            </p:cNvSpPr>
            <p:nvPr/>
          </p:nvSpPr>
          <p:spPr bwMode="auto">
            <a:xfrm>
              <a:off x="7091363" y="2468909"/>
              <a:ext cx="76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933" name="Oval 69"/>
            <p:cNvSpPr>
              <a:spLocks noChangeArrowheads="1"/>
            </p:cNvSpPr>
            <p:nvPr/>
          </p:nvSpPr>
          <p:spPr bwMode="auto">
            <a:xfrm>
              <a:off x="6981825" y="2126009"/>
              <a:ext cx="287337" cy="714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4934" name="Line 70"/>
            <p:cNvSpPr>
              <a:spLocks noChangeShapeType="1"/>
            </p:cNvSpPr>
            <p:nvPr/>
          </p:nvSpPr>
          <p:spPr bwMode="auto">
            <a:xfrm>
              <a:off x="6950075" y="2619722"/>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5" name="Line 71"/>
            <p:cNvSpPr>
              <a:spLocks noChangeShapeType="1"/>
            </p:cNvSpPr>
            <p:nvPr/>
          </p:nvSpPr>
          <p:spPr bwMode="auto">
            <a:xfrm>
              <a:off x="6953250" y="1705322"/>
              <a:ext cx="3587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6" name="Freeform 72"/>
            <p:cNvSpPr>
              <a:spLocks/>
            </p:cNvSpPr>
            <p:nvPr/>
          </p:nvSpPr>
          <p:spPr bwMode="auto">
            <a:xfrm>
              <a:off x="6950075" y="2465734"/>
              <a:ext cx="355600" cy="31750"/>
            </a:xfrm>
            <a:custGeom>
              <a:avLst/>
              <a:gdLst>
                <a:gd name="T0" fmla="*/ 0 w 224"/>
                <a:gd name="T1" fmla="*/ 20 h 20"/>
                <a:gd name="T2" fmla="*/ 98 w 224"/>
                <a:gd name="T3" fmla="*/ 0 h 20"/>
                <a:gd name="T4" fmla="*/ 224 w 224"/>
                <a:gd name="T5" fmla="*/ 18 h 20"/>
              </a:gdLst>
              <a:ahLst/>
              <a:cxnLst>
                <a:cxn ang="0">
                  <a:pos x="T0" y="T1"/>
                </a:cxn>
                <a:cxn ang="0">
                  <a:pos x="T2" y="T3"/>
                </a:cxn>
                <a:cxn ang="0">
                  <a:pos x="T4" y="T5"/>
                </a:cxn>
              </a:cxnLst>
              <a:rect l="0" t="0" r="r" b="b"/>
              <a:pathLst>
                <a:path w="224" h="20">
                  <a:moveTo>
                    <a:pt x="0" y="20"/>
                  </a:moveTo>
                  <a:cubicBezTo>
                    <a:pt x="30" y="10"/>
                    <a:pt x="61" y="0"/>
                    <a:pt x="98" y="0"/>
                  </a:cubicBezTo>
                  <a:cubicBezTo>
                    <a:pt x="135" y="0"/>
                    <a:pt x="179" y="9"/>
                    <a:pt x="224" y="1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7" name="Freeform 73"/>
            <p:cNvSpPr>
              <a:spLocks/>
            </p:cNvSpPr>
            <p:nvPr/>
          </p:nvSpPr>
          <p:spPr bwMode="auto">
            <a:xfrm>
              <a:off x="6953250" y="1824384"/>
              <a:ext cx="358775" cy="34925"/>
            </a:xfrm>
            <a:custGeom>
              <a:avLst/>
              <a:gdLst>
                <a:gd name="T0" fmla="*/ 0 w 226"/>
                <a:gd name="T1" fmla="*/ 0 h 22"/>
                <a:gd name="T2" fmla="*/ 106 w 226"/>
                <a:gd name="T3" fmla="*/ 22 h 22"/>
                <a:gd name="T4" fmla="*/ 226 w 226"/>
                <a:gd name="T5" fmla="*/ 2 h 22"/>
              </a:gdLst>
              <a:ahLst/>
              <a:cxnLst>
                <a:cxn ang="0">
                  <a:pos x="T0" y="T1"/>
                </a:cxn>
                <a:cxn ang="0">
                  <a:pos x="T2" y="T3"/>
                </a:cxn>
                <a:cxn ang="0">
                  <a:pos x="T4" y="T5"/>
                </a:cxn>
              </a:cxnLst>
              <a:rect l="0" t="0" r="r" b="b"/>
              <a:pathLst>
                <a:path w="226" h="22">
                  <a:moveTo>
                    <a:pt x="0" y="0"/>
                  </a:moveTo>
                  <a:cubicBezTo>
                    <a:pt x="34" y="11"/>
                    <a:pt x="68" y="22"/>
                    <a:pt x="106" y="22"/>
                  </a:cubicBezTo>
                  <a:cubicBezTo>
                    <a:pt x="144" y="22"/>
                    <a:pt x="185" y="12"/>
                    <a:pt x="226" y="2"/>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8" name="Freeform 74"/>
            <p:cNvSpPr>
              <a:spLocks/>
            </p:cNvSpPr>
            <p:nvPr/>
          </p:nvSpPr>
          <p:spPr bwMode="auto">
            <a:xfrm>
              <a:off x="6940550" y="1935509"/>
              <a:ext cx="381000" cy="76200"/>
            </a:xfrm>
            <a:custGeom>
              <a:avLst/>
              <a:gdLst>
                <a:gd name="T0" fmla="*/ 0 w 240"/>
                <a:gd name="T1" fmla="*/ 2 h 48"/>
                <a:gd name="T2" fmla="*/ 104 w 240"/>
                <a:gd name="T3" fmla="*/ 48 h 48"/>
                <a:gd name="T4" fmla="*/ 240 w 240"/>
                <a:gd name="T5" fmla="*/ 0 h 48"/>
              </a:gdLst>
              <a:ahLst/>
              <a:cxnLst>
                <a:cxn ang="0">
                  <a:pos x="T0" y="T1"/>
                </a:cxn>
                <a:cxn ang="0">
                  <a:pos x="T2" y="T3"/>
                </a:cxn>
                <a:cxn ang="0">
                  <a:pos x="T4" y="T5"/>
                </a:cxn>
              </a:cxnLst>
              <a:rect l="0" t="0" r="r" b="b"/>
              <a:pathLst>
                <a:path w="240" h="48">
                  <a:moveTo>
                    <a:pt x="0" y="2"/>
                  </a:moveTo>
                  <a:cubicBezTo>
                    <a:pt x="32" y="25"/>
                    <a:pt x="64" y="48"/>
                    <a:pt x="104" y="48"/>
                  </a:cubicBezTo>
                  <a:cubicBezTo>
                    <a:pt x="144" y="48"/>
                    <a:pt x="192" y="24"/>
                    <a:pt x="240"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939" name="Freeform 75"/>
            <p:cNvSpPr>
              <a:spLocks/>
            </p:cNvSpPr>
            <p:nvPr/>
          </p:nvSpPr>
          <p:spPr bwMode="auto">
            <a:xfrm>
              <a:off x="6940550" y="2306984"/>
              <a:ext cx="365125" cy="79375"/>
            </a:xfrm>
            <a:custGeom>
              <a:avLst/>
              <a:gdLst>
                <a:gd name="T0" fmla="*/ 0 w 230"/>
                <a:gd name="T1" fmla="*/ 50 h 50"/>
                <a:gd name="T2" fmla="*/ 108 w 230"/>
                <a:gd name="T3" fmla="*/ 0 h 50"/>
                <a:gd name="T4" fmla="*/ 230 w 230"/>
                <a:gd name="T5" fmla="*/ 48 h 50"/>
              </a:gdLst>
              <a:ahLst/>
              <a:cxnLst>
                <a:cxn ang="0">
                  <a:pos x="T0" y="T1"/>
                </a:cxn>
                <a:cxn ang="0">
                  <a:pos x="T2" y="T3"/>
                </a:cxn>
                <a:cxn ang="0">
                  <a:pos x="T4" y="T5"/>
                </a:cxn>
              </a:cxnLst>
              <a:rect l="0" t="0" r="r" b="b"/>
              <a:pathLst>
                <a:path w="230" h="50">
                  <a:moveTo>
                    <a:pt x="0" y="50"/>
                  </a:moveTo>
                  <a:cubicBezTo>
                    <a:pt x="35" y="25"/>
                    <a:pt x="70" y="0"/>
                    <a:pt x="108" y="0"/>
                  </a:cubicBezTo>
                  <a:cubicBezTo>
                    <a:pt x="146" y="0"/>
                    <a:pt x="188" y="24"/>
                    <a:pt x="230" y="48"/>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 name="Rettangolo 3"/>
          <p:cNvSpPr/>
          <p:nvPr/>
        </p:nvSpPr>
        <p:spPr>
          <a:xfrm>
            <a:off x="6049125" y="4061173"/>
            <a:ext cx="3094875" cy="954107"/>
          </a:xfrm>
          <a:prstGeom prst="rect">
            <a:avLst/>
          </a:prstGeom>
        </p:spPr>
        <p:txBody>
          <a:bodyPr wrap="square">
            <a:spAutoFit/>
          </a:bodyPr>
          <a:lstStyle/>
          <a:p>
            <a:pPr algn="just"/>
            <a:r>
              <a:rPr lang="en-US" sz="1400" dirty="0" smtClean="0"/>
              <a:t>The </a:t>
            </a:r>
            <a:r>
              <a:rPr lang="en-US" sz="1400" dirty="0"/>
              <a:t>accelerating structure becomes a resonant cavity (closed metal structure) in which the energy in the form of RF electromagnetic fields is accumulated</a:t>
            </a:r>
            <a:endParaRPr lang="en-US" sz="1400" dirty="0">
              <a:effectLst/>
            </a:endParaRPr>
          </a:p>
        </p:txBody>
      </p:sp>
      <p:pic>
        <p:nvPicPr>
          <p:cNvPr id="53" name="Picture 4"/>
          <p:cNvPicPr>
            <a:picLocks noGrp="1" noChangeAspect="1" noChangeArrowheads="1"/>
          </p:cNvPicPr>
          <p:nvPr>
            <p:ph/>
          </p:nvPr>
        </p:nvPicPr>
        <p:blipFill rotWithShape="1">
          <a:blip r:embed="rId3">
            <a:extLst>
              <a:ext uri="{28A0092B-C50C-407E-A947-70E740481C1C}">
                <a14:useLocalDpi xmlns:a14="http://schemas.microsoft.com/office/drawing/2010/main" val="0"/>
              </a:ext>
            </a:extLst>
          </a:blip>
          <a:srcRect l="5226"/>
          <a:stretch/>
        </p:blipFill>
        <p:spPr>
          <a:xfrm>
            <a:off x="2927648" y="2843385"/>
            <a:ext cx="3050504" cy="1051224"/>
          </a:xfrm>
          <a:noFill/>
          <a:ln/>
        </p:spPr>
      </p:pic>
      <p:pic>
        <p:nvPicPr>
          <p:cNvPr id="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5212"/>
          <a:stretch/>
        </p:blipFill>
        <p:spPr bwMode="auto">
          <a:xfrm>
            <a:off x="6467394" y="2928407"/>
            <a:ext cx="2519082" cy="1114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93" y="4645949"/>
            <a:ext cx="3607581" cy="199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8"/>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3631031" y="4104757"/>
            <a:ext cx="2062302" cy="2703181"/>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AutoShape 11"/>
          <p:cNvSpPr>
            <a:spLocks noChangeArrowheads="1"/>
          </p:cNvSpPr>
          <p:nvPr/>
        </p:nvSpPr>
        <p:spPr bwMode="auto">
          <a:xfrm>
            <a:off x="6061043" y="3265997"/>
            <a:ext cx="360363" cy="431800"/>
          </a:xfrm>
          <a:prstGeom prst="righ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Text Box 12"/>
          <p:cNvSpPr txBox="1">
            <a:spLocks noChangeArrowheads="1"/>
          </p:cNvSpPr>
          <p:nvPr/>
        </p:nvSpPr>
        <p:spPr bwMode="auto">
          <a:xfrm>
            <a:off x="6061043" y="5197927"/>
            <a:ext cx="2977587" cy="160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1400" dirty="0" smtClean="0"/>
              <a:t>Alvarez's </a:t>
            </a:r>
            <a:r>
              <a:rPr lang="en-US" sz="1400" dirty="0"/>
              <a:t>structure is based on this concept and is widely used in the acceleration of protons and low to medium energy ions. It can be described as a special DTL in which the electrodes are part of a resonant macrostructure.</a:t>
            </a:r>
            <a:endParaRPr lang="en-US" sz="1400" dirty="0">
              <a:effectLst/>
            </a:endParaRPr>
          </a:p>
        </p:txBody>
      </p:sp>
      <p:grpSp>
        <p:nvGrpSpPr>
          <p:cNvPr id="7" name="Gruppo 6"/>
          <p:cNvGrpSpPr/>
          <p:nvPr/>
        </p:nvGrpSpPr>
        <p:grpSpPr>
          <a:xfrm>
            <a:off x="3504314" y="1237382"/>
            <a:ext cx="1728788" cy="1188442"/>
            <a:chOff x="3504314" y="1364009"/>
            <a:chExt cx="1728788" cy="1188442"/>
          </a:xfrm>
        </p:grpSpPr>
        <p:sp>
          <p:nvSpPr>
            <p:cNvPr id="61" name="Line 55"/>
            <p:cNvSpPr>
              <a:spLocks noChangeShapeType="1"/>
            </p:cNvSpPr>
            <p:nvPr/>
          </p:nvSpPr>
          <p:spPr bwMode="auto">
            <a:xfrm>
              <a:off x="3504314" y="2107951"/>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 name="Line 56"/>
            <p:cNvSpPr>
              <a:spLocks noChangeShapeType="1"/>
            </p:cNvSpPr>
            <p:nvPr/>
          </p:nvSpPr>
          <p:spPr bwMode="auto">
            <a:xfrm>
              <a:off x="3504314" y="2395288"/>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 name="Line 57"/>
            <p:cNvSpPr>
              <a:spLocks noChangeShapeType="1"/>
            </p:cNvSpPr>
            <p:nvPr/>
          </p:nvSpPr>
          <p:spPr bwMode="auto">
            <a:xfrm>
              <a:off x="4656839" y="2107951"/>
              <a:ext cx="57626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 name="Line 58"/>
            <p:cNvSpPr>
              <a:spLocks noChangeShapeType="1"/>
            </p:cNvSpPr>
            <p:nvPr/>
          </p:nvSpPr>
          <p:spPr bwMode="auto">
            <a:xfrm>
              <a:off x="4656839" y="2395288"/>
              <a:ext cx="574675"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 name="Freeform 59"/>
            <p:cNvSpPr>
              <a:spLocks/>
            </p:cNvSpPr>
            <p:nvPr/>
          </p:nvSpPr>
          <p:spPr bwMode="auto">
            <a:xfrm rot="496351">
              <a:off x="4152014" y="1950788"/>
              <a:ext cx="433388" cy="157163"/>
            </a:xfrm>
            <a:custGeom>
              <a:avLst/>
              <a:gdLst>
                <a:gd name="T0" fmla="*/ 0 w 273"/>
                <a:gd name="T1" fmla="*/ 99 h 99"/>
                <a:gd name="T2" fmla="*/ 137 w 273"/>
                <a:gd name="T3" fmla="*/ 8 h 99"/>
                <a:gd name="T4" fmla="*/ 273 w 273"/>
                <a:gd name="T5" fmla="*/ 53 h 99"/>
              </a:gdLst>
              <a:ahLst/>
              <a:cxnLst>
                <a:cxn ang="0">
                  <a:pos x="T0" y="T1"/>
                </a:cxn>
                <a:cxn ang="0">
                  <a:pos x="T2" y="T3"/>
                </a:cxn>
                <a:cxn ang="0">
                  <a:pos x="T4" y="T5"/>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6" name="Freeform 61"/>
            <p:cNvSpPr>
              <a:spLocks/>
            </p:cNvSpPr>
            <p:nvPr/>
          </p:nvSpPr>
          <p:spPr bwMode="auto">
            <a:xfrm rot="21103649" flipV="1">
              <a:off x="4152014" y="2395288"/>
              <a:ext cx="433388" cy="157163"/>
            </a:xfrm>
            <a:custGeom>
              <a:avLst/>
              <a:gdLst>
                <a:gd name="T0" fmla="*/ 0 w 273"/>
                <a:gd name="T1" fmla="*/ 99 h 99"/>
                <a:gd name="T2" fmla="*/ 137 w 273"/>
                <a:gd name="T3" fmla="*/ 8 h 99"/>
                <a:gd name="T4" fmla="*/ 273 w 273"/>
                <a:gd name="T5" fmla="*/ 53 h 99"/>
              </a:gdLst>
              <a:ahLst/>
              <a:cxnLst>
                <a:cxn ang="0">
                  <a:pos x="T0" y="T1"/>
                </a:cxn>
                <a:cxn ang="0">
                  <a:pos x="T2" y="T3"/>
                </a:cxn>
                <a:cxn ang="0">
                  <a:pos x="T4" y="T5"/>
                </a:cxn>
              </a:cxnLst>
              <a:rect l="0" t="0" r="r" b="b"/>
              <a:pathLst>
                <a:path w="273" h="99">
                  <a:moveTo>
                    <a:pt x="0" y="99"/>
                  </a:moveTo>
                  <a:cubicBezTo>
                    <a:pt x="46" y="57"/>
                    <a:pt x="92" y="16"/>
                    <a:pt x="137" y="8"/>
                  </a:cubicBezTo>
                  <a:cubicBezTo>
                    <a:pt x="182" y="0"/>
                    <a:pt x="227" y="26"/>
                    <a:pt x="273" y="53"/>
                  </a:cubicBezTo>
                </a:path>
              </a:pathLst>
            </a:custGeom>
            <a:noFill/>
            <a:ln w="9525">
              <a:solidFill>
                <a:schemeClr val="tx1"/>
              </a:solidFill>
              <a:round/>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7" name="Oval 62"/>
            <p:cNvSpPr>
              <a:spLocks noChangeArrowheads="1"/>
            </p:cNvSpPr>
            <p:nvPr/>
          </p:nvSpPr>
          <p:spPr bwMode="auto">
            <a:xfrm>
              <a:off x="4225039" y="2179388"/>
              <a:ext cx="287338" cy="71438"/>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63"/>
            <p:cNvSpPr>
              <a:spLocks noChangeShapeType="1"/>
            </p:cNvSpPr>
            <p:nvPr/>
          </p:nvSpPr>
          <p:spPr bwMode="auto">
            <a:xfrm flipV="1">
              <a:off x="3793239" y="1603126"/>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9" name="Line 64"/>
            <p:cNvSpPr>
              <a:spLocks noChangeShapeType="1"/>
            </p:cNvSpPr>
            <p:nvPr/>
          </p:nvSpPr>
          <p:spPr bwMode="auto">
            <a:xfrm flipV="1">
              <a:off x="4944177" y="1603126"/>
              <a:ext cx="0" cy="5048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65"/>
            <p:cNvSpPr>
              <a:spLocks noChangeShapeType="1"/>
            </p:cNvSpPr>
            <p:nvPr/>
          </p:nvSpPr>
          <p:spPr bwMode="auto">
            <a:xfrm>
              <a:off x="3793239" y="1603126"/>
              <a:ext cx="37871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 name="Line 66"/>
            <p:cNvSpPr>
              <a:spLocks noChangeShapeType="1"/>
            </p:cNvSpPr>
            <p:nvPr/>
          </p:nvSpPr>
          <p:spPr bwMode="auto">
            <a:xfrm flipH="1">
              <a:off x="4594453" y="1603126"/>
              <a:ext cx="34972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Ovale 4"/>
            <p:cNvSpPr/>
            <p:nvPr/>
          </p:nvSpPr>
          <p:spPr>
            <a:xfrm>
              <a:off x="4197009" y="1364009"/>
              <a:ext cx="431800" cy="4603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igura a mano libera 5"/>
            <p:cNvSpPr/>
            <p:nvPr/>
          </p:nvSpPr>
          <p:spPr>
            <a:xfrm>
              <a:off x="4294598" y="1520563"/>
              <a:ext cx="246580" cy="184947"/>
            </a:xfrm>
            <a:custGeom>
              <a:avLst/>
              <a:gdLst>
                <a:gd name="connsiteX0" fmla="*/ 0 w 246580"/>
                <a:gd name="connsiteY0" fmla="*/ 30835 h 184947"/>
                <a:gd name="connsiteX1" fmla="*/ 92467 w 246580"/>
                <a:gd name="connsiteY1" fmla="*/ 174673 h 184947"/>
                <a:gd name="connsiteX2" fmla="*/ 143838 w 246580"/>
                <a:gd name="connsiteY2" fmla="*/ 12 h 184947"/>
                <a:gd name="connsiteX3" fmla="*/ 246580 w 246580"/>
                <a:gd name="connsiteY3" fmla="*/ 184947 h 184947"/>
              </a:gdLst>
              <a:ahLst/>
              <a:cxnLst>
                <a:cxn ang="0">
                  <a:pos x="connsiteX0" y="connsiteY0"/>
                </a:cxn>
                <a:cxn ang="0">
                  <a:pos x="connsiteX1" y="connsiteY1"/>
                </a:cxn>
                <a:cxn ang="0">
                  <a:pos x="connsiteX2" y="connsiteY2"/>
                </a:cxn>
                <a:cxn ang="0">
                  <a:pos x="connsiteX3" y="connsiteY3"/>
                </a:cxn>
              </a:cxnLst>
              <a:rect l="l" t="t" r="r" b="b"/>
              <a:pathLst>
                <a:path w="246580" h="184947">
                  <a:moveTo>
                    <a:pt x="0" y="30835"/>
                  </a:moveTo>
                  <a:cubicBezTo>
                    <a:pt x="34247" y="105322"/>
                    <a:pt x="68494" y="179810"/>
                    <a:pt x="92467" y="174673"/>
                  </a:cubicBezTo>
                  <a:cubicBezTo>
                    <a:pt x="116440" y="169536"/>
                    <a:pt x="118153" y="-1700"/>
                    <a:pt x="143838" y="12"/>
                  </a:cubicBezTo>
                  <a:cubicBezTo>
                    <a:pt x="169523" y="1724"/>
                    <a:pt x="208051" y="93335"/>
                    <a:pt x="246580" y="184947"/>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8" name="AutoShape 52"/>
          <p:cNvSpPr>
            <a:spLocks noChangeArrowheads="1"/>
          </p:cNvSpPr>
          <p:nvPr/>
        </p:nvSpPr>
        <p:spPr bwMode="auto">
          <a:xfrm>
            <a:off x="5693333" y="1824112"/>
            <a:ext cx="1009650" cy="431800"/>
          </a:xfrm>
          <a:prstGeom prst="rightArrow">
            <a:avLst>
              <a:gd name="adj1" fmla="val 50000"/>
              <a:gd name="adj2" fmla="val 584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2" name="Picture 6"/>
          <p:cNvPicPr>
            <a:picLocks noChangeAspect="1" noChangeArrowheads="1"/>
          </p:cNvPicPr>
          <p:nvPr/>
        </p:nvPicPr>
        <p:blipFill>
          <a:blip r:embed="rId7" cstate="print"/>
          <a:srcRect/>
          <a:stretch>
            <a:fillRect/>
          </a:stretch>
        </p:blipFill>
        <p:spPr>
          <a:xfrm>
            <a:off x="302782" y="2599519"/>
            <a:ext cx="1547086" cy="1772381"/>
          </a:xfrm>
          <a:prstGeom prst="rect">
            <a:avLst/>
          </a:prstGeom>
          <a:noFill/>
          <a:ln/>
        </p:spPr>
      </p:pic>
      <p:sp>
        <p:nvSpPr>
          <p:cNvPr id="73" name="AutoShape 52"/>
          <p:cNvSpPr>
            <a:spLocks noChangeArrowheads="1"/>
          </p:cNvSpPr>
          <p:nvPr/>
        </p:nvSpPr>
        <p:spPr bwMode="auto">
          <a:xfrm>
            <a:off x="1908885" y="3269809"/>
            <a:ext cx="1009650" cy="431800"/>
          </a:xfrm>
          <a:prstGeom prst="rightArrow">
            <a:avLst>
              <a:gd name="adj1" fmla="val 50000"/>
              <a:gd name="adj2" fmla="val 584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1702587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24695</TotalTime>
  <Words>7108</Words>
  <Application>Microsoft Office PowerPoint</Application>
  <PresentationFormat>Presentazione su schermo (4:3)</PresentationFormat>
  <Paragraphs>633</Paragraphs>
  <Slides>61</Slides>
  <Notes>5</Notes>
  <HiddenSlides>8</HiddenSlides>
  <MMClips>0</MMClips>
  <ScaleCrop>false</ScaleCrop>
  <HeadingPairs>
    <vt:vector size="6" baseType="variant">
      <vt:variant>
        <vt:lpstr>Tema</vt:lpstr>
      </vt:variant>
      <vt:variant>
        <vt:i4>1</vt:i4>
      </vt:variant>
      <vt:variant>
        <vt:lpstr>Server OLE incorporati</vt:lpstr>
      </vt:variant>
      <vt:variant>
        <vt:i4>3</vt:i4>
      </vt:variant>
      <vt:variant>
        <vt:lpstr>Titoli diapositive</vt:lpstr>
      </vt:variant>
      <vt:variant>
        <vt:i4>61</vt:i4>
      </vt:variant>
    </vt:vector>
  </HeadingPairs>
  <TitlesOfParts>
    <vt:vector size="65" baseType="lpstr">
      <vt:lpstr>Tema di Office</vt:lpstr>
      <vt:lpstr>Equazione</vt:lpstr>
      <vt:lpstr>Equation</vt:lpstr>
      <vt:lpstr>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RF ACCELERATION: CAVITIES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David</dc:creator>
  <cp:lastModifiedBy>David</cp:lastModifiedBy>
  <cp:revision>462</cp:revision>
  <cp:lastPrinted>2016-05-31T08:38:13Z</cp:lastPrinted>
  <dcterms:created xsi:type="dcterms:W3CDTF">2016-04-15T08:05:59Z</dcterms:created>
  <dcterms:modified xsi:type="dcterms:W3CDTF">2016-06-12T19:16:35Z</dcterms:modified>
</cp:coreProperties>
</file>