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2" r:id="rId15"/>
    <p:sldId id="271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vanni" initials="G" lastIdx="1" clrIdx="0">
    <p:extLst>
      <p:ext uri="{19B8F6BF-5375-455C-9EA6-DF929625EA0E}">
        <p15:presenceInfo xmlns:p15="http://schemas.microsoft.com/office/powerpoint/2012/main" userId="Giova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/>
    </p:cSldViewPr>
  </p:slideViewPr>
  <p:outlineViewPr>
    <p:cViewPr>
      <p:scale>
        <a:sx n="33" d="100"/>
        <a:sy n="33" d="100"/>
      </p:scale>
      <p:origin x="0" y="-41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A128F-D2D7-4BA8-BD57-60F4AAA2C276}" type="datetimeFigureOut">
              <a:rPr lang="it-IT" smtClean="0"/>
              <a:t>13/06/2016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8BDE0-9545-436C-91A9-AF4C13A0F7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18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8BDE0-9545-436C-91A9-AF4C13A0F75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7766937" cy="1646302"/>
          </a:xfrm>
        </p:spPr>
        <p:txBody>
          <a:bodyPr/>
          <a:lstStyle/>
          <a:p>
            <a:r>
              <a:rPr lang="it-IT" dirty="0"/>
              <a:t>PET </a:t>
            </a:r>
            <a:r>
              <a:rPr lang="it-IT" dirty="0" err="1"/>
              <a:t>reconstruction</a:t>
            </a:r>
            <a:r>
              <a:rPr lang="it-IT" dirty="0"/>
              <a:t> software test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Giovanni </a:t>
            </a:r>
            <a:r>
              <a:rPr lang="it-IT" dirty="0" err="1"/>
              <a:t>Pirrone</a:t>
            </a:r>
            <a:endParaRPr lang="it-IT" dirty="0"/>
          </a:p>
          <a:p>
            <a:r>
              <a:rPr lang="it-IT" dirty="0"/>
              <a:t>INSIDE meeting, 14/06/2016, Roma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6214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Sensitivity</a:t>
            </a:r>
            <a:r>
              <a:rPr lang="it-IT" dirty="0"/>
              <a:t>: </a:t>
            </a:r>
            <a:r>
              <a:rPr lang="it-IT" dirty="0" err="1"/>
              <a:t>computed</a:t>
            </a:r>
            <a:r>
              <a:rPr lang="it-IT" dirty="0"/>
              <a:t> VS </a:t>
            </a:r>
            <a:r>
              <a:rPr lang="it-IT" dirty="0" err="1"/>
              <a:t>simulated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724491"/>
            <a:ext cx="5090420" cy="2594291"/>
          </a:xfrm>
        </p:spPr>
        <p:txBody>
          <a:bodyPr/>
          <a:lstStyle/>
          <a:p>
            <a:r>
              <a:rPr lang="it-IT" sz="2400" dirty="0"/>
              <a:t>Gate </a:t>
            </a:r>
            <a:r>
              <a:rPr lang="it-IT" sz="2400" dirty="0" err="1"/>
              <a:t>simulations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F-18 </a:t>
            </a:r>
            <a:r>
              <a:rPr lang="it-IT" dirty="0" err="1"/>
              <a:t>point</a:t>
            </a:r>
            <a:r>
              <a:rPr lang="it-IT" dirty="0"/>
              <a:t> source (cube of 500 </a:t>
            </a:r>
            <a:r>
              <a:rPr lang="el-GR" dirty="0"/>
              <a:t>μ</a:t>
            </a:r>
            <a:r>
              <a:rPr lang="it-IT" dirty="0"/>
              <a:t>m) </a:t>
            </a:r>
            <a:r>
              <a:rPr lang="it-IT" dirty="0" err="1"/>
              <a:t>within</a:t>
            </a:r>
            <a:r>
              <a:rPr lang="it-IT" dirty="0"/>
              <a:t> a PMMA </a:t>
            </a:r>
            <a:r>
              <a:rPr lang="it-IT" dirty="0" err="1"/>
              <a:t>phantom</a:t>
            </a:r>
            <a:r>
              <a:rPr lang="it-IT" dirty="0"/>
              <a:t> (cube of 10 mm side)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Activity: 100 </a:t>
            </a:r>
            <a:r>
              <a:rPr lang="el-GR" dirty="0"/>
              <a:t>μ</a:t>
            </a:r>
            <a:r>
              <a:rPr lang="it-IT" dirty="0"/>
              <a:t>Ci (</a:t>
            </a:r>
            <a:r>
              <a:rPr lang="it-IT" dirty="0">
                <a:solidFill>
                  <a:srgbClr val="000000"/>
                </a:solidFill>
                <a:latin typeface="Century Schoolbook L" pitchFamily="18"/>
                <a:ea typeface="WenQuanYi Micro Hei" pitchFamily="2"/>
                <a:cs typeface="FreeSans" pitchFamily="2"/>
              </a:rPr>
              <a:t>3700000 </a:t>
            </a:r>
            <a:r>
              <a:rPr lang="it-IT" dirty="0" err="1">
                <a:solidFill>
                  <a:srgbClr val="000000"/>
                </a:solidFill>
                <a:latin typeface="Century Schoolbook L" pitchFamily="18"/>
                <a:ea typeface="WenQuanYi Micro Hei" pitchFamily="2"/>
                <a:cs typeface="FreeSans" pitchFamily="2"/>
              </a:rPr>
              <a:t>Bq</a:t>
            </a:r>
            <a:r>
              <a:rPr lang="it-IT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/>
              <a:t>Simulation</a:t>
            </a:r>
            <a:r>
              <a:rPr lang="it-IT" dirty="0"/>
              <a:t> time: 120 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source was positioned in different points of the FOV along the x, y and z directions</a:t>
            </a:r>
            <a:endParaRPr lang="it-IT" dirty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537334" y="1798782"/>
            <a:ext cx="468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37334" y="4318782"/>
            <a:ext cx="4680000" cy="23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7334" y="4318782"/>
            <a:ext cx="4680000" cy="23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86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Point source </a:t>
            </a:r>
            <a:r>
              <a:rPr lang="it-IT" dirty="0" err="1"/>
              <a:t>reconstruction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626014"/>
            <a:ext cx="8596668" cy="1670507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Gate </a:t>
            </a:r>
            <a:r>
              <a:rPr lang="it-IT" sz="2400" dirty="0" err="1"/>
              <a:t>simulations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A ROI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selected</a:t>
            </a:r>
            <a:r>
              <a:rPr lang="it-IT" dirty="0"/>
              <a:t> 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slice</a:t>
            </a:r>
            <a:r>
              <a:rPr lang="it-IT" dirty="0"/>
              <a:t> </a:t>
            </a:r>
            <a:r>
              <a:rPr lang="it-IT" dirty="0" err="1"/>
              <a:t>along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orthogonal</a:t>
            </a:r>
            <a:r>
              <a:rPr lang="it-IT" dirty="0"/>
              <a:t> </a:t>
            </a:r>
            <a:r>
              <a:rPr lang="it-IT" dirty="0" err="1"/>
              <a:t>planes</a:t>
            </a:r>
            <a:r>
              <a:rPr lang="it-IT" dirty="0"/>
              <a:t> and the arrays of the </a:t>
            </a:r>
            <a:r>
              <a:rPr lang="it-IT" dirty="0" err="1"/>
              <a:t>average</a:t>
            </a:r>
            <a:r>
              <a:rPr lang="it-IT" dirty="0"/>
              <a:t> </a:t>
            </a:r>
            <a:r>
              <a:rPr lang="it-IT" dirty="0" err="1"/>
              <a:t>counts</a:t>
            </a:r>
            <a:r>
              <a:rPr lang="it-IT" dirty="0"/>
              <a:t> </a:t>
            </a:r>
            <a:r>
              <a:rPr lang="it-IT" dirty="0" err="1"/>
              <a:t>values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calculated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/>
              <a:t>Profile</a:t>
            </a:r>
            <a:r>
              <a:rPr lang="it-IT" dirty="0"/>
              <a:t> plot and </a:t>
            </a:r>
            <a:r>
              <a:rPr lang="it-IT" dirty="0" err="1"/>
              <a:t>gaussian</a:t>
            </a:r>
            <a:r>
              <a:rPr lang="it-IT" dirty="0"/>
              <a:t> </a:t>
            </a:r>
            <a:r>
              <a:rPr lang="it-IT" dirty="0" err="1"/>
              <a:t>fit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performed</a:t>
            </a:r>
            <a:r>
              <a:rPr lang="it-IT" dirty="0"/>
              <a:t> to </a:t>
            </a:r>
            <a:r>
              <a:rPr lang="it-IT" dirty="0" err="1"/>
              <a:t>determine</a:t>
            </a:r>
            <a:r>
              <a:rPr lang="it-IT" dirty="0"/>
              <a:t> the </a:t>
            </a:r>
            <a:r>
              <a:rPr lang="it-IT" dirty="0" err="1"/>
              <a:t>reconstructed</a:t>
            </a:r>
            <a:r>
              <a:rPr lang="it-IT" dirty="0"/>
              <a:t> position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of the </a:t>
            </a:r>
            <a:r>
              <a:rPr lang="it-IT" dirty="0" err="1"/>
              <a:t>nominal</a:t>
            </a:r>
            <a:r>
              <a:rPr lang="it-IT" dirty="0"/>
              <a:t> position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80000" y="3456000"/>
            <a:ext cx="129744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00">
            <a:off x="3051634" y="3688560"/>
            <a:ext cx="3060000" cy="259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54519" y="3456000"/>
            <a:ext cx="1530000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igura a mano libera 6"/>
          <p:cNvSpPr/>
          <p:nvPr/>
        </p:nvSpPr>
        <p:spPr>
          <a:xfrm>
            <a:off x="1655390" y="4902641"/>
            <a:ext cx="126000" cy="16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0"/>
            </a:srgbClr>
          </a:solidFill>
          <a:ln w="0">
            <a:solidFill>
              <a:srgbClr val="FFF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4383359" y="4898709"/>
            <a:ext cx="396000" cy="1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0"/>
            </a:srgbClr>
          </a:solidFill>
          <a:ln w="0">
            <a:solidFill>
              <a:srgbClr val="FFF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9" name="Figura a mano libera 8"/>
          <p:cNvSpPr/>
          <p:nvPr/>
        </p:nvSpPr>
        <p:spPr>
          <a:xfrm>
            <a:off x="7410079" y="4752000"/>
            <a:ext cx="198000" cy="48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0"/>
            </a:srgbClr>
          </a:solidFill>
          <a:ln w="0">
            <a:solidFill>
              <a:srgbClr val="FFFF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0" name="Connettore diritto 9"/>
          <p:cNvSpPr/>
          <p:nvPr/>
        </p:nvSpPr>
        <p:spPr>
          <a:xfrm flipV="1">
            <a:off x="900000" y="3456000"/>
            <a:ext cx="0" cy="3204000"/>
          </a:xfrm>
          <a:prstGeom prst="line">
            <a:avLst/>
          </a:prstGeom>
          <a:noFill/>
          <a:ln w="22225">
            <a:solidFill>
              <a:srgbClr val="00AE00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94000" y="3456000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WenQuanYi Micro Hei" pitchFamily="2"/>
                <a:cs typeface="FreeSans" pitchFamily="2"/>
              </a:rPr>
              <a:t>Z</a:t>
            </a:r>
          </a:p>
        </p:txBody>
      </p:sp>
      <p:sp>
        <p:nvSpPr>
          <p:cNvPr id="12" name="Connettore diritto 11"/>
          <p:cNvSpPr/>
          <p:nvPr/>
        </p:nvSpPr>
        <p:spPr>
          <a:xfrm flipV="1">
            <a:off x="3096443" y="3456000"/>
            <a:ext cx="0" cy="3204000"/>
          </a:xfrm>
          <a:prstGeom prst="line">
            <a:avLst/>
          </a:prstGeom>
          <a:noFill/>
          <a:ln w="22225">
            <a:solidFill>
              <a:srgbClr val="00AE00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790443" y="3456000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WenQuanYi Micro Hei" pitchFamily="2"/>
                <a:cs typeface="FreeSans" pitchFamily="2"/>
              </a:rPr>
              <a:t>Z</a:t>
            </a:r>
          </a:p>
        </p:txBody>
      </p:sp>
      <p:sp>
        <p:nvSpPr>
          <p:cNvPr id="14" name="Connettore diritto 13"/>
          <p:cNvSpPr/>
          <p:nvPr/>
        </p:nvSpPr>
        <p:spPr>
          <a:xfrm>
            <a:off x="3096443" y="6645159"/>
            <a:ext cx="2808000" cy="0"/>
          </a:xfrm>
          <a:prstGeom prst="line">
            <a:avLst/>
          </a:prstGeom>
          <a:noFill/>
          <a:ln w="22225">
            <a:solidFill>
              <a:srgbClr val="FF950E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909387" y="6485679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FF950E"/>
                </a:solidFill>
                <a:latin typeface="Liberation Sans" pitchFamily="18"/>
                <a:ea typeface="WenQuanYi Micro Hei" pitchFamily="2"/>
                <a:cs typeface="FreeSans" pitchFamily="2"/>
              </a:rPr>
              <a:t>X</a:t>
            </a:r>
          </a:p>
        </p:txBody>
      </p:sp>
      <p:sp>
        <p:nvSpPr>
          <p:cNvPr id="16" name="Connettore diritto 15"/>
          <p:cNvSpPr/>
          <p:nvPr/>
        </p:nvSpPr>
        <p:spPr>
          <a:xfrm flipV="1">
            <a:off x="6564078" y="3456000"/>
            <a:ext cx="0" cy="3204000"/>
          </a:xfrm>
          <a:prstGeom prst="line">
            <a:avLst/>
          </a:prstGeom>
          <a:noFill/>
          <a:ln w="22225">
            <a:solidFill>
              <a:srgbClr val="FF950E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260598" y="3404520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>
                <a:ln>
                  <a:noFill/>
                </a:ln>
                <a:solidFill>
                  <a:srgbClr val="FF950E"/>
                </a:solidFill>
                <a:latin typeface="Liberation Sans" pitchFamily="18"/>
                <a:ea typeface="WenQuanYi Micro Hei" pitchFamily="2"/>
                <a:cs typeface="FreeSans" pitchFamily="2"/>
              </a:rPr>
              <a:t>X</a:t>
            </a:r>
          </a:p>
        </p:txBody>
      </p:sp>
      <p:sp>
        <p:nvSpPr>
          <p:cNvPr id="18" name="Connettore diritto 17"/>
          <p:cNvSpPr/>
          <p:nvPr/>
        </p:nvSpPr>
        <p:spPr>
          <a:xfrm>
            <a:off x="900000" y="6659229"/>
            <a:ext cx="1476000" cy="0"/>
          </a:xfrm>
          <a:prstGeom prst="line">
            <a:avLst/>
          </a:prstGeom>
          <a:noFill/>
          <a:ln w="22225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376000" y="6497391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0000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Y</a:t>
            </a:r>
          </a:p>
        </p:txBody>
      </p:sp>
      <p:sp>
        <p:nvSpPr>
          <p:cNvPr id="20" name="Connettore diritto 19"/>
          <p:cNvSpPr/>
          <p:nvPr/>
        </p:nvSpPr>
        <p:spPr>
          <a:xfrm>
            <a:off x="6578119" y="6645159"/>
            <a:ext cx="1764000" cy="0"/>
          </a:xfrm>
          <a:prstGeom prst="line">
            <a:avLst/>
          </a:prstGeom>
          <a:noFill/>
          <a:ln w="22225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330959" y="6485679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0000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07181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Point source </a:t>
            </a:r>
            <a:r>
              <a:rPr lang="it-IT" dirty="0" err="1"/>
              <a:t>reconstruction</a:t>
            </a:r>
            <a:br>
              <a:rPr lang="it-IT" dirty="0"/>
            </a:b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</a:rPr>
              <a:t>Profiles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</a:rPr>
              <a:t>along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 Y (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</a:rPr>
              <a:t>plane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 YZ)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12000" y="1930401"/>
            <a:ext cx="4162001" cy="4740800"/>
          </a:xfrm>
        </p:spPr>
        <p:txBody>
          <a:bodyPr>
            <a:normAutofit/>
          </a:bodyPr>
          <a:lstStyle/>
          <a:p>
            <a:r>
              <a:rPr lang="it-IT" sz="2400" dirty="0"/>
              <a:t>Gate </a:t>
            </a:r>
            <a:r>
              <a:rPr lang="it-IT" sz="2400" dirty="0" err="1"/>
              <a:t>simulations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F-18 </a:t>
            </a:r>
            <a:r>
              <a:rPr lang="it-IT" dirty="0" err="1"/>
              <a:t>point</a:t>
            </a:r>
            <a:r>
              <a:rPr lang="it-IT" dirty="0"/>
              <a:t> source (cube of 500 </a:t>
            </a:r>
            <a:r>
              <a:rPr lang="el-GR" dirty="0"/>
              <a:t>μ</a:t>
            </a:r>
            <a:r>
              <a:rPr lang="it-IT" dirty="0"/>
              <a:t>m) </a:t>
            </a:r>
            <a:r>
              <a:rPr lang="it-IT" dirty="0" err="1"/>
              <a:t>within</a:t>
            </a:r>
            <a:r>
              <a:rPr lang="it-IT" dirty="0"/>
              <a:t> a PMMA </a:t>
            </a:r>
            <a:r>
              <a:rPr lang="it-IT" dirty="0" err="1"/>
              <a:t>phantom</a:t>
            </a:r>
            <a:r>
              <a:rPr lang="it-IT" dirty="0"/>
              <a:t> (cube of 10 mm side)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Activity: 100 </a:t>
            </a:r>
            <a:r>
              <a:rPr lang="el-GR" dirty="0"/>
              <a:t>μ</a:t>
            </a:r>
            <a:r>
              <a:rPr lang="it-IT" dirty="0"/>
              <a:t>Ci (</a:t>
            </a:r>
            <a:r>
              <a:rPr lang="it-IT" dirty="0">
                <a:solidFill>
                  <a:srgbClr val="000000"/>
                </a:solidFill>
                <a:latin typeface="Century Schoolbook L" pitchFamily="18"/>
                <a:ea typeface="WenQuanYi Micro Hei" pitchFamily="2"/>
                <a:cs typeface="FreeSans" pitchFamily="2"/>
              </a:rPr>
              <a:t>3700000 </a:t>
            </a:r>
            <a:r>
              <a:rPr lang="it-IT" dirty="0" err="1">
                <a:solidFill>
                  <a:srgbClr val="000000"/>
                </a:solidFill>
                <a:latin typeface="Century Schoolbook L" pitchFamily="18"/>
                <a:ea typeface="WenQuanYi Micro Hei" pitchFamily="2"/>
                <a:cs typeface="FreeSans" pitchFamily="2"/>
              </a:rPr>
              <a:t>Bq</a:t>
            </a:r>
            <a:r>
              <a:rPr lang="it-IT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/>
              <a:t>Simulation</a:t>
            </a:r>
            <a:r>
              <a:rPr lang="it-IT" dirty="0"/>
              <a:t> time: 120 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Source positions: 0, 10, 20, 30, 40 mm </a:t>
            </a:r>
            <a:r>
              <a:rPr lang="it-IT" dirty="0" err="1"/>
              <a:t>along</a:t>
            </a:r>
            <a:r>
              <a:rPr lang="it-IT" dirty="0"/>
              <a:t> the Y </a:t>
            </a:r>
            <a:r>
              <a:rPr lang="it-IT" dirty="0" err="1"/>
              <a:t>direction</a:t>
            </a:r>
            <a:r>
              <a:rPr lang="it-IT" dirty="0"/>
              <a:t> (with the </a:t>
            </a:r>
            <a:r>
              <a:rPr lang="it-IT" dirty="0" err="1"/>
              <a:t>coordinates</a:t>
            </a:r>
            <a:r>
              <a:rPr lang="it-IT" dirty="0"/>
              <a:t> X and Z </a:t>
            </a:r>
            <a:r>
              <a:rPr lang="it-IT" dirty="0" err="1"/>
              <a:t>equal</a:t>
            </a:r>
            <a:r>
              <a:rPr lang="it-IT" dirty="0"/>
              <a:t> to 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std</a:t>
            </a:r>
            <a:r>
              <a:rPr lang="it-IT" dirty="0"/>
              <a:t> of the </a:t>
            </a:r>
            <a:r>
              <a:rPr lang="it-IT" dirty="0" err="1"/>
              <a:t>profiles</a:t>
            </a:r>
            <a:r>
              <a:rPr lang="it-IT" dirty="0"/>
              <a:t> </a:t>
            </a:r>
            <a:r>
              <a:rPr lang="it-IT" dirty="0" err="1"/>
              <a:t>gaussian</a:t>
            </a:r>
            <a:r>
              <a:rPr lang="it-IT" dirty="0"/>
              <a:t> </a:t>
            </a:r>
            <a:r>
              <a:rPr lang="it-IT" dirty="0" err="1"/>
              <a:t>fit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from 0.9 mm to 1.3 mm for the positions y=0 mm and y=40 mm </a:t>
            </a:r>
            <a:r>
              <a:rPr lang="it-IT" dirty="0" err="1"/>
              <a:t>respectively</a:t>
            </a:r>
            <a:endParaRPr lang="it-IT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dirty="0" err="1">
                <a:solidFill>
                  <a:srgbClr val="FF0000"/>
                </a:solidFill>
              </a:rPr>
              <a:t>Same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behaviour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along</a:t>
            </a:r>
            <a:r>
              <a:rPr lang="it-IT" dirty="0">
                <a:solidFill>
                  <a:srgbClr val="FF0000"/>
                </a:solidFill>
              </a:rPr>
              <a:t> the Z </a:t>
            </a:r>
            <a:r>
              <a:rPr lang="it-IT" dirty="0" err="1">
                <a:solidFill>
                  <a:srgbClr val="FF0000"/>
                </a:solidFill>
              </a:rPr>
              <a:t>direction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2000" y="1930400"/>
            <a:ext cx="468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4331200"/>
            <a:ext cx="4680000" cy="23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29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Point source </a:t>
            </a:r>
            <a:r>
              <a:rPr lang="it-IT" dirty="0" err="1"/>
              <a:t>reconstruction</a:t>
            </a:r>
            <a:br>
              <a:rPr lang="it-IT" dirty="0"/>
            </a:br>
            <a:r>
              <a:rPr lang="it-IT" sz="2400" dirty="0" err="1">
                <a:solidFill>
                  <a:srgbClr val="54A021">
                    <a:lumMod val="50000"/>
                  </a:srgbClr>
                </a:solidFill>
              </a:rPr>
              <a:t>Profiles</a:t>
            </a:r>
            <a:r>
              <a:rPr lang="it-IT" sz="2400" dirty="0">
                <a:solidFill>
                  <a:srgbClr val="54A021">
                    <a:lumMod val="50000"/>
                  </a:srgbClr>
                </a:solidFill>
              </a:rPr>
              <a:t> </a:t>
            </a:r>
            <a:r>
              <a:rPr lang="it-IT" sz="2400" dirty="0" err="1">
                <a:solidFill>
                  <a:srgbClr val="54A021">
                    <a:lumMod val="50000"/>
                  </a:srgbClr>
                </a:solidFill>
              </a:rPr>
              <a:t>along</a:t>
            </a:r>
            <a:r>
              <a:rPr lang="it-IT" sz="2400" dirty="0">
                <a:solidFill>
                  <a:srgbClr val="54A021">
                    <a:lumMod val="50000"/>
                  </a:srgbClr>
                </a:solidFill>
              </a:rPr>
              <a:t> X (</a:t>
            </a:r>
            <a:r>
              <a:rPr lang="it-IT" sz="2400" dirty="0" err="1">
                <a:solidFill>
                  <a:srgbClr val="54A021">
                    <a:lumMod val="50000"/>
                  </a:srgbClr>
                </a:solidFill>
              </a:rPr>
              <a:t>plane</a:t>
            </a:r>
            <a:r>
              <a:rPr lang="it-IT" sz="2400" dirty="0">
                <a:solidFill>
                  <a:srgbClr val="54A021">
                    <a:lumMod val="50000"/>
                  </a:srgbClr>
                </a:solidFill>
              </a:rPr>
              <a:t> XY)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112000" y="1930401"/>
            <a:ext cx="4162001" cy="474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Gate </a:t>
            </a:r>
            <a:r>
              <a:rPr lang="it-IT" sz="2400" dirty="0" err="1"/>
              <a:t>simulations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F-18 </a:t>
            </a:r>
            <a:r>
              <a:rPr lang="it-IT" dirty="0" err="1"/>
              <a:t>point</a:t>
            </a:r>
            <a:r>
              <a:rPr lang="it-IT" dirty="0"/>
              <a:t> source (cube of 500 </a:t>
            </a:r>
            <a:r>
              <a:rPr lang="el-GR" dirty="0"/>
              <a:t>μ</a:t>
            </a:r>
            <a:r>
              <a:rPr lang="it-IT" dirty="0"/>
              <a:t>m) </a:t>
            </a:r>
            <a:r>
              <a:rPr lang="it-IT" dirty="0" err="1"/>
              <a:t>within</a:t>
            </a:r>
            <a:r>
              <a:rPr lang="it-IT" dirty="0"/>
              <a:t> a PMMA </a:t>
            </a:r>
            <a:r>
              <a:rPr lang="it-IT" dirty="0" err="1"/>
              <a:t>phantom</a:t>
            </a:r>
            <a:r>
              <a:rPr lang="it-IT" dirty="0"/>
              <a:t> (cube of 10 mm side)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Activity: 100 </a:t>
            </a:r>
            <a:r>
              <a:rPr lang="el-GR" dirty="0"/>
              <a:t>μ</a:t>
            </a:r>
            <a:r>
              <a:rPr lang="it-IT" dirty="0"/>
              <a:t>Ci (</a:t>
            </a:r>
            <a:r>
              <a:rPr lang="it-IT" dirty="0">
                <a:solidFill>
                  <a:srgbClr val="000000"/>
                </a:solidFill>
                <a:latin typeface="Century Schoolbook L" pitchFamily="18"/>
                <a:ea typeface="WenQuanYi Micro Hei" pitchFamily="2"/>
                <a:cs typeface="FreeSans" pitchFamily="2"/>
              </a:rPr>
              <a:t>3700000 </a:t>
            </a:r>
            <a:r>
              <a:rPr lang="it-IT" dirty="0" err="1">
                <a:solidFill>
                  <a:srgbClr val="000000"/>
                </a:solidFill>
                <a:latin typeface="Century Schoolbook L" pitchFamily="18"/>
                <a:ea typeface="WenQuanYi Micro Hei" pitchFamily="2"/>
                <a:cs typeface="FreeSans" pitchFamily="2"/>
              </a:rPr>
              <a:t>Bq</a:t>
            </a:r>
            <a:r>
              <a:rPr lang="it-IT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/>
              <a:t>Simulation</a:t>
            </a:r>
            <a:r>
              <a:rPr lang="it-IT" dirty="0"/>
              <a:t> time: 120 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Source positions: 0, 25, 50, 75, 100 mm </a:t>
            </a:r>
            <a:r>
              <a:rPr lang="it-IT" dirty="0" err="1"/>
              <a:t>along</a:t>
            </a:r>
            <a:r>
              <a:rPr lang="it-IT" dirty="0"/>
              <a:t> the Y </a:t>
            </a:r>
            <a:r>
              <a:rPr lang="it-IT" dirty="0" err="1"/>
              <a:t>direction</a:t>
            </a:r>
            <a:r>
              <a:rPr lang="it-IT" dirty="0"/>
              <a:t> (with the </a:t>
            </a:r>
            <a:r>
              <a:rPr lang="it-IT" dirty="0" err="1"/>
              <a:t>coordinates</a:t>
            </a:r>
            <a:r>
              <a:rPr lang="it-IT" dirty="0"/>
              <a:t> X and Z </a:t>
            </a:r>
            <a:r>
              <a:rPr lang="it-IT" dirty="0" err="1"/>
              <a:t>equal</a:t>
            </a:r>
            <a:r>
              <a:rPr lang="it-IT" dirty="0"/>
              <a:t> to 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std</a:t>
            </a:r>
            <a:r>
              <a:rPr lang="it-IT" dirty="0"/>
              <a:t> of the </a:t>
            </a:r>
            <a:r>
              <a:rPr lang="it-IT" dirty="0" err="1"/>
              <a:t>profiles</a:t>
            </a:r>
            <a:r>
              <a:rPr lang="it-IT" dirty="0"/>
              <a:t> </a:t>
            </a:r>
            <a:r>
              <a:rPr lang="it-IT" dirty="0" err="1"/>
              <a:t>gaussian</a:t>
            </a:r>
            <a:r>
              <a:rPr lang="it-IT" dirty="0"/>
              <a:t> </a:t>
            </a:r>
            <a:r>
              <a:rPr lang="it-IT" dirty="0" err="1"/>
              <a:t>fit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from 4.3 mm to 6.2 mm for the positions x=0 mm and x=100 mm </a:t>
            </a:r>
            <a:r>
              <a:rPr lang="it-IT" dirty="0" err="1"/>
              <a:t>respectively</a:t>
            </a:r>
            <a:r>
              <a:rPr lang="it-IT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Worst results (but satisfying) on the position reconstruction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930400"/>
            <a:ext cx="4680000" cy="234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4331201"/>
            <a:ext cx="468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5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Limits of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…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491" y="2160588"/>
            <a:ext cx="7581055" cy="3881437"/>
          </a:xfrm>
        </p:spPr>
      </p:pic>
    </p:spTree>
    <p:extLst>
      <p:ext uri="{BB962C8B-B14F-4D97-AF65-F5344CB8AC3E}">
        <p14:creationId xmlns:p14="http://schemas.microsoft.com/office/powerpoint/2010/main" val="94409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CNAO data </a:t>
            </a:r>
            <a:r>
              <a:rPr lang="it-IT" dirty="0" err="1"/>
              <a:t>reconstruction</a:t>
            </a:r>
            <a:br>
              <a:rPr lang="it-IT" dirty="0"/>
            </a:br>
            <a:r>
              <a:rPr lang="it-IT" sz="2400" dirty="0">
                <a:solidFill>
                  <a:srgbClr val="54A021">
                    <a:lumMod val="50000"/>
                  </a:srgbClr>
                </a:solidFill>
              </a:rPr>
              <a:t>Single spot, 124 </a:t>
            </a:r>
            <a:r>
              <a:rPr lang="it-IT" sz="2400" dirty="0" err="1">
                <a:solidFill>
                  <a:srgbClr val="54A021">
                    <a:lumMod val="50000"/>
                  </a:srgbClr>
                </a:solidFill>
              </a:rPr>
              <a:t>MeV</a:t>
            </a:r>
            <a:r>
              <a:rPr lang="it-IT" sz="2400" dirty="0">
                <a:solidFill>
                  <a:srgbClr val="54A021">
                    <a:lumMod val="50000"/>
                  </a:srgbClr>
                </a:solidFill>
              </a:rPr>
              <a:t> (111 mm in H</a:t>
            </a:r>
            <a:r>
              <a:rPr lang="it-IT" sz="2400" baseline="-25000" dirty="0">
                <a:solidFill>
                  <a:srgbClr val="54A021">
                    <a:lumMod val="50000"/>
                  </a:srgbClr>
                </a:solidFill>
              </a:rPr>
              <a:t>2</a:t>
            </a:r>
            <a:r>
              <a:rPr lang="it-IT" sz="2400" dirty="0">
                <a:solidFill>
                  <a:srgbClr val="54A021">
                    <a:lumMod val="50000"/>
                  </a:srgbClr>
                </a:solidFill>
              </a:rPr>
              <a:t>O), high </a:t>
            </a:r>
            <a:r>
              <a:rPr lang="it-IT" sz="2400" dirty="0" err="1">
                <a:solidFill>
                  <a:srgbClr val="54A021">
                    <a:lumMod val="50000"/>
                  </a:srgbClr>
                </a:solidFill>
              </a:rPr>
              <a:t>statistic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8689" y="1841981"/>
            <a:ext cx="2195999" cy="4392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494636" y="1211982"/>
            <a:ext cx="2397814" cy="5652000"/>
          </a:xfrm>
          <a:prstGeom prst="rect">
            <a:avLst/>
          </a:prstGeom>
        </p:spPr>
      </p:pic>
      <p:sp>
        <p:nvSpPr>
          <p:cNvPr id="6" name="Connettore diritto 5"/>
          <p:cNvSpPr/>
          <p:nvPr/>
        </p:nvSpPr>
        <p:spPr>
          <a:xfrm rot="5400000" flipV="1">
            <a:off x="6549543" y="2504061"/>
            <a:ext cx="0" cy="5940000"/>
          </a:xfrm>
          <a:prstGeom prst="line">
            <a:avLst/>
          </a:prstGeom>
          <a:noFill/>
          <a:ln w="22225">
            <a:solidFill>
              <a:srgbClr val="00AE00"/>
            </a:solidFill>
            <a:prstDash val="solid"/>
            <a:round/>
            <a:headEnd type="none"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375543" y="5473812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WenQuanYi Micro Hei" pitchFamily="2"/>
                <a:cs typeface="FreeSans" pitchFamily="2"/>
              </a:rPr>
              <a:t>Z</a:t>
            </a:r>
          </a:p>
        </p:txBody>
      </p:sp>
      <p:sp>
        <p:nvSpPr>
          <p:cNvPr id="8" name="Connettore diritto 7"/>
          <p:cNvSpPr/>
          <p:nvPr/>
        </p:nvSpPr>
        <p:spPr>
          <a:xfrm rot="16200000">
            <a:off x="2245501" y="4160061"/>
            <a:ext cx="2628000" cy="0"/>
          </a:xfrm>
          <a:prstGeom prst="line">
            <a:avLst/>
          </a:prstGeom>
          <a:noFill/>
          <a:ln w="22225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7390" y="2679594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0000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Y</a:t>
            </a:r>
          </a:p>
        </p:txBody>
      </p:sp>
      <p:sp>
        <p:nvSpPr>
          <p:cNvPr id="10" name="Connettore diritto 9"/>
          <p:cNvSpPr/>
          <p:nvPr/>
        </p:nvSpPr>
        <p:spPr>
          <a:xfrm flipV="1">
            <a:off x="697877" y="1844074"/>
            <a:ext cx="0" cy="4572000"/>
          </a:xfrm>
          <a:prstGeom prst="line">
            <a:avLst/>
          </a:prstGeom>
          <a:noFill/>
          <a:ln w="22225">
            <a:solidFill>
              <a:srgbClr val="FF950E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34530" y="1682501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FF950E"/>
                </a:solidFill>
                <a:latin typeface="Liberation Sans" pitchFamily="18"/>
                <a:ea typeface="WenQuanYi Micro Hei" pitchFamily="2"/>
                <a:cs typeface="FreeSans" pitchFamily="2"/>
              </a:rPr>
              <a:t>X</a:t>
            </a:r>
          </a:p>
        </p:txBody>
      </p:sp>
      <p:sp>
        <p:nvSpPr>
          <p:cNvPr id="12" name="Connettore diritto 11"/>
          <p:cNvSpPr/>
          <p:nvPr/>
        </p:nvSpPr>
        <p:spPr>
          <a:xfrm>
            <a:off x="697877" y="6416074"/>
            <a:ext cx="2628000" cy="0"/>
          </a:xfrm>
          <a:prstGeom prst="line">
            <a:avLst/>
          </a:prstGeom>
          <a:noFill/>
          <a:ln w="22225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093390" y="6438688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0000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658265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PET-CT image fusion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889" y="2918988"/>
            <a:ext cx="1800000" cy="94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44" y="2918988"/>
            <a:ext cx="1800000" cy="94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3" y="3620493"/>
            <a:ext cx="2880000" cy="216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9362" y="4946660"/>
            <a:ext cx="192127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82"/>
          <p:cNvSpPr txBox="1">
            <a:spLocks noChangeArrowheads="1"/>
          </p:cNvSpPr>
          <p:nvPr/>
        </p:nvSpPr>
        <p:spPr bwMode="auto">
          <a:xfrm>
            <a:off x="4792856" y="2635688"/>
            <a:ext cx="10080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1pPr>
            <a:lvl2pPr marL="742950" indent="-28575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2pPr>
            <a:lvl3pPr marL="1143000" indent="-22860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3pPr>
            <a:lvl4pPr marL="1600200" indent="-22860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4pPr>
            <a:lvl5pPr marL="2057400" indent="-22860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9pPr>
          </a:lstStyle>
          <a:p>
            <a:pPr algn="ctr">
              <a:lnSpc>
                <a:spcPct val="108000"/>
              </a:lnSpc>
            </a:pPr>
            <a:r>
              <a:rPr lang="it-IT" altLang="it-IT" sz="1400" dirty="0">
                <a:latin typeface="+mn-lt"/>
              </a:rPr>
              <a:t>Rando CT</a:t>
            </a:r>
          </a:p>
        </p:txBody>
      </p:sp>
      <p:sp>
        <p:nvSpPr>
          <p:cNvPr id="15" name="Text Box 83"/>
          <p:cNvSpPr txBox="1">
            <a:spLocks noChangeArrowheads="1"/>
          </p:cNvSpPr>
          <p:nvPr/>
        </p:nvSpPr>
        <p:spPr bwMode="auto">
          <a:xfrm>
            <a:off x="7198481" y="2635688"/>
            <a:ext cx="11525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1pPr>
            <a:lvl2pPr marL="742950" indent="-28575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2pPr>
            <a:lvl3pPr marL="1143000" indent="-22860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3pPr>
            <a:lvl4pPr marL="1600200" indent="-22860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4pPr>
            <a:lvl5pPr marL="2057400" indent="-22860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WenQuanYi Micro Hei" charset="0"/>
              </a:defRPr>
            </a:lvl9pPr>
          </a:lstStyle>
          <a:p>
            <a:pPr algn="ctr">
              <a:lnSpc>
                <a:spcPct val="108000"/>
              </a:lnSpc>
            </a:pPr>
            <a:r>
              <a:rPr lang="it-IT" altLang="it-IT" sz="1400" dirty="0">
                <a:latin typeface="+mn-lt"/>
              </a:rPr>
              <a:t>PET image</a:t>
            </a:r>
          </a:p>
        </p:txBody>
      </p:sp>
      <p:grpSp>
        <p:nvGrpSpPr>
          <p:cNvPr id="34" name="Group 79"/>
          <p:cNvGrpSpPr>
            <a:grpSpLocks noChangeAspect="1"/>
          </p:cNvGrpSpPr>
          <p:nvPr/>
        </p:nvGrpSpPr>
        <p:grpSpPr bwMode="auto">
          <a:xfrm>
            <a:off x="4396889" y="4373563"/>
            <a:ext cx="4680000" cy="2248235"/>
            <a:chOff x="2721" y="2937"/>
            <a:chExt cx="3468" cy="1666"/>
          </a:xfrm>
        </p:grpSpPr>
        <p:pic>
          <p:nvPicPr>
            <p:cNvPr id="35" name="Picture 8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" y="2937"/>
              <a:ext cx="3174" cy="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" y="2937"/>
              <a:ext cx="298" cy="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40" name="Connettore 4 39"/>
          <p:cNvCxnSpPr>
            <a:stCxn id="4" idx="2"/>
            <a:endCxn id="35" idx="0"/>
          </p:cNvCxnSpPr>
          <p:nvPr/>
        </p:nvCxnSpPr>
        <p:spPr>
          <a:xfrm rot="16200000" flipH="1">
            <a:off x="5662567" y="3497614"/>
            <a:ext cx="510270" cy="1241627"/>
          </a:xfrm>
          <a:prstGeom prst="bent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4 42"/>
          <p:cNvCxnSpPr>
            <a:stCxn id="5" idx="2"/>
            <a:endCxn id="35" idx="0"/>
          </p:cNvCxnSpPr>
          <p:nvPr/>
        </p:nvCxnSpPr>
        <p:spPr>
          <a:xfrm rot="5400000">
            <a:off x="6901496" y="3500314"/>
            <a:ext cx="510269" cy="1236228"/>
          </a:xfrm>
          <a:prstGeom prst="bent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/>
          <p:cNvSpPr>
            <a:spLocks noChangeAspect="1"/>
          </p:cNvSpPr>
          <p:nvPr/>
        </p:nvSpPr>
        <p:spPr>
          <a:xfrm>
            <a:off x="6115669" y="3794661"/>
            <a:ext cx="8402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fusion</a:t>
            </a:r>
          </a:p>
        </p:txBody>
      </p:sp>
      <p:graphicFrame>
        <p:nvGraphicFramePr>
          <p:cNvPr id="49" name="Tabel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91086"/>
              </p:ext>
            </p:extLst>
          </p:nvPr>
        </p:nvGraphicFramePr>
        <p:xfrm>
          <a:off x="489169" y="1416487"/>
          <a:ext cx="358398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356">
                  <a:extLst>
                    <a:ext uri="{9D8B030D-6E8A-4147-A177-3AD203B41FA5}">
                      <a16:colId xmlns:a16="http://schemas.microsoft.com/office/drawing/2014/main" val="3820237686"/>
                    </a:ext>
                  </a:extLst>
                </a:gridCol>
                <a:gridCol w="1187625">
                  <a:extLst>
                    <a:ext uri="{9D8B030D-6E8A-4147-A177-3AD203B41FA5}">
                      <a16:colId xmlns:a16="http://schemas.microsoft.com/office/drawing/2014/main" val="4198131701"/>
                    </a:ext>
                  </a:extLst>
                </a:gridCol>
              </a:tblGrid>
              <a:tr h="222754">
                <a:tc gridSpan="2">
                  <a:txBody>
                    <a:bodyPr/>
                    <a:lstStyle/>
                    <a:p>
                      <a:r>
                        <a:rPr lang="it-IT" sz="1400" dirty="0"/>
                        <a:t>Treatment </a:t>
                      </a:r>
                      <a:r>
                        <a:rPr lang="it-IT" sz="1400" dirty="0" err="1"/>
                        <a:t>plan</a:t>
                      </a:r>
                      <a:r>
                        <a:rPr lang="it-IT" sz="1400" dirty="0"/>
                        <a:t> information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453848"/>
                  </a:ext>
                </a:extLst>
              </a:tr>
              <a:tr h="222754">
                <a:tc>
                  <a:txBody>
                    <a:bodyPr/>
                    <a:lstStyle/>
                    <a:p>
                      <a:r>
                        <a:rPr lang="it-IT" sz="1400" dirty="0" err="1"/>
                        <a:t>Radiation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baseline="0" dirty="0" err="1"/>
                        <a:t>type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Proton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879703"/>
                  </a:ext>
                </a:extLst>
              </a:tr>
              <a:tr h="222754">
                <a:tc>
                  <a:txBody>
                    <a:bodyPr/>
                    <a:lstStyle/>
                    <a:p>
                      <a:r>
                        <a:rPr lang="it-IT" sz="1400" dirty="0"/>
                        <a:t>Target </a:t>
                      </a:r>
                      <a:r>
                        <a:rPr lang="it-IT" sz="1400" dirty="0" err="1"/>
                        <a:t>prescription</a:t>
                      </a:r>
                      <a:r>
                        <a:rPr lang="it-IT" sz="1400" dirty="0"/>
                        <a:t>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55.8 </a:t>
                      </a:r>
                      <a:r>
                        <a:rPr lang="it-IT" sz="1400" dirty="0" err="1"/>
                        <a:t>Gy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201216"/>
                  </a:ext>
                </a:extLst>
              </a:tr>
              <a:tr h="222754">
                <a:tc>
                  <a:txBody>
                    <a:bodyPr/>
                    <a:lstStyle/>
                    <a:p>
                      <a:r>
                        <a:rPr lang="it-IT" sz="1400" dirty="0" err="1"/>
                        <a:t>Number</a:t>
                      </a:r>
                      <a:r>
                        <a:rPr lang="it-IT" sz="1400" dirty="0"/>
                        <a:t> of </a:t>
                      </a:r>
                      <a:r>
                        <a:rPr lang="it-IT" sz="1400" dirty="0" err="1"/>
                        <a:t>fraction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planned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96783"/>
                  </a:ext>
                </a:extLst>
              </a:tr>
              <a:tr h="222754">
                <a:tc>
                  <a:txBody>
                    <a:bodyPr/>
                    <a:lstStyle/>
                    <a:p>
                      <a:r>
                        <a:rPr lang="it-IT" sz="1400" dirty="0" err="1"/>
                        <a:t>Fraction</a:t>
                      </a:r>
                      <a:r>
                        <a:rPr lang="it-IT" sz="1400" dirty="0"/>
                        <a:t>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1.8 </a:t>
                      </a:r>
                      <a:r>
                        <a:rPr lang="it-IT" sz="1400" dirty="0" err="1"/>
                        <a:t>Gy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446683"/>
                  </a:ext>
                </a:extLst>
              </a:tr>
              <a:tr h="222754">
                <a:tc>
                  <a:txBody>
                    <a:bodyPr/>
                    <a:lstStyle/>
                    <a:p>
                      <a:r>
                        <a:rPr lang="it-IT" sz="1400" dirty="0" err="1"/>
                        <a:t>Number</a:t>
                      </a:r>
                      <a:r>
                        <a:rPr lang="it-IT" sz="1400" baseline="0" dirty="0"/>
                        <a:t> of </a:t>
                      </a:r>
                      <a:r>
                        <a:rPr lang="it-IT" sz="1400" baseline="0" dirty="0" err="1"/>
                        <a:t>beam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 (B1</a:t>
                      </a:r>
                      <a:r>
                        <a:rPr lang="it-IT" sz="1400" baseline="0" dirty="0"/>
                        <a:t>, B2</a:t>
                      </a:r>
                      <a:r>
                        <a:rPr lang="it-IT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111811"/>
                  </a:ext>
                </a:extLst>
              </a:tr>
            </a:tbl>
          </a:graphicData>
        </a:graphic>
      </p:graphicFrame>
      <p:graphicFrame>
        <p:nvGraphicFramePr>
          <p:cNvPr id="51" name="Tabel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92495"/>
              </p:ext>
            </p:extLst>
          </p:nvPr>
        </p:nvGraphicFramePr>
        <p:xfrm>
          <a:off x="4396888" y="1416487"/>
          <a:ext cx="427785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912">
                  <a:extLst>
                    <a:ext uri="{9D8B030D-6E8A-4147-A177-3AD203B41FA5}">
                      <a16:colId xmlns:a16="http://schemas.microsoft.com/office/drawing/2014/main" val="2185037785"/>
                    </a:ext>
                  </a:extLst>
                </a:gridCol>
                <a:gridCol w="1765944">
                  <a:extLst>
                    <a:ext uri="{9D8B030D-6E8A-4147-A177-3AD203B41FA5}">
                      <a16:colId xmlns:a16="http://schemas.microsoft.com/office/drawing/2014/main" val="353865162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it-IT" sz="1400" dirty="0" err="1"/>
                        <a:t>Measurements</a:t>
                      </a:r>
                      <a:r>
                        <a:rPr lang="it-IT" sz="1400" dirty="0"/>
                        <a:t> information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850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dirty="0" err="1"/>
                        <a:t>Beam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35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dirty="0"/>
                        <a:t>Dose </a:t>
                      </a:r>
                      <a:r>
                        <a:rPr lang="it-IT" sz="1400" dirty="0" err="1"/>
                        <a:t>delivered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0.9 </a:t>
                      </a:r>
                      <a:r>
                        <a:rPr lang="it-IT" sz="1400" dirty="0" err="1"/>
                        <a:t>Gy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903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dirty="0" err="1"/>
                        <a:t>Nominal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beam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energy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range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73.93 ÷ 134.12 </a:t>
                      </a:r>
                      <a:r>
                        <a:rPr lang="it-IT" sz="1400" dirty="0" err="1"/>
                        <a:t>MeV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29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MLEM </a:t>
            </a:r>
            <a:r>
              <a:rPr lang="it-IT" dirty="0" err="1"/>
              <a:t>algorithm</a:t>
            </a:r>
            <a:r>
              <a:rPr lang="it-IT" dirty="0"/>
              <a:t>: iterative </a:t>
            </a:r>
            <a:r>
              <a:rPr lang="it-IT" dirty="0" err="1"/>
              <a:t>method</a:t>
            </a:r>
            <a:r>
              <a:rPr lang="it-IT" dirty="0"/>
              <a:t> for </a:t>
            </a:r>
            <a:r>
              <a:rPr lang="it-IT" dirty="0" err="1"/>
              <a:t>Tomographic</a:t>
            </a:r>
            <a:r>
              <a:rPr lang="it-IT" dirty="0"/>
              <a:t> Image </a:t>
            </a:r>
            <a:r>
              <a:rPr lang="it-IT" dirty="0" err="1"/>
              <a:t>Reconstruction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err="1"/>
              <a:t>Why</a:t>
            </a:r>
            <a:r>
              <a:rPr lang="it-IT" sz="2400" dirty="0"/>
              <a:t> iterative?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Can </a:t>
            </a:r>
            <a:r>
              <a:rPr lang="it-IT" dirty="0" err="1"/>
              <a:t>handle</a:t>
            </a:r>
            <a:r>
              <a:rPr lang="it-IT" dirty="0"/>
              <a:t>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geometries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complete </a:t>
            </a:r>
            <a:r>
              <a:rPr lang="it-IT" dirty="0" err="1"/>
              <a:t>projection</a:t>
            </a:r>
            <a:r>
              <a:rPr lang="it-IT" dirty="0"/>
              <a:t>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Can account for the </a:t>
            </a:r>
            <a:r>
              <a:rPr lang="it-IT" dirty="0" err="1"/>
              <a:t>type</a:t>
            </a:r>
            <a:r>
              <a:rPr lang="it-IT" dirty="0"/>
              <a:t> of </a:t>
            </a:r>
            <a:r>
              <a:rPr lang="it-IT" dirty="0" err="1"/>
              <a:t>measurement</a:t>
            </a:r>
            <a:r>
              <a:rPr lang="it-IT" dirty="0"/>
              <a:t> </a:t>
            </a:r>
            <a:r>
              <a:rPr lang="it-IT" dirty="0" err="1"/>
              <a:t>statistics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Can model </a:t>
            </a:r>
            <a:r>
              <a:rPr lang="it-IT" dirty="0" err="1"/>
              <a:t>both</a:t>
            </a:r>
            <a:r>
              <a:rPr lang="it-IT" dirty="0"/>
              <a:t> the </a:t>
            </a:r>
            <a:r>
              <a:rPr lang="it-IT" dirty="0" err="1"/>
              <a:t>geometry</a:t>
            </a:r>
            <a:r>
              <a:rPr lang="it-IT" dirty="0"/>
              <a:t> and the </a:t>
            </a:r>
            <a:r>
              <a:rPr lang="it-IT" dirty="0" err="1"/>
              <a:t>physics</a:t>
            </a:r>
            <a:r>
              <a:rPr lang="it-IT" dirty="0"/>
              <a:t> of the </a:t>
            </a:r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system</a:t>
            </a:r>
            <a:endParaRPr lang="it-IT" dirty="0"/>
          </a:p>
          <a:p>
            <a:pPr lvl="0">
              <a:buClr>
                <a:srgbClr val="90C226"/>
              </a:buClr>
            </a:pP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From </a:t>
            </a:r>
            <a:r>
              <a:rPr lang="it-IT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continuous</a:t>
            </a:r>
            <a:r>
              <a:rPr lang="it-I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to discrete</a:t>
            </a:r>
          </a:p>
          <a:p>
            <a:pPr lvl="1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image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is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discretised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it-IT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</a:t>
            </a:r>
            <a:r>
              <a:rPr lang="it-IT" b="1" i="1" baseline="-25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j=1,…,N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with N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the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number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of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voxels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pixels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data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is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discretised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it-IT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</a:t>
            </a:r>
            <a:r>
              <a:rPr lang="it-IT" b="1" i="1" baseline="-25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i=1,…,M 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with M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the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number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of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measured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projection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imaging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system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is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modeled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vie the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system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matrix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 </a:t>
            </a:r>
            <a:r>
              <a:rPr lang="az-Cyrl-AZ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Є</a:t>
            </a:r>
            <a:r>
              <a:rPr lang="it-IT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R</a:t>
            </a:r>
            <a:r>
              <a:rPr lang="it-IT" b="1" i="1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 X N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. System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matrix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entry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expresses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the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contribution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of image pixel </a:t>
            </a:r>
            <a:r>
              <a:rPr lang="it-IT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j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to detector bin </a:t>
            </a:r>
            <a:r>
              <a:rPr lang="it-IT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it-IT" baseline="30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173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Basic </a:t>
            </a:r>
            <a:r>
              <a:rPr lang="it-IT" dirty="0" err="1"/>
              <a:t>concepts</a:t>
            </a:r>
            <a:r>
              <a:rPr lang="it-IT" dirty="0"/>
              <a:t>: </a:t>
            </a:r>
            <a:r>
              <a:rPr lang="it-IT" dirty="0" err="1"/>
              <a:t>how</a:t>
            </a:r>
            <a:r>
              <a:rPr lang="it-IT" dirty="0"/>
              <a:t> to </a:t>
            </a:r>
            <a:r>
              <a:rPr lang="it-IT" dirty="0" err="1"/>
              <a:t>recover</a:t>
            </a:r>
            <a:r>
              <a:rPr lang="it-IT" dirty="0"/>
              <a:t> the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it-IT" dirty="0"/>
                  <a:t>Imaging </a:t>
                </a:r>
                <a:r>
                  <a:rPr lang="it-IT" dirty="0" err="1"/>
                  <a:t>process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expressed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linear </a:t>
                </a:r>
                <a:r>
                  <a:rPr lang="it-IT" dirty="0" err="1"/>
                  <a:t>system</a:t>
                </a:r>
                <a:r>
                  <a:rPr lang="it-IT" dirty="0"/>
                  <a:t> of </a:t>
                </a:r>
                <a:r>
                  <a:rPr lang="it-IT" dirty="0" err="1"/>
                  <a:t>equations</a:t>
                </a:r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𝐴𝑓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sz="2800" dirty="0"/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but</a:t>
                </a:r>
                <a:r>
                  <a:rPr lang="it-IT" dirty="0"/>
                  <a:t> A </a:t>
                </a:r>
                <a:r>
                  <a:rPr lang="it-IT" dirty="0" err="1"/>
                  <a:t>might</a:t>
                </a:r>
                <a:r>
                  <a:rPr lang="it-IT" dirty="0"/>
                  <a:t> </a:t>
                </a:r>
                <a:r>
                  <a:rPr lang="it-IT" dirty="0" err="1"/>
                  <a:t>not</a:t>
                </a:r>
                <a:r>
                  <a:rPr lang="it-IT" dirty="0"/>
                  <a:t> be </a:t>
                </a:r>
                <a:r>
                  <a:rPr lang="it-IT" dirty="0" err="1"/>
                  <a:t>invertible</a:t>
                </a:r>
                <a:r>
                  <a:rPr lang="it-IT" dirty="0"/>
                  <a:t>! i.e. </a:t>
                </a:r>
                <a:r>
                  <a:rPr lang="it-IT" dirty="0" err="1"/>
                  <a:t>not</a:t>
                </a:r>
                <a:r>
                  <a:rPr lang="it-IT" dirty="0"/>
                  <a:t> </a:t>
                </a:r>
                <a:r>
                  <a:rPr lang="it-IT" dirty="0" err="1"/>
                  <a:t>square</a:t>
                </a:r>
                <a:r>
                  <a:rPr lang="it-IT" dirty="0"/>
                  <a:t> or </a:t>
                </a:r>
                <a:r>
                  <a:rPr lang="it-IT" dirty="0" err="1"/>
                  <a:t>bad</a:t>
                </a:r>
                <a:r>
                  <a:rPr lang="it-IT" dirty="0"/>
                  <a:t> </a:t>
                </a:r>
                <a:r>
                  <a:rPr lang="it-IT" dirty="0" err="1"/>
                  <a:t>conditioned</a:t>
                </a: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More </a:t>
                </a:r>
                <a:r>
                  <a:rPr lang="it-IT" dirty="0" err="1"/>
                  <a:t>practical</a:t>
                </a:r>
                <a:r>
                  <a:rPr lang="it-IT" dirty="0"/>
                  <a:t> </a:t>
                </a:r>
                <a:r>
                  <a:rPr lang="it-IT" dirty="0" err="1"/>
                  <a:t>approach</a:t>
                </a:r>
                <a:r>
                  <a:rPr lang="it-IT" dirty="0"/>
                  <a:t>: </a:t>
                </a:r>
                <a:r>
                  <a:rPr lang="it-IT" dirty="0" err="1"/>
                  <a:t>search</a:t>
                </a:r>
                <a:r>
                  <a:rPr lang="it-IT" dirty="0"/>
                  <a:t> for the </a:t>
                </a:r>
                <a:r>
                  <a:rPr lang="it-IT" dirty="0" err="1"/>
                  <a:t>solution</a:t>
                </a:r>
                <a:r>
                  <a:rPr lang="it-IT" dirty="0"/>
                  <a:t> </a:t>
                </a:r>
                <a:r>
                  <a:rPr lang="it-IT" b="1" i="1" dirty="0"/>
                  <a:t>f</a:t>
                </a:r>
                <a:r>
                  <a:rPr lang="it-IT" dirty="0"/>
                  <a:t> </a:t>
                </a:r>
                <a:r>
                  <a:rPr lang="it-IT" dirty="0" err="1"/>
                  <a:t>iteratively</a:t>
                </a:r>
                <a:r>
                  <a:rPr lang="it-IT" dirty="0"/>
                  <a:t> by </a:t>
                </a:r>
                <a:r>
                  <a:rPr lang="it-IT" dirty="0" err="1"/>
                  <a:t>guessing</a:t>
                </a:r>
                <a:r>
                  <a:rPr lang="it-IT" dirty="0"/>
                  <a:t> </a:t>
                </a:r>
                <a:r>
                  <a:rPr lang="it-IT" b="1" i="1" dirty="0"/>
                  <a:t>f</a:t>
                </a:r>
                <a:r>
                  <a:rPr lang="it-IT" dirty="0"/>
                  <a:t> and </a:t>
                </a:r>
                <a:r>
                  <a:rPr lang="it-IT" dirty="0" err="1"/>
                  <a:t>improving</a:t>
                </a:r>
                <a:r>
                  <a:rPr lang="it-IT" dirty="0"/>
                  <a:t> </a:t>
                </a:r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iteratively</a:t>
                </a:r>
                <a:r>
                  <a:rPr lang="it-IT" dirty="0"/>
                  <a:t> </a:t>
                </a:r>
                <a:r>
                  <a:rPr lang="it-IT" dirty="0" err="1"/>
                  <a:t>using</a:t>
                </a:r>
                <a:r>
                  <a:rPr lang="it-IT" dirty="0"/>
                  <a:t> </a:t>
                </a:r>
                <a:r>
                  <a:rPr lang="it-IT" dirty="0" err="1"/>
                  <a:t>only</a:t>
                </a:r>
                <a:r>
                  <a:rPr lang="it-IT" dirty="0"/>
                  <a:t> </a:t>
                </a:r>
                <a:r>
                  <a:rPr lang="it-IT" b="1" i="1" dirty="0"/>
                  <a:t>A</a:t>
                </a:r>
                <a:r>
                  <a:rPr lang="it-IT" dirty="0"/>
                  <a:t> and </a:t>
                </a:r>
                <a:r>
                  <a:rPr lang="it-IT" b="1" i="1" dirty="0"/>
                  <a:t>A</a:t>
                </a:r>
                <a:r>
                  <a:rPr lang="it-IT" b="1" i="1" baseline="30000" dirty="0"/>
                  <a:t>T</a:t>
                </a:r>
                <a:r>
                  <a:rPr lang="it-IT" dirty="0"/>
                  <a:t>: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𝑐𝑜𝑟𝑟𝑒𝑐𝑡𝑖𝑜𝑛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𝑡𝑒𝑟𝑚</m:t>
                          </m:r>
                        </m:e>
                      </m:d>
                    </m:oMath>
                  </m:oMathPara>
                </a14:m>
                <a:endParaRPr lang="it-IT" sz="2400" dirty="0"/>
              </a:p>
              <a:p>
                <a:pPr marL="0" indent="0" algn="ctr">
                  <a:buNone/>
                </a:pPr>
                <a:r>
                  <a:rPr lang="it-IT" dirty="0" err="1"/>
                  <a:t>Where</a:t>
                </a:r>
                <a:r>
                  <a:rPr lang="it-IT" dirty="0"/>
                  <a:t> k </a:t>
                </a:r>
                <a:r>
                  <a:rPr lang="it-IT" dirty="0" err="1"/>
                  <a:t>is</a:t>
                </a:r>
                <a:r>
                  <a:rPr lang="it-IT" dirty="0"/>
                  <a:t> the </a:t>
                </a:r>
                <a:r>
                  <a:rPr lang="it-IT" dirty="0" err="1"/>
                  <a:t>iteration</a:t>
                </a:r>
                <a:r>
                  <a:rPr lang="it-IT" dirty="0"/>
                  <a:t> </a:t>
                </a:r>
                <a:r>
                  <a:rPr lang="it-IT" dirty="0" err="1"/>
                  <a:t>number</a:t>
                </a:r>
                <a:r>
                  <a:rPr lang="it-IT" dirty="0"/>
                  <a:t>, and the </a:t>
                </a:r>
                <a:r>
                  <a:rPr lang="it-IT" dirty="0" err="1"/>
                  <a:t>system</a:t>
                </a:r>
                <a:r>
                  <a:rPr lang="it-IT" dirty="0"/>
                  <a:t> </a:t>
                </a:r>
                <a:r>
                  <a:rPr lang="it-IT" dirty="0" err="1"/>
                  <a:t>matrix</a:t>
                </a:r>
                <a:r>
                  <a:rPr lang="it-IT" dirty="0"/>
                  <a:t> A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used</a:t>
                </a:r>
                <a:r>
                  <a:rPr lang="it-IT" dirty="0"/>
                  <a:t> in the «</a:t>
                </a:r>
                <a:r>
                  <a:rPr lang="it-IT" dirty="0" err="1"/>
                  <a:t>correction</a:t>
                </a:r>
                <a:r>
                  <a:rPr lang="it-IT" dirty="0"/>
                  <a:t> </a:t>
                </a:r>
                <a:r>
                  <a:rPr lang="it-IT" dirty="0" err="1"/>
                  <a:t>term</a:t>
                </a:r>
                <a:r>
                  <a:rPr lang="it-IT" dirty="0"/>
                  <a:t>»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14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Basic </a:t>
            </a:r>
            <a:r>
              <a:rPr lang="it-IT" dirty="0" err="1"/>
              <a:t>concepts</a:t>
            </a:r>
            <a:r>
              <a:rPr lang="it-IT" dirty="0"/>
              <a:t>: </a:t>
            </a:r>
            <a:r>
              <a:rPr lang="it-IT" dirty="0" err="1"/>
              <a:t>how</a:t>
            </a:r>
            <a:r>
              <a:rPr lang="it-IT" dirty="0"/>
              <a:t> to </a:t>
            </a:r>
            <a:r>
              <a:rPr lang="it-IT" dirty="0" err="1"/>
              <a:t>recover</a:t>
            </a:r>
            <a:r>
              <a:rPr lang="it-IT" dirty="0"/>
              <a:t> the image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2232468" y="2285426"/>
            <a:ext cx="1862453" cy="736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Image (f</a:t>
            </a:r>
            <a:r>
              <a:rPr lang="it-IT" baseline="30000" dirty="0"/>
              <a:t>k</a:t>
            </a:r>
            <a:r>
              <a:rPr lang="it-IT" dirty="0"/>
              <a:t>)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5333477" y="2285427"/>
            <a:ext cx="1862453" cy="736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‘</a:t>
            </a:r>
            <a:r>
              <a:rPr lang="it-IT" dirty="0" err="1"/>
              <a:t>artificial</a:t>
            </a:r>
            <a:r>
              <a:rPr lang="it-IT" dirty="0"/>
              <a:t>’ </a:t>
            </a:r>
            <a:r>
              <a:rPr lang="it-IT" dirty="0" err="1"/>
              <a:t>projection</a:t>
            </a:r>
            <a:r>
              <a:rPr lang="it-IT" dirty="0"/>
              <a:t> data</a:t>
            </a:r>
          </a:p>
        </p:txBody>
      </p:sp>
      <p:cxnSp>
        <p:nvCxnSpPr>
          <p:cNvPr id="10" name="Connettore 2 9"/>
          <p:cNvCxnSpPr>
            <a:stCxn id="7" idx="3"/>
            <a:endCxn id="8" idx="1"/>
          </p:cNvCxnSpPr>
          <p:nvPr/>
        </p:nvCxnSpPr>
        <p:spPr>
          <a:xfrm>
            <a:off x="4094921" y="2653461"/>
            <a:ext cx="1238556" cy="1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193397" y="2271358"/>
            <a:ext cx="103978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dirty="0"/>
              <a:t>Project</a:t>
            </a:r>
          </a:p>
          <a:p>
            <a:pPr algn="ctr"/>
            <a:r>
              <a:rPr lang="it-IT" dirty="0"/>
              <a:t>A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4231305" y="3922103"/>
            <a:ext cx="1862453" cy="736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Correction</a:t>
            </a:r>
            <a:r>
              <a:rPr lang="it-IT" dirty="0"/>
              <a:t> data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7889106" y="2285425"/>
            <a:ext cx="1862453" cy="736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Measurement</a:t>
            </a:r>
            <a:r>
              <a:rPr lang="it-IT" dirty="0"/>
              <a:t> data (p)</a:t>
            </a:r>
          </a:p>
        </p:txBody>
      </p:sp>
      <p:cxnSp>
        <p:nvCxnSpPr>
          <p:cNvPr id="17" name="Connettore 2 16"/>
          <p:cNvCxnSpPr>
            <a:stCxn id="8" idx="2"/>
            <a:endCxn id="19" idx="1"/>
          </p:cNvCxnSpPr>
          <p:nvPr/>
        </p:nvCxnSpPr>
        <p:spPr>
          <a:xfrm>
            <a:off x="6264704" y="3021496"/>
            <a:ext cx="617713" cy="46281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6609667" y="3376519"/>
            <a:ext cx="1862453" cy="736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compare</a:t>
            </a:r>
          </a:p>
        </p:txBody>
      </p:sp>
      <p:cxnSp>
        <p:nvCxnSpPr>
          <p:cNvPr id="25" name="Connettore 2 24"/>
          <p:cNvCxnSpPr>
            <a:stCxn id="15" idx="2"/>
            <a:endCxn id="19" idx="7"/>
          </p:cNvCxnSpPr>
          <p:nvPr/>
        </p:nvCxnSpPr>
        <p:spPr>
          <a:xfrm flipH="1">
            <a:off x="8199370" y="3021494"/>
            <a:ext cx="620963" cy="46282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4 32"/>
          <p:cNvCxnSpPr>
            <a:stCxn id="19" idx="4"/>
            <a:endCxn id="14" idx="3"/>
          </p:cNvCxnSpPr>
          <p:nvPr/>
        </p:nvCxnSpPr>
        <p:spPr>
          <a:xfrm rot="5400000">
            <a:off x="6728551" y="3477795"/>
            <a:ext cx="177550" cy="1447136"/>
          </a:xfrm>
          <a:prstGeom prst="bentConnector2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arrotondato 34"/>
          <p:cNvSpPr/>
          <p:nvPr/>
        </p:nvSpPr>
        <p:spPr>
          <a:xfrm>
            <a:off x="921716" y="3922102"/>
            <a:ext cx="1862453" cy="736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Correction</a:t>
            </a:r>
            <a:r>
              <a:rPr lang="it-IT" dirty="0"/>
              <a:t> data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2783251" y="3924766"/>
            <a:ext cx="14489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dirty="0"/>
              <a:t>Backproject</a:t>
            </a:r>
          </a:p>
          <a:p>
            <a:pPr algn="ctr"/>
            <a:r>
              <a:rPr lang="it-IT" dirty="0"/>
              <a:t>A</a:t>
            </a:r>
            <a:r>
              <a:rPr lang="it-IT" baseline="30000" dirty="0"/>
              <a:t>T</a:t>
            </a:r>
          </a:p>
        </p:txBody>
      </p:sp>
      <p:cxnSp>
        <p:nvCxnSpPr>
          <p:cNvPr id="38" name="Connettore 2 37"/>
          <p:cNvCxnSpPr>
            <a:stCxn id="14" idx="1"/>
            <a:endCxn id="35" idx="3"/>
          </p:cNvCxnSpPr>
          <p:nvPr/>
        </p:nvCxnSpPr>
        <p:spPr>
          <a:xfrm flipH="1" flipV="1">
            <a:off x="2784169" y="4290137"/>
            <a:ext cx="1447136" cy="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4 40"/>
          <p:cNvCxnSpPr>
            <a:stCxn id="35" idx="1"/>
            <a:endCxn id="7" idx="1"/>
          </p:cNvCxnSpPr>
          <p:nvPr/>
        </p:nvCxnSpPr>
        <p:spPr>
          <a:xfrm rot="10800000" flipH="1">
            <a:off x="921716" y="2653461"/>
            <a:ext cx="1310752" cy="1636676"/>
          </a:xfrm>
          <a:prstGeom prst="bentConnector3">
            <a:avLst>
              <a:gd name="adj1" fmla="val -17440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677334" y="2007128"/>
            <a:ext cx="15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For k=1 start</a:t>
            </a:r>
          </a:p>
          <a:p>
            <a:r>
              <a:rPr lang="it-IT" dirty="0"/>
              <a:t>with a </a:t>
            </a:r>
            <a:r>
              <a:rPr lang="it-IT" dirty="0" err="1"/>
              <a:t>guess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77334" y="3098222"/>
            <a:ext cx="174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Compute </a:t>
            </a:r>
            <a:r>
              <a:rPr lang="it-IT" dirty="0" err="1"/>
              <a:t>next</a:t>
            </a:r>
            <a:endParaRPr lang="it-IT" dirty="0"/>
          </a:p>
          <a:p>
            <a:r>
              <a:rPr lang="it-IT" dirty="0"/>
              <a:t>image (k=k+1)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/>
              <p:cNvSpPr txBox="1"/>
              <p:nvPr/>
            </p:nvSpPr>
            <p:spPr>
              <a:xfrm>
                <a:off x="2844475" y="5670049"/>
                <a:ext cx="3404137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∗1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𝑖𝑙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6" name="CasellaDiTes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475" y="5670049"/>
                <a:ext cx="3404137" cy="7789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/>
              <p:cNvSpPr txBox="1"/>
              <p:nvPr/>
            </p:nvSpPr>
            <p:spPr>
              <a:xfrm>
                <a:off x="6659472" y="5807973"/>
                <a:ext cx="2459263" cy="645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7" name="CasellaDiTes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72" y="5807973"/>
                <a:ext cx="2459263" cy="645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tangolo 47"/>
          <p:cNvSpPr/>
          <p:nvPr/>
        </p:nvSpPr>
        <p:spPr>
          <a:xfrm>
            <a:off x="3616615" y="5122291"/>
            <a:ext cx="18517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Loop</a:t>
            </a:r>
            <a:r>
              <a:rPr lang="it-IT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it-IT" sz="2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notation</a:t>
            </a:r>
            <a:endParaRPr lang="it-IT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6718753" y="5126332"/>
            <a:ext cx="23407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Operator </a:t>
            </a:r>
            <a:r>
              <a:rPr lang="it-IT" sz="2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notation</a:t>
            </a:r>
            <a:endParaRPr lang="it-IT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1" name="Rettangolo arrotondato 50"/>
          <p:cNvSpPr/>
          <p:nvPr/>
        </p:nvSpPr>
        <p:spPr>
          <a:xfrm>
            <a:off x="921716" y="4925980"/>
            <a:ext cx="1862453" cy="736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Divide by the </a:t>
            </a:r>
            <a:r>
              <a:rPr lang="it-IT" dirty="0" err="1"/>
              <a:t>sensitivity</a:t>
            </a:r>
            <a:endParaRPr lang="it-IT" dirty="0"/>
          </a:p>
        </p:txBody>
      </p:sp>
      <p:cxnSp>
        <p:nvCxnSpPr>
          <p:cNvPr id="67" name="Connettore 2 66"/>
          <p:cNvCxnSpPr>
            <a:stCxn id="51" idx="0"/>
            <a:endCxn id="35" idx="2"/>
          </p:cNvCxnSpPr>
          <p:nvPr/>
        </p:nvCxnSpPr>
        <p:spPr>
          <a:xfrm flipV="1">
            <a:off x="1852943" y="4658171"/>
            <a:ext cx="0" cy="26780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58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INSIDE 5x2 System </a:t>
            </a:r>
            <a:r>
              <a:rPr lang="it-IT" dirty="0" err="1"/>
              <a:t>matrix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4865337" cy="388077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it-IT" sz="2400" b="1" dirty="0">
                <a:ea typeface="WenQuanYi Micro Hei" pitchFamily="2"/>
                <a:cs typeface="FreeSans" pitchFamily="2"/>
              </a:rPr>
              <a:t>System </a:t>
            </a:r>
            <a:r>
              <a:rPr lang="it-IT" sz="2400" b="1" dirty="0" err="1">
                <a:ea typeface="WenQuanYi Micro Hei" pitchFamily="2"/>
                <a:cs typeface="FreeSans" pitchFamily="2"/>
              </a:rPr>
              <a:t>matrix</a:t>
            </a:r>
            <a:r>
              <a:rPr lang="it-IT" sz="2400" b="1" dirty="0">
                <a:ea typeface="WenQuanYi Micro Hei" pitchFamily="2"/>
                <a:cs typeface="FreeSans" pitchFamily="2"/>
              </a:rPr>
              <a:t> </a:t>
            </a:r>
            <a:r>
              <a:rPr lang="it-IT" sz="2400" b="1" dirty="0" err="1">
                <a:ea typeface="WenQuanYi Micro Hei" pitchFamily="2"/>
                <a:cs typeface="FreeSans" pitchFamily="2"/>
              </a:rPr>
              <a:t>informations</a:t>
            </a:r>
            <a:endParaRPr lang="it-IT" sz="2400" b="1" dirty="0">
              <a:ea typeface="WenQuanYi Micro Hei" pitchFamily="2"/>
              <a:cs typeface="FreeSans" pitchFamily="2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it-IT" dirty="0">
                <a:ea typeface="WenQuanYi Micro Hei" pitchFamily="2"/>
                <a:cs typeface="FreeSans" pitchFamily="2"/>
              </a:rPr>
              <a:t>Head-to-Head </a:t>
            </a:r>
            <a:r>
              <a:rPr lang="it-IT" dirty="0" err="1">
                <a:ea typeface="WenQuanYi Micro Hei" pitchFamily="2"/>
                <a:cs typeface="FreeSans" pitchFamily="2"/>
              </a:rPr>
              <a:t>distance</a:t>
            </a:r>
            <a:r>
              <a:rPr lang="it-IT" dirty="0">
                <a:ea typeface="WenQuanYi Micro Hei" pitchFamily="2"/>
                <a:cs typeface="FreeSans" pitchFamily="2"/>
              </a:rPr>
              <a:t> (mm): 500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it-IT" dirty="0">
                <a:ea typeface="WenQuanYi Micro Hei" pitchFamily="2"/>
                <a:cs typeface="FreeSans" pitchFamily="2"/>
              </a:rPr>
              <a:t>FOV </a:t>
            </a:r>
            <a:r>
              <a:rPr lang="it-IT" dirty="0" err="1">
                <a:ea typeface="WenQuanYi Micro Hei" pitchFamily="2"/>
                <a:cs typeface="FreeSans" pitchFamily="2"/>
              </a:rPr>
              <a:t>dimension</a:t>
            </a:r>
            <a:r>
              <a:rPr lang="it-IT" dirty="0">
                <a:ea typeface="WenQuanYi Micro Hei" pitchFamily="2"/>
                <a:cs typeface="FreeSans" pitchFamily="2"/>
              </a:rPr>
              <a:t> (in </a:t>
            </a:r>
            <a:r>
              <a:rPr lang="it-IT" dirty="0" err="1">
                <a:ea typeface="WenQuanYi Micro Hei" pitchFamily="2"/>
                <a:cs typeface="FreeSans" pitchFamily="2"/>
              </a:rPr>
              <a:t>voxels</a:t>
            </a:r>
            <a:r>
              <a:rPr lang="it-IT" dirty="0">
                <a:ea typeface="WenQuanYi Micro Hei" pitchFamily="2"/>
                <a:cs typeface="FreeSans" pitchFamily="2"/>
              </a:rPr>
              <a:t>): 140,70,165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it-IT" dirty="0">
                <a:ea typeface="WenQuanYi Micro Hei" pitchFamily="2"/>
                <a:cs typeface="FreeSans" pitchFamily="2"/>
              </a:rPr>
              <a:t>FOV </a:t>
            </a:r>
            <a:r>
              <a:rPr lang="it-IT" dirty="0" err="1">
                <a:ea typeface="WenQuanYi Micro Hei" pitchFamily="2"/>
                <a:cs typeface="FreeSans" pitchFamily="2"/>
              </a:rPr>
              <a:t>spacing</a:t>
            </a:r>
            <a:r>
              <a:rPr lang="it-IT" dirty="0">
                <a:ea typeface="WenQuanYi Micro Hei" pitchFamily="2"/>
                <a:cs typeface="FreeSans" pitchFamily="2"/>
              </a:rPr>
              <a:t> (mm): 1.6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it-IT" dirty="0" err="1">
                <a:ea typeface="WenQuanYi Micro Hei" pitchFamily="2"/>
                <a:cs typeface="FreeSans" pitchFamily="2"/>
              </a:rPr>
              <a:t>Crystals</a:t>
            </a:r>
            <a:r>
              <a:rPr lang="it-IT" dirty="0">
                <a:ea typeface="WenQuanYi Micro Hei" pitchFamily="2"/>
                <a:cs typeface="FreeSans" pitchFamily="2"/>
              </a:rPr>
              <a:t> </a:t>
            </a:r>
            <a:r>
              <a:rPr lang="it-IT" dirty="0" err="1">
                <a:ea typeface="WenQuanYi Micro Hei" pitchFamily="2"/>
                <a:cs typeface="FreeSans" pitchFamily="2"/>
              </a:rPr>
              <a:t>size</a:t>
            </a:r>
            <a:r>
              <a:rPr lang="it-IT" dirty="0">
                <a:ea typeface="WenQuanYi Micro Hei" pitchFamily="2"/>
                <a:cs typeface="FreeSans" pitchFamily="2"/>
              </a:rPr>
              <a:t> (mm</a:t>
            </a:r>
            <a:r>
              <a:rPr lang="it-IT" baseline="30000" dirty="0">
                <a:ea typeface="WenQuanYi Micro Hei" pitchFamily="2"/>
                <a:cs typeface="FreeSans" pitchFamily="2"/>
              </a:rPr>
              <a:t>2</a:t>
            </a:r>
            <a:r>
              <a:rPr lang="it-IT" dirty="0">
                <a:ea typeface="WenQuanYi Micro Hei" pitchFamily="2"/>
                <a:cs typeface="FreeSans" pitchFamily="2"/>
              </a:rPr>
              <a:t>): 3 x 3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it-IT" dirty="0" err="1">
                <a:ea typeface="WenQuanYi Micro Hei" pitchFamily="2"/>
                <a:cs typeface="FreeSans" pitchFamily="2"/>
              </a:rPr>
              <a:t>Crystals</a:t>
            </a:r>
            <a:r>
              <a:rPr lang="it-IT" dirty="0">
                <a:ea typeface="WenQuanYi Micro Hei" pitchFamily="2"/>
                <a:cs typeface="FreeSans" pitchFamily="2"/>
              </a:rPr>
              <a:t> </a:t>
            </a:r>
            <a:r>
              <a:rPr lang="it-IT" dirty="0" err="1">
                <a:ea typeface="WenQuanYi Micro Hei" pitchFamily="2"/>
                <a:cs typeface="FreeSans" pitchFamily="2"/>
              </a:rPr>
              <a:t>pitch</a:t>
            </a:r>
            <a:r>
              <a:rPr lang="it-IT" dirty="0">
                <a:ea typeface="WenQuanYi Micro Hei" pitchFamily="2"/>
                <a:cs typeface="FreeSans" pitchFamily="2"/>
              </a:rPr>
              <a:t> (mm): 3.2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it-IT" dirty="0">
                <a:ea typeface="WenQuanYi Micro Hei" pitchFamily="2"/>
                <a:cs typeface="FreeSans" pitchFamily="2"/>
              </a:rPr>
              <a:t>Detector </a:t>
            </a:r>
            <a:r>
              <a:rPr lang="it-IT" dirty="0" err="1">
                <a:ea typeface="WenQuanYi Micro Hei" pitchFamily="2"/>
                <a:cs typeface="FreeSans" pitchFamily="2"/>
              </a:rPr>
              <a:t>size</a:t>
            </a:r>
            <a:r>
              <a:rPr lang="it-IT" dirty="0">
                <a:ea typeface="WenQuanYi Micro Hei" pitchFamily="2"/>
                <a:cs typeface="FreeSans" pitchFamily="2"/>
              </a:rPr>
              <a:t> (mm): 51.2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it-IT" dirty="0">
                <a:ea typeface="WenQuanYi Micro Hei" pitchFamily="2"/>
                <a:cs typeface="FreeSans" pitchFamily="2"/>
              </a:rPr>
              <a:t>Detector </a:t>
            </a:r>
            <a:r>
              <a:rPr lang="it-IT" dirty="0" err="1">
                <a:ea typeface="WenQuanYi Micro Hei" pitchFamily="2"/>
                <a:cs typeface="FreeSans" pitchFamily="2"/>
              </a:rPr>
              <a:t>pitch</a:t>
            </a:r>
            <a:r>
              <a:rPr lang="it-IT" dirty="0">
                <a:ea typeface="WenQuanYi Micro Hei" pitchFamily="2"/>
                <a:cs typeface="FreeSans" pitchFamily="2"/>
              </a:rPr>
              <a:t> (mm): 54.5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it-IT" dirty="0">
                <a:ea typeface="WenQuanYi Micro Hei" pitchFamily="2"/>
                <a:cs typeface="FreeSans" pitchFamily="2"/>
              </a:rPr>
              <a:t>Model </a:t>
            </a:r>
            <a:r>
              <a:rPr lang="it-IT" dirty="0" err="1">
                <a:ea typeface="WenQuanYi Micro Hei" pitchFamily="2"/>
                <a:cs typeface="FreeSans" pitchFamily="2"/>
              </a:rPr>
              <a:t>size</a:t>
            </a:r>
            <a:r>
              <a:rPr lang="it-IT" dirty="0">
                <a:ea typeface="WenQuanYi Micro Hei" pitchFamily="2"/>
                <a:cs typeface="FreeSans" pitchFamily="2"/>
              </a:rPr>
              <a:t> (Mb): 458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  <p:sp>
        <p:nvSpPr>
          <p:cNvPr id="12" name="Connettore diritto 11"/>
          <p:cNvSpPr>
            <a:spLocks noChangeAspect="1"/>
          </p:cNvSpPr>
          <p:nvPr/>
        </p:nvSpPr>
        <p:spPr>
          <a:xfrm flipV="1">
            <a:off x="7135049" y="3630514"/>
            <a:ext cx="996167" cy="144000"/>
          </a:xfrm>
          <a:prstGeom prst="line">
            <a:avLst/>
          </a:prstGeom>
          <a:noFill/>
          <a:ln w="22225">
            <a:solidFill>
              <a:srgbClr val="0000FF"/>
            </a:solidFill>
            <a:prstDash val="solid"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3" name="Connettore diritto 12"/>
          <p:cNvSpPr/>
          <p:nvPr/>
        </p:nvSpPr>
        <p:spPr>
          <a:xfrm>
            <a:off x="7135051" y="3774054"/>
            <a:ext cx="0" cy="936000"/>
          </a:xfrm>
          <a:prstGeom prst="line">
            <a:avLst/>
          </a:prstGeom>
          <a:noFill/>
          <a:ln w="22225">
            <a:solidFill>
              <a:srgbClr val="FF950E"/>
            </a:solidFill>
            <a:prstDash val="solid"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4" name="Connettore diritto 13"/>
          <p:cNvSpPr>
            <a:spLocks noChangeAspect="1"/>
          </p:cNvSpPr>
          <p:nvPr/>
        </p:nvSpPr>
        <p:spPr>
          <a:xfrm>
            <a:off x="7135050" y="3774054"/>
            <a:ext cx="998199" cy="648000"/>
          </a:xfrm>
          <a:prstGeom prst="line">
            <a:avLst/>
          </a:prstGeom>
          <a:noFill/>
          <a:ln w="22225">
            <a:solidFill>
              <a:srgbClr val="00AE00"/>
            </a:solidFill>
            <a:prstDash val="solid"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135051" y="4499093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>
                <a:ln>
                  <a:noFill/>
                </a:ln>
                <a:solidFill>
                  <a:srgbClr val="FF950E"/>
                </a:solidFill>
                <a:latin typeface="Liberation Sans" pitchFamily="18"/>
                <a:ea typeface="WenQuanYi Micro Hei" pitchFamily="2"/>
                <a:cs typeface="FreeSans" pitchFamily="2"/>
              </a:rPr>
              <a:t>X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999051" y="3815094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>
                <a:ln>
                  <a:noFill/>
                </a:ln>
                <a:solidFill>
                  <a:srgbClr val="0000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Y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099793" y="4351861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WenQuanYi Micro Hei" pitchFamily="2"/>
                <a:cs typeface="FreeSans" pitchFamily="2"/>
              </a:rPr>
              <a:t>Z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987601" y="3890196"/>
            <a:ext cx="2817052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Reference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</a:rPr>
              <a:t>system</a:t>
            </a:r>
            <a:endParaRPr lang="it-IT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471040" y="817386"/>
            <a:ext cx="1616022" cy="2430759"/>
          </a:xfrm>
          <a:prstGeom prst="rect">
            <a:avLst/>
          </a:prstGeom>
          <a:scene3d>
            <a:camera prst="isometricOffAxis1Top"/>
            <a:lightRig rig="threePt" dir="t">
              <a:rot lat="0" lon="0" rev="0"/>
            </a:lightRig>
          </a:scene3d>
          <a:sp3d extrusionH="762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 rot="21188313">
            <a:off x="7464599" y="2539187"/>
            <a:ext cx="79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PET 1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6471040" y="4193477"/>
            <a:ext cx="1616022" cy="2430759"/>
          </a:xfrm>
          <a:prstGeom prst="rect">
            <a:avLst/>
          </a:prstGeom>
          <a:scene3d>
            <a:camera prst="isometricOffAxis1Top"/>
            <a:lightRig rig="threePt" dir="t">
              <a:rot lat="0" lon="0" rev="0"/>
            </a:lightRig>
          </a:scene3d>
          <a:sp3d extrusionH="762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 rot="21188313">
            <a:off x="7464599" y="5915278"/>
            <a:ext cx="79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PET 2</a:t>
            </a:r>
          </a:p>
        </p:txBody>
      </p:sp>
    </p:spTree>
    <p:extLst>
      <p:ext uri="{BB962C8B-B14F-4D97-AF65-F5344CB8AC3E}">
        <p14:creationId xmlns:p14="http://schemas.microsoft.com/office/powerpoint/2010/main" val="143800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Sensitivity</a:t>
            </a:r>
            <a:r>
              <a:rPr lang="it-IT" dirty="0"/>
              <a:t> image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4793" y="2144536"/>
            <a:ext cx="8596668" cy="2606945"/>
          </a:xfrm>
        </p:spPr>
        <p:txBody>
          <a:bodyPr>
            <a:normAutofit/>
          </a:bodyPr>
          <a:lstStyle/>
          <a:p>
            <a:r>
              <a:rPr lang="it-IT" sz="2400" dirty="0" err="1"/>
              <a:t>Sensitivity</a:t>
            </a:r>
            <a:r>
              <a:rPr lang="it-IT" sz="2400" dirty="0"/>
              <a:t> </a:t>
            </a:r>
            <a:r>
              <a:rPr lang="it-IT" sz="2400" dirty="0" err="1"/>
              <a:t>evaluation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Lines Of </a:t>
            </a:r>
            <a:r>
              <a:rPr lang="it-IT" dirty="0" err="1"/>
              <a:t>Response</a:t>
            </a:r>
            <a:r>
              <a:rPr lang="it-IT" dirty="0"/>
              <a:t> (</a:t>
            </a:r>
            <a:r>
              <a:rPr lang="it-IT" dirty="0" err="1"/>
              <a:t>LORs</a:t>
            </a:r>
            <a:r>
              <a:rPr lang="it-IT" dirty="0"/>
              <a:t>) </a:t>
            </a:r>
            <a:r>
              <a:rPr lang="it-IT" dirty="0" err="1"/>
              <a:t>backprojection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the Field Of </a:t>
            </a:r>
            <a:r>
              <a:rPr lang="it-IT" dirty="0" err="1"/>
              <a:t>View</a:t>
            </a:r>
            <a:r>
              <a:rPr lang="it-IT" dirty="0"/>
              <a:t> (FOV)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For </a:t>
            </a:r>
            <a:r>
              <a:rPr lang="it-IT" dirty="0" err="1"/>
              <a:t>each</a:t>
            </a:r>
            <a:r>
              <a:rPr lang="it-IT" dirty="0"/>
              <a:t> image </a:t>
            </a:r>
            <a:r>
              <a:rPr lang="it-IT" dirty="0" err="1"/>
              <a:t>voxel</a:t>
            </a:r>
            <a:r>
              <a:rPr lang="it-IT" dirty="0"/>
              <a:t> a </a:t>
            </a:r>
            <a:r>
              <a:rPr lang="it-IT" dirty="0" err="1"/>
              <a:t>value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assigned</a:t>
            </a:r>
            <a:r>
              <a:rPr lang="it-IT" dirty="0"/>
              <a:t>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 by </a:t>
            </a:r>
            <a:r>
              <a:rPr lang="it-IT" dirty="0" err="1"/>
              <a:t>LORs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crossing</a:t>
            </a:r>
            <a:r>
              <a:rPr lang="it-IT" dirty="0"/>
              <a:t> the </a:t>
            </a:r>
            <a:r>
              <a:rPr lang="it-IT" dirty="0" err="1"/>
              <a:t>voxel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voxel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crossed</a:t>
            </a:r>
            <a:r>
              <a:rPr lang="it-IT" dirty="0"/>
              <a:t> by </a:t>
            </a:r>
            <a:r>
              <a:rPr lang="it-IT" b="1" i="1" dirty="0"/>
              <a:t>j</a:t>
            </a:r>
            <a:r>
              <a:rPr lang="it-IT" dirty="0"/>
              <a:t> </a:t>
            </a:r>
            <a:r>
              <a:rPr lang="it-IT" dirty="0" err="1"/>
              <a:t>LORs</a:t>
            </a:r>
            <a:r>
              <a:rPr lang="it-IT" dirty="0"/>
              <a:t>, the </a:t>
            </a:r>
            <a:r>
              <a:rPr lang="it-IT" dirty="0" err="1"/>
              <a:t>value</a:t>
            </a:r>
            <a:r>
              <a:rPr lang="it-IT" dirty="0"/>
              <a:t> for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voxel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computed</a:t>
            </a:r>
            <a:r>
              <a:rPr lang="it-IT" dirty="0"/>
              <a:t> </a:t>
            </a:r>
            <a:r>
              <a:rPr lang="en-US" dirty="0"/>
              <a:t>by a weighted sum of </a:t>
            </a:r>
            <a:r>
              <a:rPr lang="en-US" b="1" i="1" dirty="0"/>
              <a:t>j</a:t>
            </a:r>
            <a:r>
              <a:rPr lang="en-US" dirty="0"/>
              <a:t> terms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weights </a:t>
            </a:r>
            <a:r>
              <a:rPr lang="en-US" b="1" i="1" dirty="0"/>
              <a:t>W</a:t>
            </a:r>
            <a:r>
              <a:rPr lang="en-US" b="1" i="1" baseline="-25000" dirty="0"/>
              <a:t>j</a:t>
            </a:r>
            <a:r>
              <a:rPr lang="en-US" dirty="0"/>
              <a:t> are given by the lines length within the voxel</a:t>
            </a:r>
            <a:endParaRPr lang="it-IT" dirty="0"/>
          </a:p>
        </p:txBody>
      </p:sp>
      <p:cxnSp>
        <p:nvCxnSpPr>
          <p:cNvPr id="11" name="Connettore diritto 10"/>
          <p:cNvCxnSpPr/>
          <p:nvPr/>
        </p:nvCxnSpPr>
        <p:spPr>
          <a:xfrm>
            <a:off x="794825" y="5169877"/>
            <a:ext cx="1343464" cy="139973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899139" y="4751482"/>
            <a:ext cx="1080000" cy="1080000"/>
          </a:xfrm>
          <a:prstGeom prst="rect">
            <a:avLst/>
          </a:prstGeom>
          <a:scene3d>
            <a:camera prst="isometricOffAxis2Top"/>
            <a:lightRig rig="balanced" dir="t"/>
          </a:scene3d>
          <a:sp3d extrusionH="1016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794825" y="5663011"/>
            <a:ext cx="6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LOR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7" name="Connettore diritto 16"/>
          <p:cNvCxnSpPr/>
          <p:nvPr/>
        </p:nvCxnSpPr>
        <p:spPr>
          <a:xfrm>
            <a:off x="3970337" y="4991519"/>
            <a:ext cx="2528937" cy="1367078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4965894" y="4751481"/>
            <a:ext cx="1011057" cy="1142881"/>
          </a:xfrm>
          <a:prstGeom prst="rect">
            <a:avLst/>
          </a:prstGeom>
          <a:scene3d>
            <a:camera prst="isometricOffAxis2Top"/>
            <a:lightRig rig="balanced" dir="t"/>
          </a:scene3d>
          <a:sp3d extrusionH="1016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896144" y="5336294"/>
            <a:ext cx="6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LOR</a:t>
            </a:r>
            <a:r>
              <a:rPr lang="it-IT" baseline="-25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6968149" y="5490182"/>
                <a:ext cx="1568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&gt; </m:t>
                      </m:r>
                      <m:sSub>
                        <m:sSubPr>
                          <m:ctrlP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149" y="5490182"/>
                <a:ext cx="156831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44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Sensitivity</a:t>
            </a:r>
            <a:r>
              <a:rPr lang="it-IT" dirty="0"/>
              <a:t> image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660" y="554245"/>
            <a:ext cx="1440000" cy="3600000"/>
          </a:xfr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6" name="Connettore diritto 5"/>
          <p:cNvSpPr/>
          <p:nvPr/>
        </p:nvSpPr>
        <p:spPr>
          <a:xfrm flipV="1">
            <a:off x="1037334" y="1495953"/>
            <a:ext cx="0" cy="1728000"/>
          </a:xfrm>
          <a:prstGeom prst="line">
            <a:avLst/>
          </a:prstGeom>
          <a:noFill/>
          <a:ln w="22225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7" name="Connettore diritto 6"/>
          <p:cNvSpPr/>
          <p:nvPr/>
        </p:nvSpPr>
        <p:spPr>
          <a:xfrm flipV="1">
            <a:off x="1037334" y="3221489"/>
            <a:ext cx="4032000" cy="15308"/>
          </a:xfrm>
          <a:prstGeom prst="line">
            <a:avLst/>
          </a:prstGeom>
          <a:noFill/>
          <a:ln w="22225">
            <a:solidFill>
              <a:srgbClr val="00AE00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7334" y="1423952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0000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Y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43334" y="3069663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WenQuanYi Micro Hei" pitchFamily="2"/>
                <a:cs typeface="FreeSans" pitchFamily="2"/>
              </a:rPr>
              <a:t>Z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662" y="3437323"/>
            <a:ext cx="3600000" cy="3059181"/>
          </a:xfrm>
          <a:prstGeom prst="rect">
            <a:avLst/>
          </a:prstGeom>
        </p:spPr>
      </p:pic>
      <p:sp>
        <p:nvSpPr>
          <p:cNvPr id="22" name="Connettore diritto 21"/>
          <p:cNvSpPr/>
          <p:nvPr/>
        </p:nvSpPr>
        <p:spPr>
          <a:xfrm flipV="1">
            <a:off x="1037334" y="6677274"/>
            <a:ext cx="4032000" cy="15308"/>
          </a:xfrm>
          <a:prstGeom prst="line">
            <a:avLst/>
          </a:prstGeom>
          <a:noFill/>
          <a:ln w="22225">
            <a:solidFill>
              <a:srgbClr val="00AE00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043334" y="6525448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WenQuanYi Micro Hei" pitchFamily="2"/>
                <a:cs typeface="FreeSans" pitchFamily="2"/>
              </a:rPr>
              <a:t>Z</a:t>
            </a:r>
          </a:p>
        </p:txBody>
      </p:sp>
      <p:sp>
        <p:nvSpPr>
          <p:cNvPr id="28" name="Connettore diritto 27"/>
          <p:cNvSpPr/>
          <p:nvPr/>
        </p:nvSpPr>
        <p:spPr>
          <a:xfrm flipV="1">
            <a:off x="1037334" y="3348686"/>
            <a:ext cx="0" cy="3348000"/>
          </a:xfrm>
          <a:prstGeom prst="line">
            <a:avLst/>
          </a:prstGeom>
          <a:noFill/>
          <a:ln w="22225">
            <a:solidFill>
              <a:srgbClr val="FF950E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77334" y="3290749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>
                <a:ln>
                  <a:noFill/>
                </a:ln>
                <a:solidFill>
                  <a:srgbClr val="FF950E"/>
                </a:solidFill>
                <a:latin typeface="Liberation Sans" pitchFamily="18"/>
                <a:ea typeface="WenQuanYi Micro Hei" pitchFamily="2"/>
                <a:cs typeface="FreeSans" pitchFamily="2"/>
              </a:rPr>
              <a:t>X</a:t>
            </a:r>
          </a:p>
        </p:txBody>
      </p:sp>
      <p:sp>
        <p:nvSpPr>
          <p:cNvPr id="30" name="Connettore diritto 29"/>
          <p:cNvSpPr/>
          <p:nvPr/>
        </p:nvSpPr>
        <p:spPr>
          <a:xfrm flipV="1">
            <a:off x="5792216" y="1508797"/>
            <a:ext cx="0" cy="1728000"/>
          </a:xfrm>
          <a:prstGeom prst="line">
            <a:avLst/>
          </a:prstGeom>
          <a:noFill/>
          <a:ln w="22225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432216" y="1436796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0000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Y</a:t>
            </a:r>
          </a:p>
        </p:txBody>
      </p:sp>
      <p:pic>
        <p:nvPicPr>
          <p:cNvPr id="32" name="Immagine 3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19054" y="824245"/>
            <a:ext cx="1440000" cy="30600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33" name="Connettore diritto 32"/>
          <p:cNvSpPr/>
          <p:nvPr/>
        </p:nvSpPr>
        <p:spPr>
          <a:xfrm>
            <a:off x="5792126" y="3221489"/>
            <a:ext cx="3492000" cy="0"/>
          </a:xfrm>
          <a:prstGeom prst="line">
            <a:avLst/>
          </a:prstGeom>
          <a:noFill/>
          <a:ln w="22225">
            <a:solidFill>
              <a:srgbClr val="FF950E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9274002" y="3062009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>
                <a:ln>
                  <a:noFill/>
                </a:ln>
                <a:solidFill>
                  <a:srgbClr val="FF950E"/>
                </a:solidFill>
                <a:latin typeface="Liberation Sans" pitchFamily="18"/>
                <a:ea typeface="WenQuanYi Micro Hei" pitchFamily="2"/>
                <a:cs typeface="FreeSans" pitchFamily="2"/>
              </a:rPr>
              <a:t>X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5720216" y="4367943"/>
            <a:ext cx="4113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2400" dirty="0" err="1"/>
              <a:t>Sensitivity</a:t>
            </a:r>
            <a:r>
              <a:rPr lang="it-IT" sz="2400" dirty="0"/>
              <a:t> image </a:t>
            </a:r>
            <a:r>
              <a:rPr lang="it-IT" sz="2400" dirty="0" err="1"/>
              <a:t>orthogonal</a:t>
            </a:r>
            <a:r>
              <a:rPr lang="it-IT" sz="2400" dirty="0"/>
              <a:t> </a:t>
            </a:r>
            <a:r>
              <a:rPr lang="it-IT" sz="2400" dirty="0" err="1"/>
              <a:t>views</a:t>
            </a:r>
            <a:r>
              <a:rPr lang="it-IT" sz="2400" dirty="0"/>
              <a:t> (</a:t>
            </a:r>
            <a:r>
              <a:rPr lang="it-IT" sz="2400" dirty="0" err="1"/>
              <a:t>central</a:t>
            </a:r>
            <a:r>
              <a:rPr lang="it-IT" sz="2400" dirty="0"/>
              <a:t> </a:t>
            </a:r>
            <a:r>
              <a:rPr lang="it-IT" sz="2400" dirty="0" err="1"/>
              <a:t>slices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516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Sensitivity</a:t>
            </a:r>
            <a:r>
              <a:rPr lang="it-IT" dirty="0"/>
              <a:t> image: </a:t>
            </a:r>
            <a:r>
              <a:rPr lang="it-IT" dirty="0" err="1"/>
              <a:t>symmetry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72402" y="1527480"/>
            <a:ext cx="1070265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72402" y="4229306"/>
            <a:ext cx="1070259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igura a mano libera 5"/>
          <p:cNvSpPr/>
          <p:nvPr/>
        </p:nvSpPr>
        <p:spPr>
          <a:xfrm>
            <a:off x="2124000" y="2535480"/>
            <a:ext cx="720000" cy="503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 dirty="0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2124000" y="5237306"/>
            <a:ext cx="720000" cy="503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8" name="Connettore diritto 7"/>
          <p:cNvSpPr/>
          <p:nvPr/>
        </p:nvSpPr>
        <p:spPr>
          <a:xfrm flipV="1">
            <a:off x="4073573" y="1527479"/>
            <a:ext cx="0" cy="2520000"/>
          </a:xfrm>
          <a:prstGeom prst="line">
            <a:avLst/>
          </a:prstGeom>
          <a:noFill/>
          <a:ln w="22225">
            <a:solidFill>
              <a:srgbClr val="00AE00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9" name="Connettore diritto 8"/>
          <p:cNvSpPr/>
          <p:nvPr/>
        </p:nvSpPr>
        <p:spPr>
          <a:xfrm>
            <a:off x="3420000" y="2787478"/>
            <a:ext cx="1296000" cy="0"/>
          </a:xfrm>
          <a:prstGeom prst="line">
            <a:avLst/>
          </a:prstGeom>
          <a:noFill/>
          <a:ln w="22225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1" name="Connettore diritto 10"/>
          <p:cNvSpPr/>
          <p:nvPr/>
        </p:nvSpPr>
        <p:spPr>
          <a:xfrm>
            <a:off x="3451320" y="5499972"/>
            <a:ext cx="1296000" cy="0"/>
          </a:xfrm>
          <a:prstGeom prst="line">
            <a:avLst/>
          </a:prstGeom>
          <a:noFill/>
          <a:ln w="22225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44000" y="2628000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>
                <a:ln>
                  <a:noFill/>
                </a:ln>
                <a:solidFill>
                  <a:srgbClr val="0000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Y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672136" y="5349153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>
                <a:ln>
                  <a:noFill/>
                </a:ln>
                <a:solidFill>
                  <a:srgbClr val="0000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Y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735209" y="1376445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WenQuanYi Micro Hei" pitchFamily="2"/>
                <a:cs typeface="FreeSans" pitchFamily="2"/>
              </a:rPr>
              <a:t>Z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751864" y="4048223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WenQuanYi Micro Hei" pitchFamily="2"/>
                <a:cs typeface="FreeSans" pitchFamily="2"/>
              </a:rPr>
              <a:t>Z</a:t>
            </a:r>
          </a:p>
        </p:txBody>
      </p:sp>
      <p:sp>
        <p:nvSpPr>
          <p:cNvPr id="16" name="Figura a mano libera 15"/>
          <p:cNvSpPr/>
          <p:nvPr/>
        </p:nvSpPr>
        <p:spPr>
          <a:xfrm>
            <a:off x="5244234" y="2535479"/>
            <a:ext cx="720000" cy="503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7" name="Figura a mano libera 16"/>
          <p:cNvSpPr/>
          <p:nvPr/>
        </p:nvSpPr>
        <p:spPr>
          <a:xfrm>
            <a:off x="5244234" y="5256633"/>
            <a:ext cx="720000" cy="503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510892" y="1615528"/>
            <a:ext cx="1584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1" u="none" strike="noStrike" kern="1200" cap="none" dirty="0" err="1">
                <a:ln>
                  <a:noFill/>
                </a:ln>
                <a:solidFill>
                  <a:srgbClr val="00B8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Horizontal</a:t>
            </a:r>
            <a:r>
              <a:rPr lang="it-IT" sz="1600" b="1" i="1" u="none" strike="noStrike" kern="1200" cap="none" dirty="0">
                <a:ln>
                  <a:noFill/>
                </a:ln>
                <a:solidFill>
                  <a:srgbClr val="00B8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 </a:t>
            </a:r>
            <a:r>
              <a:rPr lang="it-IT" sz="1600" b="1" i="1" u="none" strike="noStrike" kern="1200" cap="none" dirty="0" err="1">
                <a:ln>
                  <a:noFill/>
                </a:ln>
                <a:solidFill>
                  <a:srgbClr val="00B8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flip</a:t>
            </a:r>
            <a:endParaRPr lang="it-IT" sz="1600" b="1" i="1" u="none" strike="noStrike" kern="1200" cap="none" dirty="0">
              <a:ln>
                <a:noFill/>
              </a:ln>
              <a:solidFill>
                <a:srgbClr val="00B8FF"/>
              </a:solidFill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644000" y="4367183"/>
            <a:ext cx="1167605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1" u="none" strike="noStrike" kern="1200" cap="none" dirty="0">
                <a:ln>
                  <a:noFill/>
                </a:ln>
                <a:solidFill>
                  <a:schemeClr val="accent4"/>
                </a:solidFill>
                <a:latin typeface="Liberation Sans" pitchFamily="18"/>
                <a:ea typeface="WenQuanYi Micro Hei" pitchFamily="2"/>
                <a:cs typeface="FreeSans" pitchFamily="2"/>
              </a:rPr>
              <a:t>Vertical </a:t>
            </a:r>
            <a:r>
              <a:rPr lang="it-IT" sz="1600" b="1" i="1" u="none" strike="noStrike" kern="1200" cap="none" dirty="0" err="1">
                <a:ln>
                  <a:noFill/>
                </a:ln>
                <a:solidFill>
                  <a:schemeClr val="accent4"/>
                </a:solidFill>
                <a:latin typeface="Liberation Sans" pitchFamily="18"/>
                <a:ea typeface="WenQuanYi Micro Hei" pitchFamily="2"/>
                <a:cs typeface="FreeSans" pitchFamily="2"/>
              </a:rPr>
              <a:t>flip</a:t>
            </a:r>
            <a:endParaRPr lang="it-IT" sz="1600" b="1" i="1" u="none" strike="noStrike" kern="1200" cap="none" dirty="0">
              <a:ln>
                <a:noFill/>
              </a:ln>
              <a:solidFill>
                <a:schemeClr val="accent4"/>
              </a:solidFill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32211" y="1527480"/>
            <a:ext cx="1070259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6532211" y="4229306"/>
            <a:ext cx="1070259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sellaDiTesto 21"/>
          <p:cNvSpPr txBox="1"/>
          <p:nvPr/>
        </p:nvSpPr>
        <p:spPr>
          <a:xfrm>
            <a:off x="7684876" y="2329329"/>
            <a:ext cx="2052634" cy="916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1" i="0" u="none" strike="noStrike" kern="1200" cap="none" dirty="0">
                <a:ln>
                  <a:noFill/>
                </a:ln>
                <a:solidFill>
                  <a:srgbClr val="0099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No </a:t>
            </a:r>
            <a:r>
              <a:rPr lang="it-IT" sz="1800" b="1" i="0" u="none" strike="noStrike" kern="1200" cap="none" dirty="0" err="1">
                <a:ln>
                  <a:noFill/>
                </a:ln>
                <a:solidFill>
                  <a:srgbClr val="0099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visible</a:t>
            </a:r>
            <a:r>
              <a:rPr lang="it-IT" sz="1800" b="1" i="0" u="none" strike="noStrike" kern="1200" cap="none" dirty="0">
                <a:ln>
                  <a:noFill/>
                </a:ln>
                <a:solidFill>
                  <a:srgbClr val="0099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 pattern.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1" i="0" u="none" strike="noStrike" kern="1200" cap="none" dirty="0">
                <a:ln>
                  <a:noFill/>
                </a:ln>
                <a:solidFill>
                  <a:srgbClr val="0099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Image </a:t>
            </a:r>
            <a:r>
              <a:rPr lang="it-IT" sz="1800" b="1" i="0" u="none" strike="noStrike" kern="1200" cap="none" dirty="0" err="1">
                <a:ln>
                  <a:noFill/>
                </a:ln>
                <a:solidFill>
                  <a:srgbClr val="0099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values</a:t>
            </a:r>
            <a:r>
              <a:rPr lang="it-IT" sz="1800" b="1" i="0" u="none" strike="noStrike" kern="1200" cap="none" dirty="0">
                <a:ln>
                  <a:noFill/>
                </a:ln>
                <a:solidFill>
                  <a:srgbClr val="0099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 ~ 10</a:t>
            </a:r>
            <a:r>
              <a:rPr lang="it-IT" sz="1800" b="1" i="0" u="none" strike="noStrike" kern="1200" cap="none" baseline="30000" dirty="0">
                <a:ln>
                  <a:noFill/>
                </a:ln>
                <a:solidFill>
                  <a:srgbClr val="0099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-9</a:t>
            </a:r>
            <a:r>
              <a:rPr lang="it-IT" sz="1800" b="1" i="0" u="none" strike="noStrike" kern="1200" cap="none" dirty="0">
                <a:ln>
                  <a:noFill/>
                </a:ln>
                <a:solidFill>
                  <a:srgbClr val="0099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 ÷ 10</a:t>
            </a:r>
            <a:r>
              <a:rPr lang="it-IT" sz="1800" b="1" i="0" u="none" strike="noStrike" kern="1200" cap="none" baseline="30000" dirty="0">
                <a:ln>
                  <a:noFill/>
                </a:ln>
                <a:solidFill>
                  <a:srgbClr val="0099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-10</a:t>
            </a:r>
            <a:r>
              <a:rPr lang="it-IT" sz="1800" b="1" i="0" u="none" strike="noStrike" kern="1200" cap="none" dirty="0">
                <a:ln>
                  <a:noFill/>
                </a:ln>
                <a:solidFill>
                  <a:srgbClr val="0099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.</a:t>
            </a:r>
          </a:p>
        </p:txBody>
      </p:sp>
      <p:sp>
        <p:nvSpPr>
          <p:cNvPr id="24" name="Connettore diritto 23"/>
          <p:cNvSpPr/>
          <p:nvPr/>
        </p:nvSpPr>
        <p:spPr>
          <a:xfrm>
            <a:off x="3813120" y="2232000"/>
            <a:ext cx="792000" cy="0"/>
          </a:xfrm>
          <a:prstGeom prst="line">
            <a:avLst/>
          </a:prstGeom>
          <a:noFill/>
          <a:ln w="22225">
            <a:solidFill>
              <a:srgbClr val="0099FF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25" name="Connettore diritto 24"/>
          <p:cNvSpPr/>
          <p:nvPr/>
        </p:nvSpPr>
        <p:spPr>
          <a:xfrm flipH="1">
            <a:off x="3633120" y="2304000"/>
            <a:ext cx="792000" cy="0"/>
          </a:xfrm>
          <a:prstGeom prst="line">
            <a:avLst/>
          </a:prstGeom>
          <a:noFill/>
          <a:ln w="22225">
            <a:solidFill>
              <a:srgbClr val="0099FF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26" name="Connettore diritto 25"/>
          <p:cNvSpPr/>
          <p:nvPr/>
        </p:nvSpPr>
        <p:spPr>
          <a:xfrm flipV="1">
            <a:off x="3873932" y="5044983"/>
            <a:ext cx="0" cy="792000"/>
          </a:xfrm>
          <a:prstGeom prst="line">
            <a:avLst/>
          </a:prstGeom>
          <a:noFill/>
          <a:ln w="22225">
            <a:solidFill>
              <a:schemeClr val="accent4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27" name="Connettore diritto 26"/>
          <p:cNvSpPr/>
          <p:nvPr/>
        </p:nvSpPr>
        <p:spPr>
          <a:xfrm>
            <a:off x="3945932" y="5224983"/>
            <a:ext cx="0" cy="792000"/>
          </a:xfrm>
          <a:prstGeom prst="line">
            <a:avLst/>
          </a:prstGeom>
          <a:noFill/>
          <a:ln w="22225">
            <a:solidFill>
              <a:schemeClr val="accent4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28" name="Connettore diritto 27"/>
          <p:cNvSpPr/>
          <p:nvPr/>
        </p:nvSpPr>
        <p:spPr>
          <a:xfrm flipV="1">
            <a:off x="4076852" y="4229306"/>
            <a:ext cx="0" cy="2520000"/>
          </a:xfrm>
          <a:prstGeom prst="line">
            <a:avLst/>
          </a:prstGeom>
          <a:noFill/>
          <a:ln w="22225">
            <a:solidFill>
              <a:srgbClr val="00AE00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684876" y="5100685"/>
            <a:ext cx="2052634" cy="916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1" i="0" u="none" strike="noStrike" kern="1200" cap="none" dirty="0">
                <a:ln>
                  <a:noFill/>
                </a:ln>
                <a:solidFill>
                  <a:schemeClr val="accent4"/>
                </a:solidFill>
                <a:latin typeface="Liberation Sans" pitchFamily="18"/>
                <a:ea typeface="WenQuanYi Micro Hei" pitchFamily="2"/>
                <a:cs typeface="FreeSans" pitchFamily="2"/>
              </a:rPr>
              <a:t>No </a:t>
            </a:r>
            <a:r>
              <a:rPr lang="it-IT" sz="1800" b="1" i="0" u="none" strike="noStrike" kern="1200" cap="none" dirty="0" err="1">
                <a:ln>
                  <a:noFill/>
                </a:ln>
                <a:solidFill>
                  <a:schemeClr val="accent4"/>
                </a:solidFill>
                <a:latin typeface="Liberation Sans" pitchFamily="18"/>
                <a:ea typeface="WenQuanYi Micro Hei" pitchFamily="2"/>
                <a:cs typeface="FreeSans" pitchFamily="2"/>
              </a:rPr>
              <a:t>visible</a:t>
            </a:r>
            <a:r>
              <a:rPr lang="it-IT" sz="1800" b="1" i="0" u="none" strike="noStrike" kern="1200" cap="none" dirty="0">
                <a:ln>
                  <a:noFill/>
                </a:ln>
                <a:solidFill>
                  <a:schemeClr val="accent4"/>
                </a:solidFill>
                <a:latin typeface="Liberation Sans" pitchFamily="18"/>
                <a:ea typeface="WenQuanYi Micro Hei" pitchFamily="2"/>
                <a:cs typeface="FreeSans" pitchFamily="2"/>
              </a:rPr>
              <a:t> pattern.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1" i="0" u="none" strike="noStrike" kern="1200" cap="none" dirty="0">
                <a:ln>
                  <a:noFill/>
                </a:ln>
                <a:solidFill>
                  <a:schemeClr val="accent4"/>
                </a:solidFill>
                <a:latin typeface="Liberation Sans" pitchFamily="18"/>
                <a:ea typeface="WenQuanYi Micro Hei" pitchFamily="2"/>
                <a:cs typeface="FreeSans" pitchFamily="2"/>
              </a:rPr>
              <a:t>Image </a:t>
            </a:r>
            <a:r>
              <a:rPr lang="it-IT" sz="1800" b="1" i="0" u="none" strike="noStrike" kern="1200" cap="none" dirty="0" err="1">
                <a:ln>
                  <a:noFill/>
                </a:ln>
                <a:solidFill>
                  <a:schemeClr val="accent4"/>
                </a:solidFill>
                <a:latin typeface="Liberation Sans" pitchFamily="18"/>
                <a:ea typeface="WenQuanYi Micro Hei" pitchFamily="2"/>
                <a:cs typeface="FreeSans" pitchFamily="2"/>
              </a:rPr>
              <a:t>values</a:t>
            </a:r>
            <a:r>
              <a:rPr lang="it-IT" sz="1800" b="1" i="0" u="none" strike="noStrike" kern="1200" cap="none" dirty="0">
                <a:ln>
                  <a:noFill/>
                </a:ln>
                <a:solidFill>
                  <a:schemeClr val="accent4"/>
                </a:solidFill>
                <a:latin typeface="Liberation Sans" pitchFamily="18"/>
                <a:ea typeface="WenQuanYi Micro Hei" pitchFamily="2"/>
                <a:cs typeface="FreeSans" pitchFamily="2"/>
              </a:rPr>
              <a:t> ~ 10</a:t>
            </a:r>
            <a:r>
              <a:rPr lang="it-IT" sz="1800" b="1" i="0" u="none" strike="noStrike" kern="1200" cap="none" baseline="30000" dirty="0">
                <a:ln>
                  <a:noFill/>
                </a:ln>
                <a:solidFill>
                  <a:schemeClr val="accent4"/>
                </a:solidFill>
                <a:latin typeface="Liberation Sans" pitchFamily="18"/>
                <a:ea typeface="WenQuanYi Micro Hei" pitchFamily="2"/>
                <a:cs typeface="FreeSans" pitchFamily="2"/>
              </a:rPr>
              <a:t>-9</a:t>
            </a:r>
            <a:r>
              <a:rPr lang="it-IT" sz="1800" b="1" i="0" u="none" strike="noStrike" kern="1200" cap="none" dirty="0">
                <a:ln>
                  <a:noFill/>
                </a:ln>
                <a:solidFill>
                  <a:schemeClr val="accent4"/>
                </a:solidFill>
                <a:latin typeface="Liberation Sans" pitchFamily="18"/>
                <a:ea typeface="WenQuanYi Micro Hei" pitchFamily="2"/>
                <a:cs typeface="FreeSans" pitchFamily="2"/>
              </a:rPr>
              <a:t> ÷ 10</a:t>
            </a:r>
            <a:r>
              <a:rPr lang="it-IT" sz="1800" b="1" i="0" u="none" strike="noStrike" kern="1200" cap="none" baseline="30000" dirty="0">
                <a:ln>
                  <a:noFill/>
                </a:ln>
                <a:solidFill>
                  <a:schemeClr val="accent4"/>
                </a:solidFill>
                <a:latin typeface="Liberation Sans" pitchFamily="18"/>
                <a:ea typeface="WenQuanYi Micro Hei" pitchFamily="2"/>
                <a:cs typeface="FreeSans" pitchFamily="2"/>
              </a:rPr>
              <a:t>-10</a:t>
            </a:r>
            <a:r>
              <a:rPr lang="it-IT" sz="1800" b="1" i="0" u="none" strike="noStrike" kern="1200" cap="none" dirty="0">
                <a:ln>
                  <a:noFill/>
                </a:ln>
                <a:solidFill>
                  <a:schemeClr val="accent4"/>
                </a:solidFill>
                <a:latin typeface="Liberation Sans" pitchFamily="18"/>
                <a:ea typeface="WenQuanYi Micro Hei" pitchFamily="2"/>
                <a:cs typeface="FreeSans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362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Sensitivity</a:t>
            </a:r>
            <a:r>
              <a:rPr lang="it-IT" dirty="0"/>
              <a:t> </a:t>
            </a:r>
            <a:r>
              <a:rPr lang="it-IT" dirty="0" err="1"/>
              <a:t>profiles</a:t>
            </a:r>
            <a:endParaRPr lang="it-IT" dirty="0"/>
          </a:p>
        </p:txBody>
      </p:sp>
      <p:pic>
        <p:nvPicPr>
          <p:cNvPr id="15" name="Segnaposto contenuto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845" y="1610383"/>
            <a:ext cx="5040000" cy="252000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41454" y="2043829"/>
            <a:ext cx="185142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nettore diritto 5"/>
          <p:cNvSpPr/>
          <p:nvPr/>
        </p:nvSpPr>
        <p:spPr>
          <a:xfrm>
            <a:off x="663572" y="1854271"/>
            <a:ext cx="0" cy="4500000"/>
          </a:xfrm>
          <a:prstGeom prst="line">
            <a:avLst/>
          </a:prstGeom>
          <a:noFill/>
          <a:ln w="22225">
            <a:solidFill>
              <a:srgbClr val="00AE00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4514" y="6363829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WenQuanYi Micro Hei" pitchFamily="2"/>
                <a:cs typeface="FreeSans" pitchFamily="2"/>
              </a:rPr>
              <a:t>Z</a:t>
            </a:r>
          </a:p>
        </p:txBody>
      </p:sp>
      <p:sp>
        <p:nvSpPr>
          <p:cNvPr id="8" name="Connettore diritto 7"/>
          <p:cNvSpPr/>
          <p:nvPr/>
        </p:nvSpPr>
        <p:spPr>
          <a:xfrm>
            <a:off x="658513" y="1854271"/>
            <a:ext cx="2160000" cy="0"/>
          </a:xfrm>
          <a:prstGeom prst="line">
            <a:avLst/>
          </a:prstGeom>
          <a:noFill/>
          <a:ln w="22225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cap="none" dirty="0">
              <a:ln>
                <a:noFill/>
              </a:ln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07111" y="1694791"/>
            <a:ext cx="288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dirty="0">
                <a:ln>
                  <a:noFill/>
                </a:ln>
                <a:solidFill>
                  <a:srgbClr val="0000FF"/>
                </a:solidFill>
                <a:latin typeface="Liberation Sans" pitchFamily="18"/>
                <a:ea typeface="WenQuanYi Micro Hei" pitchFamily="2"/>
                <a:cs typeface="FreeSans" pitchFamily="2"/>
              </a:rPr>
              <a:t>Y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845" y="4221829"/>
            <a:ext cx="5006250" cy="2520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941454" y="4185829"/>
            <a:ext cx="1850400" cy="36000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844697" y="2043829"/>
            <a:ext cx="36000" cy="4320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6195" y="2664271"/>
            <a:ext cx="3840000" cy="2880000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1786765" y="4131829"/>
            <a:ext cx="144000" cy="1440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065703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2286</TotalTime>
  <Words>769</Words>
  <Application>Microsoft Office PowerPoint</Application>
  <PresentationFormat>Widescreen</PresentationFormat>
  <Paragraphs>150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9" baseType="lpstr">
      <vt:lpstr>Arial</vt:lpstr>
      <vt:lpstr>Calibri</vt:lpstr>
      <vt:lpstr>Cambria Math</vt:lpstr>
      <vt:lpstr>Century Schoolbook L</vt:lpstr>
      <vt:lpstr>Courier New</vt:lpstr>
      <vt:lpstr>FreeSans</vt:lpstr>
      <vt:lpstr>Liberation Sans</vt:lpstr>
      <vt:lpstr>Times New Roman</vt:lpstr>
      <vt:lpstr>Trebuchet MS</vt:lpstr>
      <vt:lpstr>WenQuanYi Micro Hei</vt:lpstr>
      <vt:lpstr>Wingdings</vt:lpstr>
      <vt:lpstr>Wingdings 3</vt:lpstr>
      <vt:lpstr>Sfaccettatura</vt:lpstr>
      <vt:lpstr>PET reconstruction software test</vt:lpstr>
      <vt:lpstr>MLEM algorithm: iterative method for Tomographic Image Reconstruction</vt:lpstr>
      <vt:lpstr>Basic concepts: how to recover the image</vt:lpstr>
      <vt:lpstr>Basic concepts: how to recover the image</vt:lpstr>
      <vt:lpstr>INSIDE 5x2 System matrix</vt:lpstr>
      <vt:lpstr>Sensitivity image</vt:lpstr>
      <vt:lpstr>Sensitivity image</vt:lpstr>
      <vt:lpstr>Sensitivity image: symmetry</vt:lpstr>
      <vt:lpstr>Sensitivity profiles</vt:lpstr>
      <vt:lpstr>Sensitivity: computed VS simulated</vt:lpstr>
      <vt:lpstr>Point source reconstruction</vt:lpstr>
      <vt:lpstr>Point source reconstruction Profiles along Y (plane YZ)</vt:lpstr>
      <vt:lpstr>Point source reconstruction Profiles along X (plane XY)</vt:lpstr>
      <vt:lpstr>Limits of our system…</vt:lpstr>
      <vt:lpstr>CNAO data reconstruction Single spot, 124 MeV (111 mm in H2O), high statistic</vt:lpstr>
      <vt:lpstr>PET-CT image fusion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 reconstruction software test</dc:title>
  <dc:creator>Giovanni</dc:creator>
  <cp:lastModifiedBy>Giovanni</cp:lastModifiedBy>
  <cp:revision>88</cp:revision>
  <dcterms:created xsi:type="dcterms:W3CDTF">2016-06-11T09:55:56Z</dcterms:created>
  <dcterms:modified xsi:type="dcterms:W3CDTF">2016-06-13T21:15:57Z</dcterms:modified>
</cp:coreProperties>
</file>