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  <p:sldMasterId id="2147483718" r:id="rId2"/>
    <p:sldMasterId id="2147483744" r:id="rId3"/>
  </p:sldMasterIdLst>
  <p:notesMasterIdLst>
    <p:notesMasterId r:id="rId11"/>
  </p:notesMasterIdLst>
  <p:sldIdLst>
    <p:sldId id="256" r:id="rId4"/>
    <p:sldId id="300" r:id="rId5"/>
    <p:sldId id="297" r:id="rId6"/>
    <p:sldId id="301" r:id="rId7"/>
    <p:sldId id="292" r:id="rId8"/>
    <p:sldId id="303" r:id="rId9"/>
    <p:sldId id="29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25"/>
    <p:restoredTop sz="93581"/>
  </p:normalViewPr>
  <p:slideViewPr>
    <p:cSldViewPr snapToGrid="0" snapToObjects="1">
      <p:cViewPr>
        <p:scale>
          <a:sx n="63" d="100"/>
          <a:sy n="63" d="100"/>
        </p:scale>
        <p:origin x="2504" y="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ACA0C9-B1C7-114E-B5CF-08D4CC644056}" type="datetimeFigureOut">
              <a:rPr lang="en-US" smtClean="0"/>
              <a:t>6/13/16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33119F-4CEE-5546-B1BC-07D648A53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822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6/13/16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76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6/13/16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38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40"/>
            <a:ext cx="22098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6/13/16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7" y="6248245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81"/>
            <a:ext cx="533400" cy="244476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54171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73" y="274680"/>
            <a:ext cx="8229267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73" y="1600202"/>
            <a:ext cx="8229267" cy="4525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984689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73" y="274680"/>
            <a:ext cx="8229267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73" y="1600200"/>
            <a:ext cx="8229267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536167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73" y="274680"/>
            <a:ext cx="8229267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56" y="1600200"/>
            <a:ext cx="4015606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3909" y="1600200"/>
            <a:ext cx="4015606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722403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73" y="274680"/>
            <a:ext cx="8229267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289359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73" y="274680"/>
            <a:ext cx="8229267" cy="5298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11542882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73" y="274680"/>
            <a:ext cx="8229267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56" y="1600200"/>
            <a:ext cx="4015606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56" y="3964320"/>
            <a:ext cx="4015606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3909" y="1600200"/>
            <a:ext cx="4015606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758412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73" y="274680"/>
            <a:ext cx="8229267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56" y="1600200"/>
            <a:ext cx="4015606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3909" y="1600200"/>
            <a:ext cx="4015606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3909" y="3964320"/>
            <a:ext cx="4015606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91749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6/13/16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73" y="274680"/>
            <a:ext cx="8229267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56" y="1600200"/>
            <a:ext cx="4015606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909" y="1600200"/>
            <a:ext cx="4015606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73" y="3964320"/>
            <a:ext cx="8229267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097744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73" y="274680"/>
            <a:ext cx="8229267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73" y="1600200"/>
            <a:ext cx="8229267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73" y="3964320"/>
            <a:ext cx="8229267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336933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73" y="274680"/>
            <a:ext cx="8229267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56" y="1600200"/>
            <a:ext cx="4015606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3909" y="1600200"/>
            <a:ext cx="4015606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3909" y="3964320"/>
            <a:ext cx="4015606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56" y="3964320"/>
            <a:ext cx="4015606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783181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73" y="274680"/>
            <a:ext cx="8229267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73" y="1600200"/>
            <a:ext cx="8229267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73" y="1600200"/>
            <a:ext cx="8229267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Picture 36"/>
          <p:cNvPicPr/>
          <p:nvPr/>
        </p:nvPicPr>
        <p:blipFill>
          <a:blip r:embed="rId2"/>
          <a:stretch>
            <a:fillRect/>
          </a:stretch>
        </p:blipFill>
        <p:spPr>
          <a:xfrm>
            <a:off x="1953987" y="1599840"/>
            <a:ext cx="5235507" cy="4525560"/>
          </a:xfrm>
          <a:prstGeom prst="rect">
            <a:avLst/>
          </a:prstGeom>
          <a:ln>
            <a:noFill/>
          </a:ln>
        </p:spPr>
      </p:pic>
      <p:pic>
        <p:nvPicPr>
          <p:cNvPr id="38" name="Picture 37"/>
          <p:cNvPicPr/>
          <p:nvPr/>
        </p:nvPicPr>
        <p:blipFill>
          <a:blip r:embed="rId2"/>
          <a:stretch>
            <a:fillRect/>
          </a:stretch>
        </p:blipFill>
        <p:spPr>
          <a:xfrm>
            <a:off x="1953987" y="1599840"/>
            <a:ext cx="5235507" cy="45255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31652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91595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60" y="274680"/>
            <a:ext cx="8229267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60" y="1600202"/>
            <a:ext cx="8229267" cy="4525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1605945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60" y="274680"/>
            <a:ext cx="8229267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60" y="1600200"/>
            <a:ext cx="8229267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285798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60" y="274680"/>
            <a:ext cx="8229267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56" y="1600200"/>
            <a:ext cx="4015606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3909" y="1600200"/>
            <a:ext cx="4015606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165706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60" y="274680"/>
            <a:ext cx="8229267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210528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60" y="274680"/>
            <a:ext cx="8229267" cy="5298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1120709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6/13/16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60" y="274680"/>
            <a:ext cx="8229267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56" y="1600200"/>
            <a:ext cx="4015606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56" y="3964320"/>
            <a:ext cx="4015606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3909" y="1600200"/>
            <a:ext cx="4015606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700988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60" y="274680"/>
            <a:ext cx="8229267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56" y="1600200"/>
            <a:ext cx="4015606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3909" y="1600200"/>
            <a:ext cx="4015606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3909" y="3964320"/>
            <a:ext cx="4015606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454530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60" y="274680"/>
            <a:ext cx="8229267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56" y="1600200"/>
            <a:ext cx="4015606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909" y="1600200"/>
            <a:ext cx="4015606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60" y="3964320"/>
            <a:ext cx="8229267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724711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60" y="274680"/>
            <a:ext cx="8229267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60" y="1600200"/>
            <a:ext cx="8229267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60" y="3964320"/>
            <a:ext cx="8229267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526789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60" y="274680"/>
            <a:ext cx="8229267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56" y="1600200"/>
            <a:ext cx="4015606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3909" y="1600200"/>
            <a:ext cx="4015606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3909" y="3964320"/>
            <a:ext cx="4015606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56" y="3964320"/>
            <a:ext cx="4015606" cy="2158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0709281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60" y="274680"/>
            <a:ext cx="8229267" cy="11430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60" y="1600200"/>
            <a:ext cx="8229267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60" y="1600200"/>
            <a:ext cx="8229267" cy="45255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Picture 36"/>
          <p:cNvPicPr/>
          <p:nvPr/>
        </p:nvPicPr>
        <p:blipFill>
          <a:blip r:embed="rId2"/>
          <a:stretch>
            <a:fillRect/>
          </a:stretch>
        </p:blipFill>
        <p:spPr>
          <a:xfrm>
            <a:off x="1953974" y="1599840"/>
            <a:ext cx="5235507" cy="4525560"/>
          </a:xfrm>
          <a:prstGeom prst="rect">
            <a:avLst/>
          </a:prstGeom>
          <a:ln>
            <a:noFill/>
          </a:ln>
        </p:spPr>
      </p:pic>
      <p:pic>
        <p:nvPicPr>
          <p:cNvPr id="38" name="Picture 37"/>
          <p:cNvPicPr/>
          <p:nvPr/>
        </p:nvPicPr>
        <p:blipFill>
          <a:blip r:embed="rId2"/>
          <a:stretch>
            <a:fillRect/>
          </a:stretch>
        </p:blipFill>
        <p:spPr>
          <a:xfrm>
            <a:off x="1953974" y="1599840"/>
            <a:ext cx="5235507" cy="45255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9571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1A24CD3-204F-4468-8EE4-28A6668D006A}" type="datetimeFigureOut">
              <a:rPr lang="en-US" smtClean="0"/>
              <a:t>6/13/16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1A24CD3-204F-4468-8EE4-28A6668D006A}" type="datetimeFigureOut">
              <a:rPr lang="en-US" smtClean="0"/>
              <a:t>6/13/16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6/13/16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6/13/16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6/13/16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38"/>
            <a:ext cx="2667000" cy="365125"/>
          </a:xfrm>
        </p:spPr>
        <p:txBody>
          <a:bodyPr rtlCol="0"/>
          <a:lstStyle/>
          <a:p>
            <a:fld id="{B1A24CD3-204F-4468-8EE4-28A6668D006A}" type="datetimeFigureOut">
              <a:rPr lang="en-US" smtClean="0"/>
              <a:t>6/13/16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44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theme" Target="../theme/theme3.xml"/><Relationship Id="rId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38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6/13/16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7" y="6248244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457259" y="6356522"/>
            <a:ext cx="2133415" cy="364680"/>
          </a:xfrm>
          <a:prstGeom prst="rect">
            <a:avLst/>
          </a:prstGeom>
        </p:spPr>
        <p:txBody>
          <a:bodyPr lIns="84131" tIns="42066" rIns="84131" bIns="42066" anchor="ctr"/>
          <a:lstStyle/>
          <a:p>
            <a:pPr defTabSz="420658"/>
            <a:endParaRPr sz="170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3124357" y="6356522"/>
            <a:ext cx="2895398" cy="364680"/>
          </a:xfrm>
          <a:prstGeom prst="rect">
            <a:avLst/>
          </a:prstGeom>
        </p:spPr>
        <p:txBody>
          <a:bodyPr lIns="84131" tIns="42066" rIns="84131" bIns="42066" anchor="ctr"/>
          <a:lstStyle/>
          <a:p>
            <a:pPr defTabSz="420658"/>
            <a:endParaRPr sz="170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6553113" y="6356522"/>
            <a:ext cx="2133415" cy="364680"/>
          </a:xfrm>
          <a:prstGeom prst="rect">
            <a:avLst/>
          </a:prstGeom>
        </p:spPr>
        <p:txBody>
          <a:bodyPr lIns="84131" tIns="42066" rIns="84131" bIns="42066" anchor="ctr"/>
          <a:lstStyle/>
          <a:p>
            <a:pPr algn="r" defTabSz="420658"/>
            <a:fld id="{B51C18B3-F27B-47C6-AB97-A78CDA29C2CE}" type="slidenum">
              <a:rPr lang="en-US" sz="1100">
                <a:solidFill>
                  <a:srgbClr val="8B8B8B"/>
                </a:solidFill>
                <a:latin typeface="Calibri"/>
                <a:ea typeface="DejaVu Sans"/>
                <a:cs typeface="DejaVu Sans"/>
              </a:rPr>
              <a:pPr algn="r" defTabSz="420658"/>
              <a:t>‹#›</a:t>
            </a:fld>
            <a:endParaRPr sz="1700" dirty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6941" y="273600"/>
            <a:ext cx="8229267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it-IT">
                <a:latin typeface="Calibri"/>
              </a:rPr>
              <a:t>Click to edit the title text format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6941" y="1604520"/>
            <a:ext cx="8229267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it-IT" sz="2900" dirty="0">
                <a:latin typeface="Calibri"/>
              </a:rPr>
              <a:t>Click </a:t>
            </a:r>
            <a:r>
              <a:rPr lang="it-IT" sz="2900" dirty="0" err="1">
                <a:latin typeface="Calibri"/>
              </a:rPr>
              <a:t>to</a:t>
            </a:r>
            <a:r>
              <a:rPr lang="it-IT" sz="2900" dirty="0">
                <a:latin typeface="Calibri"/>
              </a:rPr>
              <a:t> </a:t>
            </a:r>
            <a:r>
              <a:rPr lang="it-IT" sz="2900" dirty="0" err="1">
                <a:latin typeface="Calibri"/>
              </a:rPr>
              <a:t>edit</a:t>
            </a:r>
            <a:r>
              <a:rPr lang="it-IT" sz="2900" dirty="0">
                <a:latin typeface="Calibri"/>
              </a:rPr>
              <a:t> the </a:t>
            </a:r>
            <a:r>
              <a:rPr lang="it-IT" sz="2900" dirty="0" err="1">
                <a:latin typeface="Calibri"/>
              </a:rPr>
              <a:t>outline</a:t>
            </a:r>
            <a:r>
              <a:rPr lang="it-IT" sz="2900" dirty="0">
                <a:latin typeface="Calibri"/>
              </a:rPr>
              <a:t> text format</a:t>
            </a:r>
            <a:endParaRPr dirty="0"/>
          </a:p>
          <a:p>
            <a:pPr lvl="1">
              <a:buSzPct val="75000"/>
              <a:buFont typeface="StarSymbol"/>
              <a:buChar char=""/>
            </a:pPr>
            <a:r>
              <a:rPr lang="it-IT" sz="2300" dirty="0" err="1">
                <a:latin typeface="Calibri"/>
              </a:rPr>
              <a:t>Second</a:t>
            </a:r>
            <a:r>
              <a:rPr lang="it-IT" sz="2300" dirty="0">
                <a:latin typeface="Calibri"/>
              </a:rPr>
              <a:t> </a:t>
            </a:r>
            <a:r>
              <a:rPr lang="it-IT" sz="2300" dirty="0" err="1">
                <a:latin typeface="Calibri"/>
              </a:rPr>
              <a:t>Outline</a:t>
            </a:r>
            <a:r>
              <a:rPr lang="it-IT" sz="2300" dirty="0">
                <a:latin typeface="Calibri"/>
              </a:rPr>
              <a:t> </a:t>
            </a:r>
            <a:r>
              <a:rPr lang="it-IT" sz="2300" dirty="0" err="1">
                <a:latin typeface="Calibri"/>
              </a:rPr>
              <a:t>Level</a:t>
            </a:r>
            <a:endParaRPr dirty="0"/>
          </a:p>
          <a:p>
            <a:pPr lvl="2">
              <a:buSzPct val="45000"/>
              <a:buFont typeface="StarSymbol"/>
              <a:buChar char=""/>
            </a:pPr>
            <a:r>
              <a:rPr lang="it-IT" sz="1800" dirty="0" err="1">
                <a:latin typeface="Calibri"/>
              </a:rPr>
              <a:t>Third</a:t>
            </a:r>
            <a:r>
              <a:rPr lang="it-IT" sz="1800" dirty="0">
                <a:latin typeface="Calibri"/>
              </a:rPr>
              <a:t> </a:t>
            </a:r>
            <a:r>
              <a:rPr lang="it-IT" sz="1800" dirty="0" err="1">
                <a:latin typeface="Calibri"/>
              </a:rPr>
              <a:t>Outline</a:t>
            </a:r>
            <a:r>
              <a:rPr lang="it-IT" sz="1800" dirty="0">
                <a:latin typeface="Calibri"/>
              </a:rPr>
              <a:t> </a:t>
            </a:r>
            <a:r>
              <a:rPr lang="it-IT" sz="1800" dirty="0" err="1">
                <a:latin typeface="Calibri"/>
              </a:rPr>
              <a:t>Level</a:t>
            </a:r>
            <a:endParaRPr dirty="0"/>
          </a:p>
          <a:p>
            <a:pPr lvl="3">
              <a:buSzPct val="75000"/>
              <a:buFont typeface="StarSymbol"/>
              <a:buChar char=""/>
            </a:pPr>
            <a:r>
              <a:rPr lang="it-IT" sz="1800" dirty="0" err="1">
                <a:latin typeface="Calibri"/>
              </a:rPr>
              <a:t>Fourth</a:t>
            </a:r>
            <a:r>
              <a:rPr lang="it-IT" sz="1800" dirty="0">
                <a:latin typeface="Calibri"/>
              </a:rPr>
              <a:t> </a:t>
            </a:r>
            <a:r>
              <a:rPr lang="it-IT" sz="1800" dirty="0" err="1">
                <a:latin typeface="Calibri"/>
              </a:rPr>
              <a:t>Outline</a:t>
            </a:r>
            <a:r>
              <a:rPr lang="it-IT" sz="1800" dirty="0">
                <a:latin typeface="Calibri"/>
              </a:rPr>
              <a:t> </a:t>
            </a:r>
            <a:r>
              <a:rPr lang="it-IT" sz="1800" dirty="0" err="1">
                <a:latin typeface="Calibri"/>
              </a:rPr>
              <a:t>Level</a:t>
            </a:r>
            <a:endParaRPr dirty="0"/>
          </a:p>
          <a:p>
            <a:pPr lvl="4">
              <a:buSzPct val="45000"/>
              <a:buFont typeface="StarSymbol"/>
              <a:buChar char=""/>
            </a:pPr>
            <a:r>
              <a:rPr lang="it-IT" sz="1800" dirty="0" err="1">
                <a:latin typeface="Calibri"/>
              </a:rPr>
              <a:t>Fifth</a:t>
            </a:r>
            <a:r>
              <a:rPr lang="it-IT" sz="1800" dirty="0">
                <a:latin typeface="Calibri"/>
              </a:rPr>
              <a:t> </a:t>
            </a:r>
            <a:r>
              <a:rPr lang="it-IT" sz="1800" dirty="0" err="1">
                <a:latin typeface="Calibri"/>
              </a:rPr>
              <a:t>Outline</a:t>
            </a:r>
            <a:r>
              <a:rPr lang="it-IT" sz="1800" dirty="0">
                <a:latin typeface="Calibri"/>
              </a:rPr>
              <a:t> </a:t>
            </a:r>
            <a:r>
              <a:rPr lang="it-IT" sz="1800" dirty="0" err="1">
                <a:latin typeface="Calibri"/>
              </a:rPr>
              <a:t>Level</a:t>
            </a:r>
            <a:endParaRPr dirty="0"/>
          </a:p>
          <a:p>
            <a:pPr lvl="5">
              <a:buSzPct val="45000"/>
              <a:buFont typeface="StarSymbol"/>
              <a:buChar char=""/>
            </a:pPr>
            <a:r>
              <a:rPr lang="it-IT" sz="1800" dirty="0">
                <a:latin typeface="Calibri"/>
              </a:rPr>
              <a:t>Sixth </a:t>
            </a:r>
            <a:r>
              <a:rPr lang="it-IT" sz="1800" dirty="0" err="1">
                <a:latin typeface="Calibri"/>
              </a:rPr>
              <a:t>Outline</a:t>
            </a:r>
            <a:r>
              <a:rPr lang="it-IT" sz="1800" dirty="0">
                <a:latin typeface="Calibri"/>
              </a:rPr>
              <a:t> </a:t>
            </a:r>
            <a:r>
              <a:rPr lang="it-IT" sz="1800" dirty="0" err="1">
                <a:latin typeface="Calibri"/>
              </a:rPr>
              <a:t>Level</a:t>
            </a:r>
            <a:endParaRPr dirty="0"/>
          </a:p>
          <a:p>
            <a:pPr lvl="6">
              <a:buSzPct val="45000"/>
              <a:buFont typeface="StarSymbol"/>
              <a:buChar char=""/>
            </a:pPr>
            <a:r>
              <a:rPr lang="it-IT" sz="1800" dirty="0" err="1">
                <a:latin typeface="Calibri"/>
              </a:rPr>
              <a:t>Seventh</a:t>
            </a:r>
            <a:r>
              <a:rPr lang="it-IT" sz="1800" dirty="0">
                <a:latin typeface="Calibri"/>
              </a:rPr>
              <a:t> </a:t>
            </a:r>
            <a:r>
              <a:rPr lang="it-IT" sz="1800" dirty="0" err="1">
                <a:latin typeface="Calibri"/>
              </a:rPr>
              <a:t>Outline</a:t>
            </a:r>
            <a:r>
              <a:rPr lang="it-IT" sz="1800" dirty="0">
                <a:latin typeface="Calibri"/>
              </a:rPr>
              <a:t> </a:t>
            </a:r>
            <a:r>
              <a:rPr lang="it-IT" sz="1800" dirty="0" err="1">
                <a:latin typeface="Calibri"/>
              </a:rPr>
              <a:t>Level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98151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</p:sldLayoutIdLst>
  <p:hf hdr="0" ftr="0" dt="0"/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457259" y="6356522"/>
            <a:ext cx="2133415" cy="364680"/>
          </a:xfrm>
          <a:prstGeom prst="rect">
            <a:avLst/>
          </a:prstGeom>
        </p:spPr>
        <p:txBody>
          <a:bodyPr lIns="84131" tIns="42066" rIns="84131" bIns="42066" anchor="ctr"/>
          <a:lstStyle/>
          <a:p>
            <a:pPr defTabSz="420658"/>
            <a:endParaRPr sz="170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3124357" y="6356522"/>
            <a:ext cx="2895398" cy="364680"/>
          </a:xfrm>
          <a:prstGeom prst="rect">
            <a:avLst/>
          </a:prstGeom>
        </p:spPr>
        <p:txBody>
          <a:bodyPr lIns="84131" tIns="42066" rIns="84131" bIns="42066" anchor="ctr"/>
          <a:lstStyle/>
          <a:p>
            <a:pPr defTabSz="420658"/>
            <a:endParaRPr sz="170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6553112" y="6356522"/>
            <a:ext cx="2133415" cy="364680"/>
          </a:xfrm>
          <a:prstGeom prst="rect">
            <a:avLst/>
          </a:prstGeom>
        </p:spPr>
        <p:txBody>
          <a:bodyPr lIns="84131" tIns="42066" rIns="84131" bIns="42066" anchor="ctr"/>
          <a:lstStyle/>
          <a:p>
            <a:pPr algn="r" defTabSz="420658"/>
            <a:fld id="{B51C18B3-F27B-47C6-AB97-A78CDA29C2CE}" type="slidenum">
              <a:rPr lang="en-US" sz="1100">
                <a:solidFill>
                  <a:srgbClr val="8B8B8B"/>
                </a:solidFill>
                <a:latin typeface="Calibri"/>
                <a:ea typeface="DejaVu Sans"/>
                <a:cs typeface="DejaVu Sans"/>
              </a:rPr>
              <a:pPr algn="r" defTabSz="420658"/>
              <a:t>‹#›</a:t>
            </a:fld>
            <a:endParaRPr sz="1700" dirty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6928" y="273600"/>
            <a:ext cx="8229267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it-IT">
                <a:latin typeface="Calibri"/>
              </a:rPr>
              <a:t>Click to edit the title text format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6928" y="1604520"/>
            <a:ext cx="8229267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it-IT" sz="2900" dirty="0">
                <a:latin typeface="Calibri"/>
              </a:rPr>
              <a:t>Click </a:t>
            </a:r>
            <a:r>
              <a:rPr lang="it-IT" sz="2900" dirty="0" err="1">
                <a:latin typeface="Calibri"/>
              </a:rPr>
              <a:t>to</a:t>
            </a:r>
            <a:r>
              <a:rPr lang="it-IT" sz="2900" dirty="0">
                <a:latin typeface="Calibri"/>
              </a:rPr>
              <a:t> </a:t>
            </a:r>
            <a:r>
              <a:rPr lang="it-IT" sz="2900" dirty="0" err="1">
                <a:latin typeface="Calibri"/>
              </a:rPr>
              <a:t>edit</a:t>
            </a:r>
            <a:r>
              <a:rPr lang="it-IT" sz="2900" dirty="0">
                <a:latin typeface="Calibri"/>
              </a:rPr>
              <a:t> the </a:t>
            </a:r>
            <a:r>
              <a:rPr lang="it-IT" sz="2900" dirty="0" err="1">
                <a:latin typeface="Calibri"/>
              </a:rPr>
              <a:t>outline</a:t>
            </a:r>
            <a:r>
              <a:rPr lang="it-IT" sz="2900" dirty="0">
                <a:latin typeface="Calibri"/>
              </a:rPr>
              <a:t> text format</a:t>
            </a:r>
            <a:endParaRPr dirty="0"/>
          </a:p>
          <a:p>
            <a:pPr lvl="1">
              <a:buSzPct val="75000"/>
              <a:buFont typeface="StarSymbol"/>
              <a:buChar char=""/>
            </a:pPr>
            <a:r>
              <a:rPr lang="it-IT" sz="2300" dirty="0" err="1">
                <a:latin typeface="Calibri"/>
              </a:rPr>
              <a:t>Second</a:t>
            </a:r>
            <a:r>
              <a:rPr lang="it-IT" sz="2300" dirty="0">
                <a:latin typeface="Calibri"/>
              </a:rPr>
              <a:t> </a:t>
            </a:r>
            <a:r>
              <a:rPr lang="it-IT" sz="2300" dirty="0" err="1">
                <a:latin typeface="Calibri"/>
              </a:rPr>
              <a:t>Outline</a:t>
            </a:r>
            <a:r>
              <a:rPr lang="it-IT" sz="2300" dirty="0">
                <a:latin typeface="Calibri"/>
              </a:rPr>
              <a:t> </a:t>
            </a:r>
            <a:r>
              <a:rPr lang="it-IT" sz="2300" dirty="0" err="1">
                <a:latin typeface="Calibri"/>
              </a:rPr>
              <a:t>Level</a:t>
            </a:r>
            <a:endParaRPr dirty="0"/>
          </a:p>
          <a:p>
            <a:pPr lvl="2">
              <a:buSzPct val="45000"/>
              <a:buFont typeface="StarSymbol"/>
              <a:buChar char=""/>
            </a:pPr>
            <a:r>
              <a:rPr lang="it-IT" sz="1800" dirty="0" err="1">
                <a:latin typeface="Calibri"/>
              </a:rPr>
              <a:t>Third</a:t>
            </a:r>
            <a:r>
              <a:rPr lang="it-IT" sz="1800" dirty="0">
                <a:latin typeface="Calibri"/>
              </a:rPr>
              <a:t> </a:t>
            </a:r>
            <a:r>
              <a:rPr lang="it-IT" sz="1800" dirty="0" err="1">
                <a:latin typeface="Calibri"/>
              </a:rPr>
              <a:t>Outline</a:t>
            </a:r>
            <a:r>
              <a:rPr lang="it-IT" sz="1800" dirty="0">
                <a:latin typeface="Calibri"/>
              </a:rPr>
              <a:t> </a:t>
            </a:r>
            <a:r>
              <a:rPr lang="it-IT" sz="1800" dirty="0" err="1">
                <a:latin typeface="Calibri"/>
              </a:rPr>
              <a:t>Level</a:t>
            </a:r>
            <a:endParaRPr dirty="0"/>
          </a:p>
          <a:p>
            <a:pPr lvl="3">
              <a:buSzPct val="75000"/>
              <a:buFont typeface="StarSymbol"/>
              <a:buChar char=""/>
            </a:pPr>
            <a:r>
              <a:rPr lang="it-IT" sz="1800" dirty="0" err="1">
                <a:latin typeface="Calibri"/>
              </a:rPr>
              <a:t>Fourth</a:t>
            </a:r>
            <a:r>
              <a:rPr lang="it-IT" sz="1800" dirty="0">
                <a:latin typeface="Calibri"/>
              </a:rPr>
              <a:t> </a:t>
            </a:r>
            <a:r>
              <a:rPr lang="it-IT" sz="1800" dirty="0" err="1">
                <a:latin typeface="Calibri"/>
              </a:rPr>
              <a:t>Outline</a:t>
            </a:r>
            <a:r>
              <a:rPr lang="it-IT" sz="1800" dirty="0">
                <a:latin typeface="Calibri"/>
              </a:rPr>
              <a:t> </a:t>
            </a:r>
            <a:r>
              <a:rPr lang="it-IT" sz="1800" dirty="0" err="1">
                <a:latin typeface="Calibri"/>
              </a:rPr>
              <a:t>Level</a:t>
            </a:r>
            <a:endParaRPr dirty="0"/>
          </a:p>
          <a:p>
            <a:pPr lvl="4">
              <a:buSzPct val="45000"/>
              <a:buFont typeface="StarSymbol"/>
              <a:buChar char=""/>
            </a:pPr>
            <a:r>
              <a:rPr lang="it-IT" sz="1800" dirty="0" err="1">
                <a:latin typeface="Calibri"/>
              </a:rPr>
              <a:t>Fifth</a:t>
            </a:r>
            <a:r>
              <a:rPr lang="it-IT" sz="1800" dirty="0">
                <a:latin typeface="Calibri"/>
              </a:rPr>
              <a:t> </a:t>
            </a:r>
            <a:r>
              <a:rPr lang="it-IT" sz="1800" dirty="0" err="1">
                <a:latin typeface="Calibri"/>
              </a:rPr>
              <a:t>Outline</a:t>
            </a:r>
            <a:r>
              <a:rPr lang="it-IT" sz="1800" dirty="0">
                <a:latin typeface="Calibri"/>
              </a:rPr>
              <a:t> </a:t>
            </a:r>
            <a:r>
              <a:rPr lang="it-IT" sz="1800" dirty="0" err="1">
                <a:latin typeface="Calibri"/>
              </a:rPr>
              <a:t>Level</a:t>
            </a:r>
            <a:endParaRPr dirty="0"/>
          </a:p>
          <a:p>
            <a:pPr lvl="5">
              <a:buSzPct val="45000"/>
              <a:buFont typeface="StarSymbol"/>
              <a:buChar char=""/>
            </a:pPr>
            <a:r>
              <a:rPr lang="it-IT" sz="1800" dirty="0">
                <a:latin typeface="Calibri"/>
              </a:rPr>
              <a:t>Sixth </a:t>
            </a:r>
            <a:r>
              <a:rPr lang="it-IT" sz="1800" dirty="0" err="1">
                <a:latin typeface="Calibri"/>
              </a:rPr>
              <a:t>Outline</a:t>
            </a:r>
            <a:r>
              <a:rPr lang="it-IT" sz="1800" dirty="0">
                <a:latin typeface="Calibri"/>
              </a:rPr>
              <a:t> </a:t>
            </a:r>
            <a:r>
              <a:rPr lang="it-IT" sz="1800" dirty="0" err="1">
                <a:latin typeface="Calibri"/>
              </a:rPr>
              <a:t>Level</a:t>
            </a:r>
            <a:endParaRPr dirty="0"/>
          </a:p>
          <a:p>
            <a:pPr lvl="6">
              <a:buSzPct val="45000"/>
              <a:buFont typeface="StarSymbol"/>
              <a:buChar char=""/>
            </a:pPr>
            <a:r>
              <a:rPr lang="it-IT" sz="1800" dirty="0" err="1">
                <a:latin typeface="Calibri"/>
              </a:rPr>
              <a:t>Seventh</a:t>
            </a:r>
            <a:r>
              <a:rPr lang="it-IT" sz="1800" dirty="0">
                <a:latin typeface="Calibri"/>
              </a:rPr>
              <a:t> </a:t>
            </a:r>
            <a:r>
              <a:rPr lang="it-IT" sz="1800" dirty="0" err="1">
                <a:latin typeface="Calibri"/>
              </a:rPr>
              <a:t>Outline</a:t>
            </a:r>
            <a:r>
              <a:rPr lang="it-IT" sz="1800" dirty="0">
                <a:latin typeface="Calibri"/>
              </a:rPr>
              <a:t> </a:t>
            </a:r>
            <a:r>
              <a:rPr lang="it-IT" sz="1800" dirty="0" err="1">
                <a:latin typeface="Calibri"/>
              </a:rPr>
              <a:t>Level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14645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</p:sldLayoutIdLst>
  <p:hf hdr="0" ftr="0" dt="0"/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hyperlink" Target="../../../managment/rendoconto%20scientifico/Relazione%20Scientifica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131.114.131.146/insidewiki/images/4/42/INSIDE_CNAO_11_2014.pdf" TargetMode="External"/><Relationship Id="rId4" Type="http://schemas.openxmlformats.org/officeDocument/2006/relationships/hyperlink" Target="http://131.114.131.146/insidewiki/images/4/4c/Presentazione_Francesco_Krakow_PET_symposium.pptx" TargetMode="External"/><Relationship Id="rId5" Type="http://schemas.openxmlformats.org/officeDocument/2006/relationships/hyperlink" Target="http://131.114.131.146/insidewiki/images/e/e1/INSIDE_marafini.rar" TargetMode="External"/><Relationship Id="rId6" Type="http://schemas.openxmlformats.org/officeDocument/2006/relationships/hyperlink" Target="http://131.114.131.146/insidewiki/images/5/57/PisaMeeting-INSIDEFiorina.pdf" TargetMode="External"/><Relationship Id="rId7" Type="http://schemas.openxmlformats.org/officeDocument/2006/relationships/hyperlink" Target="http://131.114.131.146/insidewiki/images/9/93/PisaMeeting-INSIDEFiorina-ppt.pptx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131.114.131.146/insidewiki/images/b/bd/TurkuPET.ppt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131.114.131.146/insidewiki/images/4/4c/Presentazione_Francesco_Krakow_PET_symposium.pptx" TargetMode="External"/><Relationship Id="rId3" Type="http://schemas.openxmlformats.org/officeDocument/2006/relationships/hyperlink" Target="http://131.114.131.146/insidewiki/images/e/e1/INSIDE_marafini.ra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19542" y="2543284"/>
            <a:ext cx="5458968" cy="1048684"/>
          </a:xfrm>
        </p:spPr>
        <p:txBody>
          <a:bodyPr>
            <a:normAutofit/>
          </a:bodyPr>
          <a:lstStyle/>
          <a:p>
            <a:r>
              <a:rPr lang="en-US" dirty="0" err="1" smtClean="0"/>
              <a:t>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4379514"/>
            <a:ext cx="5458968" cy="1241210"/>
          </a:xfrm>
        </p:spPr>
        <p:txBody>
          <a:bodyPr>
            <a:normAutofit/>
          </a:bodyPr>
          <a:lstStyle/>
          <a:p>
            <a:r>
              <a:rPr lang="en-US" dirty="0" smtClean="0"/>
              <a:t>M. Giuseppina Bisogni</a:t>
            </a:r>
          </a:p>
          <a:p>
            <a:r>
              <a:rPr lang="en-US" dirty="0" smtClean="0"/>
              <a:t>PISA, INSIDE Meeting </a:t>
            </a:r>
            <a:r>
              <a:rPr lang="en-US" dirty="0" smtClean="0"/>
              <a:t>14/6/2016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21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457260" y="3424280"/>
            <a:ext cx="8229267" cy="1143000"/>
          </a:xfrm>
        </p:spPr>
        <p:txBody>
          <a:bodyPr/>
          <a:lstStyle/>
          <a:p>
            <a:r>
              <a:rPr lang="it-IT" sz="2400" b="1" dirty="0" smtClean="0"/>
              <a:t>Rendicontazione delle </a:t>
            </a:r>
            <a:r>
              <a:rPr lang="it-IT" sz="2400" b="1" dirty="0"/>
              <a:t>spese sostenute</a:t>
            </a:r>
            <a:r>
              <a:rPr lang="it-IT" sz="2400" dirty="0"/>
              <a:t> </a:t>
            </a:r>
            <a:r>
              <a:rPr lang="it-IT" sz="2400" dirty="0" smtClean="0"/>
              <a:t>utilizzando </a:t>
            </a:r>
            <a:r>
              <a:rPr lang="it-IT" sz="2400" dirty="0"/>
              <a:t>un’apposita procedura telematica che sarà resa disponibile dal ministero dal 1/02/2016. </a:t>
            </a:r>
            <a:r>
              <a:rPr lang="it-IT" sz="2400" dirty="0" smtClean="0"/>
              <a:t>60 </a:t>
            </a:r>
            <a:r>
              <a:rPr lang="it-IT" sz="2400" dirty="0"/>
              <a:t>giorni per compilare il rendiconto (entro il 01/04/2016)</a:t>
            </a:r>
            <a:r>
              <a:rPr lang="it-IT" sz="2400" dirty="0" smtClean="0"/>
              <a:t>.</a:t>
            </a:r>
          </a:p>
          <a:p>
            <a:r>
              <a:rPr lang="it-IT" sz="2400" dirty="0"/>
              <a:t>	</a:t>
            </a:r>
            <a:r>
              <a:rPr lang="it-IT" sz="2400" dirty="0" smtClean="0">
                <a:sym typeface="Wingdings"/>
              </a:rPr>
              <a:t> RESPONSABILI DI UNITA’, COORDINATORE 		NAZIONALE</a:t>
            </a:r>
            <a:endParaRPr lang="it-IT" sz="2400" dirty="0" smtClean="0"/>
          </a:p>
          <a:p>
            <a:endParaRPr lang="it-IT" sz="2400" dirty="0"/>
          </a:p>
          <a:p>
            <a:endParaRPr lang="it-IT" sz="2400" dirty="0"/>
          </a:p>
          <a:p>
            <a:r>
              <a:rPr lang="it-IT" sz="2400" b="1" dirty="0">
                <a:hlinkClick r:id="rId2"/>
              </a:rPr>
              <a:t>R</a:t>
            </a:r>
            <a:r>
              <a:rPr lang="it-IT" sz="2400" b="1" dirty="0" smtClean="0">
                <a:hlinkClick r:id="rId2"/>
              </a:rPr>
              <a:t>elazione scientifica conclusiva</a:t>
            </a:r>
            <a:r>
              <a:rPr lang="it-IT" sz="2400" dirty="0" smtClean="0">
                <a:hlinkClick r:id="rId2"/>
              </a:rPr>
              <a:t>  </a:t>
            </a:r>
            <a:r>
              <a:rPr lang="it-IT" sz="2400" dirty="0" smtClean="0"/>
              <a:t>sempre </a:t>
            </a:r>
            <a:r>
              <a:rPr lang="it-IT" sz="2400" dirty="0"/>
              <a:t>con modalità telematica, la </a:t>
            </a:r>
            <a:r>
              <a:rPr lang="it-IT" sz="2400" dirty="0" smtClean="0"/>
              <a:t>sullo </a:t>
            </a:r>
            <a:r>
              <a:rPr lang="it-IT" sz="2400" dirty="0"/>
              <a:t>svolgimento delle attività e sui risultati ottenuti (01/02/2016 -01/05/2016)</a:t>
            </a:r>
            <a:r>
              <a:rPr lang="it-IT" sz="2400" dirty="0" smtClean="0"/>
              <a:t>. 90 giorni</a:t>
            </a:r>
          </a:p>
          <a:p>
            <a:r>
              <a:rPr lang="it-IT" sz="2400" dirty="0"/>
              <a:t>	</a:t>
            </a:r>
            <a:r>
              <a:rPr lang="it-IT" sz="2400" dirty="0" smtClean="0">
                <a:sym typeface="Wingdings"/>
              </a:rPr>
              <a:t></a:t>
            </a:r>
            <a:r>
              <a:rPr lang="it-IT" sz="2400" dirty="0" smtClean="0"/>
              <a:t>Coordinatore nazionale</a:t>
            </a:r>
            <a:endParaRPr lang="it-IT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dirty="0" smtClean="0"/>
              <a:t>RENDICONTAZIONE INSIDE</a:t>
            </a:r>
            <a:br>
              <a:rPr lang="it-IT" sz="2800" dirty="0" smtClean="0"/>
            </a:b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 smtClean="0"/>
              <a:t>chiusura progetto 1/2/2016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82239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2"/>
          <p:cNvSpPr>
            <a:spLocks noGrp="1"/>
          </p:cNvSpPr>
          <p:nvPr>
            <p:ph type="body"/>
          </p:nvPr>
        </p:nvSpPr>
        <p:spPr>
          <a:xfrm>
            <a:off x="281369" y="1600200"/>
            <a:ext cx="4216651" cy="215443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000" dirty="0" smtClean="0">
                <a:solidFill>
                  <a:srgbClr val="FF0000"/>
                </a:solidFill>
              </a:rPr>
              <a:t>I</a:t>
            </a:r>
            <a:r>
              <a:rPr lang="it-IT" sz="2000" dirty="0" err="1" smtClean="0">
                <a:solidFill>
                  <a:srgbClr val="FF0000"/>
                </a:solidFill>
              </a:rPr>
              <a:t>n</a:t>
            </a:r>
            <a:r>
              <a:rPr lang="it-IT" sz="2000" dirty="0" err="1">
                <a:solidFill>
                  <a:srgbClr val="FF0000"/>
                </a:solidFill>
              </a:rPr>
              <a:t>-</a:t>
            </a:r>
            <a:r>
              <a:rPr lang="it-IT" sz="2000" dirty="0" err="1" smtClean="0">
                <a:solidFill>
                  <a:srgbClr val="FF0000"/>
                </a:solidFill>
              </a:rPr>
              <a:t>beam</a:t>
            </a:r>
            <a:r>
              <a:rPr lang="it-IT" sz="2000" dirty="0" smtClean="0">
                <a:solidFill>
                  <a:srgbClr val="FF0000"/>
                </a:solidFill>
              </a:rPr>
              <a:t> PET </a:t>
            </a:r>
          </a:p>
          <a:p>
            <a:r>
              <a:rPr lang="en-GB" sz="2000" dirty="0"/>
              <a:t>global device test &amp; characterization </a:t>
            </a:r>
            <a:r>
              <a:rPr lang="en-GB" sz="2000" dirty="0" smtClean="0"/>
              <a:t>(</a:t>
            </a:r>
            <a:r>
              <a:rPr lang="en-GB" sz="2000" dirty="0" err="1" smtClean="0"/>
              <a:t>Uni</a:t>
            </a:r>
            <a:r>
              <a:rPr lang="en-GB" sz="2000" dirty="0" smtClean="0"/>
              <a:t> and INFN Pisa &amp; To)</a:t>
            </a:r>
          </a:p>
          <a:p>
            <a:pPr lvl="1"/>
            <a:r>
              <a:rPr lang="en-GB" sz="1600" dirty="0" smtClean="0"/>
              <a:t>Performance Assessment w Sources @Pisa, To</a:t>
            </a:r>
          </a:p>
          <a:p>
            <a:pPr lvl="1"/>
            <a:r>
              <a:rPr lang="en-GB" sz="1600" dirty="0" smtClean="0"/>
              <a:t>Installation at CNAO treatment room</a:t>
            </a:r>
          </a:p>
          <a:p>
            <a:pPr lvl="1"/>
            <a:r>
              <a:rPr lang="en-GB" sz="1600" dirty="0" smtClean="0"/>
              <a:t>Commissioning with Proton/Carbon Beams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74" y="0"/>
            <a:ext cx="8229267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INSIDE activities in 2016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/>
          </p:nvPr>
        </p:nvSpPr>
        <p:spPr>
          <a:xfrm>
            <a:off x="4673908" y="1600200"/>
            <a:ext cx="4188738" cy="215443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2000" dirty="0" smtClean="0">
                <a:solidFill>
                  <a:srgbClr val="FF0000"/>
                </a:solidFill>
              </a:rPr>
              <a:t>Dose </a:t>
            </a:r>
            <a:r>
              <a:rPr lang="it-IT" sz="2000" dirty="0" err="1" smtClean="0">
                <a:solidFill>
                  <a:srgbClr val="FF0000"/>
                </a:solidFill>
              </a:rPr>
              <a:t>profiler</a:t>
            </a:r>
            <a:endParaRPr lang="it-IT" sz="2000" dirty="0">
              <a:solidFill>
                <a:srgbClr val="FF0000"/>
              </a:solidFill>
            </a:endParaRPr>
          </a:p>
          <a:p>
            <a:r>
              <a:rPr lang="en-GB" sz="2000" dirty="0"/>
              <a:t>global device test &amp; characterization (LNF, MI &amp; RM1)</a:t>
            </a:r>
          </a:p>
          <a:p>
            <a:pPr lvl="1"/>
            <a:r>
              <a:rPr lang="en-GB" sz="1600" dirty="0"/>
              <a:t>Cosmic ray test @RM1</a:t>
            </a:r>
          </a:p>
          <a:p>
            <a:pPr lvl="1"/>
            <a:r>
              <a:rPr lang="en-GB" sz="1600" dirty="0"/>
              <a:t>Proton beam calibration @ LNS/TIFPA</a:t>
            </a:r>
          </a:p>
          <a:p>
            <a:pPr lvl="1"/>
            <a:r>
              <a:rPr lang="en-GB" sz="1600" dirty="0" smtClean="0"/>
              <a:t>Installation at CNAO treatment room</a:t>
            </a:r>
          </a:p>
          <a:p>
            <a:pPr lvl="1"/>
            <a:r>
              <a:rPr lang="en-GB" sz="1600" dirty="0" smtClean="0"/>
              <a:t>Commissioning with Proton/Carbon Beams</a:t>
            </a:r>
          </a:p>
          <a:p>
            <a:pPr lvl="1"/>
            <a:endParaRPr lang="en-GB" sz="16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803351" y="4897747"/>
            <a:ext cx="5339022" cy="109260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0" lvl="1" algn="ctr" defTabSz="420658"/>
            <a:r>
              <a:rPr lang="en-GB" sz="1600" dirty="0" smtClean="0">
                <a:solidFill>
                  <a:prstClr val="black"/>
                </a:solidFill>
                <a:latin typeface="Arial"/>
                <a:ea typeface="DejaVu Sans"/>
                <a:cs typeface="DejaVu Sans"/>
              </a:rPr>
              <a:t>                    </a:t>
            </a:r>
            <a:r>
              <a:rPr lang="en-GB" sz="1600" dirty="0" smtClean="0">
                <a:solidFill>
                  <a:srgbClr val="FF0000"/>
                </a:solidFill>
                <a:latin typeface="Arial"/>
                <a:ea typeface="DejaVu Sans"/>
                <a:cs typeface="DejaVu Sans"/>
              </a:rPr>
              <a:t>   INSIDE</a:t>
            </a:r>
            <a:r>
              <a:rPr lang="en-GB" sz="1600" dirty="0" smtClean="0">
                <a:solidFill>
                  <a:prstClr val="black"/>
                </a:solidFill>
                <a:latin typeface="Arial"/>
                <a:ea typeface="DejaVu Sans"/>
                <a:cs typeface="DejaVu Sans"/>
              </a:rPr>
              <a:t>				</a:t>
            </a:r>
          </a:p>
          <a:p>
            <a:pPr marL="0" lvl="1" algn="just" defTabSz="420658"/>
            <a:r>
              <a:rPr lang="en-GB" sz="1600" dirty="0" smtClean="0">
                <a:solidFill>
                  <a:prstClr val="black"/>
                </a:solidFill>
                <a:latin typeface="Arial"/>
                <a:ea typeface="DejaVu Sans"/>
                <a:cs typeface="DejaVu Sans"/>
              </a:rPr>
              <a:t>Commissioning of the bi-modal system w </a:t>
            </a:r>
            <a:r>
              <a:rPr lang="en-GB" sz="1600" smtClean="0">
                <a:solidFill>
                  <a:prstClr val="black"/>
                </a:solidFill>
                <a:latin typeface="Arial"/>
                <a:ea typeface="DejaVu Sans"/>
                <a:cs typeface="DejaVu Sans"/>
              </a:rPr>
              <a:t>Carbon Beams</a:t>
            </a:r>
            <a:endParaRPr lang="en-GB" sz="1600" dirty="0" smtClean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  <a:p>
            <a:pPr marL="0" lvl="1" defTabSz="420658"/>
            <a:r>
              <a:rPr lang="en-GB" sz="1600" dirty="0" smtClean="0">
                <a:solidFill>
                  <a:prstClr val="black"/>
                </a:solidFill>
                <a:latin typeface="Arial"/>
                <a:ea typeface="DejaVu Sans"/>
                <a:cs typeface="DejaVu Sans"/>
              </a:rPr>
              <a:t>Protocol </a:t>
            </a:r>
            <a:r>
              <a:rPr lang="en-GB" sz="1600" dirty="0">
                <a:solidFill>
                  <a:prstClr val="black"/>
                </a:solidFill>
                <a:latin typeface="Arial"/>
                <a:ea typeface="DejaVu Sans"/>
                <a:cs typeface="DejaVu Sans"/>
              </a:rPr>
              <a:t>definition for clinical validation </a:t>
            </a:r>
          </a:p>
          <a:p>
            <a:pPr defTabSz="420658"/>
            <a:endParaRPr lang="it-IT" sz="1700" dirty="0">
              <a:solidFill>
                <a:prstClr val="black"/>
              </a:solidFill>
              <a:latin typeface="Arial"/>
              <a:ea typeface="DejaVu Sans"/>
              <a:cs typeface="DejaVu Sans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4360988" y="3962400"/>
            <a:ext cx="492369" cy="78291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20658"/>
            <a:endParaRPr lang="it-IT" sz="1700">
              <a:solidFill>
                <a:prstClr val="white"/>
              </a:solidFill>
              <a:latin typeface="Arial"/>
              <a:ea typeface="DejaVu Sans"/>
              <a:cs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58771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 smtClean="0"/>
              <a:t>ISTALLAZIONE E TEST AL </a:t>
            </a:r>
            <a:r>
              <a:rPr lang="it-IT" sz="3200" dirty="0" smtClean="0"/>
              <a:t>CNAO</a:t>
            </a:r>
            <a:endParaRPr lang="it-IT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233740" y="3139800"/>
            <a:ext cx="8229267" cy="1143000"/>
          </a:xfrm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it-IT" sz="2400" dirty="0" smtClean="0"/>
              <a:t>sala dedicata a istallazione e parcheggio strumentazione </a:t>
            </a:r>
          </a:p>
          <a:p>
            <a:pPr marL="285750" indent="-285750">
              <a:buFontTx/>
              <a:buChar char="-"/>
            </a:pPr>
            <a:r>
              <a:rPr lang="it-IT" sz="2400" dirty="0" err="1"/>
              <a:t>d</a:t>
            </a:r>
            <a:r>
              <a:rPr lang="it-IT" sz="2400" dirty="0" err="1" smtClean="0"/>
              <a:t>isponibilita’</a:t>
            </a:r>
            <a:r>
              <a:rPr lang="it-IT" sz="2400" dirty="0" smtClean="0"/>
              <a:t> di tempo macchina durante la notte per 2/3 </a:t>
            </a:r>
            <a:r>
              <a:rPr lang="it-IT" sz="2400" dirty="0" smtClean="0"/>
              <a:t>ore/notte (brevi)</a:t>
            </a:r>
            <a:endParaRPr lang="it-IT" sz="2400" dirty="0" smtClean="0"/>
          </a:p>
          <a:p>
            <a:pPr marL="285750" indent="-285750">
              <a:buFontTx/>
              <a:buChar char="-"/>
            </a:pPr>
            <a:r>
              <a:rPr lang="it-IT" sz="2400" dirty="0" smtClean="0"/>
              <a:t>Un turno di fascio di 8/16 h ogni due mesi</a:t>
            </a:r>
          </a:p>
          <a:p>
            <a:pPr marL="285750" indent="-285750">
              <a:buFontTx/>
              <a:buChar char="-"/>
            </a:pPr>
            <a:r>
              <a:rPr lang="it-IT" sz="2400" dirty="0" smtClean="0">
                <a:solidFill>
                  <a:srgbClr val="FF0000"/>
                </a:solidFill>
              </a:rPr>
              <a:t>SISTEMA PET: Due turni di 8 h (7/2 e 2/4) e due turni ”brevi” (marzo e giugno)</a:t>
            </a:r>
          </a:p>
          <a:p>
            <a:pPr marL="285750" indent="-285750">
              <a:buFontTx/>
              <a:buChar char="-"/>
            </a:pPr>
            <a:endParaRPr lang="it-IT" sz="2400" dirty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r>
              <a:rPr lang="it-IT" sz="2400" dirty="0" err="1" smtClean="0">
                <a:solidFill>
                  <a:schemeClr val="tx1"/>
                </a:solidFill>
              </a:rPr>
              <a:t>Disponibilita’</a:t>
            </a:r>
            <a:r>
              <a:rPr lang="it-IT" sz="2400" dirty="0" smtClean="0">
                <a:solidFill>
                  <a:schemeClr val="tx1"/>
                </a:solidFill>
              </a:rPr>
              <a:t> da parte del CNAO</a:t>
            </a:r>
          </a:p>
          <a:p>
            <a:pPr marL="285750" indent="-285750">
              <a:buFontTx/>
              <a:buChar char="-"/>
            </a:pPr>
            <a:r>
              <a:rPr lang="it-IT" sz="2400" dirty="0" smtClean="0">
                <a:solidFill>
                  <a:schemeClr val="tx1"/>
                </a:solidFill>
              </a:rPr>
              <a:t>Alcune modifiche da apportare a INSIDE per pieno utilizzo con i pazienti</a:t>
            </a:r>
          </a:p>
          <a:p>
            <a:pPr marL="285750" indent="-285750">
              <a:buFontTx/>
              <a:buChar char="-"/>
            </a:pPr>
            <a:r>
              <a:rPr lang="it-IT" sz="2400" dirty="0" err="1" smtClean="0">
                <a:solidFill>
                  <a:schemeClr val="tx1"/>
                </a:solidFill>
              </a:rPr>
              <a:t>Possibilita’</a:t>
            </a:r>
            <a:r>
              <a:rPr lang="it-IT" sz="2400" dirty="0" smtClean="0">
                <a:solidFill>
                  <a:schemeClr val="tx1"/>
                </a:solidFill>
              </a:rPr>
              <a:t> di eseguire misure su pazienti anche nella configurazione attuale</a:t>
            </a:r>
            <a:endParaRPr lang="it-IT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0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Conferenze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52578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F. </a:t>
            </a:r>
            <a:r>
              <a:rPr lang="en-US" dirty="0" err="1"/>
              <a:t>Pennazio</a:t>
            </a:r>
            <a:r>
              <a:rPr lang="en-US" dirty="0"/>
              <a:t> - XIII Turku PET Symposium, Turku, 24-27 May 2014. </a:t>
            </a:r>
            <a:r>
              <a:rPr lang="en-US" dirty="0">
                <a:hlinkClick r:id="rId2" tooltip="TurkuPET.pptx"/>
              </a:rPr>
              <a:t>Monte carlo simulations for in-beam PET monitoring in Hadron-Therapy</a:t>
            </a:r>
            <a:r>
              <a:rPr lang="en-US" dirty="0"/>
              <a:t> </a:t>
            </a:r>
          </a:p>
          <a:p>
            <a:r>
              <a:rPr lang="en-US" dirty="0"/>
              <a:t>M. G. Bisogni - HADRONTERAPY: a new frontier for cancer treatment, CNAO foundation, 19-20 September 2014. </a:t>
            </a:r>
            <a:r>
              <a:rPr lang="en-US" dirty="0">
                <a:hlinkClick r:id="rId3" tooltip="INSIDE CNAO 11 2014.pdf"/>
              </a:rPr>
              <a:t>INSIDE: an integrated monitoring system for the assessment of particle therapy treatment accuracy</a:t>
            </a:r>
            <a:r>
              <a:rPr lang="en-US" dirty="0"/>
              <a:t> </a:t>
            </a:r>
          </a:p>
          <a:p>
            <a:r>
              <a:rPr lang="en-US" dirty="0"/>
              <a:t>F. </a:t>
            </a:r>
            <a:r>
              <a:rPr lang="en-US" dirty="0" err="1"/>
              <a:t>Pennazio</a:t>
            </a:r>
            <a:r>
              <a:rPr lang="en-US" dirty="0"/>
              <a:t> - II Symposium on Positron Emission tomography, </a:t>
            </a:r>
            <a:r>
              <a:rPr lang="en-US" dirty="0" err="1"/>
              <a:t>Jagiellonian</a:t>
            </a:r>
            <a:r>
              <a:rPr lang="en-US" dirty="0"/>
              <a:t> University of </a:t>
            </a:r>
            <a:r>
              <a:rPr lang="en-US" dirty="0" err="1"/>
              <a:t>Krakov</a:t>
            </a:r>
            <a:r>
              <a:rPr lang="en-US" dirty="0"/>
              <a:t>, 21-24 September 2014. </a:t>
            </a:r>
            <a:r>
              <a:rPr lang="en-US" dirty="0">
                <a:hlinkClick r:id="rId4" tooltip="Presentazione Francesco Krakow PET symposium.pptx"/>
              </a:rPr>
              <a:t>A study of monitoring performances with the INSIDE system</a:t>
            </a:r>
            <a:r>
              <a:rPr lang="en-US" dirty="0"/>
              <a:t> </a:t>
            </a:r>
          </a:p>
          <a:p>
            <a:r>
              <a:rPr lang="en-US" dirty="0"/>
              <a:t>M. </a:t>
            </a:r>
            <a:r>
              <a:rPr lang="en-US" dirty="0" err="1"/>
              <a:t>Marafini</a:t>
            </a:r>
            <a:r>
              <a:rPr lang="en-US" dirty="0"/>
              <a:t> - II Symposium on Positron Emission tomography, </a:t>
            </a:r>
            <a:r>
              <a:rPr lang="en-US" dirty="0" err="1"/>
              <a:t>Jagiellonian</a:t>
            </a:r>
            <a:r>
              <a:rPr lang="en-US" dirty="0"/>
              <a:t> University of </a:t>
            </a:r>
            <a:r>
              <a:rPr lang="en-US" dirty="0" err="1"/>
              <a:t>Krakov</a:t>
            </a:r>
            <a:r>
              <a:rPr lang="en-US" dirty="0"/>
              <a:t>, 21-24 September 2014. </a:t>
            </a:r>
            <a:r>
              <a:rPr lang="en-US" dirty="0">
                <a:hlinkClick r:id="rId5" tooltip="INSIDE marafini.rar"/>
              </a:rPr>
              <a:t>Innovative Solutions for In­‐beam Dosimetry in Hadrontherapy</a:t>
            </a:r>
            <a:r>
              <a:rPr lang="en-US" dirty="0"/>
              <a:t> </a:t>
            </a:r>
          </a:p>
          <a:p>
            <a:r>
              <a:rPr lang="en-US" b="1" i="1" dirty="0"/>
              <a:t>2015</a:t>
            </a:r>
            <a:r>
              <a:rPr lang="en-US" dirty="0"/>
              <a:t> </a:t>
            </a:r>
          </a:p>
          <a:p>
            <a:r>
              <a:rPr lang="en-US" dirty="0"/>
              <a:t>E. Fiorina - Frontier Detectors for Frontier Physics, XIII Pisa Meeting, </a:t>
            </a:r>
            <a:r>
              <a:rPr lang="en-US" dirty="0" err="1"/>
              <a:t>Isola</a:t>
            </a:r>
            <a:r>
              <a:rPr lang="en-US" dirty="0"/>
              <a:t> </a:t>
            </a:r>
            <a:r>
              <a:rPr lang="en-US" dirty="0" err="1"/>
              <a:t>d'Elba</a:t>
            </a:r>
            <a:r>
              <a:rPr lang="en-US" dirty="0"/>
              <a:t>, 24-30 May 2015. </a:t>
            </a:r>
            <a:r>
              <a:rPr lang="en-US" dirty="0">
                <a:hlinkClick r:id="rId6" tooltip="PisaMeeting-INSIDEFiorina.pdf"/>
              </a:rPr>
              <a:t>An integrated system for the on-line monitoring of particle therapy treatment accuracy (pdf)</a:t>
            </a:r>
            <a:r>
              <a:rPr lang="en-US" dirty="0"/>
              <a:t> </a:t>
            </a:r>
            <a:r>
              <a:rPr lang="en-US" dirty="0">
                <a:hlinkClick r:id="rId7" tooltip="PisaMeeting-INSIDEFiorina-ppt.pptx"/>
              </a:rPr>
              <a:t>(pptx)</a:t>
            </a:r>
            <a:r>
              <a:rPr lang="en-US" dirty="0"/>
              <a:t> </a:t>
            </a:r>
            <a:endParaRPr lang="it-IT" dirty="0" smtClean="0"/>
          </a:p>
          <a:p>
            <a:r>
              <a:rPr lang="it-IT" dirty="0" smtClean="0"/>
              <a:t>IEEE NSS –MIC San Diego, USA, 31 oct-7 </a:t>
            </a:r>
            <a:r>
              <a:rPr lang="it-IT" dirty="0" err="1" smtClean="0"/>
              <a:t>nov</a:t>
            </a:r>
            <a:r>
              <a:rPr lang="it-IT" dirty="0" smtClean="0"/>
              <a:t> 2015 poster</a:t>
            </a:r>
          </a:p>
          <a:p>
            <a:pPr lvl="1"/>
            <a:r>
              <a:rPr lang="it-IT" dirty="0" err="1" smtClean="0"/>
              <a:t>F</a:t>
            </a:r>
            <a:r>
              <a:rPr lang="it-IT" dirty="0" smtClean="0"/>
              <a:t>. </a:t>
            </a:r>
            <a:r>
              <a:rPr lang="it-IT" dirty="0" err="1" smtClean="0"/>
              <a:t>Pennazio</a:t>
            </a:r>
            <a:r>
              <a:rPr lang="it-IT" dirty="0" smtClean="0"/>
              <a:t> et al. “</a:t>
            </a:r>
            <a:r>
              <a:rPr lang="it-IT" dirty="0"/>
              <a:t>The INSIDE in-</a:t>
            </a:r>
            <a:r>
              <a:rPr lang="it-IT" dirty="0" err="1"/>
              <a:t>beam</a:t>
            </a:r>
            <a:r>
              <a:rPr lang="it-IT" dirty="0"/>
              <a:t> </a:t>
            </a:r>
            <a:r>
              <a:rPr lang="it-IT" dirty="0" smtClean="0"/>
              <a:t>PET: test </a:t>
            </a:r>
            <a:r>
              <a:rPr lang="it-IT" dirty="0" err="1"/>
              <a:t>beam</a:t>
            </a:r>
            <a:r>
              <a:rPr lang="it-IT" dirty="0"/>
              <a:t> </a:t>
            </a:r>
            <a:r>
              <a:rPr lang="it-IT" dirty="0" err="1"/>
              <a:t>results</a:t>
            </a:r>
            <a:r>
              <a:rPr lang="it-IT" dirty="0"/>
              <a:t> with in-</a:t>
            </a:r>
            <a:r>
              <a:rPr lang="it-IT" dirty="0" err="1"/>
              <a:t>spill</a:t>
            </a:r>
            <a:r>
              <a:rPr lang="it-IT" dirty="0"/>
              <a:t> and inter-</a:t>
            </a:r>
            <a:r>
              <a:rPr lang="it-IT" dirty="0" err="1"/>
              <a:t>spill</a:t>
            </a:r>
            <a:r>
              <a:rPr lang="it-IT" dirty="0"/>
              <a:t> </a:t>
            </a:r>
            <a:r>
              <a:rPr lang="it-IT" dirty="0" err="1"/>
              <a:t>acquisition</a:t>
            </a:r>
            <a:endParaRPr lang="it-IT" dirty="0" smtClean="0"/>
          </a:p>
          <a:p>
            <a:pPr lvl="1"/>
            <a:r>
              <a:rPr lang="it-IT" dirty="0" smtClean="0"/>
              <a:t>M. G. Bisogni et al.” </a:t>
            </a:r>
            <a:r>
              <a:rPr lang="en-GB" dirty="0"/>
              <a:t>A bi-modal system for the on-line verification of particle therapy </a:t>
            </a:r>
            <a:r>
              <a:rPr lang="en-GB" dirty="0" smtClean="0"/>
              <a:t>treatments”</a:t>
            </a:r>
            <a:endParaRPr lang="it-IT" dirty="0" smtClean="0"/>
          </a:p>
          <a:p>
            <a:r>
              <a:rPr lang="it-IT" dirty="0" smtClean="0"/>
              <a:t>SIF 2015 ROMA 21-25 </a:t>
            </a:r>
            <a:r>
              <a:rPr lang="it-IT" dirty="0" err="1" smtClean="0"/>
              <a:t>september</a:t>
            </a:r>
            <a:r>
              <a:rPr lang="it-IT" dirty="0" smtClean="0"/>
              <a:t> 2015 comunicazione orale</a:t>
            </a:r>
          </a:p>
          <a:p>
            <a:pPr lvl="1"/>
            <a:r>
              <a:rPr lang="it-IT" dirty="0" smtClean="0"/>
              <a:t>G. </a:t>
            </a:r>
            <a:r>
              <a:rPr lang="it-IT" dirty="0" err="1" smtClean="0"/>
              <a:t>Pirrone</a:t>
            </a:r>
            <a:r>
              <a:rPr lang="it-IT" dirty="0" smtClean="0"/>
              <a:t> et al.”</a:t>
            </a:r>
            <a:r>
              <a:rPr lang="it-IT" b="1" dirty="0"/>
              <a:t> a </a:t>
            </a:r>
            <a:r>
              <a:rPr lang="it-IT" b="1" dirty="0" err="1"/>
              <a:t>tool</a:t>
            </a:r>
            <a:r>
              <a:rPr lang="it-IT" b="1" dirty="0"/>
              <a:t> for the </a:t>
            </a:r>
            <a:r>
              <a:rPr lang="it-IT" b="1" dirty="0" err="1"/>
              <a:t>quality</a:t>
            </a:r>
            <a:r>
              <a:rPr lang="it-IT" b="1" dirty="0"/>
              <a:t> </a:t>
            </a:r>
            <a:r>
              <a:rPr lang="it-IT" b="1" dirty="0" err="1"/>
              <a:t>assurance</a:t>
            </a:r>
            <a:r>
              <a:rPr lang="it-IT" b="1" dirty="0"/>
              <a:t> of </a:t>
            </a:r>
            <a:r>
              <a:rPr lang="it-IT" b="1" dirty="0" err="1"/>
              <a:t>hadrontherapy</a:t>
            </a:r>
            <a:r>
              <a:rPr lang="it-IT" b="1" dirty="0"/>
              <a:t> </a:t>
            </a:r>
            <a:r>
              <a:rPr lang="it-IT" b="1" dirty="0" err="1" smtClean="0"/>
              <a:t>treatments</a:t>
            </a:r>
            <a:r>
              <a:rPr lang="it-IT" b="1" dirty="0" smtClean="0"/>
              <a:t>”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75385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Conferenze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it-IT" dirty="0"/>
              <a:t>G. Traini et al. </a:t>
            </a:r>
            <a:r>
              <a:rPr lang="it-IT" dirty="0" smtClean="0"/>
              <a:t>,ICTR-PHE </a:t>
            </a:r>
            <a:r>
              <a:rPr lang="it-IT" dirty="0"/>
              <a:t>2016 Geneve 15-19 </a:t>
            </a:r>
            <a:r>
              <a:rPr lang="it-IT" dirty="0" err="1"/>
              <a:t>feb</a:t>
            </a:r>
            <a:r>
              <a:rPr lang="it-IT" dirty="0"/>
              <a:t> 2016, </a:t>
            </a:r>
            <a:r>
              <a:rPr lang="it-IT" dirty="0" smtClean="0"/>
              <a:t>“ </a:t>
            </a:r>
            <a:r>
              <a:rPr lang="it-IT" dirty="0" err="1"/>
              <a:t>Realization</a:t>
            </a:r>
            <a:r>
              <a:rPr lang="it-IT" dirty="0"/>
              <a:t> of an innovative Dose Profiler for online </a:t>
            </a:r>
            <a:r>
              <a:rPr lang="it-IT" dirty="0" err="1"/>
              <a:t>range</a:t>
            </a:r>
            <a:r>
              <a:rPr lang="it-IT" dirty="0"/>
              <a:t> </a:t>
            </a:r>
            <a:r>
              <a:rPr lang="it-IT" dirty="0" err="1"/>
              <a:t>monitoring</a:t>
            </a:r>
            <a:r>
              <a:rPr lang="it-IT" dirty="0"/>
              <a:t> in </a:t>
            </a:r>
            <a:r>
              <a:rPr lang="it-IT" dirty="0" err="1"/>
              <a:t>particle</a:t>
            </a:r>
            <a:r>
              <a:rPr lang="it-IT" dirty="0"/>
              <a:t> </a:t>
            </a:r>
            <a:r>
              <a:rPr lang="it-IT" dirty="0" err="1"/>
              <a:t>therapy</a:t>
            </a:r>
            <a:r>
              <a:rPr lang="it-IT" dirty="0"/>
              <a:t> </a:t>
            </a:r>
            <a:r>
              <a:rPr lang="it-IT" dirty="0" err="1"/>
              <a:t>treatments</a:t>
            </a:r>
            <a:r>
              <a:rPr lang="it-IT" dirty="0" smtClean="0"/>
              <a:t>”</a:t>
            </a:r>
          </a:p>
          <a:p>
            <a:r>
              <a:rPr lang="it-IT" dirty="0" smtClean="0"/>
              <a:t>A. Sarti, TCTR 2016 HIT </a:t>
            </a:r>
            <a:r>
              <a:rPr lang="it-IT" dirty="0" err="1" smtClean="0"/>
              <a:t>results</a:t>
            </a:r>
            <a:r>
              <a:rPr lang="it-IT" dirty="0" smtClean="0"/>
              <a:t>, talk</a:t>
            </a:r>
            <a:endParaRPr lang="it-IT" dirty="0"/>
          </a:p>
          <a:p>
            <a:r>
              <a:rPr lang="it-IT" dirty="0" smtClean="0"/>
              <a:t>M. Bisogni, Heidelberg </a:t>
            </a:r>
            <a:r>
              <a:rPr lang="it-IT" dirty="0"/>
              <a:t>Symposium on </a:t>
            </a:r>
            <a:r>
              <a:rPr lang="it-IT" dirty="0" err="1"/>
              <a:t>Novel</a:t>
            </a:r>
            <a:r>
              <a:rPr lang="it-IT" dirty="0"/>
              <a:t> </a:t>
            </a:r>
            <a:r>
              <a:rPr lang="it-IT" dirty="0" err="1"/>
              <a:t>Techniques</a:t>
            </a:r>
            <a:r>
              <a:rPr lang="it-IT" dirty="0"/>
              <a:t> in </a:t>
            </a:r>
            <a:r>
              <a:rPr lang="it-IT" dirty="0" err="1"/>
              <a:t>Ion</a:t>
            </a:r>
            <a:r>
              <a:rPr lang="it-IT" dirty="0"/>
              <a:t> </a:t>
            </a:r>
            <a:r>
              <a:rPr lang="it-IT" dirty="0" err="1"/>
              <a:t>Beam</a:t>
            </a:r>
            <a:r>
              <a:rPr lang="it-IT" dirty="0"/>
              <a:t> </a:t>
            </a:r>
            <a:r>
              <a:rPr lang="it-IT" dirty="0" err="1"/>
              <a:t>Radiotherapy</a:t>
            </a:r>
            <a:r>
              <a:rPr lang="it-IT" dirty="0"/>
              <a:t>, 9-11 March 2016, M.G. Bisogni “</a:t>
            </a:r>
            <a:r>
              <a:rPr lang="it-IT" dirty="0" err="1"/>
              <a:t>Novel</a:t>
            </a:r>
            <a:r>
              <a:rPr lang="it-IT" dirty="0"/>
              <a:t> </a:t>
            </a:r>
            <a:r>
              <a:rPr lang="it-IT" dirty="0" err="1"/>
              <a:t>developments</a:t>
            </a:r>
            <a:r>
              <a:rPr lang="it-IT" dirty="0"/>
              <a:t> in PET </a:t>
            </a:r>
            <a:r>
              <a:rPr lang="it-IT" dirty="0" err="1"/>
              <a:t>imaging</a:t>
            </a:r>
            <a:r>
              <a:rPr lang="it-IT" dirty="0" smtClean="0"/>
              <a:t>”, talk</a:t>
            </a:r>
            <a:endParaRPr lang="it-IT" dirty="0" smtClean="0"/>
          </a:p>
          <a:p>
            <a:r>
              <a:rPr lang="it-IT" dirty="0" smtClean="0"/>
              <a:t>M.A. </a:t>
            </a:r>
            <a:r>
              <a:rPr lang="it-IT" dirty="0" err="1" smtClean="0"/>
              <a:t>Piliero,G</a:t>
            </a:r>
            <a:r>
              <a:rPr lang="it-IT" dirty="0" smtClean="0"/>
              <a:t>.  </a:t>
            </a:r>
            <a:r>
              <a:rPr lang="it-IT" dirty="0" err="1" smtClean="0"/>
              <a:t>Pirrone</a:t>
            </a:r>
            <a:r>
              <a:rPr lang="it-IT" dirty="0" smtClean="0"/>
              <a:t>, AIFM, Febbraio 2016 </a:t>
            </a:r>
            <a:r>
              <a:rPr lang="it-IT" dirty="0" smtClean="0"/>
              <a:t>talk</a:t>
            </a:r>
          </a:p>
          <a:p>
            <a:r>
              <a:rPr lang="it-IT" dirty="0"/>
              <a:t>S. </a:t>
            </a:r>
            <a:r>
              <a:rPr lang="it-IT" dirty="0" err="1"/>
              <a:t>Muraro</a:t>
            </a:r>
            <a:r>
              <a:rPr lang="it-IT" dirty="0"/>
              <a:t>, VCI 2016, </a:t>
            </a:r>
            <a:r>
              <a:rPr lang="it-IT" dirty="0" smtClean="0"/>
              <a:t>talk</a:t>
            </a:r>
            <a:endParaRPr lang="it-IT" dirty="0" smtClean="0"/>
          </a:p>
          <a:p>
            <a:r>
              <a:rPr lang="it-IT" dirty="0" err="1" smtClean="0"/>
              <a:t>F</a:t>
            </a:r>
            <a:r>
              <a:rPr lang="it-IT" dirty="0" smtClean="0"/>
              <a:t>. </a:t>
            </a:r>
            <a:r>
              <a:rPr lang="it-IT" dirty="0" err="1" smtClean="0"/>
              <a:t>Pennazio</a:t>
            </a:r>
            <a:r>
              <a:rPr lang="it-IT" dirty="0" smtClean="0"/>
              <a:t>, </a:t>
            </a:r>
            <a:r>
              <a:rPr lang="it-IT" dirty="0" smtClean="0"/>
              <a:t>ESTRO 2016, </a:t>
            </a:r>
            <a:r>
              <a:rPr lang="it-IT" dirty="0" smtClean="0"/>
              <a:t>Torino, </a:t>
            </a:r>
            <a:r>
              <a:rPr lang="it-IT" dirty="0" smtClean="0"/>
              <a:t>poster,</a:t>
            </a:r>
            <a:endParaRPr lang="it-IT" dirty="0" smtClean="0"/>
          </a:p>
          <a:p>
            <a:r>
              <a:rPr lang="it-IT" dirty="0" smtClean="0"/>
              <a:t>P.G. </a:t>
            </a:r>
            <a:r>
              <a:rPr lang="it-IT" dirty="0"/>
              <a:t>C</a:t>
            </a:r>
            <a:r>
              <a:rPr lang="it-IT" dirty="0" smtClean="0"/>
              <a:t>erello</a:t>
            </a:r>
            <a:r>
              <a:rPr lang="it-IT" dirty="0" smtClean="0"/>
              <a:t>, MEDAMI, </a:t>
            </a:r>
            <a:r>
              <a:rPr lang="it-IT" dirty="0" smtClean="0"/>
              <a:t>Maggio </a:t>
            </a:r>
            <a:r>
              <a:rPr lang="it-IT" dirty="0" smtClean="0"/>
              <a:t>2016, talk</a:t>
            </a:r>
          </a:p>
          <a:p>
            <a:r>
              <a:rPr lang="it-IT" dirty="0" err="1" smtClean="0"/>
              <a:t>Tracker</a:t>
            </a:r>
            <a:r>
              <a:rPr lang="it-IT" dirty="0" smtClean="0"/>
              <a:t>, MEDAMI, Maggio 2016, talk</a:t>
            </a:r>
            <a:endParaRPr lang="it-IT" dirty="0" smtClean="0"/>
          </a:p>
          <a:p>
            <a:endParaRPr lang="it-IT" dirty="0" smtClean="0"/>
          </a:p>
          <a:p>
            <a:endParaRPr lang="it-IT" dirty="0"/>
          </a:p>
          <a:p>
            <a:r>
              <a:rPr lang="it-IT" dirty="0" smtClean="0"/>
              <a:t>IWORID 2016, M. </a:t>
            </a:r>
            <a:r>
              <a:rPr lang="it-IT" dirty="0" err="1" smtClean="0"/>
              <a:t>Piliero</a:t>
            </a:r>
            <a:r>
              <a:rPr lang="it-IT" dirty="0" smtClean="0"/>
              <a:t>, </a:t>
            </a:r>
            <a:r>
              <a:rPr lang="it-IT" dirty="0" err="1" smtClean="0"/>
              <a:t>accepted</a:t>
            </a:r>
            <a:r>
              <a:rPr lang="it-IT" dirty="0" smtClean="0"/>
              <a:t>, talk</a:t>
            </a:r>
          </a:p>
          <a:p>
            <a:r>
              <a:rPr lang="it-IT" dirty="0" smtClean="0"/>
              <a:t>E. De Lucia, VERTEX2016, </a:t>
            </a:r>
            <a:r>
              <a:rPr lang="it-IT" dirty="0" err="1" smtClean="0"/>
              <a:t>invited</a:t>
            </a:r>
            <a:endParaRPr lang="it-IT" dirty="0" smtClean="0"/>
          </a:p>
          <a:p>
            <a:r>
              <a:rPr lang="it-IT" dirty="0" smtClean="0"/>
              <a:t>IEEE </a:t>
            </a:r>
            <a:r>
              <a:rPr lang="it-IT" dirty="0" smtClean="0"/>
              <a:t>NSS-MIC2016, </a:t>
            </a:r>
            <a:r>
              <a:rPr lang="it-IT" dirty="0" err="1" smtClean="0"/>
              <a:t>E..Fiorina</a:t>
            </a:r>
            <a:r>
              <a:rPr lang="it-IT" dirty="0" smtClean="0"/>
              <a:t>, M. Bisogni </a:t>
            </a:r>
            <a:r>
              <a:rPr lang="it-IT" dirty="0" err="1" smtClean="0"/>
              <a:t>submitted</a:t>
            </a:r>
            <a:endParaRPr lang="it-IT" dirty="0" smtClean="0"/>
          </a:p>
          <a:p>
            <a:r>
              <a:rPr lang="it-IT" dirty="0" smtClean="0"/>
              <a:t>SIF2016, V. Ferrero,  G. </a:t>
            </a:r>
            <a:r>
              <a:rPr lang="it-IT" dirty="0" err="1" smtClean="0"/>
              <a:t>Pirrone</a:t>
            </a:r>
            <a:r>
              <a:rPr lang="it-IT" dirty="0" smtClean="0"/>
              <a:t>, </a:t>
            </a:r>
            <a:r>
              <a:rPr lang="it-IT" dirty="0" err="1" smtClean="0"/>
              <a:t>submitted</a:t>
            </a: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4622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Papers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F. </a:t>
            </a:r>
            <a:r>
              <a:rPr lang="en-US" dirty="0" err="1"/>
              <a:t>Pennazio</a:t>
            </a:r>
            <a:r>
              <a:rPr lang="en-US" dirty="0"/>
              <a:t> </a:t>
            </a:r>
            <a:r>
              <a:rPr lang="en-US" dirty="0" smtClean="0"/>
              <a:t>et al.- </a:t>
            </a:r>
            <a:r>
              <a:rPr lang="en-US" dirty="0"/>
              <a:t>II Symposium on Positron Emission tomography, </a:t>
            </a:r>
            <a:r>
              <a:rPr lang="en-US" dirty="0" err="1"/>
              <a:t>Jagiellonian</a:t>
            </a:r>
            <a:r>
              <a:rPr lang="en-US" dirty="0"/>
              <a:t> University of </a:t>
            </a:r>
            <a:r>
              <a:rPr lang="en-US" dirty="0" err="1"/>
              <a:t>Krakov</a:t>
            </a:r>
            <a:r>
              <a:rPr lang="en-US" dirty="0"/>
              <a:t>, 21-24 September 2014. </a:t>
            </a:r>
            <a:r>
              <a:rPr lang="en-US" dirty="0">
                <a:hlinkClick r:id="rId2" tooltip="Presentazione Francesco Krakow PET symposium.pptx"/>
              </a:rPr>
              <a:t>A study of monitoring performances with the INSIDE system</a:t>
            </a:r>
            <a:r>
              <a:rPr lang="en-US" dirty="0"/>
              <a:t> </a:t>
            </a:r>
          </a:p>
          <a:p>
            <a:r>
              <a:rPr lang="en-US" dirty="0"/>
              <a:t>M. </a:t>
            </a:r>
            <a:r>
              <a:rPr lang="en-US" dirty="0" err="1"/>
              <a:t>Marafini</a:t>
            </a:r>
            <a:r>
              <a:rPr lang="en-US" dirty="0"/>
              <a:t> </a:t>
            </a:r>
            <a:r>
              <a:rPr lang="en-US" dirty="0" smtClean="0"/>
              <a:t>et al. - </a:t>
            </a:r>
            <a:r>
              <a:rPr lang="en-US" dirty="0"/>
              <a:t>II Symposium on Positron Emission tomography, </a:t>
            </a:r>
            <a:r>
              <a:rPr lang="en-US" dirty="0" err="1"/>
              <a:t>Jagiellonian</a:t>
            </a:r>
            <a:r>
              <a:rPr lang="en-US" dirty="0"/>
              <a:t> University of </a:t>
            </a:r>
            <a:r>
              <a:rPr lang="en-US" dirty="0" err="1"/>
              <a:t>Krakov</a:t>
            </a:r>
            <a:r>
              <a:rPr lang="en-US" dirty="0"/>
              <a:t>, 21-24 September 2014. </a:t>
            </a:r>
            <a:r>
              <a:rPr lang="en-US" dirty="0">
                <a:hlinkClick r:id="rId3" tooltip="INSIDE marafini.rar"/>
              </a:rPr>
              <a:t>Innovative Solutions for In­‐beam Dosimetry in Hadrontherapy</a:t>
            </a:r>
            <a:r>
              <a:rPr lang="en-US" dirty="0"/>
              <a:t> </a:t>
            </a:r>
            <a:r>
              <a:rPr lang="en-US" dirty="0" smtClean="0"/>
              <a:t>published on </a:t>
            </a:r>
            <a:r>
              <a:rPr lang="en-US" dirty="0" err="1" smtClean="0"/>
              <a:t>Acta</a:t>
            </a:r>
            <a:r>
              <a:rPr lang="en-US" dirty="0" smtClean="0"/>
              <a:t> </a:t>
            </a:r>
            <a:r>
              <a:rPr lang="en-US" dirty="0" err="1" smtClean="0"/>
              <a:t>Physica</a:t>
            </a:r>
            <a:r>
              <a:rPr lang="en-US" dirty="0" smtClean="0"/>
              <a:t> </a:t>
            </a:r>
            <a:r>
              <a:rPr lang="en-US" dirty="0" err="1" smtClean="0"/>
              <a:t>Polonica</a:t>
            </a:r>
            <a:r>
              <a:rPr lang="en-US" dirty="0" smtClean="0"/>
              <a:t> </a:t>
            </a:r>
            <a:r>
              <a:rPr lang="en-US" b="1" i="1" dirty="0" smtClean="0"/>
              <a:t>2015</a:t>
            </a:r>
          </a:p>
          <a:p>
            <a:r>
              <a:rPr lang="en-US" dirty="0"/>
              <a:t>G. </a:t>
            </a:r>
            <a:r>
              <a:rPr lang="en-US" dirty="0" err="1"/>
              <a:t>Battistoni</a:t>
            </a:r>
            <a:r>
              <a:rPr lang="en-US" dirty="0"/>
              <a:t> et al.” Measurement of charged particle yields from therapeutic beams in view of the design of an innovative </a:t>
            </a:r>
            <a:r>
              <a:rPr lang="en-US" dirty="0" err="1"/>
              <a:t>hadrontherapy</a:t>
            </a:r>
            <a:r>
              <a:rPr lang="en-US" dirty="0"/>
              <a:t> dose monitor” JINST proceeding IWORID </a:t>
            </a:r>
            <a:r>
              <a:rPr lang="en-US" dirty="0" smtClean="0"/>
              <a:t>2014</a:t>
            </a:r>
          </a:p>
          <a:p>
            <a:r>
              <a:rPr lang="en-US" dirty="0"/>
              <a:t>E. Fiorina Pisa meeting 2015 </a:t>
            </a:r>
            <a:r>
              <a:rPr lang="en-US" dirty="0" smtClean="0"/>
              <a:t>published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IN PREPARATION</a:t>
            </a:r>
          </a:p>
          <a:p>
            <a:r>
              <a:rPr lang="en-US" dirty="0" smtClean="0"/>
              <a:t> V. </a:t>
            </a:r>
            <a:r>
              <a:rPr lang="en-US" dirty="0" err="1" smtClean="0"/>
              <a:t>Patera</a:t>
            </a:r>
            <a:r>
              <a:rPr lang="en-US" dirty="0" smtClean="0"/>
              <a:t> et al. “</a:t>
            </a:r>
            <a:r>
              <a:rPr lang="it-IT" dirty="0" smtClean="0"/>
              <a:t>Design </a:t>
            </a:r>
            <a:r>
              <a:rPr lang="it-IT" dirty="0"/>
              <a:t>of a </a:t>
            </a:r>
            <a:r>
              <a:rPr lang="it-IT" dirty="0" err="1"/>
              <a:t>dual</a:t>
            </a:r>
            <a:r>
              <a:rPr lang="it-IT" dirty="0"/>
              <a:t>-mode </a:t>
            </a:r>
            <a:r>
              <a:rPr lang="it-IT" dirty="0" err="1"/>
              <a:t>tracking</a:t>
            </a:r>
            <a:r>
              <a:rPr lang="it-IT" dirty="0"/>
              <a:t> </a:t>
            </a:r>
            <a:r>
              <a:rPr lang="it-IT" dirty="0" err="1"/>
              <a:t>device</a:t>
            </a:r>
            <a:r>
              <a:rPr lang="it-IT" dirty="0"/>
              <a:t> for on-line dose</a:t>
            </a:r>
          </a:p>
          <a:p>
            <a:pPr marL="0" indent="0">
              <a:buNone/>
            </a:pPr>
            <a:r>
              <a:rPr lang="it-IT" dirty="0"/>
              <a:t>monitor in </a:t>
            </a:r>
            <a:r>
              <a:rPr lang="it-IT" dirty="0" err="1"/>
              <a:t>hadron</a:t>
            </a:r>
            <a:r>
              <a:rPr lang="it-IT" dirty="0"/>
              <a:t> </a:t>
            </a:r>
            <a:r>
              <a:rPr lang="it-IT" dirty="0" err="1" smtClean="0"/>
              <a:t>therapy</a:t>
            </a:r>
            <a:r>
              <a:rPr lang="it-IT" dirty="0" smtClean="0"/>
              <a:t>”, </a:t>
            </a:r>
            <a:r>
              <a:rPr lang="en-US" dirty="0" smtClean="0"/>
              <a:t>in prep.</a:t>
            </a:r>
          </a:p>
          <a:p>
            <a:r>
              <a:rPr lang="en-US" dirty="0" smtClean="0"/>
              <a:t>A</a:t>
            </a:r>
            <a:r>
              <a:rPr lang="en-US" dirty="0" smtClean="0"/>
              <a:t>. </a:t>
            </a:r>
            <a:r>
              <a:rPr lang="en-US" dirty="0" err="1" smtClean="0"/>
              <a:t>Piliero</a:t>
            </a:r>
            <a:r>
              <a:rPr lang="en-US" dirty="0" smtClean="0"/>
              <a:t>, F. </a:t>
            </a:r>
            <a:r>
              <a:rPr lang="en-US" dirty="0" err="1" smtClean="0"/>
              <a:t>Pennazio</a:t>
            </a:r>
            <a:r>
              <a:rPr lang="en-US" dirty="0" smtClean="0"/>
              <a:t>  </a:t>
            </a:r>
            <a:r>
              <a:rPr lang="en-US" dirty="0" smtClean="0"/>
              <a:t>submitted</a:t>
            </a:r>
          </a:p>
          <a:p>
            <a:r>
              <a:rPr lang="en-US" dirty="0" smtClean="0"/>
              <a:t>special </a:t>
            </a:r>
            <a:r>
              <a:rPr lang="en-US" dirty="0"/>
              <a:t>section of the Journal of Medical Imaging that will be published entitled "Development, Challenges, and Opportunities of Positron Emission </a:t>
            </a:r>
            <a:r>
              <a:rPr lang="en-US" dirty="0" smtClean="0"/>
              <a:t>Tomography”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8387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8763</TotalTime>
  <Words>763</Words>
  <Application>Microsoft Macintosh PowerPoint</Application>
  <PresentationFormat>On-screen Show (4:3)</PresentationFormat>
  <Paragraphs>73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Calibri</vt:lpstr>
      <vt:lpstr>DejaVu Sans</vt:lpstr>
      <vt:lpstr>StarSymbol</vt:lpstr>
      <vt:lpstr>Tw Cen MT</vt:lpstr>
      <vt:lpstr>Wingdings</vt:lpstr>
      <vt:lpstr>Wingdings 2</vt:lpstr>
      <vt:lpstr>Arial</vt:lpstr>
      <vt:lpstr>Median</vt:lpstr>
      <vt:lpstr>2_Office Theme</vt:lpstr>
      <vt:lpstr>4_Office Theme</vt:lpstr>
      <vt:lpstr>MANAGeMENT</vt:lpstr>
      <vt:lpstr>RENDICONTAZIONE INSIDE  chiusura progetto 1/2/2016</vt:lpstr>
      <vt:lpstr>INSIDE activities in 2016</vt:lpstr>
      <vt:lpstr>ISTALLAZIONE E TEST AL CNAO</vt:lpstr>
      <vt:lpstr>Conferenze</vt:lpstr>
      <vt:lpstr>Conferenze</vt:lpstr>
      <vt:lpstr>Papers</vt:lpstr>
    </vt:vector>
  </TitlesOfParts>
  <Company>INFN - Pisa</Company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 Prototype</dc:title>
  <dc:creator>maria giuseppina bisogni</dc:creator>
  <cp:lastModifiedBy>Microsoft Office User</cp:lastModifiedBy>
  <cp:revision>126</cp:revision>
  <dcterms:created xsi:type="dcterms:W3CDTF">2012-12-17T16:19:06Z</dcterms:created>
  <dcterms:modified xsi:type="dcterms:W3CDTF">2016-06-13T16:35:42Z</dcterms:modified>
</cp:coreProperties>
</file>