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2" r:id="rId3"/>
    <p:sldId id="271" r:id="rId4"/>
    <p:sldId id="273" r:id="rId5"/>
    <p:sldId id="276" r:id="rId6"/>
    <p:sldId id="258" r:id="rId7"/>
    <p:sldId id="260" r:id="rId8"/>
    <p:sldId id="259" r:id="rId9"/>
    <p:sldId id="262" r:id="rId10"/>
    <p:sldId id="279" r:id="rId11"/>
    <p:sldId id="267" r:id="rId12"/>
    <p:sldId id="263" r:id="rId13"/>
    <p:sldId id="265" r:id="rId14"/>
    <p:sldId id="264" r:id="rId15"/>
    <p:sldId id="266" r:id="rId16"/>
    <p:sldId id="281" r:id="rId17"/>
    <p:sldId id="282" r:id="rId18"/>
    <p:sldId id="283" r:id="rId19"/>
    <p:sldId id="284" r:id="rId20"/>
    <p:sldId id="285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C5BF-1957-7F49-8863-FE9DC508082D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1C0E2-9535-4046-9C07-21FFD82C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7D03E-926B-4B8A-BD00-823182369CD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39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8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6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3B470-689D-4DD0-8342-7B48D0F66732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CDDF-C402-4E7B-BBC3-6B71647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Dose Profiler simulation update</a:t>
            </a:r>
            <a:endParaRPr lang="en-US" sz="48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G. Battistoni, D. </a:t>
            </a:r>
            <a:r>
              <a:rPr lang="it-IT" dirty="0" err="1" smtClean="0"/>
              <a:t>Iuso</a:t>
            </a:r>
            <a:r>
              <a:rPr lang="it-IT" dirty="0" smtClean="0"/>
              <a:t>, S. Muraro, </a:t>
            </a:r>
            <a:r>
              <a:rPr lang="it-IT" dirty="0" err="1" smtClean="0"/>
              <a:t>R</a:t>
            </a:r>
            <a:r>
              <a:rPr lang="it-IT" dirty="0" smtClean="0"/>
              <a:t>. Sartorelli,</a:t>
            </a:r>
          </a:p>
          <a:p>
            <a:r>
              <a:rPr lang="it-IT" dirty="0" smtClean="0"/>
              <a:t>A. Schiavi, V. Patera, C. Voena</a:t>
            </a:r>
          </a:p>
          <a:p>
            <a:r>
              <a:rPr lang="it-IT" dirty="0" smtClean="0"/>
              <a:t>Milano, </a:t>
            </a:r>
            <a:r>
              <a:rPr lang="it-IT" dirty="0" err="1" smtClean="0"/>
              <a:t>June</a:t>
            </a:r>
            <a:r>
              <a:rPr lang="it-IT" dirty="0" smtClean="0"/>
              <a:t> 14</a:t>
            </a:r>
            <a:r>
              <a:rPr lang="it-IT" baseline="30000" dirty="0" smtClean="0"/>
              <a:t>°</a:t>
            </a:r>
            <a:r>
              <a:rPr lang="it-IT" dirty="0" smtClean="0"/>
              <a:t> 2016</a:t>
            </a:r>
            <a:endParaRPr lang="en-US" baseline="30000" dirty="0"/>
          </a:p>
        </p:txBody>
      </p:sp>
      <p:pic>
        <p:nvPicPr>
          <p:cNvPr id="5" name="Picture 2" descr="C:\Users\celona\AppData\Local\Temp\rdh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816100"/>
          </a:xfrm>
          <a:prstGeom prst="rect">
            <a:avLst/>
          </a:prstGeom>
          <a:noFill/>
          <a:ln w="28575" cmpd="sng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654693" y="578281"/>
            <a:ext cx="3305003" cy="560214"/>
            <a:chOff x="5370640" y="310889"/>
            <a:chExt cx="3305003" cy="56021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70640" y="310889"/>
              <a:ext cx="1412582" cy="560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LogoCNAO_nero-rosso.png"/>
            <p:cNvPicPr>
              <a:picLocks noChangeAspect="1"/>
            </p:cNvPicPr>
            <p:nvPr/>
          </p:nvPicPr>
          <p:blipFill>
            <a:blip r:embed="rId4"/>
            <a:srcRect l="35642"/>
            <a:stretch>
              <a:fillRect/>
            </a:stretch>
          </p:blipFill>
          <p:spPr>
            <a:xfrm>
              <a:off x="7238648" y="465237"/>
              <a:ext cx="1436995" cy="3464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3854" y="334229"/>
              <a:ext cx="472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@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797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824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Improvement of generator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53634"/>
            <a:ext cx="8126866" cy="5264137"/>
          </a:xfrm>
        </p:spPr>
        <p:txBody>
          <a:bodyPr/>
          <a:lstStyle/>
          <a:p>
            <a:r>
              <a:rPr lang="en-US" dirty="0" smtClean="0"/>
              <a:t>The first version was built starting from the emission profile of measured protons as emerging from R = 2.5 cm of PMMA: with the help of MC and taking into account the functional form described above, an extension to R~0 is now available</a:t>
            </a:r>
          </a:p>
          <a:p>
            <a:r>
              <a:rPr lang="en-US" dirty="0" smtClean="0"/>
              <a:t>Making use of the already discussed dependences on density and elemental composition we are now able to adapt the distributions as a function of x and E in PMMA to any material or to any non-</a:t>
            </a:r>
            <a:r>
              <a:rPr lang="en-US" dirty="0" err="1" smtClean="0"/>
              <a:t>homegeneous</a:t>
            </a:r>
            <a:r>
              <a:rPr lang="en-US" dirty="0" smtClean="0"/>
              <a:t>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4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6318"/>
            <a:ext cx="9144000" cy="3539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7782" y="471948"/>
            <a:ext cx="64684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New fast generator starting </a:t>
            </a:r>
            <a:r>
              <a:rPr lang="it-IT" sz="3200" b="1" u="sng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in WATER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originating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from the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beam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axes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(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R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=0)</a:t>
            </a:r>
            <a:endParaRPr lang="en-US" sz="32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6339" y="5882464"/>
            <a:ext cx="75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(cm)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5091" y="5849041"/>
            <a:ext cx="82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2085" y="6051575"/>
            <a:ext cx="75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4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167268"/>
            <a:ext cx="8553450" cy="546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5556" y="-56257"/>
            <a:ext cx="680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Evolution</a:t>
            </a:r>
            <a:r>
              <a:rPr lang="it-IT" sz="2800" b="1" dirty="0" smtClean="0">
                <a:solidFill>
                  <a:srgbClr val="FF0000"/>
                </a:solidFill>
              </a:rPr>
              <a:t> of 5 </a:t>
            </a:r>
            <a:r>
              <a:rPr lang="it-IT" sz="2800" b="1" dirty="0" err="1" smtClean="0">
                <a:solidFill>
                  <a:srgbClr val="FF0000"/>
                </a:solidFill>
              </a:rPr>
              <a:t>parameters</a:t>
            </a:r>
            <a:r>
              <a:rPr lang="it-IT" sz="2800" b="1" dirty="0" smtClean="0">
                <a:solidFill>
                  <a:srgbClr val="FF0000"/>
                </a:solidFill>
              </a:rPr>
              <a:t> of </a:t>
            </a:r>
            <a:r>
              <a:rPr lang="it-IT" sz="2800" b="1" dirty="0" err="1" smtClean="0">
                <a:solidFill>
                  <a:srgbClr val="FF0000"/>
                </a:solidFill>
              </a:rPr>
              <a:t>f</a:t>
            </a:r>
            <a:r>
              <a:rPr lang="it-IT" sz="2800" b="1" dirty="0" smtClean="0">
                <a:solidFill>
                  <a:srgbClr val="FF0000"/>
                </a:solidFill>
              </a:rPr>
              <a:t>(x)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for </a:t>
            </a:r>
            <a:r>
              <a:rPr lang="it-IT" sz="2800" b="1" dirty="0" err="1" smtClean="0">
                <a:solidFill>
                  <a:srgbClr val="FF0000"/>
                </a:solidFill>
              </a:rPr>
              <a:t>different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material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thickness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Example:from</a:t>
            </a:r>
            <a:r>
              <a:rPr lang="it-IT" sz="2800" b="1" dirty="0" smtClean="0">
                <a:solidFill>
                  <a:srgbClr val="FF0000"/>
                </a:solidFill>
              </a:rPr>
              <a:t> 0.1 cm to 18 cm </a:t>
            </a:r>
            <a:r>
              <a:rPr lang="it-IT" sz="2800" b="1" u="sng" dirty="0" smtClean="0">
                <a:solidFill>
                  <a:srgbClr val="FF0000"/>
                </a:solidFill>
              </a:rPr>
              <a:t>in water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4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388491"/>
            <a:ext cx="7124700" cy="546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568" y="260555"/>
            <a:ext cx="8419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Reconstruction of the emission shape at beam level starting from the detected shape emerging from a </a:t>
            </a:r>
            <a:r>
              <a:rPr lang="it-IT" sz="2800" b="1" dirty="0" err="1" smtClean="0">
                <a:solidFill>
                  <a:srgbClr val="0070C0"/>
                </a:solidFill>
              </a:rPr>
              <a:t>homogeneous</a:t>
            </a:r>
            <a:r>
              <a:rPr lang="it-IT" sz="2800" b="1" dirty="0" smtClean="0">
                <a:solidFill>
                  <a:srgbClr val="0070C0"/>
                </a:solidFill>
              </a:rPr>
              <a:t> WATER sphere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6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31" y="1253613"/>
            <a:ext cx="7122281" cy="5589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9669" cy="293493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622325" y="2536723"/>
            <a:ext cx="14748" cy="14010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815775" y="3362630"/>
            <a:ext cx="95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BEAM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0296" y="1971367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AIR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9838" y="2393700"/>
            <a:ext cx="130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WATER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4864" y="4396944"/>
            <a:ext cx="151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METALLIC IMPLANT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0980" y="2767329"/>
            <a:ext cx="1269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ADIPOSE TISSUE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3381" y="435077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BONE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5" name="Curved Connector 14"/>
          <p:cNvCxnSpPr>
            <a:stCxn id="11" idx="0"/>
          </p:cNvCxnSpPr>
          <p:nvPr/>
        </p:nvCxnSpPr>
        <p:spPr>
          <a:xfrm rot="16200000" flipV="1">
            <a:off x="7607213" y="3911278"/>
            <a:ext cx="459124" cy="512207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4377758" y="97735"/>
            <a:ext cx="4572026" cy="1021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ew test case 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3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388484"/>
            <a:ext cx="7124700" cy="5467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550" y="-15240"/>
            <a:ext cx="869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Reconstruction of the emission shape at beam level starting from the detected shape emerging from a WATER </a:t>
            </a:r>
            <a:r>
              <a:rPr lang="it-IT" sz="2800" b="1" dirty="0" err="1" smtClean="0">
                <a:solidFill>
                  <a:srgbClr val="0070C0"/>
                </a:solidFill>
              </a:rPr>
              <a:t>sphere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i="1" u="sng" dirty="0" smtClean="0">
                <a:solidFill>
                  <a:srgbClr val="0070C0"/>
                </a:solidFill>
              </a:rPr>
              <a:t>with different material inserts</a:t>
            </a:r>
            <a:endParaRPr lang="en-US" sz="28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4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75" y="1035742"/>
            <a:ext cx="880259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developed</a:t>
            </a:r>
            <a:r>
              <a:rPr lang="it-IT" sz="2400" dirty="0" smtClean="0"/>
              <a:t> a </a:t>
            </a:r>
            <a:r>
              <a:rPr lang="it-IT" sz="2400" dirty="0" err="1" smtClean="0"/>
              <a:t>plugin</a:t>
            </a:r>
            <a:r>
              <a:rPr lang="it-IT" sz="2400" dirty="0" smtClean="0"/>
              <a:t> for </a:t>
            </a:r>
            <a:r>
              <a:rPr lang="it-IT" sz="2400" dirty="0" smtClean="0">
                <a:solidFill>
                  <a:srgbClr val="FF0000"/>
                </a:solidFill>
              </a:rPr>
              <a:t>FRED</a:t>
            </a:r>
            <a:r>
              <a:rPr lang="it-IT" sz="2400" dirty="0" smtClean="0"/>
              <a:t> (a fast-MC </a:t>
            </a:r>
            <a:r>
              <a:rPr lang="it-IT" sz="2400" dirty="0" err="1" smtClean="0"/>
              <a:t>simulation</a:t>
            </a:r>
            <a:r>
              <a:rPr lang="it-IT" sz="2400" dirty="0" smtClean="0"/>
              <a:t> software for </a:t>
            </a:r>
            <a:r>
              <a:rPr lang="it-IT" sz="2400" dirty="0" err="1" smtClean="0"/>
              <a:t>ray</a:t>
            </a:r>
            <a:r>
              <a:rPr lang="it-IT" sz="2400" dirty="0" smtClean="0"/>
              <a:t> </a:t>
            </a:r>
            <a:r>
              <a:rPr lang="it-IT" sz="2400" dirty="0" err="1" smtClean="0"/>
              <a:t>tracing</a:t>
            </a:r>
            <a:r>
              <a:rPr lang="it-IT" sz="2400" dirty="0" smtClean="0"/>
              <a:t>, RDH-WP11)  to </a:t>
            </a:r>
            <a:r>
              <a:rPr lang="it-IT" sz="2400" dirty="0" err="1" smtClean="0"/>
              <a:t>reconstruct</a:t>
            </a:r>
            <a:r>
              <a:rPr lang="it-IT" sz="2400" dirty="0" smtClean="0"/>
              <a:t> the </a:t>
            </a:r>
            <a:r>
              <a:rPr lang="it-IT" sz="2400" dirty="0" err="1" smtClean="0"/>
              <a:t>fragmentation</a:t>
            </a:r>
            <a:r>
              <a:rPr lang="it-IT" sz="2400" dirty="0" smtClean="0"/>
              <a:t> pattern of the </a:t>
            </a:r>
            <a:r>
              <a:rPr lang="it-IT" sz="2400" dirty="0" err="1" smtClean="0"/>
              <a:t>beam</a:t>
            </a:r>
            <a:r>
              <a:rPr lang="it-IT" sz="2400" dirty="0"/>
              <a:t> </a:t>
            </a:r>
            <a:r>
              <a:rPr lang="it-IT" sz="2400" dirty="0" smtClean="0"/>
              <a:t>in a </a:t>
            </a:r>
            <a:r>
              <a:rPr lang="it-IT" sz="2400" dirty="0" err="1" smtClean="0"/>
              <a:t>real</a:t>
            </a:r>
            <a:r>
              <a:rPr lang="it-IT" sz="2400" dirty="0" smtClean="0"/>
              <a:t> </a:t>
            </a:r>
            <a:r>
              <a:rPr lang="it-IT" sz="2400" dirty="0" err="1" smtClean="0"/>
              <a:t>patient</a:t>
            </a:r>
            <a:r>
              <a:rPr lang="it-IT" sz="2400" dirty="0" smtClean="0"/>
              <a:t> case and take </a:t>
            </a:r>
            <a:r>
              <a:rPr lang="it-IT" sz="2400" dirty="0" err="1" smtClean="0"/>
              <a:t>into</a:t>
            </a:r>
            <a:r>
              <a:rPr lang="it-IT" sz="2400" dirty="0" smtClean="0"/>
              <a:t> account in </a:t>
            </a:r>
            <a:r>
              <a:rPr lang="it-IT" sz="2400" dirty="0" err="1" smtClean="0"/>
              <a:t>real</a:t>
            </a:r>
            <a:r>
              <a:rPr lang="it-IT" sz="2400" dirty="0" smtClean="0"/>
              <a:t> time of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corrections</a:t>
            </a:r>
            <a:r>
              <a:rPr lang="it-IT" sz="2400" dirty="0" smtClean="0"/>
              <a:t> </a:t>
            </a:r>
            <a:r>
              <a:rPr lang="it-IT" sz="2400" dirty="0" err="1" smtClean="0"/>
              <a:t>needed</a:t>
            </a:r>
            <a:r>
              <a:rPr lang="it-IT" sz="2400" dirty="0" smtClean="0"/>
              <a:t> in a non-</a:t>
            </a:r>
            <a:r>
              <a:rPr lang="it-IT" sz="2400" dirty="0" err="1" smtClean="0"/>
              <a:t>homegenous</a:t>
            </a:r>
            <a:r>
              <a:rPr lang="it-IT" sz="2400" dirty="0" smtClean="0"/>
              <a:t> case in </a:t>
            </a:r>
            <a:r>
              <a:rPr lang="it-IT" sz="2400" dirty="0" err="1" smtClean="0"/>
              <a:t>order</a:t>
            </a:r>
            <a:r>
              <a:rPr lang="it-IT" sz="2400" dirty="0" smtClean="0"/>
              <a:t> to </a:t>
            </a:r>
            <a:r>
              <a:rPr lang="it-IT" sz="2400" dirty="0" err="1" smtClean="0"/>
              <a:t>reconstruct</a:t>
            </a:r>
            <a:r>
              <a:rPr lang="it-IT" sz="2400" dirty="0" smtClean="0"/>
              <a:t> the </a:t>
            </a:r>
            <a:r>
              <a:rPr lang="it-IT" sz="2400" dirty="0" err="1" smtClean="0"/>
              <a:t>actual</a:t>
            </a:r>
            <a:r>
              <a:rPr lang="it-IT" sz="2400" dirty="0" smtClean="0"/>
              <a:t> </a:t>
            </a:r>
            <a:r>
              <a:rPr lang="it-IT" sz="2400" dirty="0" err="1" smtClean="0"/>
              <a:t>range</a:t>
            </a:r>
            <a:r>
              <a:rPr lang="it-IT" sz="2400" dirty="0" smtClean="0"/>
              <a:t> of </a:t>
            </a:r>
            <a:r>
              <a:rPr lang="it-IT" sz="2400" dirty="0" err="1" smtClean="0"/>
              <a:t>primary</a:t>
            </a:r>
            <a:r>
              <a:rPr lang="it-IT" sz="2400" dirty="0" smtClean="0"/>
              <a:t> </a:t>
            </a:r>
            <a:r>
              <a:rPr lang="it-IT" sz="2400" dirty="0" err="1" smtClean="0"/>
              <a:t>beam</a:t>
            </a:r>
            <a:endParaRPr lang="it-IT" sz="2400" dirty="0" smtClean="0"/>
          </a:p>
          <a:p>
            <a:pPr algn="just"/>
            <a:endParaRPr lang="it-IT" sz="2400" dirty="0"/>
          </a:p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Input: </a:t>
            </a:r>
          </a:p>
          <a:p>
            <a:pPr marL="457200" indent="-457200" algn="just">
              <a:buAutoNum type="alphaLcParenR"/>
            </a:pPr>
            <a:r>
              <a:rPr lang="it-IT" sz="2400" dirty="0" smtClean="0"/>
              <a:t>CT of the </a:t>
            </a:r>
            <a:r>
              <a:rPr lang="it-IT" sz="2400" dirty="0" err="1" smtClean="0"/>
              <a:t>patient</a:t>
            </a:r>
            <a:r>
              <a:rPr lang="it-IT" sz="2400" dirty="0" smtClean="0"/>
              <a:t>, the relative detector position and the on-line info </a:t>
            </a:r>
            <a:r>
              <a:rPr lang="it-IT" sz="2400" dirty="0" err="1" smtClean="0"/>
              <a:t>about</a:t>
            </a:r>
            <a:r>
              <a:rPr lang="it-IT" sz="2400" dirty="0" smtClean="0"/>
              <a:t> position and </a:t>
            </a:r>
            <a:r>
              <a:rPr lang="it-IT" sz="2400" dirty="0" err="1" smtClean="0"/>
              <a:t>direction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primary</a:t>
            </a:r>
            <a:r>
              <a:rPr lang="it-IT" sz="2400" dirty="0" smtClean="0"/>
              <a:t> </a:t>
            </a:r>
            <a:r>
              <a:rPr lang="it-IT" sz="2400" dirty="0" err="1" smtClean="0"/>
              <a:t>beam</a:t>
            </a:r>
            <a:r>
              <a:rPr lang="it-IT" sz="2400" dirty="0" smtClean="0"/>
              <a:t>. </a:t>
            </a:r>
          </a:p>
          <a:p>
            <a:pPr marL="457200" indent="-457200" algn="just">
              <a:buAutoNum type="alphaLcParenR"/>
            </a:pPr>
            <a:r>
              <a:rPr lang="it-IT" sz="2400" dirty="0" err="1"/>
              <a:t>S</a:t>
            </a:r>
            <a:r>
              <a:rPr lang="it-IT" sz="2400" dirty="0" err="1" smtClean="0"/>
              <a:t>econdary</a:t>
            </a:r>
            <a:r>
              <a:rPr lang="it-IT" sz="2400" dirty="0" smtClean="0"/>
              <a:t> </a:t>
            </a:r>
            <a:r>
              <a:rPr lang="it-IT" sz="2400" dirty="0" err="1"/>
              <a:t>particles</a:t>
            </a:r>
            <a:r>
              <a:rPr lang="it-IT" sz="2400" dirty="0"/>
              <a:t>’ position, </a:t>
            </a:r>
            <a:r>
              <a:rPr lang="it-IT" sz="2400" dirty="0" err="1"/>
              <a:t>energy</a:t>
            </a:r>
            <a:r>
              <a:rPr lang="it-IT" sz="2400" dirty="0"/>
              <a:t> and </a:t>
            </a:r>
            <a:r>
              <a:rPr lang="it-IT" sz="2400" dirty="0" err="1"/>
              <a:t>velocity</a:t>
            </a:r>
            <a:r>
              <a:rPr lang="it-IT" sz="2400" dirty="0"/>
              <a:t> </a:t>
            </a:r>
            <a:r>
              <a:rPr lang="it-IT" sz="2400" dirty="0" err="1" smtClean="0"/>
              <a:t>direction</a:t>
            </a:r>
            <a:r>
              <a:rPr lang="it-IT" sz="2400" dirty="0" smtClean="0"/>
              <a:t> </a:t>
            </a:r>
            <a:r>
              <a:rPr lang="it-IT" sz="2400" dirty="0" err="1" smtClean="0"/>
              <a:t>supplied</a:t>
            </a:r>
            <a:r>
              <a:rPr lang="it-IT" sz="2400" dirty="0" smtClean="0"/>
              <a:t> by the </a:t>
            </a:r>
            <a:r>
              <a:rPr lang="it-IT" sz="2400" dirty="0" err="1" smtClean="0"/>
              <a:t>tracker</a:t>
            </a:r>
            <a:r>
              <a:rPr lang="it-IT" sz="2400" dirty="0" smtClean="0"/>
              <a:t> + </a:t>
            </a:r>
            <a:r>
              <a:rPr lang="it-IT" sz="2400" dirty="0" err="1" smtClean="0"/>
              <a:t>calorimeter</a:t>
            </a:r>
            <a:endParaRPr lang="it-IT" sz="2400" dirty="0"/>
          </a:p>
          <a:p>
            <a:pPr algn="just"/>
            <a:endParaRPr lang="it-IT" sz="2400" dirty="0"/>
          </a:p>
          <a:p>
            <a:pPr algn="just"/>
            <a:r>
              <a:rPr lang="it-IT" sz="2400" dirty="0" smtClean="0"/>
              <a:t>FRED </a:t>
            </a:r>
            <a:r>
              <a:rPr lang="it-IT" sz="2400" dirty="0" err="1" smtClean="0"/>
              <a:t>backtracks</a:t>
            </a:r>
            <a:r>
              <a:rPr lang="it-IT" sz="2400" dirty="0" smtClean="0"/>
              <a:t>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particle</a:t>
            </a:r>
            <a:r>
              <a:rPr lang="it-IT" sz="2400" dirty="0"/>
              <a:t> </a:t>
            </a:r>
            <a:r>
              <a:rPr lang="it-IT" sz="2400" dirty="0" err="1"/>
              <a:t>until</a:t>
            </a:r>
            <a:r>
              <a:rPr lang="it-IT" sz="2400" dirty="0"/>
              <a:t>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/>
              <a:t>reach</a:t>
            </a:r>
            <a:r>
              <a:rPr lang="it-IT" sz="2400" dirty="0"/>
              <a:t> the «minimum </a:t>
            </a:r>
            <a:r>
              <a:rPr lang="it-IT" sz="2400" dirty="0" err="1"/>
              <a:t>approach</a:t>
            </a:r>
            <a:r>
              <a:rPr lang="it-IT" sz="2400" dirty="0"/>
              <a:t> position</a:t>
            </a:r>
            <a:r>
              <a:rPr lang="it-IT" sz="2400" dirty="0" smtClean="0"/>
              <a:t>» with </a:t>
            </a:r>
            <a:r>
              <a:rPr lang="it-IT" sz="2400" dirty="0" err="1" smtClean="0"/>
              <a:t>respect</a:t>
            </a:r>
            <a:r>
              <a:rPr lang="it-IT" sz="2400" dirty="0" smtClean="0"/>
              <a:t> to </a:t>
            </a:r>
            <a:r>
              <a:rPr lang="it-IT" sz="2400" dirty="0" err="1" smtClean="0"/>
              <a:t>primay</a:t>
            </a:r>
            <a:r>
              <a:rPr lang="it-IT" sz="2400" dirty="0" smtClean="0"/>
              <a:t> </a:t>
            </a:r>
            <a:r>
              <a:rPr lang="it-IT" sz="2400" dirty="0" err="1" smtClean="0"/>
              <a:t>beam</a:t>
            </a:r>
            <a:r>
              <a:rPr lang="it-IT" sz="2400" dirty="0" smtClean="0"/>
              <a:t>. Once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done</a:t>
            </a:r>
            <a:r>
              <a:rPr lang="it-IT" sz="2400" dirty="0" smtClean="0"/>
              <a:t>, FRED «</a:t>
            </a:r>
            <a:r>
              <a:rPr lang="it-IT" sz="2400" dirty="0" err="1" smtClean="0"/>
              <a:t>interprets</a:t>
            </a:r>
            <a:r>
              <a:rPr lang="it-IT" sz="2400" dirty="0" smtClean="0"/>
              <a:t>» the data to </a:t>
            </a:r>
            <a:r>
              <a:rPr lang="it-IT" sz="2400" dirty="0" err="1" smtClean="0"/>
              <a:t>find</a:t>
            </a:r>
            <a:r>
              <a:rPr lang="it-IT" sz="2400" dirty="0" smtClean="0"/>
              <a:t> the </a:t>
            </a:r>
            <a:r>
              <a:rPr lang="it-IT" sz="2400" dirty="0" err="1" smtClean="0"/>
              <a:t>actual</a:t>
            </a:r>
            <a:r>
              <a:rPr lang="it-IT" sz="2400" dirty="0" smtClean="0"/>
              <a:t> </a:t>
            </a:r>
            <a:r>
              <a:rPr lang="it-IT" sz="2400" dirty="0" err="1" smtClean="0"/>
              <a:t>range</a:t>
            </a:r>
            <a:r>
              <a:rPr lang="it-IT" sz="2400" dirty="0" smtClean="0"/>
              <a:t>.</a:t>
            </a:r>
            <a:endParaRPr lang="it-IT" sz="2400" dirty="0"/>
          </a:p>
          <a:p>
            <a:pPr algn="just"/>
            <a:endParaRPr lang="it-IT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54" y="156556"/>
            <a:ext cx="8559043" cy="782948"/>
          </a:xfrm>
        </p:spPr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Towards</a:t>
            </a:r>
            <a:r>
              <a:rPr lang="it-IT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use </a:t>
            </a:r>
            <a:r>
              <a:rPr lang="it-IT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</a:t>
            </a:r>
            <a:r>
              <a:rPr lang="it-IT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clinical</a:t>
            </a:r>
            <a:r>
              <a:rPr lang="it-IT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practice</a:t>
            </a:r>
            <a:r>
              <a:rPr lang="it-IT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br>
              <a:rPr lang="it-IT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use of fast MC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78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nip\Desktop\Gif\Fr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8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90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2543" y="98493"/>
            <a:ext cx="3081338" cy="792162"/>
          </a:xfrm>
        </p:spPr>
        <p:txBody>
          <a:bodyPr>
            <a:noAutofit/>
          </a:bodyPr>
          <a:lstStyle/>
          <a:p>
            <a:pPr algn="ctr"/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Emission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Profile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of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Reconstructed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secondary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particles</a:t>
            </a:r>
            <a:endParaRPr lang="it-IT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26" y="908720"/>
            <a:ext cx="31718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74" y="908720"/>
            <a:ext cx="2857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36213" y="52185"/>
            <a:ext cx="264987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Emitted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secondary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particles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resulting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from FRED backtracking</a:t>
            </a:r>
            <a:endParaRPr lang="it-IT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2" y="923007"/>
            <a:ext cx="3161220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14117" y="627555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C220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MeV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beam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 on a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real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 CT (head)</a:t>
            </a:r>
          </a:p>
          <a:p>
            <a:pPr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[XZ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view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it-IT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03829" y="4819342"/>
            <a:ext cx="0" cy="10556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99949" y="4819342"/>
            <a:ext cx="0" cy="10556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96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77" y="1340768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" y="1340767"/>
            <a:ext cx="440029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25" y="1315382"/>
            <a:ext cx="285750" cy="441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4117" y="627555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C220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MeV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beam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 on a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real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 CT (head)</a:t>
            </a:r>
          </a:p>
          <a:p>
            <a:pPr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[XY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view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it-IT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790711" y="395403"/>
            <a:ext cx="3081338" cy="792162"/>
          </a:xfrm>
        </p:spPr>
        <p:txBody>
          <a:bodyPr>
            <a:noAutofit/>
          </a:bodyPr>
          <a:lstStyle/>
          <a:p>
            <a:pPr algn="ctr"/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Emission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Profile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of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Reconstructed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secondary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particles</a:t>
            </a:r>
            <a:endParaRPr lang="it-IT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64021" y="349095"/>
            <a:ext cx="264987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Emitted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secondary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particles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Calibri"/>
              </a:rPr>
              <a:t>resulting</a:t>
            </a:r>
            <a:r>
              <a:rPr lang="it-IT" sz="1800" b="1" dirty="0" smtClean="0">
                <a:solidFill>
                  <a:srgbClr val="FF0000"/>
                </a:solidFill>
                <a:latin typeface="Calibri"/>
                <a:cs typeface="Calibri"/>
              </a:rPr>
              <a:t> from FRED backtracking</a:t>
            </a:r>
            <a:endParaRPr lang="it-IT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22405" y="3166996"/>
            <a:ext cx="105573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7761" y="3166996"/>
            <a:ext cx="105573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6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522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Reminder from January’s meeting: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814" y="1474682"/>
            <a:ext cx="7886700" cy="4351338"/>
          </a:xfrm>
        </p:spPr>
        <p:txBody>
          <a:bodyPr/>
          <a:lstStyle/>
          <a:p>
            <a:r>
              <a:rPr lang="en-US" dirty="0" smtClean="0"/>
              <a:t>Key question: how to make use of emission profile detected in a complex geometry</a:t>
            </a:r>
          </a:p>
          <a:p>
            <a:r>
              <a:rPr lang="en-US" dirty="0" smtClean="0"/>
              <a:t>in other words: how to take into account different shapes and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80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0" y="332656"/>
            <a:ext cx="3313532" cy="277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50" y="3505463"/>
            <a:ext cx="3312368" cy="28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19" y="3474325"/>
            <a:ext cx="3462371" cy="28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34646" y="2924944"/>
            <a:ext cx="0" cy="187220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59832" y="2924944"/>
            <a:ext cx="1944216" cy="187220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039335"/>
            <a:ext cx="2070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 line </a:t>
            </a:r>
            <a:r>
              <a:rPr lang="it-IT" b="1" dirty="0" err="1" smtClean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 the </a:t>
            </a:r>
            <a:r>
              <a:rPr lang="it-IT" b="1" dirty="0" err="1" smtClean="0">
                <a:solidFill>
                  <a:srgbClr val="FF0000"/>
                </a:solidFill>
                <a:latin typeface="Calibri"/>
                <a:cs typeface="Calibri"/>
              </a:rPr>
              <a:t>reference</a:t>
            </a:r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alibri"/>
                <a:cs typeface="Calibri"/>
              </a:rPr>
              <a:t>emission</a:t>
            </a:r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alibri"/>
                <a:cs typeface="Calibri"/>
              </a:rPr>
              <a:t>profile</a:t>
            </a:r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 for </a:t>
            </a:r>
            <a:r>
              <a:rPr lang="it-IT" b="1" dirty="0" err="1" smtClean="0">
                <a:solidFill>
                  <a:srgbClr val="FF0000"/>
                </a:solidFill>
                <a:latin typeface="Calibri"/>
                <a:cs typeface="Calibri"/>
              </a:rPr>
              <a:t>which</a:t>
            </a:r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alibri"/>
                <a:cs typeface="Calibri"/>
              </a:rPr>
              <a:t>know</a:t>
            </a:r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 the BP position (= </a:t>
            </a:r>
            <a:r>
              <a:rPr lang="it-IT" b="1" dirty="0" err="1" smtClean="0">
                <a:solidFill>
                  <a:srgbClr val="FF0000"/>
                </a:solidFill>
                <a:latin typeface="Calibri"/>
                <a:cs typeface="Calibri"/>
              </a:rPr>
              <a:t>range</a:t>
            </a:r>
            <a:r>
              <a:rPr lang="it-IT" b="1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lang="it-IT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3783" y="332656"/>
            <a:ext cx="4889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latin typeface="Calibri"/>
                <a:cs typeface="Calibri"/>
              </a:rPr>
              <a:t>The </a:t>
            </a:r>
            <a:r>
              <a:rPr lang="it-IT" sz="2000" b="1" dirty="0" err="1" smtClean="0">
                <a:latin typeface="Calibri"/>
                <a:cs typeface="Calibri"/>
              </a:rPr>
              <a:t>same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weighting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technique</a:t>
            </a:r>
            <a:r>
              <a:rPr lang="it-IT" sz="2000" b="1" dirty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introduced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at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January’s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meeing</a:t>
            </a:r>
            <a:r>
              <a:rPr lang="it-IT" sz="2000" b="1" dirty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is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used</a:t>
            </a:r>
            <a:r>
              <a:rPr lang="it-IT" sz="2000" b="1" dirty="0" smtClean="0">
                <a:latin typeface="Calibri"/>
                <a:cs typeface="Calibri"/>
              </a:rPr>
              <a:t>:</a:t>
            </a:r>
          </a:p>
          <a:p>
            <a:pPr algn="just"/>
            <a:endParaRPr lang="it-IT" sz="2000" b="1" dirty="0" smtClean="0">
              <a:latin typeface="Calibri"/>
              <a:cs typeface="Calibri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b="1" dirty="0" smtClean="0">
                <a:latin typeface="Calibri"/>
                <a:cs typeface="Calibri"/>
              </a:rPr>
              <a:t>To </a:t>
            </a:r>
            <a:r>
              <a:rPr lang="it-IT" sz="2000" b="1" dirty="0" err="1" smtClean="0">
                <a:latin typeface="Calibri"/>
                <a:cs typeface="Calibri"/>
              </a:rPr>
              <a:t>translate</a:t>
            </a:r>
            <a:r>
              <a:rPr lang="it-IT" sz="2000" b="1" dirty="0" smtClean="0">
                <a:latin typeface="Calibri"/>
                <a:cs typeface="Calibri"/>
              </a:rPr>
              <a:t> the «</a:t>
            </a:r>
            <a:r>
              <a:rPr lang="it-IT" sz="2000" b="1" dirty="0" err="1" smtClean="0">
                <a:latin typeface="Calibri"/>
                <a:cs typeface="Calibri"/>
              </a:rPr>
              <a:t>penetration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depth</a:t>
            </a:r>
            <a:r>
              <a:rPr lang="it-IT" sz="2000" b="1" dirty="0" smtClean="0">
                <a:latin typeface="Calibri"/>
                <a:cs typeface="Calibri"/>
              </a:rPr>
              <a:t>» in «water </a:t>
            </a:r>
            <a:r>
              <a:rPr lang="it-IT" sz="2000" b="1" dirty="0" err="1" smtClean="0">
                <a:latin typeface="Calibri"/>
                <a:cs typeface="Calibri"/>
              </a:rPr>
              <a:t>equivalent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penetration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depth</a:t>
            </a:r>
            <a:r>
              <a:rPr lang="it-IT" sz="2000" b="1" dirty="0" smtClean="0">
                <a:latin typeface="Calibri"/>
                <a:cs typeface="Calibri"/>
              </a:rPr>
              <a:t>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b="1" dirty="0" smtClean="0">
                <a:latin typeface="Calibri"/>
                <a:cs typeface="Calibri"/>
              </a:rPr>
              <a:t>To </a:t>
            </a:r>
            <a:r>
              <a:rPr lang="it-IT" sz="2000" b="1" dirty="0" err="1" smtClean="0">
                <a:latin typeface="Calibri"/>
                <a:cs typeface="Calibri"/>
              </a:rPr>
              <a:t>consider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how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many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secondary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particles</a:t>
            </a:r>
            <a:r>
              <a:rPr lang="it-IT" sz="2000" b="1" dirty="0" smtClean="0">
                <a:latin typeface="Calibri"/>
                <a:cs typeface="Calibri"/>
              </a:rPr>
              <a:t> </a:t>
            </a:r>
            <a:r>
              <a:rPr lang="it-IT" sz="2000" b="1" dirty="0" err="1" smtClean="0">
                <a:latin typeface="Calibri"/>
                <a:cs typeface="Calibri"/>
              </a:rPr>
              <a:t>may</a:t>
            </a:r>
            <a:r>
              <a:rPr lang="it-IT" sz="2000" b="1" dirty="0" smtClean="0">
                <a:latin typeface="Calibri"/>
                <a:cs typeface="Calibri"/>
              </a:rPr>
              <a:t> be </a:t>
            </a:r>
            <a:r>
              <a:rPr lang="it-IT" sz="2000" b="1" dirty="0" err="1" smtClean="0">
                <a:latin typeface="Calibri"/>
                <a:cs typeface="Calibri"/>
              </a:rPr>
              <a:t>trapped</a:t>
            </a:r>
            <a:r>
              <a:rPr lang="it-IT" sz="2000" b="1" dirty="0" smtClean="0">
                <a:latin typeface="Calibri"/>
                <a:cs typeface="Calibri"/>
              </a:rPr>
              <a:t> in the target</a:t>
            </a:r>
          </a:p>
          <a:p>
            <a:pPr algn="just"/>
            <a:endParaRPr lang="it-IT" sz="2000" b="1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4117" y="627555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C220 MeV beam on a real CT (head)</a:t>
            </a:r>
          </a:p>
          <a:p>
            <a:pPr algn="ctr"/>
            <a:r>
              <a:rPr lang="it-IT" sz="1600" smtClean="0">
                <a:solidFill>
                  <a:schemeClr val="bg1">
                    <a:lumMod val="50000"/>
                  </a:schemeClr>
                </a:solidFill>
              </a:rPr>
              <a:t>[beam line projection]</a:t>
            </a:r>
            <a:endParaRPr lang="it-IT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4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Other topics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Dose Profiler presented in February at the 14</a:t>
            </a:r>
            <a:r>
              <a:rPr lang="en-US" baseline="30000" dirty="0" smtClean="0"/>
              <a:t>th</a:t>
            </a:r>
            <a:r>
              <a:rPr lang="en-US" dirty="0" smtClean="0"/>
              <a:t>  Vienna Conference on Instrumentation (S. </a:t>
            </a:r>
            <a:r>
              <a:rPr lang="en-US" dirty="0" err="1" smtClean="0"/>
              <a:t>Muraro</a:t>
            </a:r>
            <a:r>
              <a:rPr lang="en-US" dirty="0" smtClean="0"/>
              <a:t>). Proceedings available on-line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Paper on Dose Profiler ~ready for submission to </a:t>
            </a:r>
            <a:r>
              <a:rPr lang="en-US" dirty="0" err="1" smtClean="0"/>
              <a:t>Physica</a:t>
            </a:r>
            <a:r>
              <a:rPr lang="en-US" dirty="0" smtClean="0"/>
              <a:t> </a:t>
            </a:r>
            <a:r>
              <a:rPr lang="en-US" dirty="0" err="1" smtClean="0"/>
              <a:t>Medica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1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E53B-3CDD-4633-A16B-533EDFE814A9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35924" y="178322"/>
                <a:ext cx="5293562" cy="4327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dirty="0" smtClean="0"/>
                  <a:t>With the parameters fitted </a:t>
                </a:r>
              </a:p>
              <a:p>
                <a:pPr algn="ctr"/>
                <a:r>
                  <a:rPr lang="it-IT" sz="2000" dirty="0" smtClean="0"/>
                  <a:t>as a function of thickness </a:t>
                </a:r>
                <a:r>
                  <a:rPr lang="it-IT" sz="2000" b="1" i="1" dirty="0" smtClean="0"/>
                  <a:t>Par(L)</a:t>
                </a:r>
                <a:r>
                  <a:rPr lang="it-IT" sz="2000" dirty="0" smtClean="0"/>
                  <a:t>,</a:t>
                </a:r>
              </a:p>
              <a:p>
                <a:pPr algn="ctr"/>
                <a:r>
                  <a:rPr lang="it-IT" sz="2000" dirty="0" smtClean="0"/>
                  <a:t>we get a parametrized </a:t>
                </a:r>
              </a:p>
              <a:p>
                <a:pPr algn="ctr"/>
                <a:r>
                  <a:rPr lang="it-IT" sz="2000" dirty="0" smtClean="0"/>
                  <a:t>DFD (</a:t>
                </a:r>
                <a:r>
                  <a:rPr lang="it-IT" sz="2000" b="1" dirty="0" smtClean="0"/>
                  <a:t>D</a:t>
                </a:r>
                <a:r>
                  <a:rPr lang="it-IT" sz="2000" dirty="0" smtClean="0"/>
                  <a:t>ouble </a:t>
                </a:r>
                <a:r>
                  <a:rPr lang="it-IT" sz="2000" b="1" dirty="0" smtClean="0"/>
                  <a:t>F</a:t>
                </a:r>
                <a:r>
                  <a:rPr lang="it-IT" sz="2000" dirty="0" smtClean="0"/>
                  <a:t>ermi-</a:t>
                </a:r>
                <a:r>
                  <a:rPr lang="it-IT" sz="2000" b="1" dirty="0" smtClean="0"/>
                  <a:t>D</a:t>
                </a:r>
                <a:r>
                  <a:rPr lang="it-IT" sz="2000" dirty="0" smtClean="0"/>
                  <a:t>irac) distribution</a:t>
                </a:r>
              </a:p>
              <a:p>
                <a:pPr algn="ctr"/>
                <a:r>
                  <a:rPr lang="it-IT" sz="2000" b="1" i="1" dirty="0" smtClean="0"/>
                  <a:t>f</a:t>
                </a:r>
                <a:r>
                  <a:rPr lang="it-IT" sz="2000" b="1" i="1" baseline="-25000" dirty="0" smtClean="0"/>
                  <a:t>DFD</a:t>
                </a:r>
                <a:r>
                  <a:rPr lang="it-IT" sz="2000" b="1" i="1" dirty="0" smtClean="0"/>
                  <a:t> (Par(L) , x)</a:t>
                </a:r>
              </a:p>
              <a:p>
                <a:pPr algn="ctr"/>
                <a:r>
                  <a:rPr lang="it-IT" sz="2000" dirty="0"/>
                  <a:t>w</a:t>
                </a:r>
                <a:r>
                  <a:rPr lang="it-IT" sz="2000" dirty="0" smtClean="0"/>
                  <a:t>here </a:t>
                </a:r>
                <a:r>
                  <a:rPr lang="it-IT" sz="2000" b="1" i="1" dirty="0" smtClean="0"/>
                  <a:t>x</a:t>
                </a:r>
                <a:r>
                  <a:rPr lang="it-IT" sz="2000" dirty="0" smtClean="0"/>
                  <a:t> is the reconstructed emission point of the track (charged secondary particle)</a:t>
                </a:r>
              </a:p>
              <a:p>
                <a:pPr algn="ctr"/>
                <a:endParaRPr lang="it-IT" sz="2000" dirty="0" smtClean="0"/>
              </a:p>
              <a:p>
                <a:pPr algn="ctr"/>
                <a:r>
                  <a:rPr lang="it-IT" sz="2000" dirty="0" smtClean="0"/>
                  <a:t>Taking as reference distribution the one obtained from the cilinder with R=2.5 cm,</a:t>
                </a:r>
              </a:p>
              <a:p>
                <a:pPr algn="ctr"/>
                <a:r>
                  <a:rPr lang="it-IT" sz="2000" dirty="0" smtClean="0"/>
                  <a:t>we can define a weighting function </a:t>
                </a:r>
                <a:r>
                  <a:rPr lang="it-IT" sz="2000" b="1" i="1" dirty="0" smtClean="0"/>
                  <a:t>w(Par(L</a:t>
                </a:r>
                <a:r>
                  <a:rPr lang="it-IT" sz="2000" b="1" i="1" dirty="0"/>
                  <a:t>) , x</a:t>
                </a:r>
                <a:r>
                  <a:rPr lang="it-IT" sz="2000" b="1" i="1" dirty="0" smtClean="0"/>
                  <a:t>) </a:t>
                </a:r>
                <a:r>
                  <a:rPr lang="it-IT" sz="2000" i="1" dirty="0" smtClean="0"/>
                  <a:t>:</a:t>
                </a:r>
              </a:p>
              <a:p>
                <a:pPr algn="ctr"/>
                <a:endParaRPr lang="it-IT" sz="2000" i="1" dirty="0"/>
              </a:p>
              <a:p>
                <a:pPr algn="ctr"/>
                <a:r>
                  <a:rPr lang="it-IT" sz="2000" b="1" i="1" dirty="0"/>
                  <a:t>w(Par(L) , x) </a:t>
                </a:r>
                <a:r>
                  <a:rPr lang="it-IT" sz="2000" b="1" i="1" dirty="0" smtClean="0"/>
                  <a:t>=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it-IT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 b="1" i="1" dirty="0"/>
                          <m:t>f</m:t>
                        </m:r>
                        <m:r>
                          <m:rPr>
                            <m:nor/>
                          </m:rPr>
                          <a:rPr lang="it-IT" sz="2000" b="1" i="1" baseline="-25000" dirty="0"/>
                          <m:t>DFD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 (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Par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(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L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) , 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x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 b="1" i="1" dirty="0"/>
                          <m:t>f</m:t>
                        </m:r>
                        <m:r>
                          <m:rPr>
                            <m:nor/>
                          </m:rPr>
                          <a:rPr lang="it-IT" sz="2000" b="1" i="1" baseline="-25000" dirty="0"/>
                          <m:t>DFD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 (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Par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(2.5 </m:t>
                        </m:r>
                        <m:r>
                          <m:rPr>
                            <m:nor/>
                          </m:rPr>
                          <a:rPr lang="it-IT" sz="2000" b="1" i="1" dirty="0" smtClean="0"/>
                          <m:t>cm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) , 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x</m:t>
                        </m:r>
                        <m:r>
                          <m:rPr>
                            <m:nor/>
                          </m:rPr>
                          <a:rPr lang="it-IT" sz="2000" b="1" i="1" dirty="0"/>
                          <m:t>) </m:t>
                        </m:r>
                      </m:den>
                    </m:f>
                  </m:oMath>
                </a14:m>
                <a:endParaRPr lang="it-IT" sz="2400" b="1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924" y="178322"/>
                <a:ext cx="5293562" cy="4327595"/>
              </a:xfrm>
              <a:prstGeom prst="rect">
                <a:avLst/>
              </a:prstGeom>
              <a:blipFill rotWithShape="0">
                <a:blip r:embed="rId2"/>
                <a:stretch>
                  <a:fillRect l="-806" t="-704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8098" y="4786564"/>
            <a:ext cx="8354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We get the thichness </a:t>
            </a:r>
            <a:r>
              <a:rPr lang="it-IT" sz="2000" b="1" i="1" dirty="0" smtClean="0"/>
              <a:t>L</a:t>
            </a:r>
            <a:r>
              <a:rPr lang="it-IT" sz="2000" dirty="0" smtClean="0"/>
              <a:t> </a:t>
            </a:r>
            <a:r>
              <a:rPr lang="it-IT" sz="2000" dirty="0"/>
              <a:t>of crossed material </a:t>
            </a:r>
            <a:r>
              <a:rPr lang="it-IT" sz="2000" dirty="0" smtClean="0"/>
              <a:t>from the geometry (patient CT) and reconstructed track informations (emission point and direction).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Known the thickness </a:t>
            </a:r>
            <a:r>
              <a:rPr lang="it-IT" sz="2000" b="1" i="1" dirty="0" smtClean="0"/>
              <a:t>L</a:t>
            </a:r>
            <a:r>
              <a:rPr lang="it-IT" sz="2000" dirty="0" smtClean="0"/>
              <a:t> and the reconstructed emission point </a:t>
            </a:r>
            <a:r>
              <a:rPr lang="it-IT" sz="2000" b="1" i="1" dirty="0" smtClean="0"/>
              <a:t>x</a:t>
            </a:r>
            <a:r>
              <a:rPr lang="it-IT" sz="2000" dirty="0" smtClean="0"/>
              <a:t> on the beam axis,</a:t>
            </a:r>
            <a:r>
              <a:rPr lang="en-US" sz="2000" dirty="0" smtClean="0"/>
              <a:t> we associate a weighting value </a:t>
            </a:r>
            <a:r>
              <a:rPr lang="en-US" sz="2000" b="1" i="1" dirty="0" smtClean="0"/>
              <a:t>1/w</a:t>
            </a:r>
            <a:r>
              <a:rPr lang="it-IT" sz="2000" b="1" i="1" dirty="0" smtClean="0"/>
              <a:t>(Par(L</a:t>
            </a:r>
            <a:r>
              <a:rPr lang="it-IT" sz="2000" b="1" i="1" dirty="0"/>
              <a:t>) , x</a:t>
            </a:r>
            <a:r>
              <a:rPr lang="it-IT" sz="2000" b="1" i="1" dirty="0" smtClean="0"/>
              <a:t>)</a:t>
            </a:r>
            <a:r>
              <a:rPr lang="it-IT" sz="2000" b="1" dirty="0" smtClean="0"/>
              <a:t> </a:t>
            </a:r>
            <a:r>
              <a:rPr lang="it-IT" sz="2000" dirty="0" smtClean="0"/>
              <a:t>which converts the emission profile to the reference one (cilinder R = 2.5 cm)</a:t>
            </a:r>
            <a:endParaRPr lang="it-IT" sz="2000" i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69869" y="492280"/>
            <a:ext cx="3490365" cy="3663868"/>
            <a:chOff x="269869" y="492280"/>
            <a:chExt cx="3490365" cy="3663868"/>
          </a:xfrm>
        </p:grpSpPr>
        <p:grpSp>
          <p:nvGrpSpPr>
            <p:cNvPr id="23" name="Group 22"/>
            <p:cNvGrpSpPr/>
            <p:nvPr/>
          </p:nvGrpSpPr>
          <p:grpSpPr>
            <a:xfrm>
              <a:off x="269869" y="492280"/>
              <a:ext cx="3490365" cy="3663868"/>
              <a:chOff x="577995" y="629568"/>
              <a:chExt cx="3490365" cy="3663868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637591" y="665123"/>
                <a:ext cx="2048461" cy="1320800"/>
              </a:xfrm>
              <a:custGeom>
                <a:avLst/>
                <a:gdLst>
                  <a:gd name="connsiteX0" fmla="*/ 420914 w 2048461"/>
                  <a:gd name="connsiteY0" fmla="*/ 261257 h 1320800"/>
                  <a:gd name="connsiteX1" fmla="*/ 420914 w 2048461"/>
                  <a:gd name="connsiteY1" fmla="*/ 261257 h 1320800"/>
                  <a:gd name="connsiteX2" fmla="*/ 246743 w 2048461"/>
                  <a:gd name="connsiteY2" fmla="*/ 304800 h 1320800"/>
                  <a:gd name="connsiteX3" fmla="*/ 232228 w 2048461"/>
                  <a:gd name="connsiteY3" fmla="*/ 348343 h 1320800"/>
                  <a:gd name="connsiteX4" fmla="*/ 217714 w 2048461"/>
                  <a:gd name="connsiteY4" fmla="*/ 595086 h 1320800"/>
                  <a:gd name="connsiteX5" fmla="*/ 203200 w 2048461"/>
                  <a:gd name="connsiteY5" fmla="*/ 638629 h 1320800"/>
                  <a:gd name="connsiteX6" fmla="*/ 188685 w 2048461"/>
                  <a:gd name="connsiteY6" fmla="*/ 827314 h 1320800"/>
                  <a:gd name="connsiteX7" fmla="*/ 101600 w 2048461"/>
                  <a:gd name="connsiteY7" fmla="*/ 899886 h 1320800"/>
                  <a:gd name="connsiteX8" fmla="*/ 29028 w 2048461"/>
                  <a:gd name="connsiteY8" fmla="*/ 986972 h 1320800"/>
                  <a:gd name="connsiteX9" fmla="*/ 0 w 2048461"/>
                  <a:gd name="connsiteY9" fmla="*/ 1045029 h 1320800"/>
                  <a:gd name="connsiteX10" fmla="*/ 14514 w 2048461"/>
                  <a:gd name="connsiteY10" fmla="*/ 1146629 h 1320800"/>
                  <a:gd name="connsiteX11" fmla="*/ 159657 w 2048461"/>
                  <a:gd name="connsiteY11" fmla="*/ 1219200 h 1320800"/>
                  <a:gd name="connsiteX12" fmla="*/ 304800 w 2048461"/>
                  <a:gd name="connsiteY12" fmla="*/ 1248229 h 1320800"/>
                  <a:gd name="connsiteX13" fmla="*/ 464457 w 2048461"/>
                  <a:gd name="connsiteY13" fmla="*/ 1277257 h 1320800"/>
                  <a:gd name="connsiteX14" fmla="*/ 624114 w 2048461"/>
                  <a:gd name="connsiteY14" fmla="*/ 1291772 h 1320800"/>
                  <a:gd name="connsiteX15" fmla="*/ 754743 w 2048461"/>
                  <a:gd name="connsiteY15" fmla="*/ 1306286 h 1320800"/>
                  <a:gd name="connsiteX16" fmla="*/ 1161143 w 2048461"/>
                  <a:gd name="connsiteY16" fmla="*/ 1320800 h 1320800"/>
                  <a:gd name="connsiteX17" fmla="*/ 1480457 w 2048461"/>
                  <a:gd name="connsiteY17" fmla="*/ 1306286 h 1320800"/>
                  <a:gd name="connsiteX18" fmla="*/ 1538514 w 2048461"/>
                  <a:gd name="connsiteY18" fmla="*/ 1291772 h 1320800"/>
                  <a:gd name="connsiteX19" fmla="*/ 1625600 w 2048461"/>
                  <a:gd name="connsiteY19" fmla="*/ 1277257 h 1320800"/>
                  <a:gd name="connsiteX20" fmla="*/ 1741714 w 2048461"/>
                  <a:gd name="connsiteY20" fmla="*/ 1233714 h 1320800"/>
                  <a:gd name="connsiteX21" fmla="*/ 1828800 w 2048461"/>
                  <a:gd name="connsiteY21" fmla="*/ 1204686 h 1320800"/>
                  <a:gd name="connsiteX22" fmla="*/ 1872343 w 2048461"/>
                  <a:gd name="connsiteY22" fmla="*/ 1175657 h 1320800"/>
                  <a:gd name="connsiteX23" fmla="*/ 2017485 w 2048461"/>
                  <a:gd name="connsiteY23" fmla="*/ 1045029 h 1320800"/>
                  <a:gd name="connsiteX24" fmla="*/ 2046514 w 2048461"/>
                  <a:gd name="connsiteY24" fmla="*/ 928914 h 1320800"/>
                  <a:gd name="connsiteX25" fmla="*/ 1988457 w 2048461"/>
                  <a:gd name="connsiteY25" fmla="*/ 769257 h 1320800"/>
                  <a:gd name="connsiteX26" fmla="*/ 1959428 w 2048461"/>
                  <a:gd name="connsiteY26" fmla="*/ 653143 h 1320800"/>
                  <a:gd name="connsiteX27" fmla="*/ 1944914 w 2048461"/>
                  <a:gd name="connsiteY27" fmla="*/ 595086 h 1320800"/>
                  <a:gd name="connsiteX28" fmla="*/ 1901371 w 2048461"/>
                  <a:gd name="connsiteY28" fmla="*/ 566057 h 1320800"/>
                  <a:gd name="connsiteX29" fmla="*/ 1843314 w 2048461"/>
                  <a:gd name="connsiteY29" fmla="*/ 478972 h 1320800"/>
                  <a:gd name="connsiteX30" fmla="*/ 1756228 w 2048461"/>
                  <a:gd name="connsiteY30" fmla="*/ 391886 h 1320800"/>
                  <a:gd name="connsiteX31" fmla="*/ 1712685 w 2048461"/>
                  <a:gd name="connsiteY31" fmla="*/ 362857 h 1320800"/>
                  <a:gd name="connsiteX32" fmla="*/ 1436914 w 2048461"/>
                  <a:gd name="connsiteY32" fmla="*/ 348343 h 1320800"/>
                  <a:gd name="connsiteX33" fmla="*/ 1364343 w 2048461"/>
                  <a:gd name="connsiteY33" fmla="*/ 29029 h 1320800"/>
                  <a:gd name="connsiteX34" fmla="*/ 1320800 w 2048461"/>
                  <a:gd name="connsiteY34" fmla="*/ 0 h 1320800"/>
                  <a:gd name="connsiteX35" fmla="*/ 972457 w 2048461"/>
                  <a:gd name="connsiteY35" fmla="*/ 14514 h 1320800"/>
                  <a:gd name="connsiteX36" fmla="*/ 885371 w 2048461"/>
                  <a:gd name="connsiteY36" fmla="*/ 43543 h 1320800"/>
                  <a:gd name="connsiteX37" fmla="*/ 841828 w 2048461"/>
                  <a:gd name="connsiteY37" fmla="*/ 58057 h 1320800"/>
                  <a:gd name="connsiteX38" fmla="*/ 798285 w 2048461"/>
                  <a:gd name="connsiteY38" fmla="*/ 72572 h 1320800"/>
                  <a:gd name="connsiteX39" fmla="*/ 740228 w 2048461"/>
                  <a:gd name="connsiteY39" fmla="*/ 87086 h 1320800"/>
                  <a:gd name="connsiteX40" fmla="*/ 609600 w 2048461"/>
                  <a:gd name="connsiteY40" fmla="*/ 174172 h 1320800"/>
                  <a:gd name="connsiteX41" fmla="*/ 566057 w 2048461"/>
                  <a:gd name="connsiteY41" fmla="*/ 203200 h 1320800"/>
                  <a:gd name="connsiteX42" fmla="*/ 478971 w 2048461"/>
                  <a:gd name="connsiteY42" fmla="*/ 232229 h 1320800"/>
                  <a:gd name="connsiteX43" fmla="*/ 420914 w 2048461"/>
                  <a:gd name="connsiteY43" fmla="*/ 261257 h 132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048461" h="1320800">
                    <a:moveTo>
                      <a:pt x="420914" y="261257"/>
                    </a:moveTo>
                    <a:lnTo>
                      <a:pt x="420914" y="261257"/>
                    </a:lnTo>
                    <a:cubicBezTo>
                      <a:pt x="375855" y="266264"/>
                      <a:pt x="285765" y="256023"/>
                      <a:pt x="246743" y="304800"/>
                    </a:cubicBezTo>
                    <a:cubicBezTo>
                      <a:pt x="237185" y="316747"/>
                      <a:pt x="237066" y="333829"/>
                      <a:pt x="232228" y="348343"/>
                    </a:cubicBezTo>
                    <a:cubicBezTo>
                      <a:pt x="227390" y="430591"/>
                      <a:pt x="225912" y="513105"/>
                      <a:pt x="217714" y="595086"/>
                    </a:cubicBezTo>
                    <a:cubicBezTo>
                      <a:pt x="216192" y="610309"/>
                      <a:pt x="205098" y="623448"/>
                      <a:pt x="203200" y="638629"/>
                    </a:cubicBezTo>
                    <a:cubicBezTo>
                      <a:pt x="195376" y="701223"/>
                      <a:pt x="203984" y="766117"/>
                      <a:pt x="188685" y="827314"/>
                    </a:cubicBezTo>
                    <a:cubicBezTo>
                      <a:pt x="181990" y="854096"/>
                      <a:pt x="120425" y="884198"/>
                      <a:pt x="101600" y="899886"/>
                    </a:cubicBezTo>
                    <a:cubicBezTo>
                      <a:pt x="68852" y="927176"/>
                      <a:pt x="49786" y="950645"/>
                      <a:pt x="29028" y="986972"/>
                    </a:cubicBezTo>
                    <a:cubicBezTo>
                      <a:pt x="18293" y="1005758"/>
                      <a:pt x="9676" y="1025677"/>
                      <a:pt x="0" y="1045029"/>
                    </a:cubicBezTo>
                    <a:cubicBezTo>
                      <a:pt x="4838" y="1078896"/>
                      <a:pt x="-3087" y="1117294"/>
                      <a:pt x="14514" y="1146629"/>
                    </a:cubicBezTo>
                    <a:cubicBezTo>
                      <a:pt x="26928" y="1167320"/>
                      <a:pt x="137083" y="1213180"/>
                      <a:pt x="159657" y="1219200"/>
                    </a:cubicBezTo>
                    <a:cubicBezTo>
                      <a:pt x="207330" y="1231913"/>
                      <a:pt x="256419" y="1238553"/>
                      <a:pt x="304800" y="1248229"/>
                    </a:cubicBezTo>
                    <a:cubicBezTo>
                      <a:pt x="350635" y="1257396"/>
                      <a:pt x="419357" y="1271951"/>
                      <a:pt x="464457" y="1277257"/>
                    </a:cubicBezTo>
                    <a:cubicBezTo>
                      <a:pt x="517529" y="1283501"/>
                      <a:pt x="570941" y="1286455"/>
                      <a:pt x="624114" y="1291772"/>
                    </a:cubicBezTo>
                    <a:cubicBezTo>
                      <a:pt x="667708" y="1296131"/>
                      <a:pt x="710996" y="1303921"/>
                      <a:pt x="754743" y="1306286"/>
                    </a:cubicBezTo>
                    <a:cubicBezTo>
                      <a:pt x="890098" y="1313602"/>
                      <a:pt x="1025676" y="1315962"/>
                      <a:pt x="1161143" y="1320800"/>
                    </a:cubicBezTo>
                    <a:cubicBezTo>
                      <a:pt x="1267581" y="1315962"/>
                      <a:pt x="1374223" y="1314458"/>
                      <a:pt x="1480457" y="1306286"/>
                    </a:cubicBezTo>
                    <a:cubicBezTo>
                      <a:pt x="1500346" y="1304756"/>
                      <a:pt x="1518953" y="1295684"/>
                      <a:pt x="1538514" y="1291772"/>
                    </a:cubicBezTo>
                    <a:cubicBezTo>
                      <a:pt x="1567372" y="1286000"/>
                      <a:pt x="1596571" y="1282095"/>
                      <a:pt x="1625600" y="1277257"/>
                    </a:cubicBezTo>
                    <a:cubicBezTo>
                      <a:pt x="1722929" y="1228593"/>
                      <a:pt x="1642909" y="1263356"/>
                      <a:pt x="1741714" y="1233714"/>
                    </a:cubicBezTo>
                    <a:cubicBezTo>
                      <a:pt x="1771022" y="1224921"/>
                      <a:pt x="1828800" y="1204686"/>
                      <a:pt x="1828800" y="1204686"/>
                    </a:cubicBezTo>
                    <a:cubicBezTo>
                      <a:pt x="1843314" y="1195010"/>
                      <a:pt x="1858721" y="1186554"/>
                      <a:pt x="1872343" y="1175657"/>
                    </a:cubicBezTo>
                    <a:cubicBezTo>
                      <a:pt x="1956053" y="1108689"/>
                      <a:pt x="1957807" y="1104708"/>
                      <a:pt x="2017485" y="1045029"/>
                    </a:cubicBezTo>
                    <a:cubicBezTo>
                      <a:pt x="2027161" y="1006324"/>
                      <a:pt x="2056190" y="967619"/>
                      <a:pt x="2046514" y="928914"/>
                    </a:cubicBezTo>
                    <a:cubicBezTo>
                      <a:pt x="2013254" y="795877"/>
                      <a:pt x="2039615" y="845996"/>
                      <a:pt x="1988457" y="769257"/>
                    </a:cubicBezTo>
                    <a:cubicBezTo>
                      <a:pt x="1958947" y="621704"/>
                      <a:pt x="1989184" y="757287"/>
                      <a:pt x="1959428" y="653143"/>
                    </a:cubicBezTo>
                    <a:cubicBezTo>
                      <a:pt x="1953948" y="633963"/>
                      <a:pt x="1955979" y="611684"/>
                      <a:pt x="1944914" y="595086"/>
                    </a:cubicBezTo>
                    <a:cubicBezTo>
                      <a:pt x="1935238" y="580572"/>
                      <a:pt x="1915885" y="575733"/>
                      <a:pt x="1901371" y="566057"/>
                    </a:cubicBezTo>
                    <a:cubicBezTo>
                      <a:pt x="1875864" y="489535"/>
                      <a:pt x="1903715" y="551453"/>
                      <a:pt x="1843314" y="478972"/>
                    </a:cubicBezTo>
                    <a:cubicBezTo>
                      <a:pt x="1778466" y="401155"/>
                      <a:pt x="1859304" y="465513"/>
                      <a:pt x="1756228" y="391886"/>
                    </a:cubicBezTo>
                    <a:cubicBezTo>
                      <a:pt x="1742033" y="381747"/>
                      <a:pt x="1729969" y="365214"/>
                      <a:pt x="1712685" y="362857"/>
                    </a:cubicBezTo>
                    <a:cubicBezTo>
                      <a:pt x="1621478" y="350420"/>
                      <a:pt x="1528838" y="353181"/>
                      <a:pt x="1436914" y="348343"/>
                    </a:cubicBezTo>
                    <a:cubicBezTo>
                      <a:pt x="1414514" y="-122074"/>
                      <a:pt x="1522439" y="96785"/>
                      <a:pt x="1364343" y="29029"/>
                    </a:cubicBezTo>
                    <a:cubicBezTo>
                      <a:pt x="1348309" y="22157"/>
                      <a:pt x="1335314" y="9676"/>
                      <a:pt x="1320800" y="0"/>
                    </a:cubicBezTo>
                    <a:cubicBezTo>
                      <a:pt x="1204686" y="4838"/>
                      <a:pt x="1088095" y="2950"/>
                      <a:pt x="972457" y="14514"/>
                    </a:cubicBezTo>
                    <a:cubicBezTo>
                      <a:pt x="942010" y="17559"/>
                      <a:pt x="914400" y="33867"/>
                      <a:pt x="885371" y="43543"/>
                    </a:cubicBezTo>
                    <a:lnTo>
                      <a:pt x="841828" y="58057"/>
                    </a:lnTo>
                    <a:cubicBezTo>
                      <a:pt x="827314" y="62895"/>
                      <a:pt x="813128" y="68861"/>
                      <a:pt x="798285" y="72572"/>
                    </a:cubicBezTo>
                    <a:lnTo>
                      <a:pt x="740228" y="87086"/>
                    </a:lnTo>
                    <a:lnTo>
                      <a:pt x="609600" y="174172"/>
                    </a:lnTo>
                    <a:cubicBezTo>
                      <a:pt x="595086" y="183848"/>
                      <a:pt x="582606" y="197684"/>
                      <a:pt x="566057" y="203200"/>
                    </a:cubicBezTo>
                    <a:lnTo>
                      <a:pt x="478971" y="232229"/>
                    </a:lnTo>
                    <a:lnTo>
                      <a:pt x="420914" y="26125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69593" y="2844800"/>
                <a:ext cx="1088572" cy="986971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824336" y="1451429"/>
                <a:ext cx="14515" cy="17707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577995" y="1453964"/>
                <a:ext cx="2710800" cy="96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806851" y="984431"/>
                <a:ext cx="8307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 smtClean="0">
                    <a:solidFill>
                      <a:srgbClr val="FF0000"/>
                    </a:solidFill>
                  </a:rPr>
                  <a:t>BEAM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56675" y="783766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x</a:t>
                </a:r>
                <a:endParaRPr lang="en-US" sz="2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60071" y="1494050"/>
                <a:ext cx="333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/>
                  <a:t>L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42627" y="3831771"/>
                <a:ext cx="18383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smtClean="0">
                    <a:solidFill>
                      <a:srgbClr val="0033CC"/>
                    </a:solidFill>
                  </a:rPr>
                  <a:t>Dose Profiler</a:t>
                </a:r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93670" y="629568"/>
                <a:ext cx="9746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smtClean="0">
                    <a:solidFill>
                      <a:srgbClr val="C00000"/>
                    </a:solidFill>
                  </a:rPr>
                  <a:t>Target</a:t>
                </a:r>
              </a:p>
            </p:txBody>
          </p:sp>
        </p:grpSp>
        <p:sp>
          <p:nvSpPr>
            <p:cNvPr id="20" name="Right Brace 19"/>
            <p:cNvSpPr/>
            <p:nvPr/>
          </p:nvSpPr>
          <p:spPr>
            <a:xfrm rot="16200000">
              <a:off x="1915532" y="695462"/>
              <a:ext cx="194194" cy="968161"/>
            </a:xfrm>
            <a:prstGeom prst="rightBrac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2488421" y="1332094"/>
              <a:ext cx="252794" cy="502894"/>
            </a:xfrm>
            <a:prstGeom prst="rightBrac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09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E53B-3CDD-4633-A16B-533EDFE814A9}" type="slidenum">
              <a:rPr lang="en-US" smtClean="0"/>
              <a:t>4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61" y="121766"/>
            <a:ext cx="2789124" cy="24368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72" y="0"/>
            <a:ext cx="3121747" cy="257446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323051" y="101599"/>
            <a:ext cx="3646776" cy="275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88846" y="336331"/>
            <a:ext cx="2015891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33CC"/>
                </a:solidFill>
              </a:rPr>
              <a:t>Reconstructed emission profile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47020" y="367459"/>
            <a:ext cx="129698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Reference </a:t>
            </a:r>
            <a:r>
              <a:rPr lang="it-IT" b="1" dirty="0" err="1" smtClean="0">
                <a:solidFill>
                  <a:srgbClr val="FF0000"/>
                </a:solidFill>
              </a:rPr>
              <a:t>emission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profile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PMMA </a:t>
            </a:r>
            <a:r>
              <a:rPr lang="it-IT" b="1" dirty="0" err="1" smtClean="0">
                <a:solidFill>
                  <a:srgbClr val="FF0000"/>
                </a:solidFill>
              </a:rPr>
              <a:t>Cyl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err="1" smtClean="0">
                <a:solidFill>
                  <a:srgbClr val="FF0000"/>
                </a:solidFill>
              </a:rPr>
              <a:t>R</a:t>
            </a:r>
            <a:r>
              <a:rPr lang="it-IT" b="1" dirty="0" smtClean="0">
                <a:solidFill>
                  <a:srgbClr val="FF0000"/>
                </a:solidFill>
              </a:rPr>
              <a:t>=2.5 cm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118" y="280861"/>
            <a:ext cx="1931925" cy="3328834"/>
            <a:chOff x="132288" y="2219452"/>
            <a:chExt cx="3046334" cy="4399839"/>
          </a:xfrm>
        </p:grpSpPr>
        <p:sp>
          <p:nvSpPr>
            <p:cNvPr id="4" name="Rectangle 3"/>
            <p:cNvSpPr/>
            <p:nvPr/>
          </p:nvSpPr>
          <p:spPr>
            <a:xfrm>
              <a:off x="1234439" y="4708398"/>
              <a:ext cx="1400259" cy="130191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288" y="3024873"/>
              <a:ext cx="1913396" cy="528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FF0000"/>
                  </a:solidFill>
                </a:rPr>
                <a:t>BEAM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3854" y="6010310"/>
              <a:ext cx="2364768" cy="6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0033CC"/>
                  </a:solidFill>
                </a:rPr>
                <a:t>Dose Profiler</a:t>
              </a:r>
              <a:endParaRPr 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34439" y="2219452"/>
              <a:ext cx="1400259" cy="136978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77373" y="2897061"/>
              <a:ext cx="2369350" cy="149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05286" y="2870406"/>
              <a:ext cx="18671" cy="23357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49968" y="2855543"/>
              <a:ext cx="429413" cy="6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/>
                <a:t>L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95814" y="2281989"/>
              <a:ext cx="373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/>
                <a:t>x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713913" y="3118130"/>
              <a:ext cx="377371" cy="3972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Brace 23"/>
            <p:cNvSpPr/>
            <p:nvPr/>
          </p:nvSpPr>
          <p:spPr>
            <a:xfrm rot="16200000">
              <a:off x="1625355" y="2307529"/>
              <a:ext cx="194194" cy="968161"/>
            </a:xfrm>
            <a:prstGeom prst="rightBrac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Brace 24"/>
            <p:cNvSpPr/>
            <p:nvPr/>
          </p:nvSpPr>
          <p:spPr>
            <a:xfrm>
              <a:off x="2205286" y="2912041"/>
              <a:ext cx="232943" cy="621275"/>
            </a:xfrm>
            <a:prstGeom prst="rightBrac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235571" y="242037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X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51912" y="236074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X</a:t>
            </a:r>
            <a:endParaRPr lang="en-US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97" y="2626653"/>
            <a:ext cx="5514020" cy="42313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2392" y="4393069"/>
            <a:ext cx="267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weighting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03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824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New developments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53634"/>
            <a:ext cx="8126866" cy="5264137"/>
          </a:xfrm>
        </p:spPr>
        <p:txBody>
          <a:bodyPr/>
          <a:lstStyle/>
          <a:p>
            <a:r>
              <a:rPr lang="en-US" dirty="0" smtClean="0"/>
              <a:t>So far the correction was valid a-priori just to correct for different thickness and density. What if elemental composition changes?</a:t>
            </a:r>
          </a:p>
          <a:p>
            <a:r>
              <a:rPr lang="en-US" dirty="0" smtClean="0"/>
              <a:t>Our generator was developed only for PMMA, how to make it general? (In </a:t>
            </a:r>
            <a:r>
              <a:rPr lang="en-US" dirty="0" err="1" smtClean="0"/>
              <a:t>partcular</a:t>
            </a:r>
            <a:r>
              <a:rPr lang="en-US" dirty="0" smtClean="0"/>
              <a:t> how to apply it to Water?)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9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99" y="1183728"/>
            <a:ext cx="3023745" cy="1167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089" y="4152308"/>
            <a:ext cx="4053841" cy="1243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346" y="2384618"/>
            <a:ext cx="803667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For materials </a:t>
            </a:r>
            <a:r>
              <a:rPr lang="en-US" sz="2400" dirty="0" smtClean="0">
                <a:solidFill>
                  <a:schemeClr val="tx2"/>
                </a:solidFill>
              </a:rPr>
              <a:t>different </a:t>
            </a:r>
            <a:r>
              <a:rPr lang="en-US" sz="2400" dirty="0">
                <a:solidFill>
                  <a:schemeClr val="tx2"/>
                </a:solidFill>
              </a:rPr>
              <a:t>from PMMA, to take into </a:t>
            </a:r>
            <a:r>
              <a:rPr lang="en-US" sz="2400" dirty="0" smtClean="0">
                <a:solidFill>
                  <a:schemeClr val="tx2"/>
                </a:solidFill>
              </a:rPr>
              <a:t>account </a:t>
            </a: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b="1" u="sng" dirty="0" smtClean="0">
                <a:solidFill>
                  <a:srgbClr val="FF0000"/>
                </a:solidFill>
              </a:rPr>
              <a:t>different densities </a:t>
            </a:r>
            <a:r>
              <a:rPr lang="el-GR" sz="2800" b="1" i="1" u="sng" dirty="0" smtClean="0">
                <a:solidFill>
                  <a:srgbClr val="FF0000"/>
                </a:solidFill>
              </a:rPr>
              <a:t>ρ</a:t>
            </a:r>
            <a:r>
              <a:rPr lang="en-US" sz="2800" b="1" i="1" u="sng" baseline="-25000" dirty="0" smtClean="0">
                <a:solidFill>
                  <a:srgbClr val="FF0000"/>
                </a:solidFill>
              </a:rPr>
              <a:t>mat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different </a:t>
            </a:r>
            <a:r>
              <a:rPr lang="en-US" sz="2400" b="1" u="sng" dirty="0">
                <a:solidFill>
                  <a:srgbClr val="FF0000"/>
                </a:solidFill>
              </a:rPr>
              <a:t>material chemical composition</a:t>
            </a:r>
            <a:r>
              <a:rPr lang="en-US" sz="2400" dirty="0">
                <a:solidFill>
                  <a:schemeClr val="tx2"/>
                </a:solidFill>
              </a:rPr>
              <a:t>, the thickness l is multiplied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by the </a:t>
            </a:r>
            <a:r>
              <a:rPr lang="en-US" sz="2400" dirty="0" smtClean="0">
                <a:solidFill>
                  <a:schemeClr val="tx2"/>
                </a:solidFill>
              </a:rPr>
              <a:t>factor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endParaRPr lang="it-IT" sz="2400" dirty="0" smtClean="0">
              <a:solidFill>
                <a:schemeClr val="tx2"/>
              </a:solidFill>
            </a:endParaRPr>
          </a:p>
          <a:p>
            <a:endParaRPr lang="it-IT" sz="2400" dirty="0">
              <a:solidFill>
                <a:schemeClr val="tx2"/>
              </a:solidFill>
            </a:endParaRPr>
          </a:p>
          <a:p>
            <a:endParaRPr lang="it-IT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where </a:t>
            </a:r>
            <a:r>
              <a:rPr lang="en-US" sz="2400" b="1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 is the atomic number and </a:t>
            </a:r>
            <a:r>
              <a:rPr lang="en-US" sz="2400" b="1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 is the mass number of the </a:t>
            </a:r>
            <a:r>
              <a:rPr lang="en-US" sz="2400" dirty="0" smtClean="0">
                <a:solidFill>
                  <a:schemeClr val="tx2"/>
                </a:solidFill>
              </a:rPr>
              <a:t>compound material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577" y="668501"/>
            <a:ext cx="277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smtClean="0">
                <a:solidFill>
                  <a:srgbClr val="FF0000"/>
                </a:solidFill>
              </a:rPr>
              <a:t>Thickness</a:t>
            </a:r>
            <a:r>
              <a:rPr lang="it-IT" sz="2400" dirty="0" smtClean="0">
                <a:solidFill>
                  <a:schemeClr val="tx2"/>
                </a:solidFill>
              </a:rPr>
              <a:t> correction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 flipH="1">
            <a:off x="462119" y="825912"/>
            <a:ext cx="206478" cy="17152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 flipH="1">
            <a:off x="467039" y="2541642"/>
            <a:ext cx="206478" cy="17152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20368" y="0"/>
            <a:ext cx="5213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Two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different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Corrections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621" y="1279971"/>
            <a:ext cx="4824985" cy="79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0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15" y="0"/>
            <a:ext cx="8891949" cy="66818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758" y="97735"/>
            <a:ext cx="4572026" cy="102193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new test case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04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25" y="988628"/>
            <a:ext cx="843462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2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49" y="1361048"/>
            <a:ext cx="7202707" cy="5453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928" y="25032"/>
            <a:ext cx="762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Complete correction applied</a:t>
            </a:r>
            <a:endParaRPr lang="en-US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5599" y="476957"/>
                <a:ext cx="8627806" cy="92333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number of primary </a:t>
                </a:r>
                <a:r>
                  <a:rPr lang="en-US" baseline="30000" dirty="0"/>
                  <a:t>12</a:t>
                </a:r>
                <a:r>
                  <a:rPr lang="en-US" dirty="0"/>
                  <a:t>C ions considered in the simulation is </a:t>
                </a:r>
                <a:r>
                  <a:rPr lang="en-US" dirty="0" smtClean="0"/>
                  <a:t>the </a:t>
                </a:r>
                <a:r>
                  <a:rPr lang="en-US" dirty="0"/>
                  <a:t>one necessary to cover 1 cm</a:t>
                </a:r>
                <a:r>
                  <a:rPr lang="en-US" baseline="30000" dirty="0"/>
                  <a:t>2</a:t>
                </a:r>
                <a:r>
                  <a:rPr lang="en-US" dirty="0"/>
                  <a:t> of the distal slice (220 MeV/u) of a raster </a:t>
                </a:r>
                <a:r>
                  <a:rPr lang="en-US" dirty="0" smtClean="0"/>
                  <a:t>scanning </a:t>
                </a:r>
                <a:r>
                  <a:rPr lang="en-US" dirty="0"/>
                  <a:t>treatment plan delivering 1 </a:t>
                </a:r>
                <a:r>
                  <a:rPr lang="en-US" dirty="0" err="1"/>
                  <a:t>Gy</a:t>
                </a:r>
                <a:r>
                  <a:rPr lang="en-US" dirty="0"/>
                  <a:t> of physical dose in </a:t>
                </a:r>
                <a:r>
                  <a:rPr lang="en-US" dirty="0" smtClean="0"/>
                  <a:t>3</a:t>
                </a:r>
                <a14:m>
                  <m:oMath xmlns:m="http://schemas.openxmlformats.org/officeDocument/2006/math" xmlns="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cm</a:t>
                </a:r>
                <a:r>
                  <a:rPr lang="en-US" baseline="30000" dirty="0"/>
                  <a:t>3</a:t>
                </a:r>
                <a:r>
                  <a:rPr lang="en-US" dirty="0"/>
                  <a:t> in water </a:t>
                </a:r>
                <a:r>
                  <a:rPr lang="en-US" dirty="0" smtClean="0"/>
                  <a:t>starting </a:t>
                </a:r>
                <a:r>
                  <a:rPr lang="en-US" dirty="0"/>
                  <a:t>at a depth of 7 cm.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99" y="476957"/>
                <a:ext cx="8627806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565" t="-3289" r="-21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35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957</Words>
  <Application>Microsoft Macintosh PowerPoint</Application>
  <PresentationFormat>On-screen Show (4:3)</PresentationFormat>
  <Paragraphs>104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Dose Profiler simulation update</vt:lpstr>
      <vt:lpstr>Reminder from January’s meeting:</vt:lpstr>
      <vt:lpstr>PowerPoint Presentation</vt:lpstr>
      <vt:lpstr>PowerPoint Presentation</vt:lpstr>
      <vt:lpstr>New developments</vt:lpstr>
      <vt:lpstr>PowerPoint Presentation</vt:lpstr>
      <vt:lpstr>The new test case</vt:lpstr>
      <vt:lpstr>PowerPoint Presentation</vt:lpstr>
      <vt:lpstr>PowerPoint Presentation</vt:lpstr>
      <vt:lpstr>Improvement of generator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Towards the use in clinical practice: use of fast MC</vt:lpstr>
      <vt:lpstr>PowerPoint Presentation</vt:lpstr>
      <vt:lpstr>Emission Profile of Reconstructed secondary particles</vt:lpstr>
      <vt:lpstr>Emission Profile of Reconstructed secondary particles</vt:lpstr>
      <vt:lpstr>PowerPoint Presentation</vt:lpstr>
      <vt:lpstr>Other topics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 Profier Simulation</dc:title>
  <dc:subject/>
  <dc:creator>S.M., G.B., D.I.</dc:creator>
  <cp:keywords/>
  <dc:description/>
  <cp:lastModifiedBy>Giuseppe Battistoni</cp:lastModifiedBy>
  <cp:revision>26</cp:revision>
  <dcterms:created xsi:type="dcterms:W3CDTF">2016-06-13T10:27:44Z</dcterms:created>
  <dcterms:modified xsi:type="dcterms:W3CDTF">2016-06-14T06:55:35Z</dcterms:modified>
  <cp:category/>
</cp:coreProperties>
</file>