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6" r:id="rId2"/>
  </p:sldMasterIdLst>
  <p:notesMasterIdLst>
    <p:notesMasterId r:id="rId28"/>
  </p:notesMasterIdLst>
  <p:handoutMasterIdLst>
    <p:handoutMasterId r:id="rId29"/>
  </p:handoutMasterIdLst>
  <p:sldIdLst>
    <p:sldId id="439" r:id="rId3"/>
    <p:sldId id="712" r:id="rId4"/>
    <p:sldId id="720" r:id="rId5"/>
    <p:sldId id="572" r:id="rId6"/>
    <p:sldId id="574" r:id="rId7"/>
    <p:sldId id="575" r:id="rId8"/>
    <p:sldId id="710" r:id="rId9"/>
    <p:sldId id="696" r:id="rId10"/>
    <p:sldId id="583" r:id="rId11"/>
    <p:sldId id="624" r:id="rId12"/>
    <p:sldId id="685" r:id="rId13"/>
    <p:sldId id="703" r:id="rId14"/>
    <p:sldId id="645" r:id="rId15"/>
    <p:sldId id="647" r:id="rId16"/>
    <p:sldId id="629" r:id="rId17"/>
    <p:sldId id="700" r:id="rId18"/>
    <p:sldId id="567" r:id="rId19"/>
    <p:sldId id="713" r:id="rId20"/>
    <p:sldId id="714" r:id="rId21"/>
    <p:sldId id="715" r:id="rId22"/>
    <p:sldId id="716" r:id="rId23"/>
    <p:sldId id="717" r:id="rId24"/>
    <p:sldId id="719" r:id="rId25"/>
    <p:sldId id="718" r:id="rId26"/>
    <p:sldId id="4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ltan Dabagov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99"/>
    <a:srgbClr val="FF66FF"/>
    <a:srgbClr val="FF99FF"/>
    <a:srgbClr val="8AF86C"/>
    <a:srgbClr val="3737FF"/>
    <a:srgbClr val="FFFF99"/>
    <a:srgbClr val="0000CC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2" autoAdjust="0"/>
    <p:restoredTop sz="99841" autoAdjust="0"/>
  </p:normalViewPr>
  <p:slideViewPr>
    <p:cSldViewPr>
      <p:cViewPr>
        <p:scale>
          <a:sx n="100" d="100"/>
          <a:sy n="100" d="100"/>
        </p:scale>
        <p:origin x="-1328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650"/>
    </p:cViewPr>
  </p:sorterViewPr>
  <p:notesViewPr>
    <p:cSldViewPr>
      <p:cViewPr varScale="1">
        <p:scale>
          <a:sx n="49" d="100"/>
          <a:sy n="49" d="100"/>
        </p:scale>
        <p:origin x="-240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73F0-4DB0-479C-B201-BF2C8CF21BFC}" type="datetimeFigureOut">
              <a:rPr lang="en-US" smtClean="0"/>
              <a:pPr/>
              <a:t>19/05/16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5535-C58B-47B4-B86A-192F4E750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19C5-3EF9-4691-8FB0-956CE77FFAC3}" type="datetimeFigureOut">
              <a:rPr lang="en-US" smtClean="0"/>
              <a:pPr/>
              <a:t>19/05/16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6569-6233-4405-96E5-A8F392173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0C589-5825-8941-A16C-A872AFB6A8F1}" type="slidenum">
              <a:rPr lang="it-IT"/>
              <a:pPr/>
              <a:t>5</a:t>
            </a:fld>
            <a:endParaRPr lang="it-IT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37931725" indent="-37474525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pPr eaLnBrk="1" hangingPunct="1"/>
            <a:fld id="{77A88A42-BE87-4B46-BF13-C74FE185E1A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529CD-A399-8442-974D-4ED312D3BFB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2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37931725" indent="-37474525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pPr eaLnBrk="1" hangingPunct="1"/>
            <a:fld id="{77A88A42-BE87-4B46-BF13-C74FE185E1AB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2312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065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609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048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808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033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150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3720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5745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7886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5422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5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8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E"/>
            </a:gs>
            <a:gs pos="36000">
              <a:srgbClr val="0A128C"/>
            </a:gs>
            <a:gs pos="99000">
              <a:srgbClr val="0A0C4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3439-07A4-4A00-B0D0-8505F5CF3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E"/>
            </a:gs>
            <a:gs pos="36000">
              <a:srgbClr val="0A128C"/>
            </a:gs>
            <a:gs pos="99000">
              <a:srgbClr val="0A0C4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6245225"/>
            <a:ext cx="830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</a:p>
        </p:txBody>
      </p:sp>
    </p:spTree>
    <p:extLst>
      <p:ext uri="{BB962C8B-B14F-4D97-AF65-F5344CB8AC3E}">
        <p14:creationId xmlns:p14="http://schemas.microsoft.com/office/powerpoint/2010/main" val="119491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xmlns:p14="http://schemas.microsoft.com/office/powerpoint/2010/main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05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492896"/>
            <a:ext cx="7796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Accelerator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Division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Activities</a:t>
            </a:r>
            <a:endParaRPr lang="it-IT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it-I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97" y="279598"/>
            <a:ext cx="2396851" cy="176530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83768" y="3861048"/>
            <a:ext cx="4013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Andrea </a:t>
            </a:r>
            <a:r>
              <a:rPr lang="en-US" sz="2400" dirty="0" err="1" smtClean="0">
                <a:solidFill>
                  <a:schemeClr val="bg1"/>
                </a:solidFill>
              </a:rPr>
              <a:t>Ghigo</a:t>
            </a:r>
            <a:r>
              <a:rPr lang="en-US" sz="2400" dirty="0" smtClean="0">
                <a:solidFill>
                  <a:schemeClr val="bg1"/>
                </a:solidFill>
              </a:rPr>
              <a:t> on behalf of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INFN-LNF Accelerator Division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395536" y="1844824"/>
            <a:ext cx="8280920" cy="4824536"/>
            <a:chOff x="1177008" y="2214106"/>
            <a:chExt cx="9692571" cy="7125858"/>
          </a:xfrm>
        </p:grpSpPr>
        <p:grpSp>
          <p:nvGrpSpPr>
            <p:cNvPr id="28676" name="Gruppo 41"/>
            <p:cNvGrpSpPr>
              <a:grpSpLocks/>
            </p:cNvGrpSpPr>
            <p:nvPr/>
          </p:nvGrpSpPr>
          <p:grpSpPr bwMode="auto">
            <a:xfrm>
              <a:off x="1177008" y="2214106"/>
              <a:ext cx="9692571" cy="7125858"/>
              <a:chOff x="1259632" y="908721"/>
              <a:chExt cx="6815090" cy="5010369"/>
            </a:xfrm>
          </p:grpSpPr>
          <p:pic>
            <p:nvPicPr>
              <p:cNvPr id="28686" name="Immagin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908721"/>
                <a:ext cx="6120000" cy="50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CasellaDiTesto 32"/>
              <p:cNvSpPr txBox="1"/>
              <p:nvPr/>
            </p:nvSpPr>
            <p:spPr>
              <a:xfrm>
                <a:off x="6300193" y="3933057"/>
                <a:ext cx="912913" cy="42830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 smtClean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COMB</a:t>
                </a:r>
                <a:endParaRPr lang="it-IT" sz="18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endParaRPr>
              </a:p>
            </p:txBody>
          </p:sp>
          <p:cxnSp>
            <p:nvCxnSpPr>
              <p:cNvPr id="17" name="Connettore 2 34"/>
              <p:cNvCxnSpPr>
                <a:stCxn id="16" idx="0"/>
              </p:cNvCxnSpPr>
              <p:nvPr/>
            </p:nvCxnSpPr>
            <p:spPr>
              <a:xfrm flipH="1" flipV="1">
                <a:off x="5364585" y="3717584"/>
                <a:ext cx="1392065" cy="215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Connettore 2 38"/>
              <p:cNvCxnSpPr/>
              <p:nvPr/>
            </p:nvCxnSpPr>
            <p:spPr>
              <a:xfrm>
                <a:off x="3446547" y="1972905"/>
                <a:ext cx="2277492" cy="2319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CasellaDiTesto 32"/>
              <p:cNvSpPr txBox="1"/>
              <p:nvPr/>
            </p:nvSpPr>
            <p:spPr>
              <a:xfrm>
                <a:off x="4788023" y="4725145"/>
                <a:ext cx="1459568" cy="42830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 err="1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THz</a:t>
                </a: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 Source</a:t>
                </a:r>
              </a:p>
            </p:txBody>
          </p:sp>
          <p:cxnSp>
            <p:nvCxnSpPr>
              <p:cNvPr id="21" name="Connettore 2 34"/>
              <p:cNvCxnSpPr/>
              <p:nvPr/>
            </p:nvCxnSpPr>
            <p:spPr>
              <a:xfrm flipH="1" flipV="1">
                <a:off x="5220551" y="3789013"/>
                <a:ext cx="215461" cy="918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2" name="CasellaDiTesto 32"/>
              <p:cNvSpPr txBox="1"/>
              <p:nvPr/>
            </p:nvSpPr>
            <p:spPr>
              <a:xfrm>
                <a:off x="6871030" y="2924945"/>
                <a:ext cx="1203692" cy="74953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FEL</a:t>
                </a:r>
              </a:p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(2colors)</a:t>
                </a:r>
              </a:p>
            </p:txBody>
          </p:sp>
          <p:cxnSp>
            <p:nvCxnSpPr>
              <p:cNvPr id="23" name="Connettore 2 34"/>
              <p:cNvCxnSpPr>
                <a:stCxn id="22" idx="0"/>
              </p:cNvCxnSpPr>
              <p:nvPr/>
            </p:nvCxnSpPr>
            <p:spPr>
              <a:xfrm flipH="1" flipV="1">
                <a:off x="6712890" y="2390127"/>
                <a:ext cx="759987" cy="534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4" name="CasellaDiTesto 32"/>
              <p:cNvSpPr txBox="1"/>
              <p:nvPr/>
            </p:nvSpPr>
            <p:spPr>
              <a:xfrm>
                <a:off x="6137242" y="1409758"/>
                <a:ext cx="645736" cy="42830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EOS</a:t>
                </a:r>
              </a:p>
            </p:txBody>
          </p:sp>
          <p:cxnSp>
            <p:nvCxnSpPr>
              <p:cNvPr id="27" name="Connettore 2 34"/>
              <p:cNvCxnSpPr>
                <a:stCxn id="24" idx="2"/>
              </p:cNvCxnSpPr>
              <p:nvPr/>
            </p:nvCxnSpPr>
            <p:spPr>
              <a:xfrm flipH="1">
                <a:off x="6361081" y="1838064"/>
                <a:ext cx="99028" cy="4067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" name="CasellaDiTesto 43"/>
            <p:cNvSpPr txBox="1"/>
            <p:nvPr/>
          </p:nvSpPr>
          <p:spPr>
            <a:xfrm>
              <a:off x="3399259" y="2645220"/>
              <a:ext cx="2855363" cy="67343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30039" tIns="65020" rIns="130039" bIns="650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defTabSz="4560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Thomson X-</a:t>
              </a:r>
              <a:r>
                <a:rPr lang="it-IT" sz="1800" b="1" spc="50" dirty="0" err="1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ray</a:t>
              </a:r>
              <a:endParaRPr lang="it-IT" sz="1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7" name="Connettore 2 45"/>
            <p:cNvCxnSpPr>
              <a:stCxn id="6" idx="3"/>
            </p:cNvCxnSpPr>
            <p:nvPr/>
          </p:nvCxnSpPr>
          <p:spPr>
            <a:xfrm>
              <a:off x="6254622" y="2981937"/>
              <a:ext cx="657315" cy="5642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Connettore 1 54"/>
            <p:cNvCxnSpPr/>
            <p:nvPr/>
          </p:nvCxnSpPr>
          <p:spPr>
            <a:xfrm>
              <a:off x="3430013" y="5799264"/>
              <a:ext cx="717659" cy="40964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1 56"/>
            <p:cNvCxnSpPr/>
            <p:nvPr/>
          </p:nvCxnSpPr>
          <p:spPr>
            <a:xfrm flipV="1">
              <a:off x="4147672" y="3647852"/>
              <a:ext cx="2764259" cy="256105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ttore 1 60"/>
            <p:cNvCxnSpPr/>
            <p:nvPr/>
          </p:nvCxnSpPr>
          <p:spPr>
            <a:xfrm>
              <a:off x="6957165" y="3671987"/>
              <a:ext cx="308022" cy="20481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CasellaDiTesto 43"/>
            <p:cNvSpPr txBox="1"/>
            <p:nvPr/>
          </p:nvSpPr>
          <p:spPr>
            <a:xfrm>
              <a:off x="1381836" y="3706397"/>
              <a:ext cx="1510228" cy="67343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AF27F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30039" tIns="65020" rIns="130039" bIns="650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defTabSz="4560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FLAME</a:t>
              </a:r>
            </a:p>
          </p:txBody>
        </p:sp>
        <p:cxnSp>
          <p:nvCxnSpPr>
            <p:cNvPr id="12" name="Connettore 2 45"/>
            <p:cNvCxnSpPr/>
            <p:nvPr/>
          </p:nvCxnSpPr>
          <p:spPr>
            <a:xfrm>
              <a:off x="1893079" y="4348053"/>
              <a:ext cx="206406" cy="1348007"/>
            </a:xfrm>
            <a:prstGeom prst="straightConnector1">
              <a:avLst/>
            </a:prstGeom>
            <a:ln>
              <a:solidFill>
                <a:srgbClr val="FAF27F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CasellaDiTesto 43"/>
            <p:cNvSpPr txBox="1"/>
            <p:nvPr/>
          </p:nvSpPr>
          <p:spPr>
            <a:xfrm>
              <a:off x="3599363" y="3491556"/>
              <a:ext cx="1173605" cy="67343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30039" tIns="65020" rIns="130039" bIns="650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defTabSz="4560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EXIN</a:t>
              </a:r>
              <a:endParaRPr lang="it-IT" sz="1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114" y="188971"/>
            <a:ext cx="8991600" cy="20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501" tIns="47753" rIns="95501" bIns="47753">
            <a:spAutoFit/>
          </a:bodyPr>
          <a:lstStyle>
            <a:lvl1pPr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742950" indent="-28575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marL="1143000" indent="-22860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marL="1600200" indent="-22860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marL="2057400" indent="-22860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r>
              <a:rPr lang="en-US" sz="4400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SPARC_LAB </a:t>
            </a:r>
            <a:endParaRPr lang="en-US" sz="4400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ources for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lasma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ccelerators and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adiation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ompton with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L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asers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nd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eams</a:t>
            </a:r>
          </a:p>
          <a:p>
            <a:endParaRPr lang="en-US" sz="4400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" t="4292" r="3536" b="3428"/>
          <a:stretch/>
        </p:blipFill>
        <p:spPr>
          <a:xfrm>
            <a:off x="-468560" y="0"/>
            <a:ext cx="9818098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16632"/>
            <a:ext cx="6176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SPARC-LAB and related experiments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2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FN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36" y="188640"/>
            <a:ext cx="9144000" cy="60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188640"/>
            <a:ext cx="3371400" cy="584557"/>
          </a:xfrm>
          <a:prstGeom prst="rect">
            <a:avLst/>
          </a:prstGeom>
          <a:solidFill>
            <a:srgbClr val="000099"/>
          </a:solidFill>
        </p:spPr>
        <p:txBody>
          <a:bodyPr wrap="none" lIns="91224" tIns="45612" rIns="91224" bIns="456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Free Electron Laser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1406769" y="1179575"/>
            <a:ext cx="6541477" cy="2782887"/>
            <a:chOff x="768" y="688"/>
            <a:chExt cx="4123" cy="1328"/>
          </a:xfrm>
        </p:grpSpPr>
        <p:grpSp>
          <p:nvGrpSpPr>
            <p:cNvPr id="36869" name="Group 3"/>
            <p:cNvGrpSpPr>
              <a:grpSpLocks/>
            </p:cNvGrpSpPr>
            <p:nvPr/>
          </p:nvGrpSpPr>
          <p:grpSpPr bwMode="auto">
            <a:xfrm>
              <a:off x="768" y="688"/>
              <a:ext cx="4123" cy="1328"/>
              <a:chOff x="768" y="688"/>
              <a:chExt cx="4123" cy="1328"/>
            </a:xfrm>
          </p:grpSpPr>
          <p:pic>
            <p:nvPicPr>
              <p:cNvPr id="1925124" name="Pictu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0299"/>
              <a:stretch>
                <a:fillRect/>
              </a:stretch>
            </p:blipFill>
            <p:spPr bwMode="auto">
              <a:xfrm>
                <a:off x="768" y="688"/>
                <a:ext cx="4123" cy="1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25125" name="Picture 5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93" t="75822" r="19670" b="16168"/>
              <a:stretch>
                <a:fillRect/>
              </a:stretch>
            </p:blipFill>
            <p:spPr bwMode="auto">
              <a:xfrm>
                <a:off x="2473" y="1370"/>
                <a:ext cx="45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25126" name="Picture 6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93" t="75822" r="19670" b="16168"/>
              <a:stretch>
                <a:fillRect/>
              </a:stretch>
            </p:blipFill>
            <p:spPr bwMode="auto">
              <a:xfrm>
                <a:off x="1488" y="1370"/>
                <a:ext cx="45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25127" name="Picture 7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2364" t="75449" r="44095" b="17366"/>
              <a:stretch>
                <a:fillRect/>
              </a:stretch>
            </p:blipFill>
            <p:spPr bwMode="auto">
              <a:xfrm>
                <a:off x="1248" y="1368"/>
                <a:ext cx="14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6875" name="Line 8"/>
              <p:cNvSpPr>
                <a:spLocks noChangeShapeType="1"/>
              </p:cNvSpPr>
              <p:nvPr/>
            </p:nvSpPr>
            <p:spPr bwMode="auto">
              <a:xfrm flipV="1">
                <a:off x="2770" y="1546"/>
                <a:ext cx="230" cy="306"/>
              </a:xfrm>
              <a:prstGeom prst="line">
                <a:avLst/>
              </a:prstGeom>
              <a:noFill/>
              <a:ln w="57150">
                <a:solidFill>
                  <a:srgbClr val="F3FF7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/>
              </a:p>
            </p:txBody>
          </p:sp>
          <p:sp>
            <p:nvSpPr>
              <p:cNvPr id="36876" name="Line 9"/>
              <p:cNvSpPr>
                <a:spLocks noChangeShapeType="1"/>
              </p:cNvSpPr>
              <p:nvPr/>
            </p:nvSpPr>
            <p:spPr bwMode="auto">
              <a:xfrm flipH="1" flipV="1">
                <a:off x="1344" y="1632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/>
              </a:p>
            </p:txBody>
          </p:sp>
          <p:sp>
            <p:nvSpPr>
              <p:cNvPr id="36877" name="Line 1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/>
              </a:p>
            </p:txBody>
          </p:sp>
        </p:grpSp>
        <p:sp>
          <p:nvSpPr>
            <p:cNvPr id="36870" name="Rectangle 11"/>
            <p:cNvSpPr>
              <a:spLocks noChangeArrowheads="1"/>
            </p:cNvSpPr>
            <p:nvPr/>
          </p:nvSpPr>
          <p:spPr bwMode="auto">
            <a:xfrm>
              <a:off x="2928" y="1368"/>
              <a:ext cx="144" cy="192"/>
            </a:xfrm>
            <a:prstGeom prst="rect">
              <a:avLst/>
            </a:prstGeom>
            <a:solidFill>
              <a:srgbClr val="FFBABD"/>
            </a:solidFill>
            <a:ln w="9525">
              <a:solidFill>
                <a:srgbClr val="FFB9B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/>
            </a:p>
          </p:txBody>
        </p:sp>
      </p:grpSp>
      <p:sp>
        <p:nvSpPr>
          <p:cNvPr id="36866" name="Text Box 12"/>
          <p:cNvSpPr txBox="1">
            <a:spLocks noChangeArrowheads="1"/>
          </p:cNvSpPr>
          <p:nvPr/>
        </p:nvSpPr>
        <p:spPr bwMode="auto">
          <a:xfrm>
            <a:off x="375145" y="4105380"/>
            <a:ext cx="8572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7151" tIns="33587" rIns="67151" bIns="33587">
            <a:spAutoFit/>
          </a:bodyPr>
          <a:lstStyle>
            <a:lvl1pPr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742950" indent="-28575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marL="1143000" indent="-22860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marL="1600200" indent="-22860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marL="2057400" indent="-22860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25146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29718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34290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38862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 Weak blowout regime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with resonant amplification of plasma wave by a train of high Brightness electron bunches produced by </a:t>
            </a: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Laser Comb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technique?</a:t>
            </a:r>
            <a:endParaRPr lang="en-US" sz="2100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 Ramped bunch train configuration</a:t>
            </a: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to enhance </a:t>
            </a:r>
            <a:r>
              <a:rPr lang="en-US" sz="2100" dirty="0" err="1">
                <a:latin typeface="Arial" charset="0"/>
                <a:ea typeface="ＭＳ Ｐゴシック" charset="0"/>
                <a:cs typeface="ＭＳ Ｐゴシック" charset="0"/>
              </a:rPr>
              <a:t>tranformer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ratio?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High quality bunch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preservation during acceleration and transport?</a:t>
            </a:r>
            <a:endParaRPr lang="en-US" sz="2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13"/>
          <p:cNvSpPr>
            <a:spLocks noChangeArrowheads="1"/>
          </p:cNvSpPr>
          <p:nvPr/>
        </p:nvSpPr>
        <p:spPr bwMode="auto">
          <a:xfrm>
            <a:off x="395536" y="337995"/>
            <a:ext cx="8894885" cy="4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7151" tIns="33587" rIns="67151" bIns="33587">
            <a:spAutoFit/>
          </a:bodyPr>
          <a:lstStyle/>
          <a:p>
            <a:pPr defTabSz="671164" eaLnBrk="0" hangingPunct="0"/>
            <a:r>
              <a:rPr lang="en-US" sz="2800" b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Resonant plasma excitation by a Train of Bunches</a:t>
            </a:r>
          </a:p>
        </p:txBody>
      </p:sp>
      <p:pic>
        <p:nvPicPr>
          <p:cNvPr id="1925134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2" t="27777" r="29445" b="41112"/>
          <a:stretch>
            <a:fillRect/>
          </a:stretch>
        </p:blipFill>
        <p:spPr bwMode="auto">
          <a:xfrm>
            <a:off x="8036204" y="6215063"/>
            <a:ext cx="965689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96" y="764704"/>
            <a:ext cx="9577064" cy="5688632"/>
            <a:chOff x="428229" y="692150"/>
            <a:chExt cx="9823863" cy="54008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29" y="692150"/>
              <a:ext cx="9243880" cy="53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" name="CasellaDiTesto 3"/>
            <p:cNvSpPr txBox="1">
              <a:spLocks noChangeArrowheads="1"/>
            </p:cNvSpPr>
            <p:nvPr/>
          </p:nvSpPr>
          <p:spPr bwMode="auto">
            <a:xfrm>
              <a:off x="1363795" y="1557338"/>
              <a:ext cx="2653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Sezione Banda C</a:t>
              </a:r>
            </a:p>
          </p:txBody>
        </p:sp>
        <p:cxnSp>
          <p:nvCxnSpPr>
            <p:cNvPr id="6" name="Connettore 2 5"/>
            <p:cNvCxnSpPr>
              <a:cxnSpLocks noChangeShapeType="1"/>
            </p:cNvCxnSpPr>
            <p:nvPr/>
          </p:nvCxnSpPr>
          <p:spPr bwMode="auto">
            <a:xfrm>
              <a:off x="2067191" y="1925641"/>
              <a:ext cx="390393" cy="782637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" name="CasellaDiTesto 7"/>
            <p:cNvSpPr txBox="1">
              <a:spLocks noChangeArrowheads="1"/>
            </p:cNvSpPr>
            <p:nvPr/>
          </p:nvSpPr>
          <p:spPr bwMode="auto">
            <a:xfrm>
              <a:off x="4406108" y="1187450"/>
              <a:ext cx="2653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Gruppo Pompe Vuoto</a:t>
              </a:r>
            </a:p>
          </p:txBody>
        </p:sp>
        <p:cxnSp>
          <p:nvCxnSpPr>
            <p:cNvPr id="9" name="Connettore 2 8"/>
            <p:cNvCxnSpPr>
              <a:cxnSpLocks noChangeShapeType="1"/>
            </p:cNvCxnSpPr>
            <p:nvPr/>
          </p:nvCxnSpPr>
          <p:spPr bwMode="auto">
            <a:xfrm>
              <a:off x="5343395" y="1614488"/>
              <a:ext cx="196056" cy="519112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nettore 2 10"/>
            <p:cNvCxnSpPr>
              <a:cxnSpLocks noChangeShapeType="1"/>
            </p:cNvCxnSpPr>
            <p:nvPr/>
          </p:nvCxnSpPr>
          <p:spPr bwMode="auto">
            <a:xfrm>
              <a:off x="5343395" y="1614488"/>
              <a:ext cx="196056" cy="1814512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6" name="CasellaDiTesto 14"/>
            <p:cNvSpPr txBox="1">
              <a:spLocks noChangeArrowheads="1"/>
            </p:cNvSpPr>
            <p:nvPr/>
          </p:nvSpPr>
          <p:spPr bwMode="auto">
            <a:xfrm>
              <a:off x="3549652" y="5446713"/>
              <a:ext cx="2651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black"/>
                  </a:solidFill>
                  <a:cs typeface="Arial" charset="0"/>
                </a:rPr>
                <a:t>Permanent magnet actuator</a:t>
              </a:r>
            </a:p>
          </p:txBody>
        </p:sp>
        <p:cxnSp>
          <p:nvCxnSpPr>
            <p:cNvPr id="16" name="Connettore 2 15"/>
            <p:cNvCxnSpPr>
              <a:cxnSpLocks noChangeShapeType="1"/>
            </p:cNvCxnSpPr>
            <p:nvPr/>
          </p:nvCxnSpPr>
          <p:spPr bwMode="auto">
            <a:xfrm flipV="1">
              <a:off x="5441421" y="3429003"/>
              <a:ext cx="760148" cy="2124075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CasellaDiTesto 18"/>
            <p:cNvSpPr txBox="1">
              <a:spLocks noChangeArrowheads="1"/>
            </p:cNvSpPr>
            <p:nvPr/>
          </p:nvSpPr>
          <p:spPr bwMode="auto">
            <a:xfrm>
              <a:off x="6512853" y="5405438"/>
              <a:ext cx="2651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black"/>
                  </a:solidFill>
                  <a:cs typeface="Arial" charset="0"/>
                </a:rPr>
                <a:t>YAG/OTR/EOS crystal actuator</a:t>
              </a:r>
            </a:p>
          </p:txBody>
        </p:sp>
        <p:cxnSp>
          <p:nvCxnSpPr>
            <p:cNvPr id="20" name="Connettore 2 19"/>
            <p:cNvCxnSpPr>
              <a:cxnSpLocks noChangeShapeType="1"/>
            </p:cNvCxnSpPr>
            <p:nvPr/>
          </p:nvCxnSpPr>
          <p:spPr bwMode="auto">
            <a:xfrm flipH="1" flipV="1">
              <a:off x="7059745" y="3860800"/>
              <a:ext cx="233892" cy="1544638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0" name="CasellaDiTesto 22"/>
            <p:cNvSpPr txBox="1">
              <a:spLocks noChangeArrowheads="1"/>
            </p:cNvSpPr>
            <p:nvPr/>
          </p:nvSpPr>
          <p:spPr bwMode="auto">
            <a:xfrm>
              <a:off x="7002993" y="817563"/>
              <a:ext cx="26519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Camera interazione e</a:t>
              </a:r>
            </a:p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Sistemi ancillari di pompaggio e iniezione gas</a:t>
              </a:r>
            </a:p>
          </p:txBody>
        </p:sp>
        <p:cxnSp>
          <p:nvCxnSpPr>
            <p:cNvPr id="24" name="Connettore 2 23"/>
            <p:cNvCxnSpPr>
              <a:cxnSpLocks noChangeShapeType="1"/>
            </p:cNvCxnSpPr>
            <p:nvPr/>
          </p:nvCxnSpPr>
          <p:spPr bwMode="auto">
            <a:xfrm>
              <a:off x="7838811" y="1965328"/>
              <a:ext cx="79110" cy="1103313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ttore 2 25"/>
            <p:cNvCxnSpPr>
              <a:cxnSpLocks noChangeShapeType="1"/>
            </p:cNvCxnSpPr>
            <p:nvPr/>
          </p:nvCxnSpPr>
          <p:spPr bwMode="auto">
            <a:xfrm flipV="1">
              <a:off x="5606522" y="3365503"/>
              <a:ext cx="2856575" cy="2339975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3" name="CasellaDiTesto 27"/>
            <p:cNvSpPr txBox="1">
              <a:spLocks noChangeArrowheads="1"/>
            </p:cNvSpPr>
            <p:nvPr/>
          </p:nvSpPr>
          <p:spPr bwMode="auto">
            <a:xfrm>
              <a:off x="7600173" y="4935715"/>
              <a:ext cx="2651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prstClr val="black"/>
                  </a:solidFill>
                  <a:cs typeface="Arial" charset="0"/>
                </a:rPr>
                <a:t>YAG/OTR actuator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8129" y="180094"/>
            <a:ext cx="8375084" cy="584610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COMB plasma interaction chamber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9" name="Connettore 2 19"/>
          <p:cNvCxnSpPr>
            <a:cxnSpLocks noChangeShapeType="1"/>
          </p:cNvCxnSpPr>
          <p:nvPr/>
        </p:nvCxnSpPr>
        <p:spPr bwMode="auto">
          <a:xfrm flipH="1" flipV="1">
            <a:off x="8244408" y="3933056"/>
            <a:ext cx="223091" cy="1598844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355" y="764872"/>
            <a:ext cx="9158356" cy="602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0071" y="116648"/>
            <a:ext cx="5574327" cy="584557"/>
          </a:xfrm>
          <a:prstGeom prst="rect">
            <a:avLst/>
          </a:prstGeom>
        </p:spPr>
        <p:txBody>
          <a:bodyPr wrap="none" lIns="91224" tIns="45612" rIns="91224" bIns="456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Thomson back-scattering source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15-06-30 alle 17.3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"/>
            <a:ext cx="9144000" cy="67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596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Beam Test </a:t>
            </a:r>
            <a:r>
              <a:rPr lang="en-US" sz="32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Facility (</a:t>
            </a:r>
            <a:r>
              <a:rPr lang="en-US" sz="32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BTF) </a:t>
            </a:r>
            <a:r>
              <a:rPr lang="en-US" sz="32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Infrastructure</a:t>
            </a:r>
            <a:br>
              <a:rPr lang="en-US" sz="32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24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@DAFNE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Linac</a:t>
            </a:r>
            <a:endParaRPr lang="it-IT" sz="2400" dirty="0">
              <a:solidFill>
                <a:srgbClr val="FFFF00"/>
              </a:solidFill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71450" y="3776662"/>
            <a:ext cx="8685213" cy="2573338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itchFamily="36" charset="2"/>
              <a:buNone/>
            </a:pP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The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Frascati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Beam Test Facility 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infrastructure is a beam extraction line optimized to produce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electrons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,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positrons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,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photons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 and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neutrons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mainly for HEP detector </a:t>
            </a:r>
            <a:r>
              <a:rPr lang="en-US" sz="2400" b="1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calibration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purposes. 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The quality of the beam, energy and intensity is also of interest for </a:t>
            </a:r>
            <a:r>
              <a:rPr lang="en-US" sz="2400" b="1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experiments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 (~ 20% of the users) studying the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electromagnetic interaction with matter</a:t>
            </a:r>
          </a:p>
        </p:txBody>
      </p:sp>
      <p:pic>
        <p:nvPicPr>
          <p:cNvPr id="37891" name="Picture 4" descr="Stitched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5900"/>
            <a:ext cx="7629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NF0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FF00"/>
                </a:solidFill>
                <a:latin typeface="Eras Bold ITC" pitchFamily="34" charset="0"/>
              </a:rPr>
              <a:t>LNF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652120" y="3933056"/>
            <a:ext cx="187220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4572000" y="3068960"/>
            <a:ext cx="4001015" cy="58477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2F2F2"/>
                </a:solidFill>
              </a:rPr>
              <a:t>The ELI Pre-installation</a:t>
            </a:r>
            <a:endParaRPr lang="en-US" sz="3200" dirty="0">
              <a:solidFill>
                <a:srgbClr val="F2F2F2"/>
              </a:solidFill>
            </a:endParaRPr>
          </a:p>
        </p:txBody>
      </p:sp>
      <p:cxnSp>
        <p:nvCxnSpPr>
          <p:cNvPr id="11" name="Connettore 2 4"/>
          <p:cNvCxnSpPr/>
          <p:nvPr/>
        </p:nvCxnSpPr>
        <p:spPr>
          <a:xfrm>
            <a:off x="4860032" y="3717032"/>
            <a:ext cx="792088" cy="504056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4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  <a:latin typeface="Arial"/>
                <a:cs typeface="Arial"/>
              </a:rPr>
              <a:t>ELI </a:t>
            </a:r>
            <a:r>
              <a:rPr lang="fr-FR" sz="4000" b="1" dirty="0" err="1">
                <a:solidFill>
                  <a:srgbClr val="FFFF00"/>
                </a:solidFill>
                <a:latin typeface="Arial"/>
                <a:cs typeface="Arial"/>
              </a:rPr>
              <a:t>Nuclear</a:t>
            </a:r>
            <a:r>
              <a:rPr lang="fr-FR" sz="4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FR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Physics</a:t>
            </a:r>
            <a:r>
              <a:rPr lang="fr-FR" sz="4000" b="1" dirty="0" smtClean="0">
                <a:solidFill>
                  <a:srgbClr val="FFFF00"/>
                </a:solidFill>
                <a:latin typeface="Arial"/>
                <a:cs typeface="Arial"/>
              </a:rPr>
              <a:t> (Romania)</a:t>
            </a:r>
            <a:endParaRPr lang="fr-FR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7950" y="1384301"/>
            <a:ext cx="8718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Laser-Induced Photonuclear Physics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nuclear physics methods to study laser-target interactions, new nuclear spectroscopy,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new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photonuclear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physics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en-GB" sz="1500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Verdana"/>
            </a:endParaRPr>
          </a:p>
          <a:p>
            <a:pPr lvl="1" algn="ctr" eaLnBrk="1" hangingPunct="1">
              <a:defRPr/>
            </a:pPr>
            <a:endParaRPr lang="en-GB" sz="1600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ea typeface="Arial" pitchFamily="34" charset="0"/>
            </a:endParaRPr>
          </a:p>
        </p:txBody>
      </p:sp>
      <p:pic>
        <p:nvPicPr>
          <p:cNvPr id="20485" name="Picture 6" descr="C:\Users\victor nicolae zamfi\Music\Documents\ELI\ELI-CivilEng\ELI-NPPictures\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20680" cy="38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0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1822" y="204475"/>
            <a:ext cx="8642350" cy="8482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Accelerator Division Main Projects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4857" y="1208732"/>
            <a:ext cx="7721599" cy="6168728"/>
            <a:chOff x="954857" y="1052736"/>
            <a:chExt cx="7721599" cy="6168728"/>
          </a:xfrm>
        </p:grpSpPr>
        <p:grpSp>
          <p:nvGrpSpPr>
            <p:cNvPr id="7" name="Group 6"/>
            <p:cNvGrpSpPr/>
            <p:nvPr/>
          </p:nvGrpSpPr>
          <p:grpSpPr>
            <a:xfrm>
              <a:off x="954857" y="1052736"/>
              <a:ext cx="7721599" cy="6168728"/>
              <a:chOff x="954857" y="1052736"/>
              <a:chExt cx="7721599" cy="6168728"/>
            </a:xfrm>
          </p:grpSpPr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954857" y="1112764"/>
                <a:ext cx="7721599" cy="61087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DA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Symbol" charset="2"/>
                    <a:cs typeface="Symbol" charset="2"/>
                  </a:rPr>
                  <a:t>F</a:t>
                </a:r>
                <a:r>
                  <a:rPr lang="en-US" sz="2800" dirty="0" smtClean="0">
                    <a:solidFill>
                      <a:srgbClr val="FFFFFF"/>
                    </a:solidFill>
                  </a:rPr>
                  <a:t>NE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SPARC-LAB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en-US" sz="1050" dirty="0" smtClean="0">
                  <a:solidFill>
                    <a:srgbClr val="FFFFFF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ELI-NP (Romania) / STAR (Cosenza)</a:t>
                </a:r>
              </a:p>
              <a:p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endParaRPr lang="en-US" sz="1200" dirty="0" smtClean="0">
                  <a:solidFill>
                    <a:srgbClr val="FFFFFF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Collaborations: LC/CLIC, HL-LHC, FCC, ESRF, KEKB,  !CHAOS</a:t>
                </a:r>
                <a:r>
                  <a:rPr lang="en-US" sz="2800" dirty="0">
                    <a:solidFill>
                      <a:srgbClr val="FFFFFF"/>
                    </a:solidFill>
                  </a:rPr>
                  <a:t>, CNAO…</a:t>
                </a:r>
                <a:endParaRPr lang="en-US" sz="2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203848" y="1988841"/>
                <a:ext cx="2880320" cy="163121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FEL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Plasma acceleration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Thomson Scattering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FLAME</a:t>
                </a:r>
              </a:p>
              <a:p>
                <a:pPr lvl="1"/>
                <a:r>
                  <a:rPr lang="en-US" sz="2000" dirty="0" err="1" smtClean="0">
                    <a:solidFill>
                      <a:srgbClr val="FFFF00"/>
                    </a:solidFill>
                  </a:rPr>
                  <a:t>TeraHertz</a:t>
                </a:r>
                <a:endParaRPr lang="en-US" sz="2000" dirty="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131840" y="1052736"/>
                <a:ext cx="2880320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DAFNE Collider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BTF</a:t>
                </a:r>
              </a:p>
            </p:txBody>
          </p:sp>
        </p:grpSp>
        <p:sp>
          <p:nvSpPr>
            <p:cNvPr id="5" name="Left Brace 4"/>
            <p:cNvSpPr/>
            <p:nvPr/>
          </p:nvSpPr>
          <p:spPr>
            <a:xfrm>
              <a:off x="3203848" y="1052736"/>
              <a:ext cx="432048" cy="792088"/>
            </a:xfrm>
            <a:prstGeom prst="leftBrac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3131840" y="1988840"/>
              <a:ext cx="576064" cy="1728192"/>
            </a:xfrm>
            <a:prstGeom prst="leftBrac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Equal 10"/>
          <p:cNvSpPr/>
          <p:nvPr/>
        </p:nvSpPr>
        <p:spPr>
          <a:xfrm>
            <a:off x="-468560" y="7173416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16" y="2434797"/>
            <a:ext cx="8462583" cy="2827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" y="155448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Gamma Beam System – Layout 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84718" y="3235115"/>
            <a:ext cx="405015" cy="220753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4195" y="5438970"/>
            <a:ext cx="124104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RF LINAC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300 MeV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22" y="5369218"/>
            <a:ext cx="1633781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Laser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High Energy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38627" y="5369218"/>
            <a:ext cx="1633781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Laser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Low Energy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1056" y="5369218"/>
            <a:ext cx="1762021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Photo–drive Laser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source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064861" y="6343098"/>
            <a:ext cx="6893988" cy="1577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74412" y="5914068"/>
            <a:ext cx="0" cy="429030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456356" y="5898292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43939" y="5914068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igla_ELI-N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066" y="257048"/>
            <a:ext cx="1080000" cy="65771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38378" y="1331389"/>
            <a:ext cx="160813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Point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High Energy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4619" y="1331389"/>
            <a:ext cx="160813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Point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Low Energy </a:t>
            </a:r>
          </a:p>
        </p:txBody>
      </p:sp>
      <p:cxnSp>
        <p:nvCxnSpPr>
          <p:cNvPr id="37" name="Straight Arrow Connector 36"/>
          <p:cNvCxnSpPr>
            <a:stCxn id="32" idx="2"/>
          </p:cNvCxnSpPr>
          <p:nvPr/>
        </p:nvCxnSpPr>
        <p:spPr>
          <a:xfrm flipH="1">
            <a:off x="5861542" y="1854609"/>
            <a:ext cx="187144" cy="1070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2"/>
          </p:cNvCxnSpPr>
          <p:nvPr/>
        </p:nvCxnSpPr>
        <p:spPr>
          <a:xfrm>
            <a:off x="2342445" y="1854609"/>
            <a:ext cx="0" cy="1197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25442" y="6089621"/>
            <a:ext cx="0" cy="253477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84717" y="6162789"/>
            <a:ext cx="0" cy="196085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2"/>
          </p:cNvCxnSpPr>
          <p:nvPr/>
        </p:nvCxnSpPr>
        <p:spPr>
          <a:xfrm>
            <a:off x="8102863" y="1854609"/>
            <a:ext cx="279137" cy="119706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26842" y="1331389"/>
            <a:ext cx="115204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Photogun</a:t>
            </a:r>
            <a:endParaRPr lang="en-US" sz="14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14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multibunch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3849" y="1328123"/>
            <a:ext cx="86996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beam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dump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388832" y="1851343"/>
            <a:ext cx="983268" cy="136716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545" y="1337557"/>
            <a:ext cx="86996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beam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dump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516528" y="1860777"/>
            <a:ext cx="441675" cy="197829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2289" y="1911577"/>
            <a:ext cx="992667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b="1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beam </a:t>
            </a:r>
          </a:p>
          <a:p>
            <a:pPr algn="ctr"/>
            <a:r>
              <a:rPr lang="en-US" sz="1400" b="1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oll&amp;diag</a:t>
            </a:r>
            <a:endParaRPr lang="en-US" sz="1400" b="1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1248623" y="2434797"/>
            <a:ext cx="0" cy="783706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95146" y="1901808"/>
            <a:ext cx="992667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b="1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beam </a:t>
            </a:r>
          </a:p>
          <a:p>
            <a:pPr algn="ctr"/>
            <a:r>
              <a:rPr lang="en-US" sz="1400" b="1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oll&amp;diag</a:t>
            </a:r>
            <a:endParaRPr lang="en-US" sz="1400" b="1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>
            <a:off x="3591480" y="2425028"/>
            <a:ext cx="1136828" cy="499647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9758" y="1911577"/>
            <a:ext cx="86996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beam </a:t>
            </a:r>
          </a:p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dump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>
            <a:off x="7134741" y="2434797"/>
            <a:ext cx="114028" cy="61687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603102" y="3883009"/>
            <a:ext cx="822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Room</a:t>
            </a:r>
            <a:endParaRPr lang="en-US" sz="1400" b="1" dirty="0">
              <a:solidFill>
                <a:srgbClr val="F0A7B1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94765" y="3911887"/>
            <a:ext cx="71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Racks</a:t>
            </a:r>
          </a:p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Room</a:t>
            </a:r>
            <a:endParaRPr lang="en-US" sz="1400" b="1" dirty="0">
              <a:solidFill>
                <a:srgbClr val="F0A7B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518" y="3785102"/>
            <a:ext cx="883999" cy="6119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244265" y="3897352"/>
            <a:ext cx="71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Racks</a:t>
            </a:r>
          </a:p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Room</a:t>
            </a:r>
            <a:endParaRPr lang="en-US" sz="1400" b="1" dirty="0">
              <a:solidFill>
                <a:srgbClr val="F0A7B1"/>
              </a:solidFill>
              <a:latin typeface="Arial"/>
              <a:cs typeface="Arial"/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7747001" y="4397102"/>
            <a:ext cx="195066" cy="97211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70" y="3732639"/>
            <a:ext cx="854302" cy="684000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1074413" y="4397102"/>
            <a:ext cx="1485125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507" y="3720142"/>
            <a:ext cx="854302" cy="6840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4455518" y="4397102"/>
            <a:ext cx="614713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2558" y="5354632"/>
            <a:ext cx="124207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RF LINAC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High Energy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720 MeV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21000" y="3364290"/>
            <a:ext cx="936285" cy="199034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921000" y="3235114"/>
            <a:ext cx="3868733" cy="213410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6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32" y="620688"/>
            <a:ext cx="5640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solidFill>
                  <a:schemeClr val="bg1"/>
                </a:solidFill>
              </a:rPr>
              <a:t>The device has been fabricated with a </a:t>
            </a:r>
            <a:r>
              <a:rPr lang="en-GB" sz="1600" b="1" dirty="0" smtClean="0">
                <a:solidFill>
                  <a:schemeClr val="bg1"/>
                </a:solidFill>
              </a:rPr>
              <a:t>precision on the internal dimensions of +/- 10 </a:t>
            </a:r>
            <a:r>
              <a:rPr lang="en-GB" sz="16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GB" sz="1600" b="1" dirty="0" smtClean="0">
                <a:solidFill>
                  <a:schemeClr val="bg1"/>
                </a:solidFill>
              </a:rPr>
              <a:t>m</a:t>
            </a:r>
            <a:r>
              <a:rPr lang="en-GB" sz="1600" dirty="0" smtClean="0">
                <a:solidFill>
                  <a:schemeClr val="bg1"/>
                </a:solidFill>
              </a:rPr>
              <a:t> while the surface roughness is maintained smaller than 200 nm.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endParaRPr lang="en-GB" sz="1600" dirty="0" smtClean="0">
              <a:solidFill>
                <a:schemeClr val="bg1"/>
              </a:solidFill>
            </a:endParaRPr>
          </a:p>
          <a:p>
            <a:pPr algn="just"/>
            <a:r>
              <a:rPr lang="en-GB" sz="1600" dirty="0" smtClean="0">
                <a:solidFill>
                  <a:schemeClr val="bg1"/>
                </a:solidFill>
              </a:rPr>
              <a:t>Before the final clamping, the gun has been </a:t>
            </a:r>
            <a:r>
              <a:rPr lang="en-US" sz="1600" b="1" dirty="0" smtClean="0">
                <a:solidFill>
                  <a:schemeClr val="bg1"/>
                </a:solidFill>
              </a:rPr>
              <a:t>cleaned</a:t>
            </a:r>
            <a:r>
              <a:rPr lang="en-US" sz="1600" dirty="0" smtClean="0">
                <a:solidFill>
                  <a:schemeClr val="bg1"/>
                </a:solidFill>
              </a:rPr>
              <a:t> with a detergent (ALMECO-19) and a mixture of organic (citric) acid and distilled water, in a bath with an ultra-sound machine. </a:t>
            </a: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After the assembly a </a:t>
            </a:r>
            <a:r>
              <a:rPr lang="en-US" sz="1600" b="1" dirty="0" smtClean="0">
                <a:solidFill>
                  <a:schemeClr val="bg1"/>
                </a:solidFill>
              </a:rPr>
              <a:t>bake-out at 150 </a:t>
            </a:r>
            <a:r>
              <a:rPr lang="en-US" sz="1600" b="1" dirty="0" err="1" smtClean="0">
                <a:solidFill>
                  <a:schemeClr val="bg1"/>
                </a:solidFill>
              </a:rPr>
              <a:t>deg</a:t>
            </a:r>
            <a:r>
              <a:rPr lang="en-US" sz="1600" b="1" dirty="0" smtClean="0">
                <a:solidFill>
                  <a:schemeClr val="bg1"/>
                </a:solidFill>
              </a:rPr>
              <a:t> for 24 hours </a:t>
            </a:r>
            <a:r>
              <a:rPr lang="en-US" sz="1600" dirty="0" smtClean="0">
                <a:solidFill>
                  <a:schemeClr val="bg1"/>
                </a:solidFill>
              </a:rPr>
              <a:t>allowed reaching a vacuum pressure below 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en-US" sz="1600" b="1" dirty="0" smtClean="0">
                <a:solidFill>
                  <a:schemeClr val="bg1"/>
                </a:solidFill>
                <a:sym typeface="Symbol"/>
              </a:rPr>
              <a:t></a:t>
            </a:r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-10</a:t>
            </a:r>
            <a:r>
              <a:rPr lang="en-US" sz="1600" b="1" dirty="0" smtClean="0">
                <a:solidFill>
                  <a:schemeClr val="bg1"/>
                </a:solidFill>
              </a:rPr>
              <a:t> mbar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19472"/>
            <a:ext cx="364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cap="all" dirty="0">
                <a:solidFill>
                  <a:srgbClr val="FFFF00"/>
                </a:solidFill>
              </a:rPr>
              <a:t>Fabrication </a:t>
            </a:r>
            <a:r>
              <a:rPr lang="en-GB" sz="2800" b="1" cap="all" dirty="0" smtClean="0">
                <a:solidFill>
                  <a:srgbClr val="FFFF00"/>
                </a:solidFill>
              </a:rPr>
              <a:t>process  </a:t>
            </a:r>
            <a:endParaRPr lang="en-US" sz="2800" cap="all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73016"/>
            <a:ext cx="6135602" cy="2879013"/>
          </a:xfrm>
          <a:prstGeom prst="rect">
            <a:avLst/>
          </a:prstGeom>
        </p:spPr>
      </p:pic>
      <p:pic>
        <p:nvPicPr>
          <p:cNvPr id="8195" name="Picture 3" descr="C:\Users\David\Desktop\SPARC\SPARC_OLD_PC\new_gun_SPARC\foto\RF Gun Photo\Immagine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260648"/>
            <a:ext cx="3293887" cy="32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1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11592" y="-1"/>
            <a:ext cx="632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cap="all" dirty="0" smtClean="0">
                <a:solidFill>
                  <a:srgbClr val="FFFF00"/>
                </a:solidFill>
                <a:latin typeface="Calibri"/>
              </a:rPr>
              <a:t>C-BAND STRUCTURES: HIGH POWER TEST SETUP</a:t>
            </a:r>
            <a:endParaRPr lang="en-US" sz="2400" b="1" cap="all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630" y="396894"/>
            <a:ext cx="910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 structure has been tested at </a:t>
            </a:r>
            <a:r>
              <a:rPr lang="en-US" sz="1400" b="1" dirty="0" smtClean="0">
                <a:solidFill>
                  <a:schemeClr val="bg1"/>
                </a:solidFill>
              </a:rPr>
              <a:t>high power at the Bonn University under RI responsibility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3" y="704671"/>
            <a:ext cx="4952141" cy="3444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696" y="4329120"/>
            <a:ext cx="3444866" cy="23096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596" y="780481"/>
            <a:ext cx="3389418" cy="306709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51503" y="5688640"/>
            <a:ext cx="2340312" cy="360048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C-BAND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51503" y="5058556"/>
            <a:ext cx="45719" cy="6300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94338" y="5009611"/>
            <a:ext cx="360048" cy="45719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97672" y="5328592"/>
            <a:ext cx="179158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475964" y="5191604"/>
            <a:ext cx="205784" cy="30767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Arco a tutto sesto 13"/>
          <p:cNvSpPr/>
          <p:nvPr/>
        </p:nvSpPr>
        <p:spPr>
          <a:xfrm>
            <a:off x="1935892" y="4790489"/>
            <a:ext cx="361780" cy="438871"/>
          </a:xfrm>
          <a:prstGeom prst="blockArc">
            <a:avLst>
              <a:gd name="adj1" fmla="val 16065428"/>
              <a:gd name="adj2" fmla="val 23551"/>
              <a:gd name="adj3" fmla="val 1294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66657" y="4790489"/>
            <a:ext cx="338470" cy="45719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395820" y="4790489"/>
            <a:ext cx="370837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555885" y="4608496"/>
            <a:ext cx="45719" cy="18002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16185" y="4427238"/>
            <a:ext cx="330106" cy="18002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46240" y="5238580"/>
            <a:ext cx="45719" cy="45006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591960" y="5453557"/>
            <a:ext cx="160064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46240" y="4878532"/>
            <a:ext cx="45719" cy="360048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riangolo isoscele 21"/>
          <p:cNvSpPr/>
          <p:nvPr/>
        </p:nvSpPr>
        <p:spPr>
          <a:xfrm>
            <a:off x="4546240" y="4608496"/>
            <a:ext cx="45719" cy="270036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546240" y="6048688"/>
            <a:ext cx="45719" cy="360048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riangolo isoscele 23"/>
          <p:cNvSpPr/>
          <p:nvPr/>
        </p:nvSpPr>
        <p:spPr>
          <a:xfrm flipV="1">
            <a:off x="4546096" y="6408736"/>
            <a:ext cx="45719" cy="270036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747506" y="5304063"/>
            <a:ext cx="202171" cy="34470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971520" y="4788520"/>
            <a:ext cx="424300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rapezio 29"/>
          <p:cNvSpPr/>
          <p:nvPr/>
        </p:nvSpPr>
        <p:spPr>
          <a:xfrm rot="5400000">
            <a:off x="431448" y="4599156"/>
            <a:ext cx="630084" cy="450060"/>
          </a:xfrm>
          <a:prstGeom prst="trapezoid">
            <a:avLst>
              <a:gd name="adj" fmla="val 57169"/>
            </a:avLst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Connettore 1 31"/>
          <p:cNvCxnSpPr>
            <a:endCxn id="15" idx="0"/>
          </p:cNvCxnSpPr>
          <p:nvPr/>
        </p:nvCxnSpPr>
        <p:spPr>
          <a:xfrm>
            <a:off x="1871640" y="4698508"/>
            <a:ext cx="64252" cy="919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5" idx="0"/>
          </p:cNvCxnSpPr>
          <p:nvPr/>
        </p:nvCxnSpPr>
        <p:spPr>
          <a:xfrm flipV="1">
            <a:off x="1935892" y="4689168"/>
            <a:ext cx="57886" cy="1013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593641" y="5042230"/>
            <a:ext cx="78560" cy="459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4584731" y="4996390"/>
            <a:ext cx="87470" cy="506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41" idx="3"/>
          </p:cNvCxnSpPr>
          <p:nvPr/>
        </p:nvCxnSpPr>
        <p:spPr>
          <a:xfrm flipH="1" flipV="1">
            <a:off x="4671992" y="2426883"/>
            <a:ext cx="783913" cy="18173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1" idx="3"/>
            <a:endCxn id="22" idx="5"/>
          </p:cNvCxnSpPr>
          <p:nvPr/>
        </p:nvCxnSpPr>
        <p:spPr>
          <a:xfrm flipH="1">
            <a:off x="4580529" y="4244230"/>
            <a:ext cx="875376" cy="49928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35" idx="0"/>
          </p:cNvCxnSpPr>
          <p:nvPr/>
        </p:nvCxnSpPr>
        <p:spPr>
          <a:xfrm flipV="1">
            <a:off x="1239787" y="1898798"/>
            <a:ext cx="506504" cy="316642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35" idx="0"/>
            <a:endCxn id="13" idx="1"/>
          </p:cNvCxnSpPr>
          <p:nvPr/>
        </p:nvCxnSpPr>
        <p:spPr>
          <a:xfrm>
            <a:off x="1239787" y="5065225"/>
            <a:ext cx="1236177" cy="28021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H="1" flipV="1">
            <a:off x="108440" y="2681408"/>
            <a:ext cx="245142" cy="30196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flipV="1">
            <a:off x="353582" y="4878532"/>
            <a:ext cx="392908" cy="8225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V="1">
            <a:off x="5239248" y="5374311"/>
            <a:ext cx="2919643" cy="96212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endCxn id="21" idx="1"/>
          </p:cNvCxnSpPr>
          <p:nvPr/>
        </p:nvCxnSpPr>
        <p:spPr>
          <a:xfrm flipH="1" flipV="1">
            <a:off x="4546240" y="5058556"/>
            <a:ext cx="693008" cy="12778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H="1" flipV="1">
            <a:off x="1416188" y="1718774"/>
            <a:ext cx="1535596" cy="267934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H="1">
            <a:off x="2387252" y="4398118"/>
            <a:ext cx="564532" cy="5818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-2900" y="5751658"/>
            <a:ext cx="20972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err="1">
                <a:solidFill>
                  <a:schemeClr val="bg1"/>
                </a:solidFill>
              </a:rPr>
              <a:t>Scandinova</a:t>
            </a:r>
            <a:r>
              <a:rPr lang="it-IT" sz="1400" dirty="0">
                <a:solidFill>
                  <a:schemeClr val="bg1"/>
                </a:solidFill>
              </a:rPr>
              <a:t> RF Unit </a:t>
            </a:r>
            <a:r>
              <a:rPr lang="it-IT" sz="1400" dirty="0" err="1">
                <a:solidFill>
                  <a:schemeClr val="bg1"/>
                </a:solidFill>
              </a:rPr>
              <a:t>based</a:t>
            </a:r>
            <a:r>
              <a:rPr lang="it-IT" sz="1400" dirty="0">
                <a:solidFill>
                  <a:schemeClr val="bg1"/>
                </a:solidFill>
              </a:rPr>
              <a:t> on Solid State modulator K2-2 </a:t>
            </a:r>
            <a:r>
              <a:rPr lang="it-IT" sz="1400" dirty="0" err="1">
                <a:solidFill>
                  <a:schemeClr val="bg1"/>
                </a:solidFill>
              </a:rPr>
              <a:t>adapted</a:t>
            </a:r>
            <a:r>
              <a:rPr lang="it-IT" sz="1400" dirty="0">
                <a:solidFill>
                  <a:schemeClr val="bg1"/>
                </a:solidFill>
              </a:rPr>
              <a:t> for 50MW C-band </a:t>
            </a:r>
            <a:r>
              <a:rPr lang="it-IT" sz="1400" dirty="0" smtClean="0">
                <a:solidFill>
                  <a:schemeClr val="bg1"/>
                </a:solidFill>
              </a:rPr>
              <a:t>Toshiba klystron </a:t>
            </a:r>
            <a:r>
              <a:rPr lang="it-IT" sz="1400" dirty="0">
                <a:solidFill>
                  <a:schemeClr val="bg1"/>
                </a:solidFill>
              </a:rPr>
              <a:t>E37210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707942" y="5065225"/>
            <a:ext cx="1063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Ion pumps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241277" y="4090341"/>
            <a:ext cx="121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RF </a:t>
            </a:r>
            <a:r>
              <a:rPr lang="en-US" sz="1400" dirty="0" err="1" smtClean="0">
                <a:solidFill>
                  <a:schemeClr val="bg1"/>
                </a:solidFill>
              </a:rPr>
              <a:t>waterloads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013866" y="626941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Connettore 2 55"/>
          <p:cNvCxnSpPr>
            <a:endCxn id="15" idx="0"/>
          </p:cNvCxnSpPr>
          <p:nvPr/>
        </p:nvCxnSpPr>
        <p:spPr>
          <a:xfrm flipH="1" flipV="1">
            <a:off x="1935892" y="4790489"/>
            <a:ext cx="3303356" cy="15459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41" idx="3"/>
            <a:endCxn id="23" idx="2"/>
          </p:cNvCxnSpPr>
          <p:nvPr/>
        </p:nvCxnSpPr>
        <p:spPr>
          <a:xfrm flipH="1">
            <a:off x="4569100" y="4244230"/>
            <a:ext cx="886805" cy="21645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>
            <a:stCxn id="35" idx="0"/>
            <a:endCxn id="18" idx="2"/>
          </p:cNvCxnSpPr>
          <p:nvPr/>
        </p:nvCxnSpPr>
        <p:spPr>
          <a:xfrm flipV="1">
            <a:off x="1239787" y="4607262"/>
            <a:ext cx="341451" cy="4579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V="1">
            <a:off x="5239248" y="1178700"/>
            <a:ext cx="1853088" cy="515773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2947434" y="4163980"/>
            <a:ext cx="90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Ceramic window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6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54546"/>
            <a:ext cx="8078440" cy="6058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5776" y="116632"/>
            <a:ext cx="400101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The ELI Pre-installation</a:t>
            </a:r>
          </a:p>
        </p:txBody>
      </p:sp>
    </p:spTree>
    <p:extLst>
      <p:ext uri="{BB962C8B-B14F-4D97-AF65-F5344CB8AC3E}">
        <p14:creationId xmlns:p14="http://schemas.microsoft.com/office/powerpoint/2010/main" val="24417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279976"/>
            <a:ext cx="8610600" cy="533400"/>
          </a:xfrm>
        </p:spPr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SIF 2015				Roma, 22 </a:t>
            </a:r>
            <a:r>
              <a:rPr lang="en-US" sz="1600" dirty="0" err="1" smtClean="0">
                <a:solidFill>
                  <a:srgbClr val="000000"/>
                </a:solidFill>
              </a:rPr>
              <a:t>Settembre</a:t>
            </a:r>
            <a:r>
              <a:rPr lang="en-US" sz="1600" dirty="0" smtClean="0">
                <a:solidFill>
                  <a:srgbClr val="000000"/>
                </a:solidFill>
              </a:rPr>
              <a:t> 2015 	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 descr="Schermata 2015-09-20 alle 20.2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6968"/>
            <a:ext cx="9144000" cy="4618416"/>
          </a:xfrm>
          <a:prstGeom prst="rect">
            <a:avLst/>
          </a:prstGeom>
        </p:spPr>
      </p:pic>
      <p:pic>
        <p:nvPicPr>
          <p:cNvPr id="3" name="Picture 2" descr="Schermata 2015-09-21 alle 15.0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1435"/>
            <a:ext cx="9144000" cy="4580435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95536" y="2679576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tx1"/>
                </a:solidFill>
              </a:rPr>
              <a:t>SIF 2015				Roma, 22 Settembre 2015 	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488668"/>
            <a:ext cx="795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 smtClean="0"/>
              <a:t>Laboratori</a:t>
            </a:r>
            <a:r>
              <a:rPr lang="en-US" dirty="0" smtClean="0"/>
              <a:t> 				</a:t>
            </a:r>
            <a:r>
              <a:rPr lang="en-US" dirty="0" err="1" smtClean="0"/>
              <a:t>Frascati</a:t>
            </a:r>
            <a:r>
              <a:rPr lang="en-US" dirty="0" smtClean="0"/>
              <a:t> 7 </a:t>
            </a:r>
            <a:r>
              <a:rPr lang="en-US" dirty="0"/>
              <a:t>October 2015</a:t>
            </a:r>
          </a:p>
        </p:txBody>
      </p:sp>
    </p:spTree>
    <p:extLst>
      <p:ext uri="{BB962C8B-B14F-4D97-AF65-F5344CB8AC3E}">
        <p14:creationId xmlns:p14="http://schemas.microsoft.com/office/powerpoint/2010/main" val="126056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865710"/>
            <a:ext cx="7844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Thanks for your attention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DA20140616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90500"/>
            <a:ext cx="9435353" cy="6667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32240" y="332656"/>
            <a:ext cx="17266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Researchers</a:t>
            </a:r>
          </a:p>
          <a:p>
            <a:r>
              <a:rPr lang="en-US" dirty="0" smtClean="0"/>
              <a:t>49 Technicians</a:t>
            </a:r>
          </a:p>
          <a:p>
            <a:r>
              <a:rPr lang="en-US" dirty="0" smtClean="0"/>
              <a:t>3 Administrative</a:t>
            </a:r>
          </a:p>
          <a:p>
            <a:r>
              <a:rPr lang="en-US" dirty="0"/>
              <a:t>4</a:t>
            </a:r>
            <a:r>
              <a:rPr lang="en-US" dirty="0" smtClean="0"/>
              <a:t> Fellows </a:t>
            </a:r>
          </a:p>
          <a:p>
            <a:r>
              <a:rPr lang="en-US" dirty="0" smtClean="0"/>
              <a:t>8 PhD students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49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NF0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5122863" y="1293813"/>
            <a:ext cx="3494087" cy="227012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514850" y="3563938"/>
            <a:ext cx="971550" cy="3667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DAFNE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8256588" y="3509963"/>
            <a:ext cx="882650" cy="3667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LINAC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686550" y="3773488"/>
            <a:ext cx="628650" cy="3667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BTF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81438" y="1263650"/>
            <a:ext cx="1381125" cy="33655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>
                <a:solidFill>
                  <a:srgbClr val="FFFF00"/>
                </a:solidFill>
              </a:rPr>
              <a:t>DAFNE-light</a:t>
            </a:r>
          </a:p>
        </p:txBody>
      </p:sp>
      <p:sp>
        <p:nvSpPr>
          <p:cNvPr id="17417" name="CasellaDiTesto 10"/>
          <p:cNvSpPr txBox="1">
            <a:spLocks noChangeArrowheads="1"/>
          </p:cNvSpPr>
          <p:nvPr/>
        </p:nvSpPr>
        <p:spPr bwMode="auto">
          <a:xfrm>
            <a:off x="683568" y="5949280"/>
            <a:ext cx="6109365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The DA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ymbol" charset="2"/>
                <a:cs typeface="Symbol" charset="2"/>
              </a:rPr>
              <a:t>F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NE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sym typeface="Symbol" pitchFamily="36" charset="2"/>
              </a:rPr>
              <a:t>-Factory complex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Connettore 2 4"/>
          <p:cNvCxnSpPr>
            <a:stCxn id="17414" idx="0"/>
          </p:cNvCxnSpPr>
          <p:nvPr/>
        </p:nvCxnSpPr>
        <p:spPr>
          <a:xfrm flipH="1" flipV="1">
            <a:off x="7924800" y="2687638"/>
            <a:ext cx="773113" cy="82232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7415" idx="0"/>
          </p:cNvCxnSpPr>
          <p:nvPr/>
        </p:nvCxnSpPr>
        <p:spPr>
          <a:xfrm flipV="1">
            <a:off x="7000875" y="2798763"/>
            <a:ext cx="314325" cy="97472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683125" y="1600200"/>
            <a:ext cx="1662113" cy="42227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413" idx="0"/>
          </p:cNvCxnSpPr>
          <p:nvPr/>
        </p:nvCxnSpPr>
        <p:spPr>
          <a:xfrm flipV="1">
            <a:off x="5000625" y="2581275"/>
            <a:ext cx="1838325" cy="982663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FF00"/>
                </a:solidFill>
                <a:latin typeface="Eras Bold ITC" pitchFamily="34" charset="0"/>
              </a:rPr>
              <a:t>LNF</a:t>
            </a:r>
          </a:p>
        </p:txBody>
      </p:sp>
    </p:spTree>
    <p:extLst>
      <p:ext uri="{BB962C8B-B14F-4D97-AF65-F5344CB8AC3E}">
        <p14:creationId xmlns:p14="http://schemas.microsoft.com/office/powerpoint/2010/main" val="112715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21/07/09 Krakow - HEP 2009                                                       C.Biscari - "Accelerators R&amp;D"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DDDE4-6A2B-4946-B53A-9DE61EA2AD53}" type="slidenum">
              <a:rPr lang="it-IT"/>
              <a:pPr/>
              <a:t>5</a:t>
            </a:fld>
            <a:endParaRPr lang="it-IT"/>
          </a:p>
        </p:txBody>
      </p:sp>
      <p:pic>
        <p:nvPicPr>
          <p:cNvPr id="722946" name="Picture 2" descr="DAFN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63843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1454522" y="0"/>
            <a:ext cx="6861894" cy="8367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3600" b="1" dirty="0">
                <a:solidFill>
                  <a:srgbClr val="FFFFFF"/>
                </a:solidFill>
              </a:rPr>
              <a:t>DA</a:t>
            </a:r>
            <a:r>
              <a:rPr lang="it-IT" sz="3600" b="1" dirty="0">
                <a:solidFill>
                  <a:srgbClr val="FFFFFF"/>
                </a:solidFill>
                <a:latin typeface="Symbol" pitchFamily="-108" charset="2"/>
              </a:rPr>
              <a:t>F</a:t>
            </a:r>
            <a:r>
              <a:rPr lang="it-IT" sz="3600" b="1" dirty="0">
                <a:solidFill>
                  <a:srgbClr val="FFFFFF"/>
                </a:solidFill>
              </a:rPr>
              <a:t>NE </a:t>
            </a:r>
            <a:r>
              <a:rPr lang="it-IT" sz="3600" b="1" dirty="0" err="1">
                <a:solidFill>
                  <a:srgbClr val="FFFFFF"/>
                </a:solidFill>
              </a:rPr>
              <a:t>–</a:t>
            </a:r>
            <a:r>
              <a:rPr lang="it-IT" sz="3600" b="1" dirty="0">
                <a:solidFill>
                  <a:srgbClr val="FFFFFF"/>
                </a:solidFill>
              </a:rPr>
              <a:t> LNF - </a:t>
            </a:r>
            <a:r>
              <a:rPr lang="it-IT" sz="3600" b="1" dirty="0" smtClean="0">
                <a:solidFill>
                  <a:srgbClr val="FFFFFF"/>
                </a:solidFill>
              </a:rPr>
              <a:t>FRASCATI</a:t>
            </a:r>
            <a:endParaRPr lang="it-IT" sz="3600" b="1" dirty="0">
              <a:solidFill>
                <a:srgbClr val="FFFFFF"/>
              </a:solidFill>
            </a:endParaRP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0" y="5942013"/>
            <a:ext cx="2162859" cy="92333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 err="1">
                <a:solidFill>
                  <a:srgbClr val="FFFFFF"/>
                </a:solidFill>
              </a:rPr>
              <a:t>e+</a:t>
            </a:r>
            <a:r>
              <a:rPr lang="it-IT" b="1" dirty="0">
                <a:solidFill>
                  <a:srgbClr val="FFFFFF"/>
                </a:solidFill>
              </a:rPr>
              <a:t> e-</a:t>
            </a:r>
          </a:p>
          <a:p>
            <a:r>
              <a:rPr lang="it-IT" b="1" dirty="0" err="1" smtClean="0">
                <a:solidFill>
                  <a:srgbClr val="FFFFFF"/>
                </a:solidFill>
              </a:rPr>
              <a:t>E</a:t>
            </a:r>
            <a:r>
              <a:rPr lang="it-IT" sz="1400" b="1" dirty="0" err="1" smtClean="0">
                <a:solidFill>
                  <a:srgbClr val="FFFFFF"/>
                </a:solidFill>
              </a:rPr>
              <a:t>cm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>
                <a:solidFill>
                  <a:srgbClr val="FFFFFF"/>
                </a:solidFill>
              </a:rPr>
              <a:t>= </a:t>
            </a:r>
            <a:r>
              <a:rPr lang="it-IT" b="1" dirty="0" smtClean="0">
                <a:solidFill>
                  <a:srgbClr val="FFFFFF"/>
                </a:solidFill>
              </a:rPr>
              <a:t>1.02 </a:t>
            </a:r>
            <a:r>
              <a:rPr lang="it-IT" b="1" dirty="0" err="1">
                <a:solidFill>
                  <a:srgbClr val="FFFFFF"/>
                </a:solidFill>
              </a:rPr>
              <a:t>GeV</a:t>
            </a:r>
            <a:endParaRPr lang="it-IT" b="1" dirty="0">
              <a:solidFill>
                <a:srgbClr val="FFFFFF"/>
              </a:solidFill>
            </a:endParaRPr>
          </a:p>
          <a:p>
            <a:r>
              <a:rPr lang="it-IT" b="1" dirty="0">
                <a:solidFill>
                  <a:srgbClr val="FFFFFF"/>
                </a:solidFill>
              </a:rPr>
              <a:t>L = </a:t>
            </a:r>
            <a:r>
              <a:rPr lang="it-IT" b="1" dirty="0" smtClean="0">
                <a:solidFill>
                  <a:srgbClr val="FFFFFF"/>
                </a:solidFill>
              </a:rPr>
              <a:t>2 x </a:t>
            </a:r>
            <a:r>
              <a:rPr lang="it-IT" b="1" dirty="0">
                <a:solidFill>
                  <a:srgbClr val="FFFFFF"/>
                </a:solidFill>
              </a:rPr>
              <a:t>10</a:t>
            </a:r>
            <a:r>
              <a:rPr lang="it-IT" b="1" baseline="30000" dirty="0">
                <a:solidFill>
                  <a:srgbClr val="FFFFFF"/>
                </a:solidFill>
              </a:rPr>
              <a:t>32</a:t>
            </a:r>
            <a:r>
              <a:rPr lang="it-IT" b="1" dirty="0">
                <a:solidFill>
                  <a:srgbClr val="FFFFFF"/>
                </a:solidFill>
              </a:rPr>
              <a:t> cm</a:t>
            </a:r>
            <a:r>
              <a:rPr lang="it-IT" b="1" baseline="30000" dirty="0">
                <a:solidFill>
                  <a:srgbClr val="FFFFFF"/>
                </a:solidFill>
              </a:rPr>
              <a:t>-2</a:t>
            </a:r>
            <a:r>
              <a:rPr lang="it-IT" b="1" dirty="0">
                <a:solidFill>
                  <a:srgbClr val="FFFFFF"/>
                </a:solidFill>
              </a:rPr>
              <a:t> sec</a:t>
            </a:r>
            <a:r>
              <a:rPr lang="it-IT" b="1" baseline="30000" dirty="0">
                <a:solidFill>
                  <a:srgbClr val="FFFF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285582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532120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4000" b="1" dirty="0">
                <a:solidFill>
                  <a:srgbClr val="FFFFFF"/>
                </a:solidFill>
              </a:rPr>
              <a:t>DA</a:t>
            </a:r>
            <a:r>
              <a:rPr lang="it-IT" sz="4000" b="1" dirty="0">
                <a:solidFill>
                  <a:srgbClr val="FFFFFF"/>
                </a:solidFill>
                <a:latin typeface="Symbol" pitchFamily="-108" charset="2"/>
              </a:rPr>
              <a:t>F</a:t>
            </a:r>
            <a:r>
              <a:rPr lang="it-IT" sz="4000" b="1" dirty="0">
                <a:solidFill>
                  <a:srgbClr val="FFFFFF"/>
                </a:solidFill>
              </a:rPr>
              <a:t>NE </a:t>
            </a:r>
            <a:r>
              <a:rPr lang="it-IT" sz="4000" b="1" dirty="0" smtClean="0">
                <a:solidFill>
                  <a:srgbClr val="FFFFFF"/>
                </a:solidFill>
              </a:rPr>
              <a:t> e KLOE2</a:t>
            </a:r>
            <a:endParaRPr lang="it-IT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3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7764"/>
            <a:ext cx="49377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309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Daily luminosity run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24744"/>
            <a:ext cx="122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currents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4208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luminosity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589240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luminosity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15-06-30 alle 14.3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5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0688"/>
            <a:ext cx="8856984" cy="61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NF0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FF00"/>
                </a:solidFill>
                <a:latin typeface="Eras Bold ITC" pitchFamily="34" charset="0"/>
              </a:rPr>
              <a:t>LNF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083051" y="4140201"/>
            <a:ext cx="2603500" cy="15621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038990" y="5802313"/>
            <a:ext cx="842448" cy="36933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FLAME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118225" y="5988289"/>
            <a:ext cx="1246180" cy="36933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SPARC-LAB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7417" name="CasellaDiTesto 10"/>
          <p:cNvSpPr txBox="1">
            <a:spLocks noChangeArrowheads="1"/>
          </p:cNvSpPr>
          <p:nvPr/>
        </p:nvSpPr>
        <p:spPr bwMode="auto">
          <a:xfrm>
            <a:off x="899592" y="3501008"/>
            <a:ext cx="4237859" cy="58477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2F2F2"/>
                </a:solidFill>
              </a:rPr>
              <a:t>The SPARC-LAB complex</a:t>
            </a:r>
            <a:endParaRPr lang="en-US" sz="3200" dirty="0">
              <a:solidFill>
                <a:srgbClr val="F2F2F2"/>
              </a:solidFill>
            </a:endParaRPr>
          </a:p>
        </p:txBody>
      </p:sp>
      <p:cxnSp>
        <p:nvCxnSpPr>
          <p:cNvPr id="5" name="Connettore 2 4"/>
          <p:cNvCxnSpPr>
            <a:stCxn id="17414" idx="0"/>
          </p:cNvCxnSpPr>
          <p:nvPr/>
        </p:nvCxnSpPr>
        <p:spPr>
          <a:xfrm flipH="1" flipV="1">
            <a:off x="5786442" y="5165965"/>
            <a:ext cx="954873" cy="822324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131613" y="4819651"/>
            <a:ext cx="1902876" cy="982662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0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22630</TotalTime>
  <Words>619</Words>
  <Application>Microsoft Macintosh PowerPoint</Application>
  <PresentationFormat>On-screen Show (4:3)</PresentationFormat>
  <Paragraphs>140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Tema di Office</vt:lpstr>
      <vt:lpstr>1_Struttura predefinita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Test Facility (BTF) Infrastructure @DAFNE Linac</vt:lpstr>
      <vt:lpstr>PowerPoint Presentation</vt:lpstr>
      <vt:lpstr>ELI Nuclear Physics (Romania)</vt:lpstr>
      <vt:lpstr>Gamma Beam System – Layout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Energy Accelerators</dc:title>
  <dc:creator>Biscari</dc:creator>
  <cp:lastModifiedBy>Ghigo Andrea</cp:lastModifiedBy>
  <cp:revision>455</cp:revision>
  <dcterms:created xsi:type="dcterms:W3CDTF">2012-09-21T06:23:00Z</dcterms:created>
  <dcterms:modified xsi:type="dcterms:W3CDTF">2016-05-19T07:09:34Z</dcterms:modified>
</cp:coreProperties>
</file>