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6" r:id="rId2"/>
    <p:sldId id="257" r:id="rId3"/>
    <p:sldId id="259" r:id="rId4"/>
    <p:sldId id="312" r:id="rId5"/>
    <p:sldId id="300" r:id="rId6"/>
    <p:sldId id="309" r:id="rId7"/>
    <p:sldId id="303" r:id="rId8"/>
    <p:sldId id="305" r:id="rId9"/>
    <p:sldId id="301" r:id="rId10"/>
    <p:sldId id="306" r:id="rId11"/>
    <p:sldId id="308" r:id="rId12"/>
    <p:sldId id="307" r:id="rId13"/>
    <p:sldId id="302" r:id="rId14"/>
    <p:sldId id="313" r:id="rId15"/>
    <p:sldId id="284" r:id="rId16"/>
    <p:sldId id="310" r:id="rId17"/>
    <p:sldId id="286" r:id="rId18"/>
    <p:sldId id="311" r:id="rId19"/>
    <p:sldId id="314" r:id="rId20"/>
    <p:sldId id="285" r:id="rId21"/>
    <p:sldId id="296" r:id="rId22"/>
    <p:sldId id="288" r:id="rId23"/>
    <p:sldId id="289" r:id="rId24"/>
    <p:sldId id="291" r:id="rId25"/>
    <p:sldId id="290" r:id="rId26"/>
    <p:sldId id="315" r:id="rId27"/>
    <p:sldId id="263" r:id="rId28"/>
    <p:sldId id="264" r:id="rId29"/>
    <p:sldId id="297" r:id="rId30"/>
    <p:sldId id="265" r:id="rId31"/>
    <p:sldId id="269" r:id="rId32"/>
    <p:sldId id="270" r:id="rId33"/>
    <p:sldId id="267" r:id="rId34"/>
    <p:sldId id="304" r:id="rId35"/>
    <p:sldId id="280" r:id="rId36"/>
    <p:sldId id="283" r:id="rId37"/>
    <p:sldId id="292" r:id="rId38"/>
    <p:sldId id="261" r:id="rId39"/>
    <p:sldId id="272" r:id="rId40"/>
    <p:sldId id="273" r:id="rId41"/>
    <p:sldId id="299" r:id="rId42"/>
  </p:sldIdLst>
  <p:sldSz cx="9144000" cy="6858000" type="screen4x3"/>
  <p:notesSz cx="6788150" cy="99234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8" autoAdjust="0"/>
  </p:normalViewPr>
  <p:slideViewPr>
    <p:cSldViewPr>
      <p:cViewPr varScale="1">
        <p:scale>
          <a:sx n="88" d="100"/>
          <a:sy n="88" d="100"/>
        </p:scale>
        <p:origin x="-15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 Id="rId2"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1532" cy="49617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45047" y="0"/>
            <a:ext cx="2941532" cy="496173"/>
          </a:xfrm>
          <a:prstGeom prst="rect">
            <a:avLst/>
          </a:prstGeom>
        </p:spPr>
        <p:txBody>
          <a:bodyPr vert="horz" lIns="91440" tIns="45720" rIns="91440" bIns="45720" rtlCol="0"/>
          <a:lstStyle>
            <a:lvl1pPr algn="r">
              <a:defRPr sz="1200"/>
            </a:lvl1pPr>
          </a:lstStyle>
          <a:p>
            <a:fld id="{AE36F4E7-97C7-4676-AAE5-943F8FEE46E7}" type="datetimeFigureOut">
              <a:rPr lang="it-IT" smtClean="0"/>
              <a:pPr/>
              <a:t>18/05/16</a:t>
            </a:fld>
            <a:endParaRPr lang="it-IT"/>
          </a:p>
        </p:txBody>
      </p:sp>
      <p:sp>
        <p:nvSpPr>
          <p:cNvPr id="4" name="Segnaposto piè di pagina 3"/>
          <p:cNvSpPr>
            <a:spLocks noGrp="1"/>
          </p:cNvSpPr>
          <p:nvPr>
            <p:ph type="ftr" sz="quarter" idx="2"/>
          </p:nvPr>
        </p:nvSpPr>
        <p:spPr>
          <a:xfrm>
            <a:off x="0" y="9425568"/>
            <a:ext cx="2941532" cy="496173"/>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5047" y="9425568"/>
            <a:ext cx="2941532" cy="496173"/>
          </a:xfrm>
          <a:prstGeom prst="rect">
            <a:avLst/>
          </a:prstGeom>
        </p:spPr>
        <p:txBody>
          <a:bodyPr vert="horz" lIns="91440" tIns="45720" rIns="91440" bIns="45720" rtlCol="0" anchor="b"/>
          <a:lstStyle>
            <a:lvl1pPr algn="r">
              <a:defRPr sz="1200"/>
            </a:lvl1pPr>
          </a:lstStyle>
          <a:p>
            <a:fld id="{3F67E881-FAE3-422E-B356-9B983344B0C9}" type="slidenum">
              <a:rPr lang="it-IT" smtClean="0"/>
              <a:pPr/>
              <a:t>‹#›</a:t>
            </a:fld>
            <a:endParaRPr lang="it-IT"/>
          </a:p>
        </p:txBody>
      </p:sp>
    </p:spTree>
    <p:extLst>
      <p:ext uri="{BB962C8B-B14F-4D97-AF65-F5344CB8AC3E}">
        <p14:creationId xmlns:p14="http://schemas.microsoft.com/office/powerpoint/2010/main" val="3680639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1532" cy="49617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5047" y="0"/>
            <a:ext cx="2941532" cy="496173"/>
          </a:xfrm>
          <a:prstGeom prst="rect">
            <a:avLst/>
          </a:prstGeom>
        </p:spPr>
        <p:txBody>
          <a:bodyPr vert="horz" lIns="91440" tIns="45720" rIns="91440" bIns="45720" rtlCol="0"/>
          <a:lstStyle>
            <a:lvl1pPr algn="r">
              <a:defRPr sz="1200"/>
            </a:lvl1pPr>
          </a:lstStyle>
          <a:p>
            <a:fld id="{D34DDF57-71CD-4D9D-A062-1EFC4964660B}" type="datetimeFigureOut">
              <a:rPr lang="it-IT" smtClean="0"/>
              <a:pPr/>
              <a:t>18/05/16</a:t>
            </a:fld>
            <a:endParaRPr lang="it-IT"/>
          </a:p>
        </p:txBody>
      </p:sp>
      <p:sp>
        <p:nvSpPr>
          <p:cNvPr id="4" name="Segnaposto immagine diapositiva 3"/>
          <p:cNvSpPr>
            <a:spLocks noGrp="1" noRot="1" noChangeAspect="1"/>
          </p:cNvSpPr>
          <p:nvPr>
            <p:ph type="sldImg" idx="2"/>
          </p:nvPr>
        </p:nvSpPr>
        <p:spPr>
          <a:xfrm>
            <a:off x="914400" y="744538"/>
            <a:ext cx="4959350" cy="3721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8815" y="4713645"/>
            <a:ext cx="5430520" cy="446555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5568"/>
            <a:ext cx="2941532" cy="496173"/>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5047" y="9425568"/>
            <a:ext cx="2941532" cy="496173"/>
          </a:xfrm>
          <a:prstGeom prst="rect">
            <a:avLst/>
          </a:prstGeom>
        </p:spPr>
        <p:txBody>
          <a:bodyPr vert="horz" lIns="91440" tIns="45720" rIns="91440" bIns="45720" rtlCol="0" anchor="b"/>
          <a:lstStyle>
            <a:lvl1pPr algn="r">
              <a:defRPr sz="1200"/>
            </a:lvl1pPr>
          </a:lstStyle>
          <a:p>
            <a:fld id="{89978FC7-6438-48F8-A2FE-409CBE263238}" type="slidenum">
              <a:rPr lang="it-IT" smtClean="0"/>
              <a:pPr/>
              <a:t>‹#›</a:t>
            </a:fld>
            <a:endParaRPr lang="it-IT"/>
          </a:p>
        </p:txBody>
      </p:sp>
    </p:spTree>
    <p:extLst>
      <p:ext uri="{BB962C8B-B14F-4D97-AF65-F5344CB8AC3E}">
        <p14:creationId xmlns:p14="http://schemas.microsoft.com/office/powerpoint/2010/main" val="2101111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06/16/12</a:t>
            </a:r>
          </a:p>
        </p:txBody>
      </p:sp>
      <p:sp>
        <p:nvSpPr>
          <p:cNvPr id="6" name="Rectangle 7"/>
          <p:cNvSpPr>
            <a:spLocks noGrp="1" noChangeArrowheads="1"/>
          </p:cNvSpPr>
          <p:nvPr>
            <p:ph type="sldNum"/>
          </p:nvPr>
        </p:nvSpPr>
        <p:spPr>
          <a:ln/>
        </p:spPr>
        <p:txBody>
          <a:bodyPr/>
          <a:lstStyle/>
          <a:p>
            <a:fld id="{215D4D9C-E44C-465F-A693-E79D6F2D256B}" type="slidenum">
              <a:rPr lang="en-US"/>
              <a:pPr/>
              <a:t>20</a:t>
            </a:fld>
            <a:endParaRPr lang="en-US"/>
          </a:p>
        </p:txBody>
      </p:sp>
      <p:sp>
        <p:nvSpPr>
          <p:cNvPr id="95233" name="Text Box 1"/>
          <p:cNvSpPr txBox="1">
            <a:spLocks noChangeArrowheads="1"/>
          </p:cNvSpPr>
          <p:nvPr/>
        </p:nvSpPr>
        <p:spPr bwMode="auto">
          <a:xfrm>
            <a:off x="3845047" y="9425570"/>
            <a:ext cx="2941532" cy="496173"/>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7DA5FC4-5C8A-4F6E-A728-8EC46182B3A9}" type="slidenum">
              <a:rPr lang="en-GB" sz="1200">
                <a:solidFill>
                  <a:srgbClr val="000000"/>
                </a:solidFill>
                <a:cs typeface="Arial" pitchFamily="34"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20</a:t>
            </a:fld>
            <a:endParaRPr lang="en-GB" sz="1200">
              <a:solidFill>
                <a:srgbClr val="000000"/>
              </a:solidFill>
              <a:cs typeface="Arial" pitchFamily="34" charset="0"/>
            </a:endParaRPr>
          </a:p>
        </p:txBody>
      </p:sp>
      <p:sp>
        <p:nvSpPr>
          <p:cNvPr id="95234" name="Rectangle 2"/>
          <p:cNvSpPr txBox="1">
            <a:spLocks noGrp="1" noRot="1" noChangeAspect="1" noChangeArrowheads="1"/>
          </p:cNvSpPr>
          <p:nvPr>
            <p:ph type="sldImg"/>
          </p:nvPr>
        </p:nvSpPr>
        <p:spPr bwMode="auto">
          <a:xfrm>
            <a:off x="914400" y="744538"/>
            <a:ext cx="4959350" cy="3721100"/>
          </a:xfrm>
          <a:prstGeom prst="rect">
            <a:avLst/>
          </a:prstGeom>
          <a:solidFill>
            <a:srgbClr val="FFFFFF"/>
          </a:solidFill>
          <a:ln>
            <a:solidFill>
              <a:srgbClr val="000000"/>
            </a:solidFill>
            <a:miter lim="800000"/>
            <a:headEnd/>
            <a:tailEnd/>
          </a:ln>
        </p:spPr>
      </p:sp>
      <p:sp>
        <p:nvSpPr>
          <p:cNvPr id="95235" name="Rectangle 3"/>
          <p:cNvSpPr txBox="1">
            <a:spLocks noGrp="1" noChangeArrowheads="1"/>
          </p:cNvSpPr>
          <p:nvPr>
            <p:ph type="body" idx="1"/>
          </p:nvPr>
        </p:nvSpPr>
        <p:spPr bwMode="auto">
          <a:xfrm>
            <a:off x="678815" y="4713645"/>
            <a:ext cx="5430520" cy="4465558"/>
          </a:xfrm>
          <a:prstGeom prst="rect">
            <a:avLst/>
          </a:prstGeom>
          <a:noFill/>
          <a:ln>
            <a:round/>
            <a:headEnd/>
            <a:tailEnd/>
          </a:ln>
        </p:spPr>
        <p:txBody>
          <a:bodyPr wrap="none" anchor="ct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atin typeface="Calibri" pitchFamily="34"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E739F86C-CC5B-4CEE-8F4B-53C8E18B4649}" type="datetimeFigureOut">
              <a:rPr lang="it-IT" smtClean="0"/>
              <a:pPr/>
              <a:t>18/05/16</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57DFE634-6B0D-41CB-A70B-4AED3CBD1F39}" type="slidenum">
              <a:rPr lang="it-IT" smtClean="0"/>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739F86C-CC5B-4CEE-8F4B-53C8E18B4649}" type="datetimeFigureOut">
              <a:rPr lang="it-IT" smtClean="0"/>
              <a:pPr/>
              <a:t>18/05/16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739F86C-CC5B-4CEE-8F4B-53C8E18B4649}" type="datetimeFigureOut">
              <a:rPr lang="it-IT" smtClean="0"/>
              <a:pPr/>
              <a:t>18/05/16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739F86C-CC5B-4CEE-8F4B-53C8E18B4649}" type="datetimeFigureOut">
              <a:rPr lang="it-IT" smtClean="0"/>
              <a:pPr/>
              <a:t>18/05/16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E739F86C-CC5B-4CEE-8F4B-53C8E18B4649}" type="datetimeFigureOut">
              <a:rPr lang="it-IT" smtClean="0"/>
              <a:pPr/>
              <a:t>18/05/16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DFE634-6B0D-41CB-A70B-4AED3CBD1F39}" type="slidenum">
              <a:rPr lang="it-IT" smtClean="0"/>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E739F86C-CC5B-4CEE-8F4B-53C8E18B4649}" type="datetimeFigureOut">
              <a:rPr lang="it-IT" smtClean="0"/>
              <a:pPr/>
              <a:t>18/05/16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E739F86C-CC5B-4CEE-8F4B-53C8E18B4649}" type="datetimeFigureOut">
              <a:rPr lang="it-IT" smtClean="0"/>
              <a:pPr/>
              <a:t>18/05/16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E739F86C-CC5B-4CEE-8F4B-53C8E18B4649}" type="datetimeFigureOut">
              <a:rPr lang="it-IT" smtClean="0"/>
              <a:pPr/>
              <a:t>18/05/16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39F86C-CC5B-4CEE-8F4B-53C8E18B4649}" type="datetimeFigureOut">
              <a:rPr lang="it-IT" smtClean="0"/>
              <a:pPr/>
              <a:t>18/05/16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E739F86C-CC5B-4CEE-8F4B-53C8E18B4649}" type="datetimeFigureOut">
              <a:rPr lang="it-IT" smtClean="0"/>
              <a:pPr/>
              <a:t>18/05/16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7DFE634-6B0D-41CB-A70B-4AED3CBD1F39}"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E739F86C-CC5B-4CEE-8F4B-53C8E18B4649}" type="datetimeFigureOut">
              <a:rPr lang="it-IT" smtClean="0"/>
              <a:pPr/>
              <a:t>18/05/16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57DFE634-6B0D-41CB-A70B-4AED3CBD1F39}" type="slidenum">
              <a:rPr lang="it-IT" smtClean="0"/>
              <a:pPr/>
              <a:t>‹#›</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39F86C-CC5B-4CEE-8F4B-53C8E18B4649}" type="datetimeFigureOut">
              <a:rPr lang="it-IT" smtClean="0"/>
              <a:pPr/>
              <a:t>18/05/16</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7DFE634-6B0D-41CB-A70B-4AED3CBD1F39}" type="slidenum">
              <a:rPr lang="it-IT" smtClean="0"/>
              <a:pPr/>
              <a:t>‹#›</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gif"/><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2.wmf"/><Relationship Id="rId5" Type="http://schemas.openxmlformats.org/officeDocument/2006/relationships/oleObject" Target="../embeddings/oleObject2.bin"/><Relationship Id="rId6" Type="http://schemas.openxmlformats.org/officeDocument/2006/relationships/image" Target="../media/image43.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11560" y="4563125"/>
            <a:ext cx="8064896" cy="954107"/>
          </a:xfrm>
          <a:prstGeom prst="rect">
            <a:avLst/>
          </a:prstGeom>
          <a:noFill/>
        </p:spPr>
        <p:txBody>
          <a:bodyPr wrap="square" rtlCol="0">
            <a:spAutoFit/>
          </a:bodyPr>
          <a:lstStyle/>
          <a:p>
            <a:pPr algn="ctr"/>
            <a:r>
              <a:rPr lang="it-IT" sz="2800" b="1" dirty="0" smtClean="0"/>
              <a:t>Maria Pia </a:t>
            </a:r>
            <a:r>
              <a:rPr lang="en-GB" sz="2800" b="1" dirty="0" smtClean="0"/>
              <a:t>Anania*</a:t>
            </a:r>
          </a:p>
          <a:p>
            <a:pPr algn="ctr"/>
            <a:r>
              <a:rPr lang="en-US" sz="2800" b="1" dirty="0">
                <a:solidFill>
                  <a:prstClr val="white"/>
                </a:solidFill>
                <a:latin typeface="Times New Roman" charset="0"/>
                <a:ea typeface="ＭＳ Ｐゴシック" charset="0"/>
                <a:cs typeface="ＭＳ Ｐゴシック" charset="0"/>
              </a:rPr>
              <a:t>On behalf of the SPARC_LAB </a:t>
            </a:r>
            <a:r>
              <a:rPr lang="en-US" sz="2800" b="1" dirty="0" smtClean="0">
                <a:solidFill>
                  <a:prstClr val="white"/>
                </a:solidFill>
                <a:latin typeface="Times New Roman" charset="0"/>
                <a:ea typeface="ＭＳ Ｐゴシック" charset="0"/>
                <a:cs typeface="ＭＳ Ｐゴシック" charset="0"/>
              </a:rPr>
              <a:t>collaboration</a:t>
            </a:r>
            <a:endParaRPr lang="en-US" sz="2800" b="1" dirty="0">
              <a:solidFill>
                <a:prstClr val="white"/>
              </a:solidFill>
              <a:latin typeface="Times New Roman" charset="0"/>
              <a:ea typeface="ＭＳ Ｐゴシック" charset="0"/>
              <a:cs typeface="ＭＳ Ｐゴシック" charset="0"/>
            </a:endParaRPr>
          </a:p>
        </p:txBody>
      </p:sp>
      <p:pic>
        <p:nvPicPr>
          <p:cNvPr id="6" name="Picture 2"/>
          <p:cNvPicPr>
            <a:picLocks noChangeAspect="1" noChangeArrowheads="1"/>
          </p:cNvPicPr>
          <p:nvPr/>
        </p:nvPicPr>
        <p:blipFill>
          <a:blip r:embed="rId2" cstate="screen"/>
          <a:srcRect/>
          <a:stretch>
            <a:fillRect/>
          </a:stretch>
        </p:blipFill>
        <p:spPr bwMode="auto">
          <a:xfrm>
            <a:off x="1763688" y="5589240"/>
            <a:ext cx="5819775" cy="923925"/>
          </a:xfrm>
          <a:prstGeom prst="rect">
            <a:avLst/>
          </a:prstGeom>
          <a:ln>
            <a:noFill/>
          </a:ln>
          <a:effectLst>
            <a:softEdge rad="112500"/>
          </a:effectLst>
        </p:spPr>
      </p:pic>
      <p:pic>
        <p:nvPicPr>
          <p:cNvPr id="8" name="Picture 4" descr="C:\Users\Maria Pia\Desktop\seminario roma 3\flame_logo.jpg"/>
          <p:cNvPicPr>
            <a:picLocks noChangeAspect="1" noChangeArrowheads="1"/>
          </p:cNvPicPr>
          <p:nvPr/>
        </p:nvPicPr>
        <p:blipFill>
          <a:blip r:embed="rId3" cstate="screen">
            <a:lum bright="30000"/>
          </a:blip>
          <a:srcRect/>
          <a:stretch>
            <a:fillRect/>
          </a:stretch>
        </p:blipFill>
        <p:spPr bwMode="auto">
          <a:xfrm>
            <a:off x="7092280" y="4221088"/>
            <a:ext cx="1753412" cy="720000"/>
          </a:xfrm>
          <a:prstGeom prst="rect">
            <a:avLst/>
          </a:prstGeom>
          <a:noFill/>
        </p:spPr>
      </p:pic>
      <p:sp>
        <p:nvSpPr>
          <p:cNvPr id="9" name="CasellaDiTesto 8"/>
          <p:cNvSpPr txBox="1"/>
          <p:nvPr/>
        </p:nvSpPr>
        <p:spPr>
          <a:xfrm>
            <a:off x="2051720" y="6525344"/>
            <a:ext cx="5112568" cy="307777"/>
          </a:xfrm>
          <a:prstGeom prst="rect">
            <a:avLst/>
          </a:prstGeom>
          <a:noFill/>
        </p:spPr>
        <p:txBody>
          <a:bodyPr wrap="square" rtlCol="0">
            <a:spAutoFit/>
          </a:bodyPr>
          <a:lstStyle/>
          <a:p>
            <a:pPr algn="ctr"/>
            <a:r>
              <a:rPr lang="it-IT" sz="1400" dirty="0" smtClean="0"/>
              <a:t>* maria.pia.anania@lnf.infn.it</a:t>
            </a:r>
            <a:endParaRPr lang="it-IT" sz="1400" dirty="0"/>
          </a:p>
        </p:txBody>
      </p:sp>
      <p:sp>
        <p:nvSpPr>
          <p:cNvPr id="12" name="Rettangolo 11"/>
          <p:cNvSpPr/>
          <p:nvPr/>
        </p:nvSpPr>
        <p:spPr>
          <a:xfrm>
            <a:off x="521070" y="1772816"/>
            <a:ext cx="8101872" cy="1015663"/>
          </a:xfrm>
          <a:prstGeom prst="rect">
            <a:avLst/>
          </a:prstGeom>
          <a:noFill/>
        </p:spPr>
        <p:txBody>
          <a:bodyPr wrap="none" lIns="91440" tIns="45720" rIns="91440" bIns="45720">
            <a:spAutoFit/>
          </a:bodyPr>
          <a:lstStyle/>
          <a:p>
            <a:pPr algn="ctr"/>
            <a:r>
              <a:rPr lang="it-IT"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SPARC_LAB </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activities</a:t>
            </a:r>
            <a:endParaRPr lang="it-IT"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251520" y="4221088"/>
            <a:ext cx="2460000" cy="72000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628.jpg"/>
          <p:cNvPicPr>
            <a:picLocks noChangeAspect="1"/>
          </p:cNvPicPr>
          <p:nvPr/>
        </p:nvPicPr>
        <p:blipFill rotWithShape="1">
          <a:blip r:embed="rId2" cstate="print">
            <a:extLst>
              <a:ext uri="{28A0092B-C50C-407E-A947-70E740481C1C}">
                <a14:useLocalDpi xmlns:a14="http://schemas.microsoft.com/office/drawing/2010/main" val="0"/>
              </a:ext>
            </a:extLst>
          </a:blip>
          <a:srcRect l="38387" b="15857"/>
          <a:stretch/>
        </p:blipFill>
        <p:spPr>
          <a:xfrm>
            <a:off x="395536" y="980728"/>
            <a:ext cx="2962485" cy="3029120"/>
          </a:xfrm>
          <a:prstGeom prst="rect">
            <a:avLst/>
          </a:prstGeom>
        </p:spPr>
      </p:pic>
      <p:sp>
        <p:nvSpPr>
          <p:cNvPr id="5"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pic>
        <p:nvPicPr>
          <p:cNvPr id="8" name="Picture 7" descr="IMG_1790.JPG"/>
          <p:cNvPicPr>
            <a:picLocks noChangeAspect="1"/>
          </p:cNvPicPr>
          <p:nvPr/>
        </p:nvPicPr>
        <p:blipFill rotWithShape="1">
          <a:blip r:embed="rId3">
            <a:extLst>
              <a:ext uri="{28A0092B-C50C-407E-A947-70E740481C1C}">
                <a14:useLocalDpi xmlns:a14="http://schemas.microsoft.com/office/drawing/2010/main" val="0"/>
              </a:ext>
            </a:extLst>
          </a:blip>
          <a:srcRect l="30622" t="25498" r="25430" b="51614"/>
          <a:stretch/>
        </p:blipFill>
        <p:spPr>
          <a:xfrm>
            <a:off x="3447146" y="980728"/>
            <a:ext cx="5714082" cy="3060000"/>
          </a:xfrm>
          <a:prstGeom prst="rect">
            <a:avLst/>
          </a:prstGeom>
        </p:spPr>
      </p:pic>
      <p:pic>
        <p:nvPicPr>
          <p:cNvPr id="7" name="Picture 6" descr="video scarica_2_0511201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942510"/>
            <a:ext cx="5112000" cy="2880000"/>
          </a:xfrm>
          <a:prstGeom prst="rect">
            <a:avLst/>
          </a:prstGeom>
        </p:spPr>
      </p:pic>
      <p:sp>
        <p:nvSpPr>
          <p:cNvPr id="9" name="Rettangolo 8"/>
          <p:cNvSpPr/>
          <p:nvPr/>
        </p:nvSpPr>
        <p:spPr>
          <a:xfrm>
            <a:off x="5739493" y="5013176"/>
            <a:ext cx="3404507" cy="461665"/>
          </a:xfrm>
          <a:prstGeom prst="rect">
            <a:avLst/>
          </a:prstGeom>
        </p:spPr>
        <p:txBody>
          <a:bodyPr wrap="square">
            <a:spAutoFit/>
          </a:bodyPr>
          <a:lstStyle/>
          <a:p>
            <a:pPr algn="just"/>
            <a:r>
              <a:rPr lang="en-GB" sz="2400" dirty="0" smtClean="0"/>
              <a:t>First plasma discharges.</a:t>
            </a:r>
          </a:p>
        </p:txBody>
      </p:sp>
    </p:spTree>
    <p:extLst>
      <p:ext uri="{BB962C8B-B14F-4D97-AF65-F5344CB8AC3E}">
        <p14:creationId xmlns:p14="http://schemas.microsoft.com/office/powerpoint/2010/main" val="26750574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pic>
        <p:nvPicPr>
          <p:cNvPr id="5" name="Picture 4"/>
          <p:cNvPicPr>
            <a:picLocks noChangeAspect="1"/>
          </p:cNvPicPr>
          <p:nvPr/>
        </p:nvPicPr>
        <p:blipFill>
          <a:blip r:embed="rId2"/>
          <a:stretch>
            <a:fillRect/>
          </a:stretch>
        </p:blipFill>
        <p:spPr>
          <a:xfrm>
            <a:off x="827584" y="1124744"/>
            <a:ext cx="7695278" cy="5400000"/>
          </a:xfrm>
          <a:prstGeom prst="rect">
            <a:avLst/>
          </a:prstGeom>
        </p:spPr>
      </p:pic>
      <p:sp>
        <p:nvSpPr>
          <p:cNvPr id="6" name="Rettangolo 8"/>
          <p:cNvSpPr/>
          <p:nvPr/>
        </p:nvSpPr>
        <p:spPr>
          <a:xfrm>
            <a:off x="179512" y="980728"/>
            <a:ext cx="8568952" cy="461665"/>
          </a:xfrm>
          <a:prstGeom prst="rect">
            <a:avLst/>
          </a:prstGeom>
        </p:spPr>
        <p:txBody>
          <a:bodyPr wrap="square">
            <a:spAutoFit/>
          </a:bodyPr>
          <a:lstStyle/>
          <a:p>
            <a:pPr algn="just"/>
            <a:r>
              <a:rPr lang="en-GB" sz="2400" dirty="0" smtClean="0"/>
              <a:t>And from electron point of view…</a:t>
            </a:r>
            <a:endParaRPr lang="en-GB" sz="2400" dirty="0"/>
          </a:p>
        </p:txBody>
      </p:sp>
      <p:sp>
        <p:nvSpPr>
          <p:cNvPr id="7" name="TextBox 6"/>
          <p:cNvSpPr txBox="1"/>
          <p:nvPr/>
        </p:nvSpPr>
        <p:spPr>
          <a:xfrm>
            <a:off x="323528" y="6444044"/>
            <a:ext cx="7416824" cy="338554"/>
          </a:xfrm>
          <a:prstGeom prst="rect">
            <a:avLst/>
          </a:prstGeom>
          <a:noFill/>
        </p:spPr>
        <p:txBody>
          <a:bodyPr wrap="square" rtlCol="0">
            <a:spAutoFit/>
          </a:bodyPr>
          <a:lstStyle/>
          <a:p>
            <a:r>
              <a:rPr lang="en-US" sz="1600" dirty="0" smtClean="0"/>
              <a:t>F. </a:t>
            </a:r>
            <a:r>
              <a:rPr lang="en-US" sz="1600" dirty="0" err="1" smtClean="0"/>
              <a:t>Vialla</a:t>
            </a:r>
            <a:r>
              <a:rPr lang="en-US" sz="1600" dirty="0" smtClean="0"/>
              <a:t> et al,</a:t>
            </a:r>
            <a:r>
              <a:rPr lang="en-US" sz="1600" b="1" dirty="0"/>
              <a:t> </a:t>
            </a:r>
            <a:r>
              <a:rPr lang="en-US" sz="1600" b="1" dirty="0" smtClean="0"/>
              <a:t>NIMA, 740 </a:t>
            </a:r>
            <a:r>
              <a:rPr lang="en-US" sz="1600" dirty="0" smtClean="0"/>
              <a:t>(2014) </a:t>
            </a:r>
            <a:endParaRPr lang="en-US" sz="1600" dirty="0"/>
          </a:p>
        </p:txBody>
      </p:sp>
    </p:spTree>
    <p:extLst>
      <p:ext uri="{BB962C8B-B14F-4D97-AF65-F5344CB8AC3E}">
        <p14:creationId xmlns:p14="http://schemas.microsoft.com/office/powerpoint/2010/main" val="381284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6717" y="836712"/>
            <a:ext cx="8291747" cy="5400000"/>
          </a:xfrm>
          <a:prstGeom prst="rect">
            <a:avLst/>
          </a:prstGeom>
        </p:spPr>
      </p:pic>
      <p:sp>
        <p:nvSpPr>
          <p:cNvPr id="5"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sp>
        <p:nvSpPr>
          <p:cNvPr id="6" name="TextBox 5"/>
          <p:cNvSpPr txBox="1"/>
          <p:nvPr/>
        </p:nvSpPr>
        <p:spPr>
          <a:xfrm>
            <a:off x="323528" y="6444044"/>
            <a:ext cx="7416824" cy="338554"/>
          </a:xfrm>
          <a:prstGeom prst="rect">
            <a:avLst/>
          </a:prstGeom>
          <a:noFill/>
        </p:spPr>
        <p:txBody>
          <a:bodyPr wrap="square" rtlCol="0">
            <a:spAutoFit/>
          </a:bodyPr>
          <a:lstStyle/>
          <a:p>
            <a:r>
              <a:rPr lang="en-US" sz="1600" dirty="0" smtClean="0"/>
              <a:t>A. </a:t>
            </a:r>
            <a:r>
              <a:rPr lang="en-US" sz="1600" dirty="0" err="1" smtClean="0"/>
              <a:t>Cianchi</a:t>
            </a:r>
            <a:r>
              <a:rPr lang="en-US" sz="1600" dirty="0" smtClean="0"/>
              <a:t> et al,</a:t>
            </a:r>
            <a:r>
              <a:rPr lang="en-US" sz="1600" b="1" dirty="0"/>
              <a:t> </a:t>
            </a:r>
            <a:r>
              <a:rPr lang="en-US" sz="1600" b="1" dirty="0" smtClean="0"/>
              <a:t>PRSTAB, 18</a:t>
            </a:r>
            <a:r>
              <a:rPr lang="en-US" sz="1600" b="1" dirty="0"/>
              <a:t>, </a:t>
            </a:r>
            <a:r>
              <a:rPr lang="en-US" sz="1600" b="1" dirty="0" smtClean="0"/>
              <a:t>082804 </a:t>
            </a:r>
            <a:r>
              <a:rPr lang="en-US" sz="1600" dirty="0" smtClean="0"/>
              <a:t>(2015) </a:t>
            </a:r>
            <a:endParaRPr lang="en-US" sz="1600" dirty="0"/>
          </a:p>
        </p:txBody>
      </p:sp>
    </p:spTree>
    <p:extLst>
      <p:ext uri="{BB962C8B-B14F-4D97-AF65-F5344CB8AC3E}">
        <p14:creationId xmlns:p14="http://schemas.microsoft.com/office/powerpoint/2010/main" val="18153056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sp>
        <p:nvSpPr>
          <p:cNvPr id="5" name="Rettangolo 8"/>
          <p:cNvSpPr/>
          <p:nvPr/>
        </p:nvSpPr>
        <p:spPr>
          <a:xfrm>
            <a:off x="251520" y="980728"/>
            <a:ext cx="8712968" cy="1200328"/>
          </a:xfrm>
          <a:prstGeom prst="rect">
            <a:avLst/>
          </a:prstGeom>
        </p:spPr>
        <p:txBody>
          <a:bodyPr wrap="square">
            <a:spAutoFit/>
          </a:bodyPr>
          <a:lstStyle/>
          <a:p>
            <a:pPr algn="just"/>
            <a:r>
              <a:rPr lang="en-US" sz="2400" dirty="0"/>
              <a:t>Electron bunches </a:t>
            </a:r>
            <a:r>
              <a:rPr lang="en-US" sz="2400" dirty="0" smtClean="0"/>
              <a:t>with properties similar to the one produced by </a:t>
            </a:r>
            <a:r>
              <a:rPr lang="en-US" sz="2400" dirty="0"/>
              <a:t>plasma, have been sent into the SPARC FEL in </a:t>
            </a:r>
            <a:r>
              <a:rPr lang="en-US" sz="2400" dirty="0" smtClean="0"/>
              <a:t>the SASE </a:t>
            </a:r>
            <a:r>
              <a:rPr lang="en-US" sz="2400" dirty="0"/>
              <a:t>regime and lasing has been observed.</a:t>
            </a:r>
            <a:endParaRPr lang="en-GB" sz="2400" dirty="0"/>
          </a:p>
        </p:txBody>
      </p:sp>
      <p:pic>
        <p:nvPicPr>
          <p:cNvPr id="2" name="Picture 1" descr="FE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3609360"/>
            <a:ext cx="4896000" cy="3060000"/>
          </a:xfrm>
          <a:prstGeom prst="rect">
            <a:avLst/>
          </a:prstGeom>
        </p:spPr>
      </p:pic>
      <p:pic>
        <p:nvPicPr>
          <p:cNvPr id="8" name="Picture 7"/>
          <p:cNvPicPr>
            <a:picLocks noChangeAspect="1"/>
          </p:cNvPicPr>
          <p:nvPr/>
        </p:nvPicPr>
        <p:blipFill>
          <a:blip r:embed="rId3"/>
          <a:stretch>
            <a:fillRect/>
          </a:stretch>
        </p:blipFill>
        <p:spPr>
          <a:xfrm>
            <a:off x="179512" y="2294384"/>
            <a:ext cx="8775700" cy="990600"/>
          </a:xfrm>
          <a:prstGeom prst="rect">
            <a:avLst/>
          </a:prstGeom>
        </p:spPr>
      </p:pic>
      <p:pic>
        <p:nvPicPr>
          <p:cNvPr id="9" name="Picture 8"/>
          <p:cNvPicPr>
            <a:picLocks noChangeAspect="1"/>
          </p:cNvPicPr>
          <p:nvPr/>
        </p:nvPicPr>
        <p:blipFill>
          <a:blip r:embed="rId4"/>
          <a:stretch>
            <a:fillRect/>
          </a:stretch>
        </p:blipFill>
        <p:spPr>
          <a:xfrm>
            <a:off x="4644008" y="3428999"/>
            <a:ext cx="4355362" cy="3276697"/>
          </a:xfrm>
          <a:prstGeom prst="rect">
            <a:avLst/>
          </a:prstGeom>
        </p:spPr>
      </p:pic>
    </p:spTree>
    <p:extLst>
      <p:ext uri="{BB962C8B-B14F-4D97-AF65-F5344CB8AC3E}">
        <p14:creationId xmlns:p14="http://schemas.microsoft.com/office/powerpoint/2010/main" val="39369171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3212976"/>
            <a:ext cx="8856984" cy="646331"/>
          </a:xfrm>
          <a:prstGeom prst="rect">
            <a:avLst/>
          </a:prstGeom>
          <a:noFill/>
        </p:spPr>
        <p:txBody>
          <a:bodyPr wrap="square" rtlCol="0">
            <a:spAutoFit/>
          </a:bodyPr>
          <a:lstStyle/>
          <a:p>
            <a:pPr algn="ctr"/>
            <a:r>
              <a:rPr lang="en-GB" sz="3600" dirty="0" smtClean="0"/>
              <a:t>The FLAME laser</a:t>
            </a:r>
            <a:endParaRPr lang="en-GB" sz="3600" dirty="0"/>
          </a:p>
        </p:txBody>
      </p:sp>
    </p:spTree>
    <p:extLst>
      <p:ext uri="{BB962C8B-B14F-4D97-AF65-F5344CB8AC3E}">
        <p14:creationId xmlns:p14="http://schemas.microsoft.com/office/powerpoint/2010/main" val="3348003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9"/>
          <p:cNvPicPr>
            <a:picLocks noChangeAspect="1"/>
          </p:cNvPicPr>
          <p:nvPr/>
        </p:nvPicPr>
        <p:blipFill>
          <a:blip r:embed="rId2" cstate="screen">
            <a:alphaModFix/>
            <a:lum/>
          </a:blip>
          <a:srcRect/>
          <a:stretch>
            <a:fillRect/>
          </a:stretch>
        </p:blipFill>
        <p:spPr>
          <a:xfrm>
            <a:off x="395536" y="764704"/>
            <a:ext cx="6912768" cy="4632773"/>
          </a:xfrm>
          <a:prstGeom prst="rect">
            <a:avLst/>
          </a:prstGeom>
          <a:noFill/>
          <a:ln>
            <a:noFill/>
          </a:ln>
        </p:spPr>
      </p:pic>
      <p:sp>
        <p:nvSpPr>
          <p:cNvPr id="6" name="Ovale 5"/>
          <p:cNvSpPr/>
          <p:nvPr/>
        </p:nvSpPr>
        <p:spPr>
          <a:xfrm>
            <a:off x="1331640" y="3429000"/>
            <a:ext cx="504056" cy="216024"/>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it-IT"/>
          </a:p>
        </p:txBody>
      </p:sp>
      <p:sp>
        <p:nvSpPr>
          <p:cNvPr id="7" name="Rettangolo 6"/>
          <p:cNvSpPr/>
          <p:nvPr/>
        </p:nvSpPr>
        <p:spPr>
          <a:xfrm>
            <a:off x="2627784" y="6093296"/>
            <a:ext cx="1512168" cy="6480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err="1" smtClean="0"/>
              <a:t>Stretcher</a:t>
            </a:r>
            <a:endParaRPr lang="it-IT" dirty="0"/>
          </a:p>
        </p:txBody>
      </p:sp>
      <p:sp>
        <p:nvSpPr>
          <p:cNvPr id="8" name="Rettangolo 7"/>
          <p:cNvSpPr/>
          <p:nvPr/>
        </p:nvSpPr>
        <p:spPr>
          <a:xfrm>
            <a:off x="4139952" y="5373216"/>
            <a:ext cx="1800200" cy="6480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dirty="0" err="1" smtClean="0"/>
              <a:t>Amplifiers</a:t>
            </a:r>
            <a:endParaRPr lang="it-IT" dirty="0"/>
          </a:p>
        </p:txBody>
      </p:sp>
      <p:sp>
        <p:nvSpPr>
          <p:cNvPr id="9" name="Rettangolo 8"/>
          <p:cNvSpPr/>
          <p:nvPr/>
        </p:nvSpPr>
        <p:spPr>
          <a:xfrm>
            <a:off x="7308304" y="2924944"/>
            <a:ext cx="1728192" cy="6480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err="1" smtClean="0"/>
              <a:t>Compressor</a:t>
            </a:r>
            <a:endParaRPr lang="it-IT" dirty="0"/>
          </a:p>
        </p:txBody>
      </p:sp>
      <p:sp>
        <p:nvSpPr>
          <p:cNvPr id="10" name="Rettangolo 9"/>
          <p:cNvSpPr/>
          <p:nvPr/>
        </p:nvSpPr>
        <p:spPr>
          <a:xfrm>
            <a:off x="7308304" y="4365104"/>
            <a:ext cx="1440160" cy="648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err="1" smtClean="0"/>
              <a:t>Interaction</a:t>
            </a:r>
            <a:r>
              <a:rPr lang="it-IT" dirty="0" smtClean="0"/>
              <a:t> </a:t>
            </a:r>
          </a:p>
          <a:p>
            <a:pPr algn="ctr"/>
            <a:r>
              <a:rPr lang="it-IT" dirty="0" err="1" smtClean="0"/>
              <a:t>chamber</a:t>
            </a:r>
            <a:endParaRPr lang="it-IT" dirty="0"/>
          </a:p>
        </p:txBody>
      </p:sp>
      <p:cxnSp>
        <p:nvCxnSpPr>
          <p:cNvPr id="12" name="Connettore 2 11"/>
          <p:cNvCxnSpPr>
            <a:stCxn id="6" idx="4"/>
            <a:endCxn id="7" idx="0"/>
          </p:cNvCxnSpPr>
          <p:nvPr/>
        </p:nvCxnSpPr>
        <p:spPr>
          <a:xfrm>
            <a:off x="1583668" y="3645024"/>
            <a:ext cx="1800200" cy="244827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3" name="Ovale 12"/>
          <p:cNvSpPr/>
          <p:nvPr/>
        </p:nvSpPr>
        <p:spPr>
          <a:xfrm>
            <a:off x="1331640" y="3645024"/>
            <a:ext cx="504056" cy="288032"/>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14" name="Ovale 13"/>
          <p:cNvSpPr/>
          <p:nvPr/>
        </p:nvSpPr>
        <p:spPr>
          <a:xfrm>
            <a:off x="1835696" y="3501008"/>
            <a:ext cx="504056" cy="288032"/>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15" name="Ovale 14"/>
          <p:cNvSpPr/>
          <p:nvPr/>
        </p:nvSpPr>
        <p:spPr>
          <a:xfrm>
            <a:off x="2627784" y="3429000"/>
            <a:ext cx="1656184" cy="656456"/>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cxnSp>
        <p:nvCxnSpPr>
          <p:cNvPr id="17" name="Connettore 2 16"/>
          <p:cNvCxnSpPr>
            <a:stCxn id="13" idx="4"/>
            <a:endCxn id="8" idx="0"/>
          </p:cNvCxnSpPr>
          <p:nvPr/>
        </p:nvCxnSpPr>
        <p:spPr>
          <a:xfrm>
            <a:off x="1583668" y="3933056"/>
            <a:ext cx="3456384" cy="144016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9" name="Connettore 2 18"/>
          <p:cNvCxnSpPr>
            <a:stCxn id="14" idx="4"/>
            <a:endCxn id="8" idx="0"/>
          </p:cNvCxnSpPr>
          <p:nvPr/>
        </p:nvCxnSpPr>
        <p:spPr>
          <a:xfrm>
            <a:off x="2087724" y="3789040"/>
            <a:ext cx="2952328" cy="158417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1" name="Connettore 2 20"/>
          <p:cNvCxnSpPr>
            <a:stCxn id="15" idx="4"/>
            <a:endCxn id="8" idx="0"/>
          </p:cNvCxnSpPr>
          <p:nvPr/>
        </p:nvCxnSpPr>
        <p:spPr>
          <a:xfrm>
            <a:off x="3455876" y="4085456"/>
            <a:ext cx="1584176" cy="128776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2" name="Ovale 21"/>
          <p:cNvSpPr/>
          <p:nvPr/>
        </p:nvSpPr>
        <p:spPr>
          <a:xfrm>
            <a:off x="5220072" y="2564904"/>
            <a:ext cx="720080" cy="648072"/>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it-IT"/>
          </a:p>
        </p:txBody>
      </p:sp>
      <p:cxnSp>
        <p:nvCxnSpPr>
          <p:cNvPr id="24" name="Connettore 2 23"/>
          <p:cNvCxnSpPr>
            <a:stCxn id="22" idx="6"/>
            <a:endCxn id="9" idx="1"/>
          </p:cNvCxnSpPr>
          <p:nvPr/>
        </p:nvCxnSpPr>
        <p:spPr>
          <a:xfrm>
            <a:off x="5940152" y="2888940"/>
            <a:ext cx="1368152" cy="36004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5" name="Ovale 24"/>
          <p:cNvSpPr/>
          <p:nvPr/>
        </p:nvSpPr>
        <p:spPr>
          <a:xfrm>
            <a:off x="5868144" y="3861048"/>
            <a:ext cx="432048" cy="43204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cxnSp>
        <p:nvCxnSpPr>
          <p:cNvPr id="27" name="Connettore 2 26"/>
          <p:cNvCxnSpPr>
            <a:stCxn id="25" idx="6"/>
            <a:endCxn id="10" idx="1"/>
          </p:cNvCxnSpPr>
          <p:nvPr/>
        </p:nvCxnSpPr>
        <p:spPr>
          <a:xfrm>
            <a:off x="6300192" y="4077072"/>
            <a:ext cx="1008112" cy="61206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8" name="CasellaDiTesto 27"/>
          <p:cNvSpPr txBox="1"/>
          <p:nvPr/>
        </p:nvSpPr>
        <p:spPr>
          <a:xfrm>
            <a:off x="179512" y="116632"/>
            <a:ext cx="8676456" cy="707886"/>
          </a:xfrm>
          <a:prstGeom prst="rect">
            <a:avLst/>
          </a:prstGeom>
          <a:noFill/>
        </p:spPr>
        <p:txBody>
          <a:bodyPr wrap="square" rtlCol="0">
            <a:spAutoFit/>
          </a:bodyPr>
          <a:lstStyle/>
          <a:p>
            <a:r>
              <a:rPr lang="it-IT" sz="4000" dirty="0" smtClean="0"/>
              <a:t>FLAME @ </a:t>
            </a:r>
            <a:r>
              <a:rPr lang="it-IT" sz="4000" dirty="0" err="1" smtClean="0"/>
              <a:t>SPARC_LAB</a:t>
            </a:r>
            <a:endParaRPr lang="it-IT" sz="4000" dirty="0" smtClean="0"/>
          </a:p>
        </p:txBody>
      </p:sp>
      <p:sp>
        <p:nvSpPr>
          <p:cNvPr id="29" name="Ovale 28"/>
          <p:cNvSpPr/>
          <p:nvPr/>
        </p:nvSpPr>
        <p:spPr>
          <a:xfrm>
            <a:off x="1115616" y="3509392"/>
            <a:ext cx="216024" cy="35165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30" name="Rettangolo 29"/>
          <p:cNvSpPr/>
          <p:nvPr/>
        </p:nvSpPr>
        <p:spPr>
          <a:xfrm>
            <a:off x="1547664" y="5445224"/>
            <a:ext cx="1043608" cy="6480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smtClean="0"/>
              <a:t>Booster</a:t>
            </a:r>
            <a:endParaRPr lang="it-IT" dirty="0"/>
          </a:p>
        </p:txBody>
      </p:sp>
      <p:cxnSp>
        <p:nvCxnSpPr>
          <p:cNvPr id="31" name="Connettore 2 30"/>
          <p:cNvCxnSpPr>
            <a:stCxn id="29" idx="4"/>
            <a:endCxn id="30" idx="0"/>
          </p:cNvCxnSpPr>
          <p:nvPr/>
        </p:nvCxnSpPr>
        <p:spPr>
          <a:xfrm>
            <a:off x="1223628" y="3861048"/>
            <a:ext cx="845840" cy="15841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4" name="Ovale 33"/>
          <p:cNvSpPr/>
          <p:nvPr/>
        </p:nvSpPr>
        <p:spPr>
          <a:xfrm>
            <a:off x="1043608" y="3861048"/>
            <a:ext cx="440432" cy="21602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cxnSp>
        <p:nvCxnSpPr>
          <p:cNvPr id="35" name="Connettore 2 34"/>
          <p:cNvCxnSpPr>
            <a:stCxn id="34" idx="2"/>
            <a:endCxn id="38" idx="0"/>
          </p:cNvCxnSpPr>
          <p:nvPr/>
        </p:nvCxnSpPr>
        <p:spPr>
          <a:xfrm flipH="1">
            <a:off x="791580" y="3969060"/>
            <a:ext cx="252028" cy="212423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Rettangolo 37"/>
          <p:cNvSpPr/>
          <p:nvPr/>
        </p:nvSpPr>
        <p:spPr>
          <a:xfrm>
            <a:off x="179512" y="6093296"/>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Oscillator</a:t>
            </a:r>
            <a:endParaRPr lang="it-IT" dirty="0"/>
          </a:p>
        </p:txBody>
      </p:sp>
      <p:sp>
        <p:nvSpPr>
          <p:cNvPr id="36" name="Rettangolo 35"/>
          <p:cNvSpPr/>
          <p:nvPr/>
        </p:nvSpPr>
        <p:spPr>
          <a:xfrm>
            <a:off x="7524328" y="1268760"/>
            <a:ext cx="1440160" cy="648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smtClean="0"/>
              <a:t>Laser </a:t>
            </a:r>
            <a:r>
              <a:rPr lang="it-IT" dirty="0" err="1" smtClean="0"/>
              <a:t>to</a:t>
            </a:r>
            <a:r>
              <a:rPr lang="it-IT" dirty="0" smtClean="0"/>
              <a:t> SPARC</a:t>
            </a:r>
            <a:endParaRPr lang="it-IT" dirty="0"/>
          </a:p>
        </p:txBody>
      </p:sp>
      <p:cxnSp>
        <p:nvCxnSpPr>
          <p:cNvPr id="37" name="Connettore 2 36"/>
          <p:cNvCxnSpPr>
            <a:endCxn id="36" idx="1"/>
          </p:cNvCxnSpPr>
          <p:nvPr/>
        </p:nvCxnSpPr>
        <p:spPr>
          <a:xfrm flipV="1">
            <a:off x="6516216" y="1592796"/>
            <a:ext cx="1008112" cy="25202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8"/>
                                        </p:tgtEl>
                                        <p:attrNameLst>
                                          <p:attrName>ppt_x</p:attrName>
                                        </p:attrNameLst>
                                      </p:cBhvr>
                                      <p:tavLst>
                                        <p:tav tm="0">
                                          <p:val>
                                            <p:strVal val="ppt_x"/>
                                          </p:val>
                                        </p:tav>
                                        <p:tav tm="100000">
                                          <p:val>
                                            <p:strVal val="ppt_x"/>
                                          </p:val>
                                        </p:tav>
                                      </p:tavLst>
                                    </p:anim>
                                    <p:anim calcmode="lin" valueType="num">
                                      <p:cBhvr additive="base">
                                        <p:cTn id="21" dur="500"/>
                                        <p:tgtEl>
                                          <p:spTgt spid="38"/>
                                        </p:tgtEl>
                                        <p:attrNameLst>
                                          <p:attrName>ppt_y</p:attrName>
                                        </p:attrNameLst>
                                      </p:cBhvr>
                                      <p:tavLst>
                                        <p:tav tm="0">
                                          <p:val>
                                            <p:strVal val="ppt_y"/>
                                          </p:val>
                                        </p:tav>
                                        <p:tav tm="100000">
                                          <p:val>
                                            <p:strVal val="1+ppt_h/2"/>
                                          </p:val>
                                        </p:tav>
                                      </p:tavLst>
                                    </p:anim>
                                    <p:set>
                                      <p:cBhvr>
                                        <p:cTn id="22" dur="1" fill="hold">
                                          <p:stCondLst>
                                            <p:cond delay="499"/>
                                          </p:stCondLst>
                                        </p:cTn>
                                        <p:tgtEl>
                                          <p:spTgt spid="3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34"/>
                                        </p:tgtEl>
                                        <p:attrNameLst>
                                          <p:attrName>ppt_x</p:attrName>
                                        </p:attrNameLst>
                                      </p:cBhvr>
                                      <p:tavLst>
                                        <p:tav tm="0">
                                          <p:val>
                                            <p:strVal val="ppt_x"/>
                                          </p:val>
                                        </p:tav>
                                        <p:tav tm="100000">
                                          <p:val>
                                            <p:strVal val="ppt_x"/>
                                          </p:val>
                                        </p:tav>
                                      </p:tavLst>
                                    </p:anim>
                                    <p:anim calcmode="lin" valueType="num">
                                      <p:cBhvr additive="base">
                                        <p:cTn id="29" dur="500"/>
                                        <p:tgtEl>
                                          <p:spTgt spid="34"/>
                                        </p:tgtEl>
                                        <p:attrNameLst>
                                          <p:attrName>ppt_y</p:attrName>
                                        </p:attrNameLst>
                                      </p:cBhvr>
                                      <p:tavLst>
                                        <p:tav tm="0">
                                          <p:val>
                                            <p:strVal val="ppt_y"/>
                                          </p:val>
                                        </p:tav>
                                        <p:tav tm="100000">
                                          <p:val>
                                            <p:strVal val="1+ppt_h/2"/>
                                          </p:val>
                                        </p:tav>
                                      </p:tavLst>
                                    </p:anim>
                                    <p:set>
                                      <p:cBhvr>
                                        <p:cTn id="30" dur="1" fill="hold">
                                          <p:stCondLst>
                                            <p:cond delay="499"/>
                                          </p:stCondLst>
                                        </p:cTn>
                                        <p:tgtEl>
                                          <p:spTgt spid="34"/>
                                        </p:tgtEl>
                                        <p:attrNameLst>
                                          <p:attrName>style.visibility</p:attrName>
                                        </p:attrNameLst>
                                      </p:cBhvr>
                                      <p:to>
                                        <p:strVal val="hidden"/>
                                      </p:to>
                                    </p:set>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30"/>
                                        </p:tgtEl>
                                        <p:attrNameLst>
                                          <p:attrName>ppt_x</p:attrName>
                                        </p:attrNameLst>
                                      </p:cBhvr>
                                      <p:tavLst>
                                        <p:tav tm="0">
                                          <p:val>
                                            <p:strVal val="ppt_x"/>
                                          </p:val>
                                        </p:tav>
                                        <p:tav tm="100000">
                                          <p:val>
                                            <p:strVal val="ppt_x"/>
                                          </p:val>
                                        </p:tav>
                                      </p:tavLst>
                                    </p:anim>
                                    <p:anim calcmode="lin" valueType="num">
                                      <p:cBhvr additive="base">
                                        <p:cTn id="47" dur="500"/>
                                        <p:tgtEl>
                                          <p:spTgt spid="30"/>
                                        </p:tgtEl>
                                        <p:attrNameLst>
                                          <p:attrName>ppt_y</p:attrName>
                                        </p:attrNameLst>
                                      </p:cBhvr>
                                      <p:tavLst>
                                        <p:tav tm="0">
                                          <p:val>
                                            <p:strVal val="ppt_y"/>
                                          </p:val>
                                        </p:tav>
                                        <p:tav tm="100000">
                                          <p:val>
                                            <p:strVal val="1+ppt_h/2"/>
                                          </p:val>
                                        </p:tav>
                                      </p:tavLst>
                                    </p:anim>
                                    <p:set>
                                      <p:cBhvr>
                                        <p:cTn id="48" dur="1" fill="hold">
                                          <p:stCondLst>
                                            <p:cond delay="499"/>
                                          </p:stCondLst>
                                        </p:cTn>
                                        <p:tgtEl>
                                          <p:spTgt spid="30"/>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31"/>
                                        </p:tgtEl>
                                        <p:attrNameLst>
                                          <p:attrName>ppt_x</p:attrName>
                                        </p:attrNameLst>
                                      </p:cBhvr>
                                      <p:tavLst>
                                        <p:tav tm="0">
                                          <p:val>
                                            <p:strVal val="ppt_x"/>
                                          </p:val>
                                        </p:tav>
                                        <p:tav tm="100000">
                                          <p:val>
                                            <p:strVal val="ppt_x"/>
                                          </p:val>
                                        </p:tav>
                                      </p:tavLst>
                                    </p:anim>
                                    <p:anim calcmode="lin" valueType="num">
                                      <p:cBhvr additive="base">
                                        <p:cTn id="51" dur="500"/>
                                        <p:tgtEl>
                                          <p:spTgt spid="31"/>
                                        </p:tgtEl>
                                        <p:attrNameLst>
                                          <p:attrName>ppt_y</p:attrName>
                                        </p:attrNameLst>
                                      </p:cBhvr>
                                      <p:tavLst>
                                        <p:tav tm="0">
                                          <p:val>
                                            <p:strVal val="ppt_y"/>
                                          </p:val>
                                        </p:tav>
                                        <p:tav tm="100000">
                                          <p:val>
                                            <p:strVal val="1+ppt_h/2"/>
                                          </p:val>
                                        </p:tav>
                                      </p:tavLst>
                                    </p:anim>
                                    <p:set>
                                      <p:cBhvr>
                                        <p:cTn id="52" dur="1" fill="hold">
                                          <p:stCondLst>
                                            <p:cond delay="499"/>
                                          </p:stCondLst>
                                        </p:cTn>
                                        <p:tgtEl>
                                          <p:spTgt spid="31"/>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29"/>
                                        </p:tgtEl>
                                        <p:attrNameLst>
                                          <p:attrName>ppt_x</p:attrName>
                                        </p:attrNameLst>
                                      </p:cBhvr>
                                      <p:tavLst>
                                        <p:tav tm="0">
                                          <p:val>
                                            <p:strVal val="ppt_x"/>
                                          </p:val>
                                        </p:tav>
                                        <p:tav tm="100000">
                                          <p:val>
                                            <p:strVal val="ppt_x"/>
                                          </p:val>
                                        </p:tav>
                                      </p:tavLst>
                                    </p:anim>
                                    <p:anim calcmode="lin" valueType="num">
                                      <p:cBhvr additive="base">
                                        <p:cTn id="55" dur="500"/>
                                        <p:tgtEl>
                                          <p:spTgt spid="29"/>
                                        </p:tgtEl>
                                        <p:attrNameLst>
                                          <p:attrName>ppt_y</p:attrName>
                                        </p:attrNameLst>
                                      </p:cBhvr>
                                      <p:tavLst>
                                        <p:tav tm="0">
                                          <p:val>
                                            <p:strVal val="ppt_y"/>
                                          </p:val>
                                        </p:tav>
                                        <p:tav tm="100000">
                                          <p:val>
                                            <p:strVal val="1+ppt_h/2"/>
                                          </p:val>
                                        </p:tav>
                                      </p:tavLst>
                                    </p:anim>
                                    <p:set>
                                      <p:cBhvr>
                                        <p:cTn id="56" dur="1" fill="hold">
                                          <p:stCondLst>
                                            <p:cond delay="499"/>
                                          </p:stCondLst>
                                        </p:cTn>
                                        <p:tgtEl>
                                          <p:spTgt spid="29"/>
                                        </p:tgtEl>
                                        <p:attrNameLst>
                                          <p:attrName>style.visibility</p:attrName>
                                        </p:attrNameLst>
                                      </p:cBhvr>
                                      <p:to>
                                        <p:strVal val="hidden"/>
                                      </p:to>
                                    </p:set>
                                  </p:childTnLst>
                                </p:cTn>
                              </p:par>
                              <p:par>
                                <p:cTn id="57" presetID="2" presetClass="entr" presetSubtype="4"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7"/>
                                        </p:tgtEl>
                                        <p:attrNameLst>
                                          <p:attrName>ppt_x</p:attrName>
                                        </p:attrNameLst>
                                      </p:cBhvr>
                                      <p:tavLst>
                                        <p:tav tm="0">
                                          <p:val>
                                            <p:strVal val="ppt_x"/>
                                          </p:val>
                                        </p:tav>
                                        <p:tav tm="100000">
                                          <p:val>
                                            <p:strVal val="ppt_x"/>
                                          </p:val>
                                        </p:tav>
                                      </p:tavLst>
                                    </p:anim>
                                    <p:anim calcmode="lin" valueType="num">
                                      <p:cBhvr additive="base">
                                        <p:cTn id="73" dur="500"/>
                                        <p:tgtEl>
                                          <p:spTgt spid="7"/>
                                        </p:tgtEl>
                                        <p:attrNameLst>
                                          <p:attrName>ppt_y</p:attrName>
                                        </p:attrNameLst>
                                      </p:cBhvr>
                                      <p:tavLst>
                                        <p:tav tm="0">
                                          <p:val>
                                            <p:strVal val="ppt_y"/>
                                          </p:val>
                                        </p:tav>
                                        <p:tav tm="100000">
                                          <p:val>
                                            <p:strVal val="1+ppt_h/2"/>
                                          </p:val>
                                        </p:tav>
                                      </p:tavLst>
                                    </p:anim>
                                    <p:set>
                                      <p:cBhvr>
                                        <p:cTn id="74" dur="1" fill="hold">
                                          <p:stCondLst>
                                            <p:cond delay="499"/>
                                          </p:stCondLst>
                                        </p:cTn>
                                        <p:tgtEl>
                                          <p:spTgt spid="7"/>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500"/>
                                        <p:tgtEl>
                                          <p:spTgt spid="12"/>
                                        </p:tgtEl>
                                        <p:attrNameLst>
                                          <p:attrName>ppt_x</p:attrName>
                                        </p:attrNameLst>
                                      </p:cBhvr>
                                      <p:tavLst>
                                        <p:tav tm="0">
                                          <p:val>
                                            <p:strVal val="ppt_x"/>
                                          </p:val>
                                        </p:tav>
                                        <p:tav tm="100000">
                                          <p:val>
                                            <p:strVal val="ppt_x"/>
                                          </p:val>
                                        </p:tav>
                                      </p:tavLst>
                                    </p:anim>
                                    <p:anim calcmode="lin" valueType="num">
                                      <p:cBhvr additive="base">
                                        <p:cTn id="77" dur="500"/>
                                        <p:tgtEl>
                                          <p:spTgt spid="12"/>
                                        </p:tgtEl>
                                        <p:attrNameLst>
                                          <p:attrName>ppt_y</p:attrName>
                                        </p:attrNameLst>
                                      </p:cBhvr>
                                      <p:tavLst>
                                        <p:tav tm="0">
                                          <p:val>
                                            <p:strVal val="ppt_y"/>
                                          </p:val>
                                        </p:tav>
                                        <p:tav tm="100000">
                                          <p:val>
                                            <p:strVal val="1+ppt_h/2"/>
                                          </p:val>
                                        </p:tav>
                                      </p:tavLst>
                                    </p:anim>
                                    <p:set>
                                      <p:cBhvr>
                                        <p:cTn id="78" dur="1" fill="hold">
                                          <p:stCondLst>
                                            <p:cond delay="499"/>
                                          </p:stCondLst>
                                        </p:cTn>
                                        <p:tgtEl>
                                          <p:spTgt spid="12"/>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6"/>
                                        </p:tgtEl>
                                        <p:attrNameLst>
                                          <p:attrName>ppt_x</p:attrName>
                                        </p:attrNameLst>
                                      </p:cBhvr>
                                      <p:tavLst>
                                        <p:tav tm="0">
                                          <p:val>
                                            <p:strVal val="ppt_x"/>
                                          </p:val>
                                        </p:tav>
                                        <p:tav tm="100000">
                                          <p:val>
                                            <p:strVal val="ppt_x"/>
                                          </p:val>
                                        </p:tav>
                                      </p:tavLst>
                                    </p:anim>
                                    <p:anim calcmode="lin" valueType="num">
                                      <p:cBhvr additive="base">
                                        <p:cTn id="81" dur="500"/>
                                        <p:tgtEl>
                                          <p:spTgt spid="6"/>
                                        </p:tgtEl>
                                        <p:attrNameLst>
                                          <p:attrName>ppt_y</p:attrName>
                                        </p:attrNameLst>
                                      </p:cBhvr>
                                      <p:tavLst>
                                        <p:tav tm="0">
                                          <p:val>
                                            <p:strVal val="ppt_y"/>
                                          </p:val>
                                        </p:tav>
                                        <p:tav tm="100000">
                                          <p:val>
                                            <p:strVal val="1+ppt_h/2"/>
                                          </p:val>
                                        </p:tav>
                                      </p:tavLst>
                                    </p:anim>
                                    <p:set>
                                      <p:cBhvr>
                                        <p:cTn id="82" dur="1" fill="hold">
                                          <p:stCondLst>
                                            <p:cond delay="499"/>
                                          </p:stCondLst>
                                        </p:cTn>
                                        <p:tgtEl>
                                          <p:spTgt spid="6"/>
                                        </p:tgtEl>
                                        <p:attrNameLst>
                                          <p:attrName>style.visibility</p:attrName>
                                        </p:attrNameLst>
                                      </p:cBhvr>
                                      <p:to>
                                        <p:strVal val="hidden"/>
                                      </p:to>
                                    </p:set>
                                  </p:childTnLst>
                                </p:cTn>
                              </p:par>
                              <p:par>
                                <p:cTn id="83" presetID="2" presetClass="entr" presetSubtype="4"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0" fill="hold"/>
                                        <p:tgtEl>
                                          <p:spTgt spid="21"/>
                                        </p:tgtEl>
                                        <p:attrNameLst>
                                          <p:attrName>ppt_x</p:attrName>
                                        </p:attrNameLst>
                                      </p:cBhvr>
                                      <p:tavLst>
                                        <p:tav tm="0">
                                          <p:val>
                                            <p:strVal val="#ppt_x"/>
                                          </p:val>
                                        </p:tav>
                                        <p:tav tm="100000">
                                          <p:val>
                                            <p:strVal val="#ppt_x"/>
                                          </p:val>
                                        </p:tav>
                                      </p:tavLst>
                                    </p:anim>
                                    <p:anim calcmode="lin" valueType="num">
                                      <p:cBhvr additive="base">
                                        <p:cTn id="102" dur="500" fill="hold"/>
                                        <p:tgtEl>
                                          <p:spTgt spid="2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500" fill="hold"/>
                                        <p:tgtEl>
                                          <p:spTgt spid="15"/>
                                        </p:tgtEl>
                                        <p:attrNameLst>
                                          <p:attrName>ppt_x</p:attrName>
                                        </p:attrNameLst>
                                      </p:cBhvr>
                                      <p:tavLst>
                                        <p:tav tm="0">
                                          <p:val>
                                            <p:strVal val="#ppt_x"/>
                                          </p:val>
                                        </p:tav>
                                        <p:tav tm="100000">
                                          <p:val>
                                            <p:strVal val="#ppt_x"/>
                                          </p:val>
                                        </p:tav>
                                      </p:tavLst>
                                    </p:anim>
                                    <p:anim calcmode="lin" valueType="num">
                                      <p:cBhvr additive="base">
                                        <p:cTn id="106" dur="500" fill="hold"/>
                                        <p:tgtEl>
                                          <p:spTgt spid="15"/>
                                        </p:tgtEl>
                                        <p:attrNameLst>
                                          <p:attrName>ppt_y</p:attrName>
                                        </p:attrNameLst>
                                      </p:cBhvr>
                                      <p:tavLst>
                                        <p:tav tm="0">
                                          <p:val>
                                            <p:strVal val="1+#ppt_h/2"/>
                                          </p:val>
                                        </p:tav>
                                        <p:tav tm="100000">
                                          <p:val>
                                            <p:strVal val="#ppt_y"/>
                                          </p:val>
                                        </p:tav>
                                      </p:tavLst>
                                    </p:anim>
                                  </p:childTnLst>
                                </p:cTn>
                              </p:par>
                              <p:par>
                                <p:cTn id="107" presetID="2" presetClass="entr" presetSubtype="4" fill="hold" grpId="1" nodeType="with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additive="base">
                                        <p:cTn id="109" dur="500" fill="hold"/>
                                        <p:tgtEl>
                                          <p:spTgt spid="8"/>
                                        </p:tgtEl>
                                        <p:attrNameLst>
                                          <p:attrName>ppt_x</p:attrName>
                                        </p:attrNameLst>
                                      </p:cBhvr>
                                      <p:tavLst>
                                        <p:tav tm="0">
                                          <p:val>
                                            <p:strVal val="#ppt_x"/>
                                          </p:val>
                                        </p:tav>
                                        <p:tav tm="100000">
                                          <p:val>
                                            <p:strVal val="#ppt_x"/>
                                          </p:val>
                                        </p:tav>
                                      </p:tavLst>
                                    </p:anim>
                                    <p:anim calcmode="lin" valueType="num">
                                      <p:cBhvr additive="base">
                                        <p:cTn id="1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8"/>
                                        </p:tgtEl>
                                        <p:attrNameLst>
                                          <p:attrName>ppt_x</p:attrName>
                                        </p:attrNameLst>
                                      </p:cBhvr>
                                      <p:tavLst>
                                        <p:tav tm="0">
                                          <p:val>
                                            <p:strVal val="ppt_x"/>
                                          </p:val>
                                        </p:tav>
                                        <p:tav tm="100000">
                                          <p:val>
                                            <p:strVal val="ppt_x"/>
                                          </p:val>
                                        </p:tav>
                                      </p:tavLst>
                                    </p:anim>
                                    <p:anim calcmode="lin" valueType="num">
                                      <p:cBhvr additive="base">
                                        <p:cTn id="115" dur="500"/>
                                        <p:tgtEl>
                                          <p:spTgt spid="8"/>
                                        </p:tgtEl>
                                        <p:attrNameLst>
                                          <p:attrName>ppt_y</p:attrName>
                                        </p:attrNameLst>
                                      </p:cBhvr>
                                      <p:tavLst>
                                        <p:tav tm="0">
                                          <p:val>
                                            <p:strVal val="ppt_y"/>
                                          </p:val>
                                        </p:tav>
                                        <p:tav tm="100000">
                                          <p:val>
                                            <p:strVal val="1+ppt_h/2"/>
                                          </p:val>
                                        </p:tav>
                                      </p:tavLst>
                                    </p:anim>
                                    <p:set>
                                      <p:cBhvr>
                                        <p:cTn id="116" dur="1" fill="hold">
                                          <p:stCondLst>
                                            <p:cond delay="499"/>
                                          </p:stCondLst>
                                        </p:cTn>
                                        <p:tgtEl>
                                          <p:spTgt spid="8"/>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500"/>
                                        <p:tgtEl>
                                          <p:spTgt spid="19"/>
                                        </p:tgtEl>
                                        <p:attrNameLst>
                                          <p:attrName>ppt_x</p:attrName>
                                        </p:attrNameLst>
                                      </p:cBhvr>
                                      <p:tavLst>
                                        <p:tav tm="0">
                                          <p:val>
                                            <p:strVal val="ppt_x"/>
                                          </p:val>
                                        </p:tav>
                                        <p:tav tm="100000">
                                          <p:val>
                                            <p:strVal val="ppt_x"/>
                                          </p:val>
                                        </p:tav>
                                      </p:tavLst>
                                    </p:anim>
                                    <p:anim calcmode="lin" valueType="num">
                                      <p:cBhvr additive="base">
                                        <p:cTn id="119" dur="500"/>
                                        <p:tgtEl>
                                          <p:spTgt spid="19"/>
                                        </p:tgtEl>
                                        <p:attrNameLst>
                                          <p:attrName>ppt_y</p:attrName>
                                        </p:attrNameLst>
                                      </p:cBhvr>
                                      <p:tavLst>
                                        <p:tav tm="0">
                                          <p:val>
                                            <p:strVal val="ppt_y"/>
                                          </p:val>
                                        </p:tav>
                                        <p:tav tm="100000">
                                          <p:val>
                                            <p:strVal val="1+ppt_h/2"/>
                                          </p:val>
                                        </p:tav>
                                      </p:tavLst>
                                    </p:anim>
                                    <p:set>
                                      <p:cBhvr>
                                        <p:cTn id="120" dur="1" fill="hold">
                                          <p:stCondLst>
                                            <p:cond delay="499"/>
                                          </p:stCondLst>
                                        </p:cTn>
                                        <p:tgtEl>
                                          <p:spTgt spid="19"/>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500"/>
                                        <p:tgtEl>
                                          <p:spTgt spid="17"/>
                                        </p:tgtEl>
                                        <p:attrNameLst>
                                          <p:attrName>ppt_x</p:attrName>
                                        </p:attrNameLst>
                                      </p:cBhvr>
                                      <p:tavLst>
                                        <p:tav tm="0">
                                          <p:val>
                                            <p:strVal val="ppt_x"/>
                                          </p:val>
                                        </p:tav>
                                        <p:tav tm="100000">
                                          <p:val>
                                            <p:strVal val="ppt_x"/>
                                          </p:val>
                                        </p:tav>
                                      </p:tavLst>
                                    </p:anim>
                                    <p:anim calcmode="lin" valueType="num">
                                      <p:cBhvr additive="base">
                                        <p:cTn id="123" dur="500"/>
                                        <p:tgtEl>
                                          <p:spTgt spid="17"/>
                                        </p:tgtEl>
                                        <p:attrNameLst>
                                          <p:attrName>ppt_y</p:attrName>
                                        </p:attrNameLst>
                                      </p:cBhvr>
                                      <p:tavLst>
                                        <p:tav tm="0">
                                          <p:val>
                                            <p:strVal val="ppt_y"/>
                                          </p:val>
                                        </p:tav>
                                        <p:tav tm="100000">
                                          <p:val>
                                            <p:strVal val="1+ppt_h/2"/>
                                          </p:val>
                                        </p:tav>
                                      </p:tavLst>
                                    </p:anim>
                                    <p:set>
                                      <p:cBhvr>
                                        <p:cTn id="124" dur="1" fill="hold">
                                          <p:stCondLst>
                                            <p:cond delay="499"/>
                                          </p:stCondLst>
                                        </p:cTn>
                                        <p:tgtEl>
                                          <p:spTgt spid="17"/>
                                        </p:tgtEl>
                                        <p:attrNameLst>
                                          <p:attrName>style.visibility</p:attrName>
                                        </p:attrNameLst>
                                      </p:cBhvr>
                                      <p:to>
                                        <p:strVal val="hidden"/>
                                      </p:to>
                                    </p:set>
                                  </p:childTnLst>
                                </p:cTn>
                              </p:par>
                              <p:par>
                                <p:cTn id="125" presetID="2" presetClass="exit" presetSubtype="4" fill="hold" nodeType="withEffect">
                                  <p:stCondLst>
                                    <p:cond delay="0"/>
                                  </p:stCondLst>
                                  <p:childTnLst>
                                    <p:anim calcmode="lin" valueType="num">
                                      <p:cBhvr additive="base">
                                        <p:cTn id="126" dur="500"/>
                                        <p:tgtEl>
                                          <p:spTgt spid="21"/>
                                        </p:tgtEl>
                                        <p:attrNameLst>
                                          <p:attrName>ppt_x</p:attrName>
                                        </p:attrNameLst>
                                      </p:cBhvr>
                                      <p:tavLst>
                                        <p:tav tm="0">
                                          <p:val>
                                            <p:strVal val="ppt_x"/>
                                          </p:val>
                                        </p:tav>
                                        <p:tav tm="100000">
                                          <p:val>
                                            <p:strVal val="ppt_x"/>
                                          </p:val>
                                        </p:tav>
                                      </p:tavLst>
                                    </p:anim>
                                    <p:anim calcmode="lin" valueType="num">
                                      <p:cBhvr additive="base">
                                        <p:cTn id="127" dur="500"/>
                                        <p:tgtEl>
                                          <p:spTgt spid="21"/>
                                        </p:tgtEl>
                                        <p:attrNameLst>
                                          <p:attrName>ppt_y</p:attrName>
                                        </p:attrNameLst>
                                      </p:cBhvr>
                                      <p:tavLst>
                                        <p:tav tm="0">
                                          <p:val>
                                            <p:strVal val="ppt_y"/>
                                          </p:val>
                                        </p:tav>
                                        <p:tav tm="100000">
                                          <p:val>
                                            <p:strVal val="1+ppt_h/2"/>
                                          </p:val>
                                        </p:tav>
                                      </p:tavLst>
                                    </p:anim>
                                    <p:set>
                                      <p:cBhvr>
                                        <p:cTn id="128" dur="1" fill="hold">
                                          <p:stCondLst>
                                            <p:cond delay="499"/>
                                          </p:stCondLst>
                                        </p:cTn>
                                        <p:tgtEl>
                                          <p:spTgt spid="21"/>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15"/>
                                        </p:tgtEl>
                                        <p:attrNameLst>
                                          <p:attrName>ppt_x</p:attrName>
                                        </p:attrNameLst>
                                      </p:cBhvr>
                                      <p:tavLst>
                                        <p:tav tm="0">
                                          <p:val>
                                            <p:strVal val="ppt_x"/>
                                          </p:val>
                                        </p:tav>
                                        <p:tav tm="100000">
                                          <p:val>
                                            <p:strVal val="ppt_x"/>
                                          </p:val>
                                        </p:tav>
                                      </p:tavLst>
                                    </p:anim>
                                    <p:anim calcmode="lin" valueType="num">
                                      <p:cBhvr additive="base">
                                        <p:cTn id="131" dur="500"/>
                                        <p:tgtEl>
                                          <p:spTgt spid="15"/>
                                        </p:tgtEl>
                                        <p:attrNameLst>
                                          <p:attrName>ppt_y</p:attrName>
                                        </p:attrNameLst>
                                      </p:cBhvr>
                                      <p:tavLst>
                                        <p:tav tm="0">
                                          <p:val>
                                            <p:strVal val="ppt_y"/>
                                          </p:val>
                                        </p:tav>
                                        <p:tav tm="100000">
                                          <p:val>
                                            <p:strVal val="1+ppt_h/2"/>
                                          </p:val>
                                        </p:tav>
                                      </p:tavLst>
                                    </p:anim>
                                    <p:set>
                                      <p:cBhvr>
                                        <p:cTn id="132" dur="1" fill="hold">
                                          <p:stCondLst>
                                            <p:cond delay="499"/>
                                          </p:stCondLst>
                                        </p:cTn>
                                        <p:tgtEl>
                                          <p:spTgt spid="15"/>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14"/>
                                        </p:tgtEl>
                                        <p:attrNameLst>
                                          <p:attrName>ppt_x</p:attrName>
                                        </p:attrNameLst>
                                      </p:cBhvr>
                                      <p:tavLst>
                                        <p:tav tm="0">
                                          <p:val>
                                            <p:strVal val="ppt_x"/>
                                          </p:val>
                                        </p:tav>
                                        <p:tav tm="100000">
                                          <p:val>
                                            <p:strVal val="ppt_x"/>
                                          </p:val>
                                        </p:tav>
                                      </p:tavLst>
                                    </p:anim>
                                    <p:anim calcmode="lin" valueType="num">
                                      <p:cBhvr additive="base">
                                        <p:cTn id="135" dur="500"/>
                                        <p:tgtEl>
                                          <p:spTgt spid="14"/>
                                        </p:tgtEl>
                                        <p:attrNameLst>
                                          <p:attrName>ppt_y</p:attrName>
                                        </p:attrNameLst>
                                      </p:cBhvr>
                                      <p:tavLst>
                                        <p:tav tm="0">
                                          <p:val>
                                            <p:strVal val="ppt_y"/>
                                          </p:val>
                                        </p:tav>
                                        <p:tav tm="100000">
                                          <p:val>
                                            <p:strVal val="1+ppt_h/2"/>
                                          </p:val>
                                        </p:tav>
                                      </p:tavLst>
                                    </p:anim>
                                    <p:set>
                                      <p:cBhvr>
                                        <p:cTn id="136" dur="1" fill="hold">
                                          <p:stCondLst>
                                            <p:cond delay="499"/>
                                          </p:stCondLst>
                                        </p:cTn>
                                        <p:tgtEl>
                                          <p:spTgt spid="14"/>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13"/>
                                        </p:tgtEl>
                                        <p:attrNameLst>
                                          <p:attrName>ppt_x</p:attrName>
                                        </p:attrNameLst>
                                      </p:cBhvr>
                                      <p:tavLst>
                                        <p:tav tm="0">
                                          <p:val>
                                            <p:strVal val="ppt_x"/>
                                          </p:val>
                                        </p:tav>
                                        <p:tav tm="100000">
                                          <p:val>
                                            <p:strVal val="ppt_x"/>
                                          </p:val>
                                        </p:tav>
                                      </p:tavLst>
                                    </p:anim>
                                    <p:anim calcmode="lin" valueType="num">
                                      <p:cBhvr additive="base">
                                        <p:cTn id="139" dur="500"/>
                                        <p:tgtEl>
                                          <p:spTgt spid="13"/>
                                        </p:tgtEl>
                                        <p:attrNameLst>
                                          <p:attrName>ppt_y</p:attrName>
                                        </p:attrNameLst>
                                      </p:cBhvr>
                                      <p:tavLst>
                                        <p:tav tm="0">
                                          <p:val>
                                            <p:strVal val="ppt_y"/>
                                          </p:val>
                                        </p:tav>
                                        <p:tav tm="100000">
                                          <p:val>
                                            <p:strVal val="1+ppt_h/2"/>
                                          </p:val>
                                        </p:tav>
                                      </p:tavLst>
                                    </p:anim>
                                    <p:set>
                                      <p:cBhvr>
                                        <p:cTn id="140" dur="1" fill="hold">
                                          <p:stCondLst>
                                            <p:cond delay="499"/>
                                          </p:stCondLst>
                                        </p:cTn>
                                        <p:tgtEl>
                                          <p:spTgt spid="13"/>
                                        </p:tgtEl>
                                        <p:attrNameLst>
                                          <p:attrName>style.visibility</p:attrName>
                                        </p:attrNameLst>
                                      </p:cBhvr>
                                      <p:to>
                                        <p:strVal val="hidden"/>
                                      </p:to>
                                    </p:set>
                                  </p:childTnLst>
                                </p:cTn>
                              </p:par>
                              <p:par>
                                <p:cTn id="141" presetID="2" presetClass="entr" presetSubtype="4" fill="hold" grpId="0" nodeType="with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additive="base">
                                        <p:cTn id="143" dur="500" fill="hold"/>
                                        <p:tgtEl>
                                          <p:spTgt spid="22"/>
                                        </p:tgtEl>
                                        <p:attrNameLst>
                                          <p:attrName>ppt_x</p:attrName>
                                        </p:attrNameLst>
                                      </p:cBhvr>
                                      <p:tavLst>
                                        <p:tav tm="0">
                                          <p:val>
                                            <p:strVal val="#ppt_x"/>
                                          </p:val>
                                        </p:tav>
                                        <p:tav tm="100000">
                                          <p:val>
                                            <p:strVal val="#ppt_x"/>
                                          </p:val>
                                        </p:tav>
                                      </p:tavLst>
                                    </p:anim>
                                    <p:anim calcmode="lin" valueType="num">
                                      <p:cBhvr additive="base">
                                        <p:cTn id="144" dur="500" fill="hold"/>
                                        <p:tgtEl>
                                          <p:spTgt spid="22"/>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24"/>
                                        </p:tgtEl>
                                        <p:attrNameLst>
                                          <p:attrName>style.visibility</p:attrName>
                                        </p:attrNameLst>
                                      </p:cBhvr>
                                      <p:to>
                                        <p:strVal val="visible"/>
                                      </p:to>
                                    </p:set>
                                    <p:anim calcmode="lin" valueType="num">
                                      <p:cBhvr additive="base">
                                        <p:cTn id="147" dur="500" fill="hold"/>
                                        <p:tgtEl>
                                          <p:spTgt spid="24"/>
                                        </p:tgtEl>
                                        <p:attrNameLst>
                                          <p:attrName>ppt_x</p:attrName>
                                        </p:attrNameLst>
                                      </p:cBhvr>
                                      <p:tavLst>
                                        <p:tav tm="0">
                                          <p:val>
                                            <p:strVal val="#ppt_x"/>
                                          </p:val>
                                        </p:tav>
                                        <p:tav tm="100000">
                                          <p:val>
                                            <p:strVal val="#ppt_x"/>
                                          </p:val>
                                        </p:tav>
                                      </p:tavLst>
                                    </p:anim>
                                    <p:anim calcmode="lin" valueType="num">
                                      <p:cBhvr additive="base">
                                        <p:cTn id="148" dur="500" fill="hold"/>
                                        <p:tgtEl>
                                          <p:spTgt spid="24"/>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9"/>
                                        </p:tgtEl>
                                        <p:attrNameLst>
                                          <p:attrName>style.visibility</p:attrName>
                                        </p:attrNameLst>
                                      </p:cBhvr>
                                      <p:to>
                                        <p:strVal val="visible"/>
                                      </p:to>
                                    </p:set>
                                    <p:anim calcmode="lin" valueType="num">
                                      <p:cBhvr additive="base">
                                        <p:cTn id="151" dur="500" fill="hold"/>
                                        <p:tgtEl>
                                          <p:spTgt spid="9"/>
                                        </p:tgtEl>
                                        <p:attrNameLst>
                                          <p:attrName>ppt_x</p:attrName>
                                        </p:attrNameLst>
                                      </p:cBhvr>
                                      <p:tavLst>
                                        <p:tav tm="0">
                                          <p:val>
                                            <p:strVal val="#ppt_x"/>
                                          </p:val>
                                        </p:tav>
                                        <p:tav tm="100000">
                                          <p:val>
                                            <p:strVal val="#ppt_x"/>
                                          </p:val>
                                        </p:tav>
                                      </p:tavLst>
                                    </p:anim>
                                    <p:anim calcmode="lin" valueType="num">
                                      <p:cBhvr additive="base">
                                        <p:cTn id="1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xit" presetSubtype="4" fill="hold" grpId="1" nodeType="clickEffect">
                                  <p:stCondLst>
                                    <p:cond delay="0"/>
                                  </p:stCondLst>
                                  <p:childTnLst>
                                    <p:anim calcmode="lin" valueType="num">
                                      <p:cBhvr additive="base">
                                        <p:cTn id="156" dur="500"/>
                                        <p:tgtEl>
                                          <p:spTgt spid="9"/>
                                        </p:tgtEl>
                                        <p:attrNameLst>
                                          <p:attrName>ppt_x</p:attrName>
                                        </p:attrNameLst>
                                      </p:cBhvr>
                                      <p:tavLst>
                                        <p:tav tm="0">
                                          <p:val>
                                            <p:strVal val="ppt_x"/>
                                          </p:val>
                                        </p:tav>
                                        <p:tav tm="100000">
                                          <p:val>
                                            <p:strVal val="ppt_x"/>
                                          </p:val>
                                        </p:tav>
                                      </p:tavLst>
                                    </p:anim>
                                    <p:anim calcmode="lin" valueType="num">
                                      <p:cBhvr additive="base">
                                        <p:cTn id="157" dur="500"/>
                                        <p:tgtEl>
                                          <p:spTgt spid="9"/>
                                        </p:tgtEl>
                                        <p:attrNameLst>
                                          <p:attrName>ppt_y</p:attrName>
                                        </p:attrNameLst>
                                      </p:cBhvr>
                                      <p:tavLst>
                                        <p:tav tm="0">
                                          <p:val>
                                            <p:strVal val="ppt_y"/>
                                          </p:val>
                                        </p:tav>
                                        <p:tav tm="100000">
                                          <p:val>
                                            <p:strVal val="1+ppt_h/2"/>
                                          </p:val>
                                        </p:tav>
                                      </p:tavLst>
                                    </p:anim>
                                    <p:set>
                                      <p:cBhvr>
                                        <p:cTn id="158" dur="1" fill="hold">
                                          <p:stCondLst>
                                            <p:cond delay="499"/>
                                          </p:stCondLst>
                                        </p:cTn>
                                        <p:tgtEl>
                                          <p:spTgt spid="9"/>
                                        </p:tgtEl>
                                        <p:attrNameLst>
                                          <p:attrName>style.visibility</p:attrName>
                                        </p:attrNameLst>
                                      </p:cBhvr>
                                      <p:to>
                                        <p:strVal val="hidden"/>
                                      </p:to>
                                    </p:set>
                                  </p:childTnLst>
                                </p:cTn>
                              </p:par>
                              <p:par>
                                <p:cTn id="159" presetID="2" presetClass="exit" presetSubtype="4" fill="hold" nodeType="withEffect">
                                  <p:stCondLst>
                                    <p:cond delay="0"/>
                                  </p:stCondLst>
                                  <p:childTnLst>
                                    <p:anim calcmode="lin" valueType="num">
                                      <p:cBhvr additive="base">
                                        <p:cTn id="160" dur="500"/>
                                        <p:tgtEl>
                                          <p:spTgt spid="24"/>
                                        </p:tgtEl>
                                        <p:attrNameLst>
                                          <p:attrName>ppt_x</p:attrName>
                                        </p:attrNameLst>
                                      </p:cBhvr>
                                      <p:tavLst>
                                        <p:tav tm="0">
                                          <p:val>
                                            <p:strVal val="ppt_x"/>
                                          </p:val>
                                        </p:tav>
                                        <p:tav tm="100000">
                                          <p:val>
                                            <p:strVal val="ppt_x"/>
                                          </p:val>
                                        </p:tav>
                                      </p:tavLst>
                                    </p:anim>
                                    <p:anim calcmode="lin" valueType="num">
                                      <p:cBhvr additive="base">
                                        <p:cTn id="161" dur="500"/>
                                        <p:tgtEl>
                                          <p:spTgt spid="24"/>
                                        </p:tgtEl>
                                        <p:attrNameLst>
                                          <p:attrName>ppt_y</p:attrName>
                                        </p:attrNameLst>
                                      </p:cBhvr>
                                      <p:tavLst>
                                        <p:tav tm="0">
                                          <p:val>
                                            <p:strVal val="ppt_y"/>
                                          </p:val>
                                        </p:tav>
                                        <p:tav tm="100000">
                                          <p:val>
                                            <p:strVal val="1+ppt_h/2"/>
                                          </p:val>
                                        </p:tav>
                                      </p:tavLst>
                                    </p:anim>
                                    <p:set>
                                      <p:cBhvr>
                                        <p:cTn id="162" dur="1" fill="hold">
                                          <p:stCondLst>
                                            <p:cond delay="499"/>
                                          </p:stCondLst>
                                        </p:cTn>
                                        <p:tgtEl>
                                          <p:spTgt spid="24"/>
                                        </p:tgtEl>
                                        <p:attrNameLst>
                                          <p:attrName>style.visibility</p:attrName>
                                        </p:attrNameLst>
                                      </p:cBhvr>
                                      <p:to>
                                        <p:strVal val="hidden"/>
                                      </p:to>
                                    </p:set>
                                  </p:childTnLst>
                                </p:cTn>
                              </p:par>
                              <p:par>
                                <p:cTn id="163" presetID="2" presetClass="exit" presetSubtype="4" fill="hold" grpId="1" nodeType="withEffect">
                                  <p:stCondLst>
                                    <p:cond delay="0"/>
                                  </p:stCondLst>
                                  <p:childTnLst>
                                    <p:anim calcmode="lin" valueType="num">
                                      <p:cBhvr additive="base">
                                        <p:cTn id="164" dur="500"/>
                                        <p:tgtEl>
                                          <p:spTgt spid="22"/>
                                        </p:tgtEl>
                                        <p:attrNameLst>
                                          <p:attrName>ppt_x</p:attrName>
                                        </p:attrNameLst>
                                      </p:cBhvr>
                                      <p:tavLst>
                                        <p:tav tm="0">
                                          <p:val>
                                            <p:strVal val="ppt_x"/>
                                          </p:val>
                                        </p:tav>
                                        <p:tav tm="100000">
                                          <p:val>
                                            <p:strVal val="ppt_x"/>
                                          </p:val>
                                        </p:tav>
                                      </p:tavLst>
                                    </p:anim>
                                    <p:anim calcmode="lin" valueType="num">
                                      <p:cBhvr additive="base">
                                        <p:cTn id="165" dur="500"/>
                                        <p:tgtEl>
                                          <p:spTgt spid="22"/>
                                        </p:tgtEl>
                                        <p:attrNameLst>
                                          <p:attrName>ppt_y</p:attrName>
                                        </p:attrNameLst>
                                      </p:cBhvr>
                                      <p:tavLst>
                                        <p:tav tm="0">
                                          <p:val>
                                            <p:strVal val="ppt_y"/>
                                          </p:val>
                                        </p:tav>
                                        <p:tav tm="100000">
                                          <p:val>
                                            <p:strVal val="1+ppt_h/2"/>
                                          </p:val>
                                        </p:tav>
                                      </p:tavLst>
                                    </p:anim>
                                    <p:set>
                                      <p:cBhvr>
                                        <p:cTn id="166" dur="1" fill="hold">
                                          <p:stCondLst>
                                            <p:cond delay="499"/>
                                          </p:stCondLst>
                                        </p:cTn>
                                        <p:tgtEl>
                                          <p:spTgt spid="22"/>
                                        </p:tgtEl>
                                        <p:attrNameLst>
                                          <p:attrName>style.visibility</p:attrName>
                                        </p:attrNameLst>
                                      </p:cBhvr>
                                      <p:to>
                                        <p:strVal val="hidden"/>
                                      </p:to>
                                    </p:set>
                                  </p:childTnLst>
                                </p:cTn>
                              </p:par>
                              <p:par>
                                <p:cTn id="167" presetID="2" presetClass="entr" presetSubtype="4" fill="hold" grpId="0" nodeType="withEffect">
                                  <p:stCondLst>
                                    <p:cond delay="0"/>
                                  </p:stCondLst>
                                  <p:childTnLst>
                                    <p:set>
                                      <p:cBhvr>
                                        <p:cTn id="168" dur="1" fill="hold">
                                          <p:stCondLst>
                                            <p:cond delay="0"/>
                                          </p:stCondLst>
                                        </p:cTn>
                                        <p:tgtEl>
                                          <p:spTgt spid="10"/>
                                        </p:tgtEl>
                                        <p:attrNameLst>
                                          <p:attrName>style.visibility</p:attrName>
                                        </p:attrNameLst>
                                      </p:cBhvr>
                                      <p:to>
                                        <p:strVal val="visible"/>
                                      </p:to>
                                    </p:set>
                                    <p:anim calcmode="lin" valueType="num">
                                      <p:cBhvr additive="base">
                                        <p:cTn id="169" dur="500" fill="hold"/>
                                        <p:tgtEl>
                                          <p:spTgt spid="10"/>
                                        </p:tgtEl>
                                        <p:attrNameLst>
                                          <p:attrName>ppt_x</p:attrName>
                                        </p:attrNameLst>
                                      </p:cBhvr>
                                      <p:tavLst>
                                        <p:tav tm="0">
                                          <p:val>
                                            <p:strVal val="#ppt_x"/>
                                          </p:val>
                                        </p:tav>
                                        <p:tav tm="100000">
                                          <p:val>
                                            <p:strVal val="#ppt_x"/>
                                          </p:val>
                                        </p:tav>
                                      </p:tavLst>
                                    </p:anim>
                                    <p:anim calcmode="lin" valueType="num">
                                      <p:cBhvr additive="base">
                                        <p:cTn id="170" dur="500" fill="hold"/>
                                        <p:tgtEl>
                                          <p:spTgt spid="10"/>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27"/>
                                        </p:tgtEl>
                                        <p:attrNameLst>
                                          <p:attrName>style.visibility</p:attrName>
                                        </p:attrNameLst>
                                      </p:cBhvr>
                                      <p:to>
                                        <p:strVal val="visible"/>
                                      </p:to>
                                    </p:set>
                                    <p:anim calcmode="lin" valueType="num">
                                      <p:cBhvr additive="base">
                                        <p:cTn id="173" dur="500" fill="hold"/>
                                        <p:tgtEl>
                                          <p:spTgt spid="27"/>
                                        </p:tgtEl>
                                        <p:attrNameLst>
                                          <p:attrName>ppt_x</p:attrName>
                                        </p:attrNameLst>
                                      </p:cBhvr>
                                      <p:tavLst>
                                        <p:tav tm="0">
                                          <p:val>
                                            <p:strVal val="#ppt_x"/>
                                          </p:val>
                                        </p:tav>
                                        <p:tav tm="100000">
                                          <p:val>
                                            <p:strVal val="#ppt_x"/>
                                          </p:val>
                                        </p:tav>
                                      </p:tavLst>
                                    </p:anim>
                                    <p:anim calcmode="lin" valueType="num">
                                      <p:cBhvr additive="base">
                                        <p:cTn id="174" dur="500" fill="hold"/>
                                        <p:tgtEl>
                                          <p:spTgt spid="27"/>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25"/>
                                        </p:tgtEl>
                                        <p:attrNameLst>
                                          <p:attrName>style.visibility</p:attrName>
                                        </p:attrNameLst>
                                      </p:cBhvr>
                                      <p:to>
                                        <p:strVal val="visible"/>
                                      </p:to>
                                    </p:set>
                                    <p:anim calcmode="lin" valueType="num">
                                      <p:cBhvr additive="base">
                                        <p:cTn id="177" dur="500" fill="hold"/>
                                        <p:tgtEl>
                                          <p:spTgt spid="25"/>
                                        </p:tgtEl>
                                        <p:attrNameLst>
                                          <p:attrName>ppt_x</p:attrName>
                                        </p:attrNameLst>
                                      </p:cBhvr>
                                      <p:tavLst>
                                        <p:tav tm="0">
                                          <p:val>
                                            <p:strVal val="#ppt_x"/>
                                          </p:val>
                                        </p:tav>
                                        <p:tav tm="100000">
                                          <p:val>
                                            <p:strVal val="#ppt_x"/>
                                          </p:val>
                                        </p:tav>
                                      </p:tavLst>
                                    </p:anim>
                                    <p:anim calcmode="lin" valueType="num">
                                      <p:cBhvr additive="base">
                                        <p:cTn id="178" dur="500" fill="hold"/>
                                        <p:tgtEl>
                                          <p:spTgt spid="25"/>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36"/>
                                        </p:tgtEl>
                                        <p:attrNameLst>
                                          <p:attrName>style.visibility</p:attrName>
                                        </p:attrNameLst>
                                      </p:cBhvr>
                                      <p:to>
                                        <p:strVal val="visible"/>
                                      </p:to>
                                    </p:set>
                                    <p:anim calcmode="lin" valueType="num">
                                      <p:cBhvr additive="base">
                                        <p:cTn id="181" dur="500" fill="hold"/>
                                        <p:tgtEl>
                                          <p:spTgt spid="36"/>
                                        </p:tgtEl>
                                        <p:attrNameLst>
                                          <p:attrName>ppt_x</p:attrName>
                                        </p:attrNameLst>
                                      </p:cBhvr>
                                      <p:tavLst>
                                        <p:tav tm="0">
                                          <p:val>
                                            <p:strVal val="#ppt_x"/>
                                          </p:val>
                                        </p:tav>
                                        <p:tav tm="100000">
                                          <p:val>
                                            <p:strVal val="#ppt_x"/>
                                          </p:val>
                                        </p:tav>
                                      </p:tavLst>
                                    </p:anim>
                                    <p:anim calcmode="lin" valueType="num">
                                      <p:cBhvr additive="base">
                                        <p:cTn id="182" dur="500" fill="hold"/>
                                        <p:tgtEl>
                                          <p:spTgt spid="36"/>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37"/>
                                        </p:tgtEl>
                                        <p:attrNameLst>
                                          <p:attrName>style.visibility</p:attrName>
                                        </p:attrNameLst>
                                      </p:cBhvr>
                                      <p:to>
                                        <p:strVal val="visible"/>
                                      </p:to>
                                    </p:set>
                                    <p:anim calcmode="lin" valueType="num">
                                      <p:cBhvr additive="base">
                                        <p:cTn id="185" dur="500" fill="hold"/>
                                        <p:tgtEl>
                                          <p:spTgt spid="37"/>
                                        </p:tgtEl>
                                        <p:attrNameLst>
                                          <p:attrName>ppt_x</p:attrName>
                                        </p:attrNameLst>
                                      </p:cBhvr>
                                      <p:tavLst>
                                        <p:tav tm="0">
                                          <p:val>
                                            <p:strVal val="#ppt_x"/>
                                          </p:val>
                                        </p:tav>
                                        <p:tav tm="100000">
                                          <p:val>
                                            <p:strVal val="#ppt_x"/>
                                          </p:val>
                                        </p:tav>
                                      </p:tavLst>
                                    </p:anim>
                                    <p:anim calcmode="lin" valueType="num">
                                      <p:cBhvr additive="base">
                                        <p:cTn id="18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3" grpId="0" animBg="1"/>
      <p:bldP spid="13" grpId="1" animBg="1"/>
      <p:bldP spid="14" grpId="0" animBg="1"/>
      <p:bldP spid="14" grpId="1" animBg="1"/>
      <p:bldP spid="15" grpId="0" animBg="1"/>
      <p:bldP spid="15" grpId="1" animBg="1"/>
      <p:bldP spid="22" grpId="0" animBg="1"/>
      <p:bldP spid="22" grpId="1" animBg="1"/>
      <p:bldP spid="25" grpId="0" animBg="1"/>
      <p:bldP spid="29" grpId="0" animBg="1"/>
      <p:bldP spid="29" grpId="1" animBg="1"/>
      <p:bldP spid="30" grpId="0" animBg="1"/>
      <p:bldP spid="30" grpId="1" animBg="1"/>
      <p:bldP spid="34" grpId="0" animBg="1"/>
      <p:bldP spid="34" grpId="1" animBg="1"/>
      <p:bldP spid="38" grpId="0" animBg="1"/>
      <p:bldP spid="38" grpId="1"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7"/>
          <p:cNvSpPr txBox="1"/>
          <p:nvPr/>
        </p:nvSpPr>
        <p:spPr>
          <a:xfrm>
            <a:off x="179512" y="116632"/>
            <a:ext cx="8676456" cy="707886"/>
          </a:xfrm>
          <a:prstGeom prst="rect">
            <a:avLst/>
          </a:prstGeom>
          <a:noFill/>
        </p:spPr>
        <p:txBody>
          <a:bodyPr wrap="square" rtlCol="0">
            <a:spAutoFit/>
          </a:bodyPr>
          <a:lstStyle/>
          <a:p>
            <a:r>
              <a:rPr lang="it-IT" sz="4000" dirty="0" smtClean="0"/>
              <a:t>FLAME @ </a:t>
            </a:r>
            <a:r>
              <a:rPr lang="it-IT" sz="4000" dirty="0" err="1" smtClean="0"/>
              <a:t>SPARC_LAB</a:t>
            </a:r>
            <a:endParaRPr lang="it-IT" sz="4000" dirty="0" smtClean="0"/>
          </a:p>
        </p:txBody>
      </p:sp>
      <p:pic>
        <p:nvPicPr>
          <p:cNvPr id="5" name="Picture 4" descr="DSC_6399_1516_p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861048"/>
            <a:ext cx="4336180" cy="2880000"/>
          </a:xfrm>
          <a:prstGeom prst="rect">
            <a:avLst/>
          </a:prstGeom>
        </p:spPr>
      </p:pic>
      <p:pic>
        <p:nvPicPr>
          <p:cNvPr id="6" name="Picture 5" descr="DSC_6402_1519_p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0316" y="3861048"/>
            <a:ext cx="4336180" cy="2880000"/>
          </a:xfrm>
          <a:prstGeom prst="rect">
            <a:avLst/>
          </a:prstGeom>
        </p:spPr>
      </p:pic>
      <p:pic>
        <p:nvPicPr>
          <p:cNvPr id="7" name="Picture 6" descr="Img015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830" y="908720"/>
            <a:ext cx="4335666" cy="2880000"/>
          </a:xfrm>
          <a:prstGeom prst="rect">
            <a:avLst/>
          </a:prstGeom>
        </p:spPr>
      </p:pic>
      <p:pic>
        <p:nvPicPr>
          <p:cNvPr id="9" name="Picture 8" descr="Img015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908720"/>
            <a:ext cx="4335666" cy="2880000"/>
          </a:xfrm>
          <a:prstGeom prst="rect">
            <a:avLst/>
          </a:prstGeom>
        </p:spPr>
      </p:pic>
    </p:spTree>
    <p:extLst>
      <p:ext uri="{BB962C8B-B14F-4D97-AF65-F5344CB8AC3E}">
        <p14:creationId xmlns:p14="http://schemas.microsoft.com/office/powerpoint/2010/main" val="7594034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283968" y="821605"/>
            <a:ext cx="4536504" cy="5847754"/>
          </a:xfrm>
          <a:prstGeom prst="rect">
            <a:avLst/>
          </a:prstGeom>
          <a:noFill/>
        </p:spPr>
        <p:txBody>
          <a:bodyPr wrap="square" rtlCol="0">
            <a:spAutoFit/>
          </a:bodyPr>
          <a:lstStyle/>
          <a:p>
            <a:r>
              <a:rPr lang="it-IT" sz="2200" b="1" dirty="0" smtClean="0"/>
              <a:t>BEST LASER PERFORMANCES:</a:t>
            </a:r>
          </a:p>
          <a:p>
            <a:endParaRPr lang="it-IT" sz="2200" dirty="0" smtClean="0"/>
          </a:p>
          <a:p>
            <a:r>
              <a:rPr lang="it-IT" sz="2200" dirty="0" err="1" smtClean="0"/>
              <a:t>Max</a:t>
            </a:r>
            <a:r>
              <a:rPr lang="it-IT" sz="2200" dirty="0" smtClean="0"/>
              <a:t> </a:t>
            </a:r>
            <a:r>
              <a:rPr lang="it-IT" sz="2200" dirty="0" err="1" smtClean="0"/>
              <a:t>energy</a:t>
            </a:r>
            <a:r>
              <a:rPr lang="it-IT" sz="2200" dirty="0" smtClean="0"/>
              <a:t> </a:t>
            </a:r>
            <a:r>
              <a:rPr lang="it-IT" sz="2200" dirty="0" err="1" smtClean="0"/>
              <a:t>before</a:t>
            </a:r>
            <a:r>
              <a:rPr lang="it-IT" sz="2200" dirty="0" smtClean="0"/>
              <a:t> </a:t>
            </a:r>
            <a:r>
              <a:rPr lang="it-IT" sz="2200" dirty="0" err="1" smtClean="0"/>
              <a:t>compression</a:t>
            </a:r>
            <a:r>
              <a:rPr lang="it-IT" sz="2200" dirty="0" smtClean="0"/>
              <a:t>: 7J</a:t>
            </a:r>
          </a:p>
          <a:p>
            <a:endParaRPr lang="it-IT" sz="2200" dirty="0" smtClean="0"/>
          </a:p>
          <a:p>
            <a:r>
              <a:rPr lang="it-IT" sz="2200" dirty="0" smtClean="0"/>
              <a:t>Max </a:t>
            </a:r>
            <a:r>
              <a:rPr lang="it-IT" sz="2200" dirty="0" err="1" smtClean="0"/>
              <a:t>energy</a:t>
            </a:r>
            <a:r>
              <a:rPr lang="it-IT" sz="2200" dirty="0" smtClean="0"/>
              <a:t> on target:   ̴ 5J</a:t>
            </a:r>
          </a:p>
          <a:p>
            <a:endParaRPr lang="it-IT" sz="2200" dirty="0" smtClean="0"/>
          </a:p>
          <a:p>
            <a:r>
              <a:rPr lang="it-IT" sz="2200" dirty="0" err="1" smtClean="0"/>
              <a:t>Min</a:t>
            </a:r>
            <a:r>
              <a:rPr lang="it-IT" sz="2200" dirty="0" smtClean="0"/>
              <a:t> </a:t>
            </a:r>
            <a:r>
              <a:rPr lang="it-IT" sz="2200" dirty="0" err="1" smtClean="0"/>
              <a:t>bunch</a:t>
            </a:r>
            <a:r>
              <a:rPr lang="it-IT" sz="2200" dirty="0" smtClean="0"/>
              <a:t> </a:t>
            </a:r>
            <a:r>
              <a:rPr lang="it-IT" sz="2200" dirty="0" err="1" smtClean="0"/>
              <a:t>duration</a:t>
            </a:r>
            <a:r>
              <a:rPr lang="it-IT" sz="2200" dirty="0" smtClean="0"/>
              <a:t>: 23 </a:t>
            </a:r>
            <a:r>
              <a:rPr lang="it-IT" sz="2200" dirty="0" err="1" smtClean="0"/>
              <a:t>fs</a:t>
            </a:r>
            <a:endParaRPr lang="it-IT" sz="2200" dirty="0" smtClean="0"/>
          </a:p>
          <a:p>
            <a:endParaRPr lang="it-IT" sz="2200" dirty="0" smtClean="0"/>
          </a:p>
          <a:p>
            <a:r>
              <a:rPr lang="it-IT" sz="2200" dirty="0" err="1" smtClean="0"/>
              <a:t>Wavelength</a:t>
            </a:r>
            <a:r>
              <a:rPr lang="it-IT" sz="2200" dirty="0" smtClean="0"/>
              <a:t>: 800 </a:t>
            </a:r>
            <a:r>
              <a:rPr lang="it-IT" sz="2200" dirty="0" err="1" smtClean="0"/>
              <a:t>nm</a:t>
            </a:r>
            <a:endParaRPr lang="it-IT" sz="2200" dirty="0" smtClean="0"/>
          </a:p>
          <a:p>
            <a:endParaRPr lang="it-IT" sz="2200" dirty="0" smtClean="0"/>
          </a:p>
          <a:p>
            <a:r>
              <a:rPr lang="it-IT" sz="2200" dirty="0" err="1" smtClean="0"/>
              <a:t>Bandwidth</a:t>
            </a:r>
            <a:r>
              <a:rPr lang="it-IT" sz="2200" dirty="0" smtClean="0"/>
              <a:t>: 60/80 </a:t>
            </a:r>
            <a:r>
              <a:rPr lang="it-IT" sz="2200" dirty="0" err="1" smtClean="0"/>
              <a:t>nm</a:t>
            </a:r>
            <a:endParaRPr lang="it-IT" sz="2200" dirty="0" smtClean="0"/>
          </a:p>
          <a:p>
            <a:endParaRPr lang="it-IT" sz="2200" dirty="0" smtClean="0"/>
          </a:p>
          <a:p>
            <a:r>
              <a:rPr lang="it-IT" sz="2200" dirty="0" smtClean="0"/>
              <a:t>Spot-</a:t>
            </a:r>
            <a:r>
              <a:rPr lang="it-IT" sz="2200" dirty="0" err="1" smtClean="0"/>
              <a:t>size</a:t>
            </a:r>
            <a:r>
              <a:rPr lang="it-IT" sz="2200" dirty="0" smtClean="0"/>
              <a:t> @ focus (1/e</a:t>
            </a:r>
            <a:r>
              <a:rPr lang="it-IT" sz="2200" baseline="30000" dirty="0" smtClean="0"/>
              <a:t>2</a:t>
            </a:r>
            <a:r>
              <a:rPr lang="it-IT" sz="2200" dirty="0" smtClean="0"/>
              <a:t>): </a:t>
            </a:r>
            <a:r>
              <a:rPr lang="it-IT" sz="2200" dirty="0"/>
              <a:t>2</a:t>
            </a:r>
            <a:r>
              <a:rPr lang="it-IT" sz="2200" dirty="0" smtClean="0"/>
              <a:t>0 µm</a:t>
            </a:r>
          </a:p>
          <a:p>
            <a:endParaRPr lang="it-IT" sz="2200" dirty="0" smtClean="0"/>
          </a:p>
          <a:p>
            <a:r>
              <a:rPr lang="it-IT" sz="2200" dirty="0" smtClean="0"/>
              <a:t>Max </a:t>
            </a:r>
            <a:r>
              <a:rPr lang="it-IT" sz="2200" dirty="0" err="1" smtClean="0"/>
              <a:t>power</a:t>
            </a:r>
            <a:r>
              <a:rPr lang="it-IT" sz="2200" dirty="0" smtClean="0"/>
              <a:t>:   ̴ 300 TW</a:t>
            </a:r>
          </a:p>
          <a:p>
            <a:endParaRPr lang="it-IT" sz="2200" dirty="0" smtClean="0"/>
          </a:p>
          <a:p>
            <a:r>
              <a:rPr lang="it-IT" sz="2200" dirty="0" err="1" smtClean="0"/>
              <a:t>Contrast</a:t>
            </a:r>
            <a:r>
              <a:rPr lang="it-IT" sz="2200" dirty="0" smtClean="0"/>
              <a:t> </a:t>
            </a:r>
            <a:r>
              <a:rPr lang="it-IT" sz="2200" dirty="0" err="1" smtClean="0"/>
              <a:t>ratio</a:t>
            </a:r>
            <a:r>
              <a:rPr lang="it-IT" sz="2200" dirty="0" smtClean="0"/>
              <a:t>: 10</a:t>
            </a:r>
            <a:r>
              <a:rPr lang="it-IT" sz="2200" baseline="30000" dirty="0" smtClean="0"/>
              <a:t>10</a:t>
            </a:r>
          </a:p>
        </p:txBody>
      </p:sp>
      <p:pic>
        <p:nvPicPr>
          <p:cNvPr id="10" name="Picture 8"/>
          <p:cNvPicPr>
            <a:picLocks noChangeAspect="1"/>
          </p:cNvPicPr>
          <p:nvPr/>
        </p:nvPicPr>
        <p:blipFill>
          <a:blip r:embed="rId2" cstate="screen"/>
          <a:srcRect/>
          <a:stretch>
            <a:fillRect/>
          </a:stretch>
        </p:blipFill>
        <p:spPr bwMode="auto">
          <a:xfrm>
            <a:off x="251920" y="3933056"/>
            <a:ext cx="3600000" cy="2520816"/>
          </a:xfrm>
          <a:prstGeom prst="rect">
            <a:avLst/>
          </a:prstGeom>
          <a:noFill/>
          <a:ln w="9525">
            <a:noFill/>
            <a:miter lim="800000"/>
            <a:headEnd/>
            <a:tailEnd/>
          </a:ln>
          <a:effectLst>
            <a:outerShdw dist="38100" dir="2700000" rotWithShape="0">
              <a:srgbClr val="808080">
                <a:alpha val="42999"/>
              </a:srgbClr>
            </a:outerShdw>
          </a:effectLst>
        </p:spPr>
      </p:pic>
      <p:pic>
        <p:nvPicPr>
          <p:cNvPr id="12291" name="Picture 3"/>
          <p:cNvPicPr>
            <a:picLocks noChangeAspect="1" noChangeArrowheads="1"/>
          </p:cNvPicPr>
          <p:nvPr/>
        </p:nvPicPr>
        <p:blipFill>
          <a:blip r:embed="rId3" cstate="screen">
            <a:lum contrast="40000"/>
          </a:blip>
          <a:srcRect/>
          <a:stretch>
            <a:fillRect/>
          </a:stretch>
        </p:blipFill>
        <p:spPr bwMode="auto">
          <a:xfrm>
            <a:off x="251520" y="836712"/>
            <a:ext cx="3600000" cy="2902905"/>
          </a:xfrm>
          <a:prstGeom prst="rect">
            <a:avLst/>
          </a:prstGeom>
          <a:noFill/>
          <a:ln w="9525">
            <a:noFill/>
            <a:miter lim="800000"/>
            <a:headEnd/>
            <a:tailEnd/>
          </a:ln>
        </p:spPr>
      </p:pic>
      <p:sp>
        <p:nvSpPr>
          <p:cNvPr id="11" name="CasellaDiTesto 10"/>
          <p:cNvSpPr txBox="1"/>
          <p:nvPr/>
        </p:nvSpPr>
        <p:spPr>
          <a:xfrm>
            <a:off x="179512" y="116632"/>
            <a:ext cx="8676456" cy="707886"/>
          </a:xfrm>
          <a:prstGeom prst="rect">
            <a:avLst/>
          </a:prstGeom>
          <a:noFill/>
        </p:spPr>
        <p:txBody>
          <a:bodyPr wrap="square" rtlCol="0">
            <a:spAutoFit/>
          </a:bodyPr>
          <a:lstStyle/>
          <a:p>
            <a:r>
              <a:rPr lang="it-IT" sz="4000" dirty="0" smtClean="0"/>
              <a:t>FLAME @ </a:t>
            </a:r>
            <a:r>
              <a:rPr lang="it-IT" sz="4000" dirty="0" err="1" smtClean="0"/>
              <a:t>SPARC_LAB</a:t>
            </a:r>
            <a:endParaRPr lang="it-IT" sz="4000" dirty="0" smtClean="0"/>
          </a:p>
        </p:txBody>
      </p:sp>
      <p:cxnSp>
        <p:nvCxnSpPr>
          <p:cNvPr id="13" name="Connettore 1 12"/>
          <p:cNvCxnSpPr/>
          <p:nvPr/>
        </p:nvCxnSpPr>
        <p:spPr>
          <a:xfrm>
            <a:off x="1979712" y="2420888"/>
            <a:ext cx="14401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Connettore 2 15"/>
          <p:cNvCxnSpPr>
            <a:endCxn id="17" idx="2"/>
          </p:cNvCxnSpPr>
          <p:nvPr/>
        </p:nvCxnSpPr>
        <p:spPr>
          <a:xfrm flipV="1">
            <a:off x="2051720" y="1124744"/>
            <a:ext cx="1152128" cy="122413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7" name="Ovale 16"/>
          <p:cNvSpPr/>
          <p:nvPr/>
        </p:nvSpPr>
        <p:spPr>
          <a:xfrm>
            <a:off x="3203848" y="980728"/>
            <a:ext cx="504056" cy="288032"/>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3" name="Oval 2"/>
          <p:cNvSpPr/>
          <p:nvPr/>
        </p:nvSpPr>
        <p:spPr>
          <a:xfrm>
            <a:off x="539552" y="5373216"/>
            <a:ext cx="432048" cy="36004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7"/>
          <p:cNvSpPr txBox="1"/>
          <p:nvPr/>
        </p:nvSpPr>
        <p:spPr>
          <a:xfrm>
            <a:off x="179512" y="116632"/>
            <a:ext cx="8676456" cy="707886"/>
          </a:xfrm>
          <a:prstGeom prst="rect">
            <a:avLst/>
          </a:prstGeom>
          <a:noFill/>
        </p:spPr>
        <p:txBody>
          <a:bodyPr wrap="square" rtlCol="0">
            <a:spAutoFit/>
          </a:bodyPr>
          <a:lstStyle/>
          <a:p>
            <a:r>
              <a:rPr lang="it-IT" sz="4000" dirty="0" smtClean="0"/>
              <a:t>FLAME @ </a:t>
            </a:r>
            <a:r>
              <a:rPr lang="it-IT" sz="4000" dirty="0" err="1" smtClean="0"/>
              <a:t>SPARC_LAB</a:t>
            </a:r>
            <a:endParaRPr lang="it-IT" sz="4000" dirty="0" smtClean="0"/>
          </a:p>
        </p:txBody>
      </p:sp>
      <p:pic>
        <p:nvPicPr>
          <p:cNvPr id="5" name="Immagine 5"/>
          <p:cNvPicPr>
            <a:picLocks noChangeAspect="1"/>
          </p:cNvPicPr>
          <p:nvPr/>
        </p:nvPicPr>
        <p:blipFill>
          <a:blip r:embed="rId2" cstate="print"/>
          <a:srcRect/>
          <a:stretch>
            <a:fillRect/>
          </a:stretch>
        </p:blipFill>
        <p:spPr bwMode="auto">
          <a:xfrm>
            <a:off x="323528" y="1124744"/>
            <a:ext cx="4185000" cy="3240000"/>
          </a:xfrm>
          <a:prstGeom prst="rect">
            <a:avLst/>
          </a:prstGeom>
          <a:noFill/>
          <a:ln w="9525">
            <a:noFill/>
            <a:miter lim="800000"/>
            <a:headEnd/>
            <a:tailEnd/>
          </a:ln>
        </p:spPr>
      </p:pic>
      <p:sp>
        <p:nvSpPr>
          <p:cNvPr id="6" name="Rettangolo 8"/>
          <p:cNvSpPr/>
          <p:nvPr/>
        </p:nvSpPr>
        <p:spPr>
          <a:xfrm>
            <a:off x="4860032" y="1412776"/>
            <a:ext cx="3960440" cy="1200328"/>
          </a:xfrm>
          <a:prstGeom prst="rect">
            <a:avLst/>
          </a:prstGeom>
        </p:spPr>
        <p:txBody>
          <a:bodyPr wrap="square">
            <a:spAutoFit/>
          </a:bodyPr>
          <a:lstStyle/>
          <a:p>
            <a:pPr algn="just"/>
            <a:r>
              <a:rPr lang="en-US" sz="2400" dirty="0" smtClean="0"/>
              <a:t>Adaptive optics is placed in the compressor chamber, after compression.</a:t>
            </a:r>
          </a:p>
        </p:txBody>
      </p:sp>
      <p:pic>
        <p:nvPicPr>
          <p:cNvPr id="7" name="Immagine 2"/>
          <p:cNvPicPr>
            <a:picLocks noChangeAspect="1"/>
          </p:cNvPicPr>
          <p:nvPr/>
        </p:nvPicPr>
        <p:blipFill>
          <a:blip r:embed="rId3" cstate="print"/>
          <a:srcRect/>
          <a:stretch>
            <a:fillRect/>
          </a:stretch>
        </p:blipFill>
        <p:spPr bwMode="auto">
          <a:xfrm>
            <a:off x="3341760" y="4677211"/>
            <a:ext cx="2880000" cy="2150848"/>
          </a:xfrm>
          <a:prstGeom prst="rect">
            <a:avLst/>
          </a:prstGeom>
          <a:noFill/>
          <a:ln w="9525">
            <a:noFill/>
            <a:miter lim="800000"/>
            <a:headEnd/>
            <a:tailEnd/>
          </a:ln>
        </p:spPr>
      </p:pic>
      <p:pic>
        <p:nvPicPr>
          <p:cNvPr id="8" name="Immagine 4"/>
          <p:cNvPicPr>
            <a:picLocks noChangeAspect="1"/>
          </p:cNvPicPr>
          <p:nvPr/>
        </p:nvPicPr>
        <p:blipFill>
          <a:blip r:embed="rId4" cstate="print"/>
          <a:srcRect/>
          <a:stretch>
            <a:fillRect/>
          </a:stretch>
        </p:blipFill>
        <p:spPr bwMode="auto">
          <a:xfrm>
            <a:off x="6294088" y="4637363"/>
            <a:ext cx="2880000" cy="2200088"/>
          </a:xfrm>
          <a:prstGeom prst="rect">
            <a:avLst/>
          </a:prstGeom>
          <a:noFill/>
          <a:ln w="9525">
            <a:noFill/>
            <a:miter lim="800000"/>
            <a:headEnd/>
            <a:tailEnd/>
          </a:ln>
        </p:spPr>
      </p:pic>
      <p:pic>
        <p:nvPicPr>
          <p:cNvPr id="9" name="Immagine 5"/>
          <p:cNvPicPr>
            <a:picLocks noChangeAspect="1" noChangeArrowheads="1"/>
          </p:cNvPicPr>
          <p:nvPr/>
        </p:nvPicPr>
        <p:blipFill>
          <a:blip r:embed="rId5" cstate="print"/>
          <a:srcRect/>
          <a:stretch>
            <a:fillRect/>
          </a:stretch>
        </p:blipFill>
        <p:spPr bwMode="auto">
          <a:xfrm>
            <a:off x="4637904" y="3309059"/>
            <a:ext cx="1441450" cy="1357313"/>
          </a:xfrm>
          <a:prstGeom prst="rect">
            <a:avLst/>
          </a:prstGeom>
          <a:noFill/>
        </p:spPr>
      </p:pic>
      <p:pic>
        <p:nvPicPr>
          <p:cNvPr id="10" name="Immagine 4"/>
          <p:cNvPicPr>
            <a:picLocks noChangeAspect="1" noChangeArrowheads="1"/>
          </p:cNvPicPr>
          <p:nvPr/>
        </p:nvPicPr>
        <p:blipFill>
          <a:blip r:embed="rId6" cstate="print"/>
          <a:srcRect/>
          <a:stretch>
            <a:fillRect/>
          </a:stretch>
        </p:blipFill>
        <p:spPr bwMode="auto">
          <a:xfrm>
            <a:off x="7590232" y="3269211"/>
            <a:ext cx="1441450" cy="1385887"/>
          </a:xfrm>
          <a:prstGeom prst="rect">
            <a:avLst/>
          </a:prstGeom>
          <a:noFill/>
        </p:spPr>
      </p:pic>
      <p:sp>
        <p:nvSpPr>
          <p:cNvPr id="11" name="Rettangolo 8"/>
          <p:cNvSpPr/>
          <p:nvPr/>
        </p:nvSpPr>
        <p:spPr>
          <a:xfrm>
            <a:off x="179512" y="4797152"/>
            <a:ext cx="3096344" cy="1569660"/>
          </a:xfrm>
          <a:prstGeom prst="rect">
            <a:avLst/>
          </a:prstGeom>
        </p:spPr>
        <p:txBody>
          <a:bodyPr wrap="square">
            <a:spAutoFit/>
          </a:bodyPr>
          <a:lstStyle/>
          <a:p>
            <a:pPr algn="just"/>
            <a:r>
              <a:rPr lang="en-US" sz="2400" dirty="0" smtClean="0"/>
              <a:t>Also energy in the </a:t>
            </a:r>
            <a:br>
              <a:rPr lang="en-US" sz="2400" dirty="0" smtClean="0"/>
            </a:br>
            <a:r>
              <a:rPr lang="en-US" sz="2400" dirty="0" smtClean="0"/>
              <a:t>1/e2 focal spot energy is enhanced (from 40% up to 65%).</a:t>
            </a:r>
          </a:p>
        </p:txBody>
      </p:sp>
      <p:sp>
        <p:nvSpPr>
          <p:cNvPr id="12" name="TextBox 11"/>
          <p:cNvSpPr txBox="1"/>
          <p:nvPr/>
        </p:nvSpPr>
        <p:spPr>
          <a:xfrm>
            <a:off x="8244408" y="3347700"/>
            <a:ext cx="813043" cy="369332"/>
          </a:xfrm>
          <a:prstGeom prst="rect">
            <a:avLst/>
          </a:prstGeom>
          <a:noFill/>
        </p:spPr>
        <p:txBody>
          <a:bodyPr wrap="none" rtlCol="0">
            <a:spAutoFit/>
          </a:bodyPr>
          <a:lstStyle/>
          <a:p>
            <a:r>
              <a:rPr lang="en-US" dirty="0" smtClean="0">
                <a:solidFill>
                  <a:schemeClr val="bg1"/>
                </a:solidFill>
              </a:rPr>
              <a:t>20 </a:t>
            </a:r>
            <a:r>
              <a:rPr lang="en-US" dirty="0" err="1" smtClean="0">
                <a:solidFill>
                  <a:schemeClr val="bg1"/>
                </a:solidFill>
              </a:rPr>
              <a:t>μm</a:t>
            </a:r>
            <a:endParaRPr lang="en-US" dirty="0">
              <a:solidFill>
                <a:schemeClr val="bg1"/>
              </a:solidFill>
            </a:endParaRPr>
          </a:p>
        </p:txBody>
      </p:sp>
      <p:sp>
        <p:nvSpPr>
          <p:cNvPr id="13" name="TextBox 12"/>
          <p:cNvSpPr txBox="1"/>
          <p:nvPr/>
        </p:nvSpPr>
        <p:spPr>
          <a:xfrm>
            <a:off x="5271125" y="3356992"/>
            <a:ext cx="813043" cy="369332"/>
          </a:xfrm>
          <a:prstGeom prst="rect">
            <a:avLst/>
          </a:prstGeom>
          <a:noFill/>
        </p:spPr>
        <p:txBody>
          <a:bodyPr wrap="none" rtlCol="0">
            <a:spAutoFit/>
          </a:bodyPr>
          <a:lstStyle/>
          <a:p>
            <a:r>
              <a:rPr lang="en-US" dirty="0" smtClean="0">
                <a:solidFill>
                  <a:schemeClr val="bg1"/>
                </a:solidFill>
              </a:rPr>
              <a:t>20 </a:t>
            </a:r>
            <a:r>
              <a:rPr lang="en-US" dirty="0" err="1" smtClean="0">
                <a:solidFill>
                  <a:schemeClr val="bg1"/>
                </a:solidFill>
              </a:rPr>
              <a:t>μm</a:t>
            </a:r>
            <a:endParaRPr lang="en-US" dirty="0">
              <a:solidFill>
                <a:schemeClr val="bg1"/>
              </a:solidFill>
            </a:endParaRPr>
          </a:p>
        </p:txBody>
      </p:sp>
    </p:spTree>
    <p:extLst>
      <p:ext uri="{BB962C8B-B14F-4D97-AF65-F5344CB8AC3E}">
        <p14:creationId xmlns:p14="http://schemas.microsoft.com/office/powerpoint/2010/main" val="90236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3212976"/>
            <a:ext cx="8856984" cy="646331"/>
          </a:xfrm>
          <a:prstGeom prst="rect">
            <a:avLst/>
          </a:prstGeom>
          <a:noFill/>
        </p:spPr>
        <p:txBody>
          <a:bodyPr wrap="square" rtlCol="0">
            <a:spAutoFit/>
          </a:bodyPr>
          <a:lstStyle/>
          <a:p>
            <a:pPr algn="ctr"/>
            <a:r>
              <a:rPr lang="en-GB" sz="3600" dirty="0" smtClean="0"/>
              <a:t>Experiments with only the FLAME laser</a:t>
            </a:r>
            <a:endParaRPr lang="en-GB" sz="3600" dirty="0"/>
          </a:p>
        </p:txBody>
      </p:sp>
    </p:spTree>
    <p:extLst>
      <p:ext uri="{BB962C8B-B14F-4D97-AF65-F5344CB8AC3E}">
        <p14:creationId xmlns:p14="http://schemas.microsoft.com/office/powerpoint/2010/main" val="118565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188640"/>
            <a:ext cx="8496944" cy="646331"/>
          </a:xfrm>
          <a:prstGeom prst="rect">
            <a:avLst/>
          </a:prstGeom>
          <a:noFill/>
        </p:spPr>
        <p:txBody>
          <a:bodyPr wrap="square" rtlCol="0">
            <a:spAutoFit/>
          </a:bodyPr>
          <a:lstStyle/>
          <a:p>
            <a:r>
              <a:rPr lang="en-GB" sz="3600" dirty="0" smtClean="0"/>
              <a:t>Outline</a:t>
            </a:r>
            <a:endParaRPr lang="en-GB" sz="3600" dirty="0"/>
          </a:p>
        </p:txBody>
      </p:sp>
      <p:sp>
        <p:nvSpPr>
          <p:cNvPr id="6" name="CasellaDiTesto 5"/>
          <p:cNvSpPr txBox="1"/>
          <p:nvPr/>
        </p:nvSpPr>
        <p:spPr>
          <a:xfrm>
            <a:off x="323528" y="965040"/>
            <a:ext cx="8568952" cy="1200328"/>
          </a:xfrm>
          <a:prstGeom prst="rect">
            <a:avLst/>
          </a:prstGeom>
          <a:noFill/>
        </p:spPr>
        <p:txBody>
          <a:bodyPr wrap="square" rtlCol="0">
            <a:spAutoFit/>
          </a:bodyPr>
          <a:lstStyle/>
          <a:p>
            <a:pPr marL="457200" indent="-457200">
              <a:buFont typeface="Wingdings" charset="2"/>
              <a:buChar char="v"/>
            </a:pPr>
            <a:r>
              <a:rPr lang="it-IT" sz="2400" dirty="0" smtClean="0"/>
              <a:t>SPARC_LAB </a:t>
            </a:r>
            <a:r>
              <a:rPr lang="it-IT" sz="2400" dirty="0" err="1" smtClean="0"/>
              <a:t>facility</a:t>
            </a:r>
            <a:endParaRPr lang="it-IT" sz="2400" dirty="0" smtClean="0"/>
          </a:p>
          <a:p>
            <a:pPr marL="457200" indent="-457200">
              <a:buFont typeface="Wingdings" charset="2"/>
              <a:buChar char="v"/>
            </a:pPr>
            <a:endParaRPr lang="it-IT" sz="2400" dirty="0"/>
          </a:p>
          <a:p>
            <a:pPr marL="1344613" indent="-447675">
              <a:buFont typeface="Wingdings" charset="2"/>
              <a:buChar char="ü"/>
            </a:pPr>
            <a:r>
              <a:rPr lang="it-IT" sz="2400" dirty="0" err="1" smtClean="0"/>
              <a:t>Particle</a:t>
            </a:r>
            <a:r>
              <a:rPr lang="it-IT" sz="2400" dirty="0" smtClean="0"/>
              <a:t> </a:t>
            </a:r>
            <a:r>
              <a:rPr lang="it-IT" sz="2400" dirty="0" err="1" smtClean="0"/>
              <a:t>wakefield</a:t>
            </a:r>
            <a:r>
              <a:rPr lang="it-IT" sz="2400" dirty="0" smtClean="0"/>
              <a:t> </a:t>
            </a:r>
            <a:r>
              <a:rPr lang="it-IT" sz="2400" dirty="0" err="1" smtClean="0"/>
              <a:t>acceleration</a:t>
            </a:r>
            <a:r>
              <a:rPr lang="it-IT" sz="2400" dirty="0" smtClean="0"/>
              <a:t> </a:t>
            </a:r>
            <a:r>
              <a:rPr lang="it-IT" sz="2400" dirty="0" err="1" smtClean="0"/>
              <a:t>experiment</a:t>
            </a:r>
            <a:endParaRPr lang="it-IT" sz="2400" dirty="0" smtClean="0"/>
          </a:p>
        </p:txBody>
      </p:sp>
      <p:sp>
        <p:nvSpPr>
          <p:cNvPr id="2" name="Rectangle 1"/>
          <p:cNvSpPr/>
          <p:nvPr/>
        </p:nvSpPr>
        <p:spPr>
          <a:xfrm>
            <a:off x="251520" y="2553284"/>
            <a:ext cx="8640960" cy="1200328"/>
          </a:xfrm>
          <a:prstGeom prst="rect">
            <a:avLst/>
          </a:prstGeom>
        </p:spPr>
        <p:txBody>
          <a:bodyPr wrap="square">
            <a:spAutoFit/>
          </a:bodyPr>
          <a:lstStyle/>
          <a:p>
            <a:pPr marL="457200" indent="-457200">
              <a:buFont typeface="Wingdings" charset="2"/>
              <a:buChar char="v"/>
            </a:pPr>
            <a:r>
              <a:rPr lang="it-IT" sz="2400" dirty="0"/>
              <a:t>FLAME @ SPARC_LAB</a:t>
            </a:r>
          </a:p>
          <a:p>
            <a:endParaRPr lang="it-IT" sz="2400" dirty="0"/>
          </a:p>
          <a:p>
            <a:pPr marL="1255713" indent="-358775">
              <a:buFont typeface="Wingdings" charset="2"/>
              <a:buChar char="ü"/>
            </a:pPr>
            <a:r>
              <a:rPr lang="it-IT" sz="2400" dirty="0" err="1"/>
              <a:t>Experiments</a:t>
            </a:r>
            <a:r>
              <a:rPr lang="it-IT" sz="2400" dirty="0"/>
              <a:t> and </a:t>
            </a:r>
            <a:r>
              <a:rPr lang="it-IT" sz="2400" dirty="0" err="1"/>
              <a:t>recent</a:t>
            </a:r>
            <a:r>
              <a:rPr lang="it-IT" sz="2400" dirty="0"/>
              <a:t> </a:t>
            </a:r>
            <a:r>
              <a:rPr lang="it-IT" sz="2400" dirty="0" err="1"/>
              <a:t>results</a:t>
            </a:r>
            <a:r>
              <a:rPr lang="it-IT" sz="2400" dirty="0"/>
              <a:t> with the FLAME </a:t>
            </a:r>
            <a:r>
              <a:rPr lang="it-IT" sz="2400" dirty="0" smtClean="0"/>
              <a:t>laser</a:t>
            </a:r>
            <a:endParaRPr lang="it-IT" sz="2400" dirty="0"/>
          </a:p>
        </p:txBody>
      </p:sp>
      <p:sp>
        <p:nvSpPr>
          <p:cNvPr id="3" name="Rectangle 2"/>
          <p:cNvSpPr/>
          <p:nvPr/>
        </p:nvSpPr>
        <p:spPr>
          <a:xfrm>
            <a:off x="251520" y="4388912"/>
            <a:ext cx="8712968" cy="1200328"/>
          </a:xfrm>
          <a:prstGeom prst="rect">
            <a:avLst/>
          </a:prstGeom>
        </p:spPr>
        <p:txBody>
          <a:bodyPr wrap="square">
            <a:spAutoFit/>
          </a:bodyPr>
          <a:lstStyle/>
          <a:p>
            <a:pPr marL="457200" indent="-457200">
              <a:buFont typeface="Wingdings" charset="2"/>
              <a:buChar char="v"/>
            </a:pPr>
            <a:r>
              <a:rPr lang="it-IT" sz="2400" dirty="0"/>
              <a:t>FLAME </a:t>
            </a:r>
            <a:r>
              <a:rPr lang="it-IT" sz="2400" dirty="0" err="1"/>
              <a:t>coupled</a:t>
            </a:r>
            <a:r>
              <a:rPr lang="it-IT" sz="2400" dirty="0"/>
              <a:t> with the SPARC </a:t>
            </a:r>
            <a:r>
              <a:rPr lang="it-IT" sz="2400" dirty="0" err="1"/>
              <a:t>linac</a:t>
            </a:r>
            <a:endParaRPr lang="it-IT" sz="2400" dirty="0"/>
          </a:p>
          <a:p>
            <a:endParaRPr lang="it-IT" sz="2400" dirty="0"/>
          </a:p>
          <a:p>
            <a:pPr marL="1255713" indent="-358775">
              <a:buFont typeface="Wingdings" charset="2"/>
              <a:buChar char="ü"/>
            </a:pPr>
            <a:r>
              <a:rPr lang="it-IT" sz="2400" dirty="0" err="1"/>
              <a:t>Experiments</a:t>
            </a:r>
            <a:r>
              <a:rPr lang="it-IT" sz="2400" dirty="0"/>
              <a:t> and </a:t>
            </a:r>
            <a:r>
              <a:rPr lang="it-IT" sz="2400" dirty="0" err="1"/>
              <a:t>recent</a:t>
            </a:r>
            <a:r>
              <a:rPr lang="it-IT" sz="2400" dirty="0"/>
              <a:t> </a:t>
            </a:r>
            <a:r>
              <a:rPr lang="it-IT" sz="2400" dirty="0" err="1"/>
              <a:t>results</a:t>
            </a:r>
            <a:r>
              <a:rPr lang="it-IT" sz="2400" dirty="0"/>
              <a:t> with FLAME + </a:t>
            </a:r>
            <a:r>
              <a:rPr lang="it-IT" sz="2400" dirty="0" smtClean="0"/>
              <a:t>SPARC</a:t>
            </a:r>
            <a:endParaRPr lang="it-IT" sz="2400" dirty="0"/>
          </a:p>
        </p:txBody>
      </p:sp>
      <p:sp>
        <p:nvSpPr>
          <p:cNvPr id="5" name="Rectangle 4"/>
          <p:cNvSpPr/>
          <p:nvPr/>
        </p:nvSpPr>
        <p:spPr>
          <a:xfrm>
            <a:off x="323528" y="6063679"/>
            <a:ext cx="1928733" cy="461665"/>
          </a:xfrm>
          <a:prstGeom prst="rect">
            <a:avLst/>
          </a:prstGeom>
        </p:spPr>
        <p:txBody>
          <a:bodyPr wrap="none">
            <a:spAutoFit/>
          </a:bodyPr>
          <a:lstStyle/>
          <a:p>
            <a:pPr marL="457200" indent="-457200">
              <a:buFont typeface="Wingdings" charset="2"/>
              <a:buChar char="v"/>
            </a:pPr>
            <a:r>
              <a:rPr lang="it-IT" sz="2400" dirty="0" err="1"/>
              <a:t>Summary</a:t>
            </a:r>
            <a:endParaRPr lang="it-IT"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2"/>
          <p:cNvGrpSpPr/>
          <p:nvPr/>
        </p:nvGrpSpPr>
        <p:grpSpPr>
          <a:xfrm>
            <a:off x="251520" y="1196752"/>
            <a:ext cx="8520113" cy="5029200"/>
            <a:chOff x="228600" y="1066800"/>
            <a:chExt cx="8520113" cy="5029200"/>
          </a:xfrm>
        </p:grpSpPr>
        <p:pic>
          <p:nvPicPr>
            <p:cNvPr id="36866" name="Picture 2"/>
            <p:cNvPicPr>
              <a:picLocks noChangeAspect="1" noChangeArrowheads="1"/>
            </p:cNvPicPr>
            <p:nvPr/>
          </p:nvPicPr>
          <p:blipFill>
            <a:blip r:embed="rId3" cstate="screen"/>
            <a:srcRect l="5833" t="12157" r="10834" b="12157"/>
            <a:stretch>
              <a:fillRect/>
            </a:stretch>
          </p:blipFill>
          <p:spPr bwMode="auto">
            <a:xfrm>
              <a:off x="228600" y="1066800"/>
              <a:ext cx="8112125" cy="5029200"/>
            </a:xfrm>
            <a:prstGeom prst="rect">
              <a:avLst/>
            </a:prstGeom>
            <a:noFill/>
            <a:ln w="9525">
              <a:noFill/>
              <a:round/>
              <a:headEnd/>
              <a:tailEnd/>
            </a:ln>
            <a:effectLst/>
          </p:spPr>
        </p:pic>
        <p:sp>
          <p:nvSpPr>
            <p:cNvPr id="36867" name="Text Box 3"/>
            <p:cNvSpPr txBox="1">
              <a:spLocks noChangeArrowheads="1"/>
            </p:cNvSpPr>
            <p:nvPr/>
          </p:nvSpPr>
          <p:spPr bwMode="auto">
            <a:xfrm>
              <a:off x="3276600" y="3429000"/>
              <a:ext cx="184150" cy="369888"/>
            </a:xfrm>
            <a:prstGeom prst="rect">
              <a:avLst/>
            </a:prstGeom>
            <a:noFill/>
            <a:ln w="9525">
              <a:noFill/>
              <a:round/>
              <a:headEnd/>
              <a:tailEnd/>
            </a:ln>
            <a:effectLst/>
          </p:spPr>
          <p:txBody>
            <a:bodyPr wrap="none" anchor="ctr"/>
            <a:lstStyle/>
            <a:p>
              <a:endParaRPr lang="it-IT"/>
            </a:p>
          </p:txBody>
        </p:sp>
        <p:sp>
          <p:nvSpPr>
            <p:cNvPr id="36868" name="Text Box 4"/>
            <p:cNvSpPr txBox="1">
              <a:spLocks noChangeArrowheads="1"/>
            </p:cNvSpPr>
            <p:nvPr/>
          </p:nvSpPr>
          <p:spPr bwMode="auto">
            <a:xfrm>
              <a:off x="1606550" y="4572000"/>
              <a:ext cx="1352550" cy="45878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C40B17"/>
                  </a:solidFill>
                </a:rPr>
                <a:t>Compressor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C40B17"/>
                  </a:solidFill>
                </a:rPr>
                <a:t>vacuum chamber</a:t>
              </a:r>
            </a:p>
          </p:txBody>
        </p:sp>
        <p:sp>
          <p:nvSpPr>
            <p:cNvPr id="36869" name="Text Box 5"/>
            <p:cNvSpPr txBox="1">
              <a:spLocks noChangeArrowheads="1"/>
            </p:cNvSpPr>
            <p:nvPr/>
          </p:nvSpPr>
          <p:spPr bwMode="auto">
            <a:xfrm>
              <a:off x="7853363" y="3048000"/>
              <a:ext cx="895350" cy="6413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C40B17"/>
                  </a:solidFill>
                </a:rPr>
                <a:t>Interaction</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C40B17"/>
                  </a:solidFill>
                </a:rPr>
                <a:t>vacuum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C40B17"/>
                  </a:solidFill>
                </a:rPr>
                <a:t>chamber</a:t>
              </a:r>
            </a:p>
          </p:txBody>
        </p:sp>
        <p:sp>
          <p:nvSpPr>
            <p:cNvPr id="36870" name="Text Box 6"/>
            <p:cNvSpPr txBox="1">
              <a:spLocks noChangeArrowheads="1"/>
            </p:cNvSpPr>
            <p:nvPr/>
          </p:nvSpPr>
          <p:spPr bwMode="auto">
            <a:xfrm>
              <a:off x="4837112" y="4727848"/>
              <a:ext cx="1688581" cy="463846"/>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C40B17"/>
                  </a:solidFill>
                </a:rPr>
                <a:t>Main beam </a:t>
              </a:r>
              <a:r>
                <a:rPr lang="en-US" sz="1200" dirty="0" smtClean="0">
                  <a:solidFill>
                    <a:srgbClr val="C40B17"/>
                  </a:solidFill>
                </a:rPr>
                <a:t>(&gt;300 </a:t>
              </a:r>
              <a:r>
                <a:rPr lang="en-US" sz="1200" dirty="0">
                  <a:solidFill>
                    <a:srgbClr val="C40B17"/>
                  </a:solidFill>
                </a:rPr>
                <a:t>TW)</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C40B17"/>
                  </a:solidFill>
                </a:rPr>
                <a:t>Vacuum transport line</a:t>
              </a:r>
            </a:p>
          </p:txBody>
        </p:sp>
        <p:sp>
          <p:nvSpPr>
            <p:cNvPr id="36871" name="Text Box 7"/>
            <p:cNvSpPr txBox="1">
              <a:spLocks noChangeArrowheads="1"/>
            </p:cNvSpPr>
            <p:nvPr/>
          </p:nvSpPr>
          <p:spPr bwMode="auto">
            <a:xfrm>
              <a:off x="762000" y="2209800"/>
              <a:ext cx="1371600" cy="458788"/>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C40B17"/>
                  </a:solidFill>
                </a:rPr>
                <a:t>Beam transport to sparc bunker</a:t>
              </a:r>
            </a:p>
          </p:txBody>
        </p:sp>
        <p:sp>
          <p:nvSpPr>
            <p:cNvPr id="36872" name="Text Box 8"/>
            <p:cNvSpPr txBox="1">
              <a:spLocks noChangeArrowheads="1"/>
            </p:cNvSpPr>
            <p:nvPr/>
          </p:nvSpPr>
          <p:spPr bwMode="auto">
            <a:xfrm>
              <a:off x="2892896" y="1371600"/>
              <a:ext cx="1371600" cy="463846"/>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C40B17"/>
                  </a:solidFill>
                </a:rPr>
                <a:t>Radiation protection </a:t>
              </a:r>
              <a:r>
                <a:rPr lang="en-US" sz="1200" dirty="0" smtClean="0">
                  <a:solidFill>
                    <a:srgbClr val="C40B17"/>
                  </a:solidFill>
                </a:rPr>
                <a:t>wall</a:t>
              </a:r>
              <a:endParaRPr lang="en-US" sz="1200" dirty="0">
                <a:solidFill>
                  <a:srgbClr val="C40B17"/>
                </a:solidFill>
              </a:endParaRPr>
            </a:p>
          </p:txBody>
        </p:sp>
      </p:grpSp>
      <p:sp>
        <p:nvSpPr>
          <p:cNvPr id="15" name="CasellaDiTesto 14"/>
          <p:cNvSpPr txBox="1"/>
          <p:nvPr/>
        </p:nvSpPr>
        <p:spPr>
          <a:xfrm>
            <a:off x="179512" y="188640"/>
            <a:ext cx="8496944" cy="646331"/>
          </a:xfrm>
          <a:prstGeom prst="rect">
            <a:avLst/>
          </a:prstGeom>
          <a:noFill/>
        </p:spPr>
        <p:txBody>
          <a:bodyPr wrap="square" rtlCol="0">
            <a:spAutoFit/>
          </a:bodyPr>
          <a:lstStyle/>
          <a:p>
            <a:r>
              <a:rPr lang="en-GB" sz="3600" dirty="0" smtClean="0"/>
              <a:t>FLAME target area</a:t>
            </a:r>
            <a:endParaRPr lang="en-GB" sz="36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79512" y="760636"/>
            <a:ext cx="5544616" cy="2677656"/>
          </a:xfrm>
          <a:prstGeom prst="rect">
            <a:avLst/>
          </a:prstGeom>
        </p:spPr>
        <p:txBody>
          <a:bodyPr wrap="square">
            <a:spAutoFit/>
          </a:bodyPr>
          <a:lstStyle/>
          <a:p>
            <a:pPr algn="just"/>
            <a:r>
              <a:rPr lang="en-GB" sz="2400" dirty="0" smtClean="0"/>
              <a:t>Laser </a:t>
            </a:r>
            <a:r>
              <a:rPr lang="en-GB" sz="2400" dirty="0" err="1" smtClean="0"/>
              <a:t>wakefield</a:t>
            </a:r>
            <a:r>
              <a:rPr lang="en-GB" sz="2400" dirty="0" smtClean="0"/>
              <a:t> accelerators (LWFA) are a novel type of accelerators capable to produce accelerating field up to 100 GV/m. This feature gives the possibility to have very compact accelerators able to accelerate electrons to </a:t>
            </a:r>
            <a:r>
              <a:rPr lang="en-GB" sz="2400" dirty="0" err="1" smtClean="0"/>
              <a:t>GeV</a:t>
            </a:r>
            <a:r>
              <a:rPr lang="en-GB" sz="2400" dirty="0" smtClean="0"/>
              <a:t> energies in few </a:t>
            </a:r>
            <a:r>
              <a:rPr lang="en-GB" sz="2400" b="1" u="sng" dirty="0" smtClean="0"/>
              <a:t>centimetres</a:t>
            </a:r>
            <a:r>
              <a:rPr lang="en-GB" sz="2400" dirty="0" smtClean="0"/>
              <a:t>.</a:t>
            </a:r>
            <a:endParaRPr lang="en-GB" sz="2400" dirty="0"/>
          </a:p>
        </p:txBody>
      </p:sp>
      <p:grpSp>
        <p:nvGrpSpPr>
          <p:cNvPr id="2" name="Gruppo 9"/>
          <p:cNvGrpSpPr/>
          <p:nvPr/>
        </p:nvGrpSpPr>
        <p:grpSpPr>
          <a:xfrm>
            <a:off x="5796136" y="908720"/>
            <a:ext cx="3275856" cy="2780928"/>
            <a:chOff x="395536" y="1124743"/>
            <a:chExt cx="4104456" cy="3667675"/>
          </a:xfrm>
        </p:grpSpPr>
        <p:pic>
          <p:nvPicPr>
            <p:cNvPr id="11" name="Picture 2" descr="C:\Users\Maria Pia\Desktop\seminario roma 3\1-s2.0-S1383574210000104-gr1.jpg"/>
            <p:cNvPicPr>
              <a:picLocks noChangeAspect="1" noChangeArrowheads="1"/>
            </p:cNvPicPr>
            <p:nvPr/>
          </p:nvPicPr>
          <p:blipFill>
            <a:blip r:embed="rId2" cstate="screen"/>
            <a:srcRect/>
            <a:stretch>
              <a:fillRect/>
            </a:stretch>
          </p:blipFill>
          <p:spPr bwMode="auto">
            <a:xfrm>
              <a:off x="395536" y="1124743"/>
              <a:ext cx="4104456" cy="3667675"/>
            </a:xfrm>
            <a:prstGeom prst="rect">
              <a:avLst/>
            </a:prstGeom>
            <a:noFill/>
          </p:spPr>
        </p:pic>
        <p:cxnSp>
          <p:nvCxnSpPr>
            <p:cNvPr id="12" name="Connettore 2 11"/>
            <p:cNvCxnSpPr/>
            <p:nvPr/>
          </p:nvCxnSpPr>
          <p:spPr>
            <a:xfrm>
              <a:off x="2123728" y="3284984"/>
              <a:ext cx="720080" cy="216024"/>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grpSp>
      <p:sp>
        <p:nvSpPr>
          <p:cNvPr id="15" name="CasellaDiTesto 4"/>
          <p:cNvSpPr txBox="1">
            <a:spLocks noChangeArrowheads="1"/>
          </p:cNvSpPr>
          <p:nvPr/>
        </p:nvSpPr>
        <p:spPr bwMode="auto">
          <a:xfrm>
            <a:off x="179512" y="3573016"/>
            <a:ext cx="8568952" cy="3139321"/>
          </a:xfrm>
          <a:prstGeom prst="rect">
            <a:avLst/>
          </a:prstGeom>
          <a:noFill/>
          <a:ln w="9525">
            <a:noFill/>
            <a:miter lim="800000"/>
            <a:headEnd/>
            <a:tailEnd/>
          </a:ln>
        </p:spPr>
        <p:txBody>
          <a:bodyPr wrap="square">
            <a:spAutoFit/>
          </a:bodyPr>
          <a:lstStyle/>
          <a:p>
            <a:pPr marL="360363" indent="-360363" algn="just"/>
            <a:r>
              <a:rPr lang="en-GB" sz="2200" b="1" dirty="0" smtClean="0"/>
              <a:t>PROS:</a:t>
            </a:r>
          </a:p>
          <a:p>
            <a:pPr marL="360363" indent="-360363" algn="just">
              <a:buFontTx/>
              <a:buAutoNum type="arabicPeriod"/>
            </a:pPr>
            <a:r>
              <a:rPr lang="en-GB" sz="2200" dirty="0" smtClean="0"/>
              <a:t>Costs of the facilities;</a:t>
            </a:r>
          </a:p>
          <a:p>
            <a:pPr marL="360363" indent="-360363" algn="just">
              <a:buFontTx/>
              <a:buAutoNum type="arabicPeriod"/>
            </a:pPr>
            <a:r>
              <a:rPr lang="en-GB" sz="2200" dirty="0" smtClean="0"/>
              <a:t>Compactness: key-word is </a:t>
            </a:r>
            <a:r>
              <a:rPr lang="en-GB" sz="2200" u="sng" dirty="0" smtClean="0"/>
              <a:t>TABLE TOP</a:t>
            </a:r>
            <a:r>
              <a:rPr lang="en-GB" sz="2200" dirty="0" smtClean="0"/>
              <a:t>!</a:t>
            </a:r>
          </a:p>
          <a:p>
            <a:pPr marL="360363" indent="-360363" algn="just">
              <a:buFontTx/>
              <a:buAutoNum type="arabicPeriod"/>
            </a:pPr>
            <a:endParaRPr lang="en-GB" sz="2200" dirty="0" smtClean="0"/>
          </a:p>
          <a:p>
            <a:pPr marL="360363" indent="-360363" algn="just"/>
            <a:r>
              <a:rPr lang="en-GB" sz="2200" b="1" dirty="0" smtClean="0"/>
              <a:t>CONS:</a:t>
            </a:r>
          </a:p>
          <a:p>
            <a:pPr marL="360363" indent="-360363" algn="just">
              <a:buAutoNum type="arabicPeriod"/>
            </a:pPr>
            <a:r>
              <a:rPr lang="en-GB" sz="2200" dirty="0" smtClean="0"/>
              <a:t>Instability of the electron bunches </a:t>
            </a:r>
            <a:r>
              <a:rPr lang="en-GB" sz="2200" dirty="0" smtClean="0">
                <a:sym typeface="Wingdings" pitchFamily="2" charset="2"/>
              </a:rPr>
              <a:t> necessary to study new accelerating structures to control the beam (PWFA?);</a:t>
            </a:r>
          </a:p>
          <a:p>
            <a:pPr marL="360363" indent="-360363" algn="just">
              <a:buAutoNum type="arabicPeriod"/>
            </a:pPr>
            <a:r>
              <a:rPr lang="en-GB" sz="2200" dirty="0" smtClean="0">
                <a:sym typeface="Wingdings" pitchFamily="2" charset="2"/>
              </a:rPr>
              <a:t>Quality of the electron bunched are not comparable to that of conventional accelerators  research undergoing.</a:t>
            </a:r>
            <a:endParaRPr lang="en-GB" sz="2200" dirty="0" smtClean="0"/>
          </a:p>
        </p:txBody>
      </p:sp>
      <p:sp>
        <p:nvSpPr>
          <p:cNvPr id="16" name="CasellaDiTesto 15"/>
          <p:cNvSpPr txBox="1"/>
          <p:nvPr/>
        </p:nvSpPr>
        <p:spPr>
          <a:xfrm rot="1145492">
            <a:off x="6451950" y="2748250"/>
            <a:ext cx="1923925" cy="461665"/>
          </a:xfrm>
          <a:prstGeom prst="rect">
            <a:avLst/>
          </a:prstGeom>
          <a:noFill/>
        </p:spPr>
        <p:txBody>
          <a:bodyPr wrap="none" rtlCol="0">
            <a:spAutoFit/>
          </a:bodyPr>
          <a:lstStyle/>
          <a:p>
            <a:r>
              <a:rPr lang="it-IT"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a:t>
            </a:r>
            <a:r>
              <a:rPr lang="it-IT"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GeV</a:t>
            </a:r>
            <a:r>
              <a:rPr lang="it-IT"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in 1 cm</a:t>
            </a:r>
            <a:endParaRPr lang="it-IT"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CasellaDiTesto 12"/>
          <p:cNvSpPr txBox="1"/>
          <p:nvPr/>
        </p:nvSpPr>
        <p:spPr>
          <a:xfrm>
            <a:off x="179512" y="188640"/>
            <a:ext cx="8496944" cy="646331"/>
          </a:xfrm>
          <a:prstGeom prst="rect">
            <a:avLst/>
          </a:prstGeom>
          <a:noFill/>
        </p:spPr>
        <p:txBody>
          <a:bodyPr wrap="square" rtlCol="0">
            <a:spAutoFit/>
          </a:bodyPr>
          <a:lstStyle/>
          <a:p>
            <a:r>
              <a:rPr lang="en-GB" sz="3600" dirty="0" smtClean="0"/>
              <a:t>Self-injection</a:t>
            </a:r>
            <a:endParaRPr lang="en-GB" sz="36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0"/>
          <p:cNvGrpSpPr/>
          <p:nvPr/>
        </p:nvGrpSpPr>
        <p:grpSpPr>
          <a:xfrm>
            <a:off x="323528" y="1656184"/>
            <a:ext cx="5689600" cy="3443808"/>
            <a:chOff x="1870075" y="1739502"/>
            <a:chExt cx="5689600" cy="3443808"/>
          </a:xfrm>
        </p:grpSpPr>
        <p:pic>
          <p:nvPicPr>
            <p:cNvPr id="3" name="Picture 3"/>
            <p:cNvPicPr>
              <a:picLocks noChangeAspect="1" noChangeArrowheads="1"/>
            </p:cNvPicPr>
            <p:nvPr/>
          </p:nvPicPr>
          <p:blipFill>
            <a:blip r:embed="rId2" cstate="screen">
              <a:lum bright="6000" contrast="20000"/>
            </a:blip>
            <a:srcRect/>
            <a:stretch>
              <a:fillRect/>
            </a:stretch>
          </p:blipFill>
          <p:spPr bwMode="auto">
            <a:xfrm>
              <a:off x="1870075" y="1739502"/>
              <a:ext cx="5689600" cy="3429000"/>
            </a:xfrm>
            <a:prstGeom prst="rect">
              <a:avLst/>
            </a:prstGeom>
            <a:noFill/>
            <a:ln w="9525">
              <a:noFill/>
              <a:round/>
              <a:headEnd/>
              <a:tailEnd/>
            </a:ln>
            <a:effectLst/>
          </p:spPr>
        </p:pic>
        <p:grpSp>
          <p:nvGrpSpPr>
            <p:cNvPr id="6" name="Gruppo 9"/>
            <p:cNvGrpSpPr/>
            <p:nvPr/>
          </p:nvGrpSpPr>
          <p:grpSpPr>
            <a:xfrm>
              <a:off x="3995936" y="4797152"/>
              <a:ext cx="794939" cy="386158"/>
              <a:chOff x="683568" y="4360912"/>
              <a:chExt cx="794939" cy="386158"/>
            </a:xfrm>
          </p:grpSpPr>
          <p:cxnSp>
            <p:nvCxnSpPr>
              <p:cNvPr id="4" name="AutoShape 6"/>
              <p:cNvCxnSpPr>
                <a:cxnSpLocks noChangeShapeType="1"/>
              </p:cNvCxnSpPr>
              <p:nvPr/>
            </p:nvCxnSpPr>
            <p:spPr bwMode="auto">
              <a:xfrm flipH="1" flipV="1">
                <a:off x="696268" y="4360912"/>
                <a:ext cx="327025" cy="1588"/>
              </a:xfrm>
              <a:prstGeom prst="straightConnector1">
                <a:avLst/>
              </a:prstGeom>
              <a:ln>
                <a:solidFill>
                  <a:schemeClr val="bg1"/>
                </a:solidFill>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5" name="Text Box 7"/>
              <p:cNvSpPr txBox="1">
                <a:spLocks noChangeArrowheads="1"/>
              </p:cNvSpPr>
              <p:nvPr/>
            </p:nvSpPr>
            <p:spPr bwMode="auto">
              <a:xfrm>
                <a:off x="683568" y="4437112"/>
                <a:ext cx="794939" cy="30995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chemeClr val="bg1"/>
                    </a:solidFill>
                  </a:rPr>
                  <a:t>40 </a:t>
                </a:r>
                <a:r>
                  <a:rPr lang="en-US" sz="1400" b="1" dirty="0" err="1">
                    <a:solidFill>
                      <a:schemeClr val="bg1"/>
                    </a:solidFill>
                  </a:rPr>
                  <a:t>mrad</a:t>
                </a:r>
                <a:endParaRPr lang="en-US" sz="1400" b="1" dirty="0">
                  <a:solidFill>
                    <a:schemeClr val="bg1"/>
                  </a:solidFill>
                </a:endParaRPr>
              </a:p>
            </p:txBody>
          </p:sp>
        </p:grpSp>
      </p:grpSp>
      <p:sp>
        <p:nvSpPr>
          <p:cNvPr id="7" name="Text Box 8"/>
          <p:cNvSpPr txBox="1">
            <a:spLocks noChangeArrowheads="1"/>
          </p:cNvSpPr>
          <p:nvPr/>
        </p:nvSpPr>
        <p:spPr bwMode="auto">
          <a:xfrm>
            <a:off x="304800" y="867630"/>
            <a:ext cx="8659688"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400" dirty="0" err="1" smtClean="0">
                <a:solidFill>
                  <a:srgbClr val="000000"/>
                </a:solidFill>
                <a:latin typeface="Times New Roman" pitchFamily="18" charset="0"/>
              </a:rPr>
              <a:t>Typical</a:t>
            </a:r>
            <a:r>
              <a:rPr lang="it-IT" sz="2400" dirty="0" smtClean="0">
                <a:solidFill>
                  <a:srgbClr val="000000"/>
                </a:solidFill>
                <a:latin typeface="Times New Roman" pitchFamily="18" charset="0"/>
              </a:rPr>
              <a:t> electron </a:t>
            </a:r>
            <a:r>
              <a:rPr lang="it-IT" sz="2400" dirty="0" err="1" smtClean="0">
                <a:solidFill>
                  <a:srgbClr val="000000"/>
                </a:solidFill>
                <a:latin typeface="Times New Roman" pitchFamily="18" charset="0"/>
              </a:rPr>
              <a:t>bunches</a:t>
            </a:r>
            <a:r>
              <a:rPr lang="it-IT" sz="2400" dirty="0" smtClean="0">
                <a:solidFill>
                  <a:srgbClr val="000000"/>
                </a:solidFill>
                <a:latin typeface="Times New Roman" pitchFamily="18" charset="0"/>
              </a:rPr>
              <a:t> </a:t>
            </a:r>
            <a:r>
              <a:rPr lang="it-IT" sz="2400" dirty="0" err="1" smtClean="0">
                <a:solidFill>
                  <a:srgbClr val="000000"/>
                </a:solidFill>
                <a:latin typeface="Times New Roman" pitchFamily="18" charset="0"/>
              </a:rPr>
              <a:t>accelerated</a:t>
            </a:r>
            <a:r>
              <a:rPr lang="it-IT" sz="2400" dirty="0" smtClean="0">
                <a:solidFill>
                  <a:srgbClr val="000000"/>
                </a:solidFill>
                <a:latin typeface="Times New Roman" pitchFamily="18" charset="0"/>
              </a:rPr>
              <a:t> </a:t>
            </a:r>
            <a:r>
              <a:rPr lang="it-IT" sz="2400" dirty="0" err="1" smtClean="0">
                <a:solidFill>
                  <a:srgbClr val="000000"/>
                </a:solidFill>
                <a:latin typeface="Times New Roman" pitchFamily="18" charset="0"/>
              </a:rPr>
              <a:t>by</a:t>
            </a:r>
            <a:r>
              <a:rPr lang="it-IT" sz="2400" dirty="0" smtClean="0">
                <a:solidFill>
                  <a:srgbClr val="000000"/>
                </a:solidFill>
                <a:latin typeface="Times New Roman" pitchFamily="18" charset="0"/>
              </a:rPr>
              <a:t> laser-plasma </a:t>
            </a:r>
            <a:r>
              <a:rPr lang="it-IT" sz="2400" dirty="0" err="1" smtClean="0">
                <a:solidFill>
                  <a:srgbClr val="000000"/>
                </a:solidFill>
                <a:latin typeface="Times New Roman" pitchFamily="18" charset="0"/>
              </a:rPr>
              <a:t>interaction</a:t>
            </a:r>
            <a:r>
              <a:rPr lang="it-IT" sz="2400" dirty="0" smtClean="0">
                <a:solidFill>
                  <a:srgbClr val="000000"/>
                </a:solidFill>
                <a:latin typeface="Times New Roman" pitchFamily="18" charset="0"/>
              </a:rPr>
              <a:t> </a:t>
            </a:r>
            <a:r>
              <a:rPr lang="it-IT" sz="2400" dirty="0" err="1" smtClean="0">
                <a:solidFill>
                  <a:srgbClr val="000000"/>
                </a:solidFill>
                <a:latin typeface="Times New Roman" pitchFamily="18" charset="0"/>
              </a:rPr>
              <a:t>observed</a:t>
            </a:r>
            <a:r>
              <a:rPr lang="it-IT" sz="2400" dirty="0" smtClean="0">
                <a:solidFill>
                  <a:srgbClr val="000000"/>
                </a:solidFill>
                <a:latin typeface="Times New Roman" pitchFamily="18" charset="0"/>
              </a:rPr>
              <a:t> @ SPARC.</a:t>
            </a:r>
          </a:p>
        </p:txBody>
      </p:sp>
      <p:sp>
        <p:nvSpPr>
          <p:cNvPr id="8" name="Text Box 8"/>
          <p:cNvSpPr txBox="1">
            <a:spLocks noChangeArrowheads="1"/>
          </p:cNvSpPr>
          <p:nvPr/>
        </p:nvSpPr>
        <p:spPr bwMode="auto">
          <a:xfrm>
            <a:off x="323528" y="5169526"/>
            <a:ext cx="8610600" cy="1202510"/>
          </a:xfrm>
          <a:prstGeom prst="rect">
            <a:avLst/>
          </a:prstGeom>
          <a:noFill/>
          <a:ln w="9525">
            <a:noFill/>
            <a:round/>
            <a:headEnd/>
            <a:tailEnd/>
          </a:ln>
          <a:effectLst/>
        </p:spPr>
        <p:txBody>
          <a:bodyPr lIns="90000" tIns="46800" rIns="90000" bIns="46800">
            <a:spAutoFit/>
          </a:bodyPr>
          <a:lstStyle/>
          <a:p>
            <a:pPr algn="jus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400" dirty="0" err="1" smtClean="0">
                <a:solidFill>
                  <a:srgbClr val="000000"/>
                </a:solidFill>
                <a:latin typeface="Times New Roman" pitchFamily="18" charset="0"/>
              </a:rPr>
              <a:t>Collimated</a:t>
            </a:r>
            <a:r>
              <a:rPr lang="it-IT" sz="2400" dirty="0" smtClean="0">
                <a:solidFill>
                  <a:srgbClr val="000000"/>
                </a:solidFill>
                <a:latin typeface="Times New Roman" pitchFamily="18" charset="0"/>
              </a:rPr>
              <a:t> and </a:t>
            </a:r>
            <a:r>
              <a:rPr lang="it-IT" sz="2400" dirty="0" err="1" smtClean="0">
                <a:solidFill>
                  <a:srgbClr val="000000"/>
                </a:solidFill>
                <a:latin typeface="Times New Roman" pitchFamily="18" charset="0"/>
              </a:rPr>
              <a:t>reprudicible</a:t>
            </a:r>
            <a:r>
              <a:rPr lang="it-IT" sz="2400" dirty="0" smtClean="0">
                <a:solidFill>
                  <a:srgbClr val="000000"/>
                </a:solidFill>
                <a:latin typeface="Times New Roman" pitchFamily="18" charset="0"/>
              </a:rPr>
              <a:t> electron </a:t>
            </a:r>
            <a:r>
              <a:rPr lang="it-IT" sz="2400" dirty="0" err="1" smtClean="0">
                <a:solidFill>
                  <a:srgbClr val="000000"/>
                </a:solidFill>
                <a:latin typeface="Times New Roman" pitchFamily="18" charset="0"/>
              </a:rPr>
              <a:t>bunches</a:t>
            </a:r>
            <a:r>
              <a:rPr lang="it-IT" sz="2400" dirty="0" smtClean="0">
                <a:solidFill>
                  <a:srgbClr val="000000"/>
                </a:solidFill>
                <a:latin typeface="Times New Roman" pitchFamily="18" charset="0"/>
              </a:rPr>
              <a:t> </a:t>
            </a:r>
            <a:r>
              <a:rPr lang="it-IT" sz="2400" dirty="0" err="1" smtClean="0">
                <a:solidFill>
                  <a:srgbClr val="000000"/>
                </a:solidFill>
                <a:latin typeface="Times New Roman" pitchFamily="18" charset="0"/>
              </a:rPr>
              <a:t>have</a:t>
            </a:r>
            <a:r>
              <a:rPr lang="it-IT" sz="2400" dirty="0" smtClean="0">
                <a:solidFill>
                  <a:srgbClr val="000000"/>
                </a:solidFill>
                <a:latin typeface="Times New Roman" pitchFamily="18" charset="0"/>
              </a:rPr>
              <a:t> </a:t>
            </a:r>
            <a:r>
              <a:rPr lang="it-IT" sz="2400" dirty="0" err="1" smtClean="0">
                <a:solidFill>
                  <a:srgbClr val="000000"/>
                </a:solidFill>
                <a:latin typeface="Times New Roman" pitchFamily="18" charset="0"/>
              </a:rPr>
              <a:t>been</a:t>
            </a:r>
            <a:r>
              <a:rPr lang="it-IT" sz="2400" dirty="0" smtClean="0">
                <a:solidFill>
                  <a:srgbClr val="000000"/>
                </a:solidFill>
                <a:latin typeface="Times New Roman" pitchFamily="18" charset="0"/>
              </a:rPr>
              <a:t> </a:t>
            </a:r>
            <a:r>
              <a:rPr lang="it-IT" sz="2400" dirty="0" err="1" smtClean="0">
                <a:solidFill>
                  <a:srgbClr val="000000"/>
                </a:solidFill>
                <a:latin typeface="Times New Roman" pitchFamily="18" charset="0"/>
              </a:rPr>
              <a:t>generated</a:t>
            </a:r>
            <a:r>
              <a:rPr lang="it-IT" sz="2400" dirty="0" smtClean="0">
                <a:solidFill>
                  <a:srgbClr val="000000"/>
                </a:solidFill>
                <a:latin typeface="Times New Roman" pitchFamily="18" charset="0"/>
              </a:rPr>
              <a:t>. </a:t>
            </a:r>
            <a:r>
              <a:rPr lang="it-IT" sz="2400" dirty="0" smtClean="0"/>
              <a:t>200 </a:t>
            </a:r>
            <a:r>
              <a:rPr lang="it-IT" sz="2400" dirty="0" err="1" smtClean="0"/>
              <a:t>MeV</a:t>
            </a:r>
            <a:r>
              <a:rPr lang="it-IT" sz="2400" dirty="0" smtClean="0"/>
              <a:t> </a:t>
            </a:r>
            <a:r>
              <a:rPr lang="it-IT" sz="2400" dirty="0" err="1" smtClean="0"/>
              <a:t>energy</a:t>
            </a:r>
            <a:r>
              <a:rPr lang="it-IT" sz="2400" dirty="0" smtClean="0"/>
              <a:t> electron </a:t>
            </a:r>
            <a:r>
              <a:rPr lang="it-IT" sz="2400" dirty="0" err="1" smtClean="0"/>
              <a:t>bunches</a:t>
            </a:r>
            <a:r>
              <a:rPr lang="it-IT" sz="2400" dirty="0" smtClean="0"/>
              <a:t> </a:t>
            </a:r>
            <a:r>
              <a:rPr lang="it-IT" sz="2400" dirty="0" err="1" smtClean="0"/>
              <a:t>have</a:t>
            </a:r>
            <a:r>
              <a:rPr lang="it-IT" sz="2400" dirty="0" smtClean="0"/>
              <a:t> </a:t>
            </a:r>
            <a:r>
              <a:rPr lang="it-IT" sz="2400" dirty="0" err="1" smtClean="0"/>
              <a:t>been</a:t>
            </a:r>
            <a:r>
              <a:rPr lang="it-IT" sz="2400" dirty="0" smtClean="0"/>
              <a:t> </a:t>
            </a:r>
            <a:r>
              <a:rPr lang="it-IT" sz="2400" dirty="0" err="1" smtClean="0"/>
              <a:t>measured</a:t>
            </a:r>
            <a:r>
              <a:rPr lang="it-IT" sz="2400" dirty="0" smtClean="0"/>
              <a:t> </a:t>
            </a:r>
            <a:r>
              <a:rPr lang="it-IT" sz="2400" dirty="0" err="1" smtClean="0"/>
              <a:t>by</a:t>
            </a:r>
            <a:r>
              <a:rPr lang="it-IT" sz="2400" dirty="0" smtClean="0"/>
              <a:t> </a:t>
            </a:r>
            <a:r>
              <a:rPr lang="it-IT" sz="2400" dirty="0" err="1" smtClean="0"/>
              <a:t>using</a:t>
            </a:r>
            <a:r>
              <a:rPr lang="it-IT" sz="2400" dirty="0" smtClean="0"/>
              <a:t> </a:t>
            </a:r>
            <a:r>
              <a:rPr lang="it-IT" sz="2400" dirty="0" err="1" smtClean="0"/>
              <a:t>only</a:t>
            </a:r>
            <a:r>
              <a:rPr lang="it-IT" sz="2400" dirty="0" smtClean="0"/>
              <a:t> 25% </a:t>
            </a:r>
            <a:r>
              <a:rPr lang="it-IT" sz="2400" dirty="0" err="1" smtClean="0"/>
              <a:t>of</a:t>
            </a:r>
            <a:r>
              <a:rPr lang="it-IT" sz="2400" dirty="0" smtClean="0"/>
              <a:t> the </a:t>
            </a:r>
            <a:r>
              <a:rPr lang="it-IT" sz="2400" dirty="0" err="1" smtClean="0"/>
              <a:t>nominal</a:t>
            </a:r>
            <a:r>
              <a:rPr lang="it-IT" sz="2400" dirty="0" smtClean="0"/>
              <a:t> laser </a:t>
            </a:r>
            <a:r>
              <a:rPr lang="it-IT" sz="2400" dirty="0" err="1" smtClean="0"/>
              <a:t>power</a:t>
            </a:r>
            <a:r>
              <a:rPr lang="it-IT" sz="2400" dirty="0" smtClean="0"/>
              <a:t>.</a:t>
            </a:r>
            <a:endParaRPr lang="it-IT" sz="2400" dirty="0">
              <a:solidFill>
                <a:srgbClr val="000000"/>
              </a:solidFill>
              <a:latin typeface="Times New Roman" pitchFamily="18" charset="0"/>
            </a:endParaRPr>
          </a:p>
        </p:txBody>
      </p:sp>
      <p:pic>
        <p:nvPicPr>
          <p:cNvPr id="13" name="Immagine 12" descr="Spectrum_Calibration.png"/>
          <p:cNvPicPr>
            <a:picLocks noChangeAspect="1"/>
          </p:cNvPicPr>
          <p:nvPr/>
        </p:nvPicPr>
        <p:blipFill>
          <a:blip r:embed="rId3" cstate="screen"/>
          <a:srcRect/>
          <a:stretch>
            <a:fillRect/>
          </a:stretch>
        </p:blipFill>
        <p:spPr bwMode="auto">
          <a:xfrm>
            <a:off x="6084168" y="2924944"/>
            <a:ext cx="2835275" cy="2255838"/>
          </a:xfrm>
          <a:prstGeom prst="rect">
            <a:avLst/>
          </a:prstGeom>
          <a:noFill/>
          <a:ln w="9525">
            <a:noFill/>
            <a:miter lim="800000"/>
            <a:headEnd/>
            <a:tailEnd/>
          </a:ln>
        </p:spPr>
      </p:pic>
      <p:pic>
        <p:nvPicPr>
          <p:cNvPr id="14" name="Picture 1" descr="C:\Users\Maria Pia\Desktop\ElectronsMovie24072012.gif"/>
          <p:cNvPicPr>
            <a:picLocks noChangeAspect="1" noChangeArrowheads="1" noCrop="1"/>
          </p:cNvPicPr>
          <p:nvPr/>
        </p:nvPicPr>
        <p:blipFill>
          <a:blip r:embed="rId4" cstate="screen"/>
          <a:srcRect/>
          <a:stretch>
            <a:fillRect/>
          </a:stretch>
        </p:blipFill>
        <p:spPr bwMode="auto">
          <a:xfrm>
            <a:off x="6721648" y="1340768"/>
            <a:ext cx="1594768" cy="1594768"/>
          </a:xfrm>
          <a:prstGeom prst="rect">
            <a:avLst/>
          </a:prstGeom>
          <a:noFill/>
        </p:spPr>
      </p:pic>
      <p:sp>
        <p:nvSpPr>
          <p:cNvPr id="15" name="CasellaDiTesto 14"/>
          <p:cNvSpPr txBox="1"/>
          <p:nvPr/>
        </p:nvSpPr>
        <p:spPr>
          <a:xfrm>
            <a:off x="179512" y="188640"/>
            <a:ext cx="8496944" cy="646331"/>
          </a:xfrm>
          <a:prstGeom prst="rect">
            <a:avLst/>
          </a:prstGeom>
          <a:noFill/>
        </p:spPr>
        <p:txBody>
          <a:bodyPr wrap="square" rtlCol="0">
            <a:spAutoFit/>
          </a:bodyPr>
          <a:lstStyle/>
          <a:p>
            <a:r>
              <a:rPr lang="en-GB" sz="3600" dirty="0" smtClean="0"/>
              <a:t>Self-injection experiments</a:t>
            </a:r>
            <a:endParaRPr lang="en-GB" sz="3600" dirty="0"/>
          </a:p>
        </p:txBody>
      </p:sp>
      <p:sp>
        <p:nvSpPr>
          <p:cNvPr id="12" name="TextBox 11"/>
          <p:cNvSpPr txBox="1"/>
          <p:nvPr/>
        </p:nvSpPr>
        <p:spPr>
          <a:xfrm>
            <a:off x="323528" y="6444044"/>
            <a:ext cx="7416824" cy="338554"/>
          </a:xfrm>
          <a:prstGeom prst="rect">
            <a:avLst/>
          </a:prstGeom>
          <a:noFill/>
        </p:spPr>
        <p:txBody>
          <a:bodyPr wrap="square" rtlCol="0">
            <a:spAutoFit/>
          </a:bodyPr>
          <a:lstStyle/>
          <a:p>
            <a:r>
              <a:rPr lang="en-US" sz="1600" dirty="0" smtClean="0"/>
              <a:t>G. </a:t>
            </a:r>
            <a:r>
              <a:rPr lang="en-US" sz="1600" dirty="0" err="1" smtClean="0"/>
              <a:t>Grittani</a:t>
            </a:r>
            <a:r>
              <a:rPr lang="en-US" sz="1600" dirty="0" smtClean="0"/>
              <a:t> et al,</a:t>
            </a:r>
            <a:r>
              <a:rPr lang="en-US" sz="1600" b="1" dirty="0"/>
              <a:t> </a:t>
            </a:r>
            <a:r>
              <a:rPr lang="en-US" sz="1600" b="1" dirty="0" smtClean="0"/>
              <a:t>SPIE proceeding, 740</a:t>
            </a:r>
            <a:r>
              <a:rPr lang="en-US" sz="1600" dirty="0" smtClean="0"/>
              <a:t> (2013)</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188640"/>
            <a:ext cx="8496944" cy="646331"/>
          </a:xfrm>
          <a:prstGeom prst="rect">
            <a:avLst/>
          </a:prstGeom>
          <a:noFill/>
        </p:spPr>
        <p:txBody>
          <a:bodyPr wrap="square" rtlCol="0">
            <a:spAutoFit/>
          </a:bodyPr>
          <a:lstStyle/>
          <a:p>
            <a:r>
              <a:rPr lang="en-GB" sz="3600" dirty="0" smtClean="0"/>
              <a:t>Proton acceleration</a:t>
            </a:r>
            <a:endParaRPr lang="en-GB" sz="3600" dirty="0"/>
          </a:p>
        </p:txBody>
      </p:sp>
      <p:sp>
        <p:nvSpPr>
          <p:cNvPr id="5" name="Rectangle 3"/>
          <p:cNvSpPr txBox="1">
            <a:spLocks noChangeArrowheads="1"/>
          </p:cNvSpPr>
          <p:nvPr/>
        </p:nvSpPr>
        <p:spPr>
          <a:xfrm>
            <a:off x="2819400" y="1119336"/>
            <a:ext cx="5688013" cy="2021632"/>
          </a:xfrm>
          <a:prstGeom prst="rect">
            <a:avLst/>
          </a:prstGeom>
        </p:spPr>
        <p:txBody>
          <a:bodyPr vert="horz">
            <a:normAutofit/>
          </a:bodyPr>
          <a:lstStyle/>
          <a:p>
            <a:pPr marL="0" marR="0" lvl="0" indent="0" algn="just" defTabSz="914400" rtl="0" eaLnBrk="1" fontAlgn="auto" latinLnBrk="0" hangingPunct="1">
              <a:lnSpc>
                <a:spcPct val="100000"/>
              </a:lnSpc>
              <a:spcBef>
                <a:spcPct val="20000"/>
              </a:spcBef>
              <a:spcAft>
                <a:spcPts val="0"/>
              </a:spcAft>
              <a:buClr>
                <a:schemeClr val="accent3"/>
              </a:buClr>
              <a:buSzPct val="95000"/>
              <a:buFontTx/>
              <a:buNone/>
              <a:tabLst/>
              <a:defRPr/>
            </a:pPr>
            <a:r>
              <a:rPr kumimoji="0" lang="en-GB" sz="2400" i="0" u="none" strike="noStrike" kern="1200" cap="none" spc="0" normalizeH="0" baseline="0" dirty="0" smtClean="0">
                <a:ln>
                  <a:noFill/>
                </a:ln>
                <a:solidFill>
                  <a:schemeClr val="tx1"/>
                </a:solidFill>
                <a:effectLst/>
                <a:uLnTx/>
                <a:uFillTx/>
                <a:latin typeface="+mn-lt"/>
                <a:ea typeface="+mn-ea"/>
                <a:cs typeface="+mn-cs"/>
              </a:rPr>
              <a:t>The proton acceleration purpose</a:t>
            </a:r>
            <a:r>
              <a:rPr kumimoji="0" lang="en-GB" sz="2400" i="0" u="none" strike="noStrike" kern="1200" cap="none" spc="0" normalizeH="0" dirty="0" smtClean="0">
                <a:ln>
                  <a:noFill/>
                </a:ln>
                <a:solidFill>
                  <a:schemeClr val="tx1"/>
                </a:solidFill>
                <a:effectLst/>
                <a:uLnTx/>
                <a:uFillTx/>
                <a:latin typeface="+mn-lt"/>
                <a:ea typeface="+mn-ea"/>
                <a:cs typeface="+mn-cs"/>
              </a:rPr>
              <a:t> at SPARC is to accelerate </a:t>
            </a:r>
            <a:r>
              <a:rPr kumimoji="0" lang="en-GB" sz="2400" i="0" u="none" strike="noStrike" kern="1200" cap="none" spc="0" normalizeH="0" baseline="0" dirty="0" smtClean="0">
                <a:ln>
                  <a:noFill/>
                </a:ln>
                <a:solidFill>
                  <a:schemeClr val="tx1"/>
                </a:solidFill>
                <a:effectLst/>
                <a:uLnTx/>
                <a:uFillTx/>
                <a:latin typeface="+mn-lt"/>
                <a:ea typeface="+mn-ea"/>
                <a:cs typeface="+mn-cs"/>
              </a:rPr>
              <a:t>light ions trough laser interaction with thin metal targets</a:t>
            </a:r>
            <a:r>
              <a:rPr kumimoji="0" lang="en-GB" sz="2400" i="0" u="none" strike="noStrike" kern="1200" cap="none" spc="0" normalizeH="0" dirty="0" smtClean="0">
                <a:ln>
                  <a:noFill/>
                </a:ln>
                <a:solidFill>
                  <a:schemeClr val="tx1"/>
                </a:solidFill>
                <a:effectLst/>
                <a:uLnTx/>
                <a:uFillTx/>
                <a:latin typeface="+mn-lt"/>
                <a:ea typeface="+mn-ea"/>
                <a:cs typeface="+mn-cs"/>
              </a:rPr>
              <a:t> and </a:t>
            </a:r>
            <a:r>
              <a:rPr kumimoji="0" lang="en-GB" sz="2400" i="0" u="none" strike="noStrike" kern="1200" cap="none" spc="0" normalizeH="0" baseline="0" dirty="0" smtClean="0">
                <a:ln>
                  <a:noFill/>
                </a:ln>
                <a:effectLst/>
                <a:uLnTx/>
                <a:uFillTx/>
                <a:latin typeface="+mn-lt"/>
                <a:ea typeface="+mn-ea"/>
                <a:cs typeface="+mn-cs"/>
              </a:rPr>
              <a:t>obtain a beam suitable for injection in other accelerating structure</a:t>
            </a:r>
            <a:r>
              <a:rPr kumimoji="0" lang="en-GB" sz="2400" i="0" u="none" strike="noStrike" kern="1200" cap="none" spc="0" normalizeH="0" baseline="0" dirty="0" smtClean="0">
                <a:ln>
                  <a:noFill/>
                </a:ln>
                <a:solidFill>
                  <a:schemeClr val="tx1"/>
                </a:solidFill>
                <a:effectLst/>
                <a:uLnTx/>
                <a:uFillTx/>
                <a:latin typeface="+mn-lt"/>
                <a:ea typeface="+mn-ea"/>
                <a:cs typeface="+mn-cs"/>
              </a:rPr>
              <a:t>.</a:t>
            </a:r>
          </a:p>
        </p:txBody>
      </p:sp>
      <p:pic>
        <p:nvPicPr>
          <p:cNvPr id="6" name="Picture 10"/>
          <p:cNvPicPr>
            <a:picLocks noChangeAspect="1" noChangeArrowheads="1"/>
          </p:cNvPicPr>
          <p:nvPr/>
        </p:nvPicPr>
        <p:blipFill>
          <a:blip r:embed="rId2" cstate="print"/>
          <a:srcRect/>
          <a:stretch>
            <a:fillRect/>
          </a:stretch>
        </p:blipFill>
        <p:spPr bwMode="auto">
          <a:xfrm>
            <a:off x="468313" y="984399"/>
            <a:ext cx="2303462" cy="1987550"/>
          </a:xfrm>
          <a:prstGeom prst="rect">
            <a:avLst/>
          </a:prstGeom>
          <a:noFill/>
          <a:ln w="9525">
            <a:noFill/>
            <a:miter lim="800000"/>
            <a:headEnd/>
            <a:tailEnd/>
          </a:ln>
        </p:spPr>
      </p:pic>
      <p:pic>
        <p:nvPicPr>
          <p:cNvPr id="7" name="Picture 12" descr="PICT2754_resize"/>
          <p:cNvPicPr>
            <a:picLocks noChangeAspect="1" noChangeArrowheads="1"/>
          </p:cNvPicPr>
          <p:nvPr/>
        </p:nvPicPr>
        <p:blipFill>
          <a:blip r:embed="rId3" cstate="print"/>
          <a:srcRect/>
          <a:stretch>
            <a:fillRect/>
          </a:stretch>
        </p:blipFill>
        <p:spPr bwMode="auto">
          <a:xfrm>
            <a:off x="468313" y="2913211"/>
            <a:ext cx="1658937" cy="3457575"/>
          </a:xfrm>
          <a:prstGeom prst="rect">
            <a:avLst/>
          </a:prstGeom>
          <a:noFill/>
          <a:ln w="9525">
            <a:noFill/>
            <a:miter lim="800000"/>
            <a:headEnd/>
            <a:tailEnd/>
          </a:ln>
        </p:spPr>
      </p:pic>
      <p:sp>
        <p:nvSpPr>
          <p:cNvPr id="10" name="Rectangle 3"/>
          <p:cNvSpPr txBox="1">
            <a:spLocks noChangeArrowheads="1"/>
          </p:cNvSpPr>
          <p:nvPr/>
        </p:nvSpPr>
        <p:spPr>
          <a:xfrm>
            <a:off x="2843808" y="3140968"/>
            <a:ext cx="5688013" cy="3528392"/>
          </a:xfrm>
          <a:prstGeom prst="rect">
            <a:avLst/>
          </a:prstGeom>
        </p:spPr>
        <p:txBody>
          <a:bodyPr vert="horz">
            <a:noAutofit/>
          </a:bodyPr>
          <a:lstStyle/>
          <a:p>
            <a:pPr algn="just"/>
            <a:r>
              <a:rPr kumimoji="0" lang="en-GB" sz="2200" i="0" u="none" strike="noStrike" kern="1200" cap="none" spc="0" normalizeH="0" baseline="0" dirty="0" smtClean="0">
                <a:ln>
                  <a:noFill/>
                </a:ln>
                <a:solidFill>
                  <a:schemeClr val="tx1"/>
                </a:solidFill>
                <a:effectLst/>
                <a:uLnTx/>
                <a:uFillTx/>
                <a:latin typeface="+mn-lt"/>
                <a:ea typeface="+mn-ea"/>
                <a:cs typeface="+mn-cs"/>
              </a:rPr>
              <a:t>The principle of</a:t>
            </a:r>
            <a:r>
              <a:rPr kumimoji="0" lang="en-GB" sz="2200" i="0" u="none" strike="noStrike" kern="1200" cap="none" spc="0" normalizeH="0" dirty="0" smtClean="0">
                <a:ln>
                  <a:noFill/>
                </a:ln>
                <a:solidFill>
                  <a:schemeClr val="tx1"/>
                </a:solidFill>
                <a:effectLst/>
                <a:uLnTx/>
                <a:uFillTx/>
                <a:latin typeface="+mn-lt"/>
                <a:ea typeface="+mn-ea"/>
                <a:cs typeface="+mn-cs"/>
              </a:rPr>
              <a:t> work of proton acceleration by thin metal target (TNSA) is to focus a high intensity laser on a thin metal target in order to generate a plasma on the surface of the targe</a:t>
            </a:r>
            <a:r>
              <a:rPr lang="en-GB" sz="2200" dirty="0" smtClean="0"/>
              <a:t>t. This process generates a burst of </a:t>
            </a:r>
            <a:r>
              <a:rPr lang="en-GB" sz="2200" dirty="0" err="1" smtClean="0"/>
              <a:t>MeV</a:t>
            </a:r>
            <a:r>
              <a:rPr lang="en-GB" sz="2200" dirty="0" smtClean="0"/>
              <a:t> fast electrons contained in the target (by the very strong electrostatic field generated by charge separation).  These some field also act to accelerate protons at the target surface out into the vacuum. </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Proton acceleration experiments</a:t>
            </a:r>
            <a:endParaRPr lang="en-GB" sz="3600" dirty="0"/>
          </a:p>
        </p:txBody>
      </p:sp>
      <p:pic>
        <p:nvPicPr>
          <p:cNvPr id="1026" name="Picture 2" descr="camera"/>
          <p:cNvPicPr>
            <a:picLocks noChangeAspect="1" noChangeArrowheads="1"/>
          </p:cNvPicPr>
          <p:nvPr/>
        </p:nvPicPr>
        <p:blipFill>
          <a:blip r:embed="rId2" cstate="print"/>
          <a:srcRect/>
          <a:stretch>
            <a:fillRect/>
          </a:stretch>
        </p:blipFill>
        <p:spPr bwMode="auto">
          <a:xfrm>
            <a:off x="1475656" y="1700808"/>
            <a:ext cx="6002338" cy="4351338"/>
          </a:xfrm>
          <a:prstGeom prst="rect">
            <a:avLst/>
          </a:prstGeom>
          <a:noFill/>
          <a:ln w="9525">
            <a:noFill/>
            <a:miter lim="800000"/>
            <a:headEnd/>
            <a:tailEnd/>
          </a:ln>
        </p:spPr>
      </p:pic>
      <p:cxnSp>
        <p:nvCxnSpPr>
          <p:cNvPr id="4" name="Straight Arrow Connector 3"/>
          <p:cNvCxnSpPr>
            <a:stCxn id="5" idx="0"/>
          </p:cNvCxnSpPr>
          <p:nvPr/>
        </p:nvCxnSpPr>
        <p:spPr>
          <a:xfrm flipV="1">
            <a:off x="1569827" y="3933056"/>
            <a:ext cx="2426109" cy="1800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 name="TextBox 4"/>
          <p:cNvSpPr txBox="1"/>
          <p:nvPr/>
        </p:nvSpPr>
        <p:spPr>
          <a:xfrm>
            <a:off x="179512" y="5733256"/>
            <a:ext cx="2780629" cy="830997"/>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400" dirty="0" smtClean="0"/>
              <a:t>Stuck of CR39 </a:t>
            </a:r>
          </a:p>
          <a:p>
            <a:r>
              <a:rPr lang="en-US" sz="2400" dirty="0" smtClean="0"/>
              <a:t>or </a:t>
            </a:r>
            <a:r>
              <a:rPr lang="en-US" sz="2400" dirty="0" err="1"/>
              <a:t>gafchromic</a:t>
            </a:r>
            <a:r>
              <a:rPr lang="en-US" sz="2400" dirty="0"/>
              <a:t> </a:t>
            </a:r>
            <a:r>
              <a:rPr lang="en-US" sz="2400" dirty="0" smtClean="0"/>
              <a:t>films </a:t>
            </a:r>
            <a:endParaRPr lang="en-US" sz="2400" dirty="0"/>
          </a:p>
        </p:txBody>
      </p:sp>
      <p:cxnSp>
        <p:nvCxnSpPr>
          <p:cNvPr id="8" name="Straight Arrow Connector 7"/>
          <p:cNvCxnSpPr>
            <a:stCxn id="9" idx="2"/>
          </p:cNvCxnSpPr>
          <p:nvPr/>
        </p:nvCxnSpPr>
        <p:spPr>
          <a:xfrm flipH="1">
            <a:off x="4716022" y="1442393"/>
            <a:ext cx="2266173" cy="220263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5724128" y="980728"/>
            <a:ext cx="2516133" cy="461665"/>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400" dirty="0" smtClean="0"/>
              <a:t>Thin metal target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Proton acceleration experiments</a:t>
            </a:r>
            <a:endParaRPr lang="en-GB" sz="3600" dirty="0"/>
          </a:p>
        </p:txBody>
      </p:sp>
      <p:pic>
        <p:nvPicPr>
          <p:cNvPr id="16386" name="Picture 2"/>
          <p:cNvPicPr>
            <a:picLocks noChangeAspect="1" noChangeArrowheads="1"/>
          </p:cNvPicPr>
          <p:nvPr/>
        </p:nvPicPr>
        <p:blipFill>
          <a:blip r:embed="rId2" cstate="print"/>
          <a:srcRect/>
          <a:stretch>
            <a:fillRect/>
          </a:stretch>
        </p:blipFill>
        <p:spPr bwMode="auto">
          <a:xfrm>
            <a:off x="179512" y="1629200"/>
            <a:ext cx="4815209" cy="3600000"/>
          </a:xfrm>
          <a:prstGeom prst="rect">
            <a:avLst/>
          </a:prstGeom>
          <a:noFill/>
        </p:spPr>
      </p:pic>
      <p:sp>
        <p:nvSpPr>
          <p:cNvPr id="1638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CasellaDiTesto 9"/>
          <p:cNvSpPr txBox="1"/>
          <p:nvPr/>
        </p:nvSpPr>
        <p:spPr>
          <a:xfrm>
            <a:off x="395536" y="1196752"/>
            <a:ext cx="4464496" cy="369332"/>
          </a:xfrm>
          <a:prstGeom prst="rect">
            <a:avLst/>
          </a:prstGeom>
          <a:noFill/>
        </p:spPr>
        <p:txBody>
          <a:bodyPr wrap="square" rtlCol="0">
            <a:spAutoFit/>
          </a:bodyPr>
          <a:lstStyle/>
          <a:p>
            <a:r>
              <a:rPr lang="it-IT" dirty="0" smtClean="0"/>
              <a:t>CR-39 </a:t>
            </a:r>
            <a:r>
              <a:rPr lang="en-US" dirty="0" smtClean="0"/>
              <a:t>plastic polymer track detector</a:t>
            </a:r>
            <a:endParaRPr lang="it-IT" dirty="0"/>
          </a:p>
        </p:txBody>
      </p:sp>
      <p:sp>
        <p:nvSpPr>
          <p:cNvPr id="11" name="CasellaDiTesto 10"/>
          <p:cNvSpPr txBox="1"/>
          <p:nvPr/>
        </p:nvSpPr>
        <p:spPr>
          <a:xfrm>
            <a:off x="5220072" y="1196752"/>
            <a:ext cx="3672408" cy="369332"/>
          </a:xfrm>
          <a:prstGeom prst="rect">
            <a:avLst/>
          </a:prstGeom>
          <a:noFill/>
        </p:spPr>
        <p:txBody>
          <a:bodyPr wrap="square" rtlCol="0">
            <a:spAutoFit/>
          </a:bodyPr>
          <a:lstStyle/>
          <a:p>
            <a:r>
              <a:rPr lang="it-IT" dirty="0" smtClean="0"/>
              <a:t> </a:t>
            </a:r>
            <a:r>
              <a:rPr lang="en-US" dirty="0" smtClean="0"/>
              <a:t>EBT3 </a:t>
            </a:r>
            <a:r>
              <a:rPr lang="en-US" dirty="0" err="1" smtClean="0"/>
              <a:t>gafchromic</a:t>
            </a:r>
            <a:r>
              <a:rPr lang="en-US" dirty="0" smtClean="0"/>
              <a:t> film detector</a:t>
            </a:r>
            <a:endParaRPr lang="it-IT" dirty="0"/>
          </a:p>
        </p:txBody>
      </p:sp>
      <p:sp>
        <p:nvSpPr>
          <p:cNvPr id="12" name="Rettangolo 11"/>
          <p:cNvSpPr/>
          <p:nvPr/>
        </p:nvSpPr>
        <p:spPr>
          <a:xfrm>
            <a:off x="251520" y="5373216"/>
            <a:ext cx="8640960" cy="1200329"/>
          </a:xfrm>
          <a:prstGeom prst="rect">
            <a:avLst/>
          </a:prstGeom>
        </p:spPr>
        <p:txBody>
          <a:bodyPr wrap="square">
            <a:spAutoFit/>
          </a:bodyPr>
          <a:lstStyle/>
          <a:p>
            <a:pPr algn="just"/>
            <a:r>
              <a:rPr lang="en-US" sz="2400" dirty="0" smtClean="0"/>
              <a:t>The estimated maximum energy of the accelerated protons is at least 1.6 </a:t>
            </a:r>
            <a:r>
              <a:rPr lang="en-US" sz="2400" dirty="0" err="1" smtClean="0"/>
              <a:t>MeV</a:t>
            </a:r>
            <a:r>
              <a:rPr lang="en-US" sz="2400" dirty="0" smtClean="0"/>
              <a:t> (with 1 J on target), measurement that is also confirmed from the analysis of the CR-39 detectors.</a:t>
            </a:r>
            <a:endParaRPr lang="it-IT" sz="2400" dirty="0"/>
          </a:p>
        </p:txBody>
      </p:sp>
      <p:grpSp>
        <p:nvGrpSpPr>
          <p:cNvPr id="15" name="Gruppo 14"/>
          <p:cNvGrpSpPr/>
          <p:nvPr/>
        </p:nvGrpSpPr>
        <p:grpSpPr>
          <a:xfrm>
            <a:off x="5207217" y="1628800"/>
            <a:ext cx="3685263" cy="3600000"/>
            <a:chOff x="5076056" y="1628800"/>
            <a:chExt cx="3685263" cy="3600000"/>
          </a:xfrm>
        </p:grpSpPr>
        <p:pic>
          <p:nvPicPr>
            <p:cNvPr id="16388" name="Picture 4" descr="C:\Users\Maria Pia\Desktop\Immagine_enhanced.jpg"/>
            <p:cNvPicPr>
              <a:picLocks noChangeAspect="1" noChangeArrowheads="1"/>
            </p:cNvPicPr>
            <p:nvPr/>
          </p:nvPicPr>
          <p:blipFill>
            <a:blip r:embed="rId3" cstate="print"/>
            <a:srcRect/>
            <a:stretch>
              <a:fillRect/>
            </a:stretch>
          </p:blipFill>
          <p:spPr bwMode="auto">
            <a:xfrm>
              <a:off x="5076056" y="1628800"/>
              <a:ext cx="3685263" cy="3600000"/>
            </a:xfrm>
            <a:prstGeom prst="rect">
              <a:avLst/>
            </a:prstGeom>
            <a:noFill/>
          </p:spPr>
        </p:pic>
        <p:sp>
          <p:nvSpPr>
            <p:cNvPr id="13" name="Ovale 12"/>
            <p:cNvSpPr/>
            <p:nvPr/>
          </p:nvSpPr>
          <p:spPr>
            <a:xfrm>
              <a:off x="5508104" y="2132856"/>
              <a:ext cx="2736304" cy="1872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TextBox 2"/>
          <p:cNvSpPr txBox="1"/>
          <p:nvPr/>
        </p:nvSpPr>
        <p:spPr>
          <a:xfrm>
            <a:off x="251520" y="6503609"/>
            <a:ext cx="4110395" cy="323165"/>
          </a:xfrm>
          <a:prstGeom prst="rect">
            <a:avLst/>
          </a:prstGeom>
          <a:noFill/>
        </p:spPr>
        <p:txBody>
          <a:bodyPr wrap="none" rtlCol="0">
            <a:spAutoFit/>
          </a:bodyPr>
          <a:lstStyle/>
          <a:p>
            <a:r>
              <a:rPr lang="en-US" sz="1500" dirty="0" smtClean="0">
                <a:solidFill>
                  <a:srgbClr val="000000"/>
                </a:solidFill>
              </a:rPr>
              <a:t>S. </a:t>
            </a:r>
            <a:r>
              <a:rPr lang="en-US" sz="1500" dirty="0" err="1" smtClean="0">
                <a:solidFill>
                  <a:srgbClr val="000000"/>
                </a:solidFill>
              </a:rPr>
              <a:t>Agosteo</a:t>
            </a:r>
            <a:r>
              <a:rPr lang="en-US" sz="1500" dirty="0" smtClean="0">
                <a:solidFill>
                  <a:srgbClr val="000000"/>
                </a:solidFill>
              </a:rPr>
              <a:t> et al, NIMB, </a:t>
            </a:r>
            <a:r>
              <a:rPr lang="en-US" sz="1500" dirty="0">
                <a:solidFill>
                  <a:srgbClr val="000000"/>
                </a:solidFill>
              </a:rPr>
              <a:t>Volume 331, 15 July 2014</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3212976"/>
            <a:ext cx="8856984" cy="646331"/>
          </a:xfrm>
          <a:prstGeom prst="rect">
            <a:avLst/>
          </a:prstGeom>
          <a:noFill/>
        </p:spPr>
        <p:txBody>
          <a:bodyPr wrap="square" rtlCol="0">
            <a:spAutoFit/>
          </a:bodyPr>
          <a:lstStyle/>
          <a:p>
            <a:pPr algn="ctr"/>
            <a:r>
              <a:rPr lang="en-GB" sz="3600" dirty="0" smtClean="0"/>
              <a:t>Experiments coupling FLAME and SPARC</a:t>
            </a:r>
            <a:endParaRPr lang="en-GB" sz="3600" dirty="0"/>
          </a:p>
        </p:txBody>
      </p:sp>
    </p:spTree>
    <p:extLst>
      <p:ext uri="{BB962C8B-B14F-4D97-AF65-F5344CB8AC3E}">
        <p14:creationId xmlns:p14="http://schemas.microsoft.com/office/powerpoint/2010/main" val="6081355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The FLAME laser into the SPARC bunker</a:t>
            </a:r>
            <a:endParaRPr lang="en-GB" sz="3600" dirty="0"/>
          </a:p>
        </p:txBody>
      </p:sp>
      <p:grpSp>
        <p:nvGrpSpPr>
          <p:cNvPr id="24" name="Gruppo 23"/>
          <p:cNvGrpSpPr/>
          <p:nvPr/>
        </p:nvGrpSpPr>
        <p:grpSpPr>
          <a:xfrm>
            <a:off x="827584" y="1556792"/>
            <a:ext cx="7759903" cy="5010369"/>
            <a:chOff x="827584" y="1556792"/>
            <a:chExt cx="7759903" cy="5010369"/>
          </a:xfrm>
        </p:grpSpPr>
        <p:grpSp>
          <p:nvGrpSpPr>
            <p:cNvPr id="28" name="Gruppo 1"/>
            <p:cNvGrpSpPr/>
            <p:nvPr/>
          </p:nvGrpSpPr>
          <p:grpSpPr>
            <a:xfrm>
              <a:off x="827584" y="1556792"/>
              <a:ext cx="7759903" cy="5010369"/>
              <a:chOff x="827584" y="1556792"/>
              <a:chExt cx="7759903" cy="5010369"/>
            </a:xfrm>
          </p:grpSpPr>
          <p:grpSp>
            <p:nvGrpSpPr>
              <p:cNvPr id="34" name="Gruppo 41"/>
              <p:cNvGrpSpPr/>
              <p:nvPr/>
            </p:nvGrpSpPr>
            <p:grpSpPr>
              <a:xfrm>
                <a:off x="827584" y="1556792"/>
                <a:ext cx="7759903" cy="5010369"/>
                <a:chOff x="1259632" y="908721"/>
                <a:chExt cx="7759903" cy="5010369"/>
              </a:xfrm>
            </p:grpSpPr>
            <p:pic>
              <p:nvPicPr>
                <p:cNvPr id="40" name="Immagine 39"/>
                <p:cNvPicPr>
                  <a:picLocks noChangeAspect="1"/>
                </p:cNvPicPr>
                <p:nvPr/>
              </p:nvPicPr>
              <p:blipFill>
                <a:blip r:embed="rId2" cstate="screen">
                  <a:alphaModFix/>
                  <a:lum/>
                </a:blip>
                <a:srcRect/>
                <a:stretch>
                  <a:fillRect/>
                </a:stretch>
              </p:blipFill>
              <p:spPr>
                <a:xfrm>
                  <a:off x="1259632" y="908721"/>
                  <a:ext cx="6120000" cy="5010369"/>
                </a:xfrm>
                <a:prstGeom prst="rect">
                  <a:avLst/>
                </a:prstGeom>
                <a:noFill/>
                <a:ln>
                  <a:noFill/>
                </a:ln>
              </p:spPr>
            </p:pic>
            <p:sp>
              <p:nvSpPr>
                <p:cNvPr id="43" name="CasellaDiTesto 11"/>
                <p:cNvSpPr txBox="1"/>
                <p:nvPr/>
              </p:nvSpPr>
              <p:spPr>
                <a:xfrm>
                  <a:off x="6876256" y="2740858"/>
                  <a:ext cx="2143279"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External</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injection</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44" name="Connettore 2 12"/>
                <p:cNvCxnSpPr>
                  <a:endCxn id="44" idx="2"/>
                </p:cNvCxnSpPr>
                <p:nvPr/>
              </p:nvCxnSpPr>
              <p:spPr>
                <a:xfrm flipH="1" flipV="1">
                  <a:off x="5745784" y="2437730"/>
                  <a:ext cx="1130472" cy="48779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45" name="Esplosione 2 13"/>
                <p:cNvSpPr/>
                <p:nvPr/>
              </p:nvSpPr>
              <p:spPr>
                <a:xfrm>
                  <a:off x="5436096" y="2060848"/>
                  <a:ext cx="576064" cy="432048"/>
                </a:xfrm>
                <a:prstGeom prst="irregularSeal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grpSp>
          <p:sp>
            <p:nvSpPr>
              <p:cNvPr id="35" name="CasellaDiTesto 34"/>
              <p:cNvSpPr txBox="1"/>
              <p:nvPr/>
            </p:nvSpPr>
            <p:spPr>
              <a:xfrm>
                <a:off x="2390104" y="1859920"/>
                <a:ext cx="1734577" cy="369332"/>
              </a:xfrm>
              <a:prstGeom prst="rect">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Laser FLAME</a:t>
                </a:r>
                <a:endPar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36" name="Connettore 2 35"/>
              <p:cNvCxnSpPr>
                <a:stCxn id="35" idx="2"/>
              </p:cNvCxnSpPr>
              <p:nvPr/>
            </p:nvCxnSpPr>
            <p:spPr>
              <a:xfrm>
                <a:off x="3257393" y="2229252"/>
                <a:ext cx="1098583" cy="76770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37" name="Connettore 1 5"/>
              <p:cNvCxnSpPr/>
              <p:nvPr/>
            </p:nvCxnSpPr>
            <p:spPr>
              <a:xfrm>
                <a:off x="2411760" y="4077072"/>
                <a:ext cx="504056" cy="28803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Connettore 1 37"/>
              <p:cNvCxnSpPr/>
              <p:nvPr/>
            </p:nvCxnSpPr>
            <p:spPr>
              <a:xfrm flipV="1">
                <a:off x="2915816" y="2492896"/>
                <a:ext cx="1944216" cy="187220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Connettore 1 38"/>
              <p:cNvCxnSpPr/>
              <p:nvPr/>
            </p:nvCxnSpPr>
            <p:spPr>
              <a:xfrm>
                <a:off x="4860032" y="2492896"/>
                <a:ext cx="216024" cy="14401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26" name="CasellaDiTesto 25"/>
            <p:cNvSpPr txBox="1"/>
            <p:nvPr/>
          </p:nvSpPr>
          <p:spPr>
            <a:xfrm>
              <a:off x="5721471" y="1619508"/>
              <a:ext cx="2378921"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Thomson</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beam-line</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27" name="Connettore 2 26"/>
            <p:cNvCxnSpPr>
              <a:stCxn id="26" idx="2"/>
            </p:cNvCxnSpPr>
            <p:nvPr/>
          </p:nvCxnSpPr>
          <p:spPr>
            <a:xfrm flipH="1">
              <a:off x="5076056" y="1988840"/>
              <a:ext cx="1834876" cy="72008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Thomson scattering @ SPARC_LAB</a:t>
            </a:r>
            <a:endParaRPr lang="en-GB" sz="3600" dirty="0"/>
          </a:p>
        </p:txBody>
      </p:sp>
      <p:grpSp>
        <p:nvGrpSpPr>
          <p:cNvPr id="4" name="Gruppo 3"/>
          <p:cNvGrpSpPr/>
          <p:nvPr/>
        </p:nvGrpSpPr>
        <p:grpSpPr>
          <a:xfrm>
            <a:off x="251520" y="980729"/>
            <a:ext cx="6048672" cy="3168352"/>
            <a:chOff x="827584" y="1556792"/>
            <a:chExt cx="7855040" cy="5010369"/>
          </a:xfrm>
        </p:grpSpPr>
        <p:grpSp>
          <p:nvGrpSpPr>
            <p:cNvPr id="5" name="Gruppo 1"/>
            <p:cNvGrpSpPr/>
            <p:nvPr/>
          </p:nvGrpSpPr>
          <p:grpSpPr>
            <a:xfrm>
              <a:off x="827584" y="1556792"/>
              <a:ext cx="6120000" cy="5010369"/>
              <a:chOff x="827584" y="1556792"/>
              <a:chExt cx="6120000" cy="5010369"/>
            </a:xfrm>
          </p:grpSpPr>
          <p:pic>
            <p:nvPicPr>
              <p:cNvPr id="14" name="Immagine 13"/>
              <p:cNvPicPr>
                <a:picLocks noChangeAspect="1"/>
              </p:cNvPicPr>
              <p:nvPr/>
            </p:nvPicPr>
            <p:blipFill>
              <a:blip r:embed="rId2" cstate="screen">
                <a:alphaModFix/>
                <a:lum/>
              </a:blip>
              <a:srcRect/>
              <a:stretch>
                <a:fillRect/>
              </a:stretch>
            </p:blipFill>
            <p:spPr>
              <a:xfrm>
                <a:off x="827584" y="1556792"/>
                <a:ext cx="6120000" cy="5010369"/>
              </a:xfrm>
              <a:prstGeom prst="rect">
                <a:avLst/>
              </a:prstGeom>
              <a:noFill/>
              <a:ln>
                <a:noFill/>
              </a:ln>
            </p:spPr>
          </p:pic>
          <p:sp>
            <p:nvSpPr>
              <p:cNvPr id="9" name="CasellaDiTesto 8"/>
              <p:cNvSpPr txBox="1"/>
              <p:nvPr/>
            </p:nvSpPr>
            <p:spPr>
              <a:xfrm>
                <a:off x="2390104" y="1859920"/>
                <a:ext cx="2177073" cy="503890"/>
              </a:xfrm>
              <a:prstGeom prst="rect">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Laser FLAME</a:t>
                </a:r>
                <a:endPar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10" name="Connettore 2 9"/>
              <p:cNvCxnSpPr>
                <a:stCxn id="9" idx="2"/>
              </p:cNvCxnSpPr>
              <p:nvPr/>
            </p:nvCxnSpPr>
            <p:spPr>
              <a:xfrm>
                <a:off x="3478640" y="2363810"/>
                <a:ext cx="877336" cy="633141"/>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1" name="Connettore 1 5"/>
              <p:cNvCxnSpPr/>
              <p:nvPr/>
            </p:nvCxnSpPr>
            <p:spPr>
              <a:xfrm>
                <a:off x="2411760" y="4077072"/>
                <a:ext cx="504056" cy="28803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Connettore 1 11"/>
              <p:cNvCxnSpPr/>
              <p:nvPr/>
            </p:nvCxnSpPr>
            <p:spPr>
              <a:xfrm flipV="1">
                <a:off x="2915816" y="2492896"/>
                <a:ext cx="1944216" cy="187220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Connettore 1 12"/>
              <p:cNvCxnSpPr/>
              <p:nvPr/>
            </p:nvCxnSpPr>
            <p:spPr>
              <a:xfrm>
                <a:off x="4860032" y="2492896"/>
                <a:ext cx="216024" cy="14401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6" name="CasellaDiTesto 5"/>
            <p:cNvSpPr txBox="1"/>
            <p:nvPr/>
          </p:nvSpPr>
          <p:spPr>
            <a:xfrm>
              <a:off x="5721471" y="1619507"/>
              <a:ext cx="2961153" cy="50389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Thomson</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beam-line</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7" name="Connettore 2 6"/>
            <p:cNvCxnSpPr>
              <a:stCxn id="6" idx="2"/>
            </p:cNvCxnSpPr>
            <p:nvPr/>
          </p:nvCxnSpPr>
          <p:spPr>
            <a:xfrm flipH="1">
              <a:off x="5076056" y="2123398"/>
              <a:ext cx="2125992" cy="58552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pic>
        <p:nvPicPr>
          <p:cNvPr id="2050" name="Picture 2" descr="C:\Users\Maria Pia\Desktop\190.jpg"/>
          <p:cNvPicPr>
            <a:picLocks noChangeAspect="1" noChangeArrowheads="1"/>
          </p:cNvPicPr>
          <p:nvPr/>
        </p:nvPicPr>
        <p:blipFill>
          <a:blip r:embed="rId3" cstate="print"/>
          <a:srcRect/>
          <a:stretch>
            <a:fillRect/>
          </a:stretch>
        </p:blipFill>
        <p:spPr bwMode="auto">
          <a:xfrm>
            <a:off x="4139952" y="3284984"/>
            <a:ext cx="4762500" cy="3409950"/>
          </a:xfrm>
          <a:prstGeom prst="rect">
            <a:avLst/>
          </a:prstGeom>
          <a:noFill/>
        </p:spPr>
      </p:pic>
      <p:sp>
        <p:nvSpPr>
          <p:cNvPr id="18" name="Ovale 17"/>
          <p:cNvSpPr/>
          <p:nvPr/>
        </p:nvSpPr>
        <p:spPr>
          <a:xfrm>
            <a:off x="3491880" y="1556792"/>
            <a:ext cx="504056" cy="432048"/>
          </a:xfrm>
          <a:prstGeom prst="ellipse">
            <a:avLst/>
          </a:prstGeom>
          <a:noFill/>
          <a:effectLst>
            <a:glow rad="1397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it-IT"/>
          </a:p>
        </p:txBody>
      </p:sp>
      <p:cxnSp>
        <p:nvCxnSpPr>
          <p:cNvPr id="20" name="Connettore 2 19"/>
          <p:cNvCxnSpPr>
            <a:stCxn id="18" idx="5"/>
            <a:endCxn id="2050" idx="0"/>
          </p:cNvCxnSpPr>
          <p:nvPr/>
        </p:nvCxnSpPr>
        <p:spPr>
          <a:xfrm>
            <a:off x="3922119" y="1925568"/>
            <a:ext cx="2599083" cy="13594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6" name="Rettangolo 25"/>
          <p:cNvSpPr/>
          <p:nvPr/>
        </p:nvSpPr>
        <p:spPr>
          <a:xfrm>
            <a:off x="7020272" y="2276872"/>
            <a:ext cx="1800200" cy="7920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smtClean="0"/>
              <a:t>Parabola’s </a:t>
            </a:r>
            <a:r>
              <a:rPr lang="it-IT" dirty="0" err="1" smtClean="0"/>
              <a:t>chamber</a:t>
            </a:r>
            <a:endParaRPr lang="it-IT" dirty="0"/>
          </a:p>
        </p:txBody>
      </p:sp>
      <p:sp>
        <p:nvSpPr>
          <p:cNvPr id="27" name="Rettangolo 26"/>
          <p:cNvSpPr/>
          <p:nvPr/>
        </p:nvSpPr>
        <p:spPr>
          <a:xfrm>
            <a:off x="2339752" y="4509120"/>
            <a:ext cx="1584176" cy="6480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err="1" smtClean="0"/>
              <a:t>Solenoid</a:t>
            </a:r>
            <a:endParaRPr lang="it-IT" dirty="0"/>
          </a:p>
        </p:txBody>
      </p:sp>
      <p:sp>
        <p:nvSpPr>
          <p:cNvPr id="28" name="Rettangolo 27"/>
          <p:cNvSpPr/>
          <p:nvPr/>
        </p:nvSpPr>
        <p:spPr>
          <a:xfrm>
            <a:off x="2699792" y="5949280"/>
            <a:ext cx="1368152" cy="5760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dirty="0" err="1" smtClean="0"/>
              <a:t>Interaction</a:t>
            </a:r>
            <a:r>
              <a:rPr lang="it-IT" dirty="0" smtClean="0"/>
              <a:t> </a:t>
            </a:r>
            <a:r>
              <a:rPr lang="it-IT" dirty="0" err="1" smtClean="0"/>
              <a:t>chamber</a:t>
            </a:r>
            <a:endParaRPr lang="it-IT" dirty="0"/>
          </a:p>
        </p:txBody>
      </p:sp>
      <p:cxnSp>
        <p:nvCxnSpPr>
          <p:cNvPr id="30" name="Connettore 2 29"/>
          <p:cNvCxnSpPr>
            <a:stCxn id="26" idx="2"/>
          </p:cNvCxnSpPr>
          <p:nvPr/>
        </p:nvCxnSpPr>
        <p:spPr>
          <a:xfrm>
            <a:off x="7920372" y="3068960"/>
            <a:ext cx="612068" cy="7200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2" name="Connettore 2 31"/>
          <p:cNvCxnSpPr>
            <a:stCxn id="27" idx="3"/>
          </p:cNvCxnSpPr>
          <p:nvPr/>
        </p:nvCxnSpPr>
        <p:spPr>
          <a:xfrm>
            <a:off x="3923928" y="4833156"/>
            <a:ext cx="648072" cy="39604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4" name="Connettore 2 33"/>
          <p:cNvCxnSpPr>
            <a:stCxn id="28" idx="3"/>
          </p:cNvCxnSpPr>
          <p:nvPr/>
        </p:nvCxnSpPr>
        <p:spPr>
          <a:xfrm flipV="1">
            <a:off x="4067944" y="4869160"/>
            <a:ext cx="2160240" cy="136815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310901" y="1342504"/>
          <a:ext cx="7862888" cy="3022600"/>
        </p:xfrm>
        <a:graphic>
          <a:graphicData uri="http://schemas.openxmlformats.org/presentationml/2006/ole">
            <mc:AlternateContent xmlns:mc="http://schemas.openxmlformats.org/markup-compatibility/2006">
              <mc:Choice xmlns:v="urn:schemas-microsoft-com:vml" Requires="v">
                <p:oleObj spid="_x0000_s1179" r:id="rId3" imgW="4276800" imgH="3022560" progId="Origin50.Graph">
                  <p:embed/>
                </p:oleObj>
              </mc:Choice>
              <mc:Fallback>
                <p:oleObj r:id="rId3" imgW="4276800" imgH="3022560" progId="Origin50.Grap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01" y="1342504"/>
                        <a:ext cx="7862888" cy="302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Ovale 5"/>
          <p:cNvSpPr/>
          <p:nvPr/>
        </p:nvSpPr>
        <p:spPr>
          <a:xfrm>
            <a:off x="1331664" y="2710929"/>
            <a:ext cx="144462"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CasellaDiTesto 10"/>
          <p:cNvSpPr txBox="1">
            <a:spLocks noChangeArrowheads="1"/>
          </p:cNvSpPr>
          <p:nvPr/>
        </p:nvSpPr>
        <p:spPr bwMode="auto">
          <a:xfrm>
            <a:off x="899864" y="2207692"/>
            <a:ext cx="2038350" cy="368300"/>
          </a:xfrm>
          <a:prstGeom prst="rect">
            <a:avLst/>
          </a:prstGeom>
          <a:noFill/>
          <a:ln w="9525">
            <a:noFill/>
            <a:miter lim="800000"/>
            <a:headEnd/>
            <a:tailEnd/>
          </a:ln>
        </p:spPr>
        <p:txBody>
          <a:bodyPr wrap="none">
            <a:spAutoFit/>
          </a:bodyPr>
          <a:lstStyle/>
          <a:p>
            <a:r>
              <a:rPr lang="it-IT" dirty="0" err="1">
                <a:latin typeface="Times New Roman" charset="0"/>
                <a:cs typeface="Times New Roman" charset="0"/>
              </a:rPr>
              <a:t>Relativistic</a:t>
            </a:r>
            <a:r>
              <a:rPr lang="it-IT" dirty="0">
                <a:latin typeface="Times New Roman" charset="0"/>
                <a:cs typeface="Times New Roman" charset="0"/>
              </a:rPr>
              <a:t> electron</a:t>
            </a:r>
          </a:p>
        </p:txBody>
      </p:sp>
      <p:sp>
        <p:nvSpPr>
          <p:cNvPr id="8" name="CasellaDiTesto 12"/>
          <p:cNvSpPr txBox="1">
            <a:spLocks noChangeArrowheads="1"/>
          </p:cNvSpPr>
          <p:nvPr/>
        </p:nvSpPr>
        <p:spPr bwMode="auto">
          <a:xfrm>
            <a:off x="6243389" y="1445692"/>
            <a:ext cx="1233487" cy="369887"/>
          </a:xfrm>
          <a:prstGeom prst="rect">
            <a:avLst/>
          </a:prstGeom>
          <a:noFill/>
          <a:ln w="9525">
            <a:noFill/>
            <a:miter lim="800000"/>
            <a:headEnd/>
            <a:tailEnd/>
          </a:ln>
        </p:spPr>
        <p:txBody>
          <a:bodyPr wrap="none">
            <a:spAutoFit/>
          </a:bodyPr>
          <a:lstStyle/>
          <a:p>
            <a:r>
              <a:rPr lang="it-IT">
                <a:latin typeface="Times New Roman" charset="0"/>
                <a:cs typeface="Times New Roman" charset="0"/>
              </a:rPr>
              <a:t>Laser pulse</a:t>
            </a:r>
          </a:p>
        </p:txBody>
      </p:sp>
      <p:graphicFrame>
        <p:nvGraphicFramePr>
          <p:cNvPr id="4" name="Object 4"/>
          <p:cNvGraphicFramePr>
            <a:graphicFrameLocks noChangeAspect="1"/>
          </p:cNvGraphicFramePr>
          <p:nvPr/>
        </p:nvGraphicFramePr>
        <p:xfrm>
          <a:off x="4716214" y="2099742"/>
          <a:ext cx="4032250" cy="1366837"/>
        </p:xfrm>
        <a:graphic>
          <a:graphicData uri="http://schemas.openxmlformats.org/presentationml/2006/ole">
            <mc:AlternateContent xmlns:mc="http://schemas.openxmlformats.org/markup-compatibility/2006">
              <mc:Choice xmlns:v="urn:schemas-microsoft-com:vml" Requires="v">
                <p:oleObj spid="_x0000_s1180" r:id="rId5" imgW="4276800" imgH="3022560" progId="Origin50.Graph">
                  <p:embed/>
                </p:oleObj>
              </mc:Choice>
              <mc:Fallback>
                <p:oleObj r:id="rId5" imgW="4276800" imgH="3022560" progId="Origin50.Graph">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214" y="2099742"/>
                        <a:ext cx="4032250" cy="1366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asellaDiTesto 9"/>
          <p:cNvSpPr txBox="1"/>
          <p:nvPr/>
        </p:nvSpPr>
        <p:spPr>
          <a:xfrm>
            <a:off x="179512" y="188640"/>
            <a:ext cx="8496944" cy="646331"/>
          </a:xfrm>
          <a:prstGeom prst="rect">
            <a:avLst/>
          </a:prstGeom>
          <a:noFill/>
        </p:spPr>
        <p:txBody>
          <a:bodyPr wrap="square" rtlCol="0">
            <a:spAutoFit/>
          </a:bodyPr>
          <a:lstStyle/>
          <a:p>
            <a:r>
              <a:rPr lang="en-GB" sz="3600" dirty="0" smtClean="0"/>
              <a:t>Thomson scattering @ SPARC_LAB</a:t>
            </a:r>
            <a:endParaRPr lang="en-GB" sz="3600" dirty="0"/>
          </a:p>
        </p:txBody>
      </p:sp>
      <p:sp>
        <p:nvSpPr>
          <p:cNvPr id="11" name="CasellaDiTesto 10"/>
          <p:cNvSpPr txBox="1"/>
          <p:nvPr/>
        </p:nvSpPr>
        <p:spPr>
          <a:xfrm>
            <a:off x="251520" y="4437112"/>
            <a:ext cx="8640960" cy="1569660"/>
          </a:xfrm>
          <a:prstGeom prst="rect">
            <a:avLst/>
          </a:prstGeom>
          <a:noFill/>
        </p:spPr>
        <p:txBody>
          <a:bodyPr wrap="square" rtlCol="0">
            <a:spAutoFit/>
          </a:bodyPr>
          <a:lstStyle/>
          <a:p>
            <a:r>
              <a:rPr lang="en-GB" sz="2400" dirty="0" smtClean="0"/>
              <a:t>The laser acts as an </a:t>
            </a:r>
            <a:r>
              <a:rPr lang="en-GB" sz="2400" dirty="0" err="1" smtClean="0"/>
              <a:t>undulator</a:t>
            </a:r>
            <a:r>
              <a:rPr lang="en-GB" sz="2400" dirty="0" smtClean="0"/>
              <a:t> for the relativistic electron bunch.</a:t>
            </a:r>
          </a:p>
          <a:p>
            <a:endParaRPr lang="en-GB" sz="2400" dirty="0" smtClean="0"/>
          </a:p>
          <a:p>
            <a:endParaRPr lang="en-GB" sz="2400" dirty="0" smtClean="0"/>
          </a:p>
          <a:p>
            <a:r>
              <a:rPr lang="en-GB" sz="2400" dirty="0" smtClean="0"/>
              <a:t>Head-on collision </a:t>
            </a:r>
            <a:r>
              <a:rPr lang="en-GB" sz="2400" dirty="0" smtClean="0">
                <a:sym typeface="Wingdings" pitchFamily="2" charset="2"/>
              </a:rPr>
              <a:t> Radiation on axis.</a:t>
            </a:r>
            <a:endParaRPr lang="en-GB" sz="24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67345E-6 C 0.0231 0.00162 0.04549 0.00439 0.06858 0.00578 C 0.07848 0.00925 0.08855 0.00925 0.09844 0.01179 C 0.1158 0.0111 0.13334 0.01179 0.1507 0.00994 C 0.15296 0.00971 0.15469 0.00694 0.15678 0.00578 C 0.1658 0.00092 0.1757 -0.00301 0.18508 -0.00601 C 0.18664 -0.00809 0.19063 -0.01711 0.1941 -0.00995 C 0.19549 -0.00717 0.19497 -0.00324 0.19549 2.67345E-6 C 0.19723 0.01064 0.19896 0.02128 0.20157 0.03168 C 0.20695 0.02428 0.20764 0.01896 0.21042 0.00994 C 0.21216 0.00416 0.21633 0.00023 0.21945 -0.00416 C 0.22379 0.00208 0.22501 0.00971 0.22692 0.01781 C 0.22744 0.01989 0.22726 0.0222 0.2283 0.02382 C 0.22935 0.02567 0.23126 0.02636 0.23282 0.02775 C 0.23438 0.02636 0.23577 0.02498 0.23733 0.02382 C 0.23872 0.02289 0.2408 0.02313 0.24185 0.02174 C 0.24983 0.0111 0.25157 -0.00624 0.25521 -0.01989 C 0.26216 -0.01388 0.26685 -0.00624 0.27014 0.00393 C 0.27344 0.01411 0.27223 0.01989 0.28056 0.02382 C 0.29393 0.01203 0.29532 -0.01388 0.30903 -0.0259 C 0.3106 -0.0192 0.31199 -0.01411 0.31494 -0.00809 C 0.31858 0.01503 0.31389 -0.01018 0.31945 0.00994 C 0.3198 0.01133 0.32119 0.02197 0.3224 0.02382 C 0.32362 0.02567 0.32535 0.02636 0.32692 0.02775 C 0.32883 0.02706 0.3316 0.02775 0.33282 0.02567 C 0.33542 0.02128 0.33733 0.00994 0.33733 0.00994 C 0.33872 -0.00254 0.34115 -0.0148 0.34775 -0.02405 C 0.35487 -0.01688 0.3573 -0.01133 0.35973 2.67345E-6 C 0.36216 0.01156 0.36129 0.02359 0.37014 0.02775 C 0.37171 0.02521 0.37362 0.02289 0.37466 0.01989 C 0.38004 0.00532 0.37205 0.01688 0.37917 0.00786 C 0.38039 0.00116 0.38212 -0.00532 0.38351 -0.01203 C 0.38403 -0.01457 0.38386 -0.01781 0.38508 -0.01989 C 0.38612 -0.02151 0.38803 -0.02128 0.38959 -0.02197 C 0.39185 -0.00948 0.38976 -0.01642 0.39705 -0.00208 C 0.40313 0.00971 0.40278 0.02567 0.40903 0.0377 C 0.41216 0.03608 0.41459 0.03585 0.4165 0.03168 C 0.42292 0.01781 0.42084 -0.0074 0.42692 -0.02405 C 0.43039 -0.02336 0.43438 -0.02451 0.43733 -0.02197 C 0.43959 -0.01989 0.43907 -0.01526 0.44028 -0.01203 C 0.44376 -0.00301 0.44653 0.0074 0.4507 0.01573 C 0.45348 0.0303 0.45469 0.02821 0.46563 0.02567 C 0.46806 0.02081 0.47014 0.01734 0.47171 0.01179 C 0.4757 -0.00208 0.47501 -0.01711 0.48508 -0.0259 C 0.48976 -0.01781 0.49063 -0.01087 0.4941 -0.00208 C 0.49549 0.00717 0.49619 0.01711 0.50157 0.02382 C 0.50296 0.02313 0.50487 0.02313 0.50591 0.02174 C 0.50695 0.02012 0.50678 0.01758 0.50747 0.01573 C 0.51094 0.00532 0.51199 -0.00324 0.51494 -0.01411 C 0.51546 -0.01596 0.51546 -0.0185 0.5165 -0.01989 C 0.51754 -0.02128 0.51945 -0.02128 0.52084 -0.02197 C 0.52535 -0.01596 0.52639 -0.0111 0.52987 -0.00416 C 0.53143 0.00301 0.53351 0.00902 0.53577 0.01573 C 0.53699 0.01966 0.53646 0.02474 0.53872 0.02775 C 0.53976 0.02914 0.54167 0.02891 0.54324 0.0296 C 0.54653 0.02336 0.5481 0.01688 0.5507 0.00994 C 0.55174 -0.00023 0.55087 -0.01457 0.55678 -0.02197 C 0.56337 -0.00439 0.56494 0.01734 0.5731 0.03376 C 0.57553 0.03307 0.57848 0.03376 0.58056 0.03168 C 0.58334 0.02868 0.58664 0.01989 0.58664 0.01989 C 0.58751 0.01503 0.58907 0.01064 0.58959 0.00578 C 0.59219 -0.01526 0.58733 -0.0074 0.5941 -0.01596 C 0.59601 -0.01341 0.59844 -0.0111 0.60001 -0.00809 C 0.60087 -0.00648 0.60157 -0.00208 0.60157 -0.00208 " pathEditMode="relative" ptsTypes="fffffffffffffffffffffffffffffffffffffffffffffffffffffffffffffff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asellaDiTesto 52"/>
          <p:cNvSpPr txBox="1"/>
          <p:nvPr/>
        </p:nvSpPr>
        <p:spPr>
          <a:xfrm>
            <a:off x="179512" y="44624"/>
            <a:ext cx="8496944" cy="646331"/>
          </a:xfrm>
          <a:prstGeom prst="rect">
            <a:avLst/>
          </a:prstGeom>
          <a:noFill/>
        </p:spPr>
        <p:txBody>
          <a:bodyPr wrap="square" rtlCol="0">
            <a:spAutoFit/>
          </a:bodyPr>
          <a:lstStyle/>
          <a:p>
            <a:r>
              <a:rPr lang="en-GB" sz="3600" dirty="0" smtClean="0"/>
              <a:t>SPARC_LAB layout</a:t>
            </a:r>
            <a:endParaRPr lang="en-GB" sz="3600" dirty="0"/>
          </a:p>
        </p:txBody>
      </p:sp>
      <p:grpSp>
        <p:nvGrpSpPr>
          <p:cNvPr id="61" name="Gruppo 60"/>
          <p:cNvGrpSpPr/>
          <p:nvPr/>
        </p:nvGrpSpPr>
        <p:grpSpPr>
          <a:xfrm>
            <a:off x="179512" y="1556791"/>
            <a:ext cx="8407975" cy="5040000"/>
            <a:chOff x="179512" y="1556791"/>
            <a:chExt cx="8407975" cy="5040000"/>
          </a:xfrm>
        </p:grpSpPr>
        <p:grpSp>
          <p:nvGrpSpPr>
            <p:cNvPr id="55" name="Gruppo 54"/>
            <p:cNvGrpSpPr/>
            <p:nvPr/>
          </p:nvGrpSpPr>
          <p:grpSpPr>
            <a:xfrm>
              <a:off x="179512" y="1556791"/>
              <a:ext cx="8407975" cy="5040000"/>
              <a:chOff x="179512" y="1556791"/>
              <a:chExt cx="8407975" cy="5040000"/>
            </a:xfrm>
          </p:grpSpPr>
          <p:grpSp>
            <p:nvGrpSpPr>
              <p:cNvPr id="2" name="Gruppo 1"/>
              <p:cNvGrpSpPr/>
              <p:nvPr/>
            </p:nvGrpSpPr>
            <p:grpSpPr>
              <a:xfrm>
                <a:off x="827584" y="1556791"/>
                <a:ext cx="7759903" cy="5040000"/>
                <a:chOff x="827584" y="1556791"/>
                <a:chExt cx="7759903" cy="5040000"/>
              </a:xfrm>
            </p:grpSpPr>
            <p:grpSp>
              <p:nvGrpSpPr>
                <p:cNvPr id="3" name="Gruppo 41"/>
                <p:cNvGrpSpPr/>
                <p:nvPr/>
              </p:nvGrpSpPr>
              <p:grpSpPr>
                <a:xfrm>
                  <a:off x="827584" y="1556791"/>
                  <a:ext cx="7759903" cy="5040000"/>
                  <a:chOff x="1259632" y="908720"/>
                  <a:chExt cx="7759903" cy="5040000"/>
                </a:xfrm>
              </p:grpSpPr>
              <p:pic>
                <p:nvPicPr>
                  <p:cNvPr id="9" name="Immagine 8"/>
                  <p:cNvPicPr>
                    <a:picLocks noChangeAspect="1"/>
                  </p:cNvPicPr>
                  <p:nvPr/>
                </p:nvPicPr>
                <p:blipFill>
                  <a:blip r:embed="rId2" cstate="screen">
                    <a:alphaModFix/>
                    <a:lum/>
                  </a:blip>
                  <a:srcRect/>
                  <a:stretch>
                    <a:fillRect/>
                  </a:stretch>
                </p:blipFill>
                <p:spPr>
                  <a:xfrm>
                    <a:off x="1259632" y="908720"/>
                    <a:ext cx="6156193" cy="5040000"/>
                  </a:xfrm>
                  <a:prstGeom prst="rect">
                    <a:avLst/>
                  </a:prstGeom>
                  <a:noFill/>
                  <a:ln>
                    <a:noFill/>
                  </a:ln>
                </p:spPr>
              </p:pic>
              <p:sp>
                <p:nvSpPr>
                  <p:cNvPr id="10" name="CasellaDiTesto 9"/>
                  <p:cNvSpPr txBox="1"/>
                  <p:nvPr/>
                </p:nvSpPr>
                <p:spPr>
                  <a:xfrm>
                    <a:off x="4828284" y="5013176"/>
                    <a:ext cx="3519810"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Particle</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wakefield</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acceleration</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11" name="Connettore 2 10"/>
                  <p:cNvCxnSpPr>
                    <a:stCxn id="10" idx="0"/>
                    <a:endCxn id="15" idx="2"/>
                  </p:cNvCxnSpPr>
                  <p:nvPr/>
                </p:nvCxnSpPr>
                <p:spPr>
                  <a:xfrm flipH="1" flipV="1">
                    <a:off x="5241728" y="4165922"/>
                    <a:ext cx="1346461" cy="84725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2" name="CasellaDiTesto 11"/>
                  <p:cNvSpPr txBox="1"/>
                  <p:nvPr/>
                </p:nvSpPr>
                <p:spPr>
                  <a:xfrm>
                    <a:off x="6876256" y="2740858"/>
                    <a:ext cx="2143279"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External</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injection</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13" name="Connettore 2 12"/>
                  <p:cNvCxnSpPr>
                    <a:stCxn id="12" idx="1"/>
                    <a:endCxn id="14" idx="2"/>
                  </p:cNvCxnSpPr>
                  <p:nvPr/>
                </p:nvCxnSpPr>
                <p:spPr>
                  <a:xfrm flipH="1" flipV="1">
                    <a:off x="5745784" y="2437730"/>
                    <a:ext cx="1130472" cy="48779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4" name="Esplosione 2 13"/>
                  <p:cNvSpPr/>
                  <p:nvPr/>
                </p:nvSpPr>
                <p:spPr>
                  <a:xfrm>
                    <a:off x="5436096" y="2060848"/>
                    <a:ext cx="576064" cy="432048"/>
                  </a:xfrm>
                  <a:prstGeom prst="irregularSeal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15" name="Esplosione 2 14"/>
                  <p:cNvSpPr/>
                  <p:nvPr/>
                </p:nvSpPr>
                <p:spPr>
                  <a:xfrm>
                    <a:off x="4932040" y="3789040"/>
                    <a:ext cx="576064" cy="432048"/>
                  </a:xfrm>
                  <a:prstGeom prst="irregularSeal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it-IT"/>
                  </a:p>
                </p:txBody>
              </p:sp>
            </p:grpSp>
            <p:sp>
              <p:nvSpPr>
                <p:cNvPr id="4" name="CasellaDiTesto 3"/>
                <p:cNvSpPr txBox="1"/>
                <p:nvPr/>
              </p:nvSpPr>
              <p:spPr>
                <a:xfrm>
                  <a:off x="2390104" y="1859920"/>
                  <a:ext cx="1723549" cy="369332"/>
                </a:xfrm>
                <a:prstGeom prst="rect">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FLAME LASER</a:t>
                  </a:r>
                  <a:endPar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5" name="Connettore 2 4"/>
                <p:cNvCxnSpPr>
                  <a:stCxn id="4" idx="2"/>
                </p:cNvCxnSpPr>
                <p:nvPr/>
              </p:nvCxnSpPr>
              <p:spPr>
                <a:xfrm>
                  <a:off x="3251879" y="2229252"/>
                  <a:ext cx="1104097" cy="76770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6" name="Connettore 1 5"/>
                <p:cNvCxnSpPr/>
                <p:nvPr/>
              </p:nvCxnSpPr>
              <p:spPr>
                <a:xfrm>
                  <a:off x="2411760" y="4077072"/>
                  <a:ext cx="504056" cy="28803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Connettore 1 6"/>
                <p:cNvCxnSpPr/>
                <p:nvPr/>
              </p:nvCxnSpPr>
              <p:spPr>
                <a:xfrm flipV="1">
                  <a:off x="2915816" y="2492896"/>
                  <a:ext cx="1944216" cy="187220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Connettore 1 7"/>
                <p:cNvCxnSpPr/>
                <p:nvPr/>
              </p:nvCxnSpPr>
              <p:spPr>
                <a:xfrm>
                  <a:off x="4860032" y="2492896"/>
                  <a:ext cx="216024" cy="14401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44" name="CasellaDiTesto 43"/>
              <p:cNvSpPr txBox="1"/>
              <p:nvPr/>
            </p:nvSpPr>
            <p:spPr>
              <a:xfrm>
                <a:off x="6700713" y="4253026"/>
                <a:ext cx="649537" cy="4001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FEL</a:t>
                </a:r>
              </a:p>
            </p:txBody>
          </p:sp>
          <p:cxnSp>
            <p:nvCxnSpPr>
              <p:cNvPr id="45" name="Connettore 2 44"/>
              <p:cNvCxnSpPr>
                <a:stCxn id="44" idx="1"/>
              </p:cNvCxnSpPr>
              <p:nvPr/>
            </p:nvCxnSpPr>
            <p:spPr>
              <a:xfrm flipH="1" flipV="1">
                <a:off x="5940153" y="3573017"/>
                <a:ext cx="760560" cy="8800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6" name="Connettore 2 45"/>
              <p:cNvCxnSpPr/>
              <p:nvPr/>
            </p:nvCxnSpPr>
            <p:spPr>
              <a:xfrm flipH="1">
                <a:off x="5220072" y="2852936"/>
                <a:ext cx="1368152" cy="144016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48" name="CasellaDiTesto 47"/>
              <p:cNvSpPr txBox="1"/>
              <p:nvPr/>
            </p:nvSpPr>
            <p:spPr>
              <a:xfrm>
                <a:off x="179512" y="2452826"/>
                <a:ext cx="1793824" cy="4001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it-IT" sz="20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Self</a:t>
                </a:r>
                <a: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it-IT" sz="20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injection</a:t>
                </a:r>
                <a:endPar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cxnSp>
            <p:nvCxnSpPr>
              <p:cNvPr id="49" name="Connettore 2 48"/>
              <p:cNvCxnSpPr>
                <a:stCxn id="48" idx="2"/>
              </p:cNvCxnSpPr>
              <p:nvPr/>
            </p:nvCxnSpPr>
            <p:spPr>
              <a:xfrm>
                <a:off x="1076424" y="2852936"/>
                <a:ext cx="543248" cy="16161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56" name="CasellaDiTesto 55"/>
            <p:cNvSpPr txBox="1"/>
            <p:nvPr/>
          </p:nvSpPr>
          <p:spPr>
            <a:xfrm>
              <a:off x="5721471" y="1619508"/>
              <a:ext cx="2378921"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Thomson</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beam-line</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57" name="Connettore 2 56"/>
            <p:cNvCxnSpPr>
              <a:stCxn id="56" idx="2"/>
            </p:cNvCxnSpPr>
            <p:nvPr/>
          </p:nvCxnSpPr>
          <p:spPr>
            <a:xfrm flipH="1">
              <a:off x="5076056" y="1988840"/>
              <a:ext cx="1834876" cy="72008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26" name="CasellaDiTesto 25"/>
          <p:cNvSpPr txBox="1"/>
          <p:nvPr/>
        </p:nvSpPr>
        <p:spPr>
          <a:xfrm>
            <a:off x="5940152" y="4869160"/>
            <a:ext cx="635110"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THz</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28" name="Connettore 2 27"/>
          <p:cNvCxnSpPr>
            <a:stCxn id="26" idx="1"/>
          </p:cNvCxnSpPr>
          <p:nvPr/>
        </p:nvCxnSpPr>
        <p:spPr>
          <a:xfrm flipH="1" flipV="1">
            <a:off x="4716016" y="4293096"/>
            <a:ext cx="1224136" cy="76073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9" name="CasellaDiTesto 28"/>
          <p:cNvSpPr txBox="1"/>
          <p:nvPr/>
        </p:nvSpPr>
        <p:spPr>
          <a:xfrm>
            <a:off x="179512" y="1916832"/>
            <a:ext cx="2132443" cy="4001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it-IT" sz="20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Ion</a:t>
            </a:r>
            <a: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it-IT" sz="20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acceleration</a:t>
            </a:r>
            <a:endPar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30" name="CasellaDiTesto 29"/>
          <p:cNvSpPr txBox="1"/>
          <p:nvPr/>
        </p:nvSpPr>
        <p:spPr>
          <a:xfrm>
            <a:off x="179512" y="1340768"/>
            <a:ext cx="2054986" cy="4001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Laser </a:t>
            </a:r>
            <a:r>
              <a:rPr lang="it-IT" sz="20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filaments</a:t>
            </a:r>
            <a:endPar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cxnSp>
        <p:nvCxnSpPr>
          <p:cNvPr id="32" name="Connettore 2 31"/>
          <p:cNvCxnSpPr>
            <a:stCxn id="29" idx="2"/>
          </p:cNvCxnSpPr>
          <p:nvPr/>
        </p:nvCxnSpPr>
        <p:spPr>
          <a:xfrm>
            <a:off x="1245734" y="2316942"/>
            <a:ext cx="373939" cy="219217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6" name="Connettore 2 35"/>
          <p:cNvCxnSpPr>
            <a:stCxn id="30" idx="2"/>
          </p:cNvCxnSpPr>
          <p:nvPr/>
        </p:nvCxnSpPr>
        <p:spPr>
          <a:xfrm>
            <a:off x="1207005" y="1740878"/>
            <a:ext cx="1060739" cy="24802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3" name="CasellaDiTesto 32"/>
          <p:cNvSpPr txBox="1"/>
          <p:nvPr/>
        </p:nvSpPr>
        <p:spPr>
          <a:xfrm>
            <a:off x="7537290" y="2564904"/>
            <a:ext cx="63511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EOS</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34" name="Connettore 2 33"/>
          <p:cNvCxnSpPr>
            <a:stCxn id="33" idx="1"/>
          </p:cNvCxnSpPr>
          <p:nvPr/>
        </p:nvCxnSpPr>
        <p:spPr>
          <a:xfrm flipH="1" flipV="1">
            <a:off x="6084168" y="2708920"/>
            <a:ext cx="1453122" cy="406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TextBox 15"/>
          <p:cNvSpPr txBox="1"/>
          <p:nvPr/>
        </p:nvSpPr>
        <p:spPr>
          <a:xfrm>
            <a:off x="6678918" y="6516052"/>
            <a:ext cx="2485213" cy="369332"/>
          </a:xfrm>
          <a:prstGeom prst="rect">
            <a:avLst/>
          </a:prstGeom>
          <a:noFill/>
        </p:spPr>
        <p:txBody>
          <a:bodyPr wrap="none" rtlCol="0">
            <a:spAutoFit/>
          </a:bodyPr>
          <a:lstStyle/>
          <a:p>
            <a:r>
              <a:rPr lang="en-US" dirty="0" smtClean="0"/>
              <a:t>Layout @ October 2015</a:t>
            </a:r>
            <a:endParaRPr lang="en-US" dirty="0"/>
          </a:p>
        </p:txBody>
      </p:sp>
      <p:sp>
        <p:nvSpPr>
          <p:cNvPr id="35" name="CasellaDiTesto 4"/>
          <p:cNvSpPr txBox="1"/>
          <p:nvPr/>
        </p:nvSpPr>
        <p:spPr>
          <a:xfrm>
            <a:off x="179512" y="692696"/>
            <a:ext cx="8712968" cy="646331"/>
          </a:xfrm>
          <a:prstGeom prst="rect">
            <a:avLst/>
          </a:prstGeom>
          <a:noFill/>
        </p:spPr>
        <p:txBody>
          <a:bodyPr wrap="square" rtlCol="0">
            <a:spAutoFit/>
          </a:bodyPr>
          <a:lstStyle/>
          <a:p>
            <a:r>
              <a:rPr lang="en-GB" dirty="0" smtClean="0"/>
              <a:t>SPARC_LAB is a multi-disciplinary test facility composed by a high brightness LINAC and a high power laser.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88640"/>
            <a:ext cx="8496944" cy="646331"/>
          </a:xfrm>
          <a:prstGeom prst="rect">
            <a:avLst/>
          </a:prstGeom>
          <a:noFill/>
        </p:spPr>
        <p:txBody>
          <a:bodyPr wrap="square" rtlCol="0">
            <a:spAutoFit/>
          </a:bodyPr>
          <a:lstStyle/>
          <a:p>
            <a:r>
              <a:rPr lang="en-GB" sz="3600" dirty="0" smtClean="0"/>
              <a:t>Thomson scattering @ SPARC_LAB</a:t>
            </a:r>
            <a:endParaRPr lang="en-GB" sz="3600" dirty="0"/>
          </a:p>
        </p:txBody>
      </p:sp>
      <p:cxnSp>
        <p:nvCxnSpPr>
          <p:cNvPr id="5" name="Connettore 1 4"/>
          <p:cNvCxnSpPr/>
          <p:nvPr/>
        </p:nvCxnSpPr>
        <p:spPr>
          <a:xfrm>
            <a:off x="4572000" y="1196752"/>
            <a:ext cx="0" cy="5472608"/>
          </a:xfrm>
          <a:prstGeom prst="line">
            <a:avLst/>
          </a:prstGeom>
          <a:effectLst>
            <a:glow rad="228600">
              <a:schemeClr val="accent2">
                <a:satMod val="175000"/>
                <a:alpha val="40000"/>
              </a:schemeClr>
            </a:glow>
            <a:outerShdw blurRad="57150" dist="38100" dir="5400000" algn="ctr" rotWithShape="0">
              <a:schemeClr val="accent3">
                <a:shade val="9000"/>
                <a:satMod val="105000"/>
                <a:alpha val="48000"/>
              </a:schemeClr>
            </a:outerShdw>
          </a:effectLst>
        </p:spPr>
        <p:style>
          <a:lnRef idx="3">
            <a:schemeClr val="accent3"/>
          </a:lnRef>
          <a:fillRef idx="0">
            <a:schemeClr val="accent3"/>
          </a:fillRef>
          <a:effectRef idx="2">
            <a:schemeClr val="accent3"/>
          </a:effectRef>
          <a:fontRef idx="minor">
            <a:schemeClr val="tx1"/>
          </a:fontRef>
        </p:style>
      </p:cxnSp>
      <p:sp>
        <p:nvSpPr>
          <p:cNvPr id="6" name="CasellaDiTesto 5"/>
          <p:cNvSpPr txBox="1"/>
          <p:nvPr/>
        </p:nvSpPr>
        <p:spPr>
          <a:xfrm>
            <a:off x="107504" y="1124744"/>
            <a:ext cx="4320480" cy="400110"/>
          </a:xfrm>
          <a:prstGeom prst="rect">
            <a:avLst/>
          </a:prstGeom>
          <a:noFill/>
        </p:spPr>
        <p:txBody>
          <a:bodyPr wrap="square" rtlCol="0">
            <a:spAutoFit/>
          </a:bodyPr>
          <a:lstStyle/>
          <a:p>
            <a:pPr algn="ctr"/>
            <a:r>
              <a:rPr lang="it-IT" sz="2000" b="1" dirty="0" smtClean="0"/>
              <a:t>Electron </a:t>
            </a:r>
            <a:r>
              <a:rPr lang="it-IT" sz="2000" b="1" dirty="0" err="1" smtClean="0"/>
              <a:t>beam</a:t>
            </a:r>
            <a:endParaRPr lang="it-IT" sz="2000" b="1" dirty="0"/>
          </a:p>
        </p:txBody>
      </p:sp>
      <p:sp>
        <p:nvSpPr>
          <p:cNvPr id="7" name="CasellaDiTesto 6"/>
          <p:cNvSpPr txBox="1"/>
          <p:nvPr/>
        </p:nvSpPr>
        <p:spPr>
          <a:xfrm>
            <a:off x="4644008" y="1124744"/>
            <a:ext cx="4320480" cy="400110"/>
          </a:xfrm>
          <a:prstGeom prst="rect">
            <a:avLst/>
          </a:prstGeom>
          <a:noFill/>
        </p:spPr>
        <p:txBody>
          <a:bodyPr wrap="square" rtlCol="0">
            <a:spAutoFit/>
          </a:bodyPr>
          <a:lstStyle/>
          <a:p>
            <a:pPr algn="ctr"/>
            <a:r>
              <a:rPr lang="it-IT" sz="2000" b="1" dirty="0" smtClean="0"/>
              <a:t>Laser </a:t>
            </a:r>
            <a:r>
              <a:rPr lang="it-IT" sz="2000" b="1" dirty="0" err="1" smtClean="0"/>
              <a:t>beam</a:t>
            </a:r>
            <a:endParaRPr lang="it-IT" sz="2000" b="1" dirty="0"/>
          </a:p>
        </p:txBody>
      </p:sp>
      <p:sp>
        <p:nvSpPr>
          <p:cNvPr id="8" name="CasellaDiTesto 7"/>
          <p:cNvSpPr txBox="1"/>
          <p:nvPr/>
        </p:nvSpPr>
        <p:spPr>
          <a:xfrm>
            <a:off x="179512" y="1412776"/>
            <a:ext cx="4032448" cy="5355312"/>
          </a:xfrm>
          <a:prstGeom prst="rect">
            <a:avLst/>
          </a:prstGeom>
          <a:noFill/>
        </p:spPr>
        <p:txBody>
          <a:bodyPr wrap="square" rtlCol="0">
            <a:spAutoFit/>
          </a:bodyPr>
          <a:lstStyle/>
          <a:p>
            <a:pPr>
              <a:lnSpc>
                <a:spcPct val="300000"/>
              </a:lnSpc>
            </a:pPr>
            <a:r>
              <a:rPr lang="it-IT" dirty="0" smtClean="0"/>
              <a:t>Energy: 50.6±0.2 </a:t>
            </a:r>
            <a:r>
              <a:rPr lang="it-IT" dirty="0" err="1" smtClean="0"/>
              <a:t>MeV</a:t>
            </a:r>
            <a:endParaRPr lang="it-IT" dirty="0" smtClean="0"/>
          </a:p>
          <a:p>
            <a:pPr>
              <a:lnSpc>
                <a:spcPct val="300000"/>
              </a:lnSpc>
            </a:pPr>
            <a:r>
              <a:rPr lang="it-IT" dirty="0" smtClean="0"/>
              <a:t>Energy spread: 0.39±0.025%</a:t>
            </a:r>
          </a:p>
          <a:p>
            <a:pPr>
              <a:lnSpc>
                <a:spcPct val="300000"/>
              </a:lnSpc>
            </a:pPr>
            <a:r>
              <a:rPr lang="it-IT" dirty="0" smtClean="0"/>
              <a:t>Emittance: 4.82 mm </a:t>
            </a:r>
            <a:r>
              <a:rPr lang="it-IT" dirty="0" err="1" smtClean="0"/>
              <a:t>mrad</a:t>
            </a:r>
            <a:endParaRPr lang="it-IT" dirty="0" smtClean="0"/>
          </a:p>
          <a:p>
            <a:pPr>
              <a:lnSpc>
                <a:spcPct val="300000"/>
              </a:lnSpc>
            </a:pPr>
            <a:r>
              <a:rPr lang="it-IT" dirty="0" err="1" smtClean="0"/>
              <a:t>Charge</a:t>
            </a:r>
            <a:r>
              <a:rPr lang="it-IT" dirty="0" smtClean="0"/>
              <a:t>: 200±20 </a:t>
            </a:r>
            <a:r>
              <a:rPr lang="it-IT" dirty="0" err="1" smtClean="0"/>
              <a:t>pC</a:t>
            </a:r>
            <a:endParaRPr lang="it-IT" dirty="0" smtClean="0"/>
          </a:p>
          <a:p>
            <a:pPr>
              <a:lnSpc>
                <a:spcPct val="300000"/>
              </a:lnSpc>
            </a:pPr>
            <a:r>
              <a:rPr lang="it-IT" dirty="0" err="1" smtClean="0"/>
              <a:t>Duration</a:t>
            </a:r>
            <a:r>
              <a:rPr lang="it-IT" dirty="0" smtClean="0"/>
              <a:t>: 3.1 ps</a:t>
            </a:r>
          </a:p>
          <a:p>
            <a:pPr>
              <a:lnSpc>
                <a:spcPct val="300000"/>
              </a:lnSpc>
            </a:pPr>
            <a:r>
              <a:rPr lang="it-IT" dirty="0" err="1" smtClean="0"/>
              <a:t>Spot-size</a:t>
            </a:r>
            <a:r>
              <a:rPr lang="it-IT" dirty="0" smtClean="0"/>
              <a:t>: 89.1±2.6 µm in x </a:t>
            </a:r>
          </a:p>
          <a:p>
            <a:r>
              <a:rPr lang="it-IT" dirty="0"/>
              <a:t> </a:t>
            </a:r>
            <a:r>
              <a:rPr lang="it-IT" dirty="0" smtClean="0"/>
              <a:t>                 88.3±3.2 µm in y</a:t>
            </a:r>
            <a:endParaRPr lang="it-IT" dirty="0"/>
          </a:p>
        </p:txBody>
      </p:sp>
      <p:sp>
        <p:nvSpPr>
          <p:cNvPr id="9" name="CasellaDiTesto 8"/>
          <p:cNvSpPr txBox="1"/>
          <p:nvPr/>
        </p:nvSpPr>
        <p:spPr>
          <a:xfrm>
            <a:off x="4860032" y="1412776"/>
            <a:ext cx="4032448" cy="5078313"/>
          </a:xfrm>
          <a:prstGeom prst="rect">
            <a:avLst/>
          </a:prstGeom>
          <a:noFill/>
        </p:spPr>
        <p:txBody>
          <a:bodyPr wrap="square" rtlCol="0">
            <a:spAutoFit/>
          </a:bodyPr>
          <a:lstStyle/>
          <a:p>
            <a:pPr>
              <a:lnSpc>
                <a:spcPct val="300000"/>
              </a:lnSpc>
            </a:pPr>
            <a:r>
              <a:rPr lang="it-IT" dirty="0" smtClean="0"/>
              <a:t>Energy: 2 J on  target</a:t>
            </a:r>
          </a:p>
          <a:p>
            <a:pPr>
              <a:lnSpc>
                <a:spcPct val="300000"/>
              </a:lnSpc>
            </a:pPr>
            <a:r>
              <a:rPr lang="it-IT" dirty="0" err="1" smtClean="0"/>
              <a:t>Spot-size</a:t>
            </a:r>
            <a:r>
              <a:rPr lang="it-IT" dirty="0" smtClean="0"/>
              <a:t>:  20 µm</a:t>
            </a:r>
          </a:p>
          <a:p>
            <a:pPr>
              <a:lnSpc>
                <a:spcPct val="300000"/>
              </a:lnSpc>
            </a:pPr>
            <a:r>
              <a:rPr lang="it-IT" dirty="0" err="1" smtClean="0"/>
              <a:t>Duration</a:t>
            </a:r>
            <a:r>
              <a:rPr lang="it-IT" dirty="0" smtClean="0"/>
              <a:t>: 300 </a:t>
            </a:r>
            <a:r>
              <a:rPr lang="it-IT" dirty="0" err="1" smtClean="0"/>
              <a:t>fs</a:t>
            </a:r>
            <a:r>
              <a:rPr lang="it-IT" dirty="0" smtClean="0"/>
              <a:t> / 3 </a:t>
            </a:r>
            <a:r>
              <a:rPr lang="it-IT" dirty="0" err="1" smtClean="0"/>
              <a:t>ps</a:t>
            </a:r>
            <a:endParaRPr lang="it-IT" dirty="0" smtClean="0"/>
          </a:p>
          <a:p>
            <a:pPr>
              <a:lnSpc>
                <a:spcPct val="300000"/>
              </a:lnSpc>
            </a:pPr>
            <a:r>
              <a:rPr lang="it-IT" dirty="0" err="1" smtClean="0"/>
              <a:t>Wavelength</a:t>
            </a:r>
            <a:r>
              <a:rPr lang="it-IT" dirty="0" smtClean="0"/>
              <a:t>: 800 </a:t>
            </a:r>
            <a:r>
              <a:rPr lang="it-IT" dirty="0" err="1" smtClean="0"/>
              <a:t>nm</a:t>
            </a:r>
            <a:endParaRPr lang="it-IT" dirty="0" smtClean="0"/>
          </a:p>
          <a:p>
            <a:pPr>
              <a:lnSpc>
                <a:spcPct val="300000"/>
              </a:lnSpc>
            </a:pPr>
            <a:r>
              <a:rPr lang="it-IT" dirty="0" err="1" smtClean="0"/>
              <a:t>Bandwidth</a:t>
            </a:r>
            <a:r>
              <a:rPr lang="it-IT" dirty="0" smtClean="0"/>
              <a:t>: 60 </a:t>
            </a:r>
            <a:r>
              <a:rPr lang="it-IT" dirty="0" err="1" smtClean="0"/>
              <a:t>nm</a:t>
            </a:r>
            <a:endParaRPr lang="it-IT" dirty="0" smtClean="0"/>
          </a:p>
          <a:p>
            <a:pPr>
              <a:lnSpc>
                <a:spcPct val="300000"/>
              </a:lnSpc>
            </a:pPr>
            <a:r>
              <a:rPr lang="it-IT" dirty="0" err="1" smtClean="0"/>
              <a:t>Contrast</a:t>
            </a:r>
            <a:r>
              <a:rPr lang="it-IT" dirty="0" smtClean="0"/>
              <a:t>: 10</a:t>
            </a:r>
            <a:r>
              <a:rPr lang="it-IT" baseline="30000" dirty="0" smtClean="0"/>
              <a:t>8</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x-rays-new.tif"/>
          <p:cNvPicPr>
            <a:picLocks noChangeAspect="1"/>
          </p:cNvPicPr>
          <p:nvPr/>
        </p:nvPicPr>
        <p:blipFill>
          <a:blip r:embed="rId2" cstate="print"/>
          <a:stretch>
            <a:fillRect/>
          </a:stretch>
        </p:blipFill>
        <p:spPr>
          <a:xfrm>
            <a:off x="179512" y="836712"/>
            <a:ext cx="4658824" cy="3600000"/>
          </a:xfrm>
          <a:prstGeom prst="rect">
            <a:avLst/>
          </a:prstGeom>
        </p:spPr>
      </p:pic>
      <p:sp>
        <p:nvSpPr>
          <p:cNvPr id="4" name="CasellaDiTesto 3"/>
          <p:cNvSpPr txBox="1"/>
          <p:nvPr/>
        </p:nvSpPr>
        <p:spPr>
          <a:xfrm>
            <a:off x="179512" y="188640"/>
            <a:ext cx="8496944" cy="646331"/>
          </a:xfrm>
          <a:prstGeom prst="rect">
            <a:avLst/>
          </a:prstGeom>
          <a:noFill/>
        </p:spPr>
        <p:txBody>
          <a:bodyPr wrap="square" rtlCol="0">
            <a:spAutoFit/>
          </a:bodyPr>
          <a:lstStyle/>
          <a:p>
            <a:r>
              <a:rPr lang="en-GB" sz="3600" dirty="0" smtClean="0"/>
              <a:t>Thomson scattering @ SPARC_LAB</a:t>
            </a:r>
            <a:endParaRPr lang="en-GB" sz="3600" dirty="0"/>
          </a:p>
        </p:txBody>
      </p:sp>
      <p:sp>
        <p:nvSpPr>
          <p:cNvPr id="6" name="CasellaDiTesto 10"/>
          <p:cNvSpPr txBox="1"/>
          <p:nvPr/>
        </p:nvSpPr>
        <p:spPr>
          <a:xfrm>
            <a:off x="251520" y="4437112"/>
            <a:ext cx="5256584" cy="1938992"/>
          </a:xfrm>
          <a:prstGeom prst="rect">
            <a:avLst/>
          </a:prstGeom>
          <a:noFill/>
        </p:spPr>
        <p:txBody>
          <a:bodyPr wrap="square" rtlCol="0">
            <a:spAutoFit/>
          </a:bodyPr>
          <a:lstStyle/>
          <a:p>
            <a:pPr algn="just"/>
            <a:r>
              <a:rPr lang="en-GB" sz="2400" dirty="0" smtClean="0"/>
              <a:t>Image of the radiation taken with </a:t>
            </a:r>
            <a:r>
              <a:rPr lang="en-US" sz="2400" dirty="0"/>
              <a:t>Hamamatsu imager Flat Panel C9728DK-</a:t>
            </a:r>
            <a:r>
              <a:rPr lang="en-US" sz="2400" dirty="0" smtClean="0"/>
              <a:t>10.</a:t>
            </a:r>
          </a:p>
          <a:p>
            <a:pPr algn="just"/>
            <a:endParaRPr lang="en-US" sz="2400" dirty="0"/>
          </a:p>
          <a:p>
            <a:pPr algn="just"/>
            <a:r>
              <a:rPr lang="en-US" sz="2400" dirty="0" smtClean="0"/>
              <a:t>1s acquisition time.</a:t>
            </a:r>
            <a:r>
              <a:rPr lang="en-GB" sz="2400" dirty="0" smtClean="0"/>
              <a:t> </a:t>
            </a:r>
          </a:p>
        </p:txBody>
      </p:sp>
      <p:pic>
        <p:nvPicPr>
          <p:cNvPr id="7" name="Picture 3" descr="C:\Users\Paolo\Dropbox\thomson_reulsts\desp-f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8144" y="3861048"/>
            <a:ext cx="3101834" cy="2863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aolo\Dropbox\thomson_reulsts\desp.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868144" y="908720"/>
            <a:ext cx="312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3528" y="6444044"/>
            <a:ext cx="7416824" cy="338554"/>
          </a:xfrm>
          <a:prstGeom prst="rect">
            <a:avLst/>
          </a:prstGeom>
          <a:noFill/>
        </p:spPr>
        <p:txBody>
          <a:bodyPr wrap="square" rtlCol="0">
            <a:spAutoFit/>
          </a:bodyPr>
          <a:lstStyle/>
          <a:p>
            <a:r>
              <a:rPr lang="en-US" sz="1600" dirty="0" smtClean="0"/>
              <a:t>C. </a:t>
            </a:r>
            <a:r>
              <a:rPr lang="en-US" sz="1600" dirty="0" err="1" smtClean="0"/>
              <a:t>Vaccarezza</a:t>
            </a:r>
            <a:r>
              <a:rPr lang="en-US" sz="1600" dirty="0" smtClean="0"/>
              <a:t> et al,</a:t>
            </a:r>
            <a:r>
              <a:rPr lang="en-US" sz="1600" b="1" dirty="0"/>
              <a:t> </a:t>
            </a:r>
            <a:r>
              <a:rPr lang="en-US" sz="1600" dirty="0"/>
              <a:t>Proceedings of </a:t>
            </a:r>
            <a:r>
              <a:rPr lang="en-US" sz="1600" dirty="0" smtClean="0"/>
              <a:t>IPAC (2014)</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88640"/>
            <a:ext cx="8496944" cy="646331"/>
          </a:xfrm>
          <a:prstGeom prst="rect">
            <a:avLst/>
          </a:prstGeom>
          <a:noFill/>
        </p:spPr>
        <p:txBody>
          <a:bodyPr wrap="square" rtlCol="0">
            <a:spAutoFit/>
          </a:bodyPr>
          <a:lstStyle/>
          <a:p>
            <a:r>
              <a:rPr lang="en-GB" sz="3600" dirty="0" smtClean="0"/>
              <a:t>External injection</a:t>
            </a:r>
            <a:endParaRPr lang="en-GB" sz="3600" dirty="0"/>
          </a:p>
        </p:txBody>
      </p:sp>
      <p:grpSp>
        <p:nvGrpSpPr>
          <p:cNvPr id="10" name="Gruppo 1"/>
          <p:cNvGrpSpPr/>
          <p:nvPr/>
        </p:nvGrpSpPr>
        <p:grpSpPr>
          <a:xfrm>
            <a:off x="827584" y="1556792"/>
            <a:ext cx="7759903" cy="5010369"/>
            <a:chOff x="827584" y="1556792"/>
            <a:chExt cx="7759903" cy="5010369"/>
          </a:xfrm>
        </p:grpSpPr>
        <p:grpSp>
          <p:nvGrpSpPr>
            <p:cNvPr id="16" name="Gruppo 41"/>
            <p:cNvGrpSpPr/>
            <p:nvPr/>
          </p:nvGrpSpPr>
          <p:grpSpPr>
            <a:xfrm>
              <a:off x="827584" y="1556792"/>
              <a:ext cx="7759903" cy="5010369"/>
              <a:chOff x="1259632" y="908721"/>
              <a:chExt cx="7759903" cy="5010369"/>
            </a:xfrm>
          </p:grpSpPr>
          <p:pic>
            <p:nvPicPr>
              <p:cNvPr id="22" name="Immagine 21"/>
              <p:cNvPicPr>
                <a:picLocks noChangeAspect="1"/>
              </p:cNvPicPr>
              <p:nvPr/>
            </p:nvPicPr>
            <p:blipFill>
              <a:blip r:embed="rId2" cstate="screen">
                <a:alphaModFix/>
                <a:lum/>
              </a:blip>
              <a:srcRect/>
              <a:stretch>
                <a:fillRect/>
              </a:stretch>
            </p:blipFill>
            <p:spPr>
              <a:xfrm>
                <a:off x="1259632" y="908721"/>
                <a:ext cx="6120000" cy="5010369"/>
              </a:xfrm>
              <a:prstGeom prst="rect">
                <a:avLst/>
              </a:prstGeom>
              <a:noFill/>
              <a:ln>
                <a:noFill/>
              </a:ln>
            </p:spPr>
          </p:pic>
          <p:sp>
            <p:nvSpPr>
              <p:cNvPr id="25" name="CasellaDiTesto 11"/>
              <p:cNvSpPr txBox="1"/>
              <p:nvPr/>
            </p:nvSpPr>
            <p:spPr>
              <a:xfrm>
                <a:off x="6876256" y="2740858"/>
                <a:ext cx="2143279"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External</a:t>
                </a:r>
                <a:r>
                  <a:rPr lang="it-IT"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it-IT"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injection</a:t>
                </a:r>
                <a:endParaRPr lang="it-IT"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26" name="Connettore 2 12"/>
              <p:cNvCxnSpPr>
                <a:endCxn id="26" idx="2"/>
              </p:cNvCxnSpPr>
              <p:nvPr/>
            </p:nvCxnSpPr>
            <p:spPr>
              <a:xfrm flipH="1" flipV="1">
                <a:off x="5745784" y="2437730"/>
                <a:ext cx="1130472" cy="48779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7" name="Esplosione 2 13"/>
              <p:cNvSpPr/>
              <p:nvPr/>
            </p:nvSpPr>
            <p:spPr>
              <a:xfrm>
                <a:off x="5436096" y="2060848"/>
                <a:ext cx="576064" cy="432048"/>
              </a:xfrm>
              <a:prstGeom prst="irregularSeal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grpSp>
        <p:sp>
          <p:nvSpPr>
            <p:cNvPr id="17" name="CasellaDiTesto 16"/>
            <p:cNvSpPr txBox="1"/>
            <p:nvPr/>
          </p:nvSpPr>
          <p:spPr>
            <a:xfrm>
              <a:off x="2390104" y="1859920"/>
              <a:ext cx="1734577" cy="369332"/>
            </a:xfrm>
            <a:prstGeom prst="rect">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Laser FLAME</a:t>
              </a:r>
              <a:endPar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18" name="Connettore 2 17"/>
            <p:cNvCxnSpPr>
              <a:stCxn id="17" idx="2"/>
            </p:cNvCxnSpPr>
            <p:nvPr/>
          </p:nvCxnSpPr>
          <p:spPr>
            <a:xfrm>
              <a:off x="3257393" y="2229252"/>
              <a:ext cx="1098583" cy="76770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9" name="Connettore 1 5"/>
            <p:cNvCxnSpPr/>
            <p:nvPr/>
          </p:nvCxnSpPr>
          <p:spPr>
            <a:xfrm>
              <a:off x="2411760" y="4077072"/>
              <a:ext cx="504056" cy="28803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Connettore 1 19"/>
            <p:cNvCxnSpPr/>
            <p:nvPr/>
          </p:nvCxnSpPr>
          <p:spPr>
            <a:xfrm flipV="1">
              <a:off x="2915816" y="2708920"/>
              <a:ext cx="1728192" cy="165618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Connettore 1 20"/>
            <p:cNvCxnSpPr/>
            <p:nvPr/>
          </p:nvCxnSpPr>
          <p:spPr>
            <a:xfrm>
              <a:off x="4644008" y="2708920"/>
              <a:ext cx="504056" cy="2160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88640"/>
            <a:ext cx="8496944" cy="646331"/>
          </a:xfrm>
          <a:prstGeom prst="rect">
            <a:avLst/>
          </a:prstGeom>
          <a:noFill/>
        </p:spPr>
        <p:txBody>
          <a:bodyPr wrap="square" rtlCol="0">
            <a:spAutoFit/>
          </a:bodyPr>
          <a:lstStyle/>
          <a:p>
            <a:r>
              <a:rPr lang="en-GB" sz="3600" dirty="0" smtClean="0"/>
              <a:t>External injection</a:t>
            </a:r>
            <a:endParaRPr lang="en-GB" sz="3600" dirty="0"/>
          </a:p>
        </p:txBody>
      </p:sp>
      <p:sp>
        <p:nvSpPr>
          <p:cNvPr id="4" name="CasellaDiTesto 3"/>
          <p:cNvSpPr txBox="1"/>
          <p:nvPr/>
        </p:nvSpPr>
        <p:spPr>
          <a:xfrm>
            <a:off x="251520" y="4514344"/>
            <a:ext cx="8640960" cy="1938992"/>
          </a:xfrm>
          <a:prstGeom prst="rect">
            <a:avLst/>
          </a:prstGeom>
          <a:noFill/>
        </p:spPr>
        <p:txBody>
          <a:bodyPr wrap="square" rtlCol="0">
            <a:spAutoFit/>
          </a:bodyPr>
          <a:lstStyle/>
          <a:p>
            <a:r>
              <a:rPr lang="en-GB" sz="2400" dirty="0" smtClean="0"/>
              <a:t>Electrons accelerated by the </a:t>
            </a:r>
            <a:r>
              <a:rPr lang="en-GB" sz="2400" dirty="0" err="1" smtClean="0"/>
              <a:t>linac</a:t>
            </a:r>
            <a:r>
              <a:rPr lang="en-GB" sz="2400" dirty="0" smtClean="0"/>
              <a:t> injected with the right phase on the </a:t>
            </a:r>
            <a:r>
              <a:rPr lang="en-GB" sz="2400" dirty="0" err="1" smtClean="0"/>
              <a:t>creast</a:t>
            </a:r>
            <a:r>
              <a:rPr lang="en-GB" sz="2400" dirty="0" smtClean="0"/>
              <a:t> of the </a:t>
            </a:r>
            <a:r>
              <a:rPr lang="en-GB" sz="2400" dirty="0" err="1" smtClean="0"/>
              <a:t>wakefield</a:t>
            </a:r>
            <a:r>
              <a:rPr lang="en-GB" sz="2400" dirty="0" smtClean="0"/>
              <a:t> to be further accelerated.</a:t>
            </a:r>
          </a:p>
          <a:p>
            <a:endParaRPr lang="en-GB" sz="2400" dirty="0" smtClean="0"/>
          </a:p>
          <a:p>
            <a:r>
              <a:rPr lang="en-GB" sz="2400" dirty="0" smtClean="0"/>
              <a:t>Expected electrons at the plasma exit with a higher energy and a quality comparable to that of incoming electron beam.</a:t>
            </a:r>
          </a:p>
        </p:txBody>
      </p:sp>
      <p:grpSp>
        <p:nvGrpSpPr>
          <p:cNvPr id="5" name="Gruppo 4"/>
          <p:cNvGrpSpPr/>
          <p:nvPr/>
        </p:nvGrpSpPr>
        <p:grpSpPr>
          <a:xfrm>
            <a:off x="1115616" y="908720"/>
            <a:ext cx="6768752" cy="3355777"/>
            <a:chOff x="2584610" y="1483752"/>
            <a:chExt cx="5565775" cy="2779713"/>
          </a:xfrm>
        </p:grpSpPr>
        <p:pic>
          <p:nvPicPr>
            <p:cNvPr id="6" name="Picture 2" descr="C:\Users\Maria Pia\Desktop\seminario roma 3\bubblediagram.jpg"/>
            <p:cNvPicPr>
              <a:picLocks noChangeAspect="1" noChangeArrowheads="1"/>
            </p:cNvPicPr>
            <p:nvPr/>
          </p:nvPicPr>
          <p:blipFill>
            <a:blip r:embed="rId2" cstate="screen"/>
            <a:srcRect/>
            <a:stretch>
              <a:fillRect/>
            </a:stretch>
          </p:blipFill>
          <p:spPr bwMode="auto">
            <a:xfrm>
              <a:off x="2584610" y="1483752"/>
              <a:ext cx="5565775" cy="2779713"/>
            </a:xfrm>
            <a:prstGeom prst="rect">
              <a:avLst/>
            </a:prstGeom>
            <a:noFill/>
          </p:spPr>
        </p:pic>
        <p:sp>
          <p:nvSpPr>
            <p:cNvPr id="7" name="Ovale 6"/>
            <p:cNvSpPr/>
            <p:nvPr/>
          </p:nvSpPr>
          <p:spPr>
            <a:xfrm>
              <a:off x="5249077" y="2758899"/>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p:cNvSpPr txBox="1"/>
          <p:nvPr/>
        </p:nvSpPr>
        <p:spPr>
          <a:xfrm>
            <a:off x="179512" y="188640"/>
            <a:ext cx="8496944" cy="646331"/>
          </a:xfrm>
          <a:prstGeom prst="rect">
            <a:avLst/>
          </a:prstGeom>
          <a:noFill/>
        </p:spPr>
        <p:txBody>
          <a:bodyPr wrap="square" rtlCol="0">
            <a:spAutoFit/>
          </a:bodyPr>
          <a:lstStyle/>
          <a:p>
            <a:r>
              <a:rPr lang="en-GB" sz="3600" dirty="0" smtClean="0"/>
              <a:t>External injection</a:t>
            </a:r>
            <a:endParaRPr lang="en-GB" sz="3600" dirty="0"/>
          </a:p>
        </p:txBody>
      </p:sp>
      <p:pic>
        <p:nvPicPr>
          <p:cNvPr id="2" name="Picture 1"/>
          <p:cNvPicPr>
            <a:picLocks noChangeAspect="1"/>
          </p:cNvPicPr>
          <p:nvPr/>
        </p:nvPicPr>
        <p:blipFill>
          <a:blip r:embed="rId2"/>
          <a:stretch>
            <a:fillRect/>
          </a:stretch>
        </p:blipFill>
        <p:spPr>
          <a:xfrm>
            <a:off x="16914" y="908719"/>
            <a:ext cx="4572710" cy="3096345"/>
          </a:xfrm>
          <a:prstGeom prst="rect">
            <a:avLst/>
          </a:prstGeom>
        </p:spPr>
      </p:pic>
      <p:sp>
        <p:nvSpPr>
          <p:cNvPr id="8" name="TextBox 7"/>
          <p:cNvSpPr txBox="1"/>
          <p:nvPr/>
        </p:nvSpPr>
        <p:spPr>
          <a:xfrm>
            <a:off x="4716016" y="908720"/>
            <a:ext cx="4176464" cy="2477601"/>
          </a:xfrm>
          <a:prstGeom prst="rect">
            <a:avLst/>
          </a:prstGeom>
          <a:noFill/>
        </p:spPr>
        <p:txBody>
          <a:bodyPr wrap="square" rtlCol="0">
            <a:spAutoFit/>
          </a:bodyPr>
          <a:lstStyle/>
          <a:p>
            <a:pPr algn="just">
              <a:lnSpc>
                <a:spcPct val="130000"/>
              </a:lnSpc>
            </a:pPr>
            <a:r>
              <a:rPr lang="en-US" sz="2000" dirty="0" smtClean="0"/>
              <a:t>Design of the vacuum chamber for the laser transport. </a:t>
            </a:r>
          </a:p>
          <a:p>
            <a:pPr algn="just">
              <a:lnSpc>
                <a:spcPct val="130000"/>
              </a:lnSpc>
            </a:pPr>
            <a:r>
              <a:rPr lang="en-US" sz="2000" dirty="0" smtClean="0"/>
              <a:t>1</a:t>
            </a:r>
            <a:r>
              <a:rPr lang="en-US" sz="2000" baseline="30000" dirty="0" smtClean="0"/>
              <a:t>st</a:t>
            </a:r>
            <a:r>
              <a:rPr lang="en-US" sz="2000" dirty="0" smtClean="0"/>
              <a:t> chamber is for mirrors and 3 m focal length off-axis parabola,</a:t>
            </a:r>
          </a:p>
          <a:p>
            <a:pPr algn="just">
              <a:lnSpc>
                <a:spcPct val="130000"/>
              </a:lnSpc>
            </a:pPr>
            <a:r>
              <a:rPr lang="en-US" sz="2000" dirty="0" smtClean="0"/>
              <a:t>2</a:t>
            </a:r>
            <a:r>
              <a:rPr lang="en-US" sz="2000" baseline="30000" dirty="0" smtClean="0"/>
              <a:t>nd</a:t>
            </a:r>
            <a:r>
              <a:rPr lang="en-US" sz="2000" dirty="0" smtClean="0"/>
              <a:t> chamber is for interaction and 3</a:t>
            </a:r>
            <a:r>
              <a:rPr lang="en-US" sz="2000" baseline="30000" dirty="0" smtClean="0"/>
              <a:t>rd</a:t>
            </a:r>
            <a:r>
              <a:rPr lang="en-US" sz="2000" dirty="0" smtClean="0"/>
              <a:t> chamber is for diagnostics.</a:t>
            </a:r>
          </a:p>
        </p:txBody>
      </p:sp>
      <p:pic>
        <p:nvPicPr>
          <p:cNvPr id="3" name="Picture 2" descr="plasmonx.040.000prosp2.pdf"/>
          <p:cNvPicPr>
            <a:picLocks noChangeAspect="1"/>
          </p:cNvPicPr>
          <p:nvPr/>
        </p:nvPicPr>
        <p:blipFill rotWithShape="1">
          <a:blip r:embed="rId3">
            <a:extLst>
              <a:ext uri="{28A0092B-C50C-407E-A947-70E740481C1C}">
                <a14:useLocalDpi xmlns:a14="http://schemas.microsoft.com/office/drawing/2010/main" val="0"/>
              </a:ext>
            </a:extLst>
          </a:blip>
          <a:srcRect l="16993" t="10208" r="19118" b="12583"/>
          <a:stretch/>
        </p:blipFill>
        <p:spPr>
          <a:xfrm>
            <a:off x="4139952" y="3501008"/>
            <a:ext cx="4872461" cy="3240000"/>
          </a:xfrm>
          <a:prstGeom prst="rect">
            <a:avLst/>
          </a:prstGeom>
        </p:spPr>
      </p:pic>
      <p:cxnSp>
        <p:nvCxnSpPr>
          <p:cNvPr id="10" name="Straight Arrow Connector 9"/>
          <p:cNvCxnSpPr/>
          <p:nvPr/>
        </p:nvCxnSpPr>
        <p:spPr>
          <a:xfrm flipV="1">
            <a:off x="3779912" y="5062614"/>
            <a:ext cx="648072" cy="144016"/>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rot="20729810">
            <a:off x="3779912" y="4558558"/>
            <a:ext cx="461393" cy="523220"/>
          </a:xfrm>
          <a:prstGeom prst="rect">
            <a:avLst/>
          </a:prstGeom>
          <a:noFill/>
        </p:spPr>
        <p:txBody>
          <a:bodyPr wrap="none" rtlCol="0">
            <a:spAutoFit/>
          </a:bodyPr>
          <a:lstStyle/>
          <a:p>
            <a:r>
              <a:rPr lang="en-US" sz="2800" b="1" dirty="0">
                <a:solidFill>
                  <a:srgbClr val="FF0000"/>
                </a:solidFill>
              </a:rPr>
              <a:t>e</a:t>
            </a:r>
            <a:r>
              <a:rPr lang="en-US" sz="2800" b="1" baseline="30000" dirty="0" smtClean="0">
                <a:solidFill>
                  <a:srgbClr val="FF0000"/>
                </a:solidFill>
              </a:rPr>
              <a:t>-</a:t>
            </a:r>
            <a:endParaRPr lang="en-US" sz="2800" b="1" baseline="30000" dirty="0">
              <a:solidFill>
                <a:srgbClr val="FF0000"/>
              </a:solidFill>
            </a:endParaRPr>
          </a:p>
        </p:txBody>
      </p:sp>
      <p:sp>
        <p:nvSpPr>
          <p:cNvPr id="12" name="Rectangle 11"/>
          <p:cNvSpPr/>
          <p:nvPr/>
        </p:nvSpPr>
        <p:spPr>
          <a:xfrm>
            <a:off x="179512" y="4303836"/>
            <a:ext cx="3384376" cy="2077492"/>
          </a:xfrm>
          <a:prstGeom prst="rect">
            <a:avLst/>
          </a:prstGeom>
        </p:spPr>
        <p:txBody>
          <a:bodyPr wrap="square">
            <a:spAutoFit/>
          </a:bodyPr>
          <a:lstStyle/>
          <a:p>
            <a:pPr algn="just">
              <a:lnSpc>
                <a:spcPct val="130000"/>
              </a:lnSpc>
            </a:pPr>
            <a:r>
              <a:rPr lang="en-US" sz="2000" dirty="0" smtClean="0"/>
              <a:t>Movements of </a:t>
            </a:r>
            <a:r>
              <a:rPr lang="en-US" sz="2000" dirty="0"/>
              <a:t>the capillary (filled with H2) will be made with hexapod</a:t>
            </a:r>
            <a:r>
              <a:rPr lang="en-US" sz="2000" dirty="0" smtClean="0"/>
              <a:t>.</a:t>
            </a:r>
          </a:p>
          <a:p>
            <a:pPr algn="just">
              <a:lnSpc>
                <a:spcPct val="130000"/>
              </a:lnSpc>
            </a:pPr>
            <a:r>
              <a:rPr lang="en-US" sz="2000" dirty="0" smtClean="0"/>
              <a:t>Synchronization: needs to be at the </a:t>
            </a:r>
            <a:r>
              <a:rPr lang="en-US" sz="2000" dirty="0" err="1" smtClean="0"/>
              <a:t>fs</a:t>
            </a:r>
            <a:r>
              <a:rPr lang="en-US" sz="2000" dirty="0" smtClean="0"/>
              <a:t> level.</a:t>
            </a:r>
            <a:endParaRPr lang="en-US" sz="2000" dirty="0"/>
          </a:p>
        </p:txBody>
      </p:sp>
      <p:sp>
        <p:nvSpPr>
          <p:cNvPr id="13" name="TextBox 12"/>
          <p:cNvSpPr txBox="1"/>
          <p:nvPr/>
        </p:nvSpPr>
        <p:spPr>
          <a:xfrm>
            <a:off x="5724128" y="4941168"/>
            <a:ext cx="300082" cy="523220"/>
          </a:xfrm>
          <a:prstGeom prst="rect">
            <a:avLst/>
          </a:prstGeom>
          <a:noFill/>
        </p:spPr>
        <p:txBody>
          <a:bodyPr wrap="none" rtlCol="0">
            <a:spAutoFit/>
          </a:bodyPr>
          <a:lstStyle/>
          <a:p>
            <a:r>
              <a:rPr lang="en-US" sz="2800" dirty="0" smtClean="0">
                <a:solidFill>
                  <a:srgbClr val="FFFFFF"/>
                </a:solidFill>
              </a:rPr>
              <a:t>1</a:t>
            </a:r>
            <a:endParaRPr lang="en-US" sz="2800" dirty="0">
              <a:solidFill>
                <a:srgbClr val="FFFFFF"/>
              </a:solidFill>
            </a:endParaRPr>
          </a:p>
        </p:txBody>
      </p:sp>
      <p:sp>
        <p:nvSpPr>
          <p:cNvPr id="14" name="TextBox 13"/>
          <p:cNvSpPr txBox="1"/>
          <p:nvPr/>
        </p:nvSpPr>
        <p:spPr>
          <a:xfrm>
            <a:off x="7512278" y="3861048"/>
            <a:ext cx="358592" cy="523220"/>
          </a:xfrm>
          <a:prstGeom prst="rect">
            <a:avLst/>
          </a:prstGeom>
          <a:noFill/>
        </p:spPr>
        <p:txBody>
          <a:bodyPr wrap="none" rtlCol="0">
            <a:spAutoFit/>
          </a:bodyPr>
          <a:lstStyle/>
          <a:p>
            <a:r>
              <a:rPr lang="en-US" sz="2800" dirty="0" smtClean="0">
                <a:solidFill>
                  <a:srgbClr val="FFFFFF"/>
                </a:solidFill>
              </a:rPr>
              <a:t>2</a:t>
            </a:r>
            <a:endParaRPr lang="en-US" sz="2800" dirty="0">
              <a:solidFill>
                <a:srgbClr val="FFFFFF"/>
              </a:solidFill>
            </a:endParaRPr>
          </a:p>
        </p:txBody>
      </p:sp>
      <p:sp>
        <p:nvSpPr>
          <p:cNvPr id="15" name="TextBox 14"/>
          <p:cNvSpPr txBox="1"/>
          <p:nvPr/>
        </p:nvSpPr>
        <p:spPr>
          <a:xfrm>
            <a:off x="7524328" y="5373216"/>
            <a:ext cx="348598"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3022280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Summary</a:t>
            </a:r>
            <a:endParaRPr lang="en-GB" sz="3600" dirty="0"/>
          </a:p>
        </p:txBody>
      </p:sp>
      <p:sp>
        <p:nvSpPr>
          <p:cNvPr id="3" name="CasellaDiTesto 2"/>
          <p:cNvSpPr txBox="1"/>
          <p:nvPr/>
        </p:nvSpPr>
        <p:spPr>
          <a:xfrm>
            <a:off x="251520" y="980728"/>
            <a:ext cx="8712968" cy="1061829"/>
          </a:xfrm>
          <a:prstGeom prst="rect">
            <a:avLst/>
          </a:prstGeom>
          <a:noFill/>
        </p:spPr>
        <p:txBody>
          <a:bodyPr wrap="square" rtlCol="0">
            <a:spAutoFit/>
          </a:bodyPr>
          <a:lstStyle/>
          <a:p>
            <a:pPr algn="just"/>
            <a:r>
              <a:rPr lang="en-GB" sz="2100" dirty="0" smtClean="0"/>
              <a:t>SPARC_LAB: multi-disciplinary test facility which have the unique possibility to have the combination of a high power laser and a high brightness </a:t>
            </a:r>
            <a:r>
              <a:rPr lang="en-GB" sz="2100" dirty="0" err="1" smtClean="0"/>
              <a:t>Linac</a:t>
            </a:r>
            <a:r>
              <a:rPr lang="en-GB" sz="2100" dirty="0" smtClean="0"/>
              <a:t>.</a:t>
            </a:r>
          </a:p>
        </p:txBody>
      </p:sp>
      <p:sp>
        <p:nvSpPr>
          <p:cNvPr id="5" name="CasellaDiTesto 4"/>
          <p:cNvSpPr txBox="1"/>
          <p:nvPr/>
        </p:nvSpPr>
        <p:spPr>
          <a:xfrm>
            <a:off x="251520" y="3410416"/>
            <a:ext cx="8712968" cy="738664"/>
          </a:xfrm>
          <a:prstGeom prst="rect">
            <a:avLst/>
          </a:prstGeom>
          <a:noFill/>
        </p:spPr>
        <p:txBody>
          <a:bodyPr wrap="square" rtlCol="0">
            <a:spAutoFit/>
          </a:bodyPr>
          <a:lstStyle/>
          <a:p>
            <a:pPr algn="just"/>
            <a:r>
              <a:rPr lang="en-GB" sz="2100" dirty="0" smtClean="0"/>
              <a:t>FLAME: gives the possibility to explore novel type of accelerators, both for electrons and light ions. </a:t>
            </a:r>
          </a:p>
        </p:txBody>
      </p:sp>
      <p:sp>
        <p:nvSpPr>
          <p:cNvPr id="7" name="CasellaDiTesto 6"/>
          <p:cNvSpPr txBox="1"/>
          <p:nvPr/>
        </p:nvSpPr>
        <p:spPr>
          <a:xfrm>
            <a:off x="251520" y="4239379"/>
            <a:ext cx="8712968" cy="1061829"/>
          </a:xfrm>
          <a:prstGeom prst="rect">
            <a:avLst/>
          </a:prstGeom>
          <a:noFill/>
        </p:spPr>
        <p:txBody>
          <a:bodyPr wrap="square" rtlCol="0">
            <a:spAutoFit/>
          </a:bodyPr>
          <a:lstStyle/>
          <a:p>
            <a:pPr algn="just"/>
            <a:r>
              <a:rPr lang="en-GB" sz="2100" dirty="0" smtClean="0">
                <a:latin typeface="Constantia"/>
                <a:cs typeface="Constantia"/>
              </a:rPr>
              <a:t>FLAME + SPARC: Thomson source is working and is capable to produce stable and high energy X-rays (up to ̴ 1MeV with both FLAME and SPARC at full performances).</a:t>
            </a:r>
          </a:p>
        </p:txBody>
      </p:sp>
      <p:sp>
        <p:nvSpPr>
          <p:cNvPr id="8" name="CasellaDiTesto 7"/>
          <p:cNvSpPr txBox="1"/>
          <p:nvPr/>
        </p:nvSpPr>
        <p:spPr>
          <a:xfrm>
            <a:off x="251520" y="5356373"/>
            <a:ext cx="8712968" cy="1384995"/>
          </a:xfrm>
          <a:prstGeom prst="rect">
            <a:avLst/>
          </a:prstGeom>
          <a:noFill/>
        </p:spPr>
        <p:txBody>
          <a:bodyPr wrap="square" rtlCol="0">
            <a:spAutoFit/>
          </a:bodyPr>
          <a:lstStyle/>
          <a:p>
            <a:pPr algn="just"/>
            <a:r>
              <a:rPr lang="en-GB" sz="2100" dirty="0" smtClean="0"/>
              <a:t>FLAME + SPARC: external injection is a promising way to further accelerate electrons to higher energy in a centimetre scale and can, in the future, lead to a new way to accelerate electrons while maintaining the electron beam quality. </a:t>
            </a:r>
          </a:p>
        </p:txBody>
      </p:sp>
      <p:sp>
        <p:nvSpPr>
          <p:cNvPr id="9" name="CasellaDiTesto 4"/>
          <p:cNvSpPr txBox="1"/>
          <p:nvPr/>
        </p:nvSpPr>
        <p:spPr>
          <a:xfrm>
            <a:off x="251520" y="2204864"/>
            <a:ext cx="8712968" cy="1061829"/>
          </a:xfrm>
          <a:prstGeom prst="rect">
            <a:avLst/>
          </a:prstGeom>
          <a:noFill/>
        </p:spPr>
        <p:txBody>
          <a:bodyPr wrap="square" rtlCol="0">
            <a:spAutoFit/>
          </a:bodyPr>
          <a:lstStyle/>
          <a:p>
            <a:pPr algn="just"/>
            <a:r>
              <a:rPr lang="en-GB" sz="2100" dirty="0" smtClean="0"/>
              <a:t>PWFA: the resonant plasma </a:t>
            </a:r>
            <a:r>
              <a:rPr lang="en-GB" sz="2100" dirty="0" err="1" smtClean="0"/>
              <a:t>wakefield</a:t>
            </a:r>
            <a:r>
              <a:rPr lang="en-GB" sz="2100" dirty="0" smtClean="0"/>
              <a:t> acceleration scheme will soon be tested at SPARC with the hope to be able to produce a very high quality electron beam, which can then be used as a radiation source.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304874" y="2967335"/>
            <a:ext cx="4534255" cy="923330"/>
          </a:xfrm>
          <a:prstGeom prst="rect">
            <a:avLst/>
          </a:prstGeom>
          <a:noFill/>
        </p:spPr>
        <p:txBody>
          <a:bodyPr wrap="none" lIns="91440" tIns="45720" rIns="91440" bIns="45720">
            <a:spAutoFit/>
          </a:bodyPr>
          <a:lstStyle/>
          <a:p>
            <a:pPr algn="ctr"/>
            <a:r>
              <a:rPr lang="en-GB"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 you!</a:t>
            </a:r>
            <a:endParaRPr lang="en-GB"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Self-injection</a:t>
            </a:r>
            <a:endParaRPr lang="en-GB" sz="3600" dirty="0"/>
          </a:p>
        </p:txBody>
      </p:sp>
      <p:pic>
        <p:nvPicPr>
          <p:cNvPr id="3" name="Picture 2" descr="C:\Users\Maria Pia\Desktop\seminario roma 3\laser-wakefield-principle.jpg"/>
          <p:cNvPicPr>
            <a:picLocks noChangeAspect="1" noChangeArrowheads="1"/>
          </p:cNvPicPr>
          <p:nvPr/>
        </p:nvPicPr>
        <p:blipFill>
          <a:blip r:embed="rId2" cstate="screen"/>
          <a:srcRect/>
          <a:stretch>
            <a:fillRect/>
          </a:stretch>
        </p:blipFill>
        <p:spPr bwMode="auto">
          <a:xfrm>
            <a:off x="251520" y="980728"/>
            <a:ext cx="3660219" cy="2880000"/>
          </a:xfrm>
          <a:prstGeom prst="rect">
            <a:avLst/>
          </a:prstGeom>
          <a:noFill/>
        </p:spPr>
      </p:pic>
      <p:grpSp>
        <p:nvGrpSpPr>
          <p:cNvPr id="4" name="Gruppo 12"/>
          <p:cNvGrpSpPr/>
          <p:nvPr/>
        </p:nvGrpSpPr>
        <p:grpSpPr>
          <a:xfrm>
            <a:off x="3419872" y="3861048"/>
            <a:ext cx="5565775" cy="2808312"/>
            <a:chOff x="251520" y="980728"/>
            <a:chExt cx="5565775" cy="2808312"/>
          </a:xfrm>
        </p:grpSpPr>
        <p:pic>
          <p:nvPicPr>
            <p:cNvPr id="5" name="Picture 2" descr="C:\Users\Maria Pia\Desktop\seminario roma 3\bubblediagram.jpg"/>
            <p:cNvPicPr>
              <a:picLocks noChangeAspect="1" noChangeArrowheads="1"/>
            </p:cNvPicPr>
            <p:nvPr/>
          </p:nvPicPr>
          <p:blipFill>
            <a:blip r:embed="rId3" cstate="screen"/>
            <a:srcRect/>
            <a:stretch>
              <a:fillRect/>
            </a:stretch>
          </p:blipFill>
          <p:spPr bwMode="auto">
            <a:xfrm>
              <a:off x="251520" y="980728"/>
              <a:ext cx="5565775" cy="2779713"/>
            </a:xfrm>
            <a:prstGeom prst="rect">
              <a:avLst/>
            </a:prstGeom>
            <a:noFill/>
          </p:spPr>
        </p:pic>
        <p:sp>
          <p:nvSpPr>
            <p:cNvPr id="6" name="CasellaDiTesto 5"/>
            <p:cNvSpPr txBox="1"/>
            <p:nvPr/>
          </p:nvSpPr>
          <p:spPr>
            <a:xfrm>
              <a:off x="4427984" y="1259468"/>
              <a:ext cx="498855" cy="369332"/>
            </a:xfrm>
            <a:prstGeom prst="rect">
              <a:avLst/>
            </a:prstGeom>
            <a:noFill/>
          </p:spPr>
          <p:txBody>
            <a:bodyPr wrap="none" rtlCol="0">
              <a:spAutoFit/>
            </a:bodyPr>
            <a:lstStyle/>
            <a:p>
              <a:r>
                <a:rPr lang="it-IT" dirty="0" err="1" smtClean="0"/>
                <a:t>sea</a:t>
              </a:r>
              <a:endParaRPr lang="it-IT" dirty="0"/>
            </a:p>
          </p:txBody>
        </p:sp>
        <p:sp>
          <p:nvSpPr>
            <p:cNvPr id="7" name="CasellaDiTesto 6"/>
            <p:cNvSpPr txBox="1"/>
            <p:nvPr/>
          </p:nvSpPr>
          <p:spPr>
            <a:xfrm>
              <a:off x="5023808" y="2051556"/>
              <a:ext cx="630301" cy="369332"/>
            </a:xfrm>
            <a:prstGeom prst="rect">
              <a:avLst/>
            </a:prstGeom>
            <a:noFill/>
          </p:spPr>
          <p:txBody>
            <a:bodyPr wrap="none" rtlCol="0">
              <a:spAutoFit/>
            </a:bodyPr>
            <a:lstStyle/>
            <a:p>
              <a:r>
                <a:rPr lang="it-IT" dirty="0" smtClean="0"/>
                <a:t>boat</a:t>
              </a:r>
              <a:endParaRPr lang="it-IT" dirty="0"/>
            </a:p>
          </p:txBody>
        </p:sp>
        <p:sp>
          <p:nvSpPr>
            <p:cNvPr id="8" name="CasellaDiTesto 7"/>
            <p:cNvSpPr txBox="1"/>
            <p:nvPr/>
          </p:nvSpPr>
          <p:spPr>
            <a:xfrm>
              <a:off x="4957636" y="3419708"/>
              <a:ext cx="766492" cy="369332"/>
            </a:xfrm>
            <a:prstGeom prst="rect">
              <a:avLst/>
            </a:prstGeom>
            <a:noFill/>
          </p:spPr>
          <p:txBody>
            <a:bodyPr wrap="none" rtlCol="0">
              <a:spAutoFit/>
            </a:bodyPr>
            <a:lstStyle/>
            <a:p>
              <a:r>
                <a:rPr lang="it-IT" dirty="0" err="1" smtClean="0"/>
                <a:t>surfer</a:t>
              </a:r>
              <a:endParaRPr lang="it-IT" dirty="0"/>
            </a:p>
          </p:txBody>
        </p:sp>
      </p:grpSp>
      <p:sp>
        <p:nvSpPr>
          <p:cNvPr id="9" name="Rettangolo 8"/>
          <p:cNvSpPr/>
          <p:nvPr/>
        </p:nvSpPr>
        <p:spPr>
          <a:xfrm>
            <a:off x="4067944" y="1273984"/>
            <a:ext cx="4824536" cy="1938992"/>
          </a:xfrm>
          <a:prstGeom prst="rect">
            <a:avLst/>
          </a:prstGeom>
        </p:spPr>
        <p:txBody>
          <a:bodyPr wrap="square">
            <a:spAutoFit/>
          </a:bodyPr>
          <a:lstStyle/>
          <a:p>
            <a:pPr algn="just"/>
            <a:r>
              <a:rPr lang="en-GB" sz="2400" dirty="0" smtClean="0"/>
              <a:t>The principle of work is very simple: the transit of the light through the plasma generate a plasma wave like a boat generate a wave passing through the sea. </a:t>
            </a:r>
            <a:endParaRPr lang="en-GB" sz="2400" dirty="0"/>
          </a:p>
        </p:txBody>
      </p:sp>
      <p:sp>
        <p:nvSpPr>
          <p:cNvPr id="10" name="Rettangolo 9"/>
          <p:cNvSpPr/>
          <p:nvPr/>
        </p:nvSpPr>
        <p:spPr>
          <a:xfrm>
            <a:off x="179512" y="4149080"/>
            <a:ext cx="3168352" cy="2308324"/>
          </a:xfrm>
          <a:prstGeom prst="rect">
            <a:avLst/>
          </a:prstGeom>
        </p:spPr>
        <p:txBody>
          <a:bodyPr wrap="square">
            <a:spAutoFit/>
          </a:bodyPr>
          <a:lstStyle/>
          <a:p>
            <a:pPr algn="just"/>
            <a:r>
              <a:rPr lang="en-GB" sz="2400" dirty="0" smtClean="0"/>
              <a:t>Electrons can “surf” the plasma wave as a surfer on the sea, gaining energy from the wave and be accelerated.</a:t>
            </a:r>
            <a:endParaRPr lang="it-IT"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179512" y="188640"/>
            <a:ext cx="8496944" cy="646331"/>
          </a:xfrm>
          <a:prstGeom prst="rect">
            <a:avLst/>
          </a:prstGeom>
          <a:noFill/>
        </p:spPr>
        <p:txBody>
          <a:bodyPr wrap="square" rtlCol="0">
            <a:spAutoFit/>
          </a:bodyPr>
          <a:lstStyle/>
          <a:p>
            <a:r>
              <a:rPr lang="en-GB" sz="3600" dirty="0" smtClean="0"/>
              <a:t>Self-injection</a:t>
            </a:r>
            <a:endParaRPr lang="en-GB" sz="3600" dirty="0"/>
          </a:p>
        </p:txBody>
      </p:sp>
      <p:pic>
        <p:nvPicPr>
          <p:cNvPr id="5" name="Picture 2" descr="C:\Users\Maria Pia\Desktop\seminario roma 3\presentaz_giancarlo\simulazione2D_francesco rossi_2.gif"/>
          <p:cNvPicPr>
            <a:picLocks noChangeAspect="1" noChangeArrowheads="1" noCrop="1"/>
          </p:cNvPicPr>
          <p:nvPr/>
        </p:nvPicPr>
        <p:blipFill>
          <a:blip r:embed="rId2" cstate="screen"/>
          <a:srcRect/>
          <a:stretch>
            <a:fillRect/>
          </a:stretch>
        </p:blipFill>
        <p:spPr bwMode="auto">
          <a:xfrm>
            <a:off x="2483768" y="2132856"/>
            <a:ext cx="3912096" cy="2934072"/>
          </a:xfrm>
          <a:prstGeom prst="rect">
            <a:avLst/>
          </a:prstGeom>
          <a:noFill/>
        </p:spPr>
      </p:pic>
      <p:sp>
        <p:nvSpPr>
          <p:cNvPr id="6" name="CasellaDiTesto 5"/>
          <p:cNvSpPr txBox="1"/>
          <p:nvPr/>
        </p:nvSpPr>
        <p:spPr>
          <a:xfrm>
            <a:off x="323528" y="5373216"/>
            <a:ext cx="8640960" cy="1323439"/>
          </a:xfrm>
          <a:prstGeom prst="rect">
            <a:avLst/>
          </a:prstGeom>
          <a:noFill/>
        </p:spPr>
        <p:txBody>
          <a:bodyPr wrap="square" rtlCol="0">
            <a:spAutoFit/>
          </a:bodyPr>
          <a:lstStyle/>
          <a:p>
            <a:pPr algn="just"/>
            <a:r>
              <a:rPr lang="en-GB" sz="1600" dirty="0" smtClean="0"/>
              <a:t>Because electrons are much lighter than ions, they move faster, inducing charge separation. </a:t>
            </a:r>
          </a:p>
          <a:p>
            <a:pPr algn="just"/>
            <a:r>
              <a:rPr lang="en-GB" sz="1600" dirty="0" smtClean="0"/>
              <a:t>While the laser moves forward, electrons are pushed backward through the centre of the positively charged bubble created by the ions.</a:t>
            </a:r>
          </a:p>
          <a:p>
            <a:pPr algn="just"/>
            <a:r>
              <a:rPr lang="en-GB" sz="1600" dirty="0" smtClean="0"/>
              <a:t>By entering the positively charged region, the electrons gain velocity and therefore they will be accelerated.</a:t>
            </a:r>
            <a:endParaRPr lang="en-GB" sz="1600" dirty="0"/>
          </a:p>
        </p:txBody>
      </p:sp>
      <p:sp>
        <p:nvSpPr>
          <p:cNvPr id="7" name="CasellaDiTesto 5"/>
          <p:cNvSpPr txBox="1"/>
          <p:nvPr/>
        </p:nvSpPr>
        <p:spPr>
          <a:xfrm>
            <a:off x="251520" y="1052736"/>
            <a:ext cx="8640960" cy="830997"/>
          </a:xfrm>
          <a:prstGeom prst="rect">
            <a:avLst/>
          </a:prstGeom>
          <a:noFill/>
        </p:spPr>
        <p:txBody>
          <a:bodyPr wrap="square" rtlCol="0">
            <a:spAutoFit/>
          </a:bodyPr>
          <a:lstStyle/>
          <a:p>
            <a:pPr algn="just"/>
            <a:r>
              <a:rPr lang="en-GB" sz="2400" dirty="0" smtClean="0"/>
              <a:t>Self-injection technique has been studied and simulated using 3D code with GPUs.</a:t>
            </a:r>
            <a:endParaRPr lang="en-GB"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179512" y="188640"/>
            <a:ext cx="8856984" cy="646331"/>
          </a:xfrm>
          <a:prstGeom prst="rect">
            <a:avLst/>
          </a:prstGeom>
          <a:noFill/>
        </p:spPr>
        <p:txBody>
          <a:bodyPr wrap="square" rtlCol="0">
            <a:spAutoFit/>
          </a:bodyPr>
          <a:lstStyle/>
          <a:p>
            <a:r>
              <a:rPr lang="en-GB" sz="3600" dirty="0" smtClean="0"/>
              <a:t>Laser propagation in air</a:t>
            </a:r>
            <a:endParaRPr lang="en-GB" sz="3600" dirty="0"/>
          </a:p>
        </p:txBody>
      </p:sp>
      <p:sp>
        <p:nvSpPr>
          <p:cNvPr id="4" name="Rettangolo 3"/>
          <p:cNvSpPr/>
          <p:nvPr/>
        </p:nvSpPr>
        <p:spPr>
          <a:xfrm>
            <a:off x="323528" y="980728"/>
            <a:ext cx="8568952" cy="1938992"/>
          </a:xfrm>
          <a:prstGeom prst="rect">
            <a:avLst/>
          </a:prstGeom>
        </p:spPr>
        <p:txBody>
          <a:bodyPr wrap="square">
            <a:spAutoFit/>
          </a:bodyPr>
          <a:lstStyle/>
          <a:p>
            <a:pPr algn="just"/>
            <a:r>
              <a:rPr lang="en-US" sz="2400" dirty="0" smtClean="0"/>
              <a:t>High-power systems are commonly used in atmospheric research (LIDAR – </a:t>
            </a:r>
            <a:r>
              <a:rPr lang="it-IT" sz="2400" i="1" dirty="0" smtClean="0"/>
              <a:t>Light Detection and </a:t>
            </a:r>
            <a:r>
              <a:rPr lang="it-IT" sz="2400" i="1" dirty="0" err="1" smtClean="0"/>
              <a:t>Ranging</a:t>
            </a:r>
            <a:r>
              <a:rPr lang="it-IT" sz="2400" dirty="0" smtClean="0"/>
              <a:t>)</a:t>
            </a:r>
            <a:r>
              <a:rPr lang="en-US" sz="2400" dirty="0" smtClean="0"/>
              <a:t> for measuring many atmospheric parameters: the height, layering and densities of clouds, cloud particle properties, temperature, pressure, wind, humidity, trace gas concentration, etc.</a:t>
            </a:r>
            <a:endParaRPr lang="it-IT" sz="2400" dirty="0"/>
          </a:p>
        </p:txBody>
      </p:sp>
      <p:sp>
        <p:nvSpPr>
          <p:cNvPr id="5" name="Rettangolo 4"/>
          <p:cNvSpPr/>
          <p:nvPr/>
        </p:nvSpPr>
        <p:spPr>
          <a:xfrm>
            <a:off x="323528" y="3140968"/>
            <a:ext cx="8568952" cy="1569660"/>
          </a:xfrm>
          <a:prstGeom prst="rect">
            <a:avLst/>
          </a:prstGeom>
        </p:spPr>
        <p:txBody>
          <a:bodyPr wrap="square">
            <a:spAutoFit/>
          </a:bodyPr>
          <a:lstStyle/>
          <a:p>
            <a:pPr algn="just"/>
            <a:r>
              <a:rPr lang="en-US" sz="2400" dirty="0" smtClean="0"/>
              <a:t>High power lasers propagated in air give rise to multiple plasma lines (filaments which are due to Kerr lens effects) and can propagate in atmosphere up to a few hundreds of meters by controlling the chirp and the duration of the laser beam.</a:t>
            </a:r>
            <a:endParaRPr lang="it-IT" sz="2400" dirty="0"/>
          </a:p>
        </p:txBody>
      </p:sp>
      <p:sp>
        <p:nvSpPr>
          <p:cNvPr id="6" name="Rettangolo 5"/>
          <p:cNvSpPr/>
          <p:nvPr/>
        </p:nvSpPr>
        <p:spPr>
          <a:xfrm>
            <a:off x="323528" y="4941168"/>
            <a:ext cx="8568952" cy="1569660"/>
          </a:xfrm>
          <a:prstGeom prst="rect">
            <a:avLst/>
          </a:prstGeom>
        </p:spPr>
        <p:txBody>
          <a:bodyPr wrap="square">
            <a:spAutoFit/>
          </a:bodyPr>
          <a:lstStyle/>
          <a:p>
            <a:pPr algn="just"/>
            <a:r>
              <a:rPr lang="en-US" sz="2400" dirty="0" smtClean="0"/>
              <a:t>By analyzing the light emitted by the plasma filaments, different species can be detected and analyzed, i.e., industrial incidents, leakages, fires, as well as unknown aerosols, since it does not require any priori knowledge of the species present in air.</a:t>
            </a:r>
            <a:endParaRPr lang="it-IT"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3212976"/>
            <a:ext cx="8856984" cy="646331"/>
          </a:xfrm>
          <a:prstGeom prst="rect">
            <a:avLst/>
          </a:prstGeom>
          <a:noFill/>
        </p:spPr>
        <p:txBody>
          <a:bodyPr wrap="square" rtlCol="0">
            <a:spAutoFit/>
          </a:bodyPr>
          <a:lstStyle/>
          <a:p>
            <a:pPr algn="ctr"/>
            <a:r>
              <a:rPr lang="en-GB" sz="3600" dirty="0" smtClean="0"/>
              <a:t>Particle </a:t>
            </a:r>
            <a:r>
              <a:rPr lang="en-GB" sz="3600" dirty="0" err="1" smtClean="0"/>
              <a:t>wakefield</a:t>
            </a:r>
            <a:r>
              <a:rPr lang="en-GB" sz="3600" dirty="0" smtClean="0"/>
              <a:t> acceleration</a:t>
            </a:r>
            <a:endParaRPr lang="en-GB" sz="3600" dirty="0"/>
          </a:p>
        </p:txBody>
      </p:sp>
    </p:spTree>
    <p:extLst>
      <p:ext uri="{BB962C8B-B14F-4D97-AF65-F5344CB8AC3E}">
        <p14:creationId xmlns:p14="http://schemas.microsoft.com/office/powerpoint/2010/main" val="40448952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3" descr="Screen Shot 2014-04-10 at 12.34.4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908720"/>
            <a:ext cx="4877342" cy="5570298"/>
          </a:xfrm>
          <a:prstGeom prst="rect">
            <a:avLst/>
          </a:prstGeom>
        </p:spPr>
      </p:pic>
      <p:pic>
        <p:nvPicPr>
          <p:cNvPr id="7" name="Picture 1" descr="C:\Users\Maria Pia\Desktop\flame1-e1395675248463.jpg"/>
          <p:cNvPicPr>
            <a:picLocks noChangeAspect="1" noChangeArrowheads="1"/>
          </p:cNvPicPr>
          <p:nvPr/>
        </p:nvPicPr>
        <p:blipFill>
          <a:blip r:embed="rId3" cstate="print"/>
          <a:srcRect/>
          <a:stretch>
            <a:fillRect/>
          </a:stretch>
        </p:blipFill>
        <p:spPr bwMode="auto">
          <a:xfrm>
            <a:off x="5051874" y="836712"/>
            <a:ext cx="3948110" cy="5944344"/>
          </a:xfrm>
          <a:prstGeom prst="rect">
            <a:avLst/>
          </a:prstGeom>
          <a:noFill/>
        </p:spPr>
      </p:pic>
      <p:sp>
        <p:nvSpPr>
          <p:cNvPr id="9" name="CasellaDiTesto 8"/>
          <p:cNvSpPr txBox="1"/>
          <p:nvPr/>
        </p:nvSpPr>
        <p:spPr>
          <a:xfrm>
            <a:off x="179512" y="188640"/>
            <a:ext cx="8856984" cy="646331"/>
          </a:xfrm>
          <a:prstGeom prst="rect">
            <a:avLst/>
          </a:prstGeom>
          <a:noFill/>
        </p:spPr>
        <p:txBody>
          <a:bodyPr wrap="square" rtlCol="0">
            <a:spAutoFit/>
          </a:bodyPr>
          <a:lstStyle/>
          <a:p>
            <a:r>
              <a:rPr lang="en-GB" sz="3600" dirty="0" smtClean="0"/>
              <a:t>Laser propagation in air</a:t>
            </a:r>
            <a:endParaRPr lang="en-GB" sz="3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611560" y="1275556"/>
            <a:ext cx="7734300" cy="4457700"/>
          </a:xfrm>
          <a:prstGeom prst="rect">
            <a:avLst/>
          </a:prstGeom>
          <a:noFill/>
          <a:ln w="9525">
            <a:noFill/>
            <a:miter lim="800000"/>
            <a:headEnd/>
            <a:tailEnd/>
          </a:ln>
        </p:spPr>
      </p:pic>
      <p:sp>
        <p:nvSpPr>
          <p:cNvPr id="6" name="CasellaDiTesto 5"/>
          <p:cNvSpPr txBox="1"/>
          <p:nvPr/>
        </p:nvSpPr>
        <p:spPr>
          <a:xfrm>
            <a:off x="179512" y="188640"/>
            <a:ext cx="8856984" cy="646331"/>
          </a:xfrm>
          <a:prstGeom prst="rect">
            <a:avLst/>
          </a:prstGeom>
          <a:noFill/>
        </p:spPr>
        <p:txBody>
          <a:bodyPr wrap="square" rtlCol="0">
            <a:spAutoFit/>
          </a:bodyPr>
          <a:lstStyle/>
          <a:p>
            <a:r>
              <a:rPr lang="en-GB" sz="3600" dirty="0" smtClean="0"/>
              <a:t>Laser propagation in air</a:t>
            </a:r>
            <a:endParaRPr lang="en-GB" sz="3600" dirty="0"/>
          </a:p>
        </p:txBody>
      </p:sp>
      <p:sp>
        <p:nvSpPr>
          <p:cNvPr id="7" name="CasellaDiTesto 6"/>
          <p:cNvSpPr txBox="1"/>
          <p:nvPr/>
        </p:nvSpPr>
        <p:spPr>
          <a:xfrm>
            <a:off x="107504" y="836712"/>
            <a:ext cx="8784976" cy="461665"/>
          </a:xfrm>
          <a:prstGeom prst="rect">
            <a:avLst/>
          </a:prstGeom>
          <a:noFill/>
        </p:spPr>
        <p:txBody>
          <a:bodyPr wrap="square" rtlCol="0">
            <a:spAutoFit/>
          </a:bodyPr>
          <a:lstStyle/>
          <a:p>
            <a:r>
              <a:rPr lang="it-IT" sz="2400" dirty="0" err="1" smtClean="0"/>
              <a:t>Backscattering</a:t>
            </a:r>
            <a:r>
              <a:rPr lang="it-IT" sz="2400" dirty="0" smtClean="0"/>
              <a:t> light (LIDAR </a:t>
            </a:r>
            <a:r>
              <a:rPr lang="it-IT" sz="2400" dirty="0" err="1" smtClean="0"/>
              <a:t>signal</a:t>
            </a:r>
            <a:r>
              <a:rPr lang="it-IT" sz="2400" dirty="0" smtClean="0"/>
              <a:t>) </a:t>
            </a:r>
            <a:r>
              <a:rPr lang="it-IT" sz="2400" dirty="0" err="1" smtClean="0"/>
              <a:t>from</a:t>
            </a:r>
            <a:r>
              <a:rPr lang="it-IT" sz="2400" dirty="0" smtClean="0"/>
              <a:t> the plasma </a:t>
            </a:r>
            <a:r>
              <a:rPr lang="it-IT" sz="2400" dirty="0" err="1" smtClean="0"/>
              <a:t>filaments</a:t>
            </a:r>
            <a:r>
              <a:rPr lang="it-IT" sz="2400" dirty="0" smtClean="0"/>
              <a:t>.</a:t>
            </a:r>
            <a:endParaRPr lang="it-IT" sz="2400" dirty="0"/>
          </a:p>
        </p:txBody>
      </p:sp>
      <p:sp>
        <p:nvSpPr>
          <p:cNvPr id="8" name="CasellaDiTesto 7"/>
          <p:cNvSpPr txBox="1"/>
          <p:nvPr/>
        </p:nvSpPr>
        <p:spPr>
          <a:xfrm>
            <a:off x="251520" y="5733256"/>
            <a:ext cx="8640960" cy="646331"/>
          </a:xfrm>
          <a:prstGeom prst="rect">
            <a:avLst/>
          </a:prstGeom>
          <a:noFill/>
        </p:spPr>
        <p:txBody>
          <a:bodyPr wrap="square" rtlCol="0">
            <a:spAutoFit/>
          </a:bodyPr>
          <a:lstStyle/>
          <a:p>
            <a:r>
              <a:rPr lang="en-GB" smtClean="0"/>
              <a:t>Backscattered signal from LIDAR has been used to detect the maximum length of propagation of the filaments at different laser parameters. </a:t>
            </a:r>
            <a:endParaRPr lang="en-GB"/>
          </a:p>
        </p:txBody>
      </p:sp>
      <p:sp>
        <p:nvSpPr>
          <p:cNvPr id="11" name="Rettangolo 10"/>
          <p:cNvSpPr/>
          <p:nvPr/>
        </p:nvSpPr>
        <p:spPr>
          <a:xfrm>
            <a:off x="0" y="6488668"/>
            <a:ext cx="4524508" cy="307777"/>
          </a:xfrm>
          <a:prstGeom prst="rect">
            <a:avLst/>
          </a:prstGeom>
        </p:spPr>
        <p:txBody>
          <a:bodyPr wrap="none">
            <a:spAutoFit/>
          </a:bodyPr>
          <a:lstStyle/>
          <a:p>
            <a:r>
              <a:rPr lang="en-GB" sz="1400" dirty="0" smtClean="0"/>
              <a:t>M. </a:t>
            </a:r>
            <a:r>
              <a:rPr lang="en-GB" sz="1400" dirty="0" err="1" smtClean="0"/>
              <a:t>Petrarca</a:t>
            </a:r>
            <a:r>
              <a:rPr lang="en-GB" sz="1400" dirty="0" smtClean="0"/>
              <a:t> et al.,</a:t>
            </a:r>
            <a:r>
              <a:rPr lang="en-GB" sz="1400" b="1" dirty="0" smtClean="0"/>
              <a:t> Appl. Phys. B</a:t>
            </a:r>
            <a:r>
              <a:rPr lang="en-GB" sz="1400" dirty="0" smtClean="0"/>
              <a:t>, </a:t>
            </a:r>
            <a:r>
              <a:rPr lang="en-US" sz="1400" dirty="0" smtClean="0"/>
              <a:t>114, pp 319-325 (2014) </a:t>
            </a:r>
            <a:endParaRPr lang="en-US" sz="1400" dirty="0"/>
          </a:p>
        </p:txBody>
      </p:sp>
    </p:spTree>
    <p:extLst>
      <p:ext uri="{BB962C8B-B14F-4D97-AF65-F5344CB8AC3E}">
        <p14:creationId xmlns:p14="http://schemas.microsoft.com/office/powerpoint/2010/main" val="789748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Particle </a:t>
            </a:r>
            <a:r>
              <a:rPr lang="en-GB" sz="3600" dirty="0" err="1" smtClean="0"/>
              <a:t>wakefield</a:t>
            </a:r>
            <a:r>
              <a:rPr lang="en-GB" sz="3600" dirty="0" smtClean="0"/>
              <a:t> acceleration</a:t>
            </a:r>
            <a:endParaRPr lang="en-GB" sz="3600" dirty="0"/>
          </a:p>
        </p:txBody>
      </p:sp>
      <p:pic>
        <p:nvPicPr>
          <p:cNvPr id="2" name="Picture 1" descr="pwf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363" y="908720"/>
            <a:ext cx="5169925" cy="2160000"/>
          </a:xfrm>
          <a:prstGeom prst="rect">
            <a:avLst/>
          </a:prstGeom>
        </p:spPr>
      </p:pic>
      <p:sp>
        <p:nvSpPr>
          <p:cNvPr id="5" name="Rettangolo 8"/>
          <p:cNvSpPr/>
          <p:nvPr/>
        </p:nvSpPr>
        <p:spPr>
          <a:xfrm>
            <a:off x="179512" y="3284984"/>
            <a:ext cx="8712968" cy="3416320"/>
          </a:xfrm>
          <a:prstGeom prst="rect">
            <a:avLst/>
          </a:prstGeom>
        </p:spPr>
        <p:txBody>
          <a:bodyPr wrap="square">
            <a:spAutoFit/>
          </a:bodyPr>
          <a:lstStyle/>
          <a:p>
            <a:pPr algn="just"/>
            <a:r>
              <a:rPr lang="en-GB" sz="2400" dirty="0" smtClean="0"/>
              <a:t>Preformed plasma will be used (discharge in hydrogen gas).</a:t>
            </a:r>
          </a:p>
          <a:p>
            <a:pPr algn="just"/>
            <a:r>
              <a:rPr lang="en-GB" sz="2400" dirty="0" smtClean="0"/>
              <a:t>The driver bunches are injected in the preformed plasma and resonantly excite the </a:t>
            </a:r>
            <a:r>
              <a:rPr lang="en-GB" sz="2400" dirty="0" err="1" smtClean="0"/>
              <a:t>wakefield</a:t>
            </a:r>
            <a:r>
              <a:rPr lang="en-GB" sz="2400" dirty="0" smtClean="0"/>
              <a:t>. </a:t>
            </a:r>
          </a:p>
          <a:p>
            <a:pPr algn="just"/>
            <a:r>
              <a:rPr lang="en-GB" sz="2400" dirty="0" smtClean="0"/>
              <a:t>The witness bunch is sent on the crest of the </a:t>
            </a:r>
            <a:r>
              <a:rPr lang="en-GB" sz="2400" dirty="0" err="1" smtClean="0"/>
              <a:t>wakefield</a:t>
            </a:r>
            <a:r>
              <a:rPr lang="en-GB" sz="2400" dirty="0" smtClean="0"/>
              <a:t> to be post-accelerated.</a:t>
            </a:r>
          </a:p>
          <a:p>
            <a:pPr algn="just"/>
            <a:r>
              <a:rPr lang="en-GB" sz="2400" b="1" dirty="0" smtClean="0"/>
              <a:t>GOAL</a:t>
            </a:r>
            <a:r>
              <a:rPr lang="en-GB" sz="2400" dirty="0" smtClean="0"/>
              <a:t>: high brightness bunches!</a:t>
            </a:r>
          </a:p>
          <a:p>
            <a:pPr algn="just"/>
            <a:r>
              <a:rPr lang="en-GB" sz="2400" b="1" dirty="0" smtClean="0"/>
              <a:t>Difficulties</a:t>
            </a:r>
            <a:r>
              <a:rPr lang="en-GB" sz="2400" dirty="0" smtClean="0"/>
              <a:t>: maintain ultra high vacuum to avoid accelerating cavity breakdown, produce low density plasmas (10</a:t>
            </a:r>
            <a:r>
              <a:rPr lang="en-GB" sz="2400" baseline="30000" dirty="0" smtClean="0"/>
              <a:t>15</a:t>
            </a:r>
            <a:r>
              <a:rPr lang="en-GB" sz="2400" dirty="0" smtClean="0"/>
              <a:t> – 10</a:t>
            </a:r>
            <a:r>
              <a:rPr lang="en-GB" sz="2400" baseline="30000" dirty="0" smtClean="0"/>
              <a:t>17</a:t>
            </a:r>
            <a:r>
              <a:rPr lang="en-GB" sz="2400" dirty="0" smtClean="0"/>
              <a:t> cm</a:t>
            </a:r>
            <a:r>
              <a:rPr lang="en-GB" sz="2400" baseline="30000" dirty="0" smtClean="0"/>
              <a:t>-3</a:t>
            </a:r>
            <a:r>
              <a:rPr lang="en-GB" sz="2400" dirty="0" smtClean="0"/>
              <a:t>) to match bubble size with electron bunch length.</a:t>
            </a:r>
            <a:endParaRPr lang="en-GB" sz="2400" dirty="0"/>
          </a:p>
        </p:txBody>
      </p:sp>
    </p:spTree>
    <p:extLst>
      <p:ext uri="{BB962C8B-B14F-4D97-AF65-F5344CB8AC3E}">
        <p14:creationId xmlns:p14="http://schemas.microsoft.com/office/powerpoint/2010/main" val="16114580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Particle </a:t>
            </a:r>
            <a:r>
              <a:rPr lang="en-GB" sz="3600" dirty="0" err="1" smtClean="0"/>
              <a:t>wakefield</a:t>
            </a:r>
            <a:r>
              <a:rPr lang="en-GB" sz="3600" dirty="0" smtClean="0"/>
              <a:t> acceleration</a:t>
            </a:r>
            <a:endParaRPr lang="en-GB" sz="3600" dirty="0"/>
          </a:p>
        </p:txBody>
      </p:sp>
      <p:sp>
        <p:nvSpPr>
          <p:cNvPr id="5" name="Rettangolo 8"/>
          <p:cNvSpPr/>
          <p:nvPr/>
        </p:nvSpPr>
        <p:spPr>
          <a:xfrm>
            <a:off x="179512" y="980728"/>
            <a:ext cx="8712968" cy="5632310"/>
          </a:xfrm>
          <a:prstGeom prst="rect">
            <a:avLst/>
          </a:prstGeom>
        </p:spPr>
        <p:txBody>
          <a:bodyPr wrap="square">
            <a:spAutoFit/>
          </a:bodyPr>
          <a:lstStyle/>
          <a:p>
            <a:pPr algn="just"/>
            <a:r>
              <a:rPr lang="en-GB" sz="2400" dirty="0" smtClean="0"/>
              <a:t>Steps followed to be ready to have a plasma accelerator on a </a:t>
            </a:r>
            <a:r>
              <a:rPr lang="en-GB" sz="2400" dirty="0" err="1" smtClean="0"/>
              <a:t>linac</a:t>
            </a:r>
            <a:r>
              <a:rPr lang="en-GB" sz="2400" dirty="0" smtClean="0"/>
              <a:t>.</a:t>
            </a:r>
          </a:p>
          <a:p>
            <a:pPr algn="just"/>
            <a:r>
              <a:rPr lang="en-GB" sz="2400" dirty="0" smtClean="0"/>
              <a:t>From the plasma point of view:</a:t>
            </a:r>
          </a:p>
          <a:p>
            <a:pPr algn="just"/>
            <a:endParaRPr lang="en-GB" sz="2400" dirty="0"/>
          </a:p>
          <a:p>
            <a:pPr marL="457200" indent="-457200" algn="just">
              <a:buAutoNum type="arabicPeriod"/>
            </a:pPr>
            <a:r>
              <a:rPr lang="en-GB" sz="2400" dirty="0" smtClean="0"/>
              <a:t>Design of the vacuum chamber to maintain UHV;</a:t>
            </a:r>
          </a:p>
          <a:p>
            <a:pPr marL="457200" indent="-457200" algn="just">
              <a:buAutoNum type="arabicPeriod"/>
            </a:pPr>
            <a:r>
              <a:rPr lang="en-GB" sz="2400" dirty="0" smtClean="0"/>
              <a:t>Design the plasma accelerator to have the desired density;</a:t>
            </a:r>
          </a:p>
          <a:p>
            <a:pPr marL="457200" indent="-457200" algn="just">
              <a:buAutoNum type="arabicPeriod"/>
            </a:pPr>
            <a:r>
              <a:rPr lang="en-GB" sz="2400" dirty="0" smtClean="0"/>
              <a:t>Study ionization to design the discharge unit;</a:t>
            </a:r>
          </a:p>
          <a:p>
            <a:pPr marL="457200" indent="-457200" algn="just">
              <a:buAutoNum type="arabicPeriod"/>
            </a:pPr>
            <a:r>
              <a:rPr lang="en-GB" sz="2400" dirty="0" smtClean="0"/>
              <a:t>Fully characterize the plasma source;</a:t>
            </a:r>
          </a:p>
          <a:p>
            <a:pPr marL="457200" indent="-457200" algn="just">
              <a:buAutoNum type="arabicPeriod"/>
            </a:pPr>
            <a:endParaRPr lang="en-GB" sz="2400" dirty="0"/>
          </a:p>
          <a:p>
            <a:pPr algn="just"/>
            <a:r>
              <a:rPr lang="en-GB" sz="2400" dirty="0" smtClean="0"/>
              <a:t>And in the mean time from the electron point of view:</a:t>
            </a:r>
          </a:p>
          <a:p>
            <a:pPr algn="just"/>
            <a:endParaRPr lang="en-GB" sz="2400" dirty="0"/>
          </a:p>
          <a:p>
            <a:pPr marL="457200" indent="-457200" algn="just">
              <a:buFont typeface="+mj-lt"/>
              <a:buAutoNum type="arabicPeriod" startAt="5"/>
            </a:pPr>
            <a:r>
              <a:rPr lang="en-GB" sz="2400" dirty="0" smtClean="0"/>
              <a:t>Find the way to produce COMB like electron bunches;</a:t>
            </a:r>
          </a:p>
          <a:p>
            <a:pPr marL="457200" indent="-457200" algn="just">
              <a:buFont typeface="+mj-lt"/>
              <a:buAutoNum type="arabicPeriod" startAt="5"/>
            </a:pPr>
            <a:r>
              <a:rPr lang="en-GB" sz="2400" dirty="0" smtClean="0"/>
              <a:t>Characterize the electron bunches;</a:t>
            </a:r>
          </a:p>
          <a:p>
            <a:pPr marL="457200" indent="-457200" algn="just">
              <a:buFont typeface="+mj-lt"/>
              <a:buAutoNum type="arabicPeriod" startAt="5"/>
            </a:pPr>
            <a:r>
              <a:rPr lang="en-GB" sz="2400" dirty="0" smtClean="0"/>
              <a:t>Produce a typical electron bunch that can be produced after plasma acceleration and try to use it!</a:t>
            </a:r>
          </a:p>
        </p:txBody>
      </p:sp>
    </p:spTree>
    <p:extLst>
      <p:ext uri="{BB962C8B-B14F-4D97-AF65-F5344CB8AC3E}">
        <p14:creationId xmlns:p14="http://schemas.microsoft.com/office/powerpoint/2010/main" val="2245427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sp>
        <p:nvSpPr>
          <p:cNvPr id="6" name="Rettangolo 8"/>
          <p:cNvSpPr/>
          <p:nvPr/>
        </p:nvSpPr>
        <p:spPr>
          <a:xfrm>
            <a:off x="179512" y="4221088"/>
            <a:ext cx="8856984" cy="2677656"/>
          </a:xfrm>
          <a:prstGeom prst="rect">
            <a:avLst/>
          </a:prstGeom>
        </p:spPr>
        <p:txBody>
          <a:bodyPr wrap="square">
            <a:spAutoFit/>
          </a:bodyPr>
          <a:lstStyle/>
          <a:p>
            <a:pPr algn="just"/>
            <a:r>
              <a:rPr lang="en-GB" sz="2400" dirty="0" smtClean="0"/>
              <a:t>The vacuum chamber has been designed to have the best vacuum performances, in order to guarantee the ultra-high vacuum level at the exit of the last accelerating structure (5*10</a:t>
            </a:r>
            <a:r>
              <a:rPr lang="en-GB" sz="2400" baseline="30000" dirty="0" smtClean="0"/>
              <a:t>-8</a:t>
            </a:r>
            <a:r>
              <a:rPr lang="en-GB" sz="2400" dirty="0" smtClean="0"/>
              <a:t> mbar). </a:t>
            </a:r>
            <a:endParaRPr lang="en-GB" sz="2400" dirty="0"/>
          </a:p>
          <a:p>
            <a:pPr algn="just"/>
            <a:r>
              <a:rPr lang="en-GB" sz="2400" dirty="0" smtClean="0"/>
              <a:t>Vacuum tests show that we can run the plasma at 5 Hz without problems (vacuum level 7*10</a:t>
            </a:r>
            <a:r>
              <a:rPr lang="en-GB" sz="2400" baseline="30000" dirty="0" smtClean="0"/>
              <a:t>-8</a:t>
            </a:r>
            <a:r>
              <a:rPr lang="en-GB" sz="2400" dirty="0" smtClean="0"/>
              <a:t> mbar). 1 Hz operation on the </a:t>
            </a:r>
            <a:r>
              <a:rPr lang="en-GB" sz="2400" dirty="0" err="1" smtClean="0"/>
              <a:t>linac</a:t>
            </a:r>
            <a:r>
              <a:rPr lang="en-GB" sz="2400" dirty="0" smtClean="0"/>
              <a:t> has been tested and worked well (no discharges in accelerating structures, no gas </a:t>
            </a:r>
            <a:r>
              <a:rPr lang="en-GB" sz="2400" dirty="0" smtClean="0"/>
              <a:t>reached the </a:t>
            </a:r>
            <a:r>
              <a:rPr lang="en-GB" sz="2400" dirty="0" smtClean="0"/>
              <a:t>electron gun!).</a:t>
            </a:r>
          </a:p>
        </p:txBody>
      </p:sp>
      <p:grpSp>
        <p:nvGrpSpPr>
          <p:cNvPr id="30" name="Group 29"/>
          <p:cNvGrpSpPr/>
          <p:nvPr/>
        </p:nvGrpSpPr>
        <p:grpSpPr>
          <a:xfrm>
            <a:off x="539552" y="980728"/>
            <a:ext cx="7416824" cy="3312048"/>
            <a:chOff x="755576" y="1835532"/>
            <a:chExt cx="7416824" cy="3312048"/>
          </a:xfrm>
        </p:grpSpPr>
        <p:pic>
          <p:nvPicPr>
            <p:cNvPr id="3" name="Picture 2" descr="IMG_1626.jpg"/>
            <p:cNvPicPr>
              <a:picLocks noChangeAspect="1"/>
            </p:cNvPicPr>
            <p:nvPr/>
          </p:nvPicPr>
          <p:blipFill rotWithShape="1">
            <a:blip r:embed="rId2" cstate="print">
              <a:extLst>
                <a:ext uri="{28A0092B-C50C-407E-A947-70E740481C1C}">
                  <a14:useLocalDpi xmlns:a14="http://schemas.microsoft.com/office/drawing/2010/main" val="0"/>
                </a:ext>
              </a:extLst>
            </a:blip>
            <a:srcRect t="15078" b="25655"/>
            <a:stretch/>
          </p:blipFill>
          <p:spPr>
            <a:xfrm>
              <a:off x="971600" y="2267580"/>
              <a:ext cx="6479188" cy="2880000"/>
            </a:xfrm>
            <a:prstGeom prst="rect">
              <a:avLst/>
            </a:prstGeom>
          </p:spPr>
        </p:pic>
        <p:cxnSp>
          <p:nvCxnSpPr>
            <p:cNvPr id="7" name="Straight Arrow Connector 6"/>
            <p:cNvCxnSpPr/>
            <p:nvPr/>
          </p:nvCxnSpPr>
          <p:spPr>
            <a:xfrm flipH="1">
              <a:off x="7452320" y="3707740"/>
              <a:ext cx="72008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8" name="TextBox 7"/>
            <p:cNvSpPr txBox="1"/>
            <p:nvPr/>
          </p:nvSpPr>
          <p:spPr>
            <a:xfrm>
              <a:off x="7596336" y="3131676"/>
              <a:ext cx="500925" cy="584776"/>
            </a:xfrm>
            <a:prstGeom prst="rect">
              <a:avLst/>
            </a:prstGeom>
            <a:noFill/>
          </p:spPr>
          <p:txBody>
            <a:bodyPr wrap="none" rtlCol="0">
              <a:spAutoFit/>
            </a:bodyPr>
            <a:lstStyle/>
            <a:p>
              <a:r>
                <a:rPr lang="en-US" sz="3200" b="1" dirty="0">
                  <a:solidFill>
                    <a:srgbClr val="FF0000"/>
                  </a:solidFill>
                </a:rPr>
                <a:t>e</a:t>
              </a:r>
              <a:r>
                <a:rPr lang="en-US" sz="3200" b="1" baseline="30000" dirty="0" smtClean="0">
                  <a:solidFill>
                    <a:srgbClr val="FF0000"/>
                  </a:solidFill>
                </a:rPr>
                <a:t>-</a:t>
              </a:r>
              <a:endParaRPr lang="en-US" sz="3200" b="1" baseline="30000" dirty="0">
                <a:solidFill>
                  <a:srgbClr val="FF0000"/>
                </a:solidFill>
              </a:endParaRPr>
            </a:p>
          </p:txBody>
        </p:sp>
        <p:sp>
          <p:nvSpPr>
            <p:cNvPr id="9" name="TextBox 8"/>
            <p:cNvSpPr txBox="1"/>
            <p:nvPr/>
          </p:nvSpPr>
          <p:spPr>
            <a:xfrm>
              <a:off x="5580112" y="1835532"/>
              <a:ext cx="621985"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EOS</a:t>
              </a:r>
              <a:endParaRPr lang="en-US" dirty="0"/>
            </a:p>
          </p:txBody>
        </p:sp>
        <p:sp>
          <p:nvSpPr>
            <p:cNvPr id="10" name="TextBox 9"/>
            <p:cNvSpPr txBox="1"/>
            <p:nvPr/>
          </p:nvSpPr>
          <p:spPr>
            <a:xfrm>
              <a:off x="4283968" y="1835532"/>
              <a:ext cx="80694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PMQs</a:t>
              </a:r>
              <a:endParaRPr lang="en-US" dirty="0"/>
            </a:p>
          </p:txBody>
        </p:sp>
        <p:sp>
          <p:nvSpPr>
            <p:cNvPr id="11" name="TextBox 10"/>
            <p:cNvSpPr txBox="1"/>
            <p:nvPr/>
          </p:nvSpPr>
          <p:spPr>
            <a:xfrm>
              <a:off x="2267744" y="1835532"/>
              <a:ext cx="80694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PMQs</a:t>
              </a:r>
              <a:endParaRPr lang="en-US" dirty="0"/>
            </a:p>
          </p:txBody>
        </p:sp>
        <p:sp>
          <p:nvSpPr>
            <p:cNvPr id="12" name="TextBox 11"/>
            <p:cNvSpPr txBox="1"/>
            <p:nvPr/>
          </p:nvSpPr>
          <p:spPr>
            <a:xfrm>
              <a:off x="3203848" y="1835532"/>
              <a:ext cx="902811" cy="369332"/>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dirty="0" smtClean="0"/>
                <a:t>Plasma</a:t>
              </a:r>
              <a:endParaRPr lang="en-US" dirty="0"/>
            </a:p>
          </p:txBody>
        </p:sp>
        <p:sp>
          <p:nvSpPr>
            <p:cNvPr id="13" name="TextBox 12"/>
            <p:cNvSpPr txBox="1"/>
            <p:nvPr/>
          </p:nvSpPr>
          <p:spPr>
            <a:xfrm>
              <a:off x="755576" y="1844824"/>
              <a:ext cx="1351652"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Diagnostics</a:t>
              </a:r>
              <a:endParaRPr lang="en-US" dirty="0"/>
            </a:p>
          </p:txBody>
        </p:sp>
        <p:cxnSp>
          <p:nvCxnSpPr>
            <p:cNvPr id="15" name="Straight Arrow Connector 14"/>
            <p:cNvCxnSpPr>
              <a:stCxn id="13" idx="2"/>
            </p:cNvCxnSpPr>
            <p:nvPr/>
          </p:nvCxnSpPr>
          <p:spPr>
            <a:xfrm>
              <a:off x="1431402" y="2214156"/>
              <a:ext cx="692326" cy="106153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a:stCxn id="11" idx="2"/>
            </p:cNvCxnSpPr>
            <p:nvPr/>
          </p:nvCxnSpPr>
          <p:spPr>
            <a:xfrm>
              <a:off x="2671216" y="2204864"/>
              <a:ext cx="172592" cy="107082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9" name="Straight Arrow Connector 18"/>
            <p:cNvCxnSpPr>
              <a:stCxn id="12" idx="2"/>
              <a:endCxn id="29" idx="0"/>
            </p:cNvCxnSpPr>
            <p:nvPr/>
          </p:nvCxnSpPr>
          <p:spPr>
            <a:xfrm flipH="1">
              <a:off x="3455876" y="2204864"/>
              <a:ext cx="199378" cy="10801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a:stCxn id="10" idx="2"/>
            </p:cNvCxnSpPr>
            <p:nvPr/>
          </p:nvCxnSpPr>
          <p:spPr>
            <a:xfrm flipH="1">
              <a:off x="4211960" y="2204864"/>
              <a:ext cx="475480" cy="9988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a:stCxn id="9" idx="2"/>
            </p:cNvCxnSpPr>
            <p:nvPr/>
          </p:nvCxnSpPr>
          <p:spPr>
            <a:xfrm flipH="1">
              <a:off x="5364088" y="2204864"/>
              <a:ext cx="527017" cy="9988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Oval 28"/>
            <p:cNvSpPr/>
            <p:nvPr/>
          </p:nvSpPr>
          <p:spPr>
            <a:xfrm>
              <a:off x="3131840" y="3284984"/>
              <a:ext cx="648072" cy="710788"/>
            </a:xfrm>
            <a:prstGeom prst="ellipse">
              <a:avLst/>
            </a:prstGeom>
            <a:noFill/>
            <a:ln w="57150" cmpd="sng">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4841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pic>
        <p:nvPicPr>
          <p:cNvPr id="5" name="Picture 4" descr="L1.bmp"/>
          <p:cNvPicPr>
            <a:picLocks noChangeAspect="1"/>
          </p:cNvPicPr>
          <p:nvPr/>
        </p:nvPicPr>
        <p:blipFill rotWithShape="1">
          <a:blip r:embed="rId2">
            <a:extLst>
              <a:ext uri="{28A0092B-C50C-407E-A947-70E740481C1C}">
                <a14:useLocalDpi xmlns:a14="http://schemas.microsoft.com/office/drawing/2010/main" val="0"/>
              </a:ext>
            </a:extLst>
          </a:blip>
          <a:srcRect l="16923" t="29806" r="19151" b="16212"/>
          <a:stretch/>
        </p:blipFill>
        <p:spPr>
          <a:xfrm flipH="1">
            <a:off x="107504" y="1954960"/>
            <a:ext cx="8964487" cy="4432771"/>
          </a:xfrm>
          <a:prstGeom prst="rect">
            <a:avLst/>
          </a:prstGeom>
        </p:spPr>
      </p:pic>
      <p:sp>
        <p:nvSpPr>
          <p:cNvPr id="6" name="Rettangolo 8"/>
          <p:cNvSpPr/>
          <p:nvPr/>
        </p:nvSpPr>
        <p:spPr>
          <a:xfrm>
            <a:off x="216024" y="1095127"/>
            <a:ext cx="8604448" cy="461665"/>
          </a:xfrm>
          <a:prstGeom prst="rect">
            <a:avLst/>
          </a:prstGeom>
        </p:spPr>
        <p:txBody>
          <a:bodyPr wrap="square">
            <a:spAutoFit/>
          </a:bodyPr>
          <a:lstStyle/>
          <a:p>
            <a:pPr algn="just"/>
            <a:r>
              <a:rPr lang="en-GB" sz="2400" dirty="0" smtClean="0"/>
              <a:t>Final layout: 2 S-band cavities, 1 C-band cavity + 1 plasma stage.</a:t>
            </a:r>
            <a:endParaRPr lang="en-GB" sz="2400" dirty="0"/>
          </a:p>
        </p:txBody>
      </p:sp>
      <p:sp>
        <p:nvSpPr>
          <p:cNvPr id="7" name="Oval 6"/>
          <p:cNvSpPr/>
          <p:nvPr/>
        </p:nvSpPr>
        <p:spPr>
          <a:xfrm>
            <a:off x="5076056" y="3212976"/>
            <a:ext cx="1872208" cy="1800200"/>
          </a:xfrm>
          <a:prstGeom prst="ellipse">
            <a:avLst/>
          </a:prstGeom>
          <a:noFill/>
          <a:ln w="57150" cmpd="sng">
            <a:solidFill>
              <a:srgbClr val="CCFFCC"/>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9190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p:nvPr/>
        </p:nvSpPr>
        <p:spPr>
          <a:xfrm>
            <a:off x="179512" y="188640"/>
            <a:ext cx="8856984" cy="646331"/>
          </a:xfrm>
          <a:prstGeom prst="rect">
            <a:avLst/>
          </a:prstGeom>
          <a:noFill/>
        </p:spPr>
        <p:txBody>
          <a:bodyPr wrap="square" rtlCol="0">
            <a:spAutoFit/>
          </a:bodyPr>
          <a:lstStyle/>
          <a:p>
            <a:r>
              <a:rPr lang="en-GB" sz="3600" dirty="0" smtClean="0"/>
              <a:t>Plasma based acceleration</a:t>
            </a:r>
            <a:endParaRPr lang="en-GB" sz="3600" dirty="0"/>
          </a:p>
        </p:txBody>
      </p:sp>
      <p:sp>
        <p:nvSpPr>
          <p:cNvPr id="7" name="Rettangolo 8"/>
          <p:cNvSpPr/>
          <p:nvPr/>
        </p:nvSpPr>
        <p:spPr>
          <a:xfrm>
            <a:off x="4932040" y="3789360"/>
            <a:ext cx="4032448" cy="2677656"/>
          </a:xfrm>
          <a:prstGeom prst="rect">
            <a:avLst/>
          </a:prstGeom>
        </p:spPr>
        <p:txBody>
          <a:bodyPr wrap="square">
            <a:spAutoFit/>
          </a:bodyPr>
          <a:lstStyle/>
          <a:p>
            <a:pPr algn="just"/>
            <a:r>
              <a:rPr lang="en-GB" sz="2400" dirty="0" smtClean="0"/>
              <a:t>Gas ionization has been fully studied and simulated using a 3D “home-made” code.</a:t>
            </a:r>
          </a:p>
          <a:p>
            <a:pPr algn="just"/>
            <a:r>
              <a:rPr lang="en-GB" sz="2400" dirty="0" smtClean="0"/>
              <a:t>Using simulations, discharge unit has been designed, manufactured and tested, giving expected results. </a:t>
            </a:r>
            <a:endParaRPr lang="en-GB" sz="2400" dirty="0"/>
          </a:p>
        </p:txBody>
      </p:sp>
      <p:sp>
        <p:nvSpPr>
          <p:cNvPr id="9" name="Rettangolo 8"/>
          <p:cNvSpPr/>
          <p:nvPr/>
        </p:nvSpPr>
        <p:spPr>
          <a:xfrm>
            <a:off x="179512" y="1048668"/>
            <a:ext cx="4032448" cy="2308324"/>
          </a:xfrm>
          <a:prstGeom prst="rect">
            <a:avLst/>
          </a:prstGeom>
        </p:spPr>
        <p:txBody>
          <a:bodyPr wrap="square">
            <a:spAutoFit/>
          </a:bodyPr>
          <a:lstStyle/>
          <a:p>
            <a:pPr algn="just"/>
            <a:r>
              <a:rPr lang="en-GB" sz="2400" dirty="0" err="1" smtClean="0"/>
              <a:t>OpenFoam</a:t>
            </a:r>
            <a:r>
              <a:rPr lang="en-GB" sz="2400" dirty="0" smtClean="0"/>
              <a:t> simulations for the gas (neutral particle) distribution inside the capillary. The 3D gas profile has then been then used to study ionization process.</a:t>
            </a:r>
            <a:endParaRPr lang="en-GB" sz="2400" dirty="0"/>
          </a:p>
        </p:txBody>
      </p:sp>
      <p:pic>
        <p:nvPicPr>
          <p:cNvPr id="10" name="Picture 9" descr="densità3D_fase inizia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573016"/>
            <a:ext cx="4608000" cy="2880000"/>
          </a:xfrm>
          <a:prstGeom prst="rect">
            <a:avLst/>
          </a:prstGeom>
        </p:spPr>
      </p:pic>
      <p:pic>
        <p:nvPicPr>
          <p:cNvPr id="11" name="Picture 10" descr="video2_301120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836712"/>
            <a:ext cx="4152233" cy="2880000"/>
          </a:xfrm>
          <a:prstGeom prst="rect">
            <a:avLst/>
          </a:prstGeom>
        </p:spPr>
      </p:pic>
      <p:sp>
        <p:nvSpPr>
          <p:cNvPr id="12" name="TextBox 11"/>
          <p:cNvSpPr txBox="1"/>
          <p:nvPr/>
        </p:nvSpPr>
        <p:spPr>
          <a:xfrm>
            <a:off x="323528" y="6444044"/>
            <a:ext cx="7416824" cy="338554"/>
          </a:xfrm>
          <a:prstGeom prst="rect">
            <a:avLst/>
          </a:prstGeom>
          <a:noFill/>
        </p:spPr>
        <p:txBody>
          <a:bodyPr wrap="square" rtlCol="0">
            <a:spAutoFit/>
          </a:bodyPr>
          <a:lstStyle/>
          <a:p>
            <a:r>
              <a:rPr lang="en-US" sz="1600" dirty="0" err="1" smtClean="0"/>
              <a:t>M.P.Anania</a:t>
            </a:r>
            <a:r>
              <a:rPr lang="en-US" sz="1600" dirty="0" smtClean="0"/>
              <a:t> et al,</a:t>
            </a:r>
            <a:r>
              <a:rPr lang="en-US" sz="1600" b="1" dirty="0"/>
              <a:t> </a:t>
            </a:r>
            <a:r>
              <a:rPr lang="en-US" sz="1600" b="1" dirty="0" smtClean="0"/>
              <a:t>NIMA, 740 </a:t>
            </a:r>
            <a:r>
              <a:rPr lang="en-US" sz="1600" dirty="0" smtClean="0"/>
              <a:t>(2013) </a:t>
            </a:r>
            <a:endParaRPr lang="en-US" sz="1600" dirty="0"/>
          </a:p>
        </p:txBody>
      </p:sp>
    </p:spTree>
    <p:extLst>
      <p:ext uri="{BB962C8B-B14F-4D97-AF65-F5344CB8AC3E}">
        <p14:creationId xmlns:p14="http://schemas.microsoft.com/office/powerpoint/2010/main" val="149300368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6763</TotalTime>
  <Words>1882</Words>
  <Application>Microsoft Macintosh PowerPoint</Application>
  <PresentationFormat>On-screen Show (4:3)</PresentationFormat>
  <Paragraphs>232</Paragraphs>
  <Slides>41</Slides>
  <Notes>1</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Equinozio</vt:lpstr>
      <vt:lpstr>Origin50.Graph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 Pia</dc:creator>
  <cp:lastModifiedBy>Maria Pia Anania</cp:lastModifiedBy>
  <cp:revision>118</cp:revision>
  <cp:lastPrinted>2016-05-18T18:41:56Z</cp:lastPrinted>
  <dcterms:created xsi:type="dcterms:W3CDTF">2014-04-08T07:31:51Z</dcterms:created>
  <dcterms:modified xsi:type="dcterms:W3CDTF">2016-05-19T07:12:27Z</dcterms:modified>
</cp:coreProperties>
</file>