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369" r:id="rId4"/>
    <p:sldId id="384" r:id="rId5"/>
    <p:sldId id="381" r:id="rId6"/>
    <p:sldId id="478" r:id="rId7"/>
    <p:sldId id="479" r:id="rId8"/>
    <p:sldId id="480" r:id="rId9"/>
    <p:sldId id="481" r:id="rId10"/>
    <p:sldId id="482" r:id="rId11"/>
    <p:sldId id="483" r:id="rId12"/>
    <p:sldId id="484" r:id="rId13"/>
    <p:sldId id="485" r:id="rId14"/>
    <p:sldId id="486" r:id="rId15"/>
    <p:sldId id="488" r:id="rId16"/>
    <p:sldId id="489" r:id="rId17"/>
    <p:sldId id="490" r:id="rId18"/>
    <p:sldId id="491" r:id="rId19"/>
    <p:sldId id="492" r:id="rId20"/>
    <p:sldId id="493" r:id="rId21"/>
    <p:sldId id="494" r:id="rId22"/>
    <p:sldId id="495" r:id="rId23"/>
    <p:sldId id="496" r:id="rId24"/>
    <p:sldId id="508" r:id="rId25"/>
    <p:sldId id="497" r:id="rId26"/>
    <p:sldId id="498" r:id="rId27"/>
    <p:sldId id="499" r:id="rId28"/>
    <p:sldId id="500" r:id="rId29"/>
    <p:sldId id="501" r:id="rId30"/>
    <p:sldId id="502" r:id="rId31"/>
    <p:sldId id="503" r:id="rId32"/>
    <p:sldId id="504" r:id="rId33"/>
    <p:sldId id="506" r:id="rId34"/>
    <p:sldId id="505" r:id="rId35"/>
    <p:sldId id="5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58" autoAdjust="0"/>
    <p:restoredTop sz="94660"/>
  </p:normalViewPr>
  <p:slideViewPr>
    <p:cSldViewPr>
      <p:cViewPr varScale="1">
        <p:scale>
          <a:sx n="70" d="100"/>
          <a:sy n="70" d="100"/>
        </p:scale>
        <p:origin x="-1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280999-2E3C-4352-9059-A0355D17ADD6}" type="datetimeFigureOut">
              <a:rPr lang="en-US" smtClean="0"/>
              <a:pPr/>
              <a:t>6/16/2009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248BF-C203-4F8F-B390-383FE09549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6B241-6621-44C4-80B4-803EE0A2FE7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002" y="8686379"/>
            <a:ext cx="2972899" cy="4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0" tIns="47965" rIns="95930" bIns="47965" anchor="b"/>
          <a:lstStyle/>
          <a:p>
            <a:pPr algn="r" defTabSz="908050"/>
            <a:fld id="{BA7D1B0A-ABCA-47ED-ADA0-28D174E9DFED}" type="slidenum">
              <a:rPr lang="en-US" sz="1300"/>
              <a:pPr algn="r" defTabSz="908050"/>
              <a:t>1</a:t>
            </a:fld>
            <a:endParaRPr lang="en-US" sz="1300"/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884002" y="8686379"/>
            <a:ext cx="2972899" cy="4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50" tIns="50325" rIns="100650" bIns="50325" anchor="b"/>
          <a:lstStyle/>
          <a:p>
            <a:pPr algn="r" defTabSz="1004888"/>
            <a:fld id="{47079FBD-4AA2-4D83-80C1-47C5D4CCB2F4}" type="slidenum">
              <a:rPr lang="en-US" sz="1400"/>
              <a:pPr algn="r" defTabSz="1004888"/>
              <a:t>1</a:t>
            </a:fld>
            <a:endParaRPr lang="en-US" sz="140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650" tIns="50325" rIns="100650" bIns="5032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6B241-6621-44C4-80B4-803EE0A2FE7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002" y="8686379"/>
            <a:ext cx="2972899" cy="4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0" tIns="47965" rIns="95930" bIns="47965" anchor="b"/>
          <a:lstStyle/>
          <a:p>
            <a:pPr algn="r" defTabSz="908050"/>
            <a:fld id="{BA7D1B0A-ABCA-47ED-ADA0-28D174E9DFED}" type="slidenum">
              <a:rPr lang="en-US" sz="1300"/>
              <a:pPr algn="r" defTabSz="908050"/>
              <a:t>35</a:t>
            </a:fld>
            <a:endParaRPr lang="en-US" sz="1300"/>
          </a:p>
        </p:txBody>
      </p:sp>
      <p:sp>
        <p:nvSpPr>
          <p:cNvPr id="66564" name="Rectangle 7"/>
          <p:cNvSpPr txBox="1">
            <a:spLocks noGrp="1" noChangeArrowheads="1"/>
          </p:cNvSpPr>
          <p:nvPr/>
        </p:nvSpPr>
        <p:spPr bwMode="auto">
          <a:xfrm>
            <a:off x="3884002" y="8686379"/>
            <a:ext cx="2972899" cy="4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650" tIns="50325" rIns="100650" bIns="50325" anchor="b"/>
          <a:lstStyle/>
          <a:p>
            <a:pPr algn="r" defTabSz="1004888"/>
            <a:fld id="{47079FBD-4AA2-4D83-80C1-47C5D4CCB2F4}" type="slidenum">
              <a:rPr lang="en-US" sz="1400"/>
              <a:pPr algn="r" defTabSz="1004888"/>
              <a:t>35</a:t>
            </a:fld>
            <a:endParaRPr lang="en-US" sz="1400"/>
          </a:p>
        </p:txBody>
      </p:sp>
      <p:sp>
        <p:nvSpPr>
          <p:cNvPr id="66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100650" tIns="50325" rIns="100650" bIns="5032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489869-A6A6-4C32-928B-3C6297FA6D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4002" y="8686379"/>
            <a:ext cx="2972899" cy="45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939" tIns="47969" rIns="95939" bIns="47969" anchor="b"/>
          <a:lstStyle/>
          <a:p>
            <a:pPr algn="r" defTabSz="958850"/>
            <a:fld id="{FD856726-5536-45CE-9CC8-26E7A325C11D}" type="slidenum">
              <a:rPr lang="en-US" sz="1300"/>
              <a:pPr algn="r" defTabSz="958850"/>
              <a:t>17</a:t>
            </a:fld>
            <a:endParaRPr lang="en-US" sz="13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3624F-06E0-484D-A930-30BFC6A3999C}" type="slidenum">
              <a:rPr lang="en-US"/>
              <a:pPr/>
              <a:t>18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DCF76A-88DA-4B58-9C1C-75A40C2BBCA2}" type="slidenum">
              <a:rPr lang="en-US"/>
              <a:pPr/>
              <a:t>19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1151F-2540-45CC-A78F-82D650176AFD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C543E3-E921-4454-883B-8E2A8F4C2D6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701A9E-1662-48B2-BCF6-98C3C1DE1BB1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17B1F3-2081-49D2-9C2F-7D642245C38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Marcello A. Giorgi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56182-8BB6-4BC7-BD60-B58706D7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Perugia  June 15,2009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3EBD0-19EB-41E8-92E3-E70AEADB72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unipi.it/princ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www.unipi.it/princ.html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3.png"/><Relationship Id="rId4" Type="http://schemas.openxmlformats.org/officeDocument/2006/relationships/image" Target="../media/image6.wmf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2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55F0B"/>
              </a:solidFill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584200" y="4040188"/>
            <a:ext cx="2667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0066FF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US" sz="1400" b="1">
              <a:solidFill>
                <a:srgbClr val="0066FF"/>
              </a:solidFill>
              <a:latin typeface="+mn-lt"/>
            </a:endParaRPr>
          </a:p>
        </p:txBody>
      </p:sp>
      <p:sp>
        <p:nvSpPr>
          <p:cNvPr id="6153" name="Footer Placeholder 4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55F0B"/>
              </a:solidFill>
            </a:endParaRPr>
          </a:p>
        </p:txBody>
      </p:sp>
      <p:pic>
        <p:nvPicPr>
          <p:cNvPr id="6154" name="Picture 6" descr="inf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1008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7" descr="Universita' di Pis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352800"/>
            <a:ext cx="13303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1427163" y="3352800"/>
            <a:ext cx="6154737" cy="2441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  <a:t>Marcello A. </a:t>
            </a:r>
            <a:r>
              <a:rPr lang="en-GB" sz="2800" b="1" dirty="0" err="1">
                <a:solidFill>
                  <a:srgbClr val="FF3300"/>
                </a:solidFill>
                <a:latin typeface="Bradley Hand ITC" pitchFamily="66" charset="0"/>
              </a:rPr>
              <a:t>Giorgi</a:t>
            </a:r>
            <a: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  <a:t/>
            </a:r>
            <a:b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</a:br>
            <a:r>
              <a:rPr lang="en-GB" sz="2400" b="1" dirty="0" err="1">
                <a:solidFill>
                  <a:srgbClr val="FF3300"/>
                </a:solidFill>
                <a:latin typeface="Bradley Hand ITC" pitchFamily="66" charset="0"/>
              </a:rPr>
              <a:t>Università</a:t>
            </a:r>
            <a:r>
              <a:rPr lang="en-GB" sz="2400" b="1" dirty="0">
                <a:solidFill>
                  <a:srgbClr val="FF3300"/>
                </a:solidFill>
                <a:latin typeface="Bradley Hand ITC" pitchFamily="66" charset="0"/>
              </a:rPr>
              <a:t> </a:t>
            </a:r>
            <a:r>
              <a:rPr lang="en-GB" sz="2400" b="1" dirty="0" err="1">
                <a:solidFill>
                  <a:srgbClr val="FF3300"/>
                </a:solidFill>
                <a:latin typeface="Bradley Hand ITC" pitchFamily="66" charset="0"/>
              </a:rPr>
              <a:t>di</a:t>
            </a:r>
            <a:r>
              <a:rPr lang="en-GB" sz="2400" b="1" dirty="0">
                <a:solidFill>
                  <a:srgbClr val="FF3300"/>
                </a:solidFill>
                <a:latin typeface="Bradley Hand ITC" pitchFamily="66" charset="0"/>
              </a:rPr>
              <a:t> Pisa &amp; INFN Pisa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006BD6"/>
                </a:solidFill>
              </a:rPr>
              <a:t>Perugia         General Meeting </a:t>
            </a:r>
            <a:endParaRPr lang="en-US" sz="2400" i="1" dirty="0">
              <a:solidFill>
                <a:srgbClr val="006BD6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006BD6"/>
                </a:solidFill>
              </a:rPr>
              <a:t>June 9, </a:t>
            </a:r>
            <a:r>
              <a:rPr lang="en-US" sz="2400" i="1" dirty="0">
                <a:solidFill>
                  <a:srgbClr val="006BD6"/>
                </a:solidFill>
              </a:rPr>
              <a:t>2009</a:t>
            </a:r>
            <a:endParaRPr lang="en-US" sz="3600" i="1" dirty="0">
              <a:solidFill>
                <a:srgbClr val="006BD6"/>
              </a:solidFill>
            </a:endParaRPr>
          </a:p>
        </p:txBody>
      </p:sp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05000"/>
            <a:ext cx="10810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1524000" y="1981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Status of 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267200"/>
            <a:ext cx="457200" cy="47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590" y="3095625"/>
            <a:ext cx="4114410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638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52400" y="4303693"/>
            <a:ext cx="48768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Great success of “CRAB WAIST “  test at LNF.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Crab Waist test was successful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057400"/>
            <a:ext cx="7315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Da</a:t>
            </a:r>
            <a:r>
              <a:rPr lang="en-US" sz="2400" dirty="0" err="1" smtClean="0">
                <a:latin typeface="Symbol" pitchFamily="18" charset="2"/>
              </a:rPr>
              <a:t>F</a:t>
            </a:r>
            <a:r>
              <a:rPr lang="en-US" sz="2400" dirty="0" err="1" smtClean="0"/>
              <a:t>ne</a:t>
            </a:r>
            <a:r>
              <a:rPr lang="en-US" sz="2400" dirty="0" smtClean="0"/>
              <a:t> test in </a:t>
            </a:r>
            <a:r>
              <a:rPr lang="en-US" sz="2400" dirty="0" err="1" smtClean="0"/>
              <a:t>Frascati</a:t>
            </a:r>
            <a:r>
              <a:rPr lang="en-US" sz="2400" dirty="0" smtClean="0"/>
              <a:t> very successful, the luminosity has grown by more than a factor 3 as expected from simulations.</a:t>
            </a:r>
          </a:p>
          <a:p>
            <a:r>
              <a:rPr lang="en-US" sz="2400" dirty="0" smtClean="0"/>
              <a:t>All the results agree with beam </a:t>
            </a:r>
            <a:r>
              <a:rPr lang="en-US" sz="2400" dirty="0" err="1" smtClean="0"/>
              <a:t>beam</a:t>
            </a:r>
            <a:r>
              <a:rPr lang="en-US" sz="2400" dirty="0" smtClean="0"/>
              <a:t> simulations, now also with strong-strong.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PARAMETERS            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J.Seeman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@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MiniMac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4979" y="1143000"/>
            <a:ext cx="6533481" cy="498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0810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405" y="1062156"/>
            <a:ext cx="7285196" cy="526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24000" y="3048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SITES : Tor </a:t>
            </a:r>
            <a:r>
              <a:rPr lang="en-US" sz="4000" dirty="0" err="1" smtClean="0"/>
              <a:t>Vergata</a:t>
            </a:r>
            <a:r>
              <a:rPr lang="en-US" sz="4000" dirty="0" smtClean="0"/>
              <a:t>……..</a:t>
            </a:r>
            <a:endParaRPr lang="en-US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LNF option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85537" y="1600200"/>
            <a:ext cx="59729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Marcello A. </a:t>
            </a:r>
            <a:r>
              <a:rPr lang="en-US" dirty="0" err="1" smtClean="0"/>
              <a:t>Giorgi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From J.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Dorfan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report of MINI MAC April 24,2009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….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“Mini-MAC now feels secure in enthusiastically encouraging the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design team to proceed to the TDR phase, with confidence that the design parameters are achievable”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Machine is possible!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2 rings can be built largely with the components of PEPII: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Magnets and RF stations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About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Date Placeholder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rgbClr val="006BD6"/>
                </a:solidFill>
              </a:rPr>
              <a:t>28 Nov,2008</a:t>
            </a:r>
          </a:p>
        </p:txBody>
      </p:sp>
      <p:sp>
        <p:nvSpPr>
          <p:cNvPr id="32774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>
                <a:solidFill>
                  <a:srgbClr val="006BD6"/>
                </a:solidFill>
              </a:rPr>
              <a:t>Marcello A.Giorgi</a:t>
            </a:r>
          </a:p>
        </p:txBody>
      </p:sp>
      <p:sp>
        <p:nvSpPr>
          <p:cNvPr id="32775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D93A0F-6F9B-4BE4-8578-5D18A12B7BAB}" type="slidenum">
              <a:rPr lang="en-US" sz="1400"/>
              <a:pPr algn="r"/>
              <a:t>17</a:t>
            </a:fld>
            <a:endParaRPr lang="en-US" sz="1400"/>
          </a:p>
        </p:txBody>
      </p:sp>
      <p:sp>
        <p:nvSpPr>
          <p:cNvPr id="327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2800" dirty="0" smtClean="0"/>
              <a:t>Detector Layout – Reuse parts of Babar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584200"/>
            <a:ext cx="8683625" cy="6311900"/>
            <a:chOff x="0" y="0"/>
            <a:chExt cx="5790" cy="4344"/>
          </a:xfrm>
        </p:grpSpPr>
        <p:pic>
          <p:nvPicPr>
            <p:cNvPr id="32780" name="Picture 4">
              <a:hlinkClick r:id="" action="ppaction://hlinkshowjump?jump=lastslideviewed"/>
            </p:cNvPr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5790" cy="4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81" name="Rectangle 5"/>
            <p:cNvSpPr>
              <a:spLocks noChangeArrowheads="1"/>
            </p:cNvSpPr>
            <p:nvPr/>
          </p:nvSpPr>
          <p:spPr bwMode="auto">
            <a:xfrm>
              <a:off x="3220" y="3156"/>
              <a:ext cx="912" cy="1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8" name="Text Box 6"/>
          <p:cNvSpPr txBox="1">
            <a:spLocks noChangeArrowheads="1"/>
          </p:cNvSpPr>
          <p:nvPr/>
        </p:nvSpPr>
        <p:spPr bwMode="auto">
          <a:xfrm>
            <a:off x="4419600" y="533400"/>
            <a:ext cx="1385888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BASELINE</a:t>
            </a:r>
            <a:endParaRPr lang="en-US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2779" name="Text Box 7"/>
          <p:cNvSpPr txBox="1">
            <a:spLocks noChangeArrowheads="1"/>
          </p:cNvSpPr>
          <p:nvPr/>
        </p:nvSpPr>
        <p:spPr bwMode="auto">
          <a:xfrm>
            <a:off x="4648200" y="5715000"/>
            <a:ext cx="1150938" cy="376238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OPTION</a:t>
            </a:r>
            <a:endParaRPr lang="en-US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924800" cy="5334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Detector Evolution-B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Factory(BABAR)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853440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solidFill>
                  <a:srgbClr val="0000FF"/>
                </a:solidFill>
              </a:rPr>
              <a:t>CDR Baseline based on </a:t>
            </a:r>
            <a:r>
              <a:rPr lang="en-US" sz="2000" dirty="0" err="1">
                <a:solidFill>
                  <a:srgbClr val="0000FF"/>
                </a:solidFill>
              </a:rPr>
              <a:t>BaBar</a:t>
            </a:r>
            <a:r>
              <a:rPr lang="en-US" sz="2000" dirty="0">
                <a:solidFill>
                  <a:srgbClr val="0000FF"/>
                </a:solidFill>
              </a:rPr>
              <a:t>. It reuses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Fused Silica bars of the DIRC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DIRC &amp; DCH Support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Barrel EMC </a:t>
            </a:r>
            <a:r>
              <a:rPr lang="en-US" sz="1700" dirty="0" err="1"/>
              <a:t>CsI</a:t>
            </a:r>
            <a:r>
              <a:rPr lang="en-US" sz="1700" dirty="0"/>
              <a:t>(</a:t>
            </a:r>
            <a:r>
              <a:rPr lang="en-US" sz="1700" dirty="0" err="1"/>
              <a:t>Tl</a:t>
            </a:r>
            <a:r>
              <a:rPr lang="en-US" sz="1700" dirty="0"/>
              <a:t>) crystals and mechanical structure</a:t>
            </a:r>
          </a:p>
          <a:p>
            <a:pPr lvl="1">
              <a:lnSpc>
                <a:spcPct val="90000"/>
              </a:lnSpc>
            </a:pPr>
            <a:r>
              <a:rPr lang="en-US" sz="1700" dirty="0"/>
              <a:t>Superconducting coil &amp; flux return (with some redesign).</a:t>
            </a:r>
          </a:p>
          <a:p>
            <a:pPr>
              <a:lnSpc>
                <a:spcPct val="90000"/>
              </a:lnSpc>
            </a:pPr>
            <a:r>
              <a:rPr lang="en-US" sz="2000" b="1" dirty="0"/>
              <a:t>Some elements have aged and need replacement. Others require moderate improvements  to cope with the high luminosity environment, the smaller boost (4x7 </a:t>
            </a:r>
            <a:r>
              <a:rPr lang="en-US" sz="2000" b="1" dirty="0" err="1"/>
              <a:t>GeV</a:t>
            </a:r>
            <a:r>
              <a:rPr lang="en-US" sz="2000" b="1" dirty="0"/>
              <a:t>), and the high DAQ rates.</a:t>
            </a:r>
            <a:r>
              <a:rPr lang="en-US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Small beam pipe technology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Thin silicon pixel detector for first layer, and a new 5 layer SVT.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New DCH with CF mechanical structure, modified gas and cell size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New Photon detection for DIRC fused silica bars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Possible Forward PID system (TOF in Baseline option)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New Forward calorimeter crystals (LYSO).Backward veto</a:t>
            </a:r>
          </a:p>
          <a:p>
            <a:pPr lvl="1">
              <a:lnSpc>
                <a:spcPct val="90000"/>
              </a:lnSpc>
            </a:pPr>
            <a:r>
              <a:rPr lang="en-US" sz="1800" dirty="0" err="1">
                <a:solidFill>
                  <a:srgbClr val="FF0000"/>
                </a:solidFill>
              </a:rPr>
              <a:t>Minos</a:t>
            </a:r>
            <a:r>
              <a:rPr lang="en-US" sz="1800" dirty="0">
                <a:solidFill>
                  <a:srgbClr val="FF0000"/>
                </a:solidFill>
              </a:rPr>
              <a:t>-style extruded </a:t>
            </a:r>
            <a:r>
              <a:rPr lang="en-US" sz="1800" dirty="0" err="1">
                <a:solidFill>
                  <a:srgbClr val="FF0000"/>
                </a:solidFill>
              </a:rPr>
              <a:t>scintillator</a:t>
            </a:r>
            <a:r>
              <a:rPr lang="en-US" sz="1800" dirty="0">
                <a:solidFill>
                  <a:srgbClr val="FF0000"/>
                </a:solidFill>
              </a:rPr>
              <a:t> for instrumented flux return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Electronics and trigger- x100 real event rate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solidFill>
                  <a:srgbClr val="FF0000"/>
                </a:solidFill>
              </a:rPr>
              <a:t>Computing- to handle massive date volume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91400" y="0"/>
            <a:ext cx="733425" cy="76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8534400" cy="1447800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Smaller machine asymmetry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None/>
            </a:pPr>
            <a:r>
              <a:rPr lang="it-IT" sz="1600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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Need a new SVT (</a:t>
            </a:r>
            <a:r>
              <a:rPr lang="it-IT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very similar to that of the 5 layer BaBar SVT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) supplemented by a new </a:t>
            </a:r>
            <a:r>
              <a:rPr lang="it-IT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layer 0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to measure the first hit as close as possible to the production vertex. Goal is coverage to </a:t>
            </a:r>
            <a:r>
              <a:rPr lang="it-IT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300 mrad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both forward and backward.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Beam pipe </a:t>
            </a:r>
            <a:r>
              <a:rPr lang="it-IT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radius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it-IT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thickness</a:t>
            </a:r>
            <a:r>
              <a:rPr lang="it-IT" sz="1600" dirty="0">
                <a:latin typeface="Times New Roman" pitchFamily="18" charset="0"/>
                <a:cs typeface="Times New Roman" pitchFamily="18" charset="0"/>
              </a:rPr>
              <a:t> are crucial to obtain adequate resolution in vertex separation</a:t>
            </a: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Clr>
                <a:srgbClr val="0000FF"/>
              </a:buClr>
              <a:buNone/>
            </a:pPr>
            <a:r>
              <a:rPr lang="it-IT" sz="1600" dirty="0" smtClean="0">
                <a:latin typeface="Times New Roman" pitchFamily="18" charset="0"/>
                <a:cs typeface="Times New Roman" pitchFamily="18" charset="0"/>
              </a:rPr>
              <a:t>Options:MAPS, Hybrid Pixels, </a:t>
            </a:r>
            <a:r>
              <a:rPr lang="it-IT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Striplets (the latter is difficult due to the expected Bhabha occupancy)</a:t>
            </a:r>
            <a:endParaRPr lang="it-IT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30437" y="457200"/>
            <a:ext cx="6608763" cy="1785938"/>
            <a:chOff x="1501" y="336"/>
            <a:chExt cx="4355" cy="141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501" y="336"/>
              <a:ext cx="4355" cy="1413"/>
              <a:chOff x="560" y="2381"/>
              <a:chExt cx="5308" cy="1807"/>
            </a:xfrm>
          </p:grpSpPr>
          <p:pic>
            <p:nvPicPr>
              <p:cNvPr id="527365" name="Picture 5" descr="rich_fig1-preview"/>
              <p:cNvPicPr>
                <a:picLocks noChangeAspect="1" noChangeArrowheads="1"/>
              </p:cNvPicPr>
              <p:nvPr/>
            </p:nvPicPr>
            <p:blipFill>
              <a:blip r:embed="rId3"/>
              <a:srcRect t="17224"/>
              <a:stretch>
                <a:fillRect/>
              </a:stretch>
            </p:blipFill>
            <p:spPr bwMode="auto">
              <a:xfrm>
                <a:off x="560" y="2381"/>
                <a:ext cx="4944" cy="15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27366" name="Text Box 6"/>
              <p:cNvSpPr txBox="1">
                <a:spLocks noChangeArrowheads="1"/>
              </p:cNvSpPr>
              <p:nvPr/>
            </p:nvSpPr>
            <p:spPr bwMode="auto">
              <a:xfrm>
                <a:off x="3776" y="3917"/>
                <a:ext cx="56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chemeClr val="accent2"/>
                    </a:solidFill>
                    <a:latin typeface="Helvetica" pitchFamily="34" charset="0"/>
                  </a:rPr>
                  <a:t>40 cm</a:t>
                </a:r>
                <a:endParaRPr lang="en-US" sz="1600">
                  <a:latin typeface="Helvetica" pitchFamily="34" charset="0"/>
                </a:endParaRPr>
              </a:p>
            </p:txBody>
          </p:sp>
          <p:sp>
            <p:nvSpPr>
              <p:cNvPr id="527367" name="Line 7"/>
              <p:cNvSpPr>
                <a:spLocks noChangeShapeType="1"/>
              </p:cNvSpPr>
              <p:nvPr/>
            </p:nvSpPr>
            <p:spPr bwMode="auto">
              <a:xfrm flipH="1">
                <a:off x="2720" y="4013"/>
                <a:ext cx="1056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68" name="Line 8"/>
              <p:cNvSpPr>
                <a:spLocks noChangeShapeType="1"/>
              </p:cNvSpPr>
              <p:nvPr/>
            </p:nvSpPr>
            <p:spPr bwMode="auto">
              <a:xfrm flipV="1">
                <a:off x="2000" y="4013"/>
                <a:ext cx="720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69" name="Line 9"/>
              <p:cNvSpPr>
                <a:spLocks noChangeShapeType="1"/>
              </p:cNvSpPr>
              <p:nvPr/>
            </p:nvSpPr>
            <p:spPr bwMode="auto">
              <a:xfrm flipH="1" flipV="1">
                <a:off x="848" y="4013"/>
                <a:ext cx="67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70" name="Text Box 10"/>
              <p:cNvSpPr txBox="1">
                <a:spLocks noChangeArrowheads="1"/>
              </p:cNvSpPr>
              <p:nvPr/>
            </p:nvSpPr>
            <p:spPr bwMode="auto">
              <a:xfrm>
                <a:off x="1509" y="3907"/>
                <a:ext cx="56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chemeClr val="accent2"/>
                    </a:solidFill>
                    <a:latin typeface="Helvetica" pitchFamily="34" charset="0"/>
                  </a:rPr>
                  <a:t>30 cm</a:t>
                </a:r>
                <a:endParaRPr lang="en-US" sz="1600">
                  <a:latin typeface="Helvetica" pitchFamily="34" charset="0"/>
                </a:endParaRPr>
              </a:p>
            </p:txBody>
          </p:sp>
          <p:sp>
            <p:nvSpPr>
              <p:cNvPr id="527371" name="Line 11"/>
              <p:cNvSpPr>
                <a:spLocks noChangeShapeType="1"/>
              </p:cNvSpPr>
              <p:nvPr/>
            </p:nvSpPr>
            <p:spPr bwMode="auto">
              <a:xfrm flipH="1">
                <a:off x="848" y="3821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72" name="Line 12"/>
              <p:cNvSpPr>
                <a:spLocks noChangeShapeType="1"/>
              </p:cNvSpPr>
              <p:nvPr/>
            </p:nvSpPr>
            <p:spPr bwMode="auto">
              <a:xfrm>
                <a:off x="4256" y="4013"/>
                <a:ext cx="1008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73" name="Line 13"/>
              <p:cNvSpPr>
                <a:spLocks noChangeShapeType="1"/>
              </p:cNvSpPr>
              <p:nvPr/>
            </p:nvSpPr>
            <p:spPr bwMode="auto">
              <a:xfrm flipH="1">
                <a:off x="5504" y="3245"/>
                <a:ext cx="0" cy="57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74" name="Line 14"/>
              <p:cNvSpPr>
                <a:spLocks noChangeShapeType="1"/>
              </p:cNvSpPr>
              <p:nvPr/>
            </p:nvSpPr>
            <p:spPr bwMode="auto">
              <a:xfrm flipH="1" flipV="1">
                <a:off x="5504" y="2621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75" name="Text Box 15"/>
              <p:cNvSpPr txBox="1">
                <a:spLocks noChangeArrowheads="1"/>
              </p:cNvSpPr>
              <p:nvPr/>
            </p:nvSpPr>
            <p:spPr bwMode="auto">
              <a:xfrm>
                <a:off x="5301" y="3044"/>
                <a:ext cx="567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1432" tIns="45716" rIns="91432" bIns="45716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600">
                    <a:solidFill>
                      <a:schemeClr val="accent2"/>
                    </a:solidFill>
                    <a:latin typeface="Helvetica" pitchFamily="34" charset="0"/>
                  </a:rPr>
                  <a:t>20 cm</a:t>
                </a:r>
                <a:endParaRPr lang="en-US" sz="1600">
                  <a:latin typeface="Helvetica" pitchFamily="34" charset="0"/>
                </a:endParaRPr>
              </a:p>
            </p:txBody>
          </p:sp>
          <p:sp>
            <p:nvSpPr>
              <p:cNvPr id="527376" name="Line 16"/>
              <p:cNvSpPr>
                <a:spLocks noChangeShapeType="1"/>
              </p:cNvSpPr>
              <p:nvPr/>
            </p:nvSpPr>
            <p:spPr bwMode="auto">
              <a:xfrm flipH="1">
                <a:off x="5264" y="3821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527377" name="Line 17"/>
              <p:cNvSpPr>
                <a:spLocks noChangeShapeType="1"/>
              </p:cNvSpPr>
              <p:nvPr/>
            </p:nvSpPr>
            <p:spPr bwMode="auto">
              <a:xfrm>
                <a:off x="5264" y="3821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527378" name="Line 18"/>
            <p:cNvSpPr>
              <a:spLocks noChangeShapeType="1"/>
            </p:cNvSpPr>
            <p:nvPr/>
          </p:nvSpPr>
          <p:spPr bwMode="auto">
            <a:xfrm>
              <a:off x="1665" y="1268"/>
              <a:ext cx="3792" cy="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379" name="Line 19"/>
            <p:cNvSpPr>
              <a:spLocks noChangeShapeType="1"/>
            </p:cNvSpPr>
            <p:nvPr/>
          </p:nvSpPr>
          <p:spPr bwMode="auto">
            <a:xfrm>
              <a:off x="3168" y="124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7380" name="Text Box 20"/>
            <p:cNvSpPr txBox="1">
              <a:spLocks noChangeArrowheads="1"/>
            </p:cNvSpPr>
            <p:nvPr/>
          </p:nvSpPr>
          <p:spPr bwMode="auto">
            <a:xfrm>
              <a:off x="3542" y="1353"/>
              <a:ext cx="4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1432" tIns="45716" rIns="91432" bIns="45716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it-IT" sz="1400">
                  <a:solidFill>
                    <a:schemeClr val="hlink"/>
                  </a:solidFill>
                  <a:latin typeface="Comic Sans MS" pitchFamily="66" charset="0"/>
                </a:rPr>
                <a:t>Layer0</a:t>
              </a:r>
              <a:endParaRPr lang="en-US" sz="1400">
                <a:solidFill>
                  <a:schemeClr val="hlink"/>
                </a:solidFill>
                <a:latin typeface="Comic Sans MS" pitchFamily="66" charset="0"/>
              </a:endParaRPr>
            </a:p>
          </p:txBody>
        </p:sp>
        <p:sp>
          <p:nvSpPr>
            <p:cNvPr id="527381" name="Line 21"/>
            <p:cNvSpPr>
              <a:spLocks noChangeShapeType="1"/>
            </p:cNvSpPr>
            <p:nvPr/>
          </p:nvSpPr>
          <p:spPr bwMode="auto">
            <a:xfrm flipH="1" flipV="1">
              <a:off x="3408" y="1248"/>
              <a:ext cx="28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28600" y="0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Detector Issues: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533400" y="10668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SVT</a:t>
            </a:r>
            <a:endParaRPr lang="en-US" sz="3200" dirty="0"/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0900" y="3810000"/>
            <a:ext cx="49149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" name="TextBox 25"/>
          <p:cNvSpPr txBox="1"/>
          <p:nvPr/>
        </p:nvSpPr>
        <p:spPr>
          <a:xfrm>
            <a:off x="152400" y="41148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Forward EMC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304800" y="5105400"/>
            <a:ext cx="7391400" cy="1157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0000FF"/>
                </a:solidFill>
              </a:rPr>
              <a:t>Forward Endcap EMC 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Inner BaBar Crystals are radiation damaged. Need replacement.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At forward angles in SuperB, CsI(Tl) is too slow (occupancy) and radiation soft.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Propose LYSO.</a:t>
            </a:r>
          </a:p>
          <a:p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Outline after </a:t>
            </a:r>
            <a:r>
              <a:rPr lang="en-US" dirty="0" err="1" smtClean="0"/>
              <a:t>Orsay</a:t>
            </a:r>
            <a:r>
              <a:rPr lang="en-US" dirty="0" smtClean="0"/>
              <a:t> Meeting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97553"/>
            <a:ext cx="76803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>
                <a:latin typeface="+mj-lt"/>
              </a:rPr>
              <a:t>TOWARDS  </a:t>
            </a: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END ’09 DOCUMENT </a:t>
            </a:r>
            <a:r>
              <a:rPr lang="en-US" sz="2400" dirty="0" smtClean="0">
                <a:latin typeface="+mj-lt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TDR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Physics</a:t>
            </a:r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Progress in understanding the High Luminosity machine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Machine Baseline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err="1" smtClean="0">
                <a:solidFill>
                  <a:srgbClr val="FF0000"/>
                </a:solidFill>
                <a:latin typeface="+mj-lt"/>
              </a:rPr>
              <a:t>MiniMac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Site discussion</a:t>
            </a:r>
            <a:r>
              <a:rPr lang="en-US" sz="2400" dirty="0" smtClean="0">
                <a:latin typeface="+mj-lt"/>
              </a:rPr>
              <a:t> 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Parameter optimization</a:t>
            </a:r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Detector Organization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/>
              <a:t>About the process: a touch of History</a:t>
            </a:r>
            <a:endParaRPr lang="en-US" sz="2400" dirty="0" smtClean="0">
              <a:latin typeface="+mj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Report from ECFA to CERN Council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INFN formal start up of TDR Phase</a:t>
            </a:r>
            <a:endParaRPr lang="en-US" sz="2400" dirty="0" smtClean="0">
              <a:latin typeface="+mj-lt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latin typeface="+mj-lt"/>
              </a:rPr>
              <a:t>Organizing </a:t>
            </a:r>
            <a:r>
              <a:rPr lang="en-US" sz="2400" dirty="0">
                <a:latin typeface="+mj-lt"/>
              </a:rPr>
              <a:t>the TDR effort</a:t>
            </a:r>
            <a:r>
              <a:rPr lang="en-US" sz="2400" dirty="0" smtClean="0">
                <a:latin typeface="+mj-lt"/>
              </a:rPr>
              <a:t>.</a:t>
            </a:r>
          </a:p>
          <a:p>
            <a:pPr>
              <a:defRPr/>
            </a:pPr>
            <a:r>
              <a:rPr lang="en-US" sz="2400" dirty="0" smtClean="0">
                <a:latin typeface="+mj-lt"/>
              </a:rPr>
              <a:t>Next </a:t>
            </a:r>
            <a:r>
              <a:rPr lang="en-US" sz="2400" dirty="0">
                <a:latin typeface="+mj-lt"/>
              </a:rPr>
              <a:t>steps.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29600" y="5943600"/>
            <a:ext cx="549275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Perugia  June 15,2009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56182-8BB6-4BC7-BD60-B58706D72F7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52400"/>
            <a:ext cx="1371600" cy="8683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PID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29363" y="228600"/>
            <a:ext cx="2433637" cy="2317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57200" y="76200"/>
            <a:ext cx="53340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Baseline is to reuse BaBar DIRC barrel-only design.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Excellent performance to 4 GeV/c.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Robust operation.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Elegant mechanical support.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Photon detectors outside field region.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Radiation hard fused silica radiators.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But...PMTs are slow and aging. Need replacement. Large SOB region senstive to backgrounds so volume reduction is desirable.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endParaRPr lang="it-IT" sz="1600" dirty="0" smtClean="0"/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Photon detector replacement</a:t>
            </a:r>
            <a:endParaRPr lang="it-IT" dirty="0" smtClean="0"/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Baseline... Use pixelated fast PMTs with a smaller SOB to improve background performance by ~x50-100 with ~ identical PID performance.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Several other photon detector options are considered in the CDR.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352800"/>
            <a:ext cx="8001000" cy="307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Clr>
                <a:srgbClr val="0000FF"/>
              </a:buClr>
            </a:pPr>
            <a:r>
              <a:rPr lang="it-IT" dirty="0" smtClean="0"/>
              <a:t>OPTIONS for the Forward PID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Modest solid angle but event acceptance for “veto physics” or decays with multiple particles (e.g., B</a:t>
            </a:r>
            <a:r>
              <a:rPr lang="it-IT" dirty="0" smtClean="0">
                <a:solidFill>
                  <a:srgbClr val="0000FF"/>
                </a:solidFill>
                <a:sym typeface="Wingdings" pitchFamily="2" charset="2"/>
              </a:rPr>
              <a:t> K</a:t>
            </a:r>
            <a:r>
              <a:rPr lang="it-IT" baseline="-12000" dirty="0" smtClean="0">
                <a:solidFill>
                  <a:srgbClr val="0000FF"/>
                </a:solidFill>
                <a:sym typeface="Wingdings" pitchFamily="2" charset="2"/>
              </a:rPr>
              <a:t>s</a:t>
            </a:r>
            <a:r>
              <a:rPr lang="it-IT" dirty="0" smtClean="0">
                <a:solidFill>
                  <a:srgbClr val="0000FF"/>
                </a:solidFill>
                <a:sym typeface="Wingdings" pitchFamily="2" charset="2"/>
              </a:rPr>
              <a:t>KK) </a:t>
            </a:r>
            <a:r>
              <a:rPr lang="it-IT" dirty="0" smtClean="0">
                <a:solidFill>
                  <a:srgbClr val="0000FF"/>
                </a:solidFill>
              </a:rPr>
              <a:t>scale much faster than linearly. Physics case needs to be established.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None/>
            </a:pPr>
            <a:endParaRPr lang="it-IT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Not just a PID problem. Overall detector optimization required.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Adds material before EMC.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Takes space from tracking or EMC.</a:t>
            </a:r>
            <a:endParaRPr lang="it-IT" sz="1600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00FF"/>
              </a:buClr>
            </a:pPr>
            <a:endParaRPr lang="it-IT" dirty="0" smtClean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dirty="0" smtClean="0">
                <a:solidFill>
                  <a:srgbClr val="0000FF"/>
                </a:solidFill>
              </a:rPr>
              <a:t>Aerogel RICH and Very Fast Cherenkov-based TOF seem plausible.</a:t>
            </a:r>
          </a:p>
          <a:p>
            <a:pPr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endParaRPr lang="it-IT" dirty="0" smtClean="0">
              <a:solidFill>
                <a:srgbClr val="0000FF"/>
              </a:solidFill>
            </a:endParaRP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Space requirements.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Fast tubes have substantial material. SiPMs are noisy and neutron sensitive.</a:t>
            </a:r>
          </a:p>
          <a:p>
            <a:pPr lvl="1">
              <a:lnSpc>
                <a:spcPct val="80000"/>
              </a:lnSpc>
              <a:buClr>
                <a:srgbClr val="0000FF"/>
              </a:buClr>
              <a:buFontTx/>
              <a:buChar char="•"/>
            </a:pPr>
            <a:r>
              <a:rPr lang="it-IT" sz="1600" dirty="0" smtClean="0">
                <a:solidFill>
                  <a:srgbClr val="FF0000"/>
                </a:solidFill>
              </a:rPr>
              <a:t>R&amp;D underway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Detector Technical Board 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0850" y="1052513"/>
            <a:ext cx="8154988" cy="55308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Detector Coordinators – </a:t>
            </a:r>
            <a:r>
              <a:rPr lang="en-US" sz="1800" dirty="0" err="1" smtClean="0"/>
              <a:t>B.Ratcliff</a:t>
            </a:r>
            <a:r>
              <a:rPr lang="en-US" sz="1800" dirty="0" smtClean="0"/>
              <a:t>, F. </a:t>
            </a:r>
            <a:r>
              <a:rPr lang="en-US" sz="1800" dirty="0" err="1" smtClean="0"/>
              <a:t>Forti</a:t>
            </a: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1800" dirty="0" smtClean="0"/>
              <a:t>Technical Coordinator – </a:t>
            </a:r>
            <a:r>
              <a:rPr lang="en-US" sz="1800" dirty="0" err="1" smtClean="0"/>
              <a:t>W.Wisnieswki</a:t>
            </a:r>
            <a:endParaRPr lang="en-US" sz="18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SVT – G. Rizzo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DCH – G. </a:t>
            </a:r>
            <a:r>
              <a:rPr lang="en-US" sz="1800" dirty="0" err="1" smtClean="0"/>
              <a:t>Finocchiaro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PID – </a:t>
            </a:r>
            <a:r>
              <a:rPr lang="en-US" sz="1800" dirty="0" err="1" smtClean="0"/>
              <a:t>N.Arnaud</a:t>
            </a:r>
            <a:r>
              <a:rPr lang="en-US" sz="1800" dirty="0" smtClean="0"/>
              <a:t>, </a:t>
            </a:r>
            <a:r>
              <a:rPr lang="en-US" sz="1800" dirty="0" err="1" smtClean="0"/>
              <a:t>J.Va’vra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EMC – </a:t>
            </a:r>
            <a:r>
              <a:rPr lang="en-US" sz="1800" dirty="0" err="1" smtClean="0"/>
              <a:t>D.Hitlin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itchFamily="2" charset="2"/>
              </a:rPr>
              <a:t> </a:t>
            </a:r>
            <a:r>
              <a:rPr lang="en-US" sz="1800" dirty="0" err="1" smtClean="0">
                <a:sym typeface="Wingdings" pitchFamily="2" charset="2"/>
              </a:rPr>
              <a:t>C.Cecchi</a:t>
            </a:r>
            <a:r>
              <a:rPr lang="en-US" sz="1800" dirty="0" smtClean="0">
                <a:sym typeface="Wingdings" pitchFamily="2" charset="2"/>
              </a:rPr>
              <a:t>, </a:t>
            </a:r>
            <a:r>
              <a:rPr lang="en-US" sz="1800" dirty="0" err="1" smtClean="0">
                <a:sym typeface="Wingdings" pitchFamily="2" charset="2"/>
              </a:rPr>
              <a:t>F.Porter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IFR – </a:t>
            </a:r>
            <a:r>
              <a:rPr lang="en-US" sz="1800" dirty="0" err="1" smtClean="0"/>
              <a:t>R.Calabrese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Magnet – </a:t>
            </a:r>
            <a:r>
              <a:rPr lang="en-US" sz="1800" dirty="0" err="1" smtClean="0"/>
              <a:t>W.Wisniewski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Electronics, Trigger, DAQ – D. Breton, U. Marconi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Online/DAQ –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Offline SW – 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Simulation coordinator – </a:t>
            </a:r>
            <a:r>
              <a:rPr lang="en-US" sz="1600" dirty="0" err="1" smtClean="0"/>
              <a:t>D.Brown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Fast simulation – M. Rama</a:t>
            </a:r>
          </a:p>
          <a:p>
            <a:pPr lvl="1">
              <a:lnSpc>
                <a:spcPct val="80000"/>
              </a:lnSpc>
            </a:pPr>
            <a:r>
              <a:rPr lang="en-US" sz="1600" dirty="0" smtClean="0"/>
              <a:t>Full Simulation – F. Bianchi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Rad</a:t>
            </a:r>
            <a:r>
              <a:rPr lang="en-US" sz="1800" dirty="0" smtClean="0"/>
              <a:t> monitor –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Lumi</a:t>
            </a:r>
            <a:r>
              <a:rPr lang="en-US" sz="1800" dirty="0" smtClean="0"/>
              <a:t> monitor –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Background simulation &amp; Machine Detector Interface –– </a:t>
            </a:r>
            <a:r>
              <a:rPr lang="en-US" sz="1800" dirty="0" err="1" smtClean="0"/>
              <a:t>M.Boscolo</a:t>
            </a:r>
            <a:r>
              <a:rPr lang="en-US" sz="1800" dirty="0" smtClean="0"/>
              <a:t>, </a:t>
            </a:r>
            <a:r>
              <a:rPr lang="en-US" sz="1800" dirty="0" err="1" smtClean="0"/>
              <a:t>E.Paoloni</a:t>
            </a:r>
            <a:r>
              <a:rPr lang="en-US" sz="1800" dirty="0" smtClean="0"/>
              <a:t> +</a:t>
            </a:r>
            <a:r>
              <a:rPr lang="en-US" sz="1800" dirty="0" err="1" smtClean="0"/>
              <a:t>M.Sullivan</a:t>
            </a:r>
            <a:r>
              <a:rPr lang="en-US" sz="1800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5562600" cy="639763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Detector R&amp;D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66800"/>
            <a:ext cx="78486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smtClean="0"/>
              <a:t>Main parts of Babar to reuse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Quartz bars of the DIRC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Barrel EMC CsI(Tl) crystal and mechanical structure</a:t>
            </a:r>
          </a:p>
          <a:p>
            <a:pPr lvl="1">
              <a:lnSpc>
                <a:spcPct val="80000"/>
              </a:lnSpc>
            </a:pPr>
            <a:r>
              <a:rPr lang="en-US" sz="1600" smtClean="0"/>
              <a:t>Superconducting coil and flux return yoke.</a:t>
            </a:r>
          </a:p>
        </p:txBody>
      </p:sp>
      <p:graphicFrame>
        <p:nvGraphicFramePr>
          <p:cNvPr id="12372" name="Group 84"/>
          <p:cNvGraphicFramePr>
            <a:graphicFrameLocks noGrp="1"/>
          </p:cNvGraphicFramePr>
          <p:nvPr/>
        </p:nvGraphicFramePr>
        <p:xfrm>
          <a:off x="381000" y="2420938"/>
          <a:ext cx="8458200" cy="3810635"/>
        </p:xfrm>
        <a:graphic>
          <a:graphicData uri="http://schemas.openxmlformats.org/drawingml/2006/table">
            <a:tbl>
              <a:tblPr/>
              <a:tblGrid>
                <a:gridCol w="1057275"/>
                <a:gridCol w="3667125"/>
                <a:gridCol w="3733800"/>
              </a:tblGrid>
              <a:tr h="31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Sys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R&amp;D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Engineering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SVT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Layer 0 thin pixels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Low mass mechanical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Silicon strip layers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Readout architecture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speed waveform digitizing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CF mechanical 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speed, cell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Barrel 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Photon detection for quartz bars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Standoff box replacement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Forw PID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of flight option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Focusing RICH option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Mechanical integration.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Electronics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LYSO characterization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Light detection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Readout electronics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Forward EMC mechanical support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IFR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Fiber disposition in scintillator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Location of photo-detectors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ETD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speed data link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Radiation hard devices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Trigger strategy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Bhabha rejection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229600" cy="61722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>
              <a:lnSpc>
                <a:spcPct val="80000"/>
              </a:lnSpc>
            </a:pPr>
            <a:r>
              <a:rPr lang="en-US" sz="3100" dirty="0" smtClean="0"/>
              <a:t>     project was presented in Sept 09 by </a:t>
            </a:r>
            <a:r>
              <a:rPr lang="en-US" sz="3100" dirty="0" err="1" smtClean="0"/>
              <a:t>R.Petronzio</a:t>
            </a:r>
            <a:r>
              <a:rPr lang="en-US" sz="3100" dirty="0" smtClean="0"/>
              <a:t> at  CERN </a:t>
            </a:r>
          </a:p>
          <a:p>
            <a:pPr>
              <a:lnSpc>
                <a:spcPct val="80000"/>
              </a:lnSpc>
              <a:buNone/>
            </a:pPr>
            <a:r>
              <a:rPr lang="en-US" sz="3100" dirty="0" smtClean="0"/>
              <a:t>             Council. 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  Several meetings with S. </a:t>
            </a:r>
            <a:r>
              <a:rPr lang="en-US" sz="3100" dirty="0" err="1" smtClean="0"/>
              <a:t>Stapnes</a:t>
            </a:r>
            <a:r>
              <a:rPr lang="en-US" sz="3100" dirty="0" smtClean="0"/>
              <a:t> (secretary of the European Strategy Group) since  last summer</a:t>
            </a:r>
          </a:p>
          <a:p>
            <a:pPr>
              <a:lnSpc>
                <a:spcPct val="80000"/>
              </a:lnSpc>
            </a:pPr>
            <a:r>
              <a:rPr lang="en-US" sz="3100" dirty="0" smtClean="0"/>
              <a:t>March 20, 2009 in LNF meeting with the European Laboratory Directors, in a meeting promoted by the Strategy Group to discuss possibility to help  </a:t>
            </a:r>
            <a:r>
              <a:rPr lang="en-US" sz="3100" dirty="0" err="1" smtClean="0"/>
              <a:t>SuperB</a:t>
            </a:r>
            <a:r>
              <a:rPr lang="en-US" sz="3100" dirty="0" smtClean="0"/>
              <a:t>. (</a:t>
            </a:r>
            <a:r>
              <a:rPr lang="en-US" sz="3100" dirty="0" err="1" smtClean="0"/>
              <a:t>S.Stapnes</a:t>
            </a:r>
            <a:r>
              <a:rPr lang="en-US" sz="3100" dirty="0" smtClean="0"/>
              <a:t> was attending).</a:t>
            </a:r>
          </a:p>
          <a:p>
            <a:pPr>
              <a:lnSpc>
                <a:spcPct val="80000"/>
              </a:lnSpc>
            </a:pPr>
            <a:endParaRPr lang="en-US" sz="3100" dirty="0" smtClean="0"/>
          </a:p>
          <a:p>
            <a:pPr>
              <a:lnSpc>
                <a:spcPct val="80000"/>
              </a:lnSpc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All  Directors expressed their  support, the two </a:t>
            </a:r>
            <a:r>
              <a:rPr lang="en-US" sz="3100" dirty="0" err="1" smtClean="0">
                <a:solidFill>
                  <a:srgbClr val="FF0000"/>
                </a:solidFill>
              </a:rPr>
              <a:t>french</a:t>
            </a:r>
            <a:r>
              <a:rPr lang="en-US" sz="3100" dirty="0" smtClean="0">
                <a:solidFill>
                  <a:srgbClr val="FF0000"/>
                </a:solidFill>
              </a:rPr>
              <a:t>  and </a:t>
            </a:r>
            <a:r>
              <a:rPr lang="en-US" sz="3100" dirty="0" err="1" smtClean="0">
                <a:solidFill>
                  <a:srgbClr val="FF0000"/>
                </a:solidFill>
              </a:rPr>
              <a:t>Cern</a:t>
            </a:r>
            <a:r>
              <a:rPr lang="en-US" sz="3100" dirty="0" smtClean="0">
                <a:solidFill>
                  <a:srgbClr val="FF0000"/>
                </a:solidFill>
              </a:rPr>
              <a:t> directors promised their help with people participating to the</a:t>
            </a:r>
          </a:p>
          <a:p>
            <a:pPr>
              <a:lnSpc>
                <a:spcPct val="80000"/>
              </a:lnSpc>
              <a:buNone/>
            </a:pPr>
            <a:r>
              <a:rPr lang="en-US" sz="3100" dirty="0" smtClean="0">
                <a:solidFill>
                  <a:srgbClr val="FF0000"/>
                </a:solidFill>
              </a:rPr>
              <a:t>       TDR Phase.</a:t>
            </a:r>
          </a:p>
          <a:p>
            <a:pPr>
              <a:lnSpc>
                <a:spcPct val="80000"/>
              </a:lnSpc>
              <a:buNone/>
            </a:pPr>
            <a:endParaRPr lang="en-US" sz="3100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3100" dirty="0" smtClean="0">
                <a:solidFill>
                  <a:srgbClr val="0070C0"/>
                </a:solidFill>
              </a:rPr>
              <a:t>Meanwhile…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dirty="0" smtClean="0"/>
              <a:t> </a:t>
            </a:r>
            <a:r>
              <a:rPr lang="en-US" sz="3000" dirty="0" smtClean="0"/>
              <a:t>TDR phase was  approved last  December 2008 by the Board of Directors    of  INFN.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The document will be ready before the end of 2010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May 29, 2009 –The INFN Board of Directors has approved the INFN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 Special Project inside </a:t>
            </a:r>
            <a:r>
              <a:rPr lang="en-US" sz="3000" dirty="0" err="1" smtClean="0"/>
              <a:t>SuperB</a:t>
            </a:r>
            <a:r>
              <a:rPr lang="en-US" sz="3000" dirty="0" smtClean="0"/>
              <a:t> TDR to handle Financial Resources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dirty="0" smtClean="0"/>
              <a:t>June 18 the President of INFN will update the CERN Council on </a:t>
            </a:r>
            <a:r>
              <a:rPr lang="en-US" sz="3000" dirty="0" err="1" smtClean="0"/>
              <a:t>SuperB</a:t>
            </a:r>
            <a:r>
              <a:rPr lang="en-US" sz="3000" dirty="0" smtClean="0"/>
              <a:t>. </a:t>
            </a: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152400"/>
            <a:ext cx="457200" cy="47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667000"/>
            <a:ext cx="60243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Approval and funding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INFN has a good relations with Regional Lazio Government and the  Italian National government.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President of INFN is confident that a clear answer about approval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and will come before the end of this year.</a:t>
            </a:r>
          </a:p>
          <a:p>
            <a:pPr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Meanwhile , as announced 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Orsay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INFN intends to start MOU’s with labs and agencies to officially support the project and the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TDR phase.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305800" cy="1470025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       TDR ORGANIZATION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2514600"/>
            <a:ext cx="60801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4572000" y="-76200"/>
            <a:ext cx="27382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2" name="Group 117"/>
          <p:cNvGrpSpPr>
            <a:grpSpLocks/>
          </p:cNvGrpSpPr>
          <p:nvPr/>
        </p:nvGrpSpPr>
        <p:grpSpPr bwMode="auto">
          <a:xfrm>
            <a:off x="571500" y="2965450"/>
            <a:ext cx="8572500" cy="3724275"/>
            <a:chOff x="507461" y="2882417"/>
            <a:chExt cx="8572669" cy="3724573"/>
          </a:xfrm>
        </p:grpSpPr>
        <p:grpSp>
          <p:nvGrpSpPr>
            <p:cNvPr id="3" name="Group 116"/>
            <p:cNvGrpSpPr>
              <a:grpSpLocks/>
            </p:cNvGrpSpPr>
            <p:nvPr/>
          </p:nvGrpSpPr>
          <p:grpSpPr bwMode="auto">
            <a:xfrm>
              <a:off x="507461" y="2890356"/>
              <a:ext cx="4740368" cy="3716634"/>
              <a:chOff x="507461" y="2890356"/>
              <a:chExt cx="4740368" cy="3716634"/>
            </a:xfrm>
          </p:grpSpPr>
          <p:sp>
            <p:nvSpPr>
              <p:cNvPr id="100" name="Rounded Rectangle 99"/>
              <p:cNvSpPr/>
              <p:nvPr/>
            </p:nvSpPr>
            <p:spPr>
              <a:xfrm>
                <a:off x="507461" y="2890356"/>
                <a:ext cx="2400347" cy="365789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dirty="0"/>
              </a:p>
            </p:txBody>
          </p:sp>
          <p:sp>
            <p:nvSpPr>
              <p:cNvPr id="36096" name="TextBox 15"/>
              <p:cNvSpPr txBox="1">
                <a:spLocks noChangeArrowheads="1"/>
              </p:cNvSpPr>
              <p:nvPr/>
            </p:nvSpPr>
            <p:spPr bwMode="auto">
              <a:xfrm>
                <a:off x="602697" y="3178160"/>
                <a:ext cx="1936467" cy="71116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lIns="45720" tIns="27432" rIns="45720" bIns="27432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Accelerator</a:t>
                </a:r>
                <a:br>
                  <a:rPr lang="en-US" sz="1400">
                    <a:latin typeface="Calibri" pitchFamily="34" charset="0"/>
                  </a:rPr>
                </a:br>
                <a:r>
                  <a:rPr lang="en-US" sz="1400">
                    <a:latin typeface="Calibri" pitchFamily="34" charset="0"/>
                  </a:rPr>
                  <a:t>R&amp;D, Engineering </a:t>
                </a:r>
                <a:br>
                  <a:rPr lang="en-US" sz="1400">
                    <a:latin typeface="Calibri" pitchFamily="34" charset="0"/>
                  </a:rPr>
                </a:br>
                <a:r>
                  <a:rPr lang="en-US" sz="1400">
                    <a:latin typeface="Calibri" pitchFamily="34" charset="0"/>
                  </a:rPr>
                  <a:t>and Construction</a:t>
                </a:r>
              </a:p>
            </p:txBody>
          </p:sp>
          <p:grpSp>
            <p:nvGrpSpPr>
              <p:cNvPr id="4" name="Group 87"/>
              <p:cNvGrpSpPr>
                <a:grpSpLocks/>
              </p:cNvGrpSpPr>
              <p:nvPr/>
            </p:nvGrpSpPr>
            <p:grpSpPr bwMode="auto">
              <a:xfrm>
                <a:off x="709103" y="6065050"/>
                <a:ext cx="1518011" cy="489266"/>
                <a:chOff x="1130843" y="6547540"/>
                <a:chExt cx="842962" cy="311220"/>
              </a:xfrm>
            </p:grpSpPr>
            <p:sp>
              <p:nvSpPr>
                <p:cNvPr id="141" name="Rounded Rectangle 140"/>
                <p:cNvSpPr/>
                <p:nvPr/>
              </p:nvSpPr>
              <p:spPr>
                <a:xfrm>
                  <a:off x="1130829" y="6614548"/>
                  <a:ext cx="842778" cy="208036"/>
                </a:xfrm>
                <a:prstGeom prst="round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104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1174049" y="6547540"/>
                  <a:ext cx="744205" cy="311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91440" bIns="91440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FF0000"/>
                      </a:solidFill>
                    </a:rPr>
                    <a:t>Accelerator</a:t>
                  </a:r>
                  <a:br>
                    <a:rPr lang="en-US" sz="1000" b="1">
                      <a:solidFill>
                        <a:srgbClr val="FF0000"/>
                      </a:solidFill>
                    </a:rPr>
                  </a:br>
                  <a:r>
                    <a:rPr lang="en-US" sz="1000" b="1">
                      <a:solidFill>
                        <a:srgbClr val="FF0000"/>
                      </a:solidFill>
                    </a:rPr>
                    <a:t>Technical Board</a:t>
                  </a:r>
                </a:p>
              </p:txBody>
            </p:sp>
          </p:grpSp>
          <p:sp>
            <p:nvSpPr>
              <p:cNvPr id="152" name="Rounded Rectangle 151"/>
              <p:cNvSpPr/>
              <p:nvPr/>
            </p:nvSpPr>
            <p:spPr>
              <a:xfrm>
                <a:off x="3190389" y="2949098"/>
                <a:ext cx="2057440" cy="3657892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6099" name="TextBox 16"/>
              <p:cNvSpPr txBox="1">
                <a:spLocks noChangeArrowheads="1"/>
              </p:cNvSpPr>
              <p:nvPr/>
            </p:nvSpPr>
            <p:spPr bwMode="auto">
              <a:xfrm>
                <a:off x="3448668" y="3414686"/>
                <a:ext cx="1599966" cy="749263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Ins="0">
                <a:spAutoFit/>
              </a:bodyPr>
              <a:lstStyle/>
              <a:p>
                <a:pPr algn="ctr"/>
                <a:r>
                  <a:rPr lang="en-US" sz="1400">
                    <a:latin typeface="Calibri" pitchFamily="34" charset="0"/>
                  </a:rPr>
                  <a:t>Detector</a:t>
                </a:r>
                <a:br>
                  <a:rPr lang="en-US" sz="1400">
                    <a:latin typeface="Calibri" pitchFamily="34" charset="0"/>
                  </a:rPr>
                </a:br>
                <a:r>
                  <a:rPr lang="en-US" sz="1400">
                    <a:latin typeface="Calibri" pitchFamily="34" charset="0"/>
                  </a:rPr>
                  <a:t>R&amp;D, Engineering </a:t>
                </a:r>
                <a:br>
                  <a:rPr lang="en-US" sz="1400">
                    <a:latin typeface="Calibri" pitchFamily="34" charset="0"/>
                  </a:rPr>
                </a:br>
                <a:r>
                  <a:rPr lang="en-US" sz="1400">
                    <a:latin typeface="Calibri" pitchFamily="34" charset="0"/>
                  </a:rPr>
                  <a:t>and Construction</a:t>
                </a:r>
              </a:p>
            </p:txBody>
          </p:sp>
          <p:grpSp>
            <p:nvGrpSpPr>
              <p:cNvPr id="5" name="Group 87"/>
              <p:cNvGrpSpPr>
                <a:grpSpLocks/>
              </p:cNvGrpSpPr>
              <p:nvPr/>
            </p:nvGrpSpPr>
            <p:grpSpPr bwMode="auto">
              <a:xfrm>
                <a:off x="3524252" y="6062669"/>
                <a:ext cx="1400174" cy="489266"/>
                <a:chOff x="1202531" y="6546025"/>
                <a:chExt cx="842962" cy="311220"/>
              </a:xfrm>
            </p:grpSpPr>
            <p:sp>
              <p:nvSpPr>
                <p:cNvPr id="181" name="Rounded Rectangle 180"/>
                <p:cNvSpPr/>
                <p:nvPr/>
              </p:nvSpPr>
              <p:spPr>
                <a:xfrm>
                  <a:off x="1208931" y="6600409"/>
                  <a:ext cx="842979" cy="208036"/>
                </a:xfrm>
                <a:prstGeom prst="roundRect">
                  <a:avLst/>
                </a:prstGeom>
                <a:no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102" name="TextBox 85"/>
                <p:cNvSpPr txBox="1">
                  <a:spLocks noChangeArrowheads="1"/>
                </p:cNvSpPr>
                <p:nvPr/>
              </p:nvSpPr>
              <p:spPr bwMode="auto">
                <a:xfrm>
                  <a:off x="1276123" y="6546025"/>
                  <a:ext cx="743565" cy="31122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tIns="91440" bIns="91440">
                  <a:spAutoFit/>
                </a:bodyPr>
                <a:lstStyle/>
                <a:p>
                  <a:pPr algn="ctr"/>
                  <a:r>
                    <a:rPr lang="en-US" sz="1000" b="1">
                      <a:solidFill>
                        <a:srgbClr val="FF0000"/>
                      </a:solidFill>
                    </a:rPr>
                    <a:t>Detector</a:t>
                  </a:r>
                  <a:br>
                    <a:rPr lang="en-US" sz="1000" b="1">
                      <a:solidFill>
                        <a:srgbClr val="FF0000"/>
                      </a:solidFill>
                    </a:rPr>
                  </a:br>
                  <a:r>
                    <a:rPr lang="en-US" sz="1000" b="1">
                      <a:solidFill>
                        <a:srgbClr val="FF0000"/>
                      </a:solidFill>
                    </a:rPr>
                    <a:t>Technical Board</a:t>
                  </a:r>
                </a:p>
              </p:txBody>
            </p:sp>
          </p:grpSp>
        </p:grpSp>
        <p:grpSp>
          <p:nvGrpSpPr>
            <p:cNvPr id="7" name="Group 114"/>
            <p:cNvGrpSpPr>
              <a:grpSpLocks/>
            </p:cNvGrpSpPr>
            <p:nvPr/>
          </p:nvGrpSpPr>
          <p:grpSpPr bwMode="auto">
            <a:xfrm>
              <a:off x="5829443" y="2882417"/>
              <a:ext cx="3250687" cy="2888615"/>
              <a:chOff x="5829443" y="2882417"/>
              <a:chExt cx="3250687" cy="2888615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7670402" y="2882417"/>
                <a:ext cx="1409728" cy="1887689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97" name="Rounded Rectangle 96"/>
              <p:cNvSpPr/>
              <p:nvPr/>
            </p:nvSpPr>
            <p:spPr>
              <a:xfrm>
                <a:off x="5828866" y="2882417"/>
                <a:ext cx="1411316" cy="2887894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  <p:sp>
        <p:nvSpPr>
          <p:cNvPr id="2065" name="TextBox 191"/>
          <p:cNvSpPr txBox="1">
            <a:spLocks noChangeArrowheads="1"/>
          </p:cNvSpPr>
          <p:nvPr/>
        </p:nvSpPr>
        <p:spPr bwMode="auto">
          <a:xfrm>
            <a:off x="6003925" y="3856038"/>
            <a:ext cx="1138238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Site computing system, </a:t>
            </a:r>
          </a:p>
          <a:p>
            <a:pPr algn="ctr"/>
            <a:r>
              <a:rPr lang="en-US" sz="1400">
                <a:latin typeface="Calibri" pitchFamily="34" charset="0"/>
              </a:rPr>
              <a:t>offline </a:t>
            </a:r>
          </a:p>
          <a:p>
            <a:pPr algn="ctr"/>
            <a:r>
              <a:rPr lang="en-US" sz="1400">
                <a:latin typeface="Calibri" pitchFamily="34" charset="0"/>
              </a:rPr>
              <a:t>Infrastructure,Facilities, Services</a:t>
            </a:r>
          </a:p>
        </p:txBody>
      </p:sp>
      <p:grpSp>
        <p:nvGrpSpPr>
          <p:cNvPr id="8" name="Group 266"/>
          <p:cNvGrpSpPr>
            <a:grpSpLocks/>
          </p:cNvGrpSpPr>
          <p:nvPr/>
        </p:nvGrpSpPr>
        <p:grpSpPr bwMode="auto">
          <a:xfrm>
            <a:off x="1495425" y="711200"/>
            <a:ext cx="1587500" cy="1292225"/>
            <a:chOff x="1494992" y="711345"/>
            <a:chExt cx="1588655" cy="1292513"/>
          </a:xfrm>
        </p:grpSpPr>
        <p:grpSp>
          <p:nvGrpSpPr>
            <p:cNvPr id="9" name="Group 264"/>
            <p:cNvGrpSpPr>
              <a:grpSpLocks/>
            </p:cNvGrpSpPr>
            <p:nvPr/>
          </p:nvGrpSpPr>
          <p:grpSpPr bwMode="auto">
            <a:xfrm>
              <a:off x="1926359" y="711345"/>
              <a:ext cx="1150216" cy="463550"/>
              <a:chOff x="1936750" y="690563"/>
              <a:chExt cx="1150216" cy="463550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1937498" y="690563"/>
                <a:ext cx="767321" cy="463653"/>
              </a:xfrm>
              <a:prstGeom prst="round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0" name="Group 260"/>
              <p:cNvGrpSpPr>
                <a:grpSpLocks/>
              </p:cNvGrpSpPr>
              <p:nvPr/>
            </p:nvGrpSpPr>
            <p:grpSpPr bwMode="auto">
              <a:xfrm>
                <a:off x="1950316" y="691284"/>
                <a:ext cx="1136650" cy="461963"/>
                <a:chOff x="1939925" y="701675"/>
                <a:chExt cx="1136650" cy="461963"/>
              </a:xfrm>
            </p:grpSpPr>
            <p:sp>
              <p:nvSpPr>
                <p:cNvPr id="56" name="TextBox 55"/>
                <p:cNvSpPr txBox="1"/>
                <p:nvPr/>
              </p:nvSpPr>
              <p:spPr>
                <a:xfrm>
                  <a:off x="1949348" y="700954"/>
                  <a:ext cx="780030" cy="46206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non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Oversight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Board</a:t>
                  </a:r>
                </a:p>
              </p:txBody>
            </p:sp>
            <p:cxnSp>
              <p:nvCxnSpPr>
                <p:cNvPr id="83" name="Straight Connector 82"/>
                <p:cNvCxnSpPr/>
                <p:nvPr/>
              </p:nvCxnSpPr>
              <p:spPr>
                <a:xfrm>
                  <a:off x="2696015" y="929605"/>
                  <a:ext cx="381277" cy="3176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1" name="Group 265"/>
            <p:cNvGrpSpPr>
              <a:grpSpLocks/>
            </p:cNvGrpSpPr>
            <p:nvPr/>
          </p:nvGrpSpPr>
          <p:grpSpPr bwMode="auto">
            <a:xfrm>
              <a:off x="1494992" y="1357745"/>
              <a:ext cx="1588655" cy="646113"/>
              <a:chOff x="1515774" y="1399309"/>
              <a:chExt cx="1588655" cy="646113"/>
            </a:xfrm>
          </p:grpSpPr>
          <p:sp>
            <p:nvSpPr>
              <p:cNvPr id="120" name="Rounded Rectangle 119"/>
              <p:cNvSpPr/>
              <p:nvPr/>
            </p:nvSpPr>
            <p:spPr>
              <a:xfrm>
                <a:off x="1515774" y="1418220"/>
                <a:ext cx="1191491" cy="616087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2" name="Group 259"/>
              <p:cNvGrpSpPr>
                <a:grpSpLocks/>
              </p:cNvGrpSpPr>
              <p:nvPr/>
            </p:nvGrpSpPr>
            <p:grpSpPr bwMode="auto">
              <a:xfrm>
                <a:off x="1526454" y="1399309"/>
                <a:ext cx="1577975" cy="646113"/>
                <a:chOff x="1516063" y="1409700"/>
                <a:chExt cx="1577975" cy="646113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2704818" y="1725539"/>
                  <a:ext cx="389220" cy="11115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9" name="TextBox 118"/>
                <p:cNvSpPr txBox="1"/>
                <p:nvPr/>
              </p:nvSpPr>
              <p:spPr>
                <a:xfrm>
                  <a:off x="1516504" y="1409557"/>
                  <a:ext cx="1248683" cy="64625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International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Board of</a:t>
                  </a:r>
                  <a:br>
                    <a:rPr lang="en-US" sz="1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</a:br>
                  <a:r>
                    <a:rPr lang="en-US" sz="12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+mn-lt"/>
                      <a:cs typeface="+mn-cs"/>
                    </a:rPr>
                    <a:t>Representatives</a:t>
                  </a:r>
                </a:p>
              </p:txBody>
            </p:sp>
          </p:grpSp>
        </p:grpSp>
      </p:grpSp>
      <p:cxnSp>
        <p:nvCxnSpPr>
          <p:cNvPr id="149" name="Straight Connector 148"/>
          <p:cNvCxnSpPr/>
          <p:nvPr/>
        </p:nvCxnSpPr>
        <p:spPr>
          <a:xfrm>
            <a:off x="4256088" y="6054725"/>
            <a:ext cx="173037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8" name="Rectangle 36"/>
          <p:cNvSpPr>
            <a:spLocks noChangeArrowheads="1"/>
          </p:cNvSpPr>
          <p:nvPr/>
        </p:nvSpPr>
        <p:spPr bwMode="auto">
          <a:xfrm>
            <a:off x="-511175" y="4192588"/>
            <a:ext cx="1266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49" name="Rectangle 38"/>
          <p:cNvSpPr>
            <a:spLocks noChangeArrowheads="1"/>
          </p:cNvSpPr>
          <p:nvPr/>
        </p:nvSpPr>
        <p:spPr bwMode="auto">
          <a:xfrm>
            <a:off x="-511175" y="4375150"/>
            <a:ext cx="151447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50" name="Rectangle 40"/>
          <p:cNvSpPr>
            <a:spLocks noChangeArrowheads="1"/>
          </p:cNvSpPr>
          <p:nvPr/>
        </p:nvSpPr>
        <p:spPr bwMode="auto">
          <a:xfrm>
            <a:off x="-511175" y="4557713"/>
            <a:ext cx="9826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51" name="Rectangle 42"/>
          <p:cNvSpPr>
            <a:spLocks noChangeArrowheads="1"/>
          </p:cNvSpPr>
          <p:nvPr/>
        </p:nvSpPr>
        <p:spPr bwMode="auto">
          <a:xfrm>
            <a:off x="-511175" y="4740275"/>
            <a:ext cx="12668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52" name="Rectangle 44"/>
          <p:cNvSpPr>
            <a:spLocks noChangeArrowheads="1"/>
          </p:cNvSpPr>
          <p:nvPr/>
        </p:nvSpPr>
        <p:spPr bwMode="auto">
          <a:xfrm>
            <a:off x="-511175" y="4924425"/>
            <a:ext cx="11636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53" name="Rectangle 46"/>
          <p:cNvSpPr>
            <a:spLocks noChangeArrowheads="1"/>
          </p:cNvSpPr>
          <p:nvPr/>
        </p:nvSpPr>
        <p:spPr bwMode="auto">
          <a:xfrm>
            <a:off x="155575" y="5106988"/>
            <a:ext cx="1073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35854" name="Rectangle 48"/>
          <p:cNvSpPr>
            <a:spLocks noChangeArrowheads="1"/>
          </p:cNvSpPr>
          <p:nvPr/>
        </p:nvSpPr>
        <p:spPr bwMode="auto">
          <a:xfrm>
            <a:off x="-511175" y="5289550"/>
            <a:ext cx="10731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35855" name="Rectangle 50"/>
          <p:cNvSpPr>
            <a:spLocks noChangeArrowheads="1"/>
          </p:cNvSpPr>
          <p:nvPr/>
        </p:nvSpPr>
        <p:spPr bwMode="auto">
          <a:xfrm>
            <a:off x="-511175" y="5472113"/>
            <a:ext cx="1073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35856" name="Rectangle 52"/>
          <p:cNvSpPr>
            <a:spLocks noChangeArrowheads="1"/>
          </p:cNvSpPr>
          <p:nvPr/>
        </p:nvSpPr>
        <p:spPr bwMode="auto">
          <a:xfrm>
            <a:off x="-511175" y="5654675"/>
            <a:ext cx="1073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57" name="Rectangle 54"/>
          <p:cNvSpPr>
            <a:spLocks noChangeArrowheads="1"/>
          </p:cNvSpPr>
          <p:nvPr/>
        </p:nvSpPr>
        <p:spPr bwMode="auto">
          <a:xfrm>
            <a:off x="0" y="5637213"/>
            <a:ext cx="107315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35858" name="Rectangle 76"/>
          <p:cNvSpPr>
            <a:spLocks noChangeArrowheads="1"/>
          </p:cNvSpPr>
          <p:nvPr/>
        </p:nvSpPr>
        <p:spPr bwMode="auto">
          <a:xfrm>
            <a:off x="8220075" y="4332288"/>
            <a:ext cx="79375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5859" name="Rectangle 78"/>
          <p:cNvSpPr>
            <a:spLocks noChangeArrowheads="1"/>
          </p:cNvSpPr>
          <p:nvPr/>
        </p:nvSpPr>
        <p:spPr bwMode="auto">
          <a:xfrm>
            <a:off x="7810500" y="4899025"/>
            <a:ext cx="48895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60" name="Rectangle 80"/>
          <p:cNvSpPr>
            <a:spLocks noChangeArrowheads="1"/>
          </p:cNvSpPr>
          <p:nvPr/>
        </p:nvSpPr>
        <p:spPr bwMode="auto">
          <a:xfrm>
            <a:off x="7977188" y="5089525"/>
            <a:ext cx="322262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61" name="Rectangle 84"/>
          <p:cNvSpPr>
            <a:spLocks noChangeArrowheads="1"/>
          </p:cNvSpPr>
          <p:nvPr/>
        </p:nvSpPr>
        <p:spPr bwMode="auto">
          <a:xfrm>
            <a:off x="7977188" y="5627688"/>
            <a:ext cx="322262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900">
              <a:latin typeface="Calibri" pitchFamily="34" charset="0"/>
            </a:endParaRPr>
          </a:p>
        </p:txBody>
      </p:sp>
      <p:sp>
        <p:nvSpPr>
          <p:cNvPr id="35862" name="Rectangle 87"/>
          <p:cNvSpPr>
            <a:spLocks noChangeArrowheads="1"/>
          </p:cNvSpPr>
          <p:nvPr/>
        </p:nvSpPr>
        <p:spPr bwMode="auto">
          <a:xfrm>
            <a:off x="8140700" y="5986463"/>
            <a:ext cx="158750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700">
              <a:latin typeface="Calibri" pitchFamily="34" charset="0"/>
            </a:endParaRPr>
          </a:p>
        </p:txBody>
      </p:sp>
      <p:sp>
        <p:nvSpPr>
          <p:cNvPr id="35863" name="Rectangle 109"/>
          <p:cNvSpPr>
            <a:spLocks noChangeArrowheads="1"/>
          </p:cNvSpPr>
          <p:nvPr/>
        </p:nvSpPr>
        <p:spPr bwMode="auto">
          <a:xfrm>
            <a:off x="5672138" y="5486400"/>
            <a:ext cx="2000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64" name="Rectangle 111"/>
          <p:cNvSpPr>
            <a:spLocks noChangeArrowheads="1"/>
          </p:cNvSpPr>
          <p:nvPr/>
        </p:nvSpPr>
        <p:spPr bwMode="auto">
          <a:xfrm>
            <a:off x="5672138" y="5668963"/>
            <a:ext cx="2000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65" name="Rectangle 113"/>
          <p:cNvSpPr>
            <a:spLocks noChangeArrowheads="1"/>
          </p:cNvSpPr>
          <p:nvPr/>
        </p:nvSpPr>
        <p:spPr bwMode="auto">
          <a:xfrm>
            <a:off x="5672138" y="5851525"/>
            <a:ext cx="2000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ctr"/>
            <a:endParaRPr lang="en-US" sz="1000">
              <a:latin typeface="Calibri" pitchFamily="34" charset="0"/>
            </a:endParaRPr>
          </a:p>
        </p:txBody>
      </p:sp>
      <p:sp>
        <p:nvSpPr>
          <p:cNvPr id="35866" name="Rectangle 115"/>
          <p:cNvSpPr>
            <a:spLocks noChangeArrowheads="1"/>
          </p:cNvSpPr>
          <p:nvPr/>
        </p:nvSpPr>
        <p:spPr bwMode="auto">
          <a:xfrm>
            <a:off x="5672138" y="6034088"/>
            <a:ext cx="2000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9144" rIns="45720" bIns="9144" anchor="ctr"/>
          <a:lstStyle/>
          <a:p>
            <a:pPr algn="r"/>
            <a:endParaRPr lang="en-US" sz="1000">
              <a:latin typeface="Calibri" pitchFamily="34" charset="0"/>
            </a:endParaRPr>
          </a:p>
        </p:txBody>
      </p:sp>
      <p:sp>
        <p:nvSpPr>
          <p:cNvPr id="35867" name="Rectangle 132"/>
          <p:cNvSpPr>
            <a:spLocks noChangeArrowheads="1"/>
          </p:cNvSpPr>
          <p:nvPr/>
        </p:nvSpPr>
        <p:spPr bwMode="auto">
          <a:xfrm>
            <a:off x="8029575" y="4392613"/>
            <a:ext cx="2762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68" name="Rectangle 134"/>
          <p:cNvSpPr>
            <a:spLocks noChangeArrowheads="1"/>
          </p:cNvSpPr>
          <p:nvPr/>
        </p:nvSpPr>
        <p:spPr bwMode="auto">
          <a:xfrm>
            <a:off x="8029575" y="4716463"/>
            <a:ext cx="276225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69" name="Rectangle 136"/>
          <p:cNvSpPr>
            <a:spLocks noChangeArrowheads="1"/>
          </p:cNvSpPr>
          <p:nvPr/>
        </p:nvSpPr>
        <p:spPr bwMode="auto">
          <a:xfrm>
            <a:off x="8029575" y="5038725"/>
            <a:ext cx="2762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70" name="Rectangle 138"/>
          <p:cNvSpPr>
            <a:spLocks noChangeArrowheads="1"/>
          </p:cNvSpPr>
          <p:nvPr/>
        </p:nvSpPr>
        <p:spPr bwMode="auto">
          <a:xfrm>
            <a:off x="7929563" y="5221288"/>
            <a:ext cx="3762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71" name="Rectangle 140"/>
          <p:cNvSpPr>
            <a:spLocks noChangeArrowheads="1"/>
          </p:cNvSpPr>
          <p:nvPr/>
        </p:nvSpPr>
        <p:spPr bwMode="auto">
          <a:xfrm>
            <a:off x="7772400" y="5403850"/>
            <a:ext cx="5334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sp>
        <p:nvSpPr>
          <p:cNvPr id="35872" name="Rectangle 142"/>
          <p:cNvSpPr>
            <a:spLocks noChangeArrowheads="1"/>
          </p:cNvSpPr>
          <p:nvPr/>
        </p:nvSpPr>
        <p:spPr bwMode="auto">
          <a:xfrm>
            <a:off x="8216900" y="5588000"/>
            <a:ext cx="88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7432" tIns="9144" rIns="27432" bIns="9144" anchor="ctr"/>
          <a:lstStyle/>
          <a:p>
            <a:endParaRPr lang="en-US" sz="1000">
              <a:latin typeface="Calibri" pitchFamily="34" charset="0"/>
            </a:endParaRPr>
          </a:p>
        </p:txBody>
      </p:sp>
      <p:grpSp>
        <p:nvGrpSpPr>
          <p:cNvPr id="13" name="Group 262"/>
          <p:cNvGrpSpPr>
            <a:grpSpLocks/>
          </p:cNvGrpSpPr>
          <p:nvPr/>
        </p:nvGrpSpPr>
        <p:grpSpPr bwMode="auto">
          <a:xfrm>
            <a:off x="609600" y="4032250"/>
            <a:ext cx="2314575" cy="2555875"/>
            <a:chOff x="311" y="2540"/>
            <a:chExt cx="1458" cy="1610"/>
          </a:xfrm>
        </p:grpSpPr>
        <p:sp>
          <p:nvSpPr>
            <p:cNvPr id="121" name="Rounded Rectangle 120"/>
            <p:cNvSpPr/>
            <p:nvPr/>
          </p:nvSpPr>
          <p:spPr>
            <a:xfrm>
              <a:off x="311" y="2544"/>
              <a:ext cx="1458" cy="1606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" name="Group 261"/>
            <p:cNvGrpSpPr>
              <a:grpSpLocks/>
            </p:cNvGrpSpPr>
            <p:nvPr/>
          </p:nvGrpSpPr>
          <p:grpSpPr bwMode="auto">
            <a:xfrm>
              <a:off x="338" y="2540"/>
              <a:ext cx="1380" cy="1307"/>
              <a:chOff x="290" y="2552"/>
              <a:chExt cx="1380" cy="1307"/>
            </a:xfrm>
          </p:grpSpPr>
          <p:grpSp>
            <p:nvGrpSpPr>
              <p:cNvPr id="15" name="Group 260"/>
              <p:cNvGrpSpPr>
                <a:grpSpLocks/>
              </p:cNvGrpSpPr>
              <p:nvPr/>
            </p:nvGrpSpPr>
            <p:grpSpPr bwMode="auto">
              <a:xfrm>
                <a:off x="1095" y="2591"/>
                <a:ext cx="575" cy="1268"/>
                <a:chOff x="4587" y="2729"/>
                <a:chExt cx="575" cy="1268"/>
              </a:xfrm>
            </p:grpSpPr>
            <p:grpSp>
              <p:nvGrpSpPr>
                <p:cNvPr id="16" name="Group 257"/>
                <p:cNvGrpSpPr>
                  <a:grpSpLocks/>
                </p:cNvGrpSpPr>
                <p:nvPr/>
              </p:nvGrpSpPr>
              <p:grpSpPr bwMode="auto">
                <a:xfrm>
                  <a:off x="4611" y="2729"/>
                  <a:ext cx="551" cy="1268"/>
                  <a:chOff x="4677" y="2729"/>
                  <a:chExt cx="551" cy="1268"/>
                </a:xfrm>
              </p:grpSpPr>
              <p:sp>
                <p:nvSpPr>
                  <p:cNvPr id="36072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2729"/>
                    <a:ext cx="501" cy="3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200">
                        <a:solidFill>
                          <a:srgbClr val="FF0000"/>
                        </a:solidFill>
                        <a:latin typeface="Calibri" pitchFamily="34" charset="0"/>
                      </a:rPr>
                      <a:t>R&amp;D  + Preparatory Studies</a:t>
                    </a:r>
                  </a:p>
                </p:txBody>
              </p:sp>
              <p:sp>
                <p:nvSpPr>
                  <p:cNvPr id="36073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086"/>
                    <a:ext cx="243" cy="1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Linac</a:t>
                    </a:r>
                  </a:p>
                </p:txBody>
              </p:sp>
              <p:sp>
                <p:nvSpPr>
                  <p:cNvPr id="36074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206"/>
                    <a:ext cx="348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Magnets</a:t>
                    </a:r>
                  </a:p>
                </p:txBody>
              </p:sp>
              <p:sp>
                <p:nvSpPr>
                  <p:cNvPr id="3607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319"/>
                    <a:ext cx="551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Mech. Design</a:t>
                    </a:r>
                  </a:p>
                </p:txBody>
              </p:sp>
              <p:sp>
                <p:nvSpPr>
                  <p:cNvPr id="36076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432"/>
                    <a:ext cx="551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IR/Final Focus</a:t>
                    </a:r>
                  </a:p>
                </p:txBody>
              </p:sp>
              <p:sp>
                <p:nvSpPr>
                  <p:cNvPr id="3607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545"/>
                    <a:ext cx="348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Vacuum</a:t>
                    </a:r>
                  </a:p>
                </p:txBody>
              </p:sp>
              <p:sp>
                <p:nvSpPr>
                  <p:cNvPr id="3607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658"/>
                    <a:ext cx="551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Transfer Lines</a:t>
                    </a:r>
                  </a:p>
                </p:txBody>
              </p:sp>
              <p:sp>
                <p:nvSpPr>
                  <p:cNvPr id="3607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771"/>
                    <a:ext cx="451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Alignment</a:t>
                    </a:r>
                  </a:p>
                </p:txBody>
              </p:sp>
              <p:sp>
                <p:nvSpPr>
                  <p:cNvPr id="3608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4677" y="3884"/>
                    <a:ext cx="451" cy="11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Diagnostics</a:t>
                    </a:r>
                  </a:p>
                </p:txBody>
              </p:sp>
            </p:grpSp>
            <p:grpSp>
              <p:nvGrpSpPr>
                <p:cNvPr id="17" name="Group 259"/>
                <p:cNvGrpSpPr>
                  <a:grpSpLocks/>
                </p:cNvGrpSpPr>
                <p:nvPr/>
              </p:nvGrpSpPr>
              <p:grpSpPr bwMode="auto">
                <a:xfrm>
                  <a:off x="4587" y="2729"/>
                  <a:ext cx="551" cy="1268"/>
                  <a:chOff x="4611" y="2729"/>
                  <a:chExt cx="551" cy="1268"/>
                </a:xfrm>
              </p:grpSpPr>
              <p:grpSp>
                <p:nvGrpSpPr>
                  <p:cNvPr id="18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4611" y="2729"/>
                    <a:ext cx="551" cy="1268"/>
                    <a:chOff x="4677" y="2729"/>
                    <a:chExt cx="551" cy="1268"/>
                  </a:xfrm>
                </p:grpSpPr>
                <p:sp>
                  <p:nvSpPr>
                    <p:cNvPr id="36055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920" y="3086"/>
                      <a:ext cx="0" cy="12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56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25" y="3206"/>
                      <a:ext cx="0" cy="113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57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25" y="3545"/>
                      <a:ext cx="0" cy="113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58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28" y="3771"/>
                      <a:ext cx="0" cy="226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59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78" y="2729"/>
                      <a:ext cx="0" cy="357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0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086"/>
                      <a:ext cx="50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1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206"/>
                      <a:ext cx="348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2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319"/>
                      <a:ext cx="55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3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432"/>
                      <a:ext cx="55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4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545"/>
                      <a:ext cx="55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5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658"/>
                      <a:ext cx="55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6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771"/>
                      <a:ext cx="55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7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3884"/>
                      <a:ext cx="45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8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2729"/>
                      <a:ext cx="0" cy="1268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69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8" y="3319"/>
                      <a:ext cx="0" cy="226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70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28" y="3658"/>
                      <a:ext cx="0" cy="113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6071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77" y="2729"/>
                      <a:ext cx="501" cy="0"/>
                    </a:xfrm>
                    <a:prstGeom prst="line">
                      <a:avLst/>
                    </a:prstGeom>
                    <a:noFill/>
                    <a:ln w="1905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6054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4614" y="3997"/>
                    <a:ext cx="451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9" name="Group 256"/>
              <p:cNvGrpSpPr>
                <a:grpSpLocks/>
              </p:cNvGrpSpPr>
              <p:nvPr/>
            </p:nvGrpSpPr>
            <p:grpSpPr bwMode="auto">
              <a:xfrm>
                <a:off x="290" y="2552"/>
                <a:ext cx="813" cy="1272"/>
                <a:chOff x="290" y="2552"/>
                <a:chExt cx="813" cy="1272"/>
              </a:xfrm>
            </p:grpSpPr>
            <p:grpSp>
              <p:nvGrpSpPr>
                <p:cNvPr id="20" name="Group 255"/>
                <p:cNvGrpSpPr>
                  <a:grpSpLocks/>
                </p:cNvGrpSpPr>
                <p:nvPr/>
              </p:nvGrpSpPr>
              <p:grpSpPr bwMode="auto">
                <a:xfrm>
                  <a:off x="290" y="2656"/>
                  <a:ext cx="629" cy="1155"/>
                  <a:chOff x="290" y="2692"/>
                  <a:chExt cx="629" cy="1155"/>
                </a:xfrm>
              </p:grpSpPr>
              <p:sp>
                <p:nvSpPr>
                  <p:cNvPr id="36015" name="Rectangle 43"/>
                  <p:cNvSpPr>
                    <a:spLocks noChangeArrowheads="1"/>
                  </p:cNvSpPr>
                  <p:nvPr/>
                </p:nvSpPr>
                <p:spPr bwMode="auto">
                  <a:xfrm>
                    <a:off x="438" y="3032"/>
                    <a:ext cx="444" cy="1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r"/>
                    <a:r>
                      <a:rPr lang="en-US" sz="1000">
                        <a:latin typeface="Calibri" pitchFamily="34" charset="0"/>
                      </a:rPr>
                      <a:t>Polarization</a:t>
                    </a:r>
                  </a:p>
                </p:txBody>
              </p:sp>
              <p:grpSp>
                <p:nvGrpSpPr>
                  <p:cNvPr id="21" name="Group 254"/>
                  <p:cNvGrpSpPr>
                    <a:grpSpLocks/>
                  </p:cNvGrpSpPr>
                  <p:nvPr/>
                </p:nvGrpSpPr>
                <p:grpSpPr bwMode="auto">
                  <a:xfrm>
                    <a:off x="290" y="2692"/>
                    <a:ext cx="629" cy="1155"/>
                    <a:chOff x="290" y="2686"/>
                    <a:chExt cx="629" cy="1155"/>
                  </a:xfrm>
                </p:grpSpPr>
                <p:sp>
                  <p:nvSpPr>
                    <p:cNvPr id="36017" name="Rectangl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2" y="2686"/>
                      <a:ext cx="444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45720" tIns="9144" rIns="45720" bIns="9144" anchor="ctr"/>
                    <a:lstStyle/>
                    <a:p>
                      <a:pPr algn="r"/>
                      <a:r>
                        <a:rPr lang="en-US" sz="1000">
                          <a:latin typeface="Calibri" pitchFamily="34" charset="0"/>
                        </a:rPr>
                        <a:t>Parameters</a:t>
                      </a:r>
                    </a:p>
                  </p:txBody>
                </p:sp>
                <p:sp>
                  <p:nvSpPr>
                    <p:cNvPr id="36018" name="Rectangl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2" y="2807"/>
                      <a:ext cx="288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45720" tIns="9144" rIns="45720" bIns="9144" anchor="ctr"/>
                    <a:lstStyle/>
                    <a:p>
                      <a:pPr algn="r"/>
                      <a:r>
                        <a:rPr lang="en-US" sz="1000">
                          <a:latin typeface="Calibri" pitchFamily="34" charset="0"/>
                        </a:rPr>
                        <a:t>Optics</a:t>
                      </a:r>
                    </a:p>
                  </p:txBody>
                </p:sp>
                <p:sp>
                  <p:nvSpPr>
                    <p:cNvPr id="36019" name="Rectangl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6" y="2917"/>
                      <a:ext cx="623" cy="115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lIns="45720" tIns="9144" rIns="45720" bIns="9144" anchor="ctr"/>
                    <a:lstStyle/>
                    <a:p>
                      <a:pPr algn="ctr"/>
                      <a:r>
                        <a:rPr lang="en-US" sz="1000">
                          <a:latin typeface="Calibri" pitchFamily="34" charset="0"/>
                        </a:rPr>
                        <a:t>Beam Dynamics</a:t>
                      </a:r>
                    </a:p>
                  </p:txBody>
                </p:sp>
                <p:grpSp>
                  <p:nvGrpSpPr>
                    <p:cNvPr id="22" name="Group 2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90" y="2688"/>
                      <a:ext cx="624" cy="1153"/>
                      <a:chOff x="284" y="2682"/>
                      <a:chExt cx="624" cy="1153"/>
                    </a:xfrm>
                  </p:grpSpPr>
                  <p:grpSp>
                    <p:nvGrpSpPr>
                      <p:cNvPr id="23" name="Group 2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1" y="3121"/>
                        <a:ext cx="566" cy="699"/>
                        <a:chOff x="4512" y="2981"/>
                        <a:chExt cx="566" cy="699"/>
                      </a:xfrm>
                    </p:grpSpPr>
                    <p:sp>
                      <p:nvSpPr>
                        <p:cNvPr id="36045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44" y="2981"/>
                          <a:ext cx="509" cy="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45720" tIns="9144" rIns="45720" bIns="9144" anchor="ctr"/>
                        <a:lstStyle/>
                        <a:p>
                          <a:pPr algn="ctr"/>
                          <a:r>
                            <a:rPr lang="en-US" sz="1000">
                              <a:latin typeface="Calibri" pitchFamily="34" charset="0"/>
                            </a:rPr>
                            <a:t>RF/Feedback</a:t>
                          </a:r>
                        </a:p>
                      </p:txBody>
                    </p:sp>
                    <p:sp>
                      <p:nvSpPr>
                        <p:cNvPr id="36046" name="Rectangle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12" y="3449"/>
                          <a:ext cx="566" cy="116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45720" tIns="9144" rIns="45720" bIns="9144" anchor="ctr"/>
                        <a:lstStyle/>
                        <a:p>
                          <a:pPr algn="ctr"/>
                          <a:r>
                            <a:rPr lang="en-US" sz="1000">
                              <a:latin typeface="Calibri" pitchFamily="34" charset="0"/>
                            </a:rPr>
                            <a:t>Fluid Supplies</a:t>
                          </a:r>
                        </a:p>
                      </p:txBody>
                    </p:sp>
                    <p:sp>
                      <p:nvSpPr>
                        <p:cNvPr id="36047" name="Rectangle 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12" y="3104"/>
                          <a:ext cx="566" cy="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45720" tIns="9144" rIns="45720" bIns="9144" anchor="ctr"/>
                        <a:lstStyle/>
                        <a:p>
                          <a:pPr algn="ctr"/>
                          <a:r>
                            <a:rPr lang="en-US" sz="1000">
                              <a:latin typeface="Calibri" pitchFamily="34" charset="0"/>
                            </a:rPr>
                            <a:t>Damping Rings</a:t>
                          </a:r>
                        </a:p>
                      </p:txBody>
                    </p:sp>
                    <p:sp>
                      <p:nvSpPr>
                        <p:cNvPr id="36048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12" y="3219"/>
                          <a:ext cx="566" cy="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45720" tIns="9144" rIns="45720" bIns="9144" anchor="ctr"/>
                        <a:lstStyle/>
                        <a:p>
                          <a:pPr algn="ctr"/>
                          <a:r>
                            <a:rPr lang="en-US" sz="1000">
                              <a:latin typeface="Calibri" pitchFamily="34" charset="0"/>
                            </a:rPr>
                            <a:t>Control System</a:t>
                          </a:r>
                        </a:p>
                      </p:txBody>
                    </p:sp>
                    <p:sp>
                      <p:nvSpPr>
                        <p:cNvPr id="36049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12" y="3334"/>
                          <a:ext cx="566" cy="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45720" tIns="9144" rIns="45720" bIns="9144" anchor="ctr"/>
                        <a:lstStyle/>
                        <a:p>
                          <a:pPr algn="ctr"/>
                          <a:r>
                            <a:rPr lang="en-US" sz="1000">
                              <a:latin typeface="Calibri" pitchFamily="34" charset="0"/>
                            </a:rPr>
                            <a:t>Power Supplies</a:t>
                          </a:r>
                        </a:p>
                      </p:txBody>
                    </p:sp>
                    <p:sp>
                      <p:nvSpPr>
                        <p:cNvPr id="36050" name="Rectangl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4512" y="3565"/>
                          <a:ext cx="566" cy="11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lIns="45720" tIns="9144" rIns="45720" bIns="9144" anchor="ctr"/>
                        <a:lstStyle/>
                        <a:p>
                          <a:pPr algn="ctr"/>
                          <a:r>
                            <a:rPr lang="en-US" sz="1000">
                              <a:latin typeface="Calibri" pitchFamily="34" charset="0"/>
                            </a:rPr>
                            <a:t>Rad. Protection</a:t>
                          </a:r>
                        </a:p>
                      </p:txBody>
                    </p:sp>
                  </p:grpSp>
                  <p:grpSp>
                    <p:nvGrpSpPr>
                      <p:cNvPr id="24" name="Group 2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4" y="2682"/>
                        <a:ext cx="624" cy="1153"/>
                        <a:chOff x="284" y="2682"/>
                        <a:chExt cx="624" cy="1153"/>
                      </a:xfrm>
                    </p:grpSpPr>
                    <p:sp>
                      <p:nvSpPr>
                        <p:cNvPr id="36023" name="Line 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98" y="3039"/>
                          <a:ext cx="0" cy="115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grpSp>
                      <p:nvGrpSpPr>
                        <p:cNvPr id="25" name="Group 2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4" y="2682"/>
                          <a:ext cx="624" cy="1153"/>
                          <a:chOff x="284" y="3420"/>
                          <a:chExt cx="624" cy="1153"/>
                        </a:xfrm>
                      </p:grpSpPr>
                      <p:sp>
                        <p:nvSpPr>
                          <p:cNvPr id="36026" name="Line 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99" y="3878"/>
                            <a:ext cx="0" cy="116"/>
                          </a:xfrm>
                          <a:prstGeom prst="line">
                            <a:avLst/>
                          </a:prstGeom>
                          <a:noFill/>
                          <a:ln w="19050" algn="ctr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grpSp>
                        <p:nvGrpSpPr>
                          <p:cNvPr id="26" name="Group 249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284" y="3420"/>
                            <a:ext cx="624" cy="1153"/>
                            <a:chOff x="284" y="3420"/>
                            <a:chExt cx="624" cy="1153"/>
                          </a:xfrm>
                        </p:grpSpPr>
                        <p:sp>
                          <p:nvSpPr>
                            <p:cNvPr id="36028" name="Line 5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471" y="3420"/>
                              <a:ext cx="0" cy="115"/>
                            </a:xfrm>
                            <a:prstGeom prst="line">
                              <a:avLst/>
                            </a:prstGeom>
                            <a:noFill/>
                            <a:ln w="19050" algn="ctr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en-US"/>
                            </a:p>
                          </p:txBody>
                        </p:sp>
                        <p:grpSp>
                          <p:nvGrpSpPr>
                            <p:cNvPr id="27" name="Group 24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284" y="3421"/>
                              <a:ext cx="624" cy="1152"/>
                              <a:chOff x="296" y="3421"/>
                              <a:chExt cx="624" cy="1152"/>
                            </a:xfrm>
                          </p:grpSpPr>
                          <p:grpSp>
                            <p:nvGrpSpPr>
                              <p:cNvPr id="28" name="Group 246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297" y="3421"/>
                                <a:ext cx="623" cy="1152"/>
                                <a:chOff x="297" y="2641"/>
                                <a:chExt cx="623" cy="1152"/>
                              </a:xfrm>
                            </p:grpSpPr>
                            <p:sp>
                              <p:nvSpPr>
                                <p:cNvPr id="36032" name="Line 5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97" y="2871"/>
                                  <a:ext cx="0" cy="115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3" name="Line 5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4" y="3217"/>
                                  <a:ext cx="0" cy="576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4" name="Line 6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632" y="2756"/>
                                  <a:ext cx="0" cy="115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5" name="Line 6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76" y="2756"/>
                                  <a:ext cx="444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6" name="Line 64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297" y="2986"/>
                                  <a:ext cx="623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7" name="Line 65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11" y="3102"/>
                                  <a:ext cx="509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8" name="Line 66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4" y="3217"/>
                                  <a:ext cx="56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39" name="Line 67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4" y="3332"/>
                                  <a:ext cx="56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40" name="Line 68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4" y="3447"/>
                                  <a:ext cx="56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41" name="Line 69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4" y="3562"/>
                                  <a:ext cx="56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42" name="Line 70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354" y="3678"/>
                                  <a:ext cx="566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43" name="Line 71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920" y="2641"/>
                                  <a:ext cx="0" cy="1152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  <p:sp>
                              <p:nvSpPr>
                                <p:cNvPr id="36044" name="Line 72"/>
                                <p:cNvSpPr>
                                  <a:spLocks noChangeShapeType="1"/>
                                </p:cNvSpPr>
                                <p:nvPr/>
                              </p:nvSpPr>
                              <p:spPr bwMode="auto">
                                <a:xfrm>
                                  <a:off x="476" y="2641"/>
                                  <a:ext cx="444" cy="0"/>
                                </a:xfrm>
                                <a:prstGeom prst="line">
                                  <a:avLst/>
                                </a:prstGeom>
                                <a:noFill/>
                                <a:ln w="19050" algn="ctr">
                                  <a:solidFill>
                                    <a:schemeClr val="tx1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/>
                                <a:lstStyle/>
                                <a:p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36031" name="Line 63"/>
                              <p:cNvSpPr>
                                <a:spLocks noChangeShapeType="1"/>
                              </p:cNvSpPr>
                              <p:nvPr/>
                            </p:nvSpPr>
                            <p:spPr bwMode="auto">
                              <a:xfrm>
                                <a:off x="296" y="3657"/>
                                <a:ext cx="623" cy="0"/>
                              </a:xfrm>
                              <a:prstGeom prst="line">
                                <a:avLst/>
                              </a:prstGeom>
                              <a:noFill/>
                              <a:ln w="19050" algn="ctr">
                                <a:solidFill>
                                  <a:schemeClr val="tx1"/>
                                </a:solidFill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/>
                              <a:lstStyle/>
                              <a:p>
                                <a:endParaRPr lang="en-US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36025" name="Line 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34" y="3818"/>
                          <a:ext cx="566" cy="0"/>
                        </a:xfrm>
                        <a:prstGeom prst="line">
                          <a:avLst/>
                        </a:prstGeom>
                        <a:noFill/>
                        <a:ln w="19050" algn="ctr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29" name="Group 138"/>
                <p:cNvGrpSpPr>
                  <a:grpSpLocks/>
                </p:cNvGrpSpPr>
                <p:nvPr/>
              </p:nvGrpSpPr>
              <p:grpSpPr bwMode="auto">
                <a:xfrm>
                  <a:off x="918" y="2552"/>
                  <a:ext cx="185" cy="1272"/>
                  <a:chOff x="1562099" y="4030310"/>
                  <a:chExt cx="292895" cy="2019298"/>
                </a:xfrm>
              </p:grpSpPr>
              <p:cxnSp>
                <p:nvCxnSpPr>
                  <p:cNvPr id="228" name="Straight Connector 227"/>
                  <p:cNvCxnSpPr/>
                  <p:nvPr/>
                </p:nvCxnSpPr>
                <p:spPr>
                  <a:xfrm flipV="1">
                    <a:off x="1703005" y="4752622"/>
                    <a:ext cx="139323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562099" y="4030310"/>
                    <a:ext cx="292895" cy="2019298"/>
                    <a:chOff x="1562099" y="4019552"/>
                    <a:chExt cx="292895" cy="2019298"/>
                  </a:xfrm>
                </p:grpSpPr>
                <p:grpSp>
                  <p:nvGrpSpPr>
                    <p:cNvPr id="31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562099" y="4019552"/>
                      <a:ext cx="292895" cy="2019298"/>
                      <a:chOff x="1562099" y="4041068"/>
                      <a:chExt cx="292895" cy="2019298"/>
                    </a:xfrm>
                  </p:grpSpPr>
                  <p:cxnSp>
                    <p:nvCxnSpPr>
                      <p:cNvPr id="151" name="Straight Connector 150"/>
                      <p:cNvCxnSpPr/>
                      <p:nvPr/>
                    </p:nvCxnSpPr>
                    <p:spPr>
                      <a:xfrm rot="16200000" flipH="1">
                        <a:off x="697314" y="5048341"/>
                        <a:ext cx="2019298" cy="4750"/>
                      </a:xfrm>
                      <a:prstGeom prst="line">
                        <a:avLst/>
                      </a:prstGeom>
                      <a:ln w="12700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99" name="Straight Connector 198"/>
                      <p:cNvCxnSpPr/>
                      <p:nvPr/>
                    </p:nvCxnSpPr>
                    <p:spPr>
                      <a:xfrm flipV="1">
                        <a:off x="1570015" y="4288718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0" name="Straight Connector 199"/>
                      <p:cNvCxnSpPr/>
                      <p:nvPr/>
                    </p:nvCxnSpPr>
                    <p:spPr>
                      <a:xfrm flipV="1">
                        <a:off x="1566848" y="4464931"/>
                        <a:ext cx="14090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1" name="Straight Connector 200"/>
                      <p:cNvCxnSpPr/>
                      <p:nvPr/>
                    </p:nvCxnSpPr>
                    <p:spPr>
                      <a:xfrm flipV="1">
                        <a:off x="1707754" y="4409368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rgbClr val="F60A3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02" name="Straight Connector 201"/>
                      <p:cNvCxnSpPr/>
                      <p:nvPr/>
                    </p:nvCxnSpPr>
                    <p:spPr>
                      <a:xfrm flipV="1">
                        <a:off x="1565264" y="4650667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5" name="Straight Connector 214"/>
                      <p:cNvCxnSpPr/>
                      <p:nvPr/>
                    </p:nvCxnSpPr>
                    <p:spPr>
                      <a:xfrm flipV="1">
                        <a:off x="1570015" y="4833230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6" name="Straight Connector 215"/>
                      <p:cNvCxnSpPr/>
                      <p:nvPr/>
                    </p:nvCxnSpPr>
                    <p:spPr>
                      <a:xfrm flipV="1">
                        <a:off x="1570015" y="5014205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7" name="Straight Connector 216"/>
                      <p:cNvCxnSpPr/>
                      <p:nvPr/>
                    </p:nvCxnSpPr>
                    <p:spPr>
                      <a:xfrm flipV="1">
                        <a:off x="1570015" y="5195180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8" name="Straight Connector 217"/>
                      <p:cNvCxnSpPr/>
                      <p:nvPr/>
                    </p:nvCxnSpPr>
                    <p:spPr>
                      <a:xfrm flipV="1">
                        <a:off x="1562098" y="5371392"/>
                        <a:ext cx="140907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0" name="Straight Connector 219"/>
                      <p:cNvCxnSpPr/>
                      <p:nvPr/>
                    </p:nvCxnSpPr>
                    <p:spPr>
                      <a:xfrm flipV="1">
                        <a:off x="1566848" y="5561891"/>
                        <a:ext cx="14090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1" name="Straight Connector 220"/>
                      <p:cNvCxnSpPr/>
                      <p:nvPr/>
                    </p:nvCxnSpPr>
                    <p:spPr>
                      <a:xfrm flipV="1">
                        <a:off x="1571597" y="5741279"/>
                        <a:ext cx="140907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5" name="Straight Connector 224"/>
                      <p:cNvCxnSpPr/>
                      <p:nvPr/>
                    </p:nvCxnSpPr>
                    <p:spPr>
                      <a:xfrm flipV="1">
                        <a:off x="1574764" y="5928604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29" name="Straight Connector 228"/>
                      <p:cNvCxnSpPr/>
                      <p:nvPr/>
                    </p:nvCxnSpPr>
                    <p:spPr>
                      <a:xfrm flipV="1">
                        <a:off x="1709337" y="4938005"/>
                        <a:ext cx="14090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0" name="Straight Connector 229"/>
                      <p:cNvCxnSpPr/>
                      <p:nvPr/>
                    </p:nvCxnSpPr>
                    <p:spPr>
                      <a:xfrm flipV="1">
                        <a:off x="1712504" y="5126917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1" name="Straight Connector 230"/>
                      <p:cNvCxnSpPr/>
                      <p:nvPr/>
                    </p:nvCxnSpPr>
                    <p:spPr>
                      <a:xfrm flipV="1">
                        <a:off x="1712504" y="5309480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2" name="Straight Connector 231"/>
                      <p:cNvCxnSpPr/>
                      <p:nvPr/>
                    </p:nvCxnSpPr>
                    <p:spPr>
                      <a:xfrm flipV="1">
                        <a:off x="1707754" y="5498392"/>
                        <a:ext cx="139323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4" name="Straight Connector 233"/>
                      <p:cNvCxnSpPr/>
                      <p:nvPr/>
                    </p:nvCxnSpPr>
                    <p:spPr>
                      <a:xfrm flipV="1">
                        <a:off x="1709337" y="5674604"/>
                        <a:ext cx="140906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35" name="Straight Connector 234"/>
                      <p:cNvCxnSpPr/>
                      <p:nvPr/>
                    </p:nvCxnSpPr>
                    <p:spPr>
                      <a:xfrm flipV="1">
                        <a:off x="1714087" y="5842879"/>
                        <a:ext cx="140907" cy="0"/>
                      </a:xfrm>
                      <a:prstGeom prst="line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37" name="Straight Connector 236"/>
                    <p:cNvCxnSpPr/>
                    <p:nvPr/>
                  </p:nvCxnSpPr>
                  <p:spPr>
                    <a:xfrm flipV="1">
                      <a:off x="1709337" y="6037263"/>
                      <a:ext cx="14090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</p:grpSp>
      <p:sp>
        <p:nvSpPr>
          <p:cNvPr id="2225" name="TextBox 191"/>
          <p:cNvSpPr txBox="1">
            <a:spLocks noChangeArrowheads="1"/>
          </p:cNvSpPr>
          <p:nvPr/>
        </p:nvSpPr>
        <p:spPr bwMode="auto">
          <a:xfrm>
            <a:off x="7948613" y="3378200"/>
            <a:ext cx="893762" cy="11557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algn="ctr"/>
            <a:r>
              <a:rPr lang="en-US" sz="1400">
                <a:latin typeface="Calibri" pitchFamily="34" charset="0"/>
              </a:rPr>
              <a:t>Tunnel,</a:t>
            </a:r>
          </a:p>
          <a:p>
            <a:pPr algn="ctr"/>
            <a:r>
              <a:rPr lang="en-US" sz="1400">
                <a:latin typeface="Calibri" pitchFamily="34" charset="0"/>
              </a:rPr>
              <a:t>power,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water,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utilities,</a:t>
            </a:r>
            <a:br>
              <a:rPr lang="en-US" sz="1400">
                <a:latin typeface="Calibri" pitchFamily="34" charset="0"/>
              </a:rPr>
            </a:br>
            <a:r>
              <a:rPr lang="en-US" sz="1400">
                <a:latin typeface="Calibri" pitchFamily="34" charset="0"/>
              </a:rPr>
              <a:t>………</a:t>
            </a:r>
          </a:p>
        </p:txBody>
      </p:sp>
      <p:grpSp>
        <p:nvGrpSpPr>
          <p:cNvPr id="36081" name="Group 129"/>
          <p:cNvGrpSpPr>
            <a:grpSpLocks/>
          </p:cNvGrpSpPr>
          <p:nvPr/>
        </p:nvGrpSpPr>
        <p:grpSpPr bwMode="auto">
          <a:xfrm>
            <a:off x="5153025" y="1984375"/>
            <a:ext cx="2052638" cy="1317625"/>
            <a:chOff x="5153346" y="1974153"/>
            <a:chExt cx="2052796" cy="1316720"/>
          </a:xfrm>
        </p:grpSpPr>
        <p:cxnSp>
          <p:nvCxnSpPr>
            <p:cNvPr id="169" name="Straight Connector 168"/>
            <p:cNvCxnSpPr/>
            <p:nvPr/>
          </p:nvCxnSpPr>
          <p:spPr>
            <a:xfrm>
              <a:off x="5153346" y="1974153"/>
              <a:ext cx="1084346" cy="7662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82" name="Group 124"/>
            <p:cNvGrpSpPr>
              <a:grpSpLocks/>
            </p:cNvGrpSpPr>
            <p:nvPr/>
          </p:nvGrpSpPr>
          <p:grpSpPr bwMode="auto">
            <a:xfrm>
              <a:off x="5878513" y="2716592"/>
              <a:ext cx="1327629" cy="574281"/>
              <a:chOff x="5878513" y="2716592"/>
              <a:chExt cx="1327629" cy="574281"/>
            </a:xfrm>
          </p:grpSpPr>
          <p:sp>
            <p:nvSpPr>
              <p:cNvPr id="98" name="Rounded Rectangle 97"/>
              <p:cNvSpPr/>
              <p:nvPr/>
            </p:nvSpPr>
            <p:spPr>
              <a:xfrm>
                <a:off x="5921755" y="2716593"/>
                <a:ext cx="1284387" cy="533033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986" name="TextBox 178"/>
              <p:cNvSpPr txBox="1">
                <a:spLocks noChangeArrowheads="1"/>
              </p:cNvSpPr>
              <p:nvPr/>
            </p:nvSpPr>
            <p:spPr bwMode="auto">
              <a:xfrm>
                <a:off x="5878513" y="2833986"/>
                <a:ext cx="1208524" cy="45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latin typeface="Calibri" pitchFamily="34" charset="0"/>
                  </a:rPr>
                  <a:t>Computing</a:t>
                </a:r>
              </a:p>
              <a:p>
                <a:pPr algn="ctr"/>
                <a:r>
                  <a:rPr lang="en-US" sz="1200" dirty="0">
                    <a:latin typeface="Calibri" pitchFamily="34" charset="0"/>
                  </a:rPr>
                  <a:t>(</a:t>
                </a:r>
                <a:r>
                  <a:rPr lang="en-US" sz="1200" dirty="0" err="1">
                    <a:latin typeface="Calibri" pitchFamily="34" charset="0"/>
                  </a:rPr>
                  <a:t>M.Morandin</a:t>
                </a:r>
                <a:r>
                  <a:rPr lang="en-US" sz="1200" dirty="0">
                    <a:latin typeface="Calibri" pitchFamily="34" charset="0"/>
                  </a:rPr>
                  <a:t>)</a:t>
                </a:r>
              </a:p>
            </p:txBody>
          </p:sp>
        </p:grpSp>
      </p:grpSp>
      <p:cxnSp>
        <p:nvCxnSpPr>
          <p:cNvPr id="67" name="Straight Arrow Connector 66"/>
          <p:cNvCxnSpPr/>
          <p:nvPr/>
        </p:nvCxnSpPr>
        <p:spPr>
          <a:xfrm flipV="1">
            <a:off x="1254125" y="1970088"/>
            <a:ext cx="2768600" cy="68580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771525" y="2632075"/>
            <a:ext cx="1597025" cy="51435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79" name="TextBox 124"/>
          <p:cNvSpPr txBox="1">
            <a:spLocks noChangeArrowheads="1"/>
          </p:cNvSpPr>
          <p:nvPr/>
        </p:nvSpPr>
        <p:spPr bwMode="auto">
          <a:xfrm>
            <a:off x="739775" y="2655888"/>
            <a:ext cx="1687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Calibri" pitchFamily="34" charset="0"/>
              </a:rPr>
              <a:t>Accelerator Consortium</a:t>
            </a:r>
          </a:p>
          <a:p>
            <a:r>
              <a:rPr lang="en-US" sz="1200">
                <a:latin typeface="Calibri" pitchFamily="34" charset="0"/>
              </a:rPr>
              <a:t>        (J.Seeman )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5400000" flipH="1" flipV="1">
            <a:off x="3856831" y="2358232"/>
            <a:ext cx="757237" cy="63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ounded Rectangle 162"/>
          <p:cNvSpPr/>
          <p:nvPr/>
        </p:nvSpPr>
        <p:spPr>
          <a:xfrm>
            <a:off x="3265488" y="2744788"/>
            <a:ext cx="1676400" cy="534987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82" name="TextBox 127"/>
          <p:cNvSpPr txBox="1">
            <a:spLocks noChangeArrowheads="1"/>
          </p:cNvSpPr>
          <p:nvPr/>
        </p:nvSpPr>
        <p:spPr bwMode="auto">
          <a:xfrm>
            <a:off x="3146425" y="2740025"/>
            <a:ext cx="182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>
                <a:latin typeface="Calibri" pitchFamily="34" charset="0"/>
              </a:rPr>
              <a:t>Detector   Collaboration</a:t>
            </a:r>
          </a:p>
          <a:p>
            <a:pPr algn="ctr"/>
            <a:r>
              <a:rPr lang="en-US" sz="1200">
                <a:latin typeface="Calibri" pitchFamily="34" charset="0"/>
              </a:rPr>
              <a:t>(F.Forti B.Ratcliff)</a:t>
            </a:r>
          </a:p>
        </p:txBody>
      </p:sp>
      <p:grpSp>
        <p:nvGrpSpPr>
          <p:cNvPr id="36083" name="Group 130"/>
          <p:cNvGrpSpPr>
            <a:grpSpLocks/>
          </p:cNvGrpSpPr>
          <p:nvPr/>
        </p:nvGrpSpPr>
        <p:grpSpPr bwMode="auto">
          <a:xfrm>
            <a:off x="6086475" y="1992313"/>
            <a:ext cx="2981325" cy="1287462"/>
            <a:chOff x="6086868" y="1982086"/>
            <a:chExt cx="2981555" cy="1286626"/>
          </a:xfrm>
        </p:grpSpPr>
        <p:cxnSp>
          <p:nvCxnSpPr>
            <p:cNvPr id="171" name="Straight Connector 170"/>
            <p:cNvCxnSpPr/>
            <p:nvPr/>
          </p:nvCxnSpPr>
          <p:spPr>
            <a:xfrm>
              <a:off x="6086868" y="1982086"/>
              <a:ext cx="2114713" cy="7472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84" name="Group 123"/>
            <p:cNvGrpSpPr>
              <a:grpSpLocks/>
            </p:cNvGrpSpPr>
            <p:nvPr/>
          </p:nvGrpSpPr>
          <p:grpSpPr bwMode="auto">
            <a:xfrm>
              <a:off x="7782449" y="2628695"/>
              <a:ext cx="1285974" cy="640017"/>
              <a:chOff x="7729441" y="2973247"/>
              <a:chExt cx="1285974" cy="640017"/>
            </a:xfrm>
          </p:grpSpPr>
          <p:sp>
            <p:nvSpPr>
              <p:cNvPr id="180" name="Rounded Rectangle 179"/>
              <p:cNvSpPr/>
              <p:nvPr/>
            </p:nvSpPr>
            <p:spPr>
              <a:xfrm>
                <a:off x="7729441" y="3077038"/>
                <a:ext cx="1285974" cy="533054"/>
              </a:xfrm>
              <a:prstGeom prst="round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5982" name="TextBox 178"/>
              <p:cNvSpPr txBox="1">
                <a:spLocks noChangeArrowheads="1"/>
              </p:cNvSpPr>
              <p:nvPr/>
            </p:nvSpPr>
            <p:spPr bwMode="auto">
              <a:xfrm>
                <a:off x="7780245" y="2973247"/>
                <a:ext cx="1209768" cy="640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1200" dirty="0">
                    <a:latin typeface="Calibri" pitchFamily="34" charset="0"/>
                  </a:rPr>
                  <a:t>Local</a:t>
                </a:r>
                <a:br>
                  <a:rPr lang="en-US" sz="1200" dirty="0">
                    <a:latin typeface="Calibri" pitchFamily="34" charset="0"/>
                  </a:rPr>
                </a:br>
                <a:r>
                  <a:rPr lang="en-US" sz="1200" dirty="0">
                    <a:latin typeface="Calibri" pitchFamily="34" charset="0"/>
                  </a:rPr>
                  <a:t>Infrastructure</a:t>
                </a:r>
              </a:p>
              <a:p>
                <a:pPr algn="ctr"/>
                <a:r>
                  <a:rPr lang="en-US" sz="1200" dirty="0">
                    <a:latin typeface="Calibri" pitchFamily="34" charset="0"/>
                  </a:rPr>
                  <a:t>(</a:t>
                </a:r>
                <a:r>
                  <a:rPr lang="en-US" sz="1200" dirty="0" err="1" smtClean="0">
                    <a:latin typeface="Calibri" pitchFamily="34" charset="0"/>
                  </a:rPr>
                  <a:t>S.Tomassini</a:t>
                </a:r>
                <a:endParaRPr lang="en-US" sz="1200" dirty="0">
                  <a:latin typeface="Calibri" pitchFamily="34" charset="0"/>
                </a:endParaRPr>
              </a:p>
            </p:txBody>
          </p:sp>
        </p:grpSp>
      </p:grpSp>
      <p:grpSp>
        <p:nvGrpSpPr>
          <p:cNvPr id="36085" name="Group 280"/>
          <p:cNvGrpSpPr>
            <a:grpSpLocks/>
          </p:cNvGrpSpPr>
          <p:nvPr/>
        </p:nvGrpSpPr>
        <p:grpSpPr bwMode="auto">
          <a:xfrm>
            <a:off x="3248025" y="4359275"/>
            <a:ext cx="1958975" cy="2316163"/>
            <a:chOff x="2039" y="2759"/>
            <a:chExt cx="1234" cy="1459"/>
          </a:xfrm>
        </p:grpSpPr>
        <p:sp>
          <p:nvSpPr>
            <p:cNvPr id="166" name="Rounded Rectangle 165"/>
            <p:cNvSpPr/>
            <p:nvPr/>
          </p:nvSpPr>
          <p:spPr>
            <a:xfrm>
              <a:off x="2039" y="2766"/>
              <a:ext cx="1234" cy="1452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6086" name="Group 279"/>
            <p:cNvGrpSpPr>
              <a:grpSpLocks/>
            </p:cNvGrpSpPr>
            <p:nvPr/>
          </p:nvGrpSpPr>
          <p:grpSpPr bwMode="auto">
            <a:xfrm>
              <a:off x="2112" y="2759"/>
              <a:ext cx="1092" cy="1071"/>
              <a:chOff x="2112" y="2771"/>
              <a:chExt cx="1092" cy="1071"/>
            </a:xfrm>
          </p:grpSpPr>
          <p:grpSp>
            <p:nvGrpSpPr>
              <p:cNvPr id="36087" name="Group 269"/>
              <p:cNvGrpSpPr>
                <a:grpSpLocks/>
              </p:cNvGrpSpPr>
              <p:nvPr/>
            </p:nvGrpSpPr>
            <p:grpSpPr bwMode="auto">
              <a:xfrm>
                <a:off x="2112" y="2836"/>
                <a:ext cx="352" cy="691"/>
                <a:chOff x="3249" y="3456"/>
                <a:chExt cx="352" cy="691"/>
              </a:xfrm>
            </p:grpSpPr>
            <p:grpSp>
              <p:nvGrpSpPr>
                <p:cNvPr id="36088" name="Group 267"/>
                <p:cNvGrpSpPr>
                  <a:grpSpLocks/>
                </p:cNvGrpSpPr>
                <p:nvPr/>
              </p:nvGrpSpPr>
              <p:grpSpPr bwMode="auto">
                <a:xfrm>
                  <a:off x="3249" y="3456"/>
                  <a:ext cx="346" cy="691"/>
                  <a:chOff x="3573" y="3456"/>
                  <a:chExt cx="346" cy="691"/>
                </a:xfrm>
              </p:grpSpPr>
              <p:sp>
                <p:nvSpPr>
                  <p:cNvPr id="35972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3456"/>
                    <a:ext cx="220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ctr"/>
                    <a:r>
                      <a:rPr lang="en-US" sz="1000">
                        <a:latin typeface="Calibri" pitchFamily="34" charset="0"/>
                      </a:rPr>
                      <a:t>SVT</a:t>
                    </a:r>
                  </a:p>
                </p:txBody>
              </p:sp>
              <p:sp>
                <p:nvSpPr>
                  <p:cNvPr id="35973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3571"/>
                    <a:ext cx="220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r"/>
                    <a:r>
                      <a:rPr lang="en-US" sz="1000">
                        <a:latin typeface="Calibri" pitchFamily="34" charset="0"/>
                      </a:rPr>
                      <a:t>DCH</a:t>
                    </a:r>
                  </a:p>
                </p:txBody>
              </p:sp>
              <p:sp>
                <p:nvSpPr>
                  <p:cNvPr id="35974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3686"/>
                    <a:ext cx="220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ctr"/>
                    <a:r>
                      <a:rPr lang="en-US" sz="1000">
                        <a:latin typeface="Calibri" pitchFamily="34" charset="0"/>
                      </a:rPr>
                      <a:t>PID</a:t>
                    </a:r>
                  </a:p>
                </p:txBody>
              </p:sp>
              <p:sp>
                <p:nvSpPr>
                  <p:cNvPr id="35975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3801"/>
                    <a:ext cx="220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r"/>
                    <a:r>
                      <a:rPr lang="en-US" sz="1000">
                        <a:latin typeface="Calibri" pitchFamily="34" charset="0"/>
                      </a:rPr>
                      <a:t>EMC</a:t>
                    </a:r>
                  </a:p>
                </p:txBody>
              </p:sp>
              <p:sp>
                <p:nvSpPr>
                  <p:cNvPr id="3597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3699" y="3916"/>
                    <a:ext cx="220" cy="1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ctr"/>
                    <a:r>
                      <a:rPr lang="en-US" sz="1000">
                        <a:latin typeface="Calibri" pitchFamily="34" charset="0"/>
                      </a:rPr>
                      <a:t>IFR</a:t>
                    </a:r>
                  </a:p>
                </p:txBody>
              </p:sp>
              <p:sp>
                <p:nvSpPr>
                  <p:cNvPr id="3597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3573" y="4032"/>
                    <a:ext cx="346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45720" tIns="9144" rIns="45720" bIns="9144" anchor="ctr"/>
                  <a:lstStyle/>
                  <a:p>
                    <a:pPr algn="ctr"/>
                    <a:r>
                      <a:rPr lang="en-US" sz="1000">
                        <a:latin typeface="Calibri" pitchFamily="34" charset="0"/>
                      </a:rPr>
                      <a:t>Magnet</a:t>
                    </a:r>
                  </a:p>
                </p:txBody>
              </p:sp>
              <p:sp>
                <p:nvSpPr>
                  <p:cNvPr id="35978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3699" y="3686"/>
                    <a:ext cx="2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89" name="Group 268"/>
                <p:cNvGrpSpPr>
                  <a:grpSpLocks/>
                </p:cNvGrpSpPr>
                <p:nvPr/>
              </p:nvGrpSpPr>
              <p:grpSpPr bwMode="auto">
                <a:xfrm>
                  <a:off x="3255" y="3456"/>
                  <a:ext cx="346" cy="691"/>
                  <a:chOff x="3573" y="3456"/>
                  <a:chExt cx="346" cy="691"/>
                </a:xfrm>
              </p:grpSpPr>
              <p:sp>
                <p:nvSpPr>
                  <p:cNvPr id="35963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3699" y="3456"/>
                    <a:ext cx="0" cy="576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4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3699" y="3571"/>
                    <a:ext cx="2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5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3699" y="3801"/>
                    <a:ext cx="2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6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3699" y="3916"/>
                    <a:ext cx="2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7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032"/>
                    <a:ext cx="346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8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032"/>
                    <a:ext cx="0" cy="11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6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919" y="3456"/>
                    <a:ext cx="0" cy="691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7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699" y="3456"/>
                    <a:ext cx="2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7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573" y="4147"/>
                    <a:ext cx="346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90" name="Group 266"/>
              <p:cNvGrpSpPr>
                <a:grpSpLocks/>
              </p:cNvGrpSpPr>
              <p:nvPr/>
            </p:nvGrpSpPr>
            <p:grpSpPr bwMode="auto">
              <a:xfrm>
                <a:off x="2684" y="2834"/>
                <a:ext cx="520" cy="989"/>
                <a:chOff x="4656" y="2773"/>
                <a:chExt cx="520" cy="989"/>
              </a:xfrm>
            </p:grpSpPr>
            <p:grpSp>
              <p:nvGrpSpPr>
                <p:cNvPr id="36091" name="Group 264"/>
                <p:cNvGrpSpPr>
                  <a:grpSpLocks/>
                </p:cNvGrpSpPr>
                <p:nvPr/>
              </p:nvGrpSpPr>
              <p:grpSpPr bwMode="auto">
                <a:xfrm>
                  <a:off x="4656" y="2773"/>
                  <a:ext cx="520" cy="983"/>
                  <a:chOff x="4656" y="2767"/>
                  <a:chExt cx="520" cy="983"/>
                </a:xfrm>
              </p:grpSpPr>
              <p:sp>
                <p:nvSpPr>
                  <p:cNvPr id="35953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767"/>
                    <a:ext cx="402" cy="20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pPr algn="ctr"/>
                    <a:r>
                      <a:rPr lang="en-US" sz="1000">
                        <a:latin typeface="Calibri" pitchFamily="34" charset="0"/>
                      </a:rPr>
                      <a:t>Offline Computing</a:t>
                    </a:r>
                  </a:p>
                </p:txBody>
              </p:sp>
              <p:sp>
                <p:nvSpPr>
                  <p:cNvPr id="35954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971"/>
                    <a:ext cx="402" cy="20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pPr algn="ctr"/>
                    <a:r>
                      <a:rPr lang="en-US" sz="1000">
                        <a:latin typeface="Calibri" pitchFamily="34" charset="0"/>
                      </a:rPr>
                      <a:t>Online Computing</a:t>
                    </a:r>
                  </a:p>
                </p:txBody>
              </p:sp>
              <p:sp>
                <p:nvSpPr>
                  <p:cNvPr id="35955" name="Rectangle 135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174"/>
                    <a:ext cx="402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Electronics</a:t>
                    </a:r>
                  </a:p>
                </p:txBody>
              </p:sp>
              <p:sp>
                <p:nvSpPr>
                  <p:cNvPr id="35956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289"/>
                    <a:ext cx="339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Trigger</a:t>
                    </a:r>
                  </a:p>
                </p:txBody>
              </p:sp>
              <p:sp>
                <p:nvSpPr>
                  <p:cNvPr id="35957" name="Rectangle 139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404"/>
                    <a:ext cx="240" cy="11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DAQ</a:t>
                    </a:r>
                  </a:p>
                </p:txBody>
              </p:sp>
              <p:sp>
                <p:nvSpPr>
                  <p:cNvPr id="35958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520"/>
                    <a:ext cx="520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Rad. Monitor</a:t>
                    </a:r>
                  </a:p>
                </p:txBody>
              </p:sp>
              <p:sp>
                <p:nvSpPr>
                  <p:cNvPr id="35959" name="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3635"/>
                    <a:ext cx="520" cy="11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lIns="27432" tIns="9144" rIns="27432" bIns="9144" anchor="ctr"/>
                  <a:lstStyle/>
                  <a:p>
                    <a:r>
                      <a:rPr lang="en-US" sz="1000">
                        <a:latin typeface="Calibri" pitchFamily="34" charset="0"/>
                      </a:rPr>
                      <a:t>Lum. Monitor</a:t>
                    </a:r>
                  </a:p>
                </p:txBody>
              </p:sp>
              <p:sp>
                <p:nvSpPr>
                  <p:cNvPr id="35960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3404"/>
                    <a:ext cx="339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36092" name="Group 265"/>
                <p:cNvGrpSpPr>
                  <a:grpSpLocks/>
                </p:cNvGrpSpPr>
                <p:nvPr/>
              </p:nvGrpSpPr>
              <p:grpSpPr bwMode="auto">
                <a:xfrm>
                  <a:off x="4656" y="2779"/>
                  <a:ext cx="520" cy="983"/>
                  <a:chOff x="4656" y="2767"/>
                  <a:chExt cx="520" cy="983"/>
                </a:xfrm>
              </p:grpSpPr>
              <p:sp>
                <p:nvSpPr>
                  <p:cNvPr id="35941" name="Line 145"/>
                  <p:cNvSpPr>
                    <a:spLocks noChangeShapeType="1"/>
                  </p:cNvSpPr>
                  <p:nvPr/>
                </p:nvSpPr>
                <p:spPr bwMode="auto">
                  <a:xfrm>
                    <a:off x="4896" y="3404"/>
                    <a:ext cx="0" cy="116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2" name="Line 146"/>
                  <p:cNvSpPr>
                    <a:spLocks noChangeShapeType="1"/>
                  </p:cNvSpPr>
                  <p:nvPr/>
                </p:nvSpPr>
                <p:spPr bwMode="auto">
                  <a:xfrm>
                    <a:off x="4995" y="3289"/>
                    <a:ext cx="0" cy="115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3" name="Line 147"/>
                  <p:cNvSpPr>
                    <a:spLocks noChangeShapeType="1"/>
                  </p:cNvSpPr>
                  <p:nvPr/>
                </p:nvSpPr>
                <p:spPr bwMode="auto">
                  <a:xfrm>
                    <a:off x="5058" y="2767"/>
                    <a:ext cx="0" cy="522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4" name="Line 148"/>
                  <p:cNvSpPr>
                    <a:spLocks noChangeShapeType="1"/>
                  </p:cNvSpPr>
                  <p:nvPr/>
                </p:nvSpPr>
                <p:spPr bwMode="auto">
                  <a:xfrm>
                    <a:off x="5176" y="3520"/>
                    <a:ext cx="0" cy="23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5" name="Line 149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971"/>
                    <a:ext cx="402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3174"/>
                    <a:ext cx="402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3289"/>
                    <a:ext cx="402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8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3520"/>
                    <a:ext cx="5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49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3635"/>
                    <a:ext cx="5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0" name="Line 155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767"/>
                    <a:ext cx="0" cy="983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1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2767"/>
                    <a:ext cx="402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952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4656" y="3750"/>
                    <a:ext cx="520" cy="0"/>
                  </a:xfrm>
                  <a:prstGeom prst="line">
                    <a:avLst/>
                  </a:prstGeom>
                  <a:noFill/>
                  <a:ln w="19050" algn="ctr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6093" name="Group 278"/>
              <p:cNvGrpSpPr>
                <a:grpSpLocks/>
              </p:cNvGrpSpPr>
              <p:nvPr/>
            </p:nvGrpSpPr>
            <p:grpSpPr bwMode="auto">
              <a:xfrm>
                <a:off x="2477" y="2771"/>
                <a:ext cx="199" cy="1071"/>
                <a:chOff x="2477" y="2771"/>
                <a:chExt cx="199" cy="1071"/>
              </a:xfrm>
            </p:grpSpPr>
            <p:cxnSp>
              <p:nvCxnSpPr>
                <p:cNvPr id="146" name="Straight Connector 145"/>
                <p:cNvCxnSpPr/>
                <p:nvPr/>
              </p:nvCxnSpPr>
              <p:spPr>
                <a:xfrm>
                  <a:off x="2567" y="2953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/>
                <p:cNvCxnSpPr/>
                <p:nvPr/>
              </p:nvCxnSpPr>
              <p:spPr>
                <a:xfrm>
                  <a:off x="2564" y="3430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927" name="Straight Connector 158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2021" y="3304"/>
                  <a:ext cx="1071" cy="5"/>
                </a:xfrm>
                <a:prstGeom prst="line">
                  <a:avLst/>
                </a:prstGeom>
                <a:noFill/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</p:cxnSp>
            <p:cxnSp>
              <p:nvCxnSpPr>
                <p:cNvPr id="35928" name="Elbow Connector 17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480" y="2872"/>
                  <a:ext cx="80" cy="0"/>
                </a:xfrm>
                <a:prstGeom prst="bentConnector3">
                  <a:avLst>
                    <a:gd name="adj1" fmla="val 94069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35929" name="Elbow Connector 183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478" y="3008"/>
                  <a:ext cx="81" cy="0"/>
                </a:xfrm>
                <a:prstGeom prst="bentConnector3">
                  <a:avLst>
                    <a:gd name="adj1" fmla="val 94069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35930" name="Elbow Connector 184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483" y="3109"/>
                  <a:ext cx="80" cy="0"/>
                </a:xfrm>
                <a:prstGeom prst="bentConnector3">
                  <a:avLst>
                    <a:gd name="adj1" fmla="val 94069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35931" name="Elbow Connector 185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477" y="3223"/>
                  <a:ext cx="80" cy="0"/>
                </a:xfrm>
                <a:prstGeom prst="bentConnector3">
                  <a:avLst>
                    <a:gd name="adj1" fmla="val 94069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35932" name="Elbow Connector 186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480" y="3334"/>
                  <a:ext cx="80" cy="0"/>
                </a:xfrm>
                <a:prstGeom prst="bentConnector3">
                  <a:avLst>
                    <a:gd name="adj1" fmla="val 94069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35933" name="Elbow Connector 187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2477" y="3460"/>
                  <a:ext cx="80" cy="0"/>
                </a:xfrm>
                <a:prstGeom prst="bentConnector3">
                  <a:avLst>
                    <a:gd name="adj1" fmla="val 94069"/>
                  </a:avLst>
                </a:prstGeom>
                <a:noFill/>
                <a:ln w="9525" algn="ctr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0" name="Straight Connector 147"/>
                <p:cNvCxnSpPr/>
                <p:nvPr/>
              </p:nvCxnSpPr>
              <p:spPr>
                <a:xfrm>
                  <a:off x="2559" y="3323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Straight Connector 147"/>
                <p:cNvCxnSpPr/>
                <p:nvPr/>
              </p:nvCxnSpPr>
              <p:spPr>
                <a:xfrm>
                  <a:off x="2555" y="3643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147"/>
                <p:cNvCxnSpPr/>
                <p:nvPr/>
              </p:nvCxnSpPr>
              <p:spPr>
                <a:xfrm>
                  <a:off x="2556" y="3758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Connector 147"/>
                <p:cNvCxnSpPr/>
                <p:nvPr/>
              </p:nvCxnSpPr>
              <p:spPr>
                <a:xfrm>
                  <a:off x="2562" y="3526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145"/>
                <p:cNvCxnSpPr/>
                <p:nvPr/>
              </p:nvCxnSpPr>
              <p:spPr>
                <a:xfrm>
                  <a:off x="2556" y="3158"/>
                  <a:ext cx="109" cy="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72" name="Oval 171"/>
          <p:cNvSpPr/>
          <p:nvPr/>
        </p:nvSpPr>
        <p:spPr>
          <a:xfrm>
            <a:off x="2628900" y="6027738"/>
            <a:ext cx="838200" cy="304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MDI</a:t>
            </a:r>
            <a:endParaRPr lang="en-US" sz="1200" dirty="0"/>
          </a:p>
        </p:txBody>
      </p:sp>
      <p:sp>
        <p:nvSpPr>
          <p:cNvPr id="183" name="Oval 182"/>
          <p:cNvSpPr/>
          <p:nvPr/>
        </p:nvSpPr>
        <p:spPr>
          <a:xfrm>
            <a:off x="4902200" y="4343400"/>
            <a:ext cx="1457325" cy="476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</a:rPr>
              <a:t>Computing Model</a:t>
            </a:r>
          </a:p>
        </p:txBody>
      </p:sp>
      <p:cxnSp>
        <p:nvCxnSpPr>
          <p:cNvPr id="150" name="Straight Arrow Connector 149"/>
          <p:cNvCxnSpPr/>
          <p:nvPr/>
        </p:nvCxnSpPr>
        <p:spPr bwMode="auto">
          <a:xfrm flipV="1">
            <a:off x="385763" y="1981200"/>
            <a:ext cx="2738437" cy="6191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108"/>
          <p:cNvSpPr/>
          <p:nvPr/>
        </p:nvSpPr>
        <p:spPr bwMode="auto">
          <a:xfrm>
            <a:off x="0" y="2133602"/>
            <a:ext cx="1295401" cy="533398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TextBox 112"/>
          <p:cNvSpPr txBox="1"/>
          <p:nvPr/>
        </p:nvSpPr>
        <p:spPr bwMode="auto">
          <a:xfrm>
            <a:off x="-111125" y="2205335"/>
            <a:ext cx="14827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Machine advisory committee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grpSp>
        <p:nvGrpSpPr>
          <p:cNvPr id="36094" name="Group 256"/>
          <p:cNvGrpSpPr>
            <a:grpSpLocks/>
          </p:cNvGrpSpPr>
          <p:nvPr/>
        </p:nvGrpSpPr>
        <p:grpSpPr bwMode="auto">
          <a:xfrm>
            <a:off x="4703653" y="1905001"/>
            <a:ext cx="1316038" cy="990594"/>
            <a:chOff x="4692564" y="2023945"/>
            <a:chExt cx="1316015" cy="990709"/>
          </a:xfrm>
        </p:grpSpPr>
        <p:cxnSp>
          <p:nvCxnSpPr>
            <p:cNvPr id="162" name="Straight Arrow Connector 161"/>
            <p:cNvCxnSpPr>
              <a:stCxn id="239" idx="0"/>
              <a:endCxn id="6" idx="2"/>
            </p:cNvCxnSpPr>
            <p:nvPr/>
          </p:nvCxnSpPr>
          <p:spPr>
            <a:xfrm rot="16200000" flipV="1">
              <a:off x="4866025" y="1909330"/>
              <a:ext cx="381044" cy="61027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6095" name="Group 182"/>
            <p:cNvGrpSpPr>
              <a:grpSpLocks/>
            </p:cNvGrpSpPr>
            <p:nvPr/>
          </p:nvGrpSpPr>
          <p:grpSpPr bwMode="auto">
            <a:xfrm>
              <a:off x="4692564" y="2404990"/>
              <a:ext cx="1316015" cy="609664"/>
              <a:chOff x="227009" y="2362323"/>
              <a:chExt cx="1276516" cy="609272"/>
            </a:xfrm>
          </p:grpSpPr>
          <p:sp>
            <p:nvSpPr>
              <p:cNvPr id="239" name="Rounded Rectangle 238"/>
              <p:cNvSpPr/>
              <p:nvPr/>
            </p:nvSpPr>
            <p:spPr>
              <a:xfrm>
                <a:off x="502638" y="2362323"/>
                <a:ext cx="746815" cy="60927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" rIns="4572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227009" y="2438482"/>
                <a:ext cx="1276516" cy="46142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2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+mn-lt"/>
                    <a:cs typeface="+mn-cs"/>
                  </a:rPr>
                  <a:t>DET-Adv. Committee</a:t>
                </a:r>
                <a:endPara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endParaRPr>
              </a:p>
            </p:txBody>
          </p:sp>
        </p:grpSp>
      </p:grpSp>
      <p:cxnSp>
        <p:nvCxnSpPr>
          <p:cNvPr id="164" name="Straight Arrow Connector 163"/>
          <p:cNvCxnSpPr/>
          <p:nvPr/>
        </p:nvCxnSpPr>
        <p:spPr bwMode="auto">
          <a:xfrm rot="10800000">
            <a:off x="5867400" y="1981200"/>
            <a:ext cx="1120776" cy="53975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08" name="Group 182"/>
          <p:cNvGrpSpPr>
            <a:grpSpLocks/>
          </p:cNvGrpSpPr>
          <p:nvPr/>
        </p:nvGrpSpPr>
        <p:grpSpPr bwMode="auto">
          <a:xfrm>
            <a:off x="6324600" y="2133600"/>
            <a:ext cx="1576388" cy="525463"/>
            <a:chOff x="244861" y="2370095"/>
            <a:chExt cx="1258770" cy="525186"/>
          </a:xfrm>
        </p:grpSpPr>
        <p:sp>
          <p:nvSpPr>
            <p:cNvPr id="160" name="Rounded Rectangle 159"/>
            <p:cNvSpPr/>
            <p:nvPr/>
          </p:nvSpPr>
          <p:spPr>
            <a:xfrm>
              <a:off x="471769" y="2370095"/>
              <a:ext cx="746642" cy="52518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" rIns="4572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44861" y="2370096"/>
              <a:ext cx="1258770" cy="4614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+mn-lt"/>
                  <a:cs typeface="+mn-cs"/>
                </a:rPr>
                <a:t>COMP-Adv Committee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08" name="Rectangle 107"/>
          <p:cNvSpPr/>
          <p:nvPr/>
        </p:nvSpPr>
        <p:spPr>
          <a:xfrm>
            <a:off x="2881313" y="228600"/>
            <a:ext cx="4281487" cy="17573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228600"/>
            <a:ext cx="3429000" cy="1676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7308112" y="838200"/>
            <a:ext cx="168348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 err="1"/>
              <a:t>Super</a:t>
            </a:r>
            <a:r>
              <a:rPr lang="en-US" i="1" dirty="0" err="1"/>
              <a:t>B</a:t>
            </a:r>
            <a:r>
              <a:rPr lang="en-US" dirty="0"/>
              <a:t> </a:t>
            </a:r>
            <a:r>
              <a:rPr lang="en-US" dirty="0" smtClean="0">
                <a:latin typeface="Calibri" pitchFamily="34" charset="0"/>
              </a:rPr>
              <a:t>Organization Chart  for TDR Phase</a:t>
            </a:r>
            <a:endParaRPr lang="en-US" dirty="0"/>
          </a:p>
        </p:txBody>
      </p:sp>
      <p:sp>
        <p:nvSpPr>
          <p:cNvPr id="35891" name="TextBox 111"/>
          <p:cNvSpPr txBox="1">
            <a:spLocks noChangeArrowheads="1"/>
          </p:cNvSpPr>
          <p:nvPr/>
        </p:nvSpPr>
        <p:spPr bwMode="auto">
          <a:xfrm>
            <a:off x="4038600" y="533400"/>
            <a:ext cx="1412875" cy="4062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45720" tIns="18288" rIns="45720" bIns="18288" anchor="ctr">
            <a:spAutoFit/>
          </a:bodyPr>
          <a:lstStyle/>
          <a:p>
            <a:pPr algn="ctr"/>
            <a:r>
              <a:rPr lang="en-US" sz="1200" dirty="0"/>
              <a:t>Director </a:t>
            </a:r>
            <a:r>
              <a:rPr lang="en-US" sz="1200" dirty="0" smtClean="0"/>
              <a:t>                 </a:t>
            </a:r>
          </a:p>
          <a:p>
            <a:pPr algn="ctr"/>
            <a:r>
              <a:rPr lang="en-US" sz="1200" dirty="0" smtClean="0"/>
              <a:t>(</a:t>
            </a:r>
            <a:r>
              <a:rPr lang="en-US" sz="1200" dirty="0" err="1" smtClean="0"/>
              <a:t>M.Giorgi</a:t>
            </a:r>
            <a:r>
              <a:rPr lang="en-US" sz="1200" dirty="0"/>
              <a:t>)</a:t>
            </a:r>
          </a:p>
        </p:txBody>
      </p:sp>
      <p:sp>
        <p:nvSpPr>
          <p:cNvPr id="35892" name="Rectangle 195"/>
          <p:cNvSpPr>
            <a:spLocks noChangeArrowheads="1"/>
          </p:cNvSpPr>
          <p:nvPr/>
        </p:nvSpPr>
        <p:spPr bwMode="auto">
          <a:xfrm>
            <a:off x="3048000" y="914400"/>
            <a:ext cx="121919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DeputyDirector</a:t>
            </a:r>
            <a:r>
              <a:rPr lang="en-US" sz="1100" dirty="0" smtClean="0"/>
              <a:t> </a:t>
            </a:r>
            <a:endParaRPr lang="en-US" sz="1100" dirty="0"/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D.Hitlin</a:t>
            </a:r>
            <a:r>
              <a:rPr lang="en-US" sz="1100" dirty="0"/>
              <a:t>)</a:t>
            </a:r>
          </a:p>
        </p:txBody>
      </p:sp>
      <p:sp>
        <p:nvSpPr>
          <p:cNvPr id="35893" name="Rectangle 196"/>
          <p:cNvSpPr>
            <a:spLocks noChangeArrowheads="1"/>
          </p:cNvSpPr>
          <p:nvPr/>
        </p:nvSpPr>
        <p:spPr bwMode="auto">
          <a:xfrm>
            <a:off x="4167188" y="940713"/>
            <a:ext cx="124301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DeputyDirector</a:t>
            </a:r>
            <a:r>
              <a:rPr lang="en-US" sz="1100" dirty="0" smtClean="0"/>
              <a:t> </a:t>
            </a:r>
            <a:endParaRPr lang="en-US" sz="1100" dirty="0"/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D.Leith</a:t>
            </a:r>
            <a:r>
              <a:rPr lang="en-US" sz="1100" dirty="0"/>
              <a:t>)</a:t>
            </a:r>
          </a:p>
        </p:txBody>
      </p:sp>
      <p:sp>
        <p:nvSpPr>
          <p:cNvPr id="35894" name="Rectangle 197"/>
          <p:cNvSpPr>
            <a:spLocks noChangeArrowheads="1"/>
          </p:cNvSpPr>
          <p:nvPr/>
        </p:nvSpPr>
        <p:spPr bwMode="auto">
          <a:xfrm>
            <a:off x="5257800" y="914400"/>
            <a:ext cx="1247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100" dirty="0" err="1" smtClean="0"/>
              <a:t>DeputyDirector</a:t>
            </a:r>
            <a:r>
              <a:rPr lang="en-US" sz="1100" dirty="0" smtClean="0"/>
              <a:t> </a:t>
            </a:r>
            <a:endParaRPr lang="en-US" sz="1100" dirty="0"/>
          </a:p>
          <a:p>
            <a:pPr algn="ctr"/>
            <a:r>
              <a:rPr lang="en-US" sz="1100" dirty="0"/>
              <a:t>(</a:t>
            </a:r>
            <a:r>
              <a:rPr lang="en-US" sz="1100" dirty="0" err="1"/>
              <a:t>G.Wormser</a:t>
            </a:r>
            <a:r>
              <a:rPr lang="en-US" sz="1200" dirty="0"/>
              <a:t>)</a:t>
            </a:r>
          </a:p>
        </p:txBody>
      </p:sp>
      <p:grpSp>
        <p:nvGrpSpPr>
          <p:cNvPr id="2209" name="Group 268"/>
          <p:cNvGrpSpPr/>
          <p:nvPr/>
        </p:nvGrpSpPr>
        <p:grpSpPr>
          <a:xfrm>
            <a:off x="3200399" y="1447800"/>
            <a:ext cx="3048000" cy="381000"/>
            <a:chOff x="2960913" y="1524000"/>
            <a:chExt cx="3483429" cy="381000"/>
          </a:xfrm>
        </p:grpSpPr>
        <p:sp>
          <p:nvSpPr>
            <p:cNvPr id="267" name="Rounded Rectangle 266"/>
            <p:cNvSpPr/>
            <p:nvPr/>
          </p:nvSpPr>
          <p:spPr>
            <a:xfrm>
              <a:off x="2960913" y="1524000"/>
              <a:ext cx="3483429" cy="381000"/>
            </a:xfrm>
            <a:prstGeom prst="round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3649663" y="1524000"/>
              <a:ext cx="2293937" cy="33855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dirty="0" smtClean="0"/>
                <a:t> Project Board</a:t>
              </a:r>
              <a:endParaRPr lang="en-US" sz="1600" dirty="0"/>
            </a:p>
          </p:txBody>
        </p:sp>
      </p:grpSp>
      <p:pic>
        <p:nvPicPr>
          <p:cNvPr id="35896" name="Picture 6" descr="inf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457200"/>
            <a:ext cx="554037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5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8600" y="152400"/>
            <a:ext cx="533400" cy="5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2" name="TextBox 261"/>
          <p:cNvSpPr txBox="1"/>
          <p:nvPr/>
        </p:nvSpPr>
        <p:spPr>
          <a:xfrm>
            <a:off x="3581400" y="228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Project Office</a:t>
            </a:r>
            <a:endParaRPr lang="en-US" dirty="0"/>
          </a:p>
        </p:txBody>
      </p:sp>
      <p:sp>
        <p:nvSpPr>
          <p:cNvPr id="255" name="Date Placeholder 2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256" name="Slide Number Placeholder 25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257" name="Footer Placeholder 2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2225" grpId="0"/>
      <p:bldP spid="172" grpId="0" animBg="1"/>
      <p:bldP spid="18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696283"/>
            <a:ext cx="79248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                                   Functions of Project  Office	</a:t>
            </a:r>
          </a:p>
          <a:p>
            <a:endParaRPr lang="en-US" dirty="0" smtClean="0"/>
          </a:p>
          <a:p>
            <a:r>
              <a:rPr lang="en-US" b="1" dirty="0" smtClean="0"/>
              <a:t>Funding Agency Interactions	</a:t>
            </a:r>
          </a:p>
          <a:p>
            <a:r>
              <a:rPr lang="en-US" dirty="0" smtClean="0"/>
              <a:t>-Interface with funding agencies	                 -External Affairs	</a:t>
            </a:r>
          </a:p>
          <a:p>
            <a:r>
              <a:rPr lang="en-US" dirty="0" smtClean="0"/>
              <a:t>-International Coordination	                                  -Manage funding	</a:t>
            </a:r>
          </a:p>
          <a:p>
            <a:r>
              <a:rPr lang="en-US" b="1" dirty="0" smtClean="0"/>
              <a:t>Central Project Management	</a:t>
            </a:r>
          </a:p>
          <a:p>
            <a:r>
              <a:rPr lang="en-US" dirty="0" smtClean="0"/>
              <a:t>-Manage overall project budget/schedule	-Administrative	</a:t>
            </a:r>
          </a:p>
          <a:p>
            <a:r>
              <a:rPr lang="en-US" dirty="0" smtClean="0"/>
              <a:t>-Manage project change control	                 -Quality Assurance	</a:t>
            </a:r>
          </a:p>
          <a:p>
            <a:r>
              <a:rPr lang="en-US" b="1" dirty="0" smtClean="0"/>
              <a:t>Technical Services	</a:t>
            </a:r>
          </a:p>
          <a:p>
            <a:r>
              <a:rPr lang="en-US" dirty="0" smtClean="0"/>
              <a:t>-Facilities Services                	                                 -  Engineering Support	</a:t>
            </a:r>
          </a:p>
          <a:p>
            <a:r>
              <a:rPr lang="en-US" dirty="0" smtClean="0"/>
              <a:t>-Material and Logistical Services	                 -Laboratory Fabrication Shop	</a:t>
            </a:r>
          </a:p>
          <a:p>
            <a:r>
              <a:rPr lang="en-US" b="1" dirty="0" smtClean="0"/>
              <a:t>Administrative Services	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Plannning</a:t>
            </a:r>
            <a:r>
              <a:rPr lang="en-US" dirty="0" smtClean="0"/>
              <a:t>      Personnel	</a:t>
            </a:r>
          </a:p>
          <a:p>
            <a:r>
              <a:rPr lang="en-US" dirty="0" smtClean="0"/>
              <a:t>-Education, Outreach	</a:t>
            </a:r>
          </a:p>
          <a:p>
            <a:r>
              <a:rPr lang="en-US" dirty="0" smtClean="0"/>
              <a:t>-Technology Transfer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096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Some of the Functions of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Project office as approved by  the International Steering committee 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Project Board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1"/>
            <a:ext cx="8763000" cy="563879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Project Board  is the new entity inside the Project Office. It is appointed by the Director.</a:t>
            </a:r>
          </a:p>
          <a:p>
            <a:pPr>
              <a:buNone/>
            </a:pP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/>
              <a:t>“</a:t>
            </a:r>
            <a:r>
              <a:rPr lang="en-US" i="1" dirty="0" smtClean="0">
                <a:solidFill>
                  <a:srgbClr val="00B0F0"/>
                </a:solidFill>
              </a:rPr>
              <a:t>Charge: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FF0000"/>
                </a:solidFill>
              </a:rPr>
              <a:t>Review and propose to the </a:t>
            </a:r>
            <a:r>
              <a:rPr lang="en-US" dirty="0" err="1" smtClean="0">
                <a:solidFill>
                  <a:srgbClr val="FF0000"/>
                </a:solidFill>
              </a:rPr>
              <a:t>Super</a:t>
            </a:r>
            <a:r>
              <a:rPr lang="en-US" i="1" dirty="0" err="1" smtClean="0">
                <a:solidFill>
                  <a:srgbClr val="FF0000"/>
                </a:solidFill>
              </a:rPr>
              <a:t>B</a:t>
            </a:r>
            <a:r>
              <a:rPr lang="en-US" i="1" dirty="0" smtClean="0">
                <a:solidFill>
                  <a:srgbClr val="FF0000"/>
                </a:solidFill>
              </a:rPr>
              <a:t> Project Director the general parameters of the </a:t>
            </a:r>
            <a:r>
              <a:rPr lang="en-US" i="1" dirty="0" err="1" smtClean="0">
                <a:solidFill>
                  <a:srgbClr val="FF0000"/>
                </a:solidFill>
              </a:rPr>
              <a:t>SuperB</a:t>
            </a:r>
            <a:r>
              <a:rPr lang="en-US" i="1" dirty="0" smtClean="0">
                <a:solidFill>
                  <a:srgbClr val="FF0000"/>
                </a:solidFill>
              </a:rPr>
              <a:t> project that overlap the boundaries between the accelerator, detector, site, computing, and physics analysis. Provide a forum in which all major decision of the management group will be fully discussed with the technical leaders.”</a:t>
            </a:r>
          </a:p>
          <a:p>
            <a:pPr>
              <a:buNone/>
            </a:pPr>
            <a:r>
              <a:rPr lang="en-US" i="1" dirty="0" smtClean="0">
                <a:solidFill>
                  <a:srgbClr val="00B0F0"/>
                </a:solidFill>
              </a:rPr>
              <a:t>Members:</a:t>
            </a:r>
          </a:p>
          <a:p>
            <a:pPr>
              <a:buNone/>
            </a:pPr>
            <a:r>
              <a:rPr lang="en-US" sz="2800" dirty="0" smtClean="0"/>
              <a:t>Maria </a:t>
            </a:r>
            <a:r>
              <a:rPr lang="en-US" sz="2800" dirty="0" err="1" smtClean="0"/>
              <a:t>Enrica</a:t>
            </a:r>
            <a:r>
              <a:rPr lang="en-US" sz="2800" dirty="0" smtClean="0"/>
              <a:t> </a:t>
            </a:r>
            <a:r>
              <a:rPr lang="en-US" sz="2800" dirty="0" err="1" smtClean="0"/>
              <a:t>Biagini</a:t>
            </a:r>
            <a:r>
              <a:rPr lang="en-US" sz="2800" dirty="0" smtClean="0"/>
              <a:t>, Francesco </a:t>
            </a:r>
            <a:r>
              <a:rPr lang="en-US" sz="2800" dirty="0" err="1" smtClean="0"/>
              <a:t>Forti</a:t>
            </a:r>
            <a:r>
              <a:rPr lang="en-US" sz="2800" dirty="0" smtClean="0"/>
              <a:t>, Marcello </a:t>
            </a:r>
            <a:r>
              <a:rPr lang="en-US" sz="2800" dirty="0" err="1" smtClean="0"/>
              <a:t>Giorgi</a:t>
            </a:r>
            <a:r>
              <a:rPr lang="en-US" sz="2800" dirty="0" smtClean="0"/>
              <a:t>, </a:t>
            </a:r>
          </a:p>
          <a:p>
            <a:pPr>
              <a:buNone/>
            </a:pPr>
            <a:r>
              <a:rPr lang="en-US" sz="2800" dirty="0" smtClean="0"/>
              <a:t>David </a:t>
            </a:r>
            <a:r>
              <a:rPr lang="en-US" sz="2800" dirty="0" err="1" smtClean="0"/>
              <a:t>Hitlin</a:t>
            </a:r>
            <a:r>
              <a:rPr lang="en-US" sz="2800" dirty="0" smtClean="0"/>
              <a:t>, David </a:t>
            </a:r>
            <a:r>
              <a:rPr lang="en-US" sz="2800" dirty="0" err="1" smtClean="0"/>
              <a:t>Leith</a:t>
            </a:r>
            <a:r>
              <a:rPr lang="en-US" sz="2800" dirty="0" smtClean="0"/>
              <a:t>, Mauro </a:t>
            </a:r>
            <a:r>
              <a:rPr lang="en-US" sz="2800" dirty="0" err="1" smtClean="0"/>
              <a:t>Morandin</a:t>
            </a:r>
            <a:r>
              <a:rPr lang="en-US" sz="2800" dirty="0" smtClean="0"/>
              <a:t>, </a:t>
            </a:r>
            <a:r>
              <a:rPr lang="en-US" sz="2800" dirty="0" err="1" smtClean="0"/>
              <a:t>Pantaleo</a:t>
            </a:r>
            <a:r>
              <a:rPr lang="en-US" sz="2800" dirty="0" smtClean="0"/>
              <a:t> Raimondi,</a:t>
            </a:r>
          </a:p>
          <a:p>
            <a:pPr>
              <a:buNone/>
            </a:pPr>
            <a:r>
              <a:rPr lang="en-US" sz="2800" dirty="0" smtClean="0"/>
              <a:t> Blair Ratcliff, Claudio </a:t>
            </a:r>
            <a:r>
              <a:rPr lang="en-US" sz="2800" dirty="0" err="1" smtClean="0"/>
              <a:t>Sanelli</a:t>
            </a:r>
            <a:r>
              <a:rPr lang="en-US" sz="2800" dirty="0" smtClean="0"/>
              <a:t>, John </a:t>
            </a:r>
            <a:r>
              <a:rPr lang="en-US" sz="2800" dirty="0" err="1" smtClean="0"/>
              <a:t>Seeman</a:t>
            </a:r>
            <a:r>
              <a:rPr lang="en-US" sz="2800" dirty="0" smtClean="0"/>
              <a:t>, Michael Sullivan, </a:t>
            </a:r>
            <a:r>
              <a:rPr lang="en-US" sz="2800" dirty="0" err="1" smtClean="0"/>
              <a:t>Sandro</a:t>
            </a:r>
            <a:r>
              <a:rPr lang="en-US" sz="2800" dirty="0" smtClean="0"/>
              <a:t> </a:t>
            </a:r>
            <a:r>
              <a:rPr lang="en-US" sz="2800" dirty="0" err="1" smtClean="0"/>
              <a:t>Tomassini</a:t>
            </a:r>
            <a:r>
              <a:rPr lang="en-US" sz="2800" dirty="0" smtClean="0"/>
              <a:t>, Guy </a:t>
            </a:r>
            <a:r>
              <a:rPr lang="en-US" sz="2800" dirty="0" err="1" smtClean="0"/>
              <a:t>Wormser</a:t>
            </a:r>
            <a:endParaRPr lang="en-US" sz="2800" dirty="0" smtClean="0"/>
          </a:p>
          <a:p>
            <a:pPr>
              <a:buNone/>
            </a:pPr>
            <a:endParaRPr lang="en-US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8153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Physics  activity is coordinated by a group of 4 conveners: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A.Bevan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-QMUL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D.Brown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-LBNL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M.Ciuchini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-INFN Roma3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A.Stocchi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-LAL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Orsay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This group reports to the Directorate.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After  Warwick Workshop they are planning an intermediate meeting in October and another workshop in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Frascati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Dec 2009 before delivering   the update of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SuperB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Physics Program.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 </a:t>
            </a:r>
            <a:r>
              <a:rPr lang="en-US" dirty="0" err="1" smtClean="0"/>
              <a:t>Flavour</a:t>
            </a:r>
            <a:r>
              <a:rPr lang="en-US" dirty="0" smtClean="0"/>
              <a:t> Physics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Marcello A. 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56182-8BB6-4BC7-BD60-B58706D72F7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2286000"/>
            <a:ext cx="8001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GOAL</a:t>
            </a:r>
            <a:r>
              <a:rPr lang="en-US" sz="3600" dirty="0" smtClean="0"/>
              <a:t>:     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Bodoni MT Black" pitchFamily="18" charset="0"/>
              </a:rPr>
              <a:t>NEW PHYSICS beyond SM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Bodoni MT Black" pitchFamily="18" charset="0"/>
              </a:rPr>
              <a:t>Measurements in: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beauty , charm, tau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CPV asymmetries, FCNC loops, LFV,</a:t>
            </a:r>
          </a:p>
          <a:p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Tau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mag.moment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EDM</a:t>
            </a:r>
            <a:endParaRPr lang="en-US" sz="3600" dirty="0">
              <a:solidFill>
                <a:srgbClr val="0070C0"/>
              </a:solidFill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46"/>
            <a:ext cx="5410200" cy="780445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>Steering Committee </a:t>
            </a:r>
            <a:r>
              <a:rPr lang="en-US" sz="2400" dirty="0" smtClean="0">
                <a:solidFill>
                  <a:srgbClr val="FF0000"/>
                </a:solidFill>
              </a:rPr>
              <a:t>to evolve to the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12" y="1083204"/>
            <a:ext cx="873603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Since 2006 a    Steering Committee is in place</a:t>
            </a:r>
          </a:p>
          <a:p>
            <a:endParaRPr lang="en-US" dirty="0"/>
          </a:p>
          <a:p>
            <a:r>
              <a:rPr lang="en-US" dirty="0" smtClean="0"/>
              <a:t>M.G. ( INFN Italy-Chair)</a:t>
            </a:r>
          </a:p>
          <a:p>
            <a:r>
              <a:rPr lang="en-US" dirty="0" err="1" smtClean="0"/>
              <a:t>W.Gradl</a:t>
            </a:r>
            <a:r>
              <a:rPr lang="en-US" dirty="0" smtClean="0"/>
              <a:t>  (Germany)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P.Harrison</a:t>
            </a:r>
            <a:r>
              <a:rPr lang="en-US" dirty="0" smtClean="0">
                <a:solidFill>
                  <a:srgbClr val="FF0000"/>
                </a:solidFill>
              </a:rPr>
              <a:t> (UK) (New appointment soon)</a:t>
            </a:r>
          </a:p>
          <a:p>
            <a:r>
              <a:rPr lang="en-US" dirty="0" err="1" smtClean="0"/>
              <a:t>D.Hitlin</a:t>
            </a:r>
            <a:r>
              <a:rPr lang="en-US" dirty="0" smtClean="0"/>
              <a:t> (USA)</a:t>
            </a:r>
          </a:p>
          <a:p>
            <a:r>
              <a:rPr lang="en-US" dirty="0" err="1" smtClean="0"/>
              <a:t>H.Jawahery</a:t>
            </a:r>
            <a:r>
              <a:rPr lang="en-US" dirty="0" smtClean="0"/>
              <a:t> (USA)</a:t>
            </a:r>
          </a:p>
          <a:p>
            <a:r>
              <a:rPr lang="en-US" dirty="0" err="1" smtClean="0"/>
              <a:t>D.Leith</a:t>
            </a:r>
            <a:r>
              <a:rPr lang="en-US" dirty="0" smtClean="0"/>
              <a:t>  (USA)</a:t>
            </a:r>
          </a:p>
          <a:p>
            <a:r>
              <a:rPr lang="en-US" dirty="0" err="1" smtClean="0"/>
              <a:t>E.Levichev</a:t>
            </a:r>
            <a:r>
              <a:rPr lang="en-US" dirty="0" smtClean="0"/>
              <a:t>(Russia)</a:t>
            </a:r>
          </a:p>
          <a:p>
            <a:r>
              <a:rPr lang="en-US" dirty="0" smtClean="0"/>
              <a:t>F. Martinez-Vidal (Spain)</a:t>
            </a:r>
          </a:p>
          <a:p>
            <a:r>
              <a:rPr lang="en-US" dirty="0" err="1" smtClean="0"/>
              <a:t>P.Raimondi</a:t>
            </a:r>
            <a:r>
              <a:rPr lang="en-US" dirty="0" smtClean="0"/>
              <a:t> (INFN Italy)</a:t>
            </a:r>
          </a:p>
          <a:p>
            <a:r>
              <a:rPr lang="en-US" dirty="0" err="1" smtClean="0"/>
              <a:t>M.Roney</a:t>
            </a:r>
            <a:r>
              <a:rPr lang="en-US" dirty="0" smtClean="0"/>
              <a:t> (Canada)</a:t>
            </a:r>
          </a:p>
          <a:p>
            <a:r>
              <a:rPr lang="en-US" dirty="0" err="1" smtClean="0"/>
              <a:t>G.Wormser</a:t>
            </a:r>
            <a:r>
              <a:rPr lang="en-US" dirty="0" smtClean="0"/>
              <a:t>  (France)</a:t>
            </a:r>
          </a:p>
          <a:p>
            <a:endParaRPr lang="en-US" dirty="0" smtClean="0"/>
          </a:p>
          <a:p>
            <a:r>
              <a:rPr lang="en-US" b="1" dirty="0" smtClean="0"/>
              <a:t>+ Detector Coordinators +Accelerator Coordinators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This committee is in a restructuring phase and will evolve into the International board of representatives</a:t>
            </a:r>
            <a:r>
              <a:rPr lang="en-US" dirty="0" smtClean="0"/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0" y="984738"/>
            <a:ext cx="9144000" cy="28136"/>
          </a:xfrm>
          <a:prstGeom prst="line">
            <a:avLst/>
          </a:prstGeom>
          <a:ln w="38100">
            <a:solidFill>
              <a:srgbClr val="F60A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 bwMode="auto">
          <a:xfrm>
            <a:off x="6172200" y="0"/>
            <a:ext cx="2971800" cy="1200329"/>
          </a:xfrm>
          <a:prstGeom prst="rect">
            <a:avLst/>
          </a:prstGeom>
          <a:solidFill>
            <a:srgbClr val="FFFF00"/>
          </a:solidFill>
          <a:ln w="190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International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+mn-cs"/>
              </a:rPr>
              <a:t>Board of</a:t>
            </a:r>
            <a:br>
              <a:rPr lang="en-US" sz="2400" dirty="0">
                <a:latin typeface="+mn-lt"/>
                <a:cs typeface="+mn-cs"/>
              </a:rPr>
            </a:br>
            <a:r>
              <a:rPr lang="en-US" sz="2400" dirty="0">
                <a:latin typeface="+mn-lt"/>
                <a:cs typeface="+mn-cs"/>
              </a:rPr>
              <a:t>Representatives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4488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Super-B Accelerator Contributors for the TRD </a:t>
            </a:r>
            <a:r>
              <a:rPr lang="en-US" dirty="0" smtClean="0"/>
              <a:t>(</a:t>
            </a:r>
            <a:r>
              <a:rPr lang="en-US" dirty="0" err="1" smtClean="0"/>
              <a:t>J.Seeman</a:t>
            </a:r>
            <a:r>
              <a:rPr lang="en-US" dirty="0" smtClean="0"/>
              <a:t> @HEPAP DOE May 2009) </a:t>
            </a:r>
          </a:p>
          <a:p>
            <a:endParaRPr lang="en-US" dirty="0" smtClean="0"/>
          </a:p>
          <a:p>
            <a:r>
              <a:rPr lang="it-IT" dirty="0" smtClean="0"/>
              <a:t> D. Alesini, M. E. Biagini, R. Boni, M. Boscolo, A. Clozza, T. Demma, A. Drago, M. Esposito, </a:t>
            </a:r>
          </a:p>
          <a:p>
            <a:pPr marL="342900" indent="-342900">
              <a:buAutoNum type="alphaUcPeriod"/>
            </a:pPr>
            <a:r>
              <a:rPr lang="it-IT" dirty="0" smtClean="0"/>
              <a:t>Gallo, S. Guiducci, V. Lollo, G. Mazzitelli, C. Milardi, L. Pellegrino, M. Preger, P. Raimondi, </a:t>
            </a:r>
          </a:p>
          <a:p>
            <a:pPr marL="342900" indent="-342900"/>
            <a:r>
              <a:rPr lang="it-IT" dirty="0" smtClean="0"/>
              <a:t>R. Ricci, C. Sanelli, G. Sensolini, M. Serio, F. Sgamma, A. Stecchi, A. Stella, S. Tomassini, </a:t>
            </a:r>
          </a:p>
          <a:p>
            <a:pPr marL="342900" indent="-342900"/>
            <a:r>
              <a:rPr lang="it-IT" dirty="0" smtClean="0"/>
              <a:t>C. Vaccarezza, M. Zobov (LNF, Italy)</a:t>
            </a:r>
          </a:p>
          <a:p>
            <a:r>
              <a:rPr lang="en-US" dirty="0" smtClean="0"/>
              <a:t>K. </a:t>
            </a:r>
            <a:r>
              <a:rPr lang="en-US" dirty="0" err="1" smtClean="0"/>
              <a:t>Bertsche</a:t>
            </a:r>
            <a:r>
              <a:rPr lang="en-US" dirty="0" smtClean="0"/>
              <a:t>, A. </a:t>
            </a:r>
            <a:r>
              <a:rPr lang="en-US" dirty="0" err="1" smtClean="0"/>
              <a:t>Brachmann</a:t>
            </a:r>
            <a:r>
              <a:rPr lang="en-US" dirty="0" smtClean="0"/>
              <a:t>, Y. </a:t>
            </a:r>
            <a:r>
              <a:rPr lang="en-US" dirty="0" err="1" smtClean="0"/>
              <a:t>Cai</a:t>
            </a:r>
            <a:r>
              <a:rPr lang="en-US" dirty="0" smtClean="0"/>
              <a:t>, A. Chao, A. </a:t>
            </a:r>
            <a:r>
              <a:rPr lang="en-US" dirty="0" err="1" smtClean="0"/>
              <a:t>DeLira</a:t>
            </a:r>
            <a:r>
              <a:rPr lang="en-US" dirty="0" smtClean="0"/>
              <a:t>, M. Donald, A. Fisher, D. </a:t>
            </a:r>
            <a:r>
              <a:rPr lang="en-US" dirty="0" err="1" smtClean="0"/>
              <a:t>Kharakh</a:t>
            </a:r>
            <a:r>
              <a:rPr lang="en-US" dirty="0" smtClean="0"/>
              <a:t>, </a:t>
            </a:r>
          </a:p>
          <a:p>
            <a:pPr marL="342900" indent="-342900">
              <a:buAutoNum type="alphaUcPeriod"/>
            </a:pPr>
            <a:r>
              <a:rPr lang="en-US" dirty="0" err="1" smtClean="0"/>
              <a:t>Krasnykh</a:t>
            </a:r>
            <a:r>
              <a:rPr lang="en-US" dirty="0" smtClean="0"/>
              <a:t>, N. Li, D. MacFarlane, Y. </a:t>
            </a:r>
            <a:r>
              <a:rPr lang="en-US" dirty="0" err="1" smtClean="0"/>
              <a:t>Nosochkov</a:t>
            </a:r>
            <a:r>
              <a:rPr lang="en-US" dirty="0" smtClean="0"/>
              <a:t>, A. </a:t>
            </a:r>
            <a:r>
              <a:rPr lang="en-US" dirty="0" err="1" smtClean="0"/>
              <a:t>Novokhatski</a:t>
            </a:r>
            <a:r>
              <a:rPr lang="en-US" dirty="0" smtClean="0"/>
              <a:t>, M. </a:t>
            </a:r>
            <a:r>
              <a:rPr lang="en-US" dirty="0" err="1" smtClean="0"/>
              <a:t>Pivi</a:t>
            </a:r>
            <a:r>
              <a:rPr lang="en-US" dirty="0" smtClean="0"/>
              <a:t>, J. </a:t>
            </a:r>
            <a:r>
              <a:rPr lang="en-US" dirty="0" err="1" smtClean="0"/>
              <a:t>Seeman</a:t>
            </a:r>
            <a:r>
              <a:rPr lang="en-US" dirty="0" smtClean="0"/>
              <a:t>, M. Sullivan, </a:t>
            </a:r>
          </a:p>
          <a:p>
            <a:pPr marL="342900" indent="-342900"/>
            <a:r>
              <a:rPr lang="en-US" dirty="0" smtClean="0"/>
              <a:t>U. </a:t>
            </a:r>
            <a:r>
              <a:rPr lang="en-US" dirty="0" err="1" smtClean="0"/>
              <a:t>Wienands</a:t>
            </a:r>
            <a:r>
              <a:rPr lang="en-US" dirty="0" smtClean="0"/>
              <a:t>, J. </a:t>
            </a:r>
            <a:r>
              <a:rPr lang="en-US" dirty="0" err="1" smtClean="0"/>
              <a:t>Weisend</a:t>
            </a:r>
            <a:r>
              <a:rPr lang="en-US" dirty="0" smtClean="0"/>
              <a:t>, W. </a:t>
            </a:r>
            <a:r>
              <a:rPr lang="en-US" dirty="0" err="1" smtClean="0"/>
              <a:t>Wittmer</a:t>
            </a:r>
            <a:r>
              <a:rPr lang="en-US" dirty="0" smtClean="0"/>
              <a:t>, G. </a:t>
            </a:r>
            <a:r>
              <a:rPr lang="en-US" dirty="0" err="1" smtClean="0"/>
              <a:t>Yocky</a:t>
            </a:r>
            <a:r>
              <a:rPr lang="en-US" dirty="0" smtClean="0"/>
              <a:t>  (SLAC, US)</a:t>
            </a:r>
          </a:p>
          <a:p>
            <a:r>
              <a:rPr lang="en-US" dirty="0" smtClean="0"/>
              <a:t> A. </a:t>
            </a:r>
            <a:r>
              <a:rPr lang="en-US" dirty="0" err="1" smtClean="0"/>
              <a:t>Bogomiagkov</a:t>
            </a:r>
            <a:r>
              <a:rPr lang="en-US" dirty="0" smtClean="0"/>
              <a:t>, </a:t>
            </a:r>
            <a:r>
              <a:rPr lang="en-US" dirty="0" err="1" smtClean="0"/>
              <a:t>S.Karnaev</a:t>
            </a:r>
            <a:r>
              <a:rPr lang="en-US" dirty="0" smtClean="0"/>
              <a:t>, I. Koop, E. </a:t>
            </a:r>
            <a:r>
              <a:rPr lang="en-US" dirty="0" err="1" smtClean="0"/>
              <a:t>Levichev</a:t>
            </a:r>
            <a:r>
              <a:rPr lang="en-US" dirty="0" smtClean="0"/>
              <a:t>, S. </a:t>
            </a:r>
            <a:r>
              <a:rPr lang="en-US" dirty="0" err="1" smtClean="0"/>
              <a:t>Nikitin</a:t>
            </a:r>
            <a:r>
              <a:rPr lang="en-US" dirty="0" smtClean="0"/>
              <a:t>, I. </a:t>
            </a:r>
            <a:r>
              <a:rPr lang="en-US" dirty="0" err="1" smtClean="0"/>
              <a:t>Nikolaev</a:t>
            </a:r>
            <a:r>
              <a:rPr lang="en-US" dirty="0" smtClean="0"/>
              <a:t>, I. </a:t>
            </a:r>
            <a:r>
              <a:rPr lang="en-US" dirty="0" err="1" smtClean="0"/>
              <a:t>Okunev</a:t>
            </a:r>
            <a:r>
              <a:rPr lang="en-US" dirty="0" smtClean="0"/>
              <a:t>, P. </a:t>
            </a:r>
            <a:r>
              <a:rPr lang="en-US" dirty="0" err="1" smtClean="0"/>
              <a:t>Piminov</a:t>
            </a:r>
            <a:r>
              <a:rPr lang="en-US" dirty="0" smtClean="0"/>
              <a:t>, S. </a:t>
            </a:r>
            <a:r>
              <a:rPr lang="en-US" dirty="0" err="1" smtClean="0"/>
              <a:t>Siniatkin</a:t>
            </a:r>
            <a:r>
              <a:rPr lang="en-US" dirty="0" smtClean="0"/>
              <a:t>, D. </a:t>
            </a:r>
            <a:r>
              <a:rPr lang="en-US" dirty="0" err="1" smtClean="0"/>
              <a:t>Shatilov</a:t>
            </a:r>
            <a:r>
              <a:rPr lang="en-US" dirty="0" smtClean="0"/>
              <a:t>, V. </a:t>
            </a:r>
            <a:r>
              <a:rPr lang="en-US" dirty="0" err="1" smtClean="0"/>
              <a:t>Smaluk</a:t>
            </a:r>
            <a:r>
              <a:rPr lang="en-US" dirty="0" smtClean="0"/>
              <a:t>, P. </a:t>
            </a:r>
            <a:r>
              <a:rPr lang="en-US" dirty="0" err="1" smtClean="0"/>
              <a:t>Vobly</a:t>
            </a:r>
            <a:r>
              <a:rPr lang="en-US" dirty="0" smtClean="0"/>
              <a:t> ( BINP, Russia) </a:t>
            </a:r>
          </a:p>
          <a:p>
            <a:r>
              <a:rPr lang="en-US" dirty="0" smtClean="0"/>
              <a:t>G. </a:t>
            </a:r>
            <a:r>
              <a:rPr lang="en-US" dirty="0" err="1" smtClean="0"/>
              <a:t>Bassi</a:t>
            </a:r>
            <a:r>
              <a:rPr lang="en-US" dirty="0" smtClean="0"/>
              <a:t>, A. </a:t>
            </a:r>
            <a:r>
              <a:rPr lang="en-US" dirty="0" err="1" smtClean="0"/>
              <a:t>Wolski</a:t>
            </a:r>
            <a:r>
              <a:rPr lang="en-US" dirty="0" smtClean="0"/>
              <a:t> (</a:t>
            </a:r>
            <a:r>
              <a:rPr lang="en-US" dirty="0" err="1" smtClean="0"/>
              <a:t>Cockroft</a:t>
            </a:r>
            <a:r>
              <a:rPr lang="en-US" dirty="0" smtClean="0"/>
              <a:t> Institute, UK) </a:t>
            </a:r>
          </a:p>
          <a:p>
            <a:r>
              <a:rPr lang="en-US" dirty="0" smtClean="0"/>
              <a:t> S. </a:t>
            </a:r>
            <a:r>
              <a:rPr lang="en-US" dirty="0" err="1" smtClean="0"/>
              <a:t>Bettoni</a:t>
            </a:r>
            <a:r>
              <a:rPr lang="en-US" dirty="0" smtClean="0"/>
              <a:t> (CERN)</a:t>
            </a:r>
          </a:p>
          <a:p>
            <a:r>
              <a:rPr lang="en-US" dirty="0" smtClean="0"/>
              <a:t>M. </a:t>
            </a:r>
            <a:r>
              <a:rPr lang="en-US" dirty="0" err="1" smtClean="0"/>
              <a:t>Baylac</a:t>
            </a:r>
            <a:r>
              <a:rPr lang="en-US" dirty="0" smtClean="0"/>
              <a:t>, J. </a:t>
            </a:r>
            <a:r>
              <a:rPr lang="en-US" dirty="0" err="1" smtClean="0"/>
              <a:t>Bonis</a:t>
            </a:r>
            <a:r>
              <a:rPr lang="en-US" dirty="0" smtClean="0"/>
              <a:t>, R. </a:t>
            </a:r>
            <a:r>
              <a:rPr lang="en-US" dirty="0" err="1" smtClean="0"/>
              <a:t>Chehab</a:t>
            </a:r>
            <a:r>
              <a:rPr lang="en-US" dirty="0" smtClean="0"/>
              <a:t>, J. </a:t>
            </a:r>
            <a:r>
              <a:rPr lang="en-US" dirty="0" err="1" smtClean="0"/>
              <a:t>DeConto</a:t>
            </a:r>
            <a:r>
              <a:rPr lang="en-US" dirty="0" smtClean="0"/>
              <a:t>, </a:t>
            </a:r>
            <a:r>
              <a:rPr lang="en-US" dirty="0" err="1" smtClean="0"/>
              <a:t>Gpmez</a:t>
            </a:r>
            <a:r>
              <a:rPr lang="en-US" dirty="0" smtClean="0"/>
              <a:t>, A. </a:t>
            </a:r>
            <a:r>
              <a:rPr lang="en-US" dirty="0" err="1" smtClean="0"/>
              <a:t>Jaremie</a:t>
            </a:r>
            <a:r>
              <a:rPr lang="en-US" dirty="0" smtClean="0"/>
              <a:t>, G. </a:t>
            </a:r>
            <a:r>
              <a:rPr lang="en-US" dirty="0" err="1" smtClean="0"/>
              <a:t>Lemeur</a:t>
            </a:r>
            <a:r>
              <a:rPr lang="en-US" dirty="0" smtClean="0"/>
              <a:t>, B. Mercier, F. Poirier, C. Prevost, C. </a:t>
            </a:r>
            <a:r>
              <a:rPr lang="en-US" dirty="0" err="1" smtClean="0"/>
              <a:t>Rimbault</a:t>
            </a:r>
            <a:r>
              <a:rPr lang="en-US" dirty="0" smtClean="0"/>
              <a:t>, </a:t>
            </a:r>
            <a:r>
              <a:rPr lang="en-US" dirty="0" err="1" smtClean="0"/>
              <a:t>Tourres</a:t>
            </a:r>
            <a:r>
              <a:rPr lang="en-US" dirty="0" smtClean="0"/>
              <a:t>, F. </a:t>
            </a:r>
            <a:r>
              <a:rPr lang="en-US" dirty="0" err="1" smtClean="0"/>
              <a:t>Touze</a:t>
            </a:r>
            <a:r>
              <a:rPr lang="en-US" dirty="0" smtClean="0"/>
              <a:t>, A. </a:t>
            </a:r>
            <a:r>
              <a:rPr lang="en-US" dirty="0" err="1" smtClean="0"/>
              <a:t>Variola</a:t>
            </a:r>
            <a:r>
              <a:rPr lang="en-US" dirty="0" smtClean="0"/>
              <a:t> (CNRS, France)</a:t>
            </a:r>
          </a:p>
          <a:p>
            <a:pPr marL="342900" indent="-342900">
              <a:buAutoNum type="alphaUcPeriod"/>
            </a:pPr>
            <a:r>
              <a:rPr lang="en-US" dirty="0" smtClean="0"/>
              <a:t>Chance, O. </a:t>
            </a:r>
            <a:r>
              <a:rPr lang="en-US" dirty="0" err="1" smtClean="0"/>
              <a:t>Napoly</a:t>
            </a:r>
            <a:r>
              <a:rPr lang="en-US" dirty="0" smtClean="0"/>
              <a:t> (CEA </a:t>
            </a:r>
            <a:r>
              <a:rPr lang="en-US" dirty="0" err="1" smtClean="0"/>
              <a:t>Saclay</a:t>
            </a:r>
            <a:r>
              <a:rPr lang="en-US" dirty="0" smtClean="0"/>
              <a:t>, France)</a:t>
            </a:r>
            <a:r>
              <a:rPr lang="it-IT" dirty="0" smtClean="0"/>
              <a:t> F. Bosi, E. Paoloni (Pisa )</a:t>
            </a:r>
          </a:p>
          <a:p>
            <a:pPr marL="342900" indent="-342900"/>
            <a:r>
              <a:rPr lang="en-US" dirty="0" smtClean="0"/>
              <a:t> At present approximate totals:</a:t>
            </a:r>
          </a:p>
          <a:p>
            <a:pPr marL="342900" indent="-342900"/>
            <a:r>
              <a:rPr lang="en-US" sz="1600" dirty="0" smtClean="0"/>
              <a:t>          – 10 FTEs from LNF</a:t>
            </a:r>
          </a:p>
          <a:p>
            <a:pPr lvl="1"/>
            <a:r>
              <a:rPr lang="en-US" dirty="0" smtClean="0"/>
              <a:t>– 4.5 FTEs from SLAC</a:t>
            </a:r>
          </a:p>
          <a:p>
            <a:pPr lvl="1"/>
            <a:r>
              <a:rPr lang="en-US" dirty="0" smtClean="0"/>
              <a:t>– 3 FTEs from BINP Novosibirsk</a:t>
            </a:r>
          </a:p>
          <a:p>
            <a:pPr lvl="1"/>
            <a:r>
              <a:rPr lang="en-US" dirty="0" smtClean="0"/>
              <a:t>– 2.5 FTEs from France</a:t>
            </a:r>
          </a:p>
          <a:p>
            <a:pPr lvl="1"/>
            <a:r>
              <a:rPr lang="en-US" dirty="0" smtClean="0"/>
              <a:t>– 0.5 FTEs from Pisa </a:t>
            </a:r>
          </a:p>
          <a:p>
            <a:pPr lvl="1"/>
            <a:r>
              <a:rPr lang="en-US" dirty="0" smtClean="0"/>
              <a:t>TDR will be ready by end 2010 with engineering details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it-IT" sz="4000" dirty="0" smtClean="0">
                <a:latin typeface="Times New Roman" pitchFamily="18" charset="0"/>
                <a:cs typeface="Times New Roman" pitchFamily="18" charset="0"/>
              </a:rPr>
              <a:t>Reuse of components</a:t>
            </a:r>
            <a:endParaRPr lang="en-US" sz="4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TextBox 11"/>
          <p:cNvSpPr txBox="1">
            <a:spLocks noChangeArrowheads="1"/>
          </p:cNvSpPr>
          <p:nvPr/>
        </p:nvSpPr>
        <p:spPr bwMode="auto">
          <a:xfrm>
            <a:off x="381000" y="1758480"/>
            <a:ext cx="8382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 smtClean="0"/>
              <a:t>Reuse </a:t>
            </a:r>
            <a:r>
              <a:rPr lang="en-US" sz="2400" dirty="0"/>
              <a:t>in </a:t>
            </a:r>
            <a:r>
              <a:rPr lang="en-US" sz="2400" dirty="0" err="1"/>
              <a:t>SuperB</a:t>
            </a:r>
            <a:r>
              <a:rPr lang="en-US" sz="2400" dirty="0"/>
              <a:t>  of  BABAR and PEPII will be defined soon. About PEPII </a:t>
            </a:r>
            <a:r>
              <a:rPr lang="en-US" sz="2400" dirty="0" smtClean="0"/>
              <a:t>there </a:t>
            </a:r>
            <a:r>
              <a:rPr lang="en-US" sz="2400" dirty="0"/>
              <a:t>was a constructive </a:t>
            </a:r>
            <a:r>
              <a:rPr lang="en-US" sz="2400" dirty="0" smtClean="0"/>
              <a:t>interactions between INFN management </a:t>
            </a:r>
            <a:r>
              <a:rPr lang="en-US" sz="2400" dirty="0"/>
              <a:t>and the SLAC </a:t>
            </a:r>
            <a:r>
              <a:rPr lang="en-US" sz="2400" dirty="0" smtClean="0"/>
              <a:t>Directorate.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D&amp;D Review  </a:t>
            </a:r>
            <a:r>
              <a:rPr lang="en-US" sz="2400" dirty="0" smtClean="0"/>
              <a:t>last March 23-24 at SLAC.</a:t>
            </a:r>
          </a:p>
          <a:p>
            <a:r>
              <a:rPr lang="en-US" sz="2400" dirty="0" smtClean="0"/>
              <a:t>INFN Board of Director has approved the agreement INFN-DOE concerning the reuse of components.</a:t>
            </a:r>
          </a:p>
          <a:p>
            <a:r>
              <a:rPr lang="en-US" sz="2400" dirty="0" smtClean="0"/>
              <a:t>Before Dec. 31 2009  INFN should confirm the interest about receiving them.</a:t>
            </a:r>
            <a:endParaRPr lang="en-US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Palatino Linotype" pitchFamily="18" charset="0"/>
              </a:rPr>
              <a:t>GOALS of this meeting</a:t>
            </a:r>
            <a:endParaRPr lang="en-US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447800"/>
            <a:ext cx="6858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Move towards a the TDR preparation.</a:t>
            </a:r>
          </a:p>
          <a:p>
            <a:endParaRPr lang="en-US" sz="2800" dirty="0" smtClean="0"/>
          </a:p>
          <a:p>
            <a:r>
              <a:rPr lang="en-US" sz="2800" dirty="0" smtClean="0"/>
              <a:t>Increase the coordination between the  four  teams  :</a:t>
            </a:r>
          </a:p>
          <a:p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0070C0"/>
                </a:solidFill>
              </a:rPr>
              <a:t>accelerator, detector, computing and  site.</a:t>
            </a:r>
          </a:p>
          <a:p>
            <a:endParaRPr lang="en-US" sz="2800" dirty="0" smtClean="0">
              <a:solidFill>
                <a:srgbClr val="0070C0"/>
              </a:solidFill>
            </a:endParaRPr>
          </a:p>
          <a:p>
            <a:r>
              <a:rPr lang="en-US" sz="2800" dirty="0" smtClean="0"/>
              <a:t>Assign writing responsibilities and  define milestones.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28956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</a:rPr>
              <a:t>END</a:t>
            </a:r>
            <a:endParaRPr lang="en-US" sz="5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Footer Placeholder 2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55F0B"/>
              </a:solidFill>
            </a:endParaRPr>
          </a:p>
        </p:txBody>
      </p:sp>
      <p:sp>
        <p:nvSpPr>
          <p:cNvPr id="10" name="Date Placeholder 3"/>
          <p:cNvSpPr txBox="1">
            <a:spLocks noGrp="1"/>
          </p:cNvSpPr>
          <p:nvPr/>
        </p:nvSpPr>
        <p:spPr bwMode="auto">
          <a:xfrm>
            <a:off x="584200" y="4040188"/>
            <a:ext cx="26670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b="1">
                <a:solidFill>
                  <a:srgbClr val="0066FF"/>
                </a:solidFill>
                <a:latin typeface="+mn-lt"/>
              </a:rPr>
              <a:t> </a:t>
            </a:r>
          </a:p>
          <a:p>
            <a:pPr>
              <a:defRPr/>
            </a:pPr>
            <a:endParaRPr lang="en-US" sz="1400" b="1">
              <a:solidFill>
                <a:srgbClr val="0066FF"/>
              </a:solidFill>
              <a:latin typeface="+mn-lt"/>
            </a:endParaRPr>
          </a:p>
        </p:txBody>
      </p:sp>
      <p:sp>
        <p:nvSpPr>
          <p:cNvPr id="6153" name="Footer Placeholder 4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55F0B"/>
              </a:solidFill>
            </a:endParaRPr>
          </a:p>
        </p:txBody>
      </p:sp>
      <p:pic>
        <p:nvPicPr>
          <p:cNvPr id="6154" name="Picture 6" descr="inf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657600"/>
            <a:ext cx="100806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7" descr="Universita' di Pis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3352800"/>
            <a:ext cx="13303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6" name="Rectangle 5"/>
          <p:cNvSpPr>
            <a:spLocks noChangeArrowheads="1"/>
          </p:cNvSpPr>
          <p:nvPr/>
        </p:nvSpPr>
        <p:spPr bwMode="auto">
          <a:xfrm>
            <a:off x="1427163" y="3352800"/>
            <a:ext cx="6154737" cy="24415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  <a:t>Marcello A. </a:t>
            </a:r>
            <a:r>
              <a:rPr lang="en-GB" sz="2800" b="1" dirty="0" err="1">
                <a:solidFill>
                  <a:srgbClr val="FF3300"/>
                </a:solidFill>
                <a:latin typeface="Bradley Hand ITC" pitchFamily="66" charset="0"/>
              </a:rPr>
              <a:t>Giorgi</a:t>
            </a:r>
            <a: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  <a:t/>
            </a:r>
            <a:br>
              <a:rPr lang="en-GB" sz="2800" b="1" dirty="0">
                <a:solidFill>
                  <a:srgbClr val="FF3300"/>
                </a:solidFill>
                <a:latin typeface="Bradley Hand ITC" pitchFamily="66" charset="0"/>
              </a:rPr>
            </a:br>
            <a:r>
              <a:rPr lang="en-GB" sz="2400" b="1" dirty="0" err="1">
                <a:solidFill>
                  <a:srgbClr val="FF3300"/>
                </a:solidFill>
                <a:latin typeface="Bradley Hand ITC" pitchFamily="66" charset="0"/>
              </a:rPr>
              <a:t>Università</a:t>
            </a:r>
            <a:r>
              <a:rPr lang="en-GB" sz="2400" b="1" dirty="0">
                <a:solidFill>
                  <a:srgbClr val="FF3300"/>
                </a:solidFill>
                <a:latin typeface="Bradley Hand ITC" pitchFamily="66" charset="0"/>
              </a:rPr>
              <a:t> </a:t>
            </a:r>
            <a:r>
              <a:rPr lang="en-GB" sz="2400" b="1" dirty="0" err="1">
                <a:solidFill>
                  <a:srgbClr val="FF3300"/>
                </a:solidFill>
                <a:latin typeface="Bradley Hand ITC" pitchFamily="66" charset="0"/>
              </a:rPr>
              <a:t>di</a:t>
            </a:r>
            <a:r>
              <a:rPr lang="en-GB" sz="2400" b="1" dirty="0">
                <a:solidFill>
                  <a:srgbClr val="FF3300"/>
                </a:solidFill>
                <a:latin typeface="Bradley Hand ITC" pitchFamily="66" charset="0"/>
              </a:rPr>
              <a:t> Pisa &amp; INFN Pisa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006BD6"/>
                </a:solidFill>
              </a:rPr>
              <a:t>Perugia         General Meeting </a:t>
            </a:r>
            <a:endParaRPr lang="en-US" sz="2400" i="1" dirty="0">
              <a:solidFill>
                <a:srgbClr val="006BD6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rgbClr val="006BD6"/>
                </a:solidFill>
              </a:rPr>
              <a:t>June      9  , </a:t>
            </a:r>
            <a:r>
              <a:rPr lang="en-US" sz="2400" i="1" dirty="0">
                <a:solidFill>
                  <a:srgbClr val="006BD6"/>
                </a:solidFill>
              </a:rPr>
              <a:t>2009</a:t>
            </a:r>
            <a:endParaRPr lang="en-US" sz="3600" i="1" dirty="0">
              <a:solidFill>
                <a:srgbClr val="006BD6"/>
              </a:solidFill>
            </a:endParaRPr>
          </a:p>
        </p:txBody>
      </p:sp>
      <p:pic>
        <p:nvPicPr>
          <p:cNvPr id="6157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1905000"/>
            <a:ext cx="10810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8" name="TextBox 16"/>
          <p:cNvSpPr txBox="1">
            <a:spLocks noChangeArrowheads="1"/>
          </p:cNvSpPr>
          <p:nvPr/>
        </p:nvSpPr>
        <p:spPr bwMode="auto">
          <a:xfrm>
            <a:off x="1524000" y="1981200"/>
            <a:ext cx="6705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The Status of 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4267200"/>
            <a:ext cx="457200" cy="47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114800" y="4648200"/>
            <a:ext cx="609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70C0"/>
                </a:solidFill>
              </a:rPr>
              <a:t>16</a:t>
            </a:r>
            <a:endParaRPr lang="en-US" sz="2400" i="1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457200"/>
            <a:ext cx="289560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70C0"/>
                </a:solidFill>
              </a:rPr>
              <a:t>NOW ! Today !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3429000" y="3962400"/>
            <a:ext cx="5334000" cy="2438400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-6350"/>
            <a:ext cx="8229600" cy="768350"/>
          </a:xfrm>
        </p:spPr>
        <p:txBody>
          <a:bodyPr/>
          <a:lstStyle/>
          <a:p>
            <a:r>
              <a:rPr lang="en-US" dirty="0" smtClean="0"/>
              <a:t>Physics activity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04800" y="838200"/>
            <a:ext cx="8366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Physics goals have been discussed inside the </a:t>
            </a:r>
            <a:r>
              <a:rPr lang="en-US" dirty="0" err="1"/>
              <a:t>SuperB</a:t>
            </a:r>
            <a:r>
              <a:rPr lang="en-US" dirty="0"/>
              <a:t> community in the CDR published in May 2007  and in the proceedings of the Valencia  </a:t>
            </a:r>
            <a:r>
              <a:rPr lang="en-US" dirty="0" err="1"/>
              <a:t>SuperB</a:t>
            </a:r>
            <a:r>
              <a:rPr lang="en-US" dirty="0"/>
              <a:t>  Workshop in 2008 .It was  reviewed in  April 2008 by the IRC appointed by the President of INFN.</a:t>
            </a:r>
          </a:p>
        </p:txBody>
      </p:sp>
      <p:pic>
        <p:nvPicPr>
          <p:cNvPr id="16391" name="Picture 5" descr="fro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1676400" cy="2370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1905000"/>
            <a:ext cx="257544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905000"/>
            <a:ext cx="21717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419600"/>
            <a:ext cx="1552575" cy="209550"/>
          </a:xfrm>
          <a:prstGeom prst="rect">
            <a:avLst/>
          </a:prstGeom>
          <a:noFill/>
          <a:ln w="9525">
            <a:solidFill>
              <a:srgbClr val="F60A31"/>
            </a:solidFill>
            <a:miter lim="800000"/>
            <a:headEnd/>
            <a:tailEnd/>
          </a:ln>
        </p:spPr>
      </p:pic>
      <p:pic>
        <p:nvPicPr>
          <p:cNvPr id="1639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91400" y="1981200"/>
            <a:ext cx="1501775" cy="284162"/>
          </a:xfrm>
          <a:prstGeom prst="rect">
            <a:avLst/>
          </a:prstGeom>
          <a:solidFill>
            <a:srgbClr val="FFFF00"/>
          </a:solidFill>
          <a:ln w="9525">
            <a:solidFill>
              <a:srgbClr val="F60A31"/>
            </a:solidFill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356182-8BB6-4BC7-BD60-B58706D72F7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Marcello A. Giorgi</a:t>
            </a:r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89313" y="4143375"/>
            <a:ext cx="5145087" cy="2181225"/>
            <a:chOff x="1105" y="2208"/>
            <a:chExt cx="3907" cy="1644"/>
          </a:xfrm>
        </p:grpSpPr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378" y="3063"/>
              <a:ext cx="3311" cy="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 anchor="ctr">
              <a:spAutoFit/>
            </a:bodyPr>
            <a:lstStyle/>
            <a:p>
              <a:r>
                <a:rPr lang="fr-FR" b="1" dirty="0">
                  <a:solidFill>
                    <a:srgbClr val="101C5A"/>
                  </a:solidFill>
                </a:rPr>
                <a:t>Workshop on New </a:t>
              </a:r>
              <a:r>
                <a:rPr lang="fr-FR" b="1" dirty="0" err="1">
                  <a:solidFill>
                    <a:srgbClr val="101C5A"/>
                  </a:solidFill>
                </a:rPr>
                <a:t>Physics</a:t>
              </a:r>
              <a:r>
                <a:rPr lang="fr-FR" b="1" dirty="0">
                  <a:solidFill>
                    <a:srgbClr val="101C5A"/>
                  </a:solidFill>
                </a:rPr>
                <a:t> </a:t>
              </a:r>
              <a:r>
                <a:rPr lang="fr-FR" b="1" dirty="0" err="1">
                  <a:solidFill>
                    <a:srgbClr val="101C5A"/>
                  </a:solidFill>
                </a:rPr>
                <a:t>with</a:t>
              </a:r>
              <a:r>
                <a:rPr lang="fr-FR" b="1" dirty="0">
                  <a:solidFill>
                    <a:srgbClr val="101C5A"/>
                  </a:solidFill>
                </a:rPr>
                <a:t> </a:t>
              </a:r>
              <a:r>
                <a:rPr lang="fr-FR" b="1" dirty="0" err="1">
                  <a:solidFill>
                    <a:srgbClr val="101C5A"/>
                  </a:solidFill>
                </a:rPr>
                <a:t>SuperB</a:t>
              </a:r>
              <a:endParaRPr lang="fr-FR" b="1" dirty="0">
                <a:solidFill>
                  <a:srgbClr val="101C5A"/>
                </a:solidFill>
              </a:endParaRPr>
            </a:p>
            <a:p>
              <a:pPr eaLnBrk="0" hangingPunct="0"/>
              <a:r>
                <a:rPr lang="fr-FR" b="1" dirty="0">
                  <a:solidFill>
                    <a:srgbClr val="101C5A"/>
                  </a:solidFill>
                </a:rPr>
                <a:t>              </a:t>
              </a:r>
            </a:p>
            <a:p>
              <a:pPr eaLnBrk="0" hangingPunct="0"/>
              <a:r>
                <a:rPr lang="fr-FR" b="1" dirty="0">
                  <a:solidFill>
                    <a:srgbClr val="101C5A"/>
                  </a:solidFill>
                </a:rPr>
                <a:t>                14th-17th April 2009</a:t>
              </a:r>
            </a:p>
            <a:p>
              <a:pPr eaLnBrk="0" hangingPunct="0"/>
              <a:endParaRPr lang="fr-FR" dirty="0"/>
            </a:p>
          </p:txBody>
        </p:sp>
        <p:pic>
          <p:nvPicPr>
            <p:cNvPr id="17" name="Picture 10" descr="SuperB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105" y="2208"/>
              <a:ext cx="600" cy="588"/>
            </a:xfrm>
            <a:prstGeom prst="rect">
              <a:avLst/>
            </a:prstGeom>
            <a:noFill/>
          </p:spPr>
        </p:pic>
        <p:pic>
          <p:nvPicPr>
            <p:cNvPr id="18" name="Picture 11" descr="University of Warwick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740" y="2344"/>
              <a:ext cx="1992" cy="654"/>
            </a:xfrm>
            <a:prstGeom prst="rect">
              <a:avLst/>
            </a:prstGeom>
            <a:noFill/>
          </p:spPr>
        </p:pic>
        <p:pic>
          <p:nvPicPr>
            <p:cNvPr id="19" name="Picture 12" descr="content/High Energy Particle Physics Group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782" y="2208"/>
              <a:ext cx="1230" cy="594"/>
            </a:xfrm>
            <a:prstGeom prst="rect">
              <a:avLst/>
            </a:prstGeom>
            <a:noFill/>
          </p:spPr>
        </p:pic>
      </p:grpSp>
      <p:sp>
        <p:nvSpPr>
          <p:cNvPr id="22" name="TextBox 21"/>
          <p:cNvSpPr txBox="1"/>
          <p:nvPr/>
        </p:nvSpPr>
        <p:spPr>
          <a:xfrm>
            <a:off x="457200" y="4953000"/>
            <a:ext cx="2971800" cy="120032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Activity in 2009, preliminary document with </a:t>
            </a:r>
            <a:r>
              <a:rPr lang="en-US" dirty="0" smtClean="0">
                <a:solidFill>
                  <a:srgbClr val="FF0000"/>
                </a:solidFill>
              </a:rPr>
              <a:t>“realistic” </a:t>
            </a:r>
            <a:r>
              <a:rPr lang="en-US" dirty="0" smtClean="0"/>
              <a:t>sensitivities ready by the end of 2009</a:t>
            </a:r>
            <a:endParaRPr lang="en-US" dirty="0"/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7400" y="0"/>
            <a:ext cx="762000" cy="7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Straight Connector 23"/>
          <p:cNvCxnSpPr/>
          <p:nvPr/>
        </p:nvCxnSpPr>
        <p:spPr>
          <a:xfrm>
            <a:off x="0" y="838200"/>
            <a:ext cx="914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Date Placeholder 1"/>
          <p:cNvSpPr txBox="1">
            <a:spLocks noGrp="1"/>
          </p:cNvSpPr>
          <p:nvPr/>
        </p:nvSpPr>
        <p:spPr bwMode="auto">
          <a:xfrm>
            <a:off x="152400" y="6305550"/>
            <a:ext cx="2667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400">
              <a:solidFill>
                <a:srgbClr val="F55F0B"/>
              </a:solidFill>
            </a:endParaRPr>
          </a:p>
          <a:p>
            <a:endParaRPr lang="en-US">
              <a:solidFill>
                <a:srgbClr val="0066FF"/>
              </a:solidFill>
            </a:endParaRPr>
          </a:p>
        </p:txBody>
      </p:sp>
      <p:sp>
        <p:nvSpPr>
          <p:cNvPr id="31753" name="Footer Placeholder 2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55F0B"/>
              </a:solidFill>
            </a:endParaRPr>
          </a:p>
        </p:txBody>
      </p:sp>
      <p:sp>
        <p:nvSpPr>
          <p:cNvPr id="31755" name="Footer Placeholder 4"/>
          <p:cNvSpPr txBox="1">
            <a:spLocks noGrp="1"/>
          </p:cNvSpPr>
          <p:nvPr/>
        </p:nvSpPr>
        <p:spPr bwMode="auto">
          <a:xfrm>
            <a:off x="2819400" y="6324600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55F0B"/>
              </a:solidFill>
            </a:endParaRPr>
          </a:p>
        </p:txBody>
      </p:sp>
      <p:sp>
        <p:nvSpPr>
          <p:cNvPr id="317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41288"/>
            <a:ext cx="8229600" cy="854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Requirements to the physics goal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(NOT ONLY LUMINOSITY!)</a:t>
            </a:r>
          </a:p>
        </p:txBody>
      </p:sp>
      <p:sp>
        <p:nvSpPr>
          <p:cNvPr id="317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7163"/>
            <a:ext cx="8991600" cy="48974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L</a:t>
            </a:r>
            <a:r>
              <a:rPr lang="en-US" sz="2000" baseline="-25000" dirty="0" smtClean="0"/>
              <a:t>peak</a:t>
            </a:r>
            <a:r>
              <a:rPr lang="en-US" sz="2000" dirty="0" smtClean="0">
                <a:cs typeface="Times New Roman" pitchFamily="18" charset="0"/>
              </a:rPr>
              <a:t>≥10</a:t>
            </a:r>
            <a:r>
              <a:rPr lang="en-US" sz="2000" baseline="30000" dirty="0" smtClean="0">
                <a:cs typeface="Times New Roman" pitchFamily="18" charset="0"/>
              </a:rPr>
              <a:t>36</a:t>
            </a:r>
            <a:r>
              <a:rPr lang="en-US" sz="2000" dirty="0" smtClean="0">
                <a:cs typeface="Times New Roman" pitchFamily="18" charset="0"/>
              </a:rPr>
              <a:t> cm</a:t>
            </a:r>
            <a:r>
              <a:rPr lang="en-US" sz="2000" baseline="30000" dirty="0" smtClean="0">
                <a:cs typeface="Times New Roman" pitchFamily="18" charset="0"/>
              </a:rPr>
              <a:t>-2</a:t>
            </a:r>
            <a:r>
              <a:rPr lang="en-US" sz="2000" dirty="0" smtClean="0">
                <a:cs typeface="Times New Roman" pitchFamily="18" charset="0"/>
              </a:rPr>
              <a:t>s</a:t>
            </a:r>
            <a:r>
              <a:rPr lang="en-US" sz="2000" baseline="30000" dirty="0" smtClean="0">
                <a:cs typeface="Times New Roman" pitchFamily="18" charset="0"/>
              </a:rPr>
              <a:t>-1 </a:t>
            </a:r>
            <a:r>
              <a:rPr lang="en-US" sz="2000" dirty="0" smtClean="0">
                <a:cs typeface="Times New Roman" pitchFamily="18" charset="0"/>
              </a:rPr>
              <a:t>( asymmetric  7.0+4.0 </a:t>
            </a:r>
            <a:r>
              <a:rPr lang="en-US" sz="2000" dirty="0" err="1" smtClean="0">
                <a:cs typeface="Times New Roman" pitchFamily="18" charset="0"/>
              </a:rPr>
              <a:t>GeV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E</a:t>
            </a:r>
            <a:r>
              <a:rPr lang="en-US" sz="2000" baseline="-25000" dirty="0" err="1" smtClean="0">
                <a:cs typeface="Times New Roman" pitchFamily="18" charset="0"/>
              </a:rPr>
              <a:t>cm</a:t>
            </a:r>
            <a:r>
              <a:rPr lang="en-US" sz="2000" dirty="0" smtClean="0">
                <a:cs typeface="Times New Roman" pitchFamily="18" charset="0"/>
              </a:rPr>
              <a:t>= </a:t>
            </a:r>
            <a:r>
              <a:rPr lang="en-US" sz="2000" dirty="0" err="1" smtClean="0">
                <a:cs typeface="Times New Roman" pitchFamily="18" charset="0"/>
              </a:rPr>
              <a:t>m</a:t>
            </a:r>
            <a:r>
              <a:rPr lang="en-US" sz="2000" baseline="-25000" dirty="0" err="1" smtClean="0">
                <a:cs typeface="Times New Roman" pitchFamily="18" charset="0"/>
              </a:rPr>
              <a:t>Y</a:t>
            </a:r>
            <a:r>
              <a:rPr lang="en-US" sz="2000" baseline="-25000" dirty="0" smtClean="0">
                <a:cs typeface="Times New Roman" pitchFamily="18" charset="0"/>
              </a:rPr>
              <a:t>(4s)</a:t>
            </a:r>
            <a:r>
              <a:rPr lang="en-US" sz="2000" dirty="0" smtClean="0">
                <a:cs typeface="Times New Roman" pitchFamily="18" charset="0"/>
              </a:rPr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cs typeface="Times New Roman" pitchFamily="18" charset="0"/>
              </a:rPr>
              <a:t>85% Polarization </a:t>
            </a:r>
            <a:r>
              <a:rPr lang="en-US" sz="2000" dirty="0" err="1" smtClean="0">
                <a:cs typeface="Times New Roman" pitchFamily="18" charset="0"/>
              </a:rPr>
              <a:t>di</a:t>
            </a:r>
            <a:r>
              <a:rPr lang="en-US" sz="2000" dirty="0" smtClean="0">
                <a:cs typeface="Times New Roman" pitchFamily="18" charset="0"/>
              </a:rPr>
              <a:t> e</a:t>
            </a:r>
            <a:r>
              <a:rPr lang="en-US" sz="2000" baseline="30000" dirty="0" smtClean="0">
                <a:cs typeface="Times New Roman" pitchFamily="18" charset="0"/>
              </a:rPr>
              <a:t>-</a:t>
            </a:r>
            <a:r>
              <a:rPr lang="en-US" sz="2000" dirty="0" smtClean="0">
                <a:cs typeface="Times New Roman" pitchFamily="18" charset="0"/>
              </a:rPr>
              <a:t> (7.0GeV) for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t </a:t>
            </a:r>
            <a:r>
              <a:rPr lang="en-US" sz="2000" dirty="0" smtClean="0"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		Asymmetry from T and CP  Violation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		BKG reduction in LFV, distinguish among LFV models.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cs typeface="Times New Roman" pitchFamily="18" charset="0"/>
              </a:rPr>
              <a:t>		 B-F asymmetry contribution for </a:t>
            </a:r>
            <a:r>
              <a:rPr lang="en-US" sz="2000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 g-2. 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Option to run </a:t>
            </a:r>
            <a:r>
              <a:rPr lang="en-US" sz="2000" i="1" dirty="0" err="1" smtClean="0"/>
              <a:t>SuperB</a:t>
            </a:r>
            <a:r>
              <a:rPr lang="en-US" sz="2000" dirty="0" smtClean="0"/>
              <a:t>  still with a luminosity of 10</a:t>
            </a:r>
            <a:r>
              <a:rPr lang="en-US" sz="2000" baseline="30000" dirty="0" smtClean="0"/>
              <a:t>35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at charm threshold         (4 .0 </a:t>
            </a:r>
            <a:r>
              <a:rPr lang="en-US" sz="2000" dirty="0" err="1" smtClean="0"/>
              <a:t>GeV</a:t>
            </a:r>
            <a:r>
              <a:rPr lang="en-US" sz="2000" dirty="0" smtClean="0"/>
              <a:t> ) . Pure </a:t>
            </a:r>
            <a:r>
              <a:rPr lang="en-US" sz="2000" dirty="0" err="1" smtClean="0"/>
              <a:t>DD</a:t>
            </a:r>
            <a:r>
              <a:rPr lang="en-US" sz="2000" baseline="-25000" dirty="0" err="1" smtClean="0"/>
              <a:t>bar</a:t>
            </a:r>
            <a:r>
              <a:rPr lang="en-US" sz="2000" dirty="0" smtClean="0"/>
              <a:t>,  no additional fragmentation.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High signal/</a:t>
            </a:r>
            <a:r>
              <a:rPr lang="en-US" sz="2000" dirty="0" err="1" smtClean="0"/>
              <a:t>bkg</a:t>
            </a:r>
            <a:r>
              <a:rPr lang="en-US" sz="2000" dirty="0" smtClean="0"/>
              <a:t> : optimal for  channels with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Quantum Coherence: unique opportunity to measure D</a:t>
            </a:r>
            <a:r>
              <a:rPr lang="en-US" sz="2000" baseline="30000" dirty="0" smtClean="0"/>
              <a:t>0</a:t>
            </a:r>
            <a:r>
              <a:rPr lang="en-US" sz="2000" dirty="0" smtClean="0"/>
              <a:t>-D</a:t>
            </a:r>
            <a:r>
              <a:rPr lang="en-US" sz="2000" baseline="30000" dirty="0" smtClean="0"/>
              <a:t>0</a:t>
            </a:r>
            <a:r>
              <a:rPr lang="en-US" sz="2000" baseline="-25000" dirty="0" smtClean="0"/>
              <a:t>bar</a:t>
            </a:r>
            <a:r>
              <a:rPr lang="en-US" sz="2000" dirty="0" smtClean="0"/>
              <a:t>relative  phase.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~10</a:t>
            </a:r>
            <a:r>
              <a:rPr lang="en-US" sz="2000" baseline="30000" dirty="0" smtClean="0"/>
              <a:t>9</a:t>
            </a:r>
            <a:r>
              <a:rPr lang="en-US" sz="2000" dirty="0" smtClean="0"/>
              <a:t> DD /month at 10</a:t>
            </a:r>
            <a:r>
              <a:rPr lang="en-US" sz="2000" baseline="30000" dirty="0" smtClean="0"/>
              <a:t>35</a:t>
            </a:r>
            <a:r>
              <a:rPr lang="en-US" sz="2000" dirty="0" smtClean="0"/>
              <a:t> cm</a:t>
            </a:r>
            <a:r>
              <a:rPr lang="en-US" sz="2000" baseline="30000" dirty="0" smtClean="0"/>
              <a:t>-2</a:t>
            </a:r>
            <a:r>
              <a:rPr lang="en-US" sz="2000" dirty="0" smtClean="0"/>
              <a:t>s</a:t>
            </a:r>
            <a:r>
              <a:rPr lang="en-US" sz="2000" baseline="30000" dirty="0" smtClean="0"/>
              <a:t>-1</a:t>
            </a:r>
            <a:r>
              <a:rPr lang="en-US" sz="2000" dirty="0" smtClean="0"/>
              <a:t> . (using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dirty="0" smtClean="0">
                <a:latin typeface="Symbol" pitchFamily="18" charset="2"/>
              </a:rPr>
              <a:t>        s</a:t>
            </a:r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>
                <a:sym typeface="Symbol" pitchFamily="18" charset="2"/>
              </a:rPr>
              <a:t>D</a:t>
            </a:r>
            <a:r>
              <a:rPr lang="en-US" sz="2000" baseline="30000" dirty="0" smtClean="0">
                <a:sym typeface="Symbol" pitchFamily="18" charset="2"/>
              </a:rPr>
              <a:t>0</a:t>
            </a:r>
            <a:r>
              <a:rPr lang="en-US" sz="2000" dirty="0" smtClean="0">
                <a:sym typeface="Symbol" pitchFamily="18" charset="2"/>
              </a:rPr>
              <a:t>D</a:t>
            </a:r>
            <a:r>
              <a:rPr lang="en-US" sz="2000" baseline="30000" dirty="0" smtClean="0">
                <a:sym typeface="Symbol" pitchFamily="18" charset="2"/>
              </a:rPr>
              <a:t>0</a:t>
            </a:r>
            <a:r>
              <a:rPr lang="en-US" sz="2000" dirty="0" smtClean="0"/>
              <a:t>)~3.6 </a:t>
            </a:r>
            <a:r>
              <a:rPr lang="en-US" sz="2000" dirty="0" err="1" smtClean="0"/>
              <a:t>nb</a:t>
            </a:r>
            <a:r>
              <a:rPr lang="en-US" sz="2000" dirty="0" smtClean="0"/>
              <a:t>  + 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(</a:t>
            </a:r>
            <a:r>
              <a:rPr lang="en-US" sz="2000" dirty="0" err="1" smtClean="0"/>
              <a:t>e</a:t>
            </a:r>
            <a:r>
              <a:rPr lang="en-US" sz="2000" baseline="30000" dirty="0" err="1" smtClean="0"/>
              <a:t>+</a:t>
            </a:r>
            <a:r>
              <a:rPr lang="en-US" sz="2000" dirty="0" err="1" smtClean="0"/>
              <a:t>e</a:t>
            </a:r>
            <a:r>
              <a:rPr lang="en-US" sz="2000" baseline="30000" dirty="0" smtClean="0"/>
              <a:t>-</a:t>
            </a:r>
            <a:r>
              <a:rPr lang="en-US" sz="2000" dirty="0" smtClean="0">
                <a:sym typeface="Symbol" pitchFamily="18" charset="2"/>
              </a:rPr>
              <a:t>D</a:t>
            </a:r>
            <a:r>
              <a:rPr lang="en-US" sz="2000" baseline="30000" dirty="0" smtClean="0">
                <a:sym typeface="Symbol" pitchFamily="18" charset="2"/>
              </a:rPr>
              <a:t>+</a:t>
            </a:r>
            <a:r>
              <a:rPr lang="en-US" sz="2000" dirty="0" smtClean="0">
                <a:sym typeface="Symbol" pitchFamily="18" charset="2"/>
              </a:rPr>
              <a:t>D</a:t>
            </a:r>
            <a:r>
              <a:rPr lang="en-US" sz="2000" baseline="30000" dirty="0" smtClean="0">
                <a:sym typeface="Symbol" pitchFamily="18" charset="2"/>
              </a:rPr>
              <a:t>-</a:t>
            </a:r>
            <a:r>
              <a:rPr lang="en-US" sz="2000" dirty="0" smtClean="0"/>
              <a:t>)~2.8 </a:t>
            </a:r>
            <a:r>
              <a:rPr lang="en-US" sz="2000" dirty="0" err="1" smtClean="0"/>
              <a:t>nb</a:t>
            </a:r>
            <a:r>
              <a:rPr lang="en-US" sz="2000" dirty="0" smtClean="0"/>
              <a:t> ~ 6.4 </a:t>
            </a:r>
            <a:r>
              <a:rPr lang="en-US" sz="2000" dirty="0" err="1" smtClean="0"/>
              <a:t>nb</a:t>
            </a:r>
            <a:r>
              <a:rPr lang="en-US" sz="2000" dirty="0" smtClean="0"/>
              <a:t> as measured by CLEO-C)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Time dependent measurements at 4 </a:t>
            </a:r>
            <a:r>
              <a:rPr lang="en-US" sz="2000" dirty="0" err="1" smtClean="0"/>
              <a:t>GeV</a:t>
            </a:r>
            <a:r>
              <a:rPr lang="en-US" sz="2000" dirty="0" smtClean="0"/>
              <a:t> as for B sector at Y(4s) in BABAR and Belle.  I will be only possible at  </a:t>
            </a:r>
            <a:r>
              <a:rPr lang="en-US" sz="2400" i="1" dirty="0" err="1" smtClean="0">
                <a:solidFill>
                  <a:srgbClr val="FF0000"/>
                </a:solidFill>
              </a:rPr>
              <a:t>SuperB</a:t>
            </a:r>
            <a:r>
              <a:rPr lang="en-US" sz="2400" i="1" dirty="0" smtClean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     In TDR  these topics should be better addressed.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</p:txBody>
      </p:sp>
      <p:pic>
        <p:nvPicPr>
          <p:cNvPr id="3175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3675" y="280988"/>
            <a:ext cx="60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Straight Connector 16"/>
          <p:cNvCxnSpPr/>
          <p:nvPr/>
        </p:nvCxnSpPr>
        <p:spPr>
          <a:xfrm>
            <a:off x="0" y="1139825"/>
            <a:ext cx="91440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Marcello A. Giorgi</a:t>
            </a:r>
            <a:endParaRPr lang="en-US" i="1">
              <a:solidFill>
                <a:srgbClr val="3366FF"/>
              </a:solidFill>
              <a:latin typeface="Times New Roman" pitchFamily="18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5978DFA-7833-4989-8977-73EA4DC30F80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3802" name="Rectangle 2"/>
          <p:cNvSpPr>
            <a:spLocks noChangeArrowheads="1"/>
          </p:cNvSpPr>
          <p:nvPr/>
        </p:nvSpPr>
        <p:spPr bwMode="auto">
          <a:xfrm>
            <a:off x="0" y="76200"/>
            <a:ext cx="9144000" cy="838200"/>
          </a:xfrm>
          <a:prstGeom prst="rect">
            <a:avLst/>
          </a:prstGeom>
          <a:solidFill>
            <a:srgbClr val="006BD6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Time dependent measurements at DD threshold:</a:t>
            </a:r>
            <a:br>
              <a:rPr lang="en-US" sz="280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2800">
                <a:solidFill>
                  <a:schemeClr val="bg1"/>
                </a:solidFill>
                <a:latin typeface="Times New Roman" pitchFamily="18" charset="0"/>
              </a:rPr>
              <a:t>only possible at SuperB</a:t>
            </a:r>
            <a:r>
              <a:rPr lang="en-US" sz="180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80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3803" name="Rectangle 3"/>
          <p:cNvSpPr>
            <a:spLocks noChangeArrowheads="1"/>
          </p:cNvSpPr>
          <p:nvPr/>
        </p:nvSpPr>
        <p:spPr bwMode="auto">
          <a:xfrm>
            <a:off x="609600" y="1143000"/>
            <a:ext cx="8153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latin typeface="Times New Roman" pitchFamily="18" charset="0"/>
              </a:rPr>
              <a:t>Proper time resolution dominated by decay vertex resolution. 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800">
                <a:latin typeface="Times New Roman" pitchFamily="18" charset="0"/>
              </a:rPr>
              <a:t>Production vertex precisely determined thanks to nm beamspot  dimensions  </a:t>
            </a:r>
          </a:p>
        </p:txBody>
      </p:sp>
      <p:pic>
        <p:nvPicPr>
          <p:cNvPr id="338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74838"/>
            <a:ext cx="4876800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5" name="Line 8"/>
          <p:cNvSpPr>
            <a:spLocks noChangeShapeType="1"/>
          </p:cNvSpPr>
          <p:nvPr/>
        </p:nvSpPr>
        <p:spPr bwMode="auto">
          <a:xfrm>
            <a:off x="2286000" y="3124200"/>
            <a:ext cx="0" cy="1600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Text Box 9"/>
          <p:cNvSpPr txBox="1">
            <a:spLocks noChangeArrowheads="1"/>
          </p:cNvSpPr>
          <p:nvPr/>
        </p:nvSpPr>
        <p:spPr bwMode="auto">
          <a:xfrm>
            <a:off x="1893888" y="2757488"/>
            <a:ext cx="1992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 i="1">
                <a:latin typeface="Times" pitchFamily="18" charset="0"/>
              </a:rPr>
              <a:t>SuperB nominal boost</a:t>
            </a:r>
            <a:endParaRPr lang="en-US" i="1">
              <a:latin typeface="Times" pitchFamily="18" charset="0"/>
            </a:endParaRPr>
          </a:p>
        </p:txBody>
      </p:sp>
      <p:sp>
        <p:nvSpPr>
          <p:cNvPr id="33807" name="Text Box 10"/>
          <p:cNvSpPr txBox="1">
            <a:spLocks noChangeArrowheads="1"/>
          </p:cNvSpPr>
          <p:nvPr/>
        </p:nvSpPr>
        <p:spPr bwMode="auto">
          <a:xfrm>
            <a:off x="4953000" y="3806825"/>
            <a:ext cx="4114800" cy="1917700"/>
          </a:xfrm>
          <a:prstGeom prst="rect">
            <a:avLst/>
          </a:prstGeom>
          <a:solidFill>
            <a:srgbClr val="EDEEB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>
                <a:latin typeface="Symbol" pitchFamily="18" charset="2"/>
              </a:rPr>
              <a:t>bg</a:t>
            </a:r>
            <a:r>
              <a:rPr lang="en-US">
                <a:latin typeface="Times" pitchFamily="18" charset="0"/>
              </a:rPr>
              <a:t>ct = 0.28 </a:t>
            </a:r>
            <a:r>
              <a:rPr lang="en-US">
                <a:latin typeface="Times" pitchFamily="18" charset="0"/>
                <a:sym typeface="Symbol" pitchFamily="18" charset="2"/>
              </a:rPr>
              <a:t> 120 </a:t>
            </a: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>
                <a:latin typeface="Times" pitchFamily="18" charset="0"/>
                <a:sym typeface="Symbol" pitchFamily="18" charset="2"/>
              </a:rPr>
              <a:t>m ~ 30</a:t>
            </a: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>
                <a:latin typeface="Times" pitchFamily="18" charset="0"/>
                <a:sym typeface="Symbol" pitchFamily="18" charset="2"/>
              </a:rPr>
              <a:t>m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>
                <a:latin typeface="Times New Roman" pitchFamily="18" charset="0"/>
                <a:ea typeface="MS PGothic" pitchFamily="34" charset="-128"/>
              </a:rPr>
              <a:t>Average flight distance similar to vertex resolution</a:t>
            </a:r>
            <a:r>
              <a:rPr lang="en-US"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>
                <a:latin typeface="Comic Sans MS" pitchFamily="66" charset="0"/>
                <a:ea typeface="MS PGothic" pitchFamily="34" charset="-128"/>
                <a:sym typeface="Symbol" pitchFamily="18" charset="2"/>
              </a:rPr>
              <a:t></a:t>
            </a:r>
            <a:r>
              <a:rPr lang="en-US">
                <a:latin typeface="Comic Sans MS" pitchFamily="66" charset="0"/>
                <a:ea typeface="MS PGothic" pitchFamily="34" charset="-128"/>
              </a:rPr>
              <a:t> </a:t>
            </a:r>
            <a:r>
              <a:rPr lang="en-US">
                <a:latin typeface="Symbol" pitchFamily="18" charset="2"/>
                <a:ea typeface="MS PGothic" pitchFamily="34" charset="-128"/>
              </a:rPr>
              <a:t>s</a:t>
            </a:r>
            <a:r>
              <a:rPr lang="en-US" baseline="-25000">
                <a:latin typeface="Comic Sans MS" pitchFamily="66" charset="0"/>
                <a:ea typeface="MS PGothic" pitchFamily="34" charset="-128"/>
              </a:rPr>
              <a:t>t</a:t>
            </a:r>
            <a:r>
              <a:rPr lang="en-US">
                <a:latin typeface="Comic Sans MS" pitchFamily="66" charset="0"/>
                <a:ea typeface="MS PGothic" pitchFamily="34" charset="-128"/>
              </a:rPr>
              <a:t>~</a:t>
            </a:r>
            <a:r>
              <a:rPr lang="en-US">
                <a:latin typeface="Symbol" pitchFamily="18" charset="2"/>
                <a:ea typeface="MS PGothic" pitchFamily="34" charset="-128"/>
              </a:rPr>
              <a:t>t</a:t>
            </a:r>
          </a:p>
          <a:p>
            <a:pPr algn="ctr" eaLnBrk="0" hangingPunct="0">
              <a:spcBef>
                <a:spcPct val="50000"/>
              </a:spcBef>
            </a:pPr>
            <a:endParaRPr lang="en-US">
              <a:latin typeface="Symbol" pitchFamily="18" charset="2"/>
              <a:ea typeface="MS PGothic" pitchFamily="34" charset="-128"/>
            </a:endParaRPr>
          </a:p>
        </p:txBody>
      </p:sp>
      <p:sp>
        <p:nvSpPr>
          <p:cNvPr id="33808" name="Rectangle 11"/>
          <p:cNvSpPr>
            <a:spLocks noChangeArrowheads="1"/>
          </p:cNvSpPr>
          <p:nvPr/>
        </p:nvSpPr>
        <p:spPr bwMode="auto">
          <a:xfrm>
            <a:off x="4700588" y="2435225"/>
            <a:ext cx="4510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000">
                <a:latin typeface="Times New Roman" pitchFamily="18" charset="0"/>
              </a:rPr>
              <a:t>With Super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>
                <a:latin typeface="Times New Roman" pitchFamily="18" charset="0"/>
              </a:rPr>
              <a:t> lumi at 4 GeV = 10</a:t>
            </a:r>
            <a:r>
              <a:rPr lang="en-US" sz="2000" baseline="30000">
                <a:latin typeface="Times New Roman" pitchFamily="18" charset="0"/>
              </a:rPr>
              <a:t>35</a:t>
            </a:r>
            <a:r>
              <a:rPr lang="en-US" sz="2000">
                <a:latin typeface="Times New Roman" pitchFamily="18" charset="0"/>
              </a:rPr>
              <a:t> cm</a:t>
            </a:r>
            <a:r>
              <a:rPr lang="en-US" sz="2000" baseline="30000">
                <a:latin typeface="Times New Roman" pitchFamily="18" charset="0"/>
              </a:rPr>
              <a:t>-2</a:t>
            </a:r>
            <a:r>
              <a:rPr lang="en-US" sz="2000">
                <a:latin typeface="Times New Roman" pitchFamily="18" charset="0"/>
              </a:rPr>
              <a:t>s</a:t>
            </a:r>
            <a:r>
              <a:rPr lang="en-US" sz="2000" baseline="30000">
                <a:latin typeface="Times New Roman" pitchFamily="18" charset="0"/>
              </a:rPr>
              <a:t>-1</a:t>
            </a:r>
            <a:r>
              <a:rPr lang="en-US" sz="2000">
                <a:latin typeface="Times New Roman" pitchFamily="18" charset="0"/>
              </a:rPr>
              <a:t> </a:t>
            </a:r>
          </a:p>
          <a:p>
            <a:pPr algn="ctr" eaLnBrk="0" hangingPunct="0"/>
            <a:r>
              <a:rPr lang="en-US" sz="2000">
                <a:latin typeface="Times New Roman" pitchFamily="18" charset="0"/>
              </a:rPr>
              <a:t>expected ~10</a:t>
            </a:r>
            <a:r>
              <a:rPr lang="en-US" sz="2000" baseline="30000">
                <a:latin typeface="Times New Roman" pitchFamily="18" charset="0"/>
              </a:rPr>
              <a:t>9</a:t>
            </a:r>
            <a:r>
              <a:rPr lang="en-US" sz="2000">
                <a:latin typeface="Times New Roman" pitchFamily="18" charset="0"/>
              </a:rPr>
              <a:t> DD per month</a:t>
            </a:r>
            <a:r>
              <a:rPr lang="en-US" sz="2000">
                <a:latin typeface="Comic Sans MS" pitchFamily="66" charset="0"/>
              </a:rPr>
              <a:t> </a:t>
            </a:r>
          </a:p>
        </p:txBody>
      </p:sp>
      <p:sp>
        <p:nvSpPr>
          <p:cNvPr id="33809" name="AutoShape 12"/>
          <p:cNvSpPr>
            <a:spLocks noChangeArrowheads="1"/>
          </p:cNvSpPr>
          <p:nvPr/>
        </p:nvSpPr>
        <p:spPr bwMode="auto">
          <a:xfrm>
            <a:off x="4724400" y="2286000"/>
            <a:ext cx="43434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33810" name="Line 13"/>
          <p:cNvSpPr>
            <a:spLocks noChangeShapeType="1"/>
          </p:cNvSpPr>
          <p:nvPr/>
        </p:nvSpPr>
        <p:spPr bwMode="auto">
          <a:xfrm>
            <a:off x="7162800" y="28194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Line 14"/>
          <p:cNvSpPr>
            <a:spLocks noChangeShapeType="1"/>
          </p:cNvSpPr>
          <p:nvPr/>
        </p:nvSpPr>
        <p:spPr bwMode="auto">
          <a:xfrm flipH="1">
            <a:off x="2971800" y="1447800"/>
            <a:ext cx="26670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2" name="Text Box 15"/>
          <p:cNvSpPr txBox="1">
            <a:spLocks noChangeArrowheads="1"/>
          </p:cNvSpPr>
          <p:nvPr/>
        </p:nvSpPr>
        <p:spPr bwMode="auto">
          <a:xfrm>
            <a:off x="3962400" y="4800600"/>
            <a:ext cx="47625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Symbol" pitchFamily="18" charset="2"/>
              </a:rPr>
              <a:t>bg</a:t>
            </a:r>
            <a:endParaRPr lang="en-US">
              <a:latin typeface="Times" pitchFamily="18" charset="0"/>
            </a:endParaRPr>
          </a:p>
        </p:txBody>
      </p:sp>
      <p:sp>
        <p:nvSpPr>
          <p:cNvPr id="33813" name="Oval 18"/>
          <p:cNvSpPr>
            <a:spLocks noChangeArrowheads="1"/>
          </p:cNvSpPr>
          <p:nvPr/>
        </p:nvSpPr>
        <p:spPr bwMode="auto">
          <a:xfrm>
            <a:off x="2286000" y="4038600"/>
            <a:ext cx="304800" cy="381000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33814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257800"/>
            <a:ext cx="61912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6934200" cy="1143000"/>
          </a:xfrm>
        </p:spPr>
        <p:txBody>
          <a:bodyPr/>
          <a:lstStyle/>
          <a:p>
            <a:r>
              <a:rPr lang="en-US" dirty="0" smtClean="0"/>
              <a:t>Summary of Physics Goals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32238"/>
          </a:xfrm>
        </p:spPr>
        <p:txBody>
          <a:bodyPr/>
          <a:lstStyle/>
          <a:p>
            <a:r>
              <a:rPr lang="en-US" sz="2400" dirty="0" smtClean="0"/>
              <a:t>Increase by O(10) the precision of </a:t>
            </a:r>
            <a:r>
              <a:rPr lang="en-US" sz="2400" dirty="0" err="1" smtClean="0"/>
              <a:t>BaBar</a:t>
            </a:r>
            <a:r>
              <a:rPr lang="en-US" sz="2400" dirty="0" smtClean="0"/>
              <a:t> &amp;Belle (*)</a:t>
            </a:r>
          </a:p>
          <a:p>
            <a:r>
              <a:rPr lang="en-US" sz="2400" dirty="0" smtClean="0"/>
              <a:t>Challenge CKM at the level of 1%  (*)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t</a:t>
            </a:r>
            <a:r>
              <a:rPr lang="en-US" sz="2400" dirty="0" smtClean="0"/>
              <a:t> LFV sensitivity improvement by  a factor between 10 and 100.</a:t>
            </a:r>
          </a:p>
          <a:p>
            <a:r>
              <a:rPr lang="en-US" sz="2400" dirty="0" smtClean="0"/>
              <a:t>Explore T-violation in </a:t>
            </a:r>
            <a:r>
              <a:rPr lang="en-US" sz="2400" dirty="0" smtClean="0">
                <a:latin typeface="Symbol" pitchFamily="18" charset="2"/>
              </a:rPr>
              <a:t>t</a:t>
            </a:r>
            <a:r>
              <a:rPr lang="en-US" sz="2400" dirty="0" smtClean="0"/>
              <a:t> .</a:t>
            </a:r>
          </a:p>
          <a:p>
            <a:r>
              <a:rPr lang="en-US" sz="2400" dirty="0" smtClean="0"/>
              <a:t>Search for magnetic structure of </a:t>
            </a:r>
            <a:r>
              <a:rPr lang="en-US" sz="2400" dirty="0" smtClean="0">
                <a:latin typeface="Symbol" pitchFamily="18" charset="2"/>
              </a:rPr>
              <a:t>t</a:t>
            </a:r>
            <a:r>
              <a:rPr lang="en-US" sz="2400" dirty="0" smtClean="0"/>
              <a:t> . </a:t>
            </a:r>
          </a:p>
          <a:p>
            <a:r>
              <a:rPr lang="en-US" sz="2400" dirty="0" smtClean="0"/>
              <a:t>Explore CPV in  Charm.</a:t>
            </a:r>
          </a:p>
          <a:p>
            <a:r>
              <a:rPr lang="en-US" sz="2400" dirty="0" smtClean="0"/>
              <a:t>Great new Spectroscopy exploration.</a:t>
            </a:r>
          </a:p>
        </p:txBody>
      </p:sp>
      <p:pic>
        <p:nvPicPr>
          <p:cNvPr id="19463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2838" y="212725"/>
            <a:ext cx="10810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685800" y="2835275"/>
            <a:ext cx="8016875" cy="1736725"/>
            <a:chOff x="685800" y="2834640"/>
            <a:chExt cx="8016240" cy="1737360"/>
          </a:xfrm>
        </p:grpSpPr>
        <p:sp>
          <p:nvSpPr>
            <p:cNvPr id="19466" name="TextBox 8"/>
            <p:cNvSpPr txBox="1">
              <a:spLocks noChangeArrowheads="1"/>
            </p:cNvSpPr>
            <p:nvPr/>
          </p:nvSpPr>
          <p:spPr bwMode="auto">
            <a:xfrm>
              <a:off x="6080760" y="3108960"/>
              <a:ext cx="2621280" cy="92333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Beam Polarization option and possibility to run at charm threshold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10800000">
              <a:off x="3839913" y="2894987"/>
              <a:ext cx="2255658" cy="3049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 flipV="1">
              <a:off x="4389145" y="3458756"/>
              <a:ext cx="1706427" cy="26044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0800000" flipV="1">
              <a:off x="5379666" y="3719201"/>
              <a:ext cx="669872" cy="42560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10800000" flipV="1">
              <a:off x="4024049" y="4068579"/>
              <a:ext cx="3322374" cy="50342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98508" y="2834640"/>
              <a:ext cx="7559076" cy="9210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38188" y="3185606"/>
              <a:ext cx="427004" cy="158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22314" y="3673146"/>
              <a:ext cx="3566830" cy="460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77868" y="4100341"/>
              <a:ext cx="4585925" cy="4446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85800" y="4511653"/>
              <a:ext cx="3382695" cy="6034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5075238"/>
            <a:ext cx="830580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70C0"/>
                </a:solidFill>
                <a:latin typeface="Lucida Calligraphy" pitchFamily="66" charset="0"/>
              </a:rPr>
              <a:t>It can be  allowed with 75 ab</a:t>
            </a:r>
            <a:r>
              <a:rPr lang="en-US" sz="2400" baseline="30000">
                <a:solidFill>
                  <a:srgbClr val="0070C0"/>
                </a:solidFill>
                <a:latin typeface="Lucida Calligraphy" pitchFamily="66" charset="0"/>
              </a:rPr>
              <a:t>-1 </a:t>
            </a:r>
            <a:r>
              <a:rPr lang="en-US" sz="2400">
                <a:solidFill>
                  <a:srgbClr val="0070C0"/>
                </a:solidFill>
                <a:latin typeface="Lucida Calligraphy" pitchFamily="66" charset="0"/>
              </a:rPr>
              <a:t>in 5 years at Y(4s) and a few months at Charm threshold with peak lumi of 10 </a:t>
            </a:r>
            <a:r>
              <a:rPr lang="en-US" sz="2400" baseline="30000">
                <a:solidFill>
                  <a:srgbClr val="0070C0"/>
                </a:solidFill>
                <a:latin typeface="Lucida Calligraphy" pitchFamily="66" charset="0"/>
              </a:rPr>
              <a:t>35</a:t>
            </a:r>
            <a:r>
              <a:rPr lang="en-US" sz="2400">
                <a:solidFill>
                  <a:srgbClr val="0070C0"/>
                </a:solidFill>
                <a:latin typeface="Lucida Calligraphy" pitchFamily="66" charset="0"/>
              </a:rPr>
              <a:t> cm</a:t>
            </a:r>
            <a:r>
              <a:rPr lang="en-US" sz="2400" baseline="30000">
                <a:solidFill>
                  <a:srgbClr val="0070C0"/>
                </a:solidFill>
                <a:latin typeface="Lucida Calligraphy" pitchFamily="66" charset="0"/>
              </a:rPr>
              <a:t>2</a:t>
            </a:r>
            <a:r>
              <a:rPr lang="en-US" sz="2400">
                <a:solidFill>
                  <a:srgbClr val="0070C0"/>
                </a:solidFill>
                <a:latin typeface="Lucida Calligraphy" pitchFamily="66" charset="0"/>
              </a:rPr>
              <a:t> s</a:t>
            </a:r>
            <a:r>
              <a:rPr lang="en-US" sz="2400" baseline="30000">
                <a:solidFill>
                  <a:srgbClr val="0070C0"/>
                </a:solidFill>
                <a:latin typeface="Lucida Calligraphy" pitchFamily="66" charset="0"/>
              </a:rPr>
              <a:t>-1</a:t>
            </a:r>
            <a:r>
              <a:rPr lang="en-US" sz="2400">
                <a:solidFill>
                  <a:srgbClr val="0070C0"/>
                </a:solidFill>
                <a:latin typeface="Lucida Calligraphy" pitchFamily="66" charset="0"/>
              </a:rPr>
              <a:t>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24384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MACHINE progress and design as reviewed by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MiniMac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9800"/>
            <a:ext cx="10810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1066800"/>
          <a:ext cx="8153400" cy="5344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/>
                <a:gridCol w="1952594"/>
                <a:gridCol w="3483006"/>
              </a:tblGrid>
              <a:tr h="497752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Requirement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Comment</a:t>
                      </a:r>
                      <a:endParaRPr lang="en-US" sz="24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16648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Luminosity (top-up mode)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10</a:t>
                      </a:r>
                      <a:r>
                        <a:rPr lang="en-US" sz="1800" baseline="30000" dirty="0" smtClean="0">
                          <a:latin typeface="+mn-lt"/>
                        </a:rPr>
                        <a:t>36</a:t>
                      </a:r>
                      <a:r>
                        <a:rPr lang="en-US" sz="1800" dirty="0" smtClean="0">
                          <a:latin typeface="+mn-lt"/>
                        </a:rPr>
                        <a:t> cm</a:t>
                      </a:r>
                      <a:r>
                        <a:rPr lang="en-US" sz="1800" baseline="30000" dirty="0" smtClean="0">
                          <a:latin typeface="+mn-lt"/>
                        </a:rPr>
                        <a:t>-2</a:t>
                      </a:r>
                      <a:r>
                        <a:rPr lang="en-US" sz="1800" dirty="0" smtClean="0">
                          <a:latin typeface="+mn-lt"/>
                        </a:rPr>
                        <a:t>s</a:t>
                      </a:r>
                      <a:r>
                        <a:rPr lang="en-US" sz="1800" baseline="30000" dirty="0" smtClean="0">
                          <a:latin typeface="+mn-lt"/>
                        </a:rPr>
                        <a:t>-1 </a:t>
                      </a:r>
                      <a:r>
                        <a:rPr lang="en-US" sz="1800" baseline="0" dirty="0" smtClean="0">
                          <a:latin typeface="+mn-lt"/>
                        </a:rPr>
                        <a:t>@ </a:t>
                      </a: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baseline="0" dirty="0" smtClean="0">
                          <a:latin typeface="+mn-lt"/>
                        </a:rPr>
                        <a:t>(4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Integrated luminosity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75 ab</a:t>
                      </a:r>
                      <a:r>
                        <a:rPr lang="en-US" sz="1800" baseline="30000" dirty="0" smtClean="0">
                          <a:latin typeface="+mn-lt"/>
                        </a:rPr>
                        <a:t>-1</a:t>
                      </a:r>
                      <a:endParaRPr lang="en-US" sz="1800" baseline="300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Based on a “New Snowmass Year” of 1.5 x 10</a:t>
                      </a:r>
                      <a:r>
                        <a:rPr lang="en-US" sz="1800" baseline="30000" dirty="0" smtClean="0">
                          <a:latin typeface="+mn-lt"/>
                        </a:rPr>
                        <a:t>7</a:t>
                      </a:r>
                      <a:r>
                        <a:rPr lang="en-US" sz="1800" dirty="0" smtClean="0">
                          <a:latin typeface="+mn-lt"/>
                        </a:rPr>
                        <a:t> seconds</a:t>
                      </a:r>
                      <a:br>
                        <a:rPr lang="en-US" sz="1800" dirty="0" smtClean="0">
                          <a:latin typeface="+mn-lt"/>
                        </a:rPr>
                      </a:br>
                      <a:r>
                        <a:rPr lang="en-US" sz="1800" dirty="0" smtClean="0">
                          <a:latin typeface="+mn-lt"/>
                        </a:rPr>
                        <a:t> (PEP-II experience-based)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CM</a:t>
                      </a:r>
                      <a:r>
                        <a:rPr lang="en-US" sz="1800" baseline="0" dirty="0" smtClean="0">
                          <a:latin typeface="+mn-lt"/>
                        </a:rPr>
                        <a:t> e</a:t>
                      </a:r>
                      <a:r>
                        <a:rPr lang="en-US" sz="1800" dirty="0" smtClean="0">
                          <a:latin typeface="+mn-lt"/>
                        </a:rPr>
                        <a:t>nergy range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threshold</a:t>
                      </a:r>
                      <a:r>
                        <a:rPr lang="en-US" sz="1800" baseline="0" dirty="0" smtClean="0">
                          <a:latin typeface="+mn-lt"/>
                        </a:rPr>
                        <a:t> to </a:t>
                      </a:r>
                      <a:r>
                        <a:rPr lang="en-US" sz="1800" i="1" baseline="0" dirty="0" smtClean="0">
                          <a:latin typeface="Symbol" pitchFamily="18" charset="2"/>
                        </a:rPr>
                        <a:t>U</a:t>
                      </a:r>
                      <a:r>
                        <a:rPr lang="en-US" sz="1800" i="1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smtClean="0">
                          <a:latin typeface="+mn-lt"/>
                        </a:rPr>
                        <a:t>(5</a:t>
                      </a:r>
                      <a:r>
                        <a:rPr lang="en-US" sz="1800" i="1" baseline="0" dirty="0" smtClean="0">
                          <a:latin typeface="+mn-lt"/>
                        </a:rPr>
                        <a:t>S</a:t>
                      </a:r>
                      <a:r>
                        <a:rPr lang="en-US" sz="1800" baseline="0" dirty="0" smtClean="0">
                          <a:latin typeface="+mn-lt"/>
                        </a:rPr>
                        <a:t>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Minimum</a:t>
                      </a:r>
                      <a:r>
                        <a:rPr lang="en-US" sz="1800" baseline="0" dirty="0" smtClean="0">
                          <a:latin typeface="+mn-lt"/>
                        </a:rPr>
                        <a:t> boost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i="1" dirty="0" err="1" smtClean="0">
                          <a:latin typeface="Symbol" pitchFamily="18" charset="2"/>
                        </a:rPr>
                        <a:t>bg</a:t>
                      </a:r>
                      <a:r>
                        <a:rPr lang="en-US" sz="1800" i="1" dirty="0" smtClean="0">
                          <a:latin typeface="+mn-lt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</a:rPr>
                        <a:t>= 0.28 (4x7 GeV)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1 cm</a:t>
                      </a:r>
                      <a:r>
                        <a:rPr lang="en-US" sz="1800" baseline="0" dirty="0" smtClean="0">
                          <a:latin typeface="+mn-lt"/>
                        </a:rPr>
                        <a:t> </a:t>
                      </a:r>
                      <a:r>
                        <a:rPr lang="en-US" sz="1800" baseline="0" dirty="0" err="1" smtClean="0">
                          <a:latin typeface="+mn-lt"/>
                        </a:rPr>
                        <a:t>beampipe</a:t>
                      </a:r>
                      <a:r>
                        <a:rPr lang="en-US" sz="1800" baseline="0" dirty="0" smtClean="0">
                          <a:latin typeface="+mn-lt"/>
                        </a:rPr>
                        <a:t> radius. First measurement at 1.5 cm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497752">
                <a:tc>
                  <a:txBody>
                    <a:bodyPr/>
                    <a:lstStyle/>
                    <a:p>
                      <a:r>
                        <a:rPr lang="en-US" sz="1800" i="1" dirty="0" smtClean="0">
                          <a:latin typeface="+mn-lt"/>
                        </a:rPr>
                        <a:t>e</a:t>
                      </a:r>
                      <a:r>
                        <a:rPr lang="en-US" sz="1800" i="1" baseline="30000" dirty="0" smtClean="0">
                          <a:latin typeface="+mn-lt"/>
                        </a:rPr>
                        <a:t>-</a:t>
                      </a:r>
                      <a:r>
                        <a:rPr lang="en-US" sz="1800" dirty="0" smtClean="0">
                          <a:latin typeface="+mn-lt"/>
                        </a:rPr>
                        <a:t> Polarization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60-85%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n-lt"/>
                        </a:rPr>
                        <a:t>Enables </a:t>
                      </a:r>
                      <a:r>
                        <a:rPr lang="en-US" sz="1800" i="1" dirty="0" smtClean="0">
                          <a:latin typeface="+mn-lt"/>
                        </a:rPr>
                        <a:t>t CP </a:t>
                      </a:r>
                      <a:r>
                        <a:rPr lang="en-US" sz="1800" dirty="0" smtClean="0">
                          <a:latin typeface="+mn-lt"/>
                        </a:rPr>
                        <a:t>and </a:t>
                      </a:r>
                      <a:r>
                        <a:rPr lang="en-US" sz="1800" i="1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violation studies, measurement of </a:t>
                      </a:r>
                      <a:r>
                        <a:rPr lang="en-US" sz="1800" i="1" dirty="0" smtClean="0">
                          <a:latin typeface="+mn-lt"/>
                        </a:rPr>
                        <a:t>t</a:t>
                      </a:r>
                      <a:r>
                        <a:rPr lang="en-US" sz="1800" dirty="0" smtClean="0">
                          <a:latin typeface="+mn-lt"/>
                        </a:rPr>
                        <a:t> </a:t>
                      </a:r>
                      <a:r>
                        <a:rPr lang="en-US" sz="1800" i="1" dirty="0" smtClean="0">
                          <a:latin typeface="+mn-lt"/>
                        </a:rPr>
                        <a:t>g</a:t>
                      </a:r>
                      <a:r>
                        <a:rPr lang="en-US" sz="1800" dirty="0" smtClean="0">
                          <a:latin typeface="+mn-lt"/>
                        </a:rPr>
                        <a:t>-2 and improves</a:t>
                      </a:r>
                      <a:r>
                        <a:rPr lang="en-US" sz="1800" baseline="0" dirty="0" smtClean="0">
                          <a:latin typeface="+mn-lt"/>
                        </a:rPr>
                        <a:t> sensitivity to lepton flavor-violating decays. Detailed simulation, needed to ascertain a more precise requirement, are in progress.</a:t>
                      </a:r>
                      <a:endParaRPr lang="en-US" sz="1800" dirty="0">
                        <a:latin typeface="+mn-lt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Perugia  June 15,2009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3EBD0-19EB-41E8-92E3-E70AEADB721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Marcello A. Giorgi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600" y="3048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PARAMETER   REQUIREMENTS FROM PHYSICS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152400"/>
            <a:ext cx="845935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993</TotalTime>
  <Words>2734</Words>
  <Application>Microsoft Office PowerPoint</Application>
  <PresentationFormat>On-screen Show (4:3)</PresentationFormat>
  <Paragraphs>523</Paragraphs>
  <Slides>35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Slide 1</vt:lpstr>
      <vt:lpstr>Outline after Orsay Meeting</vt:lpstr>
      <vt:lpstr>Super Flavour Physics</vt:lpstr>
      <vt:lpstr>Physics activity</vt:lpstr>
      <vt:lpstr>Requirements to the physics goal (NOT ONLY LUMINOSITY!)</vt:lpstr>
      <vt:lpstr>Slide 6</vt:lpstr>
      <vt:lpstr>Summary of Physics Goals</vt:lpstr>
      <vt:lpstr>Slide 8</vt:lpstr>
      <vt:lpstr>Slide 9</vt:lpstr>
      <vt:lpstr>Slide 10</vt:lpstr>
      <vt:lpstr>Crab Waist test was successful</vt:lpstr>
      <vt:lpstr>PARAMETERS             J.Seeman @MiniMac</vt:lpstr>
      <vt:lpstr>Slide 13</vt:lpstr>
      <vt:lpstr>LNF option</vt:lpstr>
      <vt:lpstr>Slide 15</vt:lpstr>
      <vt:lpstr>About Detector</vt:lpstr>
      <vt:lpstr>Detector Layout – Reuse parts of Babar</vt:lpstr>
      <vt:lpstr>Detector Evolution-B Factory(BABAR) to </vt:lpstr>
      <vt:lpstr>Slide 19</vt:lpstr>
      <vt:lpstr>PID</vt:lpstr>
      <vt:lpstr>Detector Technical Board </vt:lpstr>
      <vt:lpstr>Detector R&amp;D</vt:lpstr>
      <vt:lpstr>Slide 23</vt:lpstr>
      <vt:lpstr>Approval and funding</vt:lpstr>
      <vt:lpstr>THE        TDR ORGANIZATION</vt:lpstr>
      <vt:lpstr>Slide 26</vt:lpstr>
      <vt:lpstr>Slide 27</vt:lpstr>
      <vt:lpstr>Project Board</vt:lpstr>
      <vt:lpstr>Slide 29</vt:lpstr>
      <vt:lpstr>Steering Committee to evolve to the </vt:lpstr>
      <vt:lpstr>Slide 31</vt:lpstr>
      <vt:lpstr>Reuse of components</vt:lpstr>
      <vt:lpstr>GOALS of this meeting</vt:lpstr>
      <vt:lpstr>Slide 34</vt:lpstr>
      <vt:lpstr>Slide 35</vt:lpstr>
    </vt:vector>
  </TitlesOfParts>
  <Company>INFN Pisa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91</cp:revision>
  <dcterms:created xsi:type="dcterms:W3CDTF">2009-03-20T07:52:55Z</dcterms:created>
  <dcterms:modified xsi:type="dcterms:W3CDTF">2009-06-16T10:09:51Z</dcterms:modified>
</cp:coreProperties>
</file>