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5" d="100"/>
          <a:sy n="55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5" name="Picture 4" descr="logo.cyan.smal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1309" cy="1295400"/>
          </a:xfrm>
          <a:prstGeom prst="rect">
            <a:avLst/>
          </a:prstGeom>
        </p:spPr>
      </p:pic>
      <p:pic>
        <p:nvPicPr>
          <p:cNvPr id="6" name="Picture 5" descr="logoINFN_pg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86344" y="9144"/>
            <a:ext cx="1057656" cy="10576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3ED2-DE1F-034B-A595-5FB5E692AAE3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80CE9-3A3F-2547-A31F-094208A41A4E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41E7-A2D8-A443-8EB4-98849E4854EB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35FB-6903-6D4D-A32A-421B4C1459AD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62000" y="18288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EMC Test Beam 2009 at BTF</a:t>
            </a:r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Claudia Cecchi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University of Perugia and INFN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00200"/>
            <a:ext cx="8915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EMC Test Beam: </a:t>
            </a:r>
          </a:p>
          <a:p>
            <a:pPr lvl="1">
              <a:buFont typeface="Wingdings" charset="2"/>
              <a:buChar char="u"/>
            </a:pPr>
            <a:endParaRPr lang="en-US" sz="2400" b="1" dirty="0" smtClean="0">
              <a:latin typeface="Arial"/>
              <a:cs typeface="Arial"/>
            </a:endParaRPr>
          </a:p>
          <a:p>
            <a:pPr lvl="1">
              <a:buFont typeface="Wingdings" charset="2"/>
              <a:buChar char="u"/>
            </a:pPr>
            <a:r>
              <a:rPr lang="en-US" sz="2400" b="1" dirty="0" smtClean="0">
                <a:latin typeface="Arial"/>
                <a:cs typeface="Arial"/>
              </a:rPr>
              <a:t>goal November 2009 @BTF (</a:t>
            </a:r>
            <a:r>
              <a:rPr lang="en-US" sz="2400" b="1" dirty="0" err="1" smtClean="0">
                <a:latin typeface="Arial"/>
                <a:cs typeface="Arial"/>
              </a:rPr>
              <a:t>Frascati</a:t>
            </a:r>
            <a:r>
              <a:rPr lang="en-US" sz="2400" b="1" dirty="0" smtClean="0">
                <a:latin typeface="Arial"/>
                <a:cs typeface="Arial"/>
              </a:rPr>
              <a:t>)</a:t>
            </a:r>
          </a:p>
          <a:p>
            <a:pPr lvl="2">
              <a:buFont typeface="Wingdings" charset="2"/>
              <a:buChar char="u"/>
            </a:pPr>
            <a:r>
              <a:rPr lang="en-US" sz="2400" b="1" dirty="0" smtClean="0">
                <a:latin typeface="Arial"/>
                <a:cs typeface="Arial"/>
              </a:rPr>
              <a:t>From 100 </a:t>
            </a:r>
            <a:r>
              <a:rPr lang="en-US" sz="2400" b="1" dirty="0" err="1" smtClean="0">
                <a:latin typeface="Arial"/>
                <a:cs typeface="Arial"/>
              </a:rPr>
              <a:t>MeV</a:t>
            </a:r>
            <a:r>
              <a:rPr lang="en-US" sz="2400" b="1" dirty="0" smtClean="0">
                <a:latin typeface="Arial"/>
                <a:cs typeface="Arial"/>
              </a:rPr>
              <a:t> up to 500 </a:t>
            </a:r>
            <a:r>
              <a:rPr lang="en-US" sz="2400" b="1" dirty="0" err="1" smtClean="0">
                <a:latin typeface="Arial"/>
                <a:cs typeface="Arial"/>
              </a:rPr>
              <a:t>MeV</a:t>
            </a:r>
            <a:r>
              <a:rPr lang="en-US" sz="2400" b="1" dirty="0" smtClean="0">
                <a:latin typeface="Arial"/>
                <a:cs typeface="Arial"/>
              </a:rPr>
              <a:t> electrons</a:t>
            </a:r>
          </a:p>
          <a:p>
            <a:pPr lvl="2">
              <a:buFont typeface="Wingdings" charset="2"/>
              <a:buChar char="u"/>
            </a:pPr>
            <a:r>
              <a:rPr lang="en-US" sz="2400" b="1" dirty="0" smtClean="0">
                <a:latin typeface="Arial"/>
                <a:cs typeface="Arial"/>
              </a:rPr>
              <a:t>Photons?</a:t>
            </a:r>
          </a:p>
          <a:p>
            <a:pPr lvl="1">
              <a:buFont typeface="Wingdings" charset="2"/>
              <a:buChar char="u"/>
            </a:pPr>
            <a:endParaRPr lang="en-US" sz="2400" b="1" dirty="0" smtClean="0">
              <a:latin typeface="Arial"/>
              <a:cs typeface="Arial"/>
            </a:endParaRPr>
          </a:p>
          <a:p>
            <a:pPr lvl="1">
              <a:buFont typeface="Wingdings" charset="2"/>
              <a:buChar char="u"/>
            </a:pPr>
            <a:r>
              <a:rPr lang="en-US" sz="2400" b="1" dirty="0" smtClean="0">
                <a:latin typeface="Arial"/>
                <a:cs typeface="Arial"/>
              </a:rPr>
              <a:t>Beam requested November 16</a:t>
            </a:r>
            <a:r>
              <a:rPr lang="en-US" sz="2400" b="1" baseline="30000" dirty="0" smtClean="0">
                <a:latin typeface="Arial"/>
                <a:cs typeface="Arial"/>
              </a:rPr>
              <a:t>th</a:t>
            </a:r>
            <a:r>
              <a:rPr lang="en-US" sz="2400" b="1" dirty="0" smtClean="0">
                <a:latin typeface="Arial"/>
                <a:cs typeface="Arial"/>
              </a:rPr>
              <a:t> December 6</a:t>
            </a:r>
            <a:r>
              <a:rPr lang="en-US" sz="2400" b="1" baseline="30000" dirty="0" smtClean="0">
                <a:latin typeface="Arial"/>
                <a:cs typeface="Arial"/>
              </a:rPr>
              <a:t>th </a:t>
            </a:r>
            <a:r>
              <a:rPr lang="en-US" sz="2400" b="1" dirty="0" smtClean="0">
                <a:latin typeface="Arial"/>
                <a:cs typeface="Arial"/>
              </a:rPr>
              <a:t> (TBC)</a:t>
            </a:r>
          </a:p>
          <a:p>
            <a:pPr lvl="1">
              <a:buFont typeface="Wingdings" charset="2"/>
              <a:buChar char="u"/>
            </a:pPr>
            <a:r>
              <a:rPr lang="en-US" sz="2400" b="1" dirty="0" smtClean="0">
                <a:latin typeface="Arial"/>
                <a:cs typeface="Arial"/>
              </a:rPr>
              <a:t>Put under test matrix of 5x5 LYSO crystals + external ring of </a:t>
            </a:r>
            <a:r>
              <a:rPr lang="en-US" sz="2400" b="1" dirty="0" err="1" smtClean="0">
                <a:latin typeface="Arial"/>
                <a:cs typeface="Arial"/>
              </a:rPr>
              <a:t>CsI</a:t>
            </a:r>
            <a:r>
              <a:rPr lang="en-US" sz="2400" b="1" dirty="0" smtClean="0">
                <a:latin typeface="Arial"/>
                <a:cs typeface="Arial"/>
              </a:rPr>
              <a:t> crystals (CLEO)</a:t>
            </a:r>
          </a:p>
          <a:p>
            <a:pPr lvl="1">
              <a:buFont typeface="Wingdings" charset="2"/>
              <a:buChar char="u"/>
            </a:pPr>
            <a:r>
              <a:rPr lang="en-US" sz="2400" b="1" dirty="0" smtClean="0">
                <a:latin typeface="Arial"/>
                <a:cs typeface="Arial"/>
              </a:rPr>
              <a:t>Read out APD and/or PD </a:t>
            </a:r>
            <a:endParaRPr lang="en-US" sz="24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50630"/>
            <a:ext cx="89916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Access Documentation to DAFNE Beam Test facility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# Step 1: The group leader has to provide via e-mail at last two working days before the date of arrival the complete list of the participants (LNF personnel must be included).</a:t>
            </a:r>
          </a:p>
          <a:p>
            <a:r>
              <a:rPr lang="en-US" dirty="0" smtClean="0">
                <a:latin typeface="Arial"/>
                <a:cs typeface="Arial"/>
              </a:rPr>
              <a:t># Step 2: All participants have to provide or check the hospitality documentation. For a new submission the application form only for Non Italians (Italian version only for Italians) must be sent via fax to the "</a:t>
            </a:r>
            <a:r>
              <a:rPr lang="en-US" dirty="0" err="1" smtClean="0">
                <a:latin typeface="Arial"/>
                <a:cs typeface="Arial"/>
              </a:rPr>
              <a:t>Ufficio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Utenti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Esterni</a:t>
            </a:r>
            <a:r>
              <a:rPr lang="en-US" dirty="0" smtClean="0">
                <a:latin typeface="Arial"/>
                <a:cs typeface="Arial"/>
              </a:rPr>
              <a:t>" (+39 06 9403 2630) two working days in advance of the date of arrival.</a:t>
            </a:r>
          </a:p>
          <a:p>
            <a:r>
              <a:rPr lang="en-US" dirty="0" smtClean="0">
                <a:latin typeface="Arial"/>
                <a:cs typeface="Arial"/>
              </a:rPr>
              <a:t># Step 3: Participants who have submitted a new application can check the status of their application (see below: "Complete List of people who have access as members of BTF group"). For any problems please contact the "</a:t>
            </a:r>
            <a:r>
              <a:rPr lang="en-US" dirty="0" err="1" smtClean="0">
                <a:latin typeface="Arial"/>
                <a:cs typeface="Arial"/>
              </a:rPr>
              <a:t>Ufficio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Utenti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Esterni</a:t>
            </a:r>
            <a:r>
              <a:rPr lang="en-US" dirty="0" smtClean="0">
                <a:latin typeface="Arial"/>
                <a:cs typeface="Arial"/>
              </a:rPr>
              <a:t>" (</a:t>
            </a:r>
            <a:r>
              <a:rPr lang="en-US" dirty="0" err="1" smtClean="0">
                <a:latin typeface="Arial"/>
                <a:cs typeface="Arial"/>
              </a:rPr>
              <a:t>tel</a:t>
            </a:r>
            <a:r>
              <a:rPr lang="en-US" dirty="0" smtClean="0">
                <a:latin typeface="Arial"/>
                <a:cs typeface="Arial"/>
              </a:rPr>
              <a:t>: +39 06 94032227/2508).</a:t>
            </a:r>
          </a:p>
          <a:p>
            <a:r>
              <a:rPr lang="en-US" dirty="0" smtClean="0">
                <a:latin typeface="Arial"/>
                <a:cs typeface="Arial"/>
              </a:rPr>
              <a:t># Step 4: Participants should apply, upon arrival, for a badge at building 16, 2nd floor, room 5 (Mon-Thu 14.30-15.30, Fri 10-12).</a:t>
            </a:r>
          </a:p>
          <a:p>
            <a:r>
              <a:rPr lang="en-US" dirty="0" smtClean="0">
                <a:latin typeface="Arial"/>
                <a:cs typeface="Arial"/>
              </a:rPr>
              <a:t># Step 5: Those who need to use the internet during their stay should register here. NB: INFN staff may use their INFN digital certificate.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PLEASE let us know in advance if you are planning to participate to the BT.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1159"/>
            <a:ext cx="60173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/>
                <a:cs typeface="Arial"/>
              </a:rPr>
              <a:t>Crystals procurement</a:t>
            </a:r>
            <a:endParaRPr lang="en-US" sz="44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- 8 crystals ordered at St. </a:t>
            </a:r>
            <a:r>
              <a:rPr lang="en-US" sz="2400" b="1" dirty="0" err="1" smtClean="0">
                <a:latin typeface="Arial"/>
                <a:cs typeface="Arial"/>
              </a:rPr>
              <a:t>Gobain</a:t>
            </a:r>
            <a:r>
              <a:rPr lang="en-US" sz="2400" b="1" dirty="0" smtClean="0">
                <a:latin typeface="Arial"/>
                <a:cs typeface="Arial"/>
              </a:rPr>
              <a:t> by INFN</a:t>
            </a:r>
          </a:p>
          <a:p>
            <a:r>
              <a:rPr lang="en-US" sz="2400" b="1" dirty="0" smtClean="0">
                <a:latin typeface="Arial"/>
                <a:cs typeface="Arial"/>
              </a:rPr>
              <a:t>- 4 to be ordered by INFN</a:t>
            </a:r>
          </a:p>
          <a:p>
            <a:r>
              <a:rPr lang="en-US" sz="2400" b="1" dirty="0" smtClean="0">
                <a:latin typeface="Arial"/>
                <a:cs typeface="Arial"/>
              </a:rPr>
              <a:t> (money will be available end of June )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13 will be ordered by Caltech</a:t>
            </a:r>
          </a:p>
          <a:p>
            <a:pPr>
              <a:buFontTx/>
              <a:buChar char="-"/>
            </a:pPr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smtClean="0">
                <a:latin typeface="Arial"/>
                <a:cs typeface="Arial"/>
              </a:rPr>
              <a:t>TOTAL 25</a:t>
            </a:r>
          </a:p>
          <a:p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smtClean="0">
                <a:latin typeface="Arial"/>
                <a:cs typeface="Arial"/>
              </a:rPr>
              <a:t>Still ongoing some discussions about dimensions and tolerances </a:t>
            </a:r>
            <a:r>
              <a:rPr lang="en-US" sz="2400" b="1" dirty="0" err="1" smtClean="0"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 smtClean="0">
                <a:latin typeface="Arial"/>
                <a:cs typeface="Arial"/>
                <a:sym typeface="Wingdings"/>
              </a:rPr>
              <a:t> try to finalize </a:t>
            </a:r>
            <a:r>
              <a:rPr lang="en-US" sz="2400" b="1" smtClean="0">
                <a:latin typeface="Arial"/>
                <a:cs typeface="Arial"/>
                <a:sym typeface="Wingdings"/>
              </a:rPr>
              <a:t>whitin</a:t>
            </a:r>
            <a:r>
              <a:rPr lang="en-US" sz="2400" b="1" dirty="0" smtClean="0">
                <a:latin typeface="Arial"/>
                <a:cs typeface="Arial"/>
                <a:sym typeface="Wingdings"/>
              </a:rPr>
              <a:t> this week.</a:t>
            </a:r>
          </a:p>
          <a:p>
            <a:endParaRPr lang="en-US" sz="2400" b="1" dirty="0" smtClean="0">
              <a:latin typeface="Arial"/>
              <a:cs typeface="Arial"/>
              <a:sym typeface="Wingdings"/>
            </a:endParaRPr>
          </a:p>
          <a:p>
            <a:r>
              <a:rPr lang="en-US" sz="2400" b="1" dirty="0" err="1" smtClean="0">
                <a:latin typeface="Arial"/>
                <a:cs typeface="Arial"/>
                <a:sym typeface="Wingdings"/>
              </a:rPr>
              <a:t>CsI</a:t>
            </a:r>
            <a:r>
              <a:rPr lang="en-US" sz="2400" b="1" dirty="0" smtClean="0">
                <a:latin typeface="Arial"/>
                <a:cs typeface="Arial"/>
                <a:sym typeface="Wingdings"/>
              </a:rPr>
              <a:t> crystals will be shipped to Caltech by end of June:</a:t>
            </a:r>
          </a:p>
          <a:p>
            <a:r>
              <a:rPr lang="en-US" sz="2400" b="1" dirty="0" smtClean="0">
                <a:latin typeface="Arial"/>
                <a:cs typeface="Arial"/>
                <a:sym typeface="Wingdings"/>
              </a:rPr>
              <a:t>     - control on dimensions</a:t>
            </a:r>
          </a:p>
          <a:p>
            <a:r>
              <a:rPr lang="en-US" sz="2400" b="1" dirty="0" smtClean="0">
                <a:latin typeface="Arial"/>
                <a:cs typeface="Arial"/>
                <a:sym typeface="Wingdings"/>
              </a:rPr>
              <a:t>     - get the readout working</a:t>
            </a:r>
          </a:p>
          <a:p>
            <a:r>
              <a:rPr lang="en-US" sz="2400" b="1" dirty="0" smtClean="0">
                <a:latin typeface="Arial"/>
                <a:cs typeface="Arial"/>
                <a:sym typeface="Wingdings"/>
              </a:rPr>
              <a:t>     - integration with the mechanical structure of 5x5 matrix</a:t>
            </a:r>
          </a:p>
          <a:p>
            <a:pPr algn="ctr"/>
            <a:endParaRPr lang="en-US" sz="2400" b="1" dirty="0" smtClean="0">
              <a:latin typeface="Arial"/>
              <a:cs typeface="Arial"/>
              <a:sym typeface="Wingdings"/>
            </a:endParaRPr>
          </a:p>
          <a:p>
            <a:endParaRPr lang="en-US" sz="2400" b="1" dirty="0" smtClean="0">
              <a:latin typeface="Arial"/>
              <a:cs typeface="Arial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1159"/>
            <a:ext cx="57972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/>
                <a:cs typeface="Arial"/>
              </a:rPr>
              <a:t>Electronics and DAQ</a:t>
            </a:r>
            <a:endParaRPr lang="en-US" sz="44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Two options are under discussion:</a:t>
            </a:r>
          </a:p>
          <a:p>
            <a:endParaRPr lang="en-US" sz="2400" b="1" dirty="0" smtClean="0">
              <a:latin typeface="Arial"/>
              <a:cs typeface="Arial"/>
            </a:endParaRPr>
          </a:p>
          <a:p>
            <a:pPr marL="457200" indent="-457200">
              <a:buAutoNum type="arabicParenR"/>
            </a:pPr>
            <a:r>
              <a:rPr lang="en-US" sz="2400" b="1" dirty="0" smtClean="0">
                <a:latin typeface="Arial"/>
                <a:cs typeface="Arial"/>
              </a:rPr>
              <a:t>Rome + Perugia working on readout with PD: goal for </a:t>
            </a:r>
            <a:r>
              <a:rPr lang="en-US" sz="2400" b="1" dirty="0">
                <a:latin typeface="Arial"/>
                <a:cs typeface="Arial"/>
              </a:rPr>
              <a:t>N</a:t>
            </a:r>
            <a:r>
              <a:rPr lang="en-US" sz="2400" b="1" dirty="0" smtClean="0">
                <a:latin typeface="Arial"/>
                <a:cs typeface="Arial"/>
              </a:rPr>
              <a:t>ovember 50 readout channels for the 25 LYSO crystals + </a:t>
            </a:r>
            <a:r>
              <a:rPr lang="en-US" sz="2400" b="1" dirty="0" err="1" smtClean="0">
                <a:latin typeface="Arial"/>
                <a:cs typeface="Arial"/>
              </a:rPr>
              <a:t>CsI</a:t>
            </a:r>
            <a:r>
              <a:rPr lang="en-US" sz="2400" b="1" dirty="0" smtClean="0">
                <a:latin typeface="Arial"/>
                <a:cs typeface="Arial"/>
              </a:rPr>
              <a:t> external ring.</a:t>
            </a:r>
          </a:p>
          <a:p>
            <a:pPr marL="457200" indent="-457200"/>
            <a:endParaRPr lang="en-US" sz="2400" b="1" dirty="0" smtClean="0">
              <a:latin typeface="Arial"/>
              <a:cs typeface="Arial"/>
            </a:endParaRPr>
          </a:p>
          <a:p>
            <a:pPr marL="457200" indent="-457200"/>
            <a:r>
              <a:rPr lang="en-US" sz="2400" b="1" smtClean="0">
                <a:latin typeface="Arial"/>
                <a:cs typeface="Arial"/>
              </a:rPr>
              <a:t>2) Caltech </a:t>
            </a:r>
            <a:r>
              <a:rPr lang="en-US" sz="2400" b="1" dirty="0" smtClean="0">
                <a:latin typeface="Arial"/>
                <a:cs typeface="Arial"/>
              </a:rPr>
              <a:t>has 50 readout channels available with CMS DAQ. Some work on the integration of electronics with DAQ is needed</a:t>
            </a:r>
          </a:p>
          <a:p>
            <a:endParaRPr lang="en-US" sz="2400" b="1" dirty="0"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1159"/>
            <a:ext cx="5829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/>
                <a:cs typeface="Arial"/>
              </a:rPr>
              <a:t>Mechanical structure</a:t>
            </a:r>
            <a:endParaRPr lang="en-US" sz="44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11953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Michel </a:t>
            </a:r>
            <a:r>
              <a:rPr lang="en-US" sz="2400" b="1" dirty="0" err="1" smtClean="0">
                <a:latin typeface="Arial"/>
                <a:cs typeface="Arial"/>
              </a:rPr>
              <a:t>Lebeau</a:t>
            </a:r>
            <a:r>
              <a:rPr lang="en-US" sz="2400" b="1" dirty="0" smtClean="0">
                <a:latin typeface="Arial"/>
                <a:cs typeface="Arial"/>
              </a:rPr>
              <a:t> engineer from CERN will join us in the </a:t>
            </a:r>
            <a:r>
              <a:rPr lang="en-US" sz="2400" b="1" dirty="0" err="1" smtClean="0">
                <a:latin typeface="Arial"/>
                <a:cs typeface="Arial"/>
              </a:rPr>
              <a:t>superB</a:t>
            </a:r>
            <a:r>
              <a:rPr lang="en-US" sz="2400" b="1" dirty="0" smtClean="0">
                <a:latin typeface="Arial"/>
                <a:cs typeface="Arial"/>
              </a:rPr>
              <a:t> project.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Carbon fiber or glass fiber structure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crystal tolerances +0, -0.1 mm (under discussion with SG)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alveolar tolerances -0, +0.1 mm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CAD drawing by June (INFN)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meeting with a producer, beginning of July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to adapt BT design and launch production: few weeks</a:t>
            </a:r>
          </a:p>
          <a:p>
            <a:pPr>
              <a:buFontTx/>
              <a:buChar char="-"/>
            </a:pPr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DELIVERY in October</a:t>
            </a:r>
          </a:p>
          <a:p>
            <a:endParaRPr lang="en-US" sz="2400" b="1" dirty="0">
              <a:latin typeface="Arial"/>
              <a:cs typeface="Arial"/>
            </a:endParaRPr>
          </a:p>
          <a:p>
            <a:endParaRPr lang="en-US" sz="2400" b="1" dirty="0" smtClean="0"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1018" y="297359"/>
            <a:ext cx="33825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/>
                <a:cs typeface="Arial"/>
              </a:rPr>
              <a:t>Simulations</a:t>
            </a:r>
            <a:endParaRPr lang="en-US" sz="44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Simulations are in place for the 5x5 module.</a:t>
            </a:r>
          </a:p>
          <a:p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smtClean="0">
                <a:latin typeface="Arial"/>
                <a:cs typeface="Arial"/>
              </a:rPr>
              <a:t> - Geometry description is available, external ring of </a:t>
            </a:r>
            <a:r>
              <a:rPr lang="en-US" sz="2400" b="1" dirty="0" err="1" smtClean="0">
                <a:latin typeface="Arial"/>
                <a:cs typeface="Arial"/>
              </a:rPr>
              <a:t>CsI</a:t>
            </a:r>
            <a:r>
              <a:rPr lang="en-US" sz="2400" b="1" dirty="0" smtClean="0">
                <a:latin typeface="Arial"/>
                <a:cs typeface="Arial"/>
              </a:rPr>
              <a:t> crystals to be added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Response resolution has been studied with different amount of dead material in the calorimeter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Response to photons and electrons of different energies has been studied</a:t>
            </a:r>
          </a:p>
          <a:p>
            <a:endParaRPr lang="en-US" sz="2400" b="1" dirty="0"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Very important the experience gained during the small test we have done in April and June in terms of:</a:t>
            </a:r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endParaRPr lang="en-US" sz="24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400" b="1" dirty="0" smtClean="0">
                <a:latin typeface="Arial"/>
                <a:cs typeface="Arial"/>
              </a:rPr>
              <a:t>- contact with BTF people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beam parameters and dimensions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available facilities: </a:t>
            </a:r>
            <a:r>
              <a:rPr lang="en-US" sz="2400" b="1" dirty="0" err="1" smtClean="0">
                <a:latin typeface="Arial"/>
                <a:cs typeface="Arial"/>
              </a:rPr>
              <a:t>hodoscope</a:t>
            </a:r>
            <a:r>
              <a:rPr lang="en-US" sz="2400" b="1" dirty="0" smtClean="0">
                <a:latin typeface="Arial"/>
                <a:cs typeface="Arial"/>
              </a:rPr>
              <a:t> calorimeter, </a:t>
            </a:r>
            <a:r>
              <a:rPr lang="en-US" sz="2400" b="1" dirty="0" err="1" smtClean="0">
                <a:latin typeface="Arial"/>
                <a:cs typeface="Arial"/>
              </a:rPr>
              <a:t>scintillator</a:t>
            </a:r>
            <a:r>
              <a:rPr lang="en-US" sz="2400" b="1" dirty="0" smtClean="0">
                <a:latin typeface="Arial"/>
                <a:cs typeface="Arial"/>
              </a:rPr>
              <a:t> fingers, DAQ system….</a:t>
            </a:r>
          </a:p>
          <a:p>
            <a:endParaRPr lang="en-US" sz="24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"/>
                <a:cs typeface="Arial"/>
              </a:rPr>
              <a:t>Test in June much more effective than the first one thanks to these acquired knowledge. </a:t>
            </a:r>
          </a:p>
          <a:p>
            <a:endParaRPr lang="en-US" sz="2400" b="1" dirty="0" smtClean="0">
              <a:latin typeface="Arial"/>
              <a:cs typeface="Arial"/>
            </a:endParaRPr>
          </a:p>
          <a:p>
            <a:endParaRPr lang="en-US" sz="2400" b="1" dirty="0" smtClean="0"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97359"/>
            <a:ext cx="53464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/>
                <a:cs typeface="Arial"/>
              </a:rPr>
              <a:t>Working at the BTF</a:t>
            </a:r>
            <a:endParaRPr lang="en-US" sz="44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3116" y="228600"/>
            <a:ext cx="3570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/>
                <a:cs typeface="Arial"/>
              </a:rPr>
              <a:t>Conclusions</a:t>
            </a:r>
            <a:endParaRPr lang="en-US" sz="4400" b="1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83" y="1371600"/>
            <a:ext cx="8618817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- Wait for the confirmation of the availability of the slot at BTF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Material procurement is in place, final definition of crystal dimensions has to be decided within this week</a:t>
            </a:r>
          </a:p>
          <a:p>
            <a:endParaRPr lang="en-US" sz="2400" b="1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Readout and DAQ available from CMS, tentative definition of a new electronics</a:t>
            </a:r>
          </a:p>
          <a:p>
            <a:pPr>
              <a:buFontTx/>
              <a:buChar char="-"/>
            </a:pPr>
            <a:endParaRPr lang="en-US" sz="2400" b="1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Mechanical structure should be ok for November</a:t>
            </a:r>
          </a:p>
          <a:p>
            <a:pPr>
              <a:buFontTx/>
              <a:buChar char="-"/>
            </a:pPr>
            <a:endParaRPr lang="en-US" sz="2400" b="1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Simulation software is in place </a:t>
            </a:r>
          </a:p>
          <a:p>
            <a:pPr>
              <a:buFontTx/>
              <a:buChar char="-"/>
            </a:pPr>
            <a:endParaRPr lang="en-US" sz="2400" b="1" dirty="0" smtClean="0">
              <a:latin typeface="Arial"/>
              <a:cs typeface="Arial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latin typeface="Arial"/>
                <a:cs typeface="Arial"/>
              </a:rPr>
              <a:t> What else? Discussion </a:t>
            </a:r>
            <a:r>
              <a:rPr lang="en-US" sz="2400" b="1" smtClean="0">
                <a:latin typeface="Arial"/>
                <a:cs typeface="Arial"/>
              </a:rPr>
              <a:t>is open…</a:t>
            </a:r>
          </a:p>
          <a:p>
            <a:pPr>
              <a:buFontTx/>
              <a:buChar char="-"/>
            </a:pPr>
            <a:endParaRPr lang="en-US" sz="2400" b="1" dirty="0" smtClean="0">
              <a:latin typeface="Arial"/>
              <a:cs typeface="Arial"/>
            </a:endParaRPr>
          </a:p>
          <a:p>
            <a:endParaRPr lang="en-US" sz="24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702</Words>
  <Application>Microsoft Office PowerPoint</Application>
  <PresentationFormat>Presentazione su schermo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EMC Test Beam 2009 at BTF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INFN Sezione di Perugia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EMC Test Beam 2009 at BTF</dc:title>
  <dc:creator>Claudia Cecchi</dc:creator>
  <cp:lastModifiedBy>Lariccia</cp:lastModifiedBy>
  <cp:revision>40</cp:revision>
  <dcterms:created xsi:type="dcterms:W3CDTF">2009-06-17T08:09:00Z</dcterms:created>
  <dcterms:modified xsi:type="dcterms:W3CDTF">2009-06-17T11:07:32Z</dcterms:modified>
</cp:coreProperties>
</file>