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65" r:id="rId4"/>
    <p:sldId id="266" r:id="rId5"/>
    <p:sldId id="259" r:id="rId6"/>
    <p:sldId id="262" r:id="rId7"/>
    <p:sldId id="267" r:id="rId8"/>
    <p:sldId id="273" r:id="rId9"/>
    <p:sldId id="272" r:id="rId10"/>
    <p:sldId id="261" r:id="rId11"/>
    <p:sldId id="275" r:id="rId12"/>
    <p:sldId id="263" r:id="rId13"/>
    <p:sldId id="264" r:id="rId14"/>
    <p:sldId id="276" r:id="rId15"/>
    <p:sldId id="277" r:id="rId16"/>
    <p:sldId id="274" r:id="rId17"/>
    <p:sldId id="269" r:id="rId18"/>
    <p:sldId id="268" r:id="rId19"/>
    <p:sldId id="270" r:id="rId20"/>
  </p:sldIdLst>
  <p:sldSz cx="9144000" cy="6858000" type="screen4x3"/>
  <p:notesSz cx="7086600" cy="102108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38" autoAdjust="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Documents\Dottorato\SLIM5\APSEL6D\sim%20relevant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10"/>
      <c:perspective val="0"/>
    </c:view3D>
    <c:plotArea>
      <c:layout>
        <c:manualLayout>
          <c:layoutTarget val="inner"/>
          <c:xMode val="edge"/>
          <c:yMode val="edge"/>
          <c:x val="7.8270718478582746E-2"/>
          <c:y val="3.4996121938658378E-2"/>
          <c:w val="0.75453219179711051"/>
          <c:h val="0.86262132127101165"/>
        </c:manualLayout>
      </c:layout>
      <c:bar3DChart>
        <c:barDir val="col"/>
        <c:grouping val="standard"/>
        <c:ser>
          <c:idx val="0"/>
          <c:order val="0"/>
          <c:tx>
            <c:strRef>
              <c:f>Foglio3!$B$4</c:f>
              <c:strCache>
                <c:ptCount val="1"/>
                <c:pt idx="0">
                  <c:v>60</c:v>
                </c:pt>
              </c:strCache>
            </c:strRef>
          </c:tx>
          <c:cat>
            <c:numRef>
              <c:f>Foglio3!$C$3:$G$3</c:f>
              <c:numCache>
                <c:formatCode>General</c:formatCode>
                <c:ptCount val="5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Foglio3!$C$4:$G$4</c:f>
              <c:numCache>
                <c:formatCode>General</c:formatCode>
                <c:ptCount val="5"/>
                <c:pt idx="0">
                  <c:v>97.5</c:v>
                </c:pt>
                <c:pt idx="1">
                  <c:v>98.903999999999996</c:v>
                </c:pt>
                <c:pt idx="2">
                  <c:v>98.831999999999994</c:v>
                </c:pt>
                <c:pt idx="3">
                  <c:v>98.775999999999982</c:v>
                </c:pt>
                <c:pt idx="4">
                  <c:v>98.42</c:v>
                </c:pt>
              </c:numCache>
            </c:numRef>
          </c:val>
        </c:ser>
        <c:ser>
          <c:idx val="1"/>
          <c:order val="1"/>
          <c:tx>
            <c:strRef>
              <c:f>Foglio3!$B$5</c:f>
              <c:strCache>
                <c:ptCount val="1"/>
                <c:pt idx="0">
                  <c:v>80</c:v>
                </c:pt>
              </c:strCache>
            </c:strRef>
          </c:tx>
          <c:cat>
            <c:numRef>
              <c:f>Foglio3!$C$3:$G$3</c:f>
              <c:numCache>
                <c:formatCode>General</c:formatCode>
                <c:ptCount val="5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Foglio3!$C$5:$G$5</c:f>
              <c:numCache>
                <c:formatCode>General</c:formatCode>
                <c:ptCount val="5"/>
                <c:pt idx="0">
                  <c:v>99.6</c:v>
                </c:pt>
                <c:pt idx="1">
                  <c:v>99.384999999999991</c:v>
                </c:pt>
                <c:pt idx="2">
                  <c:v>99.095000000000013</c:v>
                </c:pt>
                <c:pt idx="3">
                  <c:v>99.05</c:v>
                </c:pt>
                <c:pt idx="4">
                  <c:v>98.807999999999993</c:v>
                </c:pt>
              </c:numCache>
            </c:numRef>
          </c:val>
        </c:ser>
        <c:ser>
          <c:idx val="2"/>
          <c:order val="2"/>
          <c:tx>
            <c:strRef>
              <c:f>Foglio3!$B$6</c:f>
              <c:strCache>
                <c:ptCount val="1"/>
                <c:pt idx="0">
                  <c:v>100</c:v>
                </c:pt>
              </c:strCache>
            </c:strRef>
          </c:tx>
          <c:cat>
            <c:numRef>
              <c:f>Foglio3!$C$3:$G$3</c:f>
              <c:numCache>
                <c:formatCode>General</c:formatCode>
                <c:ptCount val="5"/>
                <c:pt idx="0">
                  <c:v>0.25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</c:numCache>
            </c:numRef>
          </c:cat>
          <c:val>
            <c:numRef>
              <c:f>Foglio3!$C$6:$G$6</c:f>
              <c:numCache>
                <c:formatCode>General</c:formatCode>
                <c:ptCount val="5"/>
                <c:pt idx="0">
                  <c:v>99.7</c:v>
                </c:pt>
                <c:pt idx="1">
                  <c:v>99.527999999999992</c:v>
                </c:pt>
                <c:pt idx="2">
                  <c:v>99.25</c:v>
                </c:pt>
                <c:pt idx="3">
                  <c:v>99.23</c:v>
                </c:pt>
                <c:pt idx="4">
                  <c:v>99.034999999999997</c:v>
                </c:pt>
              </c:numCache>
            </c:numRef>
          </c:val>
        </c:ser>
        <c:shape val="box"/>
        <c:axId val="60183296"/>
        <c:axId val="60184832"/>
        <c:axId val="58403904"/>
      </c:bar3DChart>
      <c:catAx>
        <c:axId val="60183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60184832"/>
        <c:crosses val="autoZero"/>
        <c:auto val="1"/>
        <c:lblAlgn val="ctr"/>
        <c:lblOffset val="100"/>
      </c:catAx>
      <c:valAx>
        <c:axId val="60184832"/>
        <c:scaling>
          <c:orientation val="minMax"/>
          <c:min val="97.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60183296"/>
        <c:crosses val="autoZero"/>
        <c:crossBetween val="between"/>
      </c:valAx>
      <c:serAx>
        <c:axId val="58403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60184832"/>
        <c:crosses val="autoZero"/>
      </c:serAx>
    </c:plotArea>
    <c:legend>
      <c:legendPos val="r"/>
      <c:layout>
        <c:manualLayout>
          <c:xMode val="edge"/>
          <c:yMode val="edge"/>
          <c:x val="0.87595159569505165"/>
          <c:y val="0.41450159155637462"/>
          <c:w val="9.0588405966776142E-2"/>
          <c:h val="0.23937244129928695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0.83121</cdr:x>
      <cdr:y>0.34515</cdr:y>
    </cdr:from>
    <cdr:to>
      <cdr:x>0.98145</cdr:x>
      <cdr:y>0.41608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122498" y="1390650"/>
          <a:ext cx="925877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it-IT" sz="1100"/>
            <a:t>RD clk (MHz)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CB93FEB9-C8E2-4C61-AD2C-6118C04348C0}" type="datetimeFigureOut">
              <a:rPr lang="it-IT" smtClean="0"/>
              <a:pPr/>
              <a:t>16/06/2009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C56A741D-3B7E-435A-9888-7CDDC3CE7B8D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D9D94C5-DA3A-4A13-98F4-27E91096EC47}" type="slidenum">
              <a:rPr lang="it-IT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D7999C-33C9-4A8D-893A-27E5902400F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7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8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9A038F-B95D-4C16-A8D1-8F5B9197D483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9779-D21B-4E85-BE2B-59BE1C3473F7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B39D-733B-48AB-825D-74E4BE1A0801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D02B-64CE-4B10-A680-419D8B22A65A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F196C0-30FB-4EE2-8AF2-392F7A0D2DEB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7822-FB26-44D9-8148-9A7CFD56E3A1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7F0C2E-7FAA-445D-B9CF-CB738C45D324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B1549-3B7B-418F-9831-E349915545A5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ttango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B1F60B-959F-4ED9-B0B5-C04A45F6E5B9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C5C063-FC46-4FA1-BDAB-A98A5005AB7D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Elaborazione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laborazione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F9483B-F66E-45D7-8E8E-C8608CDC03CA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5/17/2009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47C853C-43AC-46FA-9761-D817473CC4B8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ll-up_resistor" TargetMode="External"/><Relationship Id="rId2" Type="http://schemas.openxmlformats.org/officeDocument/2006/relationships/hyperlink" Target="http://en.wikipedia.org/wiki/Open_dra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esisto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564040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APSEL6D Architecture,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simulations and results </a:t>
            </a:r>
            <a:endParaRPr lang="it-IT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852" y="2000240"/>
            <a:ext cx="7407275" cy="432437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err="1" smtClean="0"/>
              <a:t>SuperB</a:t>
            </a:r>
            <a:r>
              <a:rPr lang="en-US" b="1" dirty="0" smtClean="0"/>
              <a:t> Meeting </a:t>
            </a:r>
            <a:r>
              <a:rPr lang="en-US" dirty="0" smtClean="0"/>
              <a:t>– Perugia, 6/16/2009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		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		            </a:t>
            </a:r>
            <a:r>
              <a:rPr lang="en-US" b="1" dirty="0" err="1" smtClean="0"/>
              <a:t>Filippo</a:t>
            </a:r>
            <a:r>
              <a:rPr lang="en-US" b="1" dirty="0" smtClean="0"/>
              <a:t> </a:t>
            </a:r>
            <a:r>
              <a:rPr lang="en-US" b="1" dirty="0" err="1" smtClean="0"/>
              <a:t>Giorgi</a:t>
            </a:r>
            <a:r>
              <a:rPr lang="en-US" b="1" dirty="0" smtClean="0"/>
              <a:t> - </a:t>
            </a:r>
            <a:r>
              <a:rPr lang="en-US" sz="1800" dirty="0" smtClean="0"/>
              <a:t>INFN Bologna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Sparsification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and barrel trees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Rectangle 15"/>
          <p:cNvSpPr>
            <a:spLocks noChangeArrowheads="1"/>
          </p:cNvSpPr>
          <p:nvPr/>
        </p:nvSpPr>
        <p:spPr bwMode="auto">
          <a:xfrm>
            <a:off x="1371600" y="2585869"/>
            <a:ext cx="8382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1268" name="Rectangle 16"/>
          <p:cNvSpPr>
            <a:spLocks noChangeArrowheads="1"/>
          </p:cNvSpPr>
          <p:nvPr/>
        </p:nvSpPr>
        <p:spPr bwMode="auto">
          <a:xfrm>
            <a:off x="2209800" y="2585869"/>
            <a:ext cx="8382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1269" name="Rectangle 17"/>
          <p:cNvSpPr>
            <a:spLocks noChangeArrowheads="1"/>
          </p:cNvSpPr>
          <p:nvPr/>
        </p:nvSpPr>
        <p:spPr bwMode="auto">
          <a:xfrm>
            <a:off x="3048000" y="2585869"/>
            <a:ext cx="8382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1270" name="AutoShape 18"/>
          <p:cNvSpPr>
            <a:spLocks noChangeArrowheads="1"/>
          </p:cNvSpPr>
          <p:nvPr/>
        </p:nvSpPr>
        <p:spPr bwMode="auto">
          <a:xfrm rot="-5400000">
            <a:off x="838200" y="4490869"/>
            <a:ext cx="304800" cy="609600"/>
          </a:xfrm>
          <a:prstGeom prst="curvedUpArrow">
            <a:avLst>
              <a:gd name="adj1" fmla="val 20000"/>
              <a:gd name="adj2" fmla="val 40000"/>
              <a:gd name="adj3" fmla="val 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1271" name="AutoShape 19"/>
          <p:cNvSpPr>
            <a:spLocks noChangeArrowheads="1"/>
          </p:cNvSpPr>
          <p:nvPr/>
        </p:nvSpPr>
        <p:spPr bwMode="auto">
          <a:xfrm rot="-5400000">
            <a:off x="1600200" y="4490869"/>
            <a:ext cx="304800" cy="609600"/>
          </a:xfrm>
          <a:prstGeom prst="curvedUpArrow">
            <a:avLst>
              <a:gd name="adj1" fmla="val 20000"/>
              <a:gd name="adj2" fmla="val 40000"/>
              <a:gd name="adj3" fmla="val 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1272" name="AutoShape 20"/>
          <p:cNvSpPr>
            <a:spLocks noChangeArrowheads="1"/>
          </p:cNvSpPr>
          <p:nvPr/>
        </p:nvSpPr>
        <p:spPr bwMode="auto">
          <a:xfrm rot="-5400000">
            <a:off x="2438400" y="4490869"/>
            <a:ext cx="304800" cy="609600"/>
          </a:xfrm>
          <a:prstGeom prst="curvedUpArrow">
            <a:avLst>
              <a:gd name="adj1" fmla="val 20000"/>
              <a:gd name="adj2" fmla="val 40000"/>
              <a:gd name="adj3" fmla="val 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1273" name="AutoShape 21"/>
          <p:cNvSpPr>
            <a:spLocks noChangeArrowheads="1"/>
          </p:cNvSpPr>
          <p:nvPr/>
        </p:nvSpPr>
        <p:spPr bwMode="auto">
          <a:xfrm rot="-5400000">
            <a:off x="3352800" y="4490869"/>
            <a:ext cx="304800" cy="609600"/>
          </a:xfrm>
          <a:prstGeom prst="curvedUpArrow">
            <a:avLst>
              <a:gd name="adj1" fmla="val 20000"/>
              <a:gd name="adj2" fmla="val 40000"/>
              <a:gd name="adj3" fmla="val 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1274" name="Text Box 22"/>
          <p:cNvSpPr txBox="1">
            <a:spLocks noChangeArrowheads="1"/>
          </p:cNvSpPr>
          <p:nvPr/>
        </p:nvSpPr>
        <p:spPr bwMode="auto">
          <a:xfrm>
            <a:off x="762000" y="2295357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80</a:t>
            </a:r>
          </a:p>
        </p:txBody>
      </p:sp>
      <p:sp>
        <p:nvSpPr>
          <p:cNvPr id="11275" name="Text Box 23"/>
          <p:cNvSpPr txBox="1">
            <a:spLocks noChangeArrowheads="1"/>
          </p:cNvSpPr>
          <p:nvPr/>
        </p:nvSpPr>
        <p:spPr bwMode="auto">
          <a:xfrm>
            <a:off x="1600200" y="2295357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80</a:t>
            </a:r>
          </a:p>
        </p:txBody>
      </p:sp>
      <p:sp>
        <p:nvSpPr>
          <p:cNvPr id="11276" name="Text Box 24"/>
          <p:cNvSpPr txBox="1">
            <a:spLocks noChangeArrowheads="1"/>
          </p:cNvSpPr>
          <p:nvPr/>
        </p:nvSpPr>
        <p:spPr bwMode="auto">
          <a:xfrm>
            <a:off x="2438400" y="2295357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80</a:t>
            </a:r>
          </a:p>
        </p:txBody>
      </p:sp>
      <p:sp>
        <p:nvSpPr>
          <p:cNvPr id="11277" name="Text Box 25"/>
          <p:cNvSpPr txBox="1">
            <a:spLocks noChangeArrowheads="1"/>
          </p:cNvSpPr>
          <p:nvPr/>
        </p:nvSpPr>
        <p:spPr bwMode="auto">
          <a:xfrm>
            <a:off x="3200400" y="2295357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80</a:t>
            </a:r>
          </a:p>
        </p:txBody>
      </p:sp>
      <p:grpSp>
        <p:nvGrpSpPr>
          <p:cNvPr id="250" name="Gruppo 249"/>
          <p:cNvGrpSpPr/>
          <p:nvPr/>
        </p:nvGrpSpPr>
        <p:grpSpPr>
          <a:xfrm>
            <a:off x="7848600" y="3429000"/>
            <a:ext cx="1295400" cy="1447800"/>
            <a:chOff x="8229600" y="3500438"/>
            <a:chExt cx="1295400" cy="1447800"/>
          </a:xfrm>
        </p:grpSpPr>
        <p:sp>
          <p:nvSpPr>
            <p:cNvPr id="11282" name="AutoShape 172"/>
            <p:cNvSpPr>
              <a:spLocks noChangeArrowheads="1"/>
            </p:cNvSpPr>
            <p:nvPr/>
          </p:nvSpPr>
          <p:spPr bwMode="auto">
            <a:xfrm rot="-5400000">
              <a:off x="8115300" y="3919538"/>
              <a:ext cx="1447800" cy="609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83" name="Line 173"/>
            <p:cNvSpPr>
              <a:spLocks noChangeShapeType="1"/>
            </p:cNvSpPr>
            <p:nvPr/>
          </p:nvSpPr>
          <p:spPr bwMode="auto">
            <a:xfrm>
              <a:off x="8229600" y="388143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84" name="Line 174"/>
            <p:cNvSpPr>
              <a:spLocks noChangeShapeType="1"/>
            </p:cNvSpPr>
            <p:nvPr/>
          </p:nvSpPr>
          <p:spPr bwMode="auto">
            <a:xfrm>
              <a:off x="8229600" y="411003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85" name="Line 175"/>
            <p:cNvSpPr>
              <a:spLocks noChangeShapeType="1"/>
            </p:cNvSpPr>
            <p:nvPr/>
          </p:nvSpPr>
          <p:spPr bwMode="auto">
            <a:xfrm>
              <a:off x="8229600" y="433863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86" name="Line 176"/>
            <p:cNvSpPr>
              <a:spLocks noChangeShapeType="1"/>
            </p:cNvSpPr>
            <p:nvPr/>
          </p:nvSpPr>
          <p:spPr bwMode="auto">
            <a:xfrm>
              <a:off x="8229600" y="4567238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87" name="Line 177"/>
            <p:cNvSpPr>
              <a:spLocks noChangeShapeType="1"/>
            </p:cNvSpPr>
            <p:nvPr/>
          </p:nvSpPr>
          <p:spPr bwMode="auto">
            <a:xfrm>
              <a:off x="9144000" y="4186238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288" name="Rectangle 13"/>
          <p:cNvSpPr>
            <a:spLocks noChangeArrowheads="1"/>
          </p:cNvSpPr>
          <p:nvPr/>
        </p:nvSpPr>
        <p:spPr bwMode="auto">
          <a:xfrm>
            <a:off x="533400" y="2585869"/>
            <a:ext cx="8382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7" name="Segnaposto data 16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27/03/2009</a:t>
            </a:r>
          </a:p>
        </p:txBody>
      </p:sp>
      <p:sp>
        <p:nvSpPr>
          <p:cNvPr id="168" name="Segnaposto numero diapositiva 1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1CED3-4CB7-4777-9BF5-7309D1F3A647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169" name="Segnaposto piè di pagina 168"/>
          <p:cNvSpPr>
            <a:spLocks noGrp="1"/>
          </p:cNvSpPr>
          <p:nvPr>
            <p:ph type="ftr" sz="quarter" idx="11"/>
          </p:nvPr>
        </p:nvSpPr>
        <p:spPr>
          <a:xfrm>
            <a:off x="5715008" y="63817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it-IT" dirty="0"/>
              <a:t>APSEL6D proposte &amp; simulazioni - Parte 2</a:t>
            </a:r>
          </a:p>
        </p:txBody>
      </p:sp>
      <p:cxnSp>
        <p:nvCxnSpPr>
          <p:cNvPr id="171" name="Connettore 2 170"/>
          <p:cNvCxnSpPr>
            <a:stCxn id="175" idx="0"/>
          </p:cNvCxnSpPr>
          <p:nvPr/>
        </p:nvCxnSpPr>
        <p:spPr>
          <a:xfrm rot="5400000" flipH="1" flipV="1">
            <a:off x="7286066" y="5000057"/>
            <a:ext cx="1714512" cy="572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sellaDiTesto 174"/>
          <p:cNvSpPr txBox="1"/>
          <p:nvPr/>
        </p:nvSpPr>
        <p:spPr>
          <a:xfrm>
            <a:off x="6715140" y="6143644"/>
            <a:ext cx="2283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 output stage</a:t>
            </a:r>
            <a:endParaRPr lang="it-IT" dirty="0"/>
          </a:p>
        </p:txBody>
      </p:sp>
      <p:sp>
        <p:nvSpPr>
          <p:cNvPr id="177" name="CasellaDiTesto 176"/>
          <p:cNvSpPr txBox="1"/>
          <p:nvPr/>
        </p:nvSpPr>
        <p:spPr>
          <a:xfrm>
            <a:off x="1857356" y="1500174"/>
            <a:ext cx="6311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</a:t>
            </a:r>
            <a:r>
              <a:rPr lang="en-US" dirty="0" err="1" smtClean="0"/>
              <a:t>submatrix</a:t>
            </a:r>
            <a:r>
              <a:rPr lang="en-US" dirty="0" smtClean="0"/>
              <a:t> scan has its own readout – all working in parallel  </a:t>
            </a:r>
            <a:endParaRPr lang="it-IT" dirty="0"/>
          </a:p>
        </p:txBody>
      </p:sp>
      <p:grpSp>
        <p:nvGrpSpPr>
          <p:cNvPr id="201" name="Gruppo 200"/>
          <p:cNvGrpSpPr/>
          <p:nvPr/>
        </p:nvGrpSpPr>
        <p:grpSpPr>
          <a:xfrm>
            <a:off x="4071934" y="2500306"/>
            <a:ext cx="3429024" cy="2143140"/>
            <a:chOff x="4071934" y="2500306"/>
            <a:chExt cx="3429024" cy="2143140"/>
          </a:xfrm>
        </p:grpSpPr>
        <p:sp>
          <p:nvSpPr>
            <p:cNvPr id="200" name="Rettangolo 199"/>
            <p:cNvSpPr/>
            <p:nvPr/>
          </p:nvSpPr>
          <p:spPr>
            <a:xfrm>
              <a:off x="4071934" y="2500306"/>
              <a:ext cx="3429024" cy="21431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3" name="Triangolo isoscele 172"/>
            <p:cNvSpPr/>
            <p:nvPr/>
          </p:nvSpPr>
          <p:spPr>
            <a:xfrm rot="5400000">
              <a:off x="4143387" y="2571749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74" name="Rettangolo 173"/>
            <p:cNvSpPr/>
            <p:nvPr/>
          </p:nvSpPr>
          <p:spPr>
            <a:xfrm>
              <a:off x="4714887" y="2571749"/>
              <a:ext cx="857250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76" name="Rettangolo 175"/>
            <p:cNvSpPr/>
            <p:nvPr/>
          </p:nvSpPr>
          <p:spPr>
            <a:xfrm>
              <a:off x="4714887" y="3122929"/>
              <a:ext cx="857250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78" name="Rettangolo 177"/>
            <p:cNvSpPr/>
            <p:nvPr/>
          </p:nvSpPr>
          <p:spPr>
            <a:xfrm>
              <a:off x="4714887" y="3673791"/>
              <a:ext cx="857250" cy="357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79" name="Rettangolo 178"/>
            <p:cNvSpPr/>
            <p:nvPr/>
          </p:nvSpPr>
          <p:spPr>
            <a:xfrm>
              <a:off x="4714887" y="4214811"/>
              <a:ext cx="857250" cy="357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80" name="Triangolo isoscele 179"/>
            <p:cNvSpPr/>
            <p:nvPr/>
          </p:nvSpPr>
          <p:spPr>
            <a:xfrm rot="5400000">
              <a:off x="4964919" y="3321842"/>
              <a:ext cx="2000250" cy="500063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81" name="Rettangolo 180"/>
            <p:cNvSpPr/>
            <p:nvPr/>
          </p:nvSpPr>
          <p:spPr>
            <a:xfrm>
              <a:off x="6357950" y="3286124"/>
              <a:ext cx="1000125" cy="50006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85" name="Triangolo isoscele 184"/>
            <p:cNvSpPr/>
            <p:nvPr/>
          </p:nvSpPr>
          <p:spPr>
            <a:xfrm rot="5400000">
              <a:off x="4143387" y="3122929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86" name="Triangolo isoscele 185"/>
            <p:cNvSpPr/>
            <p:nvPr/>
          </p:nvSpPr>
          <p:spPr>
            <a:xfrm rot="5400000">
              <a:off x="4143387" y="3633151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87" name="Triangolo isoscele 186"/>
            <p:cNvSpPr/>
            <p:nvPr/>
          </p:nvSpPr>
          <p:spPr>
            <a:xfrm rot="5400000">
              <a:off x="4143387" y="4143374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pSp>
        <p:nvGrpSpPr>
          <p:cNvPr id="202" name="Gruppo 201"/>
          <p:cNvGrpSpPr/>
          <p:nvPr/>
        </p:nvGrpSpPr>
        <p:grpSpPr>
          <a:xfrm>
            <a:off x="4214810" y="2786058"/>
            <a:ext cx="3429024" cy="2143140"/>
            <a:chOff x="4071934" y="2500306"/>
            <a:chExt cx="3429024" cy="2143140"/>
          </a:xfrm>
        </p:grpSpPr>
        <p:sp>
          <p:nvSpPr>
            <p:cNvPr id="203" name="Rettangolo 202"/>
            <p:cNvSpPr/>
            <p:nvPr/>
          </p:nvSpPr>
          <p:spPr>
            <a:xfrm>
              <a:off x="4071934" y="2500306"/>
              <a:ext cx="3429024" cy="21431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Triangolo isoscele 203"/>
            <p:cNvSpPr/>
            <p:nvPr/>
          </p:nvSpPr>
          <p:spPr>
            <a:xfrm rot="5400000">
              <a:off x="4143387" y="2571749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05" name="Rettangolo 204"/>
            <p:cNvSpPr/>
            <p:nvPr/>
          </p:nvSpPr>
          <p:spPr>
            <a:xfrm>
              <a:off x="4714887" y="2571749"/>
              <a:ext cx="857250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06" name="Rettangolo 205"/>
            <p:cNvSpPr/>
            <p:nvPr/>
          </p:nvSpPr>
          <p:spPr>
            <a:xfrm>
              <a:off x="4714887" y="3122929"/>
              <a:ext cx="857250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07" name="Rettangolo 206"/>
            <p:cNvSpPr/>
            <p:nvPr/>
          </p:nvSpPr>
          <p:spPr>
            <a:xfrm>
              <a:off x="4714887" y="3673791"/>
              <a:ext cx="857250" cy="357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08" name="Rettangolo 207"/>
            <p:cNvSpPr/>
            <p:nvPr/>
          </p:nvSpPr>
          <p:spPr>
            <a:xfrm>
              <a:off x="4714887" y="4214811"/>
              <a:ext cx="857250" cy="357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09" name="Triangolo isoscele 208"/>
            <p:cNvSpPr/>
            <p:nvPr/>
          </p:nvSpPr>
          <p:spPr>
            <a:xfrm rot="5400000">
              <a:off x="4964919" y="3321842"/>
              <a:ext cx="2000250" cy="500063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0" name="Rettangolo 209"/>
            <p:cNvSpPr/>
            <p:nvPr/>
          </p:nvSpPr>
          <p:spPr>
            <a:xfrm>
              <a:off x="6357950" y="3286124"/>
              <a:ext cx="1000125" cy="50006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1" name="Triangolo isoscele 210"/>
            <p:cNvSpPr/>
            <p:nvPr/>
          </p:nvSpPr>
          <p:spPr>
            <a:xfrm rot="5400000">
              <a:off x="4143387" y="3122929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2" name="Triangolo isoscele 211"/>
            <p:cNvSpPr/>
            <p:nvPr/>
          </p:nvSpPr>
          <p:spPr>
            <a:xfrm rot="5400000">
              <a:off x="4143387" y="3633151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3" name="Triangolo isoscele 212"/>
            <p:cNvSpPr/>
            <p:nvPr/>
          </p:nvSpPr>
          <p:spPr>
            <a:xfrm rot="5400000">
              <a:off x="4143387" y="4143374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pSp>
        <p:nvGrpSpPr>
          <p:cNvPr id="214" name="Gruppo 213"/>
          <p:cNvGrpSpPr/>
          <p:nvPr/>
        </p:nvGrpSpPr>
        <p:grpSpPr>
          <a:xfrm>
            <a:off x="4357686" y="3071810"/>
            <a:ext cx="3429024" cy="2143140"/>
            <a:chOff x="4071934" y="2500306"/>
            <a:chExt cx="3429024" cy="2143140"/>
          </a:xfrm>
        </p:grpSpPr>
        <p:sp>
          <p:nvSpPr>
            <p:cNvPr id="215" name="Rettangolo 214"/>
            <p:cNvSpPr/>
            <p:nvPr/>
          </p:nvSpPr>
          <p:spPr>
            <a:xfrm>
              <a:off x="4071934" y="2500306"/>
              <a:ext cx="3429024" cy="21431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6" name="Triangolo isoscele 215"/>
            <p:cNvSpPr/>
            <p:nvPr/>
          </p:nvSpPr>
          <p:spPr>
            <a:xfrm rot="5400000">
              <a:off x="4143387" y="2571749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7" name="Rettangolo 216"/>
            <p:cNvSpPr/>
            <p:nvPr/>
          </p:nvSpPr>
          <p:spPr>
            <a:xfrm>
              <a:off x="4714887" y="2571749"/>
              <a:ext cx="857250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8" name="Rettangolo 217"/>
            <p:cNvSpPr/>
            <p:nvPr/>
          </p:nvSpPr>
          <p:spPr>
            <a:xfrm>
              <a:off x="4714887" y="3122929"/>
              <a:ext cx="857250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9" name="Rettangolo 218"/>
            <p:cNvSpPr/>
            <p:nvPr/>
          </p:nvSpPr>
          <p:spPr>
            <a:xfrm>
              <a:off x="4714887" y="3673791"/>
              <a:ext cx="857250" cy="357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20" name="Rettangolo 219"/>
            <p:cNvSpPr/>
            <p:nvPr/>
          </p:nvSpPr>
          <p:spPr>
            <a:xfrm>
              <a:off x="4714887" y="4214811"/>
              <a:ext cx="857250" cy="357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21" name="Triangolo isoscele 220"/>
            <p:cNvSpPr/>
            <p:nvPr/>
          </p:nvSpPr>
          <p:spPr>
            <a:xfrm rot="5400000">
              <a:off x="4964919" y="3321842"/>
              <a:ext cx="2000250" cy="500063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22" name="Rettangolo 221"/>
            <p:cNvSpPr/>
            <p:nvPr/>
          </p:nvSpPr>
          <p:spPr>
            <a:xfrm>
              <a:off x="6357950" y="3286124"/>
              <a:ext cx="1000125" cy="50006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23" name="Triangolo isoscele 222"/>
            <p:cNvSpPr/>
            <p:nvPr/>
          </p:nvSpPr>
          <p:spPr>
            <a:xfrm rot="5400000">
              <a:off x="4143387" y="3122929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24" name="Triangolo isoscele 223"/>
            <p:cNvSpPr/>
            <p:nvPr/>
          </p:nvSpPr>
          <p:spPr>
            <a:xfrm rot="5400000">
              <a:off x="4143387" y="3633151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25" name="Triangolo isoscele 224"/>
            <p:cNvSpPr/>
            <p:nvPr/>
          </p:nvSpPr>
          <p:spPr>
            <a:xfrm rot="5400000">
              <a:off x="4143387" y="4143374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pSp>
        <p:nvGrpSpPr>
          <p:cNvPr id="238" name="Gruppo 237"/>
          <p:cNvGrpSpPr/>
          <p:nvPr/>
        </p:nvGrpSpPr>
        <p:grpSpPr>
          <a:xfrm>
            <a:off x="4500562" y="3357562"/>
            <a:ext cx="3429024" cy="2143140"/>
            <a:chOff x="4071934" y="2500306"/>
            <a:chExt cx="3429024" cy="2143140"/>
          </a:xfrm>
        </p:grpSpPr>
        <p:sp>
          <p:nvSpPr>
            <p:cNvPr id="239" name="Rettangolo 238"/>
            <p:cNvSpPr/>
            <p:nvPr/>
          </p:nvSpPr>
          <p:spPr>
            <a:xfrm>
              <a:off x="4071934" y="2500306"/>
              <a:ext cx="3429024" cy="21431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0" name="Triangolo isoscele 239"/>
            <p:cNvSpPr/>
            <p:nvPr/>
          </p:nvSpPr>
          <p:spPr>
            <a:xfrm rot="5400000">
              <a:off x="4143387" y="2571749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1" name="Rettangolo 240"/>
            <p:cNvSpPr/>
            <p:nvPr/>
          </p:nvSpPr>
          <p:spPr>
            <a:xfrm>
              <a:off x="4714887" y="2571749"/>
              <a:ext cx="857250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2" name="Rettangolo 241"/>
            <p:cNvSpPr/>
            <p:nvPr/>
          </p:nvSpPr>
          <p:spPr>
            <a:xfrm>
              <a:off x="4714887" y="3122929"/>
              <a:ext cx="857250" cy="3571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3" name="Rettangolo 242"/>
            <p:cNvSpPr/>
            <p:nvPr/>
          </p:nvSpPr>
          <p:spPr>
            <a:xfrm>
              <a:off x="4714887" y="3673791"/>
              <a:ext cx="857250" cy="357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4" name="Rettangolo 243"/>
            <p:cNvSpPr/>
            <p:nvPr/>
          </p:nvSpPr>
          <p:spPr>
            <a:xfrm>
              <a:off x="4714887" y="4214811"/>
              <a:ext cx="857250" cy="357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5" name="Triangolo isoscele 244"/>
            <p:cNvSpPr/>
            <p:nvPr/>
          </p:nvSpPr>
          <p:spPr>
            <a:xfrm rot="5400000">
              <a:off x="4964919" y="3321842"/>
              <a:ext cx="2000250" cy="500063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6" name="Rettangolo 245"/>
            <p:cNvSpPr/>
            <p:nvPr/>
          </p:nvSpPr>
          <p:spPr>
            <a:xfrm>
              <a:off x="6357950" y="3286124"/>
              <a:ext cx="1000125" cy="50006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7" name="Triangolo isoscele 246"/>
            <p:cNvSpPr/>
            <p:nvPr/>
          </p:nvSpPr>
          <p:spPr>
            <a:xfrm rot="5400000">
              <a:off x="4143387" y="3122929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8" name="Triangolo isoscele 247"/>
            <p:cNvSpPr/>
            <p:nvPr/>
          </p:nvSpPr>
          <p:spPr>
            <a:xfrm rot="5400000">
              <a:off x="4143387" y="3633151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49" name="Triangolo isoscele 248"/>
            <p:cNvSpPr/>
            <p:nvPr/>
          </p:nvSpPr>
          <p:spPr>
            <a:xfrm rot="5400000">
              <a:off x="4143387" y="4143374"/>
              <a:ext cx="428625" cy="428625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-142900"/>
            <a:ext cx="7499350" cy="1143000"/>
          </a:xfrm>
        </p:spPr>
        <p:txBody>
          <a:bodyPr/>
          <a:lstStyle/>
          <a:p>
            <a:r>
              <a:rPr lang="en-US" dirty="0" smtClean="0"/>
              <a:t>Output stage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7D02B-64CE-4B10-A680-419D8B22A65A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11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14414" y="714356"/>
            <a:ext cx="735811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dirty="0" smtClean="0"/>
              <a:t>FULL resolution Hit + time stamp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8 bit TS	      (modulo 256 BCO counter)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9 bit X address (320 pixels)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8 bit Y address (256 pixels)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TOT   </a:t>
            </a:r>
            <a:r>
              <a:rPr lang="en-US" b="1" dirty="0" smtClean="0"/>
              <a:t>25 bit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 expected rate 130 </a:t>
            </a:r>
            <a:r>
              <a:rPr lang="en-US" b="1" dirty="0" err="1" smtClean="0">
                <a:sym typeface="Wingdings" pitchFamily="2" charset="2"/>
              </a:rPr>
              <a:t>MHit</a:t>
            </a:r>
            <a:r>
              <a:rPr lang="en-US" b="1" dirty="0" smtClean="0">
                <a:sym typeface="Wingdings" pitchFamily="2" charset="2"/>
              </a:rPr>
              <a:t>/s per chip = 130MHz x 25bit = </a:t>
            </a:r>
            <a:r>
              <a:rPr lang="en-US" b="1" u="sng" dirty="0" smtClean="0">
                <a:sym typeface="Wingdings" pitchFamily="2" charset="2"/>
              </a:rPr>
              <a:t>3.2 </a:t>
            </a:r>
            <a:r>
              <a:rPr lang="en-US" b="1" u="sng" dirty="0" err="1" smtClean="0">
                <a:sym typeface="Wingdings" pitchFamily="2" charset="2"/>
              </a:rPr>
              <a:t>Gbps</a:t>
            </a:r>
            <a:endParaRPr lang="en-US" b="1" u="sng" dirty="0" smtClean="0">
              <a:sym typeface="Wingdings" pitchFamily="2" charset="2"/>
            </a:endParaRPr>
          </a:p>
          <a:p>
            <a:pPr marL="269875" indent="-269875"/>
            <a:endParaRPr lang="en-US" b="1" u="sng" dirty="0" smtClean="0">
              <a:sym typeface="Wingdings" pitchFamily="2" charset="2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en-US" dirty="0" smtClean="0"/>
              <a:t>Zone </a:t>
            </a:r>
            <a:r>
              <a:rPr lang="en-US" dirty="0" err="1" smtClean="0"/>
              <a:t>sparsification</a:t>
            </a:r>
            <a:r>
              <a:rPr lang="en-US" dirty="0" smtClean="0"/>
              <a:t> &amp; time sorting of the hits (TS heading the relative hits) lead to: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2 bit Barrel L2 address (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1/4 of </a:t>
            </a:r>
            <a:r>
              <a:rPr lang="en-US" dirty="0" err="1" smtClean="0"/>
              <a:t>submatrix</a:t>
            </a:r>
            <a:r>
              <a:rPr lang="en-US" dirty="0" smtClean="0"/>
              <a:t>: 80x64 </a:t>
            </a:r>
            <a:r>
              <a:rPr lang="en-US" dirty="0" err="1" smtClean="0"/>
              <a:t>pxl</a:t>
            </a:r>
            <a:r>
              <a:rPr lang="en-US" dirty="0" smtClean="0"/>
              <a:t>)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2 bit Barrel L1 address (1 </a:t>
            </a:r>
            <a:r>
              <a:rPr lang="en-US" dirty="0" err="1" smtClean="0"/>
              <a:t>submatrix</a:t>
            </a:r>
            <a:r>
              <a:rPr lang="en-US" dirty="0" smtClean="0"/>
              <a:t>: 80x256 </a:t>
            </a:r>
            <a:r>
              <a:rPr lang="en-US" dirty="0" err="1" smtClean="0"/>
              <a:t>pxl</a:t>
            </a:r>
            <a:r>
              <a:rPr lang="en-US" dirty="0" smtClean="0"/>
              <a:t>)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7 bit X address (80 pixels)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3 bit zone Y address (8 vertical zones for each L2 barrel)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8 bit zone pattern 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dirty="0" smtClean="0"/>
              <a:t>TOT 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22</a:t>
            </a:r>
            <a:r>
              <a:rPr lang="en-US" b="1" dirty="0" smtClean="0"/>
              <a:t> </a:t>
            </a:r>
            <a:r>
              <a:rPr lang="en-US" b="1" dirty="0" smtClean="0"/>
              <a:t>bit   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 expected rate: 130 (+1 TS) * 22 = </a:t>
            </a:r>
            <a:r>
              <a:rPr lang="en-US" b="1" u="sng" dirty="0" smtClean="0">
                <a:sym typeface="Wingdings" pitchFamily="2" charset="2"/>
              </a:rPr>
              <a:t>2.8 </a:t>
            </a:r>
            <a:r>
              <a:rPr lang="en-US" b="1" u="sng" dirty="0" err="1" smtClean="0">
                <a:sym typeface="Wingdings" pitchFamily="2" charset="2"/>
              </a:rPr>
              <a:t>Gbps</a:t>
            </a:r>
            <a:endParaRPr lang="en-US" b="1" u="sng" dirty="0" smtClean="0"/>
          </a:p>
          <a:p>
            <a:pPr marL="727075" lvl="1" indent="-269875">
              <a:buFont typeface="Arial" pitchFamily="34" charset="0"/>
              <a:buChar char="•"/>
            </a:pPr>
            <a:endParaRPr lang="en-US" b="1" dirty="0" smtClean="0"/>
          </a:p>
          <a:p>
            <a:pPr marL="727075" lvl="1" indent="-269875">
              <a:buFont typeface="Arial" pitchFamily="34" charset="0"/>
              <a:buChar char="•"/>
            </a:pPr>
            <a:endParaRPr lang="en-US" b="1" dirty="0" smtClean="0"/>
          </a:p>
          <a:p>
            <a:pPr marL="727075" lvl="1" indent="-269875">
              <a:buFont typeface="Arial" pitchFamily="34" charset="0"/>
              <a:buChar char="•"/>
            </a:pPr>
            <a:endParaRPr lang="en-US" b="1" dirty="0" smtClean="0"/>
          </a:p>
          <a:p>
            <a:pPr marL="727075" lvl="1" indent="-269875">
              <a:buFont typeface="Arial" pitchFamily="34" charset="0"/>
              <a:buChar char="•"/>
            </a:pPr>
            <a:endParaRPr lang="en-US" b="1" dirty="0" smtClean="0">
              <a:sym typeface="Wingdings" pitchFamily="2" charset="2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 [(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  <a:sym typeface="Wingdings" pitchFamily="2" charset="2"/>
              </a:rPr>
              <a:t>22</a:t>
            </a:r>
            <a:r>
              <a:rPr lang="en-US" b="1" dirty="0" smtClean="0">
                <a:sym typeface="Wingdings" pitchFamily="2" charset="2"/>
              </a:rPr>
              <a:t>*</a:t>
            </a:r>
            <a:r>
              <a:rPr lang="en-US" b="1" dirty="0" smtClean="0">
                <a:solidFill>
                  <a:srgbClr val="92D050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)* 0.875 + (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  <a:sym typeface="Wingdings" pitchFamily="2" charset="2"/>
              </a:rPr>
              <a:t>22</a:t>
            </a:r>
            <a:r>
              <a:rPr lang="en-US" b="1" dirty="0" smtClean="0">
                <a:sym typeface="Wingdings" pitchFamily="2" charset="2"/>
              </a:rPr>
              <a:t>*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4</a:t>
            </a:r>
            <a:r>
              <a:rPr lang="en-US" b="1" dirty="0" smtClean="0">
                <a:sym typeface="Wingdings" pitchFamily="2" charset="2"/>
              </a:rPr>
              <a:t>)*0.125 ] *25 </a:t>
            </a:r>
            <a:r>
              <a:rPr lang="en-US" b="1" dirty="0" err="1" smtClean="0">
                <a:sym typeface="Wingdings" pitchFamily="2" charset="2"/>
              </a:rPr>
              <a:t>Mtrack</a:t>
            </a:r>
            <a:r>
              <a:rPr lang="en-US" b="1" dirty="0" smtClean="0">
                <a:sym typeface="Wingdings" pitchFamily="2" charset="2"/>
              </a:rPr>
              <a:t> s</a:t>
            </a:r>
            <a:r>
              <a:rPr lang="en-US" b="1" baseline="30000" dirty="0" smtClean="0">
                <a:sym typeface="Wingdings" pitchFamily="2" charset="2"/>
              </a:rPr>
              <a:t>-1</a:t>
            </a:r>
            <a:r>
              <a:rPr lang="en-US" b="1" dirty="0" smtClean="0">
                <a:sym typeface="Wingdings" pitchFamily="2" charset="2"/>
              </a:rPr>
              <a:t> cm</a:t>
            </a:r>
            <a:r>
              <a:rPr lang="en-US" b="1" baseline="30000" dirty="0" smtClean="0">
                <a:sym typeface="Wingdings" pitchFamily="2" charset="2"/>
              </a:rPr>
              <a:t>-2</a:t>
            </a:r>
            <a:r>
              <a:rPr lang="en-US" b="1" dirty="0" smtClean="0">
                <a:sym typeface="Wingdings" pitchFamily="2" charset="2"/>
              </a:rPr>
              <a:t> * 1.3 cm</a:t>
            </a:r>
            <a:r>
              <a:rPr lang="en-US" b="1" baseline="30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pPr marL="1184275" lvl="2" indent="-269875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Weighted </a:t>
            </a:r>
            <a:r>
              <a:rPr lang="en-US" b="1" dirty="0" smtClean="0">
                <a:sym typeface="Wingdings" pitchFamily="2" charset="2"/>
              </a:rPr>
              <a:t>average ~ </a:t>
            </a:r>
            <a:r>
              <a:rPr lang="en-US" b="1" u="sng" dirty="0" smtClean="0">
                <a:sym typeface="Wingdings" pitchFamily="2" charset="2"/>
              </a:rPr>
              <a:t>1.6 </a:t>
            </a:r>
            <a:r>
              <a:rPr lang="en-US" b="1" u="sng" dirty="0" err="1" smtClean="0">
                <a:sym typeface="Wingdings" pitchFamily="2" charset="2"/>
              </a:rPr>
              <a:t>Gbps</a:t>
            </a:r>
            <a:endParaRPr lang="en-US" b="1" u="sng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1785918" y="5214950"/>
            <a:ext cx="5786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BUT: Considering the cluster </a:t>
            </a:r>
            <a:r>
              <a:rPr lang="en-US" dirty="0" smtClean="0"/>
              <a:t>factor </a:t>
            </a:r>
            <a:r>
              <a:rPr lang="en-US" dirty="0" smtClean="0">
                <a:solidFill>
                  <a:srgbClr val="FF0000"/>
                </a:solidFill>
              </a:rPr>
              <a:t>x4</a:t>
            </a:r>
            <a:r>
              <a:rPr lang="en-US" dirty="0" smtClean="0"/>
              <a:t> of the expected rate in the form </a:t>
            </a:r>
            <a:r>
              <a:rPr lang="en-US" dirty="0" smtClean="0">
                <a:solidFill>
                  <a:srgbClr val="FF0000"/>
                </a:solidFill>
              </a:rPr>
              <a:t>2x2: </a:t>
            </a:r>
          </a:p>
          <a:p>
            <a:r>
              <a:rPr lang="en-US" dirty="0" smtClean="0"/>
              <a:t>in 87.5%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of cases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 smtClean="0"/>
              <a:t> hits only  &amp; in </a:t>
            </a:r>
            <a:r>
              <a:rPr lang="en-US" dirty="0" smtClean="0">
                <a:solidFill>
                  <a:srgbClr val="00B0F0"/>
                </a:solidFill>
              </a:rPr>
              <a:t>12.5%</a:t>
            </a:r>
            <a:r>
              <a:rPr lang="en-US" dirty="0" smtClean="0"/>
              <a:t> are required </a:t>
            </a:r>
            <a:r>
              <a:rPr lang="en-US" dirty="0" smtClean="0">
                <a:solidFill>
                  <a:srgbClr val="00B0F0"/>
                </a:solidFill>
              </a:rPr>
              <a:t>4</a:t>
            </a:r>
            <a:r>
              <a:rPr lang="en-US" dirty="0" smtClean="0"/>
              <a:t> hits</a:t>
            </a:r>
            <a:endParaRPr lang="it-IT" dirty="0"/>
          </a:p>
        </p:txBody>
      </p:sp>
      <p:grpSp>
        <p:nvGrpSpPr>
          <p:cNvPr id="14" name="Gruppo 13"/>
          <p:cNvGrpSpPr/>
          <p:nvPr/>
        </p:nvGrpSpPr>
        <p:grpSpPr>
          <a:xfrm>
            <a:off x="7929586" y="5357826"/>
            <a:ext cx="642942" cy="642942"/>
            <a:chOff x="8286776" y="5429264"/>
            <a:chExt cx="642942" cy="642942"/>
          </a:xfrm>
        </p:grpSpPr>
        <p:sp>
          <p:nvSpPr>
            <p:cNvPr id="9" name="Rettangolo 8"/>
            <p:cNvSpPr/>
            <p:nvPr/>
          </p:nvSpPr>
          <p:spPr>
            <a:xfrm>
              <a:off x="8286776" y="5429264"/>
              <a:ext cx="642942" cy="64294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1" name="Connettore 1 10"/>
            <p:cNvCxnSpPr>
              <a:stCxn id="9" idx="0"/>
              <a:endCxn id="9" idx="2"/>
            </p:cNvCxnSpPr>
            <p:nvPr/>
          </p:nvCxnSpPr>
          <p:spPr>
            <a:xfrm rot="16200000" flipH="1">
              <a:off x="8286776" y="5750735"/>
              <a:ext cx="64294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>
              <a:off x="8286776" y="5767204"/>
              <a:ext cx="64294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78661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The components simulated:</a:t>
            </a:r>
            <a:br>
              <a:rPr lang="en-US" dirty="0" smtClean="0"/>
            </a:br>
            <a:endParaRPr lang="it-IT" sz="2200" dirty="0"/>
          </a:p>
        </p:txBody>
      </p:sp>
      <p:sp>
        <p:nvSpPr>
          <p:cNvPr id="8" name="Rettangolo 7"/>
          <p:cNvSpPr/>
          <p:nvPr/>
        </p:nvSpPr>
        <p:spPr>
          <a:xfrm>
            <a:off x="1214438" y="1862152"/>
            <a:ext cx="1571625" cy="2143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Triangolo isoscele 9"/>
          <p:cNvSpPr/>
          <p:nvPr/>
        </p:nvSpPr>
        <p:spPr>
          <a:xfrm rot="5400000">
            <a:off x="2857500" y="1933590"/>
            <a:ext cx="428625" cy="428625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3429000" y="1933590"/>
            <a:ext cx="85725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3429000" y="2484770"/>
            <a:ext cx="85725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3429000" y="3035632"/>
            <a:ext cx="8572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3429000" y="3576652"/>
            <a:ext cx="8572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346" name="CasellaDiTesto 17"/>
          <p:cNvSpPr txBox="1">
            <a:spLocks noChangeArrowheads="1"/>
          </p:cNvSpPr>
          <p:nvPr/>
        </p:nvSpPr>
        <p:spPr bwMode="auto">
          <a:xfrm>
            <a:off x="1357313" y="2576527"/>
            <a:ext cx="1214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Sub Matrix</a:t>
            </a:r>
            <a:endParaRPr lang="it-IT" b="1"/>
          </a:p>
        </p:txBody>
      </p:sp>
      <p:grpSp>
        <p:nvGrpSpPr>
          <p:cNvPr id="3" name="Gruppo 32"/>
          <p:cNvGrpSpPr>
            <a:grpSpLocks/>
          </p:cNvGrpSpPr>
          <p:nvPr/>
        </p:nvGrpSpPr>
        <p:grpSpPr bwMode="auto">
          <a:xfrm>
            <a:off x="1142976" y="4071942"/>
            <a:ext cx="2071712" cy="1079510"/>
            <a:chOff x="1142967" y="2206614"/>
            <a:chExt cx="2071711" cy="1079510"/>
          </a:xfrm>
        </p:grpSpPr>
        <p:sp>
          <p:nvSpPr>
            <p:cNvPr id="9" name="Rettangolo 8"/>
            <p:cNvSpPr/>
            <p:nvPr/>
          </p:nvSpPr>
          <p:spPr>
            <a:xfrm>
              <a:off x="1142991" y="2211387"/>
              <a:ext cx="2000249" cy="1000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1928804" y="2640012"/>
              <a:ext cx="1214436" cy="571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14365" name="CasellaDiTesto 19"/>
            <p:cNvSpPr txBox="1">
              <a:spLocks noChangeArrowheads="1"/>
            </p:cNvSpPr>
            <p:nvPr/>
          </p:nvSpPr>
          <p:spPr bwMode="auto">
            <a:xfrm>
              <a:off x="2143115" y="2282824"/>
              <a:ext cx="10001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 smtClean="0"/>
                <a:t>Scan Control</a:t>
              </a:r>
              <a:endParaRPr lang="it-IT" sz="1200" b="1" dirty="0"/>
            </a:p>
          </p:txBody>
        </p:sp>
        <p:sp>
          <p:nvSpPr>
            <p:cNvPr id="16406" name="CasellaDiTesto 21"/>
            <p:cNvSpPr txBox="1">
              <a:spLocks noChangeArrowheads="1"/>
            </p:cNvSpPr>
            <p:nvPr/>
          </p:nvSpPr>
          <p:spPr bwMode="auto">
            <a:xfrm>
              <a:off x="1142967" y="2206614"/>
              <a:ext cx="1000125" cy="2762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 smtClean="0"/>
                <a:t>Freezer</a:t>
              </a:r>
              <a:endParaRPr lang="it-IT" sz="1200" b="1" dirty="0"/>
            </a:p>
          </p:txBody>
        </p:sp>
        <p:sp>
          <p:nvSpPr>
            <p:cNvPr id="14367" name="CasellaDiTesto 22"/>
            <p:cNvSpPr txBox="1">
              <a:spLocks noChangeArrowheads="1"/>
            </p:cNvSpPr>
            <p:nvPr/>
          </p:nvSpPr>
          <p:spPr bwMode="auto">
            <a:xfrm>
              <a:off x="1928803" y="2640012"/>
              <a:ext cx="1285875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/>
                <a:t>Scan Buffer</a:t>
              </a:r>
            </a:p>
            <a:p>
              <a:r>
                <a:rPr lang="en-US" sz="1200" b="1" dirty="0"/>
                <a:t>TS + MP pattern</a:t>
              </a:r>
              <a:endParaRPr lang="it-IT" sz="1200" b="1" dirty="0"/>
            </a:p>
          </p:txBody>
        </p:sp>
      </p:grpSp>
      <p:sp>
        <p:nvSpPr>
          <p:cNvPr id="23" name="Triangolo isoscele 22"/>
          <p:cNvSpPr/>
          <p:nvPr/>
        </p:nvSpPr>
        <p:spPr>
          <a:xfrm rot="5400000">
            <a:off x="3679032" y="2683683"/>
            <a:ext cx="2000250" cy="500063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5072063" y="2647965"/>
            <a:ext cx="1000125" cy="5000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351" name="CasellaDiTesto 25"/>
          <p:cNvSpPr txBox="1">
            <a:spLocks noChangeArrowheads="1"/>
          </p:cNvSpPr>
          <p:nvPr/>
        </p:nvSpPr>
        <p:spPr bwMode="auto">
          <a:xfrm>
            <a:off x="3214678" y="1571612"/>
            <a:ext cx="16819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layer barrels (</a:t>
            </a:r>
            <a:r>
              <a:rPr lang="en-US" sz="1400" b="1" dirty="0"/>
              <a:t>B2</a:t>
            </a:r>
            <a:r>
              <a:rPr lang="en-US" sz="1400" dirty="0"/>
              <a:t>)</a:t>
            </a:r>
            <a:endParaRPr lang="it-IT" sz="1400" dirty="0"/>
          </a:p>
        </p:txBody>
      </p:sp>
      <p:sp>
        <p:nvSpPr>
          <p:cNvPr id="14352" name="CasellaDiTesto 26"/>
          <p:cNvSpPr txBox="1">
            <a:spLocks noChangeArrowheads="1"/>
          </p:cNvSpPr>
          <p:nvPr/>
        </p:nvSpPr>
        <p:spPr bwMode="auto">
          <a:xfrm>
            <a:off x="4857750" y="2362215"/>
            <a:ext cx="1571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layer barrel (</a:t>
            </a:r>
            <a:r>
              <a:rPr lang="en-US" sz="1400" b="1" dirty="0"/>
              <a:t>B1</a:t>
            </a:r>
            <a:r>
              <a:rPr lang="en-US" sz="1400" dirty="0"/>
              <a:t>)</a:t>
            </a:r>
            <a:endParaRPr lang="it-IT" sz="1400" dirty="0"/>
          </a:p>
        </p:txBody>
      </p:sp>
      <p:cxnSp>
        <p:nvCxnSpPr>
          <p:cNvPr id="29" name="Connettore 2 28"/>
          <p:cNvCxnSpPr/>
          <p:nvPr/>
        </p:nvCxnSpPr>
        <p:spPr>
          <a:xfrm rot="16200000" flipH="1">
            <a:off x="4786313" y="3362339"/>
            <a:ext cx="642938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rot="16200000" flipH="1">
            <a:off x="3105139" y="3895728"/>
            <a:ext cx="576274" cy="500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5" name="CasellaDiTesto 30"/>
          <p:cNvSpPr txBox="1">
            <a:spLocks noChangeArrowheads="1"/>
          </p:cNvSpPr>
          <p:nvPr/>
        </p:nvSpPr>
        <p:spPr bwMode="auto">
          <a:xfrm>
            <a:off x="5214938" y="3933840"/>
            <a:ext cx="1161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Concentrator</a:t>
            </a:r>
            <a:endParaRPr lang="it-IT" sz="1400" b="1" dirty="0"/>
          </a:p>
        </p:txBody>
      </p:sp>
      <p:sp>
        <p:nvSpPr>
          <p:cNvPr id="14356" name="CasellaDiTesto 31"/>
          <p:cNvSpPr txBox="1">
            <a:spLocks noChangeArrowheads="1"/>
          </p:cNvSpPr>
          <p:nvPr/>
        </p:nvSpPr>
        <p:spPr bwMode="auto">
          <a:xfrm>
            <a:off x="3643313" y="4505340"/>
            <a:ext cx="9577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err="1"/>
              <a:t>Sparsifiers</a:t>
            </a:r>
            <a:endParaRPr lang="it-IT" sz="1400" b="1" dirty="0"/>
          </a:p>
        </p:txBody>
      </p:sp>
      <p:sp>
        <p:nvSpPr>
          <p:cNvPr id="34" name="Triangolo isoscele 33"/>
          <p:cNvSpPr/>
          <p:nvPr/>
        </p:nvSpPr>
        <p:spPr>
          <a:xfrm rot="5400000">
            <a:off x="2857500" y="2484770"/>
            <a:ext cx="428625" cy="428625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5" name="Triangolo isoscele 34"/>
          <p:cNvSpPr/>
          <p:nvPr/>
        </p:nvSpPr>
        <p:spPr>
          <a:xfrm rot="5400000">
            <a:off x="2857500" y="2994992"/>
            <a:ext cx="428625" cy="428625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6" name="Triangolo isoscele 35"/>
          <p:cNvSpPr/>
          <p:nvPr/>
        </p:nvSpPr>
        <p:spPr>
          <a:xfrm rot="5400000">
            <a:off x="2857500" y="3505215"/>
            <a:ext cx="428625" cy="428625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B3C6B-4177-4430-94F8-451A92DAEA51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32" name="Segnaposto piè di pagina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APSEL6D </a:t>
            </a:r>
            <a:r>
              <a:rPr lang="it-IT" dirty="0" err="1" smtClean="0"/>
              <a:t>architecture</a:t>
            </a:r>
            <a:r>
              <a:rPr lang="it-IT" dirty="0" smtClean="0"/>
              <a:t> </a:t>
            </a:r>
            <a:r>
              <a:rPr lang="it-IT" dirty="0" err="1" smtClean="0"/>
              <a:t>simulations</a:t>
            </a:r>
            <a:endParaRPr lang="it-IT" dirty="0"/>
          </a:p>
        </p:txBody>
      </p:sp>
      <p:sp>
        <p:nvSpPr>
          <p:cNvPr id="14362" name="CasellaDiTesto 32"/>
          <p:cNvSpPr txBox="1">
            <a:spLocks noChangeArrowheads="1"/>
          </p:cNvSpPr>
          <p:nvPr/>
        </p:nvSpPr>
        <p:spPr bwMode="auto">
          <a:xfrm>
            <a:off x="4786314" y="4857760"/>
            <a:ext cx="28575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All the </a:t>
            </a:r>
            <a:r>
              <a:rPr lang="en-US" dirty="0" smtClean="0"/>
              <a:t>models are described using </a:t>
            </a:r>
            <a:r>
              <a:rPr lang="en-US" dirty="0" smtClean="0">
                <a:solidFill>
                  <a:srgbClr val="FF0000"/>
                </a:solidFill>
              </a:rPr>
              <a:t>synthesizable VHDL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6572264" y="2571744"/>
            <a:ext cx="257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NB: Full B1 output bandwidth supposed available (1 hit/</a:t>
            </a:r>
            <a:r>
              <a:rPr lang="en-US" dirty="0" err="1" smtClean="0"/>
              <a:t>clk</a:t>
            </a:r>
            <a:r>
              <a:rPr lang="en-US" dirty="0" smtClean="0"/>
              <a:t> cycle)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607223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Study on Barrel optimal Depth:</a:t>
            </a:r>
            <a:endParaRPr lang="it-IT" sz="3200" dirty="0"/>
          </a:p>
        </p:txBody>
      </p:sp>
      <p:grpSp>
        <p:nvGrpSpPr>
          <p:cNvPr id="3" name="Gruppo 22"/>
          <p:cNvGrpSpPr>
            <a:grpSpLocks/>
          </p:cNvGrpSpPr>
          <p:nvPr/>
        </p:nvGrpSpPr>
        <p:grpSpPr bwMode="auto">
          <a:xfrm>
            <a:off x="1214438" y="1428750"/>
            <a:ext cx="7286652" cy="4798512"/>
            <a:chOff x="1214438" y="1428750"/>
            <a:chExt cx="7643812" cy="5058698"/>
          </a:xfrm>
        </p:grpSpPr>
        <p:pic>
          <p:nvPicPr>
            <p:cNvPr id="1640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4438" y="1428750"/>
              <a:ext cx="7643812" cy="444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1" name="CasellaDiTesto 8"/>
            <p:cNvSpPr txBox="1">
              <a:spLocks noChangeArrowheads="1"/>
            </p:cNvSpPr>
            <p:nvPr/>
          </p:nvSpPr>
          <p:spPr bwMode="auto">
            <a:xfrm>
              <a:off x="1438275" y="6000750"/>
              <a:ext cx="1714500" cy="486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>
                  <a:latin typeface="Gill Sans MT" pitchFamily="34" charset="0"/>
                </a:rPr>
                <a:t>Expected rate @</a:t>
              </a:r>
              <a:r>
                <a:rPr lang="en-US" sz="1200" b="1" dirty="0">
                  <a:latin typeface="Gill Sans MT" pitchFamily="34" charset="0"/>
                </a:rPr>
                <a:t>B2</a:t>
              </a:r>
              <a:r>
                <a:rPr lang="en-US" sz="1200" dirty="0">
                  <a:latin typeface="Gill Sans MT" pitchFamily="34" charset="0"/>
                </a:rPr>
                <a:t>: 8,2 </a:t>
              </a:r>
              <a:r>
                <a:rPr lang="en-US" sz="1200" dirty="0" err="1">
                  <a:latin typeface="Gill Sans MT" pitchFamily="34" charset="0"/>
                </a:rPr>
                <a:t>MPxl</a:t>
              </a:r>
              <a:r>
                <a:rPr lang="en-US" sz="1200" dirty="0">
                  <a:latin typeface="Gill Sans MT" pitchFamily="34" charset="0"/>
                </a:rPr>
                <a:t>/s</a:t>
              </a:r>
              <a:endParaRPr lang="it-IT" sz="1200" dirty="0">
                <a:latin typeface="Gill Sans MT" pitchFamily="34" charset="0"/>
              </a:endParaRPr>
            </a:p>
          </p:txBody>
        </p:sp>
        <p:cxnSp>
          <p:nvCxnSpPr>
            <p:cNvPr id="16" name="Connettore 1 15"/>
            <p:cNvCxnSpPr/>
            <p:nvPr/>
          </p:nvCxnSpPr>
          <p:spPr>
            <a:xfrm rot="5400000">
              <a:off x="329616" y="3964744"/>
              <a:ext cx="3931718" cy="209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3" name="CasellaDiTesto 8"/>
            <p:cNvSpPr txBox="1">
              <a:spLocks noChangeArrowheads="1"/>
            </p:cNvSpPr>
            <p:nvPr/>
          </p:nvSpPr>
          <p:spPr bwMode="auto">
            <a:xfrm>
              <a:off x="3071813" y="6000750"/>
              <a:ext cx="1714500" cy="486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>
                  <a:latin typeface="Gill Sans MT" pitchFamily="34" charset="0"/>
                </a:rPr>
                <a:t>Expected rate @</a:t>
              </a:r>
              <a:r>
                <a:rPr lang="en-US" sz="1200" b="1" dirty="0">
                  <a:latin typeface="Gill Sans MT" pitchFamily="34" charset="0"/>
                </a:rPr>
                <a:t>B1:</a:t>
              </a:r>
              <a:r>
                <a:rPr lang="en-US" sz="1200" dirty="0">
                  <a:latin typeface="Gill Sans MT" pitchFamily="34" charset="0"/>
                </a:rPr>
                <a:t> 32,8 </a:t>
              </a:r>
              <a:r>
                <a:rPr lang="en-US" sz="1200" dirty="0" err="1">
                  <a:latin typeface="Gill Sans MT" pitchFamily="34" charset="0"/>
                </a:rPr>
                <a:t>MPxl</a:t>
              </a:r>
              <a:r>
                <a:rPr lang="en-US" sz="1200" dirty="0">
                  <a:latin typeface="Gill Sans MT" pitchFamily="34" charset="0"/>
                </a:rPr>
                <a:t>/s</a:t>
              </a:r>
              <a:endParaRPr lang="it-IT" sz="1200" dirty="0">
                <a:latin typeface="Gill Sans MT" pitchFamily="34" charset="0"/>
              </a:endParaRPr>
            </a:p>
          </p:txBody>
        </p:sp>
        <p:cxnSp>
          <p:nvCxnSpPr>
            <p:cNvPr id="18" name="Connettore 1 17"/>
            <p:cNvCxnSpPr/>
            <p:nvPr/>
          </p:nvCxnSpPr>
          <p:spPr>
            <a:xfrm rot="5400000">
              <a:off x="1962184" y="3965793"/>
              <a:ext cx="393171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88" name="Triangolo isoscele 15"/>
          <p:cNvSpPr>
            <a:spLocks noChangeArrowheads="1"/>
          </p:cNvSpPr>
          <p:nvPr/>
        </p:nvSpPr>
        <p:spPr bwMode="auto">
          <a:xfrm rot="5400000">
            <a:off x="6956426" y="630237"/>
            <a:ext cx="571500" cy="454025"/>
          </a:xfrm>
          <a:prstGeom prst="triangle">
            <a:avLst>
              <a:gd name="adj" fmla="val 50000"/>
            </a:avLst>
          </a:prstGeom>
          <a:solidFill>
            <a:srgbClr val="F79646"/>
          </a:solidFill>
          <a:ln w="25400" algn="ctr">
            <a:solidFill>
              <a:srgbClr val="B66D3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6490997" y="509874"/>
            <a:ext cx="500063" cy="714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390" name="Rettangolo 17"/>
          <p:cNvSpPr>
            <a:spLocks noChangeArrowheads="1"/>
          </p:cNvSpPr>
          <p:nvPr/>
        </p:nvSpPr>
        <p:spPr bwMode="auto">
          <a:xfrm>
            <a:off x="7500938" y="500063"/>
            <a:ext cx="1000125" cy="714375"/>
          </a:xfrm>
          <a:prstGeom prst="rect">
            <a:avLst/>
          </a:prstGeom>
          <a:solidFill>
            <a:srgbClr val="4F81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B2</a:t>
            </a:r>
            <a:endParaRPr 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8577263" y="642938"/>
            <a:ext cx="500062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392" name="CasellaDiTesto 21"/>
          <p:cNvSpPr txBox="1">
            <a:spLocks noChangeArrowheads="1"/>
          </p:cNvSpPr>
          <p:nvPr/>
        </p:nvSpPr>
        <p:spPr bwMode="auto">
          <a:xfrm>
            <a:off x="6429388" y="285728"/>
            <a:ext cx="309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6393" name="CasellaDiTesto 22"/>
          <p:cNvSpPr txBox="1">
            <a:spLocks noChangeArrowheads="1"/>
          </p:cNvSpPr>
          <p:nvPr/>
        </p:nvSpPr>
        <p:spPr bwMode="auto">
          <a:xfrm>
            <a:off x="8643966" y="304364"/>
            <a:ext cx="3465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B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6394" name="CasellaDiTesto 23"/>
          <p:cNvSpPr txBox="1">
            <a:spLocks noChangeArrowheads="1"/>
          </p:cNvSpPr>
          <p:nvPr/>
        </p:nvSpPr>
        <p:spPr bwMode="auto">
          <a:xfrm>
            <a:off x="1172083" y="2324393"/>
            <a:ext cx="899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B counts/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A counts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1511" name="CasellaDiTesto 8"/>
          <p:cNvSpPr txBox="1">
            <a:spLocks noChangeArrowheads="1"/>
          </p:cNvSpPr>
          <p:nvPr/>
        </p:nvSpPr>
        <p:spPr bwMode="auto">
          <a:xfrm>
            <a:off x="7858148" y="2571744"/>
            <a:ext cx="6756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dirty="0" smtClean="0"/>
              <a:t>Barrel depth</a:t>
            </a:r>
            <a:endParaRPr lang="it-IT" sz="1400" dirty="0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AE2EE-C520-4A44-900E-2B7A14EA6BEB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APSEL6D architecture simulations</a:t>
            </a:r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6643702" y="571501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Barrel clock 40 MHz</a:t>
            </a:r>
            <a:endParaRPr lang="it-IT" dirty="0"/>
          </a:p>
        </p:txBody>
      </p:sp>
      <p:cxnSp>
        <p:nvCxnSpPr>
          <p:cNvPr id="26" name="Connettore 2 25"/>
          <p:cNvCxnSpPr>
            <a:stCxn id="23" idx="1"/>
          </p:cNvCxnSpPr>
          <p:nvPr/>
        </p:nvCxnSpPr>
        <p:spPr>
          <a:xfrm rot="10800000">
            <a:off x="4286248" y="5000636"/>
            <a:ext cx="2357454" cy="899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4143372" y="1857364"/>
            <a:ext cx="3714776" cy="314327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572000" y="2071678"/>
            <a:ext cx="3291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Forbidden region</a:t>
            </a:r>
          </a:p>
          <a:p>
            <a:r>
              <a:rPr lang="en-US" sz="1600" b="1" dirty="0" smtClean="0"/>
              <a:t>Mean input rate &gt; </a:t>
            </a:r>
            <a:r>
              <a:rPr lang="en-US" sz="1600" b="1" dirty="0" err="1" smtClean="0"/>
              <a:t>ouput</a:t>
            </a:r>
            <a:r>
              <a:rPr lang="en-US" sz="1600" b="1" dirty="0" smtClean="0"/>
              <a:t> throughput</a:t>
            </a:r>
            <a:endParaRPr lang="it-IT" sz="1600" b="1" dirty="0"/>
          </a:p>
        </p:txBody>
      </p:sp>
      <p:cxnSp>
        <p:nvCxnSpPr>
          <p:cNvPr id="28" name="Connettore 2 27"/>
          <p:cNvCxnSpPr>
            <a:stCxn id="29" idx="0"/>
          </p:cNvCxnSpPr>
          <p:nvPr/>
        </p:nvCxnSpPr>
        <p:spPr>
          <a:xfrm rot="5400000" flipH="1" flipV="1">
            <a:off x="1339447" y="2482464"/>
            <a:ext cx="1143007" cy="23217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0" y="4214818"/>
            <a:ext cx="1500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Barrel inefficiencies due to fluctuation over the mean rate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46" y="214290"/>
            <a:ext cx="7215206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Frozen Efficiency @ 100 MHz/cm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000750" y="62865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APSEL6D </a:t>
            </a:r>
            <a:r>
              <a:rPr lang="en-US" dirty="0" smtClean="0"/>
              <a:t>architecture</a:t>
            </a:r>
            <a:r>
              <a:rPr lang="it-IT" dirty="0" smtClean="0"/>
              <a:t> </a:t>
            </a:r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37D0C-893B-4B1D-8B4A-74B3A915AFA6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57158" y="4857760"/>
          <a:ext cx="5357849" cy="1280160"/>
        </p:xfrm>
        <a:graphic>
          <a:graphicData uri="http://schemas.openxmlformats.org/drawingml/2006/table">
            <a:tbl>
              <a:tblPr/>
              <a:tblGrid>
                <a:gridCol w="1153325"/>
                <a:gridCol w="700754"/>
                <a:gridCol w="700754"/>
                <a:gridCol w="700754"/>
                <a:gridCol w="700754"/>
                <a:gridCol w="700754"/>
                <a:gridCol w="700754"/>
              </a:tblGrid>
              <a:tr h="2033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frozen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effi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59">
                <a:tc>
                  <a:txBody>
                    <a:bodyPr/>
                    <a:lstStyle/>
                    <a:p>
                      <a:pPr algn="ctr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BCO (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59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59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99.7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3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Rd_clk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(MHz)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59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428860" y="857232"/>
            <a:ext cx="5429288" cy="4357718"/>
            <a:chOff x="1643042" y="857232"/>
            <a:chExt cx="5429288" cy="4357718"/>
          </a:xfrm>
        </p:grpSpPr>
        <p:graphicFrame>
          <p:nvGraphicFramePr>
            <p:cNvPr id="12" name="Grafico 1"/>
            <p:cNvGraphicFramePr/>
            <p:nvPr/>
          </p:nvGraphicFramePr>
          <p:xfrm>
            <a:off x="1643042" y="857232"/>
            <a:ext cx="5429288" cy="43577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0537" name="CasellaDiTesto 12"/>
            <p:cNvSpPr txBox="1">
              <a:spLocks noChangeArrowheads="1"/>
            </p:cNvSpPr>
            <p:nvPr/>
          </p:nvSpPr>
          <p:spPr bwMode="auto">
            <a:xfrm>
              <a:off x="3000364" y="4643446"/>
              <a:ext cx="109036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/>
                <a:t>BCO period (us)</a:t>
              </a:r>
              <a:endParaRPr lang="it-IT" sz="1100" b="1" dirty="0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6143643" y="2357439"/>
              <a:ext cx="928687" cy="12858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0597" name="CasellaDiTesto 17"/>
            <p:cNvSpPr txBox="1">
              <a:spLocks noChangeArrowheads="1"/>
            </p:cNvSpPr>
            <p:nvPr/>
          </p:nvSpPr>
          <p:spPr bwMode="auto">
            <a:xfrm>
              <a:off x="1714480" y="1285860"/>
              <a:ext cx="3161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%</a:t>
              </a:r>
              <a:endParaRPr lang="it-IT" sz="1400" b="1" dirty="0"/>
            </a:p>
          </p:txBody>
        </p:sp>
      </p:grpSp>
      <p:sp>
        <p:nvSpPr>
          <p:cNvPr id="23" name="CasellaDiTesto 22"/>
          <p:cNvSpPr txBox="1"/>
          <p:nvPr/>
        </p:nvSpPr>
        <p:spPr>
          <a:xfrm>
            <a:off x="5929322" y="578645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Fast read clock and narrow BC edges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715140" y="4720248"/>
            <a:ext cx="24087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Barrels efficiency </a:t>
            </a:r>
            <a:r>
              <a:rPr lang="en-US" b="1" dirty="0" smtClean="0"/>
              <a:t>100%</a:t>
            </a:r>
          </a:p>
          <a:p>
            <a:r>
              <a:rPr lang="en-US" dirty="0" smtClean="0"/>
              <a:t>No barrel overflow</a:t>
            </a:r>
          </a:p>
          <a:p>
            <a:r>
              <a:rPr lang="en-US" dirty="0" smtClean="0"/>
              <a:t>(B2 and B1)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214686"/>
            <a:ext cx="22955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Readout efficiency not</a:t>
            </a:r>
          </a:p>
          <a:p>
            <a:r>
              <a:rPr lang="it-IT" dirty="0" smtClean="0"/>
              <a:t>100% </a:t>
            </a:r>
            <a:r>
              <a:rPr lang="it-IT" dirty="0" smtClean="0">
                <a:sym typeface="Wingdings" pitchFamily="2" charset="2"/>
              </a:rPr>
              <a:t>:</a:t>
            </a:r>
          </a:p>
          <a:p>
            <a:r>
              <a:rPr lang="it-IT" dirty="0" smtClean="0">
                <a:sym typeface="Wingdings" pitchFamily="2" charset="2"/>
              </a:rPr>
              <a:t>Scan buffer overflow</a:t>
            </a:r>
            <a:endParaRPr lang="it-IT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2295500" y="3676351"/>
            <a:ext cx="1062054" cy="4670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395" y="6357958"/>
            <a:ext cx="7852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NB: for 200 MHz/cm</a:t>
            </a:r>
            <a:r>
              <a:rPr lang="it-IT" baseline="30000" dirty="0" smtClean="0"/>
              <a:t>2</a:t>
            </a:r>
            <a:r>
              <a:rPr lang="it-IT" dirty="0" smtClean="0"/>
              <a:t> minimum Rdclk 80MHz and efficiency  with BC=1 us is 97.6%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ttangolo arrotondato 95"/>
          <p:cNvSpPr/>
          <p:nvPr/>
        </p:nvSpPr>
        <p:spPr>
          <a:xfrm>
            <a:off x="2214563" y="5072063"/>
            <a:ext cx="371475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3200"/>
          </a:p>
        </p:txBody>
      </p:sp>
      <p:sp>
        <p:nvSpPr>
          <p:cNvPr id="20483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Slow Control </a:t>
            </a:r>
            <a:r>
              <a:rPr lang="en-US" sz="4000" dirty="0" smtClean="0"/>
              <a:t>: </a:t>
            </a:r>
            <a:r>
              <a:rPr lang="en-US" sz="4000" dirty="0" smtClean="0"/>
              <a:t>I2C-like system</a:t>
            </a:r>
            <a:endParaRPr lang="it-IT" sz="40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2214563" y="2071688"/>
            <a:ext cx="1000125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slave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357563" y="2071688"/>
            <a:ext cx="1000125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slave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500563" y="2071688"/>
            <a:ext cx="1000125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slave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5643563" y="2071688"/>
            <a:ext cx="1000125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slave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6786563" y="2071688"/>
            <a:ext cx="1000125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slave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7929563" y="2071688"/>
            <a:ext cx="1000125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slave</a:t>
            </a:r>
            <a:endParaRPr lang="it-IT" dirty="0"/>
          </a:p>
        </p:txBody>
      </p:sp>
      <p:sp>
        <p:nvSpPr>
          <p:cNvPr id="32778" name="CasellaDiTesto 12"/>
          <p:cNvSpPr txBox="1">
            <a:spLocks noChangeArrowheads="1"/>
          </p:cNvSpPr>
          <p:nvPr/>
        </p:nvSpPr>
        <p:spPr bwMode="auto">
          <a:xfrm>
            <a:off x="285750" y="1643063"/>
            <a:ext cx="1458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½  Modulo:</a:t>
            </a:r>
          </a:p>
          <a:p>
            <a:r>
              <a:rPr lang="en-US"/>
              <a:t>6 APSEL 6D</a:t>
            </a:r>
            <a:endParaRPr lang="it-IT"/>
          </a:p>
        </p:txBody>
      </p:sp>
      <p:sp>
        <p:nvSpPr>
          <p:cNvPr id="32779" name="Rettangolo 13"/>
          <p:cNvSpPr>
            <a:spLocks noChangeArrowheads="1"/>
          </p:cNvSpPr>
          <p:nvPr/>
        </p:nvSpPr>
        <p:spPr bwMode="auto">
          <a:xfrm>
            <a:off x="2286000" y="5143500"/>
            <a:ext cx="3857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I²C : two bidirectional </a:t>
            </a:r>
            <a:r>
              <a:rPr lang="en-US" sz="1400">
                <a:hlinkClick r:id="rId2" tooltip="Open drain"/>
              </a:rPr>
              <a:t>open-drain</a:t>
            </a:r>
            <a:r>
              <a:rPr lang="en-US" sz="1400"/>
              <a:t> lines.</a:t>
            </a:r>
          </a:p>
          <a:p>
            <a:pPr>
              <a:buFont typeface="Arial" charset="0"/>
              <a:buChar char="•"/>
            </a:pPr>
            <a:r>
              <a:rPr lang="en-US" sz="1400"/>
              <a:t>Serial Data (SDA)</a:t>
            </a:r>
          </a:p>
          <a:p>
            <a:pPr>
              <a:buFont typeface="Arial" charset="0"/>
              <a:buChar char="•"/>
            </a:pPr>
            <a:r>
              <a:rPr lang="en-US" sz="1400"/>
              <a:t>Serial Clock (SCL), </a:t>
            </a:r>
            <a:r>
              <a:rPr lang="en-US" sz="1400">
                <a:hlinkClick r:id="rId3" tooltip="Pull-up resistor"/>
              </a:rPr>
              <a:t>pulled up</a:t>
            </a:r>
            <a:r>
              <a:rPr lang="en-US" sz="1400"/>
              <a:t> with </a:t>
            </a:r>
            <a:r>
              <a:rPr lang="en-US" sz="1400">
                <a:hlinkClick r:id="rId4" tooltip="Resistor"/>
              </a:rPr>
              <a:t>resistors</a:t>
            </a:r>
            <a:r>
              <a:rPr lang="en-US" sz="1400"/>
              <a:t>.</a:t>
            </a:r>
            <a:endParaRPr lang="it-IT" sz="1400"/>
          </a:p>
        </p:txBody>
      </p:sp>
      <p:cxnSp>
        <p:nvCxnSpPr>
          <p:cNvPr id="16" name="Connettore 1 15"/>
          <p:cNvCxnSpPr/>
          <p:nvPr/>
        </p:nvCxnSpPr>
        <p:spPr>
          <a:xfrm>
            <a:off x="785813" y="4143375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857250" y="4000500"/>
            <a:ext cx="79295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rot="5400000">
            <a:off x="8285957" y="3786981"/>
            <a:ext cx="7175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rot="5400000">
            <a:off x="7143750" y="3786188"/>
            <a:ext cx="71596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>
            <a:off x="6000750" y="3786188"/>
            <a:ext cx="71596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4929187" y="3786188"/>
            <a:ext cx="7159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786187" y="3786188"/>
            <a:ext cx="7159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rot="5400000">
            <a:off x="2643187" y="3786188"/>
            <a:ext cx="7159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rot="5400000">
            <a:off x="8144669" y="3713956"/>
            <a:ext cx="571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>
            <a:off x="7001669" y="3713956"/>
            <a:ext cx="571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rot="5400000">
            <a:off x="5858669" y="3713956"/>
            <a:ext cx="571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5400000">
            <a:off x="4787107" y="3713956"/>
            <a:ext cx="5715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5400000">
            <a:off x="3644107" y="3713956"/>
            <a:ext cx="5715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93" name="CasellaDiTesto 35"/>
          <p:cNvSpPr txBox="1">
            <a:spLocks noChangeArrowheads="1"/>
          </p:cNvSpPr>
          <p:nvPr/>
        </p:nvSpPr>
        <p:spPr bwMode="auto">
          <a:xfrm>
            <a:off x="785813" y="3786188"/>
            <a:ext cx="4762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SDA</a:t>
            </a:r>
            <a:endParaRPr lang="it-IT" sz="1100"/>
          </a:p>
        </p:txBody>
      </p:sp>
      <p:sp>
        <p:nvSpPr>
          <p:cNvPr id="32794" name="CasellaDiTesto 36"/>
          <p:cNvSpPr txBox="1">
            <a:spLocks noChangeArrowheads="1"/>
          </p:cNvSpPr>
          <p:nvPr/>
        </p:nvSpPr>
        <p:spPr bwMode="auto">
          <a:xfrm>
            <a:off x="935038" y="3948113"/>
            <a:ext cx="460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SCL</a:t>
            </a:r>
            <a:endParaRPr lang="it-IT" sz="1100"/>
          </a:p>
        </p:txBody>
      </p:sp>
      <p:sp>
        <p:nvSpPr>
          <p:cNvPr id="38" name="Rettangolo 37"/>
          <p:cNvSpPr/>
          <p:nvPr/>
        </p:nvSpPr>
        <p:spPr>
          <a:xfrm>
            <a:off x="1541463" y="3500438"/>
            <a:ext cx="71437" cy="285750"/>
          </a:xfrm>
          <a:prstGeom prst="rect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1687513" y="3500438"/>
            <a:ext cx="71437" cy="285750"/>
          </a:xfrm>
          <a:prstGeom prst="rect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40" name="Connettore 1 39"/>
          <p:cNvCxnSpPr/>
          <p:nvPr/>
        </p:nvCxnSpPr>
        <p:spPr>
          <a:xfrm>
            <a:off x="357188" y="3286125"/>
            <a:ext cx="150018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98" name="CasellaDiTesto 42"/>
          <p:cNvSpPr txBox="1">
            <a:spLocks noChangeArrowheads="1"/>
          </p:cNvSpPr>
          <p:nvPr/>
        </p:nvSpPr>
        <p:spPr bwMode="auto">
          <a:xfrm>
            <a:off x="785813" y="3071813"/>
            <a:ext cx="4841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VDD</a:t>
            </a:r>
            <a:endParaRPr lang="it-IT" sz="1100"/>
          </a:p>
        </p:txBody>
      </p:sp>
      <p:cxnSp>
        <p:nvCxnSpPr>
          <p:cNvPr id="44" name="Connettore 1 43"/>
          <p:cNvCxnSpPr/>
          <p:nvPr/>
        </p:nvCxnSpPr>
        <p:spPr>
          <a:xfrm rot="5400000">
            <a:off x="1363662" y="3643313"/>
            <a:ext cx="7159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rot="5400000">
            <a:off x="2501107" y="3713956"/>
            <a:ext cx="5715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 rot="5400000">
            <a:off x="1141413" y="3714750"/>
            <a:ext cx="85883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rot="5400000">
            <a:off x="2391568" y="1964532"/>
            <a:ext cx="214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 rot="5400000">
            <a:off x="2463800" y="1963738"/>
            <a:ext cx="2143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rot="5400000">
            <a:off x="2535237" y="1963738"/>
            <a:ext cx="2143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 rot="5400000">
            <a:off x="3463925" y="1963738"/>
            <a:ext cx="21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 rot="5400000">
            <a:off x="3536950" y="1963738"/>
            <a:ext cx="2143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 rot="5400000">
            <a:off x="3608387" y="1963738"/>
            <a:ext cx="2143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 rot="5400000">
            <a:off x="4607719" y="1962944"/>
            <a:ext cx="215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rot="5400000">
            <a:off x="4679950" y="1963738"/>
            <a:ext cx="2143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 rot="5400000">
            <a:off x="4751387" y="1963738"/>
            <a:ext cx="2143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 rot="5400000">
            <a:off x="5750719" y="1962944"/>
            <a:ext cx="215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 rot="5400000">
            <a:off x="5822950" y="1963738"/>
            <a:ext cx="2143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rot="5400000">
            <a:off x="5894387" y="1963738"/>
            <a:ext cx="2143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 rot="5400000">
            <a:off x="6822282" y="1962944"/>
            <a:ext cx="2159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 rot="5400000">
            <a:off x="6894512" y="1963738"/>
            <a:ext cx="2143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ttore 1 84"/>
          <p:cNvCxnSpPr/>
          <p:nvPr/>
        </p:nvCxnSpPr>
        <p:spPr>
          <a:xfrm rot="5400000">
            <a:off x="6965950" y="1963738"/>
            <a:ext cx="2143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 rot="5400000">
            <a:off x="8036719" y="1962944"/>
            <a:ext cx="215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ttore 1 86"/>
          <p:cNvCxnSpPr/>
          <p:nvPr/>
        </p:nvCxnSpPr>
        <p:spPr>
          <a:xfrm rot="5400000">
            <a:off x="8108950" y="1963738"/>
            <a:ext cx="2143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 rot="5400000">
            <a:off x="8180387" y="1963738"/>
            <a:ext cx="2143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820" name="CasellaDiTesto 88"/>
          <p:cNvSpPr txBox="1">
            <a:spLocks noChangeArrowheads="1"/>
          </p:cNvSpPr>
          <p:nvPr/>
        </p:nvSpPr>
        <p:spPr bwMode="auto">
          <a:xfrm>
            <a:off x="2368550" y="1643063"/>
            <a:ext cx="4206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001</a:t>
            </a:r>
            <a:endParaRPr lang="it-IT" sz="1100"/>
          </a:p>
        </p:txBody>
      </p:sp>
      <p:sp>
        <p:nvSpPr>
          <p:cNvPr id="32821" name="CasellaDiTesto 89"/>
          <p:cNvSpPr txBox="1">
            <a:spLocks noChangeArrowheads="1"/>
          </p:cNvSpPr>
          <p:nvPr/>
        </p:nvSpPr>
        <p:spPr bwMode="auto">
          <a:xfrm>
            <a:off x="3429000" y="1643063"/>
            <a:ext cx="4206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010</a:t>
            </a:r>
            <a:endParaRPr lang="it-IT" sz="1100"/>
          </a:p>
        </p:txBody>
      </p:sp>
      <p:sp>
        <p:nvSpPr>
          <p:cNvPr id="32822" name="CasellaDiTesto 90"/>
          <p:cNvSpPr txBox="1">
            <a:spLocks noChangeArrowheads="1"/>
          </p:cNvSpPr>
          <p:nvPr/>
        </p:nvSpPr>
        <p:spPr bwMode="auto">
          <a:xfrm>
            <a:off x="4572000" y="1643063"/>
            <a:ext cx="4206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011</a:t>
            </a:r>
            <a:endParaRPr lang="it-IT" sz="1100"/>
          </a:p>
        </p:txBody>
      </p:sp>
      <p:sp>
        <p:nvSpPr>
          <p:cNvPr id="32823" name="CasellaDiTesto 91"/>
          <p:cNvSpPr txBox="1">
            <a:spLocks noChangeArrowheads="1"/>
          </p:cNvSpPr>
          <p:nvPr/>
        </p:nvSpPr>
        <p:spPr bwMode="auto">
          <a:xfrm>
            <a:off x="5715000" y="1643063"/>
            <a:ext cx="4206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100</a:t>
            </a:r>
            <a:endParaRPr lang="it-IT" sz="1100"/>
          </a:p>
        </p:txBody>
      </p:sp>
      <p:sp>
        <p:nvSpPr>
          <p:cNvPr id="32824" name="CasellaDiTesto 92"/>
          <p:cNvSpPr txBox="1">
            <a:spLocks noChangeArrowheads="1"/>
          </p:cNvSpPr>
          <p:nvPr/>
        </p:nvSpPr>
        <p:spPr bwMode="auto">
          <a:xfrm>
            <a:off x="6786563" y="1643063"/>
            <a:ext cx="4206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101</a:t>
            </a:r>
            <a:endParaRPr lang="it-IT" sz="1100"/>
          </a:p>
        </p:txBody>
      </p:sp>
      <p:sp>
        <p:nvSpPr>
          <p:cNvPr id="32825" name="CasellaDiTesto 93"/>
          <p:cNvSpPr txBox="1">
            <a:spLocks noChangeArrowheads="1"/>
          </p:cNvSpPr>
          <p:nvPr/>
        </p:nvSpPr>
        <p:spPr bwMode="auto">
          <a:xfrm>
            <a:off x="8001000" y="1643063"/>
            <a:ext cx="4206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110</a:t>
            </a:r>
            <a:endParaRPr lang="it-IT" sz="1100"/>
          </a:p>
        </p:txBody>
      </p:sp>
      <p:sp>
        <p:nvSpPr>
          <p:cNvPr id="17466" name="CasellaDiTesto 94"/>
          <p:cNvSpPr txBox="1">
            <a:spLocks noChangeArrowheads="1"/>
          </p:cNvSpPr>
          <p:nvPr/>
        </p:nvSpPr>
        <p:spPr bwMode="auto">
          <a:xfrm>
            <a:off x="5929313" y="1000125"/>
            <a:ext cx="1857375" cy="276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b="1" dirty="0"/>
              <a:t>Hard Wired Addresses</a:t>
            </a:r>
            <a:endParaRPr lang="it-IT" sz="1200" dirty="0"/>
          </a:p>
        </p:txBody>
      </p:sp>
      <p:sp>
        <p:nvSpPr>
          <p:cNvPr id="60" name="Rettangolo 59"/>
          <p:cNvSpPr/>
          <p:nvPr/>
        </p:nvSpPr>
        <p:spPr>
          <a:xfrm>
            <a:off x="0" y="3643313"/>
            <a:ext cx="857250" cy="12858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DAQ</a:t>
            </a:r>
          </a:p>
          <a:p>
            <a:pPr algn="ctr">
              <a:defRPr/>
            </a:pPr>
            <a:r>
              <a:rPr lang="en-US" dirty="0"/>
              <a:t>BUS master </a:t>
            </a:r>
            <a:endParaRPr lang="it-IT" dirty="0"/>
          </a:p>
        </p:txBody>
      </p:sp>
      <p:sp>
        <p:nvSpPr>
          <p:cNvPr id="65" name="Triangolo isoscele 64"/>
          <p:cNvSpPr/>
          <p:nvPr/>
        </p:nvSpPr>
        <p:spPr>
          <a:xfrm>
            <a:off x="2928938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6" name="Triangolo isoscele 65"/>
          <p:cNvSpPr/>
          <p:nvPr/>
        </p:nvSpPr>
        <p:spPr>
          <a:xfrm>
            <a:off x="4071938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7" name="Triangolo isoscele 66"/>
          <p:cNvSpPr/>
          <p:nvPr/>
        </p:nvSpPr>
        <p:spPr>
          <a:xfrm>
            <a:off x="5214938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8" name="Triangolo isoscele 67"/>
          <p:cNvSpPr/>
          <p:nvPr/>
        </p:nvSpPr>
        <p:spPr>
          <a:xfrm>
            <a:off x="6286500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9" name="Triangolo isoscele 68"/>
          <p:cNvSpPr/>
          <p:nvPr/>
        </p:nvSpPr>
        <p:spPr>
          <a:xfrm>
            <a:off x="7440613" y="3429000"/>
            <a:ext cx="131762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0" name="Triangolo isoscele 69"/>
          <p:cNvSpPr/>
          <p:nvPr/>
        </p:nvSpPr>
        <p:spPr>
          <a:xfrm>
            <a:off x="8572500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1" name="Triangolo isoscele 70"/>
          <p:cNvSpPr/>
          <p:nvPr/>
        </p:nvSpPr>
        <p:spPr>
          <a:xfrm>
            <a:off x="2714625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2" name="Triangolo isoscele 71"/>
          <p:cNvSpPr/>
          <p:nvPr/>
        </p:nvSpPr>
        <p:spPr>
          <a:xfrm rot="10800000">
            <a:off x="2714625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73" name="Triangolo isoscele 72"/>
          <p:cNvSpPr/>
          <p:nvPr/>
        </p:nvSpPr>
        <p:spPr>
          <a:xfrm rot="10800000">
            <a:off x="3857625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89" name="Triangolo isoscele 88"/>
          <p:cNvSpPr/>
          <p:nvPr/>
        </p:nvSpPr>
        <p:spPr>
          <a:xfrm rot="10800000">
            <a:off x="5000625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90" name="Triangolo isoscele 89"/>
          <p:cNvSpPr/>
          <p:nvPr/>
        </p:nvSpPr>
        <p:spPr>
          <a:xfrm rot="10800000">
            <a:off x="6072188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91" name="Triangolo isoscele 90"/>
          <p:cNvSpPr/>
          <p:nvPr/>
        </p:nvSpPr>
        <p:spPr>
          <a:xfrm rot="10800000">
            <a:off x="7215188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92" name="Triangolo isoscele 91"/>
          <p:cNvSpPr/>
          <p:nvPr/>
        </p:nvSpPr>
        <p:spPr>
          <a:xfrm rot="10800000">
            <a:off x="8358188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93" name="Triangolo isoscele 92"/>
          <p:cNvSpPr/>
          <p:nvPr/>
        </p:nvSpPr>
        <p:spPr>
          <a:xfrm>
            <a:off x="8358188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5" name="Triangolo isoscele 94"/>
          <p:cNvSpPr/>
          <p:nvPr/>
        </p:nvSpPr>
        <p:spPr>
          <a:xfrm>
            <a:off x="7215188" y="3429000"/>
            <a:ext cx="131762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7" name="Triangolo isoscele 96"/>
          <p:cNvSpPr/>
          <p:nvPr/>
        </p:nvSpPr>
        <p:spPr>
          <a:xfrm>
            <a:off x="6072188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8" name="Triangolo isoscele 97"/>
          <p:cNvSpPr/>
          <p:nvPr/>
        </p:nvSpPr>
        <p:spPr>
          <a:xfrm>
            <a:off x="5000625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9" name="Triangolo isoscele 98"/>
          <p:cNvSpPr/>
          <p:nvPr/>
        </p:nvSpPr>
        <p:spPr>
          <a:xfrm>
            <a:off x="3857625" y="3429000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4" name="Triangolo isoscele 93"/>
          <p:cNvSpPr/>
          <p:nvPr/>
        </p:nvSpPr>
        <p:spPr>
          <a:xfrm rot="10800000">
            <a:off x="2928938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00" name="Triangolo isoscele 99"/>
          <p:cNvSpPr/>
          <p:nvPr/>
        </p:nvSpPr>
        <p:spPr>
          <a:xfrm rot="10800000">
            <a:off x="4071938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01" name="Triangolo isoscele 100"/>
          <p:cNvSpPr/>
          <p:nvPr/>
        </p:nvSpPr>
        <p:spPr>
          <a:xfrm rot="10800000">
            <a:off x="5214938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02" name="Triangolo isoscele 101"/>
          <p:cNvSpPr/>
          <p:nvPr/>
        </p:nvSpPr>
        <p:spPr>
          <a:xfrm rot="10800000">
            <a:off x="6286500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03" name="Triangolo isoscele 102"/>
          <p:cNvSpPr/>
          <p:nvPr/>
        </p:nvSpPr>
        <p:spPr>
          <a:xfrm rot="10800000">
            <a:off x="7429500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04" name="Triangolo isoscele 103"/>
          <p:cNvSpPr/>
          <p:nvPr/>
        </p:nvSpPr>
        <p:spPr>
          <a:xfrm rot="10800000">
            <a:off x="8572500" y="3643313"/>
            <a:ext cx="142875" cy="14287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cxnSp>
        <p:nvCxnSpPr>
          <p:cNvPr id="106" name="Connettore 2 105"/>
          <p:cNvCxnSpPr>
            <a:stCxn id="17466" idx="1"/>
            <a:endCxn id="32820" idx="3"/>
          </p:cNvCxnSpPr>
          <p:nvPr/>
        </p:nvCxnSpPr>
        <p:spPr>
          <a:xfrm rot="10800000" flipV="1">
            <a:off x="2789238" y="1138238"/>
            <a:ext cx="3140075" cy="63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2 108"/>
          <p:cNvCxnSpPr>
            <a:stCxn id="17466" idx="1"/>
            <a:endCxn id="32821" idx="3"/>
          </p:cNvCxnSpPr>
          <p:nvPr/>
        </p:nvCxnSpPr>
        <p:spPr>
          <a:xfrm rot="10800000" flipV="1">
            <a:off x="3849688" y="1138238"/>
            <a:ext cx="2079625" cy="63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/>
          <p:cNvCxnSpPr>
            <a:stCxn id="17466" idx="1"/>
            <a:endCxn id="32822" idx="3"/>
          </p:cNvCxnSpPr>
          <p:nvPr/>
        </p:nvCxnSpPr>
        <p:spPr>
          <a:xfrm rot="10800000" flipV="1">
            <a:off x="4992688" y="1138238"/>
            <a:ext cx="936625" cy="63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2 112"/>
          <p:cNvCxnSpPr>
            <a:stCxn id="17466" idx="1"/>
            <a:endCxn id="32823" idx="0"/>
          </p:cNvCxnSpPr>
          <p:nvPr/>
        </p:nvCxnSpPr>
        <p:spPr>
          <a:xfrm rot="10800000" flipV="1">
            <a:off x="5924550" y="1138238"/>
            <a:ext cx="4763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2 114"/>
          <p:cNvCxnSpPr>
            <a:stCxn id="17466" idx="2"/>
            <a:endCxn id="32824" idx="0"/>
          </p:cNvCxnSpPr>
          <p:nvPr/>
        </p:nvCxnSpPr>
        <p:spPr>
          <a:xfrm rot="16200000" flipH="1">
            <a:off x="6743700" y="1390650"/>
            <a:ext cx="366713" cy="138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2 116"/>
          <p:cNvCxnSpPr>
            <a:stCxn id="17466" idx="3"/>
            <a:endCxn id="32825" idx="0"/>
          </p:cNvCxnSpPr>
          <p:nvPr/>
        </p:nvCxnSpPr>
        <p:spPr>
          <a:xfrm>
            <a:off x="7786688" y="1138238"/>
            <a:ext cx="423862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6357950" y="457200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Registers R/W access communication type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-24"/>
            <a:ext cx="749935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4414" y="1000108"/>
            <a:ext cx="7499350" cy="5643602"/>
          </a:xfrm>
        </p:spPr>
        <p:txBody>
          <a:bodyPr/>
          <a:lstStyle/>
          <a:p>
            <a:r>
              <a:rPr lang="it-IT" sz="2400" dirty="0" smtClean="0"/>
              <a:t>Study conducted to point out the optimal readout policy and architecture. </a:t>
            </a:r>
          </a:p>
          <a:p>
            <a:r>
              <a:rPr lang="it-IT" sz="2400" dirty="0" smtClean="0"/>
              <a:t>A parametrized model has been coded with synthesizable VHDL.</a:t>
            </a:r>
          </a:p>
          <a:p>
            <a:r>
              <a:rPr lang="it-IT" sz="2400" dirty="0" smtClean="0"/>
              <a:t>Simulations perfomed allowed a fine adjustment of the free parameters, and showed for a “typical” configuration a global readout efficiency: above 98,4% </a:t>
            </a:r>
          </a:p>
          <a:p>
            <a:endParaRPr lang="it-IT" sz="2400" dirty="0" smtClean="0"/>
          </a:p>
          <a:p>
            <a:r>
              <a:rPr lang="it-IT" sz="2400" dirty="0" smtClean="0"/>
              <a:t>Works in progress:</a:t>
            </a:r>
          </a:p>
          <a:p>
            <a:pPr lvl="1"/>
            <a:r>
              <a:rPr lang="it-IT" sz="2000" dirty="0" smtClean="0"/>
              <a:t>Realization of the final output stage</a:t>
            </a:r>
          </a:p>
          <a:p>
            <a:pPr lvl="1"/>
            <a:r>
              <a:rPr lang="it-IT" sz="2000" dirty="0" smtClean="0"/>
              <a:t>I2C like interface for slow control </a:t>
            </a:r>
          </a:p>
          <a:p>
            <a:r>
              <a:rPr lang="it-IT" sz="2400" dirty="0" smtClean="0"/>
              <a:t>To Do</a:t>
            </a:r>
          </a:p>
          <a:p>
            <a:pPr lvl="1"/>
            <a:r>
              <a:rPr lang="it-IT" sz="2000" dirty="0" smtClean="0"/>
              <a:t>Service infrastructure (killmask, MP mask, calib facilities…)</a:t>
            </a:r>
          </a:p>
          <a:p>
            <a:pPr lvl="1"/>
            <a:r>
              <a:rPr lang="it-IT" sz="2000" dirty="0" smtClean="0"/>
              <a:t>Selection of the elements to be implemented in the sett 09 chip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7D02B-64CE-4B10-A680-419D8B22A65A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16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err="1" smtClean="0">
                <a:solidFill>
                  <a:schemeClr val="tx2">
                    <a:satMod val="130000"/>
                  </a:schemeClr>
                </a:solidFill>
              </a:rPr>
              <a:t>BackUp</a:t>
            </a: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 Slides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9FF6F-939D-41BE-81AB-6C9E5C41031B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APSEL6D architecture simulations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 Pixel Cycle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7D02B-64CE-4B10-A680-419D8B22A65A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18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85860"/>
            <a:ext cx="7143800" cy="529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APSEL6D architecture simulations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33630-02F3-455B-97AF-B29D7C3D0A4E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00063" y="2214563"/>
          <a:ext cx="8429682" cy="3786213"/>
        </p:xfrm>
        <a:graphic>
          <a:graphicData uri="http://schemas.openxmlformats.org/drawingml/2006/table">
            <a:tbl>
              <a:tblPr/>
              <a:tblGrid>
                <a:gridCol w="363625"/>
                <a:gridCol w="721571"/>
                <a:gridCol w="462108"/>
                <a:gridCol w="363625"/>
                <a:gridCol w="660839"/>
                <a:gridCol w="642942"/>
                <a:gridCol w="785818"/>
                <a:gridCol w="428628"/>
                <a:gridCol w="428628"/>
                <a:gridCol w="357190"/>
                <a:gridCol w="500066"/>
                <a:gridCol w="357190"/>
                <a:gridCol w="714380"/>
                <a:gridCol w="654464"/>
                <a:gridCol w="494304"/>
                <a:gridCol w="494304"/>
              </a:tblGrid>
              <a:tr h="7324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sim DURATION (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RDclk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(MHz)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BCO (</a:t>
                      </a: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Sweeping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time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hit rate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Hz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rate on area (MHz/mm2)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B2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depth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depth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fill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fill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lost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Already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hit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effi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(%)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frozen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effi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(%)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effi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B2 (%)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effi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B1 (%)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0,34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0,27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99,53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0,75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98,83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99,91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99,25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0,95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99,86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0,71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99,86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99,05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99,86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99,23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99,84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98,42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0,81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99,83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98,81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4479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0,65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99,83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99,04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112" marR="4112" marT="411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822007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2D scan BCO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RDclk</a:t>
            </a:r>
            <a:r>
              <a:rPr lang="en-US" dirty="0" smtClean="0"/>
              <a:t> @ 1MHz/mm2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  <a:endParaRPr lang="it-IT" dirty="0"/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1214438" y="1571625"/>
            <a:ext cx="749935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Expected Target Conditions</a:t>
            </a:r>
          </a:p>
          <a:p>
            <a:pPr eaLnBrk="1" hangingPunct="1"/>
            <a:r>
              <a:rPr lang="en-US" dirty="0" smtClean="0"/>
              <a:t>Matrix Architecture</a:t>
            </a:r>
          </a:p>
          <a:p>
            <a:pPr eaLnBrk="1" hangingPunct="1"/>
            <a:r>
              <a:rPr lang="en-US" dirty="0" smtClean="0"/>
              <a:t>Readout architecture</a:t>
            </a:r>
          </a:p>
          <a:p>
            <a:pPr eaLnBrk="1" hangingPunct="1"/>
            <a:r>
              <a:rPr lang="en-US" dirty="0" smtClean="0"/>
              <a:t>Simulations</a:t>
            </a:r>
          </a:p>
          <a:p>
            <a:pPr eaLnBrk="1" hangingPunct="1"/>
            <a:r>
              <a:rPr lang="en-US" dirty="0" smtClean="0"/>
              <a:t>Efficiencies </a:t>
            </a:r>
          </a:p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D4700-D3D3-4A62-9969-2E657C3FE529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Target Conditions	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100 MHz/cm</a:t>
            </a:r>
            <a:r>
              <a:rPr lang="en-US" baseline="30000" dirty="0" smtClean="0">
                <a:latin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</a:rPr>
              <a:t> hit rate: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25 MHz/cm</a:t>
            </a:r>
            <a:r>
              <a:rPr lang="en-US" baseline="30000" dirty="0" smtClean="0">
                <a:latin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</a:rPr>
              <a:t> track rate (includes x5 security factor)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4 MHz/cm</a:t>
            </a:r>
            <a:r>
              <a:rPr lang="en-US" baseline="30000" dirty="0" smtClean="0">
                <a:latin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</a:rPr>
              <a:t> cluster factor</a:t>
            </a:r>
          </a:p>
          <a:p>
            <a:r>
              <a:rPr lang="en-US" dirty="0" smtClean="0">
                <a:latin typeface="Calibri" pitchFamily="34" charset="0"/>
              </a:rPr>
              <a:t>160 </a:t>
            </a:r>
            <a:r>
              <a:rPr lang="en-US" dirty="0" err="1" smtClean="0">
                <a:latin typeface="Calibri" pitchFamily="34" charset="0"/>
              </a:rPr>
              <a:t>Mhit</a:t>
            </a:r>
            <a:r>
              <a:rPr lang="en-US" dirty="0" smtClean="0">
                <a:latin typeface="Calibri" pitchFamily="34" charset="0"/>
              </a:rPr>
              <a:t>/s chip bandwidth</a:t>
            </a:r>
          </a:p>
          <a:p>
            <a:r>
              <a:rPr lang="en-US" dirty="0" smtClean="0">
                <a:latin typeface="Calibri" pitchFamily="34" charset="0"/>
              </a:rPr>
              <a:t>0.25 </a:t>
            </a:r>
            <a:r>
              <a:rPr lang="en-US" smtClean="0">
                <a:latin typeface="Calibri" pitchFamily="34" charset="0"/>
              </a:rPr>
              <a:t>– 2.0 </a:t>
            </a:r>
            <a:r>
              <a:rPr lang="en-US" dirty="0" smtClean="0">
                <a:latin typeface="Calibri" pitchFamily="34" charset="0"/>
              </a:rPr>
              <a:t>µs BCO clock: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Time Counter clock, represents the time granularity of the events.</a:t>
            </a:r>
          </a:p>
          <a:p>
            <a:r>
              <a:rPr lang="en-US" dirty="0" smtClean="0">
                <a:latin typeface="Calibri" pitchFamily="34" charset="0"/>
              </a:rPr>
              <a:t>60-100 MHz Matrix Read Clock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7D02B-64CE-4B10-A680-419D8B22A65A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Matrix Architecture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7D02B-64CE-4B10-A680-419D8B22A65A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</a:t>
            </a:fld>
            <a:endParaRPr lang="it-IT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7499350" cy="414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ttore 2 7"/>
          <p:cNvCxnSpPr/>
          <p:nvPr/>
        </p:nvCxnSpPr>
        <p:spPr>
          <a:xfrm rot="5400000">
            <a:off x="3964777" y="5107793"/>
            <a:ext cx="1000132" cy="6429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500298" y="5929330"/>
            <a:ext cx="579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Common Pixel Data Bus </a:t>
            </a:r>
            <a:r>
              <a:rPr lang="en-US" dirty="0" smtClean="0"/>
              <a:t>– Active 1 column of pixel at a time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rot="10800000" flipV="1">
            <a:off x="3786182" y="1571612"/>
            <a:ext cx="1428760" cy="85725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5000628" y="1273718"/>
            <a:ext cx="1285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Pixel Matrix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1285852" y="5286388"/>
            <a:ext cx="428628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rot="5400000">
            <a:off x="2393141" y="2093709"/>
            <a:ext cx="3071834" cy="30003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4435062" y="2625368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4167124" y="2916876"/>
            <a:ext cx="214314" cy="21431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1 20"/>
          <p:cNvCxnSpPr/>
          <p:nvPr/>
        </p:nvCxnSpPr>
        <p:spPr>
          <a:xfrm rot="5400000">
            <a:off x="4479779" y="3152155"/>
            <a:ext cx="1250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rot="10800000">
            <a:off x="4500562" y="3214686"/>
            <a:ext cx="26432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5400000">
            <a:off x="4223717" y="3420093"/>
            <a:ext cx="12506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rot="10800000">
            <a:off x="4244500" y="3482624"/>
            <a:ext cx="26432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5387685" y="1714488"/>
            <a:ext cx="154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Active Column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The Matrix 320x256 (40µm pitch)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uppo 16"/>
          <p:cNvGrpSpPr>
            <a:grpSpLocks/>
          </p:cNvGrpSpPr>
          <p:nvPr/>
        </p:nvGrpSpPr>
        <p:grpSpPr bwMode="auto">
          <a:xfrm>
            <a:off x="571472" y="2129666"/>
            <a:ext cx="5684866" cy="3375784"/>
            <a:chOff x="288268" y="1928802"/>
            <a:chExt cx="3940812" cy="2362200"/>
          </a:xfrm>
        </p:grpSpPr>
        <p:sp>
          <p:nvSpPr>
            <p:cNvPr id="10248" name="Rectangle 13"/>
            <p:cNvSpPr>
              <a:spLocks noChangeArrowheads="1"/>
            </p:cNvSpPr>
            <p:nvPr/>
          </p:nvSpPr>
          <p:spPr bwMode="auto">
            <a:xfrm>
              <a:off x="876280" y="1928802"/>
              <a:ext cx="838200" cy="1905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249" name="Rectangle 15"/>
            <p:cNvSpPr>
              <a:spLocks noChangeArrowheads="1"/>
            </p:cNvSpPr>
            <p:nvPr/>
          </p:nvSpPr>
          <p:spPr bwMode="auto">
            <a:xfrm>
              <a:off x="1714480" y="1928802"/>
              <a:ext cx="838200" cy="1905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250" name="Rectangle 16"/>
            <p:cNvSpPr>
              <a:spLocks noChangeArrowheads="1"/>
            </p:cNvSpPr>
            <p:nvPr/>
          </p:nvSpPr>
          <p:spPr bwMode="auto">
            <a:xfrm>
              <a:off x="2552680" y="1928802"/>
              <a:ext cx="838200" cy="1905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251" name="Rectangle 17"/>
            <p:cNvSpPr>
              <a:spLocks noChangeArrowheads="1"/>
            </p:cNvSpPr>
            <p:nvPr/>
          </p:nvSpPr>
          <p:spPr bwMode="auto">
            <a:xfrm>
              <a:off x="3390880" y="1928802"/>
              <a:ext cx="838200" cy="1905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252" name="AutoShape 18"/>
            <p:cNvSpPr>
              <a:spLocks noChangeArrowheads="1"/>
            </p:cNvSpPr>
            <p:nvPr/>
          </p:nvSpPr>
          <p:spPr bwMode="auto">
            <a:xfrm rot="-5400000">
              <a:off x="1181080" y="3833802"/>
              <a:ext cx="304800" cy="609600"/>
            </a:xfrm>
            <a:prstGeom prst="curvedUpArrow">
              <a:avLst>
                <a:gd name="adj1" fmla="val 20000"/>
                <a:gd name="adj2" fmla="val 40000"/>
                <a:gd name="adj3" fmla="val 6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253" name="AutoShape 19"/>
            <p:cNvSpPr>
              <a:spLocks noChangeArrowheads="1"/>
            </p:cNvSpPr>
            <p:nvPr/>
          </p:nvSpPr>
          <p:spPr bwMode="auto">
            <a:xfrm rot="-5400000">
              <a:off x="1943080" y="3833802"/>
              <a:ext cx="304800" cy="609600"/>
            </a:xfrm>
            <a:prstGeom prst="curvedUpArrow">
              <a:avLst>
                <a:gd name="adj1" fmla="val 20000"/>
                <a:gd name="adj2" fmla="val 40000"/>
                <a:gd name="adj3" fmla="val 6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254" name="AutoShape 20"/>
            <p:cNvSpPr>
              <a:spLocks noChangeArrowheads="1"/>
            </p:cNvSpPr>
            <p:nvPr/>
          </p:nvSpPr>
          <p:spPr bwMode="auto">
            <a:xfrm rot="-5400000">
              <a:off x="2781280" y="3833802"/>
              <a:ext cx="304800" cy="609600"/>
            </a:xfrm>
            <a:prstGeom prst="curvedUpArrow">
              <a:avLst>
                <a:gd name="adj1" fmla="val 20000"/>
                <a:gd name="adj2" fmla="val 40000"/>
                <a:gd name="adj3" fmla="val 6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255" name="AutoShape 21"/>
            <p:cNvSpPr>
              <a:spLocks noChangeArrowheads="1"/>
            </p:cNvSpPr>
            <p:nvPr/>
          </p:nvSpPr>
          <p:spPr bwMode="auto">
            <a:xfrm rot="-5400000">
              <a:off x="3695680" y="3833802"/>
              <a:ext cx="304800" cy="609600"/>
            </a:xfrm>
            <a:prstGeom prst="curvedUpArrow">
              <a:avLst>
                <a:gd name="adj1" fmla="val 20000"/>
                <a:gd name="adj2" fmla="val 40000"/>
                <a:gd name="adj3" fmla="val 6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260" name="Text Box 26"/>
            <p:cNvSpPr txBox="1">
              <a:spLocks noChangeArrowheads="1"/>
            </p:cNvSpPr>
            <p:nvPr/>
          </p:nvSpPr>
          <p:spPr bwMode="auto">
            <a:xfrm>
              <a:off x="288268" y="2688043"/>
              <a:ext cx="608059" cy="258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Gill Sans MT" pitchFamily="34" charset="0"/>
                </a:rPr>
                <a:t>256 </a:t>
              </a:r>
              <a:r>
                <a:rPr lang="en-US" dirty="0" err="1" smtClean="0">
                  <a:latin typeface="Gill Sans MT" pitchFamily="34" charset="0"/>
                </a:rPr>
                <a:t>pxl</a:t>
              </a:r>
              <a:endParaRPr lang="en-US" dirty="0">
                <a:latin typeface="Gill Sans MT" pitchFamily="34" charset="0"/>
              </a:endParaRPr>
            </a:p>
          </p:txBody>
        </p:sp>
      </p:grpSp>
      <p:sp>
        <p:nvSpPr>
          <p:cNvPr id="10244" name="CasellaDiTesto 17"/>
          <p:cNvSpPr txBox="1">
            <a:spLocks noChangeArrowheads="1"/>
          </p:cNvSpPr>
          <p:nvPr/>
        </p:nvSpPr>
        <p:spPr bwMode="auto">
          <a:xfrm>
            <a:off x="1500188" y="5572125"/>
            <a:ext cx="65008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Gill Sans MT" pitchFamily="34" charset="0"/>
              </a:rPr>
              <a:t>4</a:t>
            </a:r>
            <a:r>
              <a:rPr lang="en-US" dirty="0">
                <a:latin typeface="Gill Sans MT" pitchFamily="34" charset="0"/>
              </a:rPr>
              <a:t> horizontal </a:t>
            </a:r>
            <a:r>
              <a:rPr lang="en-US" b="1" dirty="0">
                <a:latin typeface="Gill Sans MT" pitchFamily="34" charset="0"/>
              </a:rPr>
              <a:t>parallel</a:t>
            </a:r>
            <a:r>
              <a:rPr lang="en-US" dirty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scans for the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A</a:t>
            </a:r>
            <a:r>
              <a:rPr lang="en-US" dirty="0" smtClean="0">
                <a:latin typeface="Gill Sans MT" pitchFamily="34" charset="0"/>
              </a:rPr>
              <a:t>ctive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C</a:t>
            </a:r>
            <a:r>
              <a:rPr lang="en-US" dirty="0" smtClean="0">
                <a:latin typeface="Gill Sans MT" pitchFamily="34" charset="0"/>
              </a:rPr>
              <a:t>olumn </a:t>
            </a:r>
            <a:endParaRPr lang="en-US" dirty="0">
              <a:latin typeface="Gill Sans MT" pitchFamily="34" charset="0"/>
            </a:endParaRPr>
          </a:p>
          <a:p>
            <a:r>
              <a:rPr lang="en-US" b="1" dirty="0">
                <a:latin typeface="Gill Sans MT" pitchFamily="34" charset="0"/>
              </a:rPr>
              <a:t>80 x 256 </a:t>
            </a:r>
            <a:r>
              <a:rPr lang="en-US" dirty="0" err="1" smtClean="0">
                <a:latin typeface="Gill Sans MT" pitchFamily="34" charset="0"/>
              </a:rPr>
              <a:t>pxl</a:t>
            </a:r>
            <a:r>
              <a:rPr lang="en-US" dirty="0" smtClean="0">
                <a:latin typeface="Gill Sans MT" pitchFamily="34" charset="0"/>
              </a:rPr>
              <a:t>, </a:t>
            </a:r>
            <a:r>
              <a:rPr lang="en-US" b="1" dirty="0" smtClean="0">
                <a:latin typeface="Gill Sans MT" pitchFamily="34" charset="0"/>
              </a:rPr>
              <a:t>40</a:t>
            </a:r>
            <a:r>
              <a:rPr lang="en-US" dirty="0" smtClean="0">
                <a:latin typeface="Gill Sans MT" pitchFamily="34" charset="0"/>
              </a:rPr>
              <a:t> microns pitch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245" name="CasellaDiTesto 22"/>
          <p:cNvSpPr txBox="1">
            <a:spLocks noChangeArrowheads="1"/>
          </p:cNvSpPr>
          <p:nvPr/>
        </p:nvSpPr>
        <p:spPr bwMode="auto">
          <a:xfrm>
            <a:off x="6286500" y="2857500"/>
            <a:ext cx="171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4 independent </a:t>
            </a:r>
          </a:p>
          <a:p>
            <a:r>
              <a:rPr lang="en-US" dirty="0" err="1"/>
              <a:t>Submatrix</a:t>
            </a:r>
            <a:endParaRPr lang="it-IT" dirty="0"/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1E80C-CBE9-4889-9EE6-44F29ED398F0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APSEL6D architecture simulations</a:t>
            </a:r>
            <a:endParaRPr lang="it-IT"/>
          </a:p>
        </p:txBody>
      </p:sp>
      <p:cxnSp>
        <p:nvCxnSpPr>
          <p:cNvPr id="24" name="Connettore 1 23"/>
          <p:cNvCxnSpPr/>
          <p:nvPr/>
        </p:nvCxnSpPr>
        <p:spPr>
          <a:xfrm rot="5400000">
            <a:off x="4536281" y="3464719"/>
            <a:ext cx="30718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5902817" y="1692463"/>
            <a:ext cx="38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AC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27" name="Connettore 1 26"/>
          <p:cNvCxnSpPr/>
          <p:nvPr/>
        </p:nvCxnSpPr>
        <p:spPr>
          <a:xfrm rot="5400000">
            <a:off x="2491084" y="3464719"/>
            <a:ext cx="30718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857620" y="1692463"/>
            <a:ext cx="38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AC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>
          <a:xfrm rot="5400000">
            <a:off x="2035951" y="3464719"/>
            <a:ext cx="30718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3402487" y="1692463"/>
            <a:ext cx="38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AC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31" name="Connettore 1 30"/>
          <p:cNvCxnSpPr/>
          <p:nvPr/>
        </p:nvCxnSpPr>
        <p:spPr>
          <a:xfrm rot="5400000">
            <a:off x="678629" y="3464719"/>
            <a:ext cx="30718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2045165" y="1692463"/>
            <a:ext cx="38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AC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6643702" y="1571612"/>
            <a:ext cx="210916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80K pixel matrix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Total area ~ 1.3 cm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130 </a:t>
            </a:r>
            <a:r>
              <a:rPr lang="en-US" dirty="0" err="1" smtClean="0"/>
              <a:t>Mhit</a:t>
            </a:r>
            <a:r>
              <a:rPr lang="en-US" dirty="0" smtClean="0"/>
              <a:t>/s </a:t>
            </a:r>
            <a:endParaRPr lang="it-IT" dirty="0"/>
          </a:p>
        </p:txBody>
      </p:sp>
      <p:sp>
        <p:nvSpPr>
          <p:cNvPr id="34" name="Parentesi graffa chiusa 33"/>
          <p:cNvSpPr/>
          <p:nvPr/>
        </p:nvSpPr>
        <p:spPr>
          <a:xfrm rot="16200000">
            <a:off x="3607587" y="-750123"/>
            <a:ext cx="428628" cy="47863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3000364" y="1142984"/>
            <a:ext cx="163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x 4 = 320 </a:t>
            </a:r>
            <a:r>
              <a:rPr lang="en-US" dirty="0" err="1" smtClean="0"/>
              <a:t>pxl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6429388" y="4286256"/>
            <a:ext cx="25717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1 000 pixels analyzed in 1 CLK cycle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b="6722"/>
          <a:stretch>
            <a:fillRect/>
          </a:stretch>
        </p:blipFill>
        <p:spPr bwMode="auto">
          <a:xfrm>
            <a:off x="642938" y="1000125"/>
            <a:ext cx="8296275" cy="528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313" y="0"/>
            <a:ext cx="550070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Submatrix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Scan Policy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00341-6F9C-44CE-88B2-729E570F7326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APSEL6D </a:t>
            </a:r>
            <a:r>
              <a:rPr lang="it-IT" dirty="0" err="1" smtClean="0"/>
              <a:t>architecture</a:t>
            </a:r>
            <a:r>
              <a:rPr lang="it-IT" dirty="0" smtClean="0"/>
              <a:t> </a:t>
            </a:r>
            <a:r>
              <a:rPr lang="it-IT" dirty="0" err="1" smtClean="0"/>
              <a:t>simulations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3428992" y="1142984"/>
            <a:ext cx="2857520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286512" y="4143380"/>
            <a:ext cx="428628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143636" y="2214554"/>
            <a:ext cx="2071702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6072198" y="2500306"/>
            <a:ext cx="28575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Column scan </a:t>
            </a:r>
            <a:r>
              <a:rPr lang="en-US" dirty="0"/>
              <a:t>t</a:t>
            </a:r>
            <a:r>
              <a:rPr lang="en-US" dirty="0" smtClean="0"/>
              <a:t>ime oriented: 1 scan for each Time Stamp</a:t>
            </a:r>
          </a:p>
          <a:p>
            <a:r>
              <a:rPr lang="en-US" dirty="0" smtClean="0">
                <a:sym typeface="Wingdings" pitchFamily="2" charset="2"/>
              </a:rPr>
              <a:t> The hits are time sorted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928662" y="928670"/>
            <a:ext cx="7499350" cy="2643206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Matrix divided into MPs: group of pixels (2x8)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MP global lines: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</a:rPr>
              <a:t>Fast-OR line: </a:t>
            </a:r>
            <a:r>
              <a:rPr lang="en-US" sz="1600" dirty="0" smtClean="0">
                <a:latin typeface="Calibri" pitchFamily="34" charset="0"/>
              </a:rPr>
              <a:t>(output)  inclusive OR of all pixels.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</a:rPr>
              <a:t>Freeze line: </a:t>
            </a:r>
            <a:r>
              <a:rPr lang="en-US" sz="1600" dirty="0" smtClean="0">
                <a:latin typeface="Calibri" pitchFamily="34" charset="0"/>
              </a:rPr>
              <a:t> (input) disable the reception of new hits.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On BCO clock edge all MPs with active fast-OR :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Gets frozen 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Are associated to the current value of BCO counter (Time Stamp)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Waits to be scanned and reset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0"/>
            <a:ext cx="7499350" cy="1143000"/>
          </a:xfrm>
        </p:spPr>
        <p:txBody>
          <a:bodyPr/>
          <a:lstStyle/>
          <a:p>
            <a:r>
              <a:rPr lang="en-US" dirty="0" smtClean="0"/>
              <a:t>The Macro Pixels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643570" y="63817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7D02B-64CE-4B10-A680-419D8B22A65A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pSp>
        <p:nvGrpSpPr>
          <p:cNvPr id="182" name="Gruppo 181"/>
          <p:cNvGrpSpPr/>
          <p:nvPr/>
        </p:nvGrpSpPr>
        <p:grpSpPr>
          <a:xfrm>
            <a:off x="6929454" y="3571876"/>
            <a:ext cx="1785950" cy="2714644"/>
            <a:chOff x="1500166" y="4000504"/>
            <a:chExt cx="1785950" cy="2714644"/>
          </a:xfrm>
        </p:grpSpPr>
        <p:cxnSp>
          <p:nvCxnSpPr>
            <p:cNvPr id="11" name="Connettore 1 10"/>
            <p:cNvCxnSpPr/>
            <p:nvPr/>
          </p:nvCxnSpPr>
          <p:spPr>
            <a:xfrm rot="5400000">
              <a:off x="285720" y="5357826"/>
              <a:ext cx="27146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5400000">
              <a:off x="535753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>
              <a:off x="785786" y="5429264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rot="5400000">
              <a:off x="964381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rot="5400000">
              <a:off x="1178695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5400000">
              <a:off x="1428728" y="5357826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>
              <a:off x="1643042" y="5357826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 rot="5400000">
              <a:off x="1821637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1500166" y="4214818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>
              <a:off x="1571604" y="4429132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/>
          </p:nvCxnSpPr>
          <p:spPr>
            <a:xfrm>
              <a:off x="1500166" y="4643446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>
              <a:off x="1500166" y="4857760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/>
          </p:nvCxnSpPr>
          <p:spPr>
            <a:xfrm>
              <a:off x="1571604" y="5072074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/>
          </p:nvCxnSpPr>
          <p:spPr>
            <a:xfrm>
              <a:off x="1571604" y="5286388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>
              <a:off x="1571604" y="5500702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>
              <a:off x="1571604" y="5715016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/>
            <p:nvPr/>
          </p:nvCxnSpPr>
          <p:spPr>
            <a:xfrm>
              <a:off x="1571604" y="5929330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1 100"/>
            <p:cNvCxnSpPr/>
            <p:nvPr/>
          </p:nvCxnSpPr>
          <p:spPr>
            <a:xfrm>
              <a:off x="1500166" y="6143644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uppo 132"/>
            <p:cNvGrpSpPr/>
            <p:nvPr/>
          </p:nvGrpSpPr>
          <p:grpSpPr>
            <a:xfrm>
              <a:off x="2714612" y="4214818"/>
              <a:ext cx="428628" cy="1714512"/>
              <a:chOff x="4000496" y="4357694"/>
              <a:chExt cx="428628" cy="1714512"/>
            </a:xfrm>
          </p:grpSpPr>
          <p:cxnSp>
            <p:nvCxnSpPr>
              <p:cNvPr id="102" name="Connettore 1 101"/>
              <p:cNvCxnSpPr/>
              <p:nvPr/>
            </p:nvCxnSpPr>
            <p:spPr>
              <a:xfrm rot="5400000">
                <a:off x="3143240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nettore 1 102"/>
              <p:cNvCxnSpPr/>
              <p:nvPr/>
            </p:nvCxnSpPr>
            <p:spPr>
              <a:xfrm rot="5400000">
                <a:off x="3357554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ttore 1 104"/>
              <p:cNvCxnSpPr/>
              <p:nvPr/>
            </p:nvCxnSpPr>
            <p:spPr>
              <a:xfrm>
                <a:off x="4000496" y="4357694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ttore 1 108"/>
              <p:cNvCxnSpPr/>
              <p:nvPr/>
            </p:nvCxnSpPr>
            <p:spPr>
              <a:xfrm rot="5400000">
                <a:off x="3571868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ttore 1 110"/>
              <p:cNvCxnSpPr/>
              <p:nvPr/>
            </p:nvCxnSpPr>
            <p:spPr>
              <a:xfrm>
                <a:off x="4000496" y="4572008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nettore 1 111"/>
              <p:cNvCxnSpPr/>
              <p:nvPr/>
            </p:nvCxnSpPr>
            <p:spPr>
              <a:xfrm>
                <a:off x="4000496" y="4786322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1 112"/>
              <p:cNvCxnSpPr/>
              <p:nvPr/>
            </p:nvCxnSpPr>
            <p:spPr>
              <a:xfrm>
                <a:off x="4000496" y="5000636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1 113"/>
              <p:cNvCxnSpPr/>
              <p:nvPr/>
            </p:nvCxnSpPr>
            <p:spPr>
              <a:xfrm>
                <a:off x="4000496" y="5214950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ttore 1 114"/>
              <p:cNvCxnSpPr/>
              <p:nvPr/>
            </p:nvCxnSpPr>
            <p:spPr>
              <a:xfrm>
                <a:off x="4000496" y="5429264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1 115"/>
              <p:cNvCxnSpPr/>
              <p:nvPr/>
            </p:nvCxnSpPr>
            <p:spPr>
              <a:xfrm>
                <a:off x="4000496" y="5643578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1 116"/>
              <p:cNvCxnSpPr/>
              <p:nvPr/>
            </p:nvCxnSpPr>
            <p:spPr>
              <a:xfrm>
                <a:off x="4000496" y="5857892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1 117"/>
              <p:cNvCxnSpPr/>
              <p:nvPr/>
            </p:nvCxnSpPr>
            <p:spPr>
              <a:xfrm>
                <a:off x="4000496" y="6072206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Connettore 1 130"/>
            <p:cNvCxnSpPr/>
            <p:nvPr/>
          </p:nvCxnSpPr>
          <p:spPr>
            <a:xfrm>
              <a:off x="1571604" y="6357958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1 131"/>
            <p:cNvCxnSpPr/>
            <p:nvPr/>
          </p:nvCxnSpPr>
          <p:spPr>
            <a:xfrm>
              <a:off x="1571604" y="6572272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uppo 182"/>
          <p:cNvGrpSpPr/>
          <p:nvPr/>
        </p:nvGrpSpPr>
        <p:grpSpPr>
          <a:xfrm>
            <a:off x="4000496" y="3571876"/>
            <a:ext cx="1785950" cy="2714644"/>
            <a:chOff x="1500166" y="4000504"/>
            <a:chExt cx="1785950" cy="2714644"/>
          </a:xfrm>
        </p:grpSpPr>
        <p:cxnSp>
          <p:nvCxnSpPr>
            <p:cNvPr id="184" name="Connettore 1 183"/>
            <p:cNvCxnSpPr/>
            <p:nvPr/>
          </p:nvCxnSpPr>
          <p:spPr>
            <a:xfrm rot="5400000">
              <a:off x="285720" y="5357826"/>
              <a:ext cx="27146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1 184"/>
            <p:cNvCxnSpPr/>
            <p:nvPr/>
          </p:nvCxnSpPr>
          <p:spPr>
            <a:xfrm rot="5400000">
              <a:off x="535753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1 185"/>
            <p:cNvCxnSpPr/>
            <p:nvPr/>
          </p:nvCxnSpPr>
          <p:spPr>
            <a:xfrm rot="5400000">
              <a:off x="785786" y="5429264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1 186"/>
            <p:cNvCxnSpPr/>
            <p:nvPr/>
          </p:nvCxnSpPr>
          <p:spPr>
            <a:xfrm rot="5400000">
              <a:off x="964381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1 187"/>
            <p:cNvCxnSpPr/>
            <p:nvPr/>
          </p:nvCxnSpPr>
          <p:spPr>
            <a:xfrm rot="5400000">
              <a:off x="1178695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/>
            <p:nvPr/>
          </p:nvCxnSpPr>
          <p:spPr>
            <a:xfrm rot="5400000">
              <a:off x="1428728" y="5357826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1 189"/>
            <p:cNvCxnSpPr/>
            <p:nvPr/>
          </p:nvCxnSpPr>
          <p:spPr>
            <a:xfrm rot="5400000">
              <a:off x="1643042" y="5357826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1 190"/>
            <p:cNvCxnSpPr/>
            <p:nvPr/>
          </p:nvCxnSpPr>
          <p:spPr>
            <a:xfrm rot="5400000">
              <a:off x="1821637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1 191"/>
            <p:cNvCxnSpPr/>
            <p:nvPr/>
          </p:nvCxnSpPr>
          <p:spPr>
            <a:xfrm>
              <a:off x="1500166" y="4214818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1 192"/>
            <p:cNvCxnSpPr/>
            <p:nvPr/>
          </p:nvCxnSpPr>
          <p:spPr>
            <a:xfrm>
              <a:off x="1571604" y="4429132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1 193"/>
            <p:cNvCxnSpPr/>
            <p:nvPr/>
          </p:nvCxnSpPr>
          <p:spPr>
            <a:xfrm>
              <a:off x="1500166" y="4643446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/>
            <p:nvPr/>
          </p:nvCxnSpPr>
          <p:spPr>
            <a:xfrm>
              <a:off x="1500166" y="4857760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1 195"/>
            <p:cNvCxnSpPr/>
            <p:nvPr/>
          </p:nvCxnSpPr>
          <p:spPr>
            <a:xfrm>
              <a:off x="1571604" y="5072074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1 196"/>
            <p:cNvCxnSpPr/>
            <p:nvPr/>
          </p:nvCxnSpPr>
          <p:spPr>
            <a:xfrm>
              <a:off x="1571604" y="5286388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/>
            <p:nvPr/>
          </p:nvCxnSpPr>
          <p:spPr>
            <a:xfrm>
              <a:off x="1571604" y="5500702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/>
            <p:nvPr/>
          </p:nvCxnSpPr>
          <p:spPr>
            <a:xfrm>
              <a:off x="1571604" y="5715016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/>
            <p:nvPr/>
          </p:nvCxnSpPr>
          <p:spPr>
            <a:xfrm>
              <a:off x="1571604" y="5929330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/>
            <p:nvPr/>
          </p:nvCxnSpPr>
          <p:spPr>
            <a:xfrm>
              <a:off x="1500166" y="6143644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2" name="Gruppo 201"/>
            <p:cNvGrpSpPr/>
            <p:nvPr/>
          </p:nvGrpSpPr>
          <p:grpSpPr>
            <a:xfrm>
              <a:off x="2714612" y="4214818"/>
              <a:ext cx="428628" cy="1714512"/>
              <a:chOff x="4000496" y="4357694"/>
              <a:chExt cx="428628" cy="1714512"/>
            </a:xfrm>
          </p:grpSpPr>
          <p:cxnSp>
            <p:nvCxnSpPr>
              <p:cNvPr id="205" name="Connettore 1 204"/>
              <p:cNvCxnSpPr/>
              <p:nvPr/>
            </p:nvCxnSpPr>
            <p:spPr>
              <a:xfrm rot="5400000">
                <a:off x="3143240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ttore 1 205"/>
              <p:cNvCxnSpPr/>
              <p:nvPr/>
            </p:nvCxnSpPr>
            <p:spPr>
              <a:xfrm rot="5400000">
                <a:off x="3357554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nettore 1 206"/>
              <p:cNvCxnSpPr/>
              <p:nvPr/>
            </p:nvCxnSpPr>
            <p:spPr>
              <a:xfrm>
                <a:off x="4000496" y="4357694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onnettore 1 207"/>
              <p:cNvCxnSpPr/>
              <p:nvPr/>
            </p:nvCxnSpPr>
            <p:spPr>
              <a:xfrm rot="5400000">
                <a:off x="3571868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nettore 1 208"/>
              <p:cNvCxnSpPr/>
              <p:nvPr/>
            </p:nvCxnSpPr>
            <p:spPr>
              <a:xfrm>
                <a:off x="4000496" y="4572008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Connettore 1 209"/>
              <p:cNvCxnSpPr/>
              <p:nvPr/>
            </p:nvCxnSpPr>
            <p:spPr>
              <a:xfrm>
                <a:off x="4000496" y="4786322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Connettore 1 210"/>
              <p:cNvCxnSpPr/>
              <p:nvPr/>
            </p:nvCxnSpPr>
            <p:spPr>
              <a:xfrm>
                <a:off x="4000496" y="5000636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Connettore 1 211"/>
              <p:cNvCxnSpPr/>
              <p:nvPr/>
            </p:nvCxnSpPr>
            <p:spPr>
              <a:xfrm>
                <a:off x="4000496" y="5214950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Connettore 1 212"/>
              <p:cNvCxnSpPr/>
              <p:nvPr/>
            </p:nvCxnSpPr>
            <p:spPr>
              <a:xfrm>
                <a:off x="4000496" y="5429264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onnettore 1 213"/>
              <p:cNvCxnSpPr/>
              <p:nvPr/>
            </p:nvCxnSpPr>
            <p:spPr>
              <a:xfrm>
                <a:off x="4000496" y="5643578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1 214"/>
              <p:cNvCxnSpPr/>
              <p:nvPr/>
            </p:nvCxnSpPr>
            <p:spPr>
              <a:xfrm>
                <a:off x="4000496" y="5857892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nettore 1 215"/>
              <p:cNvCxnSpPr/>
              <p:nvPr/>
            </p:nvCxnSpPr>
            <p:spPr>
              <a:xfrm>
                <a:off x="4000496" y="6072206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3" name="Connettore 1 202"/>
            <p:cNvCxnSpPr/>
            <p:nvPr/>
          </p:nvCxnSpPr>
          <p:spPr>
            <a:xfrm>
              <a:off x="1571604" y="6357958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/>
            <p:nvPr/>
          </p:nvCxnSpPr>
          <p:spPr>
            <a:xfrm>
              <a:off x="1571604" y="6572272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CasellaDiTesto 216"/>
          <p:cNvSpPr txBox="1"/>
          <p:nvPr/>
        </p:nvSpPr>
        <p:spPr>
          <a:xfrm>
            <a:off x="3000364" y="6153169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Active Fast-OR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218" name="CasellaDiTesto 217"/>
          <p:cNvSpPr txBox="1"/>
          <p:nvPr/>
        </p:nvSpPr>
        <p:spPr>
          <a:xfrm>
            <a:off x="7143768" y="617216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</a:rPr>
              <a:t>MP gets frozen</a:t>
            </a:r>
            <a:endParaRPr lang="it-IT" sz="2000" b="1" dirty="0">
              <a:solidFill>
                <a:srgbClr val="00B0F0"/>
              </a:solidFill>
            </a:endParaRPr>
          </a:p>
        </p:txBody>
      </p:sp>
      <p:cxnSp>
        <p:nvCxnSpPr>
          <p:cNvPr id="220" name="Connettore 1 219"/>
          <p:cNvCxnSpPr/>
          <p:nvPr/>
        </p:nvCxnSpPr>
        <p:spPr>
          <a:xfrm>
            <a:off x="6072198" y="5000636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1 220"/>
          <p:cNvCxnSpPr/>
          <p:nvPr/>
        </p:nvCxnSpPr>
        <p:spPr>
          <a:xfrm rot="5400000" flipH="1" flipV="1">
            <a:off x="6286512" y="4857760"/>
            <a:ext cx="285752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1 221"/>
          <p:cNvCxnSpPr/>
          <p:nvPr/>
        </p:nvCxnSpPr>
        <p:spPr>
          <a:xfrm>
            <a:off x="6429388" y="4714884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CasellaDiTesto 228"/>
          <p:cNvSpPr txBox="1"/>
          <p:nvPr/>
        </p:nvSpPr>
        <p:spPr>
          <a:xfrm>
            <a:off x="6072198" y="5072074"/>
            <a:ext cx="94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BC edge</a:t>
            </a:r>
            <a:endParaRPr lang="it-IT" dirty="0"/>
          </a:p>
        </p:txBody>
      </p:sp>
      <p:cxnSp>
        <p:nvCxnSpPr>
          <p:cNvPr id="231" name="Connettore 2 230"/>
          <p:cNvCxnSpPr/>
          <p:nvPr/>
        </p:nvCxnSpPr>
        <p:spPr>
          <a:xfrm>
            <a:off x="357158" y="6534108"/>
            <a:ext cx="857256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e 232"/>
          <p:cNvSpPr/>
          <p:nvPr/>
        </p:nvSpPr>
        <p:spPr>
          <a:xfrm>
            <a:off x="5246746" y="382582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4" name="Ovale 233"/>
          <p:cNvSpPr/>
          <p:nvPr/>
        </p:nvSpPr>
        <p:spPr>
          <a:xfrm>
            <a:off x="5476841" y="4033842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5" name="Gruppo 234"/>
          <p:cNvGrpSpPr/>
          <p:nvPr/>
        </p:nvGrpSpPr>
        <p:grpSpPr>
          <a:xfrm>
            <a:off x="2143108" y="3571876"/>
            <a:ext cx="1785950" cy="2714644"/>
            <a:chOff x="1500166" y="4000504"/>
            <a:chExt cx="1785950" cy="2714644"/>
          </a:xfrm>
        </p:grpSpPr>
        <p:cxnSp>
          <p:nvCxnSpPr>
            <p:cNvPr id="236" name="Connettore 1 235"/>
            <p:cNvCxnSpPr/>
            <p:nvPr/>
          </p:nvCxnSpPr>
          <p:spPr>
            <a:xfrm rot="5400000">
              <a:off x="285720" y="5357826"/>
              <a:ext cx="27146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1 236"/>
            <p:cNvCxnSpPr/>
            <p:nvPr/>
          </p:nvCxnSpPr>
          <p:spPr>
            <a:xfrm rot="5400000">
              <a:off x="535753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/>
          </p:nvCxnSpPr>
          <p:spPr>
            <a:xfrm rot="5400000">
              <a:off x="785786" y="5429264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/>
            <p:nvPr/>
          </p:nvCxnSpPr>
          <p:spPr>
            <a:xfrm rot="5400000">
              <a:off x="964381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/>
          </p:nvCxnSpPr>
          <p:spPr>
            <a:xfrm rot="5400000">
              <a:off x="1178695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/>
          </p:nvCxnSpPr>
          <p:spPr>
            <a:xfrm rot="5400000">
              <a:off x="1428728" y="5357826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1 241"/>
            <p:cNvCxnSpPr/>
            <p:nvPr/>
          </p:nvCxnSpPr>
          <p:spPr>
            <a:xfrm rot="5400000">
              <a:off x="1643042" y="5357826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/>
            <p:nvPr/>
          </p:nvCxnSpPr>
          <p:spPr>
            <a:xfrm rot="5400000">
              <a:off x="1821637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/>
          </p:nvCxnSpPr>
          <p:spPr>
            <a:xfrm>
              <a:off x="1500166" y="4214818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1 244"/>
            <p:cNvCxnSpPr/>
            <p:nvPr/>
          </p:nvCxnSpPr>
          <p:spPr>
            <a:xfrm>
              <a:off x="1571604" y="4429132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/>
            <p:nvPr/>
          </p:nvCxnSpPr>
          <p:spPr>
            <a:xfrm>
              <a:off x="1500166" y="4643446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/>
            <p:nvPr/>
          </p:nvCxnSpPr>
          <p:spPr>
            <a:xfrm>
              <a:off x="1500166" y="4857760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1 247"/>
            <p:cNvCxnSpPr/>
            <p:nvPr/>
          </p:nvCxnSpPr>
          <p:spPr>
            <a:xfrm>
              <a:off x="1571604" y="5072074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1 248"/>
            <p:cNvCxnSpPr/>
            <p:nvPr/>
          </p:nvCxnSpPr>
          <p:spPr>
            <a:xfrm>
              <a:off x="1571604" y="5286388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/>
            <p:nvPr/>
          </p:nvCxnSpPr>
          <p:spPr>
            <a:xfrm>
              <a:off x="1571604" y="5500702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/>
          </p:nvCxnSpPr>
          <p:spPr>
            <a:xfrm>
              <a:off x="1571604" y="5715016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1 251"/>
            <p:cNvCxnSpPr/>
            <p:nvPr/>
          </p:nvCxnSpPr>
          <p:spPr>
            <a:xfrm>
              <a:off x="1571604" y="5929330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1 252"/>
            <p:cNvCxnSpPr/>
            <p:nvPr/>
          </p:nvCxnSpPr>
          <p:spPr>
            <a:xfrm>
              <a:off x="1500166" y="6143644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4" name="Gruppo 253"/>
            <p:cNvGrpSpPr/>
            <p:nvPr/>
          </p:nvGrpSpPr>
          <p:grpSpPr>
            <a:xfrm>
              <a:off x="2714612" y="4214818"/>
              <a:ext cx="428628" cy="1714512"/>
              <a:chOff x="4000496" y="4357694"/>
              <a:chExt cx="428628" cy="1714512"/>
            </a:xfrm>
          </p:grpSpPr>
          <p:cxnSp>
            <p:nvCxnSpPr>
              <p:cNvPr id="257" name="Connettore 1 256"/>
              <p:cNvCxnSpPr/>
              <p:nvPr/>
            </p:nvCxnSpPr>
            <p:spPr>
              <a:xfrm rot="5400000">
                <a:off x="3143240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ttore 1 257"/>
              <p:cNvCxnSpPr/>
              <p:nvPr/>
            </p:nvCxnSpPr>
            <p:spPr>
              <a:xfrm rot="5400000">
                <a:off x="3357554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Connettore 1 258"/>
              <p:cNvCxnSpPr/>
              <p:nvPr/>
            </p:nvCxnSpPr>
            <p:spPr>
              <a:xfrm>
                <a:off x="4000496" y="4357694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ttore 1 259"/>
              <p:cNvCxnSpPr/>
              <p:nvPr/>
            </p:nvCxnSpPr>
            <p:spPr>
              <a:xfrm rot="5400000">
                <a:off x="3571868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ttore 1 260"/>
              <p:cNvCxnSpPr/>
              <p:nvPr/>
            </p:nvCxnSpPr>
            <p:spPr>
              <a:xfrm>
                <a:off x="4000496" y="4572008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ttore 1 261"/>
              <p:cNvCxnSpPr/>
              <p:nvPr/>
            </p:nvCxnSpPr>
            <p:spPr>
              <a:xfrm>
                <a:off x="4000496" y="4786322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ttore 1 262"/>
              <p:cNvCxnSpPr/>
              <p:nvPr/>
            </p:nvCxnSpPr>
            <p:spPr>
              <a:xfrm>
                <a:off x="4000496" y="5000636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ttore 1 263"/>
              <p:cNvCxnSpPr/>
              <p:nvPr/>
            </p:nvCxnSpPr>
            <p:spPr>
              <a:xfrm>
                <a:off x="4000496" y="5214950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Connettore 1 264"/>
              <p:cNvCxnSpPr/>
              <p:nvPr/>
            </p:nvCxnSpPr>
            <p:spPr>
              <a:xfrm>
                <a:off x="4000496" y="5429264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ttore 1 265"/>
              <p:cNvCxnSpPr/>
              <p:nvPr/>
            </p:nvCxnSpPr>
            <p:spPr>
              <a:xfrm>
                <a:off x="4000496" y="5643578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ttore 1 266"/>
              <p:cNvCxnSpPr/>
              <p:nvPr/>
            </p:nvCxnSpPr>
            <p:spPr>
              <a:xfrm>
                <a:off x="4000496" y="5857892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ttore 1 267"/>
              <p:cNvCxnSpPr/>
              <p:nvPr/>
            </p:nvCxnSpPr>
            <p:spPr>
              <a:xfrm>
                <a:off x="4000496" y="6072206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5" name="Connettore 1 254"/>
            <p:cNvCxnSpPr/>
            <p:nvPr/>
          </p:nvCxnSpPr>
          <p:spPr>
            <a:xfrm>
              <a:off x="1571604" y="6357958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1 255"/>
            <p:cNvCxnSpPr/>
            <p:nvPr/>
          </p:nvCxnSpPr>
          <p:spPr>
            <a:xfrm>
              <a:off x="1571604" y="6572272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9" name="Ovale 268"/>
          <p:cNvSpPr/>
          <p:nvPr/>
        </p:nvSpPr>
        <p:spPr>
          <a:xfrm>
            <a:off x="3405139" y="381799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1" name="CasellaDiTesto 270"/>
          <p:cNvSpPr txBox="1"/>
          <p:nvPr/>
        </p:nvSpPr>
        <p:spPr>
          <a:xfrm>
            <a:off x="357158" y="648866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it-IT" dirty="0"/>
          </a:p>
        </p:txBody>
      </p:sp>
      <p:grpSp>
        <p:nvGrpSpPr>
          <p:cNvPr id="272" name="Gruppo 271"/>
          <p:cNvGrpSpPr/>
          <p:nvPr/>
        </p:nvGrpSpPr>
        <p:grpSpPr>
          <a:xfrm>
            <a:off x="285752" y="3571876"/>
            <a:ext cx="1785950" cy="2714644"/>
            <a:chOff x="1500166" y="4000504"/>
            <a:chExt cx="1785950" cy="2714644"/>
          </a:xfrm>
        </p:grpSpPr>
        <p:cxnSp>
          <p:nvCxnSpPr>
            <p:cNvPr id="273" name="Connettore 1 272"/>
            <p:cNvCxnSpPr/>
            <p:nvPr/>
          </p:nvCxnSpPr>
          <p:spPr>
            <a:xfrm rot="5400000">
              <a:off x="285720" y="5357826"/>
              <a:ext cx="27146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1 273"/>
            <p:cNvCxnSpPr/>
            <p:nvPr/>
          </p:nvCxnSpPr>
          <p:spPr>
            <a:xfrm rot="5400000">
              <a:off x="535753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1 274"/>
            <p:cNvCxnSpPr/>
            <p:nvPr/>
          </p:nvCxnSpPr>
          <p:spPr>
            <a:xfrm rot="5400000">
              <a:off x="785786" y="5429264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1 275"/>
            <p:cNvCxnSpPr/>
            <p:nvPr/>
          </p:nvCxnSpPr>
          <p:spPr>
            <a:xfrm rot="5400000">
              <a:off x="964381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1 276"/>
            <p:cNvCxnSpPr/>
            <p:nvPr/>
          </p:nvCxnSpPr>
          <p:spPr>
            <a:xfrm rot="5400000">
              <a:off x="1178695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1 277"/>
            <p:cNvCxnSpPr/>
            <p:nvPr/>
          </p:nvCxnSpPr>
          <p:spPr>
            <a:xfrm rot="5400000">
              <a:off x="1428728" y="5357826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1 278"/>
            <p:cNvCxnSpPr/>
            <p:nvPr/>
          </p:nvCxnSpPr>
          <p:spPr>
            <a:xfrm rot="5400000">
              <a:off x="1643042" y="5357826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1 279"/>
            <p:cNvCxnSpPr/>
            <p:nvPr/>
          </p:nvCxnSpPr>
          <p:spPr>
            <a:xfrm rot="5400000">
              <a:off x="1821637" y="5393545"/>
              <a:ext cx="26432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1 280"/>
            <p:cNvCxnSpPr/>
            <p:nvPr/>
          </p:nvCxnSpPr>
          <p:spPr>
            <a:xfrm>
              <a:off x="1500166" y="4214818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ttore 1 281"/>
            <p:cNvCxnSpPr/>
            <p:nvPr/>
          </p:nvCxnSpPr>
          <p:spPr>
            <a:xfrm>
              <a:off x="1571604" y="4429132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1 282"/>
            <p:cNvCxnSpPr/>
            <p:nvPr/>
          </p:nvCxnSpPr>
          <p:spPr>
            <a:xfrm>
              <a:off x="1500166" y="4643446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1 283"/>
            <p:cNvCxnSpPr/>
            <p:nvPr/>
          </p:nvCxnSpPr>
          <p:spPr>
            <a:xfrm>
              <a:off x="1500166" y="4857760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1 284"/>
            <p:cNvCxnSpPr/>
            <p:nvPr/>
          </p:nvCxnSpPr>
          <p:spPr>
            <a:xfrm>
              <a:off x="1571604" y="5072074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nettore 1 285"/>
            <p:cNvCxnSpPr/>
            <p:nvPr/>
          </p:nvCxnSpPr>
          <p:spPr>
            <a:xfrm>
              <a:off x="1571604" y="5286388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ttore 1 286"/>
            <p:cNvCxnSpPr/>
            <p:nvPr/>
          </p:nvCxnSpPr>
          <p:spPr>
            <a:xfrm>
              <a:off x="1571604" y="5500702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ttore 1 287"/>
            <p:cNvCxnSpPr/>
            <p:nvPr/>
          </p:nvCxnSpPr>
          <p:spPr>
            <a:xfrm>
              <a:off x="1571604" y="5715016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ttore 1 288"/>
            <p:cNvCxnSpPr/>
            <p:nvPr/>
          </p:nvCxnSpPr>
          <p:spPr>
            <a:xfrm>
              <a:off x="1571604" y="5929330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Connettore 1 289"/>
            <p:cNvCxnSpPr/>
            <p:nvPr/>
          </p:nvCxnSpPr>
          <p:spPr>
            <a:xfrm>
              <a:off x="1500166" y="6143644"/>
              <a:ext cx="17859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1" name="Gruppo 290"/>
            <p:cNvGrpSpPr/>
            <p:nvPr/>
          </p:nvGrpSpPr>
          <p:grpSpPr>
            <a:xfrm>
              <a:off x="2714612" y="4214818"/>
              <a:ext cx="428628" cy="1714512"/>
              <a:chOff x="4000496" y="4357694"/>
              <a:chExt cx="428628" cy="1714512"/>
            </a:xfrm>
          </p:grpSpPr>
          <p:cxnSp>
            <p:nvCxnSpPr>
              <p:cNvPr id="294" name="Connettore 1 293"/>
              <p:cNvCxnSpPr/>
              <p:nvPr/>
            </p:nvCxnSpPr>
            <p:spPr>
              <a:xfrm rot="5400000">
                <a:off x="3143240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Connettore 1 294"/>
              <p:cNvCxnSpPr/>
              <p:nvPr/>
            </p:nvCxnSpPr>
            <p:spPr>
              <a:xfrm rot="5400000">
                <a:off x="3357554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nettore 1 295"/>
              <p:cNvCxnSpPr/>
              <p:nvPr/>
            </p:nvCxnSpPr>
            <p:spPr>
              <a:xfrm>
                <a:off x="4000496" y="4357694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1 296"/>
              <p:cNvCxnSpPr/>
              <p:nvPr/>
            </p:nvCxnSpPr>
            <p:spPr>
              <a:xfrm rot="5400000">
                <a:off x="3571868" y="5214950"/>
                <a:ext cx="17145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ttore 1 297"/>
              <p:cNvCxnSpPr/>
              <p:nvPr/>
            </p:nvCxnSpPr>
            <p:spPr>
              <a:xfrm>
                <a:off x="4000496" y="4572008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ttore 1 298"/>
              <p:cNvCxnSpPr/>
              <p:nvPr/>
            </p:nvCxnSpPr>
            <p:spPr>
              <a:xfrm>
                <a:off x="4000496" y="4786322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ttore 1 299"/>
              <p:cNvCxnSpPr/>
              <p:nvPr/>
            </p:nvCxnSpPr>
            <p:spPr>
              <a:xfrm>
                <a:off x="4000496" y="5000636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Connettore 1 300"/>
              <p:cNvCxnSpPr/>
              <p:nvPr/>
            </p:nvCxnSpPr>
            <p:spPr>
              <a:xfrm>
                <a:off x="4000496" y="5214950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nettore 1 301"/>
              <p:cNvCxnSpPr/>
              <p:nvPr/>
            </p:nvCxnSpPr>
            <p:spPr>
              <a:xfrm>
                <a:off x="4000496" y="5429264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ttore 1 302"/>
              <p:cNvCxnSpPr/>
              <p:nvPr/>
            </p:nvCxnSpPr>
            <p:spPr>
              <a:xfrm>
                <a:off x="4000496" y="5643578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nettore 1 303"/>
              <p:cNvCxnSpPr/>
              <p:nvPr/>
            </p:nvCxnSpPr>
            <p:spPr>
              <a:xfrm>
                <a:off x="4000496" y="5857892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nettore 1 304"/>
              <p:cNvCxnSpPr/>
              <p:nvPr/>
            </p:nvCxnSpPr>
            <p:spPr>
              <a:xfrm>
                <a:off x="4000496" y="6072206"/>
                <a:ext cx="4286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2" name="Connettore 1 291"/>
            <p:cNvCxnSpPr/>
            <p:nvPr/>
          </p:nvCxnSpPr>
          <p:spPr>
            <a:xfrm>
              <a:off x="1571604" y="6357958"/>
              <a:ext cx="1643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Connettore 1 292"/>
            <p:cNvCxnSpPr/>
            <p:nvPr/>
          </p:nvCxnSpPr>
          <p:spPr>
            <a:xfrm>
              <a:off x="1571604" y="6572272"/>
              <a:ext cx="1714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" name="Ovale 306"/>
          <p:cNvSpPr/>
          <p:nvPr/>
        </p:nvSpPr>
        <p:spPr>
          <a:xfrm>
            <a:off x="8190032" y="3827358"/>
            <a:ext cx="142876" cy="14287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8" name="Ovale 307"/>
          <p:cNvSpPr/>
          <p:nvPr/>
        </p:nvSpPr>
        <p:spPr>
          <a:xfrm>
            <a:off x="8401077" y="4038604"/>
            <a:ext cx="142876" cy="14287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4" name="CasellaDiTesto 313"/>
          <p:cNvSpPr txBox="1"/>
          <p:nvPr/>
        </p:nvSpPr>
        <p:spPr>
          <a:xfrm>
            <a:off x="173153" y="6202940"/>
            <a:ext cx="2041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MP reset after read</a:t>
            </a:r>
            <a:endParaRPr lang="it-IT" b="1" dirty="0"/>
          </a:p>
        </p:txBody>
      </p:sp>
      <p:sp>
        <p:nvSpPr>
          <p:cNvPr id="315" name="Ovale 314"/>
          <p:cNvSpPr/>
          <p:nvPr/>
        </p:nvSpPr>
        <p:spPr>
          <a:xfrm>
            <a:off x="7821146" y="4407988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9" name="Connettore 1 318"/>
          <p:cNvCxnSpPr>
            <a:stCxn id="315" idx="5"/>
          </p:cNvCxnSpPr>
          <p:nvPr/>
        </p:nvCxnSpPr>
        <p:spPr>
          <a:xfrm rot="16200000" flipH="1">
            <a:off x="7978817" y="4494221"/>
            <a:ext cx="235238" cy="3066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2 320"/>
          <p:cNvCxnSpPr/>
          <p:nvPr/>
        </p:nvCxnSpPr>
        <p:spPr>
          <a:xfrm rot="5400000">
            <a:off x="7887298" y="4831330"/>
            <a:ext cx="428628" cy="2857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CasellaDiTesto 328"/>
          <p:cNvSpPr txBox="1"/>
          <p:nvPr/>
        </p:nvSpPr>
        <p:spPr>
          <a:xfrm>
            <a:off x="4857752" y="6429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331" name="CasellaDiTesto 330"/>
          <p:cNvSpPr txBox="1"/>
          <p:nvPr/>
        </p:nvSpPr>
        <p:spPr>
          <a:xfrm rot="20133877">
            <a:off x="7608091" y="5085819"/>
            <a:ext cx="1527982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tencil" pitchFamily="82" charset="0"/>
              </a:rPr>
              <a:t>TIME STAMP</a:t>
            </a:r>
            <a:endParaRPr lang="it-IT" dirty="0"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06585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Zone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sparsification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of the Active Column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3" name="Gruppo 33"/>
          <p:cNvGrpSpPr>
            <a:grpSpLocks/>
          </p:cNvGrpSpPr>
          <p:nvPr/>
        </p:nvGrpSpPr>
        <p:grpSpPr bwMode="auto">
          <a:xfrm>
            <a:off x="5572132" y="4572008"/>
            <a:ext cx="2143125" cy="857250"/>
            <a:chOff x="5500708" y="4357688"/>
            <a:chExt cx="1928812" cy="1714504"/>
          </a:xfrm>
        </p:grpSpPr>
        <p:sp>
          <p:nvSpPr>
            <p:cNvPr id="13349" name="Rettangolo 29"/>
            <p:cNvSpPr>
              <a:spLocks noChangeArrowheads="1"/>
            </p:cNvSpPr>
            <p:nvPr/>
          </p:nvSpPr>
          <p:spPr bwMode="auto">
            <a:xfrm>
              <a:off x="5500708" y="4357688"/>
              <a:ext cx="1928812" cy="1714500"/>
            </a:xfrm>
            <a:prstGeom prst="rect">
              <a:avLst/>
            </a:prstGeom>
            <a:solidFill>
              <a:srgbClr val="4F81BD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it-IT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5500708" y="4357688"/>
              <a:ext cx="142875" cy="1714504"/>
            </a:xfrm>
            <a:prstGeom prst="rect">
              <a:avLst/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5907902" y="4357688"/>
              <a:ext cx="142875" cy="1714504"/>
            </a:xfrm>
            <a:prstGeom prst="rect">
              <a:avLst/>
            </a:prstGeom>
            <a:gradFill rotWithShape="1">
              <a:gsLst>
                <a:gs pos="0">
                  <a:srgbClr val="F79646">
                    <a:tint val="50000"/>
                    <a:satMod val="300000"/>
                  </a:srgbClr>
                </a:gs>
                <a:gs pos="35000">
                  <a:srgbClr val="F79646">
                    <a:tint val="37000"/>
                    <a:satMod val="300000"/>
                  </a:srgbClr>
                </a:gs>
                <a:gs pos="100000">
                  <a:srgbClr val="F7964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cs typeface="+mn-cs"/>
                </a:rPr>
                <a:t>TS</a:t>
              </a:r>
              <a:endParaRPr lang="it-IT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5" name="Rettangolo 44"/>
            <p:cNvSpPr/>
            <p:nvPr/>
          </p:nvSpPr>
          <p:spPr>
            <a:xfrm>
              <a:off x="5629295" y="4357688"/>
              <a:ext cx="142875" cy="1714504"/>
            </a:xfrm>
            <a:prstGeom prst="rect">
              <a:avLst/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5757883" y="4357688"/>
              <a:ext cx="142875" cy="1714504"/>
            </a:xfrm>
            <a:prstGeom prst="rect">
              <a:avLst/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it-IT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3322" name="Segnaposto contenuto 2"/>
          <p:cNvSpPr>
            <a:spLocks noGrp="1"/>
          </p:cNvSpPr>
          <p:nvPr>
            <p:ph idx="1"/>
          </p:nvPr>
        </p:nvSpPr>
        <p:spPr>
          <a:xfrm>
            <a:off x="1857356" y="1428736"/>
            <a:ext cx="7143800" cy="3286148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eaLnBrk="1" hangingPunct="1"/>
            <a:r>
              <a:rPr lang="en-US" sz="1600" dirty="0" smtClean="0">
                <a:sym typeface="Wingdings" pitchFamily="2" charset="2"/>
              </a:rPr>
              <a:t>The</a:t>
            </a:r>
            <a:r>
              <a:rPr lang="en-US" sz="1600" b="1" dirty="0" smtClean="0">
                <a:sym typeface="Wingdings" pitchFamily="2" charset="2"/>
              </a:rPr>
              <a:t> 256 pixels </a:t>
            </a:r>
            <a:r>
              <a:rPr lang="en-US" sz="1600" dirty="0" smtClean="0">
                <a:sym typeface="Wingdings" pitchFamily="2" charset="2"/>
              </a:rPr>
              <a:t>of the Active Column are</a:t>
            </a:r>
            <a:r>
              <a:rPr lang="en-US" sz="1600" b="1" dirty="0" smtClean="0">
                <a:sym typeface="Wingdings" pitchFamily="2" charset="2"/>
              </a:rPr>
              <a:t> divided into 32 vertical zones   (1x8 pixels each)</a:t>
            </a:r>
          </a:p>
          <a:p>
            <a:pPr eaLnBrk="1" hangingPunct="1"/>
            <a:r>
              <a:rPr lang="en-US" sz="1600" dirty="0" smtClean="0">
                <a:sym typeface="Wingdings" pitchFamily="2" charset="2"/>
              </a:rPr>
              <a:t>Every  </a:t>
            </a:r>
            <a:r>
              <a:rPr lang="en-US" sz="1600" b="1" dirty="0" smtClean="0">
                <a:sym typeface="Wingdings" pitchFamily="2" charset="2"/>
              </a:rPr>
              <a:t>HIT</a:t>
            </a:r>
            <a:r>
              <a:rPr lang="en-US" sz="1600" dirty="0" smtClean="0">
                <a:sym typeface="Wingdings" pitchFamily="2" charset="2"/>
              </a:rPr>
              <a:t> stored contains the information of a zone, not of a single pixel:</a:t>
            </a:r>
            <a:endParaRPr lang="en-US" sz="1400" dirty="0" smtClean="0">
              <a:sym typeface="Wingdings" pitchFamily="2" charset="2"/>
            </a:endParaRPr>
          </a:p>
          <a:p>
            <a:pPr lvl="1" eaLnBrk="1" hangingPunct="1"/>
            <a:r>
              <a:rPr lang="en-US" sz="1600" dirty="0" smtClean="0">
                <a:sym typeface="Wingdings" pitchFamily="2" charset="2"/>
              </a:rPr>
              <a:t>HIT= (</a:t>
            </a:r>
            <a:r>
              <a:rPr lang="en-US" sz="1600" b="1" dirty="0" smtClean="0">
                <a:sym typeface="Wingdings" pitchFamily="2" charset="2"/>
              </a:rPr>
              <a:t>Zone address</a:t>
            </a:r>
            <a:r>
              <a:rPr lang="en-US" sz="1600" dirty="0" smtClean="0">
                <a:sym typeface="Wingdings" pitchFamily="2" charset="2"/>
              </a:rPr>
              <a:t>+ </a:t>
            </a:r>
            <a:r>
              <a:rPr lang="en-US" sz="1600" b="1" dirty="0" smtClean="0">
                <a:sym typeface="Wingdings" pitchFamily="2" charset="2"/>
              </a:rPr>
              <a:t>Zone pattern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050" dirty="0" smtClean="0">
              <a:sym typeface="Wingdings" pitchFamily="2" charset="2"/>
            </a:endParaRPr>
          </a:p>
          <a:p>
            <a:pPr lvl="2" eaLnBrk="1" hangingPunct="1"/>
            <a:r>
              <a:rPr lang="en-US" sz="1600" dirty="0" smtClean="0">
                <a:sym typeface="Wingdings" pitchFamily="2" charset="2"/>
              </a:rPr>
              <a:t>X zone address = Column address : 80 columns 7 bit </a:t>
            </a:r>
          </a:p>
          <a:p>
            <a:pPr lvl="2" eaLnBrk="1" hangingPunct="1"/>
            <a:r>
              <a:rPr lang="en-US" sz="1600" dirty="0" smtClean="0">
                <a:sym typeface="Wingdings" pitchFamily="2" charset="2"/>
              </a:rPr>
              <a:t>Y zone address : 32 vertical zones  5 bit</a:t>
            </a:r>
          </a:p>
          <a:p>
            <a:pPr lvl="2" eaLnBrk="1" hangingPunct="1"/>
            <a:r>
              <a:rPr lang="en-US" sz="1600" dirty="0" smtClean="0">
                <a:sym typeface="Wingdings" pitchFamily="2" charset="2"/>
              </a:rPr>
              <a:t>Zone pattern: 8-pixel zone  8 bit </a:t>
            </a:r>
          </a:p>
          <a:p>
            <a:pPr lvl="1" eaLnBrk="1" hangingPunct="1">
              <a:buNone/>
            </a:pPr>
            <a:endParaRPr lang="en-US" sz="1600" dirty="0" smtClean="0">
              <a:sym typeface="Wingdings" pitchFamily="2" charset="2"/>
            </a:endParaRPr>
          </a:p>
          <a:p>
            <a:pPr eaLnBrk="1" hangingPunct="1"/>
            <a:r>
              <a:rPr lang="en-US" sz="1600" b="1" dirty="0" smtClean="0">
                <a:sym typeface="Wingdings" pitchFamily="2" charset="2"/>
              </a:rPr>
              <a:t>Time Stamp</a:t>
            </a:r>
            <a:r>
              <a:rPr lang="en-US" sz="1600" dirty="0" smtClean="0">
                <a:sym typeface="Wingdings" pitchFamily="2" charset="2"/>
              </a:rPr>
              <a:t>:  since the hits are time sorted,  the relative TS word is stored at the beginning of each hit sequence </a:t>
            </a:r>
          </a:p>
        </p:txBody>
      </p:sp>
      <p:sp>
        <p:nvSpPr>
          <p:cNvPr id="43" name="Segnaposto numero diapositiva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64C1D-B91C-4D67-912F-636B2F944D4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44" name="Segnaposto piè di pagina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APSEL6D </a:t>
            </a:r>
            <a:r>
              <a:rPr lang="it-IT" dirty="0" err="1" smtClean="0"/>
              <a:t>architecture</a:t>
            </a:r>
            <a:r>
              <a:rPr lang="it-IT" dirty="0" smtClean="0"/>
              <a:t> </a:t>
            </a:r>
            <a:r>
              <a:rPr lang="it-IT" dirty="0" err="1" smtClean="0"/>
              <a:t>simulations</a:t>
            </a:r>
            <a:endParaRPr lang="it-IT" dirty="0"/>
          </a:p>
        </p:txBody>
      </p:sp>
      <p:sp>
        <p:nvSpPr>
          <p:cNvPr id="47" name="Rettangolo 46"/>
          <p:cNvSpPr/>
          <p:nvPr/>
        </p:nvSpPr>
        <p:spPr>
          <a:xfrm>
            <a:off x="1142976" y="4214818"/>
            <a:ext cx="357190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1 48"/>
          <p:cNvCxnSpPr/>
          <p:nvPr/>
        </p:nvCxnSpPr>
        <p:spPr>
          <a:xfrm>
            <a:off x="1142976" y="171448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1142976" y="207167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1142976" y="242886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142976" y="278605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1142976" y="314324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1142976" y="350043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1142976" y="385762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1142976" y="421481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1142976" y="1357298"/>
            <a:ext cx="357190" cy="28575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1 59"/>
          <p:cNvCxnSpPr/>
          <p:nvPr/>
        </p:nvCxnSpPr>
        <p:spPr>
          <a:xfrm>
            <a:off x="1142976" y="457200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1142976" y="492919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1142976" y="528638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1142976" y="564357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1142976" y="600076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>
            <a:off x="1142976" y="635795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/>
          <p:nvPr/>
        </p:nvCxnSpPr>
        <p:spPr>
          <a:xfrm>
            <a:off x="1142976" y="671514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ttangolo 68"/>
          <p:cNvSpPr/>
          <p:nvPr/>
        </p:nvSpPr>
        <p:spPr>
          <a:xfrm>
            <a:off x="1142976" y="4214818"/>
            <a:ext cx="357190" cy="28575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CasellaDiTesto 69"/>
          <p:cNvSpPr txBox="1"/>
          <p:nvPr/>
        </p:nvSpPr>
        <p:spPr>
          <a:xfrm>
            <a:off x="214282" y="2643182"/>
            <a:ext cx="817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Zone 0</a:t>
            </a:r>
            <a:endParaRPr lang="it-IT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214282" y="5214950"/>
            <a:ext cx="817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Zone 1</a:t>
            </a:r>
            <a:endParaRPr lang="it-IT" dirty="0"/>
          </a:p>
        </p:txBody>
      </p:sp>
      <p:sp>
        <p:nvSpPr>
          <p:cNvPr id="76" name="Rettangolo 75"/>
          <p:cNvSpPr/>
          <p:nvPr/>
        </p:nvSpPr>
        <p:spPr>
          <a:xfrm>
            <a:off x="1071538" y="6143620"/>
            <a:ext cx="1643074" cy="142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72" name="Gruppo 60"/>
          <p:cNvGrpSpPr>
            <a:grpSpLocks/>
          </p:cNvGrpSpPr>
          <p:nvPr/>
        </p:nvGrpSpPr>
        <p:grpSpPr bwMode="auto">
          <a:xfrm>
            <a:off x="1285852" y="6143644"/>
            <a:ext cx="63500" cy="368300"/>
            <a:chOff x="3319450" y="4052878"/>
            <a:chExt cx="63500" cy="368300"/>
          </a:xfrm>
        </p:grpSpPr>
        <p:sp>
          <p:nvSpPr>
            <p:cNvPr id="73" name="Oval 141"/>
            <p:cNvSpPr>
              <a:spLocks noChangeAspect="1" noChangeArrowheads="1"/>
            </p:cNvSpPr>
            <p:nvPr/>
          </p:nvSpPr>
          <p:spPr bwMode="auto">
            <a:xfrm>
              <a:off x="3319450" y="4052878"/>
              <a:ext cx="63500" cy="63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74" name="Oval 142"/>
            <p:cNvSpPr>
              <a:spLocks noChangeAspect="1" noChangeArrowheads="1"/>
            </p:cNvSpPr>
            <p:nvPr/>
          </p:nvSpPr>
          <p:spPr bwMode="auto">
            <a:xfrm>
              <a:off x="3319450" y="4205278"/>
              <a:ext cx="63500" cy="63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75" name="Oval 143"/>
            <p:cNvSpPr>
              <a:spLocks noChangeAspect="1" noChangeArrowheads="1"/>
            </p:cNvSpPr>
            <p:nvPr/>
          </p:nvSpPr>
          <p:spPr bwMode="auto">
            <a:xfrm>
              <a:off x="3319450" y="4357678"/>
              <a:ext cx="63500" cy="63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cxnSp>
        <p:nvCxnSpPr>
          <p:cNvPr id="78" name="Connettore 2 77"/>
          <p:cNvCxnSpPr>
            <a:endCxn id="79" idx="1"/>
          </p:cNvCxnSpPr>
          <p:nvPr/>
        </p:nvCxnSpPr>
        <p:spPr>
          <a:xfrm>
            <a:off x="1714480" y="5072074"/>
            <a:ext cx="1071570" cy="970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/>
          <p:cNvSpPr txBox="1"/>
          <p:nvPr/>
        </p:nvSpPr>
        <p:spPr>
          <a:xfrm>
            <a:off x="2786050" y="5857892"/>
            <a:ext cx="154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Column</a:t>
            </a:r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827182" y="671793"/>
            <a:ext cx="1063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Active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Column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5852" y="0"/>
            <a:ext cx="749935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sparsifiers</a:t>
            </a:r>
            <a:r>
              <a:rPr lang="en-US" dirty="0" smtClean="0"/>
              <a:t> and barrels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APSEL6D architecture simulations</a:t>
            </a: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B7D02B-64CE-4B10-A680-419D8B22A65A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9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Triangolo isoscele 5"/>
          <p:cNvSpPr/>
          <p:nvPr/>
        </p:nvSpPr>
        <p:spPr>
          <a:xfrm rot="5400000">
            <a:off x="2321703" y="1178703"/>
            <a:ext cx="1214446" cy="1143008"/>
          </a:xfrm>
          <a:prstGeom prst="triangle">
            <a:avLst>
              <a:gd name="adj" fmla="val 4942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357686" y="1285860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142976" y="1142984"/>
            <a:ext cx="357190" cy="5500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riangolo isoscele 13"/>
          <p:cNvSpPr/>
          <p:nvPr/>
        </p:nvSpPr>
        <p:spPr>
          <a:xfrm rot="5400000">
            <a:off x="2321703" y="2607463"/>
            <a:ext cx="1214446" cy="1143008"/>
          </a:xfrm>
          <a:prstGeom prst="triangle">
            <a:avLst>
              <a:gd name="adj" fmla="val 4942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4357686" y="2714620"/>
            <a:ext cx="207170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Triangolo isoscele 15"/>
          <p:cNvSpPr/>
          <p:nvPr/>
        </p:nvSpPr>
        <p:spPr>
          <a:xfrm rot="5400000">
            <a:off x="2321703" y="4036223"/>
            <a:ext cx="1214446" cy="1143008"/>
          </a:xfrm>
          <a:prstGeom prst="triangle">
            <a:avLst>
              <a:gd name="adj" fmla="val 4942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357686" y="4143380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" name="Triangolo isoscele 17"/>
          <p:cNvSpPr/>
          <p:nvPr/>
        </p:nvSpPr>
        <p:spPr>
          <a:xfrm rot="5400000">
            <a:off x="2321703" y="5464983"/>
            <a:ext cx="1214446" cy="1143008"/>
          </a:xfrm>
          <a:prstGeom prst="triangle">
            <a:avLst>
              <a:gd name="adj" fmla="val 4942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4357686" y="5572140"/>
            <a:ext cx="221457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214414" y="1714488"/>
            <a:ext cx="2857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ACTIVE COLUMN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1500166" y="171448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1571604" y="1357298"/>
            <a:ext cx="665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64 PXL</a:t>
            </a:r>
            <a:endParaRPr lang="it-IT" sz="1400" dirty="0"/>
          </a:p>
        </p:txBody>
      </p:sp>
      <p:cxnSp>
        <p:nvCxnSpPr>
          <p:cNvPr id="24" name="Connettore 2 23"/>
          <p:cNvCxnSpPr/>
          <p:nvPr/>
        </p:nvCxnSpPr>
        <p:spPr>
          <a:xfrm>
            <a:off x="1500166" y="3286124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1571604" y="2928934"/>
            <a:ext cx="665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64 PXL</a:t>
            </a:r>
            <a:endParaRPr lang="it-IT" sz="1400" dirty="0"/>
          </a:p>
        </p:txBody>
      </p:sp>
      <p:cxnSp>
        <p:nvCxnSpPr>
          <p:cNvPr id="26" name="Connettore 2 25"/>
          <p:cNvCxnSpPr/>
          <p:nvPr/>
        </p:nvCxnSpPr>
        <p:spPr>
          <a:xfrm>
            <a:off x="1500166" y="4643446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571604" y="4286256"/>
            <a:ext cx="665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64 PXL</a:t>
            </a:r>
            <a:endParaRPr lang="it-IT" sz="1400" dirty="0"/>
          </a:p>
        </p:txBody>
      </p:sp>
      <p:cxnSp>
        <p:nvCxnSpPr>
          <p:cNvPr id="28" name="Connettore 2 27"/>
          <p:cNvCxnSpPr/>
          <p:nvPr/>
        </p:nvCxnSpPr>
        <p:spPr>
          <a:xfrm>
            <a:off x="1500166" y="6143644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571604" y="5786454"/>
            <a:ext cx="665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64 PXL</a:t>
            </a:r>
            <a:endParaRPr lang="it-IT" sz="14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6572264" y="235743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Barrel</a:t>
            </a:r>
            <a:r>
              <a:rPr lang="en-US" dirty="0" smtClean="0"/>
              <a:t>:  an </a:t>
            </a:r>
            <a:r>
              <a:rPr lang="en-US" b="1" dirty="0" smtClean="0"/>
              <a:t>asymmetric FIFO </a:t>
            </a:r>
            <a:r>
              <a:rPr lang="en-US" dirty="0" smtClean="0"/>
              <a:t>with </a:t>
            </a:r>
            <a:r>
              <a:rPr lang="en-US" b="1" dirty="0" smtClean="0"/>
              <a:t>variable input width</a:t>
            </a:r>
            <a:r>
              <a:rPr lang="en-US" dirty="0" smtClean="0"/>
              <a:t>:</a:t>
            </a:r>
          </a:p>
          <a:p>
            <a:pPr marL="0" lvl="1"/>
            <a:r>
              <a:rPr lang="en-US" dirty="0" smtClean="0"/>
              <a:t>from 1 to 8 hits stored per </a:t>
            </a:r>
            <a:r>
              <a:rPr lang="en-US" dirty="0" err="1" smtClean="0"/>
              <a:t>clk</a:t>
            </a:r>
            <a:r>
              <a:rPr lang="en-US" dirty="0" smtClean="0"/>
              <a:t> cycle.</a:t>
            </a:r>
          </a:p>
          <a:p>
            <a:pPr marL="538163" lvl="1" indent="-182563"/>
            <a:r>
              <a:rPr lang="en-US" dirty="0" smtClean="0"/>
              <a:t>  </a:t>
            </a:r>
            <a:endParaRPr lang="it-IT" dirty="0"/>
          </a:p>
        </p:txBody>
      </p:sp>
      <p:cxnSp>
        <p:nvCxnSpPr>
          <p:cNvPr id="32" name="Connettore 2 31"/>
          <p:cNvCxnSpPr/>
          <p:nvPr/>
        </p:nvCxnSpPr>
        <p:spPr>
          <a:xfrm>
            <a:off x="5643570" y="1857364"/>
            <a:ext cx="928694" cy="6429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2928926" y="2071678"/>
            <a:ext cx="1357322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2928926" y="1428736"/>
            <a:ext cx="135732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3071802" y="2049653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 Hit to write</a:t>
            </a:r>
            <a:endParaRPr lang="it-IT" sz="14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2928926" y="1142984"/>
            <a:ext cx="1257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8-hit wide BUS</a:t>
            </a:r>
            <a:endParaRPr lang="it-IT" sz="1400" dirty="0"/>
          </a:p>
        </p:txBody>
      </p:sp>
      <p:cxnSp>
        <p:nvCxnSpPr>
          <p:cNvPr id="48" name="Connettore 2 47"/>
          <p:cNvCxnSpPr/>
          <p:nvPr/>
        </p:nvCxnSpPr>
        <p:spPr>
          <a:xfrm>
            <a:off x="6500826" y="1665075"/>
            <a:ext cx="1357322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6715140" y="1357298"/>
            <a:ext cx="865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Hit BUS</a:t>
            </a:r>
            <a:endParaRPr lang="it-IT" sz="14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1571604" y="1785926"/>
            <a:ext cx="73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zones</a:t>
            </a:r>
            <a:endParaRPr lang="it-IT" sz="14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1571604" y="3357562"/>
            <a:ext cx="73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zones</a:t>
            </a:r>
            <a:endParaRPr lang="it-IT" sz="14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1571604" y="4714884"/>
            <a:ext cx="73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zones</a:t>
            </a:r>
            <a:endParaRPr lang="it-IT" sz="14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1571604" y="6215082"/>
            <a:ext cx="73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 zones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4194</TotalTime>
  <Words>1164</Words>
  <Application>Microsoft Office PowerPoint</Application>
  <PresentationFormat>On-screen Show (4:3)</PresentationFormat>
  <Paragraphs>471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Solstizio</vt:lpstr>
      <vt:lpstr>APSEL6D Architecture,  simulations and results </vt:lpstr>
      <vt:lpstr>Outline</vt:lpstr>
      <vt:lpstr>Target Conditions </vt:lpstr>
      <vt:lpstr>The Matrix Architecture</vt:lpstr>
      <vt:lpstr>The Matrix 320x256 (40µm pitch)</vt:lpstr>
      <vt:lpstr>Submatrix Scan Policy</vt:lpstr>
      <vt:lpstr>The Macro Pixels </vt:lpstr>
      <vt:lpstr>Zone sparsification of the Active Column</vt:lpstr>
      <vt:lpstr>The sparsifiers and barrels</vt:lpstr>
      <vt:lpstr>Sparsification and barrel trees</vt:lpstr>
      <vt:lpstr>Output stage</vt:lpstr>
      <vt:lpstr>The components simulated: </vt:lpstr>
      <vt:lpstr>Study on Barrel optimal Depth:</vt:lpstr>
      <vt:lpstr>Frozen Efficiency @ 100 MHz/cm2 </vt:lpstr>
      <vt:lpstr>Slow Control : I2C-like system</vt:lpstr>
      <vt:lpstr>Conclusions</vt:lpstr>
      <vt:lpstr>BackUp Slides</vt:lpstr>
      <vt:lpstr>Macro Pixel Cycle</vt:lpstr>
      <vt:lpstr>2D scan BCO vs RDclk @ 1MHz/mm2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APSEL6D architecture  Simulations and results</dc:title>
  <dc:creator>giorgi</dc:creator>
  <cp:lastModifiedBy>giorgi</cp:lastModifiedBy>
  <cp:revision>104</cp:revision>
  <dcterms:created xsi:type="dcterms:W3CDTF">2009-06-08T08:36:01Z</dcterms:created>
  <dcterms:modified xsi:type="dcterms:W3CDTF">2009-06-16T22:21:12Z</dcterms:modified>
</cp:coreProperties>
</file>