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4" r:id="rId2"/>
    <p:sldId id="285" r:id="rId3"/>
    <p:sldId id="284" r:id="rId4"/>
    <p:sldId id="293" r:id="rId5"/>
    <p:sldId id="278" r:id="rId6"/>
    <p:sldId id="267" r:id="rId7"/>
    <p:sldId id="286" r:id="rId8"/>
    <p:sldId id="294" r:id="rId9"/>
    <p:sldId id="290" r:id="rId10"/>
    <p:sldId id="289" r:id="rId11"/>
    <p:sldId id="291" r:id="rId12"/>
    <p:sldId id="295" r:id="rId13"/>
    <p:sldId id="292" r:id="rId14"/>
    <p:sldId id="297" r:id="rId15"/>
    <p:sldId id="269" r:id="rId16"/>
    <p:sldId id="287" r:id="rId17"/>
    <p:sldId id="279" r:id="rId18"/>
    <p:sldId id="271" r:id="rId19"/>
    <p:sldId id="288" r:id="rId20"/>
    <p:sldId id="296" r:id="rId21"/>
    <p:sldId id="29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8A8A8A"/>
    <a:srgbClr val="9A6B4E"/>
    <a:srgbClr val="000000"/>
    <a:srgbClr val="280F0E"/>
    <a:srgbClr val="006600"/>
    <a:srgbClr val="595959"/>
    <a:srgbClr val="0000FF"/>
    <a:srgbClr val="FDE5A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578" y="45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502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C6144-85C2-42F6-83A8-B87EAC0AE6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DA008-4D2D-4FD8-89EA-C3D239A0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6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0038"/>
            <a:ext cx="9144000" cy="1604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CASPAR Facility for Underground 			Nuclear Astrophysics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15380" r="4277" b="4011"/>
          <a:stretch/>
        </p:blipFill>
        <p:spPr>
          <a:xfrm>
            <a:off x="416859" y="2007330"/>
            <a:ext cx="8727141" cy="4945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904"/>
          <a:stretch/>
        </p:blipFill>
        <p:spPr>
          <a:xfrm>
            <a:off x="-37744" y="4407914"/>
            <a:ext cx="3825766" cy="2362200"/>
          </a:xfrm>
          <a:prstGeom prst="rect">
            <a:avLst/>
          </a:prstGeom>
          <a:effectLst>
            <a:glow>
              <a:schemeClr val="accent1"/>
            </a:glow>
            <a:softEdge rad="317500"/>
          </a:effectLst>
        </p:spPr>
      </p:pic>
      <p:sp>
        <p:nvSpPr>
          <p:cNvPr id="11" name="TextBox 10"/>
          <p:cNvSpPr txBox="1"/>
          <p:nvPr/>
        </p:nvSpPr>
        <p:spPr>
          <a:xfrm>
            <a:off x="3581400" y="1905000"/>
            <a:ext cx="5098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Sanford Underground Research Facility SURF (4850L)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1411" y="6396335"/>
            <a:ext cx="2742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4300 </a:t>
            </a:r>
            <a:r>
              <a:rPr lang="en-US" sz="24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mwe</a:t>
            </a:r>
            <a:r>
              <a:rPr lang="en-US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Shielding</a:t>
            </a:r>
            <a:endParaRPr lang="en-US" sz="24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31427"/>
            <a:ext cx="2865904" cy="191657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0853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82" y="594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First measurements on boron targets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623" r="2864"/>
          <a:stretch/>
        </p:blipFill>
        <p:spPr>
          <a:xfrm>
            <a:off x="38064" y="2007068"/>
            <a:ext cx="4539632" cy="3196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3361484"/>
            <a:ext cx="15520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11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B(</a:t>
            </a:r>
            <a:r>
              <a:rPr lang="el-GR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α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,n)</a:t>
            </a:r>
            <a:r>
              <a:rPr lang="en-US" sz="24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14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497" r="2535"/>
          <a:stretch/>
        </p:blipFill>
        <p:spPr>
          <a:xfrm>
            <a:off x="4653897" y="1981200"/>
            <a:ext cx="4495800" cy="32222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0400" y="3374418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B(</a:t>
            </a:r>
            <a:r>
              <a:rPr lang="el-GR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α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,n)</a:t>
            </a:r>
            <a:r>
              <a:rPr lang="en-US" sz="24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13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8697" y="5257800"/>
            <a:ext cx="2744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With </a:t>
            </a:r>
            <a:r>
              <a:rPr lang="en-US" sz="20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He counter system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6715" y="5257800"/>
            <a:ext cx="3375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With liquid scintillator detector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334" y="5849964"/>
            <a:ext cx="8371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 components could not be identified with the </a:t>
            </a:r>
            <a:r>
              <a:rPr lang="en-US" sz="20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He counter system because </a:t>
            </a:r>
          </a:p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of the dominant background from </a:t>
            </a:r>
            <a:r>
              <a:rPr lang="en-US" sz="20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11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 impurities in 96% enriched </a:t>
            </a:r>
            <a:r>
              <a:rPr lang="en-US" sz="20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 target. 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590" y="1437946"/>
            <a:ext cx="637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Important for background analysis of carbon target material 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1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9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First measurements on 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13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targets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6" y="1096341"/>
            <a:ext cx="3794230" cy="2180259"/>
          </a:xfrm>
        </p:spPr>
      </p:pic>
      <p:sp>
        <p:nvSpPr>
          <p:cNvPr id="6" name="TextBox 5"/>
          <p:cNvSpPr txBox="1"/>
          <p:nvPr/>
        </p:nvSpPr>
        <p:spPr>
          <a:xfrm>
            <a:off x="84162" y="1811549"/>
            <a:ext cx="861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Michael </a:t>
            </a:r>
          </a:p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Wiescher</a:t>
            </a:r>
            <a:endParaRPr lang="en-U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1189" y="1447800"/>
            <a:ext cx="749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Becca 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Toomey</a:t>
            </a:r>
            <a:endParaRPr lang="en-U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0907" y="1371600"/>
            <a:ext cx="835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Mike </a:t>
            </a:r>
          </a:p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Febbraro</a:t>
            </a:r>
            <a:endParaRPr lang="en-U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0593" y="2187519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Qian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Liu</a:t>
            </a:r>
            <a:endParaRPr lang="en-U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65" y="3462220"/>
            <a:ext cx="3802878" cy="28980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9219" y="4894966"/>
            <a:ext cx="1057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HPGe</a:t>
            </a: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6515" y="4286576"/>
            <a:ext cx="1209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EJ315D</a:t>
            </a: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4500" y="5640074"/>
            <a:ext cx="1494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EJ305D</a:t>
            </a: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266" y="6174799"/>
            <a:ext cx="885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			  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High energy analysis by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Harrissopulos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et al., which neglected to identify and include neutron transitions to excited states in 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16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O. 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277" y="1050649"/>
            <a:ext cx="4457923" cy="29428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3"/>
          <a:stretch/>
        </p:blipFill>
        <p:spPr>
          <a:xfrm>
            <a:off x="4408773" y="3989481"/>
            <a:ext cx="4290489" cy="21803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38800" y="4864795"/>
            <a:ext cx="835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Mike </a:t>
            </a:r>
          </a:p>
          <a:p>
            <a:r>
              <a:rPr lang="en-US" sz="1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Febbraro</a:t>
            </a:r>
            <a:endParaRPr lang="en-U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6141" y="5445771"/>
            <a:ext cx="576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Steve</a:t>
            </a:r>
          </a:p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Pain</a:t>
            </a:r>
            <a:endParaRPr lang="en-U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4132" y="189030"/>
            <a:ext cx="7786468" cy="1241406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Excitation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curve for 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13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l-G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α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,n)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16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928" y="1691563"/>
            <a:ext cx="3388996" cy="3581400"/>
            <a:chOff x="164089" y="1758462"/>
            <a:chExt cx="4372742" cy="4965895"/>
          </a:xfrm>
        </p:grpSpPr>
        <p:grpSp>
          <p:nvGrpSpPr>
            <p:cNvPr id="7" name="Group 6"/>
            <p:cNvGrpSpPr/>
            <p:nvPr/>
          </p:nvGrpSpPr>
          <p:grpSpPr>
            <a:xfrm>
              <a:off x="164089" y="1758462"/>
              <a:ext cx="4372742" cy="4965895"/>
              <a:chOff x="164089" y="1758462"/>
              <a:chExt cx="4372742" cy="496589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089" y="2003762"/>
                <a:ext cx="4068635" cy="4460342"/>
              </a:xfrm>
              <a:prstGeom prst="rect">
                <a:avLst/>
              </a:prstGeom>
            </p:spPr>
          </p:pic>
          <p:sp>
            <p:nvSpPr>
              <p:cNvPr id="14" name="Freeform 13"/>
              <p:cNvSpPr/>
              <p:nvPr/>
            </p:nvSpPr>
            <p:spPr>
              <a:xfrm>
                <a:off x="2518117" y="1758462"/>
                <a:ext cx="2018714" cy="4965895"/>
              </a:xfrm>
              <a:custGeom>
                <a:avLst/>
                <a:gdLst>
                  <a:gd name="connsiteX0" fmla="*/ 63305 w 2018714"/>
                  <a:gd name="connsiteY0" fmla="*/ 140676 h 4965895"/>
                  <a:gd name="connsiteX1" fmla="*/ 0 w 2018714"/>
                  <a:gd name="connsiteY1" fmla="*/ 4860387 h 4965895"/>
                  <a:gd name="connsiteX2" fmla="*/ 2018714 w 2018714"/>
                  <a:gd name="connsiteY2" fmla="*/ 4965895 h 4965895"/>
                  <a:gd name="connsiteX3" fmla="*/ 1702191 w 2018714"/>
                  <a:gd name="connsiteY3" fmla="*/ 3235569 h 4965895"/>
                  <a:gd name="connsiteX4" fmla="*/ 365760 w 2018714"/>
                  <a:gd name="connsiteY4" fmla="*/ 3699803 h 4965895"/>
                  <a:gd name="connsiteX5" fmla="*/ 288388 w 2018714"/>
                  <a:gd name="connsiteY5" fmla="*/ 2560320 h 4965895"/>
                  <a:gd name="connsiteX6" fmla="*/ 1505243 w 2018714"/>
                  <a:gd name="connsiteY6" fmla="*/ 2996418 h 4965895"/>
                  <a:gd name="connsiteX7" fmla="*/ 1828800 w 2018714"/>
                  <a:gd name="connsiteY7" fmla="*/ 893298 h 4965895"/>
                  <a:gd name="connsiteX8" fmla="*/ 1533378 w 2018714"/>
                  <a:gd name="connsiteY8" fmla="*/ 0 h 4965895"/>
                  <a:gd name="connsiteX9" fmla="*/ 63305 w 2018714"/>
                  <a:gd name="connsiteY9" fmla="*/ 140676 h 4965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8714" h="4965895">
                    <a:moveTo>
                      <a:pt x="63305" y="140676"/>
                    </a:moveTo>
                    <a:lnTo>
                      <a:pt x="0" y="4860387"/>
                    </a:lnTo>
                    <a:lnTo>
                      <a:pt x="2018714" y="4965895"/>
                    </a:lnTo>
                    <a:lnTo>
                      <a:pt x="1702191" y="3235569"/>
                    </a:lnTo>
                    <a:lnTo>
                      <a:pt x="365760" y="3699803"/>
                    </a:lnTo>
                    <a:lnTo>
                      <a:pt x="288388" y="2560320"/>
                    </a:lnTo>
                    <a:lnTo>
                      <a:pt x="1505243" y="2996418"/>
                    </a:lnTo>
                    <a:lnTo>
                      <a:pt x="1828800" y="893298"/>
                    </a:lnTo>
                    <a:lnTo>
                      <a:pt x="1533378" y="0"/>
                    </a:lnTo>
                    <a:lnTo>
                      <a:pt x="63305" y="14067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H="1" flipV="1">
              <a:off x="3833446" y="2138289"/>
              <a:ext cx="7034" cy="25743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2271932" y="2152357"/>
              <a:ext cx="1547446" cy="363649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257865" y="2138289"/>
              <a:ext cx="1582615" cy="7596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271932" y="2138289"/>
              <a:ext cx="1554480" cy="11465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2271932" y="2138289"/>
              <a:ext cx="1554480" cy="12027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250234" y="1463907"/>
            <a:ext cx="5863856" cy="4741764"/>
            <a:chOff x="3298506" y="1430436"/>
            <a:chExt cx="5464494" cy="44383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825" r="15636"/>
            <a:stretch/>
          </p:blipFill>
          <p:spPr>
            <a:xfrm>
              <a:off x="3298506" y="1430436"/>
              <a:ext cx="5464494" cy="443835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82118" t="25821" b="56045"/>
            <a:stretch/>
          </p:blipFill>
          <p:spPr>
            <a:xfrm>
              <a:off x="6017108" y="4267199"/>
              <a:ext cx="1608136" cy="106680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-18516" y="5128557"/>
            <a:ext cx="3443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Neutron background for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KamLAND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neutrino detection experiments.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6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towards lower energies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94" y="1447800"/>
            <a:ext cx="4592906" cy="3344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53340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Measurements at the Oak Ridge 250 kV machine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(using </a:t>
            </a:r>
            <a:r>
              <a:rPr lang="en-US" sz="20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He</a:t>
            </a:r>
            <a:r>
              <a:rPr lang="en-US" sz="20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2+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Febbraro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et al.2016, priv. com.)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9" y="1474150"/>
            <a:ext cx="4851392" cy="36216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168" y="53340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Measurements at 5MV </a:t>
            </a:r>
            <a:r>
              <a:rPr lang="en-US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Pelletron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accelerator at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Notre Dame</a:t>
            </a:r>
          </a:p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Febbraro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et al. CAARRI 2016)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6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636" r="15342"/>
          <a:stretch/>
        </p:blipFill>
        <p:spPr>
          <a:xfrm>
            <a:off x="5697" y="957513"/>
            <a:ext cx="9162854" cy="59393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52400" y="-152400"/>
            <a:ext cx="9525000" cy="1600200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Acknowledgement</a:t>
            </a:r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7" y="1126552"/>
            <a:ext cx="2667000" cy="2862322"/>
          </a:xfrm>
          <a:prstGeom prst="rect">
            <a:avLst/>
          </a:prstGeom>
          <a:solidFill>
            <a:srgbClr val="DDDDDD">
              <a:alpha val="70980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James </a:t>
            </a:r>
            <a:r>
              <a:rPr lang="en-US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DeBoer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(UND)</a:t>
            </a: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Mike </a:t>
            </a:r>
            <a:r>
              <a:rPr lang="en-US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Febbraro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(U. </a:t>
            </a:r>
            <a:r>
              <a:rPr lang="en-US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Tenn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Joachim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Goerres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(UND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n-US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Hye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Young Lee (LANL)</a:t>
            </a: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Qian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Liu 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(UND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Kevin Macon (UND)  </a:t>
            </a: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Steve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Pain (ORNL)</a:t>
            </a: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Bill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Peters (ORNL)</a:t>
            </a: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Karl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Smith (ORNL)</a:t>
            </a: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Becca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Toomey 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U.Surrey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0" y="1177183"/>
            <a:ext cx="2286000" cy="923330"/>
          </a:xfrm>
          <a:prstGeom prst="rect">
            <a:avLst/>
          </a:prstGeom>
          <a:solidFill>
            <a:srgbClr val="DDDDDD">
              <a:alpha val="72157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James </a:t>
            </a:r>
            <a:r>
              <a:rPr lang="en-US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DeBoer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(UND)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Gerry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Hale (LANL)</a:t>
            </a: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Mark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Paris (LANL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48600" y="1269249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Jan. 2014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00078"/>
            <a:ext cx="8763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27"/>
          <p:cNvSpPr txBox="1">
            <a:spLocks/>
          </p:cNvSpPr>
          <p:nvPr/>
        </p:nvSpPr>
        <p:spPr>
          <a:xfrm>
            <a:off x="2286000" y="118608"/>
            <a:ext cx="6553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CASPAR Concept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3815477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 MV  electrostatic accelerator: </a:t>
            </a:r>
          </a:p>
          <a:p>
            <a:pPr marL="342900" indent="-342900"/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(HVEC JN Model, 10 yrs at Notre Dame)</a:t>
            </a:r>
          </a:p>
          <a:p>
            <a:pPr marL="6350" lvl="1"/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Belt driven charging system</a:t>
            </a:r>
          </a:p>
          <a:p>
            <a:pPr marL="6350" lvl="1"/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Single stage acceleration of positive ions</a:t>
            </a:r>
          </a:p>
          <a:p>
            <a:pPr marL="6350" lvl="1"/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Particle intensity ~ 150</a:t>
            </a:r>
            <a:r>
              <a:rPr lang="el-G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µ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</a:p>
          <a:p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Exchangeable solid target and windowless extended gas target</a:t>
            </a:r>
          </a:p>
          <a:p>
            <a:pPr marL="6350" lvl="1"/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Roots blowers oil free pumps &amp;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turbomolecular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pumps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684" y="1158570"/>
            <a:ext cx="3249916" cy="243743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1373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CASPAR development in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2014</a:t>
            </a:r>
            <a:endParaRPr lang="en-US" dirty="0"/>
          </a:p>
        </p:txBody>
      </p:sp>
      <p:pic>
        <p:nvPicPr>
          <p:cNvPr id="5" name="Content Placeholder 5" descr="Science Pic's 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33"/>
          <a:stretch>
            <a:fillRect/>
          </a:stretch>
        </p:blipFill>
        <p:spPr bwMode="auto">
          <a:xfrm>
            <a:off x="125559" y="1295400"/>
            <a:ext cx="467201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42" y="1287991"/>
            <a:ext cx="4197299" cy="25378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 r="3284"/>
          <a:stretch>
            <a:fillRect/>
          </a:stretch>
        </p:blipFill>
        <p:spPr bwMode="auto">
          <a:xfrm>
            <a:off x="125559" y="3886200"/>
            <a:ext cx="4220866" cy="27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r="4947"/>
          <a:stretch>
            <a:fillRect/>
          </a:stretch>
        </p:blipFill>
        <p:spPr bwMode="auto">
          <a:xfrm>
            <a:off x="4526234" y="3886200"/>
            <a:ext cx="4492207" cy="276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40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4259" y="27773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CASPAR development in 2015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422" y="4084671"/>
            <a:ext cx="4556951" cy="2563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/>
          <a:stretch/>
        </p:blipFill>
        <p:spPr>
          <a:xfrm>
            <a:off x="152400" y="4086095"/>
            <a:ext cx="3810000" cy="2576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426" y="1371600"/>
            <a:ext cx="3476947" cy="2581368"/>
          </a:xfrm>
          <a:prstGeom prst="rect">
            <a:avLst/>
          </a:prstGeom>
        </p:spPr>
      </p:pic>
      <p:pic>
        <p:nvPicPr>
          <p:cNvPr id="10" name="Picture 2" descr="C:\Users\Elizabeth\Dropbox\For Daniel\SURF Visit Aug 25 2014\2014-08-25 08.37.1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085" y="1371600"/>
            <a:ext cx="4978183" cy="25813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1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167" y="1174207"/>
            <a:ext cx="8939759" cy="2534497"/>
            <a:chOff x="4606336" y="967474"/>
            <a:chExt cx="9096476" cy="25106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0" b="12894"/>
            <a:stretch/>
          </p:blipFill>
          <p:spPr>
            <a:xfrm>
              <a:off x="4606336" y="967474"/>
              <a:ext cx="4537664" cy="248753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1395" y="967474"/>
              <a:ext cx="4581417" cy="2510664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72" y="365157"/>
            <a:ext cx="9144000" cy="689504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CASPAR development in </a:t>
            </a:r>
            <a:r>
              <a:rPr lang="en-US" sz="4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2016</a:t>
            </a: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3920" y="1456739"/>
            <a:ext cx="8933006" cy="2109891"/>
            <a:chOff x="83711" y="4724400"/>
            <a:chExt cx="8901538" cy="20408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438"/>
            <a:stretch/>
          </p:blipFill>
          <p:spPr>
            <a:xfrm>
              <a:off x="83711" y="4727991"/>
              <a:ext cx="3595839" cy="2037279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1"/>
            <a:stretch/>
          </p:blipFill>
          <p:spPr>
            <a:xfrm>
              <a:off x="3510095" y="4724400"/>
              <a:ext cx="2409548" cy="2040870"/>
            </a:xfrm>
            <a:prstGeom prst="rect">
              <a:avLst/>
            </a:prstGeom>
            <a:effectLst/>
          </p:spPr>
        </p:pic>
        <p:pic>
          <p:nvPicPr>
            <p:cNvPr id="23" name="Picture 2" descr="https://www.nd.edu/features/caspar/images/s3-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113" y="4724400"/>
              <a:ext cx="3065136" cy="204087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113920" y="3886200"/>
            <a:ext cx="8909050" cy="2857500"/>
            <a:chOff x="188347" y="1407943"/>
            <a:chExt cx="8909050" cy="28575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62" b="19743"/>
            <a:stretch>
              <a:fillRect/>
            </a:stretch>
          </p:blipFill>
          <p:spPr bwMode="auto">
            <a:xfrm>
              <a:off x="188347" y="1407943"/>
              <a:ext cx="890905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505200" y="1852419"/>
              <a:ext cx="12968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Fall 2015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8592" y="3880589"/>
            <a:ext cx="8914377" cy="2863111"/>
            <a:chOff x="2723194" y="2073843"/>
            <a:chExt cx="8964613" cy="28559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" r="3464"/>
            <a:stretch>
              <a:fillRect/>
            </a:stretch>
          </p:blipFill>
          <p:spPr bwMode="auto">
            <a:xfrm>
              <a:off x="2723194" y="2073843"/>
              <a:ext cx="8964613" cy="285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091839" y="2141155"/>
              <a:ext cx="1662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Spring 2016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167" y="3880589"/>
            <a:ext cx="8901538" cy="2843213"/>
            <a:chOff x="1090637" y="3409757"/>
            <a:chExt cx="8961592" cy="28432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"/>
            <a:stretch/>
          </p:blipFill>
          <p:spPr>
            <a:xfrm>
              <a:off x="1090637" y="3409757"/>
              <a:ext cx="8961592" cy="284321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40386" y="3516287"/>
              <a:ext cx="12968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Fall 2016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2471" y="1178438"/>
            <a:ext cx="8925496" cy="2530268"/>
            <a:chOff x="83710" y="2440198"/>
            <a:chExt cx="8925496" cy="253026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0" y="2440198"/>
              <a:ext cx="4410437" cy="253026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86"/>
            <a:stretch/>
          </p:blipFill>
          <p:spPr>
            <a:xfrm>
              <a:off x="4289328" y="2455866"/>
              <a:ext cx="4719878" cy="251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02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CASPAR status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629" y="1600200"/>
            <a:ext cx="901337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7400" y="2514600"/>
            <a:ext cx="48060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Several delays due to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Administrative hurdles and requirements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Additional safety requirements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Manpower related issues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1143000"/>
            <a:ext cx="72750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Cavity rehabilitation and preparation complete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 Beneficial occupancy of accelerator vault was August 2015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 Accelerator system and target tests by the start of 2017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 First beam on target early of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756" y="3532098"/>
            <a:ext cx="758756" cy="75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204" y="5950230"/>
            <a:ext cx="767795" cy="90777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2" descr="http://ts1.mm.bing.net/th?&amp;id=JN.ewVTC%2bbZHFlr946S5TmgcQ&amp;w=300&amp;h=300&amp;c=0&amp;pid=1.9&amp;rs=0&amp;p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757" y="4359481"/>
            <a:ext cx="789242" cy="78924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376204" y="5181149"/>
            <a:ext cx="767796" cy="73663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Box 10"/>
          <p:cNvSpPr txBox="1"/>
          <p:nvPr/>
        </p:nvSpPr>
        <p:spPr>
          <a:xfrm>
            <a:off x="152400" y="5950230"/>
            <a:ext cx="6962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hope for continuous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close and collaborative exchange with LUNA and JUNA!</a:t>
            </a:r>
            <a:endParaRPr lang="en-US" sz="24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0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From DIANA to CASPAR</a:t>
            </a:r>
            <a:b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7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status report</a:t>
            </a:r>
            <a:endParaRPr lang="en-US" sz="2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7" descr="DIANA_09_v2_flattened_8bi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77" y="1412950"/>
            <a:ext cx="4893002" cy="28542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12" descr="DSC00030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b="16324"/>
          <a:stretch/>
        </p:blipFill>
        <p:spPr bwMode="auto">
          <a:xfrm>
            <a:off x="75377" y="4229542"/>
            <a:ext cx="3582223" cy="262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21647" r="10979" b="13378"/>
          <a:stretch/>
        </p:blipFill>
        <p:spPr>
          <a:xfrm>
            <a:off x="4740300" y="1412238"/>
            <a:ext cx="4403700" cy="285425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649196" y="2971801"/>
            <a:ext cx="4589804" cy="2420596"/>
          </a:xfrm>
          <a:custGeom>
            <a:avLst/>
            <a:gdLst>
              <a:gd name="connsiteX0" fmla="*/ 4597638 w 4597638"/>
              <a:gd name="connsiteY0" fmla="*/ 0 h 2273181"/>
              <a:gd name="connsiteX1" fmla="*/ 0 w 4597638"/>
              <a:gd name="connsiteY1" fmla="*/ 2273181 h 227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97638" h="2273181">
                <a:moveTo>
                  <a:pt x="4597638" y="0"/>
                </a:moveTo>
                <a:lnTo>
                  <a:pt x="0" y="2273181"/>
                </a:lnTo>
              </a:path>
            </a:pathLst>
          </a:custGeom>
          <a:noFill/>
          <a:ln w="34925" cmpd="dbl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4548964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DIANA positively reviewed but postponed due to sequester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Smaller scale facility CASPAR has been developed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Focus on reactions in stellar helium burning.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16" y="0"/>
            <a:ext cx="9184216" cy="6888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444" y="14187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Acknowledgements</a:t>
            </a:r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ontent Placeholder 4"/>
          <p:cNvSpPr>
            <a:spLocks noGrp="1"/>
          </p:cNvSpPr>
          <p:nvPr>
            <p:ph sz="half" idx="1"/>
          </p:nvPr>
        </p:nvSpPr>
        <p:spPr>
          <a:xfrm>
            <a:off x="4876800" y="1143000"/>
            <a:ext cx="3900053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Thomas </a:t>
            </a:r>
            <a:r>
              <a:rPr lang="en-US" sz="2000" b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Kadlecek</a:t>
            </a:r>
            <a:r>
              <a:rPr lang="en-US" sz="2000" b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GS </a:t>
            </a: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(SDSMT)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Bryant </a:t>
            </a:r>
            <a:r>
              <a:rPr lang="en-US" sz="2000" b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Vande</a:t>
            </a: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Kolk</a:t>
            </a: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GS (UND)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Joe </a:t>
            </a:r>
            <a:r>
              <a:rPr lang="en-US" sz="2000" b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VanDriel</a:t>
            </a: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UG (SDSMT)</a:t>
            </a: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3682686" y="4950228"/>
            <a:ext cx="2795415" cy="1907772"/>
          </a:xfrm>
          <a:prstGeom prst="rect">
            <a:avLst/>
          </a:prstGeom>
          <a:solidFill>
            <a:srgbClr val="9A6B4E">
              <a:alpha val="58039"/>
            </a:srgbClr>
          </a:solidFill>
          <a:ln>
            <a:noFill/>
          </a:ln>
          <a:effectLst>
            <a:softEdge rad="127000"/>
          </a:effectLst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Manoel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Couder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(UND) 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Uwe </a:t>
            </a:r>
            <a:r>
              <a:rPr lang="en-US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Greife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(CSM)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Zach </a:t>
            </a:r>
            <a:r>
              <a:rPr lang="en-US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Meisel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(OU)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Dan Robertson (UND)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Frank Strieder (SDSMT)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-76200" y="4117573"/>
            <a:ext cx="3904488" cy="243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Mark </a:t>
            </a:r>
            <a:r>
              <a:rPr lang="en-US" sz="20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Hanhardt</a:t>
            </a: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(SURF)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Paul Bauer (SURF)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Tim Baumgartner (SURF)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Syd Devries (SURF)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Josh </a:t>
            </a:r>
            <a:r>
              <a:rPr lang="en-US" sz="20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Wilhite</a:t>
            </a: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(SURF)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752600" y="1143000"/>
            <a:ext cx="3900053" cy="1300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Tyler </a:t>
            </a:r>
            <a:r>
              <a:rPr lang="en-US" sz="2000" b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Borgwardt</a:t>
            </a: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GS (SDSMT)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Chandler Casey, UG (UND)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Rory Hamilton, GS (UND)</a:t>
            </a: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2449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Outlook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814" t="11371" r="12791" b="6350"/>
          <a:stretch/>
        </p:blipFill>
        <p:spPr>
          <a:xfrm>
            <a:off x="3429000" y="1911932"/>
            <a:ext cx="5334000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598" y="5005053"/>
            <a:ext cx="89154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But, CASPAR is an old machine, limited in energy range (200 keV-1000 keV) and therefore limited in scope. It was thought as a placeholder for DIANA to be used in combination with NSL experiments at higher energies!</a:t>
            </a:r>
          </a:p>
          <a:p>
            <a:endParaRPr lang="en-US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LUNA-MV is a machine for next generation experiments, e.g. for studying fusion processes such as 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12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C+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12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C, 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16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O+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12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C, 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16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O+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16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 using a combination of particle gamma detection techniques.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599" y="975783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CASPAR is well on its way despite regrettable delays, limited funding for SDSM&amp;T has been generated through NSF, additional experimental funding for experiments is being requested. This effort concentrates on questions associated with stellar neutron sources!</a:t>
            </a:r>
            <a:endParaRPr lang="en-US" sz="180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023401"/>
            <a:ext cx="2763789" cy="285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1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2628" y="3048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Projected Reaction Studies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782228" cy="4876800"/>
          </a:xfrm>
        </p:spPr>
        <p:txBody>
          <a:bodyPr>
            <a:normAutofit fontScale="77500" lnSpcReduction="20000"/>
          </a:bodyPr>
          <a:lstStyle/>
          <a:p>
            <a:r>
              <a:rPr lang="en-US" baseline="30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13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C(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,n)</a:t>
            </a:r>
            <a:r>
              <a:rPr lang="en-US" baseline="30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16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O			neutron source</a:t>
            </a:r>
            <a:endParaRPr lang="en-US" dirty="0" smtClean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Symbol"/>
            </a:endParaRPr>
          </a:p>
          <a:p>
            <a:r>
              <a:rPr lang="en-US" baseline="30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22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Ne(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,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n)</a:t>
            </a:r>
            <a:r>
              <a:rPr lang="en-US" baseline="30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25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Mg		neutron source</a:t>
            </a:r>
            <a:endParaRPr lang="en-US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aseline="30000" dirty="0" smtClean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22</a:t>
            </a:r>
            <a:r>
              <a:rPr lang="en-US" dirty="0" smtClean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Ne(</a:t>
            </a:r>
            <a:r>
              <a:rPr lang="en-US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</a:t>
            </a:r>
            <a:r>
              <a:rPr lang="en-US" dirty="0" smtClean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,)</a:t>
            </a:r>
            <a:r>
              <a:rPr lang="en-US" baseline="30000" dirty="0" smtClean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26</a:t>
            </a:r>
            <a:r>
              <a:rPr lang="en-US" dirty="0" smtClean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Mg		reaction branch</a:t>
            </a:r>
          </a:p>
          <a:p>
            <a:r>
              <a:rPr lang="en-US" baseline="30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Mg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,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n)</a:t>
            </a:r>
            <a:r>
              <a:rPr lang="en-US" baseline="30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28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Si		neutron 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source</a:t>
            </a:r>
            <a:endParaRPr lang="en-US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aseline="30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26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Mg(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,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n)</a:t>
            </a:r>
            <a:r>
              <a:rPr lang="en-US" baseline="30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29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Si		neutron source</a:t>
            </a:r>
          </a:p>
          <a:p>
            <a:r>
              <a:rPr lang="en-US" baseline="30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26</a:t>
            </a:r>
            <a:r>
              <a:rPr lang="en-US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Mg(</a:t>
            </a:r>
            <a:r>
              <a:rPr lang="en-US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,</a:t>
            </a:r>
            <a:r>
              <a:rPr lang="en-US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</a:t>
            </a:r>
            <a:r>
              <a:rPr lang="en-US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)</a:t>
            </a:r>
            <a:r>
              <a:rPr lang="en-US" baseline="30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30</a:t>
            </a:r>
            <a:r>
              <a:rPr lang="en-US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Si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		</a:t>
            </a:r>
            <a:r>
              <a:rPr lang="en-US" dirty="0" smtClean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reaction branch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Symbol"/>
            </a:endParaRPr>
          </a:p>
          <a:p>
            <a:pPr marL="0" indent="0">
              <a:buNone/>
            </a:pPr>
            <a:r>
              <a:rPr lang="en-US" sz="3800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Potential beam induced background reactions</a:t>
            </a: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aseline="30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,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n)</a:t>
            </a:r>
            <a:r>
              <a:rPr lang="en-US" baseline="30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13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N			beam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induced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background</a:t>
            </a:r>
          </a:p>
          <a:p>
            <a:r>
              <a:rPr lang="en-US" baseline="30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,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n)</a:t>
            </a:r>
            <a:r>
              <a:rPr lang="en-US" baseline="30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14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N			beam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induced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background</a:t>
            </a:r>
          </a:p>
          <a:p>
            <a:r>
              <a:rPr lang="en-US" baseline="30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,n)</a:t>
            </a:r>
            <a:r>
              <a:rPr lang="en-US" baseline="30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20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Ne		beam induced background</a:t>
            </a:r>
          </a:p>
          <a:p>
            <a:r>
              <a:rPr lang="en-US" baseline="30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18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,n)</a:t>
            </a:r>
            <a:r>
              <a:rPr lang="en-US" baseline="30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21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Ne		beam induced background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5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76200"/>
            <a:ext cx="9185564" cy="2438400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Detector developments and </a:t>
            </a:r>
            <a:b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Measurements at higher energies</a:t>
            </a:r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12003" r="5937" b="7142"/>
          <a:stretch/>
        </p:blipFill>
        <p:spPr>
          <a:xfrm>
            <a:off x="0" y="1513318"/>
            <a:ext cx="9185564" cy="5344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93715" y="3811423"/>
            <a:ext cx="2113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AMS spectrometer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551144" y="3723687"/>
            <a:ext cx="1450127" cy="8773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93715" y="4268186"/>
            <a:ext cx="96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TwinSol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5791201" y="4180756"/>
            <a:ext cx="1302514" cy="287485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5049" y="3137980"/>
            <a:ext cx="1458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5U Pelletron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643397" y="3338035"/>
            <a:ext cx="1861804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34888" y="1807852"/>
            <a:ext cx="2078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10 MV FN Tandem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867400" y="1992519"/>
            <a:ext cx="1367488" cy="369681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1610" y="2185852"/>
            <a:ext cx="3099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St. GEORGE Recoil Separator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6" name="Straight Arrow Connector 15"/>
          <p:cNvCxnSpPr>
            <a:endCxn id="15" idx="3"/>
          </p:cNvCxnSpPr>
          <p:nvPr/>
        </p:nvCxnSpPr>
        <p:spPr>
          <a:xfrm flipH="1" flipV="1">
            <a:off x="3610792" y="2385907"/>
            <a:ext cx="1418408" cy="31292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32049" y="5573020"/>
            <a:ext cx="2531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3MV Tandem Pelletron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 flipV="1">
            <a:off x="4592783" y="5573020"/>
            <a:ext cx="2139266" cy="200055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5871" y="3984373"/>
            <a:ext cx="2920037" cy="2675436"/>
            <a:chOff x="5108116" y="789111"/>
            <a:chExt cx="3605721" cy="342141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4" t="11757" r="11005" b="12542"/>
            <a:stretch/>
          </p:blipFill>
          <p:spPr>
            <a:xfrm>
              <a:off x="5108116" y="789111"/>
              <a:ext cx="2031455" cy="2940488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>
            <a:xfrm>
              <a:off x="6615763" y="789111"/>
              <a:ext cx="2098074" cy="2940490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5392555" y="3777575"/>
              <a:ext cx="2949493" cy="432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1</a:t>
              </a:r>
              <a:r>
                <a:rPr lang="en-US" sz="16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H,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4</a:t>
              </a:r>
              <a:r>
                <a:rPr lang="en-US" sz="16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He,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14</a:t>
              </a:r>
              <a:r>
                <a:rPr lang="en-US" sz="16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N,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16</a:t>
              </a:r>
              <a:r>
                <a:rPr lang="en-US" sz="16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O,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20</a:t>
              </a:r>
              <a:r>
                <a:rPr lang="en-US" sz="16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Ne,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40</a:t>
              </a:r>
              <a:r>
                <a:rPr lang="en-US" sz="16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Ar</a:t>
              </a:r>
              <a:endParaRPr lang="en-US" sz="1600" dirty="0">
                <a:solidFill>
                  <a:schemeClr val="bg1"/>
                </a:solidFill>
                <a:latin typeface="Calibri Light" panose="020F0302020204030204" pitchFamily="34" charset="0"/>
              </a:endParaRPr>
            </a:p>
          </p:txBody>
        </p:sp>
      </p:grpSp>
      <p:cxnSp>
        <p:nvCxnSpPr>
          <p:cNvPr id="30" name="Straight Arrow Connector 29"/>
          <p:cNvCxnSpPr>
            <a:endCxn id="11" idx="2"/>
          </p:cNvCxnSpPr>
          <p:nvPr/>
        </p:nvCxnSpPr>
        <p:spPr>
          <a:xfrm flipH="1" flipV="1">
            <a:off x="914223" y="3538090"/>
            <a:ext cx="729174" cy="930151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441457" y="2363812"/>
            <a:ext cx="1626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Reaction tests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5257800" y="2580118"/>
            <a:ext cx="2183658" cy="326581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9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3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Neutron detector 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He tube array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3442" y="2022867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Jan. 2014</a:t>
            </a:r>
            <a:endParaRPr lang="en-US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0919" y="1061503"/>
            <a:ext cx="3447989" cy="4091152"/>
            <a:chOff x="133411" y="1166648"/>
            <a:chExt cx="3447989" cy="4091152"/>
          </a:xfrm>
        </p:grpSpPr>
        <p:pic>
          <p:nvPicPr>
            <p:cNvPr id="6" name="Picture 25" descr="georgina[1].png"/>
            <p:cNvPicPr>
              <a:picLocks noChangeAspect="1"/>
            </p:cNvPicPr>
            <p:nvPr/>
          </p:nvPicPr>
          <p:blipFill rotWithShape="1">
            <a:blip r:embed="rId2" cstate="print"/>
            <a:srcRect l="4865" t="23212" r="7318" b="10921"/>
            <a:stretch/>
          </p:blipFill>
          <p:spPr bwMode="auto">
            <a:xfrm>
              <a:off x="133411" y="3691356"/>
              <a:ext cx="3447989" cy="1566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neutron_geant[1]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411" y="1166648"/>
              <a:ext cx="3445026" cy="2545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29" descr="P1000801[1].JPG"/>
          <p:cNvPicPr>
            <a:picLocks noChangeAspect="1"/>
          </p:cNvPicPr>
          <p:nvPr/>
        </p:nvPicPr>
        <p:blipFill rotWithShape="1">
          <a:blip r:embed="rId4" cstate="print"/>
          <a:srcRect l="21890" t="13582" b="8937"/>
          <a:stretch/>
        </p:blipFill>
        <p:spPr bwMode="auto">
          <a:xfrm>
            <a:off x="3434442" y="1061503"/>
            <a:ext cx="5708888" cy="409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-670" y="518160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Classical instrument for neutron counting with high efficiency , limited energy resolution capability by double ring design.  Efficiency and other calibration measurements with (p,n) reactions at ND 5U </a:t>
            </a:r>
            <a:r>
              <a:rPr lang="en-US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pelletron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Disadvantage is the loss of energy information which prohibits the identification of neutron background contributions.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5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36840"/>
            <a:ext cx="9144000" cy="689504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Neutron Background Reduction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4" descr="Macintosh HD:Users:abest:Documents:papers:underground-neutrons:images:soudan-wipp-surf.pd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4236"/>
            <a:ext cx="4191000" cy="267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4516824"/>
            <a:ext cx="3387968" cy="2095920"/>
          </a:xfrm>
          <a:prstGeom prst="rect">
            <a:avLst/>
          </a:prstGeom>
        </p:spPr>
      </p:pic>
      <p:pic>
        <p:nvPicPr>
          <p:cNvPr id="16" name="Picture 26" descr="DSC00088"/>
          <p:cNvPicPr>
            <a:picLocks noChangeAspect="1" noChangeArrowheads="1"/>
          </p:cNvPicPr>
          <p:nvPr/>
        </p:nvPicPr>
        <p:blipFill rotWithShape="1">
          <a:blip r:embed="rId4" cstate="print"/>
          <a:srcRect l="11730" r="7144"/>
          <a:stretch/>
        </p:blipFill>
        <p:spPr bwMode="auto">
          <a:xfrm>
            <a:off x="-10509" y="4537303"/>
            <a:ext cx="2601309" cy="207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68" y="4520102"/>
            <a:ext cx="3165232" cy="2092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8390" y="6256313"/>
            <a:ext cx="97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Gran Sasso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4021" y="625631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Soudan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69424" y="625631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WIPP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799" y="3857382"/>
            <a:ext cx="838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Five orders of magnitude reduction on cosmogenic background component, remaining issue is the reduction of radiogenic &amp; beam induced background.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72070" y="1828800"/>
            <a:ext cx="457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953000" y="1303314"/>
            <a:ext cx="3810000" cy="2577164"/>
            <a:chOff x="4953000" y="1303314"/>
            <a:chExt cx="3810000" cy="257716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303314"/>
              <a:ext cx="3810000" cy="2577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924800" y="1371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955332" y="1475601"/>
              <a:ext cx="5334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7955332" y="1475601"/>
              <a:ext cx="609600" cy="4770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848600" y="1323201"/>
              <a:ext cx="5790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S</a:t>
              </a:r>
              <a:r>
                <a:rPr lang="en-US" sz="1000" b="1" dirty="0" smtClean="0"/>
                <a:t>urface</a:t>
              </a:r>
              <a:endParaRPr lang="en-US" sz="10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95870" y="1759746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KURF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86827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Beam induced neutron background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96" y="1609000"/>
            <a:ext cx="3894246" cy="281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0" y="4495800"/>
            <a:ext cx="392052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6820" y="4519387"/>
            <a:ext cx="4000582" cy="369332"/>
          </a:xfrm>
          <a:prstGeom prst="rect">
            <a:avLst/>
          </a:prstGeom>
          <a:solidFill>
            <a:srgbClr val="595959">
              <a:alpha val="45882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Deuterated Scintillator Detectors (</a:t>
            </a:r>
            <a:r>
              <a:rPr lang="en-US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U.Tenn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096" y="1609000"/>
            <a:ext cx="3884077" cy="369332"/>
          </a:xfrm>
          <a:prstGeom prst="rect">
            <a:avLst/>
          </a:prstGeom>
          <a:solidFill>
            <a:srgbClr val="595959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      </a:t>
            </a:r>
            <a:r>
              <a:rPr lang="en-US" baseline="30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 tube Detectors (UND)</a:t>
            </a:r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62" y="3827903"/>
            <a:ext cx="3921465" cy="138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09" y="5268351"/>
            <a:ext cx="3495811" cy="143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5992" t="45593" r="8741"/>
          <a:stretch/>
        </p:blipFill>
        <p:spPr>
          <a:xfrm>
            <a:off x="4677998" y="2090671"/>
            <a:ext cx="3866329" cy="16856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2616" y="1768398"/>
            <a:ext cx="4422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With M. </a:t>
            </a:r>
            <a:r>
              <a:rPr lang="en-US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Febbraro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et al. from U.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ennessee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2478602"/>
            <a:ext cx="134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C8D10,  EJ301D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en-US" sz="1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euterated Xylene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678"/>
            <a:ext cx="4343400" cy="327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0582" y="838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Possible beam induced background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201" y="5399378"/>
            <a:ext cx="8776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(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,n) reactions on low Z isotope impurities such as Boron, Oxygen represent the main components of beam induced background on Carbon, Neon, Magnesium target and/or aperture materials!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267200" y="2023719"/>
            <a:ext cx="4806365" cy="3234081"/>
            <a:chOff x="4267200" y="2023719"/>
            <a:chExt cx="4806365" cy="323408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4"/>
            <a:stretch/>
          </p:blipFill>
          <p:spPr bwMode="auto">
            <a:xfrm>
              <a:off x="4267200" y="2023719"/>
              <a:ext cx="2454682" cy="323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4495800" y="2683630"/>
              <a:ext cx="2115741" cy="2119303"/>
              <a:chOff x="4495800" y="2378352"/>
              <a:chExt cx="2115741" cy="2119303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4495800" y="4390310"/>
                <a:ext cx="1155222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4800600" y="4343400"/>
                <a:ext cx="685800" cy="123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900637" y="2378352"/>
                <a:ext cx="825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NACRE</a:t>
                </a:r>
                <a:endParaRPr lang="en-US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651022" y="3191349"/>
                <a:ext cx="9605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ND data points</a:t>
                </a:r>
                <a:endPara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748087" y="4251434"/>
                <a:ext cx="80663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upper limits</a:t>
                </a:r>
                <a:endParaRPr lang="en-US" sz="10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3"/>
            <a:stretch/>
          </p:blipFill>
          <p:spPr bwMode="auto">
            <a:xfrm>
              <a:off x="6629400" y="2039392"/>
              <a:ext cx="2444165" cy="321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6889411" y="2683630"/>
              <a:ext cx="2115741" cy="2135069"/>
              <a:chOff x="4495800" y="2262352"/>
              <a:chExt cx="2115741" cy="2135069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4495800" y="4287834"/>
                <a:ext cx="1155222" cy="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4829438" y="2262352"/>
                <a:ext cx="825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NACRE</a:t>
                </a:r>
                <a:endParaRPr lang="en-US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808502" y="4227014"/>
                <a:ext cx="685800" cy="123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651022" y="3191349"/>
                <a:ext cx="9605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ND data points</a:t>
                </a:r>
                <a:endPara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748087" y="4151200"/>
                <a:ext cx="80663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upper limits</a:t>
                </a:r>
                <a:endParaRPr lang="en-US" sz="10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21" name="TextBox 22"/>
            <p:cNvSpPr txBox="1">
              <a:spLocks noChangeArrowheads="1"/>
            </p:cNvSpPr>
            <p:nvPr/>
          </p:nvSpPr>
          <p:spPr bwMode="auto">
            <a:xfrm>
              <a:off x="4495800" y="2187881"/>
              <a:ext cx="1635481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b="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25</a:t>
              </a:r>
              <a:r>
                <a:rPr lang="en-US" sz="1600" b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Mg(α,n)</a:t>
              </a:r>
              <a:r>
                <a:rPr lang="en-US" sz="1600" b="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28</a:t>
              </a:r>
              <a:r>
                <a:rPr lang="en-US" sz="1600" b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Si</a:t>
              </a:r>
              <a:endPara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TextBox 22"/>
            <p:cNvSpPr txBox="1">
              <a:spLocks noChangeArrowheads="1"/>
            </p:cNvSpPr>
            <p:nvPr/>
          </p:nvSpPr>
          <p:spPr bwMode="auto">
            <a:xfrm>
              <a:off x="7054018" y="2186505"/>
              <a:ext cx="1327982" cy="339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b="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26</a:t>
              </a:r>
              <a:r>
                <a:rPr lang="en-US" sz="1600" b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Mg(α,n)</a:t>
              </a:r>
              <a:r>
                <a:rPr lang="en-US" sz="1600" b="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29</a:t>
              </a:r>
              <a:r>
                <a:rPr lang="en-US" sz="1600" b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Si</a:t>
              </a:r>
              <a:endPara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67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First measurements on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oxygen targets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1752600"/>
            <a:ext cx="9144000" cy="3429000"/>
            <a:chOff x="0" y="1752600"/>
            <a:chExt cx="9220200" cy="3429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0" y="1855453"/>
              <a:ext cx="4695135" cy="317374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400" y="1872545"/>
              <a:ext cx="4495800" cy="301644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678680" y="1752600"/>
              <a:ext cx="45719" cy="3429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0500" y="5343896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goal is to measure in all cases an extended excitation curve to establish a multi-channel R-matrix  analysis that provides a basis for a reliable extrapolation into the stellar energy range. 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4038600"/>
            <a:ext cx="1760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Andreas Best et al. 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348122"/>
            <a:ext cx="5994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Important for background analysis of Mg target material 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6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7305</TotalTime>
  <Words>816</Words>
  <Application>Microsoft Office PowerPoint</Application>
  <PresentationFormat>On-screen Show (4:3)</PresentationFormat>
  <Paragraphs>163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Wingdings</vt:lpstr>
      <vt:lpstr>Office Theme</vt:lpstr>
      <vt:lpstr>The CASPAR Facility for Underground    Nuclear Astrophysics</vt:lpstr>
      <vt:lpstr>From DIANA to CASPAR a status report</vt:lpstr>
      <vt:lpstr>Projected Reaction Studies</vt:lpstr>
      <vt:lpstr>Detector developments and           Measurements at higher energies</vt:lpstr>
      <vt:lpstr>Neutron detector 3He tube array</vt:lpstr>
      <vt:lpstr>Neutron Background Reduction</vt:lpstr>
      <vt:lpstr>Beam induced neutron background</vt:lpstr>
      <vt:lpstr>Possible beam induced background</vt:lpstr>
      <vt:lpstr>First measurements on oxygen targets</vt:lpstr>
      <vt:lpstr>First measurements on boron targets</vt:lpstr>
      <vt:lpstr>First measurements on 13C targets</vt:lpstr>
      <vt:lpstr>Excitation curve for 13C(α,n)16O</vt:lpstr>
      <vt:lpstr>towards lower energies</vt:lpstr>
      <vt:lpstr>Acknowledgement</vt:lpstr>
      <vt:lpstr>PowerPoint Presentation</vt:lpstr>
      <vt:lpstr>CASPAR development in 2014</vt:lpstr>
      <vt:lpstr>CASPAR development in 2015</vt:lpstr>
      <vt:lpstr>CASPAR development in 2016</vt:lpstr>
      <vt:lpstr>CASPAR status</vt:lpstr>
      <vt:lpstr>Acknowledgements</vt:lpstr>
      <vt:lpstr>Outlook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Neutrons Underground</dc:title>
  <dc:creator>Michael Wiescher</dc:creator>
  <cp:lastModifiedBy>mwiesche</cp:lastModifiedBy>
  <cp:revision>122</cp:revision>
  <dcterms:created xsi:type="dcterms:W3CDTF">2006-08-16T00:00:00Z</dcterms:created>
  <dcterms:modified xsi:type="dcterms:W3CDTF">2016-12-02T06:54:19Z</dcterms:modified>
</cp:coreProperties>
</file>