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7" r:id="rId3"/>
    <p:sldId id="268" r:id="rId4"/>
    <p:sldId id="269" r:id="rId5"/>
    <p:sldId id="270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6" r:id="rId15"/>
    <p:sldId id="265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122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3EA1B-F065-5949-9A5F-B67BC51B45F6}" type="datetimeFigureOut">
              <a:rPr lang="en-US" smtClean="0"/>
              <a:t>01/07/16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3D8E4-3875-8E4E-8773-8D39A5CB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433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B797F-B87E-D249-A4BE-EE0CB27A5695}" type="datetimeFigureOut">
              <a:rPr lang="en-US" smtClean="0"/>
              <a:t>01/07/16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625EF-361E-C448-949A-0069CDD08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251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65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7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82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67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06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97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133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896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04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45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15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9CBA6-9B04-4B76-A1B5-8817231F1C8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1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ordini@mi.infn.i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ordini@mi.infn.i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ordini@mi.infn.it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ordini@mi.infn.it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ordini@mi.infn.i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NUOVO CODICE APPALTI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3200" dirty="0" smtClean="0"/>
              <a:t>DECRETO</a:t>
            </a:r>
            <a:r>
              <a:rPr lang="it-IT" dirty="0" smtClean="0"/>
              <a:t> LEGISLATIVO 18 APRILE 2016, N. 50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522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ORDINI FUORI CONSIP E FUORI MEPA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Nel caso in cui l’oggetto dell’acquisto e/o servizio non sia presente ne’ nel sistema di convenzionamento </a:t>
            </a:r>
            <a:r>
              <a:rPr lang="it-IT" dirty="0" err="1" smtClean="0"/>
              <a:t>Consip</a:t>
            </a:r>
            <a:r>
              <a:rPr lang="it-IT" dirty="0" smtClean="0"/>
              <a:t>, ne’ nel MEPA deve essere prodotta dichiarazione del RUP </a:t>
            </a:r>
            <a:r>
              <a:rPr lang="it-IT" dirty="0" smtClean="0">
                <a:solidFill>
                  <a:srgbClr val="FF0000"/>
                </a:solidFill>
              </a:rPr>
              <a:t>(</a:t>
            </a:r>
            <a:r>
              <a:rPr lang="it-IT" dirty="0" err="1">
                <a:solidFill>
                  <a:srgbClr val="FF0000"/>
                </a:solidFill>
              </a:rPr>
              <a:t>fac</a:t>
            </a:r>
            <a:r>
              <a:rPr lang="it-IT" dirty="0">
                <a:solidFill>
                  <a:srgbClr val="FF0000"/>
                </a:solidFill>
              </a:rPr>
              <a:t> simile al link</a:t>
            </a:r>
            <a:r>
              <a:rPr lang="it-IT" dirty="0" smtClean="0">
                <a:solidFill>
                  <a:srgbClr val="FF0000"/>
                </a:solidFill>
              </a:rPr>
              <a:t>…..) </a:t>
            </a:r>
          </a:p>
          <a:p>
            <a:pPr marL="0" indent="0">
              <a:buNone/>
            </a:pPr>
            <a:r>
              <a:rPr lang="it-IT" dirty="0" smtClean="0"/>
              <a:t>SI PROCEDE ALL’ ACQUISTO FUORI MEPA</a:t>
            </a:r>
          </a:p>
          <a:p>
            <a:r>
              <a:rPr lang="it-IT" dirty="0" smtClean="0"/>
              <a:t>Come </a:t>
            </a:r>
            <a:r>
              <a:rPr lang="it-IT" dirty="0" err="1" smtClean="0"/>
              <a:t>gia’</a:t>
            </a:r>
            <a:r>
              <a:rPr lang="it-IT" dirty="0" smtClean="0"/>
              <a:t> detto per ODA MEPA, per </a:t>
            </a:r>
            <a:r>
              <a:rPr lang="it-IT" dirty="0"/>
              <a:t>ordini </a:t>
            </a:r>
            <a:r>
              <a:rPr lang="it-IT" dirty="0" smtClean="0"/>
              <a:t>inferiori </a:t>
            </a:r>
            <a:r>
              <a:rPr lang="it-IT" dirty="0"/>
              <a:t>ai 1000 euro </a:t>
            </a:r>
            <a:r>
              <a:rPr lang="it-IT" dirty="0" err="1"/>
              <a:t>e’</a:t>
            </a:r>
            <a:r>
              <a:rPr lang="it-IT" dirty="0"/>
              <a:t> possibile, con relazione attestante l’urgenza e evitando forme di frazionamento artificioso, </a:t>
            </a:r>
            <a:r>
              <a:rPr lang="it-IT" dirty="0" smtClean="0"/>
              <a:t>richiedere offerta ad un solo fornitore anche andando sul libero mercato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382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Dunque:</a:t>
            </a:r>
          </a:p>
          <a:p>
            <a:r>
              <a:rPr lang="it-IT" dirty="0"/>
              <a:t>Documentare l’urgenza con relazione</a:t>
            </a:r>
          </a:p>
          <a:p>
            <a:r>
              <a:rPr lang="it-IT" dirty="0" smtClean="0"/>
              <a:t>Richiedere l’ offerta utilizzando </a:t>
            </a:r>
            <a:r>
              <a:rPr lang="it-IT" dirty="0" smtClean="0">
                <a:solidFill>
                  <a:srgbClr val="FF0000"/>
                </a:solidFill>
              </a:rPr>
              <a:t>il </a:t>
            </a:r>
            <a:r>
              <a:rPr lang="it-IT" dirty="0" err="1" smtClean="0">
                <a:solidFill>
                  <a:srgbClr val="FF0000"/>
                </a:solidFill>
              </a:rPr>
              <a:t>fac</a:t>
            </a:r>
            <a:r>
              <a:rPr lang="it-IT" dirty="0" smtClean="0">
                <a:solidFill>
                  <a:srgbClr val="FF0000"/>
                </a:solidFill>
              </a:rPr>
              <a:t> simile al link</a:t>
            </a:r>
            <a:r>
              <a:rPr lang="it-IT" dirty="0" smtClean="0"/>
              <a:t>…; tutte le richieste di offerta dovranno essere protocollate in uscita, previo invio, una volta compilate e firmate dal RUP,  all’indirizzo </a:t>
            </a:r>
            <a:r>
              <a:rPr lang="it-IT" dirty="0" smtClean="0">
                <a:hlinkClick r:id="rId2"/>
              </a:rPr>
              <a:t>ordini@mi.infn.it</a:t>
            </a:r>
            <a:endParaRPr lang="it-IT" dirty="0"/>
          </a:p>
          <a:p>
            <a:r>
              <a:rPr lang="it-IT" dirty="0" smtClean="0"/>
              <a:t>Anche tutte le offerte che arrivano dalle ditte dovranno essere protocollate in entrata; le stesse arriveranno all’indirizzo ordini@mi.infn.it.</a:t>
            </a:r>
          </a:p>
          <a:p>
            <a:r>
              <a:rPr lang="it-IT" dirty="0" smtClean="0"/>
              <a:t>Noi dovremo inviare una mail alla Direzione Affari Contrattuali e Patrimoniali indicando motivazione acquisto, urgenza, oggetto, importo e nome fornitore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Questa </a:t>
            </a:r>
            <a:r>
              <a:rPr lang="it-IT" dirty="0" err="1">
                <a:solidFill>
                  <a:srgbClr val="FF0000"/>
                </a:solidFill>
              </a:rPr>
              <a:t>facolta’</a:t>
            </a:r>
            <a:r>
              <a:rPr lang="it-IT" dirty="0">
                <a:solidFill>
                  <a:srgbClr val="FF0000"/>
                </a:solidFill>
              </a:rPr>
              <a:t> di fare ordini diretti sotto i 1000 euro, sia </a:t>
            </a:r>
            <a:r>
              <a:rPr lang="it-IT" dirty="0" err="1">
                <a:solidFill>
                  <a:srgbClr val="FF0000"/>
                </a:solidFill>
              </a:rPr>
              <a:t>mepa</a:t>
            </a:r>
            <a:r>
              <a:rPr lang="it-IT" dirty="0">
                <a:solidFill>
                  <a:srgbClr val="FF0000"/>
                </a:solidFill>
              </a:rPr>
              <a:t> che fuori </a:t>
            </a:r>
            <a:r>
              <a:rPr lang="it-IT" dirty="0" err="1">
                <a:solidFill>
                  <a:srgbClr val="FF0000"/>
                </a:solidFill>
              </a:rPr>
              <a:t>mepa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 err="1">
                <a:solidFill>
                  <a:srgbClr val="FF0000"/>
                </a:solidFill>
              </a:rPr>
              <a:t>e’</a:t>
            </a:r>
            <a:r>
              <a:rPr lang="it-IT" dirty="0">
                <a:solidFill>
                  <a:srgbClr val="FF0000"/>
                </a:solidFill>
              </a:rPr>
              <a:t> in </a:t>
            </a:r>
            <a:r>
              <a:rPr lang="it-IT" dirty="0" err="1">
                <a:solidFill>
                  <a:srgbClr val="FF0000"/>
                </a:solidFill>
              </a:rPr>
              <a:t>realta’</a:t>
            </a:r>
            <a:r>
              <a:rPr lang="it-IT" dirty="0">
                <a:solidFill>
                  <a:srgbClr val="FF0000"/>
                </a:solidFill>
              </a:rPr>
              <a:t> limitatissima </a:t>
            </a:r>
            <a:r>
              <a:rPr lang="it-IT" dirty="0" err="1">
                <a:solidFill>
                  <a:srgbClr val="FF0000"/>
                </a:solidFill>
              </a:rPr>
              <a:t>perche</a:t>
            </a:r>
            <a:r>
              <a:rPr lang="it-IT" dirty="0">
                <a:solidFill>
                  <a:srgbClr val="FF0000"/>
                </a:solidFill>
              </a:rPr>
              <a:t>’ siamo tenuti a controllare che ogni ditta a cui viene fatto questo tipo di ordine non superi i 1500 euro di impegni </a:t>
            </a:r>
            <a:r>
              <a:rPr lang="it-IT" dirty="0" smtClean="0">
                <a:solidFill>
                  <a:srgbClr val="FF0000"/>
                </a:solidFill>
              </a:rPr>
              <a:t>all’anno per Struttura </a:t>
            </a:r>
            <a:r>
              <a:rPr lang="it-IT" dirty="0">
                <a:solidFill>
                  <a:srgbClr val="FF0000"/>
                </a:solidFill>
              </a:rPr>
              <a:t>(per non rischiare di superare la soglia a livello di Ente dei 40000 </a:t>
            </a:r>
            <a:r>
              <a:rPr lang="it-IT" dirty="0" smtClean="0">
                <a:solidFill>
                  <a:srgbClr val="FF0000"/>
                </a:solidFill>
              </a:rPr>
              <a:t>euro annui)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392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ALTRI ACQUISTI FUORI CONSIP/MEPA FINO A 40000 EURO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smtClean="0"/>
              <a:t>Fino a nuove istruzioni dobbiamo:</a:t>
            </a:r>
          </a:p>
          <a:p>
            <a:r>
              <a:rPr lang="it-IT" dirty="0" smtClean="0"/>
              <a:t>Pubblicare sul sito di AC gli avvisi di manifestazione di interesse per almeno 15 gg (</a:t>
            </a:r>
            <a:r>
              <a:rPr lang="it-IT" dirty="0" err="1" smtClean="0"/>
              <a:t>fac</a:t>
            </a:r>
            <a:r>
              <a:rPr lang="it-IT" dirty="0" smtClean="0"/>
              <a:t> simili disponibili sul sito della DAC)</a:t>
            </a:r>
          </a:p>
          <a:p>
            <a:r>
              <a:rPr lang="it-IT" dirty="0" smtClean="0"/>
              <a:t>Inviare lettera d’invito a tutti i fornitori che hanno manifestato interesse </a:t>
            </a:r>
            <a:r>
              <a:rPr lang="it-IT" dirty="0"/>
              <a:t>(</a:t>
            </a:r>
            <a:r>
              <a:rPr lang="it-IT" dirty="0" err="1"/>
              <a:t>fac</a:t>
            </a:r>
            <a:r>
              <a:rPr lang="it-IT" dirty="0"/>
              <a:t> simili disponibili sul sito della DAC</a:t>
            </a:r>
            <a:r>
              <a:rPr lang="it-IT" dirty="0" smtClean="0"/>
              <a:t>)</a:t>
            </a:r>
          </a:p>
          <a:p>
            <a:r>
              <a:rPr lang="it-IT" dirty="0" smtClean="0"/>
              <a:t>Ricordo che tutte le richieste di offerta e le offerte che arrivano dovranno essere protocollate.</a:t>
            </a:r>
          </a:p>
          <a:p>
            <a:r>
              <a:rPr lang="it-IT" dirty="0"/>
              <a:t>Utilizzare il criterio di aggiudicazione al prezzo </a:t>
            </a:r>
            <a:r>
              <a:rPr lang="it-IT" dirty="0" err="1"/>
              <a:t>piu’</a:t>
            </a:r>
            <a:r>
              <a:rPr lang="it-IT" dirty="0"/>
              <a:t> basso  nei seguenti casi: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Forniture e servizi con caratteristiche standardizzate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Forniture e servizi le cui condizioni sono definite da mercato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Forniture e servizi caratterizzati da elevata </a:t>
            </a:r>
            <a:r>
              <a:rPr lang="it-IT" dirty="0" err="1"/>
              <a:t>ripetitivita’</a:t>
            </a:r>
            <a:r>
              <a:rPr lang="it-IT" dirty="0"/>
              <a:t>, esclusi quelli di notevole contenuto tecnologico o a carattere innovativo</a:t>
            </a:r>
          </a:p>
          <a:p>
            <a:r>
              <a:rPr lang="it-IT" dirty="0"/>
              <a:t>Se viene utilizzato il criterio del prezzo </a:t>
            </a:r>
            <a:r>
              <a:rPr lang="it-IT" dirty="0" err="1"/>
              <a:t>piu’</a:t>
            </a:r>
            <a:r>
              <a:rPr lang="it-IT" dirty="0"/>
              <a:t> basso </a:t>
            </a:r>
            <a:r>
              <a:rPr lang="it-IT" dirty="0" err="1"/>
              <a:t>e’</a:t>
            </a:r>
            <a:r>
              <a:rPr lang="it-IT" dirty="0"/>
              <a:t> possibile </a:t>
            </a:r>
            <a:r>
              <a:rPr lang="it-IT" dirty="0" smtClean="0"/>
              <a:t>individuare subito il fornitore e inserire RDA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436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 viene utilizzato il criterio dell’offerta economicamente </a:t>
            </a:r>
            <a:r>
              <a:rPr lang="it-IT" dirty="0" err="1"/>
              <a:t>piu’</a:t>
            </a:r>
            <a:r>
              <a:rPr lang="it-IT" dirty="0"/>
              <a:t> vantaggiosa  </a:t>
            </a:r>
            <a:r>
              <a:rPr lang="it-IT" dirty="0" err="1"/>
              <a:t>e’</a:t>
            </a:r>
            <a:r>
              <a:rPr lang="it-IT" dirty="0"/>
              <a:t> necessario chiedere al Direttore la nomina di una commissione indicando 6 nominativi (il RUP invia mail a </a:t>
            </a:r>
            <a:r>
              <a:rPr lang="it-IT" dirty="0">
                <a:hlinkClick r:id="rId2"/>
              </a:rPr>
              <a:t>ordini@mi.infn.it</a:t>
            </a:r>
            <a:r>
              <a:rPr lang="it-IT" dirty="0"/>
              <a:t>). Verranno individuati 3 nominativi tramite sorteggio pubblico a cura della Struttura, le cui </a:t>
            </a:r>
            <a:r>
              <a:rPr lang="it-IT" dirty="0" err="1"/>
              <a:t>modalita’</a:t>
            </a:r>
            <a:r>
              <a:rPr lang="it-IT" dirty="0"/>
              <a:t> sono in via di definizione.</a:t>
            </a:r>
          </a:p>
          <a:p>
            <a:r>
              <a:rPr lang="it-IT" dirty="0"/>
              <a:t>Questi 3 membri di commissione saranno nominati dal Direttore dopo la scadenza del termine per la presentazione delle offerte e  </a:t>
            </a:r>
            <a:r>
              <a:rPr lang="it-IT" dirty="0" smtClean="0"/>
              <a:t>valuteranno le offerte e aggiudicheranno la RDO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8075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Questa procedura della pubblicazione degli avvisi di manifestazione di interesse previo invio in AC </a:t>
            </a:r>
            <a:r>
              <a:rPr lang="it-IT" dirty="0" err="1" smtClean="0"/>
              <a:t>e’</a:t>
            </a:r>
            <a:r>
              <a:rPr lang="it-IT" dirty="0" smtClean="0"/>
              <a:t> transitoria</a:t>
            </a:r>
          </a:p>
          <a:p>
            <a:r>
              <a:rPr lang="it-IT" dirty="0" smtClean="0"/>
              <a:t>E’ in fase di rilascio un </a:t>
            </a:r>
            <a:r>
              <a:rPr lang="it-IT" dirty="0" err="1" smtClean="0"/>
              <a:t>tool</a:t>
            </a:r>
            <a:r>
              <a:rPr lang="it-IT" dirty="0" smtClean="0"/>
              <a:t> che </a:t>
            </a:r>
            <a:r>
              <a:rPr lang="it-IT" dirty="0" err="1" smtClean="0"/>
              <a:t>permettera’</a:t>
            </a:r>
            <a:r>
              <a:rPr lang="it-IT" dirty="0" smtClean="0"/>
              <a:t> di pubblicare sul sito di AC le manifestazioni di interesse che partiranno </a:t>
            </a:r>
            <a:r>
              <a:rPr lang="it-IT" dirty="0" err="1" smtClean="0"/>
              <a:t>pero’</a:t>
            </a:r>
            <a:r>
              <a:rPr lang="it-IT" dirty="0" smtClean="0"/>
              <a:t> dalle strutture, previo inserimento nel suddetto </a:t>
            </a:r>
            <a:r>
              <a:rPr lang="it-IT" dirty="0" err="1" smtClean="0"/>
              <a:t>tool</a:t>
            </a:r>
            <a:r>
              <a:rPr lang="it-IT" dirty="0" smtClean="0"/>
              <a:t>.</a:t>
            </a:r>
          </a:p>
          <a:p>
            <a:r>
              <a:rPr lang="it-IT" dirty="0" smtClean="0"/>
              <a:t>Non l’abbiamo mai visto neanche in test e non sappiamo come funziona; aspetto di vederlo anche per capire se ci </a:t>
            </a:r>
            <a:r>
              <a:rPr lang="it-IT" dirty="0" err="1" smtClean="0"/>
              <a:t>puo’</a:t>
            </a:r>
            <a:r>
              <a:rPr lang="it-IT" dirty="0" smtClean="0"/>
              <a:t> essere utile in qualche modo per le </a:t>
            </a:r>
            <a:r>
              <a:rPr lang="it-IT" dirty="0" err="1" smtClean="0"/>
              <a:t>determine</a:t>
            </a:r>
            <a:r>
              <a:rPr lang="it-IT" dirty="0" smtClean="0"/>
              <a:t> a contrarre, anche se ho seri dubbi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612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DUE CASI PARTICOLARI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Ci sono due tipologie di ordini che possono fare eccezione, previa autorizzazione del Direttore.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FF0000"/>
                </a:solidFill>
              </a:rPr>
              <a:t>Unico fornitore ai sensi </a:t>
            </a:r>
            <a:r>
              <a:rPr lang="it-IT" dirty="0" smtClean="0">
                <a:solidFill>
                  <a:srgbClr val="FF0000"/>
                </a:solidFill>
              </a:rPr>
              <a:t>dell’ </a:t>
            </a:r>
            <a:r>
              <a:rPr lang="it-IT" dirty="0">
                <a:solidFill>
                  <a:srgbClr val="FF0000"/>
                </a:solidFill>
              </a:rPr>
              <a:t>art. 63 comma </a:t>
            </a:r>
            <a:r>
              <a:rPr lang="it-IT" dirty="0" smtClean="0">
                <a:solidFill>
                  <a:srgbClr val="FF0000"/>
                </a:solidFill>
              </a:rPr>
              <a:t>2 </a:t>
            </a:r>
            <a:r>
              <a:rPr lang="it-IT" dirty="0" err="1" smtClean="0">
                <a:solidFill>
                  <a:srgbClr val="FF0000"/>
                </a:solidFill>
              </a:rPr>
              <a:t>lett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b) e comma 3 </a:t>
            </a:r>
            <a:r>
              <a:rPr lang="it-IT" dirty="0" err="1" smtClean="0">
                <a:solidFill>
                  <a:srgbClr val="FF0000"/>
                </a:solidFill>
              </a:rPr>
              <a:t>lett</a:t>
            </a:r>
            <a:r>
              <a:rPr lang="it-IT" dirty="0" smtClean="0">
                <a:solidFill>
                  <a:srgbClr val="FF0000"/>
                </a:solidFill>
              </a:rPr>
              <a:t> b)</a:t>
            </a:r>
          </a:p>
          <a:p>
            <a:r>
              <a:rPr lang="it-IT" dirty="0" smtClean="0"/>
              <a:t>La concorrenza </a:t>
            </a:r>
            <a:r>
              <a:rPr lang="it-IT" dirty="0" err="1" smtClean="0"/>
              <a:t>e’</a:t>
            </a:r>
            <a:r>
              <a:rPr lang="it-IT" dirty="0" smtClean="0"/>
              <a:t> assente per motivi tecnici</a:t>
            </a:r>
          </a:p>
          <a:p>
            <a:r>
              <a:rPr lang="it-IT" dirty="0" smtClean="0"/>
              <a:t>In caso di tutela di diritti esclusivi, inclusi i diritti di </a:t>
            </a:r>
            <a:r>
              <a:rPr lang="it-IT" dirty="0" err="1" smtClean="0"/>
              <a:t>proprieta’</a:t>
            </a:r>
            <a:r>
              <a:rPr lang="it-IT" dirty="0" smtClean="0"/>
              <a:t> intellettuale</a:t>
            </a:r>
          </a:p>
          <a:p>
            <a:r>
              <a:rPr lang="it-IT" dirty="0" smtClean="0"/>
              <a:t>Nel caso di consegne complementari effettuate dal fornitore originario e destinate al rinnovo parziale di forniture o di impianti o all’ampliamento di forniture o impianti esistenti qualora il cambiamento di fornitore obblighi l’amministrazione ad acquisti con caratteristiche tecniche differenti</a:t>
            </a:r>
          </a:p>
          <a:p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531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questo caso: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Inviare a </a:t>
            </a:r>
            <a:r>
              <a:rPr lang="it-IT" dirty="0" smtClean="0">
                <a:hlinkClick r:id="rId2"/>
              </a:rPr>
              <a:t>ordini@mi.infn.it</a:t>
            </a:r>
            <a:r>
              <a:rPr lang="it-IT" dirty="0" smtClean="0"/>
              <a:t> una relazione tecnica indirizzata al Direttore, in cui si chiede nomina a RUP, vengono spiegati oggetto e motivo della commessa e viene dettagliata la motivazione del fornitore unico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Direttore </a:t>
            </a:r>
            <a:r>
              <a:rPr lang="it-IT" dirty="0" err="1" smtClean="0"/>
              <a:t>valutera’</a:t>
            </a:r>
            <a:r>
              <a:rPr lang="it-IT" dirty="0" smtClean="0"/>
              <a:t> l’autorizzazione e, in caso positivo, </a:t>
            </a:r>
            <a:r>
              <a:rPr lang="it-IT" dirty="0" err="1" smtClean="0"/>
              <a:t>procedera’</a:t>
            </a:r>
            <a:r>
              <a:rPr lang="it-IT" dirty="0" smtClean="0"/>
              <a:t> a nominare il RUP e alla firma della Determina a contrarre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Ricevuta la nomina il RUP </a:t>
            </a:r>
            <a:r>
              <a:rPr lang="it-IT" dirty="0" err="1" smtClean="0"/>
              <a:t>chiedera’</a:t>
            </a:r>
            <a:r>
              <a:rPr lang="it-IT" dirty="0" smtClean="0"/>
              <a:t> il CIG e si </a:t>
            </a:r>
            <a:r>
              <a:rPr lang="it-IT" dirty="0" err="1" smtClean="0"/>
              <a:t>potra’</a:t>
            </a:r>
            <a:r>
              <a:rPr lang="it-IT" dirty="0" smtClean="0"/>
              <a:t> partire con la richiesta di offerta e con le altre procedure connesse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184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UNICO FORNITORE CON PROCEDURA DI URGENZA AI SENSI DELL’ ART. 63 comma 2 punto c)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r>
              <a:rPr lang="it-IT" dirty="0" smtClean="0"/>
              <a:t>Nella misura strettamente necessaria, quando per ragioni di estrema ed oggettiva urgenza derivante da eventi imprevedibili e non imputabili alla </a:t>
            </a:r>
            <a:r>
              <a:rPr lang="it-IT" smtClean="0"/>
              <a:t>stazione appaltante, </a:t>
            </a:r>
            <a:r>
              <a:rPr lang="it-IT" dirty="0" smtClean="0"/>
              <a:t>i termini per le procedure standard non possono essere rispettati (tipico esempio guasto che ferma un impianto)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891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In questo caso: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Inviare a </a:t>
            </a:r>
            <a:r>
              <a:rPr lang="it-IT" dirty="0">
                <a:hlinkClick r:id="rId2"/>
              </a:rPr>
              <a:t>ordini@mi.infn.it</a:t>
            </a:r>
            <a:r>
              <a:rPr lang="it-IT" dirty="0"/>
              <a:t> una relazione tecnica indirizzata al Direttore, in cui si chiede nomina a RUP, vengono spiegati oggetto e motivo della commessa e viene dettagliata la motivazione </a:t>
            </a:r>
            <a:r>
              <a:rPr lang="it-IT" dirty="0" smtClean="0"/>
              <a:t>dell’urgenza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Il Direttore </a:t>
            </a:r>
            <a:r>
              <a:rPr lang="it-IT" dirty="0" err="1"/>
              <a:t>valutera’</a:t>
            </a:r>
            <a:r>
              <a:rPr lang="it-IT" dirty="0"/>
              <a:t> l’autorizzazione e, in caso positivo, </a:t>
            </a:r>
            <a:r>
              <a:rPr lang="it-IT" dirty="0" err="1"/>
              <a:t>procedera’</a:t>
            </a:r>
            <a:r>
              <a:rPr lang="it-IT" dirty="0"/>
              <a:t> a nominare il RUP e alla firma della Determina a contrarre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Ricevuta la nomina il RUP </a:t>
            </a:r>
            <a:r>
              <a:rPr lang="it-IT" dirty="0" err="1"/>
              <a:t>chiedera’</a:t>
            </a:r>
            <a:r>
              <a:rPr lang="it-IT" dirty="0"/>
              <a:t> il CIG e si </a:t>
            </a:r>
            <a:r>
              <a:rPr lang="it-IT" dirty="0" err="1"/>
              <a:t>potra’</a:t>
            </a:r>
            <a:r>
              <a:rPr lang="it-IT" dirty="0"/>
              <a:t> partire con la richiesta di offerta e con le altre procedure </a:t>
            </a:r>
            <a:r>
              <a:rPr lang="it-IT" dirty="0" smtClean="0"/>
              <a:t>connesse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Si </a:t>
            </a:r>
            <a:r>
              <a:rPr lang="it-IT" dirty="0" err="1" smtClean="0"/>
              <a:t>cerchera’</a:t>
            </a:r>
            <a:r>
              <a:rPr lang="it-IT" dirty="0" smtClean="0"/>
              <a:t> naturalmente di rispettare l’urgenza della cosa.</a:t>
            </a:r>
            <a:endParaRPr lang="it-IT" dirty="0"/>
          </a:p>
          <a:p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600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Procedure sopra la soglia dei 40000 euro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Per quanto riguarda questo tipo di procedure non </a:t>
            </a:r>
            <a:r>
              <a:rPr lang="it-IT" dirty="0" err="1" smtClean="0"/>
              <a:t>e’</a:t>
            </a:r>
            <a:r>
              <a:rPr lang="it-IT" dirty="0" smtClean="0"/>
              <a:t> cambiato molto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Sopra i 40000 euro </a:t>
            </a:r>
            <a:r>
              <a:rPr lang="it-IT" dirty="0" err="1" smtClean="0"/>
              <a:t>e’</a:t>
            </a:r>
            <a:r>
              <a:rPr lang="it-IT" dirty="0" smtClean="0"/>
              <a:t> sempre obbligatoria la procedura ANAC ; il RUP viene nominato ad hoc dopo che </a:t>
            </a:r>
            <a:r>
              <a:rPr lang="it-IT" dirty="0" err="1" smtClean="0"/>
              <a:t>e’</a:t>
            </a:r>
            <a:r>
              <a:rPr lang="it-IT" dirty="0" smtClean="0"/>
              <a:t> stata inviata apposita richiesta al Direttore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limite per la firma del Direttore </a:t>
            </a:r>
            <a:r>
              <a:rPr lang="it-IT" dirty="0" err="1" smtClean="0"/>
              <a:t>e’</a:t>
            </a:r>
            <a:r>
              <a:rPr lang="it-IT" dirty="0" smtClean="0"/>
              <a:t> sempre 50000 euro;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Sopra i 50000 euro le pratiche vengono inviate alla firma del Presidente; la scadenza per avere le delibere di indizione di questi procedimenti nelle riunioni di GE o CD del mese successivo </a:t>
            </a:r>
            <a:r>
              <a:rPr lang="it-IT" dirty="0" err="1" smtClean="0"/>
              <a:t>e’</a:t>
            </a:r>
            <a:r>
              <a:rPr lang="it-IT" dirty="0" smtClean="0"/>
              <a:t> il 25 del mese precedente. Documentazione o richieste che pervengono solo 4 o 5 giorni prima ci mettono in </a:t>
            </a:r>
            <a:r>
              <a:rPr lang="it-IT" dirty="0" err="1" smtClean="0"/>
              <a:t>difficolta’</a:t>
            </a:r>
            <a:r>
              <a:rPr lang="it-IT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Per queste procedure i documenti necessari (richiesta di indizione, capitolato tecnico e condizioni contrattuali) richiedono di essere verificati prima dell’invio in AC; a volte richiedono anche un loro preventivo controllo.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Per questi acquisti </a:t>
            </a:r>
            <a:r>
              <a:rPr lang="it-IT" dirty="0" err="1" smtClean="0"/>
              <a:t>e’</a:t>
            </a:r>
            <a:r>
              <a:rPr lang="it-IT" dirty="0" smtClean="0"/>
              <a:t> sempre necessario contattare in via prioritaria l’amministrazione per concordare la procedura da seguire (negoziata, aperta o ristretta) e la </a:t>
            </a:r>
            <a:r>
              <a:rPr lang="it-IT" smtClean="0"/>
              <a:t>documentazione necessaria.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401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ALCUNE CONSIDERAZIONI INTRODUTTIVE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Non esistono </a:t>
            </a:r>
            <a:r>
              <a:rPr lang="it-IT" dirty="0" err="1" smtClean="0"/>
              <a:t>piu’</a:t>
            </a:r>
            <a:r>
              <a:rPr lang="it-IT" dirty="0" smtClean="0"/>
              <a:t> gli acquisti in economia, come previsto dal precedente codice appalti 163/2006</a:t>
            </a:r>
          </a:p>
          <a:p>
            <a:r>
              <a:rPr lang="it-IT" dirty="0" smtClean="0"/>
              <a:t>Risulta dunque abrogata tutta la parte del regolamento di amministrazione, finanza e </a:t>
            </a:r>
            <a:r>
              <a:rPr lang="it-IT" dirty="0" err="1" smtClean="0"/>
              <a:t>contabilita’</a:t>
            </a:r>
            <a:r>
              <a:rPr lang="it-IT" dirty="0" smtClean="0"/>
              <a:t> INFN (art. 125) che disciplinava questo argomento e consentiva di effettuare gli acquisti con una procedura </a:t>
            </a:r>
            <a:r>
              <a:rPr lang="it-IT" dirty="0" err="1" smtClean="0"/>
              <a:t>piu’</a:t>
            </a:r>
            <a:r>
              <a:rPr lang="it-IT" dirty="0" smtClean="0"/>
              <a:t> semplificata</a:t>
            </a:r>
          </a:p>
          <a:p>
            <a:r>
              <a:rPr lang="it-IT" dirty="0" smtClean="0"/>
              <a:t>E’ prevista la </a:t>
            </a:r>
            <a:r>
              <a:rPr lang="it-IT" dirty="0" err="1" smtClean="0"/>
              <a:t>possibilita’</a:t>
            </a:r>
            <a:r>
              <a:rPr lang="it-IT" dirty="0" smtClean="0"/>
              <a:t> di operare con affidamento diretto sempre adeguatamente motivato fino a 40000,00 ma, come vedremo </a:t>
            </a:r>
            <a:r>
              <a:rPr lang="it-IT" dirty="0" err="1" smtClean="0"/>
              <a:t>piu’</a:t>
            </a:r>
            <a:r>
              <a:rPr lang="it-IT" dirty="0" smtClean="0"/>
              <a:t> avanti, nel nostro caso </a:t>
            </a:r>
            <a:r>
              <a:rPr lang="it-IT" dirty="0" err="1" smtClean="0"/>
              <a:t>e’</a:t>
            </a:r>
            <a:r>
              <a:rPr lang="it-IT" dirty="0" smtClean="0"/>
              <a:t> una </a:t>
            </a:r>
            <a:r>
              <a:rPr lang="it-IT" dirty="0" err="1" smtClean="0"/>
              <a:t>possibilita’</a:t>
            </a:r>
            <a:r>
              <a:rPr lang="it-IT" dirty="0" smtClean="0"/>
              <a:t> solo teorica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81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Viene data la massima rilevanza a quattro principi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Principio di ROTAZIONE DEI FORNITORI che deve essere sempre garantito dal funzionario/dirigente preposto alla firma degli ordini/ contratti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Principio di </a:t>
            </a:r>
            <a:r>
              <a:rPr lang="it-IT" sz="2400" dirty="0" smtClean="0"/>
              <a:t>PROGRAMMAZIONE; la tendenza prevista </a:t>
            </a:r>
            <a:r>
              <a:rPr lang="it-IT" sz="2400" dirty="0" err="1" smtClean="0"/>
              <a:t>e’</a:t>
            </a:r>
            <a:r>
              <a:rPr lang="it-IT" sz="2400" dirty="0" smtClean="0"/>
              <a:t> quella di cercare di accorpare il </a:t>
            </a:r>
            <a:r>
              <a:rPr lang="it-IT" sz="2400" dirty="0" err="1" smtClean="0"/>
              <a:t>piu’</a:t>
            </a:r>
            <a:r>
              <a:rPr lang="it-IT" sz="2400" dirty="0" smtClean="0"/>
              <a:t> possibile gli acquisti per tipologia, ogni pratica diventa davvero laboriosa dunque dove si riesce ad operare una strategia di questo tipo si lavora in modo </a:t>
            </a:r>
            <a:r>
              <a:rPr lang="it-IT" sz="2400" dirty="0" err="1" smtClean="0"/>
              <a:t>piu’</a:t>
            </a:r>
            <a:r>
              <a:rPr lang="it-IT" sz="2400" dirty="0" smtClean="0"/>
              <a:t> veloce e lineare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No FRAZIONAMENTO ARTIFICIOSO; il limite dei 40000 euro in affidamento diretto vale per tutto l’Ente, dunque dovremo monitorare gli acquisti per evitare che alcune ditte superino questo limite (in affidamento diretto) a livello di Ente e non solo di Sezione. Questa circostanza unita al fatto che non esiste un albo fornitori che possa garantire la rotazione delle ditte ha portato l’Ente a dare le istruzioni per operare praticamente sempre in regime di procedura negoziata con la richiesta di almeno 5 offerte.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Principio della TRASPARENZA; si arriva a brevissimo termine alla pubblicazione sul sito del Committente di tutte le procedure superiori ai 1000 euro con relativi esiti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297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figura del RUP non </a:t>
            </a:r>
            <a:r>
              <a:rPr lang="it-IT" dirty="0" err="1" smtClean="0"/>
              <a:t>e’</a:t>
            </a:r>
            <a:r>
              <a:rPr lang="it-IT" dirty="0" smtClean="0"/>
              <a:t> cambiata, ma deve essere un dipendente a TI.</a:t>
            </a:r>
          </a:p>
          <a:p>
            <a:r>
              <a:rPr lang="it-IT" dirty="0" smtClean="0"/>
              <a:t>Ove non ci fosse la </a:t>
            </a:r>
            <a:r>
              <a:rPr lang="it-IT" dirty="0" err="1" smtClean="0"/>
              <a:t>disponibilita’</a:t>
            </a:r>
            <a:r>
              <a:rPr lang="it-IT" dirty="0" smtClean="0"/>
              <a:t> di figure a TI, </a:t>
            </a:r>
            <a:r>
              <a:rPr lang="it-IT" dirty="0" err="1" smtClean="0"/>
              <a:t>puo’</a:t>
            </a:r>
            <a:r>
              <a:rPr lang="it-IT" dirty="0" smtClean="0"/>
              <a:t> essere fatto da un dipende a TD</a:t>
            </a:r>
          </a:p>
          <a:p>
            <a:r>
              <a:rPr lang="it-IT" dirty="0" smtClean="0"/>
              <a:t>Non </a:t>
            </a:r>
            <a:r>
              <a:rPr lang="it-IT" dirty="0" err="1" smtClean="0"/>
              <a:t>puo’</a:t>
            </a:r>
            <a:r>
              <a:rPr lang="it-IT" dirty="0" smtClean="0"/>
              <a:t> </a:t>
            </a:r>
            <a:r>
              <a:rPr lang="it-IT" dirty="0" err="1" smtClean="0"/>
              <a:t>piu’</a:t>
            </a:r>
            <a:r>
              <a:rPr lang="it-IT" dirty="0" smtClean="0"/>
              <a:t> essere svolto da personale associato, come invece era stato previsto nel vecchio regolamento ormai abrogato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25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NOVITA’: DETERMINA A CONTRARRE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determina a contrarre </a:t>
            </a:r>
            <a:r>
              <a:rPr lang="it-IT" dirty="0" err="1" smtClean="0"/>
              <a:t>e’</a:t>
            </a:r>
            <a:r>
              <a:rPr lang="it-IT" dirty="0" smtClean="0"/>
              <a:t> un atto firmato dal Direttore della Struttura che manifesta la </a:t>
            </a:r>
            <a:r>
              <a:rPr lang="it-IT" dirty="0" err="1" smtClean="0"/>
              <a:t>volonta’</a:t>
            </a:r>
            <a:r>
              <a:rPr lang="it-IT" dirty="0" smtClean="0"/>
              <a:t> e l’autorizzazione a procedere ad un acquisto </a:t>
            </a:r>
            <a:r>
              <a:rPr lang="it-IT" dirty="0" smtClean="0">
                <a:solidFill>
                  <a:srgbClr val="FF0000"/>
                </a:solidFill>
              </a:rPr>
              <a:t>(vedi al link…..). </a:t>
            </a:r>
          </a:p>
          <a:p>
            <a:r>
              <a:rPr lang="it-IT" dirty="0"/>
              <a:t>Era previsto anche nel precedente codice ma il nostro regolamento consentiva di non farla fino a 50000 </a:t>
            </a:r>
            <a:r>
              <a:rPr lang="it-IT" dirty="0" smtClean="0"/>
              <a:t>euro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E’ un atto precedente alla richiesta di ordinativo ed </a:t>
            </a:r>
            <a:r>
              <a:rPr lang="it-IT" dirty="0" err="1" smtClean="0">
                <a:solidFill>
                  <a:srgbClr val="FF0000"/>
                </a:solidFill>
              </a:rPr>
              <a:t>e’</a:t>
            </a:r>
            <a:r>
              <a:rPr lang="it-IT" dirty="0" smtClean="0">
                <a:solidFill>
                  <a:srgbClr val="FF0000"/>
                </a:solidFill>
              </a:rPr>
              <a:t> uno </a:t>
            </a:r>
            <a:r>
              <a:rPr lang="it-IT" dirty="0" err="1" smtClean="0">
                <a:solidFill>
                  <a:srgbClr val="FF0000"/>
                </a:solidFill>
              </a:rPr>
              <a:t>step</a:t>
            </a:r>
            <a:r>
              <a:rPr lang="it-IT" dirty="0" smtClean="0">
                <a:solidFill>
                  <a:srgbClr val="FF0000"/>
                </a:solidFill>
              </a:rPr>
              <a:t> in </a:t>
            </a:r>
            <a:r>
              <a:rPr lang="it-IT" dirty="0" err="1" smtClean="0">
                <a:solidFill>
                  <a:srgbClr val="FF0000"/>
                </a:solidFill>
              </a:rPr>
              <a:t>piu’</a:t>
            </a:r>
            <a:r>
              <a:rPr lang="it-IT" dirty="0" smtClean="0">
                <a:solidFill>
                  <a:srgbClr val="FF0000"/>
                </a:solidFill>
              </a:rPr>
              <a:t> rispetto a quello che si </a:t>
            </a:r>
            <a:r>
              <a:rPr lang="it-IT" dirty="0" err="1" smtClean="0">
                <a:solidFill>
                  <a:srgbClr val="FF0000"/>
                </a:solidFill>
              </a:rPr>
              <a:t>e’</a:t>
            </a:r>
            <a:r>
              <a:rPr lang="it-IT" dirty="0" smtClean="0">
                <a:solidFill>
                  <a:srgbClr val="FF0000"/>
                </a:solidFill>
              </a:rPr>
              <a:t> fatto finora, e stiamo cercando di capire come gestirlo. Al momento per quei pochi ordini emessi le abbiamo inserite noi e continueremo a farlo fino a che non capiamo se </a:t>
            </a:r>
            <a:r>
              <a:rPr lang="it-IT" dirty="0" err="1" smtClean="0">
                <a:solidFill>
                  <a:srgbClr val="FF0000"/>
                </a:solidFill>
              </a:rPr>
              <a:t>c’e’</a:t>
            </a:r>
            <a:r>
              <a:rPr lang="it-IT" dirty="0" smtClean="0">
                <a:solidFill>
                  <a:srgbClr val="FF0000"/>
                </a:solidFill>
              </a:rPr>
              <a:t> un modo </a:t>
            </a:r>
            <a:r>
              <a:rPr lang="it-IT" dirty="0" err="1" smtClean="0">
                <a:solidFill>
                  <a:srgbClr val="FF0000"/>
                </a:solidFill>
              </a:rPr>
              <a:t>piu’</a:t>
            </a:r>
            <a:r>
              <a:rPr lang="it-IT" dirty="0" smtClean="0">
                <a:solidFill>
                  <a:srgbClr val="FF0000"/>
                </a:solidFill>
              </a:rPr>
              <a:t> automatico di gestirle</a:t>
            </a:r>
          </a:p>
          <a:p>
            <a:r>
              <a:rPr lang="it-IT" dirty="0" smtClean="0"/>
              <a:t>E’ un atto precedente alla richiesta di ordinativo e deve essere fatta per tutti gli ordini di importo superiore ai 1000 euro, sia fatti con strumenti </a:t>
            </a:r>
            <a:r>
              <a:rPr lang="it-IT" dirty="0" err="1" smtClean="0"/>
              <a:t>Consip</a:t>
            </a:r>
            <a:r>
              <a:rPr lang="it-IT" dirty="0" smtClean="0"/>
              <a:t>/</a:t>
            </a:r>
            <a:r>
              <a:rPr lang="it-IT" dirty="0" err="1" smtClean="0"/>
              <a:t>Mepa</a:t>
            </a:r>
            <a:r>
              <a:rPr lang="it-IT" dirty="0" smtClean="0"/>
              <a:t> sia fatti sul libero mercato.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052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BISOGNA PROCEDERE PER ACQUISTI FINO A EURO 40.000,00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Verificare l’esistenza del prodotto e/o servizio richiesto in Convenzione </a:t>
            </a:r>
            <a:r>
              <a:rPr lang="it-IT" dirty="0" err="1" smtClean="0"/>
              <a:t>Consip</a:t>
            </a:r>
            <a:r>
              <a:rPr lang="it-IT" dirty="0" smtClean="0"/>
              <a:t>; se esiste una Convenzione </a:t>
            </a:r>
            <a:r>
              <a:rPr lang="it-IT" dirty="0" err="1" smtClean="0"/>
              <a:t>Consip</a:t>
            </a:r>
            <a:r>
              <a:rPr lang="it-IT" dirty="0" smtClean="0"/>
              <a:t> attiva siamo sempre obbligati ad utilizzarla.</a:t>
            </a:r>
          </a:p>
          <a:p>
            <a:r>
              <a:rPr lang="it-IT" dirty="0" smtClean="0"/>
              <a:t>Se non esiste una Convenzione </a:t>
            </a:r>
            <a:r>
              <a:rPr lang="it-IT" dirty="0" err="1" smtClean="0"/>
              <a:t>Consip</a:t>
            </a:r>
            <a:r>
              <a:rPr lang="it-IT" dirty="0" smtClean="0"/>
              <a:t> attiva deve essere prodotta dichiarazione del RUP</a:t>
            </a:r>
            <a:r>
              <a:rPr lang="it-IT" dirty="0" smtClean="0">
                <a:solidFill>
                  <a:srgbClr val="FF0000"/>
                </a:solidFill>
              </a:rPr>
              <a:t> (</a:t>
            </a:r>
            <a:r>
              <a:rPr lang="it-IT" dirty="0" err="1" smtClean="0">
                <a:solidFill>
                  <a:srgbClr val="FF0000"/>
                </a:solidFill>
              </a:rPr>
              <a:t>fac</a:t>
            </a:r>
            <a:r>
              <a:rPr lang="it-IT" dirty="0" smtClean="0">
                <a:solidFill>
                  <a:srgbClr val="FF0000"/>
                </a:solidFill>
              </a:rPr>
              <a:t> simile al link…….) </a:t>
            </a:r>
            <a:r>
              <a:rPr lang="it-IT" dirty="0" smtClean="0"/>
              <a:t>e si passa ad utilizzare il Mercato Elettronico della PA (MEPA)</a:t>
            </a:r>
          </a:p>
          <a:p>
            <a:r>
              <a:rPr lang="it-IT" dirty="0" smtClean="0"/>
              <a:t>Nell’applicazione del nuovo codice </a:t>
            </a:r>
            <a:r>
              <a:rPr lang="it-IT" dirty="0" err="1" smtClean="0"/>
              <a:t>e’</a:t>
            </a:r>
            <a:r>
              <a:rPr lang="it-IT" dirty="0" smtClean="0"/>
              <a:t> prioritaria la RDO MEPA da inserire selezionando almeno 5 fornitori individuati nel rispetto del principio di rotazione oppure  invitando tutti gli operatori iscritti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73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INFO SU RDO MEPA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Nella documentazione amministrativa, oltre alla specifica tecnica ove necessaria,  deve essere inserita - nella riga 1 Denominazione e Parametri campo Richiedi -  la dichiarazione ai sensi degli </a:t>
            </a:r>
            <a:r>
              <a:rPr lang="it-IT" dirty="0" err="1" smtClean="0"/>
              <a:t>artt</a:t>
            </a:r>
            <a:r>
              <a:rPr lang="it-IT" dirty="0" smtClean="0"/>
              <a:t> 46 e 47 </a:t>
            </a:r>
            <a:r>
              <a:rPr lang="it-IT" dirty="0" smtClean="0">
                <a:solidFill>
                  <a:srgbClr val="FF0000"/>
                </a:solidFill>
              </a:rPr>
              <a:t>(vedi </a:t>
            </a:r>
            <a:r>
              <a:rPr lang="it-IT" dirty="0" err="1" smtClean="0">
                <a:solidFill>
                  <a:srgbClr val="FF0000"/>
                </a:solidFill>
              </a:rPr>
              <a:t>fac</a:t>
            </a:r>
            <a:r>
              <a:rPr lang="it-IT" dirty="0" smtClean="0">
                <a:solidFill>
                  <a:srgbClr val="FF0000"/>
                </a:solidFill>
              </a:rPr>
              <a:t> simile al link…) </a:t>
            </a:r>
            <a:endParaRPr lang="it-IT" dirty="0"/>
          </a:p>
          <a:p>
            <a:r>
              <a:rPr lang="it-IT" dirty="0" smtClean="0"/>
              <a:t>Utilizzare il criterio di aggiudicazione al prezzo </a:t>
            </a:r>
            <a:r>
              <a:rPr lang="it-IT" dirty="0" err="1" smtClean="0"/>
              <a:t>piu’</a:t>
            </a:r>
            <a:r>
              <a:rPr lang="it-IT" dirty="0" smtClean="0"/>
              <a:t> basso  nei seguenti casi: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Forniture e servizi con caratteristiche standardizzate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Forniture e servizi le cui condizioni sono definite da mercato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Forniture e servizi caratterizzati da elevata </a:t>
            </a:r>
            <a:r>
              <a:rPr lang="it-IT" sz="2400" dirty="0" err="1" smtClean="0"/>
              <a:t>ripetitivita’</a:t>
            </a:r>
            <a:r>
              <a:rPr lang="it-IT" sz="2400" dirty="0" smtClean="0"/>
              <a:t>, esclusi quelli di notevole contenuto tecnologico o a carattere innovativo</a:t>
            </a:r>
          </a:p>
          <a:p>
            <a:r>
              <a:rPr lang="it-IT" dirty="0" smtClean="0"/>
              <a:t>Se viene utilizzato il criterio del prezzo </a:t>
            </a:r>
            <a:r>
              <a:rPr lang="it-IT" dirty="0" err="1" smtClean="0"/>
              <a:t>piu’</a:t>
            </a:r>
            <a:r>
              <a:rPr lang="it-IT" dirty="0" smtClean="0"/>
              <a:t> basso </a:t>
            </a:r>
            <a:r>
              <a:rPr lang="it-IT" dirty="0" err="1" smtClean="0"/>
              <a:t>e’</a:t>
            </a:r>
            <a:r>
              <a:rPr lang="it-IT" dirty="0" smtClean="0"/>
              <a:t> possibile procedere all’aggiudicazione provvisoria della RDO, cui </a:t>
            </a:r>
            <a:r>
              <a:rPr lang="it-IT" dirty="0" err="1" smtClean="0"/>
              <a:t>seguira’</a:t>
            </a:r>
            <a:r>
              <a:rPr lang="it-IT" dirty="0" smtClean="0"/>
              <a:t> quella definitiva del Direttore e il conseguente inserimento della </a:t>
            </a:r>
            <a:r>
              <a:rPr lang="it-IT" dirty="0" err="1" smtClean="0"/>
              <a:t>rda</a:t>
            </a:r>
            <a:r>
              <a:rPr lang="it-IT" dirty="0" smtClean="0"/>
              <a:t> </a:t>
            </a:r>
            <a:r>
              <a:rPr lang="it-IT" dirty="0" err="1" smtClean="0"/>
              <a:t>oracle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67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Se viene utilizzato il criterio dell’offerta economicamente </a:t>
            </a:r>
            <a:r>
              <a:rPr lang="it-IT" dirty="0" err="1" smtClean="0"/>
              <a:t>piu’</a:t>
            </a:r>
            <a:r>
              <a:rPr lang="it-IT" dirty="0" smtClean="0"/>
              <a:t> vantaggiosa  </a:t>
            </a:r>
            <a:r>
              <a:rPr lang="it-IT" dirty="0" err="1" smtClean="0"/>
              <a:t>e’</a:t>
            </a:r>
            <a:r>
              <a:rPr lang="it-IT" dirty="0" smtClean="0"/>
              <a:t> necessario chiedere al Direttore la nomina di una commissione indicando 6 nominativi (il RUP invia mail a </a:t>
            </a:r>
            <a:r>
              <a:rPr lang="it-IT" dirty="0" smtClean="0">
                <a:hlinkClick r:id="rId2"/>
              </a:rPr>
              <a:t>ordini@mi.infn.it</a:t>
            </a:r>
            <a:r>
              <a:rPr lang="it-IT" dirty="0" smtClean="0"/>
              <a:t>). Verranno individuati 3 nominativi tramite sorteggio pubblico a cura della Struttura, le cui </a:t>
            </a:r>
            <a:r>
              <a:rPr lang="it-IT" dirty="0" err="1" smtClean="0"/>
              <a:t>modalita’</a:t>
            </a:r>
            <a:r>
              <a:rPr lang="it-IT" dirty="0" smtClean="0"/>
              <a:t> sono in via di definizione.</a:t>
            </a:r>
          </a:p>
          <a:p>
            <a:r>
              <a:rPr lang="it-IT" dirty="0" smtClean="0"/>
              <a:t>Questi 3 membri di commissione saranno nominati dal Direttore dopo la scadenza del termine per la presentazione delle offerte e  aggiudicheranno provvisoriamente la RDO; </a:t>
            </a:r>
            <a:r>
              <a:rPr lang="it-IT" dirty="0" err="1" smtClean="0"/>
              <a:t>seguira’</a:t>
            </a:r>
            <a:r>
              <a:rPr lang="it-IT" dirty="0" smtClean="0"/>
              <a:t> poi l’aggiudicazione definitiva del Direttore. Il RUP </a:t>
            </a:r>
            <a:r>
              <a:rPr lang="it-IT" dirty="0" err="1" smtClean="0"/>
              <a:t>potra’</a:t>
            </a:r>
            <a:r>
              <a:rPr lang="it-IT" dirty="0" smtClean="0"/>
              <a:t> poi procedere con la </a:t>
            </a:r>
            <a:r>
              <a:rPr lang="it-IT" dirty="0" err="1" smtClean="0"/>
              <a:t>rda</a:t>
            </a:r>
            <a:r>
              <a:rPr lang="it-IT" dirty="0" smtClean="0"/>
              <a:t> </a:t>
            </a:r>
            <a:r>
              <a:rPr lang="it-IT" dirty="0" err="1" smtClean="0"/>
              <a:t>oracle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860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ORDINI DIRETTI ACQUISTO MEPA (ODA)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ordini inferiore ai 1000 euro </a:t>
            </a:r>
            <a:r>
              <a:rPr lang="it-IT" dirty="0" err="1" smtClean="0"/>
              <a:t>e’</a:t>
            </a:r>
            <a:r>
              <a:rPr lang="it-IT" dirty="0" smtClean="0"/>
              <a:t> possibile, con relazione attestante l’urgenza e evitando forme di frazionamento artificioso, procedere ad un ordine diretto di acquisto MEPA (ODA)</a:t>
            </a:r>
          </a:p>
          <a:p>
            <a:pPr marL="0" indent="0">
              <a:buNone/>
            </a:pPr>
            <a:r>
              <a:rPr lang="it-IT" dirty="0" smtClean="0"/>
              <a:t>Dunque:</a:t>
            </a:r>
          </a:p>
          <a:p>
            <a:r>
              <a:rPr lang="it-IT" dirty="0" smtClean="0"/>
              <a:t>Documentare l’urgenza con relazione</a:t>
            </a:r>
          </a:p>
          <a:p>
            <a:r>
              <a:rPr lang="it-IT" dirty="0" smtClean="0"/>
              <a:t>Ricercare il prodotto per codice del produttore e non del venditore</a:t>
            </a:r>
          </a:p>
          <a:p>
            <a:r>
              <a:rPr lang="it-IT" dirty="0" smtClean="0"/>
              <a:t>Selezionare, di norma, il </a:t>
            </a:r>
            <a:r>
              <a:rPr lang="it-IT" dirty="0" err="1" smtClean="0"/>
              <a:t>piu’</a:t>
            </a:r>
            <a:r>
              <a:rPr lang="it-IT" dirty="0" smtClean="0"/>
              <a:t> economico</a:t>
            </a:r>
          </a:p>
          <a:p>
            <a:r>
              <a:rPr lang="it-IT" dirty="0" smtClean="0"/>
              <a:t>Salvare la videata dell’elenco dei fornitori che propongono il prodotto e procedere con la </a:t>
            </a:r>
            <a:r>
              <a:rPr lang="it-IT" dirty="0" err="1" smtClean="0"/>
              <a:t>rda</a:t>
            </a:r>
            <a:r>
              <a:rPr lang="it-IT" dirty="0" smtClean="0"/>
              <a:t> </a:t>
            </a:r>
            <a:r>
              <a:rPr lang="it-IT" dirty="0" err="1" smtClean="0"/>
              <a:t>oracle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20/06/16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CBA6-9B04-4B76-A1B5-8817231F1C82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0423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2133</Words>
  <Application>Microsoft Macintosh PowerPoint</Application>
  <PresentationFormat>Custom</PresentationFormat>
  <Paragraphs>141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Tema di Office</vt:lpstr>
      <vt:lpstr>NUOVO CODICE APPALTI</vt:lpstr>
      <vt:lpstr>ALCUNE CONSIDERAZIONI INTRODUTTIVE</vt:lpstr>
      <vt:lpstr>PowerPoint Presentation</vt:lpstr>
      <vt:lpstr>PowerPoint Presentation</vt:lpstr>
      <vt:lpstr>NOVITA’: DETERMINA A CONTRARRE</vt:lpstr>
      <vt:lpstr>COME BISOGNA PROCEDERE PER ACQUISTI FINO A EURO 40.000,00</vt:lpstr>
      <vt:lpstr>INFO SU RDO MEPA</vt:lpstr>
      <vt:lpstr>PowerPoint Presentation</vt:lpstr>
      <vt:lpstr>ORDINI DIRETTI ACQUISTO MEPA (ODA)</vt:lpstr>
      <vt:lpstr>ORDINI FUORI CONSIP E FUORI MEPA</vt:lpstr>
      <vt:lpstr>PowerPoint Presentation</vt:lpstr>
      <vt:lpstr>ALTRI ACQUISTI FUORI CONSIP/MEPA FINO A 40000 EURO</vt:lpstr>
      <vt:lpstr>PowerPoint Presentation</vt:lpstr>
      <vt:lpstr>PowerPoint Presentation</vt:lpstr>
      <vt:lpstr>DUE CASI PARTICOLARI</vt:lpstr>
      <vt:lpstr>PowerPoint Presentation</vt:lpstr>
      <vt:lpstr>PowerPoint Presentation</vt:lpstr>
      <vt:lpstr>PowerPoint Presentation</vt:lpstr>
      <vt:lpstr>Procedure sopra la soglia dei 40000 euro</vt:lpstr>
    </vt:vector>
  </TitlesOfParts>
  <Company>I.N.F.N.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NUOVO CODICE APPALTI</dc:title>
  <dc:creator>Angela Campanale1</dc:creator>
  <cp:lastModifiedBy>Chiara Meroni</cp:lastModifiedBy>
  <cp:revision>60</cp:revision>
  <dcterms:created xsi:type="dcterms:W3CDTF">2016-06-15T11:42:04Z</dcterms:created>
  <dcterms:modified xsi:type="dcterms:W3CDTF">2016-07-01T08:53:22Z</dcterms:modified>
</cp:coreProperties>
</file>