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3" r:id="rId5"/>
    <p:sldId id="298" r:id="rId6"/>
    <p:sldId id="299" r:id="rId7"/>
    <p:sldId id="300" r:id="rId8"/>
    <p:sldId id="259" r:id="rId9"/>
    <p:sldId id="281" r:id="rId10"/>
    <p:sldId id="294" r:id="rId11"/>
    <p:sldId id="295" r:id="rId12"/>
    <p:sldId id="296" r:id="rId13"/>
    <p:sldId id="297" r:id="rId14"/>
    <p:sldId id="260" r:id="rId15"/>
    <p:sldId id="261" r:id="rId16"/>
    <p:sldId id="262" r:id="rId17"/>
    <p:sldId id="263"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4E658392-11FD-4B70-9C1E-1802ED4DE8AF}">
          <p14:sldIdLst>
            <p14:sldId id="256"/>
          </p14:sldIdLst>
        </p14:section>
        <p14:section name="Sezione senza titolo" id="{4926D27B-DF2A-4A16-8BD6-4E77FFCB9724}">
          <p14:sldIdLst>
            <p14:sldId id="257"/>
            <p14:sldId id="258"/>
            <p14:sldId id="293"/>
            <p14:sldId id="298"/>
            <p14:sldId id="299"/>
            <p14:sldId id="300"/>
            <p14:sldId id="259"/>
            <p14:sldId id="281"/>
            <p14:sldId id="294"/>
            <p14:sldId id="295"/>
            <p14:sldId id="296"/>
            <p14:sldId id="297"/>
            <p14:sldId id="260"/>
            <p14:sldId id="261"/>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87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88DFB92-75C0-45BB-BBDD-0FAD246E522E}" type="datetimeFigureOut">
              <a:rPr lang="it-IT" smtClean="0"/>
              <a:t>20/06/16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371175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88DFB92-75C0-45BB-BBDD-0FAD246E522E}" type="datetimeFigureOut">
              <a:rPr lang="it-IT" smtClean="0"/>
              <a:t>20/06/16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209348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88DFB92-75C0-45BB-BBDD-0FAD246E522E}" type="datetimeFigureOut">
              <a:rPr lang="it-IT" smtClean="0"/>
              <a:t>20/06/16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91348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88DFB92-75C0-45BB-BBDD-0FAD246E522E}" type="datetimeFigureOut">
              <a:rPr lang="it-IT" smtClean="0"/>
              <a:t>20/06/16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2774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88DFB92-75C0-45BB-BBDD-0FAD246E522E}" type="datetimeFigureOut">
              <a:rPr lang="it-IT" smtClean="0"/>
              <a:t>20/06/16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3123256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88DFB92-75C0-45BB-BBDD-0FAD246E522E}" type="datetimeFigureOut">
              <a:rPr lang="it-IT" smtClean="0"/>
              <a:t>20/06/16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249010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88DFB92-75C0-45BB-BBDD-0FAD246E522E}" type="datetimeFigureOut">
              <a:rPr lang="it-IT" smtClean="0"/>
              <a:t>20/06/16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388348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88DFB92-75C0-45BB-BBDD-0FAD246E522E}" type="datetimeFigureOut">
              <a:rPr lang="it-IT" smtClean="0"/>
              <a:t>20/06/16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578553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88DFB92-75C0-45BB-BBDD-0FAD246E522E}" type="datetimeFigureOut">
              <a:rPr lang="it-IT" smtClean="0"/>
              <a:t>20/06/16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31726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88DFB92-75C0-45BB-BBDD-0FAD246E522E}" type="datetimeFigureOut">
              <a:rPr lang="it-IT" smtClean="0"/>
              <a:t>20/06/16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112857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88DFB92-75C0-45BB-BBDD-0FAD246E522E}" type="datetimeFigureOut">
              <a:rPr lang="it-IT" smtClean="0"/>
              <a:t>20/06/16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80B0F8-B2B2-4A2E-8411-C3C6343022CD}" type="slidenum">
              <a:rPr lang="it-IT" smtClean="0"/>
              <a:t>‹#›</a:t>
            </a:fld>
            <a:endParaRPr lang="it-IT"/>
          </a:p>
        </p:txBody>
      </p:sp>
    </p:spTree>
    <p:extLst>
      <p:ext uri="{BB962C8B-B14F-4D97-AF65-F5344CB8AC3E}">
        <p14:creationId xmlns:p14="http://schemas.microsoft.com/office/powerpoint/2010/main" val="3576335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DFB92-75C0-45BB-BBDD-0FAD246E522E}" type="datetimeFigureOut">
              <a:rPr lang="it-IT" smtClean="0"/>
              <a:t>20/06/16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80B0F8-B2B2-4A2E-8411-C3C6343022CD}" type="slidenum">
              <a:rPr lang="it-IT" smtClean="0"/>
              <a:t>‹#›</a:t>
            </a:fld>
            <a:endParaRPr lang="it-IT"/>
          </a:p>
        </p:txBody>
      </p:sp>
    </p:spTree>
    <p:extLst>
      <p:ext uri="{BB962C8B-B14F-4D97-AF65-F5344CB8AC3E}">
        <p14:creationId xmlns:p14="http://schemas.microsoft.com/office/powerpoint/2010/main" val="1435395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iage.regione.lombardia.i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openinnovation.regione.lombardia.it/uploadfile/moduli/news/news_id_1095/Call_accordi_per_la_ricerca_e_linnovazione.pdf" TargetMode="External"/><Relationship Id="rId4" Type="http://schemas.openxmlformats.org/officeDocument/2006/relationships/hyperlink" Target="http://www.openinnovation.regione.lombardia.it/uploadfile/moduli/news/news_id_1095/slide_presentazione_accordi_ricerca_sviluppo_innovazione.pdf" TargetMode="External"/><Relationship Id="rId5" Type="http://schemas.openxmlformats.org/officeDocument/2006/relationships/hyperlink" Target="https://youtu.be/vsXTeHzf2_I" TargetMode="External"/><Relationship Id="rId1" Type="http://schemas.openxmlformats.org/officeDocument/2006/relationships/slideLayout" Target="../slideLayouts/slideLayout2.xml"/><Relationship Id="rId2" Type="http://schemas.openxmlformats.org/officeDocument/2006/relationships/hyperlink" Target="mailto:accordiricerca@regione.lombardia.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484784"/>
            <a:ext cx="7772400" cy="1470025"/>
          </a:xfrm>
        </p:spPr>
        <p:txBody>
          <a:bodyPr/>
          <a:lstStyle/>
          <a:p>
            <a:r>
              <a:rPr lang="it-IT" b="1" dirty="0" smtClean="0">
                <a:solidFill>
                  <a:srgbClr val="0070C0"/>
                </a:solidFill>
              </a:rPr>
              <a:t>Trasferimento tecnologico</a:t>
            </a:r>
            <a:br>
              <a:rPr lang="it-IT" b="1" dirty="0" smtClean="0">
                <a:solidFill>
                  <a:srgbClr val="0070C0"/>
                </a:solidFill>
              </a:rPr>
            </a:br>
            <a:endParaRPr lang="it-IT" sz="1200" b="1" dirty="0">
              <a:solidFill>
                <a:srgbClr val="0070C0"/>
              </a:solidFill>
            </a:endParaRPr>
          </a:p>
        </p:txBody>
      </p:sp>
      <p:sp>
        <p:nvSpPr>
          <p:cNvPr id="3" name="Sottotitolo 2"/>
          <p:cNvSpPr>
            <a:spLocks noGrp="1"/>
          </p:cNvSpPr>
          <p:nvPr>
            <p:ph type="subTitle" idx="1"/>
          </p:nvPr>
        </p:nvSpPr>
        <p:spPr>
          <a:xfrm>
            <a:off x="1403648" y="2924944"/>
            <a:ext cx="6400800" cy="1752600"/>
          </a:xfrm>
        </p:spPr>
        <p:txBody>
          <a:bodyPr>
            <a:normAutofit/>
          </a:bodyPr>
          <a:lstStyle/>
          <a:p>
            <a:r>
              <a:rPr lang="it-IT" dirty="0" smtClean="0"/>
              <a:t>Aggiornamenti :</a:t>
            </a:r>
            <a:endParaRPr lang="it-IT" sz="2400" dirty="0" smtClean="0"/>
          </a:p>
          <a:p>
            <a:r>
              <a:rPr lang="it-IT" sz="2400" b="1" dirty="0"/>
              <a:t>Apre la Call per presentare progetti di Ricerca, Sviluppo e Innovazione </a:t>
            </a:r>
            <a:endParaRPr lang="it-IT" sz="2400" b="1" dirty="0" smtClean="0"/>
          </a:p>
        </p:txBody>
      </p:sp>
      <p:pic>
        <p:nvPicPr>
          <p:cNvPr id="4" name="Picture 4" descr="Vai alla homepage dell'INFN di Mila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95123"/>
            <a:ext cx="15240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8262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30179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11513"/>
            <a:ext cx="8712968" cy="6601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2710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6264"/>
            <a:ext cx="8370279" cy="6397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1904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8613554" cy="6576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33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7"/>
            <a:ext cx="8568952" cy="6410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47996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2275"/>
            <a:ext cx="8496944" cy="6404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44661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39"/>
            <a:ext cx="8640960" cy="65605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836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712968" cy="6520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82817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116632"/>
            <a:ext cx="6696744" cy="1200329"/>
          </a:xfrm>
        </p:spPr>
        <p:txBody>
          <a:bodyPr>
            <a:spAutoFit/>
          </a:bodyPr>
          <a:lstStyle/>
          <a:p>
            <a:r>
              <a:rPr lang="it-IT" sz="3600" b="1" dirty="0">
                <a:solidFill>
                  <a:schemeClr val="accent1"/>
                </a:solidFill>
              </a:rPr>
              <a:t>Call per presentare progetti di Ricerca, Sviluppo e </a:t>
            </a:r>
            <a:r>
              <a:rPr lang="it-IT" sz="3600" b="1" dirty="0" smtClean="0">
                <a:solidFill>
                  <a:schemeClr val="accent1"/>
                </a:solidFill>
              </a:rPr>
              <a:t>Innovazione</a:t>
            </a:r>
            <a:endParaRPr lang="it-IT" sz="1000" b="1" dirty="0">
              <a:solidFill>
                <a:schemeClr val="accent1"/>
              </a:solidFill>
            </a:endParaRPr>
          </a:p>
        </p:txBody>
      </p:sp>
      <p:sp>
        <p:nvSpPr>
          <p:cNvPr id="3" name="Rettangolo 2"/>
          <p:cNvSpPr/>
          <p:nvPr/>
        </p:nvSpPr>
        <p:spPr>
          <a:xfrm>
            <a:off x="539552" y="1412776"/>
            <a:ext cx="7986868" cy="923330"/>
          </a:xfrm>
          <a:prstGeom prst="rect">
            <a:avLst/>
          </a:prstGeom>
        </p:spPr>
        <p:txBody>
          <a:bodyPr wrap="square">
            <a:spAutoFit/>
          </a:bodyPr>
          <a:lstStyle/>
          <a:p>
            <a:r>
              <a:rPr lang="it-IT" dirty="0" smtClean="0"/>
              <a:t>Dalle ore 12 del </a:t>
            </a:r>
            <a:r>
              <a:rPr lang="it-IT" dirty="0"/>
              <a:t>15 giugno 2016 </a:t>
            </a:r>
            <a:r>
              <a:rPr lang="it-IT" dirty="0" smtClean="0"/>
              <a:t>è </a:t>
            </a:r>
            <a:r>
              <a:rPr lang="it-IT" dirty="0"/>
              <a:t>possibile presentare progetti strategici di Ricerca , Sviluppo e Innovazione - attraverso </a:t>
            </a:r>
            <a:r>
              <a:rPr lang="it-IT" b="1" dirty="0"/>
              <a:t>accordi negoziali pubblico-privato tra Regione Lombardia, imprese e organismi di ricerca e/o università</a:t>
            </a:r>
            <a:r>
              <a:rPr lang="it-IT" b="1" dirty="0" smtClean="0"/>
              <a:t>.</a:t>
            </a:r>
          </a:p>
        </p:txBody>
      </p:sp>
      <p:sp>
        <p:nvSpPr>
          <p:cNvPr id="5" name="CasellaDiTesto 4"/>
          <p:cNvSpPr txBox="1"/>
          <p:nvPr/>
        </p:nvSpPr>
        <p:spPr>
          <a:xfrm>
            <a:off x="538873" y="2420888"/>
            <a:ext cx="8126366" cy="3693319"/>
          </a:xfrm>
          <a:prstGeom prst="rect">
            <a:avLst/>
          </a:prstGeom>
          <a:noFill/>
        </p:spPr>
        <p:txBody>
          <a:bodyPr wrap="square" rtlCol="0">
            <a:spAutoFit/>
          </a:bodyPr>
          <a:lstStyle/>
          <a:p>
            <a:r>
              <a:rPr lang="it-IT" dirty="0"/>
              <a:t>Le proposte progettuali dovranno necessariamente riguardare le aree di specializzazione individuate </a:t>
            </a:r>
            <a:r>
              <a:rPr lang="it-IT" dirty="0">
                <a:solidFill>
                  <a:srgbClr val="FF0000"/>
                </a:solidFill>
              </a:rPr>
              <a:t>dalla “Strategia regionale di specializzazione intelligente per la ricerca e l’innovazione (S3)” </a:t>
            </a:r>
            <a:r>
              <a:rPr lang="it-IT" dirty="0"/>
              <a:t>approvata con DGR n. 1051/2013 e integrata con DGR n. 2146/2014 e DGR 3486/2015 e dovranno essere realizzati e avere ricaduta nel territorio della Regione Lombardia. </a:t>
            </a:r>
            <a:endParaRPr lang="it-IT" dirty="0" smtClean="0"/>
          </a:p>
          <a:p>
            <a:endParaRPr lang="it-IT" dirty="0"/>
          </a:p>
          <a:p>
            <a:r>
              <a:rPr lang="it-IT" dirty="0"/>
              <a:t>1. Aerospazio, </a:t>
            </a:r>
          </a:p>
          <a:p>
            <a:r>
              <a:rPr lang="it-IT" dirty="0"/>
              <a:t>2. Agroalimentare, </a:t>
            </a:r>
          </a:p>
          <a:p>
            <a:r>
              <a:rPr lang="it-IT" dirty="0"/>
              <a:t>3. Eco-industria, </a:t>
            </a:r>
          </a:p>
          <a:p>
            <a:r>
              <a:rPr lang="it-IT" dirty="0"/>
              <a:t>4. Industrie creative e culturali, </a:t>
            </a:r>
          </a:p>
          <a:p>
            <a:r>
              <a:rPr lang="it-IT" dirty="0"/>
              <a:t>5. Industria della salute, </a:t>
            </a:r>
          </a:p>
          <a:p>
            <a:r>
              <a:rPr lang="it-IT" dirty="0"/>
              <a:t>6. Manifatturiero avanzato, </a:t>
            </a:r>
          </a:p>
          <a:p>
            <a:r>
              <a:rPr lang="it-IT" dirty="0"/>
              <a:t>7. Mobilità sostenibile </a:t>
            </a:r>
            <a:endParaRPr lang="it-IT" dirty="0" smtClean="0"/>
          </a:p>
        </p:txBody>
      </p:sp>
      <p:sp>
        <p:nvSpPr>
          <p:cNvPr id="6" name="Rettangolo 5"/>
          <p:cNvSpPr/>
          <p:nvPr/>
        </p:nvSpPr>
        <p:spPr>
          <a:xfrm>
            <a:off x="4093239" y="4149080"/>
            <a:ext cx="4572000" cy="2031325"/>
          </a:xfrm>
          <a:prstGeom prst="rect">
            <a:avLst/>
          </a:prstGeom>
        </p:spPr>
        <p:txBody>
          <a:bodyPr>
            <a:spAutoFit/>
          </a:bodyPr>
          <a:lstStyle/>
          <a:p>
            <a:endParaRPr lang="it-IT" dirty="0"/>
          </a:p>
          <a:p>
            <a:r>
              <a:rPr lang="it-IT" dirty="0"/>
              <a:t>declinate in </a:t>
            </a:r>
            <a:r>
              <a:rPr lang="it-IT" dirty="0" err="1"/>
              <a:t>macrotematiche</a:t>
            </a:r>
            <a:r>
              <a:rPr lang="it-IT" dirty="0"/>
              <a:t> e temi di sviluppo dettagliati nei rispettivi programmi di lavoro “Ricerca e innovazione” (DGR n. 2472/2014) e nelle 8 </a:t>
            </a:r>
            <a:r>
              <a:rPr lang="it-IT" dirty="0" err="1"/>
              <a:t>macrotematiche</a:t>
            </a:r>
            <a:r>
              <a:rPr lang="it-IT" dirty="0"/>
              <a:t> di sviluppo dell’area trasversale dello Smart </a:t>
            </a:r>
            <a:r>
              <a:rPr lang="it-IT" dirty="0" err="1"/>
              <a:t>Cities</a:t>
            </a:r>
            <a:r>
              <a:rPr lang="it-IT" dirty="0"/>
              <a:t> and </a:t>
            </a:r>
            <a:r>
              <a:rPr lang="it-IT" dirty="0" err="1"/>
              <a:t>Communities</a:t>
            </a:r>
            <a:r>
              <a:rPr lang="it-IT" dirty="0"/>
              <a:t> di cui alla DGR 3336 del 27/03/2015. </a:t>
            </a:r>
          </a:p>
        </p:txBody>
      </p:sp>
    </p:spTree>
    <p:extLst>
      <p:ext uri="{BB962C8B-B14F-4D97-AF65-F5344CB8AC3E}">
        <p14:creationId xmlns:p14="http://schemas.microsoft.com/office/powerpoint/2010/main" val="38516872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chemeClr val="accent1"/>
                </a:solidFill>
              </a:rPr>
              <a:t>Call per presentare progetti di Ricerca, Sviluppo e </a:t>
            </a:r>
            <a:r>
              <a:rPr lang="it-IT" b="1" dirty="0" smtClean="0">
                <a:solidFill>
                  <a:schemeClr val="accent1"/>
                </a:solidFill>
              </a:rPr>
              <a:t>Innovazione</a:t>
            </a:r>
            <a:endParaRPr lang="it-IT" dirty="0">
              <a:solidFill>
                <a:srgbClr val="0070C0"/>
              </a:solidFill>
            </a:endParaRPr>
          </a:p>
        </p:txBody>
      </p:sp>
      <p:sp>
        <p:nvSpPr>
          <p:cNvPr id="10" name="Rettangolo 9"/>
          <p:cNvSpPr/>
          <p:nvPr/>
        </p:nvSpPr>
        <p:spPr>
          <a:xfrm>
            <a:off x="395536" y="1772816"/>
            <a:ext cx="8568952" cy="3416320"/>
          </a:xfrm>
          <a:prstGeom prst="rect">
            <a:avLst/>
          </a:prstGeom>
          <a:ln>
            <a:solidFill>
              <a:srgbClr val="008000"/>
            </a:solidFill>
          </a:ln>
        </p:spPr>
        <p:txBody>
          <a:bodyPr wrap="square">
            <a:spAutoFit/>
          </a:bodyPr>
          <a:lstStyle/>
          <a:p>
            <a:r>
              <a:rPr lang="it-IT" b="1" dirty="0"/>
              <a:t>DESTINATARI</a:t>
            </a:r>
            <a:br>
              <a:rPr lang="it-IT" b="1" dirty="0"/>
            </a:br>
            <a:r>
              <a:rPr lang="it-IT" dirty="0"/>
              <a:t>Partenariati formalizzati in Aggregazioni </a:t>
            </a:r>
            <a:endParaRPr lang="it-IT" dirty="0" smtClean="0"/>
          </a:p>
          <a:p>
            <a:r>
              <a:rPr lang="it-IT" dirty="0" smtClean="0"/>
              <a:t>(</a:t>
            </a:r>
            <a:r>
              <a:rPr lang="it-IT" dirty="0"/>
              <a:t>minimo due soggetti di cui </a:t>
            </a:r>
            <a:r>
              <a:rPr lang="it-IT" dirty="0">
                <a:solidFill>
                  <a:srgbClr val="FF0000"/>
                </a:solidFill>
              </a:rPr>
              <a:t>almeno una impresa e un organismo di ricerca </a:t>
            </a:r>
            <a:r>
              <a:rPr lang="it-IT" dirty="0" smtClean="0">
                <a:solidFill>
                  <a:srgbClr val="FF0000"/>
                </a:solidFill>
              </a:rPr>
              <a:t>e/o università</a:t>
            </a:r>
            <a:r>
              <a:rPr lang="it-IT" dirty="0"/>
              <a:t>).</a:t>
            </a:r>
          </a:p>
          <a:p>
            <a:endParaRPr lang="it-IT" b="1" dirty="0" smtClean="0"/>
          </a:p>
          <a:p>
            <a:r>
              <a:rPr lang="it-IT" b="1" dirty="0" smtClean="0"/>
              <a:t>RISORSE </a:t>
            </a:r>
            <a:endParaRPr lang="it-IT" dirty="0"/>
          </a:p>
          <a:p>
            <a:r>
              <a:rPr lang="it-IT" dirty="0">
                <a:solidFill>
                  <a:srgbClr val="FF0000"/>
                </a:solidFill>
              </a:rPr>
              <a:t>40 milioni di euro a valere sulle risorse del POR FESR 2014 – 2020 Asse I Azione I.1.b.1.3 "Sostegno alle attività collaborative di R&amp;S per lo sviluppo di nuove tecnologie sostenibili, di nuovi prodotti e servizi</a:t>
            </a:r>
            <a:r>
              <a:rPr lang="it-IT" dirty="0" smtClean="0">
                <a:solidFill>
                  <a:srgbClr val="FF0000"/>
                </a:solidFill>
              </a:rPr>
              <a:t>”.</a:t>
            </a:r>
          </a:p>
          <a:p>
            <a:endParaRPr lang="it-IT" dirty="0"/>
          </a:p>
          <a:p>
            <a:r>
              <a:rPr lang="it-IT" dirty="0">
                <a:solidFill>
                  <a:srgbClr val="FF0000"/>
                </a:solidFill>
              </a:rPr>
              <a:t>Contributo a fondo perduto max. 4,5 milioni di euro per ogni progetto</a:t>
            </a:r>
          </a:p>
          <a:p>
            <a:r>
              <a:rPr lang="it-IT" dirty="0">
                <a:solidFill>
                  <a:srgbClr val="FF0000"/>
                </a:solidFill>
              </a:rPr>
              <a:t>I progetti devono prevedere investimenti per almeno 5 milioni di euro</a:t>
            </a:r>
          </a:p>
          <a:p>
            <a:r>
              <a:rPr lang="it-IT" dirty="0"/>
              <a:t>Intensità di aiuto media: 50</a:t>
            </a:r>
            <a:r>
              <a:rPr lang="it-IT" dirty="0" smtClean="0"/>
              <a:t>%</a:t>
            </a:r>
            <a:endParaRPr lang="it-IT" dirty="0"/>
          </a:p>
        </p:txBody>
      </p:sp>
    </p:spTree>
    <p:extLst>
      <p:ext uri="{BB962C8B-B14F-4D97-AF65-F5344CB8AC3E}">
        <p14:creationId xmlns:p14="http://schemas.microsoft.com/office/powerpoint/2010/main" val="6170856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819856"/>
            <a:ext cx="6679317" cy="490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ttangolo 4"/>
          <p:cNvSpPr/>
          <p:nvPr/>
        </p:nvSpPr>
        <p:spPr>
          <a:xfrm>
            <a:off x="323528" y="188640"/>
            <a:ext cx="8748464" cy="1631216"/>
          </a:xfrm>
          <a:prstGeom prst="rect">
            <a:avLst/>
          </a:prstGeom>
        </p:spPr>
        <p:txBody>
          <a:bodyPr wrap="square">
            <a:spAutoFit/>
          </a:bodyPr>
          <a:lstStyle/>
          <a:p>
            <a:r>
              <a:rPr lang="it-IT" b="1" dirty="0"/>
              <a:t>L’investimento minimo del progetto è pari a 5 milioni di euro. </a:t>
            </a:r>
            <a:endParaRPr lang="it-IT" dirty="0"/>
          </a:p>
          <a:p>
            <a:r>
              <a:rPr lang="it-IT" b="1" dirty="0"/>
              <a:t>4. TIPOLOGIA DI AGEVOLAZIONE </a:t>
            </a:r>
            <a:endParaRPr lang="it-IT" dirty="0"/>
          </a:p>
          <a:p>
            <a:r>
              <a:rPr lang="it-IT" sz="1600" dirty="0"/>
              <a:t>Ad ogni progetto (la cui realizzazione sarà disciplinata da uno specifico Accordo per la Ricerca e l’Innovazione), può essere assegnato un contributo regionale massimo a fondo perduto di </a:t>
            </a:r>
            <a:r>
              <a:rPr lang="it-IT" sz="1600" b="1" dirty="0"/>
              <a:t>4,5 </a:t>
            </a:r>
            <a:r>
              <a:rPr lang="it-IT" sz="1600" b="1" dirty="0" err="1"/>
              <a:t>Meuro</a:t>
            </a:r>
            <a:r>
              <a:rPr lang="it-IT" sz="1600" b="1" dirty="0"/>
              <a:t> </a:t>
            </a:r>
            <a:endParaRPr lang="it-IT" sz="1600" dirty="0"/>
          </a:p>
          <a:p>
            <a:r>
              <a:rPr lang="it-IT" sz="1600" dirty="0"/>
              <a:t>L’intensità dell’agevolazione concedibile, a fondo perduto, potrà essere al massimo pari a quella prevista dal Reg. UE 651/2014 secondo la seguente ripartizione. </a:t>
            </a:r>
          </a:p>
        </p:txBody>
      </p:sp>
      <p:cxnSp>
        <p:nvCxnSpPr>
          <p:cNvPr id="7" name="Connettore 2 6"/>
          <p:cNvCxnSpPr/>
          <p:nvPr/>
        </p:nvCxnSpPr>
        <p:spPr>
          <a:xfrm flipH="1">
            <a:off x="7668344" y="2564904"/>
            <a:ext cx="100811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flipH="1">
            <a:off x="7668344" y="4509120"/>
            <a:ext cx="100811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3148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1520" y="188640"/>
            <a:ext cx="8784976" cy="6463308"/>
          </a:xfrm>
          <a:prstGeom prst="rect">
            <a:avLst/>
          </a:prstGeom>
        </p:spPr>
        <p:txBody>
          <a:bodyPr wrap="square">
            <a:spAutoFit/>
          </a:bodyPr>
          <a:lstStyle/>
          <a:p>
            <a:r>
              <a:rPr lang="it-IT" dirty="0"/>
              <a:t>Le </a:t>
            </a:r>
            <a:r>
              <a:rPr lang="it-IT" b="1" dirty="0"/>
              <a:t>imprese </a:t>
            </a:r>
            <a:r>
              <a:rPr lang="it-IT" dirty="0"/>
              <a:t>devono risultare in attività alla data di presentazione della proposta progettuale e possedere i seguenti requisiti: </a:t>
            </a:r>
          </a:p>
          <a:p>
            <a:r>
              <a:rPr lang="it-IT" dirty="0"/>
              <a:t>- avere una Sede operativa attiva in Lombardia o dichiarare l’intenzione di costituire una Sede operativa attiva in Lombardia al momento dell’erogazione del contributo; </a:t>
            </a:r>
          </a:p>
          <a:p>
            <a:r>
              <a:rPr lang="it-IT" dirty="0"/>
              <a:t>- non essere in difficoltà, secondo la definizione di cui all’art. 2 punto 18 del Reg. 651/2014 , né essere operante nei settori esclusi di cui all’art. 1 par. 3 del Reg. 651/2014; </a:t>
            </a:r>
          </a:p>
          <a:p>
            <a:r>
              <a:rPr lang="it-IT" dirty="0"/>
              <a:t>- essere regolarmente iscritte e costituite al registro imprese; </a:t>
            </a:r>
          </a:p>
          <a:p>
            <a:r>
              <a:rPr lang="it-IT" dirty="0"/>
              <a:t>- le imprese non residenti nel territorio italiano devono essere costituite secondo le norme del diritto civile e commerciale vigenti nello Stato di residenza dell’Unione Europea e iscritte nel relativo Registro delle imprese. </a:t>
            </a:r>
          </a:p>
          <a:p>
            <a:endParaRPr lang="it-IT" dirty="0"/>
          </a:p>
          <a:p>
            <a:r>
              <a:rPr lang="it-IT" dirty="0"/>
              <a:t>Gli </a:t>
            </a:r>
            <a:r>
              <a:rPr lang="it-IT" b="1" dirty="0"/>
              <a:t>Organismi di ricerca </a:t>
            </a:r>
            <a:r>
              <a:rPr lang="it-IT" dirty="0"/>
              <a:t>devono possedere, al momento della domanda di partecipazione al Bando, i seguenti requisiti: </a:t>
            </a:r>
          </a:p>
          <a:p>
            <a:r>
              <a:rPr lang="it-IT" dirty="0"/>
              <a:t>a) avere Sede operativa attiva in Lombardia o avere intenzione di costituire una Sede operativa attiva in Lombardia al momento dell’erogazione del contributo; </a:t>
            </a:r>
          </a:p>
          <a:p>
            <a:r>
              <a:rPr lang="it-IT" dirty="0"/>
              <a:t>b) essere registrati nel sistema regionale </a:t>
            </a:r>
            <a:r>
              <a:rPr lang="it-IT" dirty="0" err="1"/>
              <a:t>Questio</a:t>
            </a:r>
            <a:r>
              <a:rPr lang="it-IT" dirty="0"/>
              <a:t>; </a:t>
            </a:r>
          </a:p>
          <a:p>
            <a:r>
              <a:rPr lang="it-IT" dirty="0"/>
              <a:t>c) conformemente alle prescrizioni dell’art. 70 del Regolamento (UE) n. 1303/2013, qualora un Organismo di ricerca non abbia Sede operativa attiva nel territorio lombardo ma all’interno dello Stato Italiano, tale soggetto potrà essere considerato ammissibile qualora il totale delle spese ammissibili da esso sostenute non sia superiore ad un massimo del 15% del totale delle spese ammesse a valere sul Progetto. </a:t>
            </a:r>
          </a:p>
          <a:p>
            <a:endParaRPr lang="it-IT" dirty="0"/>
          </a:p>
          <a:p>
            <a:r>
              <a:rPr lang="it-IT" dirty="0">
                <a:solidFill>
                  <a:srgbClr val="FF0000"/>
                </a:solidFill>
              </a:rPr>
              <a:t>I partner organismi di ricerca devono assumere almeno il 10% delle </a:t>
            </a:r>
            <a:r>
              <a:rPr lang="it-IT" b="1" dirty="0">
                <a:solidFill>
                  <a:srgbClr val="FF0000"/>
                </a:solidFill>
              </a:rPr>
              <a:t>spese totali ammissibili</a:t>
            </a:r>
            <a:r>
              <a:rPr lang="it-IT" dirty="0">
                <a:solidFill>
                  <a:srgbClr val="FF0000"/>
                </a:solidFill>
              </a:rPr>
              <a:t>. </a:t>
            </a:r>
          </a:p>
        </p:txBody>
      </p:sp>
    </p:spTree>
    <p:extLst>
      <p:ext uri="{BB962C8B-B14F-4D97-AF65-F5344CB8AC3E}">
        <p14:creationId xmlns:p14="http://schemas.microsoft.com/office/powerpoint/2010/main" val="84158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67035" y="731312"/>
            <a:ext cx="8064896" cy="1938992"/>
          </a:xfrm>
          <a:prstGeom prst="rect">
            <a:avLst/>
          </a:prstGeom>
        </p:spPr>
        <p:txBody>
          <a:bodyPr wrap="square">
            <a:spAutoFit/>
          </a:bodyPr>
          <a:lstStyle/>
          <a:p>
            <a:r>
              <a:rPr lang="it-IT" sz="2000" dirty="0" smtClean="0"/>
              <a:t>Spese ammissibili : </a:t>
            </a:r>
            <a:r>
              <a:rPr lang="it-IT" sz="2000" b="1" dirty="0" smtClean="0"/>
              <a:t>Vedi CALL</a:t>
            </a:r>
          </a:p>
          <a:p>
            <a:endParaRPr lang="it-IT" sz="2000" dirty="0" smtClean="0"/>
          </a:p>
          <a:p>
            <a:r>
              <a:rPr lang="it-IT" sz="2000" dirty="0" smtClean="0"/>
              <a:t>Non </a:t>
            </a:r>
            <a:r>
              <a:rPr lang="it-IT" sz="2000" dirty="0"/>
              <a:t>sono in ogni caso ammissibili costi relativi ad attività orientate alla commercializzazione, adeguamenti ad obblighi di legge, manutenzione di impianti e macchinari, servizi continuativi o periodici comunque connessi alle normali spese di funzionamento dei soggetti partecipanti. </a:t>
            </a:r>
          </a:p>
        </p:txBody>
      </p:sp>
      <p:sp>
        <p:nvSpPr>
          <p:cNvPr id="6" name="Rettangolo 5"/>
          <p:cNvSpPr/>
          <p:nvPr/>
        </p:nvSpPr>
        <p:spPr>
          <a:xfrm>
            <a:off x="567035" y="3140968"/>
            <a:ext cx="8064896" cy="1323439"/>
          </a:xfrm>
          <a:prstGeom prst="rect">
            <a:avLst/>
          </a:prstGeom>
        </p:spPr>
        <p:txBody>
          <a:bodyPr wrap="square">
            <a:spAutoFit/>
          </a:bodyPr>
          <a:lstStyle/>
          <a:p>
            <a:r>
              <a:rPr lang="it-IT" sz="2000" dirty="0" smtClean="0"/>
              <a:t>Criteri di Valutazione : </a:t>
            </a:r>
            <a:r>
              <a:rPr lang="it-IT" sz="2000" b="1" dirty="0" smtClean="0"/>
              <a:t>Vedi CALL</a:t>
            </a:r>
          </a:p>
          <a:p>
            <a:endParaRPr lang="it-IT" sz="2000" dirty="0" smtClean="0"/>
          </a:p>
          <a:p>
            <a:r>
              <a:rPr lang="it-IT" sz="2000" dirty="0" smtClean="0"/>
              <a:t>Criterio di </a:t>
            </a:r>
            <a:r>
              <a:rPr lang="it-IT" sz="2000" dirty="0" err="1" smtClean="0"/>
              <a:t>Premialità</a:t>
            </a:r>
            <a:r>
              <a:rPr lang="it-IT" sz="2000" dirty="0" smtClean="0"/>
              <a:t>:  1</a:t>
            </a:r>
            <a:r>
              <a:rPr lang="it-IT" sz="2000" dirty="0" smtClean="0">
                <a:solidFill>
                  <a:srgbClr val="FF0000"/>
                </a:solidFill>
              </a:rPr>
              <a:t>. Appartenenza ad uno dei Cluster Tecnologici </a:t>
            </a:r>
            <a:r>
              <a:rPr lang="it-IT" sz="2000" dirty="0" smtClean="0">
                <a:solidFill>
                  <a:srgbClr val="FF0000"/>
                </a:solidFill>
              </a:rPr>
              <a:t>Lombardi. </a:t>
            </a:r>
            <a:r>
              <a:rPr lang="it-IT" sz="2000" dirty="0" smtClean="0"/>
              <a:t>INFN </a:t>
            </a:r>
            <a:r>
              <a:rPr lang="it-IT" sz="2000" dirty="0" err="1" smtClean="0"/>
              <a:t>appartene</a:t>
            </a:r>
            <a:r>
              <a:rPr lang="it-IT" sz="2000" dirty="0" smtClean="0"/>
              <a:t> </a:t>
            </a:r>
            <a:r>
              <a:rPr lang="it-IT" sz="2000" dirty="0"/>
              <a:t>al </a:t>
            </a:r>
            <a:r>
              <a:rPr lang="it-IT" sz="2000" dirty="0" smtClean="0"/>
              <a:t>Cluster </a:t>
            </a:r>
            <a:r>
              <a:rPr lang="it-IT" sz="2000" dirty="0"/>
              <a:t>Lombardo Scienze della </a:t>
            </a:r>
            <a:r>
              <a:rPr lang="it-IT" sz="2000" dirty="0" smtClean="0"/>
              <a:t>Vita)</a:t>
            </a:r>
            <a:endParaRPr lang="it-IT" sz="2000" dirty="0"/>
          </a:p>
        </p:txBody>
      </p:sp>
    </p:spTree>
    <p:extLst>
      <p:ext uri="{BB962C8B-B14F-4D97-AF65-F5344CB8AC3E}">
        <p14:creationId xmlns:p14="http://schemas.microsoft.com/office/powerpoint/2010/main" val="347554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13769" y="1412776"/>
            <a:ext cx="7704856" cy="4524315"/>
          </a:xfrm>
          <a:prstGeom prst="rect">
            <a:avLst/>
          </a:prstGeom>
        </p:spPr>
        <p:txBody>
          <a:bodyPr wrap="square">
            <a:spAutoFit/>
          </a:bodyPr>
          <a:lstStyle/>
          <a:p>
            <a:endParaRPr lang="it-IT" dirty="0"/>
          </a:p>
          <a:p>
            <a:r>
              <a:rPr lang="it-IT" b="1" dirty="0"/>
              <a:t>17. MODALITÀ DI EROGAZIONE DEL CONTRIBUTO REGIONALE </a:t>
            </a:r>
            <a:endParaRPr lang="it-IT" b="1" dirty="0" smtClean="0"/>
          </a:p>
          <a:p>
            <a:endParaRPr lang="it-IT" dirty="0"/>
          </a:p>
          <a:p>
            <a:r>
              <a:rPr lang="it-IT" dirty="0"/>
              <a:t>Il contributo verrà erogato al raggiungimento di specifici risultati definiti nella fase di negoziazione tra le Parti coinvolte, indicati nel contratto tra Regione Lombardia e il partenariato coinvolto. </a:t>
            </a:r>
            <a:endParaRPr lang="it-IT" dirty="0" smtClean="0"/>
          </a:p>
          <a:p>
            <a:endParaRPr lang="it-IT" dirty="0"/>
          </a:p>
          <a:p>
            <a:r>
              <a:rPr lang="it-IT" dirty="0"/>
              <a:t>Sono previste massimo tre tranche di erogazione che saranno oggetto di negoziazione in base agli stati di avanzamento concordati e alla specificità del progetto. L’erogazione del saldo finale è successiva alla valutazione da parte del Nucleo sopracitato dei risultati realizzati; a tal fine il Nucleo sarà integrato da un esperto diverso da quello che ha valutato l’ammissione al finanziamento del progetto. </a:t>
            </a:r>
          </a:p>
          <a:p>
            <a:endParaRPr lang="it-IT" dirty="0" smtClean="0"/>
          </a:p>
          <a:p>
            <a:r>
              <a:rPr lang="it-IT" dirty="0" smtClean="0"/>
              <a:t>Potrà </a:t>
            </a:r>
            <a:r>
              <a:rPr lang="it-IT" dirty="0"/>
              <a:t>essere valutata in fase negoziale la possibilità di concedere un’erogazione a titolo di anticipazione. </a:t>
            </a:r>
          </a:p>
        </p:txBody>
      </p:sp>
    </p:spTree>
    <p:extLst>
      <p:ext uri="{BB962C8B-B14F-4D97-AF65-F5344CB8AC3E}">
        <p14:creationId xmlns:p14="http://schemas.microsoft.com/office/powerpoint/2010/main" val="2731445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58416" y="260648"/>
            <a:ext cx="7571184" cy="1143000"/>
          </a:xfrm>
        </p:spPr>
        <p:txBody>
          <a:bodyPr>
            <a:normAutofit fontScale="90000"/>
          </a:bodyPr>
          <a:lstStyle/>
          <a:p>
            <a:pPr algn="l"/>
            <a:r>
              <a:rPr lang="it-IT" b="1" dirty="0">
                <a:solidFill>
                  <a:schemeClr val="accent1"/>
                </a:solidFill>
              </a:rPr>
              <a:t>Call per presentare progetti di Ricerca, Sviluppo e </a:t>
            </a:r>
            <a:r>
              <a:rPr lang="it-IT" b="1" dirty="0" smtClean="0">
                <a:solidFill>
                  <a:schemeClr val="accent1"/>
                </a:solidFill>
              </a:rPr>
              <a:t>Innovazione</a:t>
            </a:r>
            <a:endParaRPr lang="it-IT" dirty="0">
              <a:solidFill>
                <a:srgbClr val="0070C0"/>
              </a:solidFill>
            </a:endParaRPr>
          </a:p>
        </p:txBody>
      </p:sp>
      <p:sp>
        <p:nvSpPr>
          <p:cNvPr id="4" name="Rettangolo 3"/>
          <p:cNvSpPr/>
          <p:nvPr/>
        </p:nvSpPr>
        <p:spPr>
          <a:xfrm>
            <a:off x="287016" y="1597208"/>
            <a:ext cx="8856984" cy="4524315"/>
          </a:xfrm>
          <a:prstGeom prst="rect">
            <a:avLst/>
          </a:prstGeom>
        </p:spPr>
        <p:txBody>
          <a:bodyPr wrap="square">
            <a:spAutoFit/>
          </a:bodyPr>
          <a:lstStyle/>
          <a:p>
            <a:r>
              <a:rPr lang="it-IT" b="1" dirty="0"/>
              <a:t>AZIONI</a:t>
            </a:r>
            <a:br>
              <a:rPr lang="it-IT" b="1" dirty="0"/>
            </a:br>
            <a:r>
              <a:rPr lang="it-IT" dirty="0"/>
              <a:t>Le proposte progettuali di Ricerca, Sviluppo e Innovazione </a:t>
            </a:r>
            <a:r>
              <a:rPr lang="it-IT" dirty="0">
                <a:solidFill>
                  <a:srgbClr val="FF0000"/>
                </a:solidFill>
              </a:rPr>
              <a:t>dovranno sviluppare sia la parte di Ricerca Industriale e Sviluppo Sperimentale sia la parte di Innovazione</a:t>
            </a:r>
            <a:r>
              <a:rPr lang="it-IT" dirty="0"/>
              <a:t>, declinando l’integrazione degli obiettivi per il trasferimento dei risultati tecnico-scientifici e la loro valorizzazione in termini di mercato ed impatto sulla competitività del territorio lombardo</a:t>
            </a:r>
            <a:r>
              <a:rPr lang="it-IT" dirty="0" smtClean="0"/>
              <a:t>.</a:t>
            </a:r>
          </a:p>
          <a:p>
            <a:endParaRPr lang="it-IT" dirty="0"/>
          </a:p>
          <a:p>
            <a:r>
              <a:rPr lang="it-IT" b="1" dirty="0"/>
              <a:t>TEMPISTICHE PREVISTE </a:t>
            </a:r>
            <a:br>
              <a:rPr lang="it-IT" b="1" dirty="0"/>
            </a:br>
            <a:r>
              <a:rPr lang="it-IT" dirty="0"/>
              <a:t>- Le proposte progettuali dovranno essere presentate a Regione Lombardia attraverso la </a:t>
            </a:r>
            <a:r>
              <a:rPr lang="it-IT" dirty="0" smtClean="0"/>
              <a:t> </a:t>
            </a:r>
          </a:p>
          <a:p>
            <a:r>
              <a:rPr lang="it-IT" dirty="0"/>
              <a:t> </a:t>
            </a:r>
            <a:r>
              <a:rPr lang="it-IT" dirty="0" smtClean="0"/>
              <a:t> piattaforma SIAGE</a:t>
            </a:r>
            <a:r>
              <a:rPr lang="it-IT" dirty="0"/>
              <a:t> (</a:t>
            </a:r>
            <a:r>
              <a:rPr lang="it-IT" dirty="0">
                <a:hlinkClick r:id="rId2" tooltip="Piattaforma Siage"/>
              </a:rPr>
              <a:t>www.siage.regione.lombardia.it</a:t>
            </a:r>
            <a:r>
              <a:rPr lang="it-IT" dirty="0"/>
              <a:t>) </a:t>
            </a:r>
            <a:r>
              <a:rPr lang="it-IT" dirty="0">
                <a:solidFill>
                  <a:srgbClr val="FF0000"/>
                </a:solidFill>
              </a:rPr>
              <a:t>dal 15 giugno al 29 settembre 2016.</a:t>
            </a:r>
          </a:p>
          <a:p>
            <a:endParaRPr lang="it-IT" dirty="0" smtClean="0">
              <a:solidFill>
                <a:srgbClr val="FF0000"/>
              </a:solidFill>
            </a:endParaRPr>
          </a:p>
          <a:p>
            <a:r>
              <a:rPr lang="it-IT" dirty="0" smtClean="0"/>
              <a:t>- </a:t>
            </a:r>
            <a:r>
              <a:rPr lang="it-IT" dirty="0"/>
              <a:t>Le </a:t>
            </a:r>
            <a:r>
              <a:rPr lang="it-IT" dirty="0">
                <a:solidFill>
                  <a:srgbClr val="FF0000"/>
                </a:solidFill>
              </a:rPr>
              <a:t>valutazioni </a:t>
            </a:r>
            <a:r>
              <a:rPr lang="it-IT" dirty="0"/>
              <a:t>si concluderanno entro il </a:t>
            </a:r>
            <a:r>
              <a:rPr lang="it-IT" dirty="0">
                <a:solidFill>
                  <a:srgbClr val="FF0000"/>
                </a:solidFill>
              </a:rPr>
              <a:t>30 gennaio 2017.</a:t>
            </a:r>
          </a:p>
          <a:p>
            <a:endParaRPr lang="it-IT" dirty="0" smtClean="0"/>
          </a:p>
          <a:p>
            <a:r>
              <a:rPr lang="it-IT" dirty="0" smtClean="0"/>
              <a:t>- </a:t>
            </a:r>
            <a:r>
              <a:rPr lang="it-IT" dirty="0"/>
              <a:t>Tutti gli Accordi dovranno essere </a:t>
            </a:r>
            <a:r>
              <a:rPr lang="it-IT" dirty="0">
                <a:solidFill>
                  <a:srgbClr val="FF0000"/>
                </a:solidFill>
              </a:rPr>
              <a:t>sottoscritti al massimo entro il 30 maggio 2017.</a:t>
            </a:r>
          </a:p>
          <a:p>
            <a:endParaRPr lang="it-IT" dirty="0" smtClean="0"/>
          </a:p>
          <a:p>
            <a:r>
              <a:rPr lang="it-IT" dirty="0" smtClean="0"/>
              <a:t>Gli </a:t>
            </a:r>
            <a:r>
              <a:rPr lang="it-IT" dirty="0"/>
              <a:t>interventi possono avere durata dalla data di sottoscrizione dell’accordo fino ad un </a:t>
            </a:r>
            <a:r>
              <a:rPr lang="it-IT" dirty="0">
                <a:solidFill>
                  <a:srgbClr val="FF0000"/>
                </a:solidFill>
              </a:rPr>
              <a:t>massimo di 30 mesi con una possibilità di proroga motivata di 6 mesi</a:t>
            </a:r>
            <a:r>
              <a:rPr lang="it-IT" dirty="0" smtClean="0">
                <a:solidFill>
                  <a:srgbClr val="FF0000"/>
                </a:solidFill>
              </a:rPr>
              <a:t>.</a:t>
            </a:r>
            <a:endParaRPr lang="it-IT" dirty="0">
              <a:solidFill>
                <a:srgbClr val="FF0000"/>
              </a:solidFill>
            </a:endParaRPr>
          </a:p>
        </p:txBody>
      </p:sp>
    </p:spTree>
    <p:extLst>
      <p:ext uri="{BB962C8B-B14F-4D97-AF65-F5344CB8AC3E}">
        <p14:creationId xmlns:p14="http://schemas.microsoft.com/office/powerpoint/2010/main" val="17709107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59532" y="836712"/>
            <a:ext cx="8352928" cy="4370427"/>
          </a:xfrm>
          <a:prstGeom prst="rect">
            <a:avLst/>
          </a:prstGeom>
        </p:spPr>
        <p:txBody>
          <a:bodyPr wrap="square">
            <a:spAutoFit/>
          </a:bodyPr>
          <a:lstStyle/>
          <a:p>
            <a:r>
              <a:rPr lang="it-IT" b="1" dirty="0"/>
              <a:t>INFORMAZIONI </a:t>
            </a:r>
            <a:br>
              <a:rPr lang="it-IT" b="1" dirty="0"/>
            </a:br>
            <a:r>
              <a:rPr lang="it-IT" dirty="0"/>
              <a:t>Per informazioni è possibile scrivere alla seguente casella di posta elettronica:</a:t>
            </a:r>
            <a:br>
              <a:rPr lang="it-IT" dirty="0"/>
            </a:br>
            <a:r>
              <a:rPr lang="it-IT" dirty="0">
                <a:hlinkClick r:id="rId2"/>
              </a:rPr>
              <a:t>accordiricerca@regione.lombardia.it</a:t>
            </a:r>
            <a:endParaRPr lang="it-IT" dirty="0"/>
          </a:p>
          <a:p>
            <a:endParaRPr lang="it-IT" b="1" dirty="0" smtClean="0"/>
          </a:p>
          <a:p>
            <a:r>
              <a:rPr lang="it-IT" b="1" dirty="0" smtClean="0"/>
              <a:t>APPROFONDIMENTI</a:t>
            </a:r>
            <a:endParaRPr lang="it-IT" dirty="0"/>
          </a:p>
          <a:p>
            <a:r>
              <a:rPr lang="it-IT" dirty="0">
                <a:hlinkClick r:id="rId3" tooltip="Scarica la CALL"/>
              </a:rPr>
              <a:t>Scarica la CALL</a:t>
            </a:r>
            <a:r>
              <a:rPr lang="it-IT" dirty="0"/>
              <a:t> per la presentazione delle domande di progetti di ricerca industriale, sviluppo sperimentale e innovazione nelle aree di </a:t>
            </a:r>
            <a:r>
              <a:rPr lang="it-IT" dirty="0" smtClean="0"/>
              <a:t>specializzazione</a:t>
            </a:r>
          </a:p>
          <a:p>
            <a:r>
              <a:rPr lang="it-IT" sz="1400" dirty="0"/>
              <a:t>http://www.openinnovation.regione.lombardia.it/backend/custom?pname=direct&amp;cname=crud&amp;aname=listview_dettaglio&amp;pplugin=news&amp;pmodel=News&amp;pid_record=1095</a:t>
            </a:r>
          </a:p>
          <a:p>
            <a:endParaRPr lang="it-IT" dirty="0" smtClean="0">
              <a:hlinkClick r:id="rId4" tooltip="Scarica una breve presentazione"/>
            </a:endParaRPr>
          </a:p>
          <a:p>
            <a:r>
              <a:rPr lang="it-IT" dirty="0" smtClean="0">
                <a:hlinkClick r:id="rId4" tooltip="Scarica una breve presentazione"/>
              </a:rPr>
              <a:t>Scarica </a:t>
            </a:r>
            <a:r>
              <a:rPr lang="it-IT" dirty="0">
                <a:hlinkClick r:id="rId4" tooltip="Scarica una breve presentazione"/>
              </a:rPr>
              <a:t>una breve presentazione</a:t>
            </a:r>
            <a:r>
              <a:rPr lang="it-IT" dirty="0"/>
              <a:t> degli Accordi per la Ricerca, lo Sviluppo e </a:t>
            </a:r>
            <a:r>
              <a:rPr lang="it-IT" dirty="0" smtClean="0"/>
              <a:t>l'Innovazione</a:t>
            </a:r>
          </a:p>
          <a:p>
            <a:r>
              <a:rPr lang="it-IT" sz="1400" dirty="0"/>
              <a:t>http://www.openinnovation.regione.lombardia.it/backend/custom?pname=direct&amp;cname=crud&amp;aname=listview_dettaglio&amp;pplugin=news&amp;pmodel=News&amp;pid_record=1095</a:t>
            </a:r>
          </a:p>
          <a:p>
            <a:endParaRPr lang="it-IT" dirty="0" smtClean="0">
              <a:hlinkClick r:id="rId5" tooltip="Guarda il video di presentazione"/>
            </a:endParaRPr>
          </a:p>
          <a:p>
            <a:r>
              <a:rPr lang="it-IT" dirty="0" smtClean="0">
                <a:hlinkClick r:id="rId5" tooltip="Guarda il video di presentazione"/>
              </a:rPr>
              <a:t>Guarda </a:t>
            </a:r>
            <a:r>
              <a:rPr lang="it-IT" dirty="0">
                <a:hlinkClick r:id="rId5" tooltip="Guarda il video di presentazione"/>
              </a:rPr>
              <a:t>il video di presentazione</a:t>
            </a:r>
            <a:r>
              <a:rPr lang="it-IT" dirty="0"/>
              <a:t> degli Accordi per la Ricerca, lo Sviluppo e </a:t>
            </a:r>
            <a:r>
              <a:rPr lang="it-IT" dirty="0" smtClean="0"/>
              <a:t>l'Innovazione</a:t>
            </a:r>
          </a:p>
          <a:p>
            <a:r>
              <a:rPr lang="it-IT" sz="1400" dirty="0"/>
              <a:t>https://www.youtube.com/watch?v=vsXTeHzf2_I&amp;feature=youtu.be</a:t>
            </a:r>
          </a:p>
        </p:txBody>
      </p:sp>
    </p:spTree>
    <p:extLst>
      <p:ext uri="{BB962C8B-B14F-4D97-AF65-F5344CB8AC3E}">
        <p14:creationId xmlns:p14="http://schemas.microsoft.com/office/powerpoint/2010/main" val="14931831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782</Words>
  <Application>Microsoft Macintosh PowerPoint</Application>
  <PresentationFormat>On-screen Show (4:3)</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Tema di Office</vt:lpstr>
      <vt:lpstr>Trasferimento tecnologico </vt:lpstr>
      <vt:lpstr>Call per presentare progetti di Ricerca, Sviluppo e Innovazione</vt:lpstr>
      <vt:lpstr>Call per presentare progetti di Ricerca, Sviluppo e Innovazione</vt:lpstr>
      <vt:lpstr>PowerPoint Presentation</vt:lpstr>
      <vt:lpstr>PowerPoint Presentation</vt:lpstr>
      <vt:lpstr>PowerPoint Presentation</vt:lpstr>
      <vt:lpstr>PowerPoint Presentation</vt:lpstr>
      <vt:lpstr>Call per presentare progetti di Ricerca, Sviluppo e Innovazione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INFN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Trasferimento tecnologico</dc:title>
  <dc:creator>Francesco Broggi</dc:creator>
  <cp:lastModifiedBy>Chiara Meroni</cp:lastModifiedBy>
  <cp:revision>47</cp:revision>
  <dcterms:created xsi:type="dcterms:W3CDTF">2014-01-22T10:23:56Z</dcterms:created>
  <dcterms:modified xsi:type="dcterms:W3CDTF">2016-06-20T06:19:36Z</dcterms:modified>
</cp:coreProperties>
</file>